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34"/>
  </p:notesMasterIdLst>
  <p:handoutMasterIdLst>
    <p:handoutMasterId r:id="rId35"/>
  </p:handoutMasterIdLst>
  <p:sldIdLst>
    <p:sldId id="260" r:id="rId2"/>
    <p:sldId id="303" r:id="rId3"/>
    <p:sldId id="343" r:id="rId4"/>
    <p:sldId id="321" r:id="rId5"/>
    <p:sldId id="344" r:id="rId6"/>
    <p:sldId id="320" r:id="rId7"/>
    <p:sldId id="322" r:id="rId8"/>
    <p:sldId id="323" r:id="rId9"/>
    <p:sldId id="324" r:id="rId10"/>
    <p:sldId id="325" r:id="rId11"/>
    <p:sldId id="304" r:id="rId12"/>
    <p:sldId id="305" r:id="rId13"/>
    <p:sldId id="308" r:id="rId14"/>
    <p:sldId id="310" r:id="rId15"/>
    <p:sldId id="311" r:id="rId16"/>
    <p:sldId id="307" r:id="rId17"/>
    <p:sldId id="337" r:id="rId18"/>
    <p:sldId id="318" r:id="rId19"/>
    <p:sldId id="329" r:id="rId20"/>
    <p:sldId id="330" r:id="rId21"/>
    <p:sldId id="332" r:id="rId22"/>
    <p:sldId id="342" r:id="rId23"/>
    <p:sldId id="335" r:id="rId24"/>
    <p:sldId id="336" r:id="rId25"/>
    <p:sldId id="334" r:id="rId26"/>
    <p:sldId id="345" r:id="rId27"/>
    <p:sldId id="346" r:id="rId28"/>
    <p:sldId id="309" r:id="rId29"/>
    <p:sldId id="331" r:id="rId30"/>
    <p:sldId id="328" r:id="rId31"/>
    <p:sldId id="347" r:id="rId32"/>
    <p:sldId id="349" r:id="rId33"/>
  </p:sldIdLst>
  <p:sldSz cx="9144000" cy="6858000" type="screen4x3"/>
  <p:notesSz cx="7010400" cy="9296400"/>
  <p:embeddedFontLst>
    <p:embeddedFont>
      <p:font typeface="Arial Unicode MS" panose="020B0604020202020204" pitchFamily="34" charset="-128"/>
      <p:regular r:id="rId36"/>
    </p:embeddedFont>
  </p:embeddedFontLst>
  <p:defaultTextStyle>
    <a:defPPr>
      <a:defRPr lang="zh-TW"/>
    </a:defPPr>
    <a:lvl1pPr algn="l" rtl="0" fontAlgn="base">
      <a:spcBef>
        <a:spcPct val="0"/>
      </a:spcBef>
      <a:spcAft>
        <a:spcPct val="0"/>
      </a:spcAft>
      <a:defRPr kumimoji="1" kern="1200">
        <a:solidFill>
          <a:schemeClr val="tx1"/>
        </a:solidFill>
        <a:latin typeface="Arial" charset="0"/>
        <a:ea typeface="Arial Unicode MS" pitchFamily="34" charset="-128"/>
        <a:cs typeface="Arial Unicode MS" pitchFamily="34" charset="-128"/>
      </a:defRPr>
    </a:lvl1pPr>
    <a:lvl2pPr marL="457200" algn="l" rtl="0" fontAlgn="base">
      <a:spcBef>
        <a:spcPct val="0"/>
      </a:spcBef>
      <a:spcAft>
        <a:spcPct val="0"/>
      </a:spcAft>
      <a:defRPr kumimoji="1" kern="1200">
        <a:solidFill>
          <a:schemeClr val="tx1"/>
        </a:solidFill>
        <a:latin typeface="Arial" charset="0"/>
        <a:ea typeface="Arial Unicode MS" pitchFamily="34" charset="-128"/>
        <a:cs typeface="Arial Unicode MS" pitchFamily="34" charset="-128"/>
      </a:defRPr>
    </a:lvl2pPr>
    <a:lvl3pPr marL="914400" algn="l" rtl="0" fontAlgn="base">
      <a:spcBef>
        <a:spcPct val="0"/>
      </a:spcBef>
      <a:spcAft>
        <a:spcPct val="0"/>
      </a:spcAft>
      <a:defRPr kumimoji="1" kern="1200">
        <a:solidFill>
          <a:schemeClr val="tx1"/>
        </a:solidFill>
        <a:latin typeface="Arial" charset="0"/>
        <a:ea typeface="Arial Unicode MS" pitchFamily="34" charset="-128"/>
        <a:cs typeface="Arial Unicode MS" pitchFamily="34" charset="-128"/>
      </a:defRPr>
    </a:lvl3pPr>
    <a:lvl4pPr marL="1371600" algn="l" rtl="0" fontAlgn="base">
      <a:spcBef>
        <a:spcPct val="0"/>
      </a:spcBef>
      <a:spcAft>
        <a:spcPct val="0"/>
      </a:spcAft>
      <a:defRPr kumimoji="1" kern="1200">
        <a:solidFill>
          <a:schemeClr val="tx1"/>
        </a:solidFill>
        <a:latin typeface="Arial" charset="0"/>
        <a:ea typeface="Arial Unicode MS" pitchFamily="34" charset="-128"/>
        <a:cs typeface="Arial Unicode MS" pitchFamily="34" charset="-128"/>
      </a:defRPr>
    </a:lvl4pPr>
    <a:lvl5pPr marL="1828800" algn="l" rtl="0" fontAlgn="base">
      <a:spcBef>
        <a:spcPct val="0"/>
      </a:spcBef>
      <a:spcAft>
        <a:spcPct val="0"/>
      </a:spcAft>
      <a:defRPr kumimoji="1"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kumimoji="1"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kumimoji="1"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kumimoji="1"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kumimoji="1" kern="1200">
        <a:solidFill>
          <a:schemeClr val="tx1"/>
        </a:solidFill>
        <a:latin typeface="Arial" charset="0"/>
        <a:ea typeface="Arial Unicode MS" pitchFamily="34" charset="-128"/>
        <a:cs typeface="Arial Unicode MS" pitchFamily="3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BD00"/>
    <a:srgbClr val="CC3300"/>
    <a:srgbClr val="3A601B"/>
    <a:srgbClr val="3366CC"/>
    <a:srgbClr val="003399"/>
    <a:srgbClr val="0066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99" autoAdjust="0"/>
  </p:normalViewPr>
  <p:slideViewPr>
    <p:cSldViewPr>
      <p:cViewPr varScale="1">
        <p:scale>
          <a:sx n="74" d="100"/>
          <a:sy n="74" d="100"/>
        </p:scale>
        <p:origin x="-1690"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16"/>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8196"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8197"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A3E0B4E0-CEB4-4964-BA0E-05F7BBFA0303}" type="slidenum">
              <a:rPr lang="en-US"/>
              <a:pPr/>
              <a:t>‹#›</a:t>
            </a:fld>
            <a:endParaRPr lang="en-US"/>
          </a:p>
        </p:txBody>
      </p:sp>
    </p:spTree>
    <p:extLst>
      <p:ext uri="{BB962C8B-B14F-4D97-AF65-F5344CB8AC3E}">
        <p14:creationId xmlns:p14="http://schemas.microsoft.com/office/powerpoint/2010/main" val="1483677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11267"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1126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1126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27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1127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6E3BB122-16D7-4E17-9901-B64F7C8DEACE}" type="slidenum">
              <a:rPr lang="en-US"/>
              <a:pPr/>
              <a:t>‹#›</a:t>
            </a:fld>
            <a:endParaRPr lang="en-US"/>
          </a:p>
        </p:txBody>
      </p:sp>
    </p:spTree>
    <p:extLst>
      <p:ext uri="{BB962C8B-B14F-4D97-AF65-F5344CB8AC3E}">
        <p14:creationId xmlns:p14="http://schemas.microsoft.com/office/powerpoint/2010/main" val="231263089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1pPr>
    <a:lvl2pPr marL="457200" algn="l" rtl="0" fontAlgn="base">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2pPr>
    <a:lvl3pPr marL="914400" algn="l" rtl="0" fontAlgn="base">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3pPr>
    <a:lvl4pPr marL="1371600" algn="l" rtl="0" fontAlgn="base">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4pPr>
    <a:lvl5pPr marL="1828800" algn="l" rtl="0" fontAlgn="base">
      <a:spcBef>
        <a:spcPct val="30000"/>
      </a:spcBef>
      <a:spcAft>
        <a:spcPct val="0"/>
      </a:spcAft>
      <a:defRPr kumimoji="1" sz="12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B122-16D7-4E17-9901-B64F7C8DEACE}" type="slidenum">
              <a:rPr lang="en-US" smtClean="0"/>
              <a:pPr/>
              <a:t>1</a:t>
            </a:fld>
            <a:endParaRPr lang="en-US"/>
          </a:p>
        </p:txBody>
      </p:sp>
    </p:spTree>
    <p:extLst>
      <p:ext uri="{BB962C8B-B14F-4D97-AF65-F5344CB8AC3E}">
        <p14:creationId xmlns:p14="http://schemas.microsoft.com/office/powerpoint/2010/main" val="1445495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t>Frobisher Bay Feb 2012</a:t>
            </a:r>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1pPr>
            <a:lvl2pPr marL="755608" indent="-29049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2pPr>
            <a:lvl3pPr marL="1163574" indent="-231762"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3pPr>
            <a:lvl4pPr marL="1630273" indent="-231762"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4pPr>
            <a:lvl5pPr marL="2095384" indent="-231762"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5pPr>
            <a:lvl6pPr marL="2552559" indent="-231762"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6pPr>
            <a:lvl7pPr marL="3009734" indent="-231762"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7pPr>
            <a:lvl8pPr marL="3466908" indent="-231762"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8pPr>
            <a:lvl9pPr marL="3924083" indent="-231762"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9pPr>
          </a:lstStyle>
          <a:p>
            <a:pPr eaLnBrk="1" hangingPunct="1">
              <a:spcBef>
                <a:spcPct val="0"/>
              </a:spcBef>
            </a:pPr>
            <a:fld id="{F46798AA-57D8-420C-BF18-20265CAE6337}" type="slidenum">
              <a:rPr lang="en-US" altLang="en-US" smtClean="0"/>
              <a:pPr eaLnBrk="1" hangingPunct="1">
                <a:spcBef>
                  <a:spcPct val="0"/>
                </a:spcBef>
              </a:pPr>
              <a:t>10</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B122-16D7-4E17-9901-B64F7C8DEACE}" type="slidenum">
              <a:rPr lang="en-US" smtClean="0"/>
              <a:pPr/>
              <a:t>11</a:t>
            </a:fld>
            <a:endParaRPr lang="en-US"/>
          </a:p>
        </p:txBody>
      </p:sp>
    </p:spTree>
    <p:extLst>
      <p:ext uri="{BB962C8B-B14F-4D97-AF65-F5344CB8AC3E}">
        <p14:creationId xmlns:p14="http://schemas.microsoft.com/office/powerpoint/2010/main" val="1546600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B122-16D7-4E17-9901-B64F7C8DEACE}" type="slidenum">
              <a:rPr lang="en-US" smtClean="0"/>
              <a:pPr/>
              <a:t>12</a:t>
            </a:fld>
            <a:endParaRPr lang="en-US"/>
          </a:p>
        </p:txBody>
      </p:sp>
    </p:spTree>
    <p:extLst>
      <p:ext uri="{BB962C8B-B14F-4D97-AF65-F5344CB8AC3E}">
        <p14:creationId xmlns:p14="http://schemas.microsoft.com/office/powerpoint/2010/main" val="2085063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B122-16D7-4E17-9901-B64F7C8DEACE}" type="slidenum">
              <a:rPr lang="en-US" smtClean="0"/>
              <a:pPr/>
              <a:t>13</a:t>
            </a:fld>
            <a:endParaRPr lang="en-US"/>
          </a:p>
        </p:txBody>
      </p:sp>
    </p:spTree>
    <p:extLst>
      <p:ext uri="{BB962C8B-B14F-4D97-AF65-F5344CB8AC3E}">
        <p14:creationId xmlns:p14="http://schemas.microsoft.com/office/powerpoint/2010/main" val="3559287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B122-16D7-4E17-9901-B64F7C8DEACE}" type="slidenum">
              <a:rPr lang="en-US" smtClean="0"/>
              <a:pPr/>
              <a:t>14</a:t>
            </a:fld>
            <a:endParaRPr lang="en-US"/>
          </a:p>
        </p:txBody>
      </p:sp>
    </p:spTree>
    <p:extLst>
      <p:ext uri="{BB962C8B-B14F-4D97-AF65-F5344CB8AC3E}">
        <p14:creationId xmlns:p14="http://schemas.microsoft.com/office/powerpoint/2010/main" val="1871534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20% chance of ice moving into</a:t>
            </a:r>
            <a:r>
              <a:rPr lang="en-CA" baseline="0" dirty="0" smtClean="0"/>
              <a:t> area in 6 hours; </a:t>
            </a:r>
            <a:r>
              <a:rPr lang="en-CA" dirty="0" smtClean="0"/>
              <a:t>80%</a:t>
            </a:r>
            <a:r>
              <a:rPr lang="en-CA" baseline="0" dirty="0" smtClean="0"/>
              <a:t> chance ice will move into area in 12 hours.</a:t>
            </a:r>
            <a:endParaRPr lang="en-US" dirty="0"/>
          </a:p>
        </p:txBody>
      </p:sp>
      <p:sp>
        <p:nvSpPr>
          <p:cNvPr id="4" name="Slide Number Placeholder 3"/>
          <p:cNvSpPr>
            <a:spLocks noGrp="1"/>
          </p:cNvSpPr>
          <p:nvPr>
            <p:ph type="sldNum" sz="quarter" idx="10"/>
          </p:nvPr>
        </p:nvSpPr>
        <p:spPr/>
        <p:txBody>
          <a:bodyPr/>
          <a:lstStyle/>
          <a:p>
            <a:fld id="{6E3BB122-16D7-4E17-9901-B64F7C8DEAC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B122-16D7-4E17-9901-B64F7C8DEACE}" type="slidenum">
              <a:rPr lang="en-US" smtClean="0"/>
              <a:pPr/>
              <a:t>16</a:t>
            </a:fld>
            <a:endParaRPr lang="en-US"/>
          </a:p>
        </p:txBody>
      </p:sp>
    </p:spTree>
    <p:extLst>
      <p:ext uri="{BB962C8B-B14F-4D97-AF65-F5344CB8AC3E}">
        <p14:creationId xmlns:p14="http://schemas.microsoft.com/office/powerpoint/2010/main" val="3364632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is currently</a:t>
            </a:r>
            <a:r>
              <a:rPr lang="en-CA" baseline="0" dirty="0" smtClean="0"/>
              <a:t> available during the winter season</a:t>
            </a:r>
            <a:endParaRPr lang="en-CA" dirty="0"/>
          </a:p>
        </p:txBody>
      </p:sp>
      <p:sp>
        <p:nvSpPr>
          <p:cNvPr id="4" name="Slide Number Placeholder 3"/>
          <p:cNvSpPr>
            <a:spLocks noGrp="1"/>
          </p:cNvSpPr>
          <p:nvPr>
            <p:ph type="sldNum" sz="quarter" idx="10"/>
          </p:nvPr>
        </p:nvSpPr>
        <p:spPr/>
        <p:txBody>
          <a:bodyPr/>
          <a:lstStyle/>
          <a:p>
            <a:fld id="{DFB8F192-9F6A-4037-8D0C-94A7B3B8717F}" type="slidenum">
              <a:rPr lang="en-CA" smtClean="0"/>
              <a:t>17</a:t>
            </a:fld>
            <a:endParaRPr lang="en-CA"/>
          </a:p>
        </p:txBody>
      </p:sp>
    </p:spTree>
    <p:extLst>
      <p:ext uri="{BB962C8B-B14F-4D97-AF65-F5344CB8AC3E}">
        <p14:creationId xmlns:p14="http://schemas.microsoft.com/office/powerpoint/2010/main" val="220830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B122-16D7-4E17-9901-B64F7C8DEACE}" type="slidenum">
              <a:rPr lang="en-US" smtClean="0"/>
              <a:pPr/>
              <a:t>18</a:t>
            </a:fld>
            <a:endParaRPr lang="en-US"/>
          </a:p>
        </p:txBody>
      </p:sp>
    </p:spTree>
    <p:extLst>
      <p:ext uri="{BB962C8B-B14F-4D97-AF65-F5344CB8AC3E}">
        <p14:creationId xmlns:p14="http://schemas.microsoft.com/office/powerpoint/2010/main" val="744805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r>
              <a:rPr lang="en-CA" altLang="en-US" smtClean="0"/>
              <a:t>Northern exercises utilize numerous vehicles and aircraft types requiring ice information for travel and locating safe landing sites (Resolute Arctic Training Centre in background).</a:t>
            </a:r>
          </a:p>
        </p:txBody>
      </p:sp>
      <p:sp>
        <p:nvSpPr>
          <p:cNvPr id="14340" name="Slide Number Placeholder 3"/>
          <p:cNvSpPr>
            <a:spLocks noGrp="1"/>
          </p:cNvSpPr>
          <p:nvPr>
            <p:ph type="sldNum" sz="quarter" idx="5"/>
          </p:nvPr>
        </p:nvSpPr>
        <p:spPr>
          <a:noFill/>
        </p:spPr>
        <p:txBody>
          <a:bodyPr/>
          <a:lstStyle>
            <a:lvl1pPr eaLnBrk="0" hangingPunct="0">
              <a:defRPr kumimoji="1">
                <a:solidFill>
                  <a:schemeClr val="tx1"/>
                </a:solidFill>
                <a:latin typeface="Arial" charset="0"/>
                <a:ea typeface="Arial Unicode MS" pitchFamily="34" charset="-128"/>
                <a:cs typeface="Arial Unicode MS" pitchFamily="34" charset="-128"/>
              </a:defRPr>
            </a:lvl1pPr>
            <a:lvl2pPr marL="757066" indent="-291179" eaLnBrk="0" hangingPunct="0">
              <a:defRPr kumimoji="1">
                <a:solidFill>
                  <a:schemeClr val="tx1"/>
                </a:solidFill>
                <a:latin typeface="Arial" charset="0"/>
                <a:ea typeface="Arial Unicode MS" pitchFamily="34" charset="-128"/>
                <a:cs typeface="Arial Unicode MS" pitchFamily="34" charset="-128"/>
              </a:defRPr>
            </a:lvl2pPr>
            <a:lvl3pPr marL="1164717" indent="-232943" eaLnBrk="0" hangingPunct="0">
              <a:defRPr kumimoji="1">
                <a:solidFill>
                  <a:schemeClr val="tx1"/>
                </a:solidFill>
                <a:latin typeface="Arial" charset="0"/>
                <a:ea typeface="Arial Unicode MS" pitchFamily="34" charset="-128"/>
                <a:cs typeface="Arial Unicode MS" pitchFamily="34" charset="-128"/>
              </a:defRPr>
            </a:lvl3pPr>
            <a:lvl4pPr marL="1630604" indent="-232943" eaLnBrk="0" hangingPunct="0">
              <a:defRPr kumimoji="1">
                <a:solidFill>
                  <a:schemeClr val="tx1"/>
                </a:solidFill>
                <a:latin typeface="Arial" charset="0"/>
                <a:ea typeface="Arial Unicode MS" pitchFamily="34" charset="-128"/>
                <a:cs typeface="Arial Unicode MS" pitchFamily="34" charset="-128"/>
              </a:defRPr>
            </a:lvl4pPr>
            <a:lvl5pPr marL="2096491" indent="-232943" eaLnBrk="0" hangingPunct="0">
              <a:defRPr kumimoji="1">
                <a:solidFill>
                  <a:schemeClr val="tx1"/>
                </a:solidFill>
                <a:latin typeface="Arial" charset="0"/>
                <a:ea typeface="Arial Unicode MS" pitchFamily="34" charset="-128"/>
                <a:cs typeface="Arial Unicode MS" pitchFamily="34" charset="-128"/>
              </a:defRPr>
            </a:lvl5pPr>
            <a:lvl6pPr marL="2562377"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3028264"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94151"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960038"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eaLnBrk="1" hangingPunct="1"/>
            <a:fld id="{C17FBD72-12B0-4B64-8093-AC34E657A035}" type="slidenum">
              <a:rPr lang="en-US" altLang="en-US" smtClean="0"/>
              <a:pPr eaLnBrk="1" hangingPunct="1"/>
              <a:t>19</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B122-16D7-4E17-9901-B64F7C8DEACE}" type="slidenum">
              <a:rPr lang="en-US" smtClean="0"/>
              <a:pPr/>
              <a:t>2</a:t>
            </a:fld>
            <a:endParaRPr lang="en-US"/>
          </a:p>
        </p:txBody>
      </p:sp>
    </p:spTree>
    <p:extLst>
      <p:ext uri="{BB962C8B-B14F-4D97-AF65-F5344CB8AC3E}">
        <p14:creationId xmlns:p14="http://schemas.microsoft.com/office/powerpoint/2010/main" val="3775852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p:spPr>
        <p:txBody>
          <a:bodyPr/>
          <a:lstStyle/>
          <a:p>
            <a:r>
              <a:rPr lang="en-CA" altLang="en-US" smtClean="0"/>
              <a:t>Army patrol over sea ice in vicinity of Resolute. Ice information provided by CIS. </a:t>
            </a:r>
          </a:p>
        </p:txBody>
      </p:sp>
      <p:sp>
        <p:nvSpPr>
          <p:cNvPr id="15364" name="Slide Number Placeholder 3"/>
          <p:cNvSpPr>
            <a:spLocks noGrp="1"/>
          </p:cNvSpPr>
          <p:nvPr>
            <p:ph type="sldNum" sz="quarter" idx="5"/>
          </p:nvPr>
        </p:nvSpPr>
        <p:spPr>
          <a:noFill/>
        </p:spPr>
        <p:txBody>
          <a:bodyPr/>
          <a:lstStyle>
            <a:lvl1pPr eaLnBrk="0" hangingPunct="0">
              <a:defRPr kumimoji="1">
                <a:solidFill>
                  <a:schemeClr val="tx1"/>
                </a:solidFill>
                <a:latin typeface="Arial" charset="0"/>
                <a:ea typeface="Arial Unicode MS" pitchFamily="34" charset="-128"/>
                <a:cs typeface="Arial Unicode MS" pitchFamily="34" charset="-128"/>
              </a:defRPr>
            </a:lvl1pPr>
            <a:lvl2pPr marL="757066" indent="-291179" eaLnBrk="0" hangingPunct="0">
              <a:defRPr kumimoji="1">
                <a:solidFill>
                  <a:schemeClr val="tx1"/>
                </a:solidFill>
                <a:latin typeface="Arial" charset="0"/>
                <a:ea typeface="Arial Unicode MS" pitchFamily="34" charset="-128"/>
                <a:cs typeface="Arial Unicode MS" pitchFamily="34" charset="-128"/>
              </a:defRPr>
            </a:lvl2pPr>
            <a:lvl3pPr marL="1164717" indent="-232943" eaLnBrk="0" hangingPunct="0">
              <a:defRPr kumimoji="1">
                <a:solidFill>
                  <a:schemeClr val="tx1"/>
                </a:solidFill>
                <a:latin typeface="Arial" charset="0"/>
                <a:ea typeface="Arial Unicode MS" pitchFamily="34" charset="-128"/>
                <a:cs typeface="Arial Unicode MS" pitchFamily="34" charset="-128"/>
              </a:defRPr>
            </a:lvl3pPr>
            <a:lvl4pPr marL="1630604" indent="-232943" eaLnBrk="0" hangingPunct="0">
              <a:defRPr kumimoji="1">
                <a:solidFill>
                  <a:schemeClr val="tx1"/>
                </a:solidFill>
                <a:latin typeface="Arial" charset="0"/>
                <a:ea typeface="Arial Unicode MS" pitchFamily="34" charset="-128"/>
                <a:cs typeface="Arial Unicode MS" pitchFamily="34" charset="-128"/>
              </a:defRPr>
            </a:lvl4pPr>
            <a:lvl5pPr marL="2096491" indent="-232943" eaLnBrk="0" hangingPunct="0">
              <a:defRPr kumimoji="1">
                <a:solidFill>
                  <a:schemeClr val="tx1"/>
                </a:solidFill>
                <a:latin typeface="Arial" charset="0"/>
                <a:ea typeface="Arial Unicode MS" pitchFamily="34" charset="-128"/>
                <a:cs typeface="Arial Unicode MS" pitchFamily="34" charset="-128"/>
              </a:defRPr>
            </a:lvl5pPr>
            <a:lvl6pPr marL="2562377"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3028264"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94151"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960038"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eaLnBrk="1" hangingPunct="1"/>
            <a:fld id="{6944FC9E-C7CE-43F1-A12C-3D8DDBD1B65C}" type="slidenum">
              <a:rPr lang="en-US" altLang="en-US" smtClean="0"/>
              <a:pPr eaLnBrk="1" hangingPunct="1"/>
              <a:t>20</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r>
              <a:rPr lang="en-CA" altLang="en-US" smtClean="0"/>
              <a:t>Landing sites on sea ice are chosen based on detailed ice analysis (US Air National Guard as part of Operation Nunalivut in Queen Maud Gulf).</a:t>
            </a:r>
          </a:p>
        </p:txBody>
      </p:sp>
      <p:sp>
        <p:nvSpPr>
          <p:cNvPr id="17412" name="Slide Number Placeholder 3"/>
          <p:cNvSpPr>
            <a:spLocks noGrp="1"/>
          </p:cNvSpPr>
          <p:nvPr>
            <p:ph type="sldNum" sz="quarter" idx="5"/>
          </p:nvPr>
        </p:nvSpPr>
        <p:spPr>
          <a:noFill/>
        </p:spPr>
        <p:txBody>
          <a:bodyPr/>
          <a:lstStyle>
            <a:lvl1pPr eaLnBrk="0" hangingPunct="0">
              <a:defRPr kumimoji="1">
                <a:solidFill>
                  <a:schemeClr val="tx1"/>
                </a:solidFill>
                <a:latin typeface="Arial" charset="0"/>
                <a:ea typeface="Arial Unicode MS" pitchFamily="34" charset="-128"/>
                <a:cs typeface="Arial Unicode MS" pitchFamily="34" charset="-128"/>
              </a:defRPr>
            </a:lvl1pPr>
            <a:lvl2pPr marL="757066" indent="-291179" eaLnBrk="0" hangingPunct="0">
              <a:defRPr kumimoji="1">
                <a:solidFill>
                  <a:schemeClr val="tx1"/>
                </a:solidFill>
                <a:latin typeface="Arial" charset="0"/>
                <a:ea typeface="Arial Unicode MS" pitchFamily="34" charset="-128"/>
                <a:cs typeface="Arial Unicode MS" pitchFamily="34" charset="-128"/>
              </a:defRPr>
            </a:lvl2pPr>
            <a:lvl3pPr marL="1164717" indent="-232943" eaLnBrk="0" hangingPunct="0">
              <a:defRPr kumimoji="1">
                <a:solidFill>
                  <a:schemeClr val="tx1"/>
                </a:solidFill>
                <a:latin typeface="Arial" charset="0"/>
                <a:ea typeface="Arial Unicode MS" pitchFamily="34" charset="-128"/>
                <a:cs typeface="Arial Unicode MS" pitchFamily="34" charset="-128"/>
              </a:defRPr>
            </a:lvl3pPr>
            <a:lvl4pPr marL="1630604" indent="-232943" eaLnBrk="0" hangingPunct="0">
              <a:defRPr kumimoji="1">
                <a:solidFill>
                  <a:schemeClr val="tx1"/>
                </a:solidFill>
                <a:latin typeface="Arial" charset="0"/>
                <a:ea typeface="Arial Unicode MS" pitchFamily="34" charset="-128"/>
                <a:cs typeface="Arial Unicode MS" pitchFamily="34" charset="-128"/>
              </a:defRPr>
            </a:lvl4pPr>
            <a:lvl5pPr marL="2096491" indent="-232943" eaLnBrk="0" hangingPunct="0">
              <a:defRPr kumimoji="1">
                <a:solidFill>
                  <a:schemeClr val="tx1"/>
                </a:solidFill>
                <a:latin typeface="Arial" charset="0"/>
                <a:ea typeface="Arial Unicode MS" pitchFamily="34" charset="-128"/>
                <a:cs typeface="Arial Unicode MS" pitchFamily="34" charset="-128"/>
              </a:defRPr>
            </a:lvl5pPr>
            <a:lvl6pPr marL="2562377"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3028264"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94151"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960038"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eaLnBrk="1" hangingPunct="1"/>
            <a:fld id="{E0154DCA-2BA1-4B84-AED8-CAADBE0300AF}" type="slidenum">
              <a:rPr lang="en-US" altLang="en-US" smtClean="0"/>
              <a:pPr eaLnBrk="1" hangingPunct="1"/>
              <a:t>21</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20713"/>
            <a:ext cx="4648200" cy="3486150"/>
          </a:xfrm>
        </p:spPr>
      </p:sp>
      <p:sp>
        <p:nvSpPr>
          <p:cNvPr id="3" name="Notes Placeholder 2"/>
          <p:cNvSpPr>
            <a:spLocks noGrp="1"/>
          </p:cNvSpPr>
          <p:nvPr>
            <p:ph type="body" idx="1"/>
          </p:nvPr>
        </p:nvSpPr>
        <p:spPr/>
        <p:txBody>
          <a:bodyPr/>
          <a:lstStyle/>
          <a:p>
            <a:r>
              <a:rPr lang="en-CA" dirty="0" smtClean="0"/>
              <a:t>Extra slide</a:t>
            </a:r>
            <a:endParaRPr lang="en-CA" dirty="0"/>
          </a:p>
        </p:txBody>
      </p:sp>
      <p:sp>
        <p:nvSpPr>
          <p:cNvPr id="4" name="Slide Number Placeholder 3"/>
          <p:cNvSpPr>
            <a:spLocks noGrp="1"/>
          </p:cNvSpPr>
          <p:nvPr>
            <p:ph type="sldNum" sz="quarter" idx="10"/>
          </p:nvPr>
        </p:nvSpPr>
        <p:spPr/>
        <p:txBody>
          <a:bodyPr/>
          <a:lstStyle/>
          <a:p>
            <a:fld id="{DFB8F192-9F6A-4037-8D0C-94A7B3B8717F}" type="slidenum">
              <a:rPr lang="en-CA" smtClean="0"/>
              <a:t>22</a:t>
            </a:fld>
            <a:endParaRPr lang="en-CA"/>
          </a:p>
        </p:txBody>
      </p:sp>
    </p:spTree>
    <p:extLst>
      <p:ext uri="{BB962C8B-B14F-4D97-AF65-F5344CB8AC3E}">
        <p14:creationId xmlns:p14="http://schemas.microsoft.com/office/powerpoint/2010/main" val="713928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its vast size and range of environments, the country relies on a diverse group of government, military, volunteer, academic and industry partners to provide overall</a:t>
            </a:r>
            <a:r>
              <a:rPr lang="en-US" baseline="0" dirty="0" smtClean="0"/>
              <a:t> Search </a:t>
            </a:r>
            <a:r>
              <a:rPr lang="en-US" dirty="0" smtClean="0"/>
              <a:t>and Rescue services to the Canadian public.</a:t>
            </a:r>
          </a:p>
          <a:p>
            <a:r>
              <a:rPr lang="en-US" dirty="0" smtClean="0"/>
              <a:t>The Armed</a:t>
            </a:r>
            <a:r>
              <a:rPr lang="en-US" baseline="0" dirty="0" smtClean="0"/>
              <a:t> Forces Joint Rescue Coordination Centers and </a:t>
            </a:r>
            <a:r>
              <a:rPr lang="en-US" dirty="0" smtClean="0"/>
              <a:t>Coast Guard assets are based in the south,</a:t>
            </a:r>
            <a:r>
              <a:rPr lang="en-US" baseline="0" dirty="0" smtClean="0"/>
              <a:t> so response times to the Arctic are significant  </a:t>
            </a:r>
          </a:p>
          <a:p>
            <a:endParaRPr lang="en-CA" dirty="0"/>
          </a:p>
        </p:txBody>
      </p:sp>
      <p:sp>
        <p:nvSpPr>
          <p:cNvPr id="4" name="Slide Number Placeholder 3"/>
          <p:cNvSpPr>
            <a:spLocks noGrp="1"/>
          </p:cNvSpPr>
          <p:nvPr>
            <p:ph type="sldNum" sz="quarter" idx="10"/>
          </p:nvPr>
        </p:nvSpPr>
        <p:spPr/>
        <p:txBody>
          <a:bodyPr/>
          <a:lstStyle/>
          <a:p>
            <a:fld id="{DFB8F192-9F6A-4037-8D0C-94A7B3B8717F}" type="slidenum">
              <a:rPr lang="en-CA" smtClean="0"/>
              <a:t>23</a:t>
            </a:fld>
            <a:endParaRPr lang="en-CA"/>
          </a:p>
        </p:txBody>
      </p:sp>
    </p:spTree>
    <p:extLst>
      <p:ext uri="{BB962C8B-B14F-4D97-AF65-F5344CB8AC3E}">
        <p14:creationId xmlns:p14="http://schemas.microsoft.com/office/powerpoint/2010/main" val="2460681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auto">
              <a:spcBef>
                <a:spcPts val="0"/>
              </a:spcBef>
              <a:spcAft>
                <a:spcPts val="0"/>
              </a:spcAft>
              <a:defRPr/>
            </a:pPr>
            <a:r>
              <a:rPr lang="en-US" baseline="0" dirty="0" smtClean="0"/>
              <a:t>As a result of the vast distances, first responders are at the Territorial and community level.</a:t>
            </a:r>
          </a:p>
          <a:p>
            <a:pPr defTabSz="931774" fontAlgn="auto">
              <a:spcBef>
                <a:spcPts val="0"/>
              </a:spcBef>
              <a:spcAft>
                <a:spcPts val="0"/>
              </a:spcAft>
              <a:defRPr/>
            </a:pPr>
            <a:endParaRPr lang="en-US" baseline="0" dirty="0" smtClean="0"/>
          </a:p>
          <a:p>
            <a:pPr defTabSz="931774" fontAlgn="auto">
              <a:spcBef>
                <a:spcPts val="0"/>
              </a:spcBef>
              <a:spcAft>
                <a:spcPts val="0"/>
              </a:spcAft>
              <a:defRPr/>
            </a:pPr>
            <a:r>
              <a:rPr lang="en-US" baseline="0" dirty="0" smtClean="0"/>
              <a:t>These searches by local community volunteers often take place during extreme cold and during the dark winter period that occurs from November to April.</a:t>
            </a:r>
          </a:p>
          <a:p>
            <a:pPr defTabSz="931774" fontAlgn="auto">
              <a:spcBef>
                <a:spcPts val="0"/>
              </a:spcBef>
              <a:spcAft>
                <a:spcPts val="0"/>
              </a:spcAft>
              <a:defRPr/>
            </a:pPr>
            <a:endParaRPr lang="en-US" baseline="0" dirty="0" smtClean="0"/>
          </a:p>
          <a:p>
            <a:pPr defTabSz="931774" fontAlgn="auto">
              <a:spcBef>
                <a:spcPts val="0"/>
              </a:spcBef>
              <a:spcAft>
                <a:spcPts val="0"/>
              </a:spcAft>
              <a:defRPr/>
            </a:pPr>
            <a:r>
              <a:rPr lang="en-US" baseline="0" dirty="0" smtClean="0"/>
              <a:t>These first responders need better sea-ice information to assist in their sea-ice travel during such conditions.</a:t>
            </a:r>
          </a:p>
          <a:p>
            <a:pPr defTabSz="931774" fontAlgn="auto">
              <a:spcBef>
                <a:spcPts val="0"/>
              </a:spcBef>
              <a:spcAft>
                <a:spcPts val="0"/>
              </a:spcAft>
              <a:defRPr/>
            </a:pPr>
            <a:endParaRPr lang="en-US" baseline="0" dirty="0" smtClean="0"/>
          </a:p>
          <a:p>
            <a:endParaRPr lang="en-CA" dirty="0"/>
          </a:p>
        </p:txBody>
      </p:sp>
      <p:sp>
        <p:nvSpPr>
          <p:cNvPr id="4" name="Slide Number Placeholder 3"/>
          <p:cNvSpPr>
            <a:spLocks noGrp="1"/>
          </p:cNvSpPr>
          <p:nvPr>
            <p:ph type="sldNum" sz="quarter" idx="10"/>
          </p:nvPr>
        </p:nvSpPr>
        <p:spPr/>
        <p:txBody>
          <a:bodyPr/>
          <a:lstStyle/>
          <a:p>
            <a:fld id="{DFB8F192-9F6A-4037-8D0C-94A7B3B8717F}" type="slidenum">
              <a:rPr lang="en-CA" smtClean="0"/>
              <a:t>24</a:t>
            </a:fld>
            <a:endParaRPr lang="en-CA"/>
          </a:p>
        </p:txBody>
      </p:sp>
    </p:spTree>
    <p:extLst>
      <p:ext uri="{BB962C8B-B14F-4D97-AF65-F5344CB8AC3E}">
        <p14:creationId xmlns:p14="http://schemas.microsoft.com/office/powerpoint/2010/main" val="2671271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smtClean="0"/>
              <a:t>The sea-ice is their highway and travel great distance during extreme conditions</a:t>
            </a:r>
          </a:p>
          <a:p>
            <a:pPr lvl="0"/>
            <a:endParaRPr lang="en-CA" dirty="0" smtClean="0"/>
          </a:p>
          <a:p>
            <a:pPr lvl="0"/>
            <a:r>
              <a:rPr lang="en-CA" dirty="0" smtClean="0"/>
              <a:t>They travel as soon as the ice freezes up in November until break up in late June.</a:t>
            </a:r>
          </a:p>
          <a:p>
            <a:pPr lvl="0"/>
            <a:r>
              <a:rPr lang="en-CA" dirty="0" smtClean="0"/>
              <a:t>As a result of climate change,</a:t>
            </a:r>
            <a:r>
              <a:rPr lang="en-CA" baseline="0" dirty="0" smtClean="0"/>
              <a:t> warmer temperatures and thinning ice are altering </a:t>
            </a:r>
            <a:r>
              <a:rPr lang="en-CA" dirty="0" smtClean="0"/>
              <a:t>typical</a:t>
            </a:r>
            <a:r>
              <a:rPr lang="en-CA" baseline="0" dirty="0" smtClean="0"/>
              <a:t> travel routes and seasons.</a:t>
            </a:r>
          </a:p>
          <a:p>
            <a:pPr lvl="0"/>
            <a:endParaRPr lang="en-CA" dirty="0" smtClean="0"/>
          </a:p>
          <a:p>
            <a:pPr lvl="0"/>
            <a:r>
              <a:rPr lang="en-CA" dirty="0" smtClean="0"/>
              <a:t>Nunavut averages 250-300 search and rescue events per year,</a:t>
            </a:r>
            <a:r>
              <a:rPr lang="en-CA" baseline="0" dirty="0" smtClean="0"/>
              <a:t> m</a:t>
            </a:r>
            <a:r>
              <a:rPr lang="en-CA" dirty="0" smtClean="0"/>
              <a:t>ost of the searches are in wintertime.</a:t>
            </a:r>
          </a:p>
          <a:p>
            <a:pPr lvl="0"/>
            <a:r>
              <a:rPr lang="en-CA" dirty="0" smtClean="0"/>
              <a:t>Problem seasons are around fall sea-ice</a:t>
            </a:r>
            <a:r>
              <a:rPr lang="en-CA" baseline="0" dirty="0" smtClean="0"/>
              <a:t> </a:t>
            </a:r>
            <a:r>
              <a:rPr lang="en-CA" dirty="0" smtClean="0"/>
              <a:t>freeze-up and spring break-up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DFB8F192-9F6A-4037-8D0C-94A7B3B8717F}" type="slidenum">
              <a:rPr lang="en-CA" smtClean="0"/>
              <a:t>25</a:t>
            </a:fld>
            <a:endParaRPr lang="en-CA"/>
          </a:p>
        </p:txBody>
      </p:sp>
    </p:spTree>
    <p:extLst>
      <p:ext uri="{BB962C8B-B14F-4D97-AF65-F5344CB8AC3E}">
        <p14:creationId xmlns:p14="http://schemas.microsoft.com/office/powerpoint/2010/main" val="2051041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DCB63A-28F1-4062-B6F9-94F4D307A6A7}" type="slidenum">
              <a:rPr lang="en-CA" altLang="en-US"/>
              <a:pPr/>
              <a:t>26</a:t>
            </a:fld>
            <a:endParaRPr lang="en-CA" alt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CA"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B122-16D7-4E17-9901-B64F7C8DEACE}" type="slidenum">
              <a:rPr lang="en-US" smtClean="0"/>
              <a:pPr/>
              <a:t>27</a:t>
            </a:fld>
            <a:endParaRPr lang="en-US"/>
          </a:p>
        </p:txBody>
      </p:sp>
    </p:spTree>
    <p:extLst>
      <p:ext uri="{BB962C8B-B14F-4D97-AF65-F5344CB8AC3E}">
        <p14:creationId xmlns:p14="http://schemas.microsoft.com/office/powerpoint/2010/main" val="3799646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dirty="0" smtClean="0"/>
              <a:t/>
            </a:r>
            <a:br>
              <a:rPr lang="en-CA" dirty="0" smtClean="0"/>
            </a:br>
            <a:r>
              <a:rPr lang="en-CA" dirty="0" smtClean="0"/>
              <a:t>Analysis since 1968 at the CIS provide base for statistical analysis .</a:t>
            </a:r>
          </a:p>
          <a:p>
            <a:r>
              <a:rPr lang="en-US" dirty="0" smtClean="0"/>
              <a:t> </a:t>
            </a:r>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81B2CD-714E-4B00-AB97-240329D0E76C}"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r>
              <a:rPr lang="en-CA" altLang="en-US" smtClean="0"/>
              <a:t>Surface roughness boundaries indicated on a RADARSAT-2 image in the vicinity of the Franklin wrecks. </a:t>
            </a:r>
          </a:p>
        </p:txBody>
      </p:sp>
      <p:sp>
        <p:nvSpPr>
          <p:cNvPr id="16388" name="Slide Number Placeholder 3"/>
          <p:cNvSpPr>
            <a:spLocks noGrp="1"/>
          </p:cNvSpPr>
          <p:nvPr>
            <p:ph type="sldNum" sz="quarter" idx="5"/>
          </p:nvPr>
        </p:nvSpPr>
        <p:spPr>
          <a:noFill/>
        </p:spPr>
        <p:txBody>
          <a:bodyPr/>
          <a:lstStyle>
            <a:lvl1pPr eaLnBrk="0" hangingPunct="0">
              <a:defRPr kumimoji="1">
                <a:solidFill>
                  <a:schemeClr val="tx1"/>
                </a:solidFill>
                <a:latin typeface="Arial" charset="0"/>
                <a:ea typeface="Arial Unicode MS" pitchFamily="34" charset="-128"/>
                <a:cs typeface="Arial Unicode MS" pitchFamily="34" charset="-128"/>
              </a:defRPr>
            </a:lvl1pPr>
            <a:lvl2pPr marL="757066" indent="-291179" eaLnBrk="0" hangingPunct="0">
              <a:defRPr kumimoji="1">
                <a:solidFill>
                  <a:schemeClr val="tx1"/>
                </a:solidFill>
                <a:latin typeface="Arial" charset="0"/>
                <a:ea typeface="Arial Unicode MS" pitchFamily="34" charset="-128"/>
                <a:cs typeface="Arial Unicode MS" pitchFamily="34" charset="-128"/>
              </a:defRPr>
            </a:lvl2pPr>
            <a:lvl3pPr marL="1164717" indent="-232943" eaLnBrk="0" hangingPunct="0">
              <a:defRPr kumimoji="1">
                <a:solidFill>
                  <a:schemeClr val="tx1"/>
                </a:solidFill>
                <a:latin typeface="Arial" charset="0"/>
                <a:ea typeface="Arial Unicode MS" pitchFamily="34" charset="-128"/>
                <a:cs typeface="Arial Unicode MS" pitchFamily="34" charset="-128"/>
              </a:defRPr>
            </a:lvl3pPr>
            <a:lvl4pPr marL="1630604" indent="-232943" eaLnBrk="0" hangingPunct="0">
              <a:defRPr kumimoji="1">
                <a:solidFill>
                  <a:schemeClr val="tx1"/>
                </a:solidFill>
                <a:latin typeface="Arial" charset="0"/>
                <a:ea typeface="Arial Unicode MS" pitchFamily="34" charset="-128"/>
                <a:cs typeface="Arial Unicode MS" pitchFamily="34" charset="-128"/>
              </a:defRPr>
            </a:lvl4pPr>
            <a:lvl5pPr marL="2096491" indent="-232943" eaLnBrk="0" hangingPunct="0">
              <a:defRPr kumimoji="1">
                <a:solidFill>
                  <a:schemeClr val="tx1"/>
                </a:solidFill>
                <a:latin typeface="Arial" charset="0"/>
                <a:ea typeface="Arial Unicode MS" pitchFamily="34" charset="-128"/>
                <a:cs typeface="Arial Unicode MS" pitchFamily="34" charset="-128"/>
              </a:defRPr>
            </a:lvl5pPr>
            <a:lvl6pPr marL="2562377"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3028264"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94151"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960038"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eaLnBrk="1" hangingPunct="1"/>
            <a:fld id="{8FA078A1-4F16-45CA-9A2D-4D5FCED2BF19}" type="slidenum">
              <a:rPr lang="en-US" altLang="en-US" smtClean="0"/>
              <a:pPr eaLnBrk="1" hangingPunct="1"/>
              <a:t>29</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1pPr>
            <a:lvl2pPr marL="742909" indent="-285734"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2pPr>
            <a:lvl3pPr marL="1142937"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3pPr>
            <a:lvl4pPr marL="1600111"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4pPr>
            <a:lvl5pPr marL="2057287"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5pPr>
            <a:lvl6pPr marL="2514461"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6pPr>
            <a:lvl7pPr marL="2971635"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7pPr>
            <a:lvl8pPr marL="3428811"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8pPr>
            <a:lvl9pPr marL="3885985"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9pPr>
          </a:lstStyle>
          <a:p>
            <a:pPr eaLnBrk="1" hangingPunct="1">
              <a:spcBef>
                <a:spcPct val="0"/>
              </a:spcBef>
            </a:pPr>
            <a:fld id="{B6CCA50B-7379-484C-80C1-D555E19D4CF0}" type="slidenum">
              <a:rPr lang="en-US" altLang="en-US" smtClean="0"/>
              <a:pPr eaLnBrk="1" hangingPunct="1">
                <a:spcBef>
                  <a:spcPct val="0"/>
                </a:spcBef>
              </a:pPr>
              <a:t>3</a:t>
            </a:fld>
            <a:endParaRPr lang="en-US" alt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lnSpc>
                <a:spcPct val="90000"/>
              </a:lnSpc>
              <a:buFontTx/>
              <a:buChar char="•"/>
            </a:pPr>
            <a:r>
              <a:rPr lang="en-US" altLang="en-US" smtClean="0"/>
              <a:t> The Canadian Ice Service (CIS) of the Meteorological Service of Canada (MSC) is the leading authority for information about ice in Canada's navigable waters. </a:t>
            </a:r>
          </a:p>
          <a:p>
            <a:pPr eaLnBrk="1" hangingPunct="1">
              <a:lnSpc>
                <a:spcPct val="90000"/>
              </a:lnSpc>
              <a:buFontTx/>
              <a:buChar char="•"/>
            </a:pPr>
            <a:r>
              <a:rPr lang="en-CA" altLang="en-US" smtClean="0"/>
              <a:t> The unique mission of CIS is to provide timely and accurate information about sea ice and icebergs in Canada's navigable waters.</a:t>
            </a:r>
          </a:p>
          <a:p>
            <a:pPr eaLnBrk="1" hangingPunct="1">
              <a:lnSpc>
                <a:spcPct val="90000"/>
              </a:lnSpc>
              <a:buFontTx/>
              <a:buChar char="•"/>
            </a:pPr>
            <a:r>
              <a:rPr lang="en-CA" altLang="en-US" smtClean="0"/>
              <a:t> The CIS provides ice information for the purposes of ship routing through and around ice-covered waters, Icebreaking operations, climate monitoring and weather forecasting. While increasing the safety of shipping in ice-infested or covered waters is a paramount contribution of the CIS, it should be noted that knowledge of where ice is (especially dangerous ice and significant ice under pressure) and where it isn’t also contributes to the efficient movement of maritime traffic especially where that maintains maritime commerce into and out of ice-bound ports on the east coast, Great Lakes and in the Arctic.</a:t>
            </a:r>
          </a:p>
          <a:p>
            <a:pPr eaLnBrk="1" hangingPunct="1">
              <a:lnSpc>
                <a:spcPct val="90000"/>
              </a:lnSpc>
              <a:buFontTx/>
              <a:buChar char="•"/>
            </a:pPr>
            <a:r>
              <a:rPr lang="en-US" altLang="en-US" smtClean="0"/>
              <a:t> The ISTOP program uses satellite imagery to direct surveillance aircraft to the sites of suspected oil releases from marine transportation and offshore oil production – enabling spills to be confirmed and tracked while obtaining evidence required for prosecution. This has been particularly useful on the east coast, for instance, where since its inception, the incidence of oiled seabirds has reportedly decreased as a result of the decrease in oily-water/bilge discharge by shipping.</a:t>
            </a:r>
          </a:p>
          <a:p>
            <a:pPr eaLnBrk="1" hangingPunct="1">
              <a:lnSpc>
                <a:spcPct val="90000"/>
              </a:lnSpc>
              <a:buFontTx/>
              <a:buChar char="•"/>
            </a:pPr>
            <a:r>
              <a:rPr lang="en-US" altLang="en-US" smtClean="0"/>
              <a:t> It should be noted that the ISTOP capabilities were in use during the 2010 BP Gulf spill to support the response operation.</a:t>
            </a:r>
            <a:endParaRPr lang="en-CA" altLang="en-US" smtClean="0"/>
          </a:p>
          <a:p>
            <a:pPr eaLnBrk="1" hangingPunct="1">
              <a:lnSpc>
                <a:spcPct val="90000"/>
              </a:lnSpc>
            </a:pPr>
            <a:endParaRPr lang="en-CA"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r>
              <a:rPr lang="en-CA" altLang="en-US" dirty="0" smtClean="0"/>
              <a:t>Existing client and new client needs for tactical scale information for local safe sea ice travel. Department of National Defence requires ice information on stability of consolidated ice, location of mobile ice area and information on surface roughness.</a:t>
            </a:r>
          </a:p>
        </p:txBody>
      </p:sp>
      <p:sp>
        <p:nvSpPr>
          <p:cNvPr id="13316" name="Slide Number Placeholder 3"/>
          <p:cNvSpPr>
            <a:spLocks noGrp="1"/>
          </p:cNvSpPr>
          <p:nvPr>
            <p:ph type="sldNum" sz="quarter" idx="5"/>
          </p:nvPr>
        </p:nvSpPr>
        <p:spPr>
          <a:noFill/>
        </p:spPr>
        <p:txBody>
          <a:bodyPr/>
          <a:lstStyle>
            <a:lvl1pPr eaLnBrk="0" hangingPunct="0">
              <a:defRPr kumimoji="1">
                <a:solidFill>
                  <a:schemeClr val="tx1"/>
                </a:solidFill>
                <a:latin typeface="Arial" charset="0"/>
                <a:ea typeface="Arial Unicode MS" pitchFamily="34" charset="-128"/>
                <a:cs typeface="Arial Unicode MS" pitchFamily="34" charset="-128"/>
              </a:defRPr>
            </a:lvl1pPr>
            <a:lvl2pPr marL="757066" indent="-291179" eaLnBrk="0" hangingPunct="0">
              <a:defRPr kumimoji="1">
                <a:solidFill>
                  <a:schemeClr val="tx1"/>
                </a:solidFill>
                <a:latin typeface="Arial" charset="0"/>
                <a:ea typeface="Arial Unicode MS" pitchFamily="34" charset="-128"/>
                <a:cs typeface="Arial Unicode MS" pitchFamily="34" charset="-128"/>
              </a:defRPr>
            </a:lvl2pPr>
            <a:lvl3pPr marL="1164717" indent="-232943" eaLnBrk="0" hangingPunct="0">
              <a:defRPr kumimoji="1">
                <a:solidFill>
                  <a:schemeClr val="tx1"/>
                </a:solidFill>
                <a:latin typeface="Arial" charset="0"/>
                <a:ea typeface="Arial Unicode MS" pitchFamily="34" charset="-128"/>
                <a:cs typeface="Arial Unicode MS" pitchFamily="34" charset="-128"/>
              </a:defRPr>
            </a:lvl3pPr>
            <a:lvl4pPr marL="1630604" indent="-232943" eaLnBrk="0" hangingPunct="0">
              <a:defRPr kumimoji="1">
                <a:solidFill>
                  <a:schemeClr val="tx1"/>
                </a:solidFill>
                <a:latin typeface="Arial" charset="0"/>
                <a:ea typeface="Arial Unicode MS" pitchFamily="34" charset="-128"/>
                <a:cs typeface="Arial Unicode MS" pitchFamily="34" charset="-128"/>
              </a:defRPr>
            </a:lvl4pPr>
            <a:lvl5pPr marL="2096491" indent="-232943" eaLnBrk="0" hangingPunct="0">
              <a:defRPr kumimoji="1">
                <a:solidFill>
                  <a:schemeClr val="tx1"/>
                </a:solidFill>
                <a:latin typeface="Arial" charset="0"/>
                <a:ea typeface="Arial Unicode MS" pitchFamily="34" charset="-128"/>
                <a:cs typeface="Arial Unicode MS" pitchFamily="34" charset="-128"/>
              </a:defRPr>
            </a:lvl5pPr>
            <a:lvl6pPr marL="2562377"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3028264"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94151"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960038" indent="-232943"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eaLnBrk="1" hangingPunct="1"/>
            <a:fld id="{2DE66507-DDEB-434C-9359-7FDA5F06FD2B}" type="slidenum">
              <a:rPr lang="en-US" altLang="en-US" smtClean="0"/>
              <a:pPr eaLnBrk="1" hangingPunct="1"/>
              <a:t>30</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Example of a new weekly prevention product</a:t>
            </a:r>
            <a:r>
              <a:rPr lang="en-CA" baseline="0" dirty="0" smtClean="0"/>
              <a:t> that will be tested this Winter/Spring with select communities in Nunavut</a:t>
            </a:r>
          </a:p>
          <a:p>
            <a:r>
              <a:rPr lang="en-CA" baseline="0" dirty="0" smtClean="0"/>
              <a:t>In English, French and Inuktitut</a:t>
            </a:r>
          </a:p>
          <a:p>
            <a:r>
              <a:rPr lang="en-CA" baseline="0" dirty="0" smtClean="0"/>
              <a:t>Small file size, low bandwidth</a:t>
            </a:r>
          </a:p>
          <a:p>
            <a:r>
              <a:rPr lang="en-CA" baseline="0" dirty="0" smtClean="0"/>
              <a:t>Scale for between community travel</a:t>
            </a:r>
          </a:p>
          <a:p>
            <a:r>
              <a:rPr lang="en-CA" baseline="0" dirty="0" smtClean="0"/>
              <a:t>In Metric and Imperial (Inuit work in Imperial)</a:t>
            </a:r>
          </a:p>
          <a:p>
            <a:r>
              <a:rPr lang="en-CA" baseline="0" dirty="0" smtClean="0"/>
              <a:t>Colour coded (red: dangerous mobile/thin ice. orange/yellow: caution. green: safe ice thickness</a:t>
            </a:r>
          </a:p>
          <a:p>
            <a:endParaRPr lang="en-CA" baseline="0" dirty="0" smtClean="0"/>
          </a:p>
          <a:p>
            <a:pPr marL="349415" indent="-349415">
              <a:buFont typeface="Arial" pitchFamily="34" charset="0"/>
              <a:buChar char="•"/>
              <a:defRPr/>
            </a:pPr>
            <a:r>
              <a:rPr lang="en-CA" baseline="0" dirty="0" smtClean="0"/>
              <a:t>Also </a:t>
            </a:r>
            <a:r>
              <a:rPr lang="en-CA" altLang="en-US" dirty="0" smtClean="0">
                <a:latin typeface="Arial" pitchFamily="34" charset="0"/>
                <a:cs typeface="Arial" pitchFamily="34" charset="0"/>
              </a:rPr>
              <a:t>providing training for community members and EMOs at the CIS  in ice, weather and remote sensing</a:t>
            </a:r>
          </a:p>
          <a:p>
            <a:pPr marL="349415" indent="-349415">
              <a:buFont typeface="Arial" pitchFamily="34" charset="0"/>
              <a:buChar char="•"/>
              <a:defRPr/>
            </a:pPr>
            <a:r>
              <a:rPr lang="en-CA" altLang="en-US" dirty="0" smtClean="0">
                <a:latin typeface="Arial" pitchFamily="34" charset="0"/>
                <a:cs typeface="Arial" pitchFamily="34" charset="0"/>
              </a:rPr>
              <a:t>Looking at historical case studies to learn how to better support SAR</a:t>
            </a:r>
            <a:r>
              <a:rPr lang="en-CA" altLang="en-US" baseline="0" dirty="0" smtClean="0">
                <a:latin typeface="Arial" pitchFamily="34" charset="0"/>
                <a:cs typeface="Arial" pitchFamily="34" charset="0"/>
              </a:rPr>
              <a:t> events in real-time.</a:t>
            </a:r>
            <a:r>
              <a:rPr lang="en-CA" altLang="en-US" dirty="0" smtClean="0">
                <a:latin typeface="Arial" pitchFamily="34" charset="0"/>
                <a:cs typeface="Arial" pitchFamily="34" charset="0"/>
              </a:rPr>
              <a:t> </a:t>
            </a:r>
            <a:endParaRPr lang="en-US" altLang="en-US" dirty="0" smtClean="0">
              <a:latin typeface="Arial" pitchFamily="34" charset="0"/>
              <a:cs typeface="Arial" pitchFamily="34" charset="0"/>
            </a:endParaRPr>
          </a:p>
          <a:p>
            <a:endParaRPr lang="en-CA" dirty="0"/>
          </a:p>
        </p:txBody>
      </p:sp>
      <p:sp>
        <p:nvSpPr>
          <p:cNvPr id="4" name="Slide Number Placeholder 3"/>
          <p:cNvSpPr>
            <a:spLocks noGrp="1"/>
          </p:cNvSpPr>
          <p:nvPr>
            <p:ph type="sldNum" sz="quarter" idx="10"/>
          </p:nvPr>
        </p:nvSpPr>
        <p:spPr/>
        <p:txBody>
          <a:bodyPr/>
          <a:lstStyle/>
          <a:p>
            <a:fld id="{DFB8F192-9F6A-4037-8D0C-94A7B3B8717F}" type="slidenum">
              <a:rPr lang="en-CA" smtClean="0"/>
              <a:t>31</a:t>
            </a:fld>
            <a:endParaRPr lang="en-CA"/>
          </a:p>
        </p:txBody>
      </p:sp>
    </p:spTree>
    <p:extLst>
      <p:ext uri="{BB962C8B-B14F-4D97-AF65-F5344CB8AC3E}">
        <p14:creationId xmlns:p14="http://schemas.microsoft.com/office/powerpoint/2010/main" val="882082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3BB122-16D7-4E17-9901-B64F7C8DEACE}" type="slidenum">
              <a:rPr lang="en-US" smtClean="0"/>
              <a:pPr/>
              <a:t>32</a:t>
            </a:fld>
            <a:endParaRPr lang="en-US"/>
          </a:p>
        </p:txBody>
      </p:sp>
    </p:spTree>
    <p:extLst>
      <p:ext uri="{BB962C8B-B14F-4D97-AF65-F5344CB8AC3E}">
        <p14:creationId xmlns:p14="http://schemas.microsoft.com/office/powerpoint/2010/main" val="2558506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1pPr>
            <a:lvl2pPr marL="742909" indent="-285734"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2pPr>
            <a:lvl3pPr marL="1142937"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3pPr>
            <a:lvl4pPr marL="1600111"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4pPr>
            <a:lvl5pPr marL="2057287"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5pPr>
            <a:lvl6pPr marL="2514461"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6pPr>
            <a:lvl7pPr marL="2971635"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7pPr>
            <a:lvl8pPr marL="3428811"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8pPr>
            <a:lvl9pPr marL="3885985"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9pPr>
          </a:lstStyle>
          <a:p>
            <a:pPr eaLnBrk="1" hangingPunct="1">
              <a:spcBef>
                <a:spcPct val="0"/>
              </a:spcBef>
            </a:pPr>
            <a:fld id="{F681EDE7-8FDF-4112-90E7-FFD5D0174C94}" type="slidenum">
              <a:rPr lang="en-US" altLang="en-US" smtClean="0"/>
              <a:pPr eaLnBrk="1" hangingPunct="1">
                <a:spcBef>
                  <a:spcPct val="0"/>
                </a:spcBef>
              </a:pPr>
              <a:t>4</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buFontTx/>
              <a:buChar char="•"/>
            </a:pPr>
            <a:r>
              <a:rPr lang="en-CA" altLang="en-US" smtClean="0"/>
              <a:t> Remember, there may be increasingly less ice in the polar regions, but, if the dangerous ice is where you are then it doesn’t matter how much ice there 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1pPr>
            <a:lvl2pPr marL="742909" indent="-285734"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2pPr>
            <a:lvl3pPr marL="1142937"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3pPr>
            <a:lvl4pPr marL="1600111"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4pPr>
            <a:lvl5pPr marL="2057287"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5pPr>
            <a:lvl6pPr marL="2514461"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6pPr>
            <a:lvl7pPr marL="2971635"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7pPr>
            <a:lvl8pPr marL="3428811"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8pPr>
            <a:lvl9pPr marL="3885985"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9pPr>
          </a:lstStyle>
          <a:p>
            <a:pPr eaLnBrk="1" hangingPunct="1">
              <a:spcBef>
                <a:spcPct val="0"/>
              </a:spcBef>
            </a:pPr>
            <a:fld id="{4620328B-878C-40CE-B33D-89D22BDFB68B}" type="slidenum">
              <a:rPr lang="en-US" altLang="en-US" smtClean="0"/>
              <a:pPr eaLnBrk="1" hangingPunct="1">
                <a:spcBef>
                  <a:spcPct val="0"/>
                </a:spcBef>
              </a:pPr>
              <a:t>5</a:t>
            </a:fld>
            <a:endParaRPr lang="en-US" alt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buFontTx/>
              <a:buChar char="•"/>
            </a:pPr>
            <a:r>
              <a:rPr lang="en-CA" altLang="en-US" smtClean="0"/>
              <a:t> This is an animation that shows general ice development in Canada. At any point in the year, ice in the sea affects some part of the country. </a:t>
            </a:r>
          </a:p>
          <a:p>
            <a:pPr eaLnBrk="1" hangingPunct="1"/>
            <a:endParaRPr lang="en-CA"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1pPr>
            <a:lvl2pPr marL="742909" indent="-285734"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2pPr>
            <a:lvl3pPr marL="1142937"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3pPr>
            <a:lvl4pPr marL="1600111"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4pPr>
            <a:lvl5pPr marL="2057287"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5pPr>
            <a:lvl6pPr marL="2514461"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6pPr>
            <a:lvl7pPr marL="2971635"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7pPr>
            <a:lvl8pPr marL="3428811"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8pPr>
            <a:lvl9pPr marL="3885985"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9pPr>
          </a:lstStyle>
          <a:p>
            <a:pPr eaLnBrk="1" hangingPunct="1">
              <a:spcBef>
                <a:spcPct val="0"/>
              </a:spcBef>
            </a:pPr>
            <a:fld id="{809AE06B-11E5-465F-B7B4-D36E440B5AD0}" type="slidenum">
              <a:rPr lang="en-US" altLang="en-US" smtClean="0"/>
              <a:pPr eaLnBrk="1" hangingPunct="1">
                <a:spcBef>
                  <a:spcPct val="0"/>
                </a:spcBef>
              </a:pPr>
              <a:t>6</a:t>
            </a:fld>
            <a:endParaRPr lang="en-US"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buFontTx/>
              <a:buChar char="•"/>
            </a:pPr>
            <a:r>
              <a:rPr lang="en-CA" altLang="en-US" smtClean="0"/>
              <a:t> Start with an overall look at the major challenges affecting any operation in the north.</a:t>
            </a:r>
          </a:p>
          <a:p>
            <a:pPr eaLnBrk="1" hangingPunct="1">
              <a:buFontTx/>
              <a:buChar char="•"/>
            </a:pPr>
            <a:r>
              <a:rPr lang="en-CA" altLang="en-US" smtClean="0"/>
              <a:t> Marine transportation is the most effective means of transportation and is therefore predominant.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1pPr>
            <a:lvl2pPr marL="742909" indent="-285734"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2pPr>
            <a:lvl3pPr marL="1142937"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3pPr>
            <a:lvl4pPr marL="1600111"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4pPr>
            <a:lvl5pPr marL="2057287"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5pPr>
            <a:lvl6pPr marL="2514461"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6pPr>
            <a:lvl7pPr marL="2971635"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7pPr>
            <a:lvl8pPr marL="3428811"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8pPr>
            <a:lvl9pPr marL="3885985"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9pPr>
          </a:lstStyle>
          <a:p>
            <a:pPr eaLnBrk="1" hangingPunct="1">
              <a:spcBef>
                <a:spcPct val="0"/>
              </a:spcBef>
            </a:pPr>
            <a:fld id="{1D2DCEFD-FE57-4ADC-ABD4-EAFAE8B989C2}" type="slidenum">
              <a:rPr lang="en-US" altLang="en-US" smtClean="0"/>
              <a:pPr eaLnBrk="1" hangingPunct="1">
                <a:spcBef>
                  <a:spcPct val="0"/>
                </a:spcBef>
              </a:pPr>
              <a:t>7</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buFontTx/>
              <a:buChar char="•"/>
            </a:pPr>
            <a:r>
              <a:rPr lang="en-CA" altLang="en-US" smtClean="0"/>
              <a:t> Ice in any form not only affects the safety of your ship, but also the efficiency and effectiveness of your operation.</a:t>
            </a:r>
          </a:p>
          <a:p>
            <a:pPr eaLnBrk="1" hangingPunct="1">
              <a:buFontTx/>
              <a:buChar char="•"/>
            </a:pPr>
            <a:r>
              <a:rPr lang="en-CA" altLang="en-US" smtClean="0"/>
              <a:t> In addition, the presence of ice on your route forces you to alter your course to avoid it. This is important to understand from a general navigation point of view but more importantly in poorly charted areas where it may leave you with fewer and poorer choices for safe alternate routes.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1pPr>
            <a:lvl2pPr marL="742909" indent="-285734"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2pPr>
            <a:lvl3pPr marL="1142937"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3pPr>
            <a:lvl4pPr marL="1600111"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4pPr>
            <a:lvl5pPr marL="2057287" indent="-22858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5pPr>
            <a:lvl6pPr marL="2514461"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6pPr>
            <a:lvl7pPr marL="2971635"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7pPr>
            <a:lvl8pPr marL="3428811"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8pPr>
            <a:lvl9pPr marL="3885985" indent="-228587"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9pPr>
          </a:lstStyle>
          <a:p>
            <a:pPr eaLnBrk="1" hangingPunct="1">
              <a:spcBef>
                <a:spcPct val="0"/>
              </a:spcBef>
            </a:pPr>
            <a:fld id="{CDE9AFAA-4F2E-4E3B-8F46-31F7E51A189F}" type="slidenum">
              <a:rPr lang="en-US" altLang="en-US" smtClean="0"/>
              <a:pPr eaLnBrk="1" hangingPunct="1">
                <a:spcBef>
                  <a:spcPct val="0"/>
                </a:spcBef>
              </a:pPr>
              <a:t>8</a:t>
            </a:fld>
            <a:endParaRPr lang="en-US" alt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buFontTx/>
              <a:buChar char="•"/>
            </a:pPr>
            <a:r>
              <a:rPr lang="en-CA" altLang="en-US" smtClean="0"/>
              <a:t> Ice fields can be difficult to navigate thru</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1pPr>
            <a:lvl2pPr marL="741323" indent="-284147"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2pPr>
            <a:lvl3pPr marL="1141350" indent="-227001"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3pPr>
            <a:lvl4pPr marL="1598525" indent="-227001"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4pPr>
            <a:lvl5pPr marL="2055699" indent="-227001" defTabSz="931811" eaLnBrk="0" hangingPunct="0">
              <a:spcBef>
                <a:spcPct val="30000"/>
              </a:spcBef>
              <a:defRPr kumimoji="1" sz="1200">
                <a:solidFill>
                  <a:schemeClr val="tx1"/>
                </a:solidFill>
                <a:latin typeface="Arial" charset="0"/>
                <a:ea typeface="Arial Unicode MS" pitchFamily="34" charset="-128"/>
                <a:cs typeface="Arial Unicode MS" pitchFamily="34" charset="-128"/>
              </a:defRPr>
            </a:lvl5pPr>
            <a:lvl6pPr marL="2512874" indent="-227001"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6pPr>
            <a:lvl7pPr marL="2970049" indent="-227001"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7pPr>
            <a:lvl8pPr marL="3427223" indent="-227001"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8pPr>
            <a:lvl9pPr marL="3884398" indent="-227001" defTabSz="931811" eaLnBrk="0" fontAlgn="base" hangingPunct="0">
              <a:spcBef>
                <a:spcPct val="30000"/>
              </a:spcBef>
              <a:spcAft>
                <a:spcPct val="0"/>
              </a:spcAft>
              <a:defRPr kumimoji="1" sz="1200">
                <a:solidFill>
                  <a:schemeClr val="tx1"/>
                </a:solidFill>
                <a:latin typeface="Arial" charset="0"/>
                <a:ea typeface="Arial Unicode MS" pitchFamily="34" charset="-128"/>
                <a:cs typeface="Arial Unicode MS" pitchFamily="34" charset="-128"/>
              </a:defRPr>
            </a:lvl9pPr>
          </a:lstStyle>
          <a:p>
            <a:pPr eaLnBrk="1" hangingPunct="1">
              <a:spcBef>
                <a:spcPct val="0"/>
              </a:spcBef>
            </a:pPr>
            <a:fld id="{D5E8FA77-6739-4ED4-8BC9-520E44758F5B}" type="slidenum">
              <a:rPr lang="en-US" altLang="en-US" smtClean="0"/>
              <a:pPr eaLnBrk="1" hangingPunct="1">
                <a:spcBef>
                  <a:spcPct val="0"/>
                </a:spcBef>
              </a:pPr>
              <a:t>9</a:t>
            </a:fld>
            <a:endParaRPr lang="en-US" alt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CA" altLang="en-US" smtClean="0"/>
              <a:t> Ice fields can be difficult to navigate thru</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bg1"/>
        </a:solidFill>
        <a:effectLst/>
      </p:bgPr>
    </p:bg>
    <p:spTree>
      <p:nvGrpSpPr>
        <p:cNvPr id="1" name=""/>
        <p:cNvGrpSpPr/>
        <p:nvPr/>
      </p:nvGrpSpPr>
      <p:grpSpPr>
        <a:xfrm>
          <a:off x="0" y="0"/>
          <a:ext cx="0" cy="0"/>
          <a:chOff x="0" y="0"/>
          <a:chExt cx="0" cy="0"/>
        </a:xfrm>
      </p:grpSpPr>
      <p:pic>
        <p:nvPicPr>
          <p:cNvPr id="26636" name="Picture 12" descr="top_banner"/>
          <p:cNvPicPr>
            <a:picLocks noChangeAspect="1" noChangeArrowheads="1"/>
          </p:cNvPicPr>
          <p:nvPr userDrawn="1"/>
        </p:nvPicPr>
        <p:blipFill>
          <a:blip r:embed="rId2" cstate="print"/>
          <a:srcRect/>
          <a:stretch>
            <a:fillRect/>
          </a:stretch>
        </p:blipFill>
        <p:spPr bwMode="auto">
          <a:xfrm>
            <a:off x="0" y="836613"/>
            <a:ext cx="9144000" cy="1381125"/>
          </a:xfrm>
          <a:prstGeom prst="rect">
            <a:avLst/>
          </a:prstGeom>
          <a:noFill/>
        </p:spPr>
      </p:pic>
      <p:pic>
        <p:nvPicPr>
          <p:cNvPr id="26637" name="Picture 13" descr="fip_can_e"/>
          <p:cNvPicPr>
            <a:picLocks noChangeAspect="1" noChangeArrowheads="1"/>
          </p:cNvPicPr>
          <p:nvPr userDrawn="1"/>
        </p:nvPicPr>
        <p:blipFill>
          <a:blip r:embed="rId3" cstate="print"/>
          <a:srcRect/>
          <a:stretch>
            <a:fillRect/>
          </a:stretch>
        </p:blipFill>
        <p:spPr bwMode="auto">
          <a:xfrm>
            <a:off x="0" y="0"/>
            <a:ext cx="9144000" cy="795338"/>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E4DFF1B-F89E-4A95-AECA-4E6A96F698B8}" type="datetimeFigureOut">
              <a:rPr lang="en-CA" smtClean="0"/>
              <a:t>26/06/2017</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0334B12-F880-4EE1-8937-F83FB6518048}" type="slidenum">
              <a:rPr lang="en-CA" smtClean="0"/>
              <a:t>‹#›</a:t>
            </a:fld>
            <a:endParaRPr lang="en-CA"/>
          </a:p>
        </p:txBody>
      </p:sp>
    </p:spTree>
    <p:extLst>
      <p:ext uri="{BB962C8B-B14F-4D97-AF65-F5344CB8AC3E}">
        <p14:creationId xmlns:p14="http://schemas.microsoft.com/office/powerpoint/2010/main" val="377720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48" name="Text Box 24"/>
          <p:cNvSpPr txBox="1">
            <a:spLocks noChangeArrowheads="1"/>
          </p:cNvSpPr>
          <p:nvPr userDrawn="1"/>
        </p:nvSpPr>
        <p:spPr bwMode="auto">
          <a:xfrm>
            <a:off x="755650" y="6237288"/>
            <a:ext cx="8137525" cy="244475"/>
          </a:xfrm>
          <a:prstGeom prst="rect">
            <a:avLst/>
          </a:prstGeom>
          <a:noFill/>
          <a:ln w="9525">
            <a:noFill/>
            <a:miter lim="800000"/>
            <a:headEnd/>
            <a:tailEnd/>
          </a:ln>
          <a:effectLst/>
        </p:spPr>
        <p:txBody>
          <a:bodyPr>
            <a:spAutoFit/>
          </a:bodyPr>
          <a:lstStyle/>
          <a:p>
            <a:pPr algn="ctr"/>
            <a:r>
              <a:rPr lang="en-CA" sz="1000"/>
              <a:t>Page </a:t>
            </a:r>
            <a:fld id="{F1AA68DE-DE07-403E-A780-5998729E799D}" type="slidenum">
              <a:rPr lang="en-CA" sz="1000"/>
              <a:pPr algn="ctr"/>
              <a:t>‹#›</a:t>
            </a:fld>
            <a:r>
              <a:rPr lang="en-CA" sz="1000"/>
              <a:t> – </a:t>
            </a:r>
            <a:fld id="{E4F0AEBD-5174-4F29-A6CD-E2D7187E8608}" type="datetime4">
              <a:rPr kumimoji="0" lang="en-CA" sz="1000"/>
              <a:pPr algn="ctr"/>
              <a:t>June-26-17</a:t>
            </a:fld>
            <a:endParaRPr kumimoji="0" lang="en-CA" sz="1000"/>
          </a:p>
        </p:txBody>
      </p:sp>
      <p:sp>
        <p:nvSpPr>
          <p:cNvPr id="1052" name="Rectangle 2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CA" smtClean="0"/>
              <a:t>Click to edit Master title style</a:t>
            </a:r>
          </a:p>
        </p:txBody>
      </p:sp>
      <p:sp>
        <p:nvSpPr>
          <p:cNvPr id="1053" name="Rectangle 2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1054" name="Line 30"/>
          <p:cNvSpPr>
            <a:spLocks noChangeShapeType="1"/>
          </p:cNvSpPr>
          <p:nvPr userDrawn="1"/>
        </p:nvSpPr>
        <p:spPr bwMode="auto">
          <a:xfrm>
            <a:off x="827088" y="1268413"/>
            <a:ext cx="8316912" cy="0"/>
          </a:xfrm>
          <a:prstGeom prst="line">
            <a:avLst/>
          </a:prstGeom>
          <a:noFill/>
          <a:ln w="28575">
            <a:solidFill>
              <a:srgbClr val="3A601B"/>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fontAlgn="base">
        <a:spcBef>
          <a:spcPct val="0"/>
        </a:spcBef>
        <a:spcAft>
          <a:spcPct val="0"/>
        </a:spcAft>
        <a:defRPr kumimoji="1" sz="3600" b="1">
          <a:solidFill>
            <a:srgbClr val="3A601B"/>
          </a:solidFill>
          <a:latin typeface="+mj-lt"/>
          <a:ea typeface="+mj-ea"/>
          <a:cs typeface="+mj-cs"/>
        </a:defRPr>
      </a:lvl1pPr>
      <a:lvl2pPr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p:titleStyle>
    <p:bodyStyle>
      <a:lvl1pPr marL="287338" indent="-287338" algn="l" rtl="0" fontAlgn="base">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fontAlgn="base">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fontAlgn="base">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fontAlgn="base">
        <a:spcBef>
          <a:spcPct val="20000"/>
        </a:spcBef>
        <a:spcAft>
          <a:spcPct val="0"/>
        </a:spcAft>
        <a:buChar char="–"/>
        <a:defRPr kumimoji="1" sz="1600">
          <a:solidFill>
            <a:schemeClr val="tx1"/>
          </a:solidFill>
          <a:latin typeface="+mn-lt"/>
          <a:ea typeface="+mn-ea"/>
          <a:cs typeface="+mn-cs"/>
        </a:defRPr>
      </a:lvl4pPr>
      <a:lvl5pPr marL="2000250" indent="-190500" algn="l" rtl="0" fontAlgn="base">
        <a:spcBef>
          <a:spcPct val="20000"/>
        </a:spcBef>
        <a:spcAft>
          <a:spcPct val="0"/>
        </a:spcAft>
        <a:buChar char="»"/>
        <a:defRPr kumimoji="1" sz="1400">
          <a:solidFill>
            <a:schemeClr val="tx1"/>
          </a:solidFill>
          <a:latin typeface="+mn-lt"/>
          <a:ea typeface="+mn-ea"/>
          <a:cs typeface="+mn-cs"/>
        </a:defRPr>
      </a:lvl5pPr>
      <a:lvl6pPr marL="2457450" indent="-190500" algn="l" rtl="0" fontAlgn="base">
        <a:spcBef>
          <a:spcPct val="20000"/>
        </a:spcBef>
        <a:spcAft>
          <a:spcPct val="0"/>
        </a:spcAft>
        <a:buChar char="»"/>
        <a:defRPr kumimoji="1" sz="1400">
          <a:solidFill>
            <a:schemeClr val="tx1"/>
          </a:solidFill>
          <a:latin typeface="+mn-lt"/>
          <a:ea typeface="+mn-ea"/>
          <a:cs typeface="+mn-cs"/>
        </a:defRPr>
      </a:lvl6pPr>
      <a:lvl7pPr marL="2914650" indent="-190500" algn="l" rtl="0" fontAlgn="base">
        <a:spcBef>
          <a:spcPct val="20000"/>
        </a:spcBef>
        <a:spcAft>
          <a:spcPct val="0"/>
        </a:spcAft>
        <a:buChar char="»"/>
        <a:defRPr kumimoji="1" sz="1400">
          <a:solidFill>
            <a:schemeClr val="tx1"/>
          </a:solidFill>
          <a:latin typeface="+mn-lt"/>
          <a:ea typeface="+mn-ea"/>
          <a:cs typeface="+mn-cs"/>
        </a:defRPr>
      </a:lvl7pPr>
      <a:lvl8pPr marL="3371850" indent="-190500" algn="l" rtl="0" fontAlgn="base">
        <a:spcBef>
          <a:spcPct val="20000"/>
        </a:spcBef>
        <a:spcAft>
          <a:spcPct val="0"/>
        </a:spcAft>
        <a:buChar char="»"/>
        <a:defRPr kumimoji="1" sz="1400">
          <a:solidFill>
            <a:schemeClr val="tx1"/>
          </a:solidFill>
          <a:latin typeface="+mn-lt"/>
          <a:ea typeface="+mn-ea"/>
          <a:cs typeface="+mn-cs"/>
        </a:defRPr>
      </a:lvl8pPr>
      <a:lvl9pPr marL="3829050" indent="-190500" algn="l" rtl="0" fontAlgn="base">
        <a:spcBef>
          <a:spcPct val="20000"/>
        </a:spcBef>
        <a:spcAft>
          <a:spcPct val="0"/>
        </a:spcAft>
        <a:buChar char="»"/>
        <a:defRPr kumimoji="1"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36.jpe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60" name="Rectangle 8"/>
          <p:cNvSpPr>
            <a:spLocks noGrp="1" noChangeArrowheads="1"/>
          </p:cNvSpPr>
          <p:nvPr>
            <p:ph type="ctrTitle"/>
          </p:nvPr>
        </p:nvSpPr>
        <p:spPr bwMode="auto">
          <a:xfrm>
            <a:off x="683568" y="2390775"/>
            <a:ext cx="7776864" cy="1614289"/>
          </a:xfrm>
          <a:prstGeom prst="rect">
            <a:avLst/>
          </a:prstGeom>
          <a:solidFill>
            <a:srgbClr val="FFFFFF"/>
          </a:solidFill>
          <a:ln>
            <a:miter lim="800000"/>
            <a:headEnd/>
            <a:tailEnd/>
          </a:ln>
        </p:spPr>
        <p:txBody>
          <a:bodyPr/>
          <a:lstStyle/>
          <a:p>
            <a:pPr algn="ctr"/>
            <a:r>
              <a:rPr lang="fr-CA" dirty="0" err="1" smtClean="0"/>
              <a:t>Emerging</a:t>
            </a:r>
            <a:r>
              <a:rPr lang="fr-CA" dirty="0" smtClean="0"/>
              <a:t> </a:t>
            </a:r>
            <a:r>
              <a:rPr lang="fr-CA" dirty="0" err="1" smtClean="0"/>
              <a:t>needs</a:t>
            </a:r>
            <a:r>
              <a:rPr lang="fr-CA" dirty="0" smtClean="0"/>
              <a:t> for </a:t>
            </a:r>
            <a:r>
              <a:rPr lang="fr-CA" dirty="0" err="1" smtClean="0"/>
              <a:t>tactical</a:t>
            </a:r>
            <a:r>
              <a:rPr lang="fr-CA" dirty="0" smtClean="0"/>
              <a:t> </a:t>
            </a:r>
            <a:r>
              <a:rPr lang="fr-CA" dirty="0" err="1" smtClean="0"/>
              <a:t>scale</a:t>
            </a:r>
            <a:r>
              <a:rPr lang="fr-CA" dirty="0" smtClean="0"/>
              <a:t> </a:t>
            </a:r>
            <a:r>
              <a:rPr lang="fr-CA" dirty="0" err="1" smtClean="0"/>
              <a:t>ice</a:t>
            </a:r>
            <a:r>
              <a:rPr lang="fr-CA" dirty="0" smtClean="0"/>
              <a:t> information in the </a:t>
            </a:r>
            <a:r>
              <a:rPr lang="fr-CA" dirty="0" err="1" smtClean="0"/>
              <a:t>north</a:t>
            </a:r>
            <a:endParaRPr lang="fr-CA" dirty="0"/>
          </a:p>
        </p:txBody>
      </p:sp>
      <p:sp>
        <p:nvSpPr>
          <p:cNvPr id="23562" name="Rectangle 10"/>
          <p:cNvSpPr>
            <a:spLocks noGrp="1" noChangeArrowheads="1"/>
          </p:cNvSpPr>
          <p:nvPr>
            <p:ph type="subTitle" idx="1"/>
          </p:nvPr>
        </p:nvSpPr>
        <p:spPr bwMode="auto">
          <a:xfrm>
            <a:off x="4572000" y="4223022"/>
            <a:ext cx="3529013" cy="1944687"/>
          </a:xfrm>
          <a:prstGeom prst="rect">
            <a:avLst/>
          </a:prstGeom>
          <a:solidFill>
            <a:srgbClr val="FFFFFF"/>
          </a:solidFill>
          <a:ln>
            <a:miter lim="800000"/>
            <a:headEnd/>
            <a:tailEnd/>
          </a:ln>
        </p:spPr>
        <p:txBody>
          <a:bodyPr/>
          <a:lstStyle/>
          <a:p>
            <a:pPr marL="0" indent="0">
              <a:buFontTx/>
              <a:buNone/>
            </a:pPr>
            <a:r>
              <a:rPr lang="en-CA" altLang="zh-TW" sz="1800" b="1" dirty="0"/>
              <a:t>David Jackson</a:t>
            </a:r>
            <a:endParaRPr lang="en-US" altLang="zh-TW" sz="1800" b="1" dirty="0"/>
          </a:p>
          <a:p>
            <a:pPr marL="0" indent="0">
              <a:buFontTx/>
              <a:buNone/>
            </a:pPr>
            <a:r>
              <a:rPr lang="en-US" altLang="zh-TW" sz="1800" b="1" dirty="0"/>
              <a:t>Canadian Ice Service</a:t>
            </a:r>
          </a:p>
          <a:p>
            <a:pPr marL="0" indent="0">
              <a:buFontTx/>
              <a:buNone/>
            </a:pPr>
            <a:r>
              <a:rPr lang="en-CA" altLang="zh-TW" sz="1800" b="1" dirty="0" smtClean="0"/>
              <a:t>7</a:t>
            </a:r>
            <a:r>
              <a:rPr lang="en-CA" altLang="zh-TW" sz="1800" b="1" baseline="30000" dirty="0" smtClean="0"/>
              <a:t>th</a:t>
            </a:r>
            <a:r>
              <a:rPr lang="en-CA" altLang="zh-TW" sz="1800" b="1" dirty="0" smtClean="0"/>
              <a:t> ice-diminished Arctic Symposium, Washington DC</a:t>
            </a:r>
          </a:p>
          <a:p>
            <a:pPr marL="0" indent="0">
              <a:buFontTx/>
              <a:buNone/>
            </a:pPr>
            <a:r>
              <a:rPr lang="en-US" altLang="zh-TW" sz="1800" b="1" dirty="0" smtClean="0"/>
              <a:t>July, </a:t>
            </a:r>
            <a:r>
              <a:rPr lang="en-US" altLang="zh-TW" sz="1800" b="1" dirty="0" smtClean="0"/>
              <a:t>2017</a:t>
            </a:r>
            <a:endParaRPr lang="en-US" altLang="zh-TW" sz="1800" b="1" dirty="0"/>
          </a:p>
        </p:txBody>
      </p:sp>
      <p:pic>
        <p:nvPicPr>
          <p:cNvPr id="23563" name="Picture 11" descr="top_banner"/>
          <p:cNvPicPr>
            <a:picLocks noChangeAspect="1" noChangeArrowheads="1"/>
          </p:cNvPicPr>
          <p:nvPr/>
        </p:nvPicPr>
        <p:blipFill>
          <a:blip r:embed="rId3" cstate="print"/>
          <a:srcRect/>
          <a:stretch>
            <a:fillRect/>
          </a:stretch>
        </p:blipFill>
        <p:spPr bwMode="auto">
          <a:xfrm>
            <a:off x="0" y="836613"/>
            <a:ext cx="9144000" cy="1381125"/>
          </a:xfrm>
          <a:prstGeom prst="rect">
            <a:avLst/>
          </a:prstGeom>
          <a:noFill/>
        </p:spPr>
      </p:pic>
      <p:pic>
        <p:nvPicPr>
          <p:cNvPr id="23566" name="Picture 14" descr="fip_can_e"/>
          <p:cNvPicPr>
            <a:picLocks noChangeAspect="1" noChangeArrowheads="1"/>
          </p:cNvPicPr>
          <p:nvPr/>
        </p:nvPicPr>
        <p:blipFill>
          <a:blip r:embed="rId4" cstate="print"/>
          <a:srcRect/>
          <a:stretch>
            <a:fillRect/>
          </a:stretch>
        </p:blipFill>
        <p:spPr bwMode="auto">
          <a:xfrm>
            <a:off x="0" y="0"/>
            <a:ext cx="9144000" cy="795338"/>
          </a:xfrm>
          <a:prstGeom prst="rect">
            <a:avLst/>
          </a:prstGeom>
          <a:noFill/>
        </p:spPr>
      </p:pic>
      <p:pic>
        <p:nvPicPr>
          <p:cNvPr id="7" name="Picture 17" descr="CISlogo_transparent_for_ppt_presentations"/>
          <p:cNvPicPr>
            <a:picLocks noChangeAspect="1" noChangeArrowheads="1"/>
          </p:cNvPicPr>
          <p:nvPr/>
        </p:nvPicPr>
        <p:blipFill>
          <a:blip r:embed="rId5" cstate="print"/>
          <a:srcRect/>
          <a:stretch>
            <a:fillRect/>
          </a:stretch>
        </p:blipFill>
        <p:spPr bwMode="auto">
          <a:xfrm>
            <a:off x="1547664" y="4365104"/>
            <a:ext cx="1727200" cy="1660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51520" y="116632"/>
            <a:ext cx="8229600" cy="1143000"/>
          </a:xfrm>
        </p:spPr>
        <p:txBody>
          <a:bodyPr/>
          <a:lstStyle/>
          <a:p>
            <a:r>
              <a:rPr lang="en-CA" altLang="en-US" dirty="0" smtClean="0"/>
              <a:t>Challenges</a:t>
            </a:r>
          </a:p>
        </p:txBody>
      </p:sp>
      <p:pic>
        <p:nvPicPr>
          <p:cNvPr id="12291" name="Picture 3" descr="C:\Documents and Settings\LangloisD\Desktop\pictures\Iqaluit Feb 2012\Frobisher Bay Feb 2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788" y="1412875"/>
            <a:ext cx="7008812"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1596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229600" cy="1143000"/>
          </a:xfrm>
        </p:spPr>
        <p:txBody>
          <a:bodyPr/>
          <a:lstStyle/>
          <a:p>
            <a:r>
              <a:rPr lang="en-CA" dirty="0" smtClean="0"/>
              <a:t>What do you need?  </a:t>
            </a:r>
          </a:p>
        </p:txBody>
      </p:sp>
      <p:sp>
        <p:nvSpPr>
          <p:cNvPr id="3" name="Content Placeholder 2"/>
          <p:cNvSpPr>
            <a:spLocks noGrp="1"/>
          </p:cNvSpPr>
          <p:nvPr>
            <p:ph idx="1"/>
          </p:nvPr>
        </p:nvSpPr>
        <p:spPr>
          <a:xfrm>
            <a:off x="467544" y="1340768"/>
            <a:ext cx="8229600" cy="4525963"/>
          </a:xfrm>
        </p:spPr>
        <p:txBody>
          <a:bodyPr/>
          <a:lstStyle/>
          <a:p>
            <a:r>
              <a:rPr lang="en-CA" dirty="0" smtClean="0"/>
              <a:t>Weather information needed for all marine activities</a:t>
            </a:r>
          </a:p>
          <a:p>
            <a:pPr lvl="1"/>
            <a:r>
              <a:rPr lang="en-CA" dirty="0" smtClean="0"/>
              <a:t>Current </a:t>
            </a:r>
            <a:r>
              <a:rPr lang="en-CA" dirty="0" err="1" smtClean="0"/>
              <a:t>wx</a:t>
            </a:r>
            <a:r>
              <a:rPr lang="en-CA" dirty="0" smtClean="0"/>
              <a:t> plus forecasts</a:t>
            </a:r>
          </a:p>
          <a:p>
            <a:pPr lvl="1"/>
            <a:r>
              <a:rPr lang="en-CA" dirty="0" smtClean="0"/>
              <a:t>Includes precipitation</a:t>
            </a:r>
          </a:p>
          <a:p>
            <a:pPr lvl="1"/>
            <a:r>
              <a:rPr lang="en-CA" dirty="0" smtClean="0"/>
              <a:t>Winds, speeds, direction</a:t>
            </a:r>
          </a:p>
          <a:p>
            <a:pPr lvl="1"/>
            <a:r>
              <a:rPr lang="en-CA" dirty="0" smtClean="0"/>
              <a:t>Air temperature</a:t>
            </a:r>
          </a:p>
          <a:p>
            <a:pPr lvl="1"/>
            <a:r>
              <a:rPr lang="en-CA" dirty="0" smtClean="0"/>
              <a:t>Risk of structural icing</a:t>
            </a:r>
          </a:p>
          <a:p>
            <a:r>
              <a:rPr lang="en-CA" dirty="0" smtClean="0"/>
              <a:t>Ice information needed when approaching ice-infested waters</a:t>
            </a:r>
          </a:p>
          <a:p>
            <a:pPr lvl="1"/>
            <a:r>
              <a:rPr lang="en-US" dirty="0" smtClean="0"/>
              <a:t>Limit/edge of known ice</a:t>
            </a:r>
          </a:p>
          <a:p>
            <a:pPr lvl="1"/>
            <a:r>
              <a:rPr lang="en-US" dirty="0" smtClean="0"/>
              <a:t>Concentration</a:t>
            </a:r>
          </a:p>
          <a:p>
            <a:pPr lvl="1"/>
            <a:r>
              <a:rPr lang="en-US" dirty="0" smtClean="0"/>
              <a:t>Stage of development: ice is never uniform and generally snow covered</a:t>
            </a:r>
          </a:p>
          <a:p>
            <a:pPr lvl="1"/>
            <a:r>
              <a:rPr lang="en-US" dirty="0" smtClean="0"/>
              <a:t>Arctic: presence of ice of land origin</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23528" y="116632"/>
            <a:ext cx="8229600" cy="1143000"/>
          </a:xfrm>
        </p:spPr>
        <p:txBody>
          <a:bodyPr/>
          <a:lstStyle/>
          <a:p>
            <a:r>
              <a:rPr lang="en-CA" dirty="0" smtClean="0"/>
              <a:t>When do you need it?</a:t>
            </a:r>
            <a:endParaRPr lang="en-US" dirty="0" smtClean="0"/>
          </a:p>
        </p:txBody>
      </p:sp>
      <p:sp>
        <p:nvSpPr>
          <p:cNvPr id="5123" name="Content Placeholder 2"/>
          <p:cNvSpPr>
            <a:spLocks noGrp="1"/>
          </p:cNvSpPr>
          <p:nvPr>
            <p:ph idx="1"/>
          </p:nvPr>
        </p:nvSpPr>
        <p:spPr>
          <a:xfrm>
            <a:off x="457200" y="1600200"/>
            <a:ext cx="4042792" cy="4525963"/>
          </a:xfrm>
        </p:spPr>
        <p:txBody>
          <a:bodyPr/>
          <a:lstStyle/>
          <a:p>
            <a:r>
              <a:rPr lang="en-CA" dirty="0" smtClean="0"/>
              <a:t>Current conditions</a:t>
            </a:r>
          </a:p>
          <a:p>
            <a:r>
              <a:rPr lang="en-CA" dirty="0" smtClean="0"/>
              <a:t>Short term forecasts (days, weeks)</a:t>
            </a:r>
            <a:endParaRPr lang="en-US" dirty="0" smtClean="0"/>
          </a:p>
          <a:p>
            <a:r>
              <a:rPr lang="en-CA" dirty="0" smtClean="0"/>
              <a:t>Medium range forecasts (months) </a:t>
            </a:r>
          </a:p>
          <a:p>
            <a:r>
              <a:rPr lang="en-CA" dirty="0" smtClean="0"/>
              <a:t>Long term forecasts based on climatology</a:t>
            </a:r>
          </a:p>
        </p:txBody>
      </p:sp>
      <p:pic>
        <p:nvPicPr>
          <p:cNvPr id="4" name="Picture 6" descr="C:\Documents and Settings\LangloisD\Desktop\20120709_modis%20copy[1].jpg"/>
          <p:cNvPicPr>
            <a:picLocks noChangeAspect="1" noChangeArrowheads="1"/>
          </p:cNvPicPr>
          <p:nvPr/>
        </p:nvPicPr>
        <p:blipFill>
          <a:blip r:embed="rId3" cstate="print"/>
          <a:srcRect/>
          <a:stretch>
            <a:fillRect/>
          </a:stretch>
        </p:blipFill>
        <p:spPr bwMode="auto">
          <a:xfrm>
            <a:off x="4716016" y="1477963"/>
            <a:ext cx="4038600" cy="5380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CA" dirty="0" smtClean="0"/>
              <a:t>How do you use it?</a:t>
            </a:r>
            <a:endParaRPr lang="en-US" dirty="0"/>
          </a:p>
        </p:txBody>
      </p:sp>
      <p:sp>
        <p:nvSpPr>
          <p:cNvPr id="3" name="Content Placeholder 2"/>
          <p:cNvSpPr>
            <a:spLocks noGrp="1"/>
          </p:cNvSpPr>
          <p:nvPr>
            <p:ph idx="1"/>
          </p:nvPr>
        </p:nvSpPr>
        <p:spPr>
          <a:xfrm>
            <a:off x="467544" y="1340768"/>
            <a:ext cx="8229600" cy="4525963"/>
          </a:xfrm>
        </p:spPr>
        <p:txBody>
          <a:bodyPr/>
          <a:lstStyle/>
          <a:p>
            <a:r>
              <a:rPr lang="en-CA" dirty="0" smtClean="0"/>
              <a:t>Ice charts produced from a variety of sources</a:t>
            </a:r>
          </a:p>
          <a:p>
            <a:pPr lvl="1"/>
            <a:r>
              <a:rPr lang="en-CA" dirty="0" smtClean="0"/>
              <a:t>Visual observations ships/aircraft/shore</a:t>
            </a:r>
          </a:p>
          <a:p>
            <a:pPr lvl="1"/>
            <a:r>
              <a:rPr lang="en-CA" dirty="0" smtClean="0"/>
              <a:t>Satellites: SAR, optical</a:t>
            </a:r>
          </a:p>
          <a:p>
            <a:r>
              <a:rPr lang="en-CA" dirty="0" smtClean="0"/>
              <a:t>Satellite imagery can:   </a:t>
            </a:r>
          </a:p>
          <a:p>
            <a:pPr lvl="1"/>
            <a:r>
              <a:rPr lang="en-CA" dirty="0" smtClean="0"/>
              <a:t>Provide information over large areas</a:t>
            </a:r>
          </a:p>
          <a:p>
            <a:pPr lvl="1"/>
            <a:r>
              <a:rPr lang="en-CA" dirty="0" smtClean="0"/>
              <a:t>Be difficult to interpret </a:t>
            </a:r>
          </a:p>
          <a:p>
            <a:pPr lvl="1"/>
            <a:r>
              <a:rPr lang="en-CA" dirty="0" smtClean="0"/>
              <a:t>Have bandwidth restrictions for its reception on ships</a:t>
            </a:r>
          </a:p>
          <a:p>
            <a:r>
              <a:rPr lang="en-CA" dirty="0" smtClean="0"/>
              <a:t>Trained ice analysts interpret satellite data and incorporate all available data sources to provide a consistent depiction of the current ice conditions. </a:t>
            </a:r>
          </a:p>
          <a:p>
            <a:pPr lvl="1"/>
            <a:r>
              <a:rPr lang="en-CA" dirty="0" smtClean="0"/>
              <a:t>International code </a:t>
            </a:r>
          </a:p>
          <a:p>
            <a:pPr lvl="1"/>
            <a:r>
              <a:rPr lang="en-CA" dirty="0" smtClean="0"/>
              <a:t>Variety of scale of information</a:t>
            </a:r>
          </a:p>
          <a:p>
            <a:pPr lvl="1"/>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Variety of Ice Information available</a:t>
            </a:r>
            <a:endParaRPr lang="en-US" dirty="0"/>
          </a:p>
        </p:txBody>
      </p:sp>
      <p:sp>
        <p:nvSpPr>
          <p:cNvPr id="3" name="Content Placeholder 2"/>
          <p:cNvSpPr>
            <a:spLocks noGrp="1"/>
          </p:cNvSpPr>
          <p:nvPr>
            <p:ph idx="1"/>
          </p:nvPr>
        </p:nvSpPr>
        <p:spPr/>
        <p:txBody>
          <a:bodyPr/>
          <a:lstStyle/>
          <a:p>
            <a:r>
              <a:rPr lang="en-CA" dirty="0" smtClean="0"/>
              <a:t>Overview of conditions</a:t>
            </a:r>
          </a:p>
          <a:p>
            <a:pPr lvl="1"/>
            <a:r>
              <a:rPr lang="en-CA" dirty="0" smtClean="0"/>
              <a:t>Average ice concentration for areas</a:t>
            </a:r>
          </a:p>
          <a:p>
            <a:pPr lvl="1"/>
            <a:r>
              <a:rPr lang="en-CA" dirty="0" smtClean="0"/>
              <a:t>Percent of each stage of development</a:t>
            </a:r>
          </a:p>
          <a:p>
            <a:pPr lvl="1"/>
            <a:r>
              <a:rPr lang="en-CA" dirty="0" smtClean="0"/>
              <a:t>Areas of ice pressure</a:t>
            </a:r>
          </a:p>
          <a:p>
            <a:pPr lvl="1"/>
            <a:r>
              <a:rPr lang="en-CA" dirty="0" smtClean="0"/>
              <a:t>Areas of ridging, leads</a:t>
            </a:r>
            <a:endParaRPr lang="en-US" dirty="0"/>
          </a:p>
        </p:txBody>
      </p:sp>
      <p:pic>
        <p:nvPicPr>
          <p:cNvPr id="4" name="Picture 2" descr="C:\Documents and Settings\LangloisD\Desktop\pictures\Iqaluit Feb 2012\IMG_1888.JPG"/>
          <p:cNvPicPr>
            <a:picLocks noChangeAspect="1" noChangeArrowheads="1"/>
          </p:cNvPicPr>
          <p:nvPr/>
        </p:nvPicPr>
        <p:blipFill>
          <a:blip r:embed="rId3" cstate="print"/>
          <a:srcRect/>
          <a:stretch>
            <a:fillRect/>
          </a:stretch>
        </p:blipFill>
        <p:spPr bwMode="auto">
          <a:xfrm>
            <a:off x="4283968" y="3212858"/>
            <a:ext cx="4860032" cy="364514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Forecasts and Uncertainty</a:t>
            </a:r>
            <a:endParaRPr lang="en-US" dirty="0"/>
          </a:p>
        </p:txBody>
      </p:sp>
      <p:sp>
        <p:nvSpPr>
          <p:cNvPr id="3" name="Content Placeholder 2"/>
          <p:cNvSpPr>
            <a:spLocks noGrp="1"/>
          </p:cNvSpPr>
          <p:nvPr>
            <p:ph idx="1"/>
          </p:nvPr>
        </p:nvSpPr>
        <p:spPr/>
        <p:txBody>
          <a:bodyPr/>
          <a:lstStyle/>
          <a:p>
            <a:r>
              <a:rPr lang="en-CA" dirty="0" smtClean="0"/>
              <a:t>Probability of ice being at a certain location at a given time.</a:t>
            </a:r>
          </a:p>
          <a:p>
            <a:pPr lvl="1"/>
            <a:r>
              <a:rPr lang="en-CA" dirty="0" smtClean="0"/>
              <a:t>Useful for planning </a:t>
            </a:r>
          </a:p>
          <a:p>
            <a:r>
              <a:rPr lang="en-CA" dirty="0" smtClean="0"/>
              <a:t>Possible trajectories of icebergs or significant ice floes</a:t>
            </a:r>
          </a:p>
          <a:p>
            <a:pPr lvl="1"/>
            <a:r>
              <a:rPr lang="en-CA" dirty="0" smtClean="0"/>
              <a:t>Chance that hazardous ice will impact marine activities</a:t>
            </a:r>
          </a:p>
          <a:p>
            <a:r>
              <a:rPr lang="en-CA" dirty="0" smtClean="0"/>
              <a:t>Probability of ice pressure </a:t>
            </a:r>
          </a:p>
          <a:p>
            <a:pPr lvl="1"/>
            <a:r>
              <a:rPr lang="en-CA" dirty="0" smtClean="0"/>
              <a:t>Likelihood of ice pressure easing in 12 hours</a:t>
            </a:r>
          </a:p>
          <a:p>
            <a:pPr lvl="2"/>
            <a:r>
              <a:rPr lang="en-CA" dirty="0" smtClean="0"/>
              <a:t>Wait or act</a:t>
            </a:r>
          </a:p>
          <a:p>
            <a:pPr lvl="1"/>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esternarctic_regional"/>
          <p:cNvPicPr>
            <a:picLocks noChangeAspect="1" noChangeArrowheads="1"/>
          </p:cNvPicPr>
          <p:nvPr/>
        </p:nvPicPr>
        <p:blipFill>
          <a:blip r:embed="rId3" cstate="print"/>
          <a:srcRect/>
          <a:stretch>
            <a:fillRect/>
          </a:stretch>
        </p:blipFill>
        <p:spPr bwMode="auto">
          <a:xfrm>
            <a:off x="-215900" y="-242888"/>
            <a:ext cx="9359900" cy="7235826"/>
          </a:xfrm>
          <a:prstGeom prst="rect">
            <a:avLst/>
          </a:prstGeom>
          <a:noFill/>
          <a:ln w="9525">
            <a:noFill/>
            <a:miter lim="800000"/>
            <a:headEnd/>
            <a:tailEnd/>
          </a:ln>
        </p:spPr>
      </p:pic>
      <p:pic>
        <p:nvPicPr>
          <p:cNvPr id="82947" name="Picture 3" descr="WArcticR_SD_31jan2011_1800_S"/>
          <p:cNvPicPr>
            <a:picLocks noChangeAspect="1" noChangeArrowheads="1"/>
          </p:cNvPicPr>
          <p:nvPr/>
        </p:nvPicPr>
        <p:blipFill>
          <a:blip r:embed="rId4" cstate="print"/>
          <a:srcRect/>
          <a:stretch>
            <a:fillRect/>
          </a:stretch>
        </p:blipFill>
        <p:spPr bwMode="auto">
          <a:xfrm>
            <a:off x="395288" y="0"/>
            <a:ext cx="8137525" cy="68849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fade">
                                      <p:cBhvr>
                                        <p:cTn id="7" dur="2000"/>
                                        <p:tgtEl>
                                          <p:spTgt spid="82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869828" cy="6858000"/>
          </a:xfrm>
          <a:prstGeom prst="rect">
            <a:avLst/>
          </a:prstGeom>
        </p:spPr>
      </p:pic>
      <p:sp>
        <p:nvSpPr>
          <p:cNvPr id="8" name="Rectangle 7"/>
          <p:cNvSpPr/>
          <p:nvPr/>
        </p:nvSpPr>
        <p:spPr>
          <a:xfrm>
            <a:off x="1403648" y="3573016"/>
            <a:ext cx="432048" cy="2880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5004048" y="197346"/>
            <a:ext cx="4058148" cy="6032421"/>
          </a:xfrm>
          <a:prstGeom prst="rect">
            <a:avLst/>
          </a:prstGeom>
          <a:noFill/>
        </p:spPr>
        <p:txBody>
          <a:bodyPr wrap="square" rtlCol="0">
            <a:spAutoFit/>
          </a:bodyPr>
          <a:lstStyle/>
          <a:p>
            <a:r>
              <a:rPr lang="en-CA" sz="2600" dirty="0" smtClean="0">
                <a:cs typeface="Times New Roman" panose="02020603050405020304" pitchFamily="18" charset="0"/>
              </a:rPr>
              <a:t>Weekly Regional Ice Charts</a:t>
            </a:r>
          </a:p>
          <a:p>
            <a:endParaRPr lang="en-CA" sz="2400" dirty="0" smtClean="0">
              <a:cs typeface="Times New Roman" panose="02020603050405020304" pitchFamily="18" charset="0"/>
            </a:endParaRPr>
          </a:p>
          <a:p>
            <a:pPr marL="285750" indent="-285750">
              <a:buFont typeface="Arial" panose="020B0604020202020204" pitchFamily="34" charset="0"/>
              <a:buChar char="•"/>
            </a:pPr>
            <a:r>
              <a:rPr lang="en-US" altLang="en-US" sz="2400" dirty="0" smtClean="0">
                <a:cs typeface="Times New Roman" panose="02020603050405020304" pitchFamily="18" charset="0"/>
              </a:rPr>
              <a:t>Currently service marine clients during the summer shipping season.</a:t>
            </a:r>
          </a:p>
          <a:p>
            <a:pPr marL="285750" indent="-285750">
              <a:buFont typeface="Arial" panose="020B0604020202020204" pitchFamily="34" charset="0"/>
              <a:buChar char="•"/>
            </a:pPr>
            <a:endParaRPr lang="en-US" altLang="en-US" sz="2400" dirty="0" smtClean="0">
              <a:cs typeface="Times New Roman" panose="02020603050405020304" pitchFamily="18" charset="0"/>
            </a:endParaRPr>
          </a:p>
          <a:p>
            <a:pPr marL="285750" indent="-285750">
              <a:buFont typeface="Arial" panose="020B0604020202020204" pitchFamily="34" charset="0"/>
              <a:buChar char="•"/>
            </a:pPr>
            <a:r>
              <a:rPr lang="en-US" altLang="en-US" sz="2400" dirty="0" smtClean="0">
                <a:cs typeface="Times New Roman" panose="02020603050405020304" pitchFamily="18" charset="0"/>
              </a:rPr>
              <a:t>During the winter,</a:t>
            </a:r>
            <a:r>
              <a:rPr lang="en-US" altLang="en-US" sz="2400" baseline="0" dirty="0" smtClean="0">
                <a:cs typeface="Times New Roman" panose="02020603050405020304" pitchFamily="18" charset="0"/>
              </a:rPr>
              <a:t> weekly large scale climatological products are created using the World Meteorological Organization standardized Egg coding.</a:t>
            </a:r>
          </a:p>
          <a:p>
            <a:pPr marL="285750" indent="-285750">
              <a:buFont typeface="Arial" panose="020B0604020202020204" pitchFamily="34" charset="0"/>
              <a:buChar char="•"/>
            </a:pPr>
            <a:endParaRPr lang="en-US" altLang="en-US" sz="2400" dirty="0">
              <a:cs typeface="Times New Roman" panose="02020603050405020304" pitchFamily="18" charset="0"/>
            </a:endParaRPr>
          </a:p>
          <a:p>
            <a:pPr marL="285750" indent="-285750">
              <a:buFont typeface="Arial" panose="020B0604020202020204" pitchFamily="34" charset="0"/>
              <a:buChar char="•"/>
            </a:pPr>
            <a:r>
              <a:rPr lang="en-US" altLang="en-US" sz="2400" baseline="0" dirty="0" smtClean="0">
                <a:cs typeface="Times New Roman" panose="02020603050405020304" pitchFamily="18" charset="0"/>
              </a:rPr>
              <a:t>Not at a scale for</a:t>
            </a:r>
            <a:r>
              <a:rPr lang="en-US" altLang="en-US" sz="2400" dirty="0" smtClean="0">
                <a:cs typeface="Times New Roman" panose="02020603050405020304" pitchFamily="18" charset="0"/>
              </a:rPr>
              <a:t> </a:t>
            </a:r>
            <a:r>
              <a:rPr lang="en-US" altLang="en-US" sz="2400" baseline="0" dirty="0" smtClean="0">
                <a:cs typeface="Times New Roman" panose="02020603050405020304" pitchFamily="18" charset="0"/>
              </a:rPr>
              <a:t>community use</a:t>
            </a:r>
          </a:p>
          <a:p>
            <a:endParaRPr lang="en-CA" sz="2400" dirty="0">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a:off x="1835696" y="3861048"/>
            <a:ext cx="3250156" cy="136815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7982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Additional Needs</a:t>
            </a:r>
            <a:endParaRPr lang="en-US" dirty="0"/>
          </a:p>
        </p:txBody>
      </p:sp>
      <p:sp>
        <p:nvSpPr>
          <p:cNvPr id="3" name="Content Placeholder 2"/>
          <p:cNvSpPr>
            <a:spLocks noGrp="1"/>
          </p:cNvSpPr>
          <p:nvPr>
            <p:ph idx="1"/>
          </p:nvPr>
        </p:nvSpPr>
        <p:spPr/>
        <p:txBody>
          <a:bodyPr/>
          <a:lstStyle/>
          <a:p>
            <a:r>
              <a:rPr lang="en-CA" dirty="0" smtClean="0"/>
              <a:t>Acquisition of imagery; ability to analyze and integrate it all</a:t>
            </a:r>
          </a:p>
          <a:p>
            <a:r>
              <a:rPr lang="en-CA" dirty="0" smtClean="0"/>
              <a:t>Training on the interpretation of marine information, including ice and iceberg data</a:t>
            </a:r>
          </a:p>
          <a:p>
            <a:r>
              <a:rPr lang="en-CA" dirty="0" smtClean="0"/>
              <a:t>Frequent updates</a:t>
            </a:r>
          </a:p>
          <a:p>
            <a:r>
              <a:rPr lang="en-CA" dirty="0" smtClean="0"/>
              <a:t>Accurate modelling between acquisitions</a:t>
            </a:r>
          </a:p>
          <a:p>
            <a:r>
              <a:rPr lang="en-CA" dirty="0" smtClean="0"/>
              <a:t>High resolution information in critical areas</a:t>
            </a:r>
          </a:p>
          <a:p>
            <a:r>
              <a:rPr lang="en-CA" dirty="0" smtClean="0"/>
              <a:t>Low bandwidth products for shipboard use</a:t>
            </a:r>
          </a:p>
          <a:p>
            <a:r>
              <a:rPr lang="en-CA" dirty="0" smtClean="0"/>
              <a:t>Additional products for onshore planning</a:t>
            </a:r>
          </a:p>
          <a:p>
            <a:endParaRPr lang="en-CA" dirty="0" smtClean="0"/>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endParaRPr lang="en-CA" altLang="en-US" smtClean="0"/>
          </a:p>
        </p:txBody>
      </p:sp>
      <p:pic>
        <p:nvPicPr>
          <p:cNvPr id="614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5400" y="0"/>
            <a:ext cx="9169400" cy="6877050"/>
          </a:xfrm>
        </p:spPr>
      </p:pic>
    </p:spTree>
    <p:extLst>
      <p:ext uri="{BB962C8B-B14F-4D97-AF65-F5344CB8AC3E}">
        <p14:creationId xmlns:p14="http://schemas.microsoft.com/office/powerpoint/2010/main" val="2618331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Contents</a:t>
            </a:r>
            <a:endParaRPr lang="en-US" dirty="0"/>
          </a:p>
        </p:txBody>
      </p:sp>
      <p:sp>
        <p:nvSpPr>
          <p:cNvPr id="3" name="Content Placeholder 2"/>
          <p:cNvSpPr>
            <a:spLocks noGrp="1"/>
          </p:cNvSpPr>
          <p:nvPr>
            <p:ph idx="1"/>
          </p:nvPr>
        </p:nvSpPr>
        <p:spPr>
          <a:xfrm>
            <a:off x="467544" y="1412776"/>
            <a:ext cx="8229600" cy="4525963"/>
          </a:xfrm>
        </p:spPr>
        <p:txBody>
          <a:bodyPr/>
          <a:lstStyle/>
          <a:p>
            <a:r>
              <a:rPr lang="en-CA" sz="2000" dirty="0" smtClean="0"/>
              <a:t>Setting the stage: who is CIS? what’s it like in the Arctic?</a:t>
            </a:r>
          </a:p>
          <a:p>
            <a:r>
              <a:rPr lang="en-CA" sz="2000" dirty="0" smtClean="0"/>
              <a:t>Marine environmental information  </a:t>
            </a:r>
          </a:p>
          <a:p>
            <a:pPr lvl="1"/>
            <a:r>
              <a:rPr lang="en-CA" dirty="0" smtClean="0"/>
              <a:t>Weather (winds, waves, visibility, precipitation)</a:t>
            </a:r>
          </a:p>
          <a:p>
            <a:pPr lvl="1"/>
            <a:r>
              <a:rPr lang="en-CA" dirty="0" smtClean="0"/>
              <a:t>Ice (sea ice, icebergs)</a:t>
            </a:r>
          </a:p>
          <a:p>
            <a:r>
              <a:rPr lang="en-CA" sz="2000" dirty="0" smtClean="0"/>
              <a:t>Variety of needs</a:t>
            </a:r>
          </a:p>
          <a:p>
            <a:pPr lvl="1"/>
            <a:r>
              <a:rPr lang="en-CA" dirty="0" smtClean="0"/>
              <a:t>Avoiding ice</a:t>
            </a:r>
          </a:p>
          <a:p>
            <a:pPr lvl="1"/>
            <a:r>
              <a:rPr lang="en-CA" dirty="0" smtClean="0"/>
              <a:t>Going though ice</a:t>
            </a:r>
          </a:p>
          <a:p>
            <a:r>
              <a:rPr lang="en-CA" sz="2000" dirty="0" smtClean="0"/>
              <a:t>Operational needs: </a:t>
            </a:r>
          </a:p>
          <a:p>
            <a:pPr lvl="1"/>
            <a:r>
              <a:rPr lang="en-CA" dirty="0" smtClean="0"/>
              <a:t>National Defence</a:t>
            </a:r>
          </a:p>
          <a:p>
            <a:pPr lvl="1"/>
            <a:r>
              <a:rPr lang="en-CA" dirty="0" smtClean="0"/>
              <a:t>Search &amp; Rescue</a:t>
            </a:r>
          </a:p>
          <a:p>
            <a:r>
              <a:rPr lang="en-CA" sz="2000" dirty="0" smtClean="0"/>
              <a:t>Community needs</a:t>
            </a:r>
          </a:p>
          <a:p>
            <a:r>
              <a:rPr lang="en-CA" sz="2000" dirty="0" smtClean="0"/>
              <a:t>New products to address emerging needs</a:t>
            </a:r>
          </a:p>
          <a:p>
            <a:endParaRPr lang="en-US" dirty="0"/>
          </a:p>
        </p:txBody>
      </p:sp>
      <p:pic>
        <p:nvPicPr>
          <p:cNvPr id="4" name="Picture 2" descr="C:\Documents and Settings\LangloisD\Desktop\pictures\satellite images of the month\NOAA_july_12_2008[1].gif"/>
          <p:cNvPicPr>
            <a:picLocks noChangeAspect="1" noChangeArrowheads="1"/>
          </p:cNvPicPr>
          <p:nvPr/>
        </p:nvPicPr>
        <p:blipFill>
          <a:blip r:embed="rId3" cstate="print"/>
          <a:srcRect/>
          <a:stretch>
            <a:fillRect/>
          </a:stretch>
        </p:blipFill>
        <p:spPr bwMode="auto">
          <a:xfrm>
            <a:off x="4355976" y="2492897"/>
            <a:ext cx="4622610" cy="295060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CA"/>
          </a:p>
        </p:txBody>
      </p:sp>
      <p:sp>
        <p:nvSpPr>
          <p:cNvPr id="7171" name="Text Placeholder 2"/>
          <p:cNvSpPr>
            <a:spLocks noGrp="1"/>
          </p:cNvSpPr>
          <p:nvPr>
            <p:ph type="body" idx="1"/>
          </p:nvPr>
        </p:nvSpPr>
        <p:spPr/>
        <p:txBody>
          <a:bodyPr/>
          <a:lstStyle/>
          <a:p>
            <a:endParaRPr lang="en-CA" altLang="en-US" smtClean="0"/>
          </a:p>
        </p:txBody>
      </p:sp>
      <p:pic>
        <p:nvPicPr>
          <p:cNvPr id="71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5763"/>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872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mtClean="0"/>
          </a:p>
        </p:txBody>
      </p:sp>
      <p:pic>
        <p:nvPicPr>
          <p:cNvPr id="921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53525" cy="6092825"/>
          </a:xfrm>
        </p:spPr>
      </p:pic>
    </p:spTree>
    <p:extLst>
      <p:ext uri="{BB962C8B-B14F-4D97-AF65-F5344CB8AC3E}">
        <p14:creationId xmlns:p14="http://schemas.microsoft.com/office/powerpoint/2010/main" val="19528076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792088"/>
            <a:ext cx="9140873" cy="60932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71400"/>
            <a:ext cx="9140872" cy="1143000"/>
          </a:xfrm>
        </p:spPr>
        <p:txBody>
          <a:bodyPr>
            <a:normAutofit/>
          </a:bodyPr>
          <a:lstStyle/>
          <a:p>
            <a:r>
              <a:rPr lang="en-CA" sz="4000" dirty="0" smtClean="0"/>
              <a:t>Canadian Arctic Search and Rescue</a:t>
            </a:r>
            <a:endParaRPr lang="en-CA" sz="4000" dirty="0"/>
          </a:p>
        </p:txBody>
      </p:sp>
      <p:sp>
        <p:nvSpPr>
          <p:cNvPr id="6" name="TextBox 6"/>
          <p:cNvSpPr txBox="1">
            <a:spLocks noChangeArrowheads="1"/>
          </p:cNvSpPr>
          <p:nvPr/>
        </p:nvSpPr>
        <p:spPr bwMode="auto">
          <a:xfrm>
            <a:off x="4751512" y="6550223"/>
            <a:ext cx="4392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dirty="0" smtClean="0">
                <a:latin typeface="Arial" charset="0"/>
                <a:cs typeface="Arial" charset="0"/>
              </a:rPr>
              <a:t>Image Courtesy of the United States Coast Guard</a:t>
            </a:r>
            <a:endParaRPr lang="en-US" altLang="en-US" sz="1400" dirty="0">
              <a:latin typeface="Arial" charset="0"/>
              <a:cs typeface="Arial" charset="0"/>
            </a:endParaRPr>
          </a:p>
        </p:txBody>
      </p:sp>
    </p:spTree>
    <p:extLst>
      <p:ext uri="{BB962C8B-B14F-4D97-AF65-F5344CB8AC3E}">
        <p14:creationId xmlns:p14="http://schemas.microsoft.com/office/powerpoint/2010/main" val="3659289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normAutofit fontScale="90000"/>
          </a:bodyPr>
          <a:lstStyle/>
          <a:p>
            <a:r>
              <a:rPr lang="en-CA" sz="4000" dirty="0" smtClean="0"/>
              <a:t>Arctic SAR Coordination Challenges</a:t>
            </a:r>
            <a:endParaRPr lang="en-CA" sz="4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198201"/>
            <a:ext cx="7200800" cy="47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6"/>
          <p:cNvSpPr txBox="1">
            <a:spLocks noChangeArrowheads="1"/>
          </p:cNvSpPr>
          <p:nvPr/>
        </p:nvSpPr>
        <p:spPr bwMode="auto">
          <a:xfrm>
            <a:off x="1115616" y="6165304"/>
            <a:ext cx="3564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dirty="0" smtClean="0">
                <a:latin typeface="Arial" charset="0"/>
                <a:cs typeface="Arial" charset="0"/>
              </a:rPr>
              <a:t>Image Courtesy of the Canadian Forces</a:t>
            </a:r>
            <a:endParaRPr lang="en-US" altLang="en-US" sz="1400" dirty="0">
              <a:latin typeface="Arial" charset="0"/>
              <a:cs typeface="Arial" charset="0"/>
            </a:endParaRPr>
          </a:p>
        </p:txBody>
      </p:sp>
    </p:spTree>
    <p:extLst>
      <p:ext uri="{BB962C8B-B14F-4D97-AF65-F5344CB8AC3E}">
        <p14:creationId xmlns:p14="http://schemas.microsoft.com/office/powerpoint/2010/main" val="2507731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813890"/>
            <a:ext cx="9180512" cy="6044109"/>
          </a:xfrm>
          <a:prstGeom prst="rect">
            <a:avLst/>
          </a:prstGeom>
        </p:spPr>
      </p:pic>
      <p:sp>
        <p:nvSpPr>
          <p:cNvPr id="2" name="Title 1"/>
          <p:cNvSpPr>
            <a:spLocks noGrp="1"/>
          </p:cNvSpPr>
          <p:nvPr>
            <p:ph type="title"/>
          </p:nvPr>
        </p:nvSpPr>
        <p:spPr>
          <a:xfrm>
            <a:off x="-36512" y="0"/>
            <a:ext cx="9180512" cy="1143000"/>
          </a:xfrm>
          <a:solidFill>
            <a:schemeClr val="tx1"/>
          </a:solidFill>
        </p:spPr>
        <p:txBody>
          <a:bodyPr>
            <a:normAutofit/>
          </a:bodyPr>
          <a:lstStyle/>
          <a:p>
            <a:r>
              <a:rPr lang="en-CA" dirty="0" smtClean="0"/>
              <a:t>darkness</a:t>
            </a:r>
            <a:endParaRPr lang="en-CA" dirty="0"/>
          </a:p>
        </p:txBody>
      </p:sp>
    </p:spTree>
    <p:extLst>
      <p:ext uri="{BB962C8B-B14F-4D97-AF65-F5344CB8AC3E}">
        <p14:creationId xmlns:p14="http://schemas.microsoft.com/office/powerpoint/2010/main" val="91005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0"/>
            <a:ext cx="944734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00350" y="5721648"/>
            <a:ext cx="8229600" cy="1143000"/>
          </a:xfrm>
        </p:spPr>
        <p:txBody>
          <a:bodyPr/>
          <a:lstStyle/>
          <a:p>
            <a:r>
              <a:rPr lang="en-CA" b="1" dirty="0" smtClean="0">
                <a:solidFill>
                  <a:schemeClr val="bg1"/>
                </a:solidFill>
              </a:rPr>
              <a:t>Arctic Sea-Ice is a Highway</a:t>
            </a:r>
            <a:endParaRPr lang="en-CA" b="1" dirty="0">
              <a:solidFill>
                <a:schemeClr val="bg1"/>
              </a:solidFill>
            </a:endParaRPr>
          </a:p>
        </p:txBody>
      </p:sp>
      <p:sp>
        <p:nvSpPr>
          <p:cNvPr id="5" name="TextBox 6"/>
          <p:cNvSpPr txBox="1">
            <a:spLocks noChangeArrowheads="1"/>
          </p:cNvSpPr>
          <p:nvPr/>
        </p:nvSpPr>
        <p:spPr bwMode="auto">
          <a:xfrm>
            <a:off x="35496" y="24879"/>
            <a:ext cx="3564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dirty="0" smtClean="0">
                <a:solidFill>
                  <a:schemeClr val="bg1"/>
                </a:solidFill>
                <a:latin typeface="Arial" charset="0"/>
                <a:cs typeface="Arial" charset="0"/>
              </a:rPr>
              <a:t>Image Courtesy of Claudio </a:t>
            </a:r>
            <a:r>
              <a:rPr lang="en-US" altLang="en-US" sz="1400" dirty="0" err="1" smtClean="0">
                <a:solidFill>
                  <a:schemeClr val="bg1"/>
                </a:solidFill>
                <a:latin typeface="Arial" charset="0"/>
                <a:cs typeface="Arial" charset="0"/>
              </a:rPr>
              <a:t>Aporta</a:t>
            </a:r>
            <a:endParaRPr lang="en-US" altLang="en-US" sz="1400" dirty="0">
              <a:solidFill>
                <a:schemeClr val="bg1"/>
              </a:solidFill>
              <a:latin typeface="Arial" charset="0"/>
              <a:cs typeface="Arial" charset="0"/>
            </a:endParaRPr>
          </a:p>
        </p:txBody>
      </p:sp>
    </p:spTree>
    <p:extLst>
      <p:ext uri="{BB962C8B-B14F-4D97-AF65-F5344CB8AC3E}">
        <p14:creationId xmlns:p14="http://schemas.microsoft.com/office/powerpoint/2010/main" val="5593263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188913"/>
            <a:ext cx="9144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600" b="1">
                <a:solidFill>
                  <a:srgbClr val="3A601B"/>
                </a:solidFill>
                <a:latin typeface="Arial" charset="0"/>
                <a:ea typeface="Arial Unicode MS" pitchFamily="34" charset="-128"/>
                <a:cs typeface="Arial Unicode MS" pitchFamily="34" charset="-128"/>
              </a:defRPr>
            </a:lvl1pPr>
            <a:lvl2pPr>
              <a:defRPr kumimoji="1" sz="3600" b="1">
                <a:solidFill>
                  <a:srgbClr val="3A601B"/>
                </a:solidFill>
                <a:latin typeface="Arial" charset="0"/>
                <a:ea typeface="Arial Unicode MS" pitchFamily="34" charset="-128"/>
                <a:cs typeface="Arial Unicode MS" pitchFamily="34" charset="-128"/>
              </a:defRPr>
            </a:lvl2pPr>
            <a:lvl3pPr>
              <a:defRPr kumimoji="1" sz="3600" b="1">
                <a:solidFill>
                  <a:srgbClr val="3A601B"/>
                </a:solidFill>
                <a:latin typeface="Arial" charset="0"/>
                <a:ea typeface="Arial Unicode MS" pitchFamily="34" charset="-128"/>
                <a:cs typeface="Arial Unicode MS" pitchFamily="34" charset="-128"/>
              </a:defRPr>
            </a:lvl3pPr>
            <a:lvl4pPr>
              <a:defRPr kumimoji="1" sz="3600" b="1">
                <a:solidFill>
                  <a:srgbClr val="3A601B"/>
                </a:solidFill>
                <a:latin typeface="Arial" charset="0"/>
                <a:ea typeface="Arial Unicode MS" pitchFamily="34" charset="-128"/>
                <a:cs typeface="Arial Unicode MS" pitchFamily="34" charset="-128"/>
              </a:defRPr>
            </a:lvl4pPr>
            <a:lvl5pPr>
              <a:defRPr kumimoji="1" sz="3600" b="1">
                <a:solidFill>
                  <a:srgbClr val="3A601B"/>
                </a:solidFill>
                <a:latin typeface="Arial" charset="0"/>
                <a:ea typeface="Arial Unicode MS" pitchFamily="34" charset="-128"/>
                <a:cs typeface="Arial Unicode MS" pitchFamily="34" charset="-128"/>
              </a:defRPr>
            </a:lvl5pPr>
            <a:lvl6pPr marL="45720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a:lstStyle>
          <a:p>
            <a:endParaRPr lang="en-US" altLang="en-US" i="1" dirty="0">
              <a:solidFill>
                <a:schemeClr val="tx1"/>
              </a:solidFill>
            </a:endParaRPr>
          </a:p>
        </p:txBody>
      </p:sp>
      <p:sp>
        <p:nvSpPr>
          <p:cNvPr id="45059" name="Rectangle 3"/>
          <p:cNvSpPr>
            <a:spLocks noChangeArrowheads="1"/>
          </p:cNvSpPr>
          <p:nvPr/>
        </p:nvSpPr>
        <p:spPr bwMode="auto">
          <a:xfrm>
            <a:off x="838200" y="5876925"/>
            <a:ext cx="8305800"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3600" b="1">
                <a:solidFill>
                  <a:srgbClr val="3A601B"/>
                </a:solidFill>
                <a:latin typeface="Arial" charset="0"/>
                <a:ea typeface="Arial Unicode MS" pitchFamily="34" charset="-128"/>
                <a:cs typeface="Arial Unicode MS" pitchFamily="34" charset="-128"/>
              </a:defRPr>
            </a:lvl1pPr>
            <a:lvl2pPr>
              <a:defRPr kumimoji="1" sz="3600" b="1">
                <a:solidFill>
                  <a:srgbClr val="3A601B"/>
                </a:solidFill>
                <a:latin typeface="Arial" charset="0"/>
                <a:ea typeface="Arial Unicode MS" pitchFamily="34" charset="-128"/>
                <a:cs typeface="Arial Unicode MS" pitchFamily="34" charset="-128"/>
              </a:defRPr>
            </a:lvl2pPr>
            <a:lvl3pPr>
              <a:defRPr kumimoji="1" sz="3600" b="1">
                <a:solidFill>
                  <a:srgbClr val="3A601B"/>
                </a:solidFill>
                <a:latin typeface="Arial" charset="0"/>
                <a:ea typeface="Arial Unicode MS" pitchFamily="34" charset="-128"/>
                <a:cs typeface="Arial Unicode MS" pitchFamily="34" charset="-128"/>
              </a:defRPr>
            </a:lvl3pPr>
            <a:lvl4pPr>
              <a:defRPr kumimoji="1" sz="3600" b="1">
                <a:solidFill>
                  <a:srgbClr val="3A601B"/>
                </a:solidFill>
                <a:latin typeface="Arial" charset="0"/>
                <a:ea typeface="Arial Unicode MS" pitchFamily="34" charset="-128"/>
                <a:cs typeface="Arial Unicode MS" pitchFamily="34" charset="-128"/>
              </a:defRPr>
            </a:lvl4pPr>
            <a:lvl5pPr>
              <a:defRPr kumimoji="1" sz="3600" b="1">
                <a:solidFill>
                  <a:srgbClr val="3A601B"/>
                </a:solidFill>
                <a:latin typeface="Arial" charset="0"/>
                <a:ea typeface="Arial Unicode MS" pitchFamily="34" charset="-128"/>
                <a:cs typeface="Arial Unicode MS" pitchFamily="34" charset="-128"/>
              </a:defRPr>
            </a:lvl5pPr>
            <a:lvl6pPr marL="45720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a:lstStyle>
          <a:p>
            <a:r>
              <a:rPr lang="en-US" altLang="en-US" sz="1800" i="1">
                <a:solidFill>
                  <a:schemeClr val="tx1"/>
                </a:solidFill>
              </a:rPr>
              <a:t>Sea ice information is used on a daily basis by those who live by and travel on sea ice</a:t>
            </a:r>
          </a:p>
        </p:txBody>
      </p:sp>
      <p:pic>
        <p:nvPicPr>
          <p:cNvPr id="45060" name="Picture 4" descr="DSCN08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30175"/>
            <a:ext cx="3995737" cy="2997200"/>
          </a:xfrm>
          <a:prstGeom prst="rect">
            <a:avLst/>
          </a:prstGeom>
          <a:noFill/>
          <a:extLst>
            <a:ext uri="{909E8E84-426E-40DD-AFC4-6F175D3DCCD1}">
              <a14:hiddenFill xmlns:a14="http://schemas.microsoft.com/office/drawing/2010/main">
                <a:solidFill>
                  <a:srgbClr val="FFFFFF"/>
                </a:solidFill>
              </a14:hiddenFill>
            </a:ext>
          </a:extLst>
        </p:spPr>
      </p:pic>
      <p:pic>
        <p:nvPicPr>
          <p:cNvPr id="45061" name="Picture 5" descr="DSCN0029_1"/>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755650" y="908050"/>
            <a:ext cx="3240088"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4" descr="C:\Projects\Ice_edge\Photos\Grise\IMG_20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3500438"/>
            <a:ext cx="3168650"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364088" y="3500438"/>
            <a:ext cx="2791622" cy="2016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668648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Ice-class navigability</a:t>
            </a:r>
            <a:endParaRPr lang="en-US" dirty="0"/>
          </a:p>
        </p:txBody>
      </p:sp>
      <p:pic>
        <p:nvPicPr>
          <p:cNvPr id="4" name="Content Placeholder 3" descr="C:\Users\Langloisg\Desktop\Navigable charts\EArcticR_NG_09jun2014_1800_S.gif"/>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340768"/>
            <a:ext cx="3816424" cy="5112568"/>
          </a:xfrm>
          <a:prstGeom prst="rect">
            <a:avLst/>
          </a:prstGeom>
          <a:noFill/>
          <a:ln>
            <a:noFill/>
          </a:ln>
        </p:spPr>
      </p:pic>
    </p:spTree>
    <p:extLst>
      <p:ext uri="{BB962C8B-B14F-4D97-AF65-F5344CB8AC3E}">
        <p14:creationId xmlns:p14="http://schemas.microsoft.com/office/powerpoint/2010/main" val="208958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b="1" dirty="0" smtClean="0"/>
              <a:t>Long-Term forecasting – Planning </a:t>
            </a:r>
            <a:endParaRPr lang="en-US" dirty="0" smtClean="0"/>
          </a:p>
        </p:txBody>
      </p:sp>
      <p:pic>
        <p:nvPicPr>
          <p:cNvPr id="11267" name="Content Placeholder 3" descr="M:\My Documents\2012-2013\ATC Conference\beaufort_POI_0910 copy.jpg"/>
          <p:cNvPicPr>
            <a:picLocks noGrp="1"/>
          </p:cNvPicPr>
          <p:nvPr>
            <p:ph idx="1"/>
          </p:nvPr>
        </p:nvPicPr>
        <p:blipFill>
          <a:blip r:embed="rId3" cstate="print"/>
          <a:srcRect/>
          <a:stretch>
            <a:fillRect/>
          </a:stretch>
        </p:blipFill>
        <p:spPr>
          <a:xfrm>
            <a:off x="1314450" y="1600200"/>
            <a:ext cx="6515100" cy="4525963"/>
          </a:xfrm>
          <a:ln>
            <a:solidFill>
              <a:schemeClr val="tx1"/>
            </a:solidFill>
          </a:ln>
        </p:spPr>
      </p:pic>
      <p:sp>
        <p:nvSpPr>
          <p:cNvPr id="11268" name="TextBox 4"/>
          <p:cNvSpPr txBox="1">
            <a:spLocks noChangeArrowheads="1"/>
          </p:cNvSpPr>
          <p:nvPr/>
        </p:nvSpPr>
        <p:spPr bwMode="auto">
          <a:xfrm>
            <a:off x="304800" y="6096000"/>
            <a:ext cx="8839200" cy="923925"/>
          </a:xfrm>
          <a:prstGeom prst="rect">
            <a:avLst/>
          </a:prstGeom>
          <a:noFill/>
          <a:ln w="9525">
            <a:noFill/>
            <a:miter lim="800000"/>
            <a:headEnd/>
            <a:tailEnd/>
          </a:ln>
        </p:spPr>
        <p:txBody>
          <a:bodyPr>
            <a:spAutoFit/>
          </a:bodyPr>
          <a:lstStyle/>
          <a:p>
            <a:r>
              <a:rPr lang="en-US" b="1">
                <a:solidFill>
                  <a:schemeClr val="bg1"/>
                </a:solidFill>
              </a:rPr>
              <a:t>For the week of September 10. </a:t>
            </a:r>
          </a:p>
          <a:p>
            <a:r>
              <a:rPr lang="en-US" b="1">
                <a:solidFill>
                  <a:schemeClr val="bg1"/>
                </a:solidFill>
              </a:rPr>
              <a:t>Based on CIS regional chart digital database for the period 1981 through 2010.</a:t>
            </a:r>
          </a:p>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549275"/>
            <a:ext cx="8251825"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8"/>
          <p:cNvSpPr txBox="1">
            <a:spLocks noChangeArrowheads="1"/>
          </p:cNvSpPr>
          <p:nvPr/>
        </p:nvSpPr>
        <p:spPr bwMode="auto">
          <a:xfrm>
            <a:off x="684213" y="-26988"/>
            <a:ext cx="806450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b="1" dirty="0">
                <a:solidFill>
                  <a:srgbClr val="3A601B"/>
                </a:solidFill>
              </a:rPr>
              <a:t>Operation </a:t>
            </a:r>
            <a:r>
              <a:rPr lang="en-CA" altLang="en-US" b="1" dirty="0" smtClean="0">
                <a:solidFill>
                  <a:srgbClr val="3A601B"/>
                </a:solidFill>
              </a:rPr>
              <a:t>Nunalivut-15</a:t>
            </a:r>
            <a:r>
              <a:rPr lang="en-CA" altLang="en-US" sz="2000" b="1" dirty="0" smtClean="0">
                <a:solidFill>
                  <a:srgbClr val="3A601B"/>
                </a:solidFill>
              </a:rPr>
              <a:t>  </a:t>
            </a:r>
            <a:r>
              <a:rPr lang="en-CA" altLang="en-US" sz="1200" b="1" dirty="0">
                <a:solidFill>
                  <a:srgbClr val="000000"/>
                </a:solidFill>
              </a:rPr>
              <a:t>RADARSAT-2 Image      April 02, 2015</a:t>
            </a:r>
            <a:r>
              <a:rPr lang="en-CA" altLang="en-US" sz="1200" dirty="0">
                <a:solidFill>
                  <a:srgbClr val="000000"/>
                </a:solidFill>
              </a:rPr>
              <a:t> </a:t>
            </a:r>
          </a:p>
        </p:txBody>
      </p:sp>
      <p:sp>
        <p:nvSpPr>
          <p:cNvPr id="8196" name="Text Box 10"/>
          <p:cNvSpPr txBox="1">
            <a:spLocks noChangeArrowheads="1"/>
          </p:cNvSpPr>
          <p:nvPr/>
        </p:nvSpPr>
        <p:spPr bwMode="auto">
          <a:xfrm>
            <a:off x="1420813" y="2435225"/>
            <a:ext cx="612775" cy="371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200" b="1">
                <a:solidFill>
                  <a:srgbClr val="FFFFFF"/>
                </a:solidFill>
              </a:rPr>
              <a:t>Jenny Lind I</a:t>
            </a:r>
            <a:endParaRPr lang="en-CA" altLang="en-US" sz="1600" b="1">
              <a:solidFill>
                <a:srgbClr val="FFFFFF"/>
              </a:solidFill>
            </a:endParaRPr>
          </a:p>
        </p:txBody>
      </p:sp>
      <p:sp>
        <p:nvSpPr>
          <p:cNvPr id="8197" name="Text Box 10"/>
          <p:cNvSpPr txBox="1">
            <a:spLocks noChangeArrowheads="1"/>
          </p:cNvSpPr>
          <p:nvPr/>
        </p:nvSpPr>
        <p:spPr bwMode="auto">
          <a:xfrm>
            <a:off x="4032250" y="4065588"/>
            <a:ext cx="431800" cy="185737"/>
          </a:xfrm>
          <a:prstGeom prst="rect">
            <a:avLst/>
          </a:prstGeom>
          <a:solidFill>
            <a:schemeClr val="tx1">
              <a:alpha val="3098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200" b="1">
                <a:solidFill>
                  <a:srgbClr val="FFFFFF"/>
                </a:solidFill>
              </a:rPr>
              <a:t>Hat I</a:t>
            </a:r>
            <a:endParaRPr lang="en-CA" altLang="en-US" sz="1600" b="1">
              <a:solidFill>
                <a:srgbClr val="FFFFFF"/>
              </a:solidFill>
            </a:endParaRPr>
          </a:p>
        </p:txBody>
      </p:sp>
      <p:sp>
        <p:nvSpPr>
          <p:cNvPr id="14" name="Text Box 10"/>
          <p:cNvSpPr txBox="1">
            <a:spLocks noChangeArrowheads="1"/>
          </p:cNvSpPr>
          <p:nvPr/>
        </p:nvSpPr>
        <p:spPr bwMode="auto">
          <a:xfrm>
            <a:off x="3465513" y="1831975"/>
            <a:ext cx="733425" cy="415925"/>
          </a:xfrm>
          <a:prstGeom prst="rect">
            <a:avLst/>
          </a:prstGeom>
          <a:solidFill>
            <a:schemeClr val="tx1"/>
          </a:solidFill>
          <a:ln>
            <a:noFill/>
          </a:ln>
          <a:effectLst/>
        </p:spPr>
        <p:txBody>
          <a:bodyPr lIns="0" tIns="0" rIns="0" bIns="0">
            <a:spAutoFit/>
          </a:bodyPr>
          <a:lstStyle/>
          <a:p>
            <a:pPr algn="ctr">
              <a:spcBef>
                <a:spcPct val="50000"/>
              </a:spcBef>
              <a:defRPr/>
            </a:pPr>
            <a:r>
              <a:rPr lang="en-CA" altLang="en-US" sz="900" b="1" dirty="0">
                <a:solidFill>
                  <a:srgbClr val="FFFFFF"/>
                </a:solidFill>
              </a:rPr>
              <a:t>Royal Geographical Society I</a:t>
            </a:r>
            <a:endParaRPr lang="en-CA" altLang="en-US" sz="1050" b="1" dirty="0">
              <a:solidFill>
                <a:srgbClr val="FFFFFF"/>
              </a:solidFill>
            </a:endParaRPr>
          </a:p>
        </p:txBody>
      </p:sp>
      <p:sp>
        <p:nvSpPr>
          <p:cNvPr id="8199" name="Text Box 6"/>
          <p:cNvSpPr txBox="1">
            <a:spLocks noChangeArrowheads="1"/>
          </p:cNvSpPr>
          <p:nvPr/>
        </p:nvSpPr>
        <p:spPr bwMode="auto">
          <a:xfrm>
            <a:off x="6059488" y="1052513"/>
            <a:ext cx="2579687" cy="2778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b="1">
                <a:solidFill>
                  <a:srgbClr val="FFFFFF"/>
                </a:solidFill>
              </a:rPr>
              <a:t>King William  Island</a:t>
            </a:r>
          </a:p>
        </p:txBody>
      </p:sp>
      <p:sp>
        <p:nvSpPr>
          <p:cNvPr id="8200" name="Text Box 10"/>
          <p:cNvSpPr txBox="1">
            <a:spLocks noChangeArrowheads="1"/>
          </p:cNvSpPr>
          <p:nvPr/>
        </p:nvSpPr>
        <p:spPr bwMode="auto">
          <a:xfrm>
            <a:off x="7405688" y="4365625"/>
            <a:ext cx="982662" cy="492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600" b="1">
                <a:solidFill>
                  <a:srgbClr val="FFFFFF"/>
                </a:solidFill>
              </a:rPr>
              <a:t>Adelaide Peninsula</a:t>
            </a:r>
            <a:endParaRPr lang="en-CA" altLang="en-US" sz="2000" b="1">
              <a:solidFill>
                <a:srgbClr val="FFFFFF"/>
              </a:solidFill>
            </a:endParaRPr>
          </a:p>
        </p:txBody>
      </p:sp>
      <p:sp>
        <p:nvSpPr>
          <p:cNvPr id="8201" name="Text Box 12"/>
          <p:cNvSpPr txBox="1">
            <a:spLocks noChangeArrowheads="1"/>
          </p:cNvSpPr>
          <p:nvPr/>
        </p:nvSpPr>
        <p:spPr bwMode="auto">
          <a:xfrm>
            <a:off x="3267075" y="906463"/>
            <a:ext cx="503238"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CC0000"/>
                </a:solidFill>
                <a:latin typeface="Times New Roman" pitchFamily="18" charset="0"/>
              </a:rPr>
              <a:t>R Ice</a:t>
            </a:r>
          </a:p>
        </p:txBody>
      </p:sp>
      <p:sp>
        <p:nvSpPr>
          <p:cNvPr id="8202" name="Text Box 12"/>
          <p:cNvSpPr txBox="1">
            <a:spLocks noChangeArrowheads="1"/>
          </p:cNvSpPr>
          <p:nvPr/>
        </p:nvSpPr>
        <p:spPr bwMode="auto">
          <a:xfrm>
            <a:off x="3784600" y="2805113"/>
            <a:ext cx="5048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006600"/>
                </a:solidFill>
                <a:latin typeface="Times New Roman" pitchFamily="18" charset="0"/>
              </a:rPr>
              <a:t>S Ice</a:t>
            </a:r>
          </a:p>
        </p:txBody>
      </p:sp>
      <p:sp>
        <p:nvSpPr>
          <p:cNvPr id="8203" name="Text Box 12"/>
          <p:cNvSpPr txBox="1">
            <a:spLocks noChangeArrowheads="1"/>
          </p:cNvSpPr>
          <p:nvPr/>
        </p:nvSpPr>
        <p:spPr bwMode="auto">
          <a:xfrm>
            <a:off x="1547813" y="2943225"/>
            <a:ext cx="508000"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FFC000"/>
                </a:solidFill>
                <a:latin typeface="Times New Roman" pitchFamily="18" charset="0"/>
              </a:rPr>
              <a:t>R Ice</a:t>
            </a:r>
          </a:p>
        </p:txBody>
      </p:sp>
      <p:cxnSp>
        <p:nvCxnSpPr>
          <p:cNvPr id="8204" name="Straight Arrow Connector 47"/>
          <p:cNvCxnSpPr>
            <a:cxnSpLocks noChangeShapeType="1"/>
          </p:cNvCxnSpPr>
          <p:nvPr/>
        </p:nvCxnSpPr>
        <p:spPr bwMode="auto">
          <a:xfrm>
            <a:off x="1241425" y="1704975"/>
            <a:ext cx="357188" cy="139700"/>
          </a:xfrm>
          <a:prstGeom prst="straightConnector1">
            <a:avLst/>
          </a:prstGeom>
          <a:noFill/>
          <a:ln w="38100"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5" name="Text Box 12"/>
          <p:cNvSpPr txBox="1">
            <a:spLocks noChangeArrowheads="1"/>
          </p:cNvSpPr>
          <p:nvPr/>
        </p:nvSpPr>
        <p:spPr bwMode="auto">
          <a:xfrm>
            <a:off x="738188" y="1566863"/>
            <a:ext cx="503237"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CC0000"/>
                </a:solidFill>
                <a:latin typeface="Times New Roman" pitchFamily="18" charset="0"/>
              </a:rPr>
              <a:t>R Ice</a:t>
            </a:r>
          </a:p>
        </p:txBody>
      </p:sp>
      <p:sp>
        <p:nvSpPr>
          <p:cNvPr id="8206" name="Text Box 12"/>
          <p:cNvSpPr txBox="1">
            <a:spLocks noChangeArrowheads="1"/>
          </p:cNvSpPr>
          <p:nvPr/>
        </p:nvSpPr>
        <p:spPr bwMode="auto">
          <a:xfrm>
            <a:off x="2406650" y="1490663"/>
            <a:ext cx="508000"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FFC000"/>
                </a:solidFill>
                <a:latin typeface="Times New Roman" pitchFamily="18" charset="0"/>
              </a:rPr>
              <a:t>R Ice</a:t>
            </a:r>
          </a:p>
        </p:txBody>
      </p:sp>
      <p:sp>
        <p:nvSpPr>
          <p:cNvPr id="8207" name="Text Box 12"/>
          <p:cNvSpPr txBox="1">
            <a:spLocks noChangeArrowheads="1"/>
          </p:cNvSpPr>
          <p:nvPr/>
        </p:nvSpPr>
        <p:spPr bwMode="auto">
          <a:xfrm>
            <a:off x="5807075" y="2668588"/>
            <a:ext cx="5048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006600"/>
                </a:solidFill>
                <a:latin typeface="Times New Roman" pitchFamily="18" charset="0"/>
              </a:rPr>
              <a:t>S Ice</a:t>
            </a:r>
          </a:p>
        </p:txBody>
      </p:sp>
      <p:sp>
        <p:nvSpPr>
          <p:cNvPr id="8208" name="Text Box 12"/>
          <p:cNvSpPr txBox="1">
            <a:spLocks noChangeArrowheads="1"/>
          </p:cNvSpPr>
          <p:nvPr/>
        </p:nvSpPr>
        <p:spPr bwMode="auto">
          <a:xfrm>
            <a:off x="5262563" y="4473575"/>
            <a:ext cx="5048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006600"/>
                </a:solidFill>
                <a:latin typeface="Times New Roman" pitchFamily="18" charset="0"/>
              </a:rPr>
              <a:t>S Ice</a:t>
            </a:r>
          </a:p>
        </p:txBody>
      </p:sp>
      <p:sp>
        <p:nvSpPr>
          <p:cNvPr id="8209" name="Text Box 12"/>
          <p:cNvSpPr txBox="1">
            <a:spLocks noChangeArrowheads="1"/>
          </p:cNvSpPr>
          <p:nvPr/>
        </p:nvSpPr>
        <p:spPr bwMode="auto">
          <a:xfrm>
            <a:off x="5027613" y="1141413"/>
            <a:ext cx="503237"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CC0000"/>
                </a:solidFill>
                <a:latin typeface="Times New Roman" pitchFamily="18" charset="0"/>
              </a:rPr>
              <a:t>R Ice</a:t>
            </a:r>
          </a:p>
        </p:txBody>
      </p:sp>
      <p:sp>
        <p:nvSpPr>
          <p:cNvPr id="8210" name="Text Box 12"/>
          <p:cNvSpPr txBox="1">
            <a:spLocks noChangeArrowheads="1"/>
          </p:cNvSpPr>
          <p:nvPr/>
        </p:nvSpPr>
        <p:spPr bwMode="auto">
          <a:xfrm>
            <a:off x="3408363" y="3533775"/>
            <a:ext cx="503237"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CC0000"/>
                </a:solidFill>
                <a:latin typeface="Times New Roman" pitchFamily="18" charset="0"/>
              </a:rPr>
              <a:t>R Ice</a:t>
            </a:r>
          </a:p>
        </p:txBody>
      </p:sp>
      <p:sp>
        <p:nvSpPr>
          <p:cNvPr id="8211" name="Text Box 12"/>
          <p:cNvSpPr txBox="1">
            <a:spLocks noChangeArrowheads="1"/>
          </p:cNvSpPr>
          <p:nvPr/>
        </p:nvSpPr>
        <p:spPr bwMode="auto">
          <a:xfrm>
            <a:off x="3916363" y="6203950"/>
            <a:ext cx="669925" cy="276225"/>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FFC000"/>
                </a:solidFill>
                <a:latin typeface="Times New Roman" pitchFamily="18" charset="0"/>
              </a:rPr>
              <a:t>Ridges</a:t>
            </a:r>
          </a:p>
        </p:txBody>
      </p:sp>
      <p:sp>
        <p:nvSpPr>
          <p:cNvPr id="8212" name="Text Box 12"/>
          <p:cNvSpPr txBox="1">
            <a:spLocks noChangeArrowheads="1"/>
          </p:cNvSpPr>
          <p:nvPr/>
        </p:nvSpPr>
        <p:spPr bwMode="auto">
          <a:xfrm>
            <a:off x="4889500" y="642938"/>
            <a:ext cx="508000"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FFC000"/>
                </a:solidFill>
                <a:latin typeface="Times New Roman" pitchFamily="18" charset="0"/>
              </a:rPr>
              <a:t>R Ice</a:t>
            </a:r>
          </a:p>
        </p:txBody>
      </p:sp>
      <p:sp>
        <p:nvSpPr>
          <p:cNvPr id="8213" name="Text Box 12"/>
          <p:cNvSpPr txBox="1">
            <a:spLocks noChangeArrowheads="1"/>
          </p:cNvSpPr>
          <p:nvPr/>
        </p:nvSpPr>
        <p:spPr bwMode="auto">
          <a:xfrm>
            <a:off x="1833563" y="4473575"/>
            <a:ext cx="508000"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FFC000"/>
                </a:solidFill>
                <a:latin typeface="Times New Roman" pitchFamily="18" charset="0"/>
              </a:rPr>
              <a:t>R Ice</a:t>
            </a:r>
          </a:p>
        </p:txBody>
      </p:sp>
      <p:cxnSp>
        <p:nvCxnSpPr>
          <p:cNvPr id="8214" name="Straight Arrow Connector 47"/>
          <p:cNvCxnSpPr>
            <a:cxnSpLocks noChangeShapeType="1"/>
          </p:cNvCxnSpPr>
          <p:nvPr/>
        </p:nvCxnSpPr>
        <p:spPr bwMode="auto">
          <a:xfrm flipV="1">
            <a:off x="4383088" y="5727700"/>
            <a:ext cx="233362" cy="450850"/>
          </a:xfrm>
          <a:prstGeom prst="straightConnector1">
            <a:avLst/>
          </a:prstGeom>
          <a:noFill/>
          <a:ln w="38100" algn="ctr">
            <a:solidFill>
              <a:srgbClr val="FFC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5" name="Straight Arrow Connector 47"/>
          <p:cNvCxnSpPr>
            <a:cxnSpLocks noChangeShapeType="1"/>
          </p:cNvCxnSpPr>
          <p:nvPr/>
        </p:nvCxnSpPr>
        <p:spPr bwMode="auto">
          <a:xfrm flipH="1" flipV="1">
            <a:off x="4140200" y="4962525"/>
            <a:ext cx="115888" cy="1289050"/>
          </a:xfrm>
          <a:prstGeom prst="straightConnector1">
            <a:avLst/>
          </a:prstGeom>
          <a:noFill/>
          <a:ln w="38100" algn="ctr">
            <a:solidFill>
              <a:srgbClr val="FFC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6" name="Straight Arrow Connector 47"/>
          <p:cNvCxnSpPr>
            <a:cxnSpLocks noChangeShapeType="1"/>
          </p:cNvCxnSpPr>
          <p:nvPr/>
        </p:nvCxnSpPr>
        <p:spPr bwMode="auto">
          <a:xfrm flipV="1">
            <a:off x="4656138" y="5607050"/>
            <a:ext cx="796925" cy="617538"/>
          </a:xfrm>
          <a:prstGeom prst="straightConnector1">
            <a:avLst/>
          </a:prstGeom>
          <a:noFill/>
          <a:ln w="38100" algn="ctr">
            <a:solidFill>
              <a:srgbClr val="FFC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7" name="Straight Arrow Connector 47"/>
          <p:cNvCxnSpPr>
            <a:cxnSpLocks noChangeShapeType="1"/>
          </p:cNvCxnSpPr>
          <p:nvPr/>
        </p:nvCxnSpPr>
        <p:spPr bwMode="auto">
          <a:xfrm flipH="1" flipV="1">
            <a:off x="3617913" y="5346700"/>
            <a:ext cx="323850" cy="708025"/>
          </a:xfrm>
          <a:prstGeom prst="straightConnector1">
            <a:avLst/>
          </a:prstGeom>
          <a:noFill/>
          <a:ln w="38100" algn="ctr">
            <a:solidFill>
              <a:srgbClr val="FFC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8" name="Straight Arrow Connector 47"/>
          <p:cNvCxnSpPr>
            <a:cxnSpLocks noChangeShapeType="1"/>
          </p:cNvCxnSpPr>
          <p:nvPr/>
        </p:nvCxnSpPr>
        <p:spPr bwMode="auto">
          <a:xfrm flipH="1" flipV="1">
            <a:off x="3379788" y="5727700"/>
            <a:ext cx="476250" cy="496888"/>
          </a:xfrm>
          <a:prstGeom prst="straightConnector1">
            <a:avLst/>
          </a:prstGeom>
          <a:noFill/>
          <a:ln w="38100" algn="ctr">
            <a:solidFill>
              <a:srgbClr val="FFC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19" name="Text Box 12"/>
          <p:cNvSpPr txBox="1">
            <a:spLocks noChangeArrowheads="1"/>
          </p:cNvSpPr>
          <p:nvPr/>
        </p:nvSpPr>
        <p:spPr bwMode="auto">
          <a:xfrm>
            <a:off x="1128713" y="4392613"/>
            <a:ext cx="503237"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CC0000"/>
                </a:solidFill>
                <a:latin typeface="Times New Roman" pitchFamily="18" charset="0"/>
              </a:rPr>
              <a:t>R Ice</a:t>
            </a:r>
          </a:p>
        </p:txBody>
      </p:sp>
      <p:sp>
        <p:nvSpPr>
          <p:cNvPr id="8220" name="Text Box 12"/>
          <p:cNvSpPr txBox="1">
            <a:spLocks noChangeArrowheads="1"/>
          </p:cNvSpPr>
          <p:nvPr/>
        </p:nvSpPr>
        <p:spPr bwMode="auto">
          <a:xfrm>
            <a:off x="3225800" y="4824413"/>
            <a:ext cx="5048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006600"/>
                </a:solidFill>
                <a:latin typeface="Times New Roman" pitchFamily="18" charset="0"/>
              </a:rPr>
              <a:t>S Ice</a:t>
            </a:r>
          </a:p>
        </p:txBody>
      </p:sp>
      <p:cxnSp>
        <p:nvCxnSpPr>
          <p:cNvPr id="8221" name="Straight Arrow Connector 47"/>
          <p:cNvCxnSpPr>
            <a:cxnSpLocks noChangeShapeType="1"/>
          </p:cNvCxnSpPr>
          <p:nvPr/>
        </p:nvCxnSpPr>
        <p:spPr bwMode="auto">
          <a:xfrm flipH="1">
            <a:off x="4500563" y="1411288"/>
            <a:ext cx="639762" cy="1257300"/>
          </a:xfrm>
          <a:prstGeom prst="straightConnector1">
            <a:avLst/>
          </a:prstGeom>
          <a:noFill/>
          <a:ln w="38100"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22" name="Text Box 22"/>
          <p:cNvSpPr txBox="1">
            <a:spLocks noChangeArrowheads="1"/>
          </p:cNvSpPr>
          <p:nvPr/>
        </p:nvSpPr>
        <p:spPr bwMode="auto">
          <a:xfrm>
            <a:off x="7213600" y="5199063"/>
            <a:ext cx="1452563" cy="1531937"/>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100" b="1" u="sng"/>
              <a:t>Legend</a:t>
            </a:r>
          </a:p>
          <a:p>
            <a:pPr eaLnBrk="1" hangingPunct="1">
              <a:spcBef>
                <a:spcPct val="50000"/>
              </a:spcBef>
              <a:buClrTx/>
              <a:buSzTx/>
              <a:buFontTx/>
              <a:buNone/>
            </a:pPr>
            <a:r>
              <a:rPr lang="en-CA" altLang="en-US" sz="1100" b="1">
                <a:solidFill>
                  <a:srgbClr val="CC0000"/>
                </a:solidFill>
              </a:rPr>
              <a:t>OW</a:t>
            </a:r>
            <a:r>
              <a:rPr lang="en-CA" altLang="en-US" sz="1100">
                <a:solidFill>
                  <a:srgbClr val="CC0000"/>
                </a:solidFill>
              </a:rPr>
              <a:t> </a:t>
            </a:r>
            <a:r>
              <a:rPr lang="en-CA" altLang="en-US" sz="1100"/>
              <a:t>= Open water</a:t>
            </a:r>
          </a:p>
          <a:p>
            <a:pPr eaLnBrk="1" hangingPunct="1">
              <a:spcBef>
                <a:spcPct val="50000"/>
              </a:spcBef>
              <a:buClrTx/>
              <a:buSzTx/>
              <a:buFontTx/>
              <a:buNone/>
            </a:pPr>
            <a:r>
              <a:rPr lang="en-CA" altLang="en-US" sz="1100" b="1"/>
              <a:t>Surface roughness</a:t>
            </a:r>
          </a:p>
          <a:p>
            <a:pPr eaLnBrk="1" hangingPunct="1">
              <a:spcBef>
                <a:spcPct val="50000"/>
              </a:spcBef>
              <a:buClrTx/>
              <a:buSzTx/>
              <a:buFontTx/>
              <a:buNone/>
            </a:pPr>
            <a:r>
              <a:rPr lang="en-CA" altLang="en-US" sz="1100" b="1">
                <a:solidFill>
                  <a:srgbClr val="CC0000"/>
                </a:solidFill>
              </a:rPr>
              <a:t>R Ice </a:t>
            </a:r>
            <a:r>
              <a:rPr lang="en-CA" altLang="en-US" sz="1100"/>
              <a:t>= Heavy</a:t>
            </a:r>
          </a:p>
          <a:p>
            <a:pPr eaLnBrk="1" hangingPunct="1">
              <a:spcBef>
                <a:spcPct val="50000"/>
              </a:spcBef>
              <a:buClrTx/>
              <a:buSzTx/>
              <a:buFontTx/>
              <a:buNone/>
            </a:pPr>
            <a:r>
              <a:rPr lang="en-CA" altLang="en-US" sz="1100" b="1">
                <a:solidFill>
                  <a:srgbClr val="EABD00"/>
                </a:solidFill>
              </a:rPr>
              <a:t>R Ice</a:t>
            </a:r>
            <a:r>
              <a:rPr lang="en-CA" altLang="en-US" sz="1100">
                <a:solidFill>
                  <a:srgbClr val="CC3300"/>
                </a:solidFill>
              </a:rPr>
              <a:t> </a:t>
            </a:r>
            <a:r>
              <a:rPr lang="en-CA" altLang="en-US" sz="1100"/>
              <a:t>= Medium</a:t>
            </a:r>
          </a:p>
          <a:p>
            <a:pPr eaLnBrk="1" hangingPunct="1">
              <a:spcBef>
                <a:spcPct val="50000"/>
              </a:spcBef>
              <a:buClrTx/>
              <a:buSzTx/>
              <a:buFontTx/>
              <a:buNone/>
            </a:pPr>
            <a:r>
              <a:rPr lang="en-CA" altLang="en-US" sz="1100" b="1">
                <a:solidFill>
                  <a:srgbClr val="006600"/>
                </a:solidFill>
              </a:rPr>
              <a:t>S Ice </a:t>
            </a:r>
            <a:r>
              <a:rPr lang="en-CA" altLang="en-US" sz="1100"/>
              <a:t>= Light</a:t>
            </a:r>
            <a:endParaRPr lang="en-CA" altLang="en-US" sz="1100" b="1">
              <a:solidFill>
                <a:srgbClr val="006600"/>
              </a:solidFill>
            </a:endParaRPr>
          </a:p>
        </p:txBody>
      </p:sp>
      <p:cxnSp>
        <p:nvCxnSpPr>
          <p:cNvPr id="8223" name="Straight Arrow Connector 47"/>
          <p:cNvCxnSpPr>
            <a:cxnSpLocks noChangeShapeType="1"/>
          </p:cNvCxnSpPr>
          <p:nvPr/>
        </p:nvCxnSpPr>
        <p:spPr bwMode="auto">
          <a:xfrm>
            <a:off x="2087563" y="3122613"/>
            <a:ext cx="1582737" cy="1196975"/>
          </a:xfrm>
          <a:prstGeom prst="straightConnector1">
            <a:avLst/>
          </a:prstGeom>
          <a:noFill/>
          <a:ln w="38100" algn="ctr">
            <a:solidFill>
              <a:srgbClr val="FFC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24" name="Straight Arrow Connector 47"/>
          <p:cNvCxnSpPr>
            <a:cxnSpLocks noChangeShapeType="1"/>
          </p:cNvCxnSpPr>
          <p:nvPr/>
        </p:nvCxnSpPr>
        <p:spPr bwMode="auto">
          <a:xfrm>
            <a:off x="2087563" y="3260725"/>
            <a:ext cx="963612" cy="1100138"/>
          </a:xfrm>
          <a:prstGeom prst="straightConnector1">
            <a:avLst/>
          </a:prstGeom>
          <a:noFill/>
          <a:ln w="38100" algn="ctr">
            <a:solidFill>
              <a:srgbClr val="FFC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25" name="Picture 14" descr="CISlogo_transparent_for_ppt_presentati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275" y="6072188"/>
            <a:ext cx="75565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6" name="Text Box 12"/>
          <p:cNvSpPr txBox="1">
            <a:spLocks noChangeArrowheads="1"/>
          </p:cNvSpPr>
          <p:nvPr/>
        </p:nvSpPr>
        <p:spPr bwMode="auto">
          <a:xfrm>
            <a:off x="1504950" y="3405188"/>
            <a:ext cx="5048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006600"/>
                </a:solidFill>
                <a:latin typeface="Times New Roman" pitchFamily="18" charset="0"/>
              </a:rPr>
              <a:t>S Ice</a:t>
            </a:r>
          </a:p>
        </p:txBody>
      </p:sp>
      <p:cxnSp>
        <p:nvCxnSpPr>
          <p:cNvPr id="8227" name="Straight Arrow Connector 47"/>
          <p:cNvCxnSpPr>
            <a:cxnSpLocks noChangeShapeType="1"/>
          </p:cNvCxnSpPr>
          <p:nvPr/>
        </p:nvCxnSpPr>
        <p:spPr bwMode="auto">
          <a:xfrm flipH="1">
            <a:off x="4681538" y="1411288"/>
            <a:ext cx="346075" cy="219075"/>
          </a:xfrm>
          <a:prstGeom prst="straightConnector1">
            <a:avLst/>
          </a:prstGeom>
          <a:noFill/>
          <a:ln w="38100"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28" name="Text Box 12"/>
          <p:cNvSpPr txBox="1">
            <a:spLocks noChangeArrowheads="1"/>
          </p:cNvSpPr>
          <p:nvPr/>
        </p:nvSpPr>
        <p:spPr bwMode="auto">
          <a:xfrm>
            <a:off x="633413" y="2160588"/>
            <a:ext cx="50482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lgn="ctr" eaLnBrk="1" hangingPunct="1">
              <a:spcBef>
                <a:spcPct val="50000"/>
              </a:spcBef>
              <a:buClrTx/>
              <a:buSzTx/>
              <a:buFontTx/>
              <a:buNone/>
            </a:pPr>
            <a:r>
              <a:rPr lang="en-CA" altLang="en-US" sz="1800">
                <a:solidFill>
                  <a:srgbClr val="006600"/>
                </a:solidFill>
                <a:latin typeface="Times New Roman" pitchFamily="18" charset="0"/>
              </a:rPr>
              <a:t>S Ice</a:t>
            </a:r>
          </a:p>
        </p:txBody>
      </p:sp>
      <p:cxnSp>
        <p:nvCxnSpPr>
          <p:cNvPr id="8229" name="Straight Arrow Connector 47"/>
          <p:cNvCxnSpPr>
            <a:cxnSpLocks noChangeShapeType="1"/>
          </p:cNvCxnSpPr>
          <p:nvPr/>
        </p:nvCxnSpPr>
        <p:spPr bwMode="auto">
          <a:xfrm flipV="1">
            <a:off x="1212850" y="2039938"/>
            <a:ext cx="620713" cy="168275"/>
          </a:xfrm>
          <a:prstGeom prst="straightConnector1">
            <a:avLst/>
          </a:prstGeom>
          <a:noFill/>
          <a:ln w="38100" algn="ctr">
            <a:solidFill>
              <a:srgbClr val="00B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92848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188640"/>
            <a:ext cx="8229600" cy="1143000"/>
          </a:xfrm>
        </p:spPr>
        <p:txBody>
          <a:bodyPr/>
          <a:lstStyle/>
          <a:p>
            <a:pPr eaLnBrk="1" hangingPunct="1"/>
            <a:r>
              <a:rPr lang="en-US" altLang="en-US" dirty="0" smtClean="0"/>
              <a:t>What we do:</a:t>
            </a:r>
            <a:endParaRPr lang="en-CA" altLang="en-US" dirty="0" smtClean="0"/>
          </a:p>
        </p:txBody>
      </p:sp>
      <p:sp>
        <p:nvSpPr>
          <p:cNvPr id="4099" name="Rectangle 3"/>
          <p:cNvSpPr>
            <a:spLocks noGrp="1" noChangeArrowheads="1"/>
          </p:cNvSpPr>
          <p:nvPr>
            <p:ph type="body" idx="1"/>
          </p:nvPr>
        </p:nvSpPr>
        <p:spPr>
          <a:xfrm>
            <a:off x="879475" y="1600200"/>
            <a:ext cx="8229600" cy="4525963"/>
          </a:xfrm>
        </p:spPr>
        <p:txBody>
          <a:bodyPr/>
          <a:lstStyle/>
          <a:p>
            <a:pPr eaLnBrk="1" hangingPunct="1"/>
            <a:r>
              <a:rPr lang="en-US" altLang="en-US" smtClean="0"/>
              <a:t>Part of the Meteorological Service of Canada (MSC)</a:t>
            </a:r>
          </a:p>
          <a:p>
            <a:pPr eaLnBrk="1" hangingPunct="1"/>
            <a:r>
              <a:rPr lang="en-US" altLang="en-US" smtClean="0"/>
              <a:t>The leading authority for information about ice in Canadian navigable waters. </a:t>
            </a:r>
          </a:p>
          <a:p>
            <a:pPr lvl="1" eaLnBrk="1" hangingPunct="1"/>
            <a:r>
              <a:rPr lang="en-CA" altLang="en-US" smtClean="0"/>
              <a:t>Provide real-time and forecast ice and iceberg information to mariners</a:t>
            </a:r>
          </a:p>
          <a:p>
            <a:pPr lvl="1" eaLnBrk="1" hangingPunct="1"/>
            <a:r>
              <a:rPr lang="en-CA" altLang="en-US" smtClean="0"/>
              <a:t>Provide archive information to scientists and policy makers</a:t>
            </a:r>
          </a:p>
          <a:p>
            <a:pPr eaLnBrk="1" hangingPunct="1"/>
            <a:r>
              <a:rPr lang="en-US" altLang="en-US" smtClean="0"/>
              <a:t>Monitor waters for oil spills</a:t>
            </a:r>
          </a:p>
          <a:p>
            <a:pPr lvl="1" eaLnBrk="1" hangingPunct="1"/>
            <a:r>
              <a:rPr lang="en-US" altLang="en-US" smtClean="0"/>
              <a:t>Integrated Satellite Tracking of Pollution (ISTOP) </a:t>
            </a:r>
          </a:p>
          <a:p>
            <a:pPr lvl="1" eaLnBrk="1" hangingPunct="1"/>
            <a:r>
              <a:rPr lang="en-US" altLang="en-US" smtClean="0"/>
              <a:t>uses satellite imagery to direct aircraft </a:t>
            </a:r>
          </a:p>
          <a:p>
            <a:pPr lvl="1" eaLnBrk="1" hangingPunct="1"/>
            <a:r>
              <a:rPr lang="en-US" altLang="en-US" smtClean="0"/>
              <a:t>support spill confirmation, tracking and evidence procurement</a:t>
            </a:r>
            <a:endParaRPr lang="en-CA" altLang="en-US" smtClean="0"/>
          </a:p>
          <a:p>
            <a:pPr eaLnBrk="1" hangingPunct="1"/>
            <a:endParaRPr lang="en-CA" altLang="en-US" i="1" smtClean="0"/>
          </a:p>
        </p:txBody>
      </p:sp>
    </p:spTree>
    <p:extLst>
      <p:ext uri="{BB962C8B-B14F-4D97-AF65-F5344CB8AC3E}">
        <p14:creationId xmlns:p14="http://schemas.microsoft.com/office/powerpoint/2010/main" val="22962865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5123" name="Text Placeholder 2"/>
          <p:cNvSpPr>
            <a:spLocks noGrp="1"/>
          </p:cNvSpPr>
          <p:nvPr>
            <p:ph type="body" idx="1"/>
          </p:nvPr>
        </p:nvSpPr>
        <p:spPr/>
        <p:txBody>
          <a:bodyPr/>
          <a:lstStyle/>
          <a:p>
            <a:endParaRPr lang="en-US" altLang="en-US" smtClean="0"/>
          </a:p>
        </p:txBody>
      </p:sp>
      <p:pic>
        <p:nvPicPr>
          <p:cNvPr id="51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6463" y="4763"/>
            <a:ext cx="10050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3"/>
          <p:cNvSpPr txBox="1">
            <a:spLocks noChangeArrowheads="1"/>
          </p:cNvSpPr>
          <p:nvPr/>
        </p:nvSpPr>
        <p:spPr bwMode="auto">
          <a:xfrm>
            <a:off x="6948488" y="3933825"/>
            <a:ext cx="1536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r>
              <a:rPr lang="en-US" altLang="en-US" sz="2800">
                <a:solidFill>
                  <a:schemeClr val="tx2"/>
                </a:solidFill>
              </a:rPr>
              <a:t>Devon</a:t>
            </a:r>
          </a:p>
          <a:p>
            <a:pPr eaLnBrk="1" hangingPunct="1">
              <a:spcBef>
                <a:spcPct val="0"/>
              </a:spcBef>
              <a:buClrTx/>
              <a:buSzTx/>
              <a:buFontTx/>
              <a:buNone/>
            </a:pPr>
            <a:r>
              <a:rPr lang="en-US" altLang="en-US" sz="2800">
                <a:solidFill>
                  <a:schemeClr val="tx2"/>
                </a:solidFill>
              </a:rPr>
              <a:t>          Ils</a:t>
            </a:r>
          </a:p>
        </p:txBody>
      </p:sp>
      <p:sp>
        <p:nvSpPr>
          <p:cNvPr id="5126" name="TextBox 4"/>
          <p:cNvSpPr txBox="1">
            <a:spLocks noChangeArrowheads="1"/>
          </p:cNvSpPr>
          <p:nvPr/>
        </p:nvSpPr>
        <p:spPr bwMode="auto">
          <a:xfrm>
            <a:off x="3195638" y="2243138"/>
            <a:ext cx="890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B895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hangingPunct="1">
              <a:spcBef>
                <a:spcPct val="0"/>
              </a:spcBef>
              <a:buClrTx/>
              <a:buSzTx/>
              <a:buFontTx/>
              <a:buNone/>
            </a:pPr>
            <a:r>
              <a:rPr lang="en-US" altLang="en-US" sz="1800">
                <a:solidFill>
                  <a:schemeClr val="tx2"/>
                </a:solidFill>
              </a:rPr>
              <a:t>Polaris</a:t>
            </a:r>
          </a:p>
        </p:txBody>
      </p:sp>
    </p:spTree>
    <p:extLst>
      <p:ext uri="{BB962C8B-B14F-4D97-AF65-F5344CB8AC3E}">
        <p14:creationId xmlns:p14="http://schemas.microsoft.com/office/powerpoint/2010/main" val="34221639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60647"/>
            <a:ext cx="8280920" cy="6398893"/>
          </a:xfrm>
          <a:prstGeom prst="rect">
            <a:avLst/>
          </a:prstGeom>
          <a:ln>
            <a:solidFill>
              <a:schemeClr val="tx1"/>
            </a:solidFill>
          </a:ln>
        </p:spPr>
      </p:pic>
    </p:spTree>
    <p:extLst>
      <p:ext uri="{BB962C8B-B14F-4D97-AF65-F5344CB8AC3E}">
        <p14:creationId xmlns:p14="http://schemas.microsoft.com/office/powerpoint/2010/main" val="1659497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CA" altLang="en-US" dirty="0" smtClean="0">
                <a:solidFill>
                  <a:schemeClr val="tx1"/>
                </a:solidFill>
              </a:rPr>
              <a:t>And finally….</a:t>
            </a:r>
            <a:endParaRPr lang="en-CA" altLang="en-US" dirty="0">
              <a:solidFill>
                <a:schemeClr val="tx1"/>
              </a:solidFill>
            </a:endParaRPr>
          </a:p>
        </p:txBody>
      </p:sp>
      <p:sp>
        <p:nvSpPr>
          <p:cNvPr id="67587" name="Rectangle 3"/>
          <p:cNvSpPr>
            <a:spLocks noGrp="1" noChangeArrowheads="1"/>
          </p:cNvSpPr>
          <p:nvPr>
            <p:ph type="body" idx="1"/>
          </p:nvPr>
        </p:nvSpPr>
        <p:spPr>
          <a:xfrm>
            <a:off x="585787" y="1449388"/>
            <a:ext cx="8153400" cy="4679950"/>
          </a:xfrm>
        </p:spPr>
        <p:txBody>
          <a:bodyPr/>
          <a:lstStyle/>
          <a:p>
            <a:pPr algn="ctr">
              <a:buFontTx/>
              <a:buNone/>
            </a:pPr>
            <a:endParaRPr lang="en-CA" altLang="en-US" b="1" i="1" dirty="0"/>
          </a:p>
          <a:p>
            <a:r>
              <a:rPr lang="en-CA" altLang="en-US" sz="3200" dirty="0" smtClean="0"/>
              <a:t>Plans are useless, Planning is essential</a:t>
            </a:r>
          </a:p>
          <a:p>
            <a:pPr lvl="1"/>
            <a:endParaRPr lang="en-CA" altLang="en-US" sz="3200" dirty="0"/>
          </a:p>
          <a:p>
            <a:pPr lvl="1"/>
            <a:r>
              <a:rPr lang="en-CA" altLang="en-US" sz="3200" dirty="0" smtClean="0"/>
              <a:t>Dwight David Eisenhower</a:t>
            </a:r>
            <a:endParaRPr lang="en-CA" altLang="en-US" sz="3200" dirty="0"/>
          </a:p>
        </p:txBody>
      </p:sp>
      <p:pic>
        <p:nvPicPr>
          <p:cNvPr id="67588" name="Picture 4" descr="Travel, Digital Photogra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718" y="1"/>
            <a:ext cx="2424518" cy="1988840"/>
          </a:xfrm>
          <a:prstGeom prst="rect">
            <a:avLst/>
          </a:prstGeom>
          <a:noFill/>
          <a:extLst>
            <a:ext uri="{909E8E84-426E-40DD-AFC4-6F175D3DCCD1}">
              <a14:hiddenFill xmlns:a14="http://schemas.microsoft.com/office/drawing/2010/main">
                <a:solidFill>
                  <a:srgbClr val="FFFFFF"/>
                </a:solidFill>
              </a14:hiddenFill>
            </a:ext>
          </a:extLst>
        </p:spPr>
      </p:pic>
      <p:pic>
        <p:nvPicPr>
          <p:cNvPr id="67589" name="Picture 5" descr="Sin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0730" y="2996952"/>
            <a:ext cx="2454275" cy="1374775"/>
          </a:xfrm>
          <a:prstGeom prst="rect">
            <a:avLst/>
          </a:prstGeom>
          <a:noFill/>
          <a:extLst>
            <a:ext uri="{909E8E84-426E-40DD-AFC4-6F175D3DCCD1}">
              <a14:hiddenFill xmlns:a14="http://schemas.microsoft.com/office/drawing/2010/main">
                <a:solidFill>
                  <a:srgbClr val="FFFFFF"/>
                </a:solidFill>
              </a14:hiddenFill>
            </a:ext>
          </a:extLst>
        </p:spPr>
      </p:pic>
      <p:pic>
        <p:nvPicPr>
          <p:cNvPr id="67590" name="Picture 6" descr="FV The Wave - off Bay of Isla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99" y="4283074"/>
            <a:ext cx="2339975" cy="16906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SCN0029_1"/>
          <p:cNvPicPr>
            <a:picLocks noChangeAspect="1" noChangeArrowheads="1"/>
          </p:cNvPicPr>
          <p:nvPr/>
        </p:nvPicPr>
        <p:blipFill>
          <a:blip r:embed="rId6" cstate="print">
            <a:lum contrast="24000"/>
            <a:extLst>
              <a:ext uri="{28A0092B-C50C-407E-A947-70E740481C1C}">
                <a14:useLocalDpi xmlns:a14="http://schemas.microsoft.com/office/drawing/2010/main" val="0"/>
              </a:ext>
            </a:extLst>
          </a:blip>
          <a:srcRect/>
          <a:stretch>
            <a:fillRect/>
          </a:stretch>
        </p:blipFill>
        <p:spPr bwMode="auto">
          <a:xfrm>
            <a:off x="4283968" y="4138761"/>
            <a:ext cx="2711997" cy="203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649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760413" y="1589088"/>
            <a:ext cx="8383587" cy="4648200"/>
          </a:xfrm>
          <a:noFill/>
        </p:spPr>
        <p:txBody>
          <a:bodyPr lIns="92075" tIns="46038" rIns="92075" bIns="46038"/>
          <a:lstStyle/>
          <a:p>
            <a:pPr eaLnBrk="1" hangingPunct="1">
              <a:lnSpc>
                <a:spcPct val="90000"/>
              </a:lnSpc>
              <a:buClr>
                <a:schemeClr val="tx1"/>
              </a:buClr>
            </a:pPr>
            <a:r>
              <a:rPr lang="en-US" altLang="en-US" sz="1800" smtClean="0"/>
              <a:t>Canada claims the world’s:</a:t>
            </a:r>
          </a:p>
          <a:p>
            <a:pPr lvl="1" eaLnBrk="1" hangingPunct="1"/>
            <a:r>
              <a:rPr lang="en-US" altLang="en-US" sz="1800" smtClean="0"/>
              <a:t>longest coastline</a:t>
            </a:r>
          </a:p>
          <a:p>
            <a:pPr lvl="1" eaLnBrk="1" hangingPunct="1">
              <a:lnSpc>
                <a:spcPct val="70000"/>
              </a:lnSpc>
            </a:pPr>
            <a:r>
              <a:rPr lang="en-US" altLang="en-US" sz="1800" smtClean="0"/>
              <a:t>greatest area of ice </a:t>
            </a:r>
            <a:br>
              <a:rPr lang="en-US" altLang="en-US" sz="1800" smtClean="0"/>
            </a:br>
            <a:endParaRPr lang="en-US" altLang="en-US" sz="1800" smtClean="0"/>
          </a:p>
          <a:p>
            <a:pPr eaLnBrk="1" hangingPunct="1">
              <a:buClr>
                <a:schemeClr val="tx1"/>
              </a:buClr>
            </a:pPr>
            <a:r>
              <a:rPr lang="en-US" altLang="en-US" sz="1800" smtClean="0"/>
              <a:t>Annual variation in </a:t>
            </a:r>
          </a:p>
          <a:p>
            <a:pPr eaLnBrk="1" hangingPunct="1">
              <a:buClr>
                <a:schemeClr val="tx1"/>
              </a:buClr>
              <a:buFontTx/>
              <a:buNone/>
            </a:pPr>
            <a:r>
              <a:rPr lang="en-US" altLang="en-US" sz="1800" smtClean="0"/>
              <a:t>	extent of ice</a:t>
            </a:r>
            <a:br>
              <a:rPr lang="en-US" altLang="en-US" sz="1800" smtClean="0"/>
            </a:br>
            <a:r>
              <a:rPr lang="en-US" altLang="en-US" sz="1800" smtClean="0"/>
              <a:t>is approx. </a:t>
            </a:r>
            <a:r>
              <a:rPr lang="en-US" altLang="en-US" sz="1800" b="1" smtClean="0"/>
              <a:t>½ </a:t>
            </a:r>
            <a:r>
              <a:rPr lang="en-US" altLang="en-US" sz="1800" smtClean="0"/>
              <a:t>the area of</a:t>
            </a:r>
            <a:br>
              <a:rPr lang="en-US" altLang="en-US" sz="1800" smtClean="0"/>
            </a:br>
            <a:r>
              <a:rPr lang="en-US" altLang="en-US" sz="1800" smtClean="0"/>
              <a:t>Canada  (4M km</a:t>
            </a:r>
            <a:r>
              <a:rPr lang="en-US" altLang="en-US" sz="1800" baseline="30000" smtClean="0"/>
              <a:t>2</a:t>
            </a:r>
            <a:r>
              <a:rPr lang="en-US" altLang="en-US" sz="1800" smtClean="0"/>
              <a:t>)</a:t>
            </a:r>
            <a:br>
              <a:rPr lang="en-US" altLang="en-US" sz="1800" smtClean="0"/>
            </a:br>
            <a:endParaRPr lang="en-US" altLang="en-US" sz="1800" baseline="30000" smtClean="0"/>
          </a:p>
          <a:p>
            <a:pPr eaLnBrk="1" hangingPunct="1">
              <a:lnSpc>
                <a:spcPct val="90000"/>
              </a:lnSpc>
              <a:buClr>
                <a:schemeClr val="tx1"/>
              </a:buClr>
            </a:pPr>
            <a:r>
              <a:rPr lang="en-US" altLang="en-US" sz="1800" smtClean="0"/>
              <a:t>Seasonal effects on:</a:t>
            </a:r>
          </a:p>
          <a:p>
            <a:pPr lvl="1" eaLnBrk="1" hangingPunct="1"/>
            <a:r>
              <a:rPr lang="en-US" altLang="en-US" sz="1800" smtClean="0"/>
              <a:t>weather and climate</a:t>
            </a:r>
          </a:p>
          <a:p>
            <a:pPr lvl="1" eaLnBrk="1" hangingPunct="1"/>
            <a:r>
              <a:rPr lang="en-US" altLang="en-US" sz="1800" smtClean="0"/>
              <a:t>marine ecosystems</a:t>
            </a:r>
          </a:p>
          <a:p>
            <a:pPr lvl="1" eaLnBrk="1" hangingPunct="1"/>
            <a:r>
              <a:rPr lang="en-US" altLang="en-US" sz="1800" smtClean="0"/>
              <a:t>safety and efficiency</a:t>
            </a:r>
          </a:p>
          <a:p>
            <a:pPr lvl="1" eaLnBrk="1" hangingPunct="1">
              <a:buFont typeface="Arial" charset="0"/>
              <a:buNone/>
            </a:pPr>
            <a:r>
              <a:rPr lang="en-US" altLang="en-US" sz="1800" smtClean="0"/>
              <a:t>     of marine transportation</a:t>
            </a:r>
          </a:p>
        </p:txBody>
      </p:sp>
      <p:sp>
        <p:nvSpPr>
          <p:cNvPr id="6147" name="Rectangle 3"/>
          <p:cNvSpPr>
            <a:spLocks noChangeArrowheads="1"/>
          </p:cNvSpPr>
          <p:nvPr/>
        </p:nvSpPr>
        <p:spPr bwMode="auto">
          <a:xfrm>
            <a:off x="439788" y="188640"/>
            <a:ext cx="8388350" cy="1071563"/>
          </a:xfrm>
          <a:prstGeom prst="rect">
            <a:avLst/>
          </a:prstGeom>
          <a:noFill/>
          <a:ln>
            <a:noFill/>
          </a:ln>
          <a:effectLst>
            <a:outerShdw dist="13470"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spcBef>
                <a:spcPct val="0"/>
              </a:spcBef>
              <a:buClrTx/>
              <a:buSzTx/>
              <a:buFontTx/>
              <a:buNone/>
            </a:pPr>
            <a:r>
              <a:rPr kumimoji="0" lang="en-US" altLang="en-US" sz="3600" b="1" dirty="0">
                <a:solidFill>
                  <a:srgbClr val="3A601B"/>
                </a:solidFill>
              </a:rPr>
              <a:t>Sea ice: A very Canadian issue</a:t>
            </a:r>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7988" y="1849438"/>
            <a:ext cx="5227637"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2802929"/>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23528" y="188640"/>
            <a:ext cx="8218487" cy="1143000"/>
          </a:xfrm>
        </p:spPr>
        <p:txBody>
          <a:bodyPr/>
          <a:lstStyle/>
          <a:p>
            <a:pPr eaLnBrk="1" hangingPunct="1"/>
            <a:r>
              <a:rPr lang="en-CA" altLang="en-US" dirty="0" smtClean="0"/>
              <a:t>Sea Ice development</a:t>
            </a:r>
          </a:p>
        </p:txBody>
      </p:sp>
      <p:pic>
        <p:nvPicPr>
          <p:cNvPr id="7171" name="Picture 4" descr="canada_ice_animation_for_web_575x445_26sec[1]"/>
          <p:cNvPicPr>
            <a:picLocks noGrp="1" noChangeAspect="1" noChangeArrowheads="1" noCro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331913" y="1268413"/>
            <a:ext cx="6626225" cy="5127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9473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1520" y="260648"/>
            <a:ext cx="8229600" cy="1143000"/>
          </a:xfrm>
        </p:spPr>
        <p:txBody>
          <a:bodyPr/>
          <a:lstStyle/>
          <a:p>
            <a:pPr eaLnBrk="1" hangingPunct="1"/>
            <a:r>
              <a:rPr lang="en-CA" altLang="en-US" dirty="0" smtClean="0"/>
              <a:t>Arctic Challenges</a:t>
            </a:r>
            <a:endParaRPr lang="en-US" altLang="en-US" dirty="0" smtClean="0"/>
          </a:p>
        </p:txBody>
      </p:sp>
      <p:sp>
        <p:nvSpPr>
          <p:cNvPr id="5123" name="Rectangle 3"/>
          <p:cNvSpPr>
            <a:spLocks noGrp="1" noChangeArrowheads="1"/>
          </p:cNvSpPr>
          <p:nvPr>
            <p:ph type="body" idx="1"/>
          </p:nvPr>
        </p:nvSpPr>
        <p:spPr/>
        <p:txBody>
          <a:bodyPr/>
          <a:lstStyle/>
          <a:p>
            <a:pPr eaLnBrk="1" hangingPunct="1">
              <a:lnSpc>
                <a:spcPct val="80000"/>
              </a:lnSpc>
            </a:pPr>
            <a:r>
              <a:rPr lang="en-CA" altLang="en-US" sz="2000" dirty="0" smtClean="0"/>
              <a:t>Cold: There is still winter:</a:t>
            </a:r>
          </a:p>
          <a:p>
            <a:pPr lvl="1" eaLnBrk="1" hangingPunct="1">
              <a:lnSpc>
                <a:spcPct val="80000"/>
              </a:lnSpc>
            </a:pPr>
            <a:r>
              <a:rPr lang="en-CA" altLang="en-US" sz="1600" dirty="0" smtClean="0"/>
              <a:t>effect on people and equipment</a:t>
            </a:r>
          </a:p>
          <a:p>
            <a:pPr eaLnBrk="1" hangingPunct="1">
              <a:lnSpc>
                <a:spcPct val="80000"/>
              </a:lnSpc>
            </a:pPr>
            <a:r>
              <a:rPr lang="en-CA" altLang="en-US" sz="2000" dirty="0" smtClean="0"/>
              <a:t>Dark: periods of 24 hrs darkness; seasons of low light</a:t>
            </a:r>
          </a:p>
          <a:p>
            <a:pPr eaLnBrk="1" hangingPunct="1">
              <a:lnSpc>
                <a:spcPct val="80000"/>
              </a:lnSpc>
            </a:pPr>
            <a:r>
              <a:rPr lang="en-CA" altLang="en-US" sz="2000" dirty="0" smtClean="0"/>
              <a:t>Isolated: Low population density; very few built up areas</a:t>
            </a:r>
          </a:p>
          <a:p>
            <a:pPr lvl="1" eaLnBrk="1" hangingPunct="1">
              <a:lnSpc>
                <a:spcPct val="80000"/>
              </a:lnSpc>
            </a:pPr>
            <a:r>
              <a:rPr lang="en-CA" altLang="en-US" sz="1600" dirty="0" smtClean="0"/>
              <a:t>Lack of infrastructure: ports, repair, salvage, fuel/provisions</a:t>
            </a:r>
          </a:p>
          <a:p>
            <a:pPr lvl="1" eaLnBrk="1" hangingPunct="1">
              <a:lnSpc>
                <a:spcPct val="80000"/>
              </a:lnSpc>
            </a:pPr>
            <a:r>
              <a:rPr lang="en-CA" altLang="en-US" sz="1600" dirty="0" smtClean="0"/>
              <a:t>Vast distances</a:t>
            </a:r>
          </a:p>
          <a:p>
            <a:pPr eaLnBrk="1" hangingPunct="1">
              <a:lnSpc>
                <a:spcPct val="80000"/>
              </a:lnSpc>
            </a:pPr>
            <a:r>
              <a:rPr lang="en-CA" altLang="en-US" sz="2000" dirty="0" smtClean="0"/>
              <a:t>Topography: Eastern Arctic vs Western Arctic</a:t>
            </a:r>
          </a:p>
          <a:p>
            <a:pPr eaLnBrk="1" hangingPunct="1">
              <a:lnSpc>
                <a:spcPct val="80000"/>
              </a:lnSpc>
            </a:pPr>
            <a:r>
              <a:rPr lang="en-CA" altLang="en-US" sz="2000" dirty="0" smtClean="0"/>
              <a:t>Navigation issues: radar, satellite, m</a:t>
            </a:r>
            <a:r>
              <a:rPr lang="en-US" altLang="en-US" sz="2000" dirty="0" err="1" smtClean="0"/>
              <a:t>anoeuvering</a:t>
            </a:r>
            <a:r>
              <a:rPr lang="en-US" altLang="en-US" sz="2000" dirty="0"/>
              <a:t> </a:t>
            </a:r>
            <a:r>
              <a:rPr lang="en-US" altLang="en-US" sz="2000" dirty="0" smtClean="0"/>
              <a:t>room </a:t>
            </a:r>
          </a:p>
          <a:p>
            <a:pPr lvl="1" eaLnBrk="1" hangingPunct="1">
              <a:lnSpc>
                <a:spcPct val="80000"/>
              </a:lnSpc>
            </a:pPr>
            <a:r>
              <a:rPr lang="en-CA" altLang="en-US" sz="1600" dirty="0" smtClean="0"/>
              <a:t>Charts: 10% of Arctic is charted to modern standards</a:t>
            </a:r>
            <a:endParaRPr lang="en-US" altLang="en-US" sz="1600" dirty="0" smtClean="0"/>
          </a:p>
          <a:p>
            <a:pPr lvl="1" eaLnBrk="1" hangingPunct="1">
              <a:lnSpc>
                <a:spcPct val="80000"/>
              </a:lnSpc>
            </a:pPr>
            <a:r>
              <a:rPr lang="en-CA" altLang="en-US" sz="1600" dirty="0" smtClean="0"/>
              <a:t>Limited communications</a:t>
            </a:r>
          </a:p>
          <a:p>
            <a:pPr lvl="1" eaLnBrk="1" hangingPunct="1">
              <a:lnSpc>
                <a:spcPct val="80000"/>
              </a:lnSpc>
            </a:pPr>
            <a:r>
              <a:rPr lang="en-CA" altLang="en-US" sz="1600" dirty="0" smtClean="0"/>
              <a:t>Weather – winds, blizzards, freezing spray, fog</a:t>
            </a:r>
          </a:p>
          <a:p>
            <a:pPr lvl="1" eaLnBrk="1" hangingPunct="1">
              <a:lnSpc>
                <a:spcPct val="80000"/>
              </a:lnSpc>
            </a:pPr>
            <a:r>
              <a:rPr lang="en-CA" altLang="en-US" sz="1600" dirty="0" smtClean="0"/>
              <a:t>Water depth, rocks, shoals</a:t>
            </a:r>
          </a:p>
          <a:p>
            <a:pPr lvl="1" eaLnBrk="1" hangingPunct="1">
              <a:lnSpc>
                <a:spcPct val="80000"/>
              </a:lnSpc>
            </a:pPr>
            <a:r>
              <a:rPr lang="en-CA" altLang="en-US" sz="1600" dirty="0" smtClean="0"/>
              <a:t>Tides, currents</a:t>
            </a:r>
          </a:p>
          <a:p>
            <a:pPr lvl="1" eaLnBrk="1" hangingPunct="1">
              <a:lnSpc>
                <a:spcPct val="80000"/>
              </a:lnSpc>
            </a:pPr>
            <a:r>
              <a:rPr lang="en-CA" altLang="en-US" sz="1600" dirty="0" smtClean="0"/>
              <a:t>Icebergs</a:t>
            </a:r>
          </a:p>
          <a:p>
            <a:pPr lvl="1" eaLnBrk="1" hangingPunct="1">
              <a:lnSpc>
                <a:spcPct val="80000"/>
              </a:lnSpc>
            </a:pPr>
            <a:r>
              <a:rPr lang="en-CA" altLang="en-US" sz="1600" dirty="0" smtClean="0"/>
              <a:t>Ice conditions: old ice, ice pressure, ridges, snow cover</a:t>
            </a:r>
          </a:p>
          <a:p>
            <a:pPr eaLnBrk="1" hangingPunct="1">
              <a:lnSpc>
                <a:spcPct val="80000"/>
              </a:lnSpc>
            </a:pPr>
            <a:endParaRPr lang="en-US" altLang="en-US" sz="2000" dirty="0" smtClean="0"/>
          </a:p>
          <a:p>
            <a:pPr eaLnBrk="1" hangingPunct="1">
              <a:lnSpc>
                <a:spcPct val="80000"/>
              </a:lnSpc>
            </a:pPr>
            <a:endParaRPr lang="en-US" altLang="en-US" sz="2000" dirty="0" smtClean="0"/>
          </a:p>
        </p:txBody>
      </p:sp>
    </p:spTree>
    <p:extLst>
      <p:ext uri="{BB962C8B-B14F-4D97-AF65-F5344CB8AC3E}">
        <p14:creationId xmlns:p14="http://schemas.microsoft.com/office/powerpoint/2010/main" val="6839397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50825" y="333375"/>
            <a:ext cx="8785225" cy="1143000"/>
          </a:xfrm>
        </p:spPr>
        <p:txBody>
          <a:bodyPr/>
          <a:lstStyle/>
          <a:p>
            <a:pPr eaLnBrk="1" hangingPunct="1"/>
            <a:r>
              <a:rPr lang="en-CA" altLang="en-US" sz="3500" dirty="0" smtClean="0"/>
              <a:t>Sea ice and Ice of land origin (icebergs)</a:t>
            </a:r>
          </a:p>
        </p:txBody>
      </p:sp>
      <p:sp>
        <p:nvSpPr>
          <p:cNvPr id="8195" name="Rectangle 3"/>
          <p:cNvSpPr>
            <a:spLocks noGrp="1" noChangeArrowheads="1"/>
          </p:cNvSpPr>
          <p:nvPr>
            <p:ph type="body" idx="1"/>
          </p:nvPr>
        </p:nvSpPr>
        <p:spPr>
          <a:xfrm>
            <a:off x="914400" y="1628775"/>
            <a:ext cx="8229600" cy="4525963"/>
          </a:xfrm>
        </p:spPr>
        <p:txBody>
          <a:bodyPr/>
          <a:lstStyle/>
          <a:p>
            <a:pPr eaLnBrk="1" hangingPunct="1"/>
            <a:r>
              <a:rPr lang="en-CA" altLang="en-US" sz="3200" smtClean="0"/>
              <a:t>Safety of navigation</a:t>
            </a:r>
          </a:p>
          <a:p>
            <a:pPr eaLnBrk="1" hangingPunct="1"/>
            <a:r>
              <a:rPr lang="en-CA" altLang="en-US" sz="3200" smtClean="0"/>
              <a:t>Danger to maritime interests</a:t>
            </a:r>
          </a:p>
          <a:p>
            <a:pPr eaLnBrk="1" hangingPunct="1"/>
            <a:r>
              <a:rPr lang="en-CA" altLang="en-US" sz="3200" smtClean="0"/>
              <a:t>Impedance of maritime trade and commerce</a:t>
            </a:r>
          </a:p>
          <a:p>
            <a:pPr eaLnBrk="1" hangingPunct="1"/>
            <a:r>
              <a:rPr lang="en-CA" altLang="en-US" sz="3200" smtClean="0"/>
              <a:t>Riparian interests</a:t>
            </a:r>
          </a:p>
        </p:txBody>
      </p:sp>
    </p:spTree>
    <p:extLst>
      <p:ext uri="{BB962C8B-B14F-4D97-AF65-F5344CB8AC3E}">
        <p14:creationId xmlns:p14="http://schemas.microsoft.com/office/powerpoint/2010/main" val="182632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1520" y="260648"/>
            <a:ext cx="8229600" cy="1143000"/>
          </a:xfrm>
        </p:spPr>
        <p:txBody>
          <a:bodyPr/>
          <a:lstStyle/>
          <a:p>
            <a:pPr eaLnBrk="1" hangingPunct="1"/>
            <a:r>
              <a:rPr lang="en-CA" altLang="en-US" dirty="0" smtClean="0"/>
              <a:t>Encountering sea ice</a:t>
            </a:r>
          </a:p>
        </p:txBody>
      </p:sp>
      <p:sp>
        <p:nvSpPr>
          <p:cNvPr id="9219" name="Rectangle 3"/>
          <p:cNvSpPr>
            <a:spLocks noGrp="1" noChangeArrowheads="1"/>
          </p:cNvSpPr>
          <p:nvPr>
            <p:ph type="body" idx="1"/>
          </p:nvPr>
        </p:nvSpPr>
        <p:spPr>
          <a:xfrm>
            <a:off x="914400" y="1412875"/>
            <a:ext cx="8229600" cy="4525963"/>
          </a:xfrm>
        </p:spPr>
        <p:txBody>
          <a:bodyPr/>
          <a:lstStyle/>
          <a:p>
            <a:pPr eaLnBrk="1" hangingPunct="1"/>
            <a:r>
              <a:rPr lang="en-CA" altLang="en-US" dirty="0" smtClean="0"/>
              <a:t>Sea Ice has different stages of development:</a:t>
            </a:r>
          </a:p>
          <a:p>
            <a:pPr lvl="1"/>
            <a:r>
              <a:rPr lang="en-CA" altLang="en-US" dirty="0" smtClean="0"/>
              <a:t>New ice, grey, grey-white, thin/medium/thick first year, second year, multi-year</a:t>
            </a:r>
          </a:p>
          <a:p>
            <a:pPr lvl="1"/>
            <a:r>
              <a:rPr lang="en-CA" altLang="en-US" dirty="0" smtClean="0"/>
              <a:t>They are all found in an ice field and are </a:t>
            </a:r>
            <a:r>
              <a:rPr lang="en-CA" altLang="en-US" dirty="0"/>
              <a:t>frequently snow covered, therefore difficult to detect type</a:t>
            </a:r>
          </a:p>
          <a:p>
            <a:pPr eaLnBrk="1" hangingPunct="1"/>
            <a:r>
              <a:rPr lang="en-CA" altLang="en-US" dirty="0" smtClean="0"/>
              <a:t>Ice thickness varies   </a:t>
            </a:r>
          </a:p>
          <a:p>
            <a:pPr lvl="1" eaLnBrk="1" hangingPunct="1"/>
            <a:r>
              <a:rPr lang="en-CA" altLang="en-US" dirty="0" smtClean="0"/>
              <a:t>There is usually ridging and rafting</a:t>
            </a:r>
          </a:p>
          <a:p>
            <a:pPr eaLnBrk="1" hangingPunct="1"/>
            <a:r>
              <a:rPr lang="en-CA" altLang="en-US" dirty="0" smtClean="0"/>
              <a:t>In the Eastern Arctic, icebergs are commonly found within the sea ice</a:t>
            </a:r>
          </a:p>
          <a:p>
            <a:pPr lvl="1"/>
            <a:r>
              <a:rPr lang="en-CA" altLang="en-US" dirty="0" smtClean="0"/>
              <a:t>Always accompanied by “</a:t>
            </a:r>
            <a:r>
              <a:rPr lang="en-CA" altLang="en-US" dirty="0" err="1" smtClean="0"/>
              <a:t>bergy</a:t>
            </a:r>
            <a:r>
              <a:rPr lang="en-CA" altLang="en-US" dirty="0" smtClean="0"/>
              <a:t> bits” (size of a truck) and growlers” (size of a car)</a:t>
            </a:r>
          </a:p>
          <a:p>
            <a:pPr eaLnBrk="1" hangingPunct="1"/>
            <a:endParaRPr lang="en-CA" altLang="en-US" dirty="0" smtClean="0"/>
          </a:p>
        </p:txBody>
      </p:sp>
    </p:spTree>
    <p:extLst>
      <p:ext uri="{BB962C8B-B14F-4D97-AF65-F5344CB8AC3E}">
        <p14:creationId xmlns:p14="http://schemas.microsoft.com/office/powerpoint/2010/main" val="370433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7504" y="-14287"/>
            <a:ext cx="8229600" cy="1143001"/>
          </a:xfrm>
        </p:spPr>
        <p:txBody>
          <a:bodyPr/>
          <a:lstStyle/>
          <a:p>
            <a:pPr eaLnBrk="1" hangingPunct="1"/>
            <a:r>
              <a:rPr lang="en-CA" altLang="en-US" dirty="0" smtClean="0">
                <a:cs typeface="Arial" charset="0"/>
              </a:rPr>
              <a:t>Challenges</a:t>
            </a:r>
          </a:p>
        </p:txBody>
      </p:sp>
      <p:sp>
        <p:nvSpPr>
          <p:cNvPr id="11267" name="Rectangle 3"/>
          <p:cNvSpPr>
            <a:spLocks noGrp="1" noChangeArrowheads="1"/>
          </p:cNvSpPr>
          <p:nvPr>
            <p:ph type="body" idx="1"/>
          </p:nvPr>
        </p:nvSpPr>
        <p:spPr>
          <a:xfrm>
            <a:off x="179388" y="1268413"/>
            <a:ext cx="4176712" cy="2089150"/>
          </a:xfrm>
        </p:spPr>
        <p:txBody>
          <a:bodyPr/>
          <a:lstStyle/>
          <a:p>
            <a:pPr eaLnBrk="1" hangingPunct="1"/>
            <a:r>
              <a:rPr lang="en-CA" altLang="en-US" smtClean="0">
                <a:cs typeface="Arial" charset="0"/>
              </a:rPr>
              <a:t>Varying ice strength</a:t>
            </a:r>
          </a:p>
          <a:p>
            <a:pPr eaLnBrk="1" hangingPunct="1"/>
            <a:r>
              <a:rPr lang="en-CA" altLang="en-US" smtClean="0">
                <a:cs typeface="Arial" charset="0"/>
              </a:rPr>
              <a:t>Ridges</a:t>
            </a:r>
          </a:p>
          <a:p>
            <a:pPr eaLnBrk="1" hangingPunct="1"/>
            <a:r>
              <a:rPr lang="en-CA" altLang="en-US" smtClean="0">
                <a:cs typeface="Arial" charset="0"/>
              </a:rPr>
              <a:t>Varying ice thickness </a:t>
            </a:r>
          </a:p>
          <a:p>
            <a:pPr eaLnBrk="1" hangingPunct="1"/>
            <a:r>
              <a:rPr lang="en-CA" altLang="en-US" smtClean="0">
                <a:cs typeface="Arial" charset="0"/>
              </a:rPr>
              <a:t>Snow covered</a:t>
            </a:r>
          </a:p>
          <a:p>
            <a:pPr eaLnBrk="1" hangingPunct="1"/>
            <a:endParaRPr lang="en-CA" altLang="en-US" smtClean="0">
              <a:cs typeface="Arial" charset="0"/>
            </a:endParaRPr>
          </a:p>
        </p:txBody>
      </p:sp>
      <p:graphicFrame>
        <p:nvGraphicFramePr>
          <p:cNvPr id="11268" name="Object 1"/>
          <p:cNvGraphicFramePr>
            <a:graphicFrameLocks noChangeAspect="1"/>
          </p:cNvGraphicFramePr>
          <p:nvPr/>
        </p:nvGraphicFramePr>
        <p:xfrm>
          <a:off x="5080000" y="3738563"/>
          <a:ext cx="4033838" cy="3025775"/>
        </p:xfrm>
        <a:graphic>
          <a:graphicData uri="http://schemas.openxmlformats.org/presentationml/2006/ole">
            <mc:AlternateContent xmlns:mc="http://schemas.openxmlformats.org/markup-compatibility/2006">
              <mc:Choice xmlns:v="urn:schemas-microsoft-com:vml" Requires="v">
                <p:oleObj spid="_x0000_s1045" name="Photo Editor Photo" r:id="rId4" imgW="5753903" imgH="4315427" progId="MSPhotoEd.3">
                  <p:embed/>
                </p:oleObj>
              </mc:Choice>
              <mc:Fallback>
                <p:oleObj name="Photo Editor Photo" r:id="rId4" imgW="5753903" imgH="431542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3738563"/>
                        <a:ext cx="4033838" cy="30257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269" name="Picture 5" descr="sea%20ice%20pressure%20ridges%20near%20scott%20base%2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3800" y="188913"/>
            <a:ext cx="4060825" cy="299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70" name="Picture 8" descr="20090904_CGTFPHOTO_M2101_ICEOFFPELLYBAY-6922N08948W-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3716338"/>
            <a:ext cx="4400550" cy="304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864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1947</TotalTime>
  <Words>1862</Words>
  <Application>Microsoft Office PowerPoint</Application>
  <PresentationFormat>On-screen Show (4:3)</PresentationFormat>
  <Paragraphs>258</Paragraphs>
  <Slides>32</Slides>
  <Notes>32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7" baseType="lpstr">
      <vt:lpstr>Arial</vt:lpstr>
      <vt:lpstr>Times New Roman</vt:lpstr>
      <vt:lpstr>Arial Unicode MS</vt:lpstr>
      <vt:lpstr>Default Design</vt:lpstr>
      <vt:lpstr>Photo Editor Photo</vt:lpstr>
      <vt:lpstr>Emerging needs for tactical scale ice information in the north</vt:lpstr>
      <vt:lpstr>Contents</vt:lpstr>
      <vt:lpstr>What we do:</vt:lpstr>
      <vt:lpstr>PowerPoint Presentation</vt:lpstr>
      <vt:lpstr>Sea Ice development</vt:lpstr>
      <vt:lpstr>Arctic Challenges</vt:lpstr>
      <vt:lpstr>Sea ice and Ice of land origin (icebergs)</vt:lpstr>
      <vt:lpstr>Encountering sea ice</vt:lpstr>
      <vt:lpstr>Challenges</vt:lpstr>
      <vt:lpstr>Challenges</vt:lpstr>
      <vt:lpstr>What do you need?  </vt:lpstr>
      <vt:lpstr>When do you need it?</vt:lpstr>
      <vt:lpstr>How do you use it?</vt:lpstr>
      <vt:lpstr>Variety of Ice Information available</vt:lpstr>
      <vt:lpstr>Forecasts and Uncertainty</vt:lpstr>
      <vt:lpstr>PowerPoint Presentation</vt:lpstr>
      <vt:lpstr>PowerPoint Presentation</vt:lpstr>
      <vt:lpstr>Additional Needs</vt:lpstr>
      <vt:lpstr>PowerPoint Presentation</vt:lpstr>
      <vt:lpstr>PowerPoint Presentation</vt:lpstr>
      <vt:lpstr>PowerPoint Presentation</vt:lpstr>
      <vt:lpstr>Canadian Arctic Search and Rescue</vt:lpstr>
      <vt:lpstr>Arctic SAR Coordination Challenges</vt:lpstr>
      <vt:lpstr>darkness</vt:lpstr>
      <vt:lpstr>Arctic Sea-Ice is a Highway</vt:lpstr>
      <vt:lpstr>PowerPoint Presentation</vt:lpstr>
      <vt:lpstr>Ice-class navigability</vt:lpstr>
      <vt:lpstr>Long-Term forecasting – Planning </vt:lpstr>
      <vt:lpstr>PowerPoint Presentation</vt:lpstr>
      <vt:lpstr>PowerPoint Presentation</vt:lpstr>
      <vt:lpstr>PowerPoint Presentation</vt:lpstr>
      <vt:lpstr>And finally….</vt:lpstr>
    </vt:vector>
  </TitlesOfParts>
  <Company>Environnement Canada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Environnement Canada</dc:creator>
  <cp:lastModifiedBy>Jackson,David [NCR]</cp:lastModifiedBy>
  <cp:revision>176</cp:revision>
  <dcterms:created xsi:type="dcterms:W3CDTF">2006-02-27T19:58:49Z</dcterms:created>
  <dcterms:modified xsi:type="dcterms:W3CDTF">2017-06-26T15:29:16Z</dcterms:modified>
</cp:coreProperties>
</file>