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72" r:id="rId2"/>
    <p:sldId id="292" r:id="rId3"/>
    <p:sldId id="338" r:id="rId4"/>
    <p:sldId id="298" r:id="rId5"/>
    <p:sldId id="358" r:id="rId6"/>
    <p:sldId id="362" r:id="rId7"/>
    <p:sldId id="374" r:id="rId8"/>
    <p:sldId id="367" r:id="rId9"/>
    <p:sldId id="303" r:id="rId10"/>
    <p:sldId id="377" r:id="rId11"/>
    <p:sldId id="349" r:id="rId12"/>
    <p:sldId id="375" r:id="rId13"/>
    <p:sldId id="359" r:id="rId14"/>
    <p:sldId id="346" r:id="rId15"/>
    <p:sldId id="351" r:id="rId16"/>
    <p:sldId id="360" r:id="rId17"/>
    <p:sldId id="309" r:id="rId18"/>
    <p:sldId id="310" r:id="rId19"/>
    <p:sldId id="348" r:id="rId20"/>
    <p:sldId id="352" r:id="rId21"/>
    <p:sldId id="376" r:id="rId22"/>
    <p:sldId id="361" r:id="rId23"/>
    <p:sldId id="365" r:id="rId24"/>
    <p:sldId id="283" r:id="rId25"/>
    <p:sldId id="373" r:id="rId2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8" autoAdjust="0"/>
    <p:restoredTop sz="93209" autoAdjust="0"/>
  </p:normalViewPr>
  <p:slideViewPr>
    <p:cSldViewPr>
      <p:cViewPr>
        <p:scale>
          <a:sx n="65" d="100"/>
          <a:sy n="65" d="100"/>
        </p:scale>
        <p:origin x="-1608" y="-204"/>
      </p:cViewPr>
      <p:guideLst>
        <p:guide orient="horz" pos="2160"/>
        <p:guide pos="2880"/>
      </p:guideLst>
    </p:cSldViewPr>
  </p:slideViewPr>
  <p:notesTextViewPr>
    <p:cViewPr>
      <p:scale>
        <a:sx n="1" d="1"/>
        <a:sy n="1" d="1"/>
      </p:scale>
      <p:origin x="0" y="0"/>
    </p:cViewPr>
  </p:notesTextViewPr>
  <p:sorterViewPr>
    <p:cViewPr>
      <p:scale>
        <a:sx n="100" d="100"/>
        <a:sy n="100" d="100"/>
      </p:scale>
      <p:origin x="0" y="30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B34916A-CF5D-8545-AC70-2C6E0C63A8A8}" type="datetimeFigureOut">
              <a:rPr lang="en-US" smtClean="0"/>
              <a:t>7/19/2017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86C4B83-AF05-8C48-8FE8-91021424EA93}" type="slidenum">
              <a:rPr lang="en-US" smtClean="0"/>
              <a:t>‹#›</a:t>
            </a:fld>
            <a:endParaRPr lang="en-US"/>
          </a:p>
        </p:txBody>
      </p:sp>
    </p:spTree>
    <p:extLst>
      <p:ext uri="{BB962C8B-B14F-4D97-AF65-F5344CB8AC3E}">
        <p14:creationId xmlns:p14="http://schemas.microsoft.com/office/powerpoint/2010/main" val="2019888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0E299B9-4746-4752-B7EE-09D0408A81E8}" type="datetimeFigureOut">
              <a:rPr lang="en-US" smtClean="0"/>
              <a:t>7/19/2017</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C6F2407-42D5-4E2B-AA8D-08716F764116}" type="slidenum">
              <a:rPr lang="en-US" smtClean="0"/>
              <a:t>‹#›</a:t>
            </a:fld>
            <a:endParaRPr lang="en-US"/>
          </a:p>
        </p:txBody>
      </p:sp>
    </p:spTree>
    <p:extLst>
      <p:ext uri="{BB962C8B-B14F-4D97-AF65-F5344CB8AC3E}">
        <p14:creationId xmlns:p14="http://schemas.microsoft.com/office/powerpoint/2010/main" val="232773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dx.doi.org/10.7265/N5833PZ5"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nsidc.org/research/bios/10.1111/j.1931-0846.2016.12195.x"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r" eaLnBrk="1" hangingPunct="1"/>
            <a:fld id="{46FD54FA-01F3-4C5D-A330-072CACE24488}" type="slidenum">
              <a:rPr lang="en-US" sz="1200" b="0">
                <a:latin typeface="Arial" charset="0"/>
              </a:rPr>
              <a:pPr algn="r" eaLnBrk="1" hangingPunct="1"/>
              <a:t>1</a:t>
            </a:fld>
            <a:endParaRPr lang="en-US" sz="1200" b="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smtClean="0">
                <a:solidFill>
                  <a:schemeClr val="tx1"/>
                </a:solidFill>
                <a:effectLst/>
                <a:latin typeface="+mn-lt"/>
                <a:ea typeface="+mn-ea"/>
                <a:cs typeface="+mn-cs"/>
              </a:rPr>
              <a:t>Alan Gill AIDJEX 1972 pilot study. </a:t>
            </a:r>
            <a:r>
              <a:rPr lang="en-US" sz="1200" kern="1200" smtClean="0">
                <a:solidFill>
                  <a:schemeClr val="tx1"/>
                </a:solidFill>
                <a:effectLst/>
                <a:latin typeface="+mn-lt"/>
                <a:ea typeface="+mn-ea"/>
                <a:cs typeface="+mn-cs"/>
              </a:rPr>
              <a:t>Image Credit: National Snow &amp; Ice Data Center AIDJEX Web site</a:t>
            </a:r>
            <a:r>
              <a:rPr lang="en-US" smtClean="0">
                <a:effectLst/>
              </a:rPr>
              <a:t> </a:t>
            </a:r>
            <a:endParaRPr lang="en-US" smtClean="0"/>
          </a:p>
        </p:txBody>
      </p:sp>
    </p:spTree>
    <p:extLst>
      <p:ext uri="{BB962C8B-B14F-4D97-AF65-F5344CB8AC3E}">
        <p14:creationId xmlns:p14="http://schemas.microsoft.com/office/powerpoint/2010/main" val="1695899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8F4F-5DB3-4DFA-9CA9-D115FC397A61}" type="slidenum">
              <a:rPr lang="en-US"/>
              <a:pPr/>
              <a:t>22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591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of</a:t>
            </a:r>
            <a:r>
              <a:rPr lang="en-US" baseline="0" dirty="0" smtClean="0"/>
              <a:t> </a:t>
            </a:r>
            <a:r>
              <a:rPr lang="en-US" dirty="0" smtClean="0"/>
              <a:t>Scott’s</a:t>
            </a:r>
            <a:r>
              <a:rPr lang="en-US" baseline="0" dirty="0" smtClean="0"/>
              <a:t> file: </a:t>
            </a:r>
            <a:r>
              <a:rPr lang="en-US" baseline="0" dirty="0" err="1" smtClean="0"/>
              <a:t>regional_extent_predicts_SepPanArc.txt</a:t>
            </a:r>
            <a:r>
              <a:rPr lang="en-US" baseline="0" dirty="0" smtClean="0"/>
              <a:t>  </a:t>
            </a:r>
            <a:r>
              <a:rPr lang="en-US" dirty="0" smtClean="0"/>
              <a:t>September pan-arctic sea</a:t>
            </a:r>
            <a:r>
              <a:rPr lang="en-US" baseline="0" dirty="0" smtClean="0"/>
              <a:t> ice extent </a:t>
            </a:r>
            <a:r>
              <a:rPr lang="en-US" dirty="0" smtClean="0"/>
              <a:t>regressed on regional ice extent using</a:t>
            </a:r>
            <a:r>
              <a:rPr lang="en-US" baseline="0" dirty="0" smtClean="0"/>
              <a:t> SIBT1850 (G10010) years from 1953-2013</a:t>
            </a:r>
            <a:endParaRPr lang="en-US" dirty="0"/>
          </a:p>
        </p:txBody>
      </p:sp>
      <p:sp>
        <p:nvSpPr>
          <p:cNvPr id="4" name="Slide Number Placeholder 3"/>
          <p:cNvSpPr>
            <a:spLocks noGrp="1"/>
          </p:cNvSpPr>
          <p:nvPr>
            <p:ph type="sldNum" sz="quarter" idx="10"/>
          </p:nvPr>
        </p:nvSpPr>
        <p:spPr/>
        <p:txBody>
          <a:bodyPr/>
          <a:lstStyle/>
          <a:p>
            <a:fld id="{49654EDF-485C-2147-95C7-780847141A68}" type="slidenum">
              <a:rPr lang="en-US" smtClean="0"/>
              <a:t>23</a:t>
            </a:fld>
            <a:endParaRPr lang="en-US"/>
          </a:p>
        </p:txBody>
      </p:sp>
    </p:spTree>
    <p:extLst>
      <p:ext uri="{BB962C8B-B14F-4D97-AF65-F5344CB8AC3E}">
        <p14:creationId xmlns:p14="http://schemas.microsoft.com/office/powerpoint/2010/main" val="145847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8F4F-5DB3-4DFA-9CA9-D115FC397A61}" type="slidenum">
              <a:rPr lang="en-US"/>
              <a:pPr/>
              <a:t>24</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Walsh, J. E., W. L. Chapman, and F. </a:t>
            </a:r>
            <a:r>
              <a:rPr lang="en-US" dirty="0" err="1" smtClean="0"/>
              <a:t>Fetterer</a:t>
            </a:r>
            <a:r>
              <a:rPr lang="en-US" dirty="0" smtClean="0"/>
              <a:t>. 2015. </a:t>
            </a:r>
            <a:r>
              <a:rPr lang="en-US" i="1" dirty="0" smtClean="0"/>
              <a:t>Gridded Monthly Sea Ice Extent and Concentration, 1850 Onward, Version 1</a:t>
            </a:r>
            <a:r>
              <a:rPr lang="en-US" dirty="0" smtClean="0"/>
              <a:t>. Boulder, Colorado USA. NSIDC: National Snow and Ice Data Center. </a:t>
            </a:r>
            <a:r>
              <a:rPr lang="en-US" dirty="0" err="1" smtClean="0"/>
              <a:t>doi</a:t>
            </a:r>
            <a:r>
              <a:rPr lang="en-US" dirty="0" smtClean="0"/>
              <a:t>: </a:t>
            </a:r>
            <a:r>
              <a:rPr lang="en-US" dirty="0" smtClean="0">
                <a:hlinkClick r:id="rId3"/>
              </a:rPr>
              <a:t>http://dx.doi.org/10.7265/N5833PZ5</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Walsh, J. E., F. </a:t>
            </a:r>
            <a:r>
              <a:rPr lang="en-US" sz="1200" b="0" i="0" kern="1200" dirty="0" err="1" smtClean="0">
                <a:solidFill>
                  <a:schemeClr val="tx1"/>
                </a:solidFill>
                <a:effectLst/>
                <a:latin typeface="+mn-lt"/>
                <a:ea typeface="+mn-ea"/>
                <a:cs typeface="+mn-cs"/>
              </a:rPr>
              <a:t>Fetterer</a:t>
            </a:r>
            <a:r>
              <a:rPr lang="en-US" sz="1200" b="0" i="0" kern="1200" dirty="0" smtClean="0">
                <a:solidFill>
                  <a:schemeClr val="tx1"/>
                </a:solidFill>
                <a:effectLst/>
                <a:latin typeface="+mn-lt"/>
                <a:ea typeface="+mn-ea"/>
                <a:cs typeface="+mn-cs"/>
              </a:rPr>
              <a:t>, J. Scott Stewart, and W. L. Chapman. 2016. A database for depicting Arctic sea ice variations back to 1850. </a:t>
            </a:r>
            <a:r>
              <a:rPr lang="en-US" sz="1200" b="0" i="1" kern="1200" dirty="0" smtClean="0">
                <a:solidFill>
                  <a:schemeClr val="tx1"/>
                </a:solidFill>
                <a:effectLst/>
                <a:latin typeface="+mn-lt"/>
                <a:ea typeface="+mn-ea"/>
                <a:cs typeface="+mn-cs"/>
              </a:rPr>
              <a:t>Geographical Review</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doi:10.1111/j.1931-0846.2016.12195.x</a:t>
            </a:r>
            <a:endParaRPr lang="en-US" dirty="0" smtClean="0"/>
          </a:p>
          <a:p>
            <a:endParaRPr lang="en-US" dirty="0"/>
          </a:p>
        </p:txBody>
      </p:sp>
    </p:spTree>
    <p:extLst>
      <p:ext uri="{BB962C8B-B14F-4D97-AF65-F5344CB8AC3E}">
        <p14:creationId xmlns:p14="http://schemas.microsoft.com/office/powerpoint/2010/main" val="133806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r" eaLnBrk="1" hangingPunct="1"/>
            <a:fld id="{46FD54FA-01F3-4C5D-A330-072CACE24488}" type="slidenum">
              <a:rPr lang="en-US" sz="1200" b="0">
                <a:latin typeface="Arial" charset="0"/>
              </a:rPr>
              <a:pPr algn="r" eaLnBrk="1" hangingPunct="1"/>
              <a:t>25</a:t>
            </a:fld>
            <a:endParaRPr lang="en-US" sz="1200" b="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9589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8F4F-5DB3-4DFA-9CA9-D115FC397A61}" type="slidenum">
              <a:rPr lang="en-US"/>
              <a:pPr/>
              <a:t>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7675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F2407-42D5-4E2B-AA8D-08716F764116}" type="slidenum">
              <a:rPr lang="en-US" smtClean="0"/>
              <a:t>7</a:t>
            </a:fld>
            <a:endParaRPr lang="en-US"/>
          </a:p>
        </p:txBody>
      </p:sp>
    </p:spTree>
    <p:extLst>
      <p:ext uri="{BB962C8B-B14F-4D97-AF65-F5344CB8AC3E}">
        <p14:creationId xmlns:p14="http://schemas.microsoft.com/office/powerpoint/2010/main" val="39428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F2407-42D5-4E2B-AA8D-08716F764116}" type="slidenum">
              <a:rPr lang="en-US" smtClean="0"/>
              <a:t>11</a:t>
            </a:fld>
            <a:endParaRPr lang="en-US"/>
          </a:p>
        </p:txBody>
      </p:sp>
    </p:spTree>
    <p:extLst>
      <p:ext uri="{BB962C8B-B14F-4D97-AF65-F5344CB8AC3E}">
        <p14:creationId xmlns:p14="http://schemas.microsoft.com/office/powerpoint/2010/main" val="338193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8F4F-5DB3-4DFA-9CA9-D115FC397A61}" type="slidenum">
              <a:rPr lang="en-US"/>
              <a:pPr/>
              <a:t>13</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100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a:t>
            </a:r>
            <a:r>
              <a:rPr lang="en-US" baseline="0" dirty="0" smtClean="0"/>
              <a:t> boundaries drawn by NIC for the </a:t>
            </a:r>
            <a:r>
              <a:rPr lang="en-US" baseline="0" dirty="0" err="1" smtClean="0"/>
              <a:t>Multisensor</a:t>
            </a:r>
            <a:r>
              <a:rPr lang="en-US" baseline="0" dirty="0" smtClean="0"/>
              <a:t> Analyzed Sea Ice Extent product. </a:t>
            </a:r>
            <a:endParaRPr lang="en-US" dirty="0"/>
          </a:p>
        </p:txBody>
      </p:sp>
      <p:sp>
        <p:nvSpPr>
          <p:cNvPr id="4" name="Slide Number Placeholder 3"/>
          <p:cNvSpPr>
            <a:spLocks noGrp="1"/>
          </p:cNvSpPr>
          <p:nvPr>
            <p:ph type="sldNum" sz="quarter" idx="10"/>
          </p:nvPr>
        </p:nvSpPr>
        <p:spPr/>
        <p:txBody>
          <a:bodyPr/>
          <a:lstStyle/>
          <a:p>
            <a:fld id="{4C6F2407-42D5-4E2B-AA8D-08716F764116}" type="slidenum">
              <a:rPr lang="en-US" smtClean="0"/>
              <a:t>14</a:t>
            </a:fld>
            <a:endParaRPr lang="en-US"/>
          </a:p>
        </p:txBody>
      </p:sp>
    </p:spTree>
    <p:extLst>
      <p:ext uri="{BB962C8B-B14F-4D97-AF65-F5344CB8AC3E}">
        <p14:creationId xmlns:p14="http://schemas.microsoft.com/office/powerpoint/2010/main" val="74407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of</a:t>
            </a:r>
            <a:r>
              <a:rPr lang="en-US" baseline="0" dirty="0" smtClean="0"/>
              <a:t> </a:t>
            </a:r>
            <a:r>
              <a:rPr lang="en-US" dirty="0" smtClean="0"/>
              <a:t>Scott’s</a:t>
            </a:r>
            <a:r>
              <a:rPr lang="en-US" baseline="0" dirty="0" smtClean="0"/>
              <a:t> file:  </a:t>
            </a:r>
            <a:r>
              <a:rPr lang="en-US" baseline="0" dirty="0" err="1" smtClean="0"/>
              <a:t>regional_extent_predicts_BSI.txt</a:t>
            </a:r>
            <a:r>
              <a:rPr lang="en-US" baseline="0" dirty="0" smtClean="0"/>
              <a:t>    </a:t>
            </a:r>
            <a:r>
              <a:rPr lang="en-US" dirty="0" smtClean="0"/>
              <a:t>Barnett Severity Index regressed on regional ice extent using</a:t>
            </a:r>
            <a:r>
              <a:rPr lang="en-US" baseline="0" dirty="0" smtClean="0"/>
              <a:t> SIBT1850 (G10010) years from 1953-2013</a:t>
            </a:r>
            <a:endParaRPr lang="en-US" dirty="0"/>
          </a:p>
        </p:txBody>
      </p:sp>
      <p:sp>
        <p:nvSpPr>
          <p:cNvPr id="4" name="Slide Number Placeholder 3"/>
          <p:cNvSpPr>
            <a:spLocks noGrp="1"/>
          </p:cNvSpPr>
          <p:nvPr>
            <p:ph type="sldNum" sz="quarter" idx="10"/>
          </p:nvPr>
        </p:nvSpPr>
        <p:spPr/>
        <p:txBody>
          <a:bodyPr/>
          <a:lstStyle/>
          <a:p>
            <a:fld id="{49654EDF-485C-2147-95C7-780847141A68}" type="slidenum">
              <a:rPr lang="en-US" smtClean="0"/>
              <a:t>15</a:t>
            </a:fld>
            <a:endParaRPr lang="en-US"/>
          </a:p>
        </p:txBody>
      </p:sp>
    </p:spTree>
    <p:extLst>
      <p:ext uri="{BB962C8B-B14F-4D97-AF65-F5344CB8AC3E}">
        <p14:creationId xmlns:p14="http://schemas.microsoft.com/office/powerpoint/2010/main" val="172854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98F4F-5DB3-4DFA-9CA9-D115FC397A61}" type="slidenum">
              <a:rPr lang="en-US"/>
              <a:pPr/>
              <a:t>16</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680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AC8CB6C-AD9F-4C41-817F-534DD3211B52}" type="slidenum">
              <a:rPr lang="en-US" altLang="en-US" smtClean="0">
                <a:solidFill>
                  <a:srgbClr val="000000"/>
                </a:solidFill>
                <a:latin typeface="Gill Sans" charset="0"/>
              </a:rPr>
              <a:pPr algn="r" eaLnBrk="1" hangingPunct="1">
                <a:spcBef>
                  <a:spcPct val="0"/>
                </a:spcBef>
              </a:pPr>
              <a:t>18</a:t>
            </a:fld>
            <a:endParaRPr lang="en-US" altLang="en-US" smtClean="0">
              <a:solidFill>
                <a:srgbClr val="000000"/>
              </a:solidFill>
              <a:latin typeface="Gill Sans"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54411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E39501-9C32-400D-86E8-39FA1BA4C57E}"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286538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39501-9C32-400D-86E8-39FA1BA4C57E}"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3114661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39501-9C32-400D-86E8-39FA1BA4C57E}"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4850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E39501-9C32-400D-86E8-39FA1BA4C57E}"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230296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E39501-9C32-400D-86E8-39FA1BA4C57E}"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419038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E39501-9C32-400D-86E8-39FA1BA4C57E}"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272806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E39501-9C32-400D-86E8-39FA1BA4C57E}" type="datetimeFigureOut">
              <a:rPr lang="en-US" smtClean="0"/>
              <a:t>7/19/2017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2138990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E39501-9C32-400D-86E8-39FA1BA4C57E}" type="datetimeFigureOut">
              <a:rPr lang="en-US" smtClean="0"/>
              <a:t>7/19/2017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171030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39501-9C32-400D-86E8-39FA1BA4C57E}" type="datetimeFigureOut">
              <a:rPr lang="en-US" smtClean="0"/>
              <a:t>7/19/2017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3218355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39501-9C32-400D-86E8-39FA1BA4C57E}"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396656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E39501-9C32-400D-86E8-39FA1BA4C57E}"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99213-0040-4825-ABF0-A8BD4C37E61A}" type="slidenum">
              <a:rPr lang="en-US" smtClean="0"/>
              <a:t>‹#›</a:t>
            </a:fld>
            <a:endParaRPr lang="en-US"/>
          </a:p>
        </p:txBody>
      </p:sp>
    </p:spTree>
    <p:extLst>
      <p:ext uri="{BB962C8B-B14F-4D97-AF65-F5344CB8AC3E}">
        <p14:creationId xmlns:p14="http://schemas.microsoft.com/office/powerpoint/2010/main" val="248598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39501-9C32-400D-86E8-39FA1BA4C57E}" type="datetimeFigureOut">
              <a:rPr lang="en-US" smtClean="0"/>
              <a:t>7/19/2017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99213-0040-4825-ABF0-A8BD4C37E61A}" type="slidenum">
              <a:rPr lang="en-US" smtClean="0"/>
              <a:t>‹#›</a:t>
            </a:fld>
            <a:endParaRPr lang="en-US"/>
          </a:p>
        </p:txBody>
      </p:sp>
    </p:spTree>
    <p:extLst>
      <p:ext uri="{BB962C8B-B14F-4D97-AF65-F5344CB8AC3E}">
        <p14:creationId xmlns:p14="http://schemas.microsoft.com/office/powerpoint/2010/main" val="3870273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228600" y="76200"/>
            <a:ext cx="8763000" cy="2057400"/>
          </a:xfrm>
        </p:spPr>
        <p:txBody>
          <a:bodyPr>
            <a:normAutofit/>
          </a:bodyPr>
          <a:lstStyle/>
          <a:p>
            <a:r>
              <a:rPr lang="en-US" sz="2400" b="1" dirty="0" smtClean="0">
                <a:latin typeface="Times New Roman" panose="02020603050405020304" pitchFamily="18" charset="0"/>
                <a:cs typeface="Times New Roman" panose="02020603050405020304" pitchFamily="18" charset="0"/>
              </a:rPr>
              <a:t>Sea ice indicators: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The northern Alaska navigation corridor and </a:t>
            </a:r>
            <a:r>
              <a:rPr lang="en-US" sz="2400" b="1" dirty="0" smtClean="0">
                <a:latin typeface="Times New Roman" panose="02020603050405020304" pitchFamily="18" charset="0"/>
                <a:cs typeface="Times New Roman" panose="02020603050405020304" pitchFamily="18" charset="0"/>
              </a:rPr>
              <a:t>pan-Arctic linkages</a:t>
            </a:r>
            <a:r>
              <a:rPr lang="en-US" dirty="0" smtClean="0"/>
              <a:t/>
            </a:r>
            <a:br>
              <a:rPr lang="en-US" dirty="0" smtClean="0"/>
            </a:br>
            <a:r>
              <a:rPr lang="en-US" sz="3200" b="1" dirty="0">
                <a:latin typeface="Times New Roman" pitchFamily="18" charset="0"/>
              </a:rPr>
              <a:t/>
            </a:r>
            <a:br>
              <a:rPr lang="en-US" sz="3200" b="1" dirty="0">
                <a:latin typeface="Times New Roman" pitchFamily="18" charset="0"/>
              </a:rPr>
            </a:br>
            <a:r>
              <a:rPr lang="en-US" sz="2000" b="1" dirty="0" smtClean="0">
                <a:latin typeface="Times New Roman" pitchFamily="18" charset="0"/>
              </a:rPr>
              <a:t>John Walsh</a:t>
            </a:r>
            <a:r>
              <a:rPr lang="en-US" sz="2000" b="1" baseline="30000" dirty="0" smtClean="0">
                <a:latin typeface="Times New Roman" pitchFamily="18" charset="0"/>
              </a:rPr>
              <a:t>1</a:t>
            </a:r>
            <a:r>
              <a:rPr lang="en-US" sz="2000" b="1" dirty="0" smtClean="0">
                <a:latin typeface="Times New Roman" pitchFamily="18" charset="0"/>
              </a:rPr>
              <a:t>, Florence Fetterer</a:t>
            </a:r>
            <a:r>
              <a:rPr lang="en-US" sz="2000" b="1" baseline="30000" dirty="0" smtClean="0">
                <a:latin typeface="Times New Roman" pitchFamily="18" charset="0"/>
              </a:rPr>
              <a:t>2</a:t>
            </a:r>
            <a:r>
              <a:rPr lang="en-US" sz="2000" b="1" dirty="0" smtClean="0">
                <a:latin typeface="Times New Roman" pitchFamily="18" charset="0"/>
              </a:rPr>
              <a:t>, J. Scott Stewart</a:t>
            </a:r>
            <a:r>
              <a:rPr lang="en-US" sz="2000" b="1" baseline="30000" dirty="0" smtClean="0">
                <a:latin typeface="Times New Roman" pitchFamily="18" charset="0"/>
              </a:rPr>
              <a:t>2</a:t>
            </a:r>
            <a:endParaRPr lang="en-US" sz="2000" b="1" dirty="0" smtClean="0"/>
          </a:p>
        </p:txBody>
      </p:sp>
      <p:pic>
        <p:nvPicPr>
          <p:cNvPr id="10" name="Picture 9" descr="http://static4.businessinsider.com/image/4f3c17f1eab8eaae22000026-900/the-us-coast-guard-cutter-healy-breaks-ice-around-the-russian-flagged-tanker-renda-in-the-bering-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07" y="3046471"/>
            <a:ext cx="4890093" cy="34079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IDJEX1972_06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48000"/>
            <a:ext cx="2744819" cy="3458040"/>
          </a:xfrm>
          <a:prstGeom prst="rect">
            <a:avLst/>
          </a:prstGeom>
        </p:spPr>
      </p:pic>
      <p:sp>
        <p:nvSpPr>
          <p:cNvPr id="6" name="Rectangle 2"/>
          <p:cNvSpPr txBox="1">
            <a:spLocks noChangeArrowheads="1"/>
          </p:cNvSpPr>
          <p:nvPr/>
        </p:nvSpPr>
        <p:spPr>
          <a:xfrm>
            <a:off x="0" y="1143000"/>
            <a:ext cx="9067800" cy="2286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latin typeface="Times New Roman" pitchFamily="18" charset="0"/>
              </a:rPr>
              <a:t/>
            </a:r>
            <a:br>
              <a:rPr lang="en-US" sz="1800" b="1" dirty="0" smtClean="0">
                <a:latin typeface="Times New Roman" pitchFamily="18" charset="0"/>
              </a:rPr>
            </a:br>
            <a:r>
              <a:rPr lang="en-US" sz="1600" b="1" i="1" baseline="30000" dirty="0" smtClean="0">
                <a:latin typeface="Times New Roman" pitchFamily="18" charset="0"/>
              </a:rPr>
              <a:t>1</a:t>
            </a:r>
            <a:r>
              <a:rPr lang="en-US" sz="1600" b="1" i="1" dirty="0" smtClean="0">
                <a:latin typeface="Times New Roman" pitchFamily="18" charset="0"/>
              </a:rPr>
              <a:t>International Arctic Research Center, University of Alaska, Fairbanks</a:t>
            </a:r>
            <a:br>
              <a:rPr lang="en-US" sz="1600" b="1" i="1" dirty="0" smtClean="0">
                <a:latin typeface="Times New Roman" pitchFamily="18" charset="0"/>
              </a:rPr>
            </a:br>
            <a:r>
              <a:rPr lang="en-US" sz="1600" b="1" baseline="30000" dirty="0" smtClean="0">
                <a:latin typeface="Times New Roman" pitchFamily="18" charset="0"/>
              </a:rPr>
              <a:t>2</a:t>
            </a:r>
            <a:r>
              <a:rPr lang="en-US" sz="1600" b="1" i="1" dirty="0" smtClean="0">
                <a:latin typeface="Times New Roman" pitchFamily="18" charset="0"/>
              </a:rPr>
              <a:t>National Snow and Ice Data Center, University of Colorado, Boulder</a:t>
            </a:r>
            <a:endParaRPr lang="en-US" sz="1600"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63000" cy="6278562"/>
          </a:xfrm>
        </p:spPr>
        <p:txBody>
          <a:bodyPr>
            <a:normAutofit fontScale="90000"/>
          </a:bodyPr>
          <a:lstStyle/>
          <a:p>
            <a:pPr algn="l">
              <a:spcAft>
                <a:spcPts val="600"/>
              </a:spcAft>
            </a:pPr>
            <a:r>
              <a:rPr lang="en-US" sz="2000" b="1" dirty="0">
                <a:latin typeface="Times New Roman" panose="02020603050405020304" pitchFamily="18" charset="0"/>
                <a:cs typeface="Times New Roman" panose="02020603050405020304" pitchFamily="18" charset="0"/>
              </a:rPr>
              <a:t>The </a:t>
            </a:r>
            <a:r>
              <a:rPr lang="en-US" sz="2000" b="1" dirty="0" smtClean="0">
                <a:latin typeface="Times New Roman" panose="02020603050405020304" pitchFamily="18" charset="0"/>
                <a:cs typeface="Times New Roman" panose="02020603050405020304" pitchFamily="18" charset="0"/>
              </a:rPr>
              <a:t>Barnett Severity Index is </a:t>
            </a:r>
            <a:r>
              <a:rPr lang="en-US" sz="2000" b="1" dirty="0">
                <a:latin typeface="Times New Roman" panose="02020603050405020304" pitchFamily="18" charset="0"/>
                <a:cs typeface="Times New Roman" panose="02020603050405020304" pitchFamily="18" charset="0"/>
              </a:rPr>
              <a:t>a </a:t>
            </a:r>
            <a:r>
              <a:rPr lang="en-US" sz="2000" b="1" dirty="0" smtClean="0">
                <a:latin typeface="Times New Roman" panose="02020603050405020304" pitchFamily="18" charset="0"/>
                <a:cs typeface="Times New Roman" panose="02020603050405020304" pitchFamily="18" charset="0"/>
              </a:rPr>
              <a:t>sum of:</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the </a:t>
            </a:r>
            <a:r>
              <a:rPr lang="en-US" sz="2000" b="1" dirty="0">
                <a:latin typeface="Times New Roman" panose="02020603050405020304" pitchFamily="18" charset="0"/>
                <a:cs typeface="Times New Roman" panose="02020603050405020304" pitchFamily="18" charset="0"/>
              </a:rPr>
              <a:t>distance in </a:t>
            </a:r>
            <a:r>
              <a:rPr lang="en-US" sz="2000" b="1" dirty="0" smtClean="0">
                <a:latin typeface="Times New Roman" panose="02020603050405020304" pitchFamily="18" charset="0"/>
                <a:cs typeface="Times New Roman" panose="02020603050405020304" pitchFamily="18" charset="0"/>
              </a:rPr>
              <a:t>nautical miles </a:t>
            </a:r>
            <a:r>
              <a:rPr lang="en-US" sz="2000" b="1" dirty="0">
                <a:latin typeface="Times New Roman" panose="02020603050405020304" pitchFamily="18" charset="0"/>
                <a:cs typeface="Times New Roman" panose="02020603050405020304" pitchFamily="18" charset="0"/>
              </a:rPr>
              <a:t>from Point Barrow northward to the ice </a:t>
            </a:r>
            <a:r>
              <a:rPr lang="en-US" sz="2000" b="1" dirty="0" smtClean="0">
                <a:latin typeface="Times New Roman" panose="02020603050405020304" pitchFamily="18" charset="0"/>
                <a:cs typeface="Times New Roman" panose="02020603050405020304" pitchFamily="18" charset="0"/>
              </a:rPr>
              <a:t>edge</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on 15 </a:t>
            </a:r>
            <a:r>
              <a:rPr lang="en-US" sz="2000" b="1" dirty="0">
                <a:latin typeface="Times New Roman" panose="02020603050405020304" pitchFamily="18" charset="0"/>
                <a:cs typeface="Times New Roman" panose="02020603050405020304" pitchFamily="18" charset="0"/>
              </a:rPr>
              <a:t>September</a:t>
            </a:r>
            <a:r>
              <a:rPr lang="en-US" sz="2000" b="1" dirty="0" smtClean="0">
                <a:latin typeface="Times New Roman" panose="02020603050405020304" pitchFamily="18" charset="0"/>
                <a:cs typeface="Times New Roman" panose="02020603050405020304" pitchFamily="18" charset="0"/>
              </a:rPr>
              <a:t>,</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2</a:t>
            </a:r>
            <a:r>
              <a:rPr lang="en-US" sz="2000" b="1" dirty="0" smtClean="0">
                <a:latin typeface="Times New Roman" panose="02020603050405020304" pitchFamily="18" charset="0"/>
                <a:cs typeface="Times New Roman" panose="02020603050405020304" pitchFamily="18" charset="0"/>
              </a:rPr>
              <a:t>)  the </a:t>
            </a:r>
            <a:r>
              <a:rPr lang="en-US" sz="2000" b="1" dirty="0">
                <a:latin typeface="Times New Roman" panose="02020603050405020304" pitchFamily="18" charset="0"/>
                <a:cs typeface="Times New Roman" panose="02020603050405020304" pitchFamily="18" charset="0"/>
              </a:rPr>
              <a:t>distance from Point Barrow </a:t>
            </a:r>
            <a:r>
              <a:rPr lang="en-US" sz="2000" b="1" dirty="0" smtClean="0">
                <a:latin typeface="Times New Roman" panose="02020603050405020304" pitchFamily="18" charset="0"/>
                <a:cs typeface="Times New Roman" panose="02020603050405020304" pitchFamily="18" charset="0"/>
              </a:rPr>
              <a:t>north-ward </a:t>
            </a:r>
            <a:r>
              <a:rPr lang="en-US" sz="2000" b="1" dirty="0">
                <a:latin typeface="Times New Roman" panose="02020603050405020304" pitchFamily="18" charset="0"/>
                <a:cs typeface="Times New Roman" panose="02020603050405020304" pitchFamily="18" charset="0"/>
              </a:rPr>
              <a:t>to the 4/8th ice </a:t>
            </a:r>
            <a:r>
              <a:rPr lang="en-US" sz="2000" b="1" dirty="0" smtClean="0">
                <a:latin typeface="Times New Roman" panose="02020603050405020304" pitchFamily="18" charset="0"/>
                <a:cs typeface="Times New Roman" panose="02020603050405020304" pitchFamily="18" charset="0"/>
              </a:rPr>
              <a:t>concentration</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line on 15 September,</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the </a:t>
            </a:r>
            <a:r>
              <a:rPr lang="en-US" sz="2000" b="1" dirty="0">
                <a:latin typeface="Times New Roman" panose="02020603050405020304" pitchFamily="18" charset="0"/>
                <a:cs typeface="Times New Roman" panose="02020603050405020304" pitchFamily="18" charset="0"/>
              </a:rPr>
              <a:t>number of days the entire sea route from </a:t>
            </a:r>
            <a:r>
              <a:rPr lang="en-US" sz="2000" b="1" dirty="0" smtClean="0">
                <a:latin typeface="Times New Roman" panose="02020603050405020304" pitchFamily="18" charset="0"/>
                <a:cs typeface="Times New Roman" panose="02020603050405020304" pitchFamily="18" charset="0"/>
              </a:rPr>
              <a:t>the Bering </a:t>
            </a:r>
            <a:r>
              <a:rPr lang="en-US" sz="2000" b="1" dirty="0">
                <a:latin typeface="Times New Roman" panose="02020603050405020304" pitchFamily="18" charset="0"/>
                <a:cs typeface="Times New Roman" panose="02020603050405020304" pitchFamily="18" charset="0"/>
              </a:rPr>
              <a:t>Strait to </a:t>
            </a:r>
            <a:r>
              <a:rPr lang="en-US" sz="2000" b="1" dirty="0" smtClean="0">
                <a:latin typeface="Times New Roman" panose="02020603050405020304" pitchFamily="18" charset="0"/>
                <a:cs typeface="Times New Roman" panose="02020603050405020304" pitchFamily="18" charset="0"/>
              </a:rPr>
              <a:t>Prudhoe</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Bay </a:t>
            </a:r>
            <a:r>
              <a:rPr lang="en-US" sz="2000" b="1" dirty="0">
                <a:latin typeface="Times New Roman" panose="02020603050405020304" pitchFamily="18" charset="0"/>
                <a:cs typeface="Times New Roman" panose="02020603050405020304" pitchFamily="18" charset="0"/>
              </a:rPr>
              <a:t>is ice free in a </a:t>
            </a:r>
            <a:r>
              <a:rPr lang="en-US" sz="2000" b="1" dirty="0" smtClean="0">
                <a:latin typeface="Times New Roman" panose="02020603050405020304" pitchFamily="18" charset="0"/>
                <a:cs typeface="Times New Roman" panose="02020603050405020304" pitchFamily="18" charset="0"/>
              </a:rPr>
              <a:t>calendar year,</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i="1" dirty="0" smtClean="0">
                <a:latin typeface="Times New Roman" panose="02020603050405020304" pitchFamily="18" charset="0"/>
                <a:cs typeface="Times New Roman" panose="02020603050405020304" pitchFamily="18" charset="0"/>
              </a:rPr>
              <a:t>4</a:t>
            </a:r>
            <a:r>
              <a:rPr lang="en-US" sz="2000" b="1" i="1" dirty="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 the </a:t>
            </a:r>
            <a:r>
              <a:rPr lang="en-US" sz="2000" b="1" i="1" dirty="0">
                <a:latin typeface="Times New Roman" panose="02020603050405020304" pitchFamily="18" charset="0"/>
                <a:cs typeface="Times New Roman" panose="02020603050405020304" pitchFamily="18" charset="0"/>
              </a:rPr>
              <a:t>number of days the </a:t>
            </a:r>
            <a:r>
              <a:rPr lang="en-US" sz="2000" b="1" i="1" dirty="0" smtClean="0">
                <a:latin typeface="Times New Roman" panose="02020603050405020304" pitchFamily="18" charset="0"/>
                <a:cs typeface="Times New Roman" panose="02020603050405020304" pitchFamily="18" charset="0"/>
              </a:rPr>
              <a:t>sea </a:t>
            </a:r>
            <a:r>
              <a:rPr lang="en-US" sz="2000" b="1" i="1" dirty="0">
                <a:latin typeface="Times New Roman" panose="02020603050405020304" pitchFamily="18" charset="0"/>
                <a:cs typeface="Times New Roman" panose="02020603050405020304" pitchFamily="18" charset="0"/>
              </a:rPr>
              <a:t>route </a:t>
            </a:r>
            <a:r>
              <a:rPr lang="en-US" sz="2000" b="1" i="1" dirty="0" smtClean="0">
                <a:latin typeface="Times New Roman" panose="02020603050405020304" pitchFamily="18" charset="0"/>
                <a:cs typeface="Times New Roman" panose="02020603050405020304" pitchFamily="18" charset="0"/>
              </a:rPr>
              <a:t>from Barrow to </a:t>
            </a:r>
            <a:r>
              <a:rPr lang="en-US" sz="2000" b="1" i="1" dirty="0" smtClean="0">
                <a:latin typeface="Times New Roman" panose="02020603050405020304" pitchFamily="18" charset="0"/>
                <a:cs typeface="Times New Roman" panose="02020603050405020304" pitchFamily="18" charset="0"/>
              </a:rPr>
              <a:t>Prudhoe </a:t>
            </a:r>
            <a:r>
              <a:rPr lang="en-US" sz="2000" b="1" i="1" dirty="0">
                <a:latin typeface="Times New Roman" panose="02020603050405020304" pitchFamily="18" charset="0"/>
                <a:cs typeface="Times New Roman" panose="02020603050405020304" pitchFamily="18" charset="0"/>
              </a:rPr>
              <a:t>Bay is less than or </a:t>
            </a:r>
            <a:r>
              <a:rPr lang="en-US" sz="2000" b="1" i="1" dirty="0" smtClean="0">
                <a:latin typeface="Times New Roman" panose="02020603050405020304" pitchFamily="18" charset="0"/>
                <a:cs typeface="Times New Roman" panose="02020603050405020304" pitchFamily="18" charset="0"/>
              </a:rPr>
              <a:t>equal</a:t>
            </a:r>
            <a:br>
              <a:rPr lang="en-US" sz="2000" b="1" i="1" dirty="0" smtClean="0">
                <a:latin typeface="Times New Roman" panose="02020603050405020304" pitchFamily="18" charset="0"/>
                <a:cs typeface="Times New Roman" panose="02020603050405020304" pitchFamily="18" charset="0"/>
              </a:rPr>
            </a:br>
            <a:r>
              <a:rPr lang="en-US" sz="2000" b="1" i="1" dirty="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 to </a:t>
            </a:r>
            <a:r>
              <a:rPr lang="en-US" sz="2000" b="1" i="1" dirty="0">
                <a:latin typeface="Times New Roman" panose="02020603050405020304" pitchFamily="18" charset="0"/>
                <a:cs typeface="Times New Roman" panose="02020603050405020304" pitchFamily="18" charset="0"/>
              </a:rPr>
              <a:t>4/8th ice </a:t>
            </a:r>
            <a:r>
              <a:rPr lang="en-US" sz="2000" b="1" i="1" dirty="0" smtClean="0">
                <a:latin typeface="Times New Roman" panose="02020603050405020304" pitchFamily="18" charset="0"/>
                <a:cs typeface="Times New Roman" panose="02020603050405020304" pitchFamily="18" charset="0"/>
              </a:rPr>
              <a:t>concentration in </a:t>
            </a:r>
            <a:r>
              <a:rPr lang="en-US" sz="2000" b="1" i="1" dirty="0">
                <a:latin typeface="Times New Roman" panose="02020603050405020304" pitchFamily="18" charset="0"/>
                <a:cs typeface="Times New Roman" panose="02020603050405020304" pitchFamily="18" charset="0"/>
              </a:rPr>
              <a:t>a calendar year, and </a:t>
            </a: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5</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the </a:t>
            </a:r>
            <a:r>
              <a:rPr lang="en-US" sz="2000" b="1" dirty="0">
                <a:latin typeface="Times New Roman" panose="02020603050405020304" pitchFamily="18" charset="0"/>
                <a:cs typeface="Times New Roman" panose="02020603050405020304" pitchFamily="18" charset="0"/>
              </a:rPr>
              <a:t>temporal length of </a:t>
            </a:r>
            <a:r>
              <a:rPr lang="en-US" sz="2000" b="1" dirty="0" smtClean="0">
                <a:latin typeface="Times New Roman" panose="02020603050405020304" pitchFamily="18" charset="0"/>
                <a:cs typeface="Times New Roman" panose="02020603050405020304" pitchFamily="18" charset="0"/>
              </a:rPr>
              <a:t>the navigable </a:t>
            </a:r>
            <a:r>
              <a:rPr lang="en-US" sz="2000" b="1" dirty="0">
                <a:latin typeface="Times New Roman" panose="02020603050405020304" pitchFamily="18" charset="0"/>
                <a:cs typeface="Times New Roman" panose="02020603050405020304" pitchFamily="18" charset="0"/>
              </a:rPr>
              <a:t>season, defined as the time period </a:t>
            </a:r>
            <a:r>
              <a:rPr lang="en-US" sz="2000" b="1" dirty="0" smtClean="0">
                <a:latin typeface="Times New Roman" panose="02020603050405020304" pitchFamily="18" charset="0"/>
                <a:cs typeface="Times New Roman" panose="02020603050405020304" pitchFamily="18" charset="0"/>
              </a:rPr>
              <a:t>from</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the initial </a:t>
            </a:r>
            <a:r>
              <a:rPr lang="en-US" sz="2000" b="1" dirty="0">
                <a:latin typeface="Times New Roman" panose="02020603050405020304" pitchFamily="18" charset="0"/>
                <a:cs typeface="Times New Roman" panose="02020603050405020304" pitchFamily="18" charset="0"/>
              </a:rPr>
              <a:t>data the sea route is less than 4/8th ice </a:t>
            </a:r>
            <a:r>
              <a:rPr lang="en-US" sz="2000" b="1" dirty="0" smtClean="0">
                <a:latin typeface="Times New Roman" panose="02020603050405020304" pitchFamily="18" charset="0"/>
                <a:cs typeface="Times New Roman" panose="02020603050405020304" pitchFamily="18" charset="0"/>
              </a:rPr>
              <a:t>concentration </a:t>
            </a:r>
            <a:r>
              <a:rPr lang="en-US" sz="2000" b="1" dirty="0">
                <a:latin typeface="Times New Roman" panose="02020603050405020304" pitchFamily="18" charset="0"/>
                <a:cs typeface="Times New Roman" panose="02020603050405020304" pitchFamily="18" charset="0"/>
              </a:rPr>
              <a:t>to 1 October</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r>
              <a:rPr lang="en-US" sz="2400" b="1" dirty="0" smtClean="0">
                <a:solidFill>
                  <a:srgbClr val="003399"/>
                </a:solidFill>
                <a:latin typeface="Times New Roman" panose="02020603050405020304" pitchFamily="18" charset="0"/>
                <a:cs typeface="Times New Roman" panose="02020603050405020304" pitchFamily="18" charset="0"/>
              </a:rPr>
              <a:t>Proxy used here:  </a:t>
            </a:r>
            <a:r>
              <a:rPr lang="en-US" sz="2400" b="1" i="1" dirty="0" smtClean="0">
                <a:solidFill>
                  <a:srgbClr val="003399"/>
                </a:solidFill>
                <a:latin typeface="Times New Roman" panose="02020603050405020304" pitchFamily="18" charset="0"/>
                <a:cs typeface="Times New Roman" panose="02020603050405020304" pitchFamily="18" charset="0"/>
              </a:rPr>
              <a:t>Beaufort Severity Index</a:t>
            </a:r>
            <a:r>
              <a:rPr lang="en-US" sz="2000" b="1" i="1" dirty="0" smtClean="0">
                <a:solidFill>
                  <a:srgbClr val="003399"/>
                </a:solidFill>
                <a:latin typeface="Times New Roman" panose="02020603050405020304" pitchFamily="18" charset="0"/>
                <a:cs typeface="Times New Roman" panose="02020603050405020304" pitchFamily="18" charset="0"/>
              </a:rPr>
              <a:t/>
            </a:r>
            <a:br>
              <a:rPr lang="en-US" sz="2000" b="1" i="1" dirty="0" smtClean="0">
                <a:solidFill>
                  <a:srgbClr val="003399"/>
                </a:solidFill>
                <a:latin typeface="Times New Roman" panose="02020603050405020304" pitchFamily="18" charset="0"/>
                <a:cs typeface="Times New Roman" panose="02020603050405020304" pitchFamily="18" charset="0"/>
              </a:rPr>
            </a:br>
            <a:r>
              <a:rPr lang="en-US" sz="2000" b="1" i="1" dirty="0" smtClean="0">
                <a:solidFill>
                  <a:srgbClr val="003399"/>
                </a:solidFill>
                <a:latin typeface="Times New Roman" panose="02020603050405020304" pitchFamily="18" charset="0"/>
                <a:cs typeface="Times New Roman" panose="02020603050405020304" pitchFamily="18" charset="0"/>
              </a:rPr>
              <a:t>      </a:t>
            </a:r>
            <a:r>
              <a:rPr lang="en-US" sz="2000" b="1" i="1" dirty="0" smtClean="0">
                <a:solidFill>
                  <a:srgbClr val="003399"/>
                </a:solidFill>
                <a:latin typeface="Times New Roman" panose="02020603050405020304" pitchFamily="18" charset="0"/>
                <a:cs typeface="Times New Roman" panose="02020603050405020304" pitchFamily="18" charset="0"/>
                <a:sym typeface="Symbol"/>
              </a:rPr>
              <a:t>   </a:t>
            </a:r>
            <a:r>
              <a:rPr lang="en-US" sz="2000" b="1" i="1" dirty="0" smtClean="0">
                <a:solidFill>
                  <a:srgbClr val="003399"/>
                </a:solidFill>
                <a:latin typeface="Times New Roman" panose="02020603050405020304" pitchFamily="18" charset="0"/>
                <a:cs typeface="Times New Roman" panose="02020603050405020304" pitchFamily="18" charset="0"/>
              </a:rPr>
              <a:t>Number of days the Barrow-Prudhoe corridor is </a:t>
            </a:r>
            <a:r>
              <a:rPr lang="en-US" sz="2000" b="1" i="1" dirty="0" smtClean="0">
                <a:solidFill>
                  <a:srgbClr val="003399"/>
                </a:solidFill>
                <a:latin typeface="Times New Roman" panose="02020603050405020304" pitchFamily="18" charset="0"/>
                <a:cs typeface="Times New Roman" panose="02020603050405020304" pitchFamily="18" charset="0"/>
              </a:rPr>
              <a:t>navigable:</a:t>
            </a:r>
            <a:r>
              <a:rPr lang="en-US" sz="2000" b="1" i="1" dirty="0" smtClean="0">
                <a:solidFill>
                  <a:srgbClr val="003399"/>
                </a:solidFill>
                <a:latin typeface="Times New Roman" panose="02020603050405020304" pitchFamily="18" charset="0"/>
                <a:cs typeface="Times New Roman" panose="02020603050405020304" pitchFamily="18" charset="0"/>
              </a:rPr>
              <a:t/>
            </a:r>
            <a:br>
              <a:rPr lang="en-US" sz="2000" b="1" i="1" dirty="0" smtClean="0">
                <a:solidFill>
                  <a:srgbClr val="003399"/>
                </a:solidFill>
                <a:latin typeface="Times New Roman" panose="02020603050405020304" pitchFamily="18" charset="0"/>
                <a:cs typeface="Times New Roman" panose="02020603050405020304" pitchFamily="18" charset="0"/>
              </a:rPr>
            </a:br>
            <a:r>
              <a:rPr lang="en-US" sz="2000" b="1" i="1" dirty="0">
                <a:solidFill>
                  <a:srgbClr val="003399"/>
                </a:solidFill>
                <a:latin typeface="Times New Roman" panose="02020603050405020304" pitchFamily="18" charset="0"/>
                <a:cs typeface="Times New Roman" panose="02020603050405020304" pitchFamily="18" charset="0"/>
              </a:rPr>
              <a:t> </a:t>
            </a:r>
            <a:r>
              <a:rPr lang="en-US" sz="2000" b="1" i="1" dirty="0" smtClean="0">
                <a:solidFill>
                  <a:srgbClr val="003399"/>
                </a:solidFill>
                <a:latin typeface="Times New Roman" panose="02020603050405020304" pitchFamily="18" charset="0"/>
                <a:cs typeface="Times New Roman" panose="02020603050405020304" pitchFamily="18" charset="0"/>
              </a:rPr>
              <a:t>            </a:t>
            </a:r>
            <a:r>
              <a:rPr lang="en-US" sz="2000" b="1" i="1" dirty="0" smtClean="0">
                <a:solidFill>
                  <a:srgbClr val="003399"/>
                </a:solidFill>
                <a:latin typeface="Times New Roman" panose="02020603050405020304" pitchFamily="18" charset="0"/>
                <a:cs typeface="Times New Roman" panose="02020603050405020304" pitchFamily="18" charset="0"/>
              </a:rPr>
              <a:t>&lt; </a:t>
            </a:r>
            <a:r>
              <a:rPr lang="en-US" sz="2000" b="1" i="1" dirty="0" smtClean="0">
                <a:solidFill>
                  <a:srgbClr val="003399"/>
                </a:solidFill>
                <a:latin typeface="Times New Roman" panose="02020603050405020304" pitchFamily="18" charset="0"/>
                <a:cs typeface="Times New Roman" panose="02020603050405020304" pitchFamily="18" charset="0"/>
              </a:rPr>
              <a:t>50% ice </a:t>
            </a:r>
            <a:r>
              <a:rPr lang="en-US" sz="2000" b="1" i="1" dirty="0" smtClean="0">
                <a:solidFill>
                  <a:srgbClr val="003399"/>
                </a:solidFill>
                <a:latin typeface="Times New Roman" panose="02020603050405020304" pitchFamily="18" charset="0"/>
                <a:cs typeface="Times New Roman" panose="02020603050405020304" pitchFamily="18" charset="0"/>
              </a:rPr>
              <a:t>concentration -- </a:t>
            </a:r>
            <a:r>
              <a:rPr lang="en-US" sz="2000" b="1" i="1" dirty="0" smtClean="0">
                <a:solidFill>
                  <a:srgbClr val="003399"/>
                </a:solidFill>
                <a:latin typeface="Times New Roman" panose="02020603050405020304" pitchFamily="18" charset="0"/>
                <a:cs typeface="Times New Roman" panose="02020603050405020304" pitchFamily="18" charset="0"/>
              </a:rPr>
              <a:t>Goldstein et al. (2016, The Cryosphere)</a:t>
            </a:r>
            <a:endParaRPr lang="en-US" sz="2000" b="1" i="1" dirty="0">
              <a:solidFill>
                <a:srgbClr val="00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486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274638"/>
            <a:ext cx="8912225" cy="1143000"/>
          </a:xfrm>
        </p:spPr>
        <p:txBody>
          <a:bodyPr>
            <a:normAutofit/>
          </a:bodyPr>
          <a:lstStyle/>
          <a:p>
            <a:r>
              <a:rPr lang="en-US" sz="2400" b="1" dirty="0" smtClean="0">
                <a:solidFill>
                  <a:srgbClr val="0000FF"/>
                </a:solidFill>
                <a:latin typeface="Times New Roman" panose="02020603050405020304" pitchFamily="18" charset="0"/>
                <a:cs typeface="Times New Roman" panose="02020603050405020304" pitchFamily="18" charset="0"/>
              </a:rPr>
              <a:t>Beaufort </a:t>
            </a:r>
            <a:r>
              <a:rPr lang="en-US" sz="2400" b="1" dirty="0" smtClean="0">
                <a:solidFill>
                  <a:srgbClr val="0000FF"/>
                </a:solidFill>
                <a:latin typeface="Times New Roman" panose="02020603050405020304" pitchFamily="18" charset="0"/>
                <a:cs typeface="Times New Roman" panose="02020603050405020304" pitchFamily="18" charset="0"/>
              </a:rPr>
              <a:t>sea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ice extent </a:t>
            </a:r>
            <a:r>
              <a:rPr lang="en-US" sz="2400" b="1" dirty="0" smtClean="0">
                <a:latin typeface="Times New Roman" panose="02020603050405020304" pitchFamily="18" charset="0"/>
                <a:cs typeface="Times New Roman" panose="02020603050405020304" pitchFamily="18" charset="0"/>
              </a:rPr>
              <a:t>vs. </a:t>
            </a:r>
            <a:r>
              <a:rPr lang="en-US" sz="2400" b="1" dirty="0" smtClean="0">
                <a:solidFill>
                  <a:srgbClr val="FF0000"/>
                </a:solidFill>
                <a:latin typeface="Times New Roman" panose="02020603050405020304" pitchFamily="18" charset="0"/>
                <a:cs typeface="Times New Roman" panose="02020603050405020304" pitchFamily="18" charset="0"/>
              </a:rPr>
              <a:t>Beaufort Severity Index (red)</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AutoShape 2" descr="https://mailbox.iarc.uaf.edu/round/?_task=mail&amp;_action=get&amp;_mbox=INBOX&amp;_uid=198107&amp;_part=2&amp;_mimewarning=1&amp;_embed=1&amp;_extwin=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descr="https://mailbox.iarc.uaf.edu/round/?_task=mail&amp;_action=get&amp;_mbox=INBOX&amp;_uid=198129&amp;_part=4&amp;_mimewarning=1&amp;_embed=1&amp;_extwin=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23" t="3802" r="-169" b="-1905"/>
          <a:stretch/>
        </p:blipFill>
        <p:spPr bwMode="auto">
          <a:xfrm>
            <a:off x="327640" y="1269267"/>
            <a:ext cx="8455025" cy="47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67000" y="6106656"/>
            <a:ext cx="3581400" cy="400110"/>
          </a:xfrm>
          <a:prstGeom prst="rect">
            <a:avLst/>
          </a:prstGeom>
        </p:spPr>
        <p:txBody>
          <a:bodyPr wrap="square">
            <a:spAutoFit/>
          </a:bodyPr>
          <a:lstStyle/>
          <a:p>
            <a:r>
              <a:rPr lang="en-US" sz="2000" b="1" dirty="0" smtClean="0">
                <a:solidFill>
                  <a:srgbClr val="0000FF"/>
                </a:solidFill>
                <a:latin typeface="Times New Roman" panose="02020603050405020304" pitchFamily="18" charset="0"/>
                <a:cs typeface="Times New Roman" panose="02020603050405020304" pitchFamily="18" charset="0"/>
              </a:rPr>
              <a:t>           •  August ice extent</a:t>
            </a:r>
            <a:endParaRPr lang="en-US" sz="2000" dirty="0"/>
          </a:p>
        </p:txBody>
      </p:sp>
    </p:spTree>
    <p:extLst>
      <p:ext uri="{BB962C8B-B14F-4D97-AF65-F5344CB8AC3E}">
        <p14:creationId xmlns:p14="http://schemas.microsoft.com/office/powerpoint/2010/main" val="1744127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79578"/>
            <a:ext cx="6705600" cy="549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81000" y="304800"/>
            <a:ext cx="8229600" cy="974778"/>
          </a:xfrm>
        </p:spPr>
        <p:txBody>
          <a:bodyPr>
            <a:normAutofit fontScale="90000"/>
          </a:bodyPr>
          <a:lstStyle/>
          <a:p>
            <a:r>
              <a:rPr lang="en-US" sz="2400" b="1" dirty="0" smtClean="0">
                <a:latin typeface="Times New Roman" panose="02020603050405020304" pitchFamily="18" charset="0"/>
                <a:cs typeface="Times New Roman" panose="02020603050405020304" pitchFamily="18" charset="0"/>
              </a:rPr>
              <a:t>Beaufort Severity Index (</a:t>
            </a:r>
            <a:r>
              <a:rPr lang="en-US" sz="2400" b="1" dirty="0" smtClean="0">
                <a:latin typeface="Times New Roman" panose="02020603050405020304" pitchFamily="18" charset="0"/>
                <a:cs typeface="Times New Roman" panose="02020603050405020304" pitchFamily="18" charset="0"/>
              </a:rPr>
              <a:t>gray bars)</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vs.</a:t>
            </a: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Barnett  Index, 1953-2016   (red bars)</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
        <p:nvSpPr>
          <p:cNvPr id="2" name="Rectangle 1"/>
          <p:cNvSpPr/>
          <p:nvPr/>
        </p:nvSpPr>
        <p:spPr>
          <a:xfrm flipH="1">
            <a:off x="3581398" y="5791200"/>
            <a:ext cx="266700"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a:t>
            </a:r>
            <a:endParaRPr lang="en-US" sz="3200" dirty="0"/>
          </a:p>
        </p:txBody>
      </p:sp>
    </p:spTree>
    <p:extLst>
      <p:ext uri="{BB962C8B-B14F-4D97-AF65-F5344CB8AC3E}">
        <p14:creationId xmlns:p14="http://schemas.microsoft.com/office/powerpoint/2010/main" val="1278101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85800"/>
            <a:ext cx="7696200" cy="533400"/>
          </a:xfrm>
        </p:spPr>
        <p:txBody>
          <a:bodyPr>
            <a:normAutofit fontScale="90000"/>
          </a:bodyPr>
          <a:lstStyle/>
          <a:p>
            <a:r>
              <a:rPr lang="en-US" sz="3600" b="1" dirty="0">
                <a:latin typeface="Times New Roman" pitchFamily="18" charset="0"/>
              </a:rPr>
              <a:t> </a:t>
            </a:r>
            <a:r>
              <a:rPr lang="en-US" sz="3100" b="1" dirty="0" smtClean="0">
                <a:latin typeface="Times New Roman" pitchFamily="18" charset="0"/>
              </a:rPr>
              <a:t> </a:t>
            </a:r>
            <a:endParaRPr lang="en-US" sz="3100" b="1" dirty="0">
              <a:latin typeface="Times New Roman" pitchFamily="18" charset="0"/>
            </a:endParaRPr>
          </a:p>
        </p:txBody>
      </p:sp>
      <p:sp>
        <p:nvSpPr>
          <p:cNvPr id="97283" name="Rectangle 3"/>
          <p:cNvSpPr>
            <a:spLocks noGrp="1" noChangeArrowheads="1"/>
          </p:cNvSpPr>
          <p:nvPr>
            <p:ph idx="1"/>
          </p:nvPr>
        </p:nvSpPr>
        <p:spPr>
          <a:xfrm>
            <a:off x="609600" y="533400"/>
            <a:ext cx="8382000" cy="5592763"/>
          </a:xfrm>
        </p:spPr>
        <p:txBody>
          <a:bodyPr>
            <a:normAutofit/>
          </a:bodyPr>
          <a:lstStyle/>
          <a:p>
            <a:pPr marL="0" indent="0">
              <a:buNone/>
            </a:pPr>
            <a:r>
              <a:rPr lang="en-US" sz="2000" b="1" dirty="0" smtClean="0">
                <a:latin typeface="Times New Roman" pitchFamily="18" charset="0"/>
              </a:rPr>
              <a:t>                                             </a:t>
            </a:r>
          </a:p>
          <a:p>
            <a:pPr marL="0" indent="0">
              <a:buNone/>
            </a:pPr>
            <a:r>
              <a:rPr lang="en-US" sz="24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Outline</a:t>
            </a:r>
          </a:p>
          <a:p>
            <a:pPr marL="0" indent="0">
              <a:buNone/>
            </a:pPr>
            <a:endParaRPr lang="en-US" sz="2400" b="1" dirty="0">
              <a:latin typeface="Times New Roman" pitchFamily="18" charset="0"/>
              <a:cs typeface="Times New Roman" pitchFamily="18" charset="0"/>
            </a:endParaRPr>
          </a:p>
          <a:p>
            <a:pPr marL="457200" indent="-457200">
              <a:buAutoNum type="arabicPeriod"/>
            </a:pPr>
            <a:r>
              <a:rPr lang="en-US" sz="2400" b="1" dirty="0" smtClean="0">
                <a:latin typeface="Times New Roman" pitchFamily="18" charset="0"/>
                <a:cs typeface="Times New Roman" pitchFamily="18" charset="0"/>
              </a:rPr>
              <a:t>A Beaufort sea ice severity index for northern Alaska</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variations and trends over the past 60 </a:t>
            </a:r>
            <a:r>
              <a:rPr lang="en-US" sz="2400" b="1" dirty="0">
                <a:latin typeface="Times New Roman" pitchFamily="18" charset="0"/>
                <a:cs typeface="Times New Roman" pitchFamily="18" charset="0"/>
              </a:rPr>
              <a:t>years </a:t>
            </a:r>
            <a:endParaRPr lang="en-US" sz="2400" b="1" dirty="0" smtClean="0">
              <a:latin typeface="Times New Roman" pitchFamily="18" charset="0"/>
              <a:cs typeface="Times New Roman" pitchFamily="18" charset="0"/>
            </a:endParaRPr>
          </a:p>
          <a:p>
            <a:pPr marL="0" indent="0">
              <a:buNone/>
            </a:pPr>
            <a:r>
              <a:rPr lang="en-US" sz="2400" b="1" dirty="0" smtClean="0">
                <a:solidFill>
                  <a:srgbClr val="FF0000"/>
                </a:solidFill>
                <a:latin typeface="Times New Roman" pitchFamily="18" charset="0"/>
                <a:cs typeface="Times New Roman" pitchFamily="18" charset="0"/>
              </a:rPr>
              <a:t>      --  </a:t>
            </a:r>
            <a:r>
              <a:rPr lang="en-US" sz="2400" b="1" dirty="0">
                <a:solidFill>
                  <a:srgbClr val="FF0000"/>
                </a:solidFill>
                <a:latin typeface="Times New Roman" pitchFamily="18" charset="0"/>
                <a:cs typeface="Times New Roman" pitchFamily="18" charset="0"/>
              </a:rPr>
              <a:t>representativeness and seasonal </a:t>
            </a:r>
            <a:r>
              <a:rPr lang="en-US" sz="2400" b="1" dirty="0" smtClean="0">
                <a:solidFill>
                  <a:srgbClr val="FF0000"/>
                </a:solidFill>
                <a:latin typeface="Times New Roman" pitchFamily="18" charset="0"/>
                <a:cs typeface="Times New Roman" pitchFamily="18" charset="0"/>
              </a:rPr>
              <a:t>predictability</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a:t>
            </a:r>
            <a:r>
              <a:rPr lang="en-US" sz="2400" b="1" dirty="0">
                <a:latin typeface="Times New Roman" pitchFamily="18" charset="0"/>
                <a:cs typeface="Times New Roman" pitchFamily="18" charset="0"/>
              </a:rPr>
              <a:t>reconstruction spanning 1850-present</a:t>
            </a:r>
            <a:endParaRPr lang="en-US" sz="2400" b="1" dirty="0" smtClean="0">
              <a:latin typeface="Times New Roman" pitchFamily="18" charset="0"/>
              <a:cs typeface="Times New Roman" pitchFamily="18" charset="0"/>
            </a:endParaRPr>
          </a:p>
          <a:p>
            <a:pPr marL="0" indent="0">
              <a:buNone/>
            </a:pPr>
            <a:endParaRPr lang="en-US" sz="2400" b="1"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2.   Extension to pan-Arctic indicator development</a:t>
            </a:r>
            <a:endParaRPr lang="en-US" sz="2400" b="1" dirty="0" smtClean="0">
              <a:latin typeface="Times New Roman" pitchFamily="18" charset="0"/>
            </a:endParaRPr>
          </a:p>
          <a:p>
            <a:pPr marL="0" indent="0">
              <a:buNone/>
            </a:pPr>
            <a:endParaRPr lang="en-US" sz="2000" b="1" dirty="0" smtClean="0">
              <a:latin typeface="Times New Roman" pitchFamily="18" charset="0"/>
            </a:endParaRPr>
          </a:p>
          <a:p>
            <a:pPr marL="0" indent="0">
              <a:buNone/>
            </a:pPr>
            <a:endParaRPr lang="en-US" sz="2800" b="1" dirty="0">
              <a:latin typeface="Times New Roman" pitchFamily="18" charset="0"/>
            </a:endParaRPr>
          </a:p>
        </p:txBody>
      </p:sp>
    </p:spTree>
    <p:extLst>
      <p:ext uri="{BB962C8B-B14F-4D97-AF65-F5344CB8AC3E}">
        <p14:creationId xmlns:p14="http://schemas.microsoft.com/office/powerpoint/2010/main" val="2939049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457200"/>
            <a:ext cx="3429000" cy="6400800"/>
          </a:xfrm>
        </p:spPr>
        <p:txBody>
          <a:bodyPr>
            <a:normAutofit/>
          </a:bodyPr>
          <a:lstStyle/>
          <a:p>
            <a:r>
              <a:rPr lang="en-US" sz="2400" b="1" dirty="0" smtClean="0">
                <a:latin typeface="Times New Roman" panose="02020603050405020304" pitchFamily="18" charset="0"/>
                <a:cs typeface="Times New Roman" panose="02020603050405020304" pitchFamily="18" charset="0"/>
              </a:rPr>
              <a:t>Regions used in sea ice indicator evaluations</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[from NSIDC and NIC]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9766"/>
            <a:ext cx="4181168"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3520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r>
              <a:rPr lang="en-US" sz="2800" b="1" dirty="0" smtClean="0">
                <a:latin typeface="Times New Roman" panose="02020603050405020304" pitchFamily="18" charset="0"/>
                <a:cs typeface="Times New Roman" panose="02020603050405020304" pitchFamily="18" charset="0"/>
              </a:rPr>
              <a:t>Beaufort </a:t>
            </a:r>
            <a:r>
              <a:rPr lang="en-US" sz="2800" b="1" dirty="0">
                <a:latin typeface="Times New Roman" panose="02020603050405020304" pitchFamily="18" charset="0"/>
                <a:cs typeface="Times New Roman" panose="02020603050405020304" pitchFamily="18" charset="0"/>
              </a:rPr>
              <a:t>Severity Index </a:t>
            </a:r>
            <a:r>
              <a:rPr lang="en-US" sz="2800" b="1" dirty="0" smtClean="0">
                <a:latin typeface="Times New Roman" panose="02020603050405020304" pitchFamily="18" charset="0"/>
                <a:cs typeface="Times New Roman" panose="02020603050405020304" pitchFamily="18" charset="0"/>
              </a:rPr>
              <a:t>vs. regional </a:t>
            </a:r>
            <a:r>
              <a:rPr lang="en-US" sz="2800" b="1" dirty="0">
                <a:latin typeface="Times New Roman" panose="02020603050405020304" pitchFamily="18" charset="0"/>
                <a:cs typeface="Times New Roman" panose="02020603050405020304" pitchFamily="18" charset="0"/>
              </a:rPr>
              <a:t>ice </a:t>
            </a:r>
            <a:r>
              <a:rPr lang="en-US" sz="2800" b="1" dirty="0" smtClean="0">
                <a:latin typeface="Times New Roman" panose="02020603050405020304" pitchFamily="18" charset="0"/>
                <a:cs typeface="Times New Roman" panose="02020603050405020304" pitchFamily="18" charset="0"/>
              </a:rPr>
              <a:t>extent:</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variance explained, 1953-2013</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47126" y="1524000"/>
            <a:ext cx="3333542" cy="2417305"/>
          </a:xfrm>
          <a:prstGeom prst="rect">
            <a:avLst/>
          </a:prstGeom>
        </p:spPr>
      </p:pic>
      <p:pic>
        <p:nvPicPr>
          <p:cNvPr id="6" name="Picture 5"/>
          <p:cNvPicPr>
            <a:picLocks noChangeAspect="1"/>
          </p:cNvPicPr>
          <p:nvPr/>
        </p:nvPicPr>
        <p:blipFill>
          <a:blip r:embed="rId4"/>
          <a:stretch>
            <a:fillRect/>
          </a:stretch>
        </p:blipFill>
        <p:spPr>
          <a:xfrm>
            <a:off x="4841687" y="1524000"/>
            <a:ext cx="3376287" cy="2448302"/>
          </a:xfrm>
          <a:prstGeom prst="rect">
            <a:avLst/>
          </a:prstGeom>
        </p:spPr>
      </p:pic>
      <p:pic>
        <p:nvPicPr>
          <p:cNvPr id="7" name="Picture 6"/>
          <p:cNvPicPr>
            <a:picLocks noChangeAspect="1"/>
          </p:cNvPicPr>
          <p:nvPr/>
        </p:nvPicPr>
        <p:blipFill>
          <a:blip r:embed="rId5"/>
          <a:stretch>
            <a:fillRect/>
          </a:stretch>
        </p:blipFill>
        <p:spPr>
          <a:xfrm>
            <a:off x="847126" y="4157128"/>
            <a:ext cx="3333542" cy="2417305"/>
          </a:xfrm>
          <a:prstGeom prst="rect">
            <a:avLst/>
          </a:prstGeom>
        </p:spPr>
      </p:pic>
      <p:pic>
        <p:nvPicPr>
          <p:cNvPr id="3" name="Picture 2"/>
          <p:cNvPicPr>
            <a:picLocks noChangeAspect="1"/>
          </p:cNvPicPr>
          <p:nvPr/>
        </p:nvPicPr>
        <p:blipFill>
          <a:blip r:embed="rId6"/>
          <a:stretch>
            <a:fillRect/>
          </a:stretch>
        </p:blipFill>
        <p:spPr>
          <a:xfrm>
            <a:off x="4841688" y="4141629"/>
            <a:ext cx="3376287" cy="2448302"/>
          </a:xfrm>
          <a:prstGeom prst="rect">
            <a:avLst/>
          </a:prstGeom>
        </p:spPr>
      </p:pic>
    </p:spTree>
    <p:extLst>
      <p:ext uri="{BB962C8B-B14F-4D97-AF65-F5344CB8AC3E}">
        <p14:creationId xmlns:p14="http://schemas.microsoft.com/office/powerpoint/2010/main" val="1174203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85800"/>
            <a:ext cx="7696200" cy="533400"/>
          </a:xfrm>
        </p:spPr>
        <p:txBody>
          <a:bodyPr>
            <a:normAutofit fontScale="90000"/>
          </a:bodyPr>
          <a:lstStyle/>
          <a:p>
            <a:r>
              <a:rPr lang="en-US" sz="3600" b="1" dirty="0">
                <a:latin typeface="Times New Roman" pitchFamily="18" charset="0"/>
              </a:rPr>
              <a:t> </a:t>
            </a:r>
            <a:r>
              <a:rPr lang="en-US" sz="3100" b="1" dirty="0" smtClean="0">
                <a:latin typeface="Times New Roman" pitchFamily="18" charset="0"/>
              </a:rPr>
              <a:t> </a:t>
            </a:r>
            <a:endParaRPr lang="en-US" sz="3100" b="1" dirty="0">
              <a:latin typeface="Times New Roman" pitchFamily="18" charset="0"/>
            </a:endParaRPr>
          </a:p>
        </p:txBody>
      </p:sp>
      <p:sp>
        <p:nvSpPr>
          <p:cNvPr id="97283" name="Rectangle 3"/>
          <p:cNvSpPr>
            <a:spLocks noGrp="1" noChangeArrowheads="1"/>
          </p:cNvSpPr>
          <p:nvPr>
            <p:ph idx="1"/>
          </p:nvPr>
        </p:nvSpPr>
        <p:spPr>
          <a:xfrm>
            <a:off x="609600" y="533400"/>
            <a:ext cx="8382000" cy="5592763"/>
          </a:xfrm>
        </p:spPr>
        <p:txBody>
          <a:bodyPr>
            <a:normAutofit/>
          </a:bodyPr>
          <a:lstStyle/>
          <a:p>
            <a:pPr marL="0" indent="0">
              <a:buNone/>
            </a:pPr>
            <a:r>
              <a:rPr lang="en-US" sz="2000" b="1" dirty="0" smtClean="0">
                <a:latin typeface="Times New Roman" pitchFamily="18" charset="0"/>
              </a:rPr>
              <a:t>                                             </a:t>
            </a:r>
          </a:p>
          <a:p>
            <a:pPr marL="0" indent="0">
              <a:buNone/>
            </a:pPr>
            <a:r>
              <a:rPr lang="en-US" sz="24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Outline</a:t>
            </a:r>
          </a:p>
          <a:p>
            <a:pPr marL="0" indent="0">
              <a:buNone/>
            </a:pPr>
            <a:endParaRPr lang="en-US" sz="2400" b="1" dirty="0">
              <a:latin typeface="Times New Roman" pitchFamily="18" charset="0"/>
              <a:cs typeface="Times New Roman" pitchFamily="18" charset="0"/>
            </a:endParaRPr>
          </a:p>
          <a:p>
            <a:pPr marL="457200" indent="-457200">
              <a:buAutoNum type="arabicPeriod"/>
            </a:pPr>
            <a:r>
              <a:rPr lang="en-US" sz="2400" b="1" dirty="0" smtClean="0">
                <a:latin typeface="Times New Roman" pitchFamily="18" charset="0"/>
                <a:cs typeface="Times New Roman" pitchFamily="18" charset="0"/>
              </a:rPr>
              <a:t>A Beaufort sea ice severity index for northern Alaska</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variations and trends over the past 60 years</a:t>
            </a:r>
          </a:p>
          <a:p>
            <a:pPr marL="0" indent="0">
              <a:buNone/>
            </a:pPr>
            <a:r>
              <a:rPr lang="en-US" sz="2400" b="1" dirty="0" smtClean="0">
                <a:solidFill>
                  <a:srgbClr val="FF0000"/>
                </a:solidFill>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representativeness and seasonal </a:t>
            </a:r>
            <a:r>
              <a:rPr lang="en-US" sz="2400" b="1" dirty="0" smtClean="0">
                <a:latin typeface="Times New Roman" pitchFamily="18" charset="0"/>
                <a:cs typeface="Times New Roman" pitchFamily="18" charset="0"/>
              </a:rPr>
              <a:t>predictability</a:t>
            </a:r>
          </a:p>
          <a:p>
            <a:pPr marL="0" indent="0">
              <a:buNone/>
            </a:pP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  </a:t>
            </a:r>
            <a:r>
              <a:rPr lang="en-US" sz="2400" b="1" dirty="0">
                <a:solidFill>
                  <a:srgbClr val="FF0000"/>
                </a:solidFill>
                <a:latin typeface="Times New Roman" pitchFamily="18" charset="0"/>
                <a:cs typeface="Times New Roman" pitchFamily="18" charset="0"/>
              </a:rPr>
              <a:t>reconstruction spanning 1850-present</a:t>
            </a:r>
            <a:endParaRPr lang="en-US" sz="2400" b="1" dirty="0" smtClean="0">
              <a:solidFill>
                <a:srgbClr val="FF0000"/>
              </a:solidFill>
              <a:latin typeface="Times New Roman" pitchFamily="18" charset="0"/>
              <a:cs typeface="Times New Roman" pitchFamily="18" charset="0"/>
            </a:endParaRPr>
          </a:p>
          <a:p>
            <a:pPr marL="0" indent="0">
              <a:buNone/>
            </a:pP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0" indent="0">
              <a:buNone/>
            </a:pPr>
            <a:r>
              <a:rPr lang="en-US" sz="2400" b="1" dirty="0" smtClean="0">
                <a:latin typeface="Times New Roman" pitchFamily="18" charset="0"/>
                <a:cs typeface="Times New Roman" pitchFamily="18" charset="0"/>
              </a:rPr>
              <a:t>2.   Extension to pan-Arctic indicator development</a:t>
            </a:r>
            <a:endParaRPr lang="en-US" sz="2400" b="1" dirty="0" smtClean="0">
              <a:latin typeface="Times New Roman" pitchFamily="18" charset="0"/>
            </a:endParaRPr>
          </a:p>
          <a:p>
            <a:pPr marL="0" indent="0">
              <a:buNone/>
            </a:pPr>
            <a:endParaRPr lang="en-US" sz="2000" b="1" dirty="0" smtClean="0">
              <a:latin typeface="Times New Roman" pitchFamily="18" charset="0"/>
            </a:endParaRPr>
          </a:p>
          <a:p>
            <a:pPr marL="0" indent="0">
              <a:buNone/>
            </a:pPr>
            <a:endParaRPr lang="en-US" sz="2800" b="1" dirty="0">
              <a:latin typeface="Times New Roman" pitchFamily="18" charset="0"/>
            </a:endParaRPr>
          </a:p>
        </p:txBody>
      </p:sp>
    </p:spTree>
    <p:extLst>
      <p:ext uri="{BB962C8B-B14F-4D97-AF65-F5344CB8AC3E}">
        <p14:creationId xmlns:p14="http://schemas.microsoft.com/office/powerpoint/2010/main" val="4181196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4191001"/>
          </a:xfrm>
        </p:spPr>
        <p:txBody>
          <a:bodyPr rtlCol="0">
            <a:normAutofit/>
          </a:bodyPr>
          <a:lstStyle/>
          <a:p>
            <a:pPr>
              <a:spcBef>
                <a:spcPts val="1266"/>
              </a:spcBef>
              <a:spcAft>
                <a:spcPts val="422"/>
              </a:spcAft>
              <a:defRPr/>
            </a:pP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A </a:t>
            </a:r>
            <a:r>
              <a:rPr lang="en-US" sz="2800" b="1" dirty="0">
                <a:latin typeface="Times New Roman" pitchFamily="18" charset="0"/>
                <a:cs typeface="Times New Roman" pitchFamily="18" charset="0"/>
              </a:rPr>
              <a:t>gridded database of </a:t>
            </a:r>
            <a:r>
              <a:rPr lang="en-US" sz="2800" b="1" dirty="0" smtClean="0">
                <a:latin typeface="Times New Roman" pitchFamily="18" charset="0"/>
                <a:cs typeface="Times New Roman" pitchFamily="18" charset="0"/>
              </a:rPr>
              <a:t>Arctic sea </a:t>
            </a:r>
            <a:r>
              <a:rPr lang="en-US" sz="2800" b="1" dirty="0">
                <a:latin typeface="Times New Roman" pitchFamily="18" charset="0"/>
                <a:cs typeface="Times New Roman" pitchFamily="18" charset="0"/>
              </a:rPr>
              <a:t>ice </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extending </a:t>
            </a:r>
            <a:r>
              <a:rPr lang="en-US" sz="2800" b="1" dirty="0">
                <a:latin typeface="Times New Roman" pitchFamily="18" charset="0"/>
                <a:cs typeface="Times New Roman" pitchFamily="18" charset="0"/>
              </a:rPr>
              <a:t>back to 1850</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dirty="0" smtClean="0"/>
              <a:t/>
            </a:r>
            <a:br>
              <a:rPr lang="en-US" dirty="0" smtClean="0"/>
            </a:br>
            <a:r>
              <a:rPr lang="en-US" sz="2200" b="1" dirty="0" smtClean="0">
                <a:latin typeface="Times New Roman" panose="02020603050405020304" pitchFamily="18" charset="0"/>
                <a:cs typeface="Times New Roman" panose="02020603050405020304" pitchFamily="18" charset="0"/>
              </a:rPr>
              <a:t>(Walsh, </a:t>
            </a:r>
            <a:r>
              <a:rPr lang="en-US" sz="2200" b="1" dirty="0" err="1" smtClean="0">
                <a:latin typeface="Times New Roman" panose="02020603050405020304" pitchFamily="18" charset="0"/>
                <a:cs typeface="Times New Roman" panose="02020603050405020304" pitchFamily="18" charset="0"/>
              </a:rPr>
              <a:t>Fetterer</a:t>
            </a:r>
            <a:r>
              <a:rPr lang="en-US" sz="2200" b="1" dirty="0" smtClean="0">
                <a:latin typeface="Times New Roman" panose="02020603050405020304" pitchFamily="18" charset="0"/>
                <a:cs typeface="Times New Roman" panose="02020603050405020304" pitchFamily="18" charset="0"/>
              </a:rPr>
              <a:t>, Stewart and Chapman, 2016, </a:t>
            </a:r>
            <a:r>
              <a:rPr lang="en-US" sz="2200" b="1" i="1" dirty="0" smtClean="0">
                <a:latin typeface="Times New Roman" panose="02020603050405020304" pitchFamily="18" charset="0"/>
                <a:cs typeface="Times New Roman" panose="02020603050405020304" pitchFamily="18" charset="0"/>
              </a:rPr>
              <a:t>Geographical Review</a:t>
            </a:r>
            <a:r>
              <a:rPr lang="en-US" sz="2200" b="1" dirty="0" smtClean="0">
                <a:latin typeface="Times New Roman" panose="02020603050405020304" pitchFamily="18" charset="0"/>
                <a:cs typeface="Times New Roman" panose="02020603050405020304" pitchFamily="18" charset="0"/>
              </a:rPr>
              <a:t>)</a:t>
            </a:r>
            <a:r>
              <a:rPr lang="en-US" sz="1500" i="1" dirty="0">
                <a:latin typeface="Times New Roman" pitchFamily="18" charset="0"/>
                <a:cs typeface="Times New Roman" pitchFamily="18" charset="0"/>
              </a:rPr>
              <a:t/>
            </a:r>
            <a:br>
              <a:rPr lang="en-US" sz="1500" i="1" dirty="0">
                <a:latin typeface="Times New Roman" pitchFamily="18" charset="0"/>
                <a:cs typeface="Times New Roman" pitchFamily="18" charset="0"/>
              </a:rPr>
            </a:br>
            <a:r>
              <a:rPr lang="en-US" sz="1500" i="1" baseline="30000" dirty="0">
                <a:latin typeface="Times New Roman" pitchFamily="18" charset="0"/>
                <a:cs typeface="Times New Roman" pitchFamily="18" charset="0"/>
              </a:rPr>
              <a:t> </a:t>
            </a:r>
            <a:r>
              <a:rPr lang="en-US" dirty="0" smtClean="0"/>
              <a:t/>
            </a:r>
            <a:br>
              <a:rPr lang="en-US" dirty="0" smtClean="0"/>
            </a:br>
            <a:r>
              <a:rPr lang="en-US" dirty="0" smtClean="0"/>
              <a:t/>
            </a:r>
            <a:br>
              <a:rPr lang="en-US" dirty="0" smtClean="0"/>
            </a:br>
            <a:r>
              <a:rPr lang="en-US" dirty="0" smtClean="0"/>
              <a:t> </a:t>
            </a:r>
            <a:endParaRPr lang="en-US" dirty="0"/>
          </a:p>
        </p:txBody>
      </p:sp>
      <p:sp>
        <p:nvSpPr>
          <p:cNvPr id="3075" name="Rectangle 3"/>
          <p:cNvSpPr>
            <a:spLocks noChangeArrowheads="1"/>
          </p:cNvSpPr>
          <p:nvPr/>
        </p:nvSpPr>
        <p:spPr bwMode="auto">
          <a:xfrm>
            <a:off x="4304109" y="5893594"/>
            <a:ext cx="4839891"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3000">
                <a:solidFill>
                  <a:srgbClr val="000000"/>
                </a:solidFill>
                <a:latin typeface="Calibri" pitchFamily="34" charset="0"/>
              </a:rPr>
              <a:t>                           </a:t>
            </a:r>
            <a:r>
              <a:rPr lang="en-US" altLang="en-US" sz="1300" b="1">
                <a:solidFill>
                  <a:srgbClr val="000000"/>
                </a:solidFill>
                <a:latin typeface="Times New Roman" pitchFamily="18" charset="0"/>
                <a:cs typeface="Times New Roman" pitchFamily="18" charset="0"/>
              </a:rPr>
              <a:t>(Image courtesy of UAF/SNAP)</a:t>
            </a:r>
          </a:p>
        </p:txBody>
      </p:sp>
      <p:pic>
        <p:nvPicPr>
          <p:cNvPr id="3076" name="Picture 6" descr="http://seaiceatlas.snap.uaf.edu/img/ice_montage_1900_satellite_duo.jpg"/>
          <p:cNvPicPr>
            <a:picLocks noChangeAspect="1" noChangeArrowheads="1"/>
          </p:cNvPicPr>
          <p:nvPr/>
        </p:nvPicPr>
        <p:blipFill>
          <a:blip r:embed="rId2">
            <a:extLst>
              <a:ext uri="{28A0092B-C50C-407E-A947-70E740481C1C}">
                <a14:useLocalDpi xmlns:a14="http://schemas.microsoft.com/office/drawing/2010/main" val="0"/>
              </a:ext>
            </a:extLst>
          </a:blip>
          <a:srcRect r="34560"/>
          <a:stretch>
            <a:fillRect/>
          </a:stretch>
        </p:blipFill>
        <p:spPr bwMode="auto">
          <a:xfrm>
            <a:off x="127249" y="3552900"/>
            <a:ext cx="8891736"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92969" y="152399"/>
            <a:ext cx="7358063" cy="762001"/>
          </a:xfrm>
        </p:spPr>
        <p:txBody>
          <a:bodyPr rtlCol="0">
            <a:normAutofit fontScale="90000"/>
          </a:bodyPr>
          <a:lstStyle/>
          <a:p>
            <a:pPr>
              <a:defRPr/>
            </a:pPr>
            <a:r>
              <a:rPr lang="en-US" sz="3100" b="1" dirty="0">
                <a:latin typeface="Times New Roman" pitchFamily="18" charset="0"/>
              </a:rPr>
              <a:t/>
            </a:r>
            <a:br>
              <a:rPr lang="en-US" sz="3100" b="1" dirty="0">
                <a:latin typeface="Times New Roman" pitchFamily="18" charset="0"/>
              </a:rPr>
            </a:br>
            <a:r>
              <a:rPr lang="en-US" sz="3100" b="1" dirty="0">
                <a:latin typeface="Times New Roman" pitchFamily="18" charset="0"/>
              </a:rPr>
              <a:t>  </a:t>
            </a:r>
            <a:r>
              <a:rPr lang="en-US" sz="2800" b="1" dirty="0">
                <a:latin typeface="Times New Roman" pitchFamily="18" charset="0"/>
              </a:rPr>
              <a:t>Primary data </a:t>
            </a:r>
            <a:r>
              <a:rPr lang="en-US" sz="2800" b="1" dirty="0" smtClean="0">
                <a:latin typeface="Times New Roman" pitchFamily="18" charset="0"/>
              </a:rPr>
              <a:t>sources</a:t>
            </a:r>
            <a:r>
              <a:rPr lang="en-US" sz="3200" b="1" dirty="0">
                <a:latin typeface="Times New Roman" pitchFamily="18" charset="0"/>
              </a:rPr>
              <a:t/>
            </a:r>
            <a:br>
              <a:rPr lang="en-US" sz="3200" b="1" dirty="0">
                <a:latin typeface="Times New Roman" pitchFamily="18" charset="0"/>
              </a:rPr>
            </a:br>
            <a:r>
              <a:rPr lang="en-US" sz="3200" b="1" dirty="0">
                <a:latin typeface="Times New Roman" pitchFamily="18" charset="0"/>
              </a:rPr>
              <a:t/>
            </a:r>
            <a:br>
              <a:rPr lang="en-US" sz="3200" b="1" dirty="0">
                <a:latin typeface="Times New Roman" pitchFamily="18" charset="0"/>
              </a:rPr>
            </a:br>
            <a:endParaRPr lang="en-US" sz="3200" b="1" dirty="0">
              <a:latin typeface="Times New Roman" pitchFamily="18" charset="0"/>
            </a:endParaRPr>
          </a:p>
        </p:txBody>
      </p:sp>
      <p:pic>
        <p:nvPicPr>
          <p:cNvPr id="6147" name="Picture 3" descr="fetterersouceyearsjpeg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219" y="696516"/>
            <a:ext cx="7973095" cy="616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2400" b="1" dirty="0" smtClean="0">
                <a:latin typeface="Times New Roman" panose="02020603050405020304" pitchFamily="18" charset="0"/>
                <a:cs typeface="Times New Roman" panose="02020603050405020304" pitchFamily="18" charset="0"/>
              </a:rPr>
              <a:t>Pan-Arctic ice extent anomalies vs. year and calendar </a:t>
            </a:r>
            <a:r>
              <a:rPr lang="en-US" sz="2400" b="1" dirty="0" smtClean="0">
                <a:latin typeface="Times New Roman" panose="02020603050405020304" pitchFamily="18" charset="0"/>
                <a:cs typeface="Times New Roman" panose="02020603050405020304" pitchFamily="18" charset="0"/>
              </a:rPr>
              <a:t>month, 1850-</a:t>
            </a:r>
            <a:endParaRPr lang="en-US" sz="2400" b="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793"/>
          <a:stretch/>
        </p:blipFill>
        <p:spPr bwMode="auto">
          <a:xfrm>
            <a:off x="152400" y="1976282"/>
            <a:ext cx="8793205" cy="323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76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85800"/>
            <a:ext cx="7696200" cy="533400"/>
          </a:xfrm>
        </p:spPr>
        <p:txBody>
          <a:bodyPr>
            <a:normAutofit fontScale="90000"/>
          </a:bodyPr>
          <a:lstStyle/>
          <a:p>
            <a:r>
              <a:rPr lang="en-US" sz="3600" b="1" dirty="0">
                <a:latin typeface="Times New Roman" pitchFamily="18" charset="0"/>
              </a:rPr>
              <a:t> </a:t>
            </a:r>
            <a:r>
              <a:rPr lang="en-US" sz="3100" b="1" dirty="0" smtClean="0">
                <a:latin typeface="Times New Roman" pitchFamily="18" charset="0"/>
              </a:rPr>
              <a:t> </a:t>
            </a:r>
            <a:endParaRPr lang="en-US" sz="3100" b="1" dirty="0">
              <a:latin typeface="Times New Roman" pitchFamily="18" charset="0"/>
            </a:endParaRPr>
          </a:p>
        </p:txBody>
      </p:sp>
      <p:pic>
        <p:nvPicPr>
          <p:cNvPr id="7" name="Picture 6" descr="C:\Users\windnage\AppData\Local\Temp\jZip\jZip19183\jZip1623D\2000_100_200_74.jpg"/>
          <p:cNvPicPr/>
          <p:nvPr/>
        </p:nvPicPr>
        <p:blipFill rotWithShape="1">
          <a:blip r:embed="rId3" cstate="print">
            <a:alphaModFix amt="85000"/>
            <a:extLst>
              <a:ext uri="{28A0092B-C50C-407E-A947-70E740481C1C}">
                <a14:useLocalDpi xmlns:a14="http://schemas.microsoft.com/office/drawing/2010/main" val="0"/>
              </a:ext>
            </a:extLst>
          </a:blip>
          <a:srcRect l="19080" t="11663" r="3290" b="6693"/>
          <a:stretch/>
        </p:blipFill>
        <p:spPr bwMode="auto">
          <a:xfrm>
            <a:off x="0" y="-76200"/>
            <a:ext cx="9144000" cy="7010400"/>
          </a:xfrm>
          <a:prstGeom prst="rect">
            <a:avLst/>
          </a:prstGeom>
          <a:noFill/>
          <a:ln>
            <a:noFill/>
          </a:ln>
        </p:spPr>
      </p:pic>
      <p:sp>
        <p:nvSpPr>
          <p:cNvPr id="97283" name="Rectangle 3"/>
          <p:cNvSpPr>
            <a:spLocks noGrp="1" noChangeArrowheads="1"/>
          </p:cNvSpPr>
          <p:nvPr>
            <p:ph idx="1"/>
          </p:nvPr>
        </p:nvSpPr>
        <p:spPr>
          <a:xfrm>
            <a:off x="1524000" y="152400"/>
            <a:ext cx="7239000" cy="6324600"/>
          </a:xfrm>
        </p:spPr>
        <p:txBody>
          <a:bodyPr>
            <a:normAutofit/>
          </a:bodyPr>
          <a:lstStyle/>
          <a:p>
            <a:pPr marL="0" indent="0">
              <a:buNone/>
            </a:pPr>
            <a:r>
              <a:rPr lang="en-US" sz="24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Outline</a:t>
            </a:r>
          </a:p>
          <a:p>
            <a:pPr marL="0" indent="0">
              <a:buNone/>
            </a:pPr>
            <a:endParaRPr lang="en-US" sz="2400" b="1" dirty="0">
              <a:latin typeface="Times New Roman" pitchFamily="18" charset="0"/>
              <a:cs typeface="Times New Roman" pitchFamily="18" charset="0"/>
            </a:endParaRPr>
          </a:p>
          <a:p>
            <a:pPr marL="457200" indent="-457200">
              <a:buAutoNum type="arabicPeriod"/>
            </a:pPr>
            <a:r>
              <a:rPr lang="en-US" sz="2400" b="1" dirty="0" smtClean="0">
                <a:latin typeface="Times New Roman" pitchFamily="18" charset="0"/>
                <a:cs typeface="Times New Roman" pitchFamily="18" charset="0"/>
              </a:rPr>
              <a:t>A Beaufort sea ice severity index </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variations and trends over the past 60 years</a:t>
            </a:r>
          </a:p>
          <a:p>
            <a:pPr marL="0" indent="0">
              <a:buNone/>
            </a:pPr>
            <a:r>
              <a:rPr lang="en-US" sz="2400" b="1" dirty="0" smtClean="0">
                <a:latin typeface="Times New Roman" pitchFamily="18" charset="0"/>
                <a:cs typeface="Times New Roman" pitchFamily="18" charset="0"/>
              </a:rPr>
              <a:t>      --  </a:t>
            </a:r>
            <a:r>
              <a:rPr lang="en-US" sz="2400" b="1" dirty="0">
                <a:latin typeface="Times New Roman" pitchFamily="18" charset="0"/>
                <a:cs typeface="Times New Roman" pitchFamily="18" charset="0"/>
              </a:rPr>
              <a:t>representativeness and seasonal </a:t>
            </a:r>
            <a:r>
              <a:rPr lang="en-US" sz="2400" b="1" dirty="0" smtClean="0">
                <a:latin typeface="Times New Roman" pitchFamily="18" charset="0"/>
                <a:cs typeface="Times New Roman" pitchFamily="18" charset="0"/>
              </a:rPr>
              <a:t>predictability</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a:t>
            </a:r>
            <a:r>
              <a:rPr lang="en-US" sz="2400" b="1" dirty="0">
                <a:latin typeface="Times New Roman" pitchFamily="18" charset="0"/>
                <a:cs typeface="Times New Roman" pitchFamily="18" charset="0"/>
              </a:rPr>
              <a:t>reconstruction spanning 1850-present</a:t>
            </a:r>
            <a:endParaRPr lang="en-US" sz="2400" b="1" dirty="0" smtClean="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p>
          <a:p>
            <a:pPr marL="0" indent="0">
              <a:buNone/>
            </a:pPr>
            <a:r>
              <a:rPr lang="en-US" sz="2400" b="1" dirty="0" smtClean="0">
                <a:latin typeface="Times New Roman" pitchFamily="18" charset="0"/>
                <a:cs typeface="Times New Roman" pitchFamily="18" charset="0"/>
              </a:rPr>
              <a:t>2.   Extension to pan-Arctic indicator development</a:t>
            </a:r>
            <a:endParaRPr lang="en-US" sz="2400" b="1" dirty="0" smtClean="0">
              <a:latin typeface="Times New Roman" pitchFamily="18" charset="0"/>
            </a:endParaRPr>
          </a:p>
          <a:p>
            <a:pPr marL="0" indent="0">
              <a:buNone/>
            </a:pPr>
            <a:endParaRPr lang="en-US" sz="2000" b="1" dirty="0" smtClean="0">
              <a:latin typeface="Times New Roman" pitchFamily="18" charset="0"/>
            </a:endParaRPr>
          </a:p>
          <a:p>
            <a:pPr marL="0" indent="0">
              <a:buNone/>
            </a:pPr>
            <a:endParaRPr lang="en-US" sz="2800" b="1" dirty="0">
              <a:latin typeface="Times New Roman" pitchFamily="18" charset="0"/>
            </a:endParaRPr>
          </a:p>
        </p:txBody>
      </p:sp>
      <p:sp>
        <p:nvSpPr>
          <p:cNvPr id="3" name="TextBox 2"/>
          <p:cNvSpPr txBox="1"/>
          <p:nvPr/>
        </p:nvSpPr>
        <p:spPr>
          <a:xfrm>
            <a:off x="5520764" y="6477000"/>
            <a:ext cx="3623236" cy="307777"/>
          </a:xfrm>
          <a:prstGeom prst="rect">
            <a:avLst/>
          </a:prstGeom>
          <a:noFill/>
        </p:spPr>
        <p:txBody>
          <a:bodyPr wrap="none" rtlCol="0">
            <a:spAutoFit/>
          </a:bodyPr>
          <a:lstStyle/>
          <a:p>
            <a:r>
              <a:rPr lang="en-US" sz="1400" smtClean="0"/>
              <a:t>Photo from the New </a:t>
            </a:r>
            <a:r>
              <a:rPr lang="en-US" sz="1400" dirty="0" smtClean="0"/>
              <a:t>Bedford Whaling Museum</a:t>
            </a:r>
            <a:endParaRPr lang="en-US" sz="1400" dirty="0"/>
          </a:p>
        </p:txBody>
      </p:sp>
    </p:spTree>
    <p:extLst>
      <p:ext uri="{BB962C8B-B14F-4D97-AF65-F5344CB8AC3E}">
        <p14:creationId xmlns:p14="http://schemas.microsoft.com/office/powerpoint/2010/main" val="337143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923" y="200068"/>
            <a:ext cx="8546796" cy="6459679"/>
            <a:chOff x="76200" y="200068"/>
            <a:chExt cx="8546796" cy="6459679"/>
          </a:xfrm>
        </p:grpSpPr>
        <p:pic>
          <p:nvPicPr>
            <p:cNvPr id="16" name="Picture 15"/>
            <p:cNvPicPr>
              <a:picLocks noChangeAspect="1"/>
            </p:cNvPicPr>
            <p:nvPr/>
          </p:nvPicPr>
          <p:blipFill>
            <a:blip r:embed="rId2"/>
            <a:stretch>
              <a:fillRect/>
            </a:stretch>
          </p:blipFill>
          <p:spPr>
            <a:xfrm>
              <a:off x="5384409" y="1000247"/>
              <a:ext cx="2511493" cy="2387001"/>
            </a:xfrm>
            <a:prstGeom prst="rect">
              <a:avLst/>
            </a:prstGeom>
          </p:spPr>
        </p:pic>
        <p:pic>
          <p:nvPicPr>
            <p:cNvPr id="4" name="Picture 3"/>
            <p:cNvPicPr>
              <a:picLocks noChangeAspect="1"/>
            </p:cNvPicPr>
            <p:nvPr/>
          </p:nvPicPr>
          <p:blipFill rotWithShape="1">
            <a:blip r:embed="rId3"/>
            <a:srcRect l="9394"/>
            <a:stretch/>
          </p:blipFill>
          <p:spPr>
            <a:xfrm>
              <a:off x="1486509" y="947485"/>
              <a:ext cx="2481952" cy="2439763"/>
            </a:xfrm>
            <a:prstGeom prst="rect">
              <a:avLst/>
            </a:prstGeom>
          </p:spPr>
        </p:pic>
        <p:sp>
          <p:nvSpPr>
            <p:cNvPr id="5" name="Shape 35"/>
            <p:cNvSpPr>
              <a:spLocks noChangeArrowheads="1"/>
            </p:cNvSpPr>
            <p:nvPr/>
          </p:nvSpPr>
          <p:spPr bwMode="auto">
            <a:xfrm>
              <a:off x="948845" y="200068"/>
              <a:ext cx="7674151" cy="4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7" tIns="35717" rIns="35717" bIns="35717" anchor="ctr">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2400" b="1" dirty="0" smtClean="0">
                  <a:latin typeface="Times New Roman" panose="02020603050405020304" pitchFamily="18" charset="0"/>
                  <a:ea typeface="+mn-ea"/>
                  <a:cs typeface="Times New Roman" panose="02020603050405020304" pitchFamily="18" charset="0"/>
                  <a:sym typeface="Avenir Next Demi Bold"/>
                </a:rPr>
                <a:t>             Extreme </a:t>
              </a:r>
              <a:r>
                <a:rPr lang="en-US" altLang="en-US" sz="2400" b="1" dirty="0" smtClean="0">
                  <a:latin typeface="Times New Roman" panose="02020603050405020304" pitchFamily="18" charset="0"/>
                  <a:ea typeface="+mn-ea"/>
                  <a:cs typeface="Times New Roman" panose="02020603050405020304" pitchFamily="18" charset="0"/>
                  <a:sym typeface="Avenir Next Demi Bold"/>
                </a:rPr>
                <a:t>September </a:t>
              </a:r>
              <a:r>
                <a:rPr lang="en-US" altLang="en-US" sz="2400" b="1" dirty="0">
                  <a:latin typeface="Times New Roman" panose="02020603050405020304" pitchFamily="18" charset="0"/>
                  <a:ea typeface="+mn-ea"/>
                  <a:cs typeface="Times New Roman" panose="02020603050405020304" pitchFamily="18" charset="0"/>
                  <a:sym typeface="Avenir Next Demi Bold"/>
                </a:rPr>
                <a:t>minimum ice extents</a:t>
              </a:r>
            </a:p>
          </p:txBody>
        </p:sp>
        <p:pic>
          <p:nvPicPr>
            <p:cNvPr id="6" name="Picture 5" descr="Sept1935.png"/>
            <p:cNvPicPr>
              <a:picLocks noChangeAspect="1"/>
            </p:cNvPicPr>
            <p:nvPr/>
          </p:nvPicPr>
          <p:blipFill rotWithShape="1">
            <a:blip r:embed="rId4">
              <a:extLst>
                <a:ext uri="{28A0092B-C50C-407E-A947-70E740481C1C}">
                  <a14:useLocalDpi xmlns:a14="http://schemas.microsoft.com/office/drawing/2010/main" val="0"/>
                </a:ext>
              </a:extLst>
            </a:blip>
            <a:srcRect t="85262"/>
            <a:stretch/>
          </p:blipFill>
          <p:spPr>
            <a:xfrm>
              <a:off x="719318" y="5905183"/>
              <a:ext cx="7821973" cy="754564"/>
            </a:xfrm>
            <a:prstGeom prst="rect">
              <a:avLst/>
            </a:prstGeom>
          </p:spPr>
        </p:pic>
        <p:sp>
          <p:nvSpPr>
            <p:cNvPr id="7" name="TextBox 6"/>
            <p:cNvSpPr txBox="1"/>
            <p:nvPr/>
          </p:nvSpPr>
          <p:spPr>
            <a:xfrm>
              <a:off x="2946472" y="2454644"/>
              <a:ext cx="652643"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1879</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7"/>
            <p:cNvPicPr>
              <a:picLocks noChangeAspect="1"/>
            </p:cNvPicPr>
            <p:nvPr/>
          </p:nvPicPr>
          <p:blipFill>
            <a:blip r:embed="rId5"/>
            <a:stretch>
              <a:fillRect/>
            </a:stretch>
          </p:blipFill>
          <p:spPr>
            <a:xfrm>
              <a:off x="1445641" y="3481349"/>
              <a:ext cx="2512988" cy="2399253"/>
            </a:xfrm>
            <a:prstGeom prst="rect">
              <a:avLst/>
            </a:prstGeom>
          </p:spPr>
        </p:pic>
        <p:sp>
          <p:nvSpPr>
            <p:cNvPr id="9" name="Shape 35"/>
            <p:cNvSpPr>
              <a:spLocks noChangeArrowheads="1"/>
            </p:cNvSpPr>
            <p:nvPr/>
          </p:nvSpPr>
          <p:spPr bwMode="auto">
            <a:xfrm>
              <a:off x="76200" y="2634022"/>
              <a:ext cx="2124914" cy="3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7" tIns="35717" rIns="35717" bIns="35717" anchor="ctr">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2000" b="1" dirty="0" smtClean="0">
                  <a:solidFill>
                    <a:srgbClr val="000000"/>
                  </a:solidFill>
                  <a:latin typeface="Arial"/>
                  <a:ea typeface="Avenir Next Demi Bold"/>
                  <a:cs typeface="Arial"/>
                  <a:sym typeface="Avenir Next Demi Bold"/>
                </a:rPr>
                <a:t> 1850-1900</a:t>
              </a:r>
              <a:endParaRPr lang="en-US" altLang="en-US" sz="2000" b="1" dirty="0">
                <a:solidFill>
                  <a:srgbClr val="000000"/>
                </a:solidFill>
                <a:latin typeface="Arial"/>
                <a:ea typeface="Avenir Next Demi Bold"/>
                <a:cs typeface="Arial"/>
                <a:sym typeface="Avenir Next Demi Bold"/>
              </a:endParaRPr>
            </a:p>
          </p:txBody>
        </p:sp>
        <p:sp>
          <p:nvSpPr>
            <p:cNvPr id="10" name="Shape 35"/>
            <p:cNvSpPr>
              <a:spLocks noChangeArrowheads="1"/>
            </p:cNvSpPr>
            <p:nvPr/>
          </p:nvSpPr>
          <p:spPr bwMode="auto">
            <a:xfrm>
              <a:off x="76200" y="5117298"/>
              <a:ext cx="2124915" cy="3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7" tIns="35717" rIns="35717" bIns="35717" anchor="ctr">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2000" b="1" dirty="0" smtClean="0">
                  <a:solidFill>
                    <a:srgbClr val="000000"/>
                  </a:solidFill>
                  <a:latin typeface="Arial"/>
                  <a:ea typeface="Avenir Next Demi Bold"/>
                  <a:cs typeface="Arial"/>
                  <a:sym typeface="Avenir Next Demi Bold"/>
                </a:rPr>
                <a:t> 1951-2000</a:t>
              </a:r>
              <a:endParaRPr lang="en-US" altLang="en-US" sz="2000" b="1" dirty="0">
                <a:solidFill>
                  <a:srgbClr val="000000"/>
                </a:solidFill>
                <a:latin typeface="Arial"/>
                <a:ea typeface="Avenir Next Demi Bold"/>
                <a:cs typeface="Arial"/>
                <a:sym typeface="Avenir Next Demi Bold"/>
              </a:endParaRPr>
            </a:p>
          </p:txBody>
        </p:sp>
        <p:pic>
          <p:nvPicPr>
            <p:cNvPr id="11" name="Picture 10"/>
            <p:cNvPicPr>
              <a:picLocks noChangeAspect="1"/>
            </p:cNvPicPr>
            <p:nvPr/>
          </p:nvPicPr>
          <p:blipFill>
            <a:blip r:embed="rId6"/>
            <a:stretch>
              <a:fillRect/>
            </a:stretch>
          </p:blipFill>
          <p:spPr>
            <a:xfrm>
              <a:off x="5381088" y="3461948"/>
              <a:ext cx="2518135" cy="2399253"/>
            </a:xfrm>
            <a:prstGeom prst="rect">
              <a:avLst/>
            </a:prstGeom>
          </p:spPr>
        </p:pic>
        <p:sp>
          <p:nvSpPr>
            <p:cNvPr id="12" name="Shape 35"/>
            <p:cNvSpPr>
              <a:spLocks noChangeArrowheads="1"/>
            </p:cNvSpPr>
            <p:nvPr/>
          </p:nvSpPr>
          <p:spPr bwMode="auto">
            <a:xfrm>
              <a:off x="4038600" y="5117298"/>
              <a:ext cx="1936509" cy="3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7" tIns="35717" rIns="35717" bIns="35717" anchor="ctr">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2000" b="1" dirty="0" smtClean="0">
                  <a:solidFill>
                    <a:srgbClr val="000000"/>
                  </a:solidFill>
                  <a:latin typeface="Arial"/>
                  <a:ea typeface="Avenir Next Demi Bold"/>
                  <a:cs typeface="Arial"/>
                  <a:sym typeface="Avenir Next Demi Bold"/>
                </a:rPr>
                <a:t> 2000-2013</a:t>
              </a:r>
              <a:endParaRPr lang="en-US" altLang="en-US" sz="2000" b="1" dirty="0">
                <a:solidFill>
                  <a:srgbClr val="000000"/>
                </a:solidFill>
                <a:latin typeface="Arial"/>
                <a:ea typeface="Avenir Next Demi Bold"/>
                <a:cs typeface="Arial"/>
                <a:sym typeface="Avenir Next Demi Bold"/>
              </a:endParaRPr>
            </a:p>
          </p:txBody>
        </p:sp>
        <p:sp>
          <p:nvSpPr>
            <p:cNvPr id="13" name="TextBox 12"/>
            <p:cNvSpPr txBox="1"/>
            <p:nvPr/>
          </p:nvSpPr>
          <p:spPr>
            <a:xfrm>
              <a:off x="6828679" y="2532961"/>
              <a:ext cx="652643"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1943</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Box 13"/>
            <p:cNvSpPr txBox="1"/>
            <p:nvPr/>
          </p:nvSpPr>
          <p:spPr>
            <a:xfrm>
              <a:off x="2877657" y="5023516"/>
              <a:ext cx="652643"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1995</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TextBox 14"/>
            <p:cNvSpPr txBox="1"/>
            <p:nvPr/>
          </p:nvSpPr>
          <p:spPr>
            <a:xfrm>
              <a:off x="6828679" y="5084615"/>
              <a:ext cx="652643"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Shape 35"/>
            <p:cNvSpPr>
              <a:spLocks noChangeArrowheads="1"/>
            </p:cNvSpPr>
            <p:nvPr/>
          </p:nvSpPr>
          <p:spPr bwMode="auto">
            <a:xfrm>
              <a:off x="4114800" y="2634022"/>
              <a:ext cx="2073913" cy="3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5717" tIns="35717" rIns="35717" bIns="35717" anchor="ctr">
              <a:spAutoFit/>
            </a:bodyPr>
            <a:lstStyle>
              <a:lvl1pPr eaLnBrk="0" hangingPunct="0">
                <a:defRPr sz="3600">
                  <a:solidFill>
                    <a:schemeClr val="tx1"/>
                  </a:solidFill>
                  <a:latin typeface="Gill Sans" charset="0"/>
                  <a:ea typeface="ヒラギノ角ゴ ProN W3" charset="0"/>
                  <a:cs typeface="ヒラギノ角ゴ ProN W3" charset="0"/>
                  <a:sym typeface="Gill Sans" charset="0"/>
                </a:defRPr>
              </a:lvl1pPr>
              <a:lvl2pPr marL="742950" indent="-285750" eaLnBrk="0" hangingPunct="0">
                <a:defRPr sz="3600">
                  <a:solidFill>
                    <a:schemeClr val="tx1"/>
                  </a:solidFill>
                  <a:latin typeface="Gill Sans" charset="0"/>
                  <a:ea typeface="ヒラギノ角ゴ ProN W3" charset="0"/>
                  <a:cs typeface="ヒラギノ角ゴ ProN W3" charset="0"/>
                  <a:sym typeface="Gill Sans" charset="0"/>
                </a:defRPr>
              </a:lvl2pPr>
              <a:lvl3pPr marL="1143000" indent="-228600" eaLnBrk="0" hangingPunct="0">
                <a:defRPr sz="3600">
                  <a:solidFill>
                    <a:schemeClr val="tx1"/>
                  </a:solidFill>
                  <a:latin typeface="Gill Sans" charset="0"/>
                  <a:ea typeface="ヒラギノ角ゴ ProN W3" charset="0"/>
                  <a:cs typeface="ヒラギノ角ゴ ProN W3" charset="0"/>
                  <a:sym typeface="Gill Sans" charset="0"/>
                </a:defRPr>
              </a:lvl3pPr>
              <a:lvl4pPr marL="1600200" indent="-228600" eaLnBrk="0" hangingPunct="0">
                <a:defRPr sz="3600">
                  <a:solidFill>
                    <a:schemeClr val="tx1"/>
                  </a:solidFill>
                  <a:latin typeface="Gill Sans" charset="0"/>
                  <a:ea typeface="ヒラギノ角ゴ ProN W3" charset="0"/>
                  <a:cs typeface="ヒラギノ角ゴ ProN W3" charset="0"/>
                  <a:sym typeface="Gill Sans" charset="0"/>
                </a:defRPr>
              </a:lvl4pPr>
              <a:lvl5pPr marL="2057400" indent="-228600" eaLnBrk="0" hangingPunct="0">
                <a:defRPr sz="3600">
                  <a:solidFill>
                    <a:schemeClr val="tx1"/>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ヒラギノ角ゴ ProN W3" charset="0"/>
                  <a:cs typeface="ヒラギノ角ゴ ProN W3" charset="0"/>
                  <a:sym typeface="Gill Sans" charset="0"/>
                </a:defRPr>
              </a:lvl9pPr>
            </a:lstStyle>
            <a:p>
              <a:pPr eaLnBrk="1" hangingPunct="1"/>
              <a:r>
                <a:rPr lang="en-US" altLang="en-US" sz="2000" b="1" dirty="0" smtClean="0">
                  <a:solidFill>
                    <a:srgbClr val="000000"/>
                  </a:solidFill>
                  <a:latin typeface="Arial"/>
                  <a:ea typeface="Avenir Next Demi Bold"/>
                  <a:cs typeface="Arial"/>
                  <a:sym typeface="Avenir Next Demi Bold"/>
                </a:rPr>
                <a:t>1901-1950</a:t>
              </a:r>
              <a:endParaRPr lang="en-US" altLang="en-US" sz="2000" b="1" dirty="0">
                <a:solidFill>
                  <a:srgbClr val="000000"/>
                </a:solidFill>
                <a:latin typeface="Arial"/>
                <a:ea typeface="Avenir Next Demi Bold"/>
                <a:cs typeface="Arial"/>
                <a:sym typeface="Avenir Next Demi Bold"/>
              </a:endParaRPr>
            </a:p>
          </p:txBody>
        </p:sp>
      </p:grpSp>
    </p:spTree>
    <p:extLst>
      <p:ext uri="{BB962C8B-B14F-4D97-AF65-F5344CB8AC3E}">
        <p14:creationId xmlns:p14="http://schemas.microsoft.com/office/powerpoint/2010/main" val="1699189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smtClean="0">
                <a:latin typeface="Times New Roman" panose="02020603050405020304" pitchFamily="18" charset="0"/>
                <a:cs typeface="Times New Roman" panose="02020603050405020304" pitchFamily="18" charset="0"/>
              </a:rPr>
              <a:t>Beaufort Severity Index reconstructed back to 1850</a:t>
            </a:r>
            <a:br>
              <a:rPr lang="en-US" sz="2400" b="1" dirty="0" smtClean="0">
                <a:latin typeface="Times New Roman" panose="02020603050405020304" pitchFamily="18" charset="0"/>
                <a:cs typeface="Times New Roman" panose="02020603050405020304" pitchFamily="18" charset="0"/>
              </a:rPr>
            </a:br>
            <a:r>
              <a:rPr lang="en-US" sz="2000" b="1" i="1" dirty="0" smtClean="0">
                <a:latin typeface="Times New Roman" panose="02020603050405020304" pitchFamily="18" charset="0"/>
                <a:cs typeface="Times New Roman" panose="02020603050405020304" pitchFamily="18" charset="0"/>
              </a:rPr>
              <a:t>[multilinear regression onto Beaufort/Chukchi/East Siberian/</a:t>
            </a:r>
            <a:r>
              <a:rPr lang="en-US" sz="2000" b="1" i="1" dirty="0" err="1" smtClean="0">
                <a:latin typeface="Times New Roman" panose="02020603050405020304" pitchFamily="18" charset="0"/>
                <a:cs typeface="Times New Roman" panose="02020603050405020304" pitchFamily="18" charset="0"/>
              </a:rPr>
              <a:t>panArctic</a:t>
            </a:r>
            <a:r>
              <a:rPr lang="en-US" sz="2000" b="1" i="1" dirty="0" smtClean="0">
                <a:latin typeface="Times New Roman" panose="02020603050405020304" pitchFamily="18" charset="0"/>
                <a:cs typeface="Times New Roman" panose="02020603050405020304" pitchFamily="18" charset="0"/>
              </a:rPr>
              <a:t> extents]</a:t>
            </a:r>
            <a:br>
              <a:rPr lang="en-US" sz="2000" b="1" i="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1800" b="1" dirty="0" smtClean="0">
                <a:solidFill>
                  <a:srgbClr val="FF0000"/>
                </a:solidFill>
                <a:latin typeface="Times New Roman" panose="02020603050405020304" pitchFamily="18" charset="0"/>
                <a:cs typeface="Times New Roman" panose="02020603050405020304" pitchFamily="18" charset="0"/>
              </a:rPr>
              <a:t>red = underspecified, </a:t>
            </a:r>
            <a:r>
              <a:rPr lang="en-US" sz="1800" b="1" dirty="0" smtClean="0">
                <a:solidFill>
                  <a:srgbClr val="0033CC"/>
                </a:solidFill>
                <a:latin typeface="Times New Roman" panose="02020603050405020304" pitchFamily="18" charset="0"/>
                <a:cs typeface="Times New Roman" panose="02020603050405020304" pitchFamily="18" charset="0"/>
              </a:rPr>
              <a:t>blue = </a:t>
            </a:r>
            <a:r>
              <a:rPr lang="en-US" sz="1800" b="1" dirty="0" err="1" smtClean="0">
                <a:solidFill>
                  <a:srgbClr val="0033CC"/>
                </a:solidFill>
                <a:latin typeface="Times New Roman" panose="02020603050405020304" pitchFamily="18" charset="0"/>
                <a:cs typeface="Times New Roman" panose="02020603050405020304" pitchFamily="18" charset="0"/>
              </a:rPr>
              <a:t>overspecified</a:t>
            </a:r>
            <a:endParaRPr lang="en-US" sz="1800" b="1" dirty="0">
              <a:solidFill>
                <a:srgbClr val="0033CC"/>
              </a:solidFill>
              <a:latin typeface="Times New Roman" panose="02020603050405020304" pitchFamily="18" charset="0"/>
              <a:cs typeface="Times New Roman" panose="02020603050405020304" pitchFamily="18" charset="0"/>
            </a:endParaRPr>
          </a:p>
        </p:txBody>
      </p:sp>
      <p:sp>
        <p:nvSpPr>
          <p:cNvPr id="3" name="AutoShape 2" descr="https://mailbox.iarc.uaf.edu/round/?_task=mail&amp;_action=get&amp;_mbox=INBOX&amp;_uid=198410&amp;_part=3&amp;_mimewarning=1&amp;_embed=1&amp;_extwin=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29" t="4837" r="6345" b="2716"/>
          <a:stretch/>
        </p:blipFill>
        <p:spPr bwMode="auto">
          <a:xfrm>
            <a:off x="460375" y="1791929"/>
            <a:ext cx="8229601" cy="455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778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685800"/>
            <a:ext cx="7696200" cy="533400"/>
          </a:xfrm>
        </p:spPr>
        <p:txBody>
          <a:bodyPr>
            <a:normAutofit fontScale="90000"/>
          </a:bodyPr>
          <a:lstStyle/>
          <a:p>
            <a:r>
              <a:rPr lang="en-US" sz="3600" b="1" dirty="0">
                <a:latin typeface="Times New Roman" pitchFamily="18" charset="0"/>
              </a:rPr>
              <a:t> </a:t>
            </a:r>
            <a:r>
              <a:rPr lang="en-US" sz="3100" b="1" dirty="0" smtClean="0">
                <a:latin typeface="Times New Roman" pitchFamily="18" charset="0"/>
              </a:rPr>
              <a:t> </a:t>
            </a:r>
            <a:endParaRPr lang="en-US" sz="3100" b="1" dirty="0">
              <a:latin typeface="Times New Roman" pitchFamily="18" charset="0"/>
            </a:endParaRPr>
          </a:p>
        </p:txBody>
      </p:sp>
      <p:sp>
        <p:nvSpPr>
          <p:cNvPr id="97283" name="Rectangle 3"/>
          <p:cNvSpPr>
            <a:spLocks noGrp="1" noChangeArrowheads="1"/>
          </p:cNvSpPr>
          <p:nvPr>
            <p:ph idx="1"/>
          </p:nvPr>
        </p:nvSpPr>
        <p:spPr>
          <a:xfrm>
            <a:off x="609600" y="533400"/>
            <a:ext cx="8382000" cy="5592763"/>
          </a:xfrm>
        </p:spPr>
        <p:txBody>
          <a:bodyPr>
            <a:normAutofit/>
          </a:bodyPr>
          <a:lstStyle/>
          <a:p>
            <a:pPr marL="0" indent="0">
              <a:buNone/>
            </a:pPr>
            <a:r>
              <a:rPr lang="en-US" sz="2000" b="1" dirty="0" smtClean="0">
                <a:latin typeface="Times New Roman" pitchFamily="18" charset="0"/>
              </a:rPr>
              <a:t>                                             </a:t>
            </a:r>
          </a:p>
          <a:p>
            <a:pPr marL="0" indent="0">
              <a:buNone/>
            </a:pPr>
            <a:r>
              <a:rPr lang="en-US" sz="24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Outline</a:t>
            </a:r>
          </a:p>
          <a:p>
            <a:pPr marL="0" indent="0">
              <a:buNone/>
            </a:pPr>
            <a:endParaRPr lang="en-US" sz="2400" b="1" dirty="0">
              <a:latin typeface="Times New Roman" pitchFamily="18" charset="0"/>
              <a:cs typeface="Times New Roman" pitchFamily="18" charset="0"/>
            </a:endParaRPr>
          </a:p>
          <a:p>
            <a:pPr marL="457200" indent="-457200">
              <a:buAutoNum type="arabicPeriod"/>
            </a:pPr>
            <a:r>
              <a:rPr lang="en-US" sz="2400" b="1" dirty="0" smtClean="0">
                <a:latin typeface="Times New Roman" pitchFamily="18" charset="0"/>
                <a:cs typeface="Times New Roman" pitchFamily="18" charset="0"/>
              </a:rPr>
              <a:t>A Beaufort sea ice severity index for northern Alaska</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variations and trends over the past 60 years</a:t>
            </a: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a:t>
            </a:r>
            <a:r>
              <a:rPr lang="en-US" sz="2400" b="1" dirty="0">
                <a:latin typeface="Times New Roman" pitchFamily="18" charset="0"/>
                <a:cs typeface="Times New Roman" pitchFamily="18" charset="0"/>
              </a:rPr>
              <a:t>reconstruction spanning 1850-present</a:t>
            </a:r>
            <a:endParaRPr lang="en-US" sz="2400" b="1" dirty="0" smtClean="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  representativeness and seasonal predictability</a:t>
            </a:r>
          </a:p>
          <a:p>
            <a:pPr marL="0" indent="0">
              <a:buNone/>
            </a:pPr>
            <a:endParaRPr lang="en-US" sz="2400" b="1" dirty="0" smtClean="0">
              <a:latin typeface="Times New Roman" pitchFamily="18" charset="0"/>
              <a:cs typeface="Times New Roman" pitchFamily="18" charset="0"/>
            </a:endParaRPr>
          </a:p>
          <a:p>
            <a:pPr marL="0" indent="0">
              <a:buNone/>
            </a:pPr>
            <a:r>
              <a:rPr lang="en-US" sz="2400" b="1" dirty="0" smtClean="0">
                <a:solidFill>
                  <a:srgbClr val="FF0000"/>
                </a:solidFill>
                <a:latin typeface="Times New Roman" pitchFamily="18" charset="0"/>
                <a:cs typeface="Times New Roman" pitchFamily="18" charset="0"/>
              </a:rPr>
              <a:t>2.   Extension to pan-Arctic indicator development</a:t>
            </a:r>
            <a:endParaRPr lang="en-US" sz="2400" b="1" dirty="0" smtClean="0">
              <a:solidFill>
                <a:srgbClr val="FF0000"/>
              </a:solidFill>
              <a:latin typeface="Times New Roman" pitchFamily="18" charset="0"/>
            </a:endParaRPr>
          </a:p>
          <a:p>
            <a:pPr marL="0" indent="0">
              <a:buNone/>
            </a:pPr>
            <a:endParaRPr lang="en-US" sz="2000" b="1" dirty="0" smtClean="0">
              <a:latin typeface="Times New Roman" pitchFamily="18" charset="0"/>
            </a:endParaRPr>
          </a:p>
          <a:p>
            <a:pPr marL="0" indent="0">
              <a:buNone/>
            </a:pPr>
            <a:endParaRPr lang="en-US" sz="2800" b="1" dirty="0">
              <a:latin typeface="Times New Roman" pitchFamily="18" charset="0"/>
            </a:endParaRPr>
          </a:p>
        </p:txBody>
      </p:sp>
    </p:spTree>
    <p:extLst>
      <p:ext uri="{BB962C8B-B14F-4D97-AF65-F5344CB8AC3E}">
        <p14:creationId xmlns:p14="http://schemas.microsoft.com/office/powerpoint/2010/main" val="1890428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latin typeface="Times New Roman" panose="02020603050405020304" pitchFamily="18" charset="0"/>
                <a:cs typeface="Times New Roman" panose="02020603050405020304" pitchFamily="18" charset="0"/>
              </a:rPr>
              <a:t>September pan-arctic sea ice extent regressed on </a:t>
            </a: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regional </a:t>
            </a:r>
            <a:r>
              <a:rPr lang="en-US" sz="2400" b="1" dirty="0">
                <a:latin typeface="Times New Roman" panose="02020603050405020304" pitchFamily="18" charset="0"/>
                <a:cs typeface="Times New Roman" panose="02020603050405020304" pitchFamily="18" charset="0"/>
              </a:rPr>
              <a:t>ice </a:t>
            </a:r>
            <a:r>
              <a:rPr lang="en-US" sz="2400" b="1" dirty="0" smtClean="0">
                <a:latin typeface="Times New Roman" panose="02020603050405020304" pitchFamily="18" charset="0"/>
                <a:cs typeface="Times New Roman" panose="02020603050405020304" pitchFamily="18" charset="0"/>
              </a:rPr>
              <a:t>extent, 1953-2013</a:t>
            </a:r>
            <a:endParaRPr lang="en-US" sz="24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841688" y="1537911"/>
            <a:ext cx="3306545" cy="2397728"/>
          </a:xfrm>
          <a:prstGeom prst="rect">
            <a:avLst/>
          </a:prstGeom>
        </p:spPr>
      </p:pic>
      <p:pic>
        <p:nvPicPr>
          <p:cNvPr id="6" name="Picture 5"/>
          <p:cNvPicPr>
            <a:picLocks noChangeAspect="1"/>
          </p:cNvPicPr>
          <p:nvPr/>
        </p:nvPicPr>
        <p:blipFill>
          <a:blip r:embed="rId4"/>
          <a:stretch>
            <a:fillRect/>
          </a:stretch>
        </p:blipFill>
        <p:spPr>
          <a:xfrm>
            <a:off x="817182" y="4227078"/>
            <a:ext cx="3320512" cy="2407857"/>
          </a:xfrm>
          <a:prstGeom prst="rect">
            <a:avLst/>
          </a:prstGeom>
        </p:spPr>
      </p:pic>
      <p:pic>
        <p:nvPicPr>
          <p:cNvPr id="7" name="Picture 6"/>
          <p:cNvPicPr>
            <a:picLocks noChangeAspect="1"/>
          </p:cNvPicPr>
          <p:nvPr/>
        </p:nvPicPr>
        <p:blipFill>
          <a:blip r:embed="rId5"/>
          <a:stretch>
            <a:fillRect/>
          </a:stretch>
        </p:blipFill>
        <p:spPr>
          <a:xfrm>
            <a:off x="4821758" y="4222752"/>
            <a:ext cx="3326475" cy="2412181"/>
          </a:xfrm>
          <a:prstGeom prst="rect">
            <a:avLst/>
          </a:prstGeom>
        </p:spPr>
      </p:pic>
      <p:pic>
        <p:nvPicPr>
          <p:cNvPr id="10" name="Picture 9"/>
          <p:cNvPicPr>
            <a:picLocks noChangeAspect="1"/>
          </p:cNvPicPr>
          <p:nvPr/>
        </p:nvPicPr>
        <p:blipFill>
          <a:blip r:embed="rId6"/>
          <a:stretch>
            <a:fillRect/>
          </a:stretch>
        </p:blipFill>
        <p:spPr>
          <a:xfrm>
            <a:off x="797517" y="1537911"/>
            <a:ext cx="3312169" cy="2401807"/>
          </a:xfrm>
          <a:prstGeom prst="rect">
            <a:avLst/>
          </a:prstGeom>
        </p:spPr>
      </p:pic>
    </p:spTree>
    <p:extLst>
      <p:ext uri="{BB962C8B-B14F-4D97-AF65-F5344CB8AC3E}">
        <p14:creationId xmlns:p14="http://schemas.microsoft.com/office/powerpoint/2010/main" val="1781815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28600"/>
            <a:ext cx="7696200" cy="914400"/>
          </a:xfrm>
        </p:spPr>
        <p:txBody>
          <a:bodyPr>
            <a:noAutofit/>
          </a:bodyPr>
          <a:lstStyle/>
          <a:p>
            <a:r>
              <a:rPr lang="en-US" sz="2800" b="1" dirty="0">
                <a:latin typeface="Times New Roman" pitchFamily="18" charset="0"/>
              </a:rPr>
              <a:t> </a:t>
            </a:r>
            <a:r>
              <a:rPr lang="en-US" sz="2400" b="1" dirty="0" smtClean="0">
                <a:latin typeface="Times New Roman" pitchFamily="18" charset="0"/>
              </a:rPr>
              <a:t>Summary</a:t>
            </a:r>
            <a:endParaRPr lang="en-US" sz="2400" b="1" dirty="0">
              <a:latin typeface="Times New Roman" pitchFamily="18" charset="0"/>
            </a:endParaRPr>
          </a:p>
        </p:txBody>
      </p:sp>
      <p:sp>
        <p:nvSpPr>
          <p:cNvPr id="97283" name="Rectangle 3"/>
          <p:cNvSpPr>
            <a:spLocks noGrp="1" noChangeArrowheads="1"/>
          </p:cNvSpPr>
          <p:nvPr>
            <p:ph idx="1"/>
          </p:nvPr>
        </p:nvSpPr>
        <p:spPr>
          <a:xfrm>
            <a:off x="228600" y="1219200"/>
            <a:ext cx="8686800" cy="5181600"/>
          </a:xfrm>
        </p:spPr>
        <p:txBody>
          <a:bodyPr>
            <a:normAutofit fontScale="92500"/>
          </a:bodyPr>
          <a:lstStyle/>
          <a:p>
            <a:pPr>
              <a:buFont typeface="Symbol"/>
              <a:buChar char="·"/>
            </a:pPr>
            <a:r>
              <a:rPr lang="en-US" sz="2400" b="1" dirty="0" smtClean="0">
                <a:latin typeface="Times New Roman" pitchFamily="18" charset="0"/>
                <a:sym typeface="Symbol"/>
              </a:rPr>
              <a:t>The Beaufort Severity Index is an indicator of summer ice severity in the Beaufort, Chukchi and eastern Russian subarctic seas</a:t>
            </a:r>
          </a:p>
          <a:p>
            <a:pPr>
              <a:buFont typeface="Symbol"/>
              <a:buChar char="·"/>
            </a:pPr>
            <a:endParaRPr lang="en-US" sz="2400" b="1" dirty="0">
              <a:latin typeface="Times New Roman" pitchFamily="18" charset="0"/>
              <a:sym typeface="Symbol"/>
            </a:endParaRPr>
          </a:p>
          <a:p>
            <a:pPr>
              <a:buFont typeface="Symbol"/>
              <a:buChar char="·"/>
            </a:pPr>
            <a:r>
              <a:rPr lang="en-US" sz="2400" b="1" dirty="0" smtClean="0">
                <a:latin typeface="Times New Roman" pitchFamily="18" charset="0"/>
                <a:sym typeface="Symbol"/>
              </a:rPr>
              <a:t>Simple correlative predictability of the Beaufort Severity Index is limited to 1-3 months and to information from Alaskan-Siberian seas</a:t>
            </a:r>
            <a:endParaRPr lang="en-US" sz="2400" b="1" dirty="0" smtClean="0">
              <a:latin typeface="Times New Roman" pitchFamily="18" charset="0"/>
            </a:endParaRPr>
          </a:p>
          <a:p>
            <a:pPr marL="0" indent="0">
              <a:buNone/>
            </a:pPr>
            <a:endParaRPr lang="en-US" sz="2400" b="1" dirty="0" smtClean="0">
              <a:latin typeface="Times New Roman" pitchFamily="18" charset="0"/>
            </a:endParaRPr>
          </a:p>
          <a:p>
            <a:pPr>
              <a:buFont typeface="Symbol"/>
              <a:buChar char="·"/>
            </a:pPr>
            <a:r>
              <a:rPr lang="en-US" sz="2400" b="1" dirty="0" smtClean="0">
                <a:latin typeface="Times New Roman" pitchFamily="18" charset="0"/>
              </a:rPr>
              <a:t>The present period of ice-diminished seas in the Alaskan region is unique in the historical record back to 1850</a:t>
            </a:r>
          </a:p>
          <a:p>
            <a:pPr marL="0" indent="0">
              <a:buNone/>
            </a:pPr>
            <a:endParaRPr lang="en-US" sz="2400" b="1" dirty="0" smtClean="0">
              <a:latin typeface="Times New Roman" pitchFamily="18" charset="0"/>
            </a:endParaRPr>
          </a:p>
          <a:p>
            <a:pPr>
              <a:buFont typeface="Symbol"/>
              <a:buChar char="·"/>
            </a:pPr>
            <a:r>
              <a:rPr lang="en-US" sz="2400" b="1" dirty="0" smtClean="0">
                <a:latin typeface="Times New Roman" pitchFamily="18" charset="0"/>
              </a:rPr>
              <a:t>Regional </a:t>
            </a:r>
            <a:r>
              <a:rPr lang="en-US" sz="2400" b="1" dirty="0">
                <a:latin typeface="Times New Roman" pitchFamily="18" charset="0"/>
              </a:rPr>
              <a:t>ice extents in several subarctic </a:t>
            </a:r>
            <a:r>
              <a:rPr lang="en-US" sz="2400" b="1" dirty="0" smtClean="0">
                <a:latin typeface="Times New Roman" pitchFamily="18" charset="0"/>
              </a:rPr>
              <a:t>seas are leading (by several seasons) indicators of September pan-Arctic ice </a:t>
            </a:r>
            <a:r>
              <a:rPr lang="en-US" sz="2400" b="1" dirty="0" smtClean="0">
                <a:latin typeface="Times New Roman" pitchFamily="18" charset="0"/>
              </a:rPr>
              <a:t>extent</a:t>
            </a:r>
          </a:p>
          <a:p>
            <a:pPr marL="0" indent="0">
              <a:buNone/>
            </a:pPr>
            <a:r>
              <a:rPr lang="en-US" sz="2400" b="1" dirty="0">
                <a:latin typeface="Times New Roman" pitchFamily="18" charset="0"/>
              </a:rPr>
              <a:t> </a:t>
            </a:r>
            <a:r>
              <a:rPr lang="en-US" sz="2400" b="1" dirty="0" smtClean="0">
                <a:latin typeface="Times New Roman" pitchFamily="18" charset="0"/>
              </a:rPr>
              <a:t>    </a:t>
            </a:r>
            <a:r>
              <a:rPr lang="en-US" sz="2400" b="1" i="1" dirty="0" smtClean="0">
                <a:latin typeface="Times New Roman" pitchFamily="18" charset="0"/>
              </a:rPr>
              <a:t>--  will extend to other seasons after determining trend effect</a:t>
            </a:r>
            <a:endParaRPr lang="en-US" sz="2400" b="1" i="1" dirty="0" smtClean="0">
              <a:latin typeface="Times New Roman" pitchFamily="18" charset="0"/>
            </a:endParaRPr>
          </a:p>
          <a:p>
            <a:pPr marL="0" indent="0">
              <a:buNone/>
            </a:pPr>
            <a:endParaRPr lang="en-US" sz="2000" b="1" dirty="0" smtClean="0">
              <a:latin typeface="Times New Roman" pitchFamily="18" charset="0"/>
            </a:endParaRPr>
          </a:p>
          <a:p>
            <a:pPr marL="0" indent="0">
              <a:buNone/>
            </a:pPr>
            <a:endParaRPr lang="en-US" sz="2000" b="1" dirty="0">
              <a:latin typeface="Times New Roman" pitchFamily="18" charset="0"/>
            </a:endParaRPr>
          </a:p>
          <a:p>
            <a:pPr marL="0" indent="0">
              <a:buNone/>
            </a:pPr>
            <a:endParaRPr lang="en-US" sz="2400" b="1" dirty="0" smtClean="0">
              <a:latin typeface="Times New Roman" pitchFamily="18" charset="0"/>
            </a:endParaRPr>
          </a:p>
          <a:p>
            <a:pPr marL="0" indent="0">
              <a:buNone/>
            </a:pPr>
            <a:endParaRPr lang="en-US" sz="2800" b="1" dirty="0">
              <a:latin typeface="Times New Roman" pitchFamily="18" charset="0"/>
            </a:endParaRPr>
          </a:p>
        </p:txBody>
      </p:sp>
    </p:spTree>
    <p:extLst>
      <p:ext uri="{BB962C8B-B14F-4D97-AF65-F5344CB8AC3E}">
        <p14:creationId xmlns:p14="http://schemas.microsoft.com/office/powerpoint/2010/main" val="4005030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S_03_7SeaIce06 copy.jpg"/>
          <p:cNvPicPr>
            <a:picLocks noChangeAspect="1"/>
          </p:cNvPicPr>
          <p:nvPr/>
        </p:nvPicPr>
        <p:blipFill rotWithShape="1">
          <a:blip r:embed="rId3" cstate="print">
            <a:extLst>
              <a:ext uri="{28A0092B-C50C-407E-A947-70E740481C1C}">
                <a14:useLocalDpi xmlns:a14="http://schemas.microsoft.com/office/drawing/2010/main" val="0"/>
              </a:ext>
            </a:extLst>
          </a:blip>
          <a:srcRect r="15116"/>
          <a:stretch/>
        </p:blipFill>
        <p:spPr>
          <a:xfrm>
            <a:off x="-1" y="0"/>
            <a:ext cx="9144001" cy="6858000"/>
          </a:xfrm>
          <a:prstGeom prst="rect">
            <a:avLst/>
          </a:prstGeom>
        </p:spPr>
      </p:pic>
      <p:sp>
        <p:nvSpPr>
          <p:cNvPr id="2050" name="Rectangle 2"/>
          <p:cNvSpPr>
            <a:spLocks noGrp="1" noChangeArrowheads="1"/>
          </p:cNvSpPr>
          <p:nvPr>
            <p:ph type="title" idx="4294967295"/>
          </p:nvPr>
        </p:nvSpPr>
        <p:spPr>
          <a:xfrm>
            <a:off x="74994" y="609600"/>
            <a:ext cx="8992806" cy="2514600"/>
          </a:xfrm>
        </p:spPr>
        <p:txBody>
          <a:bodyPr>
            <a:noAutofit/>
          </a:bodyPr>
          <a:lstStyle/>
          <a:p>
            <a:r>
              <a:rPr lang="en-US" sz="3200" b="1" i="1" dirty="0" smtClean="0">
                <a:latin typeface="Times New Roman" panose="02020603050405020304" pitchFamily="18" charset="0"/>
                <a:cs typeface="Times New Roman" panose="02020603050405020304" pitchFamily="18" charset="0"/>
              </a:rPr>
              <a:t>Thank you for your attention!</a:t>
            </a:r>
            <a:r>
              <a:rPr lang="en-US" dirty="0" smtClean="0"/>
              <a:t/>
            </a:r>
            <a:br>
              <a:rPr lang="en-US" dirty="0" smtClean="0"/>
            </a:br>
            <a:r>
              <a:rPr lang="en-US" sz="3200" b="1" dirty="0">
                <a:latin typeface="Times New Roman" pitchFamily="18" charset="0"/>
              </a:rPr>
              <a:t/>
            </a:r>
            <a:br>
              <a:rPr lang="en-US" sz="3200" b="1" dirty="0">
                <a:latin typeface="Times New Roman" pitchFamily="18" charset="0"/>
              </a:rPr>
            </a:br>
            <a:r>
              <a:rPr lang="en-US" sz="3200" b="1" dirty="0" smtClean="0">
                <a:latin typeface="Times New Roman" pitchFamily="18" charset="0"/>
              </a:rPr>
              <a:t/>
            </a:r>
            <a:br>
              <a:rPr lang="en-US" sz="3200" b="1" dirty="0" smtClean="0">
                <a:latin typeface="Times New Roman" pitchFamily="18" charset="0"/>
              </a:rPr>
            </a:br>
            <a:endParaRPr lang="en-US" sz="2800" b="1" dirty="0" smtClean="0"/>
          </a:p>
        </p:txBody>
      </p:sp>
      <p:sp>
        <p:nvSpPr>
          <p:cNvPr id="6" name="Rectangle 2"/>
          <p:cNvSpPr txBox="1">
            <a:spLocks noChangeArrowheads="1"/>
          </p:cNvSpPr>
          <p:nvPr/>
        </p:nvSpPr>
        <p:spPr>
          <a:xfrm>
            <a:off x="152400" y="4343400"/>
            <a:ext cx="8991600"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baseline="30000" dirty="0" smtClean="0">
                <a:latin typeface="Times New Roman" pitchFamily="18" charset="0"/>
              </a:rPr>
              <a:t/>
            </a:r>
            <a:br>
              <a:rPr lang="en-US" sz="2400" b="1" baseline="30000" dirty="0" smtClean="0">
                <a:latin typeface="Times New Roman" pitchFamily="18" charset="0"/>
              </a:rPr>
            </a:br>
            <a:r>
              <a:rPr lang="en-US" sz="2400" b="1" dirty="0" smtClean="0">
                <a:latin typeface="Times New Roman" pitchFamily="18" charset="0"/>
              </a:rPr>
              <a:t/>
            </a:r>
            <a:br>
              <a:rPr lang="en-US" sz="2400" b="1" dirty="0" smtClean="0">
                <a:latin typeface="Times New Roman" pitchFamily="18" charset="0"/>
              </a:rPr>
            </a:br>
            <a:endParaRPr lang="en-US" sz="2800" b="1" dirty="0" smtClean="0"/>
          </a:p>
        </p:txBody>
      </p:sp>
    </p:spTree>
    <p:extLst>
      <p:ext uri="{BB962C8B-B14F-4D97-AF65-F5344CB8AC3E}">
        <p14:creationId xmlns:p14="http://schemas.microsoft.com/office/powerpoint/2010/main" val="2641914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5333999" cy="1858962"/>
          </a:xfrm>
        </p:spPr>
        <p:txBody>
          <a:bodyPr>
            <a:normAutofit/>
          </a:bodyPr>
          <a:lstStyle/>
          <a:p>
            <a:r>
              <a:rPr lang="en-US" sz="2400" b="1" dirty="0" smtClean="0">
                <a:latin typeface="Times New Roman" panose="02020603050405020304" pitchFamily="18" charset="0"/>
                <a:cs typeface="Times New Roman" panose="02020603050405020304" pitchFamily="18" charset="0"/>
              </a:rPr>
              <a:t> Historical background:</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Barnett Severity Index, origins in</a:t>
            </a:r>
            <a:br>
              <a:rPr lang="en-US" sz="2400" b="1" dirty="0" smtClean="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1970s sealifts for the Alaska oil pipeline</a:t>
            </a:r>
            <a:endParaRPr lang="en-US" sz="2400" b="1" dirty="0">
              <a:latin typeface="Times New Roman" panose="02020603050405020304" pitchFamily="18" charset="0"/>
              <a:cs typeface="Times New Roman" panose="02020603050405020304" pitchFamily="18" charset="0"/>
            </a:endParaRPr>
          </a:p>
        </p:txBody>
      </p:sp>
      <p:pic>
        <p:nvPicPr>
          <p:cNvPr id="1026" name="Picture 2" descr="The trans-Alaska oil pipeline, as it zig-zags across the landsca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8652"/>
            <a:ext cx="650090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cation of trans-Alaska pip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516" y="7088"/>
            <a:ext cx="3347484" cy="378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556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2743200"/>
          </a:xfrm>
        </p:spPr>
        <p:txBody>
          <a:bodyPr>
            <a:noAutofit/>
          </a:bodyPr>
          <a:lstStyle/>
          <a:p>
            <a:pPr algn="l"/>
            <a:r>
              <a:rPr lang="en-US" sz="2000" b="1" dirty="0" smtClean="0"/>
              <a:t>“With </a:t>
            </a:r>
            <a:r>
              <a:rPr lang="en-US" sz="2000" b="1" dirty="0"/>
              <a:t>pipeline construction well underway in 1975, </a:t>
            </a:r>
            <a:r>
              <a:rPr lang="en-US" sz="2000" b="1" dirty="0" smtClean="0"/>
              <a:t>the Crowley </a:t>
            </a:r>
            <a:r>
              <a:rPr lang="en-US" sz="2000" b="1" dirty="0"/>
              <a:t>summer sealift flotilla to the North slope faced </a:t>
            </a:r>
            <a:r>
              <a:rPr lang="en-US" sz="2000" b="1" dirty="0" smtClean="0"/>
              <a:t>the worst </a:t>
            </a:r>
            <a:r>
              <a:rPr lang="en-US" sz="2000" b="1" dirty="0"/>
              <a:t>Arctic ice conditions of the </a:t>
            </a:r>
            <a:r>
              <a:rPr lang="en-US" sz="2000" b="1" dirty="0" smtClean="0"/>
              <a:t>century…</a:t>
            </a:r>
            <a:r>
              <a:rPr lang="en-US" sz="2000" b="1" dirty="0" smtClean="0">
                <a:solidFill>
                  <a:srgbClr val="0000FF"/>
                </a:solidFill>
              </a:rPr>
              <a:t>Vessels </a:t>
            </a:r>
            <a:r>
              <a:rPr lang="en-US" sz="2000" b="1" dirty="0">
                <a:solidFill>
                  <a:srgbClr val="0000FF"/>
                </a:solidFill>
              </a:rPr>
              <a:t>stood by for nearly two </a:t>
            </a:r>
            <a:r>
              <a:rPr lang="en-US" sz="2000" b="1" dirty="0" smtClean="0">
                <a:solidFill>
                  <a:srgbClr val="0000FF"/>
                </a:solidFill>
              </a:rPr>
              <a:t>months waiting </a:t>
            </a:r>
            <a:r>
              <a:rPr lang="en-US" sz="2000" b="1" dirty="0">
                <a:solidFill>
                  <a:srgbClr val="0000FF"/>
                </a:solidFill>
              </a:rPr>
              <a:t>for the ice to retreat. Finally in late September the </a:t>
            </a:r>
            <a:r>
              <a:rPr lang="en-US" sz="2000" b="1" dirty="0" smtClean="0">
                <a:solidFill>
                  <a:srgbClr val="0000FF"/>
                </a:solidFill>
              </a:rPr>
              <a:t>ice </a:t>
            </a:r>
            <a:r>
              <a:rPr lang="en-US" sz="2000" b="1" dirty="0" smtClean="0">
                <a:solidFill>
                  <a:srgbClr val="0000FF"/>
                </a:solidFill>
              </a:rPr>
              <a:t>floes </a:t>
            </a:r>
            <a:r>
              <a:rPr lang="en-US" sz="2000" b="1" dirty="0">
                <a:solidFill>
                  <a:srgbClr val="0000FF"/>
                </a:solidFill>
              </a:rPr>
              <a:t>moved back and Crowley's tugs and barges lined up </a:t>
            </a:r>
            <a:r>
              <a:rPr lang="en-US" sz="2000" b="1" dirty="0" smtClean="0">
                <a:solidFill>
                  <a:srgbClr val="0000FF"/>
                </a:solidFill>
              </a:rPr>
              <a:t>for the </a:t>
            </a:r>
            <a:r>
              <a:rPr lang="en-US" sz="2000" b="1" dirty="0">
                <a:solidFill>
                  <a:srgbClr val="0000FF"/>
                </a:solidFill>
              </a:rPr>
              <a:t>slow and arduous haul to Prudhoe Bay. When the </a:t>
            </a:r>
            <a:r>
              <a:rPr lang="en-US" sz="2000" b="1" dirty="0" smtClean="0">
                <a:solidFill>
                  <a:srgbClr val="0000FF"/>
                </a:solidFill>
              </a:rPr>
              <a:t>ice closed </a:t>
            </a:r>
            <a:r>
              <a:rPr lang="en-US" sz="2000" b="1" dirty="0">
                <a:solidFill>
                  <a:srgbClr val="0000FF"/>
                </a:solidFill>
              </a:rPr>
              <a:t>again, it took as many as four tugs to push </a:t>
            </a:r>
            <a:r>
              <a:rPr lang="en-US" sz="2000" b="1" dirty="0" smtClean="0">
                <a:solidFill>
                  <a:srgbClr val="0000FF"/>
                </a:solidFill>
              </a:rPr>
              <a:t>the barges</a:t>
            </a:r>
            <a:r>
              <a:rPr lang="en-US" sz="2000" b="1" dirty="0">
                <a:solidFill>
                  <a:srgbClr val="0000FF"/>
                </a:solidFill>
              </a:rPr>
              <a:t>, one at a time, through the ice</a:t>
            </a:r>
            <a:r>
              <a:rPr lang="en-US" sz="2000" b="1" dirty="0" smtClean="0">
                <a:solidFill>
                  <a:srgbClr val="0000FF"/>
                </a:solidFill>
              </a:rPr>
              <a:t>.</a:t>
            </a:r>
            <a:r>
              <a:rPr lang="en-US" sz="1800" b="1" dirty="0" smtClean="0">
                <a:solidFill>
                  <a:srgbClr val="0000FF"/>
                </a:solidFill>
              </a:rPr>
              <a:t/>
            </a:r>
            <a:br>
              <a:rPr lang="en-US" sz="1800" b="1" dirty="0" smtClean="0">
                <a:solidFill>
                  <a:srgbClr val="0000FF"/>
                </a:solidFill>
              </a:rPr>
            </a:br>
            <a:r>
              <a:rPr lang="en-US" sz="1800" b="1" dirty="0" smtClean="0"/>
              <a:t>                                                               </a:t>
            </a:r>
            <a:r>
              <a:rPr lang="en-US" sz="1800" b="1" i="1" dirty="0" smtClean="0"/>
              <a:t>--  From Crowley Maritime, 50 Years of Service in Alaska</a:t>
            </a:r>
            <a:r>
              <a:rPr lang="en-US" sz="1800" i="1" dirty="0"/>
              <a:t/>
            </a:r>
            <a:br>
              <a:rPr lang="en-US" sz="1800" i="1" dirty="0"/>
            </a:br>
            <a:endParaRPr lang="en-US" sz="1800" i="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96200" cy="3948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810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411162"/>
          </a:xfrm>
        </p:spPr>
        <p:txBody>
          <a:bodyPr>
            <a:normAutofit/>
          </a:bodyPr>
          <a:lstStyle/>
          <a:p>
            <a:r>
              <a:rPr lang="en-US" sz="2000" b="1" dirty="0" smtClean="0">
                <a:latin typeface="Times New Roman" panose="02020603050405020304" pitchFamily="18" charset="0"/>
                <a:cs typeface="Times New Roman" panose="02020603050405020304" pitchFamily="18" charset="0"/>
              </a:rPr>
              <a:t>August-September 2016:  Cruise ship transits the Northwest Passage</a:t>
            </a:r>
            <a:endParaRPr lang="en-US" sz="2000" b="1" dirty="0">
              <a:latin typeface="Times New Roman" panose="02020603050405020304" pitchFamily="18" charset="0"/>
              <a:cs typeface="Times New Roman" panose="02020603050405020304" pitchFamily="18" charset="0"/>
            </a:endParaRPr>
          </a:p>
        </p:txBody>
      </p:sp>
      <p:pic>
        <p:nvPicPr>
          <p:cNvPr id="1026" name="Picture 2" descr="This Aug. 21, 2016, photo shows people preparing to take a polar plunge in the Bering Sea in front of the luxury cruise ship Crystal Serenity, which anchored just outside Nome, Alaska. The ship made a port call as it became the largest cruise ship to ever go through the Northwest Passage, en route to New York Ci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733800"/>
            <a:ext cx="4417120" cy="294626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Picture of cruise s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Picture of cruise shi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704224"/>
            <a:ext cx="4482596" cy="2975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Image result for northwest passage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100" y="720761"/>
            <a:ext cx="4307364" cy="29368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media.npr.org/assets/img/2016/08/25/nwp-map-300-dpi_custom-6ecaea2e7cbe3ec5ec490c652b55597eb66f66b2-s400-c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715681"/>
            <a:ext cx="4307364" cy="293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86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63000" cy="6278562"/>
          </a:xfrm>
        </p:spPr>
        <p:txBody>
          <a:bodyPr>
            <a:normAutofit/>
          </a:bodyPr>
          <a:lstStyle/>
          <a:p>
            <a:pPr algn="l">
              <a:spcAft>
                <a:spcPts val="600"/>
              </a:spcAft>
            </a:pPr>
            <a:r>
              <a:rPr lang="en-US" sz="2000" b="1" dirty="0">
                <a:latin typeface="Times New Roman" panose="02020603050405020304" pitchFamily="18" charset="0"/>
                <a:cs typeface="Times New Roman" panose="02020603050405020304" pitchFamily="18" charset="0"/>
              </a:rPr>
              <a:t>The </a:t>
            </a:r>
            <a:r>
              <a:rPr lang="en-US" sz="2000" b="1" dirty="0" smtClean="0">
                <a:latin typeface="Times New Roman" panose="02020603050405020304" pitchFamily="18" charset="0"/>
                <a:cs typeface="Times New Roman" panose="02020603050405020304" pitchFamily="18" charset="0"/>
              </a:rPr>
              <a:t>Barnett Severity Index is </a:t>
            </a:r>
            <a:r>
              <a:rPr lang="en-US" sz="2000" b="1" dirty="0">
                <a:latin typeface="Times New Roman" panose="02020603050405020304" pitchFamily="18" charset="0"/>
                <a:cs typeface="Times New Roman" panose="02020603050405020304" pitchFamily="18" charset="0"/>
              </a:rPr>
              <a:t>a </a:t>
            </a:r>
            <a:r>
              <a:rPr lang="en-US" sz="2000" b="1" dirty="0" smtClean="0">
                <a:latin typeface="Times New Roman" panose="02020603050405020304" pitchFamily="18" charset="0"/>
                <a:cs typeface="Times New Roman" panose="02020603050405020304" pitchFamily="18" charset="0"/>
              </a:rPr>
              <a:t>sum of:</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the distance in </a:t>
            </a:r>
            <a:r>
              <a:rPr lang="en-US" sz="2000" b="1" dirty="0" smtClean="0">
                <a:latin typeface="Times New Roman" panose="02020603050405020304" pitchFamily="18" charset="0"/>
                <a:cs typeface="Times New Roman" panose="02020603050405020304" pitchFamily="18" charset="0"/>
              </a:rPr>
              <a:t>nautical miles </a:t>
            </a:r>
            <a:r>
              <a:rPr lang="en-US" sz="2000" b="1" dirty="0">
                <a:latin typeface="Times New Roman" panose="02020603050405020304" pitchFamily="18" charset="0"/>
                <a:cs typeface="Times New Roman" panose="02020603050405020304" pitchFamily="18" charset="0"/>
              </a:rPr>
              <a:t>from Point Barrow northward to the ice </a:t>
            </a:r>
            <a:r>
              <a:rPr lang="en-US" sz="2000" b="1" dirty="0" smtClean="0">
                <a:latin typeface="Times New Roman" panose="02020603050405020304" pitchFamily="18" charset="0"/>
                <a:cs typeface="Times New Roman" panose="02020603050405020304" pitchFamily="18" charset="0"/>
              </a:rPr>
              <a:t>edge</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on 15 </a:t>
            </a:r>
            <a:r>
              <a:rPr lang="en-US" sz="2000" b="1" dirty="0">
                <a:latin typeface="Times New Roman" panose="02020603050405020304" pitchFamily="18" charset="0"/>
                <a:cs typeface="Times New Roman" panose="02020603050405020304" pitchFamily="18" charset="0"/>
              </a:rPr>
              <a:t>September</a:t>
            </a:r>
            <a:r>
              <a:rPr lang="en-US" sz="2000" b="1" dirty="0" smtClean="0">
                <a:latin typeface="Times New Roman" panose="02020603050405020304" pitchFamily="18" charset="0"/>
                <a:cs typeface="Times New Roman" panose="02020603050405020304" pitchFamily="18" charset="0"/>
              </a:rPr>
              <a:t>,</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2</a:t>
            </a:r>
            <a:r>
              <a:rPr lang="en-US" sz="2000" b="1" dirty="0">
                <a:latin typeface="Times New Roman" panose="02020603050405020304" pitchFamily="18" charset="0"/>
                <a:cs typeface="Times New Roman" panose="02020603050405020304" pitchFamily="18" charset="0"/>
              </a:rPr>
              <a:t>) the distance from Point Barrow </a:t>
            </a:r>
            <a:r>
              <a:rPr lang="en-US" sz="2000" b="1" dirty="0" smtClean="0">
                <a:latin typeface="Times New Roman" panose="02020603050405020304" pitchFamily="18" charset="0"/>
                <a:cs typeface="Times New Roman" panose="02020603050405020304" pitchFamily="18" charset="0"/>
              </a:rPr>
              <a:t>northward </a:t>
            </a:r>
            <a:r>
              <a:rPr lang="en-US" sz="2000" b="1" dirty="0">
                <a:latin typeface="Times New Roman" panose="02020603050405020304" pitchFamily="18" charset="0"/>
                <a:cs typeface="Times New Roman" panose="02020603050405020304" pitchFamily="18" charset="0"/>
              </a:rPr>
              <a:t>to the 4/8th ice </a:t>
            </a:r>
            <a:r>
              <a:rPr lang="en-US" sz="2000" b="1" dirty="0" smtClean="0">
                <a:latin typeface="Times New Roman" panose="02020603050405020304" pitchFamily="18" charset="0"/>
                <a:cs typeface="Times New Roman" panose="02020603050405020304" pitchFamily="18" charset="0"/>
              </a:rPr>
              <a:t>concentration</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line on 15 September,</a:t>
            </a:r>
            <a:br>
              <a:rPr lang="en-US" sz="2000" b="1" dirty="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 the number of days the entire sea route from </a:t>
            </a:r>
            <a:r>
              <a:rPr lang="en-US" sz="2000" b="1" dirty="0" smtClean="0">
                <a:latin typeface="Times New Roman" panose="02020603050405020304" pitchFamily="18" charset="0"/>
                <a:cs typeface="Times New Roman" panose="02020603050405020304" pitchFamily="18" charset="0"/>
              </a:rPr>
              <a:t>the Bering </a:t>
            </a:r>
            <a:r>
              <a:rPr lang="en-US" sz="2000" b="1" dirty="0">
                <a:latin typeface="Times New Roman" panose="02020603050405020304" pitchFamily="18" charset="0"/>
                <a:cs typeface="Times New Roman" panose="02020603050405020304" pitchFamily="18" charset="0"/>
              </a:rPr>
              <a:t>Strait to </a:t>
            </a:r>
            <a:r>
              <a:rPr lang="en-US" sz="2000" b="1" dirty="0" smtClean="0">
                <a:latin typeface="Times New Roman" panose="02020603050405020304" pitchFamily="18" charset="0"/>
                <a:cs typeface="Times New Roman" panose="02020603050405020304" pitchFamily="18" charset="0"/>
              </a:rPr>
              <a:t>Prudhoe</a:t>
            </a:r>
            <a:br>
              <a:rPr lang="en-US" sz="2000" b="1" dirty="0" smtClean="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Bay </a:t>
            </a:r>
            <a:r>
              <a:rPr lang="en-US" sz="2000" b="1" dirty="0">
                <a:latin typeface="Times New Roman" panose="02020603050405020304" pitchFamily="18" charset="0"/>
                <a:cs typeface="Times New Roman" panose="02020603050405020304" pitchFamily="18" charset="0"/>
              </a:rPr>
              <a:t>is </a:t>
            </a:r>
            <a:r>
              <a:rPr lang="en-US" sz="2000" b="1" dirty="0" smtClean="0">
                <a:latin typeface="Times New Roman" panose="02020603050405020304" pitchFamily="18" charset="0"/>
                <a:cs typeface="Times New Roman" panose="02020603050405020304" pitchFamily="18" charset="0"/>
              </a:rPr>
              <a:t>ice-free </a:t>
            </a:r>
            <a:r>
              <a:rPr lang="en-US" sz="2000" b="1" dirty="0">
                <a:latin typeface="Times New Roman" panose="02020603050405020304" pitchFamily="18" charset="0"/>
                <a:cs typeface="Times New Roman" panose="02020603050405020304" pitchFamily="18" charset="0"/>
              </a:rPr>
              <a:t>in a </a:t>
            </a:r>
            <a:r>
              <a:rPr lang="en-US" sz="2000" b="1" dirty="0" smtClean="0">
                <a:latin typeface="Times New Roman" panose="02020603050405020304" pitchFamily="18" charset="0"/>
                <a:cs typeface="Times New Roman" panose="02020603050405020304" pitchFamily="18" charset="0"/>
              </a:rPr>
              <a:t>calendar year,</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t>
            </a:r>
            <a:br>
              <a:rPr lang="en-US" sz="2000" b="1" dirty="0" smtClean="0">
                <a:latin typeface="Times New Roman" panose="02020603050405020304" pitchFamily="18" charset="0"/>
                <a:cs typeface="Times New Roman" panose="02020603050405020304" pitchFamily="18" charset="0"/>
              </a:rPr>
            </a:br>
            <a:r>
              <a:rPr lang="en-US" sz="2000" b="1" i="1" dirty="0" smtClean="0">
                <a:latin typeface="Times New Roman" panose="02020603050405020304" pitchFamily="18" charset="0"/>
                <a:cs typeface="Times New Roman" panose="02020603050405020304" pitchFamily="18" charset="0"/>
              </a:rPr>
              <a:t>4</a:t>
            </a:r>
            <a:r>
              <a:rPr lang="en-US" sz="2000" b="1" i="1" dirty="0">
                <a:latin typeface="Times New Roman" panose="02020603050405020304" pitchFamily="18" charset="0"/>
                <a:cs typeface="Times New Roman" panose="02020603050405020304" pitchFamily="18" charset="0"/>
              </a:rPr>
              <a:t>) the number of days the </a:t>
            </a:r>
            <a:r>
              <a:rPr lang="en-US" sz="2000" b="1" i="1" dirty="0" smtClean="0">
                <a:latin typeface="Times New Roman" panose="02020603050405020304" pitchFamily="18" charset="0"/>
                <a:cs typeface="Times New Roman" panose="02020603050405020304" pitchFamily="18" charset="0"/>
              </a:rPr>
              <a:t>sea route from Barrow to Prudhoe Bay </a:t>
            </a:r>
            <a:r>
              <a:rPr lang="en-US" sz="2000" b="1" i="1" dirty="0">
                <a:latin typeface="Times New Roman" panose="02020603050405020304" pitchFamily="18" charset="0"/>
                <a:cs typeface="Times New Roman" panose="02020603050405020304" pitchFamily="18" charset="0"/>
              </a:rPr>
              <a:t>is less than </a:t>
            </a:r>
            <a:r>
              <a:rPr lang="en-US" sz="2000" b="1" i="1" dirty="0" smtClean="0">
                <a:latin typeface="Times New Roman" panose="02020603050405020304" pitchFamily="18" charset="0"/>
                <a:cs typeface="Times New Roman" panose="02020603050405020304" pitchFamily="18" charset="0"/>
              </a:rPr>
              <a:t>or</a:t>
            </a:r>
            <a:br>
              <a:rPr lang="en-US" sz="2000" b="1" i="1" dirty="0" smtClean="0">
                <a:latin typeface="Times New Roman" panose="02020603050405020304" pitchFamily="18" charset="0"/>
                <a:cs typeface="Times New Roman" panose="02020603050405020304" pitchFamily="18" charset="0"/>
              </a:rPr>
            </a:br>
            <a:r>
              <a:rPr lang="en-US" sz="2000" b="1" i="1" dirty="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 equal</a:t>
            </a:r>
            <a:r>
              <a:rPr lang="en-US" sz="2000" b="1" i="1" dirty="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to </a:t>
            </a:r>
            <a:r>
              <a:rPr lang="en-US" sz="2000" b="1" i="1" dirty="0">
                <a:latin typeface="Times New Roman" panose="02020603050405020304" pitchFamily="18" charset="0"/>
                <a:cs typeface="Times New Roman" panose="02020603050405020304" pitchFamily="18" charset="0"/>
              </a:rPr>
              <a:t>4/8th ice </a:t>
            </a:r>
            <a:r>
              <a:rPr lang="en-US" sz="2000" b="1" i="1" dirty="0" smtClean="0">
                <a:latin typeface="Times New Roman" panose="02020603050405020304" pitchFamily="18" charset="0"/>
                <a:cs typeface="Times New Roman" panose="02020603050405020304" pitchFamily="18" charset="0"/>
              </a:rPr>
              <a:t>concentration in </a:t>
            </a:r>
            <a:r>
              <a:rPr lang="en-US" sz="2000" b="1" i="1" dirty="0">
                <a:latin typeface="Times New Roman" panose="02020603050405020304" pitchFamily="18" charset="0"/>
                <a:cs typeface="Times New Roman" panose="02020603050405020304" pitchFamily="18" charset="0"/>
              </a:rPr>
              <a:t>a calendar year</a:t>
            </a:r>
            <a:r>
              <a:rPr lang="en-US" sz="2000" b="1" dirty="0">
                <a:latin typeface="Times New Roman" panose="02020603050405020304" pitchFamily="18" charset="0"/>
                <a:cs typeface="Times New Roman" panose="02020603050405020304" pitchFamily="18" charset="0"/>
              </a:rPr>
              <a:t>, and </a:t>
            </a: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5</a:t>
            </a:r>
            <a:r>
              <a:rPr lang="en-US" sz="2000" b="1" dirty="0">
                <a:latin typeface="Times New Roman" panose="02020603050405020304" pitchFamily="18" charset="0"/>
                <a:cs typeface="Times New Roman" panose="02020603050405020304" pitchFamily="18" charset="0"/>
              </a:rPr>
              <a:t>) the temporal length of </a:t>
            </a:r>
            <a:r>
              <a:rPr lang="en-US" sz="2000" b="1" dirty="0" smtClean="0">
                <a:latin typeface="Times New Roman" panose="02020603050405020304" pitchFamily="18" charset="0"/>
                <a:cs typeface="Times New Roman" panose="02020603050405020304" pitchFamily="18" charset="0"/>
              </a:rPr>
              <a:t>the navigable </a:t>
            </a:r>
            <a:r>
              <a:rPr lang="en-US" sz="2000" b="1" dirty="0">
                <a:latin typeface="Times New Roman" panose="02020603050405020304" pitchFamily="18" charset="0"/>
                <a:cs typeface="Times New Roman" panose="02020603050405020304" pitchFamily="18" charset="0"/>
              </a:rPr>
              <a:t>season, defined as the time period </a:t>
            </a:r>
            <a:r>
              <a:rPr lang="en-US" sz="2000" b="1" dirty="0" smtClean="0">
                <a:latin typeface="Times New Roman" panose="02020603050405020304" pitchFamily="18" charset="0"/>
                <a:cs typeface="Times New Roman" panose="02020603050405020304" pitchFamily="18" charset="0"/>
              </a:rPr>
              <a:t>from</a:t>
            </a:r>
            <a:br>
              <a:rPr lang="en-US" sz="2000" b="1" dirty="0" smtClean="0">
                <a:latin typeface="Times New Roman" panose="02020603050405020304" pitchFamily="18" charset="0"/>
                <a:cs typeface="Times New Roman" panose="02020603050405020304" pitchFamily="18" charset="0"/>
              </a:rPr>
            </a:br>
            <a:r>
              <a:rPr lang="en-US" sz="2000" b="1" dirty="0" smtClean="0">
                <a:latin typeface="Times New Roman" panose="02020603050405020304" pitchFamily="18" charset="0"/>
                <a:cs typeface="Times New Roman" panose="02020603050405020304" pitchFamily="18" charset="0"/>
              </a:rPr>
              <a:t>     the initial </a:t>
            </a:r>
            <a:r>
              <a:rPr lang="en-US" sz="2000" b="1" dirty="0">
                <a:latin typeface="Times New Roman" panose="02020603050405020304" pitchFamily="18" charset="0"/>
                <a:cs typeface="Times New Roman" panose="02020603050405020304" pitchFamily="18" charset="0"/>
              </a:rPr>
              <a:t>data the sea route is less than 4/8th ice </a:t>
            </a:r>
            <a:r>
              <a:rPr lang="en-US" sz="2000" b="1" dirty="0" smtClean="0">
                <a:latin typeface="Times New Roman" panose="02020603050405020304" pitchFamily="18" charset="0"/>
                <a:cs typeface="Times New Roman" panose="02020603050405020304" pitchFamily="18" charset="0"/>
              </a:rPr>
              <a:t>concentration </a:t>
            </a:r>
            <a:r>
              <a:rPr lang="en-US" sz="2000" b="1" dirty="0">
                <a:latin typeface="Times New Roman" panose="02020603050405020304" pitchFamily="18" charset="0"/>
                <a:cs typeface="Times New Roman" panose="02020603050405020304" pitchFamily="18" charset="0"/>
              </a:rPr>
              <a:t>to 1 October</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
            </a:r>
            <a:br>
              <a:rPr lang="en-US" sz="2000" dirty="0" smtClean="0">
                <a:latin typeface="Times New Roman" panose="02020603050405020304" pitchFamily="18" charset="0"/>
                <a:cs typeface="Times New Roman" panose="02020603050405020304" pitchFamily="18" charset="0"/>
              </a:rPr>
            </a:br>
            <a:endParaRPr lang="en-US" sz="2000" b="1" i="1" dirty="0">
              <a:solidFill>
                <a:srgbClr val="00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733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66"/>
          <a:stretch/>
        </p:blipFill>
        <p:spPr bwMode="auto">
          <a:xfrm>
            <a:off x="1066800" y="1143000"/>
            <a:ext cx="6904818" cy="536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274638"/>
            <a:ext cx="8229600" cy="639762"/>
          </a:xfrm>
        </p:spPr>
        <p:txBody>
          <a:bodyPr>
            <a:normAutofit/>
          </a:bodyPr>
          <a:lstStyle/>
          <a:p>
            <a:r>
              <a:rPr lang="en-US" sz="2400" b="1" dirty="0" smtClean="0">
                <a:latin typeface="Times New Roman" panose="02020603050405020304" pitchFamily="18" charset="0"/>
                <a:cs typeface="Times New Roman" panose="02020603050405020304" pitchFamily="18" charset="0"/>
              </a:rPr>
              <a:t>Barnett  index, 1953-2016   (red bars)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478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00" y="304800"/>
            <a:ext cx="8839200" cy="1447800"/>
          </a:xfrm>
        </p:spPr>
        <p:txBody>
          <a:bodyPr>
            <a:normAutofit/>
          </a:bodyPr>
          <a:lstStyle/>
          <a:p>
            <a:r>
              <a:rPr lang="en-US" sz="2400" b="1" dirty="0" smtClean="0">
                <a:latin typeface="Times New Roman" pitchFamily="18" charset="0"/>
                <a:cs typeface="Times New Roman" pitchFamily="18" charset="0"/>
              </a:rPr>
              <a:t>Average sea ice coverage in September: 1980 vs </a:t>
            </a:r>
            <a:r>
              <a:rPr lang="en-US" sz="2400" b="1" dirty="0" smtClean="0">
                <a:latin typeface="Times New Roman" pitchFamily="18" charset="0"/>
                <a:cs typeface="Times New Roman" pitchFamily="18" charset="0"/>
              </a:rPr>
              <a:t>2015</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  1980                                              </a:t>
            </a:r>
            <a:r>
              <a:rPr lang="en-US" sz="2400" b="1" dirty="0" smtClean="0">
                <a:latin typeface="Times New Roman" pitchFamily="18" charset="0"/>
                <a:cs typeface="Times New Roman" pitchFamily="18" charset="0"/>
              </a:rPr>
              <a:t>2015              </a:t>
            </a:r>
            <a:endParaRPr lang="en-US" sz="2400"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2"/>
          <a:srcRect t="3538" b="6257"/>
          <a:stretch/>
        </p:blipFill>
        <p:spPr>
          <a:xfrm>
            <a:off x="78301" y="1599274"/>
            <a:ext cx="4951491" cy="4801526"/>
          </a:xfrm>
          <a:prstGeom prst="rect">
            <a:avLst/>
          </a:prstGeom>
        </p:spPr>
      </p:pic>
      <p:pic>
        <p:nvPicPr>
          <p:cNvPr id="5" name="Picture 4"/>
          <p:cNvPicPr>
            <a:picLocks noChangeAspect="1"/>
          </p:cNvPicPr>
          <p:nvPr/>
        </p:nvPicPr>
        <p:blipFill rotWithShape="1">
          <a:blip r:embed="rId3"/>
          <a:srcRect l="3162" t="3970" b="6324"/>
          <a:stretch/>
        </p:blipFill>
        <p:spPr>
          <a:xfrm>
            <a:off x="4323907" y="1600835"/>
            <a:ext cx="4820093" cy="4799965"/>
          </a:xfrm>
          <a:prstGeom prst="rect">
            <a:avLst/>
          </a:prstGeom>
        </p:spPr>
      </p:pic>
      <p:pic>
        <p:nvPicPr>
          <p:cNvPr id="6" name="Picture 5"/>
          <p:cNvPicPr>
            <a:picLocks noChangeAspect="1"/>
          </p:cNvPicPr>
          <p:nvPr/>
        </p:nvPicPr>
        <p:blipFill>
          <a:blip r:embed="rId4"/>
          <a:stretch>
            <a:fillRect/>
          </a:stretch>
        </p:blipFill>
        <p:spPr>
          <a:xfrm>
            <a:off x="2362200" y="6400800"/>
            <a:ext cx="4646638" cy="430576"/>
          </a:xfrm>
          <a:prstGeom prst="rect">
            <a:avLst/>
          </a:prstGeom>
        </p:spPr>
      </p:pic>
      <p:sp>
        <p:nvSpPr>
          <p:cNvPr id="7" name="TextBox 6"/>
          <p:cNvSpPr txBox="1"/>
          <p:nvPr/>
        </p:nvSpPr>
        <p:spPr>
          <a:xfrm>
            <a:off x="216528" y="6400800"/>
            <a:ext cx="2209800" cy="461665"/>
          </a:xfrm>
          <a:prstGeom prst="rect">
            <a:avLst/>
          </a:prstGeom>
          <a:noFill/>
        </p:spPr>
        <p:txBody>
          <a:bodyPr wrap="square" rtlCol="0">
            <a:spAutoFit/>
          </a:bodyPr>
          <a:lstStyle/>
          <a:p>
            <a:r>
              <a:rPr lang="en-US" sz="1200" dirty="0" smtClean="0"/>
              <a:t>(Ice concentration from satellite passive microwave data)</a:t>
            </a:r>
            <a:endParaRPr lang="en-US" sz="1200" dirty="0"/>
          </a:p>
        </p:txBody>
      </p:sp>
    </p:spTree>
    <p:extLst>
      <p:ext uri="{BB962C8B-B14F-4D97-AF65-F5344CB8AC3E}">
        <p14:creationId xmlns:p14="http://schemas.microsoft.com/office/powerpoint/2010/main" val="1270083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rmAutofit/>
          </a:bodyPr>
          <a:lstStyle/>
          <a:p>
            <a:r>
              <a:rPr lang="en-US" sz="2000" b="1" dirty="0">
                <a:latin typeface="Times New Roman" panose="02020603050405020304" pitchFamily="18" charset="0"/>
                <a:cs typeface="Times New Roman" panose="02020603050405020304" pitchFamily="18" charset="0"/>
              </a:rPr>
              <a:t>Observed change in yearly # of days with ice cover (days per decade), 1979-2013</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1800" b="1" i="1" dirty="0">
                <a:latin typeface="Times New Roman" panose="02020603050405020304" pitchFamily="18" charset="0"/>
                <a:cs typeface="Times New Roman" panose="02020603050405020304" pitchFamily="18" charset="0"/>
              </a:rPr>
              <a:t>[from Parkinson, 2014, GRL]</a:t>
            </a:r>
            <a:endParaRPr lang="en-US" sz="1800"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0896" b="14606"/>
          <a:stretch/>
        </p:blipFill>
        <p:spPr bwMode="auto">
          <a:xfrm>
            <a:off x="2514600" y="1394178"/>
            <a:ext cx="4380946"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067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7980</TotalTime>
  <Words>680</Words>
  <Application>Microsoft Office PowerPoint</Application>
  <PresentationFormat>On-screen Show (4:3)</PresentationFormat>
  <Paragraphs>105</Paragraphs>
  <Slides>25</Slides>
  <Notes>13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Sea ice indicators:  The northern Alaska navigation corridor and pan-Arctic linkages  John Walsh1, Florence Fetterer2, J. Scott Stewart2</vt:lpstr>
      <vt:lpstr>  </vt:lpstr>
      <vt:lpstr> Historical background:  Barnett Severity Index, origins in 1970s sealifts for the Alaska oil pipeline</vt:lpstr>
      <vt:lpstr>“With pipeline construction well underway in 1975, the Crowley summer sealift flotilla to the North slope faced the worst Arctic ice conditions of the century…Vessels stood by for nearly two months waiting for the ice to retreat. Finally in late September the ice floes moved back and Crowley's tugs and barges lined up for the slow and arduous haul to Prudhoe Bay. When the ice closed again, it took as many as four tugs to push the barges, one at a time, through the ice.                                                                --  From Crowley Maritime, 50 Years of Service in Alaska </vt:lpstr>
      <vt:lpstr>August-September 2016:  Cruise ship transits the Northwest Passage</vt:lpstr>
      <vt:lpstr>The Barnett Severity Index is a sum of:   1) the distance in nautical miles from Point Barrow northward to the ice edge      on 15 September,   2) the distance from Point Barrow northward to the 4/8th ice concentration      line on 15 September,  3) the number of days the entire sea route from the Bering Strait to Prudhoe      Bay is ice-free in a calendar year,   4) the number of days the sea route from Barrow to Prudhoe Bay is less than or      equal to 4/8th ice concentration in a calendar year, and   5) the temporal length of the navigable season, defined as the time period from      the initial data the sea route is less than 4/8th ice concentration to 1 October.   </vt:lpstr>
      <vt:lpstr>Barnett  index, 1953-2016   (red bars)</vt:lpstr>
      <vt:lpstr>Average sea ice coverage in September: 1980 vs 2015    1980                                              2015              </vt:lpstr>
      <vt:lpstr>Observed change in yearly # of days with ice cover (days per decade), 1979-2013 [from Parkinson, 2014, GRL]</vt:lpstr>
      <vt:lpstr>The Barnett Severity Index is a sum of:   1)  the distance in nautical miles from Point Barrow northward to the ice edge       on 15 September,   2)  the distance from Point Barrow north-ward to the 4/8th ice concentration       line on 15 September,  3)  the number of days the entire sea route from the Bering Strait to Prudhoe       Bay is ice free in a calendar year,   4)  the number of days the sea route from Barrow to Prudhoe Bay is less than or equal       to 4/8th ice concentration in a calendar year, and   5)  the temporal length of the navigable season, defined as the time period from       the initial data the sea route is less than 4/8th ice concentration to 1 October.   Proxy used here:  Beaufort Severity Index          Number of days the Barrow-Prudhoe corridor is navigable:              &lt; 50% ice concentration -- Goldstein et al. (2016, The Cryosphere)</vt:lpstr>
      <vt:lpstr>Beaufort sea ice extent vs. Beaufort Severity Index (red)</vt:lpstr>
      <vt:lpstr>Beaufort Severity Index (gray bars) vs. Barnett  Index, 1953-2016   (red bars) </vt:lpstr>
      <vt:lpstr>  </vt:lpstr>
      <vt:lpstr>Regions used in sea ice indicator evaluations  [from NSIDC and NIC]</vt:lpstr>
      <vt:lpstr>Beaufort Severity Index vs. regional ice extent:  variance explained, 1953-2013</vt:lpstr>
      <vt:lpstr>  </vt:lpstr>
      <vt:lpstr>  A gridded database of Arctic sea ice  extending back to 1850   (Walsh, Fetterer, Stewart and Chapman, 2016, Geographical Review)     </vt:lpstr>
      <vt:lpstr>   Primary data sources  </vt:lpstr>
      <vt:lpstr>Pan-Arctic ice extent anomalies vs. year and calendar month, 1850-</vt:lpstr>
      <vt:lpstr>PowerPoint Presentation</vt:lpstr>
      <vt:lpstr>Beaufort Severity Index reconstructed back to 1850 [multilinear regression onto Beaufort/Chukchi/East Siberian/panArctic extents]  red = underspecified, blue = overspecified</vt:lpstr>
      <vt:lpstr>  </vt:lpstr>
      <vt:lpstr>September pan-arctic sea ice extent regressed on  regional ice extent, 1953-2013</vt:lpstr>
      <vt:lpstr> Summary</vt:lpstr>
      <vt:lpstr>Thank you for your attention!   </vt:lpstr>
    </vt:vector>
  </TitlesOfParts>
  <Company>UIUC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j-walsh2</dc:creator>
  <cp:lastModifiedBy>jwalsh</cp:lastModifiedBy>
  <cp:revision>191</cp:revision>
  <cp:lastPrinted>2017-07-13T18:54:37Z</cp:lastPrinted>
  <dcterms:created xsi:type="dcterms:W3CDTF">2013-01-09T20:50:56Z</dcterms:created>
  <dcterms:modified xsi:type="dcterms:W3CDTF">2017-07-20T01:18:01Z</dcterms:modified>
</cp:coreProperties>
</file>