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1" r:id="rId3"/>
    <p:sldMasterId id="2147483673" r:id="rId4"/>
  </p:sldMasterIdLst>
  <p:notesMasterIdLst>
    <p:notesMasterId r:id="rId75"/>
  </p:notesMasterIdLst>
  <p:sldIdLst>
    <p:sldId id="273" r:id="rId5"/>
    <p:sldId id="407" r:id="rId6"/>
    <p:sldId id="386" r:id="rId7"/>
    <p:sldId id="382" r:id="rId8"/>
    <p:sldId id="406" r:id="rId9"/>
    <p:sldId id="288" r:id="rId10"/>
    <p:sldId id="289" r:id="rId11"/>
    <p:sldId id="274" r:id="rId12"/>
    <p:sldId id="317" r:id="rId13"/>
    <p:sldId id="315" r:id="rId14"/>
    <p:sldId id="316" r:id="rId15"/>
    <p:sldId id="259" r:id="rId16"/>
    <p:sldId id="297" r:id="rId17"/>
    <p:sldId id="408" r:id="rId18"/>
    <p:sldId id="340" r:id="rId19"/>
    <p:sldId id="345" r:id="rId20"/>
    <p:sldId id="346" r:id="rId21"/>
    <p:sldId id="347" r:id="rId22"/>
    <p:sldId id="349" r:id="rId23"/>
    <p:sldId id="351" r:id="rId24"/>
    <p:sldId id="342" r:id="rId25"/>
    <p:sldId id="367" r:id="rId26"/>
    <p:sldId id="368" r:id="rId27"/>
    <p:sldId id="371" r:id="rId28"/>
    <p:sldId id="372" r:id="rId29"/>
    <p:sldId id="373" r:id="rId30"/>
    <p:sldId id="376" r:id="rId31"/>
    <p:sldId id="314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414" r:id="rId45"/>
    <p:sldId id="415" r:id="rId46"/>
    <p:sldId id="331" r:id="rId47"/>
    <p:sldId id="353" r:id="rId48"/>
    <p:sldId id="352" r:id="rId49"/>
    <p:sldId id="312" r:id="rId50"/>
    <p:sldId id="313" r:id="rId51"/>
    <p:sldId id="304" r:id="rId52"/>
    <p:sldId id="306" r:id="rId53"/>
    <p:sldId id="388" r:id="rId54"/>
    <p:sldId id="390" r:id="rId55"/>
    <p:sldId id="409" r:id="rId56"/>
    <p:sldId id="410" r:id="rId57"/>
    <p:sldId id="411" r:id="rId58"/>
    <p:sldId id="412" r:id="rId59"/>
    <p:sldId id="413" r:id="rId60"/>
    <p:sldId id="392" r:id="rId61"/>
    <p:sldId id="393" r:id="rId62"/>
    <p:sldId id="394" r:id="rId63"/>
    <p:sldId id="395" r:id="rId64"/>
    <p:sldId id="396" r:id="rId65"/>
    <p:sldId id="397" r:id="rId66"/>
    <p:sldId id="398" r:id="rId67"/>
    <p:sldId id="399" r:id="rId68"/>
    <p:sldId id="400" r:id="rId69"/>
    <p:sldId id="402" r:id="rId70"/>
    <p:sldId id="403" r:id="rId71"/>
    <p:sldId id="405" r:id="rId72"/>
    <p:sldId id="343" r:id="rId73"/>
    <p:sldId id="387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558" autoAdjust="0"/>
    <p:restoredTop sz="91124" autoAdjust="0"/>
  </p:normalViewPr>
  <p:slideViewPr>
    <p:cSldViewPr>
      <p:cViewPr>
        <p:scale>
          <a:sx n="90" d="100"/>
          <a:sy n="90" d="100"/>
        </p:scale>
        <p:origin x="-195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578"/>
    </p:cViewPr>
  </p:sorterViewPr>
  <p:notesViewPr>
    <p:cSldViewPr>
      <p:cViewPr varScale="1">
        <p:scale>
          <a:sx n="67" d="100"/>
          <a:sy n="67" d="100"/>
        </p:scale>
        <p:origin x="-3120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0EA5E-34A9-4FBE-9EC5-1B52DF0F2C40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357A6-7528-4315-9817-0F6235FE0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0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Ice assistance emergency program - $5M due to ice conditions for fishing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3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Adapted from American Bureau of Shipping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2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91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979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 = 429 measured values over 10 years</a:t>
            </a:r>
            <a:r>
              <a:rPr lang="en-US" baseline="0" dirty="0" smtClean="0"/>
              <a:t> (2003-2013, only 5 months each year considered from each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Work with clients and partners to provide innovation support, strategic research and scientific and technical services.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Specializing in state of the art technology.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Expertise and know-how from across NRC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Multidisciplinary solutions-tailored to the needs of our clients.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36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Detailed On-the-fly Climate Analysis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CASRAS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7190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026"/>
            <a:fld id="{F3393BA8-E30A-468E-AD4C-7FFF6C9E1198}" type="slidenum">
              <a:rPr lang="en-GB" smtClean="0">
                <a:solidFill>
                  <a:prstClr val="black"/>
                </a:solidFill>
              </a:rPr>
              <a:pPr defTabSz="923026"/>
              <a:t>31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026"/>
            <a:fld id="{F3393BA8-E30A-468E-AD4C-7FFF6C9E1198}" type="slidenum">
              <a:rPr lang="en-GB" smtClean="0">
                <a:solidFill>
                  <a:prstClr val="black"/>
                </a:solidFill>
              </a:rPr>
              <a:pPr defTabSz="923026"/>
              <a:t>32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026"/>
            <a:fld id="{F3393BA8-E30A-468E-AD4C-7FFF6C9E1198}" type="slidenum">
              <a:rPr lang="en-GB" smtClean="0">
                <a:solidFill>
                  <a:prstClr val="black"/>
                </a:solidFill>
              </a:rPr>
              <a:pPr defTabSz="923026"/>
              <a:t>33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026"/>
            <a:fld id="{F3393BA8-E30A-468E-AD4C-7FFF6C9E1198}" type="slidenum">
              <a:rPr lang="en-GB" smtClean="0">
                <a:solidFill>
                  <a:prstClr val="black"/>
                </a:solidFill>
              </a:rPr>
              <a:pPr defTabSz="923026"/>
              <a:t>34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026"/>
            <a:fld id="{F3393BA8-E30A-468E-AD4C-7FFF6C9E1198}" type="slidenum">
              <a:rPr lang="en-GB" smtClean="0">
                <a:solidFill>
                  <a:prstClr val="black"/>
                </a:solidFill>
              </a:rPr>
              <a:pPr defTabSz="923026"/>
              <a:t>35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 = 429 measured values over 10 years</a:t>
            </a:r>
            <a:r>
              <a:rPr lang="en-US" baseline="0" dirty="0" smtClean="0"/>
              <a:t> (2003-2013, only 5 months each year considered from each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66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A2062-4F39-4ECB-8A45-CE60E19D06C9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5015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812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8834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3733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3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6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336597"/>
          </a:xfrm>
        </p:spPr>
        <p:txBody>
          <a:bodyPr/>
          <a:lstStyle/>
          <a:p>
            <a:pPr lvl="1">
              <a:spcBef>
                <a:spcPct val="20000"/>
              </a:spcBef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NRC data collection</a:t>
            </a:r>
          </a:p>
          <a:p>
            <a:pPr marL="636588" lvl="1" indent="-1793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Longer distances / times until rescue (hours)</a:t>
            </a:r>
          </a:p>
          <a:p>
            <a:pPr marL="636588" lvl="1" indent="-1793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Extreme environments</a:t>
            </a:r>
          </a:p>
          <a:p>
            <a:pPr hangingPunct="0"/>
            <a:endParaRPr lang="en-CA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1D9C-04FF-4277-8476-AC01D9056A84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104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BE973-EC73-4750-987D-1682FF00D5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7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9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357A6-7528-4315-9817-0F6235FE04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9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9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1600" b="1" dirty="0">
                <a:solidFill>
                  <a:prstClr val="black"/>
                </a:solidFill>
              </a:rPr>
              <a:t>Assess the risk associated with shipping in various northern regions</a:t>
            </a:r>
            <a:endParaRPr lang="en-CA" sz="1600" b="1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1600" b="1" dirty="0"/>
              <a:t>Easily access different types of data such as static and time-varying </a:t>
            </a:r>
            <a:r>
              <a:rPr lang="en-CA" sz="1600" b="1" dirty="0" err="1"/>
              <a:t>rasters</a:t>
            </a:r>
            <a:r>
              <a:rPr lang="en-CA" sz="1600" b="1" dirty="0"/>
              <a:t>, points, polygons, time-series, and documents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1600" b="1" dirty="0"/>
              <a:t>Apply the Polar Code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1600" b="1" dirty="0"/>
              <a:t>Document mariners knowledge and information on local communities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1600" b="1" dirty="0"/>
              <a:t>Minimize the effects due to limited access to Internet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/>
              <a:t>For use in the </a:t>
            </a:r>
            <a:r>
              <a:rPr lang="en-US" sz="1600" b="1" u="sng" dirty="0"/>
              <a:t>office</a:t>
            </a:r>
            <a:r>
              <a:rPr lang="en-US" sz="1600" b="1" dirty="0"/>
              <a:t> and </a:t>
            </a:r>
            <a:r>
              <a:rPr lang="en-US" sz="1600" b="1" u="sng" dirty="0"/>
              <a:t>onboard</a:t>
            </a:r>
            <a:r>
              <a:rPr lang="en-US" sz="1600" b="1" dirty="0"/>
              <a:t> the vessel: stand alone system, all data stored locally on a PC - not dependent on access to Internet when in the High Arctic</a:t>
            </a:r>
            <a:endParaRPr lang="en-CA" sz="1600" b="1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3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>
                <a:solidFill>
                  <a:prstClr val="black"/>
                </a:solidFill>
              </a:rPr>
              <a:t>For making decisions with the best available data</a:t>
            </a:r>
            <a:endParaRPr lang="en-CA" sz="2000" b="1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For regulatory process transparency, e.g. applying the Polar Code </a:t>
            </a:r>
          </a:p>
          <a:p>
            <a:pPr marL="227013" lvl="1" indent="-2270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Means for assisting successful navigation, training for ice navigators, shipping operators and Captains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For route planning and route optimization, as a data source for where and when icebreaking is needed, and for succession planning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For evaluating historical information on wind, waves, tides, ice movement, ice deformation, bathymetry and nautical charting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Provide information on local communities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Identifying gaps in important data and assist in identifying the most beneficial and cost effective methods required to close those gaps</a:t>
            </a:r>
            <a:endParaRPr lang="en-CA" sz="2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3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two lines possible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5410200" cy="14478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rc-logotype-e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64224"/>
            <a:ext cx="822961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8085"/>
            <a:ext cx="9144000" cy="5181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219200"/>
            <a:ext cx="9144000" cy="3733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8085"/>
            <a:ext cx="9144000" cy="5181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219200"/>
            <a:ext cx="9144000" cy="3733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two lines possible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5410200" cy="14478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rc-logotype-e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pic>
        <p:nvPicPr>
          <p:cNvPr id="13" name="Picture 12" descr="FIP-8x11_1-2in_110_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18744"/>
            <a:ext cx="8253250" cy="3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8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8085"/>
            <a:ext cx="9144000" cy="5181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219200"/>
            <a:ext cx="9144000" cy="3733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04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82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bkgr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-bkgrnd2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nrc-logotype-e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94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 bakgr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nrc-logotype-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305800" cy="86836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3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1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8085"/>
            <a:ext cx="9144000" cy="5181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295400"/>
            <a:ext cx="9144000" cy="3733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7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1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bkgr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-bkgrnd2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nrc-logotype-e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 bakgr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nrc-logotype-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305800" cy="86836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8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12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77000"/>
            <a:ext cx="762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9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77000"/>
            <a:ext cx="762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77000"/>
            <a:ext cx="762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11" cstate="screen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77000"/>
            <a:ext cx="762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5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vgl.com/services/arctic-shipping-risk-assessment-and-winterisation-476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barker@nrc-cnrc.gc.ca" TargetMode="External"/><Relationship Id="rId2" Type="http://schemas.openxmlformats.org/officeDocument/2006/relationships/hyperlink" Target="mailto:ivana.kubat@nrc-cnrc.gc.c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0600"/>
            <a:ext cx="6705600" cy="2686050"/>
          </a:xfrm>
        </p:spPr>
        <p:txBody>
          <a:bodyPr/>
          <a:lstStyle/>
          <a:p>
            <a:pPr algn="ctr"/>
            <a:r>
              <a:rPr lang="en-CA" sz="2800" dirty="0" smtClean="0"/>
              <a:t>CASRAS</a:t>
            </a:r>
            <a:r>
              <a:rPr lang="en-CA" sz="2800" dirty="0"/>
              <a:t>: 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Canadian </a:t>
            </a:r>
            <a:r>
              <a:rPr lang="en-CA" sz="2800" dirty="0"/>
              <a:t>Arctic Shipping Risk Assessment System</a:t>
            </a:r>
            <a:endParaRPr lang="en-US" sz="28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43000" y="4343400"/>
            <a:ext cx="6781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/>
              <a:t>Anne Barker</a:t>
            </a:r>
            <a:endParaRPr lang="en-CA" sz="2600" dirty="0" smtClean="0"/>
          </a:p>
          <a:p>
            <a:pPr algn="ctr"/>
            <a:r>
              <a:rPr lang="en-CA" sz="2000" dirty="0" smtClean="0"/>
              <a:t>National Research Council of Canada  </a:t>
            </a:r>
          </a:p>
          <a:p>
            <a:pPr algn="ctr"/>
            <a:r>
              <a:rPr lang="en-CA" sz="1600" dirty="0" smtClean="0"/>
              <a:t>Ocean, Coastal and River Engineering</a:t>
            </a:r>
          </a:p>
          <a:p>
            <a:pPr algn="ctr"/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68362"/>
          </a:xfrm>
        </p:spPr>
        <p:txBody>
          <a:bodyPr/>
          <a:lstStyle/>
          <a:p>
            <a:r>
              <a:rPr lang="en-US" dirty="0" smtClean="0"/>
              <a:t>CASRAS use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3837"/>
            <a:ext cx="8763000" cy="4754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>
                <a:solidFill>
                  <a:prstClr val="black"/>
                </a:solidFill>
              </a:rPr>
              <a:t>For making decisions with the best available data</a:t>
            </a:r>
            <a:endParaRPr lang="en-CA" sz="2000" b="1" dirty="0" smtClean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For regulatory process transparency, e.g. applying the Polar Code </a:t>
            </a:r>
          </a:p>
          <a:p>
            <a:pPr marL="227013" lvl="1" indent="-2270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Means for assisting successful navigation, training for ice navigators, shipping operators and Captains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For route planning and route optimization, as a data source for where and when icebreaking is needed, and for succession planning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For evaluating historical information on wind, waves, tides, ice movement, ice deformation, bathymetry and nautical charting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/>
              <a:t>Provide information on local communities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/>
              <a:t>Identifying gaps in important data and assist in identifying the most beneficial and cost effective methods required to close those gaps</a:t>
            </a:r>
            <a:endParaRPr lang="en-CA" sz="2000" b="1" dirty="0" smtClean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CA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Who would use the system?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Shipping industry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Ice Navigators and mariners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Regulators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Canadian Government Departments</a:t>
            </a:r>
          </a:p>
          <a:p>
            <a:pPr lvl="1">
              <a:spcAft>
                <a:spcPts val="600"/>
              </a:spcAft>
            </a:pPr>
            <a:r>
              <a:rPr lang="en-CA" sz="1600" b="1" dirty="0" smtClean="0"/>
              <a:t>Fisheries and Oceans - Canadian Coast Guard, Transport Canada, </a:t>
            </a:r>
            <a:r>
              <a:rPr lang="en-CA" sz="1600" b="1" dirty="0" smtClean="0"/>
              <a:t>Department of National Defence, </a:t>
            </a:r>
            <a:r>
              <a:rPr lang="en-CA" sz="1600" b="1" dirty="0" smtClean="0"/>
              <a:t>Environment </a:t>
            </a:r>
            <a:r>
              <a:rPr lang="en-CA" sz="1600" b="1" dirty="0" smtClean="0"/>
              <a:t>and Climate </a:t>
            </a:r>
            <a:r>
              <a:rPr lang="en-CA" sz="1600" b="1" dirty="0" smtClean="0"/>
              <a:t>Change </a:t>
            </a:r>
            <a:r>
              <a:rPr lang="en-CA" sz="1600" b="1" dirty="0" smtClean="0"/>
              <a:t>Canada, Indigenous and Northern Affairs Canada</a:t>
            </a:r>
            <a:endParaRPr lang="en-CA" sz="1600" b="1" dirty="0" smtClean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Northern communities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Insurance companies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Academia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CA" sz="2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3400" y="3581400"/>
            <a:ext cx="8001000" cy="213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8900" y="1676400"/>
            <a:ext cx="38100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CASRAS Risk Assessment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0" y="3657600"/>
            <a:ext cx="2514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Historical Experience</a:t>
            </a:r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657600"/>
            <a:ext cx="2514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Analytical Methods</a:t>
            </a:r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0" y="3663669"/>
            <a:ext cx="2514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Knowledge &amp; Judgement</a:t>
            </a:r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5100" y="1752600"/>
            <a:ext cx="36576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1F497D"/>
                </a:solidFill>
              </a:rPr>
              <a:t>What</a:t>
            </a:r>
            <a:r>
              <a:rPr lang="en-US" dirty="0">
                <a:solidFill>
                  <a:srgbClr val="1F497D"/>
                </a:solidFill>
              </a:rPr>
              <a:t> can go wrong?</a:t>
            </a:r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5100" y="2286000"/>
            <a:ext cx="36576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How </a:t>
            </a:r>
            <a:r>
              <a:rPr lang="en-US" i="1" dirty="0">
                <a:solidFill>
                  <a:srgbClr val="1F497D"/>
                </a:solidFill>
              </a:rPr>
              <a:t>likely</a:t>
            </a:r>
            <a:r>
              <a:rPr lang="en-US" dirty="0">
                <a:solidFill>
                  <a:srgbClr val="1F497D"/>
                </a:solidFill>
              </a:rPr>
              <a:t> is it?</a:t>
            </a:r>
            <a:endParaRPr lang="en-CA" dirty="0">
              <a:solidFill>
                <a:srgbClr val="1F497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5100" y="2819400"/>
            <a:ext cx="36576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What are the </a:t>
            </a:r>
            <a:r>
              <a:rPr lang="en-US" i="1" dirty="0">
                <a:solidFill>
                  <a:srgbClr val="1F497D"/>
                </a:solidFill>
              </a:rPr>
              <a:t>impacts</a:t>
            </a:r>
            <a:r>
              <a:rPr lang="en-US" dirty="0">
                <a:solidFill>
                  <a:srgbClr val="1F497D"/>
                </a:solidFill>
              </a:rPr>
              <a:t>?</a:t>
            </a:r>
            <a:endParaRPr lang="en-CA" dirty="0">
              <a:solidFill>
                <a:srgbClr val="1F497D"/>
              </a:solidFill>
            </a:endParaRPr>
          </a:p>
        </p:txBody>
      </p:sp>
      <p:cxnSp>
        <p:nvCxnSpPr>
          <p:cNvPr id="14" name="Straight Arrow Connector 13"/>
          <p:cNvCxnSpPr>
            <a:stCxn id="11" idx="2"/>
            <a:endCxn id="12" idx="0"/>
          </p:cNvCxnSpPr>
          <p:nvPr/>
        </p:nvCxnSpPr>
        <p:spPr>
          <a:xfrm>
            <a:off x="4533900" y="3352800"/>
            <a:ext cx="0" cy="2286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76600" y="4712936"/>
            <a:ext cx="5181600" cy="3810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Mariner </a:t>
            </a:r>
            <a:r>
              <a:rPr lang="en-US" dirty="0" smtClean="0">
                <a:solidFill>
                  <a:prstClr val="white"/>
                </a:solidFill>
              </a:rPr>
              <a:t>&amp; Local Knowledge </a:t>
            </a:r>
            <a:r>
              <a:rPr lang="en-US" dirty="0">
                <a:solidFill>
                  <a:prstClr val="white"/>
                </a:solidFill>
              </a:rPr>
              <a:t>Analysis</a:t>
            </a:r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" y="4712936"/>
            <a:ext cx="2514600" cy="3810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Database Analysis</a:t>
            </a:r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600" y="5181600"/>
            <a:ext cx="78486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C</a:t>
            </a:r>
            <a:r>
              <a:rPr lang="en-US" dirty="0">
                <a:solidFill>
                  <a:prstClr val="white"/>
                </a:solidFill>
              </a:rPr>
              <a:t>anadian </a:t>
            </a:r>
            <a:r>
              <a:rPr lang="en-US" b="1" dirty="0">
                <a:solidFill>
                  <a:prstClr val="white"/>
                </a:solidFill>
              </a:rPr>
              <a:t>A</a:t>
            </a:r>
            <a:r>
              <a:rPr lang="en-US" dirty="0">
                <a:solidFill>
                  <a:prstClr val="white"/>
                </a:solidFill>
              </a:rPr>
              <a:t>rctic </a:t>
            </a:r>
            <a:r>
              <a:rPr lang="en-US" b="1" dirty="0">
                <a:solidFill>
                  <a:prstClr val="white"/>
                </a:solidFill>
              </a:rPr>
              <a:t>S</a:t>
            </a:r>
            <a:r>
              <a:rPr lang="en-US" dirty="0">
                <a:solidFill>
                  <a:prstClr val="white"/>
                </a:solidFill>
              </a:rPr>
              <a:t>hipping </a:t>
            </a:r>
            <a:r>
              <a:rPr lang="en-US" b="1" dirty="0">
                <a:solidFill>
                  <a:prstClr val="white"/>
                </a:solidFill>
              </a:rPr>
              <a:t>R</a:t>
            </a:r>
            <a:r>
              <a:rPr lang="en-US" dirty="0">
                <a:solidFill>
                  <a:prstClr val="white"/>
                </a:solidFill>
              </a:rPr>
              <a:t>isk </a:t>
            </a:r>
            <a:r>
              <a:rPr lang="en-US" b="1" dirty="0">
                <a:solidFill>
                  <a:prstClr val="white"/>
                </a:solidFill>
              </a:rPr>
              <a:t>A</a:t>
            </a:r>
            <a:r>
              <a:rPr lang="en-US" dirty="0">
                <a:solidFill>
                  <a:prstClr val="white"/>
                </a:solidFill>
              </a:rPr>
              <a:t>ssessment </a:t>
            </a:r>
            <a:r>
              <a:rPr lang="en-US" b="1" dirty="0">
                <a:solidFill>
                  <a:prstClr val="white"/>
                </a:solidFill>
              </a:rPr>
              <a:t>S</a:t>
            </a:r>
            <a:r>
              <a:rPr lang="en-US" dirty="0">
                <a:solidFill>
                  <a:prstClr val="white"/>
                </a:solidFill>
              </a:rPr>
              <a:t>ystem (</a:t>
            </a:r>
            <a:r>
              <a:rPr lang="en-US" b="1" dirty="0">
                <a:solidFill>
                  <a:prstClr val="white"/>
                </a:solidFill>
              </a:rPr>
              <a:t>CASRAS</a:t>
            </a:r>
            <a:r>
              <a:rPr lang="en-US" dirty="0">
                <a:solidFill>
                  <a:prstClr val="white"/>
                </a:solidFill>
              </a:rPr>
              <a:t>)</a:t>
            </a:r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7680" y="5730096"/>
            <a:ext cx="768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hlinkClick r:id="rId3"/>
              </a:rPr>
              <a:t>Adapted from Guidance Notes on Risk Assessment Applications for the Marine and Offshore Oil and Gas Industries - American Bureau of Shipping</a:t>
            </a:r>
            <a:endParaRPr lang="en-CA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gnetic Disk 5"/>
          <p:cNvSpPr/>
          <p:nvPr/>
        </p:nvSpPr>
        <p:spPr>
          <a:xfrm>
            <a:off x="1066800" y="2895600"/>
            <a:ext cx="685800" cy="152400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 smtClean="0"/>
              <a:t>Canadian Arctic Shipping Risk Assessment System</a:t>
            </a:r>
            <a:endParaRPr lang="en-US" dirty="0"/>
          </a:p>
        </p:txBody>
      </p:sp>
      <p:sp>
        <p:nvSpPr>
          <p:cNvPr id="2" name="Flowchart: Magnetic Disk 1"/>
          <p:cNvSpPr/>
          <p:nvPr/>
        </p:nvSpPr>
        <p:spPr>
          <a:xfrm>
            <a:off x="1066800" y="2667000"/>
            <a:ext cx="685800" cy="1524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gnetic Disk 8"/>
          <p:cNvSpPr/>
          <p:nvPr/>
        </p:nvSpPr>
        <p:spPr>
          <a:xfrm>
            <a:off x="1066800" y="3124200"/>
            <a:ext cx="685800" cy="152400"/>
          </a:xfrm>
          <a:prstGeom prst="flowChartMagneticDisk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gnetic Disk 9"/>
          <p:cNvSpPr/>
          <p:nvPr/>
        </p:nvSpPr>
        <p:spPr>
          <a:xfrm>
            <a:off x="1066800" y="3352800"/>
            <a:ext cx="685800" cy="152400"/>
          </a:xfrm>
          <a:prstGeom prst="flowChartMagneticDisk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gnetic Disk 10"/>
          <p:cNvSpPr/>
          <p:nvPr/>
        </p:nvSpPr>
        <p:spPr>
          <a:xfrm>
            <a:off x="1066800" y="3581400"/>
            <a:ext cx="685800" cy="152400"/>
          </a:xfrm>
          <a:prstGeom prst="flowChartMagneticDisk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agnetic Disk 11"/>
          <p:cNvSpPr/>
          <p:nvPr/>
        </p:nvSpPr>
        <p:spPr>
          <a:xfrm>
            <a:off x="1066800" y="3810000"/>
            <a:ext cx="685800" cy="152400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gnetic Disk 12"/>
          <p:cNvSpPr/>
          <p:nvPr/>
        </p:nvSpPr>
        <p:spPr>
          <a:xfrm>
            <a:off x="1066800" y="4038600"/>
            <a:ext cx="685800" cy="152400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gnetic Disk 13"/>
          <p:cNvSpPr/>
          <p:nvPr/>
        </p:nvSpPr>
        <p:spPr>
          <a:xfrm>
            <a:off x="1066800" y="4267200"/>
            <a:ext cx="685800" cy="152400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gnetic Disk 14"/>
          <p:cNvSpPr/>
          <p:nvPr/>
        </p:nvSpPr>
        <p:spPr>
          <a:xfrm>
            <a:off x="1066800" y="4495800"/>
            <a:ext cx="685800" cy="152400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gnetic Disk 15"/>
          <p:cNvSpPr/>
          <p:nvPr/>
        </p:nvSpPr>
        <p:spPr>
          <a:xfrm>
            <a:off x="1066800" y="4724400"/>
            <a:ext cx="685800" cy="1524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agnetic Disk 16"/>
          <p:cNvSpPr/>
          <p:nvPr/>
        </p:nvSpPr>
        <p:spPr>
          <a:xfrm>
            <a:off x="2590800" y="3314700"/>
            <a:ext cx="1143000" cy="838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irect Access Storage 2"/>
          <p:cNvSpPr/>
          <p:nvPr/>
        </p:nvSpPr>
        <p:spPr>
          <a:xfrm>
            <a:off x="4572000" y="3203944"/>
            <a:ext cx="762000" cy="304800"/>
          </a:xfrm>
          <a:prstGeom prst="flowChartMagneticDrum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irect Access Storage 17"/>
          <p:cNvSpPr/>
          <p:nvPr/>
        </p:nvSpPr>
        <p:spPr>
          <a:xfrm>
            <a:off x="4572000" y="3584944"/>
            <a:ext cx="762000" cy="304800"/>
          </a:xfrm>
          <a:prstGeom prst="flowChartMagneticDrum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Direct Access Storage 18"/>
          <p:cNvSpPr/>
          <p:nvPr/>
        </p:nvSpPr>
        <p:spPr>
          <a:xfrm>
            <a:off x="4572000" y="3965944"/>
            <a:ext cx="762000" cy="304800"/>
          </a:xfrm>
          <a:prstGeom prst="flowChartMagneticDrum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unched Tape 21"/>
          <p:cNvSpPr/>
          <p:nvPr/>
        </p:nvSpPr>
        <p:spPr>
          <a:xfrm rot="16200000">
            <a:off x="6608578" y="3300966"/>
            <a:ext cx="990600" cy="796556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5821" y="1828799"/>
            <a:ext cx="134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Distributed Datasets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438400" y="1828800"/>
            <a:ext cx="134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CASRAS Database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291042" y="1828798"/>
            <a:ext cx="134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Processing Modules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48442" y="1828800"/>
            <a:ext cx="134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Risk Report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3" idx="3"/>
            <a:endCxn id="24" idx="1"/>
          </p:cNvCxnSpPr>
          <p:nvPr/>
        </p:nvCxnSpPr>
        <p:spPr>
          <a:xfrm>
            <a:off x="2083579" y="2151965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36179" y="2133600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93579" y="2133600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083579" y="3752165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36179" y="3733800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93579" y="3733800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083579" y="5657165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36179" y="5638800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893579" y="5638800"/>
            <a:ext cx="35482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62000" y="5486400"/>
            <a:ext cx="134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Aggregate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38442" y="5486400"/>
            <a:ext cx="134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291042" y="5486400"/>
            <a:ext cx="134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24642" y="5486400"/>
            <a:ext cx="134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06362"/>
            <a:ext cx="8305800" cy="868362"/>
          </a:xfrm>
        </p:spPr>
        <p:txBody>
          <a:bodyPr/>
          <a:lstStyle/>
          <a:p>
            <a:r>
              <a:rPr lang="en-US" dirty="0" smtClean="0"/>
              <a:t>Multiple datasets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071460" cy="510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289848"/>
            <a:ext cx="9071460" cy="19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9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044733" cy="471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CASRAS Data and </a:t>
            </a:r>
            <a:r>
              <a:rPr lang="en-US" u="sng" dirty="0" smtClean="0"/>
              <a:t>Reporting</a:t>
            </a:r>
            <a:endParaRPr lang="en-US" sz="1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4343400"/>
            <a:ext cx="2006834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06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520788"/>
            <a:ext cx="8297728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128" y="228600"/>
            <a:ext cx="8915400" cy="1143000"/>
          </a:xfrm>
        </p:spPr>
        <p:txBody>
          <a:bodyPr>
            <a:noAutofit/>
          </a:bodyPr>
          <a:lstStyle/>
          <a:p>
            <a:r>
              <a:rPr lang="en-US" dirty="0"/>
              <a:t>The system produces </a:t>
            </a:r>
            <a:r>
              <a:rPr lang="en-US" u="sng" dirty="0"/>
              <a:t>customizable reports</a:t>
            </a:r>
            <a:r>
              <a:rPr lang="en-US" dirty="0"/>
              <a:t> on hazardous conditions along user- defined shipping routes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7784" y="2204864"/>
            <a:ext cx="3124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4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2" y="1593304"/>
            <a:ext cx="8448028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Selecting </a:t>
            </a:r>
            <a:r>
              <a:rPr lang="en-US" dirty="0"/>
              <a:t>Dates : </a:t>
            </a:r>
            <a:r>
              <a:rPr lang="en-US" dirty="0" smtClean="0"/>
              <a:t>2000 </a:t>
            </a:r>
            <a:r>
              <a:rPr lang="en-US" dirty="0"/>
              <a:t>- 2015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35997" y="2995922"/>
            <a:ext cx="432047" cy="6851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6" y="1448780"/>
            <a:ext cx="8259002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7620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Selecting Route</a:t>
            </a:r>
            <a:r>
              <a:rPr lang="en-US" dirty="0"/>
              <a:t>: </a:t>
            </a:r>
            <a:r>
              <a:rPr lang="en-US" dirty="0" smtClean="0"/>
              <a:t>Baffin Bay to Milne Inlet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716016" y="2960948"/>
            <a:ext cx="576064" cy="1224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92080" y="2816932"/>
            <a:ext cx="1620180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49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5" y="1535008"/>
            <a:ext cx="6995483" cy="484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52636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Selected Route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734" y="1295400"/>
            <a:ext cx="8153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Whirlwind overview of NRC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Who cares about risk?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What is CASRAS?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CASRAS examples in action: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Risk assessment module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Data exploration for planning or operations module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Tell me more about CASRAS!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3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/>
              <a:t>Select </a:t>
            </a:r>
            <a:r>
              <a:rPr lang="en-US" dirty="0" smtClean="0"/>
              <a:t>Risk Modules </a:t>
            </a:r>
            <a:r>
              <a:rPr lang="en-US" dirty="0"/>
              <a:t>(report information)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14271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33600" y="2971800"/>
            <a:ext cx="1905000" cy="198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4343400" y="4495800"/>
            <a:ext cx="1558738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953000" y="5257800"/>
            <a:ext cx="23031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Threshold  values can be</a:t>
            </a:r>
          </a:p>
          <a:p>
            <a:r>
              <a:rPr lang="en-US" sz="1200" dirty="0"/>
              <a:t>c</a:t>
            </a:r>
            <a:r>
              <a:rPr lang="en-US" sz="1200" dirty="0" smtClean="0"/>
              <a:t>hanged by end users</a:t>
            </a:r>
            <a:endParaRPr lang="en-CA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34501" y="2999601"/>
            <a:ext cx="230319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Modules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4724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7620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Generate the report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91369"/>
            <a:ext cx="83058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prstClr val="black"/>
                </a:solidFill>
              </a:rPr>
              <a:t>pdf printable version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prstClr val="black"/>
                </a:solidFill>
              </a:rPr>
              <a:t>html version (interacting – online or offline)</a:t>
            </a:r>
            <a:endParaRPr lang="en-CA" sz="1600" b="1" dirty="0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983799"/>
              </p:ext>
            </p:extLst>
          </p:nvPr>
        </p:nvGraphicFramePr>
        <p:xfrm>
          <a:off x="3429000" y="3352800"/>
          <a:ext cx="2286000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Acrobat Document" showAsIcon="1" r:id="rId4" imgW="914400" imgH="771480" progId="Acrobat.Document.11">
                  <p:embed/>
                </p:oleObj>
              </mc:Choice>
              <mc:Fallback>
                <p:oleObj name="Acrobat Document" showAsIcon="1" r:id="rId4" imgW="914400" imgH="77148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3352800"/>
                        <a:ext cx="2286000" cy="1928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5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85902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228600"/>
            <a:ext cx="7908078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0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228600"/>
            <a:ext cx="7894661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228600"/>
            <a:ext cx="7948824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228600"/>
            <a:ext cx="7952405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9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228600"/>
            <a:ext cx="7911761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4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Risk-based Voyage Planning – </a:t>
            </a:r>
            <a:r>
              <a:rPr lang="en-US" u="sng" dirty="0" smtClean="0"/>
              <a:t>Online</a:t>
            </a:r>
            <a:r>
              <a:rPr lang="en-US" dirty="0" smtClean="0"/>
              <a:t> report</a:t>
            </a:r>
            <a:br>
              <a:rPr lang="en-US" dirty="0" smtClean="0"/>
            </a:br>
            <a:r>
              <a:rPr lang="en-US" sz="2000" dirty="0" smtClean="0"/>
              <a:t>Go / No-Go</a:t>
            </a:r>
            <a:r>
              <a:rPr lang="en-US" dirty="0" smtClean="0"/>
              <a:t> </a:t>
            </a:r>
            <a:r>
              <a:rPr lang="en-US" sz="2000" dirty="0" smtClean="0"/>
              <a:t>Spatial and Temporal Frequency Analyses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04671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1" t="43502" b="45212"/>
          <a:stretch/>
        </p:blipFill>
        <p:spPr bwMode="auto">
          <a:xfrm>
            <a:off x="7391400" y="3124200"/>
            <a:ext cx="1130560" cy="11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044733" cy="471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CASRAS </a:t>
            </a:r>
            <a:r>
              <a:rPr lang="en-US" u="sng" dirty="0" smtClean="0"/>
              <a:t>Data</a:t>
            </a:r>
            <a:r>
              <a:rPr lang="en-US" dirty="0" smtClean="0"/>
              <a:t> and Reporting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7966" y="4343400"/>
            <a:ext cx="2006834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9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4000" dirty="0" err="1" smtClean="0"/>
              <a:t>NRC’s</a:t>
            </a:r>
            <a:r>
              <a:rPr lang="en-US" sz="4000" dirty="0" smtClean="0"/>
              <a:t> Mission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287524" y="3465004"/>
            <a:ext cx="3096344" cy="2880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216000" tIns="216000" rIns="216000" bIns="36000" rtlCol="0" anchor="t" anchorCtr="0"/>
          <a:lstStyle/>
          <a:p>
            <a:pPr algn="ctr">
              <a:spcAft>
                <a:spcPts val="600"/>
              </a:spcAft>
              <a:defRPr/>
            </a:pPr>
            <a:r>
              <a:rPr lang="en-US" sz="2400" b="1" spc="-40" dirty="0" smtClean="0">
                <a:solidFill>
                  <a:schemeClr val="bg1"/>
                </a:solidFill>
              </a:rPr>
              <a:t>Develop and deploy solutions to meet Canada’s current and future industrial and societal needs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6136" y="3465004"/>
            <a:ext cx="3095836" cy="29531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216000" tIns="216000" rIns="216000" bIns="3600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400" b="1" spc="-40" dirty="0" smtClean="0">
                <a:solidFill>
                  <a:schemeClr val="bg1"/>
                </a:solidFill>
              </a:rPr>
              <a:t>Innovation </a:t>
            </a:r>
            <a:r>
              <a:rPr lang="en-US" sz="2400" b="1" spc="-40" dirty="0">
                <a:solidFill>
                  <a:schemeClr val="bg1"/>
                </a:solidFill>
              </a:rPr>
              <a:t>support, </a:t>
            </a:r>
            <a:r>
              <a:rPr lang="en-US" sz="2400" b="1" spc="-40" dirty="0" smtClean="0">
                <a:solidFill>
                  <a:schemeClr val="bg1"/>
                </a:solidFill>
              </a:rPr>
              <a:t/>
            </a:r>
            <a:br>
              <a:rPr lang="en-US" sz="2400" b="1" spc="-40" dirty="0" smtClean="0">
                <a:solidFill>
                  <a:schemeClr val="bg1"/>
                </a:solidFill>
              </a:rPr>
            </a:br>
            <a:r>
              <a:rPr lang="en-US" sz="2400" b="1" spc="-40" dirty="0" smtClean="0">
                <a:solidFill>
                  <a:schemeClr val="bg1"/>
                </a:solidFill>
              </a:rPr>
              <a:t>strategic </a:t>
            </a:r>
            <a:r>
              <a:rPr lang="en-US" sz="2400" b="1" spc="-40" dirty="0">
                <a:solidFill>
                  <a:schemeClr val="bg1"/>
                </a:solidFill>
              </a:rPr>
              <a:t>research, </a:t>
            </a:r>
            <a:r>
              <a:rPr lang="en-US" sz="2400" b="1" spc="-40" dirty="0" smtClean="0">
                <a:solidFill>
                  <a:schemeClr val="bg1"/>
                </a:solidFill>
              </a:rPr>
              <a:t>scientific &amp; technical services</a:t>
            </a:r>
            <a:endParaRPr lang="en-US" sz="2400" b="1" spc="-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99616"/>
            <a:ext cx="8458200" cy="451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 idx="4294967295"/>
          </p:nvPr>
        </p:nvSpPr>
        <p:spPr>
          <a:xfrm>
            <a:off x="457200" y="368660"/>
            <a:ext cx="8229600" cy="561975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Select datasets </a:t>
            </a:r>
            <a:endParaRPr lang="en-CA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297712" y="3918727"/>
            <a:ext cx="1148316" cy="65681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defTabSz="762000">
              <a:defRPr/>
            </a:pPr>
            <a:endParaRPr lang="en-CA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 bwMode="auto">
          <a:xfrm flipV="1">
            <a:off x="1446028" y="3928753"/>
            <a:ext cx="1772185" cy="318383"/>
          </a:xfrm>
          <a:prstGeom prst="straightConnector1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sunset" dir="t"/>
          </a:scene3d>
          <a:sp3d extrusionH="12700">
            <a:bevelT w="0" h="0" prst="relaxedInset"/>
          </a:sp3d>
        </p:spPr>
      </p:cxnSp>
      <p:sp>
        <p:nvSpPr>
          <p:cNvPr id="21510" name="Rectangle 12"/>
          <p:cNvSpPr>
            <a:spLocks noChangeArrowheads="1"/>
          </p:cNvSpPr>
          <p:nvPr/>
        </p:nvSpPr>
        <p:spPr bwMode="auto">
          <a:xfrm>
            <a:off x="648660" y="4747068"/>
            <a:ext cx="2303463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762000"/>
            <a:r>
              <a:rPr lang="en-US" sz="1600" dirty="0">
                <a:solidFill>
                  <a:prstClr val="black"/>
                </a:solidFill>
              </a:rPr>
              <a:t>The user can search  all databases, a subset of databases  or within a specific one.</a:t>
            </a:r>
            <a:endParaRPr lang="en-CA" sz="16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endCxn id="21510" idx="3"/>
          </p:cNvCxnSpPr>
          <p:nvPr/>
        </p:nvCxnSpPr>
        <p:spPr bwMode="auto">
          <a:xfrm flipH="1" flipV="1">
            <a:off x="2952123" y="5323331"/>
            <a:ext cx="312072" cy="14213"/>
          </a:xfrm>
          <a:prstGeom prst="straightConnector1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sunset" dir="t"/>
          </a:scene3d>
          <a:sp3d extrusionH="12700">
            <a:bevelT w="0" h="0" prst="relaxedInset"/>
          </a:sp3d>
        </p:spPr>
      </p:cxnSp>
      <p:sp>
        <p:nvSpPr>
          <p:cNvPr id="18" name="Rectangle 17"/>
          <p:cNvSpPr/>
          <p:nvPr/>
        </p:nvSpPr>
        <p:spPr bwMode="auto">
          <a:xfrm>
            <a:off x="3251202" y="1441426"/>
            <a:ext cx="2802466" cy="503557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defTabSz="762000">
              <a:defRPr/>
            </a:pP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8709" r="38618" b="8227"/>
          <a:stretch/>
        </p:blipFill>
        <p:spPr bwMode="auto">
          <a:xfrm>
            <a:off x="3276600" y="1475292"/>
            <a:ext cx="2743200" cy="49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84" y="433024"/>
            <a:ext cx="2534766" cy="431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31" y="4669164"/>
            <a:ext cx="2530971" cy="180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7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01136"/>
            <a:ext cx="8458200" cy="451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05800" cy="868362"/>
          </a:xfrm>
        </p:spPr>
        <p:txBody>
          <a:bodyPr/>
          <a:lstStyle/>
          <a:p>
            <a:r>
              <a:rPr lang="en-US" dirty="0" smtClean="0"/>
              <a:t>Select </a:t>
            </a:r>
            <a:r>
              <a:rPr lang="en-US" dirty="0"/>
              <a:t>date - 4 Date Filters </a:t>
            </a:r>
            <a:r>
              <a:rPr lang="en-US" dirty="0" smtClean="0"/>
              <a:t>Available</a:t>
            </a:r>
            <a:endParaRPr lang="en-CA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1475" y="3505200"/>
            <a:ext cx="1787525" cy="290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8381" y="3486150"/>
            <a:ext cx="1774057" cy="288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0284" y="3505200"/>
            <a:ext cx="1787525" cy="290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1978" y="3505200"/>
            <a:ext cx="1775822" cy="289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Oval 7"/>
          <p:cNvSpPr>
            <a:spLocks noChangeArrowheads="1"/>
          </p:cNvSpPr>
          <p:nvPr/>
        </p:nvSpPr>
        <p:spPr bwMode="auto">
          <a:xfrm>
            <a:off x="990600" y="4132521"/>
            <a:ext cx="990600" cy="287079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762000"/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01136"/>
            <a:ext cx="8458200" cy="451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66" y="1697948"/>
            <a:ext cx="2289280" cy="45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05800" cy="868362"/>
          </a:xfrm>
        </p:spPr>
        <p:txBody>
          <a:bodyPr/>
          <a:lstStyle/>
          <a:p>
            <a:r>
              <a:rPr lang="en-US" dirty="0" smtClean="0"/>
              <a:t>Select area or a route (spatial filter)</a:t>
            </a:r>
            <a:endParaRPr lang="en-CA" dirty="0" smtClean="0"/>
          </a:p>
        </p:txBody>
      </p:sp>
      <p:sp>
        <p:nvSpPr>
          <p:cNvPr id="23560" name="Oval 7"/>
          <p:cNvSpPr>
            <a:spLocks noChangeArrowheads="1"/>
          </p:cNvSpPr>
          <p:nvPr/>
        </p:nvSpPr>
        <p:spPr bwMode="auto">
          <a:xfrm>
            <a:off x="1828801" y="4147344"/>
            <a:ext cx="914400" cy="24643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762000"/>
            <a:endParaRPr lang="en-CA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>
            <a:stCxn id="23560" idx="6"/>
          </p:cNvCxnSpPr>
          <p:nvPr/>
        </p:nvCxnSpPr>
        <p:spPr bwMode="auto">
          <a:xfrm flipV="1">
            <a:off x="2743201" y="3429000"/>
            <a:ext cx="1415615" cy="84156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4158816" y="2133600"/>
            <a:ext cx="116369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68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05800" cy="868362"/>
          </a:xfrm>
        </p:spPr>
        <p:txBody>
          <a:bodyPr/>
          <a:lstStyle/>
          <a:p>
            <a:r>
              <a:rPr lang="en-US" dirty="0" smtClean="0"/>
              <a:t>Select a route</a:t>
            </a:r>
            <a:endParaRPr lang="en-CA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592"/>
            <a:ext cx="9088541" cy="492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31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05800" cy="868362"/>
          </a:xfrm>
        </p:spPr>
        <p:txBody>
          <a:bodyPr/>
          <a:lstStyle/>
          <a:p>
            <a:r>
              <a:rPr lang="en-US" dirty="0" smtClean="0"/>
              <a:t>Select a route</a:t>
            </a:r>
            <a:endParaRPr lang="en-CA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592"/>
            <a:ext cx="9080278" cy="491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05800" cy="868362"/>
          </a:xfrm>
        </p:spPr>
        <p:txBody>
          <a:bodyPr/>
          <a:lstStyle/>
          <a:p>
            <a:r>
              <a:rPr lang="en-US" dirty="0" smtClean="0"/>
              <a:t>Select a route</a:t>
            </a:r>
            <a:endParaRPr lang="en-CA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448"/>
            <a:ext cx="9070848" cy="492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6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448"/>
            <a:ext cx="9071460" cy="510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305800" cy="868362"/>
          </a:xfrm>
        </p:spPr>
        <p:txBody>
          <a:bodyPr/>
          <a:lstStyle/>
          <a:p>
            <a:r>
              <a:rPr lang="en-US" dirty="0" smtClean="0"/>
              <a:t>Select a route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7064"/>
            <a:ext cx="9144000" cy="216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57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448"/>
            <a:ext cx="9071460" cy="510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305800" cy="868362"/>
          </a:xfrm>
        </p:spPr>
        <p:txBody>
          <a:bodyPr/>
          <a:lstStyle/>
          <a:p>
            <a:r>
              <a:rPr lang="en-US" dirty="0" smtClean="0"/>
              <a:t>Select corridor width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76400" y="3657600"/>
            <a:ext cx="12954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0" y="6227064"/>
            <a:ext cx="9144000" cy="216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07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868362"/>
          </a:xfrm>
        </p:spPr>
        <p:txBody>
          <a:bodyPr/>
          <a:lstStyle/>
          <a:p>
            <a:r>
              <a:rPr lang="en-US" dirty="0"/>
              <a:t>Add </a:t>
            </a:r>
            <a:r>
              <a:rPr lang="en-US" dirty="0" smtClean="0"/>
              <a:t>5.5 N mi buffer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448"/>
            <a:ext cx="9071460" cy="510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227064"/>
            <a:ext cx="9144000" cy="216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62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305800" cy="868362"/>
          </a:xfrm>
        </p:spPr>
        <p:txBody>
          <a:bodyPr/>
          <a:lstStyle/>
          <a:p>
            <a:r>
              <a:rPr lang="en-US" dirty="0" smtClean="0"/>
              <a:t>Execute search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448"/>
            <a:ext cx="9071460" cy="510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227064"/>
            <a:ext cx="9144000" cy="216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58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B72EA444-5E48-4E00-B06F-080A44B933A0}" type="slidenum">
              <a:rPr lang="en-CA" smtClean="0"/>
              <a:t>4</a:t>
            </a:fld>
            <a:endParaRPr lang="en-CA" dirty="0"/>
          </a:p>
        </p:txBody>
      </p:sp>
      <p:grpSp>
        <p:nvGrpSpPr>
          <p:cNvPr id="2" name="Group 1"/>
          <p:cNvGrpSpPr/>
          <p:nvPr/>
        </p:nvGrpSpPr>
        <p:grpSpPr>
          <a:xfrm>
            <a:off x="483559" y="5772079"/>
            <a:ext cx="1608904" cy="504538"/>
            <a:chOff x="4612296" y="3952375"/>
            <a:chExt cx="1608904" cy="504538"/>
          </a:xfrm>
        </p:grpSpPr>
        <p:sp>
          <p:nvSpPr>
            <p:cNvPr id="31" name="Rectangle 30"/>
            <p:cNvSpPr/>
            <p:nvPr/>
          </p:nvSpPr>
          <p:spPr>
            <a:xfrm>
              <a:off x="4807225" y="3952375"/>
              <a:ext cx="141397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000" dirty="0" smtClean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NRC R&amp;D facilities</a:t>
              </a:r>
              <a:endParaRPr lang="en-CA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07225" y="4210692"/>
              <a:ext cx="117519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000" dirty="0" smtClean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IRAP </a:t>
              </a:r>
              <a:r>
                <a:rPr lang="en-CA" sz="1000" dirty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l</a:t>
              </a:r>
              <a:r>
                <a:rPr lang="en-CA" sz="1000" dirty="0" smtClean="0">
                  <a:latin typeface="Arial" panose="020B0604020202020204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ocations</a:t>
              </a:r>
              <a:endParaRPr lang="en-CA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Isosceles Triangle 43"/>
            <p:cNvSpPr/>
            <p:nvPr/>
          </p:nvSpPr>
          <p:spPr bwMode="auto">
            <a:xfrm rot="10800000">
              <a:off x="4612296" y="4266449"/>
              <a:ext cx="204454" cy="165518"/>
            </a:xfrm>
            <a:prstGeom prst="triangle">
              <a:avLst/>
            </a:prstGeom>
            <a:solidFill>
              <a:srgbClr val="FFC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4625" marR="0" indent="-17462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Char char="§"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4631346" y="3985839"/>
              <a:ext cx="18288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4625" marR="0" indent="-17462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Char char="§"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457200" y="64008"/>
            <a:ext cx="8153400" cy="1143000"/>
          </a:xfrm>
        </p:spPr>
        <p:txBody>
          <a:bodyPr>
            <a:normAutofit/>
          </a:bodyPr>
          <a:lstStyle/>
          <a:p>
            <a:r>
              <a:rPr lang="en-US" sz="3300" dirty="0"/>
              <a:t>NRC at a glance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1800" b="0" dirty="0"/>
              <a:t>A national organization with regional presence and global </a:t>
            </a:r>
            <a:r>
              <a:rPr lang="en-US" sz="1800" b="0" dirty="0" smtClean="0"/>
              <a:t>reach</a:t>
            </a:r>
            <a:endParaRPr lang="en-US" sz="1800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620" y="6443026"/>
            <a:ext cx="5697980" cy="365125"/>
          </a:xfrm>
        </p:spPr>
        <p:txBody>
          <a:bodyPr/>
          <a:lstStyle/>
          <a:p>
            <a:r>
              <a:rPr lang="en-CA" sz="1200" dirty="0" smtClean="0"/>
              <a:t>Oceans</a:t>
            </a:r>
            <a:endParaRPr lang="en-CA" sz="1200" dirty="0"/>
          </a:p>
        </p:txBody>
      </p:sp>
      <p:pic>
        <p:nvPicPr>
          <p:cNvPr id="16" name="Picture 2" descr="C:\Users\bruggera\AppData\Local\Microsoft\Windows\Temporary Internet Files\Content.Outlook\C4IJ1RE7\NRC-Map-2013_blues_e (2)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"/>
          <a:stretch>
            <a:fillRect/>
          </a:stretch>
        </p:blipFill>
        <p:spPr bwMode="auto">
          <a:xfrm>
            <a:off x="161923" y="1180648"/>
            <a:ext cx="6696077" cy="53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79067" y="2743200"/>
            <a:ext cx="2514600" cy="2795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112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100-year history</a:t>
            </a:r>
          </a:p>
          <a:p>
            <a:pPr algn="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science and innovation </a:t>
            </a:r>
          </a:p>
          <a:p>
            <a:pPr algn="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 Canada</a:t>
            </a:r>
          </a:p>
          <a:p>
            <a:pPr algn="r">
              <a:spcBef>
                <a:spcPts val="1000"/>
              </a:spcBef>
            </a:pPr>
            <a:r>
              <a:rPr lang="en-US" sz="1400" b="1" dirty="0" smtClean="0">
                <a:solidFill>
                  <a:srgbClr val="112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>
                <a:solidFill>
                  <a:srgbClr val="112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</a:t>
            </a:r>
            <a:br>
              <a:rPr lang="en-US" sz="1400" b="1" dirty="0">
                <a:solidFill>
                  <a:srgbClr val="1122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expenditures in 2016/17</a:t>
            </a:r>
          </a:p>
          <a:p>
            <a:pPr algn="r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*Includes $300M in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Research Assistance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support for SMEs, etc.</a:t>
            </a:r>
          </a:p>
          <a:p>
            <a:pPr algn="r">
              <a:spcBef>
                <a:spcPts val="1000"/>
              </a:spcBef>
            </a:pPr>
            <a:r>
              <a:rPr lang="en-US" sz="1400" b="1" dirty="0" smtClean="0">
                <a:solidFill>
                  <a:srgbClr val="112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3,700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Full-time equivalents</a:t>
            </a:r>
          </a:p>
          <a:p>
            <a:pPr algn="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8"/>
          <p:cNvSpPr txBox="1">
            <a:spLocks/>
          </p:cNvSpPr>
          <p:nvPr/>
        </p:nvSpPr>
        <p:spPr>
          <a:xfrm>
            <a:off x="3509961" y="1600200"/>
            <a:ext cx="5100639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Tx/>
              <a:buBlip>
                <a:blip r:embed="rId4"/>
              </a:buBlip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98663" indent="-1698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 fontAlgn="base">
              <a:spcBef>
                <a:spcPct val="0"/>
              </a:spcBef>
              <a:spcAft>
                <a:spcPct val="0"/>
              </a:spcAft>
              <a:buClr>
                <a:srgbClr val="B3D7DC"/>
              </a:buClr>
              <a:buNone/>
            </a:pPr>
            <a:r>
              <a:rPr lang="en-CA" sz="2000" dirty="0" smtClean="0">
                <a:solidFill>
                  <a:schemeClr val="accent6">
                    <a:lumMod val="75000"/>
                  </a:schemeClr>
                </a:solidFill>
              </a:rPr>
              <a:t>NRC delivers research for Canada through a set of focused large-scale, collaborative, multi-disciplinary R&amp;D programs.</a:t>
            </a:r>
            <a:endParaRPr lang="en-CA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0200" y="5805543"/>
            <a:ext cx="1600200" cy="519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161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305800" cy="868362"/>
          </a:xfrm>
        </p:spPr>
        <p:txBody>
          <a:bodyPr/>
          <a:lstStyle/>
          <a:p>
            <a:r>
              <a:rPr lang="en-CA" dirty="0" smtClean="0"/>
              <a:t>Bathymetry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448"/>
            <a:ext cx="9071460" cy="510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2462599"/>
            <a:ext cx="2770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/>
              <a:t>ArcticNet</a:t>
            </a:r>
            <a:r>
              <a:rPr lang="en-US" sz="1200" dirty="0" smtClean="0"/>
              <a:t> </a:t>
            </a:r>
            <a:r>
              <a:rPr lang="en-US" sz="1200" dirty="0" err="1" smtClean="0"/>
              <a:t>Basemaps</a:t>
            </a:r>
            <a:r>
              <a:rPr lang="en-US" sz="1200" dirty="0" smtClean="0"/>
              <a:t> (bathymetry)</a:t>
            </a:r>
            <a:endParaRPr lang="en-CA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27064"/>
            <a:ext cx="9144000" cy="216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50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8610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Maximum </a:t>
            </a:r>
            <a:r>
              <a:rPr lang="en-US" dirty="0" smtClean="0"/>
              <a:t>Daily Wind </a:t>
            </a:r>
            <a:r>
              <a:rPr lang="en-US" dirty="0" smtClean="0"/>
              <a:t>Gust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371600"/>
            <a:ext cx="909002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4"/>
          <a:stretch/>
        </p:blipFill>
        <p:spPr bwMode="auto">
          <a:xfrm>
            <a:off x="1081088" y="5055079"/>
            <a:ext cx="6981825" cy="116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1088" y="4793469"/>
            <a:ext cx="319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</a:t>
            </a:r>
            <a:r>
              <a:rPr lang="en-US" sz="1100" b="1" dirty="0" smtClean="0"/>
              <a:t>eriod 2003-2013; Arctic Bay weather station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6926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Time-Varying Data Sets (wind, tides, fog, snow…)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73" y="1600200"/>
            <a:ext cx="56574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8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6" y="-57150"/>
            <a:ext cx="8610600" cy="868362"/>
          </a:xfrm>
        </p:spPr>
        <p:txBody>
          <a:bodyPr/>
          <a:lstStyle/>
          <a:p>
            <a:r>
              <a:rPr lang="en-CA" dirty="0" smtClean="0"/>
              <a:t>Nunavut Land Use Plan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448780"/>
            <a:ext cx="8548932" cy="48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93296"/>
            <a:ext cx="9071460" cy="19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4561990" y="2455256"/>
            <a:ext cx="4031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Key Bird Habitat Site – Prince Leopold Island outside of MBS </a:t>
            </a:r>
          </a:p>
          <a:p>
            <a:r>
              <a:rPr lang="en-US" sz="1100" dirty="0" smtClean="0"/>
              <a:t>(Migratory Bird Sanctuaries)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2143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664804"/>
            <a:ext cx="8548932" cy="48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309320"/>
            <a:ext cx="9071460" cy="19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57150"/>
            <a:ext cx="8963956" cy="868362"/>
          </a:xfrm>
        </p:spPr>
        <p:txBody>
          <a:bodyPr/>
          <a:lstStyle/>
          <a:p>
            <a:r>
              <a:rPr lang="en-CA" dirty="0" smtClean="0"/>
              <a:t>   Land Use Plan – Documentation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1627393"/>
            <a:ext cx="3678819" cy="2332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7" y="1340768"/>
            <a:ext cx="4457309" cy="29163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192180" y="3910458"/>
            <a:ext cx="162018" cy="6932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391980" y="2168860"/>
            <a:ext cx="1962218" cy="1080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12160" y="4617132"/>
            <a:ext cx="612068" cy="1080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2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0"/>
            <a:ext cx="8305800" cy="868362"/>
          </a:xfrm>
        </p:spPr>
        <p:txBody>
          <a:bodyPr/>
          <a:lstStyle/>
          <a:p>
            <a:r>
              <a:rPr lang="en-US" dirty="0" smtClean="0"/>
              <a:t>Mariners Knowledge (knowledge transfer)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208857"/>
            <a:ext cx="7452828" cy="52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b="4024"/>
          <a:stretch/>
        </p:blipFill>
        <p:spPr bwMode="auto">
          <a:xfrm>
            <a:off x="6156175" y="1935126"/>
            <a:ext cx="2964759" cy="371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1772816"/>
            <a:ext cx="6222299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868362"/>
          </a:xfrm>
        </p:spPr>
        <p:txBody>
          <a:bodyPr>
            <a:normAutofit/>
          </a:bodyPr>
          <a:lstStyle/>
          <a:p>
            <a:r>
              <a:rPr lang="en-US" dirty="0"/>
              <a:t>Mariner and Local </a:t>
            </a:r>
            <a:r>
              <a:rPr lang="en-US" dirty="0" smtClean="0"/>
              <a:t>Knowledge </a:t>
            </a:r>
            <a:r>
              <a:rPr lang="en-US" dirty="0"/>
              <a:t>- Port Manuals and Approach Details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3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5" y="1295400"/>
            <a:ext cx="455066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"/>
          <a:stretch/>
        </p:blipFill>
        <p:spPr bwMode="auto">
          <a:xfrm>
            <a:off x="4875483" y="1255776"/>
            <a:ext cx="2668317" cy="3380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828962" cy="367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>
            <a:normAutofit/>
          </a:bodyPr>
          <a:lstStyle/>
          <a:p>
            <a:r>
              <a:rPr lang="en-US" dirty="0"/>
              <a:t>Mariner and Local </a:t>
            </a:r>
            <a:r>
              <a:rPr lang="en-US" dirty="0" smtClean="0"/>
              <a:t>Knowledge </a:t>
            </a:r>
            <a:r>
              <a:rPr lang="en-US" dirty="0"/>
              <a:t>- Community Information and Available Services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77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Mariner and Local Knowledge </a:t>
            </a:r>
            <a:r>
              <a:rPr lang="en-US" dirty="0"/>
              <a:t>- Places of Refuge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X:\Projects\IK_CASRAS\Local_Knowledge\Places of Refuge\CASRAS Places of Refuge 13042017 NO LABEL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48"/>
          <a:stretch/>
        </p:blipFill>
        <p:spPr bwMode="auto">
          <a:xfrm>
            <a:off x="0" y="1219200"/>
            <a:ext cx="9144000" cy="53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295400"/>
            <a:ext cx="4952999" cy="2062103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Safe </a:t>
            </a:r>
            <a:r>
              <a:rPr lang="en-US" sz="1600" b="1" dirty="0" err="1" smtClean="0">
                <a:solidFill>
                  <a:schemeClr val="bg1"/>
                </a:solidFill>
              </a:rPr>
              <a:t>harbours</a:t>
            </a:r>
            <a:r>
              <a:rPr lang="en-US" sz="1600" b="1" dirty="0" smtClean="0">
                <a:solidFill>
                  <a:schemeClr val="bg1"/>
                </a:solidFill>
              </a:rPr>
              <a:t> and ports suitable for shelter in the event of an emergency (e.g. storms, spills or SAR)</a:t>
            </a:r>
            <a:endParaRPr lang="en-U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Detailed site description in accordance with Transport Canada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Vetted by experienced Arctic Captains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295" t="3264" r="3012" b="2996"/>
          <a:stretch/>
        </p:blipFill>
        <p:spPr bwMode="auto">
          <a:xfrm>
            <a:off x="7010400" y="4419600"/>
            <a:ext cx="2090341" cy="2099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9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 smtClean="0"/>
              <a:t>Places of Refuge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49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978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800" y="4907340"/>
            <a:ext cx="4952999" cy="1569660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Accessible information on ice conditions, weather, tides, hydrographic charts, and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Allows mariners to assess risks to communities, environment, and the vessel</a:t>
            </a:r>
          </a:p>
        </p:txBody>
      </p:sp>
    </p:spTree>
    <p:extLst>
      <p:ext uri="{BB962C8B-B14F-4D97-AF65-F5344CB8AC3E}">
        <p14:creationId xmlns:p14="http://schemas.microsoft.com/office/powerpoint/2010/main" val="33573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8625" y="6480175"/>
            <a:ext cx="2133600" cy="365125"/>
          </a:xfrm>
          <a:prstGeom prst="rect">
            <a:avLst/>
          </a:prstGeom>
        </p:spPr>
        <p:txBody>
          <a:bodyPr/>
          <a:lstStyle/>
          <a:p>
            <a:fld id="{4191AD8D-6F0D-4D9D-A053-E00DEFA1954F}" type="slidenum">
              <a:rPr lang="en-CA" smtClean="0">
                <a:solidFill>
                  <a:prstClr val="white"/>
                </a:solidFill>
              </a:rPr>
              <a:pPr/>
              <a:t>5</a:t>
            </a:fld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Ocean, Coastal and River </a:t>
            </a:r>
            <a:r>
              <a:rPr lang="en-US" sz="3200" dirty="0" smtClean="0"/>
              <a:t>Engineering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spc="100" dirty="0" smtClean="0">
                <a:solidFill>
                  <a:schemeClr val="accent5"/>
                </a:solidFill>
              </a:rPr>
              <a:t>PROGRAMS</a:t>
            </a:r>
            <a:endParaRPr lang="en-US" sz="2000" spc="100" dirty="0">
              <a:solidFill>
                <a:schemeClr val="accent5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1295400"/>
            <a:ext cx="9144000" cy="3476383"/>
          </a:xfrm>
          <a:prstGeom prst="rect">
            <a:avLst/>
          </a:prstGeom>
          <a:gradFill>
            <a:gsLst>
              <a:gs pos="58000">
                <a:schemeClr val="tx2">
                  <a:lumMod val="75000"/>
                  <a:alpha val="71000"/>
                </a:schemeClr>
              </a:gs>
              <a:gs pos="0">
                <a:schemeClr val="tx2">
                  <a:lumMod val="75000"/>
                  <a:alpha val="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902" y="4494425"/>
            <a:ext cx="2645562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chemeClr val="bg1"/>
                </a:solidFill>
              </a:rPr>
              <a:t>Marine Vehicles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4527425"/>
            <a:ext cx="277000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chemeClr val="bg1"/>
                </a:solidFill>
              </a:rPr>
              <a:t>Marine Infrastructure, Energy and Water Resources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7168" y="4527425"/>
            <a:ext cx="2645562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chemeClr val="bg1"/>
                </a:solidFill>
              </a:rPr>
              <a:t>Arctic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902" y="1767008"/>
            <a:ext cx="2656530" cy="25331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Picture 15" descr="Picture 046.jpg"/>
          <p:cNvPicPr>
            <a:picLocks noChangeAspect="1"/>
          </p:cNvPicPr>
          <p:nvPr/>
        </p:nvPicPr>
        <p:blipFill>
          <a:blip r:embed="rId4" cstate="print"/>
          <a:srcRect t="1408" r="23944"/>
          <a:stretch>
            <a:fillRect/>
          </a:stretch>
        </p:blipFill>
        <p:spPr>
          <a:xfrm>
            <a:off x="3308473" y="1767008"/>
            <a:ext cx="2592287" cy="25202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8" name="Picture 2" descr="C:\WORK\MIEWR\Marketing\Photos\Infrastructure\D214-16-0377-0042-smaller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1767008"/>
            <a:ext cx="2970219" cy="252028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868362"/>
          </a:xfrm>
        </p:spPr>
        <p:txBody>
          <a:bodyPr/>
          <a:lstStyle/>
          <a:p>
            <a:r>
              <a:rPr lang="en-US" dirty="0" smtClean="0"/>
              <a:t>Places of Refuge: detailed info (e.g. photographs, charts)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38400"/>
            <a:ext cx="7201093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175260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Chart 7736 – </a:t>
            </a:r>
            <a:r>
              <a:rPr lang="en-US" b="1" dirty="0" err="1" smtClean="0"/>
              <a:t>M’Clintock</a:t>
            </a:r>
            <a:r>
              <a:rPr lang="en-US" b="1" dirty="0" smtClean="0"/>
              <a:t> Bay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9212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820472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Marine Safety - </a:t>
            </a:r>
            <a:r>
              <a:rPr lang="en-CA" sz="1800" dirty="0" smtClean="0"/>
              <a:t>Evaluating Exposure Time until Recovery by Location</a:t>
            </a:r>
            <a:endParaRPr lang="en-C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412776"/>
            <a:ext cx="46767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9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 Example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4055"/>
            <a:ext cx="8496300" cy="427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9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C3 Expedition - Leg 9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7146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4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C3 Expedition - Leg 9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23300" cy="51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1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C3 Expedition - Leg 9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1543"/>
            <a:ext cx="8464550" cy="489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7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C3 Expedition - Leg 9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53"/>
            <a:ext cx="8629650" cy="51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>
            <a:normAutofit/>
          </a:bodyPr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9: “</a:t>
            </a:r>
            <a:r>
              <a:rPr lang="en-US" dirty="0" smtClean="0">
                <a:solidFill>
                  <a:srgbClr val="FFFF00"/>
                </a:solidFill>
              </a:rPr>
              <a:t>Today’s Ice Chart”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6096000"/>
            <a:ext cx="419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Ice Concentration – August 25</a:t>
            </a:r>
            <a:r>
              <a:rPr lang="en-US" b="1" baseline="30000" dirty="0">
                <a:solidFill>
                  <a:prstClr val="black"/>
                </a:solidFill>
              </a:rPr>
              <a:t>th </a:t>
            </a:r>
            <a:r>
              <a:rPr lang="en-US" b="1" dirty="0">
                <a:solidFill>
                  <a:prstClr val="black"/>
                </a:solidFill>
              </a:rPr>
              <a:t>2014</a:t>
            </a:r>
            <a:endParaRPr lang="en-CA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99" y="1444109"/>
            <a:ext cx="325060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0800" y="6046827"/>
            <a:ext cx="1568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Eastern Arctic</a:t>
            </a:r>
            <a:endParaRPr lang="en-CA" sz="1600" b="1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2" y="1444109"/>
            <a:ext cx="48857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81200" y="5558909"/>
            <a:ext cx="162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Western Arctic</a:t>
            </a:r>
            <a:endParaRPr lang="en-CA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>
            <a:normAutofit/>
          </a:bodyPr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9: “</a:t>
            </a:r>
            <a:r>
              <a:rPr lang="en-US" dirty="0" smtClean="0">
                <a:solidFill>
                  <a:srgbClr val="FFFF00"/>
                </a:solidFill>
              </a:rPr>
              <a:t>Today’s Ice Chart”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6096000"/>
            <a:ext cx="419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Ice Concentration – August 25</a:t>
            </a:r>
            <a:r>
              <a:rPr lang="en-US" b="1" baseline="30000" dirty="0">
                <a:solidFill>
                  <a:prstClr val="black"/>
                </a:solidFill>
              </a:rPr>
              <a:t>th </a:t>
            </a:r>
            <a:r>
              <a:rPr lang="en-US" b="1" dirty="0">
                <a:solidFill>
                  <a:prstClr val="black"/>
                </a:solidFill>
              </a:rPr>
              <a:t>2014</a:t>
            </a:r>
            <a:endParaRPr lang="en-CA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99" y="1444109"/>
            <a:ext cx="325060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0800" y="6046827"/>
            <a:ext cx="1568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Eastern Arctic</a:t>
            </a:r>
            <a:endParaRPr lang="en-CA" sz="1600" b="1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2" y="1444109"/>
            <a:ext cx="48857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81200" y="5558909"/>
            <a:ext cx="162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Western Arctic</a:t>
            </a:r>
            <a:endParaRPr lang="en-CA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1295400"/>
            <a:ext cx="1524000" cy="49207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39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915400" cy="868362"/>
          </a:xfrm>
        </p:spPr>
        <p:txBody>
          <a:bodyPr>
            <a:normAutofit/>
          </a:bodyPr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9: </a:t>
            </a:r>
            <a:r>
              <a:rPr lang="en-US" dirty="0" smtClean="0">
                <a:solidFill>
                  <a:srgbClr val="FFFF00"/>
                </a:solidFill>
              </a:rPr>
              <a:t>Today’s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Ice Chart analysis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59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6016109"/>
            <a:ext cx="419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Concentration – August 25</a:t>
            </a:r>
            <a:r>
              <a:rPr lang="en-US" b="1" baseline="30000" dirty="0"/>
              <a:t>th </a:t>
            </a:r>
            <a:r>
              <a:rPr lang="en-US" b="1" dirty="0"/>
              <a:t>2014</a:t>
            </a:r>
            <a:endParaRPr lang="en-CA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81600" y="2590800"/>
            <a:ext cx="6858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62600" y="22595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route</a:t>
            </a:r>
            <a:endParaRPr lang="en-CA" b="1" dirty="0"/>
          </a:p>
        </p:txBody>
      </p:sp>
      <p:sp>
        <p:nvSpPr>
          <p:cNvPr id="9" name="Rectangle 8"/>
          <p:cNvSpPr/>
          <p:nvPr/>
        </p:nvSpPr>
        <p:spPr>
          <a:xfrm>
            <a:off x="304800" y="342900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53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Assessment –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1600200"/>
            <a:ext cx="815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/>
                </a:solidFill>
              </a:rPr>
              <a:t>Environmental Change 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(</a:t>
            </a:r>
            <a:r>
              <a:rPr lang="en-US" sz="2200" dirty="0">
                <a:solidFill>
                  <a:schemeClr val="tx2"/>
                </a:solidFill>
              </a:rPr>
              <a:t>Climate, Sea Ice, Migrations</a:t>
            </a:r>
            <a:r>
              <a:rPr lang="en-US" sz="22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/>
                </a:solidFill>
              </a:rPr>
              <a:t>Regulatory Change 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(</a:t>
            </a:r>
            <a:r>
              <a:rPr lang="en-US" sz="2200" dirty="0">
                <a:solidFill>
                  <a:srgbClr val="FF0000"/>
                </a:solidFill>
              </a:rPr>
              <a:t>Polar Code</a:t>
            </a:r>
            <a:r>
              <a:rPr lang="en-US" sz="2200" dirty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/>
                </a:solidFill>
              </a:rPr>
              <a:t>Operational Change 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(New Fleet, </a:t>
            </a:r>
            <a:r>
              <a:rPr lang="en-US" sz="2200" dirty="0">
                <a:solidFill>
                  <a:schemeClr val="tx2"/>
                </a:solidFill>
              </a:rPr>
              <a:t>New Crew, New Infrastructure, New Operators, New Ports)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/>
                </a:solidFill>
              </a:rPr>
              <a:t>Technology Change 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(Navigation Aids</a:t>
            </a:r>
            <a:r>
              <a:rPr lang="en-US" sz="2200" dirty="0">
                <a:solidFill>
                  <a:schemeClr val="tx2"/>
                </a:solidFill>
              </a:rPr>
              <a:t>, Charting, </a:t>
            </a:r>
            <a:r>
              <a:rPr lang="en-US" sz="2200" dirty="0" smtClean="0">
                <a:solidFill>
                  <a:schemeClr val="tx2"/>
                </a:solidFill>
              </a:rPr>
              <a:t>Vessel Design)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Incident/Casualty Response</a:t>
            </a:r>
          </a:p>
        </p:txBody>
      </p:sp>
    </p:spTree>
    <p:extLst>
      <p:ext uri="{BB962C8B-B14F-4D97-AF65-F5344CB8AC3E}">
        <p14:creationId xmlns:p14="http://schemas.microsoft.com/office/powerpoint/2010/main" val="18654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5974318"/>
            <a:ext cx="467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Stage of Development – August 25</a:t>
            </a:r>
            <a:r>
              <a:rPr lang="en-US" b="1" baseline="30000" dirty="0"/>
              <a:t>th </a:t>
            </a:r>
            <a:r>
              <a:rPr lang="en-US" b="1" dirty="0"/>
              <a:t>2014</a:t>
            </a:r>
            <a:endParaRPr lang="en-CA" b="1" dirty="0"/>
          </a:p>
        </p:txBody>
      </p:sp>
      <p:sp>
        <p:nvSpPr>
          <p:cNvPr id="6" name="Rectangle 5"/>
          <p:cNvSpPr/>
          <p:nvPr/>
        </p:nvSpPr>
        <p:spPr>
          <a:xfrm>
            <a:off x="295275" y="3505200"/>
            <a:ext cx="9906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4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974318"/>
            <a:ext cx="460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Old Ice concentration – </a:t>
            </a:r>
            <a:r>
              <a:rPr lang="en-US" b="1" dirty="0">
                <a:solidFill>
                  <a:prstClr val="black"/>
                </a:solidFill>
              </a:rPr>
              <a:t>August 25</a:t>
            </a:r>
            <a:r>
              <a:rPr lang="en-US" b="1" baseline="30000" dirty="0">
                <a:solidFill>
                  <a:prstClr val="black"/>
                </a:solidFill>
              </a:rPr>
              <a:t>th </a:t>
            </a:r>
            <a:r>
              <a:rPr lang="en-US" b="1" dirty="0">
                <a:solidFill>
                  <a:prstClr val="black"/>
                </a:solidFill>
              </a:rPr>
              <a:t>2014</a:t>
            </a:r>
            <a:endParaRPr lang="en-CA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20432" cy="449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5275" y="3657600"/>
            <a:ext cx="9906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9: </a:t>
            </a:r>
            <a:r>
              <a:rPr lang="en-US" dirty="0" smtClean="0">
                <a:solidFill>
                  <a:srgbClr val="FFFF00"/>
                </a:solidFill>
              </a:rPr>
              <a:t>AIRSS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5987534"/>
            <a:ext cx="437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Numeral </a:t>
            </a:r>
            <a:r>
              <a:rPr lang="en-US" b="1" u="sng" dirty="0"/>
              <a:t>Type B </a:t>
            </a:r>
            <a:r>
              <a:rPr lang="en-US" b="1" dirty="0"/>
              <a:t>– August 25</a:t>
            </a:r>
            <a:r>
              <a:rPr lang="en-US" b="1" baseline="30000" dirty="0"/>
              <a:t>th </a:t>
            </a:r>
            <a:r>
              <a:rPr lang="en-US" b="1" dirty="0"/>
              <a:t>2014</a:t>
            </a:r>
            <a:endParaRPr lang="en-CA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4038600"/>
            <a:ext cx="990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68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Expedition-  </a:t>
            </a:r>
            <a:r>
              <a:rPr lang="en-US" dirty="0"/>
              <a:t>Leg 9: </a:t>
            </a:r>
            <a:r>
              <a:rPr lang="en-US" dirty="0">
                <a:solidFill>
                  <a:srgbClr val="FFFF00"/>
                </a:solidFill>
              </a:rPr>
              <a:t>AIRSS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019800"/>
            <a:ext cx="435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Numeral </a:t>
            </a:r>
            <a:r>
              <a:rPr lang="en-US" b="1" u="sng" dirty="0"/>
              <a:t>Type A</a:t>
            </a:r>
            <a:r>
              <a:rPr lang="en-US" b="1" dirty="0"/>
              <a:t> – August 25</a:t>
            </a:r>
            <a:r>
              <a:rPr lang="en-US" b="1" baseline="30000" dirty="0"/>
              <a:t>th </a:t>
            </a:r>
            <a:r>
              <a:rPr lang="en-US" b="1" dirty="0"/>
              <a:t>2014</a:t>
            </a:r>
            <a:endParaRPr lang="en-CA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4038600"/>
            <a:ext cx="990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13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9: </a:t>
            </a:r>
            <a:r>
              <a:rPr lang="en-US" dirty="0">
                <a:solidFill>
                  <a:srgbClr val="FFFF00"/>
                </a:solidFill>
              </a:rPr>
              <a:t>AIRSS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5930384"/>
            <a:ext cx="413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Numeral </a:t>
            </a:r>
            <a:r>
              <a:rPr lang="en-US" b="1" u="sng" dirty="0"/>
              <a:t>PC 5</a:t>
            </a:r>
            <a:r>
              <a:rPr lang="en-US" b="1" dirty="0"/>
              <a:t> – August 25</a:t>
            </a:r>
            <a:r>
              <a:rPr lang="en-US" b="1" baseline="30000" dirty="0"/>
              <a:t>th </a:t>
            </a:r>
            <a:r>
              <a:rPr lang="en-US" b="1" dirty="0"/>
              <a:t>2014</a:t>
            </a:r>
            <a:endParaRPr lang="en-CA" b="1" dirty="0"/>
          </a:p>
        </p:txBody>
      </p:sp>
      <p:sp>
        <p:nvSpPr>
          <p:cNvPr id="7" name="Rectangle 6"/>
          <p:cNvSpPr/>
          <p:nvPr/>
        </p:nvSpPr>
        <p:spPr>
          <a:xfrm>
            <a:off x="304800" y="4038600"/>
            <a:ext cx="990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5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868362"/>
          </a:xfrm>
        </p:spPr>
        <p:txBody>
          <a:bodyPr/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9: </a:t>
            </a:r>
            <a:r>
              <a:rPr lang="en-US" dirty="0" smtClean="0">
                <a:solidFill>
                  <a:srgbClr val="FFFF00"/>
                </a:solidFill>
              </a:rPr>
              <a:t>Polaris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8425"/>
            <a:ext cx="8305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5955268"/>
            <a:ext cx="359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Polaris</a:t>
            </a:r>
            <a:r>
              <a:rPr lang="en-US" b="1" dirty="0"/>
              <a:t> </a:t>
            </a:r>
            <a:r>
              <a:rPr lang="en-US" b="1" u="sng" dirty="0"/>
              <a:t>PC 5</a:t>
            </a:r>
            <a:r>
              <a:rPr lang="en-US" b="1" dirty="0"/>
              <a:t> – August 25</a:t>
            </a:r>
            <a:r>
              <a:rPr lang="en-US" b="1" baseline="30000" dirty="0"/>
              <a:t>th </a:t>
            </a:r>
            <a:r>
              <a:rPr lang="en-US" b="1" dirty="0"/>
              <a:t>2014</a:t>
            </a:r>
            <a:endParaRPr lang="en-CA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4191000"/>
            <a:ext cx="990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9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</a:t>
            </a:r>
            <a:r>
              <a:rPr lang="en-US" dirty="0"/>
              <a:t/>
            </a:r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2638425"/>
            <a:ext cx="61626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2831"/>
            <a:ext cx="7658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5607" y="1371600"/>
            <a:ext cx="687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Numeral Type B – Navigability Analysis from 2000 to 2016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411093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Canada C3 </a:t>
            </a:r>
            <a:r>
              <a:rPr lang="en-US" dirty="0" smtClean="0"/>
              <a:t>Expedition - </a:t>
            </a:r>
            <a:r>
              <a:rPr lang="en-US" dirty="0"/>
              <a:t>Leg </a:t>
            </a:r>
            <a:r>
              <a:rPr lang="en-US" dirty="0" smtClean="0"/>
              <a:t>9</a:t>
            </a:r>
            <a:r>
              <a:rPr lang="en-US" dirty="0"/>
              <a:t/>
            </a:r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58" y="1874837"/>
            <a:ext cx="68240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1371600"/>
            <a:ext cx="415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Polar Service Temperature Required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1077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algn="ctr"/>
            <a:r>
              <a:rPr lang="en-CA" dirty="0" smtClean="0"/>
              <a:t>CASRAS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68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838200"/>
            <a:ext cx="8839200" cy="20574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  <a:alpha val="5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CA" sz="2000" dirty="0" smtClean="0">
                <a:solidFill>
                  <a:schemeClr val="tx2"/>
                </a:solidFill>
              </a:rPr>
              <a:t> An </a:t>
            </a:r>
            <a:r>
              <a:rPr lang="en-CA" sz="2000" dirty="0">
                <a:solidFill>
                  <a:schemeClr val="tx2"/>
                </a:solidFill>
              </a:rPr>
              <a:t>integrated database and risk assessment system </a:t>
            </a:r>
            <a:r>
              <a:rPr lang="en-CA" sz="2000" dirty="0" smtClean="0">
                <a:solidFill>
                  <a:schemeClr val="tx2"/>
                </a:solidFill>
              </a:rPr>
              <a:t/>
            </a:r>
            <a:br>
              <a:rPr lang="en-CA" sz="2000" dirty="0" smtClean="0">
                <a:solidFill>
                  <a:schemeClr val="tx2"/>
                </a:solidFill>
              </a:rPr>
            </a:br>
            <a:r>
              <a:rPr lang="en-CA" sz="2000" dirty="0" smtClean="0">
                <a:solidFill>
                  <a:schemeClr val="tx2"/>
                </a:solidFill>
              </a:rPr>
              <a:t>for </a:t>
            </a:r>
            <a:r>
              <a:rPr lang="en-CA" sz="2000" dirty="0">
                <a:solidFill>
                  <a:schemeClr val="tx2"/>
                </a:solidFill>
              </a:rPr>
              <a:t>marine transportation in the Canadian </a:t>
            </a:r>
            <a:r>
              <a:rPr lang="en-CA" sz="2000" dirty="0" smtClean="0">
                <a:solidFill>
                  <a:schemeClr val="tx2"/>
                </a:solidFill>
              </a:rPr>
              <a:t>North: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2"/>
                </a:solidFill>
              </a:rPr>
              <a:t> </a:t>
            </a:r>
            <a:r>
              <a:rPr lang="en-CA" sz="2000" dirty="0" smtClean="0">
                <a:solidFill>
                  <a:srgbClr val="FF0000"/>
                </a:solidFill>
              </a:rPr>
              <a:t>enabling</a:t>
            </a:r>
            <a:r>
              <a:rPr lang="en-CA" sz="2000" dirty="0" smtClean="0">
                <a:solidFill>
                  <a:schemeClr val="tx2"/>
                </a:solidFill>
              </a:rPr>
              <a:t> </a:t>
            </a:r>
            <a:r>
              <a:rPr lang="en-CA" sz="2000" dirty="0" smtClean="0">
                <a:solidFill>
                  <a:srgbClr val="FF0000"/>
                </a:solidFill>
              </a:rPr>
              <a:t>sound </a:t>
            </a:r>
            <a:r>
              <a:rPr lang="en-CA" sz="2000" dirty="0">
                <a:solidFill>
                  <a:srgbClr val="FF0000"/>
                </a:solidFill>
              </a:rPr>
              <a:t>decision-making </a:t>
            </a:r>
            <a:endParaRPr lang="en-CA" sz="2000" dirty="0" smtClean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2"/>
                </a:solidFill>
              </a:rPr>
              <a:t>leading </a:t>
            </a:r>
            <a:r>
              <a:rPr lang="en-CA" sz="2000" dirty="0">
                <a:solidFill>
                  <a:schemeClr val="tx2"/>
                </a:solidFill>
              </a:rPr>
              <a:t>to </a:t>
            </a:r>
            <a:r>
              <a:rPr lang="en-CA" sz="2000" dirty="0">
                <a:solidFill>
                  <a:srgbClr val="FF0000"/>
                </a:solidFill>
              </a:rPr>
              <a:t>safer, more efficient shipping </a:t>
            </a:r>
            <a:r>
              <a:rPr lang="en-CA" sz="2000" dirty="0">
                <a:solidFill>
                  <a:schemeClr val="tx2"/>
                </a:solidFill>
              </a:rPr>
              <a:t>in this harsh </a:t>
            </a:r>
            <a:r>
              <a:rPr lang="en-CA" sz="2000" dirty="0" smtClean="0">
                <a:solidFill>
                  <a:schemeClr val="tx2"/>
                </a:solidFill>
              </a:rPr>
              <a:t>environment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2"/>
                </a:solidFill>
              </a:rPr>
              <a:t> </a:t>
            </a:r>
            <a:r>
              <a:rPr lang="en-CA" sz="2000" dirty="0" smtClean="0">
                <a:solidFill>
                  <a:srgbClr val="FF0000"/>
                </a:solidFill>
              </a:rPr>
              <a:t>decreasing </a:t>
            </a:r>
            <a:r>
              <a:rPr lang="en-CA" sz="2000" dirty="0">
                <a:solidFill>
                  <a:srgbClr val="FF0000"/>
                </a:solidFill>
              </a:rPr>
              <a:t>the risk </a:t>
            </a:r>
            <a:r>
              <a:rPr lang="en-CA" sz="2000" dirty="0">
                <a:solidFill>
                  <a:schemeClr val="tx2"/>
                </a:solidFill>
              </a:rPr>
              <a:t>of polluting the environment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2"/>
                </a:solidFill>
              </a:rPr>
              <a:t> </a:t>
            </a:r>
            <a:r>
              <a:rPr lang="en-CA" sz="2000" dirty="0" smtClean="0">
                <a:solidFill>
                  <a:srgbClr val="FF0000"/>
                </a:solidFill>
              </a:rPr>
              <a:t>ensuring minimal </a:t>
            </a:r>
            <a:r>
              <a:rPr lang="en-CA" sz="2000" dirty="0">
                <a:solidFill>
                  <a:srgbClr val="FF0000"/>
                </a:solidFill>
              </a:rPr>
              <a:t>impact </a:t>
            </a:r>
            <a:r>
              <a:rPr lang="en-CA" sz="2000" dirty="0">
                <a:solidFill>
                  <a:schemeClr val="tx2"/>
                </a:solidFill>
              </a:rPr>
              <a:t>on the life of </a:t>
            </a:r>
            <a:r>
              <a:rPr lang="en-CA" sz="2000" dirty="0" smtClean="0">
                <a:solidFill>
                  <a:schemeClr val="tx2"/>
                </a:solidFill>
              </a:rPr>
              <a:t>Northerners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00" y="5791200"/>
            <a:ext cx="8839200" cy="8382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  <a:alpha val="5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CA" sz="2000" dirty="0" smtClean="0">
                <a:solidFill>
                  <a:srgbClr val="FF0000"/>
                </a:solidFill>
              </a:rPr>
              <a:t>Scientific data + community </a:t>
            </a:r>
            <a:r>
              <a:rPr lang="en-CA" sz="2000" dirty="0" smtClean="0">
                <a:solidFill>
                  <a:srgbClr val="FF0000"/>
                </a:solidFill>
              </a:rPr>
              <a:t>input + </a:t>
            </a:r>
            <a:r>
              <a:rPr lang="en-CA" sz="2000" dirty="0" smtClean="0">
                <a:solidFill>
                  <a:srgbClr val="FF0000"/>
                </a:solidFill>
              </a:rPr>
              <a:t>engineering applications </a:t>
            </a:r>
            <a:br>
              <a:rPr lang="en-CA" sz="2000" dirty="0" smtClean="0">
                <a:solidFill>
                  <a:srgbClr val="FF0000"/>
                </a:solidFill>
              </a:rPr>
            </a:br>
            <a:r>
              <a:rPr lang="en-CA" sz="2000" dirty="0" smtClean="0">
                <a:solidFill>
                  <a:srgbClr val="FF0000"/>
                </a:solidFill>
              </a:rPr>
              <a:t>= sound design, planning and operations </a:t>
            </a:r>
            <a:r>
              <a:rPr lang="en-CA" sz="2000" dirty="0" smtClean="0">
                <a:solidFill>
                  <a:srgbClr val="FF0000"/>
                </a:solidFill>
              </a:rPr>
              <a:t/>
            </a:r>
            <a:br>
              <a:rPr lang="en-CA" sz="2000" dirty="0" smtClean="0">
                <a:solidFill>
                  <a:srgbClr val="FF0000"/>
                </a:solidFill>
              </a:rPr>
            </a:br>
            <a:endParaRPr lang="en-CA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CASRAS </a:t>
            </a:r>
            <a:r>
              <a:rPr lang="en-CA" dirty="0"/>
              <a:t>D</a:t>
            </a:r>
            <a:r>
              <a:rPr lang="en-CA" dirty="0" smtClean="0"/>
              <a:t>evelopment Team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4582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sz="2000" b="1" dirty="0" smtClean="0">
                <a:solidFill>
                  <a:schemeClr val="tx2"/>
                </a:solidFill>
              </a:rPr>
              <a:t>NRC</a:t>
            </a:r>
            <a:r>
              <a:rPr lang="en-CA" sz="2000" b="1" dirty="0" smtClean="0"/>
              <a:t>: </a:t>
            </a:r>
            <a:r>
              <a:rPr lang="en-CA" sz="2000" b="1" dirty="0"/>
              <a:t>Lawrence </a:t>
            </a:r>
            <a:r>
              <a:rPr lang="en-CA" sz="2000" b="1" dirty="0" smtClean="0"/>
              <a:t>Charlebois, </a:t>
            </a:r>
            <a:r>
              <a:rPr lang="en-CA" sz="2000" b="1" dirty="0"/>
              <a:t>Richard </a:t>
            </a:r>
            <a:r>
              <a:rPr lang="en-CA" sz="2000" b="1" dirty="0" smtClean="0"/>
              <a:t>Burcher, Ivana Kubat, Philippe Lamontagne, Dave Watson and other subject matter experts </a:t>
            </a:r>
          </a:p>
          <a:p>
            <a:pPr>
              <a:spcAft>
                <a:spcPts val="600"/>
              </a:spcAft>
            </a:pPr>
            <a:r>
              <a:rPr lang="en-CA" sz="2000" b="1" dirty="0" smtClean="0">
                <a:solidFill>
                  <a:schemeClr val="tx2"/>
                </a:solidFill>
              </a:rPr>
              <a:t>Contractor</a:t>
            </a:r>
            <a:r>
              <a:rPr lang="en-CA" sz="2000" b="1" dirty="0" smtClean="0"/>
              <a:t>: James Reid</a:t>
            </a:r>
          </a:p>
          <a:p>
            <a:pPr>
              <a:spcAft>
                <a:spcPts val="600"/>
              </a:spcAft>
            </a:pPr>
            <a:r>
              <a:rPr lang="en-CA" sz="2000" b="1" dirty="0" smtClean="0">
                <a:solidFill>
                  <a:schemeClr val="tx2"/>
                </a:solidFill>
              </a:rPr>
              <a:t>CCG and industry Captains</a:t>
            </a:r>
            <a:r>
              <a:rPr lang="en-CA" sz="2000" b="1" dirty="0" smtClean="0"/>
              <a:t>: John Broderick, Terry Camsell, Dave Fowler, Ray Pierce, Mark Taylor</a:t>
            </a:r>
          </a:p>
          <a:p>
            <a:pPr>
              <a:spcAft>
                <a:spcPts val="600"/>
              </a:spcAft>
            </a:pPr>
            <a:r>
              <a:rPr lang="en-CA" sz="2000" b="1" dirty="0" smtClean="0">
                <a:solidFill>
                  <a:schemeClr val="tx2"/>
                </a:solidFill>
              </a:rPr>
              <a:t>Input from shipping industry</a:t>
            </a:r>
            <a:r>
              <a:rPr lang="en-CA" sz="2000" b="1" dirty="0" smtClean="0"/>
              <a:t>: </a:t>
            </a:r>
            <a:r>
              <a:rPr lang="en-CA" sz="2000" b="1" dirty="0" err="1" smtClean="0"/>
              <a:t>Fednav</a:t>
            </a:r>
            <a:r>
              <a:rPr lang="en-CA" sz="2000" b="1" dirty="0" smtClean="0"/>
              <a:t>/</a:t>
            </a:r>
            <a:r>
              <a:rPr lang="en-CA" sz="2000" b="1" dirty="0" err="1" smtClean="0"/>
              <a:t>Enfotec</a:t>
            </a:r>
            <a:r>
              <a:rPr lang="en-CA" sz="2000" b="1" dirty="0" smtClean="0"/>
              <a:t>, </a:t>
            </a:r>
            <a:r>
              <a:rPr lang="en-CA" sz="2000" b="1" dirty="0" err="1" smtClean="0"/>
              <a:t>Groupe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Desgagnes</a:t>
            </a:r>
            <a:r>
              <a:rPr lang="en-CA" sz="2000" b="1" dirty="0" smtClean="0"/>
              <a:t>/ </a:t>
            </a:r>
            <a:r>
              <a:rPr lang="en-CA" sz="2000" b="1" dirty="0" err="1" smtClean="0"/>
              <a:t>PetroNav</a:t>
            </a:r>
            <a:r>
              <a:rPr lang="en-CA" sz="2000" b="1" dirty="0" smtClean="0"/>
              <a:t>, NEAS, industry captains</a:t>
            </a:r>
            <a:endParaRPr lang="en-CA" sz="2000" b="1" dirty="0"/>
          </a:p>
          <a:p>
            <a:pPr>
              <a:spcAft>
                <a:spcPts val="600"/>
              </a:spcAft>
            </a:pPr>
            <a:r>
              <a:rPr lang="en-CA" sz="2000" b="1" dirty="0" smtClean="0">
                <a:solidFill>
                  <a:schemeClr val="tx2"/>
                </a:solidFill>
              </a:rPr>
              <a:t>Input from government</a:t>
            </a:r>
            <a:r>
              <a:rPr lang="en-CA" sz="2000" b="1" dirty="0" smtClean="0"/>
              <a:t>: INAC, CCG, CHS, EC and </a:t>
            </a:r>
            <a:r>
              <a:rPr lang="en-CA" sz="2000" b="1" dirty="0"/>
              <a:t>CIS, </a:t>
            </a:r>
            <a:r>
              <a:rPr lang="en-CA" sz="2000" b="1" dirty="0" smtClean="0"/>
              <a:t>TC</a:t>
            </a:r>
            <a:r>
              <a:rPr lang="en-CA" sz="2000" b="1" dirty="0"/>
              <a:t>, Government of Nunavut</a:t>
            </a:r>
            <a:endParaRPr lang="en-CA" sz="20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Assessment &amp; the Polar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1676400"/>
            <a:ext cx="8153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Steps for an Operational Assessment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from IMO Polar Code Annex 10, p 30 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</a:rPr>
              <a:t>Identify Relevant Hazards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</a:rPr>
              <a:t>Develop a Model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</a:rPr>
              <a:t>Assess Risks &amp; Determine Acceptability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</a:rPr>
              <a:t>Identify &amp; Develop Risk Control Options</a:t>
            </a:r>
            <a:endParaRPr lang="en-US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6135469"/>
            <a:ext cx="812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also:  IMO Guidelines for </a:t>
            </a:r>
            <a:r>
              <a:rPr lang="en-US" sz="1200" b="1" dirty="0" smtClean="0"/>
              <a:t>Formal Safety Assessment (FSA) </a:t>
            </a:r>
            <a:r>
              <a:rPr lang="en-US" sz="1200" dirty="0" smtClean="0"/>
              <a:t>for Use in the IMO Rule-making Process (2002)</a:t>
            </a:r>
          </a:p>
          <a:p>
            <a:r>
              <a:rPr lang="en-US" sz="1200" dirty="0"/>
              <a:t>	</a:t>
            </a:r>
            <a:endParaRPr lang="en-US" sz="1200" dirty="0" smtClean="0"/>
          </a:p>
          <a:p>
            <a:r>
              <a:rPr lang="en-US" sz="1200" dirty="0" smtClean="0"/>
              <a:t>	</a:t>
            </a:r>
            <a:endParaRPr lang="en-CA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567274" cy="101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6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48600" cy="868362"/>
          </a:xfrm>
        </p:spPr>
        <p:txBody>
          <a:bodyPr/>
          <a:lstStyle/>
          <a:p>
            <a:r>
              <a:rPr lang="en-CA" dirty="0" smtClean="0"/>
              <a:t>CASRAS Contacts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05000"/>
            <a:ext cx="36576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800" b="1" dirty="0" smtClean="0"/>
              <a:t>Thank you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70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8333" y="28194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b="1" dirty="0" smtClean="0">
                <a:solidFill>
                  <a:prstClr val="black"/>
                </a:solidFill>
              </a:rPr>
              <a:t>Project Manager: Ivana </a:t>
            </a:r>
            <a:r>
              <a:rPr lang="en-CA" b="1" dirty="0">
                <a:solidFill>
                  <a:prstClr val="black"/>
                </a:solidFill>
              </a:rPr>
              <a:t>Kubat </a:t>
            </a:r>
          </a:p>
          <a:p>
            <a:pPr algn="ctr"/>
            <a:r>
              <a:rPr lang="en-CA" dirty="0" smtClean="0">
                <a:solidFill>
                  <a:prstClr val="black"/>
                </a:solidFill>
              </a:rPr>
              <a:t>1-613-993-7695</a:t>
            </a:r>
            <a:endParaRPr lang="en-CA" dirty="0">
              <a:solidFill>
                <a:prstClr val="black"/>
              </a:solidFill>
            </a:endParaRPr>
          </a:p>
          <a:p>
            <a:pPr algn="ctr"/>
            <a:r>
              <a:rPr lang="en-CA" dirty="0" smtClean="0">
                <a:solidFill>
                  <a:prstClr val="black"/>
                </a:solidFill>
                <a:hlinkClick r:id="rId2"/>
              </a:rPr>
              <a:t>ivana.kubat@nrc-cnrc.gc.ca</a:t>
            </a:r>
            <a:endParaRPr lang="en-CA" dirty="0" smtClean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Program Leader: Anne Barker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1-613-990-2511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hlinkClick r:id="rId3"/>
              </a:rPr>
              <a:t>Anne.barker@nrc-cnrc.gc.ca</a:t>
            </a:r>
            <a:endParaRPr lang="en-US" dirty="0" smtClean="0">
              <a:solidFill>
                <a:prstClr val="black"/>
              </a:solidFill>
            </a:endParaRPr>
          </a:p>
          <a:p>
            <a:pPr algn="ctr"/>
            <a:endParaRPr lang="en-CA" dirty="0">
              <a:solidFill>
                <a:prstClr val="black"/>
              </a:solidFill>
            </a:endParaRPr>
          </a:p>
          <a:p>
            <a:pPr algn="ctr"/>
            <a:r>
              <a:rPr lang="en-CA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1795" y="1752600"/>
            <a:ext cx="83111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CASRAS</a:t>
            </a:r>
            <a:r>
              <a:rPr lang="en-CA" sz="2400" dirty="0" smtClean="0"/>
              <a:t> is a </a:t>
            </a:r>
            <a:r>
              <a:rPr lang="en-CA" sz="2400" dirty="0" smtClean="0"/>
              <a:t>tool that </a:t>
            </a:r>
            <a:r>
              <a:rPr lang="en-CA" sz="2400" dirty="0" smtClean="0"/>
              <a:t>supports </a:t>
            </a:r>
            <a:r>
              <a:rPr lang="en-CA" sz="2400" b="1" dirty="0">
                <a:solidFill>
                  <a:srgbClr val="C00000"/>
                </a:solidFill>
              </a:rPr>
              <a:t>operation-specific</a:t>
            </a:r>
            <a:r>
              <a:rPr lang="en-CA" sz="2400" dirty="0"/>
              <a:t> risk assessments by providing </a:t>
            </a:r>
            <a:r>
              <a:rPr lang="en-CA" sz="2400" b="1" dirty="0">
                <a:solidFill>
                  <a:srgbClr val="C00000"/>
                </a:solidFill>
              </a:rPr>
              <a:t>relevant</a:t>
            </a:r>
            <a:r>
              <a:rPr lang="en-CA" sz="2400" dirty="0">
                <a:solidFill>
                  <a:srgbClr val="C00000"/>
                </a:solidFill>
              </a:rPr>
              <a:t> </a:t>
            </a:r>
            <a:r>
              <a:rPr lang="en-CA" sz="2400" dirty="0"/>
              <a:t>and </a:t>
            </a:r>
            <a:r>
              <a:rPr lang="en-CA" sz="2400" b="1" dirty="0">
                <a:solidFill>
                  <a:srgbClr val="C00000"/>
                </a:solidFill>
              </a:rPr>
              <a:t>defensible data analytics </a:t>
            </a:r>
            <a:r>
              <a:rPr lang="en-CA" sz="2400" dirty="0"/>
              <a:t>generated for </a:t>
            </a:r>
            <a:r>
              <a:rPr lang="en-CA" sz="2400" b="1" dirty="0">
                <a:solidFill>
                  <a:srgbClr val="C00000"/>
                </a:solidFill>
              </a:rPr>
              <a:t>defined shipping scenarios</a:t>
            </a:r>
            <a:r>
              <a:rPr lang="en-CA" sz="2400" dirty="0" smtClean="0"/>
              <a:t>.</a:t>
            </a:r>
          </a:p>
          <a:p>
            <a:r>
              <a:rPr lang="en-CA" sz="2400" dirty="0" smtClean="0"/>
              <a:t>  </a:t>
            </a:r>
            <a:endParaRPr lang="en-CA" sz="2400" dirty="0"/>
          </a:p>
          <a:p>
            <a:endParaRPr lang="en-CA" sz="2400" dirty="0"/>
          </a:p>
          <a:p>
            <a:r>
              <a:rPr lang="en-CA" sz="2400" dirty="0" smtClean="0"/>
              <a:t>A </a:t>
            </a:r>
            <a:r>
              <a:rPr lang="en-CA" sz="2400" b="1" dirty="0" smtClean="0">
                <a:solidFill>
                  <a:srgbClr val="C00000"/>
                </a:solidFill>
              </a:rPr>
              <a:t>dynamic</a:t>
            </a:r>
            <a:r>
              <a:rPr lang="en-CA" sz="2400" dirty="0" smtClean="0"/>
              <a:t> </a:t>
            </a:r>
            <a:r>
              <a:rPr lang="en-CA" sz="2400" dirty="0"/>
              <a:t>and </a:t>
            </a:r>
            <a:r>
              <a:rPr lang="en-CA" sz="2400" b="1" dirty="0">
                <a:solidFill>
                  <a:srgbClr val="C00000"/>
                </a:solidFill>
              </a:rPr>
              <a:t>integrated </a:t>
            </a:r>
            <a:r>
              <a:rPr lang="en-CA" sz="2400" b="1" dirty="0" smtClean="0">
                <a:solidFill>
                  <a:srgbClr val="C00000"/>
                </a:solidFill>
              </a:rPr>
              <a:t>database</a:t>
            </a:r>
            <a:r>
              <a:rPr lang="en-CA" sz="2400" dirty="0" smtClean="0"/>
              <a:t>,</a:t>
            </a:r>
            <a:r>
              <a:rPr lang="en-CA" sz="2400" b="1" dirty="0" smtClean="0">
                <a:solidFill>
                  <a:srgbClr val="C00000"/>
                </a:solidFill>
              </a:rPr>
              <a:t> </a:t>
            </a:r>
            <a:r>
              <a:rPr lang="en-CA" sz="2400" b="1" dirty="0"/>
              <a:t>CASRAS</a:t>
            </a:r>
            <a:r>
              <a:rPr lang="en-CA" sz="2400" dirty="0" smtClean="0">
                <a:solidFill>
                  <a:srgbClr val="C00000"/>
                </a:solidFill>
              </a:rPr>
              <a:t> </a:t>
            </a:r>
            <a:r>
              <a:rPr lang="en-CA" sz="2400" dirty="0" smtClean="0"/>
              <a:t>will </a:t>
            </a:r>
            <a:r>
              <a:rPr lang="en-CA" sz="2400" dirty="0"/>
              <a:t>store, query and visualize all key relevant environmental data with specific application to shipping, icebreaking and navigation in Northern waters and marine corridors</a:t>
            </a:r>
            <a:r>
              <a:rPr lang="en-CA" sz="2400" dirty="0" smtClean="0"/>
              <a:t>.</a:t>
            </a:r>
            <a:endParaRPr lang="en-CA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82000" cy="868362"/>
          </a:xfrm>
        </p:spPr>
        <p:txBody>
          <a:bodyPr>
            <a:noAutofit/>
          </a:bodyPr>
          <a:lstStyle/>
          <a:p>
            <a:r>
              <a:rPr lang="en-CA" sz="2800" dirty="0" smtClean="0"/>
              <a:t>CASRAS – Canadian Arctic Shipping Risk Assessment System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9149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develop the system?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3058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>
                <a:solidFill>
                  <a:prstClr val="black"/>
                </a:solidFill>
              </a:rPr>
              <a:t>Assess </a:t>
            </a:r>
            <a:r>
              <a:rPr lang="en-CA" sz="2000" b="1" dirty="0">
                <a:solidFill>
                  <a:prstClr val="black"/>
                </a:solidFill>
              </a:rPr>
              <a:t>the risk associated with shipping in various northern </a:t>
            </a:r>
            <a:r>
              <a:rPr lang="en-CA" sz="2000" b="1" dirty="0" smtClean="0">
                <a:solidFill>
                  <a:prstClr val="black"/>
                </a:solidFill>
              </a:rPr>
              <a:t>regions</a:t>
            </a:r>
            <a:endParaRPr lang="en-CA" sz="2000" b="1" dirty="0" smtClean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Apply the Polar Code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/>
              <a:t>Document mariners knowledge and information on local communities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Easily </a:t>
            </a:r>
            <a:r>
              <a:rPr lang="en-CA" sz="2000" b="1" dirty="0" smtClean="0"/>
              <a:t>access different </a:t>
            </a:r>
            <a:r>
              <a:rPr lang="en-CA" sz="2000" b="1" dirty="0"/>
              <a:t>types of data such as static and time-varying </a:t>
            </a:r>
            <a:r>
              <a:rPr lang="en-CA" sz="2000" b="1" dirty="0" err="1"/>
              <a:t>rasters</a:t>
            </a:r>
            <a:r>
              <a:rPr lang="en-CA" sz="2000" b="1" dirty="0"/>
              <a:t>, points, polygons, time-series, and </a:t>
            </a:r>
            <a:r>
              <a:rPr lang="en-CA" sz="2000" b="1" dirty="0" smtClean="0"/>
              <a:t>documents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sz="2000" b="1" dirty="0" smtClean="0"/>
              <a:t>Minimize </a:t>
            </a:r>
            <a:r>
              <a:rPr lang="en-CA" sz="2000" b="1" dirty="0" smtClean="0"/>
              <a:t>the effects due to limited access to Internet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5638</TotalTime>
  <Words>1568</Words>
  <Application>Microsoft Office PowerPoint</Application>
  <PresentationFormat>On-screen Show (4:3)</PresentationFormat>
  <Paragraphs>328</Paragraphs>
  <Slides>70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1_Office Theme</vt:lpstr>
      <vt:lpstr>Office Theme</vt:lpstr>
      <vt:lpstr>2_Office Theme</vt:lpstr>
      <vt:lpstr>3_Office Theme</vt:lpstr>
      <vt:lpstr>Acrobat Document</vt:lpstr>
      <vt:lpstr>CASRAS:  Canadian Arctic Shipping Risk Assessment System</vt:lpstr>
      <vt:lpstr>Outline</vt:lpstr>
      <vt:lpstr>NRC’s Mission</vt:lpstr>
      <vt:lpstr>NRC at a glance A national organization with regional presence and global reach</vt:lpstr>
      <vt:lpstr>Ocean, Coastal and River Engineering  PROGRAMS</vt:lpstr>
      <vt:lpstr>Risk Assessment – Why?</vt:lpstr>
      <vt:lpstr>Risk Assessment &amp; the Polar Code</vt:lpstr>
      <vt:lpstr>CASRAS – Canadian Arctic Shipping Risk Assessment System</vt:lpstr>
      <vt:lpstr>Why develop the system?</vt:lpstr>
      <vt:lpstr>CASRAS use</vt:lpstr>
      <vt:lpstr>Who would use the system?</vt:lpstr>
      <vt:lpstr>CASRAS Risk Assessment Framework</vt:lpstr>
      <vt:lpstr>Canadian Arctic Shipping Risk Assessment System</vt:lpstr>
      <vt:lpstr>Multiple datasets</vt:lpstr>
      <vt:lpstr>CASRAS Data and Reporting</vt:lpstr>
      <vt:lpstr>The system produces customizable reports on hazardous conditions along user- defined shipping routes </vt:lpstr>
      <vt:lpstr>Selecting Dates : 2000 - 2015</vt:lpstr>
      <vt:lpstr>Selecting Route: Baffin Bay to Milne Inlet</vt:lpstr>
      <vt:lpstr>Selected Route </vt:lpstr>
      <vt:lpstr>Select Risk Modules (report information)</vt:lpstr>
      <vt:lpstr>Generate the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Risk-based Voyage Planning – Online report Go / No-Go Spatial and Temporal Frequency Analyses </vt:lpstr>
      <vt:lpstr>CASRAS Data and Reporting </vt:lpstr>
      <vt:lpstr> Select datasets </vt:lpstr>
      <vt:lpstr>Select date - 4 Date Filters Available</vt:lpstr>
      <vt:lpstr>Select area or a route (spatial filter)</vt:lpstr>
      <vt:lpstr>Select a route</vt:lpstr>
      <vt:lpstr>Select a route</vt:lpstr>
      <vt:lpstr>Select a route</vt:lpstr>
      <vt:lpstr>Select a route</vt:lpstr>
      <vt:lpstr>Select corridor width</vt:lpstr>
      <vt:lpstr>Add 5.5 N mi buffer</vt:lpstr>
      <vt:lpstr>Execute search </vt:lpstr>
      <vt:lpstr>Bathymetry</vt:lpstr>
      <vt:lpstr>Maximum Daily Wind Gust</vt:lpstr>
      <vt:lpstr>Time-Varying Data Sets (wind, tides, fog, snow…)</vt:lpstr>
      <vt:lpstr>Nunavut Land Use Plan</vt:lpstr>
      <vt:lpstr>   Land Use Plan – Documentation</vt:lpstr>
      <vt:lpstr>Mariners Knowledge (knowledge transfer)</vt:lpstr>
      <vt:lpstr>Mariner and Local Knowledge - Port Manuals and Approach Details</vt:lpstr>
      <vt:lpstr>Mariner and Local Knowledge - Community Information and Available Services</vt:lpstr>
      <vt:lpstr>Mariner and Local Knowledge - Places of Refuge</vt:lpstr>
      <vt:lpstr>Places of Refuge</vt:lpstr>
      <vt:lpstr>Places of Refuge: detailed info (e.g. photographs, charts)</vt:lpstr>
      <vt:lpstr>Marine Safety - Evaluating Exposure Time until Recovery by Location</vt:lpstr>
      <vt:lpstr>Canada C3 Expedition Example</vt:lpstr>
      <vt:lpstr>Canada C3 Expedition - Leg 9</vt:lpstr>
      <vt:lpstr>Canada C3 Expedition - Leg 9</vt:lpstr>
      <vt:lpstr>Canada C3 Expedition - Leg 9</vt:lpstr>
      <vt:lpstr>Canada C3 Expedition - Leg 9</vt:lpstr>
      <vt:lpstr>Canada C3 Expedition - Leg 9: “Today’s Ice Chart”</vt:lpstr>
      <vt:lpstr>Canada C3 Expedition - Leg 9: “Today’s Ice Chart”</vt:lpstr>
      <vt:lpstr>Canada C3 Expedition - Leg 9: Today’s Ice Chart analysis</vt:lpstr>
      <vt:lpstr>Canada C3 Expedition - Leg 9</vt:lpstr>
      <vt:lpstr>Canada C3 Expedition - Leg 9</vt:lpstr>
      <vt:lpstr>Canada C3 Expedition - Leg 9: AIRSS</vt:lpstr>
      <vt:lpstr>Canada C3 Expedition-  Leg 9: AIRSS</vt:lpstr>
      <vt:lpstr>Canada C3 Expedition - Leg 9: AIRSS</vt:lpstr>
      <vt:lpstr>Canada C3 Expedition - Leg 9: Polaris</vt:lpstr>
      <vt:lpstr>Canada C3 Expedition - Leg 9 </vt:lpstr>
      <vt:lpstr>Canada C3 Expedition - Leg 9 </vt:lpstr>
      <vt:lpstr>CASRAS</vt:lpstr>
      <vt:lpstr>CASRAS Development Team</vt:lpstr>
      <vt:lpstr>CASRAS Contacts</vt:lpstr>
    </vt:vector>
  </TitlesOfParts>
  <Company>NRC-CNRC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Arctic Shipping Risk Assessment: Research by Others</dc:title>
  <dc:creator>Lawrence Charlebois</dc:creator>
  <cp:lastModifiedBy>NRC</cp:lastModifiedBy>
  <cp:revision>258</cp:revision>
  <dcterms:created xsi:type="dcterms:W3CDTF">2016-03-04T14:28:07Z</dcterms:created>
  <dcterms:modified xsi:type="dcterms:W3CDTF">2017-07-20T04:13:31Z</dcterms:modified>
</cp:coreProperties>
</file>