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3" r:id="rId2"/>
  </p:sldMasterIdLst>
  <p:notesMasterIdLst>
    <p:notesMasterId r:id="rId12"/>
  </p:notesMasterIdLst>
  <p:sldIdLst>
    <p:sldId id="273" r:id="rId3"/>
    <p:sldId id="383" r:id="rId4"/>
    <p:sldId id="389" r:id="rId5"/>
    <p:sldId id="390" r:id="rId6"/>
    <p:sldId id="391" r:id="rId7"/>
    <p:sldId id="388" r:id="rId8"/>
    <p:sldId id="394" r:id="rId9"/>
    <p:sldId id="393" r:id="rId10"/>
    <p:sldId id="38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66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558" autoAdjust="0"/>
    <p:restoredTop sz="91124" autoAdjust="0"/>
  </p:normalViewPr>
  <p:slideViewPr>
    <p:cSldViewPr>
      <p:cViewPr>
        <p:scale>
          <a:sx n="90" d="100"/>
          <a:sy n="90" d="100"/>
        </p:scale>
        <p:origin x="-1954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77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00EA5E-34A9-4FBE-9EC5-1B52DF0F2C40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8357A6-7528-4315-9817-0F6235FE0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597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DCAC9-656E-44D4-A4E0-697FA80202F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409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DCAC9-656E-44D4-A4E0-697FA80202F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808312"/>
            <a:ext cx="6096000" cy="3082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3575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DCAC9-656E-44D4-A4E0-697FA80202F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56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00200" y="247650"/>
            <a:ext cx="3594100" cy="2695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124200"/>
            <a:ext cx="5486400" cy="5334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DCAC9-656E-44D4-A4E0-697FA80202F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94086" y="5105400"/>
            <a:ext cx="2851652" cy="543658"/>
          </a:xfrm>
          <a:custGeom>
            <a:avLst/>
            <a:gdLst>
              <a:gd name="connsiteX0" fmla="*/ 0 w 2353011"/>
              <a:gd name="connsiteY0" fmla="*/ 0 h 343306"/>
              <a:gd name="connsiteX1" fmla="*/ 2353011 w 2353011"/>
              <a:gd name="connsiteY1" fmla="*/ 0 h 343306"/>
              <a:gd name="connsiteX2" fmla="*/ 2353011 w 2353011"/>
              <a:gd name="connsiteY2" fmla="*/ 343306 h 343306"/>
              <a:gd name="connsiteX3" fmla="*/ 0 w 2353011"/>
              <a:gd name="connsiteY3" fmla="*/ 343306 h 343306"/>
              <a:gd name="connsiteX4" fmla="*/ 0 w 2353011"/>
              <a:gd name="connsiteY4" fmla="*/ 0 h 34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3011" h="343306">
                <a:moveTo>
                  <a:pt x="0" y="0"/>
                </a:moveTo>
                <a:lnTo>
                  <a:pt x="2353011" y="0"/>
                </a:lnTo>
                <a:lnTo>
                  <a:pt x="2353011" y="343306"/>
                </a:lnTo>
                <a:lnTo>
                  <a:pt x="0" y="343306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marL="87313" lvl="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Assessment and mitigation of coastal hazards, including climate change impacts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3545739" y="4572001"/>
            <a:ext cx="2626462" cy="19613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lt2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9567" tIns="119567" rIns="119567" bIns="119567" numCol="1" spcCol="1270" anchor="ctr" anchorCtr="0">
            <a:noAutofit/>
          </a:bodyPr>
          <a:lstStyle/>
          <a:p>
            <a:pPr marL="0" lvl="1" defTabSz="533400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</a:pP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Developing improved numerical modelling tools and capabilities 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predict coastal processes and the impacts of waves and tides on ports, ships, coastal and ocean structures. Improving methods for simulating realistic coastal and ocean environments in lab 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test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facilities and collecting and analyzing information from 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lab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experiments and the ocean.</a:t>
            </a:r>
          </a:p>
        </p:txBody>
      </p:sp>
      <p:sp>
        <p:nvSpPr>
          <p:cNvPr id="9" name="Rectangle 8"/>
          <p:cNvSpPr/>
          <p:nvPr/>
        </p:nvSpPr>
        <p:spPr>
          <a:xfrm>
            <a:off x="645261" y="7391400"/>
            <a:ext cx="2900477" cy="10757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lt2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6317" tIns="96317" rIns="96317" bIns="96317" numCol="1" spcCol="1270" anchor="ctr" anchorCtr="0">
            <a:noAutofit/>
          </a:bodyPr>
          <a:lstStyle/>
          <a:p>
            <a:pPr marL="0" lvl="1" defTabSz="466725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</a:pP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Working closely with technology developers to test, prove and improve the performance of wave and </a:t>
            </a:r>
            <a:r>
              <a:rPr lang="en-US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hydroki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b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netic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energy converters and supporting systems (moorings, deployment and retrieval operations)</a:t>
            </a:r>
          </a:p>
        </p:txBody>
      </p:sp>
      <p:sp>
        <p:nvSpPr>
          <p:cNvPr id="10" name="Rectangle 9"/>
          <p:cNvSpPr/>
          <p:nvPr/>
        </p:nvSpPr>
        <p:spPr>
          <a:xfrm>
            <a:off x="661136" y="5649058"/>
            <a:ext cx="2895600" cy="13241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lt2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6317" tIns="96317" rIns="72000" bIns="96317" numCol="1" spcCol="1270" anchor="ctr" anchorCtr="0">
            <a:noAutofit/>
          </a:bodyPr>
          <a:lstStyle/>
          <a:p>
            <a:pPr marL="0" lvl="1" defTabSz="466725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</a:pP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Applied research to assess the 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hazards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threatening shorelines, coastal communities and coastal infrastructure due to tsunami, sea level rise and increasing storminess, and develop 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prove practical methods to mitigate impacts and improve resiliency.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61136" y="3505200"/>
            <a:ext cx="2866017" cy="15806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lt2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0781" tIns="100781" rIns="100781" bIns="100781" numCol="1" spcCol="1270" anchor="ctr" anchorCtr="0">
            <a:noAutofit/>
          </a:bodyPr>
          <a:lstStyle/>
          <a:p>
            <a:pPr marL="0" lvl="1" defTabSz="466725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</a:pP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Application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of sophisticated numerical and physical modelling technologies to assess 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performance of planned infrastructure developments in harsh storm conditions prior to construction, and also develop and validate optimizations to improve 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durability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, sustainability and reduce lifecycle costs. </a:t>
            </a:r>
          </a:p>
        </p:txBody>
      </p:sp>
      <p:sp>
        <p:nvSpPr>
          <p:cNvPr id="12" name="Freeform 11"/>
          <p:cNvSpPr/>
          <p:nvPr/>
        </p:nvSpPr>
        <p:spPr>
          <a:xfrm>
            <a:off x="650837" y="6973229"/>
            <a:ext cx="2905899" cy="427042"/>
          </a:xfrm>
          <a:custGeom>
            <a:avLst/>
            <a:gdLst>
              <a:gd name="connsiteX0" fmla="*/ 0 w 2353011"/>
              <a:gd name="connsiteY0" fmla="*/ 0 h 343306"/>
              <a:gd name="connsiteX1" fmla="*/ 2353011 w 2353011"/>
              <a:gd name="connsiteY1" fmla="*/ 0 h 343306"/>
              <a:gd name="connsiteX2" fmla="*/ 2353011 w 2353011"/>
              <a:gd name="connsiteY2" fmla="*/ 343306 h 343306"/>
              <a:gd name="connsiteX3" fmla="*/ 0 w 2353011"/>
              <a:gd name="connsiteY3" fmla="*/ 343306 h 343306"/>
              <a:gd name="connsiteX4" fmla="*/ 0 w 2353011"/>
              <a:gd name="connsiteY4" fmla="*/ 0 h 34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3011" h="343306">
                <a:moveTo>
                  <a:pt x="0" y="0"/>
                </a:moveTo>
                <a:lnTo>
                  <a:pt x="2353011" y="0"/>
                </a:lnTo>
                <a:lnTo>
                  <a:pt x="2353011" y="343306"/>
                </a:lnTo>
                <a:lnTo>
                  <a:pt x="0" y="343306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87313"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Performance of wave, tidal and marine hydrokinetic energy systems </a:t>
            </a:r>
          </a:p>
        </p:txBody>
      </p:sp>
      <p:sp>
        <p:nvSpPr>
          <p:cNvPr id="13" name="Freeform 12"/>
          <p:cNvSpPr/>
          <p:nvPr/>
        </p:nvSpPr>
        <p:spPr>
          <a:xfrm>
            <a:off x="661136" y="3043565"/>
            <a:ext cx="4916420" cy="461635"/>
          </a:xfrm>
          <a:custGeom>
            <a:avLst/>
            <a:gdLst>
              <a:gd name="connsiteX0" fmla="*/ 0 w 2353011"/>
              <a:gd name="connsiteY0" fmla="*/ 0 h 343306"/>
              <a:gd name="connsiteX1" fmla="*/ 2353011 w 2353011"/>
              <a:gd name="connsiteY1" fmla="*/ 0 h 343306"/>
              <a:gd name="connsiteX2" fmla="*/ 2353011 w 2353011"/>
              <a:gd name="connsiteY2" fmla="*/ 343306 h 343306"/>
              <a:gd name="connsiteX3" fmla="*/ 0 w 2353011"/>
              <a:gd name="connsiteY3" fmla="*/ 343306 h 343306"/>
              <a:gd name="connsiteX4" fmla="*/ 0 w 2353011"/>
              <a:gd name="connsiteY4" fmla="*/ 0 h 34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3011" h="343306">
                <a:moveTo>
                  <a:pt x="0" y="0"/>
                </a:moveTo>
                <a:lnTo>
                  <a:pt x="2353011" y="0"/>
                </a:lnTo>
                <a:lnTo>
                  <a:pt x="2353011" y="343306"/>
                </a:lnTo>
                <a:lnTo>
                  <a:pt x="0" y="343306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87313"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Assessment, modelling and optimization supporting infrastructure development </a:t>
            </a:r>
          </a:p>
        </p:txBody>
      </p:sp>
      <p:sp>
        <p:nvSpPr>
          <p:cNvPr id="14" name="Freeform 13"/>
          <p:cNvSpPr/>
          <p:nvPr/>
        </p:nvSpPr>
        <p:spPr>
          <a:xfrm>
            <a:off x="3527153" y="4038601"/>
            <a:ext cx="2645048" cy="595256"/>
          </a:xfrm>
          <a:custGeom>
            <a:avLst/>
            <a:gdLst>
              <a:gd name="connsiteX0" fmla="*/ 0 w 2818633"/>
              <a:gd name="connsiteY0" fmla="*/ 0 h 411240"/>
              <a:gd name="connsiteX1" fmla="*/ 2818633 w 2818633"/>
              <a:gd name="connsiteY1" fmla="*/ 0 h 411240"/>
              <a:gd name="connsiteX2" fmla="*/ 2818633 w 2818633"/>
              <a:gd name="connsiteY2" fmla="*/ 411240 h 411240"/>
              <a:gd name="connsiteX3" fmla="*/ 0 w 2818633"/>
              <a:gd name="connsiteY3" fmla="*/ 411240 h 411240"/>
              <a:gd name="connsiteX4" fmla="*/ 0 w 2818633"/>
              <a:gd name="connsiteY4" fmla="*/ 0 h 411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8633" h="411240">
                <a:moveTo>
                  <a:pt x="0" y="0"/>
                </a:moveTo>
                <a:lnTo>
                  <a:pt x="2818633" y="0"/>
                </a:lnTo>
                <a:lnTo>
                  <a:pt x="2818633" y="411240"/>
                </a:lnTo>
                <a:lnTo>
                  <a:pt x="0" y="41124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marL="87313" lvl="0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Improving underlying numerical and physical modelling technologies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547443" y="7115717"/>
            <a:ext cx="2624757" cy="13514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lt2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9567" tIns="119567" rIns="119567" bIns="119567" numCol="1" spcCol="1270" anchor="ctr" anchorCtr="0">
            <a:noAutofit/>
          </a:bodyPr>
          <a:lstStyle/>
          <a:p>
            <a:pPr marL="0" lvl="1" defTabSz="533400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</a:pP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Research to model, quantify and map renewable energy 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resources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due to ocean waves, tides and river currents, and support the development of marine renewable energy technology demonstrations and projects.</a:t>
            </a:r>
          </a:p>
        </p:txBody>
      </p:sp>
      <p:sp>
        <p:nvSpPr>
          <p:cNvPr id="16" name="Freeform 15"/>
          <p:cNvSpPr/>
          <p:nvPr/>
        </p:nvSpPr>
        <p:spPr>
          <a:xfrm>
            <a:off x="3545738" y="6533376"/>
            <a:ext cx="2626462" cy="572429"/>
          </a:xfrm>
          <a:custGeom>
            <a:avLst/>
            <a:gdLst>
              <a:gd name="connsiteX0" fmla="*/ 0 w 2818633"/>
              <a:gd name="connsiteY0" fmla="*/ 0 h 411240"/>
              <a:gd name="connsiteX1" fmla="*/ 2818633 w 2818633"/>
              <a:gd name="connsiteY1" fmla="*/ 0 h 411240"/>
              <a:gd name="connsiteX2" fmla="*/ 2818633 w 2818633"/>
              <a:gd name="connsiteY2" fmla="*/ 411240 h 411240"/>
              <a:gd name="connsiteX3" fmla="*/ 0 w 2818633"/>
              <a:gd name="connsiteY3" fmla="*/ 411240 h 411240"/>
              <a:gd name="connsiteX4" fmla="*/ 0 w 2818633"/>
              <a:gd name="connsiteY4" fmla="*/ 0 h 411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8633" h="411240">
                <a:moveTo>
                  <a:pt x="0" y="0"/>
                </a:moveTo>
                <a:lnTo>
                  <a:pt x="2818633" y="0"/>
                </a:lnTo>
                <a:lnTo>
                  <a:pt x="2818633" y="411240"/>
                </a:lnTo>
                <a:lnTo>
                  <a:pt x="0" y="41124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marL="87313" lvl="0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Marine energy resource modelling, assessment and mapping </a:t>
            </a:r>
          </a:p>
        </p:txBody>
      </p:sp>
    </p:spTree>
    <p:extLst>
      <p:ext uri="{BB962C8B-B14F-4D97-AF65-F5344CB8AC3E}">
        <p14:creationId xmlns:p14="http://schemas.microsoft.com/office/powerpoint/2010/main" val="94156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DCAC9-656E-44D4-A4E0-697FA80202F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67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DCAC9-656E-44D4-A4E0-697FA80202F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56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357A6-7528-4315-9817-0F6235FE04C9}" type="slidenum">
              <a:rPr lang="en-US" smtClean="0"/>
              <a:t>7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876800"/>
            <a:ext cx="5489575" cy="2758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1187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DCAC9-656E-44D4-A4E0-697FA80202F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565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DCAC9-656E-44D4-A4E0-697FA80202F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69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-bkgrnd2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676401"/>
            <a:ext cx="6096000" cy="2686050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two lines possible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648200"/>
            <a:ext cx="5410200" cy="1447800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gray">
          <a:xfrm>
            <a:off x="0" y="6172200"/>
            <a:ext cx="9144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 bwMode="invGray">
          <a:xfrm>
            <a:off x="0" y="0"/>
            <a:ext cx="9144000" cy="4572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 bwMode="gray">
          <a:xfrm>
            <a:off x="0" y="457200"/>
            <a:ext cx="9144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nrc-logotype-e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7162800" y="108662"/>
            <a:ext cx="1549457" cy="2436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64224"/>
            <a:ext cx="8229617" cy="30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73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8683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6477001"/>
            <a:ext cx="2895600" cy="381000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477000"/>
            <a:ext cx="762000" cy="381000"/>
          </a:xfrm>
        </p:spPr>
        <p:txBody>
          <a:bodyPr/>
          <a:lstStyle/>
          <a:p>
            <a:fld id="{A5580D42-4309-42CB-9101-536F0D1551A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59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ph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88085"/>
            <a:ext cx="9144000" cy="51816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1219200"/>
            <a:ext cx="9144000" cy="37338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8683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6477001"/>
            <a:ext cx="2895600" cy="381000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477000"/>
            <a:ext cx="762000" cy="381000"/>
          </a:xfrm>
        </p:spPr>
        <p:txBody>
          <a:bodyPr/>
          <a:lstStyle/>
          <a:p>
            <a:fld id="{A5580D42-4309-42CB-9101-536F0D1551A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380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0D42-4309-42CB-9101-536F0D1551A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213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0D42-4309-42CB-9101-536F0D1551A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054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ark bkgr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ver-bkgrnd2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invGray">
          <a:xfrm>
            <a:off x="0" y="647700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0D42-4309-42CB-9101-536F0D1551A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nrc-logotype-e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7509640" y="6584730"/>
            <a:ext cx="1219200" cy="19173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0" y="6476785"/>
            <a:ext cx="9144000" cy="27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612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blue bakgr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89DAFF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 bwMode="invGray">
          <a:xfrm>
            <a:off x="0" y="647700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nrc-logotype-e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7509640" y="6584730"/>
            <a:ext cx="1219200" cy="1917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0"/>
            <a:ext cx="8305800" cy="868362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6477001"/>
            <a:ext cx="2895600" cy="381000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477000"/>
            <a:ext cx="762000" cy="381000"/>
          </a:xfrm>
        </p:spPr>
        <p:txBody>
          <a:bodyPr/>
          <a:lstStyle/>
          <a:p>
            <a:fld id="{A5580D42-4309-42CB-9101-536F0D1551A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 bwMode="gray">
          <a:xfrm>
            <a:off x="0" y="6476785"/>
            <a:ext cx="9144000" cy="27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1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-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gray">
          <a:xfrm>
            <a:off x="0" y="0"/>
            <a:ext cx="91440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0D42-4309-42CB-9101-536F0D1551A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0" y="6476785"/>
            <a:ext cx="9144000" cy="27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9322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7537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228600"/>
            <a:ext cx="8153877" cy="5867877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7924"/>
            <a:ext cx="1904524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677" y="6247924"/>
            <a:ext cx="2894648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677" y="6247924"/>
            <a:ext cx="1904523" cy="457200"/>
          </a:xfrm>
        </p:spPr>
        <p:txBody>
          <a:bodyPr/>
          <a:lstStyle>
            <a:lvl1pPr>
              <a:defRPr/>
            </a:lvl1pPr>
          </a:lstStyle>
          <a:p>
            <a:fld id="{74F1C951-099D-B244-B993-01B94D0314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510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8683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6477001"/>
            <a:ext cx="2895600" cy="381000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477000"/>
            <a:ext cx="762000" cy="381000"/>
          </a:xfrm>
        </p:spPr>
        <p:txBody>
          <a:bodyPr/>
          <a:lstStyle/>
          <a:p>
            <a:fld id="{A5580D42-4309-42CB-9101-536F0D1551A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117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ph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88085"/>
            <a:ext cx="9144000" cy="51816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1295400"/>
            <a:ext cx="9144000" cy="37338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8683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6477001"/>
            <a:ext cx="2895600" cy="381000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477000"/>
            <a:ext cx="762000" cy="381000"/>
          </a:xfrm>
        </p:spPr>
        <p:txBody>
          <a:bodyPr/>
          <a:lstStyle/>
          <a:p>
            <a:fld id="{A5580D42-4309-42CB-9101-536F0D1551A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179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0D42-4309-42CB-9101-536F0D1551A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264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0D42-4309-42CB-9101-536F0D1551A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016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ark bkgr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ver-bkgrnd2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invGray">
          <a:xfrm>
            <a:off x="0" y="647700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0D42-4309-42CB-9101-536F0D1551A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nrc-logotype-e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7509640" y="6584730"/>
            <a:ext cx="1219200" cy="19173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0" y="6476785"/>
            <a:ext cx="9144000" cy="27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00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blue bakgr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89DAFF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 bwMode="invGray">
          <a:xfrm>
            <a:off x="0" y="647700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nrc-logotype-e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7509640" y="6584730"/>
            <a:ext cx="1219200" cy="1917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0"/>
            <a:ext cx="8305800" cy="868362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6477001"/>
            <a:ext cx="2895600" cy="381000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477000"/>
            <a:ext cx="762000" cy="381000"/>
          </a:xfrm>
        </p:spPr>
        <p:txBody>
          <a:bodyPr/>
          <a:lstStyle/>
          <a:p>
            <a:fld id="{A5580D42-4309-42CB-9101-536F0D1551A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 bwMode="gray">
          <a:xfrm>
            <a:off x="0" y="6476785"/>
            <a:ext cx="9144000" cy="27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785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-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gray">
          <a:xfrm>
            <a:off x="0" y="0"/>
            <a:ext cx="91440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0D42-4309-42CB-9101-536F0D1551A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0" y="6476785"/>
            <a:ext cx="9144000" cy="27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525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-bkgrnd2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676401"/>
            <a:ext cx="6096000" cy="2686050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two lines possible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648200"/>
            <a:ext cx="5410200" cy="1447800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gray">
          <a:xfrm>
            <a:off x="0" y="6172200"/>
            <a:ext cx="9144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 bwMode="invGray">
          <a:xfrm>
            <a:off x="0" y="0"/>
            <a:ext cx="9144000" cy="4572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 bwMode="gray">
          <a:xfrm>
            <a:off x="0" y="457200"/>
            <a:ext cx="9144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nrc-logotype-e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7162800" y="108662"/>
            <a:ext cx="1549457" cy="243668"/>
          </a:xfrm>
          <a:prstGeom prst="rect">
            <a:avLst/>
          </a:prstGeom>
        </p:spPr>
      </p:pic>
      <p:pic>
        <p:nvPicPr>
          <p:cNvPr id="13" name="Picture 12" descr="FIP-8x11_1-2in_110_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318744"/>
            <a:ext cx="8253250" cy="36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501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eader2.png"/>
          <p:cNvPicPr>
            <a:picLocks noChangeAspect="1"/>
          </p:cNvPicPr>
          <p:nvPr userDrawn="1"/>
        </p:nvPicPr>
        <p:blipFill>
          <a:blip r:embed="rId10" cstate="screen"/>
          <a:srcRect/>
          <a:stretch>
            <a:fillRect/>
          </a:stretch>
        </p:blipFill>
        <p:spPr bwMode="invGray">
          <a:xfrm>
            <a:off x="0" y="0"/>
            <a:ext cx="9144000" cy="1666837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 bwMode="invGray">
          <a:xfrm>
            <a:off x="0" y="647700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 descr="nrc-logotype-e.png"/>
          <p:cNvPicPr>
            <a:picLocks noChangeAspect="1"/>
          </p:cNvPicPr>
          <p:nvPr userDrawn="1"/>
        </p:nvPicPr>
        <p:blipFill>
          <a:blip r:embed="rId11" cstate="screen"/>
          <a:stretch>
            <a:fillRect/>
          </a:stretch>
        </p:blipFill>
        <p:spPr>
          <a:xfrm>
            <a:off x="7509640" y="6584730"/>
            <a:ext cx="1219200" cy="19173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71600" y="6477001"/>
            <a:ext cx="28956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477000"/>
            <a:ext cx="762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5580D42-4309-42CB-9101-536F0D1551A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 bwMode="gray">
          <a:xfrm>
            <a:off x="0" y="6476785"/>
            <a:ext cx="9144000" cy="27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69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27013" indent="-227013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61963" indent="-23495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87388" indent="-225425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7013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1413" indent="-227013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eader2.png"/>
          <p:cNvPicPr>
            <a:picLocks noChangeAspect="1"/>
          </p:cNvPicPr>
          <p:nvPr userDrawn="1"/>
        </p:nvPicPr>
        <p:blipFill>
          <a:blip r:embed="rId12" cstate="screen"/>
          <a:srcRect/>
          <a:stretch>
            <a:fillRect/>
          </a:stretch>
        </p:blipFill>
        <p:spPr bwMode="invGray">
          <a:xfrm>
            <a:off x="0" y="0"/>
            <a:ext cx="9144000" cy="1666837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 bwMode="invGray">
          <a:xfrm>
            <a:off x="0" y="647700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 descr="nrc-logotype-e.png"/>
          <p:cNvPicPr>
            <a:picLocks noChangeAspect="1"/>
          </p:cNvPicPr>
          <p:nvPr userDrawn="1"/>
        </p:nvPicPr>
        <p:blipFill>
          <a:blip r:embed="rId13" cstate="screen"/>
          <a:stretch>
            <a:fillRect/>
          </a:stretch>
        </p:blipFill>
        <p:spPr>
          <a:xfrm>
            <a:off x="7509640" y="6584730"/>
            <a:ext cx="1219200" cy="19173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71600" y="6477001"/>
            <a:ext cx="28956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477000"/>
            <a:ext cx="762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5580D42-4309-42CB-9101-536F0D1551A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 bwMode="gray">
          <a:xfrm>
            <a:off x="0" y="6476785"/>
            <a:ext cx="9144000" cy="27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18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27013" indent="-227013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61963" indent="-23495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87388" indent="-225425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7013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1413" indent="-227013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9197" r="15609"/>
          <a:stretch>
            <a:fillRect/>
          </a:stretch>
        </p:blipFill>
        <p:spPr bwMode="auto">
          <a:xfrm>
            <a:off x="0" y="685800"/>
            <a:ext cx="9144000" cy="5242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85800"/>
            <a:ext cx="8382000" cy="1424763"/>
          </a:xfrm>
        </p:spPr>
        <p:txBody>
          <a:bodyPr>
            <a:normAutofit/>
          </a:bodyPr>
          <a:lstStyle/>
          <a:p>
            <a:pPr algn="ctr"/>
            <a:r>
              <a:rPr lang="en-CA" sz="2800" dirty="0" smtClean="0"/>
              <a:t>Arctic Marine Infrastructure:</a:t>
            </a:r>
            <a:br>
              <a:rPr lang="en-CA" sz="2800" dirty="0" smtClean="0"/>
            </a:br>
            <a:r>
              <a:rPr lang="en-CA" sz="2800" dirty="0" smtClean="0"/>
              <a:t>R&amp;D to </a:t>
            </a:r>
            <a:r>
              <a:rPr lang="en-CA" sz="2800" dirty="0"/>
              <a:t>S</a:t>
            </a:r>
            <a:r>
              <a:rPr lang="en-CA" sz="2800" dirty="0" smtClean="0"/>
              <a:t>upport Design and Operations</a:t>
            </a:r>
            <a:r>
              <a:rPr lang="en-US" sz="2800" dirty="0" smtClean="0"/>
              <a:t> by Mitigating Hazards </a:t>
            </a:r>
            <a:r>
              <a:rPr lang="en-US" sz="2800" dirty="0"/>
              <a:t>and </a:t>
            </a:r>
            <a:r>
              <a:rPr lang="en-US" sz="2800" dirty="0" smtClean="0"/>
              <a:t>Lowering Risks</a:t>
            </a:r>
            <a:endParaRPr lang="en-US" sz="28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181100" y="5228208"/>
            <a:ext cx="6781800" cy="6757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600" dirty="0" smtClean="0">
                <a:solidFill>
                  <a:schemeClr val="tx1"/>
                </a:solidFill>
              </a:rPr>
              <a:t>Anne Barker</a:t>
            </a:r>
            <a:endParaRPr lang="en-CA" sz="2600" dirty="0" smtClean="0">
              <a:solidFill>
                <a:schemeClr val="tx1"/>
              </a:solidFill>
            </a:endParaRPr>
          </a:p>
          <a:p>
            <a:pPr algn="ctr"/>
            <a:r>
              <a:rPr lang="en-CA" sz="2000" dirty="0" smtClean="0">
                <a:solidFill>
                  <a:schemeClr val="tx1"/>
                </a:solidFill>
              </a:rPr>
              <a:t>National Research Council of Canada  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0"/>
            <a:ext cx="2895600" cy="19299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6" name="Picture 5" descr="E:\MyWorkspace\Star-CCM+\BluePuttees\4thRun\T6.00\Trim_M02_FreeSurface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89463" y="1524000"/>
            <a:ext cx="3342449" cy="1929929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28" y="3582813"/>
            <a:ext cx="4154672" cy="2531328"/>
          </a:xfrm>
          <a:prstGeom prst="rect">
            <a:avLst/>
          </a:prstGeom>
          <a:ln w="12700">
            <a:noFill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0D42-4309-42CB-9101-536F0D1551A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258874" y="4840305"/>
            <a:ext cx="214501" cy="45113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endParaRPr lang="en-US" sz="1050" b="1" dirty="0"/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3375" y="1595810"/>
            <a:ext cx="2574933" cy="1786309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07620" y="6443026"/>
            <a:ext cx="5697980" cy="365125"/>
          </a:xfrm>
        </p:spPr>
        <p:txBody>
          <a:bodyPr/>
          <a:lstStyle/>
          <a:p>
            <a:r>
              <a:rPr lang="en-CA" sz="1200" dirty="0" smtClean="0"/>
              <a:t>Oceans</a:t>
            </a:r>
            <a:endParaRPr lang="en-CA" sz="1200" dirty="0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381000" y="228600"/>
            <a:ext cx="8305800" cy="990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3600" dirty="0" smtClean="0">
                <a:solidFill>
                  <a:prstClr val="white"/>
                </a:solidFill>
              </a:rPr>
              <a:t>Marine </a:t>
            </a:r>
            <a:r>
              <a:rPr lang="en-US" sz="3600" dirty="0" smtClean="0">
                <a:solidFill>
                  <a:prstClr val="white"/>
                </a:solidFill>
              </a:rPr>
              <a:t>Vessels</a:t>
            </a:r>
            <a:endParaRPr lang="en-US" sz="3600" dirty="0">
              <a:solidFill>
                <a:prstClr val="white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2" t="28321" r="24245" b="20000"/>
          <a:stretch/>
        </p:blipFill>
        <p:spPr bwMode="auto">
          <a:xfrm>
            <a:off x="4343400" y="3570408"/>
            <a:ext cx="4704908" cy="2658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28658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990600"/>
          </a:xfrm>
        </p:spPr>
        <p:txBody>
          <a:bodyPr>
            <a:noAutofit/>
          </a:bodyPr>
          <a:lstStyle/>
          <a:p>
            <a:pPr>
              <a:spcAft>
                <a:spcPts val="2000"/>
              </a:spcAft>
            </a:pPr>
            <a:r>
              <a:rPr lang="en-CA" sz="3200" dirty="0" smtClean="0"/>
              <a:t>Infrastructure Supporting SAR: </a:t>
            </a:r>
            <a:br>
              <a:rPr lang="en-CA" sz="3200" dirty="0" smtClean="0"/>
            </a:br>
            <a:r>
              <a:rPr lang="en-CA" sz="3200" dirty="0" smtClean="0"/>
              <a:t>Life Saving Appliances </a:t>
            </a:r>
            <a:r>
              <a:rPr lang="en-CA" sz="3200" dirty="0"/>
              <a:t>and PPE</a:t>
            </a:r>
            <a:endParaRPr lang="en-CA" sz="32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0D42-4309-42CB-9101-536F0D1551A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Picture 7" descr="Lifeboats sm.tif"/>
          <p:cNvPicPr/>
          <p:nvPr/>
        </p:nvPicPr>
        <p:blipFill rotWithShape="1">
          <a:blip r:embed="rId3" cstate="print"/>
          <a:srcRect l="1649" r="4504"/>
          <a:stretch/>
        </p:blipFill>
        <p:spPr>
          <a:xfrm>
            <a:off x="4800600" y="3814494"/>
            <a:ext cx="4225204" cy="252028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9" name="Picture 8" descr="NRC TEMPSC.jpg"/>
          <p:cNvPicPr/>
          <p:nvPr/>
        </p:nvPicPr>
        <p:blipFill rotWithShape="1">
          <a:blip r:embed="rId4" cstate="print"/>
          <a:srcRect l="28437" r="39470" b="13045"/>
          <a:stretch/>
        </p:blipFill>
        <p:spPr>
          <a:xfrm>
            <a:off x="3217337" y="3814494"/>
            <a:ext cx="1467293" cy="2297046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0" name="Picture 9" descr="NRC-StJohns_GSL-2792.jpg"/>
          <p:cNvPicPr>
            <a:picLocks noChangeAspect="1"/>
          </p:cNvPicPr>
          <p:nvPr/>
        </p:nvPicPr>
        <p:blipFill rotWithShape="1">
          <a:blip r:embed="rId5" cstate="print"/>
          <a:srcRect r="7436" b="11058"/>
          <a:stretch/>
        </p:blipFill>
        <p:spPr>
          <a:xfrm>
            <a:off x="533400" y="1037028"/>
            <a:ext cx="4151230" cy="2661842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1" name="Picture 10" descr="NRC-StJohnsNL_GSL-4311.jpg"/>
          <p:cNvPicPr>
            <a:picLocks noChangeAspect="1"/>
          </p:cNvPicPr>
          <p:nvPr/>
        </p:nvPicPr>
        <p:blipFill>
          <a:blip r:embed="rId6" cstate="print"/>
          <a:srcRect t="1207" b="2193"/>
          <a:stretch>
            <a:fillRect/>
          </a:stretch>
        </p:blipFill>
        <p:spPr>
          <a:xfrm>
            <a:off x="4800600" y="1037028"/>
            <a:ext cx="4225206" cy="2661842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2" name="Picture 2" descr="C:\Users\Timcog\Desktop\ABS\Picture 09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5" y="3814494"/>
            <a:ext cx="3016925" cy="2262694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32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4385" y="-3775"/>
            <a:ext cx="8812089" cy="685800"/>
          </a:xfrm>
        </p:spPr>
        <p:txBody>
          <a:bodyPr>
            <a:noAutofit/>
          </a:bodyPr>
          <a:lstStyle/>
          <a:p>
            <a:pPr marL="228600" indent="-228600">
              <a:spcAft>
                <a:spcPts val="2000"/>
              </a:spcAft>
            </a:pPr>
            <a:r>
              <a:rPr lang="en-US" sz="3600" dirty="0" smtClean="0"/>
              <a:t>Port and </a:t>
            </a:r>
            <a:r>
              <a:rPr lang="en-US" sz="3600" dirty="0" err="1" smtClean="0"/>
              <a:t>Harbour</a:t>
            </a:r>
            <a:r>
              <a:rPr lang="en-US" sz="3600" dirty="0" smtClean="0"/>
              <a:t> Infrastructure</a:t>
            </a:r>
            <a:endParaRPr lang="en-CA" sz="36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0D42-4309-42CB-9101-536F0D1551A5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418338" y="796557"/>
            <a:ext cx="4587234" cy="2778188"/>
            <a:chOff x="4418338" y="796557"/>
            <a:chExt cx="4587234" cy="2778188"/>
          </a:xfrm>
        </p:grpSpPr>
        <p:pic>
          <p:nvPicPr>
            <p:cNvPr id="9" name="Picture 4" descr="http://counterdimension.free.fr/Robin/pole/art_F_Lasserre_ressources/figure3_small.jpg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t="9220"/>
            <a:stretch/>
          </p:blipFill>
          <p:spPr bwMode="auto">
            <a:xfrm>
              <a:off x="4418338" y="796557"/>
              <a:ext cx="4587234" cy="2778188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</p:pic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4433465" y="3275102"/>
              <a:ext cx="457210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Photo: Victor M Santos-Pedro (Transport Canada) </a:t>
              </a:r>
            </a:p>
          </p:txBody>
        </p:sp>
      </p:grpSp>
      <p:pic>
        <p:nvPicPr>
          <p:cNvPr id="11" name="Picture 2" descr="J:\Arctic Program\Business development\DSC_046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41" y="3662745"/>
            <a:ext cx="4194545" cy="2778188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4418337" y="3662744"/>
            <a:ext cx="4587235" cy="2778189"/>
            <a:chOff x="4418337" y="3662744"/>
            <a:chExt cx="4587235" cy="277818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90"/>
            <a:stretch/>
          </p:blipFill>
          <p:spPr bwMode="auto">
            <a:xfrm>
              <a:off x="4418337" y="3662744"/>
              <a:ext cx="4587235" cy="2778189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3" name="Rectangle 5"/>
            <p:cNvSpPr>
              <a:spLocks noChangeArrowheads="1"/>
            </p:cNvSpPr>
            <p:nvPr/>
          </p:nvSpPr>
          <p:spPr bwMode="auto">
            <a:xfrm>
              <a:off x="5395020" y="6083925"/>
              <a:ext cx="3537980" cy="295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  <a:cs typeface="Arial" charset="0"/>
                </a:rPr>
                <a:t>Photo:</a:t>
              </a:r>
              <a:r>
                <a:rPr lang="en-CA" sz="1200" dirty="0" smtClean="0"/>
                <a:t>Newmont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endParaRPr>
            </a:p>
          </p:txBody>
        </p:sp>
      </p:grpSp>
      <p:pic>
        <p:nvPicPr>
          <p:cNvPr id="2050" name="Picture 2" descr="A Harbour Begins in Pangnirtung, Nunavut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3"/>
          <a:stretch/>
        </p:blipFill>
        <p:spPr bwMode="auto">
          <a:xfrm>
            <a:off x="164385" y="796557"/>
            <a:ext cx="4162259" cy="2778188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440267" y="3264272"/>
            <a:ext cx="33123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Photo: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DFO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04800" y="6102792"/>
            <a:ext cx="33123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Photo: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NRC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3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250" name="Picture 2" descr="berm vue de haut"/>
          <p:cNvPicPr>
            <a:picLocks noGrp="1" noChangeAspect="1" noChangeArrowheads="1"/>
          </p:cNvPicPr>
          <p:nvPr>
            <p:ph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8" r="15074" b="7756"/>
          <a:stretch>
            <a:fillRect/>
          </a:stretch>
        </p:blipFill>
        <p:spPr>
          <a:xfrm>
            <a:off x="0" y="0"/>
            <a:ext cx="9144000" cy="68580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9251" name="Text Box 3"/>
          <p:cNvSpPr txBox="1">
            <a:spLocks noChangeArrowheads="1"/>
          </p:cNvSpPr>
          <p:nvPr/>
        </p:nvSpPr>
        <p:spPr bwMode="auto">
          <a:xfrm>
            <a:off x="0" y="0"/>
            <a:ext cx="9149443" cy="646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9" tIns="45719" rIns="91439" bIns="45719">
            <a:spAutoFit/>
          </a:bodyPr>
          <a:lstStyle>
            <a:lvl1pPr defTabSz="1016000">
              <a:defRPr sz="12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1pPr>
            <a:lvl2pPr marL="508000" defTabSz="1016000">
              <a:defRPr sz="12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2pPr>
            <a:lvl3pPr marL="1016000" defTabSz="1016000">
              <a:defRPr sz="12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3pPr>
            <a:lvl4pPr marL="1524000" defTabSz="1016000">
              <a:defRPr sz="12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4pPr>
            <a:lvl5pPr marL="2032000" defTabSz="1016000">
              <a:defRPr sz="12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5pPr>
            <a:lvl6pPr marL="2489200"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6pPr>
            <a:lvl7pPr marL="2946400"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7pPr>
            <a:lvl8pPr marL="3403600"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8pPr>
            <a:lvl9pPr marL="3860800"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9pPr>
          </a:lstStyle>
          <a:p>
            <a:r>
              <a:rPr lang="en-CA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Oil Spill Response Infrastructure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1C951-099D-B244-B993-01B94D031475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5" t="4136" r="14000" b="28944"/>
          <a:stretch/>
        </p:blipFill>
        <p:spPr bwMode="auto">
          <a:xfrm>
            <a:off x="4574721" y="3581400"/>
            <a:ext cx="3677348" cy="2552627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3581400"/>
            <a:ext cx="3485183" cy="2552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2448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0"/>
            <a:ext cx="8812088" cy="762000"/>
          </a:xfrm>
        </p:spPr>
        <p:txBody>
          <a:bodyPr>
            <a:noAutofit/>
          </a:bodyPr>
          <a:lstStyle/>
          <a:p>
            <a:pPr>
              <a:spcAft>
                <a:spcPts val="2000"/>
              </a:spcAft>
            </a:pPr>
            <a:r>
              <a:rPr lang="en-CA" sz="3200" dirty="0"/>
              <a:t>Sewage </a:t>
            </a:r>
            <a:r>
              <a:rPr lang="en-CA" sz="3200" dirty="0" smtClean="0"/>
              <a:t>and Waste Treatment Infrastructure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0D42-4309-42CB-9101-536F0D1551A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051" name="Picture 3" descr="F:\Arctic Program\Business development\communications\Arctic presentations\Arctic Shipping Summit\Set-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980728"/>
            <a:ext cx="3796460" cy="5061947"/>
          </a:xfrm>
          <a:prstGeom prst="rect">
            <a:avLst/>
          </a:prstGeom>
          <a:noFill/>
        </p:spPr>
      </p:pic>
      <p:pic>
        <p:nvPicPr>
          <p:cNvPr id="2053" name="Picture 5" descr="F:\Arctic Program\Business development\communications\Arctic presentations\Arctic Shipping Summit\P1020285.JPG"/>
          <p:cNvPicPr>
            <a:picLocks noChangeAspect="1" noChangeArrowheads="1"/>
          </p:cNvPicPr>
          <p:nvPr/>
        </p:nvPicPr>
        <p:blipFill>
          <a:blip r:embed="rId4" cstate="print"/>
          <a:srcRect l="45388" t="19322" r="12586" b="20154"/>
          <a:stretch>
            <a:fillRect/>
          </a:stretch>
        </p:blipFill>
        <p:spPr bwMode="auto">
          <a:xfrm>
            <a:off x="179512" y="4293096"/>
            <a:ext cx="1800200" cy="1944216"/>
          </a:xfrm>
          <a:prstGeom prst="rect">
            <a:avLst/>
          </a:prstGeom>
          <a:noFill/>
        </p:spPr>
      </p:pic>
      <p:pic>
        <p:nvPicPr>
          <p:cNvPr id="2054" name="Picture 6" descr="F:\Arctic Program\Business development\communications\Arctic presentations\Arctic Shipping Summit\P102028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4293096"/>
            <a:ext cx="2628800" cy="1971399"/>
          </a:xfrm>
          <a:prstGeom prst="rect">
            <a:avLst/>
          </a:prstGeom>
          <a:noFill/>
        </p:spPr>
      </p:pic>
      <p:pic>
        <p:nvPicPr>
          <p:cNvPr id="2055" name="Picture 7" descr="F:\Arctic Program\Business development\communications\Arctic presentations\Arctic Shipping Summit\P102029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980728"/>
            <a:ext cx="4283516" cy="32123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156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52400"/>
            <a:ext cx="8812088" cy="868362"/>
          </a:xfrm>
        </p:spPr>
        <p:txBody>
          <a:bodyPr>
            <a:normAutofit fontScale="90000"/>
          </a:bodyPr>
          <a:lstStyle/>
          <a:p>
            <a:r>
              <a:rPr lang="en-CA" sz="3600" dirty="0" smtClean="0"/>
              <a:t>Forecasting and Community-Based Monitoring Infrastructure</a:t>
            </a:r>
            <a:endParaRPr lang="en-CA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0D42-4309-42CB-9101-536F0D1551A5}" type="slidenum">
              <a:rPr lang="en-US" smtClean="0">
                <a:solidFill>
                  <a:prstClr val="white"/>
                </a:solidFill>
              </a:rPr>
              <a:pPr/>
              <a:t>7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66800"/>
            <a:ext cx="585995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298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1066800"/>
          </a:xfrm>
        </p:spPr>
        <p:txBody>
          <a:bodyPr>
            <a:noAutofit/>
          </a:bodyPr>
          <a:lstStyle/>
          <a:p>
            <a:pPr marL="228600" indent="-228600">
              <a:spcAft>
                <a:spcPts val="2000"/>
              </a:spcAft>
            </a:pPr>
            <a:r>
              <a:rPr lang="en-CA" dirty="0"/>
              <a:t>Other Types of Infrastructure: </a:t>
            </a:r>
            <a:r>
              <a:rPr lang="en-CA" dirty="0" smtClean="0"/>
              <a:t>IT, Remote Sensing, Energy, Fuel </a:t>
            </a:r>
            <a:r>
              <a:rPr lang="en-CA" dirty="0" smtClean="0"/>
              <a:t>Re-Supply</a:t>
            </a:r>
            <a:r>
              <a:rPr lang="en-CA" dirty="0" smtClean="0"/>
              <a:t>, Roads, Gravel Runways, Buildings…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0D42-4309-42CB-9101-536F0D1551A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26" name="Picture 2" descr="http://upload.wikimedia.org/wikipedia/commons/7/7e/LG_L194WT-SF_LCD_monit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52800"/>
            <a:ext cx="6109702" cy="52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80576" y="2895600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Sorry – no service</a:t>
            </a:r>
            <a:endParaRPr lang="en-CA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83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457200" y="6477000"/>
            <a:ext cx="762000" cy="381000"/>
          </a:xfrm>
          <a:prstGeom prst="rect">
            <a:avLst/>
          </a:prstGeom>
        </p:spPr>
        <p:txBody>
          <a:bodyPr/>
          <a:lstStyle/>
          <a:p>
            <a:fld id="{A5580D42-4309-42CB-9101-536F0D1551A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371600" y="6477001"/>
            <a:ext cx="2895600" cy="381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NRC: Canada’s RTO</a:t>
            </a:r>
            <a:endParaRPr lang="en-US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457200" y="6477000"/>
            <a:ext cx="762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5580D42-4309-42CB-9101-536F0D1551A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6" descr="cover-bkgrnd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gray">
          <a:xfrm>
            <a:off x="0" y="6172200"/>
            <a:ext cx="9144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0" y="0"/>
            <a:ext cx="9144000" cy="4572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 bwMode="gray">
          <a:xfrm>
            <a:off x="0" y="457200"/>
            <a:ext cx="9144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nrc-logotype-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108662"/>
            <a:ext cx="1549457" cy="243668"/>
          </a:xfrm>
          <a:prstGeom prst="rect">
            <a:avLst/>
          </a:prstGeom>
        </p:spPr>
      </p:pic>
      <p:sp>
        <p:nvSpPr>
          <p:cNvPr id="13" name="Text Placeholder 4"/>
          <p:cNvSpPr txBox="1">
            <a:spLocks/>
          </p:cNvSpPr>
          <p:nvPr/>
        </p:nvSpPr>
        <p:spPr>
          <a:xfrm>
            <a:off x="211183" y="0"/>
            <a:ext cx="6096000" cy="457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32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227013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32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61963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32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87387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32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91440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32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Thank you</a:t>
            </a:r>
            <a:endParaRPr lang="en-US" sz="28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364224"/>
            <a:ext cx="8229617" cy="304801"/>
          </a:xfrm>
          <a:prstGeom prst="rect">
            <a:avLst/>
          </a:prstGeom>
        </p:spPr>
      </p:pic>
      <p:pic>
        <p:nvPicPr>
          <p:cNvPr id="14" name="Picture 13" descr="NRC-StJohnsNL_GSL-4394.jpg"/>
          <p:cNvPicPr>
            <a:picLocks noChangeAspect="1"/>
          </p:cNvPicPr>
          <p:nvPr/>
        </p:nvPicPr>
        <p:blipFill rotWithShape="1">
          <a:blip r:embed="rId6" cstate="print"/>
          <a:srcRect t="48495"/>
          <a:stretch/>
        </p:blipFill>
        <p:spPr>
          <a:xfrm>
            <a:off x="-1772" y="3044241"/>
            <a:ext cx="9144000" cy="312795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0550" y="497881"/>
            <a:ext cx="8704217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600" dirty="0">
                <a:solidFill>
                  <a:schemeClr val="bg1"/>
                </a:solidFill>
              </a:rPr>
              <a:t>www.nrc.gc.ca</a:t>
            </a:r>
          </a:p>
          <a:p>
            <a:endParaRPr lang="en-CA" dirty="0" smtClean="0">
              <a:solidFill>
                <a:schemeClr val="bg1"/>
              </a:solidFill>
            </a:endParaRPr>
          </a:p>
          <a:p>
            <a:r>
              <a:rPr lang="en-CA" sz="1600" dirty="0" smtClean="0">
                <a:solidFill>
                  <a:schemeClr val="bg1"/>
                </a:solidFill>
              </a:rPr>
              <a:t>Andrew </a:t>
            </a:r>
            <a:r>
              <a:rPr lang="en-CA" sz="1600" dirty="0">
                <a:solidFill>
                  <a:schemeClr val="bg1"/>
                </a:solidFill>
              </a:rPr>
              <a:t>Cornett, Marine Infrastructure Program Leader</a:t>
            </a:r>
          </a:p>
          <a:p>
            <a:r>
              <a:rPr lang="en-CA" sz="1600" dirty="0">
                <a:solidFill>
                  <a:schemeClr val="bg1"/>
                </a:solidFill>
              </a:rPr>
              <a:t>Telephone: </a:t>
            </a:r>
            <a:r>
              <a:rPr lang="en-CA" sz="1600" dirty="0" smtClean="0">
                <a:solidFill>
                  <a:schemeClr val="bg1"/>
                </a:solidFill>
              </a:rPr>
              <a:t>1-613-993-6690 		email</a:t>
            </a:r>
            <a:r>
              <a:rPr lang="en-CA" sz="1600" dirty="0">
                <a:solidFill>
                  <a:schemeClr val="bg1"/>
                </a:solidFill>
              </a:rPr>
              <a:t>: andrew.cornett@nrc-cnrc.gc.ca</a:t>
            </a:r>
            <a:br>
              <a:rPr lang="en-CA" sz="1600" dirty="0">
                <a:solidFill>
                  <a:schemeClr val="bg1"/>
                </a:solidFill>
              </a:rPr>
            </a:br>
            <a:endParaRPr lang="en-CA" sz="1600" dirty="0">
              <a:solidFill>
                <a:schemeClr val="bg1"/>
              </a:solidFill>
            </a:endParaRPr>
          </a:p>
          <a:p>
            <a:r>
              <a:rPr lang="en-CA" sz="1600" dirty="0">
                <a:solidFill>
                  <a:schemeClr val="bg1"/>
                </a:solidFill>
              </a:rPr>
              <a:t>Fraser Winsor, Marine Vehicles Program Leader</a:t>
            </a:r>
            <a:br>
              <a:rPr lang="en-CA" sz="1600" dirty="0">
                <a:solidFill>
                  <a:schemeClr val="bg1"/>
                </a:solidFill>
              </a:rPr>
            </a:br>
            <a:r>
              <a:rPr lang="en-CA" sz="1600" dirty="0">
                <a:solidFill>
                  <a:schemeClr val="bg1"/>
                </a:solidFill>
              </a:rPr>
              <a:t>Telephone: </a:t>
            </a:r>
            <a:r>
              <a:rPr lang="en-CA" sz="1600" dirty="0" smtClean="0">
                <a:solidFill>
                  <a:schemeClr val="bg1"/>
                </a:solidFill>
              </a:rPr>
              <a:t>1-709-772-2582 		email</a:t>
            </a:r>
            <a:r>
              <a:rPr lang="en-CA" sz="1600" dirty="0">
                <a:solidFill>
                  <a:schemeClr val="bg1"/>
                </a:solidFill>
              </a:rPr>
              <a:t>: fraser.winsor@nrc-cnrc.gc.ca</a:t>
            </a:r>
          </a:p>
          <a:p>
            <a:endParaRPr lang="en-CA" sz="1600" dirty="0">
              <a:solidFill>
                <a:schemeClr val="bg1"/>
              </a:solidFill>
            </a:endParaRPr>
          </a:p>
          <a:p>
            <a:r>
              <a:rPr lang="en-CA" sz="1600" dirty="0">
                <a:solidFill>
                  <a:schemeClr val="bg1"/>
                </a:solidFill>
              </a:rPr>
              <a:t>Anne Barker, Arctic Program Leader</a:t>
            </a:r>
            <a:br>
              <a:rPr lang="en-CA" sz="1600" dirty="0">
                <a:solidFill>
                  <a:schemeClr val="bg1"/>
                </a:solidFill>
              </a:rPr>
            </a:br>
            <a:r>
              <a:rPr lang="en-CA" sz="1600" dirty="0">
                <a:solidFill>
                  <a:schemeClr val="bg1"/>
                </a:solidFill>
              </a:rPr>
              <a:t>Telephone: </a:t>
            </a:r>
            <a:r>
              <a:rPr lang="en-CA" sz="1600" dirty="0" smtClean="0">
                <a:solidFill>
                  <a:schemeClr val="bg1"/>
                </a:solidFill>
              </a:rPr>
              <a:t>1-613-990-2511 		email</a:t>
            </a:r>
            <a:r>
              <a:rPr lang="en-CA" sz="1600" dirty="0">
                <a:solidFill>
                  <a:schemeClr val="bg1"/>
                </a:solidFill>
              </a:rPr>
              <a:t>: anne.barker@nrc-cnrc.gc.ca</a:t>
            </a:r>
          </a:p>
        </p:txBody>
      </p:sp>
    </p:spTree>
    <p:extLst>
      <p:ext uri="{BB962C8B-B14F-4D97-AF65-F5344CB8AC3E}">
        <p14:creationId xmlns:p14="http://schemas.microsoft.com/office/powerpoint/2010/main" val="227309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5540</TotalTime>
  <Words>238</Words>
  <Application>Microsoft Office PowerPoint</Application>
  <PresentationFormat>On-screen Show (4:3)</PresentationFormat>
  <Paragraphs>53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1_Office Theme</vt:lpstr>
      <vt:lpstr>6_Office Theme</vt:lpstr>
      <vt:lpstr>Arctic Marine Infrastructure: R&amp;D to Support Design and Operations by Mitigating Hazards and Lowering Risks</vt:lpstr>
      <vt:lpstr>PowerPoint Presentation</vt:lpstr>
      <vt:lpstr>Infrastructure Supporting SAR:  Life Saving Appliances and PPE</vt:lpstr>
      <vt:lpstr>Port and Harbour Infrastructure</vt:lpstr>
      <vt:lpstr>PowerPoint Presentation</vt:lpstr>
      <vt:lpstr>Sewage and Waste Treatment Infrastructure</vt:lpstr>
      <vt:lpstr>Forecasting and Community-Based Monitoring Infrastructure</vt:lpstr>
      <vt:lpstr>Other Types of Infrastructure: IT, Remote Sensing, Energy, Fuel Re-Supply, Roads, Gravel Runways, Buildings…</vt:lpstr>
      <vt:lpstr>PowerPoint Presentation</vt:lpstr>
    </vt:vector>
  </TitlesOfParts>
  <Company>NRC-CNRC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Arctic Shipping Risk Assessment: Research by Others</dc:title>
  <dc:creator>Lawrence Charlebois</dc:creator>
  <cp:lastModifiedBy>NRC</cp:lastModifiedBy>
  <cp:revision>250</cp:revision>
  <dcterms:created xsi:type="dcterms:W3CDTF">2016-03-04T14:28:07Z</dcterms:created>
  <dcterms:modified xsi:type="dcterms:W3CDTF">2017-07-20T02:05:15Z</dcterms:modified>
</cp:coreProperties>
</file>