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6" r:id="rId2"/>
    <p:sldId id="297" r:id="rId3"/>
    <p:sldId id="322" r:id="rId4"/>
    <p:sldId id="321" r:id="rId5"/>
    <p:sldId id="318" r:id="rId6"/>
    <p:sldId id="316" r:id="rId7"/>
    <p:sldId id="319" r:id="rId8"/>
    <p:sldId id="320" r:id="rId9"/>
    <p:sldId id="323" r:id="rId10"/>
    <p:sldId id="324" r:id="rId11"/>
    <p:sldId id="326" r:id="rId12"/>
    <p:sldId id="325" r:id="rId13"/>
    <p:sldId id="317"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102" d="100"/>
          <a:sy n="102" d="100"/>
        </p:scale>
        <p:origin x="1098"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dirty="0"/>
          </a:p>
        </p:txBody>
      </p:sp>
      <p:sp>
        <p:nvSpPr>
          <p:cNvPr id="3" name="Date Placeholder 2"/>
          <p:cNvSpPr>
            <a:spLocks noGrp="1"/>
          </p:cNvSpPr>
          <p:nvPr>
            <p:ph type="dt" sz="quarter" idx="1"/>
          </p:nvPr>
        </p:nvSpPr>
        <p:spPr>
          <a:xfrm>
            <a:off x="3970937" y="0"/>
            <a:ext cx="3037840" cy="464820"/>
          </a:xfrm>
          <a:prstGeom prst="rect">
            <a:avLst/>
          </a:prstGeom>
        </p:spPr>
        <p:txBody>
          <a:bodyPr vert="horz" lIns="93177" tIns="46588" rIns="93177" bIns="46588" rtlCol="0"/>
          <a:lstStyle>
            <a:lvl1pPr algn="r">
              <a:defRPr sz="1200"/>
            </a:lvl1pPr>
          </a:lstStyle>
          <a:p>
            <a:fld id="{F98B12A6-7D7C-45A5-88BB-D0D2CEC1E8CB}" type="datetimeFigureOut">
              <a:rPr lang="en-US" smtClean="0"/>
              <a:t>7/10/2017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7" tIns="46588" rIns="93177" bIns="46588" rtlCol="0" anchor="b"/>
          <a:lstStyle>
            <a:lvl1pPr algn="r">
              <a:defRPr sz="1200"/>
            </a:lvl1pPr>
          </a:lstStyle>
          <a:p>
            <a:fld id="{0E763499-AAF6-405E-9C04-0A62560EFDD2}" type="slidenum">
              <a:rPr lang="en-US" smtClean="0"/>
              <a:t>‹#›</a:t>
            </a:fld>
            <a:endParaRPr lang="en-US" dirty="0"/>
          </a:p>
        </p:txBody>
      </p:sp>
    </p:spTree>
    <p:extLst>
      <p:ext uri="{BB962C8B-B14F-4D97-AF65-F5344CB8AC3E}">
        <p14:creationId xmlns:p14="http://schemas.microsoft.com/office/powerpoint/2010/main" val="1647169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dirty="0"/>
          </a:p>
        </p:txBody>
      </p:sp>
      <p:sp>
        <p:nvSpPr>
          <p:cNvPr id="3" name="Date Placeholder 2"/>
          <p:cNvSpPr>
            <a:spLocks noGrp="1"/>
          </p:cNvSpPr>
          <p:nvPr>
            <p:ph type="dt" idx="1"/>
          </p:nvPr>
        </p:nvSpPr>
        <p:spPr>
          <a:xfrm>
            <a:off x="3970937" y="0"/>
            <a:ext cx="3037840" cy="464820"/>
          </a:xfrm>
          <a:prstGeom prst="rect">
            <a:avLst/>
          </a:prstGeom>
        </p:spPr>
        <p:txBody>
          <a:bodyPr vert="horz" lIns="93177" tIns="46588" rIns="93177" bIns="46588" rtlCol="0"/>
          <a:lstStyle>
            <a:lvl1pPr algn="r">
              <a:defRPr sz="1200"/>
            </a:lvl1pPr>
          </a:lstStyle>
          <a:p>
            <a:fld id="{CA060638-544E-49B8-99F4-5046DA0727CD}" type="datetimeFigureOut">
              <a:rPr lang="en-US" smtClean="0"/>
              <a:t>7/10/2017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7" tIns="46588" rIns="93177" bIns="46588"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8" rIns="93177"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7" tIns="46588" rIns="93177" bIns="46588" rtlCol="0" anchor="b"/>
          <a:lstStyle>
            <a:lvl1pPr algn="r">
              <a:defRPr sz="1200"/>
            </a:lvl1pPr>
          </a:lstStyle>
          <a:p>
            <a:fld id="{EA44B253-F2CE-44D9-8C3D-E675ABC54F55}" type="slidenum">
              <a:rPr lang="en-US" smtClean="0"/>
              <a:t>‹#›</a:t>
            </a:fld>
            <a:endParaRPr lang="en-US" dirty="0"/>
          </a:p>
        </p:txBody>
      </p:sp>
    </p:spTree>
    <p:extLst>
      <p:ext uri="{BB962C8B-B14F-4D97-AF65-F5344CB8AC3E}">
        <p14:creationId xmlns:p14="http://schemas.microsoft.com/office/powerpoint/2010/main" val="124930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p:sp>
      <p:sp>
        <p:nvSpPr>
          <p:cNvPr id="20483"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smtClean="0"/>
          </a:p>
        </p:txBody>
      </p:sp>
    </p:spTree>
    <p:extLst>
      <p:ext uri="{BB962C8B-B14F-4D97-AF65-F5344CB8AC3E}">
        <p14:creationId xmlns:p14="http://schemas.microsoft.com/office/powerpoint/2010/main" val="276679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p:sp>
      <p:sp>
        <p:nvSpPr>
          <p:cNvPr id="22531"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173736" indent="-173736">
              <a:buSzPct val="100000"/>
              <a:buFont typeface="Arial" panose="020B0604020202020204" pitchFamily="34" charset="0"/>
              <a:buChar char="•"/>
            </a:pPr>
            <a:r>
              <a:rPr lang="en-US" dirty="0" smtClean="0"/>
              <a:t>The Office of Science and Technology Policy, or OSTP, was established by Congress in 1976 with a broad mandate to:</a:t>
            </a:r>
          </a:p>
          <a:p>
            <a:pPr marL="465882" lvl="1" indent="-232941">
              <a:buSzPct val="80000"/>
              <a:buFontTx/>
              <a:buChar char="•"/>
            </a:pPr>
            <a:r>
              <a:rPr lang="en-US" dirty="0" smtClean="0"/>
              <a:t> Advise the President and others within the Executive Office of the President on the effects of science and technology on domestic and international affairs</a:t>
            </a:r>
          </a:p>
          <a:p>
            <a:pPr marL="465882" lvl="1" indent="-232941">
              <a:buSzPct val="80000"/>
              <a:buFontTx/>
              <a:buChar char="•"/>
            </a:pPr>
            <a:r>
              <a:rPr lang="en-US" dirty="0" smtClean="0"/>
              <a:t> Lead interagency efforts to develop and implement sound science and technology policies and budgets</a:t>
            </a:r>
          </a:p>
          <a:p>
            <a:pPr marL="465882" lvl="1" indent="-232941">
              <a:buSzPct val="80000"/>
              <a:buFontTx/>
              <a:buChar char="•"/>
            </a:pPr>
            <a:r>
              <a:rPr lang="en-US" dirty="0" smtClean="0"/>
              <a:t> Work with the private sector, state and local governments, the science and higher education communities, and other nations toward this end </a:t>
            </a:r>
          </a:p>
          <a:p>
            <a:pPr marL="232941" lvl="1" indent="0">
              <a:buSzPct val="80000"/>
              <a:buFontTx/>
              <a:buNone/>
            </a:pPr>
            <a:endParaRPr lang="en-US" dirty="0" smtClean="0"/>
          </a:p>
          <a:p>
            <a:pPr marL="173736" indent="-173736">
              <a:buSzPct val="100000"/>
              <a:buFont typeface="Arial" panose="020B0604020202020204" pitchFamily="34" charset="0"/>
              <a:buChar char="•"/>
              <a:defRPr/>
            </a:pPr>
            <a:r>
              <a:rPr lang="en-US" dirty="0" smtClean="0"/>
              <a:t>For the past six years, OSTP</a:t>
            </a:r>
            <a:r>
              <a:rPr lang="en-US" baseline="0" dirty="0" smtClean="0"/>
              <a:t> has had the privilege of supporting a President who truly loves and understands the value of science and technology – both as a key component of good governance and in its own right.</a:t>
            </a:r>
            <a:endParaRPr lang="en-US" dirty="0" smtClean="0"/>
          </a:p>
          <a:p>
            <a:pPr marL="0" lvl="0" indent="-224259">
              <a:buSzPct val="80000"/>
              <a:buFontTx/>
              <a:buNone/>
            </a:pPr>
            <a:endParaRPr lang="en-US" dirty="0" smtClean="0"/>
          </a:p>
        </p:txBody>
      </p:sp>
    </p:spTree>
    <p:extLst>
      <p:ext uri="{BB962C8B-B14F-4D97-AF65-F5344CB8AC3E}">
        <p14:creationId xmlns:p14="http://schemas.microsoft.com/office/powerpoint/2010/main" val="1774813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p:sp>
      <p:sp>
        <p:nvSpPr>
          <p:cNvPr id="22531"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173736" indent="-173736">
              <a:buSzPct val="100000"/>
              <a:buFont typeface="Arial" panose="020B0604020202020204" pitchFamily="34" charset="0"/>
              <a:buChar char="•"/>
            </a:pPr>
            <a:r>
              <a:rPr lang="en-US" dirty="0" smtClean="0"/>
              <a:t>The Office of Science and Technology Policy, or OSTP, was established by Congress in 1976 with a broad mandate to:</a:t>
            </a:r>
          </a:p>
          <a:p>
            <a:pPr marL="465882" lvl="1" indent="-232941">
              <a:buSzPct val="80000"/>
              <a:buFontTx/>
              <a:buChar char="•"/>
            </a:pPr>
            <a:r>
              <a:rPr lang="en-US" dirty="0" smtClean="0"/>
              <a:t> Advise the President and others within the Executive Office of the President on the effects of science and technology on domestic and international affairs</a:t>
            </a:r>
          </a:p>
          <a:p>
            <a:pPr marL="465882" lvl="1" indent="-232941">
              <a:buSzPct val="80000"/>
              <a:buFontTx/>
              <a:buChar char="•"/>
            </a:pPr>
            <a:r>
              <a:rPr lang="en-US" dirty="0" smtClean="0"/>
              <a:t> Lead interagency efforts to develop and implement sound science and technology policies and budgets</a:t>
            </a:r>
          </a:p>
          <a:p>
            <a:pPr marL="465882" lvl="1" indent="-232941">
              <a:buSzPct val="80000"/>
              <a:buFontTx/>
              <a:buChar char="•"/>
            </a:pPr>
            <a:r>
              <a:rPr lang="en-US" dirty="0" smtClean="0"/>
              <a:t> Work with the private sector, state and local governments, the science and higher education communities, and other nations toward this end </a:t>
            </a:r>
          </a:p>
          <a:p>
            <a:pPr marL="232941" lvl="1" indent="0">
              <a:buSzPct val="80000"/>
              <a:buFontTx/>
              <a:buNone/>
            </a:pPr>
            <a:endParaRPr lang="en-US" dirty="0" smtClean="0"/>
          </a:p>
          <a:p>
            <a:pPr marL="173736" indent="-173736">
              <a:buSzPct val="100000"/>
              <a:buFont typeface="Arial" panose="020B0604020202020204" pitchFamily="34" charset="0"/>
              <a:buChar char="•"/>
              <a:defRPr/>
            </a:pPr>
            <a:r>
              <a:rPr lang="en-US" dirty="0" smtClean="0"/>
              <a:t>For the past six years, OSTP</a:t>
            </a:r>
            <a:r>
              <a:rPr lang="en-US" baseline="0" dirty="0" smtClean="0"/>
              <a:t> has had the privilege of supporting a President who truly loves and understands the value of science and technology – both as a key component of good governance and in its own right.</a:t>
            </a:r>
            <a:endParaRPr lang="en-US" dirty="0" smtClean="0"/>
          </a:p>
          <a:p>
            <a:pPr marL="0" lvl="0" indent="-224259">
              <a:buSzPct val="80000"/>
              <a:buFontTx/>
              <a:buNone/>
            </a:pPr>
            <a:endParaRPr lang="en-US" dirty="0" smtClean="0"/>
          </a:p>
        </p:txBody>
      </p:sp>
    </p:spTree>
    <p:extLst>
      <p:ext uri="{BB962C8B-B14F-4D97-AF65-F5344CB8AC3E}">
        <p14:creationId xmlns:p14="http://schemas.microsoft.com/office/powerpoint/2010/main" val="373769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p:sp>
      <p:sp>
        <p:nvSpPr>
          <p:cNvPr id="22531"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116471" indent="-116471"/>
            <a:endParaRPr lang="en-US" dirty="0" smtClean="0"/>
          </a:p>
        </p:txBody>
      </p:sp>
    </p:spTree>
    <p:extLst>
      <p:ext uri="{BB962C8B-B14F-4D97-AF65-F5344CB8AC3E}">
        <p14:creationId xmlns:p14="http://schemas.microsoft.com/office/powerpoint/2010/main" val="42063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C3877D-2932-4375-8412-A26561512C18}"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116F9-F53A-42A1-B786-2BDB85135B6A}" type="slidenum">
              <a:rPr lang="en-US" smtClean="0"/>
              <a:t>‹#›</a:t>
            </a:fld>
            <a:endParaRPr lang="en-US" dirty="0"/>
          </a:p>
        </p:txBody>
      </p:sp>
    </p:spTree>
    <p:extLst>
      <p:ext uri="{BB962C8B-B14F-4D97-AF65-F5344CB8AC3E}">
        <p14:creationId xmlns:p14="http://schemas.microsoft.com/office/powerpoint/2010/main" val="376535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24E66-655B-49D7-ADB1-594393F06DF4}"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116F9-F53A-42A1-B786-2BDB85135B6A}" type="slidenum">
              <a:rPr lang="en-US" smtClean="0"/>
              <a:t>‹#›</a:t>
            </a:fld>
            <a:endParaRPr lang="en-US" dirty="0"/>
          </a:p>
        </p:txBody>
      </p:sp>
    </p:spTree>
    <p:extLst>
      <p:ext uri="{BB962C8B-B14F-4D97-AF65-F5344CB8AC3E}">
        <p14:creationId xmlns:p14="http://schemas.microsoft.com/office/powerpoint/2010/main" val="308150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69CB5-64DF-49CD-9958-FD5722D2CB7E}"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116F9-F53A-42A1-B786-2BDB85135B6A}" type="slidenum">
              <a:rPr lang="en-US" smtClean="0"/>
              <a:t>‹#›</a:t>
            </a:fld>
            <a:endParaRPr lang="en-US" dirty="0"/>
          </a:p>
        </p:txBody>
      </p:sp>
    </p:spTree>
    <p:extLst>
      <p:ext uri="{BB962C8B-B14F-4D97-AF65-F5344CB8AC3E}">
        <p14:creationId xmlns:p14="http://schemas.microsoft.com/office/powerpoint/2010/main" val="23459268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E2379-A6FD-4660-BF54-944725227C08}"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416675"/>
            <a:ext cx="2133600" cy="365125"/>
          </a:xfrm>
        </p:spPr>
        <p:txBody>
          <a:bodyPr/>
          <a:lstStyle>
            <a:lvl1pPr>
              <a:defRPr b="1">
                <a:solidFill>
                  <a:schemeClr val="bg1"/>
                </a:solidFill>
              </a:defRPr>
            </a:lvl1pPr>
          </a:lstStyle>
          <a:p>
            <a:fld id="{BC7116F9-F53A-42A1-B786-2BDB85135B6A}" type="slidenum">
              <a:rPr lang="en-US" smtClean="0"/>
              <a:pPr/>
              <a:t>‹#›</a:t>
            </a:fld>
            <a:endParaRPr lang="en-US" dirty="0"/>
          </a:p>
        </p:txBody>
      </p:sp>
    </p:spTree>
    <p:extLst>
      <p:ext uri="{BB962C8B-B14F-4D97-AF65-F5344CB8AC3E}">
        <p14:creationId xmlns:p14="http://schemas.microsoft.com/office/powerpoint/2010/main" val="2973279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35E0FE-031A-4CB8-B760-A5A7C2606FE2}"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116F9-F53A-42A1-B786-2BDB85135B6A}" type="slidenum">
              <a:rPr lang="en-US" smtClean="0"/>
              <a:t>‹#›</a:t>
            </a:fld>
            <a:endParaRPr lang="en-US" dirty="0"/>
          </a:p>
        </p:txBody>
      </p:sp>
    </p:spTree>
    <p:extLst>
      <p:ext uri="{BB962C8B-B14F-4D97-AF65-F5344CB8AC3E}">
        <p14:creationId xmlns:p14="http://schemas.microsoft.com/office/powerpoint/2010/main" val="282451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86EEC4-B3FA-4E8A-A4FA-9B7C8A61AEAC}" type="datetime1">
              <a:rPr lang="en-US" smtClean="0"/>
              <a:t>7/10/2017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116F9-F53A-42A1-B786-2BDB85135B6A}" type="slidenum">
              <a:rPr lang="en-US" smtClean="0"/>
              <a:t>‹#›</a:t>
            </a:fld>
            <a:endParaRPr lang="en-US" dirty="0"/>
          </a:p>
        </p:txBody>
      </p:sp>
    </p:spTree>
    <p:extLst>
      <p:ext uri="{BB962C8B-B14F-4D97-AF65-F5344CB8AC3E}">
        <p14:creationId xmlns:p14="http://schemas.microsoft.com/office/powerpoint/2010/main" val="795815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67958A-CEBF-40CE-8348-F4329F5A78FC}" type="datetime1">
              <a:rPr lang="en-US" smtClean="0"/>
              <a:t>7/10/2017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7116F9-F53A-42A1-B786-2BDB85135B6A}" type="slidenum">
              <a:rPr lang="en-US" smtClean="0"/>
              <a:t>‹#›</a:t>
            </a:fld>
            <a:endParaRPr lang="en-US" dirty="0"/>
          </a:p>
        </p:txBody>
      </p:sp>
    </p:spTree>
    <p:extLst>
      <p:ext uri="{BB962C8B-B14F-4D97-AF65-F5344CB8AC3E}">
        <p14:creationId xmlns:p14="http://schemas.microsoft.com/office/powerpoint/2010/main" val="239720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A4BEE6-58D8-4662-B21B-473AB9C4159D}" type="datetime1">
              <a:rPr lang="en-US" smtClean="0"/>
              <a:t>7/10/2017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7116F9-F53A-42A1-B786-2BDB85135B6A}" type="slidenum">
              <a:rPr lang="en-US" smtClean="0"/>
              <a:t>‹#›</a:t>
            </a:fld>
            <a:endParaRPr lang="en-US" dirty="0"/>
          </a:p>
        </p:txBody>
      </p:sp>
    </p:spTree>
    <p:extLst>
      <p:ext uri="{BB962C8B-B14F-4D97-AF65-F5344CB8AC3E}">
        <p14:creationId xmlns:p14="http://schemas.microsoft.com/office/powerpoint/2010/main" val="75908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351EE-3174-4780-99A6-BC4D8E34BA12}" type="datetime1">
              <a:rPr lang="en-US" smtClean="0"/>
              <a:t>7/10/2017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7116F9-F53A-42A1-B786-2BDB85135B6A}" type="slidenum">
              <a:rPr lang="en-US" smtClean="0"/>
              <a:t>‹#›</a:t>
            </a:fld>
            <a:endParaRPr lang="en-US" dirty="0"/>
          </a:p>
        </p:txBody>
      </p:sp>
    </p:spTree>
    <p:extLst>
      <p:ext uri="{BB962C8B-B14F-4D97-AF65-F5344CB8AC3E}">
        <p14:creationId xmlns:p14="http://schemas.microsoft.com/office/powerpoint/2010/main" val="227615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B9294-60A3-4124-AC7D-845B086EED4F}" type="datetime1">
              <a:rPr lang="en-US" smtClean="0"/>
              <a:t>7/10/2017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116F9-F53A-42A1-B786-2BDB85135B6A}" type="slidenum">
              <a:rPr lang="en-US" smtClean="0"/>
              <a:t>‹#›</a:t>
            </a:fld>
            <a:endParaRPr lang="en-US" dirty="0"/>
          </a:p>
        </p:txBody>
      </p:sp>
    </p:spTree>
    <p:extLst>
      <p:ext uri="{BB962C8B-B14F-4D97-AF65-F5344CB8AC3E}">
        <p14:creationId xmlns:p14="http://schemas.microsoft.com/office/powerpoint/2010/main" val="2209512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774160-96B7-4D95-9C0B-CDD55D6C07BA}" type="datetime1">
              <a:rPr lang="en-US" smtClean="0"/>
              <a:t>7/10/2017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116F9-F53A-42A1-B786-2BDB85135B6A}" type="slidenum">
              <a:rPr lang="en-US" smtClean="0"/>
              <a:t>‹#›</a:t>
            </a:fld>
            <a:endParaRPr lang="en-US" dirty="0"/>
          </a:p>
        </p:txBody>
      </p:sp>
    </p:spTree>
    <p:extLst>
      <p:ext uri="{BB962C8B-B14F-4D97-AF65-F5344CB8AC3E}">
        <p14:creationId xmlns:p14="http://schemas.microsoft.com/office/powerpoint/2010/main" val="236282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A2FFE-53D7-43F9-8341-F263A05CD4ED}" type="datetime1">
              <a:rPr lang="en-US" smtClean="0"/>
              <a:t>7/10/2017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116F9-F53A-42A1-B786-2BDB85135B6A}" type="slidenum">
              <a:rPr lang="en-US" smtClean="0"/>
              <a:t>‹#›</a:t>
            </a:fld>
            <a:endParaRPr lang="en-US" dirty="0"/>
          </a:p>
        </p:txBody>
      </p:sp>
    </p:spTree>
    <p:extLst>
      <p:ext uri="{BB962C8B-B14F-4D97-AF65-F5344CB8AC3E}">
        <p14:creationId xmlns:p14="http://schemas.microsoft.com/office/powerpoint/2010/main" val="88053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2" y="-9659"/>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2"/>
          <p:cNvSpPr>
            <a:spLocks noGrp="1" noChangeArrowheads="1"/>
          </p:cNvSpPr>
          <p:nvPr>
            <p:ph type="title"/>
          </p:nvPr>
        </p:nvSpPr>
        <p:spPr>
          <a:xfrm>
            <a:off x="265658" y="2161208"/>
            <a:ext cx="8611568" cy="1885279"/>
          </a:xfrm>
        </p:spPr>
        <p:txBody>
          <a:bodyPr lIns="88896" tIns="50798" rIns="88896" bIns="50798" anchor="t">
            <a:normAutofit fontScale="90000"/>
          </a:bodyPr>
          <a:lstStyle/>
          <a:p>
            <a:pPr defTabSz="914145">
              <a:lnSpc>
                <a:spcPct val="95000"/>
              </a:lnSpc>
              <a:spcBef>
                <a:spcPts val="492"/>
              </a:spcBef>
            </a:pPr>
            <a:r>
              <a:rPr lang="en-US" sz="3200" dirty="0">
                <a:solidFill>
                  <a:schemeClr val="bg1"/>
                </a:solidFill>
                <a:latin typeface="Gill Sans MT" panose="020B0502020104020203" pitchFamily="34" charset="0"/>
              </a:rPr>
              <a:t>The Interagency Arctic Research Policy Committee </a:t>
            </a:r>
            <a:r>
              <a:rPr lang="en-US" sz="3200" dirty="0" smtClean="0">
                <a:solidFill>
                  <a:schemeClr val="bg1"/>
                </a:solidFill>
                <a:latin typeface="Gill Sans MT" panose="020B0502020104020203" pitchFamily="34" charset="0"/>
              </a:rPr>
              <a:t/>
            </a:r>
            <a:br>
              <a:rPr lang="en-US" sz="3200" dirty="0" smtClean="0">
                <a:solidFill>
                  <a:schemeClr val="bg1"/>
                </a:solidFill>
                <a:latin typeface="Gill Sans MT" panose="020B0502020104020203" pitchFamily="34" charset="0"/>
              </a:rPr>
            </a:br>
            <a:r>
              <a:rPr lang="en-US" sz="3200" dirty="0" smtClean="0">
                <a:solidFill>
                  <a:schemeClr val="bg1"/>
                </a:solidFill>
                <a:latin typeface="Gill Sans MT" panose="020B0502020104020203" pitchFamily="34" charset="0"/>
              </a:rPr>
              <a:t>&amp; </a:t>
            </a:r>
            <a:r>
              <a:rPr lang="en-US" sz="3200" dirty="0">
                <a:solidFill>
                  <a:schemeClr val="bg1"/>
                </a:solidFill>
                <a:latin typeface="Gill Sans MT" panose="020B0502020104020203" pitchFamily="34" charset="0"/>
              </a:rPr>
              <a:t>T</a:t>
            </a:r>
            <a:r>
              <a:rPr lang="en-US" sz="3200" dirty="0" smtClean="0">
                <a:solidFill>
                  <a:schemeClr val="bg1"/>
                </a:solidFill>
                <a:latin typeface="Gill Sans MT" panose="020B0502020104020203" pitchFamily="34" charset="0"/>
              </a:rPr>
              <a:t>he </a:t>
            </a:r>
            <a:r>
              <a:rPr lang="en-US" sz="3200" dirty="0">
                <a:solidFill>
                  <a:schemeClr val="bg1"/>
                </a:solidFill>
                <a:latin typeface="Gill Sans MT" panose="020B0502020104020203" pitchFamily="34" charset="0"/>
              </a:rPr>
              <a:t>Arctic Executive Steering Committee: </a:t>
            </a:r>
            <a:r>
              <a:rPr lang="en-US" sz="3200" dirty="0" smtClean="0">
                <a:solidFill>
                  <a:schemeClr val="bg1"/>
                </a:solidFill>
                <a:latin typeface="Gill Sans MT" panose="020B0502020104020203" pitchFamily="34" charset="0"/>
              </a:rPr>
              <a:t/>
            </a:r>
            <a:br>
              <a:rPr lang="en-US" sz="3200" dirty="0" smtClean="0">
                <a:solidFill>
                  <a:schemeClr val="bg1"/>
                </a:solidFill>
                <a:latin typeface="Gill Sans MT" panose="020B0502020104020203" pitchFamily="34" charset="0"/>
              </a:rPr>
            </a:br>
            <a:r>
              <a:rPr lang="en-US" sz="3200" dirty="0" smtClean="0">
                <a:solidFill>
                  <a:schemeClr val="bg1"/>
                </a:solidFill>
                <a:latin typeface="Gill Sans MT" panose="020B0502020104020203" pitchFamily="34" charset="0"/>
              </a:rPr>
              <a:t>Marine </a:t>
            </a:r>
            <a:r>
              <a:rPr lang="en-US" sz="3200" dirty="0">
                <a:solidFill>
                  <a:schemeClr val="bg1"/>
                </a:solidFill>
                <a:latin typeface="Gill Sans MT" panose="020B0502020104020203" pitchFamily="34" charset="0"/>
              </a:rPr>
              <a:t>&amp; Maritime Issues</a:t>
            </a:r>
            <a:r>
              <a:rPr lang="en-US" sz="3600" dirty="0" smtClean="0">
                <a:solidFill>
                  <a:schemeClr val="bg1"/>
                </a:solidFill>
                <a:latin typeface="Gill Sans MT" panose="020B0502020104020203" pitchFamily="34" charset="0"/>
                <a:ea typeface="Georgia" pitchFamily="18" charset="0"/>
                <a:cs typeface="Georgia" pitchFamily="18" charset="0"/>
                <a:sym typeface="Georgia" pitchFamily="18" charset="0"/>
              </a:rPr>
              <a:t> </a:t>
            </a:r>
            <a:r>
              <a:rPr lang="en-US" sz="3600" dirty="0" smtClean="0">
                <a:solidFill>
                  <a:srgbClr val="FFFFFF"/>
                </a:solidFill>
                <a:latin typeface="Gill Sans MT" panose="020B0502020104020203" pitchFamily="34" charset="0"/>
                <a:ea typeface="Georgia" pitchFamily="18" charset="0"/>
                <a:cs typeface="Georgia" pitchFamily="18" charset="0"/>
                <a:sym typeface="Georgia" pitchFamily="18" charset="0"/>
              </a:rPr>
              <a:t/>
            </a:r>
            <a:br>
              <a:rPr lang="en-US" sz="3600" dirty="0" smtClean="0">
                <a:solidFill>
                  <a:srgbClr val="FFFFFF"/>
                </a:solidFill>
                <a:latin typeface="Gill Sans MT" panose="020B0502020104020203" pitchFamily="34" charset="0"/>
                <a:ea typeface="Georgia" pitchFamily="18" charset="0"/>
                <a:cs typeface="Georgia" pitchFamily="18" charset="0"/>
                <a:sym typeface="Georgia" pitchFamily="18" charset="0"/>
              </a:rPr>
            </a:br>
            <a:r>
              <a:rPr lang="en-US" sz="3200" dirty="0" smtClean="0">
                <a:solidFill>
                  <a:srgbClr val="FFFFFF"/>
                </a:solidFill>
                <a:latin typeface="Gill Sans MT" panose="020B0502020104020203" pitchFamily="34" charset="0"/>
                <a:ea typeface="Georgia" pitchFamily="18" charset="0"/>
                <a:cs typeface="Georgia" pitchFamily="18" charset="0"/>
                <a:sym typeface="Georgia" pitchFamily="18" charset="0"/>
              </a:rPr>
              <a:t/>
            </a:r>
            <a:br>
              <a:rPr lang="en-US" sz="3200" dirty="0" smtClean="0">
                <a:solidFill>
                  <a:srgbClr val="FFFFFF"/>
                </a:solidFill>
                <a:latin typeface="Gill Sans MT" panose="020B0502020104020203" pitchFamily="34" charset="0"/>
                <a:ea typeface="Georgia" pitchFamily="18" charset="0"/>
                <a:cs typeface="Georgia" pitchFamily="18" charset="0"/>
                <a:sym typeface="Georgia" pitchFamily="18" charset="0"/>
              </a:rPr>
            </a:br>
            <a:r>
              <a:rPr lang="en-US" sz="2700" b="1" dirty="0" smtClean="0">
                <a:solidFill>
                  <a:schemeClr val="bg1"/>
                </a:solidFill>
                <a:latin typeface="Gill Sans MT" panose="020B0502020104020203" pitchFamily="34" charset="0"/>
                <a:ea typeface="Georgia" pitchFamily="18" charset="0"/>
                <a:cs typeface="Georgia" pitchFamily="18" charset="0"/>
                <a:sym typeface="Georgia" pitchFamily="18" charset="0"/>
              </a:rPr>
              <a:t>Martin O. Jeffries, Ph.D.</a:t>
            </a:r>
            <a:br>
              <a:rPr lang="en-US" sz="2700" b="1" dirty="0" smtClean="0">
                <a:solidFill>
                  <a:schemeClr val="bg1"/>
                </a:solidFill>
                <a:latin typeface="Gill Sans MT" panose="020B0502020104020203" pitchFamily="34" charset="0"/>
                <a:ea typeface="Georgia" pitchFamily="18" charset="0"/>
                <a:cs typeface="Georgia" pitchFamily="18" charset="0"/>
                <a:sym typeface="Georgia" pitchFamily="18" charset="0"/>
              </a:rPr>
            </a:br>
            <a:r>
              <a:rPr lang="en-US" sz="2200" dirty="0" smtClean="0">
                <a:solidFill>
                  <a:schemeClr val="bg1"/>
                </a:solidFill>
                <a:latin typeface="Gill Sans MT" panose="020B0502020104020203" pitchFamily="34" charset="0"/>
                <a:ea typeface="Georgia" pitchFamily="18" charset="0"/>
                <a:cs typeface="Georgia" pitchFamily="18" charset="0"/>
                <a:sym typeface="Georgia" pitchFamily="18" charset="0"/>
              </a:rPr>
              <a:t>Assistant Director for Polar Sciences,</a:t>
            </a:r>
            <a:br>
              <a:rPr lang="en-US" sz="2200" dirty="0" smtClean="0">
                <a:solidFill>
                  <a:schemeClr val="bg1"/>
                </a:solidFill>
                <a:latin typeface="Gill Sans MT" panose="020B0502020104020203" pitchFamily="34" charset="0"/>
                <a:ea typeface="Georgia" pitchFamily="18" charset="0"/>
                <a:cs typeface="Georgia" pitchFamily="18" charset="0"/>
                <a:sym typeface="Georgia" pitchFamily="18" charset="0"/>
              </a:rPr>
            </a:br>
            <a:r>
              <a:rPr lang="en-US" sz="2200" dirty="0" smtClean="0">
                <a:solidFill>
                  <a:schemeClr val="bg1"/>
                </a:solidFill>
                <a:latin typeface="Gill Sans MT" panose="020B0502020104020203" pitchFamily="34" charset="0"/>
                <a:ea typeface="Georgia" pitchFamily="18" charset="0"/>
                <a:cs typeface="Georgia" pitchFamily="18" charset="0"/>
                <a:sym typeface="Georgia" pitchFamily="18" charset="0"/>
              </a:rPr>
              <a:t>Office </a:t>
            </a:r>
            <a:r>
              <a:rPr lang="en-US" sz="2200" dirty="0">
                <a:solidFill>
                  <a:schemeClr val="bg1"/>
                </a:solidFill>
                <a:latin typeface="Gill Sans MT" panose="020B0502020104020203" pitchFamily="34" charset="0"/>
                <a:ea typeface="Georgia" pitchFamily="18" charset="0"/>
                <a:cs typeface="Georgia" pitchFamily="18" charset="0"/>
                <a:sym typeface="Georgia" pitchFamily="18" charset="0"/>
              </a:rPr>
              <a:t>of Science and Technology Policy</a:t>
            </a:r>
            <a:r>
              <a:rPr lang="en-US" sz="2200" dirty="0" smtClean="0">
                <a:solidFill>
                  <a:schemeClr val="bg1"/>
                </a:solidFill>
                <a:latin typeface="Gill Sans MT" panose="020B0502020104020203" pitchFamily="34" charset="0"/>
                <a:ea typeface="Georgia" pitchFamily="18" charset="0"/>
                <a:cs typeface="Georgia" pitchFamily="18" charset="0"/>
                <a:sym typeface="Georgia" pitchFamily="18" charset="0"/>
              </a:rPr>
              <a:t/>
            </a:r>
            <a:br>
              <a:rPr lang="en-US" sz="2200" dirty="0" smtClean="0">
                <a:solidFill>
                  <a:schemeClr val="bg1"/>
                </a:solidFill>
                <a:latin typeface="Gill Sans MT" panose="020B0502020104020203" pitchFamily="34" charset="0"/>
                <a:ea typeface="Georgia" pitchFamily="18" charset="0"/>
                <a:cs typeface="Georgia" pitchFamily="18" charset="0"/>
                <a:sym typeface="Georgia" pitchFamily="18" charset="0"/>
              </a:rPr>
            </a:br>
            <a:r>
              <a:rPr lang="en-US" sz="2200" dirty="0" smtClean="0">
                <a:solidFill>
                  <a:schemeClr val="bg1"/>
                </a:solidFill>
                <a:latin typeface="Gill Sans MT" panose="020B0502020104020203" pitchFamily="34" charset="0"/>
                <a:ea typeface="Georgia" pitchFamily="18" charset="0"/>
                <a:cs typeface="Georgia" pitchFamily="18" charset="0"/>
                <a:sym typeface="Georgia" pitchFamily="18" charset="0"/>
              </a:rPr>
              <a:t>&amp; Executive Director, Interagency Arctic Research Policy Committee</a:t>
            </a:r>
            <a:r>
              <a:rPr lang="en-US" sz="3200" dirty="0">
                <a:solidFill>
                  <a:schemeClr val="bg1"/>
                </a:solidFill>
                <a:latin typeface="Gill Sans MT" panose="020B0502020104020203" pitchFamily="34" charset="0"/>
                <a:ea typeface="Georgia" pitchFamily="18" charset="0"/>
                <a:cs typeface="Georgia" pitchFamily="18" charset="0"/>
                <a:sym typeface="Georgia" pitchFamily="18" charset="0"/>
              </a:rPr>
              <a:t/>
            </a:r>
            <a:br>
              <a:rPr lang="en-US" sz="3200" dirty="0">
                <a:solidFill>
                  <a:schemeClr val="bg1"/>
                </a:solidFill>
                <a:latin typeface="Gill Sans MT" panose="020B0502020104020203" pitchFamily="34" charset="0"/>
                <a:ea typeface="Georgia" pitchFamily="18" charset="0"/>
                <a:cs typeface="Georgia" pitchFamily="18" charset="0"/>
                <a:sym typeface="Georgia" pitchFamily="18" charset="0"/>
              </a:rPr>
            </a:br>
            <a:r>
              <a:rPr lang="en-US" sz="3200" dirty="0" smtClean="0">
                <a:solidFill>
                  <a:schemeClr val="bg1"/>
                </a:solidFill>
                <a:latin typeface="Gill Sans MT" panose="020B0502020104020203" pitchFamily="34" charset="0"/>
                <a:ea typeface="Georgia" pitchFamily="18" charset="0"/>
                <a:cs typeface="Georgia" pitchFamily="18" charset="0"/>
                <a:sym typeface="Georgia" pitchFamily="18" charset="0"/>
              </a:rPr>
              <a:t/>
            </a:r>
            <a:br>
              <a:rPr lang="en-US" sz="3200" dirty="0" smtClean="0">
                <a:solidFill>
                  <a:schemeClr val="bg1"/>
                </a:solidFill>
                <a:latin typeface="Gill Sans MT" panose="020B0502020104020203" pitchFamily="34" charset="0"/>
                <a:ea typeface="Georgia" pitchFamily="18" charset="0"/>
                <a:cs typeface="Georgia" pitchFamily="18" charset="0"/>
                <a:sym typeface="Georgia" pitchFamily="18" charset="0"/>
              </a:rPr>
            </a:br>
            <a:r>
              <a:rPr lang="en-US" sz="3200" dirty="0" smtClean="0">
                <a:solidFill>
                  <a:srgbClr val="FFFFFF"/>
                </a:solidFill>
                <a:latin typeface="Gill Sans MT" panose="020B0502020104020203" pitchFamily="34" charset="0"/>
                <a:ea typeface="Georgia" pitchFamily="18" charset="0"/>
                <a:cs typeface="Georgia" pitchFamily="18" charset="0"/>
                <a:sym typeface="Georgia" pitchFamily="18" charset="0"/>
              </a:rPr>
              <a:t/>
            </a:r>
            <a:br>
              <a:rPr lang="en-US" sz="3200" dirty="0" smtClean="0">
                <a:solidFill>
                  <a:srgbClr val="FFFFFF"/>
                </a:solidFill>
                <a:latin typeface="Gill Sans MT" panose="020B0502020104020203" pitchFamily="34" charset="0"/>
                <a:ea typeface="Georgia" pitchFamily="18" charset="0"/>
                <a:cs typeface="Georgia" pitchFamily="18" charset="0"/>
                <a:sym typeface="Georgia" pitchFamily="18" charset="0"/>
              </a:rPr>
            </a:br>
            <a:r>
              <a:rPr lang="en-US" sz="1600" dirty="0" smtClean="0">
                <a:solidFill>
                  <a:srgbClr val="FFFFFF"/>
                </a:solidFill>
                <a:latin typeface="Gill Sans MT" panose="020B0502020104020203" pitchFamily="34" charset="0"/>
                <a:ea typeface="Georgia" pitchFamily="18" charset="0"/>
                <a:cs typeface="Georgia" pitchFamily="18" charset="0"/>
                <a:sym typeface="Georgia" pitchFamily="18" charset="0"/>
              </a:rPr>
              <a:t>Symposium on the Impacts of an Ice-diminishing Arctic on Naval and Maritime Operations</a:t>
            </a:r>
            <a:br>
              <a:rPr lang="en-US" sz="1600" dirty="0" smtClean="0">
                <a:solidFill>
                  <a:srgbClr val="FFFFFF"/>
                </a:solidFill>
                <a:latin typeface="Gill Sans MT" panose="020B0502020104020203" pitchFamily="34" charset="0"/>
                <a:ea typeface="Georgia" pitchFamily="18" charset="0"/>
                <a:cs typeface="Georgia" pitchFamily="18" charset="0"/>
                <a:sym typeface="Georgia" pitchFamily="18" charset="0"/>
              </a:rPr>
            </a:br>
            <a:r>
              <a:rPr lang="en-US" sz="1600" dirty="0" smtClean="0">
                <a:solidFill>
                  <a:srgbClr val="FFFFFF"/>
                </a:solidFill>
                <a:latin typeface="Gill Sans MT" panose="020B0502020104020203" pitchFamily="34" charset="0"/>
                <a:ea typeface="Georgia" pitchFamily="18" charset="0"/>
                <a:cs typeface="Georgia" pitchFamily="18" charset="0"/>
                <a:sym typeface="Georgia" pitchFamily="18" charset="0"/>
              </a:rPr>
              <a:t>Washington, DC, 18-20 </a:t>
            </a:r>
            <a:r>
              <a:rPr lang="en-US" sz="1600" dirty="0" smtClean="0">
                <a:solidFill>
                  <a:srgbClr val="FFFFFF"/>
                </a:solidFill>
                <a:latin typeface="Gill Sans MT" panose="020B0502020104020203" pitchFamily="34" charset="0"/>
                <a:ea typeface="Georgia" pitchFamily="18" charset="0"/>
                <a:cs typeface="Georgia" pitchFamily="18" charset="0"/>
                <a:sym typeface="Georgia" pitchFamily="18" charset="0"/>
              </a:rPr>
              <a:t>July 2017</a:t>
            </a:r>
            <a:endParaRPr lang="en-US" sz="1600" dirty="0" smtClean="0">
              <a:latin typeface="Gill Sans MT" panose="020B0502020104020203" pitchFamily="34" charset="0"/>
            </a:endParaRPr>
          </a:p>
        </p:txBody>
      </p:sp>
      <p:pic>
        <p:nvPicPr>
          <p:cNvPr id="2052" name="Picture 3" descr="image.png"/>
          <p:cNvPicPr>
            <a:picLocks noChangeAspect="1"/>
          </p:cNvPicPr>
          <p:nvPr/>
        </p:nvPicPr>
        <p:blipFill>
          <a:blip r:embed="rId4">
            <a:extLst>
              <a:ext uri="{28A0092B-C50C-407E-A947-70E740481C1C}">
                <a14:useLocalDpi xmlns:a14="http://schemas.microsoft.com/office/drawing/2010/main" val="0"/>
              </a:ext>
            </a:extLst>
          </a:blip>
          <a:srcRect t="49998"/>
          <a:stretch>
            <a:fillRect/>
          </a:stretch>
        </p:blipFill>
        <p:spPr bwMode="auto">
          <a:xfrm>
            <a:off x="760140" y="5545349"/>
            <a:ext cx="7622604" cy="133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Rectangle 4"/>
          <p:cNvSpPr>
            <a:spLocks/>
          </p:cNvSpPr>
          <p:nvPr/>
        </p:nvSpPr>
        <p:spPr bwMode="auto">
          <a:xfrm>
            <a:off x="0" y="4735830"/>
            <a:ext cx="9143999" cy="1078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lstStyle/>
          <a:p>
            <a:pPr algn="ctr" defTabSz="914145">
              <a:lnSpc>
                <a:spcPct val="95000"/>
              </a:lnSpc>
              <a:spcBef>
                <a:spcPts val="492"/>
              </a:spcBef>
            </a:pPr>
            <a:endParaRPr lang="en-US" sz="2400" dirty="0">
              <a:solidFill>
                <a:schemeClr val="bg1"/>
              </a:solidFill>
              <a:latin typeface="Georgia" pitchFamily="18" charset="0"/>
              <a:ea typeface="Georgia" pitchFamily="18" charset="0"/>
              <a:cs typeface="Georgia" pitchFamily="18" charset="0"/>
              <a:sym typeface="Georgia" pitchFamily="18" charset="0"/>
            </a:endParaRPr>
          </a:p>
        </p:txBody>
      </p:sp>
      <p:sp>
        <p:nvSpPr>
          <p:cNvPr id="2054" name="Rectangle 5"/>
          <p:cNvSpPr>
            <a:spLocks/>
          </p:cNvSpPr>
          <p:nvPr/>
        </p:nvSpPr>
        <p:spPr bwMode="auto">
          <a:xfrm>
            <a:off x="1285875" y="3566294"/>
            <a:ext cx="6638107" cy="708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lstStyle/>
          <a:p>
            <a:pPr defTabSz="914145"/>
            <a:endParaRPr lang="en-US" dirty="0"/>
          </a:p>
        </p:txBody>
      </p:sp>
    </p:spTree>
    <p:extLst>
      <p:ext uri="{BB962C8B-B14F-4D97-AF65-F5344CB8AC3E}">
        <p14:creationId xmlns:p14="http://schemas.microsoft.com/office/powerpoint/2010/main" val="112042685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7116F9-F53A-42A1-B786-2BDB85135B6A}" type="slidenum">
              <a:rPr lang="en-US" smtClean="0"/>
              <a:t>10</a:t>
            </a:fld>
            <a:endParaRPr lang="en-US" dirty="0"/>
          </a:p>
        </p:txBody>
      </p:sp>
      <p:pic>
        <p:nvPicPr>
          <p:cNvPr id="3"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2" y="-14726"/>
            <a:ext cx="9155163" cy="686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742948" y="75985"/>
            <a:ext cx="7760972" cy="646331"/>
          </a:xfrm>
          <a:prstGeom prst="rect">
            <a:avLst/>
          </a:prstGeom>
        </p:spPr>
        <p:txBody>
          <a:bodyPr wrap="square">
            <a:spAutoFit/>
          </a:bodyPr>
          <a:lstStyle/>
          <a:p>
            <a:r>
              <a:rPr lang="en-US" sz="3600" b="1" dirty="0" smtClean="0">
                <a:solidFill>
                  <a:schemeClr val="bg1"/>
                </a:solidFill>
                <a:latin typeface="Arial" panose="020B0604020202020204" pitchFamily="34" charset="0"/>
                <a:cs typeface="Arial" panose="020B0604020202020204" pitchFamily="34" charset="0"/>
              </a:rPr>
              <a:t>NSAR Lines of Effort &amp; Objectives</a:t>
            </a:r>
            <a:endParaRPr lang="en-US" sz="36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58473" y="713172"/>
            <a:ext cx="8328327" cy="5293757"/>
          </a:xfrm>
          <a:prstGeom prst="rect">
            <a:avLst/>
          </a:prstGeom>
          <a:noFill/>
          <a:ln>
            <a:solidFill>
              <a:schemeClr val="bg1"/>
            </a:solidFill>
          </a:ln>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Advance </a:t>
            </a:r>
            <a:r>
              <a:rPr lang="en-US" b="1" dirty="0">
                <a:solidFill>
                  <a:schemeClr val="bg1"/>
                </a:solidFill>
                <a:latin typeface="Arial" panose="020B0604020202020204" pitchFamily="34" charset="0"/>
                <a:cs typeface="Arial" panose="020B0604020202020204" pitchFamily="34" charset="0"/>
              </a:rPr>
              <a:t>United States Security </a:t>
            </a:r>
            <a:r>
              <a:rPr lang="en-US" b="1" dirty="0" smtClean="0">
                <a:solidFill>
                  <a:schemeClr val="bg1"/>
                </a:solidFill>
                <a:latin typeface="Arial" panose="020B0604020202020204" pitchFamily="34" charset="0"/>
                <a:cs typeface="Arial" panose="020B0604020202020204" pitchFamily="34" charset="0"/>
              </a:rPr>
              <a:t>Interests</a:t>
            </a:r>
          </a:p>
          <a:p>
            <a:endParaRPr lang="en-US" sz="800" dirty="0">
              <a:solidFill>
                <a:schemeClr val="bg1"/>
              </a:solidFill>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Evolve Arctic Infrastructure and Strategic </a:t>
            </a:r>
            <a:r>
              <a:rPr lang="en-US" sz="1600" dirty="0" smtClean="0">
                <a:solidFill>
                  <a:schemeClr val="bg1"/>
                </a:solidFill>
                <a:latin typeface="Arial" panose="020B0604020202020204" pitchFamily="34" charset="0"/>
                <a:cs typeface="Arial" panose="020B0604020202020204" pitchFamily="34" charset="0"/>
              </a:rPr>
              <a:t>Capabilities;</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Enhance Arctic Domain </a:t>
            </a:r>
            <a:r>
              <a:rPr lang="en-US" sz="1600" dirty="0" smtClean="0">
                <a:solidFill>
                  <a:schemeClr val="bg1"/>
                </a:solidFill>
                <a:latin typeface="Arial" panose="020B0604020202020204" pitchFamily="34" charset="0"/>
                <a:cs typeface="Arial" panose="020B0604020202020204" pitchFamily="34" charset="0"/>
              </a:rPr>
              <a:t>Awareness; </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Preserve Arctic Region Freedom of the </a:t>
            </a:r>
            <a:r>
              <a:rPr lang="en-US" sz="1600" dirty="0" smtClean="0">
                <a:solidFill>
                  <a:schemeClr val="bg1"/>
                </a:solidFill>
                <a:latin typeface="Arial" panose="020B0604020202020204" pitchFamily="34" charset="0"/>
                <a:cs typeface="Arial" panose="020B0604020202020204" pitchFamily="34" charset="0"/>
              </a:rPr>
              <a:t>Seas; and </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Provide for Future United States Energy </a:t>
            </a:r>
            <a:r>
              <a:rPr lang="en-US" sz="1600" dirty="0" smtClean="0">
                <a:solidFill>
                  <a:schemeClr val="bg1"/>
                </a:solidFill>
                <a:latin typeface="Arial" panose="020B0604020202020204" pitchFamily="34" charset="0"/>
                <a:cs typeface="Arial" panose="020B0604020202020204" pitchFamily="34" charset="0"/>
              </a:rPr>
              <a:t>Security. </a:t>
            </a:r>
            <a:endParaRPr lang="en-US" sz="1600" dirty="0">
              <a:solidFill>
                <a:schemeClr val="bg1"/>
              </a:solidFill>
              <a:latin typeface="Arial" panose="020B0604020202020204" pitchFamily="34" charset="0"/>
              <a:cs typeface="Arial" panose="020B0604020202020204" pitchFamily="34" charset="0"/>
            </a:endParaRPr>
          </a:p>
          <a:p>
            <a:endParaRPr lang="en-US" b="1" dirty="0" smtClean="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Pursue Responsible Arctic </a:t>
            </a:r>
            <a:r>
              <a:rPr lang="en-US" b="1" dirty="0" smtClean="0">
                <a:solidFill>
                  <a:schemeClr val="bg1"/>
                </a:solidFill>
                <a:latin typeface="Arial" panose="020B0604020202020204" pitchFamily="34" charset="0"/>
                <a:cs typeface="Arial" panose="020B0604020202020204" pitchFamily="34" charset="0"/>
              </a:rPr>
              <a:t>Region Stewardship</a:t>
            </a:r>
          </a:p>
          <a:p>
            <a:endParaRPr lang="en-US" sz="800" dirty="0"/>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Protect the Arctic Environment and Conserve Arctic Natural </a:t>
            </a:r>
            <a:r>
              <a:rPr lang="en-US" sz="1600" dirty="0" smtClean="0">
                <a:solidFill>
                  <a:schemeClr val="bg1"/>
                </a:solidFill>
                <a:latin typeface="Arial" panose="020B0604020202020204" pitchFamily="34" charset="0"/>
                <a:cs typeface="Arial" panose="020B0604020202020204" pitchFamily="34" charset="0"/>
              </a:rPr>
              <a:t>Resources; </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Use Integrated Arctic Management to Balance Economic Development, Environmental Protection, and Cultural </a:t>
            </a:r>
            <a:r>
              <a:rPr lang="en-US" sz="1600" dirty="0" smtClean="0">
                <a:solidFill>
                  <a:schemeClr val="bg1"/>
                </a:solidFill>
                <a:latin typeface="Arial" panose="020B0604020202020204" pitchFamily="34" charset="0"/>
                <a:cs typeface="Arial" panose="020B0604020202020204" pitchFamily="34" charset="0"/>
              </a:rPr>
              <a:t>Values; </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Increase Understanding of the Arctic through Scientific Research and Traditional </a:t>
            </a:r>
            <a:r>
              <a:rPr lang="en-US" sz="1600" dirty="0" smtClean="0">
                <a:solidFill>
                  <a:schemeClr val="bg1"/>
                </a:solidFill>
                <a:latin typeface="Arial" panose="020B0604020202020204" pitchFamily="34" charset="0"/>
                <a:cs typeface="Arial" panose="020B0604020202020204" pitchFamily="34" charset="0"/>
              </a:rPr>
              <a:t>Knowledge; and</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Chart the Arctic </a:t>
            </a:r>
            <a:r>
              <a:rPr lang="en-US" sz="1600" dirty="0" smtClean="0">
                <a:solidFill>
                  <a:schemeClr val="bg1"/>
                </a:solidFill>
                <a:latin typeface="Arial" panose="020B0604020202020204" pitchFamily="34" charset="0"/>
                <a:cs typeface="Arial" panose="020B0604020202020204" pitchFamily="34" charset="0"/>
              </a:rPr>
              <a:t>Region.</a:t>
            </a:r>
            <a:endParaRPr lang="en-US" dirty="0"/>
          </a:p>
          <a:p>
            <a:pPr marL="342900" indent="-342900">
              <a:buFont typeface="+mj-lt"/>
              <a:buAutoNum type="alphaLcPeriod"/>
            </a:pPr>
            <a:endParaRPr lang="en-US" dirty="0" smtClean="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Strengthen International </a:t>
            </a:r>
            <a:r>
              <a:rPr lang="en-US" b="1" dirty="0" smtClean="0">
                <a:solidFill>
                  <a:schemeClr val="bg1"/>
                </a:solidFill>
                <a:latin typeface="Arial" panose="020B0604020202020204" pitchFamily="34" charset="0"/>
                <a:cs typeface="Arial" panose="020B0604020202020204" pitchFamily="34" charset="0"/>
              </a:rPr>
              <a:t>Cooperation</a:t>
            </a:r>
          </a:p>
          <a:p>
            <a:endParaRPr lang="en-US" sz="800" dirty="0"/>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Pursue Arrangements that Promote Shared Arctic State Prosperity, Protect the Arctic Environment, and Enhance </a:t>
            </a:r>
            <a:r>
              <a:rPr lang="en-US" sz="1600" dirty="0" smtClean="0">
                <a:solidFill>
                  <a:schemeClr val="bg1"/>
                </a:solidFill>
                <a:latin typeface="Arial" panose="020B0604020202020204" pitchFamily="34" charset="0"/>
                <a:cs typeface="Arial" panose="020B0604020202020204" pitchFamily="34" charset="0"/>
              </a:rPr>
              <a:t>Security; </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Work through the Arctic Council to Advance U.S. Interests in the Arctic </a:t>
            </a:r>
            <a:r>
              <a:rPr lang="en-US" sz="1600" dirty="0" smtClean="0">
                <a:solidFill>
                  <a:schemeClr val="bg1"/>
                </a:solidFill>
                <a:latin typeface="Arial" panose="020B0604020202020204" pitchFamily="34" charset="0"/>
                <a:cs typeface="Arial" panose="020B0604020202020204" pitchFamily="34" charset="0"/>
              </a:rPr>
              <a:t>Region; and </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Accede to the Law of the Sea </a:t>
            </a:r>
            <a:r>
              <a:rPr lang="en-US" sz="1600" dirty="0" smtClean="0">
                <a:solidFill>
                  <a:schemeClr val="bg1"/>
                </a:solidFill>
                <a:latin typeface="Arial" panose="020B0604020202020204" pitchFamily="34" charset="0"/>
                <a:cs typeface="Arial" panose="020B0604020202020204" pitchFamily="34" charset="0"/>
              </a:rPr>
              <a:t>Convention. </a:t>
            </a:r>
            <a:endParaRPr lang="en-US" sz="16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1719" y="794739"/>
            <a:ext cx="2338610" cy="1847088"/>
          </a:xfrm>
          <a:prstGeom prst="rect">
            <a:avLst/>
          </a:prstGeom>
        </p:spPr>
      </p:pic>
      <p:sp>
        <p:nvSpPr>
          <p:cNvPr id="7" name="TextBox 6"/>
          <p:cNvSpPr txBox="1"/>
          <p:nvPr/>
        </p:nvSpPr>
        <p:spPr>
          <a:xfrm>
            <a:off x="6917238" y="739716"/>
            <a:ext cx="1760418" cy="415498"/>
          </a:xfrm>
          <a:prstGeom prst="rect">
            <a:avLst/>
          </a:prstGeom>
          <a:noFill/>
        </p:spPr>
        <p:txBody>
          <a:bodyPr wrap="none" rtlCol="0">
            <a:spAutoFit/>
          </a:bodyPr>
          <a:lstStyle/>
          <a:p>
            <a:pPr algn="r"/>
            <a:r>
              <a:rPr lang="en-US" sz="1050" b="1" dirty="0" smtClean="0">
                <a:latin typeface="Arial" panose="020B0604020202020204" pitchFamily="34" charset="0"/>
                <a:cs typeface="Arial" panose="020B0604020202020204" pitchFamily="34" charset="0"/>
              </a:rPr>
              <a:t>The Bering Strait Region</a:t>
            </a:r>
          </a:p>
          <a:p>
            <a:pPr algn="r"/>
            <a:r>
              <a:rPr lang="en-US" sz="1050" b="1" dirty="0" smtClean="0">
                <a:latin typeface="Arial" panose="020B0604020202020204" pitchFamily="34" charset="0"/>
                <a:cs typeface="Arial" panose="020B0604020202020204" pitchFamily="34" charset="0"/>
              </a:rPr>
              <a:t>7 May 2000</a:t>
            </a:r>
            <a:endParaRPr lang="en-US" sz="1050" b="1" dirty="0">
              <a:latin typeface="Arial" panose="020B0604020202020204" pitchFamily="34" charset="0"/>
              <a:cs typeface="Arial" panose="020B0604020202020204" pitchFamily="34" charset="0"/>
            </a:endParaRPr>
          </a:p>
        </p:txBody>
      </p:sp>
      <p:sp>
        <p:nvSpPr>
          <p:cNvPr id="8" name="Slide Number Placeholder 2"/>
          <p:cNvSpPr txBox="1">
            <a:spLocks/>
          </p:cNvSpPr>
          <p:nvPr/>
        </p:nvSpPr>
        <p:spPr>
          <a:xfrm>
            <a:off x="6906768" y="64623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10</a:t>
            </a:r>
            <a:endParaRPr lang="en-US" b="1" dirty="0">
              <a:solidFill>
                <a:schemeClr val="bg1"/>
              </a:solidFill>
            </a:endParaRPr>
          </a:p>
        </p:txBody>
      </p:sp>
    </p:spTree>
    <p:extLst>
      <p:ext uri="{BB962C8B-B14F-4D97-AF65-F5344CB8AC3E}">
        <p14:creationId xmlns:p14="http://schemas.microsoft.com/office/powerpoint/2010/main" val="724927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7116F9-F53A-42A1-B786-2BDB85135B6A}" type="slidenum">
              <a:rPr lang="en-US" smtClean="0"/>
              <a:t>11</a:t>
            </a:fld>
            <a:endParaRPr lang="en-US" dirty="0"/>
          </a:p>
        </p:txBody>
      </p:sp>
      <p:pic>
        <p:nvPicPr>
          <p:cNvPr id="3"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2" y="-14726"/>
            <a:ext cx="9155163" cy="686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230884" y="66841"/>
            <a:ext cx="4768598" cy="646331"/>
          </a:xfrm>
          <a:prstGeom prst="rect">
            <a:avLst/>
          </a:prstGeom>
        </p:spPr>
        <p:txBody>
          <a:bodyPr wrap="square">
            <a:spAutoFit/>
          </a:bodyPr>
          <a:lstStyle/>
          <a:p>
            <a:r>
              <a:rPr lang="en-US" sz="3600" b="1" dirty="0" smtClean="0">
                <a:solidFill>
                  <a:schemeClr val="bg1"/>
                </a:solidFill>
                <a:latin typeface="Arial" panose="020B0604020202020204" pitchFamily="34" charset="0"/>
                <a:cs typeface="Arial" panose="020B0604020202020204" pitchFamily="34" charset="0"/>
              </a:rPr>
              <a:t>NSAR Lines of Effort</a:t>
            </a:r>
            <a:endParaRPr lang="en-US" sz="36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58473" y="713172"/>
            <a:ext cx="8328327" cy="5293757"/>
          </a:xfrm>
          <a:prstGeom prst="rect">
            <a:avLst/>
          </a:prstGeom>
          <a:noFill/>
          <a:ln>
            <a:solidFill>
              <a:schemeClr val="bg1"/>
            </a:solidFill>
          </a:ln>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Advance </a:t>
            </a:r>
            <a:r>
              <a:rPr lang="en-US" b="1" dirty="0">
                <a:solidFill>
                  <a:schemeClr val="bg1"/>
                </a:solidFill>
                <a:latin typeface="Arial" panose="020B0604020202020204" pitchFamily="34" charset="0"/>
                <a:cs typeface="Arial" panose="020B0604020202020204" pitchFamily="34" charset="0"/>
              </a:rPr>
              <a:t>United States Security </a:t>
            </a:r>
            <a:r>
              <a:rPr lang="en-US" b="1" dirty="0" smtClean="0">
                <a:solidFill>
                  <a:schemeClr val="bg1"/>
                </a:solidFill>
                <a:latin typeface="Arial" panose="020B0604020202020204" pitchFamily="34" charset="0"/>
                <a:cs typeface="Arial" panose="020B0604020202020204" pitchFamily="34" charset="0"/>
              </a:rPr>
              <a:t>Interests</a:t>
            </a:r>
          </a:p>
          <a:p>
            <a:endParaRPr lang="en-US" sz="800" dirty="0">
              <a:solidFill>
                <a:schemeClr val="bg1"/>
              </a:solidFill>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Evolve Arctic Infrastructure and Strategic </a:t>
            </a:r>
            <a:r>
              <a:rPr lang="en-US" sz="1600" dirty="0" smtClean="0">
                <a:solidFill>
                  <a:schemeClr val="bg1"/>
                </a:solidFill>
                <a:latin typeface="Arial" panose="020B0604020202020204" pitchFamily="34" charset="0"/>
                <a:cs typeface="Arial" panose="020B0604020202020204" pitchFamily="34" charset="0"/>
              </a:rPr>
              <a:t>Capabilities;</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Enhance Arctic Domain </a:t>
            </a:r>
            <a:r>
              <a:rPr lang="en-US" sz="1600" dirty="0" smtClean="0">
                <a:solidFill>
                  <a:schemeClr val="bg1"/>
                </a:solidFill>
                <a:latin typeface="Arial" panose="020B0604020202020204" pitchFamily="34" charset="0"/>
                <a:cs typeface="Arial" panose="020B0604020202020204" pitchFamily="34" charset="0"/>
              </a:rPr>
              <a:t>Awareness; </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Preserve Arctic Region Freedom of the </a:t>
            </a:r>
            <a:r>
              <a:rPr lang="en-US" sz="1600" dirty="0" smtClean="0">
                <a:solidFill>
                  <a:schemeClr val="bg1"/>
                </a:solidFill>
                <a:latin typeface="Arial" panose="020B0604020202020204" pitchFamily="34" charset="0"/>
                <a:cs typeface="Arial" panose="020B0604020202020204" pitchFamily="34" charset="0"/>
              </a:rPr>
              <a:t>Seas; and </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Provide for Future United States Energy </a:t>
            </a:r>
            <a:r>
              <a:rPr lang="en-US" sz="1600" dirty="0" smtClean="0">
                <a:solidFill>
                  <a:schemeClr val="bg1"/>
                </a:solidFill>
                <a:latin typeface="Arial" panose="020B0604020202020204" pitchFamily="34" charset="0"/>
                <a:cs typeface="Arial" panose="020B0604020202020204" pitchFamily="34" charset="0"/>
              </a:rPr>
              <a:t>Security. </a:t>
            </a:r>
            <a:endParaRPr lang="en-US" sz="1600" dirty="0">
              <a:solidFill>
                <a:schemeClr val="bg1"/>
              </a:solidFill>
              <a:latin typeface="Arial" panose="020B0604020202020204" pitchFamily="34" charset="0"/>
              <a:cs typeface="Arial" panose="020B0604020202020204" pitchFamily="34" charset="0"/>
            </a:endParaRPr>
          </a:p>
          <a:p>
            <a:endParaRPr lang="en-US" b="1" dirty="0" smtClean="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Pursue Responsible Arctic </a:t>
            </a:r>
            <a:r>
              <a:rPr lang="en-US" b="1" dirty="0" smtClean="0">
                <a:solidFill>
                  <a:schemeClr val="bg1"/>
                </a:solidFill>
                <a:latin typeface="Arial" panose="020B0604020202020204" pitchFamily="34" charset="0"/>
                <a:cs typeface="Arial" panose="020B0604020202020204" pitchFamily="34" charset="0"/>
              </a:rPr>
              <a:t>Region Stewardship</a:t>
            </a:r>
          </a:p>
          <a:p>
            <a:endParaRPr lang="en-US" sz="800" dirty="0"/>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Protect the Arctic Environment and Conserve Arctic Natural </a:t>
            </a:r>
            <a:r>
              <a:rPr lang="en-US" sz="1600" dirty="0" smtClean="0">
                <a:solidFill>
                  <a:schemeClr val="bg1"/>
                </a:solidFill>
                <a:latin typeface="Arial" panose="020B0604020202020204" pitchFamily="34" charset="0"/>
                <a:cs typeface="Arial" panose="020B0604020202020204" pitchFamily="34" charset="0"/>
              </a:rPr>
              <a:t>Resources; </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Use Integrated Arctic Management to Balance Economic Development, Environmental Protection, and Cultural </a:t>
            </a:r>
            <a:r>
              <a:rPr lang="en-US" sz="1600" dirty="0" smtClean="0">
                <a:solidFill>
                  <a:schemeClr val="bg1"/>
                </a:solidFill>
                <a:latin typeface="Arial" panose="020B0604020202020204" pitchFamily="34" charset="0"/>
                <a:cs typeface="Arial" panose="020B0604020202020204" pitchFamily="34" charset="0"/>
              </a:rPr>
              <a:t>Values; </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Increase Understanding of the Arctic through Scientific Research and Traditional </a:t>
            </a:r>
            <a:r>
              <a:rPr lang="en-US" sz="1600" dirty="0" smtClean="0">
                <a:solidFill>
                  <a:schemeClr val="bg1"/>
                </a:solidFill>
                <a:latin typeface="Arial" panose="020B0604020202020204" pitchFamily="34" charset="0"/>
                <a:cs typeface="Arial" panose="020B0604020202020204" pitchFamily="34" charset="0"/>
              </a:rPr>
              <a:t>Knowledge; and</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Chart the Arctic </a:t>
            </a:r>
            <a:r>
              <a:rPr lang="en-US" sz="1600" dirty="0" smtClean="0">
                <a:solidFill>
                  <a:schemeClr val="bg1"/>
                </a:solidFill>
                <a:latin typeface="Arial" panose="020B0604020202020204" pitchFamily="34" charset="0"/>
                <a:cs typeface="Arial" panose="020B0604020202020204" pitchFamily="34" charset="0"/>
              </a:rPr>
              <a:t>Region.</a:t>
            </a:r>
            <a:endParaRPr lang="en-US" dirty="0"/>
          </a:p>
          <a:p>
            <a:pPr marL="342900" indent="-342900">
              <a:buFont typeface="+mj-lt"/>
              <a:buAutoNum type="alphaLcPeriod"/>
            </a:pPr>
            <a:endParaRPr lang="en-US" dirty="0" smtClean="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Strengthen International </a:t>
            </a:r>
            <a:r>
              <a:rPr lang="en-US" b="1" dirty="0" smtClean="0">
                <a:solidFill>
                  <a:schemeClr val="bg1"/>
                </a:solidFill>
                <a:latin typeface="Arial" panose="020B0604020202020204" pitchFamily="34" charset="0"/>
                <a:cs typeface="Arial" panose="020B0604020202020204" pitchFamily="34" charset="0"/>
              </a:rPr>
              <a:t>Cooperation</a:t>
            </a:r>
          </a:p>
          <a:p>
            <a:endParaRPr lang="en-US" sz="800" dirty="0"/>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Pursue Arrangements that Promote Shared Arctic State Prosperity, Protect the Arctic Environment, and Enhance </a:t>
            </a:r>
            <a:r>
              <a:rPr lang="en-US" sz="1600" dirty="0" smtClean="0">
                <a:solidFill>
                  <a:schemeClr val="bg1"/>
                </a:solidFill>
                <a:latin typeface="Arial" panose="020B0604020202020204" pitchFamily="34" charset="0"/>
                <a:cs typeface="Arial" panose="020B0604020202020204" pitchFamily="34" charset="0"/>
              </a:rPr>
              <a:t>Security; </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Work through the Arctic Council to Advance U.S. Interests in the Arctic </a:t>
            </a:r>
            <a:r>
              <a:rPr lang="en-US" sz="1600" dirty="0" smtClean="0">
                <a:solidFill>
                  <a:schemeClr val="bg1"/>
                </a:solidFill>
                <a:latin typeface="Arial" panose="020B0604020202020204" pitchFamily="34" charset="0"/>
                <a:cs typeface="Arial" panose="020B0604020202020204" pitchFamily="34" charset="0"/>
              </a:rPr>
              <a:t>Region; and </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Accede to the Law of the Sea </a:t>
            </a:r>
            <a:r>
              <a:rPr lang="en-US" sz="1600" dirty="0" smtClean="0">
                <a:solidFill>
                  <a:schemeClr val="bg1"/>
                </a:solidFill>
                <a:latin typeface="Arial" panose="020B0604020202020204" pitchFamily="34" charset="0"/>
                <a:cs typeface="Arial" panose="020B0604020202020204" pitchFamily="34" charset="0"/>
              </a:rPr>
              <a:t>Convention. </a:t>
            </a:r>
            <a:endParaRPr lang="en-US" sz="1600" dirty="0">
              <a:solidFill>
                <a:schemeClr val="bg1"/>
              </a:solidFill>
              <a:latin typeface="Arial" panose="020B0604020202020204" pitchFamily="34" charset="0"/>
              <a:cs typeface="Arial" panose="020B0604020202020204" pitchFamily="34" charset="0"/>
            </a:endParaRPr>
          </a:p>
        </p:txBody>
      </p:sp>
      <p:sp>
        <p:nvSpPr>
          <p:cNvPr id="8" name="Slide Number Placeholder 2"/>
          <p:cNvSpPr txBox="1">
            <a:spLocks/>
          </p:cNvSpPr>
          <p:nvPr/>
        </p:nvSpPr>
        <p:spPr>
          <a:xfrm>
            <a:off x="6906768" y="64623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11</a:t>
            </a:r>
            <a:endParaRPr lang="en-US" b="1" dirty="0">
              <a:solidFill>
                <a:schemeClr val="bg1"/>
              </a:solidFill>
            </a:endParaRPr>
          </a:p>
        </p:txBody>
      </p:sp>
      <p:grpSp>
        <p:nvGrpSpPr>
          <p:cNvPr id="21" name="Group 20"/>
          <p:cNvGrpSpPr/>
          <p:nvPr/>
        </p:nvGrpSpPr>
        <p:grpSpPr>
          <a:xfrm>
            <a:off x="5568696" y="102473"/>
            <a:ext cx="3373709" cy="2308324"/>
            <a:chOff x="5568696" y="102473"/>
            <a:chExt cx="3373709" cy="2308324"/>
          </a:xfrm>
        </p:grpSpPr>
        <p:sp>
          <p:nvSpPr>
            <p:cNvPr id="9" name="TextBox 8"/>
            <p:cNvSpPr txBox="1"/>
            <p:nvPr/>
          </p:nvSpPr>
          <p:spPr>
            <a:xfrm>
              <a:off x="6344949" y="102473"/>
              <a:ext cx="2597456" cy="2308324"/>
            </a:xfrm>
            <a:prstGeom prst="rect">
              <a:avLst/>
            </a:prstGeom>
            <a:solidFill>
              <a:schemeClr val="bg1"/>
            </a:solidFill>
            <a:ln w="19050">
              <a:solidFill>
                <a:srgbClr val="FF0000"/>
              </a:solidFill>
            </a:ln>
          </p:spPr>
          <p:txBody>
            <a:bodyPr wrap="square" rtlCol="0">
              <a:spAutoFit/>
            </a:bodyPr>
            <a:lstStyle/>
            <a:p>
              <a:pPr lvl="0"/>
              <a:r>
                <a:rPr lang="en-US" sz="1200" b="1" dirty="0">
                  <a:solidFill>
                    <a:srgbClr val="002060"/>
                  </a:solidFill>
                  <a:latin typeface="Arial" panose="020B0604020202020204" pitchFamily="34" charset="0"/>
                  <a:cs typeface="Arial" panose="020B0604020202020204" pitchFamily="34" charset="0"/>
                </a:rPr>
                <a:t> </a:t>
              </a:r>
              <a:r>
                <a:rPr lang="en-US" sz="1200" b="1" dirty="0" smtClean="0">
                  <a:solidFill>
                    <a:srgbClr val="002060"/>
                  </a:solidFill>
                  <a:latin typeface="Arial" panose="020B0604020202020204" pitchFamily="34" charset="0"/>
                  <a:cs typeface="Arial" panose="020B0604020202020204" pitchFamily="34" charset="0"/>
                </a:rPr>
                <a:t>CMTS Arctic IAT Reports</a:t>
              </a:r>
            </a:p>
            <a:p>
              <a:pPr marL="228600" lvl="0" indent="-228600">
                <a:buFont typeface="+mj-lt"/>
                <a:buAutoNum type="arabicPeriod"/>
              </a:pPr>
              <a:r>
                <a:rPr lang="en-US" sz="1200" dirty="0" smtClean="0">
                  <a:solidFill>
                    <a:srgbClr val="002060"/>
                  </a:solidFill>
                  <a:latin typeface="Arial" panose="020B0604020202020204" pitchFamily="34" charset="0"/>
                  <a:cs typeface="Arial" panose="020B0604020202020204" pitchFamily="34" charset="0"/>
                </a:rPr>
                <a:t>A </a:t>
              </a:r>
              <a:r>
                <a:rPr lang="en-US" sz="1200" dirty="0">
                  <a:solidFill>
                    <a:srgbClr val="002060"/>
                  </a:solidFill>
                  <a:latin typeface="Arial" panose="020B0604020202020204" pitchFamily="34" charset="0"/>
                  <a:cs typeface="Arial" panose="020B0604020202020204" pitchFamily="34" charset="0"/>
                </a:rPr>
                <a:t>10-Year Projection of Maritime Activity in the U.S. Arctic Region (2015); </a:t>
              </a:r>
            </a:p>
            <a:p>
              <a:pPr marL="228600" lvl="0" indent="-228600">
                <a:buFont typeface="+mj-lt"/>
                <a:buAutoNum type="arabicPeriod"/>
              </a:pPr>
              <a:r>
                <a:rPr lang="en-US" sz="1200" dirty="0">
                  <a:solidFill>
                    <a:srgbClr val="002060"/>
                  </a:solidFill>
                  <a:latin typeface="Arial" panose="020B0604020202020204" pitchFamily="34" charset="0"/>
                  <a:cs typeface="Arial" panose="020B0604020202020204" pitchFamily="34" charset="0"/>
                </a:rPr>
                <a:t>A Ten-Year Prioritization of Infrastructure Needs in the U.S. Arctic (2016); and</a:t>
              </a:r>
            </a:p>
            <a:p>
              <a:pPr marL="228600" lvl="0" indent="-228600">
                <a:buFont typeface="+mj-lt"/>
                <a:buAutoNum type="arabicPeriod"/>
              </a:pPr>
              <a:r>
                <a:rPr lang="en-US" sz="1200" dirty="0">
                  <a:solidFill>
                    <a:srgbClr val="002060"/>
                  </a:solidFill>
                  <a:latin typeface="Arial" panose="020B0604020202020204" pitchFamily="34" charset="0"/>
                  <a:cs typeface="Arial" panose="020B0604020202020204" pitchFamily="34" charset="0"/>
                </a:rPr>
                <a:t>Recommendations and Criteria for Using Federal Public-Private Partnerships to Support Critical U.S. Arctic Maritime Infrastructure (2017</a:t>
              </a:r>
              <a:r>
                <a:rPr lang="en-US" sz="1200" dirty="0" smtClean="0">
                  <a:solidFill>
                    <a:srgbClr val="002060"/>
                  </a:solidFill>
                  <a:latin typeface="Arial" panose="020B0604020202020204" pitchFamily="34" charset="0"/>
                  <a:cs typeface="Arial" panose="020B0604020202020204" pitchFamily="34" charset="0"/>
                </a:rPr>
                <a:t>).</a:t>
              </a:r>
              <a:r>
                <a:rPr lang="en-US" sz="1200" b="1" dirty="0" smtClean="0">
                  <a:solidFill>
                    <a:srgbClr val="002060"/>
                  </a:solidFill>
                  <a:latin typeface="Arial" panose="020B0604020202020204" pitchFamily="34" charset="0"/>
                  <a:cs typeface="Arial" panose="020B0604020202020204" pitchFamily="34" charset="0"/>
                </a:rPr>
                <a:t> </a:t>
              </a:r>
              <a:endParaRPr lang="en-US" sz="1200" dirty="0">
                <a:solidFill>
                  <a:srgbClr val="002060"/>
                </a:solidFill>
                <a:latin typeface="Arial" panose="020B0604020202020204" pitchFamily="34" charset="0"/>
                <a:cs typeface="Arial" panose="020B0604020202020204" pitchFamily="34" charset="0"/>
              </a:endParaRPr>
            </a:p>
          </p:txBody>
        </p:sp>
        <p:cxnSp>
          <p:nvCxnSpPr>
            <p:cNvPr id="10" name="Straight Connector 9"/>
            <p:cNvCxnSpPr/>
            <p:nvPr/>
          </p:nvCxnSpPr>
          <p:spPr>
            <a:xfrm flipV="1">
              <a:off x="5568696" y="795528"/>
              <a:ext cx="776253" cy="411480"/>
            </a:xfrm>
            <a:prstGeom prst="line">
              <a:avLst/>
            </a:prstGeom>
            <a:ln w="28575">
              <a:solidFill>
                <a:srgbClr val="FF0000"/>
              </a:solidFill>
              <a:headEnd type="triangle" w="med" len="lg"/>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926080" y="3671720"/>
            <a:ext cx="6016325" cy="1569660"/>
            <a:chOff x="-1493689" y="1708263"/>
            <a:chExt cx="6016325" cy="1569660"/>
          </a:xfrm>
        </p:grpSpPr>
        <p:sp>
          <p:nvSpPr>
            <p:cNvPr id="14" name="TextBox 13"/>
            <p:cNvSpPr txBox="1"/>
            <p:nvPr/>
          </p:nvSpPr>
          <p:spPr>
            <a:xfrm>
              <a:off x="1925180" y="1708263"/>
              <a:ext cx="2597456" cy="1569660"/>
            </a:xfrm>
            <a:prstGeom prst="rect">
              <a:avLst/>
            </a:prstGeom>
            <a:solidFill>
              <a:schemeClr val="bg1"/>
            </a:solidFill>
            <a:ln w="19050">
              <a:solidFill>
                <a:srgbClr val="FF0000"/>
              </a:solidFill>
            </a:ln>
          </p:spPr>
          <p:txBody>
            <a:bodyPr wrap="square" rtlCol="0">
              <a:spAutoFit/>
            </a:bodyPr>
            <a:lstStyle/>
            <a:p>
              <a:pPr lvl="0"/>
              <a:r>
                <a:rPr lang="en-US" sz="1200" b="1" dirty="0" smtClean="0">
                  <a:solidFill>
                    <a:srgbClr val="002060"/>
                  </a:solidFill>
                  <a:latin typeface="Arial" panose="020B0604020202020204" pitchFamily="34" charset="0"/>
                  <a:cs typeface="Arial" panose="020B0604020202020204" pitchFamily="34" charset="0"/>
                </a:rPr>
                <a:t>NOAA Arctic Navigation </a:t>
              </a:r>
            </a:p>
            <a:p>
              <a:pPr marL="228600" lvl="0" indent="-228600">
                <a:buFont typeface="+mj-lt"/>
                <a:buAutoNum type="arabicPeriod"/>
              </a:pPr>
              <a:r>
                <a:rPr lang="en-US" sz="1200" dirty="0" smtClean="0">
                  <a:solidFill>
                    <a:srgbClr val="002060"/>
                  </a:solidFill>
                  <a:latin typeface="Arial" panose="020B0604020202020204" pitchFamily="34" charset="0"/>
                  <a:cs typeface="Arial" panose="020B0604020202020204" pitchFamily="34" charset="0"/>
                </a:rPr>
                <a:t>Airborne geodetic surveys; </a:t>
              </a:r>
              <a:endParaRPr lang="en-US" sz="1200" dirty="0">
                <a:solidFill>
                  <a:srgbClr val="002060"/>
                </a:solidFill>
                <a:latin typeface="Arial" panose="020B0604020202020204" pitchFamily="34" charset="0"/>
                <a:cs typeface="Arial" panose="020B0604020202020204" pitchFamily="34" charset="0"/>
              </a:endParaRPr>
            </a:p>
            <a:p>
              <a:pPr marL="228600" lvl="0" indent="-228600">
                <a:buFont typeface="+mj-lt"/>
                <a:buAutoNum type="arabicPeriod"/>
              </a:pPr>
              <a:r>
                <a:rPr lang="en-US" sz="1200" dirty="0" smtClean="0">
                  <a:solidFill>
                    <a:srgbClr val="002060"/>
                  </a:solidFill>
                  <a:latin typeface="Arial" panose="020B0604020202020204" pitchFamily="34" charset="0"/>
                  <a:cs typeface="Arial" panose="020B0604020202020204" pitchFamily="34" charset="0"/>
                </a:rPr>
                <a:t>Hydrographic surveys and improving nautical charts;</a:t>
              </a:r>
            </a:p>
            <a:p>
              <a:pPr marL="228600" lvl="0" indent="-228600">
                <a:buFont typeface="+mj-lt"/>
                <a:buAutoNum type="arabicPeriod"/>
              </a:pPr>
              <a:r>
                <a:rPr lang="en-US" sz="1200" dirty="0" smtClean="0">
                  <a:solidFill>
                    <a:srgbClr val="002060"/>
                  </a:solidFill>
                  <a:latin typeface="Arial" panose="020B0604020202020204" pitchFamily="34" charset="0"/>
                  <a:cs typeface="Arial" panose="020B0604020202020204" pitchFamily="34" charset="0"/>
                </a:rPr>
                <a:t>Tides and currents for navigation; and </a:t>
              </a:r>
              <a:endParaRPr lang="en-US" sz="1200" dirty="0">
                <a:solidFill>
                  <a:srgbClr val="002060"/>
                </a:solidFill>
                <a:latin typeface="Arial" panose="020B0604020202020204" pitchFamily="34" charset="0"/>
                <a:cs typeface="Arial" panose="020B0604020202020204" pitchFamily="34" charset="0"/>
              </a:endParaRPr>
            </a:p>
            <a:p>
              <a:pPr marL="228600" lvl="0" indent="-228600">
                <a:buFont typeface="+mj-lt"/>
                <a:buAutoNum type="arabicPeriod"/>
              </a:pPr>
              <a:r>
                <a:rPr lang="en-US" sz="1200" dirty="0" smtClean="0">
                  <a:solidFill>
                    <a:srgbClr val="002060"/>
                  </a:solidFill>
                  <a:latin typeface="Arial" panose="020B0604020202020204" pitchFamily="34" charset="0"/>
                  <a:cs typeface="Arial" panose="020B0604020202020204" pitchFamily="34" charset="0"/>
                </a:rPr>
                <a:t>Arctic Regional Hydrographic Commission.</a:t>
              </a:r>
              <a:endParaRPr lang="en-US" sz="1200" dirty="0">
                <a:solidFill>
                  <a:srgbClr val="002060"/>
                </a:solidFill>
                <a:latin typeface="Arial" panose="020B0604020202020204" pitchFamily="34" charset="0"/>
                <a:cs typeface="Arial" panose="020B0604020202020204" pitchFamily="34" charset="0"/>
              </a:endParaRPr>
            </a:p>
          </p:txBody>
        </p:sp>
        <p:cxnSp>
          <p:nvCxnSpPr>
            <p:cNvPr id="15" name="Straight Connector 14"/>
            <p:cNvCxnSpPr/>
            <p:nvPr/>
          </p:nvCxnSpPr>
          <p:spPr>
            <a:xfrm flipV="1">
              <a:off x="-1493689" y="1863570"/>
              <a:ext cx="3418869" cy="323661"/>
            </a:xfrm>
            <a:prstGeom prst="line">
              <a:avLst/>
            </a:prstGeom>
            <a:ln w="28575">
              <a:solidFill>
                <a:srgbClr val="FF0000"/>
              </a:solidFill>
              <a:headEnd type="triangle" w="med" len="lg"/>
              <a:tailEnd type="none" w="med"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49561" y="1866795"/>
            <a:ext cx="2762755" cy="3677890"/>
            <a:chOff x="3125274" y="3118103"/>
            <a:chExt cx="2762755" cy="3677890"/>
          </a:xfrm>
        </p:grpSpPr>
        <p:sp>
          <p:nvSpPr>
            <p:cNvPr id="16" name="TextBox 15"/>
            <p:cNvSpPr txBox="1"/>
            <p:nvPr/>
          </p:nvSpPr>
          <p:spPr>
            <a:xfrm>
              <a:off x="3125274" y="3118103"/>
              <a:ext cx="2762755" cy="1938992"/>
            </a:xfrm>
            <a:prstGeom prst="rect">
              <a:avLst/>
            </a:prstGeom>
            <a:solidFill>
              <a:schemeClr val="bg1"/>
            </a:solidFill>
            <a:ln w="19050">
              <a:solidFill>
                <a:srgbClr val="FF0000"/>
              </a:solidFill>
            </a:ln>
          </p:spPr>
          <p:txBody>
            <a:bodyPr wrap="square" rtlCol="0">
              <a:spAutoFit/>
            </a:bodyPr>
            <a:lstStyle/>
            <a:p>
              <a:pPr lvl="0"/>
              <a:r>
                <a:rPr lang="en-US" sz="1200" b="1" dirty="0" smtClean="0">
                  <a:solidFill>
                    <a:srgbClr val="002060"/>
                  </a:solidFill>
                  <a:latin typeface="Arial" panose="020B0604020202020204" pitchFamily="34" charset="0"/>
                  <a:cs typeface="Arial" panose="020B0604020202020204" pitchFamily="34" charset="0"/>
                </a:rPr>
                <a:t>U.S.A. &amp; The Arctic Council</a:t>
              </a:r>
            </a:p>
            <a:p>
              <a:pPr marL="228600" lvl="0" indent="-228600">
                <a:buFont typeface="+mj-lt"/>
                <a:buAutoNum type="arabicPeriod"/>
              </a:pPr>
              <a:r>
                <a:rPr lang="en-US" sz="1200" dirty="0" smtClean="0">
                  <a:solidFill>
                    <a:srgbClr val="002060"/>
                  </a:solidFill>
                  <a:latin typeface="Arial" panose="020B0604020202020204" pitchFamily="34" charset="0"/>
                  <a:cs typeface="Arial" panose="020B0604020202020204" pitchFamily="34" charset="0"/>
                </a:rPr>
                <a:t>Agreement on Cooperation on Aeronautical and Maritime Search and Rescue; </a:t>
              </a:r>
              <a:endParaRPr lang="en-US" sz="1200" dirty="0">
                <a:solidFill>
                  <a:srgbClr val="002060"/>
                </a:solidFill>
                <a:latin typeface="Arial" panose="020B0604020202020204" pitchFamily="34" charset="0"/>
                <a:cs typeface="Arial" panose="020B0604020202020204" pitchFamily="34" charset="0"/>
              </a:endParaRPr>
            </a:p>
            <a:p>
              <a:pPr marL="228600" lvl="0" indent="-228600">
                <a:buFont typeface="+mj-lt"/>
                <a:buAutoNum type="arabicPeriod"/>
              </a:pPr>
              <a:r>
                <a:rPr lang="en-US" sz="1200" dirty="0">
                  <a:solidFill>
                    <a:srgbClr val="002060"/>
                  </a:solidFill>
                  <a:latin typeface="Arial" panose="020B0604020202020204" pitchFamily="34" charset="0"/>
                  <a:cs typeface="Arial" panose="020B0604020202020204" pitchFamily="34" charset="0"/>
                </a:rPr>
                <a:t>Agreement on Cooperation on Marine Oil Pollution Preparedness and Response in the </a:t>
              </a:r>
              <a:r>
                <a:rPr lang="en-US" sz="1200" dirty="0" smtClean="0">
                  <a:solidFill>
                    <a:srgbClr val="002060"/>
                  </a:solidFill>
                  <a:latin typeface="Arial" panose="020B0604020202020204" pitchFamily="34" charset="0"/>
                  <a:cs typeface="Arial" panose="020B0604020202020204" pitchFamily="34" charset="0"/>
                </a:rPr>
                <a:t>Arctic; and</a:t>
              </a:r>
            </a:p>
            <a:p>
              <a:pPr marL="228600" lvl="0" indent="-228600">
                <a:buFont typeface="+mj-lt"/>
                <a:buAutoNum type="arabicPeriod"/>
              </a:pPr>
              <a:r>
                <a:rPr lang="en-US" sz="1200" dirty="0" smtClean="0">
                  <a:solidFill>
                    <a:srgbClr val="002060"/>
                  </a:solidFill>
                  <a:latin typeface="Arial" panose="020B0604020202020204" pitchFamily="34" charset="0"/>
                  <a:cs typeface="Arial" panose="020B0604020202020204" pitchFamily="34" charset="0"/>
                </a:rPr>
                <a:t>Agreement on Enhancing International Arctic Scientific Collaboration.</a:t>
              </a:r>
              <a:endParaRPr lang="en-US" sz="1200" dirty="0">
                <a:solidFill>
                  <a:srgbClr val="002060"/>
                </a:solidFill>
                <a:latin typeface="Arial" panose="020B0604020202020204" pitchFamily="34" charset="0"/>
                <a:cs typeface="Arial" panose="020B0604020202020204" pitchFamily="34" charset="0"/>
              </a:endParaRPr>
            </a:p>
          </p:txBody>
        </p:sp>
        <p:cxnSp>
          <p:nvCxnSpPr>
            <p:cNvPr id="18" name="Straight Connector 17"/>
            <p:cNvCxnSpPr/>
            <p:nvPr/>
          </p:nvCxnSpPr>
          <p:spPr>
            <a:xfrm flipH="1" flipV="1">
              <a:off x="3495992" y="5046594"/>
              <a:ext cx="1729729" cy="1749399"/>
            </a:xfrm>
            <a:prstGeom prst="line">
              <a:avLst/>
            </a:prstGeom>
            <a:ln w="28575">
              <a:solidFill>
                <a:srgbClr val="FF0000"/>
              </a:solidFill>
              <a:headEnd type="triangle" w="med" len="lg"/>
              <a:tailEnd type="none" w="med" len="med"/>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3977640" y="1572428"/>
            <a:ext cx="4892040" cy="1976705"/>
            <a:chOff x="946976" y="868771"/>
            <a:chExt cx="4892040" cy="1976705"/>
          </a:xfrm>
        </p:grpSpPr>
        <p:sp>
          <p:nvSpPr>
            <p:cNvPr id="27" name="TextBox 26"/>
            <p:cNvSpPr txBox="1"/>
            <p:nvPr/>
          </p:nvSpPr>
          <p:spPr>
            <a:xfrm>
              <a:off x="3388147" y="1829813"/>
              <a:ext cx="2450869" cy="1015663"/>
            </a:xfrm>
            <a:prstGeom prst="rect">
              <a:avLst/>
            </a:prstGeom>
            <a:solidFill>
              <a:schemeClr val="bg1"/>
            </a:solidFill>
            <a:ln w="19050">
              <a:solidFill>
                <a:srgbClr val="FF0000"/>
              </a:solidFill>
            </a:ln>
          </p:spPr>
          <p:txBody>
            <a:bodyPr wrap="square" rtlCol="0">
              <a:spAutoFit/>
            </a:bodyPr>
            <a:lstStyle/>
            <a:p>
              <a:pPr lvl="0"/>
              <a:r>
                <a:rPr lang="en-US" sz="1200" b="1" dirty="0" smtClean="0">
                  <a:solidFill>
                    <a:srgbClr val="002060"/>
                  </a:solidFill>
                  <a:latin typeface="Arial" panose="020B0604020202020204" pitchFamily="34" charset="0"/>
                  <a:cs typeface="Arial" panose="020B0604020202020204" pitchFamily="34" charset="0"/>
                </a:rPr>
                <a:t>Dept. of Homeland Security</a:t>
              </a:r>
            </a:p>
            <a:p>
              <a:pPr lvl="0"/>
              <a:r>
                <a:rPr lang="en-US" sz="1200" dirty="0" smtClean="0">
                  <a:solidFill>
                    <a:srgbClr val="002060"/>
                  </a:solidFill>
                  <a:latin typeface="Arial" panose="020B0604020202020204" pitchFamily="34" charset="0"/>
                  <a:cs typeface="Arial" panose="020B0604020202020204" pitchFamily="34" charset="0"/>
                </a:rPr>
                <a:t>Arctic Domain Awareness Center (ADAC), University of Alaska Anchorage and others. Main Customer: U.S. Coast Guard.</a:t>
              </a:r>
            </a:p>
          </p:txBody>
        </p:sp>
        <p:cxnSp>
          <p:nvCxnSpPr>
            <p:cNvPr id="28" name="Straight Connector 27"/>
            <p:cNvCxnSpPr/>
            <p:nvPr/>
          </p:nvCxnSpPr>
          <p:spPr>
            <a:xfrm>
              <a:off x="946976" y="868771"/>
              <a:ext cx="2441171" cy="1070188"/>
            </a:xfrm>
            <a:prstGeom prst="line">
              <a:avLst/>
            </a:prstGeom>
            <a:ln w="28575">
              <a:solidFill>
                <a:srgbClr val="FF0000"/>
              </a:solidFill>
              <a:headEnd type="triangle" w="med" len="lg"/>
              <a:tailEnd type="none" w="med" len="med"/>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4495204" y="4752243"/>
            <a:ext cx="4155021" cy="1081125"/>
            <a:chOff x="4400614" y="3663636"/>
            <a:chExt cx="4155021" cy="1081125"/>
          </a:xfrm>
        </p:grpSpPr>
        <p:sp>
          <p:nvSpPr>
            <p:cNvPr id="33" name="TextBox 32"/>
            <p:cNvSpPr txBox="1"/>
            <p:nvPr/>
          </p:nvSpPr>
          <p:spPr>
            <a:xfrm>
              <a:off x="6537685" y="4283096"/>
              <a:ext cx="2017950" cy="461665"/>
            </a:xfrm>
            <a:prstGeom prst="rect">
              <a:avLst/>
            </a:prstGeom>
            <a:solidFill>
              <a:schemeClr val="bg1"/>
            </a:solidFill>
            <a:ln w="19050">
              <a:solidFill>
                <a:srgbClr val="FF0000"/>
              </a:solidFill>
            </a:ln>
          </p:spPr>
          <p:txBody>
            <a:bodyPr wrap="square" rtlCol="0">
              <a:spAutoFit/>
            </a:bodyPr>
            <a:lstStyle/>
            <a:p>
              <a:pPr lvl="0"/>
              <a:r>
                <a:rPr lang="en-US" sz="1200" b="1" dirty="0" smtClean="0">
                  <a:solidFill>
                    <a:srgbClr val="002060"/>
                  </a:solidFill>
                  <a:latin typeface="Arial" panose="020B0604020202020204" pitchFamily="34" charset="0"/>
                  <a:cs typeface="Arial" panose="020B0604020202020204" pitchFamily="34" charset="0"/>
                </a:rPr>
                <a:t>U.S. Coast Guard</a:t>
              </a:r>
            </a:p>
            <a:p>
              <a:pPr lvl="0"/>
              <a:r>
                <a:rPr lang="en-US" sz="1200" dirty="0" smtClean="0">
                  <a:solidFill>
                    <a:srgbClr val="002060"/>
                  </a:solidFill>
                  <a:latin typeface="Arial" panose="020B0604020202020204" pitchFamily="34" charset="0"/>
                  <a:cs typeface="Arial" panose="020B0604020202020204" pitchFamily="34" charset="0"/>
                </a:rPr>
                <a:t>Arctic Coast Guard Forum.</a:t>
              </a:r>
            </a:p>
          </p:txBody>
        </p:sp>
        <p:cxnSp>
          <p:nvCxnSpPr>
            <p:cNvPr id="35" name="Straight Connector 34"/>
            <p:cNvCxnSpPr/>
            <p:nvPr/>
          </p:nvCxnSpPr>
          <p:spPr>
            <a:xfrm>
              <a:off x="4400614" y="3663636"/>
              <a:ext cx="2118783" cy="995084"/>
            </a:xfrm>
            <a:prstGeom prst="line">
              <a:avLst/>
            </a:prstGeom>
            <a:ln w="28575">
              <a:solidFill>
                <a:srgbClr val="FF0000"/>
              </a:solidFill>
              <a:headEnd type="triangle" w="med" len="lg"/>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486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7116F9-F53A-42A1-B786-2BDB85135B6A}" type="slidenum">
              <a:rPr lang="en-US" smtClean="0"/>
              <a:t>12</a:t>
            </a:fld>
            <a:endParaRPr lang="en-US" dirty="0"/>
          </a:p>
        </p:txBody>
      </p:sp>
      <p:pic>
        <p:nvPicPr>
          <p:cNvPr id="3"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2" y="-14726"/>
            <a:ext cx="9155163" cy="686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1794389" y="220486"/>
            <a:ext cx="5401939" cy="584775"/>
          </a:xfrm>
          <a:prstGeom prst="rect">
            <a:avLst/>
          </a:prstGeom>
          <a:noFill/>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Linking the AESC &amp; IARPC</a:t>
            </a:r>
            <a:endParaRPr lang="en-US" sz="32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84736" y="944667"/>
            <a:ext cx="4387263" cy="3139321"/>
          </a:xfrm>
          <a:prstGeom prst="rect">
            <a:avLst/>
          </a:prstGeom>
          <a:noFill/>
          <a:ln>
            <a:solidFill>
              <a:schemeClr val="bg1"/>
            </a:solidFill>
          </a:ln>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National Strategy for the Arctic Region </a:t>
            </a:r>
          </a:p>
          <a:p>
            <a:endParaRPr lang="en-US" sz="800"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Three lines of effort:</a:t>
            </a:r>
          </a:p>
          <a:p>
            <a:endParaRPr lang="en-US" sz="800" dirty="0" smtClean="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Advance United States Security </a:t>
            </a:r>
            <a:r>
              <a:rPr lang="en-US" dirty="0" smtClean="0">
                <a:solidFill>
                  <a:schemeClr val="bg1"/>
                </a:solidFill>
                <a:latin typeface="Arial" panose="020B0604020202020204" pitchFamily="34" charset="0"/>
                <a:cs typeface="Arial" panose="020B0604020202020204" pitchFamily="34" charset="0"/>
              </a:rPr>
              <a:t>Interests</a:t>
            </a:r>
          </a:p>
          <a:p>
            <a:pPr marL="342900" indent="-342900">
              <a:buFont typeface="+mj-lt"/>
              <a:buAutoNum type="arabicPeriod"/>
            </a:pPr>
            <a:endParaRPr lang="en-US" sz="800" dirty="0" smtClean="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Pursue Responsible Arctic </a:t>
            </a:r>
            <a:r>
              <a:rPr lang="en-US" dirty="0" smtClean="0">
                <a:solidFill>
                  <a:schemeClr val="bg1"/>
                </a:solidFill>
                <a:latin typeface="Arial" panose="020B0604020202020204" pitchFamily="34" charset="0"/>
                <a:cs typeface="Arial" panose="020B0604020202020204" pitchFamily="34" charset="0"/>
              </a:rPr>
              <a:t>Region Stewardship</a:t>
            </a:r>
          </a:p>
          <a:p>
            <a:pPr marL="342900" indent="-342900">
              <a:buFont typeface="+mj-lt"/>
              <a:buAutoNum type="arabicPeriod"/>
            </a:pPr>
            <a:endParaRPr lang="en-US" sz="800" dirty="0" smtClean="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endParaRPr lang="en-US" sz="800" dirty="0" smtClean="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endParaRPr lang="en-US" sz="800" dirty="0" smtClean="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endParaRPr lang="en-US" sz="800" dirty="0" smtClean="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Strengthen International </a:t>
            </a:r>
            <a:r>
              <a:rPr lang="en-US" dirty="0" smtClean="0">
                <a:solidFill>
                  <a:schemeClr val="bg1"/>
                </a:solidFill>
                <a:latin typeface="Arial" panose="020B0604020202020204" pitchFamily="34" charset="0"/>
                <a:cs typeface="Arial" panose="020B0604020202020204" pitchFamily="34" charset="0"/>
              </a:rPr>
              <a:t>Cooperation   </a:t>
            </a:r>
            <a:endParaRPr lang="en-US"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708902" y="2819187"/>
            <a:ext cx="4303776" cy="3016210"/>
          </a:xfrm>
          <a:prstGeom prst="rect">
            <a:avLst/>
          </a:prstGeom>
          <a:noFill/>
          <a:ln>
            <a:solidFill>
              <a:schemeClr val="bg1"/>
            </a:solidFill>
          </a:ln>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Arctic Research Plan 2017-2021</a:t>
            </a:r>
          </a:p>
          <a:p>
            <a:endParaRPr lang="en-US" sz="800" dirty="0" smtClean="0">
              <a:solidFill>
                <a:schemeClr val="bg1"/>
              </a:solidFill>
              <a:latin typeface="Arial" panose="020B0604020202020204" pitchFamily="34" charset="0"/>
              <a:cs typeface="Arial" panose="020B0604020202020204" pitchFamily="34" charset="0"/>
            </a:endParaRPr>
          </a:p>
          <a:p>
            <a:r>
              <a:rPr lang="en-US" sz="1600" dirty="0" smtClean="0">
                <a:solidFill>
                  <a:schemeClr val="bg1"/>
                </a:solidFill>
                <a:latin typeface="Arial" panose="020B0604020202020204" pitchFamily="34" charset="0"/>
                <a:cs typeface="Arial" panose="020B0604020202020204" pitchFamily="34" charset="0"/>
              </a:rPr>
              <a:t>Goals:</a:t>
            </a:r>
            <a:endParaRPr lang="en-US" sz="1600" dirty="0">
              <a:solidFill>
                <a:schemeClr val="bg1"/>
              </a:solidFill>
              <a:latin typeface="Arial" panose="020B0604020202020204" pitchFamily="34" charset="0"/>
              <a:cs typeface="Arial" panose="020B0604020202020204" pitchFamily="34" charset="0"/>
            </a:endParaRPr>
          </a:p>
          <a:p>
            <a:endParaRPr lang="en-US" sz="8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Human Health and Well-being</a:t>
            </a:r>
          </a:p>
          <a:p>
            <a:pPr marL="285750" lvl="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Atmosphere</a:t>
            </a:r>
          </a:p>
          <a:p>
            <a:pPr marL="285750" lvl="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Sea Ice</a:t>
            </a:r>
          </a:p>
          <a:p>
            <a:pPr marL="285750" lvl="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Marine Ecosystems</a:t>
            </a:r>
          </a:p>
          <a:p>
            <a:pPr marL="285750" lvl="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Glaciers, Ice Caps and the Greenland Ice Sheet</a:t>
            </a:r>
          </a:p>
          <a:p>
            <a:pPr marL="285750" lvl="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Permafrost</a:t>
            </a:r>
          </a:p>
          <a:p>
            <a:pPr marL="285750" lvl="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Terrestrial and Freshwater Ecosystems</a:t>
            </a:r>
          </a:p>
          <a:p>
            <a:pPr marL="285750" lvl="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Coastal Community Resilience</a:t>
            </a:r>
          </a:p>
          <a:p>
            <a:pPr marL="285750" lvl="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Environmental Intelligence </a:t>
            </a:r>
            <a:endParaRPr lang="en-US" sz="1400" dirty="0" smtClean="0">
              <a:solidFill>
                <a:schemeClr val="bg1"/>
              </a:solidFill>
              <a:latin typeface="Arial" panose="020B0604020202020204" pitchFamily="34" charset="0"/>
              <a:cs typeface="Arial" panose="020B0604020202020204" pitchFamily="34" charset="0"/>
            </a:endParaRPr>
          </a:p>
          <a:p>
            <a:pPr lvl="0"/>
            <a:r>
              <a:rPr lang="en-US" sz="1400" dirty="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     </a:t>
            </a:r>
            <a:r>
              <a:rPr lang="en-US" sz="1200" dirty="0" smtClean="0">
                <a:solidFill>
                  <a:schemeClr val="bg1"/>
                </a:solidFill>
                <a:latin typeface="Arial" panose="020B0604020202020204" pitchFamily="34" charset="0"/>
                <a:cs typeface="Arial" panose="020B0604020202020204" pitchFamily="34" charset="0"/>
              </a:rPr>
              <a:t>(</a:t>
            </a:r>
            <a:r>
              <a:rPr lang="en-US" sz="1200" dirty="0">
                <a:solidFill>
                  <a:schemeClr val="bg1"/>
                </a:solidFill>
                <a:latin typeface="Arial" panose="020B0604020202020204" pitchFamily="34" charset="0"/>
                <a:cs typeface="Arial" panose="020B0604020202020204" pitchFamily="34" charset="0"/>
              </a:rPr>
              <a:t>Observations, </a:t>
            </a:r>
            <a:r>
              <a:rPr lang="en-US" sz="1200" dirty="0" smtClean="0">
                <a:solidFill>
                  <a:schemeClr val="bg1"/>
                </a:solidFill>
                <a:latin typeface="Arial" panose="020B0604020202020204" pitchFamily="34" charset="0"/>
                <a:cs typeface="Arial" panose="020B0604020202020204" pitchFamily="34" charset="0"/>
              </a:rPr>
              <a:t>Data Management, </a:t>
            </a:r>
            <a:r>
              <a:rPr lang="en-US" sz="1200" dirty="0">
                <a:solidFill>
                  <a:schemeClr val="bg1"/>
                </a:solidFill>
                <a:latin typeface="Arial" panose="020B0604020202020204" pitchFamily="34" charset="0"/>
                <a:cs typeface="Arial" panose="020B0604020202020204" pitchFamily="34" charset="0"/>
              </a:rPr>
              <a:t>Modeling</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3975019" y="1066758"/>
            <a:ext cx="4107389" cy="1430347"/>
            <a:chOff x="3975019" y="1066758"/>
            <a:chExt cx="4107389" cy="1430347"/>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4335" y="1103189"/>
              <a:ext cx="2478073" cy="1393916"/>
            </a:xfrm>
            <a:prstGeom prst="rect">
              <a:avLst/>
            </a:prstGeom>
          </p:spPr>
        </p:pic>
        <p:cxnSp>
          <p:nvCxnSpPr>
            <p:cNvPr id="18" name="Straight Connector 17"/>
            <p:cNvCxnSpPr/>
            <p:nvPr/>
          </p:nvCxnSpPr>
          <p:spPr>
            <a:xfrm>
              <a:off x="3975019" y="1947672"/>
              <a:ext cx="1554480" cy="11758"/>
            </a:xfrm>
            <a:prstGeom prst="line">
              <a:avLst/>
            </a:prstGeom>
            <a:ln w="28575">
              <a:solidFill>
                <a:srgbClr val="FF0000"/>
              </a:solidFill>
              <a:headEnd type="triangle" w="med" len="lg"/>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535297" y="1066758"/>
              <a:ext cx="2547111" cy="507831"/>
            </a:xfrm>
            <a:prstGeom prst="rect">
              <a:avLst/>
            </a:prstGeom>
          </p:spPr>
          <p:txBody>
            <a:bodyPr wrap="square">
              <a:spAutoFit/>
            </a:bodyPr>
            <a:lstStyle/>
            <a:p>
              <a:r>
                <a:rPr lang="en-US" sz="900" dirty="0" smtClean="0">
                  <a:solidFill>
                    <a:srgbClr val="002060"/>
                  </a:solidFill>
                  <a:latin typeface="Arial" panose="020B0604020202020204" pitchFamily="34" charset="0"/>
                  <a:cs typeface="Arial" panose="020B0604020202020204" pitchFamily="34" charset="0"/>
                </a:rPr>
                <a:t>Scientific research for understanding the Arctic operational environment &amp; enhancing Arctic domain awareness </a:t>
              </a:r>
              <a:endParaRPr lang="en-US" sz="900" dirty="0">
                <a:solidFill>
                  <a:srgbClr val="002060"/>
                </a:solidFill>
                <a:latin typeface="Arial" panose="020B0604020202020204" pitchFamily="34" charset="0"/>
                <a:cs typeface="Arial" panose="020B0604020202020204" pitchFamily="34" charset="0"/>
              </a:endParaRPr>
            </a:p>
          </p:txBody>
        </p:sp>
      </p:grpSp>
      <p:sp>
        <p:nvSpPr>
          <p:cNvPr id="22" name="Slide Number Placeholder 2"/>
          <p:cNvSpPr txBox="1">
            <a:spLocks/>
          </p:cNvSpPr>
          <p:nvPr/>
        </p:nvSpPr>
        <p:spPr>
          <a:xfrm>
            <a:off x="6906768" y="64623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12</a:t>
            </a:r>
            <a:endParaRPr lang="en-US" b="1" dirty="0">
              <a:solidFill>
                <a:schemeClr val="bg1"/>
              </a:solidFill>
            </a:endParaRPr>
          </a:p>
        </p:txBody>
      </p:sp>
      <p:grpSp>
        <p:nvGrpSpPr>
          <p:cNvPr id="38" name="Group 37"/>
          <p:cNvGrpSpPr/>
          <p:nvPr/>
        </p:nvGrpSpPr>
        <p:grpSpPr>
          <a:xfrm>
            <a:off x="646305" y="4033598"/>
            <a:ext cx="3483189" cy="2016860"/>
            <a:chOff x="646305" y="4033598"/>
            <a:chExt cx="3483189" cy="2016860"/>
          </a:xfrm>
        </p:grpSpPr>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340" y="4364898"/>
              <a:ext cx="2484053" cy="1655389"/>
            </a:xfrm>
            <a:prstGeom prst="rect">
              <a:avLst/>
            </a:prstGeom>
          </p:spPr>
        </p:pic>
        <p:sp>
          <p:nvSpPr>
            <p:cNvPr id="34" name="Rectangle 33"/>
            <p:cNvSpPr/>
            <p:nvPr/>
          </p:nvSpPr>
          <p:spPr>
            <a:xfrm>
              <a:off x="646305" y="5681126"/>
              <a:ext cx="3483189" cy="369332"/>
            </a:xfrm>
            <a:prstGeom prst="rect">
              <a:avLst/>
            </a:prstGeom>
          </p:spPr>
          <p:txBody>
            <a:bodyPr wrap="square">
              <a:spAutoFit/>
            </a:bodyPr>
            <a:lstStyle/>
            <a:p>
              <a:pPr algn="ctr"/>
              <a:r>
                <a:rPr lang="en-US" sz="900" dirty="0" smtClean="0">
                  <a:solidFill>
                    <a:srgbClr val="002060"/>
                  </a:solidFill>
                  <a:latin typeface="Arial" panose="020B0604020202020204" pitchFamily="34" charset="0"/>
                  <a:cs typeface="Arial" panose="020B0604020202020204" pitchFamily="34" charset="0"/>
                </a:rPr>
                <a:t>R/V Araon (Korea Polar Research Institute)</a:t>
              </a:r>
            </a:p>
            <a:p>
              <a:pPr algn="ctr"/>
              <a:r>
                <a:rPr lang="en-US" sz="900" dirty="0" smtClean="0">
                  <a:solidFill>
                    <a:srgbClr val="002060"/>
                  </a:solidFill>
                  <a:latin typeface="Arial" panose="020B0604020202020204" pitchFamily="34" charset="0"/>
                  <a:cs typeface="Arial" panose="020B0604020202020204" pitchFamily="34" charset="0"/>
                </a:rPr>
                <a:t>Arctic Ocean, Summer 2014</a:t>
              </a:r>
              <a:endParaRPr lang="en-US" sz="900" dirty="0">
                <a:solidFill>
                  <a:srgbClr val="002060"/>
                </a:solidFill>
                <a:latin typeface="Arial" panose="020B0604020202020204" pitchFamily="34" charset="0"/>
                <a:cs typeface="Arial" panose="020B0604020202020204" pitchFamily="34" charset="0"/>
              </a:endParaRPr>
            </a:p>
          </p:txBody>
        </p:sp>
        <p:sp>
          <p:nvSpPr>
            <p:cNvPr id="35" name="Rectangle 34"/>
            <p:cNvSpPr/>
            <p:nvPr/>
          </p:nvSpPr>
          <p:spPr>
            <a:xfrm>
              <a:off x="2785756" y="4334727"/>
              <a:ext cx="963277" cy="338554"/>
            </a:xfrm>
            <a:prstGeom prst="rect">
              <a:avLst/>
            </a:prstGeom>
          </p:spPr>
          <p:txBody>
            <a:bodyPr wrap="square">
              <a:spAutoFit/>
            </a:bodyPr>
            <a:lstStyle/>
            <a:p>
              <a:pPr algn="ctr"/>
              <a:r>
                <a:rPr lang="en-US" sz="800" dirty="0" smtClean="0">
                  <a:solidFill>
                    <a:srgbClr val="002060"/>
                  </a:solidFill>
                  <a:latin typeface="Arial" panose="020B0604020202020204" pitchFamily="34" charset="0"/>
                  <a:cs typeface="Arial" panose="020B0604020202020204" pitchFamily="34" charset="0"/>
                </a:rPr>
                <a:t>ONR Marginal Ice Zone Team</a:t>
              </a:r>
              <a:endParaRPr lang="en-US" sz="800" dirty="0">
                <a:solidFill>
                  <a:srgbClr val="002060"/>
                </a:solidFill>
                <a:latin typeface="Arial" panose="020B0604020202020204" pitchFamily="34" charset="0"/>
                <a:cs typeface="Arial" panose="020B0604020202020204" pitchFamily="34" charset="0"/>
              </a:endParaRPr>
            </a:p>
          </p:txBody>
        </p:sp>
        <p:cxnSp>
          <p:nvCxnSpPr>
            <p:cNvPr id="36" name="Straight Arrow Connector 35"/>
            <p:cNvCxnSpPr/>
            <p:nvPr/>
          </p:nvCxnSpPr>
          <p:spPr>
            <a:xfrm flipV="1">
              <a:off x="2419566" y="4033598"/>
              <a:ext cx="0" cy="259544"/>
            </a:xfrm>
            <a:prstGeom prst="straightConnector1">
              <a:avLst/>
            </a:prstGeom>
            <a:ln w="28575">
              <a:solidFill>
                <a:srgbClr val="FF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429000" y="4629843"/>
              <a:ext cx="140227" cy="618019"/>
            </a:xfrm>
            <a:prstGeom prst="line">
              <a:avLst/>
            </a:prstGeom>
            <a:ln w="12700">
              <a:solidFill>
                <a:srgbClr val="FF0000"/>
              </a:solidFill>
              <a:headEnd type="triangle" w="med" len="lg"/>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29872" y="2386584"/>
            <a:ext cx="8264320" cy="1530179"/>
            <a:chOff x="129872" y="2386584"/>
            <a:chExt cx="8264320" cy="1530179"/>
          </a:xfrm>
        </p:grpSpPr>
        <p:sp>
          <p:nvSpPr>
            <p:cNvPr id="7" name="Rounded Rectangle 6"/>
            <p:cNvSpPr/>
            <p:nvPr/>
          </p:nvSpPr>
          <p:spPr>
            <a:xfrm>
              <a:off x="129872" y="2386584"/>
              <a:ext cx="4067224" cy="13469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626863" y="2692908"/>
              <a:ext cx="3767329" cy="5233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a:endCxn id="8" idx="1"/>
            </p:cNvCxnSpPr>
            <p:nvPr/>
          </p:nvCxnSpPr>
          <p:spPr>
            <a:xfrm>
              <a:off x="4197096" y="2953512"/>
              <a:ext cx="429767" cy="1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10312" y="2962656"/>
              <a:ext cx="3995068" cy="954107"/>
            </a:xfrm>
            <a:prstGeom prst="rect">
              <a:avLst/>
            </a:prstGeom>
            <a:noFill/>
          </p:spPr>
          <p:txBody>
            <a:bodyPr wrap="none" rtlCol="0">
              <a:spAutoFit/>
            </a:bodyPr>
            <a:lstStyle/>
            <a:p>
              <a:pPr marL="630238" indent="-285750">
                <a:buFont typeface="Arial" panose="020B0604020202020204" pitchFamily="34" charset="0"/>
                <a:buChar char="•"/>
              </a:pPr>
              <a:r>
                <a:rPr lang="en-US" sz="1400" b="1" dirty="0">
                  <a:solidFill>
                    <a:schemeClr val="bg1"/>
                  </a:solidFill>
                  <a:latin typeface="Arial" panose="020B0604020202020204" pitchFamily="34" charset="0"/>
                  <a:cs typeface="Arial" panose="020B0604020202020204" pitchFamily="34" charset="0"/>
                </a:rPr>
                <a:t>Increase Understanding of the Arctic </a:t>
              </a:r>
            </a:p>
            <a:p>
              <a:pPr marL="630238" indent="-285750"/>
              <a:r>
                <a:rPr lang="en-US" sz="1400" b="1" dirty="0">
                  <a:solidFill>
                    <a:schemeClr val="bg1"/>
                  </a:solidFill>
                  <a:latin typeface="Arial" panose="020B0604020202020204" pitchFamily="34" charset="0"/>
                  <a:cs typeface="Arial" panose="020B0604020202020204" pitchFamily="34" charset="0"/>
                </a:rPr>
                <a:t>     </a:t>
              </a:r>
              <a:r>
                <a:rPr lang="en-US" sz="1400" b="1" dirty="0" smtClean="0">
                  <a:solidFill>
                    <a:schemeClr val="bg1"/>
                  </a:solidFill>
                  <a:latin typeface="Arial" panose="020B0604020202020204" pitchFamily="34" charset="0"/>
                  <a:cs typeface="Arial" panose="020B0604020202020204" pitchFamily="34" charset="0"/>
                </a:rPr>
                <a:t> through </a:t>
              </a:r>
              <a:r>
                <a:rPr lang="en-US" sz="1400" b="1" dirty="0">
                  <a:solidFill>
                    <a:schemeClr val="bg1"/>
                  </a:solidFill>
                  <a:latin typeface="Arial" panose="020B0604020202020204" pitchFamily="34" charset="0"/>
                  <a:cs typeface="Arial" panose="020B0604020202020204" pitchFamily="34" charset="0"/>
                </a:rPr>
                <a:t>Scientific Research and </a:t>
              </a:r>
            </a:p>
            <a:p>
              <a:pPr marL="630238" indent="-285750"/>
              <a:r>
                <a:rPr lang="en-US" sz="1400" b="1" dirty="0">
                  <a:solidFill>
                    <a:schemeClr val="bg1"/>
                  </a:solidFill>
                  <a:latin typeface="Arial" panose="020B0604020202020204" pitchFamily="34" charset="0"/>
                  <a:cs typeface="Arial" panose="020B0604020202020204" pitchFamily="34" charset="0"/>
                </a:rPr>
                <a:t>	Traditional Knowledge</a:t>
              </a:r>
            </a:p>
            <a:p>
              <a:endParaRPr lang="en-US" sz="1400" dirty="0"/>
            </a:p>
          </p:txBody>
        </p:sp>
      </p:grpSp>
    </p:spTree>
    <p:extLst>
      <p:ext uri="{BB962C8B-B14F-4D97-AF65-F5344CB8AC3E}">
        <p14:creationId xmlns:p14="http://schemas.microsoft.com/office/powerpoint/2010/main" val="392805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7116F9-F53A-42A1-B786-2BDB85135B6A}" type="slidenum">
              <a:rPr lang="en-US" smtClean="0"/>
              <a:pPr/>
              <a:t>13</a:t>
            </a:fld>
            <a:endParaRPr lang="en-US" dirty="0"/>
          </a:p>
        </p:txBody>
      </p:sp>
      <p:sp>
        <p:nvSpPr>
          <p:cNvPr id="11" name="Slide Number Placeholder 2"/>
          <p:cNvSpPr txBox="1">
            <a:spLocks/>
          </p:cNvSpPr>
          <p:nvPr/>
        </p:nvSpPr>
        <p:spPr>
          <a:xfrm>
            <a:off x="6858000" y="645934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4</a:t>
            </a:r>
            <a:endParaRPr lang="en-US" b="1" dirty="0">
              <a:solidFill>
                <a:schemeClr val="bg1"/>
              </a:solidFill>
            </a:endParaRPr>
          </a:p>
        </p:txBody>
      </p:sp>
      <p:pic>
        <p:nvPicPr>
          <p:cNvPr id="12" name="Picture 1" descr="tit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2" y="-37091"/>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Box 12"/>
          <p:cNvSpPr txBox="1"/>
          <p:nvPr/>
        </p:nvSpPr>
        <p:spPr>
          <a:xfrm>
            <a:off x="1507006" y="2668894"/>
            <a:ext cx="6348125" cy="1077218"/>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That concludes my remarks.</a:t>
            </a:r>
          </a:p>
          <a:p>
            <a:pPr algn="ctr"/>
            <a:r>
              <a:rPr lang="en-US" sz="3200" dirty="0" smtClean="0">
                <a:solidFill>
                  <a:schemeClr val="bg1"/>
                </a:solidFill>
                <a:latin typeface="Arial" panose="020B0604020202020204" pitchFamily="34" charset="0"/>
                <a:cs typeface="Arial" panose="020B0604020202020204" pitchFamily="34" charset="0"/>
              </a:rPr>
              <a:t>Thank you.</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969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2" y="-5582"/>
            <a:ext cx="9155163" cy="686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sz="quarter" idx="12"/>
          </p:nvPr>
        </p:nvSpPr>
        <p:spPr>
          <a:xfrm>
            <a:off x="6915912" y="6462395"/>
            <a:ext cx="2133600" cy="365125"/>
          </a:xfrm>
        </p:spPr>
        <p:txBody>
          <a:bodyPr/>
          <a:lstStyle/>
          <a:p>
            <a:fld id="{BC7116F9-F53A-42A1-B786-2BDB85135B6A}" type="slidenum">
              <a:rPr lang="en-US" smtClean="0"/>
              <a:t>2</a:t>
            </a:fld>
            <a:endParaRPr lang="en-US" dirty="0"/>
          </a:p>
        </p:txBody>
      </p:sp>
      <p:sp>
        <p:nvSpPr>
          <p:cNvPr id="4" name="Rectangle 3"/>
          <p:cNvSpPr/>
          <p:nvPr/>
        </p:nvSpPr>
        <p:spPr>
          <a:xfrm>
            <a:off x="100584" y="154735"/>
            <a:ext cx="8933688" cy="3908762"/>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NATIONAL SECURITY PRESIDENTIAL </a:t>
            </a:r>
            <a:r>
              <a:rPr lang="en-US" sz="2400" dirty="0" smtClean="0">
                <a:solidFill>
                  <a:schemeClr val="bg1"/>
                </a:solidFill>
                <a:latin typeface="Arial" panose="020B0604020202020204" pitchFamily="34" charset="0"/>
                <a:cs typeface="Arial" panose="020B0604020202020204" pitchFamily="34" charset="0"/>
              </a:rPr>
              <a:t>DIRECTIVE/NSPD-66</a:t>
            </a:r>
            <a:r>
              <a:rPr lang="en-US" sz="2400" dirty="0">
                <a:solidFill>
                  <a:schemeClr val="bg1"/>
                </a:solidFill>
                <a:latin typeface="Arial" panose="020B0604020202020204" pitchFamily="34" charset="0"/>
                <a:cs typeface="Arial" panose="020B0604020202020204" pitchFamily="34" charset="0"/>
              </a:rPr>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HOMELAND SECURITY PRESIDENTIAL </a:t>
            </a:r>
            <a:r>
              <a:rPr lang="en-US" sz="2400" dirty="0" smtClean="0">
                <a:solidFill>
                  <a:schemeClr val="bg1"/>
                </a:solidFill>
                <a:latin typeface="Arial" panose="020B0604020202020204" pitchFamily="34" charset="0"/>
                <a:cs typeface="Arial" panose="020B0604020202020204" pitchFamily="34" charset="0"/>
              </a:rPr>
              <a:t>DIRECTIVE/HSPD-25</a:t>
            </a:r>
          </a:p>
          <a:p>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DATE: 9 January 2009</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SUBJECT: </a:t>
            </a:r>
            <a:r>
              <a:rPr lang="en-US" dirty="0" smtClean="0">
                <a:solidFill>
                  <a:schemeClr val="bg1"/>
                </a:solidFill>
                <a:latin typeface="Arial" panose="020B0604020202020204" pitchFamily="34" charset="0"/>
                <a:cs typeface="Arial" panose="020B0604020202020204" pitchFamily="34" charset="0"/>
              </a:rPr>
              <a:t>Arctic </a:t>
            </a:r>
            <a:r>
              <a:rPr lang="en-US" dirty="0">
                <a:solidFill>
                  <a:schemeClr val="bg1"/>
                </a:solidFill>
                <a:latin typeface="Arial" panose="020B0604020202020204" pitchFamily="34" charset="0"/>
                <a:cs typeface="Arial" panose="020B0604020202020204" pitchFamily="34" charset="0"/>
              </a:rPr>
              <a:t>Region </a:t>
            </a:r>
            <a:r>
              <a:rPr lang="en-US" dirty="0" smtClean="0">
                <a:solidFill>
                  <a:schemeClr val="bg1"/>
                </a:solidFill>
                <a:latin typeface="Arial" panose="020B0604020202020204" pitchFamily="34" charset="0"/>
                <a:cs typeface="Arial" panose="020B0604020202020204" pitchFamily="34" charset="0"/>
              </a:rPr>
              <a:t>Policy</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II.  BACKGROUND</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  The </a:t>
            </a:r>
            <a:r>
              <a:rPr lang="en-US" b="1" dirty="0">
                <a:solidFill>
                  <a:schemeClr val="bg1"/>
                </a:solidFill>
                <a:latin typeface="Arial" panose="020B0604020202020204" pitchFamily="34" charset="0"/>
                <a:cs typeface="Arial" panose="020B0604020202020204" pitchFamily="34" charset="0"/>
              </a:rPr>
              <a:t>United States is an Arctic nation</a:t>
            </a:r>
            <a:r>
              <a:rPr lang="en-US" dirty="0">
                <a:solidFill>
                  <a:schemeClr val="bg1"/>
                </a:solidFill>
                <a:latin typeface="Arial" panose="020B0604020202020204" pitchFamily="34" charset="0"/>
                <a:cs typeface="Arial" panose="020B0604020202020204" pitchFamily="34" charset="0"/>
              </a:rPr>
              <a:t>, with varied and compelling interests in that region</a:t>
            </a:r>
            <a:r>
              <a:rPr lang="en-US" dirty="0" smtClean="0">
                <a:solidFill>
                  <a:schemeClr val="bg1"/>
                </a:solidFill>
                <a:latin typeface="Arial" panose="020B0604020202020204" pitchFamily="34" charset="0"/>
                <a:cs typeface="Arial" panose="020B0604020202020204" pitchFamily="34" charset="0"/>
              </a:rPr>
              <a:t>.</a:t>
            </a:r>
          </a:p>
          <a:p>
            <a:endParaRPr lang="en-US" dirty="0" smtClean="0">
              <a:solidFill>
                <a:schemeClr val="bg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b="1" dirty="0">
                <a:solidFill>
                  <a:schemeClr val="bg1"/>
                </a:solidFill>
                <a:latin typeface="Arial" panose="020B0604020202020204" pitchFamily="34" charset="0"/>
                <a:cs typeface="Arial" panose="020B0604020202020204" pitchFamily="34" charset="0"/>
              </a:rPr>
              <a:t>III. POLICY</a:t>
            </a:r>
            <a:endParaRPr lang="en-US" altLang="en-US" dirty="0">
              <a:solidFill>
                <a:schemeClr val="bg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dirty="0">
                <a:solidFill>
                  <a:schemeClr val="bg1"/>
                </a:solidFill>
                <a:latin typeface="Arial" panose="020B0604020202020204" pitchFamily="34" charset="0"/>
                <a:cs typeface="Arial" panose="020B0604020202020204" pitchFamily="34" charset="0"/>
              </a:rPr>
              <a:t>A.  It is the policy of the United States to:</a:t>
            </a:r>
          </a:p>
          <a:p>
            <a:endParaRPr lang="en-US" sz="20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3340970" y="4666269"/>
            <a:ext cx="2452916" cy="276999"/>
          </a:xfrm>
          <a:prstGeom prst="rect">
            <a:avLst/>
          </a:prstGeom>
          <a:noFill/>
        </p:spPr>
        <p:txBody>
          <a:bodyPr wrap="none" rtlCol="0">
            <a:spAutoFit/>
          </a:bodyPr>
          <a:lstStyle/>
          <a:p>
            <a:r>
              <a:rPr lang="en-US" sz="1200" dirty="0" smtClean="0">
                <a:solidFill>
                  <a:schemeClr val="bg1"/>
                </a:solidFill>
                <a:latin typeface="Arial" panose="020B0604020202020204" pitchFamily="34" charset="0"/>
                <a:cs typeface="Arial" panose="020B0604020202020204" pitchFamily="34" charset="0"/>
              </a:rPr>
              <a:t>This space deliberately left blank.</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73643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7116F9-F53A-42A1-B786-2BDB85135B6A}" type="slidenum">
              <a:rPr lang="en-US" smtClean="0"/>
              <a:t>3</a:t>
            </a:fld>
            <a:endParaRPr lang="en-US" dirty="0"/>
          </a:p>
        </p:txBody>
      </p:sp>
      <p:pic>
        <p:nvPicPr>
          <p:cNvPr id="6"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2" y="-5582"/>
            <a:ext cx="9155163" cy="686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lide Number Placeholder 1"/>
          <p:cNvSpPr txBox="1">
            <a:spLocks/>
          </p:cNvSpPr>
          <p:nvPr/>
        </p:nvSpPr>
        <p:spPr>
          <a:xfrm>
            <a:off x="6928104" y="645693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7116F9-F53A-42A1-B786-2BDB85135B6A}" type="slidenum">
              <a:rPr lang="en-US" b="1" smtClean="0">
                <a:solidFill>
                  <a:schemeClr val="bg1"/>
                </a:solidFill>
              </a:rPr>
              <a:pPr/>
              <a:t>3</a:t>
            </a:fld>
            <a:endParaRPr lang="en-US" b="1" dirty="0">
              <a:solidFill>
                <a:schemeClr val="bg1"/>
              </a:solidFill>
            </a:endParaRPr>
          </a:p>
        </p:txBody>
      </p:sp>
      <p:sp>
        <p:nvSpPr>
          <p:cNvPr id="8" name="TextBox 7"/>
          <p:cNvSpPr txBox="1"/>
          <p:nvPr/>
        </p:nvSpPr>
        <p:spPr>
          <a:xfrm>
            <a:off x="377069" y="339358"/>
            <a:ext cx="8842343" cy="5478423"/>
          </a:xfrm>
          <a:prstGeom prst="rect">
            <a:avLst/>
          </a:prstGeom>
          <a:noFill/>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The United States is an Arctic Nation</a:t>
            </a:r>
            <a:endParaRPr lang="en-US" sz="3600" b="1" dirty="0">
              <a:solidFill>
                <a:schemeClr val="bg1"/>
              </a:solidFill>
              <a:latin typeface="Arial" panose="020B0604020202020204" pitchFamily="34" charset="0"/>
              <a:cs typeface="Arial" panose="020B0604020202020204" pitchFamily="34" charset="0"/>
            </a:endParaRPr>
          </a:p>
          <a:p>
            <a:endParaRPr lang="en-US" sz="800" b="1" dirty="0" smtClean="0">
              <a:solidFill>
                <a:schemeClr val="bg1"/>
              </a:solidFill>
              <a:latin typeface="Arial" panose="020B0604020202020204" pitchFamily="34" charset="0"/>
              <a:cs typeface="Arial" panose="020B0604020202020204" pitchFamily="34" charset="0"/>
            </a:endParaRPr>
          </a:p>
          <a:p>
            <a:endParaRPr lang="en-US" sz="800" b="1" dirty="0" smtClean="0">
              <a:solidFill>
                <a:schemeClr val="bg1"/>
              </a:solidFill>
              <a:latin typeface="Arial" panose="020B0604020202020204" pitchFamily="34" charset="0"/>
              <a:cs typeface="Arial" panose="020B0604020202020204" pitchFamily="34" charset="0"/>
            </a:endParaRPr>
          </a:p>
          <a:p>
            <a:r>
              <a:rPr lang="en-US" sz="3600" i="1" dirty="0" smtClean="0">
                <a:solidFill>
                  <a:schemeClr val="bg1"/>
                </a:solidFill>
                <a:latin typeface="Arial" panose="020B0604020202020204" pitchFamily="34" charset="0"/>
                <a:cs typeface="Arial" panose="020B0604020202020204" pitchFamily="34" charset="0"/>
              </a:rPr>
              <a:t>Defining the Arctic</a:t>
            </a:r>
          </a:p>
          <a:p>
            <a:endParaRPr lang="en-US" sz="800" dirty="0" smtClean="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smtClean="0">
                <a:solidFill>
                  <a:schemeClr val="bg1"/>
                </a:solidFill>
                <a:latin typeface="Arial" panose="020B0604020202020204" pitchFamily="34" charset="0"/>
                <a:cs typeface="Arial" panose="020B0604020202020204" pitchFamily="34" charset="0"/>
              </a:rPr>
              <a:t>The Legislated Arctic</a:t>
            </a:r>
          </a:p>
          <a:p>
            <a:pPr marL="914400" lvl="1" indent="-282575">
              <a:buFont typeface="Courier New" panose="02070309020205020404" pitchFamily="49" charset="0"/>
              <a:buChar char="o"/>
            </a:pPr>
            <a:r>
              <a:rPr lang="en-US" sz="2400" dirty="0" smtClean="0">
                <a:solidFill>
                  <a:schemeClr val="bg1"/>
                </a:solidFill>
                <a:latin typeface="Arial" panose="020B0604020202020204" pitchFamily="34" charset="0"/>
                <a:cs typeface="Arial" panose="020B0604020202020204" pitchFamily="34" charset="0"/>
              </a:rPr>
              <a:t>Arctic Research and Policy Act (1984)</a:t>
            </a:r>
          </a:p>
          <a:p>
            <a:pPr marL="571500" indent="-571500">
              <a:buFont typeface="Arial" panose="020B0604020202020204" pitchFamily="34" charset="0"/>
              <a:buChar char="•"/>
            </a:pPr>
            <a:r>
              <a:rPr lang="en-US" sz="3600" dirty="0">
                <a:solidFill>
                  <a:schemeClr val="bg1"/>
                </a:solidFill>
                <a:latin typeface="Arial" panose="020B0604020202020204" pitchFamily="34" charset="0"/>
                <a:cs typeface="Arial" panose="020B0604020202020204" pitchFamily="34" charset="0"/>
              </a:rPr>
              <a:t>The Arctic Circle</a:t>
            </a:r>
          </a:p>
          <a:p>
            <a:pPr marL="571500" indent="-571500">
              <a:buFont typeface="Arial" panose="020B0604020202020204" pitchFamily="34" charset="0"/>
              <a:buChar char="•"/>
            </a:pPr>
            <a:r>
              <a:rPr lang="en-US" sz="3600" dirty="0" smtClean="0">
                <a:solidFill>
                  <a:schemeClr val="bg1"/>
                </a:solidFill>
                <a:latin typeface="Arial" panose="020B0604020202020204" pitchFamily="34" charset="0"/>
                <a:cs typeface="Arial" panose="020B0604020202020204" pitchFamily="34" charset="0"/>
              </a:rPr>
              <a:t>Temperature</a:t>
            </a:r>
          </a:p>
          <a:p>
            <a:pPr marL="914400" indent="-284163">
              <a:buClr>
                <a:schemeClr val="bg1"/>
              </a:buClr>
              <a:buFont typeface="Courier New" panose="02070309020205020404" pitchFamily="49" charset="0"/>
              <a:buChar char="o"/>
            </a:pPr>
            <a:r>
              <a:rPr lang="en-US" sz="2400" dirty="0" smtClean="0">
                <a:solidFill>
                  <a:schemeClr val="bg1"/>
                </a:solidFill>
                <a:latin typeface="Arial" panose="020B0604020202020204" pitchFamily="34" charset="0"/>
                <a:cs typeface="Arial" panose="020B0604020202020204" pitchFamily="34" charset="0"/>
              </a:rPr>
              <a:t>July </a:t>
            </a:r>
            <a:r>
              <a:rPr lang="en-US" sz="2400" dirty="0">
                <a:solidFill>
                  <a:schemeClr val="bg1"/>
                </a:solidFill>
                <a:latin typeface="Arial" panose="020B0604020202020204" pitchFamily="34" charset="0"/>
                <a:cs typeface="Arial" panose="020B0604020202020204" pitchFamily="34" charset="0"/>
              </a:rPr>
              <a:t>Mean T&lt;10°C</a:t>
            </a:r>
          </a:p>
          <a:p>
            <a:pPr marL="571500" indent="-571500">
              <a:buFont typeface="Arial" panose="020B0604020202020204" pitchFamily="34" charset="0"/>
              <a:buChar char="•"/>
            </a:pPr>
            <a:r>
              <a:rPr lang="en-US" sz="3600" dirty="0">
                <a:solidFill>
                  <a:schemeClr val="bg1"/>
                </a:solidFill>
                <a:latin typeface="Arial" panose="020B0604020202020204" pitchFamily="34" charset="0"/>
                <a:cs typeface="Arial" panose="020B0604020202020204" pitchFamily="34" charset="0"/>
              </a:rPr>
              <a:t>Arctic Treeline</a:t>
            </a:r>
          </a:p>
          <a:p>
            <a:pPr marL="571500" indent="-571500">
              <a:buFont typeface="Arial" panose="020B0604020202020204" pitchFamily="34" charset="0"/>
              <a:buChar char="•"/>
            </a:pPr>
            <a:r>
              <a:rPr lang="en-US" sz="3600" dirty="0" smtClean="0">
                <a:solidFill>
                  <a:schemeClr val="bg1"/>
                </a:solidFill>
                <a:latin typeface="Arial" panose="020B0604020202020204" pitchFamily="34" charset="0"/>
                <a:cs typeface="Arial" panose="020B0604020202020204" pitchFamily="34" charset="0"/>
              </a:rPr>
              <a:t>Arctic </a:t>
            </a:r>
            <a:r>
              <a:rPr lang="en-US" sz="3600" dirty="0">
                <a:solidFill>
                  <a:schemeClr val="bg1"/>
                </a:solidFill>
                <a:latin typeface="Arial" panose="020B0604020202020204" pitchFamily="34" charset="0"/>
                <a:cs typeface="Arial" panose="020B0604020202020204" pitchFamily="34" charset="0"/>
              </a:rPr>
              <a:t>Watershed</a:t>
            </a:r>
          </a:p>
          <a:p>
            <a:pPr marL="914400" indent="-282575">
              <a:buFont typeface="Courier New" panose="02070309020205020404" pitchFamily="49" charset="0"/>
              <a:buChar char="o"/>
            </a:pPr>
            <a:endParaRPr lang="en-US" sz="2400" dirty="0">
              <a:solidFill>
                <a:schemeClr val="bg1"/>
              </a:solidFill>
              <a:latin typeface="Arial" panose="020B0604020202020204" pitchFamily="34" charset="0"/>
              <a:cs typeface="Arial" panose="020B0604020202020204" pitchFamily="34" charset="0"/>
            </a:endParaRPr>
          </a:p>
        </p:txBody>
      </p:sp>
      <p:pic>
        <p:nvPicPr>
          <p:cNvPr id="9" name="EE93A15D-CF1C-4D1B-9F33-A4D1190B8877" descr="ARPA_Polar_300dp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27" b="9829"/>
          <a:stretch/>
        </p:blipFill>
        <p:spPr bwMode="auto">
          <a:xfrm>
            <a:off x="4814815" y="3153258"/>
            <a:ext cx="3962563" cy="254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6418246" y="2782023"/>
            <a:ext cx="396138" cy="765849"/>
          </a:xfrm>
          <a:prstGeom prst="straightConnector1">
            <a:avLst/>
          </a:prstGeom>
          <a:ln w="19050">
            <a:solidFill>
              <a:schemeClr val="bg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43057" y="5102700"/>
            <a:ext cx="651845" cy="461665"/>
          </a:xfrm>
          <a:prstGeom prst="rect">
            <a:avLst/>
          </a:prstGeom>
          <a:noFill/>
        </p:spPr>
        <p:txBody>
          <a:bodyPr wrap="none" rtlCol="0">
            <a:spAutoFit/>
          </a:bodyPr>
          <a:lstStyle/>
          <a:p>
            <a:pPr algn="ctr"/>
            <a:r>
              <a:rPr lang="en-US" sz="1200" b="1" dirty="0" smtClean="0">
                <a:solidFill>
                  <a:srgbClr val="002060"/>
                </a:solidFill>
              </a:rPr>
              <a:t>Alaska</a:t>
            </a:r>
          </a:p>
          <a:p>
            <a:pPr algn="ctr"/>
            <a:r>
              <a:rPr lang="en-US" sz="1200" dirty="0" smtClean="0">
                <a:solidFill>
                  <a:srgbClr val="002060"/>
                </a:solidFill>
              </a:rPr>
              <a:t>(U.S.A.)</a:t>
            </a:r>
            <a:endParaRPr lang="en-US" sz="1200" dirty="0">
              <a:solidFill>
                <a:srgbClr val="002060"/>
              </a:solidFill>
            </a:endParaRPr>
          </a:p>
        </p:txBody>
      </p:sp>
      <p:sp>
        <p:nvSpPr>
          <p:cNvPr id="19" name="TextBox 18"/>
          <p:cNvSpPr txBox="1"/>
          <p:nvPr/>
        </p:nvSpPr>
        <p:spPr>
          <a:xfrm rot="19011759">
            <a:off x="7746711" y="5120702"/>
            <a:ext cx="1184966" cy="276999"/>
          </a:xfrm>
          <a:prstGeom prst="rect">
            <a:avLst/>
          </a:prstGeom>
          <a:noFill/>
        </p:spPr>
        <p:txBody>
          <a:bodyPr wrap="square" rtlCol="0">
            <a:spAutoFit/>
          </a:bodyPr>
          <a:lstStyle/>
          <a:p>
            <a:r>
              <a:rPr lang="en-US" sz="1200" dirty="0" smtClean="0">
                <a:solidFill>
                  <a:srgbClr val="002060"/>
                </a:solidFill>
              </a:rPr>
              <a:t>“The Lower 48”</a:t>
            </a:r>
          </a:p>
        </p:txBody>
      </p:sp>
      <p:sp>
        <p:nvSpPr>
          <p:cNvPr id="20" name="TextBox 19"/>
          <p:cNvSpPr txBox="1"/>
          <p:nvPr/>
        </p:nvSpPr>
        <p:spPr>
          <a:xfrm>
            <a:off x="6448463" y="4084310"/>
            <a:ext cx="583814" cy="461665"/>
          </a:xfrm>
          <a:prstGeom prst="rect">
            <a:avLst/>
          </a:prstGeom>
          <a:noFill/>
        </p:spPr>
        <p:txBody>
          <a:bodyPr wrap="none" rtlCol="0">
            <a:spAutoFit/>
          </a:bodyPr>
          <a:lstStyle/>
          <a:p>
            <a:pPr algn="ctr"/>
            <a:r>
              <a:rPr lang="en-US" sz="1200" i="1" dirty="0" smtClean="0">
                <a:solidFill>
                  <a:srgbClr val="002060"/>
                </a:solidFill>
              </a:rPr>
              <a:t>Arctic</a:t>
            </a:r>
          </a:p>
          <a:p>
            <a:pPr algn="ctr"/>
            <a:r>
              <a:rPr lang="en-US" sz="1200" i="1" dirty="0" smtClean="0">
                <a:solidFill>
                  <a:srgbClr val="002060"/>
                </a:solidFill>
              </a:rPr>
              <a:t>Ocean</a:t>
            </a:r>
            <a:endParaRPr lang="en-US" sz="1200" i="1" dirty="0">
              <a:solidFill>
                <a:srgbClr val="002060"/>
              </a:solidFill>
            </a:endParaRPr>
          </a:p>
        </p:txBody>
      </p:sp>
      <p:sp>
        <p:nvSpPr>
          <p:cNvPr id="23" name="TextBox 22"/>
          <p:cNvSpPr txBox="1"/>
          <p:nvPr/>
        </p:nvSpPr>
        <p:spPr>
          <a:xfrm>
            <a:off x="7352530" y="4964200"/>
            <a:ext cx="647934" cy="276999"/>
          </a:xfrm>
          <a:prstGeom prst="rect">
            <a:avLst/>
          </a:prstGeom>
          <a:noFill/>
        </p:spPr>
        <p:txBody>
          <a:bodyPr wrap="none" rtlCol="0">
            <a:spAutoFit/>
          </a:bodyPr>
          <a:lstStyle/>
          <a:p>
            <a:pPr algn="ctr"/>
            <a:r>
              <a:rPr lang="en-US" sz="1200" dirty="0" smtClean="0">
                <a:solidFill>
                  <a:srgbClr val="002060"/>
                </a:solidFill>
              </a:rPr>
              <a:t>Canada</a:t>
            </a:r>
          </a:p>
        </p:txBody>
      </p:sp>
      <p:sp>
        <p:nvSpPr>
          <p:cNvPr id="24" name="TextBox 23"/>
          <p:cNvSpPr txBox="1"/>
          <p:nvPr/>
        </p:nvSpPr>
        <p:spPr>
          <a:xfrm rot="17528911">
            <a:off x="5074869" y="3700176"/>
            <a:ext cx="1367297" cy="276999"/>
          </a:xfrm>
          <a:prstGeom prst="rect">
            <a:avLst/>
          </a:prstGeom>
          <a:noFill/>
        </p:spPr>
        <p:txBody>
          <a:bodyPr wrap="none" rtlCol="0">
            <a:spAutoFit/>
          </a:bodyPr>
          <a:lstStyle/>
          <a:p>
            <a:pPr algn="ctr"/>
            <a:r>
              <a:rPr lang="en-US" sz="1200" dirty="0" smtClean="0">
                <a:solidFill>
                  <a:srgbClr val="002060"/>
                </a:solidFill>
              </a:rPr>
              <a:t>Russian Federation</a:t>
            </a:r>
          </a:p>
        </p:txBody>
      </p:sp>
      <p:sp>
        <p:nvSpPr>
          <p:cNvPr id="25" name="TextBox 24"/>
          <p:cNvSpPr txBox="1"/>
          <p:nvPr/>
        </p:nvSpPr>
        <p:spPr>
          <a:xfrm>
            <a:off x="7600432" y="3317824"/>
            <a:ext cx="635109" cy="276999"/>
          </a:xfrm>
          <a:prstGeom prst="rect">
            <a:avLst/>
          </a:prstGeom>
          <a:noFill/>
        </p:spPr>
        <p:txBody>
          <a:bodyPr wrap="none" rtlCol="0">
            <a:spAutoFit/>
          </a:bodyPr>
          <a:lstStyle/>
          <a:p>
            <a:pPr algn="ctr"/>
            <a:r>
              <a:rPr lang="en-US" sz="1200" dirty="0" smtClean="0">
                <a:solidFill>
                  <a:srgbClr val="002060"/>
                </a:solidFill>
              </a:rPr>
              <a:t>Iceland</a:t>
            </a:r>
          </a:p>
        </p:txBody>
      </p:sp>
      <p:sp>
        <p:nvSpPr>
          <p:cNvPr id="26" name="TextBox 25"/>
          <p:cNvSpPr txBox="1"/>
          <p:nvPr/>
        </p:nvSpPr>
        <p:spPr>
          <a:xfrm>
            <a:off x="7163825" y="3779901"/>
            <a:ext cx="836639" cy="276999"/>
          </a:xfrm>
          <a:prstGeom prst="rect">
            <a:avLst/>
          </a:prstGeom>
          <a:noFill/>
        </p:spPr>
        <p:txBody>
          <a:bodyPr wrap="none" rtlCol="0">
            <a:spAutoFit/>
          </a:bodyPr>
          <a:lstStyle/>
          <a:p>
            <a:pPr algn="ctr"/>
            <a:r>
              <a:rPr lang="en-US" sz="1200" dirty="0" smtClean="0">
                <a:solidFill>
                  <a:srgbClr val="002060"/>
                </a:solidFill>
              </a:rPr>
              <a:t>Greenland</a:t>
            </a:r>
          </a:p>
        </p:txBody>
      </p:sp>
      <p:sp>
        <p:nvSpPr>
          <p:cNvPr id="27" name="TextBox 26"/>
          <p:cNvSpPr txBox="1"/>
          <p:nvPr/>
        </p:nvSpPr>
        <p:spPr>
          <a:xfrm>
            <a:off x="6340735" y="4579979"/>
            <a:ext cx="780983" cy="230832"/>
          </a:xfrm>
          <a:prstGeom prst="rect">
            <a:avLst/>
          </a:prstGeom>
          <a:noFill/>
        </p:spPr>
        <p:txBody>
          <a:bodyPr wrap="none" rtlCol="0">
            <a:spAutoFit/>
          </a:bodyPr>
          <a:lstStyle/>
          <a:p>
            <a:pPr algn="ctr"/>
            <a:r>
              <a:rPr lang="en-US" sz="900" dirty="0" smtClean="0">
                <a:solidFill>
                  <a:srgbClr val="002060"/>
                </a:solidFill>
              </a:rPr>
              <a:t>Prudhoe Bay</a:t>
            </a:r>
          </a:p>
        </p:txBody>
      </p:sp>
      <p:cxnSp>
        <p:nvCxnSpPr>
          <p:cNvPr id="28" name="Straight Arrow Connector 27"/>
          <p:cNvCxnSpPr/>
          <p:nvPr/>
        </p:nvCxnSpPr>
        <p:spPr>
          <a:xfrm flipH="1">
            <a:off x="6878392" y="4763610"/>
            <a:ext cx="20302" cy="159354"/>
          </a:xfrm>
          <a:prstGeom prst="straightConnector1">
            <a:avLst/>
          </a:prstGeom>
          <a:ln w="19050">
            <a:solidFill>
              <a:srgbClr val="00206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78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2" y="-5582"/>
            <a:ext cx="9155163" cy="686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sz="quarter" idx="12"/>
          </p:nvPr>
        </p:nvSpPr>
        <p:spPr>
          <a:xfrm>
            <a:off x="6915912" y="6462395"/>
            <a:ext cx="2133600" cy="365125"/>
          </a:xfrm>
        </p:spPr>
        <p:txBody>
          <a:bodyPr/>
          <a:lstStyle/>
          <a:p>
            <a:fld id="{BC7116F9-F53A-42A1-B786-2BDB85135B6A}" type="slidenum">
              <a:rPr lang="en-US" smtClean="0"/>
              <a:t>4</a:t>
            </a:fld>
            <a:endParaRPr lang="en-US" dirty="0"/>
          </a:p>
        </p:txBody>
      </p:sp>
      <p:sp>
        <p:nvSpPr>
          <p:cNvPr id="4" name="Rectangle 3"/>
          <p:cNvSpPr/>
          <p:nvPr/>
        </p:nvSpPr>
        <p:spPr>
          <a:xfrm>
            <a:off x="100584" y="154735"/>
            <a:ext cx="8933688" cy="6093976"/>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NATIONAL SECURITY PRESIDENTIAL </a:t>
            </a:r>
            <a:r>
              <a:rPr lang="en-US" sz="2400" dirty="0" smtClean="0">
                <a:solidFill>
                  <a:schemeClr val="bg1"/>
                </a:solidFill>
                <a:latin typeface="Arial" panose="020B0604020202020204" pitchFamily="34" charset="0"/>
                <a:cs typeface="Arial" panose="020B0604020202020204" pitchFamily="34" charset="0"/>
              </a:rPr>
              <a:t>DIRECTIVE/NSPD-66</a:t>
            </a:r>
            <a:r>
              <a:rPr lang="en-US" sz="2400" dirty="0">
                <a:solidFill>
                  <a:schemeClr val="bg1"/>
                </a:solidFill>
                <a:latin typeface="Arial" panose="020B0604020202020204" pitchFamily="34" charset="0"/>
                <a:cs typeface="Arial" panose="020B0604020202020204" pitchFamily="34" charset="0"/>
              </a:rPr>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HOMELAND SECURITY PRESIDENTIAL </a:t>
            </a:r>
            <a:r>
              <a:rPr lang="en-US" sz="2400" dirty="0" smtClean="0">
                <a:solidFill>
                  <a:schemeClr val="bg1"/>
                </a:solidFill>
                <a:latin typeface="Arial" panose="020B0604020202020204" pitchFamily="34" charset="0"/>
                <a:cs typeface="Arial" panose="020B0604020202020204" pitchFamily="34" charset="0"/>
              </a:rPr>
              <a:t>DIRECTIVE/HSPD-25</a:t>
            </a:r>
          </a:p>
          <a:p>
            <a:endParaRPr lang="en-US" sz="800"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DATE: 9 January 2009</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SUBJECT: </a:t>
            </a:r>
            <a:r>
              <a:rPr lang="en-US" dirty="0" smtClean="0">
                <a:solidFill>
                  <a:schemeClr val="bg1"/>
                </a:solidFill>
                <a:latin typeface="Arial" panose="020B0604020202020204" pitchFamily="34" charset="0"/>
                <a:cs typeface="Arial" panose="020B0604020202020204" pitchFamily="34" charset="0"/>
              </a:rPr>
              <a:t>Arctic </a:t>
            </a:r>
            <a:r>
              <a:rPr lang="en-US" dirty="0">
                <a:solidFill>
                  <a:schemeClr val="bg1"/>
                </a:solidFill>
                <a:latin typeface="Arial" panose="020B0604020202020204" pitchFamily="34" charset="0"/>
                <a:cs typeface="Arial" panose="020B0604020202020204" pitchFamily="34" charset="0"/>
              </a:rPr>
              <a:t>Region </a:t>
            </a:r>
            <a:r>
              <a:rPr lang="en-US" dirty="0" smtClean="0">
                <a:solidFill>
                  <a:schemeClr val="bg1"/>
                </a:solidFill>
                <a:latin typeface="Arial" panose="020B0604020202020204" pitchFamily="34" charset="0"/>
                <a:cs typeface="Arial" panose="020B0604020202020204" pitchFamily="34" charset="0"/>
              </a:rPr>
              <a:t>Policy</a:t>
            </a:r>
          </a:p>
          <a:p>
            <a:endParaRPr lang="en-US" sz="800"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II.  BACKGROUND</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  The </a:t>
            </a:r>
            <a:r>
              <a:rPr lang="en-US" b="1" dirty="0">
                <a:solidFill>
                  <a:schemeClr val="bg1"/>
                </a:solidFill>
                <a:latin typeface="Arial" panose="020B0604020202020204" pitchFamily="34" charset="0"/>
                <a:cs typeface="Arial" panose="020B0604020202020204" pitchFamily="34" charset="0"/>
              </a:rPr>
              <a:t>United States is an Arctic nation</a:t>
            </a:r>
            <a:r>
              <a:rPr lang="en-US" dirty="0">
                <a:solidFill>
                  <a:schemeClr val="bg1"/>
                </a:solidFill>
                <a:latin typeface="Arial" panose="020B0604020202020204" pitchFamily="34" charset="0"/>
                <a:cs typeface="Arial" panose="020B0604020202020204" pitchFamily="34" charset="0"/>
              </a:rPr>
              <a:t>, with varied and compelling interests in that region</a:t>
            </a:r>
            <a:r>
              <a:rPr lang="en-US" dirty="0" smtClean="0">
                <a:solidFill>
                  <a:schemeClr val="bg1"/>
                </a:solidFill>
                <a:latin typeface="Arial" panose="020B0604020202020204" pitchFamily="34" charset="0"/>
                <a:cs typeface="Arial" panose="020B0604020202020204" pitchFamily="34" charset="0"/>
              </a:rPr>
              <a:t>.</a:t>
            </a:r>
          </a:p>
          <a:p>
            <a:endParaRPr lang="en-US" sz="800" dirty="0" smtClean="0">
              <a:solidFill>
                <a:schemeClr val="bg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b="1" dirty="0">
                <a:solidFill>
                  <a:schemeClr val="bg1"/>
                </a:solidFill>
                <a:latin typeface="Arial" panose="020B0604020202020204" pitchFamily="34" charset="0"/>
                <a:cs typeface="Arial" panose="020B0604020202020204" pitchFamily="34" charset="0"/>
              </a:rPr>
              <a:t>III. POLICY</a:t>
            </a:r>
            <a:endParaRPr lang="en-US" altLang="en-US" dirty="0">
              <a:solidFill>
                <a:schemeClr val="bg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dirty="0">
                <a:solidFill>
                  <a:schemeClr val="bg1"/>
                </a:solidFill>
                <a:latin typeface="Arial" panose="020B0604020202020204" pitchFamily="34" charset="0"/>
                <a:cs typeface="Arial" panose="020B0604020202020204" pitchFamily="34" charset="0"/>
              </a:rPr>
              <a:t>A.  It is the policy of the United States to:</a:t>
            </a:r>
          </a:p>
          <a:p>
            <a:pPr marL="347663" lvl="0" indent="-347663" eaLnBrk="0" fontAlgn="base" hangingPunct="0">
              <a:spcBef>
                <a:spcPct val="0"/>
              </a:spcBef>
              <a:spcAft>
                <a:spcPct val="0"/>
              </a:spcAft>
              <a:buFont typeface="+mj-lt"/>
              <a:buAutoNum type="arabicPeriod"/>
            </a:pPr>
            <a:r>
              <a:rPr lang="en-US" altLang="en-US" dirty="0" smtClean="0">
                <a:solidFill>
                  <a:schemeClr val="bg1"/>
                </a:solidFill>
                <a:latin typeface="Arial" panose="020B0604020202020204" pitchFamily="34" charset="0"/>
                <a:cs typeface="Arial" panose="020B0604020202020204" pitchFamily="34" charset="0"/>
              </a:rPr>
              <a:t>Meet </a:t>
            </a:r>
            <a:r>
              <a:rPr lang="en-US" altLang="en-US" dirty="0">
                <a:solidFill>
                  <a:schemeClr val="bg1"/>
                </a:solidFill>
                <a:latin typeface="Arial" panose="020B0604020202020204" pitchFamily="34" charset="0"/>
                <a:cs typeface="Arial" panose="020B0604020202020204" pitchFamily="34" charset="0"/>
              </a:rPr>
              <a:t>national security and homeland security needs relevant to the Arctic region;</a:t>
            </a:r>
          </a:p>
          <a:p>
            <a:pPr marL="347663" lvl="0" indent="-347663" eaLnBrk="0" fontAlgn="base" hangingPunct="0">
              <a:spcBef>
                <a:spcPct val="0"/>
              </a:spcBef>
              <a:spcAft>
                <a:spcPct val="0"/>
              </a:spcAft>
              <a:buFont typeface="+mj-lt"/>
              <a:buAutoNum type="arabicPeriod"/>
            </a:pPr>
            <a:r>
              <a:rPr lang="en-US" altLang="en-US" dirty="0" smtClean="0">
                <a:solidFill>
                  <a:schemeClr val="bg1"/>
                </a:solidFill>
                <a:latin typeface="Arial" panose="020B0604020202020204" pitchFamily="34" charset="0"/>
                <a:cs typeface="Arial" panose="020B0604020202020204" pitchFamily="34" charset="0"/>
              </a:rPr>
              <a:t>Protect </a:t>
            </a:r>
            <a:r>
              <a:rPr lang="en-US" altLang="en-US" dirty="0">
                <a:solidFill>
                  <a:schemeClr val="bg1"/>
                </a:solidFill>
                <a:latin typeface="Arial" panose="020B0604020202020204" pitchFamily="34" charset="0"/>
                <a:cs typeface="Arial" panose="020B0604020202020204" pitchFamily="34" charset="0"/>
              </a:rPr>
              <a:t>the Arctic environment and conserve its biological resources;</a:t>
            </a:r>
          </a:p>
          <a:p>
            <a:pPr marL="347663" lvl="0" indent="-347663" eaLnBrk="0" fontAlgn="base" hangingPunct="0">
              <a:spcBef>
                <a:spcPct val="0"/>
              </a:spcBef>
              <a:spcAft>
                <a:spcPct val="0"/>
              </a:spcAft>
              <a:buFont typeface="+mj-lt"/>
              <a:buAutoNum type="arabicPeriod"/>
            </a:pPr>
            <a:r>
              <a:rPr lang="en-US" altLang="en-US" dirty="0" smtClean="0">
                <a:solidFill>
                  <a:schemeClr val="bg1"/>
                </a:solidFill>
                <a:latin typeface="Arial" panose="020B0604020202020204" pitchFamily="34" charset="0"/>
                <a:cs typeface="Arial" panose="020B0604020202020204" pitchFamily="34" charset="0"/>
              </a:rPr>
              <a:t>Ensure </a:t>
            </a:r>
            <a:r>
              <a:rPr lang="en-US" altLang="en-US" dirty="0">
                <a:solidFill>
                  <a:schemeClr val="bg1"/>
                </a:solidFill>
                <a:latin typeface="Arial" panose="020B0604020202020204" pitchFamily="34" charset="0"/>
                <a:cs typeface="Arial" panose="020B0604020202020204" pitchFamily="34" charset="0"/>
              </a:rPr>
              <a:t>that natural resource management and economic development in the </a:t>
            </a:r>
            <a:r>
              <a:rPr lang="en-US" altLang="en-US" dirty="0" smtClean="0">
                <a:solidFill>
                  <a:schemeClr val="bg1"/>
                </a:solidFill>
                <a:latin typeface="Arial" panose="020B0604020202020204" pitchFamily="34" charset="0"/>
                <a:cs typeface="Arial" panose="020B0604020202020204" pitchFamily="34" charset="0"/>
              </a:rPr>
              <a:t>   region </a:t>
            </a:r>
            <a:r>
              <a:rPr lang="en-US" altLang="en-US" dirty="0">
                <a:solidFill>
                  <a:schemeClr val="bg1"/>
                </a:solidFill>
                <a:latin typeface="Arial" panose="020B0604020202020204" pitchFamily="34" charset="0"/>
                <a:cs typeface="Arial" panose="020B0604020202020204" pitchFamily="34" charset="0"/>
              </a:rPr>
              <a:t>are environmentally sustainable;</a:t>
            </a:r>
          </a:p>
          <a:p>
            <a:pPr marL="347663" lvl="0" indent="-347663" eaLnBrk="0" fontAlgn="base" hangingPunct="0">
              <a:spcBef>
                <a:spcPct val="0"/>
              </a:spcBef>
              <a:spcAft>
                <a:spcPct val="0"/>
              </a:spcAft>
              <a:buFont typeface="+mj-lt"/>
              <a:buAutoNum type="arabicPeriod"/>
            </a:pPr>
            <a:r>
              <a:rPr lang="en-US" altLang="en-US" dirty="0" smtClean="0">
                <a:solidFill>
                  <a:schemeClr val="bg1"/>
                </a:solidFill>
                <a:latin typeface="Arial" panose="020B0604020202020204" pitchFamily="34" charset="0"/>
                <a:cs typeface="Arial" panose="020B0604020202020204" pitchFamily="34" charset="0"/>
              </a:rPr>
              <a:t>Strengthen </a:t>
            </a:r>
            <a:r>
              <a:rPr lang="en-US" altLang="en-US" dirty="0">
                <a:solidFill>
                  <a:schemeClr val="bg1"/>
                </a:solidFill>
                <a:latin typeface="Arial" panose="020B0604020202020204" pitchFamily="34" charset="0"/>
                <a:cs typeface="Arial" panose="020B0604020202020204" pitchFamily="34" charset="0"/>
              </a:rPr>
              <a:t>institutions for cooperation among the eight Arctic </a:t>
            </a:r>
            <a:r>
              <a:rPr lang="en-US" altLang="en-US" dirty="0" smtClean="0">
                <a:solidFill>
                  <a:schemeClr val="bg1"/>
                </a:solidFill>
                <a:latin typeface="Arial" panose="020B0604020202020204" pitchFamily="34" charset="0"/>
                <a:cs typeface="Arial" panose="020B0604020202020204" pitchFamily="34" charset="0"/>
              </a:rPr>
              <a:t>nations (the Arctic Council);</a:t>
            </a:r>
            <a:endParaRPr lang="en-US" altLang="en-US" dirty="0">
              <a:solidFill>
                <a:schemeClr val="bg1"/>
              </a:solidFill>
              <a:latin typeface="Arial" panose="020B0604020202020204" pitchFamily="34" charset="0"/>
              <a:cs typeface="Arial" panose="020B0604020202020204" pitchFamily="34" charset="0"/>
            </a:endParaRPr>
          </a:p>
          <a:p>
            <a:pPr marL="347663" lvl="0" indent="-347663" eaLnBrk="0" fontAlgn="base" hangingPunct="0">
              <a:spcBef>
                <a:spcPct val="0"/>
              </a:spcBef>
              <a:spcAft>
                <a:spcPct val="0"/>
              </a:spcAft>
              <a:buFont typeface="+mj-lt"/>
              <a:buAutoNum type="arabicPeriod"/>
            </a:pPr>
            <a:r>
              <a:rPr lang="en-US" altLang="en-US" dirty="0" smtClean="0">
                <a:solidFill>
                  <a:schemeClr val="bg1"/>
                </a:solidFill>
                <a:latin typeface="Arial" panose="020B0604020202020204" pitchFamily="34" charset="0"/>
                <a:cs typeface="Arial" panose="020B0604020202020204" pitchFamily="34" charset="0"/>
              </a:rPr>
              <a:t>Involve </a:t>
            </a:r>
            <a:r>
              <a:rPr lang="en-US" altLang="en-US" dirty="0">
                <a:solidFill>
                  <a:schemeClr val="bg1"/>
                </a:solidFill>
                <a:latin typeface="Arial" panose="020B0604020202020204" pitchFamily="34" charset="0"/>
                <a:cs typeface="Arial" panose="020B0604020202020204" pitchFamily="34" charset="0"/>
              </a:rPr>
              <a:t>the Arctic's indigenous communities in decisions that affect them; and</a:t>
            </a:r>
          </a:p>
          <a:p>
            <a:pPr marL="347663" lvl="0" indent="-347663" eaLnBrk="0" fontAlgn="base" hangingPunct="0">
              <a:spcBef>
                <a:spcPct val="0"/>
              </a:spcBef>
              <a:spcAft>
                <a:spcPct val="0"/>
              </a:spcAft>
              <a:buFont typeface="+mj-lt"/>
              <a:buAutoNum type="arabicPeriod"/>
            </a:pPr>
            <a:r>
              <a:rPr lang="en-US" altLang="en-US" dirty="0" smtClean="0">
                <a:solidFill>
                  <a:schemeClr val="bg1"/>
                </a:solidFill>
                <a:latin typeface="Arial" panose="020B0604020202020204" pitchFamily="34" charset="0"/>
                <a:cs typeface="Arial" panose="020B0604020202020204" pitchFamily="34" charset="0"/>
              </a:rPr>
              <a:t>Enhance </a:t>
            </a:r>
            <a:r>
              <a:rPr lang="en-US" altLang="en-US" dirty="0">
                <a:solidFill>
                  <a:schemeClr val="bg1"/>
                </a:solidFill>
                <a:latin typeface="Arial" panose="020B0604020202020204" pitchFamily="34" charset="0"/>
                <a:cs typeface="Arial" panose="020B0604020202020204" pitchFamily="34" charset="0"/>
              </a:rPr>
              <a:t>scientific monitoring and research into local, regional, and global environmental issues</a:t>
            </a:r>
            <a:r>
              <a:rPr lang="en-US" altLang="en-US" dirty="0" smtClean="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843026" y="5547008"/>
            <a:ext cx="5299849" cy="430887"/>
          </a:xfrm>
          <a:prstGeom prst="rect">
            <a:avLst/>
          </a:prstGeom>
          <a:noFill/>
        </p:spPr>
        <p:txBody>
          <a:bodyPr wrap="none" rtlCol="0">
            <a:spAutoFit/>
          </a:bodyPr>
          <a:lstStyle/>
          <a:p>
            <a:r>
              <a:rPr lang="en-US" sz="1100" dirty="0" smtClean="0">
                <a:solidFill>
                  <a:schemeClr val="bg1"/>
                </a:solidFill>
                <a:latin typeface="Arial" panose="020B0604020202020204" pitchFamily="34" charset="0"/>
                <a:cs typeface="Arial" panose="020B0604020202020204" pitchFamily="34" charset="0"/>
              </a:rPr>
              <a:t>The full text (10 pages) is available at:</a:t>
            </a:r>
          </a:p>
          <a:p>
            <a:r>
              <a:rPr lang="en-US" sz="1100" dirty="0" smtClean="0">
                <a:solidFill>
                  <a:schemeClr val="bg1"/>
                </a:solidFill>
                <a:latin typeface="Arial" panose="020B0604020202020204" pitchFamily="34" charset="0"/>
                <a:cs typeface="Arial" panose="020B0604020202020204" pitchFamily="34" charset="0"/>
              </a:rPr>
              <a:t>https</a:t>
            </a:r>
            <a:r>
              <a:rPr lang="en-US" sz="1100" dirty="0">
                <a:solidFill>
                  <a:schemeClr val="bg1"/>
                </a:solidFill>
                <a:latin typeface="Arial" panose="020B0604020202020204" pitchFamily="34" charset="0"/>
                <a:cs typeface="Arial" panose="020B0604020202020204" pitchFamily="34" charset="0"/>
              </a:rPr>
              <a:t>://www.nsf.gov/geo/opp/opp_advisory/briefings/may2009/nspd66_hspd25.pdf</a:t>
            </a:r>
          </a:p>
        </p:txBody>
      </p:sp>
    </p:spTree>
    <p:extLst>
      <p:ext uri="{BB962C8B-B14F-4D97-AF65-F5344CB8AC3E}">
        <p14:creationId xmlns:p14="http://schemas.microsoft.com/office/powerpoint/2010/main" val="328017021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7116F9-F53A-42A1-B786-2BDB85135B6A}" type="slidenum">
              <a:rPr lang="en-US" smtClean="0"/>
              <a:t>5</a:t>
            </a:fld>
            <a:endParaRPr lang="en-US" dirty="0"/>
          </a:p>
        </p:txBody>
      </p:sp>
      <p:pic>
        <p:nvPicPr>
          <p:cNvPr id="3"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2" y="-5582"/>
            <a:ext cx="9155163" cy="686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11"/>
          <p:cNvSpPr txBox="1">
            <a:spLocks noChangeArrowheads="1"/>
          </p:cNvSpPr>
          <p:nvPr/>
        </p:nvSpPr>
        <p:spPr bwMode="auto">
          <a:xfrm>
            <a:off x="4251325" y="636974"/>
            <a:ext cx="23018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solidFill>
                  <a:schemeClr val="bg1"/>
                </a:solidFill>
                <a:latin typeface="Arial" panose="020B0604020202020204" pitchFamily="34" charset="0"/>
                <a:ea typeface="Open Sans" charset="0"/>
                <a:cs typeface="Arial" panose="020B0604020202020204" pitchFamily="34" charset="0"/>
              </a:rPr>
              <a:t>USARC</a:t>
            </a:r>
            <a:r>
              <a:rPr lang="en-US" sz="1800" dirty="0">
                <a:solidFill>
                  <a:schemeClr val="bg1"/>
                </a:solidFill>
                <a:latin typeface="Arial" panose="020B0604020202020204" pitchFamily="34" charset="0"/>
                <a:ea typeface="Open Sans" charset="0"/>
                <a:cs typeface="Arial" panose="020B0604020202020204" pitchFamily="34" charset="0"/>
              </a:rPr>
              <a:t> </a:t>
            </a:r>
            <a:br>
              <a:rPr lang="en-US" sz="1800" dirty="0">
                <a:solidFill>
                  <a:schemeClr val="bg1"/>
                </a:solidFill>
                <a:latin typeface="Arial" panose="020B0604020202020204" pitchFamily="34" charset="0"/>
                <a:ea typeface="Open Sans" charset="0"/>
                <a:cs typeface="Arial" panose="020B0604020202020204" pitchFamily="34" charset="0"/>
              </a:rPr>
            </a:br>
            <a:r>
              <a:rPr lang="en-US" sz="1800" dirty="0" smtClean="0">
                <a:solidFill>
                  <a:schemeClr val="bg1"/>
                </a:solidFill>
                <a:latin typeface="Arial" panose="020B0604020202020204" pitchFamily="34" charset="0"/>
                <a:ea typeface="Open Sans" charset="0"/>
                <a:cs typeface="Arial" panose="020B0604020202020204" pitchFamily="34" charset="0"/>
              </a:rPr>
              <a:t>develops and recommends an integrated Arctic research policy</a:t>
            </a:r>
            <a:endParaRPr lang="en-US" sz="1800" dirty="0">
              <a:solidFill>
                <a:schemeClr val="bg1"/>
              </a:solidFill>
              <a:latin typeface="Arial" panose="020B0604020202020204" pitchFamily="34" charset="0"/>
              <a:ea typeface="Open Sans" charset="0"/>
              <a:cs typeface="Arial" panose="020B0604020202020204" pitchFamily="34" charset="0"/>
            </a:endParaRPr>
          </a:p>
        </p:txBody>
      </p:sp>
      <p:sp>
        <p:nvSpPr>
          <p:cNvPr id="5" name="Text Box 12"/>
          <p:cNvSpPr txBox="1">
            <a:spLocks noChangeArrowheads="1"/>
          </p:cNvSpPr>
          <p:nvPr/>
        </p:nvSpPr>
        <p:spPr bwMode="auto">
          <a:xfrm>
            <a:off x="4232496" y="4008198"/>
            <a:ext cx="24905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solidFill>
                  <a:schemeClr val="bg1"/>
                </a:solidFill>
                <a:latin typeface="Arial" panose="020B0604020202020204" pitchFamily="34" charset="0"/>
                <a:ea typeface="Open Sans" charset="0"/>
                <a:cs typeface="Arial" panose="020B0604020202020204" pitchFamily="34" charset="0"/>
              </a:rPr>
              <a:t>IARPC</a:t>
            </a:r>
            <a:r>
              <a:rPr lang="en-US" sz="1800" dirty="0">
                <a:solidFill>
                  <a:schemeClr val="bg1"/>
                </a:solidFill>
                <a:latin typeface="Arial" panose="020B0604020202020204" pitchFamily="34" charset="0"/>
                <a:ea typeface="Open Sans" charset="0"/>
                <a:cs typeface="Arial" panose="020B0604020202020204" pitchFamily="34" charset="0"/>
              </a:rPr>
              <a:t> </a:t>
            </a:r>
            <a:br>
              <a:rPr lang="en-US" sz="1800" dirty="0">
                <a:solidFill>
                  <a:schemeClr val="bg1"/>
                </a:solidFill>
                <a:latin typeface="Arial" panose="020B0604020202020204" pitchFamily="34" charset="0"/>
                <a:ea typeface="Open Sans" charset="0"/>
                <a:cs typeface="Arial" panose="020B0604020202020204" pitchFamily="34" charset="0"/>
              </a:rPr>
            </a:br>
            <a:r>
              <a:rPr lang="en-US" sz="1800" dirty="0">
                <a:solidFill>
                  <a:schemeClr val="bg1"/>
                </a:solidFill>
                <a:latin typeface="Arial" panose="020B0604020202020204" pitchFamily="34" charset="0"/>
                <a:ea typeface="Open Sans" charset="0"/>
                <a:cs typeface="Arial" panose="020B0604020202020204" pitchFamily="34" charset="0"/>
              </a:rPr>
              <a:t>develops </a:t>
            </a:r>
            <a:r>
              <a:rPr lang="en-US" sz="1800" dirty="0" smtClean="0">
                <a:solidFill>
                  <a:schemeClr val="bg1"/>
                </a:solidFill>
                <a:latin typeface="Arial" panose="020B0604020202020204" pitchFamily="34" charset="0"/>
                <a:ea typeface="Open Sans" charset="0"/>
                <a:cs typeface="Arial" panose="020B0604020202020204" pitchFamily="34" charset="0"/>
              </a:rPr>
              <a:t>a 5-year plan to implement Arctic research policy</a:t>
            </a:r>
            <a:endParaRPr lang="en-US" sz="1800" dirty="0">
              <a:solidFill>
                <a:schemeClr val="bg1"/>
              </a:solidFill>
              <a:latin typeface="Arial" panose="020B0604020202020204" pitchFamily="34" charset="0"/>
              <a:ea typeface="Open Sans" charset="0"/>
              <a:cs typeface="Arial" panose="020B0604020202020204" pitchFamily="34" charset="0"/>
            </a:endParaRPr>
          </a:p>
        </p:txBody>
      </p:sp>
      <p:sp>
        <p:nvSpPr>
          <p:cNvPr id="6" name="Right Arrow 5"/>
          <p:cNvSpPr/>
          <p:nvPr/>
        </p:nvSpPr>
        <p:spPr>
          <a:xfrm rot="5400000">
            <a:off x="4854829" y="2527639"/>
            <a:ext cx="953270" cy="968406"/>
          </a:xfrm>
          <a:prstGeom prst="right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p:nvPr/>
        </p:nvSpPr>
        <p:spPr>
          <a:xfrm>
            <a:off x="230761" y="374673"/>
            <a:ext cx="4180756" cy="1077218"/>
          </a:xfrm>
          <a:prstGeom prst="rect">
            <a:avLst/>
          </a:prstGeom>
          <a:noFill/>
        </p:spPr>
        <p:txBody>
          <a:bodyPr wrap="square" rtlCol="0">
            <a:spAutoFit/>
          </a:bodyPr>
          <a:lstStyle/>
          <a:p>
            <a:r>
              <a:rPr lang="en-US" sz="3200" b="1" dirty="0">
                <a:solidFill>
                  <a:schemeClr val="bg1"/>
                </a:solidFill>
                <a:latin typeface="Arial" panose="020B0604020202020204" pitchFamily="34" charset="0"/>
                <a:ea typeface="Open Sans" charset="0"/>
                <a:cs typeface="Arial" panose="020B0604020202020204" pitchFamily="34" charset="0"/>
              </a:rPr>
              <a:t>Arctic Research </a:t>
            </a:r>
            <a:endParaRPr lang="en-US" sz="3200" b="1" dirty="0" smtClean="0">
              <a:solidFill>
                <a:schemeClr val="bg1"/>
              </a:solidFill>
              <a:latin typeface="Arial" panose="020B0604020202020204" pitchFamily="34" charset="0"/>
              <a:ea typeface="Open Sans" charset="0"/>
              <a:cs typeface="Arial" panose="020B0604020202020204" pitchFamily="34" charset="0"/>
            </a:endParaRPr>
          </a:p>
          <a:p>
            <a:r>
              <a:rPr lang="en-US" sz="3200" b="1" dirty="0" smtClean="0">
                <a:solidFill>
                  <a:schemeClr val="bg1"/>
                </a:solidFill>
                <a:latin typeface="Arial" panose="020B0604020202020204" pitchFamily="34" charset="0"/>
                <a:ea typeface="Open Sans" charset="0"/>
                <a:cs typeface="Arial" panose="020B0604020202020204" pitchFamily="34" charset="0"/>
              </a:rPr>
              <a:t>&amp; Policy Act, 1984</a:t>
            </a:r>
            <a:endParaRPr lang="en-US" sz="3200" b="1" dirty="0">
              <a:solidFill>
                <a:schemeClr val="bg1"/>
              </a:solidFill>
              <a:latin typeface="Arial" panose="020B0604020202020204" pitchFamily="34" charset="0"/>
              <a:ea typeface="Open Sans" charset="0"/>
              <a:cs typeface="Arial" panose="020B0604020202020204" pitchFamily="34" charset="0"/>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6011" y="1669216"/>
            <a:ext cx="3971817" cy="2847920"/>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descr="2016_usarc_goals_11-21-16b.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1388" y="741105"/>
            <a:ext cx="2212835" cy="170991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b="430"/>
          <a:stretch/>
        </p:blipFill>
        <p:spPr>
          <a:xfrm>
            <a:off x="6909448" y="3730178"/>
            <a:ext cx="1876237" cy="1973785"/>
          </a:xfrm>
          <a:prstGeom prst="rect">
            <a:avLst/>
          </a:prstGeom>
          <a:ln>
            <a:solidFill>
              <a:schemeClr val="tx1"/>
            </a:solidFill>
          </a:ln>
          <a:effectLst/>
        </p:spPr>
      </p:pic>
      <p:pic>
        <p:nvPicPr>
          <p:cNvPr id="11" name="Picture 10"/>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333" r="99000">
                        <a14:foregroundMark x1="12000" y1="44792" x2="12000" y2="44792"/>
                        <a14:foregroundMark x1="46667" y1="8681" x2="46667" y2="8681"/>
                        <a14:foregroundMark x1="80333" y1="20833" x2="80333" y2="20833"/>
                        <a14:foregroundMark x1="91000" y1="55208" x2="91000" y2="55208"/>
                        <a14:foregroundMark x1="69333" y1="84375" x2="69333" y2="84375"/>
                        <a14:foregroundMark x1="65000" y1="86806" x2="65000" y2="86806"/>
                        <a14:foregroundMark x1="52667" y1="91319" x2="52667" y2="91319"/>
                        <a14:foregroundMark x1="30667" y1="86806" x2="30667" y2="86806"/>
                        <a14:foregroundMark x1="12000" y1="62847" x2="12000" y2="63542"/>
                        <a14:foregroundMark x1="97333" y1="46181" x2="97333" y2="46181"/>
                        <a14:backgroundMark x1="85333" y1="33681" x2="85333" y2="33681"/>
                      </a14:backgroundRemoval>
                    </a14:imgEffect>
                  </a14:imgLayer>
                </a14:imgProps>
              </a:ext>
              <a:ext uri="{28A0092B-C50C-407E-A947-70E740481C1C}">
                <a14:useLocalDpi xmlns:a14="http://schemas.microsoft.com/office/drawing/2010/main"/>
              </a:ext>
            </a:extLst>
          </a:blip>
          <a:stretch>
            <a:fillRect/>
          </a:stretch>
        </p:blipFill>
        <p:spPr>
          <a:xfrm>
            <a:off x="6265645" y="1877427"/>
            <a:ext cx="1077001" cy="1033921"/>
          </a:xfrm>
          <a:prstGeom prst="rect">
            <a:avLst/>
          </a:prstGeom>
        </p:spPr>
      </p:pic>
      <p:pic>
        <p:nvPicPr>
          <p:cNvPr id="12" name="Picture 11" descr="E4943_IARPC_logo_final.png"/>
          <p:cNvPicPr>
            <a:picLocks noChangeAspect="1"/>
          </p:cNvPicPr>
          <p:nvPr/>
        </p:nvPicPr>
        <p:blipFill rotWithShape="1">
          <a:blip r:embed="rId8" cstate="email">
            <a:alphaModFix/>
            <a:extLst>
              <a:ext uri="{28A0092B-C50C-407E-A947-70E740481C1C}">
                <a14:useLocalDpi xmlns:a14="http://schemas.microsoft.com/office/drawing/2010/main"/>
              </a:ext>
            </a:extLst>
          </a:blip>
          <a:srcRect/>
          <a:stretch/>
        </p:blipFill>
        <p:spPr>
          <a:xfrm>
            <a:off x="6446538" y="3149394"/>
            <a:ext cx="891386" cy="1140820"/>
          </a:xfrm>
          <a:prstGeom prst="rect">
            <a:avLst/>
          </a:prstGeom>
        </p:spPr>
      </p:pic>
      <p:sp>
        <p:nvSpPr>
          <p:cNvPr id="14" name="TextBox 13"/>
          <p:cNvSpPr txBox="1"/>
          <p:nvPr/>
        </p:nvSpPr>
        <p:spPr>
          <a:xfrm>
            <a:off x="6520232" y="3374340"/>
            <a:ext cx="744114" cy="307777"/>
          </a:xfrm>
          <a:prstGeom prst="rect">
            <a:avLst/>
          </a:prstGeom>
          <a:noFill/>
        </p:spPr>
        <p:txBody>
          <a:bodyPr wrap="none" rtlCol="0">
            <a:spAutoFit/>
          </a:bodyPr>
          <a:lstStyle/>
          <a:p>
            <a:r>
              <a:rPr lang="en-US" sz="1400" b="1" dirty="0" smtClean="0">
                <a:solidFill>
                  <a:srgbClr val="002060"/>
                </a:solidFill>
                <a:latin typeface="Arial" panose="020B0604020202020204" pitchFamily="34" charset="0"/>
                <a:cs typeface="Arial" panose="020B0604020202020204" pitchFamily="34" charset="0"/>
              </a:rPr>
              <a:t>IARPC</a:t>
            </a:r>
            <a:endParaRPr lang="en-US" sz="1400" b="1" dirty="0">
              <a:solidFill>
                <a:srgbClr val="002060"/>
              </a:solidFill>
              <a:latin typeface="Arial" panose="020B0604020202020204" pitchFamily="34" charset="0"/>
              <a:cs typeface="Arial" panose="020B0604020202020204" pitchFamily="34" charset="0"/>
            </a:endParaRPr>
          </a:p>
        </p:txBody>
      </p:sp>
      <p:sp>
        <p:nvSpPr>
          <p:cNvPr id="16" name="Slide Number Placeholder 2"/>
          <p:cNvSpPr txBox="1">
            <a:spLocks/>
          </p:cNvSpPr>
          <p:nvPr/>
        </p:nvSpPr>
        <p:spPr>
          <a:xfrm>
            <a:off x="6934200" y="64623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5</a:t>
            </a:r>
            <a:endParaRPr lang="en-US" b="1" dirty="0">
              <a:solidFill>
                <a:schemeClr val="bg1"/>
              </a:solidFill>
            </a:endParaRPr>
          </a:p>
        </p:txBody>
      </p:sp>
      <p:sp>
        <p:nvSpPr>
          <p:cNvPr id="17" name="Text Box 11"/>
          <p:cNvSpPr txBox="1">
            <a:spLocks noChangeArrowheads="1"/>
          </p:cNvSpPr>
          <p:nvPr/>
        </p:nvSpPr>
        <p:spPr bwMode="auto">
          <a:xfrm>
            <a:off x="227712" y="4522957"/>
            <a:ext cx="3548759"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dirty="0" smtClean="0">
                <a:solidFill>
                  <a:schemeClr val="bg1"/>
                </a:solidFill>
                <a:latin typeface="Arial" panose="020B0604020202020204" pitchFamily="34" charset="0"/>
                <a:ea typeface="Open Sans" charset="0"/>
                <a:cs typeface="Arial" panose="020B0604020202020204" pitchFamily="34" charset="0"/>
              </a:rPr>
              <a:t>USARC:	U.S. Arctic Research Commission</a:t>
            </a:r>
          </a:p>
          <a:p>
            <a:pPr eaLnBrk="1" hangingPunct="1"/>
            <a:r>
              <a:rPr lang="en-US" sz="1200" dirty="0">
                <a:solidFill>
                  <a:schemeClr val="bg1"/>
                </a:solidFill>
                <a:latin typeface="Arial" panose="020B0604020202020204" pitchFamily="34" charset="0"/>
                <a:ea typeface="Open Sans" charset="0"/>
                <a:cs typeface="Arial" panose="020B0604020202020204" pitchFamily="34" charset="0"/>
              </a:rPr>
              <a:t>	</a:t>
            </a:r>
            <a:r>
              <a:rPr lang="en-US" sz="1200" i="1" dirty="0" smtClean="0">
                <a:solidFill>
                  <a:schemeClr val="bg1"/>
                </a:solidFill>
                <a:latin typeface="Arial" panose="020B0604020202020204" pitchFamily="34" charset="0"/>
                <a:ea typeface="Open Sans" charset="0"/>
                <a:cs typeface="Arial" panose="020B0604020202020204" pitchFamily="34" charset="0"/>
              </a:rPr>
              <a:t>Chair: Fran Ulmer</a:t>
            </a:r>
          </a:p>
          <a:p>
            <a:pPr marL="741363" indent="-741363" eaLnBrk="1" hangingPunct="1"/>
            <a:r>
              <a:rPr lang="en-US" sz="1200" dirty="0" smtClean="0">
                <a:solidFill>
                  <a:schemeClr val="bg1"/>
                </a:solidFill>
                <a:latin typeface="Arial" panose="020B0604020202020204" pitchFamily="34" charset="0"/>
                <a:ea typeface="Open Sans" charset="0"/>
                <a:cs typeface="Arial" panose="020B0604020202020204" pitchFamily="34" charset="0"/>
              </a:rPr>
              <a:t>IARPC: 		Interagency Arctic Research </a:t>
            </a:r>
          </a:p>
          <a:p>
            <a:pPr marL="741363" indent="-741363" eaLnBrk="1" hangingPunct="1"/>
            <a:r>
              <a:rPr lang="en-US" sz="1200" dirty="0" smtClean="0">
                <a:solidFill>
                  <a:schemeClr val="bg1"/>
                </a:solidFill>
                <a:latin typeface="Arial" panose="020B0604020202020204" pitchFamily="34" charset="0"/>
                <a:ea typeface="Open Sans" charset="0"/>
                <a:cs typeface="Arial" panose="020B0604020202020204" pitchFamily="34" charset="0"/>
              </a:rPr>
              <a:t>		Policy Committee</a:t>
            </a:r>
          </a:p>
          <a:p>
            <a:pPr marL="741363" indent="-741363" eaLnBrk="1" hangingPunct="1"/>
            <a:r>
              <a:rPr lang="en-US" sz="1200" dirty="0">
                <a:solidFill>
                  <a:schemeClr val="bg1"/>
                </a:solidFill>
                <a:latin typeface="Arial" panose="020B0604020202020204" pitchFamily="34" charset="0"/>
                <a:ea typeface="Open Sans" charset="0"/>
                <a:cs typeface="Arial" panose="020B0604020202020204" pitchFamily="34" charset="0"/>
              </a:rPr>
              <a:t>	</a:t>
            </a:r>
            <a:r>
              <a:rPr lang="en-US" sz="1200" dirty="0" smtClean="0">
                <a:solidFill>
                  <a:schemeClr val="bg1"/>
                </a:solidFill>
                <a:latin typeface="Arial" panose="020B0604020202020204" pitchFamily="34" charset="0"/>
                <a:ea typeface="Open Sans" charset="0"/>
                <a:cs typeface="Arial" panose="020B0604020202020204" pitchFamily="34" charset="0"/>
              </a:rPr>
              <a:t>	</a:t>
            </a:r>
            <a:r>
              <a:rPr lang="en-US" sz="1200" i="1" dirty="0" smtClean="0">
                <a:solidFill>
                  <a:schemeClr val="bg1"/>
                </a:solidFill>
                <a:latin typeface="Arial" panose="020B0604020202020204" pitchFamily="34" charset="0"/>
                <a:ea typeface="Open Sans" charset="0"/>
                <a:cs typeface="Arial" panose="020B0604020202020204" pitchFamily="34" charset="0"/>
              </a:rPr>
              <a:t>Chair: Dr. France C</a:t>
            </a:r>
            <a:r>
              <a:rPr lang="en-US" sz="1200" i="1" dirty="0">
                <a:solidFill>
                  <a:schemeClr val="bg1"/>
                </a:solidFill>
                <a:latin typeface="Arial" panose="020B0604020202020204" pitchFamily="34" charset="0"/>
                <a:cs typeface="Arial" panose="020B0604020202020204" pitchFamily="34" charset="0"/>
              </a:rPr>
              <a:t>ò</a:t>
            </a:r>
            <a:r>
              <a:rPr lang="en-US" sz="1200" i="1" dirty="0" smtClean="0">
                <a:solidFill>
                  <a:schemeClr val="bg1"/>
                </a:solidFill>
                <a:latin typeface="Arial" panose="020B0604020202020204" pitchFamily="34" charset="0"/>
                <a:ea typeface="Open Sans" charset="0"/>
                <a:cs typeface="Arial" panose="020B0604020202020204" pitchFamily="34" charset="0"/>
              </a:rPr>
              <a:t>rdova, NSF</a:t>
            </a:r>
          </a:p>
          <a:p>
            <a:pPr marL="741363" indent="-741363" eaLnBrk="1" hangingPunct="1"/>
            <a:endParaRPr lang="en-US" sz="1200" i="1" dirty="0">
              <a:solidFill>
                <a:schemeClr val="bg1"/>
              </a:solidFill>
              <a:latin typeface="Arial" panose="020B0604020202020204" pitchFamily="34" charset="0"/>
              <a:ea typeface="Open Sans" charset="0"/>
              <a:cs typeface="Arial" panose="020B0604020202020204" pitchFamily="34" charset="0"/>
            </a:endParaRPr>
          </a:p>
          <a:p>
            <a:pPr eaLnBrk="1" hangingPunct="1"/>
            <a:r>
              <a:rPr lang="en-US" sz="1200" dirty="0" smtClean="0">
                <a:solidFill>
                  <a:schemeClr val="bg1"/>
                </a:solidFill>
                <a:latin typeface="Arial" panose="020B0604020202020204" pitchFamily="34" charset="0"/>
                <a:ea typeface="Open Sans" charset="0"/>
                <a:cs typeface="Arial" panose="020B0604020202020204" pitchFamily="34" charset="0"/>
              </a:rPr>
              <a:t>Consult with the State of Alaska, Arctic residents, the private sector, and public interest groups.</a:t>
            </a:r>
            <a:endParaRPr lang="en-US" sz="1200" dirty="0">
              <a:solidFill>
                <a:schemeClr val="bg1"/>
              </a:solidFill>
              <a:latin typeface="Arial" panose="020B0604020202020204" pitchFamily="34" charset="0"/>
              <a:ea typeface="Open Sans" charset="0"/>
              <a:cs typeface="Arial" panose="020B0604020202020204" pitchFamily="34" charset="0"/>
            </a:endParaRPr>
          </a:p>
        </p:txBody>
      </p:sp>
    </p:spTree>
    <p:extLst>
      <p:ext uri="{BB962C8B-B14F-4D97-AF65-F5344CB8AC3E}">
        <p14:creationId xmlns:p14="http://schemas.microsoft.com/office/powerpoint/2010/main" val="2552429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2" y="-6017"/>
            <a:ext cx="9155163" cy="686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sz="quarter" idx="12"/>
          </p:nvPr>
        </p:nvSpPr>
        <p:spPr>
          <a:xfrm>
            <a:off x="6906768" y="6462395"/>
            <a:ext cx="2133600" cy="365125"/>
          </a:xfrm>
        </p:spPr>
        <p:txBody>
          <a:bodyPr/>
          <a:lstStyle/>
          <a:p>
            <a:fld id="{BC7116F9-F53A-42A1-B786-2BDB85135B6A}" type="slidenum">
              <a:rPr lang="en-US" smtClean="0"/>
              <a:t>6</a:t>
            </a:fld>
            <a:endParaRPr lang="en-US" dirty="0"/>
          </a:p>
        </p:txBody>
      </p:sp>
      <p:sp>
        <p:nvSpPr>
          <p:cNvPr id="19" name="Rectangle 18"/>
          <p:cNvSpPr/>
          <p:nvPr/>
        </p:nvSpPr>
        <p:spPr>
          <a:xfrm>
            <a:off x="1099603" y="219518"/>
            <a:ext cx="7135287" cy="646331"/>
          </a:xfrm>
          <a:prstGeom prst="rect">
            <a:avLst/>
          </a:prstGeom>
        </p:spPr>
        <p:txBody>
          <a:bodyPr wrap="none">
            <a:spAutoFit/>
          </a:bodyPr>
          <a:lstStyle/>
          <a:p>
            <a:r>
              <a:rPr lang="en-US" sz="3600" b="1" dirty="0" smtClean="0">
                <a:solidFill>
                  <a:schemeClr val="bg1"/>
                </a:solidFill>
                <a:latin typeface="Arial" panose="020B0604020202020204" pitchFamily="34" charset="0"/>
                <a:cs typeface="Arial" panose="020B0604020202020204" pitchFamily="34" charset="0"/>
              </a:rPr>
              <a:t>Arctic Research Plan 2017-2021</a:t>
            </a:r>
            <a:endParaRPr lang="en-US" sz="3600" b="1"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357486" y="921452"/>
            <a:ext cx="5383439" cy="3262432"/>
          </a:xfrm>
          <a:prstGeom prst="rect">
            <a:avLst/>
          </a:prstGeom>
          <a:noFill/>
          <a:ln>
            <a:solidFill>
              <a:schemeClr val="bg1"/>
            </a:solidFill>
          </a:ln>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Goals (by topic)</a:t>
            </a:r>
          </a:p>
          <a:p>
            <a:endParaRPr lang="en-US" sz="8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Human Health and Well-being</a:t>
            </a:r>
          </a:p>
          <a:p>
            <a:pPr marL="285750" lvl="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Atmosphere</a:t>
            </a:r>
          </a:p>
          <a:p>
            <a:pPr marL="285750" lvl="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Sea Ice</a:t>
            </a:r>
          </a:p>
          <a:p>
            <a:pPr marL="285750" lvl="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Marine Ecosystems</a:t>
            </a:r>
          </a:p>
          <a:p>
            <a:pPr marL="285750" lvl="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Glaciers, Ice Caps and the Greenland Ice Sheet</a:t>
            </a:r>
          </a:p>
          <a:p>
            <a:pPr marL="285750" lvl="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Permafrost</a:t>
            </a:r>
          </a:p>
          <a:p>
            <a:pPr marL="285750" lvl="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Terrestrial and Freshwater Ecosystems</a:t>
            </a:r>
          </a:p>
          <a:p>
            <a:pPr marL="285750" lvl="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Coastal Community Resilience</a:t>
            </a:r>
          </a:p>
          <a:p>
            <a:pPr marL="285750" lvl="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Environmental Intelligence </a:t>
            </a:r>
            <a:endParaRPr lang="en-US" dirty="0" smtClean="0">
              <a:solidFill>
                <a:schemeClr val="bg1"/>
              </a:solidFill>
              <a:latin typeface="Arial" panose="020B0604020202020204" pitchFamily="34" charset="0"/>
              <a:cs typeface="Arial" panose="020B0604020202020204" pitchFamily="34" charset="0"/>
            </a:endParaRPr>
          </a:p>
          <a:p>
            <a:pPr lvl="0"/>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Observations, </a:t>
            </a:r>
            <a:r>
              <a:rPr lang="en-US" dirty="0" smtClean="0">
                <a:solidFill>
                  <a:schemeClr val="bg1"/>
                </a:solidFill>
                <a:latin typeface="Arial" panose="020B0604020202020204" pitchFamily="34" charset="0"/>
                <a:cs typeface="Arial" panose="020B0604020202020204" pitchFamily="34" charset="0"/>
              </a:rPr>
              <a:t>Data Management, </a:t>
            </a:r>
            <a:r>
              <a:rPr lang="en-US" dirty="0">
                <a:solidFill>
                  <a:schemeClr val="bg1"/>
                </a:solidFill>
                <a:latin typeface="Arial" panose="020B0604020202020204" pitchFamily="34" charset="0"/>
                <a:cs typeface="Arial" panose="020B0604020202020204" pitchFamily="34" charset="0"/>
              </a:rPr>
              <a:t>Modeling</a:t>
            </a:r>
            <a:r>
              <a:rPr lang="en-US" dirty="0" smtClean="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8497" y="2791441"/>
            <a:ext cx="3245129" cy="2174236"/>
          </a:xfrm>
          <a:prstGeom prst="rect">
            <a:avLst/>
          </a:prstGeom>
        </p:spPr>
      </p:pic>
      <p:sp>
        <p:nvSpPr>
          <p:cNvPr id="8" name="TextBox 7"/>
          <p:cNvSpPr txBox="1"/>
          <p:nvPr/>
        </p:nvSpPr>
        <p:spPr>
          <a:xfrm>
            <a:off x="380426" y="5532305"/>
            <a:ext cx="5299849" cy="430887"/>
          </a:xfrm>
          <a:prstGeom prst="rect">
            <a:avLst/>
          </a:prstGeom>
          <a:noFill/>
        </p:spPr>
        <p:txBody>
          <a:bodyPr wrap="none" rtlCol="0">
            <a:spAutoFit/>
          </a:bodyPr>
          <a:lstStyle/>
          <a:p>
            <a:r>
              <a:rPr lang="en-US" sz="1100" dirty="0" smtClean="0">
                <a:solidFill>
                  <a:schemeClr val="bg1"/>
                </a:solidFill>
                <a:latin typeface="Arial" panose="020B0604020202020204" pitchFamily="34" charset="0"/>
                <a:cs typeface="Arial" panose="020B0604020202020204" pitchFamily="34" charset="0"/>
              </a:rPr>
              <a:t>Arctic Research Plan 2017-2021 is available at:</a:t>
            </a:r>
          </a:p>
          <a:p>
            <a:r>
              <a:rPr lang="en-US" sz="1100" dirty="0" smtClean="0">
                <a:solidFill>
                  <a:schemeClr val="bg1"/>
                </a:solidFill>
                <a:latin typeface="Arial" panose="020B0604020202020204" pitchFamily="34" charset="0"/>
                <a:cs typeface="Arial" panose="020B0604020202020204" pitchFamily="34" charset="0"/>
              </a:rPr>
              <a:t>https</a:t>
            </a:r>
            <a:r>
              <a:rPr lang="en-US" sz="1100" dirty="0">
                <a:solidFill>
                  <a:schemeClr val="bg1"/>
                </a:solidFill>
                <a:latin typeface="Arial" panose="020B0604020202020204" pitchFamily="34" charset="0"/>
                <a:cs typeface="Arial" panose="020B0604020202020204" pitchFamily="34" charset="0"/>
              </a:rPr>
              <a:t>://www.nsf.gov/geo/opp/opp_advisory/briefings/may2009/nspd66_hspd25.pdf</a:t>
            </a:r>
          </a:p>
        </p:txBody>
      </p:sp>
      <p:grpSp>
        <p:nvGrpSpPr>
          <p:cNvPr id="7" name="Group 6"/>
          <p:cNvGrpSpPr/>
          <p:nvPr/>
        </p:nvGrpSpPr>
        <p:grpSpPr>
          <a:xfrm>
            <a:off x="205286" y="3553687"/>
            <a:ext cx="5281114" cy="1912461"/>
            <a:chOff x="205286" y="3553687"/>
            <a:chExt cx="5281114" cy="1912461"/>
          </a:xfrm>
        </p:grpSpPr>
        <p:sp>
          <p:nvSpPr>
            <p:cNvPr id="11" name="Rounded Rectangle 10"/>
            <p:cNvSpPr/>
            <p:nvPr/>
          </p:nvSpPr>
          <p:spPr>
            <a:xfrm>
              <a:off x="205286" y="3553687"/>
              <a:ext cx="5281114" cy="685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32224" y="4569447"/>
              <a:ext cx="4023602" cy="830997"/>
            </a:xfrm>
            <a:prstGeom prst="rect">
              <a:avLst/>
            </a:prstGeom>
            <a:ln>
              <a:noFill/>
            </a:ln>
          </p:spPr>
          <p:txBody>
            <a:bodyPr wrap="none">
              <a:spAutoFit/>
            </a:bodyPr>
            <a:lstStyle/>
            <a:p>
              <a:pPr marL="28575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Arctic Domain Awareness</a:t>
              </a:r>
            </a:p>
            <a:p>
              <a:pPr marL="28575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Weather, Water &amp; Sea Ice Forecasting </a:t>
              </a:r>
            </a:p>
            <a:p>
              <a:pPr marL="28575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Decision Support</a:t>
              </a:r>
              <a:endParaRPr lang="en-US" sz="1600" dirty="0">
                <a:solidFill>
                  <a:schemeClr val="bg1"/>
                </a:solidFill>
                <a:latin typeface="Arial" panose="020B0604020202020204" pitchFamily="34" charset="0"/>
                <a:cs typeface="Arial" panose="020B0604020202020204" pitchFamily="34" charset="0"/>
              </a:endParaRPr>
            </a:p>
          </p:txBody>
        </p:sp>
        <p:sp>
          <p:nvSpPr>
            <p:cNvPr id="13" name="Rounded Rectangle 12"/>
            <p:cNvSpPr/>
            <p:nvPr/>
          </p:nvSpPr>
          <p:spPr>
            <a:xfrm>
              <a:off x="952423" y="4518464"/>
              <a:ext cx="4031057" cy="9476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rot="-60000" flipH="1">
              <a:off x="2688336" y="4239195"/>
              <a:ext cx="5493" cy="27924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4275" y="1030485"/>
            <a:ext cx="2286000" cy="156819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4929" y="5045822"/>
            <a:ext cx="2112264" cy="1219832"/>
          </a:xfrm>
          <a:prstGeom prst="rect">
            <a:avLst/>
          </a:prstGeom>
        </p:spPr>
      </p:pic>
      <p:sp>
        <p:nvSpPr>
          <p:cNvPr id="23" name="Rectangle 22"/>
          <p:cNvSpPr/>
          <p:nvPr/>
        </p:nvSpPr>
        <p:spPr>
          <a:xfrm>
            <a:off x="6159289" y="5021235"/>
            <a:ext cx="1585680" cy="230832"/>
          </a:xfrm>
          <a:prstGeom prst="rect">
            <a:avLst/>
          </a:prstGeom>
        </p:spPr>
        <p:txBody>
          <a:bodyPr wrap="square">
            <a:spAutoFit/>
          </a:bodyPr>
          <a:lstStyle/>
          <a:p>
            <a:r>
              <a:rPr lang="en-US" sz="900" dirty="0" smtClean="0">
                <a:solidFill>
                  <a:srgbClr val="002060"/>
                </a:solidFill>
                <a:latin typeface="Arial" panose="020B0604020202020204" pitchFamily="34" charset="0"/>
                <a:cs typeface="Arial" panose="020B0604020202020204" pitchFamily="34" charset="0"/>
              </a:rPr>
              <a:t>Hobson’s Choice Ice Island</a:t>
            </a:r>
            <a:endParaRPr lang="en-US" sz="900" dirty="0">
              <a:solidFill>
                <a:srgbClr val="002060"/>
              </a:solidFill>
              <a:latin typeface="Arial" panose="020B0604020202020204" pitchFamily="34" charset="0"/>
              <a:cs typeface="Arial" panose="020B0604020202020204" pitchFamily="34" charset="0"/>
            </a:endParaRPr>
          </a:p>
        </p:txBody>
      </p:sp>
      <p:sp>
        <p:nvSpPr>
          <p:cNvPr id="24" name="Rectangle 23"/>
          <p:cNvSpPr/>
          <p:nvPr/>
        </p:nvSpPr>
        <p:spPr>
          <a:xfrm>
            <a:off x="6101377" y="994827"/>
            <a:ext cx="1021799" cy="230832"/>
          </a:xfrm>
          <a:prstGeom prst="rect">
            <a:avLst/>
          </a:prstGeom>
        </p:spPr>
        <p:txBody>
          <a:bodyPr wrap="square">
            <a:spAutoFit/>
          </a:bodyPr>
          <a:lstStyle/>
          <a:p>
            <a:r>
              <a:rPr lang="en-US" sz="900" dirty="0" smtClean="0">
                <a:solidFill>
                  <a:srgbClr val="002060"/>
                </a:solidFill>
                <a:latin typeface="Arial" panose="020B0604020202020204" pitchFamily="34" charset="0"/>
                <a:cs typeface="Arial" panose="020B0604020202020204" pitchFamily="34" charset="0"/>
              </a:rPr>
              <a:t>Shishmaref, AK</a:t>
            </a:r>
            <a:endParaRPr lang="en-US" sz="9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4108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7116F9-F53A-42A1-B786-2BDB85135B6A}" type="slidenum">
              <a:rPr lang="en-US" smtClean="0"/>
              <a:t>7</a:t>
            </a:fld>
            <a:endParaRPr lang="en-US" dirty="0"/>
          </a:p>
        </p:txBody>
      </p:sp>
      <p:pic>
        <p:nvPicPr>
          <p:cNvPr id="3"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2" y="-5582"/>
            <a:ext cx="9155163" cy="686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2087155" y="167484"/>
            <a:ext cx="4980851" cy="646331"/>
          </a:xfrm>
          <a:prstGeom prst="rect">
            <a:avLst/>
          </a:prstGeom>
        </p:spPr>
        <p:txBody>
          <a:bodyPr wrap="none">
            <a:spAutoFit/>
          </a:bodyPr>
          <a:lstStyle/>
          <a:p>
            <a:r>
              <a:rPr lang="en-US" sz="3600" b="1" dirty="0" smtClean="0">
                <a:solidFill>
                  <a:schemeClr val="bg1"/>
                </a:solidFill>
                <a:latin typeface="Arial" panose="020B0604020202020204" pitchFamily="34" charset="0"/>
                <a:cs typeface="Arial" panose="020B0604020202020204" pitchFamily="34" charset="0"/>
              </a:rPr>
              <a:t>IARPC Collaborations</a:t>
            </a:r>
            <a:endParaRPr lang="en-US" sz="36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985090" y="5797293"/>
            <a:ext cx="2996718" cy="338554"/>
          </a:xfrm>
          <a:prstGeom prst="rect">
            <a:avLst/>
          </a:prstGeom>
        </p:spPr>
        <p:txBody>
          <a:bodyPr wrap="none">
            <a:spAutoFit/>
          </a:bodyPr>
          <a:lstStyle/>
          <a:p>
            <a:r>
              <a:rPr lang="en-US" sz="1600" b="1" dirty="0" smtClean="0">
                <a:solidFill>
                  <a:schemeClr val="bg1"/>
                </a:solidFill>
                <a:latin typeface="Arial" panose="020B0604020202020204" pitchFamily="34" charset="0"/>
                <a:cs typeface="Arial" panose="020B0604020202020204" pitchFamily="34" charset="0"/>
              </a:rPr>
              <a:t>www.iarpccollaborations.org</a:t>
            </a:r>
            <a:endParaRPr lang="en-US" sz="1600" b="1" dirty="0">
              <a:solidFill>
                <a:schemeClr val="bg1"/>
              </a:solidFill>
              <a:latin typeface="Arial" panose="020B0604020202020204" pitchFamily="34" charset="0"/>
              <a:cs typeface="Arial" panose="020B0604020202020204" pitchFamily="34" charset="0"/>
            </a:endParaRPr>
          </a:p>
        </p:txBody>
      </p:sp>
      <p:pic>
        <p:nvPicPr>
          <p:cNvPr id="6" name="2677CB16-11CB-4792-B1D3-14FEC4CCD1E5" descr="9512036C-D4B7-415F-B87F-656EC928B1FC@c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5" y="908528"/>
            <a:ext cx="6991350" cy="4943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740103" y="424914"/>
            <a:ext cx="1096775" cy="338554"/>
          </a:xfrm>
          <a:prstGeom prst="rect">
            <a:avLst/>
          </a:prstGeom>
        </p:spPr>
        <p:txBody>
          <a:bodyPr wrap="none">
            <a:spAutoFit/>
          </a:bodyPr>
          <a:lstStyle/>
          <a:p>
            <a:r>
              <a:rPr lang="en-US" sz="1600" b="1" dirty="0" smtClean="0">
                <a:solidFill>
                  <a:srgbClr val="FF0000"/>
                </a:solidFill>
                <a:latin typeface="Arial" panose="020B0604020202020204" pitchFamily="34" charset="0"/>
                <a:cs typeface="Arial" panose="020B0604020202020204" pitchFamily="34" charset="0"/>
              </a:rPr>
              <a:t>Join here</a:t>
            </a:r>
            <a:endParaRPr lang="en-US" sz="1600" b="1"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a:xfrm flipV="1">
            <a:off x="7577635" y="695707"/>
            <a:ext cx="251785" cy="3469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437152" y="1041651"/>
            <a:ext cx="1143753" cy="3939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p:cNvSpPr txBox="1">
            <a:spLocks/>
          </p:cNvSpPr>
          <p:nvPr/>
        </p:nvSpPr>
        <p:spPr>
          <a:xfrm>
            <a:off x="6906768" y="64623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7</a:t>
            </a:r>
            <a:endParaRPr lang="en-US" b="1" dirty="0">
              <a:solidFill>
                <a:schemeClr val="bg1"/>
              </a:solidFill>
            </a:endParaRPr>
          </a:p>
        </p:txBody>
      </p:sp>
    </p:spTree>
    <p:extLst>
      <p:ext uri="{BB962C8B-B14F-4D97-AF65-F5344CB8AC3E}">
        <p14:creationId xmlns:p14="http://schemas.microsoft.com/office/powerpoint/2010/main" val="434108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7116F9-F53A-42A1-B786-2BDB85135B6A}" type="slidenum">
              <a:rPr lang="en-US" smtClean="0"/>
              <a:t>8</a:t>
            </a:fld>
            <a:endParaRPr lang="en-US" dirty="0"/>
          </a:p>
        </p:txBody>
      </p:sp>
      <p:pic>
        <p:nvPicPr>
          <p:cNvPr id="3"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3" y="-9368"/>
            <a:ext cx="9155163" cy="686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587539" y="130908"/>
            <a:ext cx="8117549" cy="646331"/>
          </a:xfrm>
          <a:prstGeom prst="rect">
            <a:avLst/>
          </a:prstGeom>
        </p:spPr>
        <p:txBody>
          <a:bodyPr wrap="square">
            <a:spAutoFit/>
          </a:bodyPr>
          <a:lstStyle/>
          <a:p>
            <a:r>
              <a:rPr lang="en-US" sz="3600" b="1" dirty="0" smtClean="0">
                <a:solidFill>
                  <a:schemeClr val="bg1"/>
                </a:solidFill>
                <a:latin typeface="Arial" panose="020B0604020202020204" pitchFamily="34" charset="0"/>
                <a:cs typeface="Arial" panose="020B0604020202020204" pitchFamily="34" charset="0"/>
              </a:rPr>
              <a:t>Arctic </a:t>
            </a:r>
            <a:r>
              <a:rPr lang="en-US" sz="3200" b="1" dirty="0">
                <a:solidFill>
                  <a:schemeClr val="bg1"/>
                </a:solidFill>
                <a:latin typeface="Arial" panose="020B0604020202020204" pitchFamily="34" charset="0"/>
                <a:cs typeface="Arial" panose="020B0604020202020204" pitchFamily="34" charset="0"/>
              </a:rPr>
              <a:t>E</a:t>
            </a:r>
            <a:r>
              <a:rPr lang="en-US" sz="3200" b="1" dirty="0" smtClean="0">
                <a:solidFill>
                  <a:schemeClr val="bg1"/>
                </a:solidFill>
                <a:latin typeface="Arial" panose="020B0604020202020204" pitchFamily="34" charset="0"/>
                <a:cs typeface="Arial" panose="020B0604020202020204" pitchFamily="34" charset="0"/>
              </a:rPr>
              <a:t>xecutive</a:t>
            </a:r>
            <a:r>
              <a:rPr lang="en-US" sz="3600" b="1" dirty="0" smtClean="0">
                <a:solidFill>
                  <a:schemeClr val="bg1"/>
                </a:solidFill>
                <a:latin typeface="Arial" panose="020B0604020202020204" pitchFamily="34" charset="0"/>
                <a:cs typeface="Arial" panose="020B0604020202020204" pitchFamily="34" charset="0"/>
              </a:rPr>
              <a:t> Steering Committee</a:t>
            </a:r>
            <a:endParaRPr lang="en-US" sz="36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292608" y="893430"/>
            <a:ext cx="4672584" cy="2862322"/>
          </a:xfrm>
          <a:prstGeom prst="rect">
            <a:avLst/>
          </a:prstGeom>
          <a:noFill/>
          <a:ln>
            <a:solidFill>
              <a:schemeClr val="bg1"/>
            </a:solidFill>
          </a:ln>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Created in January 2015, the </a:t>
            </a:r>
            <a:r>
              <a:rPr lang="en-US" b="1" dirty="0" smtClean="0">
                <a:solidFill>
                  <a:schemeClr val="bg1"/>
                </a:solidFill>
                <a:latin typeface="Arial" panose="020B0604020202020204" pitchFamily="34" charset="0"/>
                <a:cs typeface="Arial" panose="020B0604020202020204" pitchFamily="34" charset="0"/>
              </a:rPr>
              <a:t>Arctic </a:t>
            </a:r>
            <a:r>
              <a:rPr lang="en-US" b="1" dirty="0">
                <a:solidFill>
                  <a:schemeClr val="bg1"/>
                </a:solidFill>
                <a:latin typeface="Arial" panose="020B0604020202020204" pitchFamily="34" charset="0"/>
                <a:cs typeface="Arial" panose="020B0604020202020204" pitchFamily="34" charset="0"/>
              </a:rPr>
              <a:t>Executive Steering Committee </a:t>
            </a:r>
            <a:r>
              <a:rPr lang="en-US" b="1" dirty="0" smtClean="0">
                <a:solidFill>
                  <a:schemeClr val="bg1"/>
                </a:solidFill>
                <a:latin typeface="Arial" panose="020B0604020202020204" pitchFamily="34" charset="0"/>
                <a:cs typeface="Arial" panose="020B0604020202020204" pitchFamily="34" charset="0"/>
              </a:rPr>
              <a:t>(AESC) </a:t>
            </a:r>
            <a:r>
              <a:rPr lang="en-US" dirty="0" smtClean="0">
                <a:solidFill>
                  <a:schemeClr val="bg1"/>
                </a:solidFill>
                <a:latin typeface="Arial" panose="020B0604020202020204" pitchFamily="34" charset="0"/>
                <a:cs typeface="Arial" panose="020B0604020202020204" pitchFamily="34" charset="0"/>
              </a:rPr>
              <a:t>provides </a:t>
            </a:r>
            <a:r>
              <a:rPr lang="en-US" dirty="0">
                <a:solidFill>
                  <a:schemeClr val="bg1"/>
                </a:solidFill>
                <a:latin typeface="Arial" panose="020B0604020202020204" pitchFamily="34" charset="0"/>
                <a:cs typeface="Arial" panose="020B0604020202020204" pitchFamily="34" charset="0"/>
              </a:rPr>
              <a:t>guidance to executive departments and </a:t>
            </a:r>
            <a:r>
              <a:rPr lang="en-US" dirty="0" smtClean="0">
                <a:solidFill>
                  <a:schemeClr val="bg1"/>
                </a:solidFill>
                <a:latin typeface="Arial" panose="020B0604020202020204" pitchFamily="34" charset="0"/>
                <a:cs typeface="Arial" panose="020B0604020202020204" pitchFamily="34" charset="0"/>
              </a:rPr>
              <a:t>agencies, and enhances </a:t>
            </a:r>
            <a:r>
              <a:rPr lang="en-US" dirty="0">
                <a:solidFill>
                  <a:schemeClr val="bg1"/>
                </a:solidFill>
                <a:latin typeface="Arial" panose="020B0604020202020204" pitchFamily="34" charset="0"/>
                <a:cs typeface="Arial" panose="020B0604020202020204" pitchFamily="34" charset="0"/>
              </a:rPr>
              <a:t>coordination of Federal Arctic policies across agencies and offices, and, where applicable, with State, local, and Alaska Native tribal governments and similar Alaska Native organizations, academic and research institutions, and the private and </a:t>
            </a:r>
            <a:r>
              <a:rPr lang="en-US" dirty="0" smtClean="0">
                <a:solidFill>
                  <a:schemeClr val="bg1"/>
                </a:solidFill>
                <a:latin typeface="Arial" panose="020B0604020202020204" pitchFamily="34" charset="0"/>
                <a:cs typeface="Arial" panose="020B0604020202020204" pitchFamily="34" charset="0"/>
              </a:rPr>
              <a:t>non-profit sectors.</a:t>
            </a:r>
            <a:endParaRPr lang="en-US"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5093208" y="2472910"/>
            <a:ext cx="3749039" cy="3416320"/>
          </a:xfrm>
          <a:prstGeom prst="rect">
            <a:avLst/>
          </a:prstGeom>
          <a:noFill/>
          <a:ln>
            <a:solidFill>
              <a:schemeClr val="bg1"/>
            </a:solidFill>
          </a:ln>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The </a:t>
            </a:r>
            <a:r>
              <a:rPr lang="en-US" b="1" dirty="0" smtClean="0">
                <a:solidFill>
                  <a:schemeClr val="bg1"/>
                </a:solidFill>
                <a:latin typeface="Arial" panose="020B0604020202020204" pitchFamily="34" charset="0"/>
                <a:cs typeface="Arial" panose="020B0604020202020204" pitchFamily="34" charset="0"/>
              </a:rPr>
              <a:t>AESC</a:t>
            </a:r>
            <a:r>
              <a:rPr lang="en-US" dirty="0" smtClean="0">
                <a:solidFill>
                  <a:schemeClr val="bg1"/>
                </a:solidFill>
                <a:latin typeface="Arial" panose="020B0604020202020204" pitchFamily="34" charset="0"/>
                <a:cs typeface="Arial" panose="020B0604020202020204" pitchFamily="34" charset="0"/>
              </a:rPr>
              <a:t> provides </a:t>
            </a:r>
            <a:r>
              <a:rPr lang="en-US" dirty="0">
                <a:solidFill>
                  <a:schemeClr val="bg1"/>
                </a:solidFill>
                <a:latin typeface="Arial" panose="020B0604020202020204" pitchFamily="34" charset="0"/>
                <a:cs typeface="Arial" panose="020B0604020202020204" pitchFamily="34" charset="0"/>
              </a:rPr>
              <a:t>guidance and </a:t>
            </a:r>
            <a:r>
              <a:rPr lang="en-US" dirty="0" smtClean="0">
                <a:solidFill>
                  <a:schemeClr val="bg1"/>
                </a:solidFill>
                <a:latin typeface="Arial" panose="020B0604020202020204" pitchFamily="34" charset="0"/>
                <a:cs typeface="Arial" panose="020B0604020202020204" pitchFamily="34" charset="0"/>
              </a:rPr>
              <a:t>coordinates </a:t>
            </a:r>
            <a:r>
              <a:rPr lang="en-US" dirty="0">
                <a:solidFill>
                  <a:schemeClr val="bg1"/>
                </a:solidFill>
                <a:latin typeface="Arial" panose="020B0604020202020204" pitchFamily="34" charset="0"/>
                <a:cs typeface="Arial" panose="020B0604020202020204" pitchFamily="34" charset="0"/>
              </a:rPr>
              <a:t>efforts to implement the priorities, objectives, activities, and responsibilities identified </a:t>
            </a:r>
            <a:r>
              <a:rPr lang="en-US" dirty="0" smtClean="0">
                <a:solidFill>
                  <a:schemeClr val="bg1"/>
                </a:solidFill>
                <a:latin typeface="Arial" panose="020B0604020202020204" pitchFamily="34" charset="0"/>
                <a:cs typeface="Arial" panose="020B0604020202020204" pitchFamily="34" charset="0"/>
              </a:rPr>
              <a:t>in: </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National </a:t>
            </a:r>
            <a:r>
              <a:rPr lang="en-US" dirty="0">
                <a:solidFill>
                  <a:schemeClr val="bg1"/>
                </a:solidFill>
                <a:latin typeface="Arial" panose="020B0604020202020204" pitchFamily="34" charset="0"/>
                <a:cs typeface="Arial" panose="020B0604020202020204" pitchFamily="34" charset="0"/>
              </a:rPr>
              <a:t>Security Presidential Directive 66/Homeland Security Presidential Directive 25, Arctic Region </a:t>
            </a:r>
            <a:r>
              <a:rPr lang="en-US" dirty="0" smtClean="0">
                <a:solidFill>
                  <a:schemeClr val="bg1"/>
                </a:solidFill>
                <a:latin typeface="Arial" panose="020B0604020202020204" pitchFamily="34" charset="0"/>
                <a:cs typeface="Arial" panose="020B0604020202020204" pitchFamily="34" charset="0"/>
              </a:rPr>
              <a:t>Policy; </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the </a:t>
            </a:r>
            <a:r>
              <a:rPr lang="en-US" b="1" dirty="0">
                <a:solidFill>
                  <a:schemeClr val="bg1"/>
                </a:solidFill>
                <a:latin typeface="Arial" panose="020B0604020202020204" pitchFamily="34" charset="0"/>
                <a:cs typeface="Arial" panose="020B0604020202020204" pitchFamily="34" charset="0"/>
              </a:rPr>
              <a:t>National Strategy for the Arctic </a:t>
            </a:r>
            <a:r>
              <a:rPr lang="en-US" b="1" dirty="0" smtClean="0">
                <a:solidFill>
                  <a:schemeClr val="bg1"/>
                </a:solidFill>
                <a:latin typeface="Arial" panose="020B0604020202020204" pitchFamily="34" charset="0"/>
                <a:cs typeface="Arial" panose="020B0604020202020204" pitchFamily="34" charset="0"/>
              </a:rPr>
              <a:t>Region (NSAR)</a:t>
            </a:r>
            <a:r>
              <a:rPr lang="en-US" dirty="0" smtClean="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and its Implementation </a:t>
            </a:r>
            <a:r>
              <a:rPr lang="en-US" dirty="0" smtClean="0">
                <a:solidFill>
                  <a:schemeClr val="bg1"/>
                </a:solidFill>
                <a:latin typeface="Arial" panose="020B0604020202020204" pitchFamily="34" charset="0"/>
                <a:cs typeface="Arial" panose="020B0604020202020204" pitchFamily="34" charset="0"/>
              </a:rPr>
              <a:t>Plan; and</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related </a:t>
            </a:r>
            <a:r>
              <a:rPr lang="en-US" dirty="0">
                <a:solidFill>
                  <a:schemeClr val="bg1"/>
                </a:solidFill>
                <a:latin typeface="Arial" panose="020B0604020202020204" pitchFamily="34" charset="0"/>
                <a:cs typeface="Arial" panose="020B0604020202020204" pitchFamily="34" charset="0"/>
              </a:rPr>
              <a:t>agency </a:t>
            </a:r>
            <a:r>
              <a:rPr lang="en-US" dirty="0" smtClean="0">
                <a:solidFill>
                  <a:schemeClr val="bg1"/>
                </a:solidFill>
                <a:latin typeface="Arial" panose="020B0604020202020204" pitchFamily="34" charset="0"/>
                <a:cs typeface="Arial" panose="020B0604020202020204" pitchFamily="34" charset="0"/>
              </a:rPr>
              <a:t>plans.</a:t>
            </a:r>
            <a:endParaRPr lang="en-US"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595" y="951548"/>
            <a:ext cx="2112263" cy="1408175"/>
          </a:xfrm>
          <a:prstGeom prst="rect">
            <a:avLst/>
          </a:prstGeom>
        </p:spPr>
      </p:pic>
      <p:sp>
        <p:nvSpPr>
          <p:cNvPr id="12" name="Text Box 11"/>
          <p:cNvSpPr txBox="1">
            <a:spLocks noChangeArrowheads="1"/>
          </p:cNvSpPr>
          <p:nvPr/>
        </p:nvSpPr>
        <p:spPr bwMode="auto">
          <a:xfrm>
            <a:off x="274319" y="3850996"/>
            <a:ext cx="4572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smtClean="0">
                <a:solidFill>
                  <a:schemeClr val="bg1"/>
                </a:solidFill>
                <a:latin typeface="Arial" panose="020B0604020202020204" pitchFamily="34" charset="0"/>
                <a:ea typeface="Open Sans" charset="0"/>
                <a:cs typeface="Arial" panose="020B0604020202020204" pitchFamily="34" charset="0"/>
              </a:rPr>
              <a:t>1. </a:t>
            </a:r>
            <a:r>
              <a:rPr lang="en-US" sz="1400" b="1" dirty="0" smtClean="0">
                <a:solidFill>
                  <a:schemeClr val="bg1"/>
                </a:solidFill>
                <a:latin typeface="Arial" panose="020B0604020202020204" pitchFamily="34" charset="0"/>
                <a:ea typeface="Open Sans" charset="0"/>
                <a:cs typeface="Arial" panose="020B0604020202020204" pitchFamily="34" charset="0"/>
              </a:rPr>
              <a:t>Chair:</a:t>
            </a:r>
            <a:r>
              <a:rPr lang="en-US" sz="1400" dirty="0" smtClean="0">
                <a:solidFill>
                  <a:schemeClr val="bg1"/>
                </a:solidFill>
                <a:latin typeface="Arial" panose="020B0604020202020204" pitchFamily="34" charset="0"/>
                <a:ea typeface="Open Sans" charset="0"/>
                <a:cs typeface="Arial" panose="020B0604020202020204" pitchFamily="34" charset="0"/>
              </a:rPr>
              <a:t> 	     Director of OSTP</a:t>
            </a:r>
          </a:p>
          <a:p>
            <a:pPr marL="914400" indent="-914400" eaLnBrk="1" hangingPunct="1"/>
            <a:r>
              <a:rPr lang="en-US" sz="1400" dirty="0" smtClean="0">
                <a:solidFill>
                  <a:schemeClr val="bg1"/>
                </a:solidFill>
                <a:latin typeface="Arial" panose="020B0604020202020204" pitchFamily="34" charset="0"/>
                <a:ea typeface="Open Sans" charset="0"/>
                <a:cs typeface="Arial" panose="020B0604020202020204" pitchFamily="34" charset="0"/>
              </a:rPr>
              <a:t>2. </a:t>
            </a:r>
            <a:r>
              <a:rPr lang="en-US" sz="1400" b="1" dirty="0" smtClean="0">
                <a:solidFill>
                  <a:schemeClr val="bg1"/>
                </a:solidFill>
                <a:latin typeface="Arial" panose="020B0604020202020204" pitchFamily="34" charset="0"/>
                <a:ea typeface="Open Sans" charset="0"/>
                <a:cs typeface="Arial" panose="020B0604020202020204" pitchFamily="34" charset="0"/>
              </a:rPr>
              <a:t>Vice Chair: </a:t>
            </a:r>
            <a:r>
              <a:rPr lang="en-US" sz="1400" dirty="0">
                <a:solidFill>
                  <a:schemeClr val="bg1"/>
                </a:solidFill>
                <a:latin typeface="Arial" panose="020B0604020202020204" pitchFamily="34" charset="0"/>
                <a:cs typeface="Arial" panose="020B0604020202020204" pitchFamily="34" charset="0"/>
              </a:rPr>
              <a:t>Assistant to the President </a:t>
            </a:r>
            <a:endParaRPr lang="en-US" sz="1400" dirty="0" smtClean="0">
              <a:solidFill>
                <a:schemeClr val="bg1"/>
              </a:solidFill>
              <a:latin typeface="Arial" panose="020B0604020202020204" pitchFamily="34" charset="0"/>
              <a:cs typeface="Arial" panose="020B0604020202020204" pitchFamily="34" charset="0"/>
            </a:endParaRPr>
          </a:p>
          <a:p>
            <a:pPr marL="914400" indent="-914400" eaLnBrk="1" hangingPunct="1"/>
            <a:r>
              <a:rPr lang="en-US" sz="1400" dirty="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     for National </a:t>
            </a:r>
            <a:r>
              <a:rPr lang="en-US" sz="1400" dirty="0">
                <a:solidFill>
                  <a:schemeClr val="bg1"/>
                </a:solidFill>
                <a:latin typeface="Arial" panose="020B0604020202020204" pitchFamily="34" charset="0"/>
                <a:cs typeface="Arial" panose="020B0604020202020204" pitchFamily="34" charset="0"/>
              </a:rPr>
              <a:t>Security </a:t>
            </a:r>
            <a:r>
              <a:rPr lang="en-US" sz="1400" dirty="0" smtClean="0">
                <a:solidFill>
                  <a:schemeClr val="bg1"/>
                </a:solidFill>
                <a:latin typeface="Arial" panose="020B0604020202020204" pitchFamily="34" charset="0"/>
                <a:cs typeface="Arial" panose="020B0604020202020204" pitchFamily="34" charset="0"/>
              </a:rPr>
              <a:t>Affairs</a:t>
            </a:r>
          </a:p>
          <a:p>
            <a:pPr marL="914400" indent="-914400" eaLnBrk="1" hangingPunct="1"/>
            <a:r>
              <a:rPr lang="en-US" sz="1400" dirty="0" smtClean="0">
                <a:solidFill>
                  <a:schemeClr val="bg1"/>
                </a:solidFill>
                <a:latin typeface="Arial" panose="020B0604020202020204" pitchFamily="34" charset="0"/>
                <a:ea typeface="Open Sans" charset="0"/>
                <a:cs typeface="Arial" panose="020B0604020202020204" pitchFamily="34" charset="0"/>
              </a:rPr>
              <a:t>3. Executive Officer</a:t>
            </a:r>
          </a:p>
          <a:p>
            <a:pPr marL="914400" indent="-914400" eaLnBrk="1" hangingPunct="1"/>
            <a:endParaRPr lang="en-US" sz="1400" dirty="0">
              <a:solidFill>
                <a:schemeClr val="bg1"/>
              </a:solidFill>
              <a:latin typeface="Arial" panose="020B0604020202020204" pitchFamily="34" charset="0"/>
              <a:ea typeface="Open Sans" charset="0"/>
              <a:cs typeface="Arial" panose="020B0604020202020204" pitchFamily="34" charset="0"/>
            </a:endParaRPr>
          </a:p>
          <a:p>
            <a:pPr marL="914400" indent="-914400" eaLnBrk="1" hangingPunct="1"/>
            <a:r>
              <a:rPr lang="en-US" sz="1400" b="1" dirty="0" smtClean="0">
                <a:solidFill>
                  <a:schemeClr val="bg1"/>
                </a:solidFill>
                <a:latin typeface="Arial" panose="020B0604020202020204" pitchFamily="34" charset="0"/>
                <a:ea typeface="Open Sans" charset="0"/>
                <a:cs typeface="Arial" panose="020B0604020202020204" pitchFamily="34" charset="0"/>
              </a:rPr>
              <a:t>Working Groups:</a:t>
            </a:r>
          </a:p>
          <a:p>
            <a:pPr marL="228600" indent="-228600" eaLnBrk="1" hangingPunct="1">
              <a:buAutoNum type="arabicPeriod"/>
            </a:pPr>
            <a:r>
              <a:rPr lang="en-US" sz="1400" dirty="0" smtClean="0">
                <a:solidFill>
                  <a:schemeClr val="bg1"/>
                </a:solidFill>
                <a:latin typeface="Arial" panose="020B0604020202020204" pitchFamily="34" charset="0"/>
                <a:ea typeface="Open Sans" charset="0"/>
                <a:cs typeface="Arial" panose="020B0604020202020204" pitchFamily="34" charset="0"/>
              </a:rPr>
              <a:t>Alaska Natives</a:t>
            </a:r>
          </a:p>
          <a:p>
            <a:pPr marL="228600" indent="-228600" eaLnBrk="1" hangingPunct="1">
              <a:buAutoNum type="arabicPeriod"/>
            </a:pPr>
            <a:r>
              <a:rPr lang="en-US" sz="1400" dirty="0" smtClean="0">
                <a:solidFill>
                  <a:schemeClr val="bg1"/>
                </a:solidFill>
                <a:latin typeface="Arial" panose="020B0604020202020204" pitchFamily="34" charset="0"/>
                <a:ea typeface="Open Sans" charset="0"/>
                <a:cs typeface="Arial" panose="020B0604020202020204" pitchFamily="34" charset="0"/>
              </a:rPr>
              <a:t>Community Resilience</a:t>
            </a:r>
          </a:p>
          <a:p>
            <a:pPr marL="228600" indent="-228600" eaLnBrk="1" hangingPunct="1">
              <a:buAutoNum type="arabicPeriod"/>
            </a:pPr>
            <a:r>
              <a:rPr lang="en-US" sz="1400" dirty="0" smtClean="0">
                <a:solidFill>
                  <a:schemeClr val="bg1"/>
                </a:solidFill>
                <a:latin typeface="Arial" panose="020B0604020202020204" pitchFamily="34" charset="0"/>
                <a:ea typeface="Open Sans" charset="0"/>
                <a:cs typeface="Arial" panose="020B0604020202020204" pitchFamily="34" charset="0"/>
              </a:rPr>
              <a:t>Energy</a:t>
            </a:r>
          </a:p>
          <a:p>
            <a:pPr marL="228600" indent="-228600" eaLnBrk="1" hangingPunct="1">
              <a:buAutoNum type="arabicPeriod"/>
            </a:pPr>
            <a:r>
              <a:rPr lang="en-US" sz="1400" dirty="0" smtClean="0">
                <a:solidFill>
                  <a:schemeClr val="bg1"/>
                </a:solidFill>
                <a:latin typeface="Arial" panose="020B0604020202020204" pitchFamily="34" charset="0"/>
                <a:ea typeface="Open Sans" charset="0"/>
                <a:cs typeface="Arial" panose="020B0604020202020204" pitchFamily="34" charset="0"/>
              </a:rPr>
              <a:t>Arctic Digital Elevation Model</a:t>
            </a:r>
          </a:p>
          <a:p>
            <a:pPr marL="228600" indent="-228600" eaLnBrk="1" hangingPunct="1">
              <a:buAutoNum type="arabicPeriod"/>
            </a:pPr>
            <a:r>
              <a:rPr lang="en-US" sz="1400" dirty="0" smtClean="0">
                <a:solidFill>
                  <a:schemeClr val="bg1"/>
                </a:solidFill>
                <a:latin typeface="Arial" panose="020B0604020202020204" pitchFamily="34" charset="0"/>
                <a:ea typeface="Open Sans" charset="0"/>
                <a:cs typeface="Arial" panose="020B0604020202020204" pitchFamily="34" charset="0"/>
              </a:rPr>
              <a:t>Arctic Science Ministerial</a:t>
            </a:r>
            <a:endParaRPr lang="en-US" sz="1400" dirty="0">
              <a:solidFill>
                <a:schemeClr val="bg1"/>
              </a:solidFill>
              <a:latin typeface="Arial" panose="020B0604020202020204" pitchFamily="34" charset="0"/>
              <a:ea typeface="Open Sans" charset="0"/>
              <a:cs typeface="Arial" panose="020B0604020202020204" pitchFamily="34" charset="0"/>
            </a:endParaRPr>
          </a:p>
        </p:txBody>
      </p:sp>
      <p:sp>
        <p:nvSpPr>
          <p:cNvPr id="13" name="Slide Number Placeholder 2"/>
          <p:cNvSpPr txBox="1">
            <a:spLocks/>
          </p:cNvSpPr>
          <p:nvPr/>
        </p:nvSpPr>
        <p:spPr>
          <a:xfrm>
            <a:off x="6906768" y="64623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8</a:t>
            </a:r>
            <a:endParaRPr lang="en-US" b="1" dirty="0">
              <a:solidFill>
                <a:schemeClr val="bg1"/>
              </a:solidFill>
            </a:endParaRPr>
          </a:p>
        </p:txBody>
      </p:sp>
    </p:spTree>
    <p:extLst>
      <p:ext uri="{BB962C8B-B14F-4D97-AF65-F5344CB8AC3E}">
        <p14:creationId xmlns:p14="http://schemas.microsoft.com/office/powerpoint/2010/main" val="931260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2" y="-5582"/>
            <a:ext cx="9155163" cy="686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7"/>
          <p:cNvSpPr/>
          <p:nvPr/>
        </p:nvSpPr>
        <p:spPr>
          <a:xfrm>
            <a:off x="297178" y="240636"/>
            <a:ext cx="8609077" cy="646331"/>
          </a:xfrm>
          <a:prstGeom prst="rect">
            <a:avLst/>
          </a:prstGeom>
        </p:spPr>
        <p:txBody>
          <a:bodyPr wrap="square">
            <a:spAutoFit/>
          </a:bodyPr>
          <a:lstStyle/>
          <a:p>
            <a:r>
              <a:rPr lang="en-US" sz="3600" b="1" dirty="0" smtClean="0">
                <a:solidFill>
                  <a:schemeClr val="bg1"/>
                </a:solidFill>
                <a:latin typeface="Arial" panose="020B0604020202020204" pitchFamily="34" charset="0"/>
                <a:cs typeface="Arial" panose="020B0604020202020204" pitchFamily="34" charset="0"/>
              </a:rPr>
              <a:t>National Strategy for the Arctic Region</a:t>
            </a:r>
            <a:endParaRPr lang="en-US" sz="36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58473" y="1048878"/>
            <a:ext cx="5026176" cy="2308324"/>
          </a:xfrm>
          <a:prstGeom prst="rect">
            <a:avLst/>
          </a:prstGeom>
          <a:noFill/>
          <a:ln>
            <a:solidFill>
              <a:schemeClr val="bg1"/>
            </a:solidFill>
          </a:ln>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Released in May 2013, the </a:t>
            </a:r>
            <a:r>
              <a:rPr lang="en-US" b="1" dirty="0" smtClean="0">
                <a:solidFill>
                  <a:schemeClr val="bg1"/>
                </a:solidFill>
                <a:latin typeface="Arial" panose="020B0604020202020204" pitchFamily="34" charset="0"/>
                <a:cs typeface="Arial" panose="020B0604020202020204" pitchFamily="34" charset="0"/>
              </a:rPr>
              <a:t>National Strategy for the Arctic Region (NSAR) </a:t>
            </a:r>
            <a:r>
              <a:rPr lang="en-US" dirty="0" smtClean="0">
                <a:solidFill>
                  <a:schemeClr val="bg1"/>
                </a:solidFill>
                <a:latin typeface="Arial" panose="020B0604020202020204" pitchFamily="34" charset="0"/>
                <a:cs typeface="Arial" panose="020B0604020202020204" pitchFamily="34" charset="0"/>
              </a:rPr>
              <a:t>has three lines of effort:</a:t>
            </a:r>
          </a:p>
          <a:p>
            <a:endParaRPr lang="en-US" dirty="0" smtClean="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Advance United States Security </a:t>
            </a:r>
            <a:r>
              <a:rPr lang="en-US" dirty="0" smtClean="0">
                <a:solidFill>
                  <a:schemeClr val="bg1"/>
                </a:solidFill>
                <a:latin typeface="Arial" panose="020B0604020202020204" pitchFamily="34" charset="0"/>
                <a:cs typeface="Arial" panose="020B0604020202020204" pitchFamily="34" charset="0"/>
              </a:rPr>
              <a:t>Interests;</a:t>
            </a: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Pursue Responsible Arctic </a:t>
            </a:r>
            <a:r>
              <a:rPr lang="en-US" dirty="0" smtClean="0">
                <a:solidFill>
                  <a:schemeClr val="bg1"/>
                </a:solidFill>
                <a:latin typeface="Arial" panose="020B0604020202020204" pitchFamily="34" charset="0"/>
                <a:cs typeface="Arial" panose="020B0604020202020204" pitchFamily="34" charset="0"/>
              </a:rPr>
              <a:t>Region Stewardship; and </a:t>
            </a: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Strengthen International </a:t>
            </a:r>
            <a:r>
              <a:rPr lang="en-US" dirty="0" smtClean="0">
                <a:solidFill>
                  <a:schemeClr val="bg1"/>
                </a:solidFill>
                <a:latin typeface="Arial" panose="020B0604020202020204" pitchFamily="34" charset="0"/>
                <a:cs typeface="Arial" panose="020B0604020202020204" pitchFamily="34" charset="0"/>
              </a:rPr>
              <a:t>Cooperation.   </a:t>
            </a:r>
            <a:endParaRPr lang="en-US"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751" y="1133826"/>
            <a:ext cx="2134200" cy="1422800"/>
          </a:xfrm>
          <a:prstGeom prst="rect">
            <a:avLst/>
          </a:prstGeom>
        </p:spPr>
      </p:pic>
      <p:sp>
        <p:nvSpPr>
          <p:cNvPr id="11" name="TextBox 10"/>
          <p:cNvSpPr txBox="1"/>
          <p:nvPr/>
        </p:nvSpPr>
        <p:spPr>
          <a:xfrm>
            <a:off x="6604266" y="1104386"/>
            <a:ext cx="1721946" cy="253916"/>
          </a:xfrm>
          <a:prstGeom prst="rect">
            <a:avLst/>
          </a:prstGeom>
          <a:noFill/>
        </p:spPr>
        <p:txBody>
          <a:bodyPr wrap="none" rtlCol="0">
            <a:spAutoFit/>
          </a:bodyPr>
          <a:lstStyle/>
          <a:p>
            <a:r>
              <a:rPr lang="en-US" sz="1050" dirty="0" smtClean="0">
                <a:solidFill>
                  <a:srgbClr val="002060"/>
                </a:solidFill>
                <a:latin typeface="Arial" panose="020B0604020202020204" pitchFamily="34" charset="0"/>
                <a:cs typeface="Arial" panose="020B0604020202020204" pitchFamily="34" charset="0"/>
              </a:rPr>
              <a:t>USS Hampton (SSN-767)</a:t>
            </a:r>
            <a:endParaRPr lang="en-US" sz="1050"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364569" y="3478134"/>
            <a:ext cx="5026176" cy="2031325"/>
          </a:xfrm>
          <a:prstGeom prst="rect">
            <a:avLst/>
          </a:prstGeom>
          <a:noFill/>
          <a:ln>
            <a:solidFill>
              <a:schemeClr val="bg1"/>
            </a:solidFill>
          </a:ln>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The </a:t>
            </a:r>
            <a:r>
              <a:rPr lang="en-US" b="1" dirty="0" smtClean="0">
                <a:solidFill>
                  <a:schemeClr val="bg1"/>
                </a:solidFill>
                <a:latin typeface="Arial" panose="020B0604020202020204" pitchFamily="34" charset="0"/>
                <a:cs typeface="Arial" panose="020B0604020202020204" pitchFamily="34" charset="0"/>
              </a:rPr>
              <a:t>NSAR </a:t>
            </a:r>
            <a:r>
              <a:rPr lang="en-US" dirty="0" smtClean="0">
                <a:solidFill>
                  <a:schemeClr val="bg1"/>
                </a:solidFill>
                <a:latin typeface="Arial" panose="020B0604020202020204" pitchFamily="34" charset="0"/>
                <a:cs typeface="Arial" panose="020B0604020202020204" pitchFamily="34" charset="0"/>
              </a:rPr>
              <a:t>has four guiding principles:</a:t>
            </a:r>
          </a:p>
          <a:p>
            <a:endParaRPr lang="en-US" dirty="0" smtClean="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dirty="0" smtClean="0">
                <a:solidFill>
                  <a:schemeClr val="bg1"/>
                </a:solidFill>
                <a:latin typeface="Arial" panose="020B0604020202020204" pitchFamily="34" charset="0"/>
                <a:cs typeface="Arial" panose="020B0604020202020204" pitchFamily="34" charset="0"/>
              </a:rPr>
              <a:t>Safeguard Peace and Stability;</a:t>
            </a:r>
          </a:p>
          <a:p>
            <a:pPr marL="342900" indent="-342900">
              <a:buFont typeface="+mj-lt"/>
              <a:buAutoNum type="arabicPeriod"/>
            </a:pPr>
            <a:r>
              <a:rPr lang="en-US" dirty="0" smtClean="0">
                <a:solidFill>
                  <a:schemeClr val="bg1"/>
                </a:solidFill>
                <a:latin typeface="Arial" panose="020B0604020202020204" pitchFamily="34" charset="0"/>
                <a:cs typeface="Arial" panose="020B0604020202020204" pitchFamily="34" charset="0"/>
              </a:rPr>
              <a:t>Make Decisions Using the Best Available Information; </a:t>
            </a:r>
          </a:p>
          <a:p>
            <a:pPr marL="342900" indent="-342900">
              <a:buFont typeface="+mj-lt"/>
              <a:buAutoNum type="arabicPeriod"/>
            </a:pPr>
            <a:r>
              <a:rPr lang="en-US" dirty="0" smtClean="0">
                <a:solidFill>
                  <a:schemeClr val="bg1"/>
                </a:solidFill>
                <a:latin typeface="Arial" panose="020B0604020202020204" pitchFamily="34" charset="0"/>
                <a:cs typeface="Arial" panose="020B0604020202020204" pitchFamily="34" charset="0"/>
              </a:rPr>
              <a:t>Pursue Innovative Arrangements; and </a:t>
            </a:r>
          </a:p>
          <a:p>
            <a:pPr marL="342900" indent="-342900">
              <a:buFont typeface="+mj-lt"/>
              <a:buAutoNum type="arabicPeriod"/>
            </a:pPr>
            <a:r>
              <a:rPr lang="en-US" dirty="0" smtClean="0">
                <a:solidFill>
                  <a:schemeClr val="bg1"/>
                </a:solidFill>
                <a:latin typeface="Arial" panose="020B0604020202020204" pitchFamily="34" charset="0"/>
                <a:cs typeface="Arial" panose="020B0604020202020204" pitchFamily="34" charset="0"/>
              </a:rPr>
              <a:t>Coordinate and Consult with Alaska Natives.</a:t>
            </a:r>
            <a:endParaRPr lang="en-US"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8704" y="2667597"/>
            <a:ext cx="2859749" cy="1899827"/>
          </a:xfrm>
          <a:prstGeom prst="rect">
            <a:avLst/>
          </a:prstGeom>
        </p:spPr>
      </p:pic>
      <p:sp>
        <p:nvSpPr>
          <p:cNvPr id="15" name="TextBox 14"/>
          <p:cNvSpPr txBox="1"/>
          <p:nvPr/>
        </p:nvSpPr>
        <p:spPr>
          <a:xfrm>
            <a:off x="5778849" y="2625220"/>
            <a:ext cx="2836033" cy="253916"/>
          </a:xfrm>
          <a:prstGeom prst="rect">
            <a:avLst/>
          </a:prstGeom>
          <a:noFill/>
        </p:spPr>
        <p:txBody>
          <a:bodyPr wrap="none" rtlCol="0">
            <a:spAutoFit/>
          </a:bodyPr>
          <a:lstStyle/>
          <a:p>
            <a:r>
              <a:rPr lang="en-US" sz="1050" dirty="0" smtClean="0">
                <a:solidFill>
                  <a:srgbClr val="002060"/>
                </a:solidFill>
                <a:latin typeface="Arial" panose="020B0604020202020204" pitchFamily="34" charset="0"/>
                <a:cs typeface="Arial" panose="020B0604020202020204" pitchFamily="34" charset="0"/>
              </a:rPr>
              <a:t>CCGC Louis S. St. Laurent &amp; USCGC Healy</a:t>
            </a:r>
            <a:endParaRPr lang="en-US" sz="1050" dirty="0">
              <a:solidFill>
                <a:srgbClr val="00206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8986" y="4676444"/>
            <a:ext cx="2143965" cy="1490726"/>
          </a:xfrm>
          <a:prstGeom prst="rect">
            <a:avLst/>
          </a:prstGeom>
        </p:spPr>
      </p:pic>
      <p:sp>
        <p:nvSpPr>
          <p:cNvPr id="17" name="Slide Number Placeholder 2"/>
          <p:cNvSpPr>
            <a:spLocks noGrp="1"/>
          </p:cNvSpPr>
          <p:nvPr>
            <p:ph type="sldNum" sz="quarter" idx="12"/>
          </p:nvPr>
        </p:nvSpPr>
        <p:spPr>
          <a:xfrm>
            <a:off x="6906768" y="6462395"/>
            <a:ext cx="2133600" cy="365125"/>
          </a:xfrm>
        </p:spPr>
        <p:txBody>
          <a:bodyPr/>
          <a:lstStyle/>
          <a:p>
            <a:r>
              <a:rPr lang="en-US" b="1" dirty="0" smtClean="0">
                <a:solidFill>
                  <a:schemeClr val="bg1"/>
                </a:solidFill>
              </a:rPr>
              <a:t>9</a:t>
            </a:r>
            <a:endParaRPr lang="en-US" b="1" dirty="0">
              <a:solidFill>
                <a:schemeClr val="bg1"/>
              </a:solidFill>
            </a:endParaRPr>
          </a:p>
        </p:txBody>
      </p:sp>
    </p:spTree>
    <p:extLst>
      <p:ext uri="{BB962C8B-B14F-4D97-AF65-F5344CB8AC3E}">
        <p14:creationId xmlns:p14="http://schemas.microsoft.com/office/powerpoint/2010/main" val="133021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28150</TotalTime>
  <Words>1227</Words>
  <Application>Microsoft Office PowerPoint</Application>
  <PresentationFormat>On-screen Show (4:3)</PresentationFormat>
  <Paragraphs>247</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Arial</vt:lpstr>
      <vt:lpstr>Calibri</vt:lpstr>
      <vt:lpstr>Courier New</vt:lpstr>
      <vt:lpstr>Georgia</vt:lpstr>
      <vt:lpstr>Gill Sans MT</vt:lpstr>
      <vt:lpstr>Open Sans</vt:lpstr>
      <vt:lpstr>Office Theme</vt:lpstr>
      <vt:lpstr>The Interagency Arctic Research Policy Committee  &amp; The Arctic Executive Steering Committee:  Marine &amp; Maritime Issues   Martin O. Jeffries, Ph.D. Assistant Director for Polar Sciences, Office of Science and Technology Policy &amp; Executive Director, Interagency Arctic Research Policy Committee   Symposium on the Impacts of an Ice-diminishing Arctic on Naval and Maritime Operations Washington, DC, 18-20 July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the Arctic Environmental System  Martin O. Jeffries, Ph.D. Assistant Director for Polar Sciences &amp; Executive Director, Inter-agency Arctic Research Policy Cmte.     American Meteorological Society, Washington Forum, 14 April 2015</dc:title>
  <dc:creator>Jeffries, Martin O. EOP/OSTP</dc:creator>
  <cp:lastModifiedBy>Jeffries, Martin O. EOP/OSTP</cp:lastModifiedBy>
  <cp:revision>94</cp:revision>
  <dcterms:modified xsi:type="dcterms:W3CDTF">2017-07-10T16:35:26Z</dcterms:modified>
</cp:coreProperties>
</file>