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4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  <p:sldMasterId id="2147483691" r:id="rId4"/>
    <p:sldMasterId id="2147483706" r:id="rId5"/>
    <p:sldMasterId id="2147483778" r:id="rId6"/>
    <p:sldMasterId id="2147483793" r:id="rId7"/>
    <p:sldMasterId id="2147483821" r:id="rId8"/>
    <p:sldMasterId id="2147483849" r:id="rId9"/>
    <p:sldMasterId id="2147483862" r:id="rId10"/>
    <p:sldMasterId id="2147483875" r:id="rId11"/>
    <p:sldMasterId id="2147483890" r:id="rId12"/>
    <p:sldMasterId id="2147483903" r:id="rId13"/>
    <p:sldMasterId id="2147483916" r:id="rId14"/>
    <p:sldMasterId id="2147483929" r:id="rId15"/>
  </p:sldMasterIdLst>
  <p:notesMasterIdLst>
    <p:notesMasterId r:id="rId59"/>
  </p:notesMasterIdLst>
  <p:handoutMasterIdLst>
    <p:handoutMasterId r:id="rId60"/>
  </p:handoutMasterIdLst>
  <p:sldIdLst>
    <p:sldId id="1147" r:id="rId16"/>
    <p:sldId id="689" r:id="rId17"/>
    <p:sldId id="784" r:id="rId18"/>
    <p:sldId id="872" r:id="rId19"/>
    <p:sldId id="875" r:id="rId20"/>
    <p:sldId id="876" r:id="rId21"/>
    <p:sldId id="1159" r:id="rId22"/>
    <p:sldId id="1137" r:id="rId23"/>
    <p:sldId id="691" r:id="rId24"/>
    <p:sldId id="815" r:id="rId25"/>
    <p:sldId id="696" r:id="rId26"/>
    <p:sldId id="1111" r:id="rId27"/>
    <p:sldId id="1029" r:id="rId28"/>
    <p:sldId id="1112" r:id="rId29"/>
    <p:sldId id="1160" r:id="rId30"/>
    <p:sldId id="1161" r:id="rId31"/>
    <p:sldId id="1148" r:id="rId32"/>
    <p:sldId id="1162" r:id="rId33"/>
    <p:sldId id="1163" r:id="rId34"/>
    <p:sldId id="1150" r:id="rId35"/>
    <p:sldId id="1151" r:id="rId36"/>
    <p:sldId id="1165" r:id="rId37"/>
    <p:sldId id="1164" r:id="rId38"/>
    <p:sldId id="1154" r:id="rId39"/>
    <p:sldId id="1155" r:id="rId40"/>
    <p:sldId id="1158" r:id="rId41"/>
    <p:sldId id="1156" r:id="rId42"/>
    <p:sldId id="1020" r:id="rId43"/>
    <p:sldId id="1021" r:id="rId44"/>
    <p:sldId id="1153" r:id="rId45"/>
    <p:sldId id="1024" r:id="rId46"/>
    <p:sldId id="1025" r:id="rId47"/>
    <p:sldId id="1035" r:id="rId48"/>
    <p:sldId id="1023" r:id="rId49"/>
    <p:sldId id="1022" r:id="rId50"/>
    <p:sldId id="1131" r:id="rId51"/>
    <p:sldId id="1157" r:id="rId52"/>
    <p:sldId id="1034" r:id="rId53"/>
    <p:sldId id="1042" r:id="rId54"/>
    <p:sldId id="1041" r:id="rId55"/>
    <p:sldId id="1166" r:id="rId56"/>
    <p:sldId id="1129" r:id="rId57"/>
    <p:sldId id="1110" r:id="rId58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66CCFF"/>
    <a:srgbClr val="005CFF"/>
    <a:srgbClr val="FFFF00"/>
    <a:srgbClr val="1700FF"/>
    <a:srgbClr val="0B0191"/>
    <a:srgbClr val="00FFBA"/>
    <a:srgbClr val="8200EB"/>
    <a:srgbClr val="00D1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881" autoAdjust="0"/>
    <p:restoredTop sz="94635" autoAdjust="0"/>
  </p:normalViewPr>
  <p:slideViewPr>
    <p:cSldViewPr>
      <p:cViewPr varScale="1">
        <p:scale>
          <a:sx n="89" d="100"/>
          <a:sy n="89" d="100"/>
        </p:scale>
        <p:origin x="177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733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7F87BF8-08DE-4F63-BF9B-7725A0330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50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49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5800"/>
            <a:ext cx="4668837" cy="3502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6425"/>
            <a:ext cx="5184775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49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31263"/>
            <a:ext cx="3049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83946A2-CB8E-4477-A962-C364B15FC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83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1C7F7-5041-4B4C-843D-CD71782CD3C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5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7A629-0897-4942-A50E-886ACCA4A7B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3738"/>
            <a:ext cx="4635500" cy="347662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2138"/>
            <a:ext cx="5133975" cy="41751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12493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36694-551C-4B37-A609-58438E4CA797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13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81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6E3F25-15E5-4B98-BFD2-AA97454ACBFD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6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3758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B133E-19B5-4226-8221-C51CCAF1B789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21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81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C7BC10-616F-42FE-B53A-A580E3595C84}" type="slidenum">
              <a:rPr lang="en-US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276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526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7DA03-EC84-462E-B714-E579FDBF998A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1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FED41-F932-4219-9A8E-322FBBB7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A34D8-656E-4971-8674-5541134BB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3C42A-839C-4EA8-B15A-C7F4680E47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276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63F10-15F2-46CD-97B5-89094F1506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072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5A2B5-BF59-43AD-8751-4CF82267E0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763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3EEA4-A4D6-4186-B140-27882B8F9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820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255E1-2E19-4B12-A500-3E43A081F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464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E707F-03B9-47CC-8A41-524194FCA1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451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4E23F-A070-4694-8856-8DE3CD6AF4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389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992BB-7927-4504-A2D7-66C6F792E8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720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68940-9125-4F10-9B3E-A2855511C1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374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57A64-91FA-460C-8DFF-8C23C86F48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7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E9922-9AC5-4D8C-A08B-AAB85D751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4AA200F-DE3B-4B8D-A039-8B2586C93D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744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A4553D-67CB-46A9-AAEF-6DA24DA03D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027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0899B7F-AEA9-4BF4-80D5-50B4E5AC5F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082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AFDA0-381F-48E6-9D41-2627EAB823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8650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BB633-1E9C-4146-B47C-21CB13742E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28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DE3BC-C001-4DFD-9D88-4A50DAB0F3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448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68BC4-82D8-440D-AD55-376BFE94D0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33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F3DF2-EC62-49FE-97A4-1F55998380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22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18A34-5410-418F-8B78-B2405D7E4E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168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BEF4E-3C11-47E0-BD84-8E12FC04A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99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46746-648B-4E43-BB6E-BBDB64399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0DD9B-D635-4A49-9E2F-F31E9CF000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691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D2710-535A-4590-8E5C-3E7BC07E03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159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AB227-D9D8-47E3-952A-C5C27FC4B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753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F2B8E-6A63-4DD0-B7F2-0E51B7A912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321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242FE-A2E0-43B1-82AD-626A67D43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34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08F33-C198-4D32-AAF3-0DB76FCF99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334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26BD8-6603-4EE5-ADC7-23CE5B0665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203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22419-F3CF-4953-ABD8-CDB514C9AB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202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8CDE9-B542-4183-BB95-06CC8544C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135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0934E-1C06-4BB4-9260-133B23F54A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72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267F9-B8C7-44BC-BF15-6EFF667A09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024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8E11A-5814-417D-B38F-81A91734A3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375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243E3-4EFF-4BB3-82DC-538AE3E51A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72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25F1A-22E1-4584-ADA8-EF2E607170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387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A79D1-8B8E-4D1E-A859-F28C37B40E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784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6F424-0158-499A-BA1C-A502F469C5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166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28F5B-5D24-4A6F-B9ED-65F0D0C523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48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40B0-DDFE-46A0-B182-B4C7C85038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235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4F45D-9BA5-4073-B3DA-391049660F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509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2CAEC-6475-4B64-84F1-655861D723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059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2E7F8-5BA7-4F1E-9052-EC1AB8D076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39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3C42A-839C-4EA8-B15A-C7F4680E47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658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E0E66-1416-465D-9D73-34DA292630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126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AC613-19F4-45B8-A314-0AEFBB3AAB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971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13E09-2CEC-4F41-B3D2-5F3707DDD6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157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52880-065B-4F32-B1DE-50A8A17324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983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BB8FD-3CAC-4B4E-AF7F-11CC9E9398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012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92F56-BD27-4512-8048-BD49C69A60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060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4D073-FACA-42A1-8ACC-47599EE77E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020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BA2FE-CFE9-4417-B736-1D3EAEF4BA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173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C658B-A799-4135-8A94-FA207CE116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078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E41D6-5747-4E68-9DB7-C1506F8B75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97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63F10-15F2-46CD-97B5-89094F1506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000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87CDD-19EA-4DDC-8957-1EC8ADFBE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231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2057400" y="41148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 b="0">
                <a:latin typeface="Times New Roman" pitchFamily="18" charset="0"/>
              </a:defRPr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+mj-lt"/>
              </a:defRPr>
            </a:lvl1pPr>
          </a:lstStyle>
          <a:p>
            <a:pPr eaLnBrk="0" hangingPunct="0">
              <a:defRPr/>
            </a:pPr>
            <a:endParaRPr kumimoji="1"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+mj-lt"/>
              </a:defRPr>
            </a:lvl1pPr>
          </a:lstStyle>
          <a:p>
            <a:pPr eaLnBrk="0" hangingPunct="0">
              <a:defRPr/>
            </a:pPr>
            <a:endParaRPr kumimoji="1"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+mj-lt"/>
              </a:defRPr>
            </a:lvl1pPr>
          </a:lstStyle>
          <a:p>
            <a:pPr eaLnBrk="0" hangingPunct="0">
              <a:defRPr/>
            </a:pPr>
            <a:endParaRPr kumimoji="1"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36904"/>
      </p:ext>
    </p:extLst>
  </p:cSld>
  <p:clrMapOvr>
    <a:masterClrMapping/>
  </p:clrMapOvr>
  <p:transition advClick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49867"/>
      </p:ext>
    </p:extLst>
  </p:cSld>
  <p:clrMapOvr>
    <a:masterClrMapping/>
  </p:clrMapOvr>
  <p:transition advClick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5667893"/>
      </p:ext>
    </p:extLst>
  </p:cSld>
  <p:clrMapOvr>
    <a:masterClrMapping/>
  </p:clrMapOvr>
  <p:transition advClick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93643"/>
      </p:ext>
    </p:extLst>
  </p:cSld>
  <p:clrMapOvr>
    <a:masterClrMapping/>
  </p:clrMapOvr>
  <p:transition advClick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87342"/>
      </p:ext>
    </p:extLst>
  </p:cSld>
  <p:clrMapOvr>
    <a:masterClrMapping/>
  </p:clrMapOvr>
  <p:transition advClick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42725"/>
      </p:ext>
    </p:extLst>
  </p:cSld>
  <p:clrMapOvr>
    <a:masterClrMapping/>
  </p:clrMapOvr>
  <p:transition advClick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13328"/>
      </p:ext>
    </p:extLst>
  </p:cSld>
  <p:clrMapOvr>
    <a:masterClrMapping/>
  </p:clrMapOvr>
  <p:transition advClick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122856"/>
      </p:ext>
    </p:extLst>
  </p:cSld>
  <p:clrMapOvr>
    <a:masterClrMapping/>
  </p:clrMapOvr>
  <p:transition advClick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1613601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5A2B5-BF59-43AD-8751-4CF82267E0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933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34525"/>
      </p:ext>
    </p:extLst>
  </p:cSld>
  <p:clrMapOvr>
    <a:masterClrMapping/>
  </p:clrMapOvr>
  <p:transition advClick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50446"/>
      </p:ext>
    </p:extLst>
  </p:cSld>
  <p:clrMapOvr>
    <a:masterClrMapping/>
  </p:clrMapOvr>
  <p:transition advClick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03416"/>
      </p:ext>
    </p:extLst>
  </p:cSld>
  <p:clrMapOvr>
    <a:masterClrMapping/>
  </p:clrMapOvr>
  <p:transition advClick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AFDA0-381F-48E6-9D41-2627EAB823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805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BB633-1E9C-4146-B47C-21CB13742E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448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DE3BC-C001-4DFD-9D88-4A50DAB0F3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42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68BC4-82D8-440D-AD55-376BFE94D0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4049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F3DF2-EC62-49FE-97A4-1F55998380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087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18A34-5410-418F-8B78-B2405D7E4E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627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BEF4E-3C11-47E0-BD84-8E12FC04A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21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3EEA4-A4D6-4186-B140-27882B8F9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913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0DD9B-D635-4A49-9E2F-F31E9CF000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192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D2710-535A-4590-8E5C-3E7BC07E03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005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AB227-D9D8-47E3-952A-C5C27FC4B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470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F2B8E-6A63-4DD0-B7F2-0E51B7A912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606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242FE-A2E0-43B1-82AD-626A67D43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190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AFDA0-381F-48E6-9D41-2627EAB823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1536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BB633-1E9C-4146-B47C-21CB13742E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448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DE3BC-C001-4DFD-9D88-4A50DAB0F3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624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68BC4-82D8-440D-AD55-376BFE94D0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45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F3DF2-EC62-49FE-97A4-1F55998380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75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255E1-2E19-4B12-A500-3E43A081F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9346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18A34-5410-418F-8B78-B2405D7E4E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9696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BEF4E-3C11-47E0-BD84-8E12FC04A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924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0DD9B-D635-4A49-9E2F-F31E9CF000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426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D2710-535A-4590-8E5C-3E7BC07E03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261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AB227-D9D8-47E3-952A-C5C27FC4B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976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F2B8E-6A63-4DD0-B7F2-0E51B7A912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99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242FE-A2E0-43B1-82AD-626A67D43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019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7E89-8C74-4AAE-9DF9-1A29E3F072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171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D8C46-B51B-46AD-89DA-0A7A3B1E97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264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DDD0F-E2E4-401D-990F-346AEA0EC3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40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E707F-03B9-47CC-8A41-524194FCA1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1783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81C36-45E7-49AE-B65A-61DA24622C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0134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C235B-FB7C-40DE-B023-7FA65E602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167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4BFC-61B7-42F5-9C9F-E9A1914E8A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3050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E6D04-3801-409B-B5EF-D1251CD43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897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E2BEA-793F-46D3-B19A-258904149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1438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EF065-4666-451B-97C6-3FB221D56A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168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55EAF-BD18-4E03-BBEF-D6CD66D7A3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3749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1C59F-BBAD-4209-9B78-F1F69D520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128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E3FBB-6EF3-4EF3-B680-2F3AEEE5AA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156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3E2F8-2A9A-4090-A812-365950AC3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8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0E955-EE19-47B2-91B7-84C346BED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4E23F-A070-4694-8856-8DE3CD6AF4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3797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1D50A-0F52-4865-9493-50E1590D68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6312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44949-B676-4DA4-908F-E909277D96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9308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5432-2B0D-4FED-9EB8-7B59CAD444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04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992BB-7927-4504-A2D7-66C6F792E8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2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68940-9125-4F10-9B3E-A2855511C1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38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57A64-91FA-460C-8DFF-8C23C86F48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01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4AA200F-DE3B-4B8D-A039-8B2586C93D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55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A4553D-67CB-46A9-AAEF-6DA24DA03D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45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0899B7F-AEA9-4BF4-80D5-50B4E5AC5F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48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4C9FCA0-F77E-4086-9C25-92A813FF8AC7}" type="datetime1">
              <a:rPr lang="en-US">
                <a:solidFill>
                  <a:srgbClr val="000000"/>
                </a:solidFill>
              </a:rPr>
              <a:pPr/>
              <a:t>7/19/2017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6506FE-C347-484D-8577-4A1A87D11B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3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FFBD51-B146-4D39-A9EF-FA3A8AC6EDC7}" type="datetime1">
              <a:rPr lang="en-US">
                <a:solidFill>
                  <a:srgbClr val="000000"/>
                </a:solidFill>
              </a:rPr>
              <a:pPr/>
              <a:t>7/19/2017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434B6-5A75-40BB-89F4-02802A9D76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49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948C5-51B8-4DFA-9546-1E6ECE10BA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8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65FE8-E498-4E3E-AC64-B47305D55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665F3-EEF2-4788-847A-E4B8C4F47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8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4CC90-F1D6-4333-8738-F3D288FFB9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51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52494-3E09-4036-88B9-C0298691B4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2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B0EF9-358A-4285-A742-4E14A76E32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42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A351-5628-4F94-87B2-65B39F2634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61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58225-B5EE-4FC6-83CF-B7C619AD5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2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E30C6-B30B-45F8-BCF6-6A5BC8FED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17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B906F-761C-41E5-AF40-0326ACFA40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82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CBB0E-5BFB-41C8-AC1B-0713721813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95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C5925-4DF0-4DB7-9749-8EE398E4AB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3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673B3-ECE5-4E17-842B-DF1955518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77C65-A4D0-478D-91DB-8DBE1975E2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15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267F9-B8C7-44BC-BF15-6EFF667A09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89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3C42A-839C-4EA8-B15A-C7F4680E47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72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63F10-15F2-46CD-97B5-89094F1506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46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5A2B5-BF59-43AD-8751-4CF82267E0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80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3EEA4-A4D6-4186-B140-27882B8F9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28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255E1-2E19-4B12-A500-3E43A081F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21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E707F-03B9-47CC-8A41-524194FCA1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0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4E23F-A070-4694-8856-8DE3CD6AF4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313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992BB-7927-4504-A2D7-66C6F792E8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4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46683-7AE6-4CBE-BAD6-A54A75F52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68940-9125-4F10-9B3E-A2855511C1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059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57A64-91FA-460C-8DFF-8C23C86F48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15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4AA200F-DE3B-4B8D-A039-8B2586C93D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202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A4553D-67CB-46A9-AAEF-6DA24DA03D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464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0899B7F-AEA9-4BF4-80D5-50B4E5AC5F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09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7E89-8C74-4AAE-9DF9-1A29E3F072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64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D8C46-B51B-46AD-89DA-0A7A3B1E97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752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DDD0F-E2E4-401D-990F-346AEA0EC3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33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81C36-45E7-49AE-B65A-61DA24622C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43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C235B-FB7C-40DE-B023-7FA65E602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4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FE341-7B8C-456B-B464-D323093CC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4BFC-61B7-42F5-9C9F-E9A1914E8A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9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E6D04-3801-409B-B5EF-D1251CD43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97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E2BEA-793F-46D3-B19A-258904149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149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EF065-4666-451B-97C6-3FB221D56A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586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55EAF-BD18-4E03-BBEF-D6CD66D7A3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127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1C59F-BBAD-4209-9B78-F1F69D520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845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E3FBB-6EF3-4EF3-B680-2F3AEEE5AA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040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3E2F8-2A9A-4090-A812-365950AC3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059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1D50A-0F52-4865-9493-50E1590D68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030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44949-B676-4DA4-908F-E909277D96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2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7BCD8-54F1-4172-9AC5-0194EB7AE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5432-2B0D-4FED-9EB8-7B59CAD444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23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267F9-B8C7-44BC-BF15-6EFF667A09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335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3C42A-839C-4EA8-B15A-C7F4680E47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46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63F10-15F2-46CD-97B5-89094F1506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346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5A2B5-BF59-43AD-8751-4CF82267E0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80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3EEA4-A4D6-4186-B140-27882B8F9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29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255E1-2E19-4B12-A500-3E43A081F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78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E707F-03B9-47CC-8A41-524194FCA1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808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4E23F-A070-4694-8856-8DE3CD6AF4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55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992BB-7927-4504-A2D7-66C6F792E8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8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264E8-F744-4E8A-9B60-C69EF701E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68940-9125-4F10-9B3E-A2855511C1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297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57A64-91FA-460C-8DFF-8C23C86F48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188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4AA200F-DE3B-4B8D-A039-8B2586C93D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677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A4553D-67CB-46A9-AAEF-6DA24DA03D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250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0899B7F-AEA9-4BF4-80D5-50B4E5AC5F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845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4C9FCA0-F77E-4086-9C25-92A813FF8AC7}" type="datetime1">
              <a:rPr lang="en-US">
                <a:solidFill>
                  <a:srgbClr val="000000"/>
                </a:solidFill>
              </a:rPr>
              <a:pPr/>
              <a:t>7/19/2017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6506FE-C347-484D-8577-4A1A87D11B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777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FFBD51-B146-4D39-A9EF-FA3A8AC6EDC7}" type="datetime1">
              <a:rPr lang="en-US">
                <a:solidFill>
                  <a:srgbClr val="000000"/>
                </a:solidFill>
              </a:rPr>
              <a:pPr/>
              <a:t>7/19/2017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434B6-5A75-40BB-89F4-02802A9D76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27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948C5-51B8-4DFA-9546-1E6ECE10BA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236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665F3-EEF2-4788-847A-E4B8C4F47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698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4CC90-F1D6-4333-8738-F3D288FFB9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8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D87BD-BD4C-4B7A-821A-0342F267C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52494-3E09-4036-88B9-C0298691B4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221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B0EF9-358A-4285-A742-4E14A76E32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983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A351-5628-4F94-87B2-65B39F2634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789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58225-B5EE-4FC6-83CF-B7C619AD5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692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E30C6-B30B-45F8-BCF6-6A5BC8FED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968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B906F-761C-41E5-AF40-0326ACFA40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644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CBB0E-5BFB-41C8-AC1B-0713721813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801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C5925-4DF0-4DB7-9749-8EE398E4AB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80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77C65-A4D0-478D-91DB-8DBE1975E2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05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267F9-B8C7-44BC-BF15-6EFF667A09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7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9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BC2118D2-332A-456E-856B-6061C2683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ccom_200_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UNHCrest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DF15970-1ACC-4BEA-91CE-3E9186BBE5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5" name="Picture 7" descr="ccom_200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UNHCres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062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3FE0354-CEB4-4686-BFB8-402110FB15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 descr="ccom_200_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UNHCrest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246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7010400" y="533400"/>
            <a:ext cx="1447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altLang="en-US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54" name="Text Box 30"/>
          <p:cNvSpPr txBox="1">
            <a:spLocks noChangeArrowheads="1"/>
          </p:cNvSpPr>
          <p:nvPr userDrawn="1"/>
        </p:nvSpPr>
        <p:spPr bwMode="auto">
          <a:xfrm>
            <a:off x="457200" y="5943600"/>
            <a:ext cx="8382000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kumimoji="1"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     		           		</a:t>
            </a:r>
          </a:p>
        </p:txBody>
      </p:sp>
    </p:spTree>
    <p:extLst>
      <p:ext uri="{BB962C8B-B14F-4D97-AF65-F5344CB8AC3E}">
        <p14:creationId xmlns:p14="http://schemas.microsoft.com/office/powerpoint/2010/main" val="17497487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transition advClick="0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897D38D9-6415-44E1-AA61-89EC205B78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7" name="Picture 7" descr="ccom_200_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UNHCrest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742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897D38D9-6415-44E1-AA61-89EC205B78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7" name="Picture 7" descr="ccom_200_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UNHCrest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255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00350C12-DFD2-4C24-A5B6-B7CEAB63B9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9463" name="Picture 7" descr="ccom_200_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UNHCrest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995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61662F0B-0E03-4C1B-BD5B-0298B64329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 descr="ccom_200_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</p:spPr>
      </p:pic>
      <p:pic>
        <p:nvPicPr>
          <p:cNvPr id="1032" name="Picture 8" descr="UNHCres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345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fld id="{DB115053-4268-4E34-B077-E16E53C41E87}" type="slidenum">
              <a:rPr lang="en-US" b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0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61662F0B-0E03-4C1B-BD5B-0298B64329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 descr="ccom_200_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</p:spPr>
      </p:pic>
      <p:pic>
        <p:nvPicPr>
          <p:cNvPr id="1032" name="Picture 8" descr="UNHCres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91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00350C12-DFD2-4C24-A5B6-B7CEAB63B9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9463" name="Picture 7" descr="ccom_200_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UNHCrest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098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61662F0B-0E03-4C1B-BD5B-0298B64329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 descr="ccom_200_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</p:spPr>
      </p:pic>
      <p:pic>
        <p:nvPicPr>
          <p:cNvPr id="1032" name="Picture 8" descr="UNHCres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342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fld id="{DB115053-4268-4E34-B077-E16E53C41E87}" type="slidenum">
              <a:rPr lang="en-US" b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3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61662F0B-0E03-4C1B-BD5B-0298B64329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 descr="ccom_200_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</p:spPr>
      </p:pic>
      <p:pic>
        <p:nvPicPr>
          <p:cNvPr id="1032" name="Picture 8" descr="UNHCres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61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897D38D9-6415-44E1-AA61-89EC205B78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7" name="Picture 7" descr="ccom_200_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UNHCrest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51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jpe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a76.dk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18300" y="0"/>
            <a:ext cx="9144000" cy="1371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809989" name="Picture 5" descr="ccom_200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680" y="152400"/>
            <a:ext cx="914720" cy="914720"/>
          </a:xfrm>
          <a:prstGeom prst="rect">
            <a:avLst/>
          </a:prstGeom>
          <a:noFill/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228600" y="6400800"/>
            <a:ext cx="861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Diminished Ice Arctic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			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18 July 2013</a:t>
            </a:r>
            <a:endParaRPr lang="en-US" sz="1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0090" y="317305"/>
            <a:ext cx="1444443" cy="996531"/>
            <a:chOff x="0" y="89620"/>
            <a:chExt cx="1839780" cy="1447581"/>
          </a:xfrm>
        </p:grpSpPr>
        <p:sp>
          <p:nvSpPr>
            <p:cNvPr id="13" name="Oval 12"/>
            <p:cNvSpPr/>
            <p:nvPr/>
          </p:nvSpPr>
          <p:spPr bwMode="auto">
            <a:xfrm>
              <a:off x="0" y="89620"/>
              <a:ext cx="1839780" cy="1447581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000" smtClean="0">
                <a:solidFill>
                  <a:srgbClr val="000000"/>
                </a:solidFill>
              </a:endParaRPr>
            </a:p>
          </p:txBody>
        </p:sp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137" y="469095"/>
              <a:ext cx="1518264" cy="651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0" y="2363926"/>
            <a:ext cx="9144000" cy="5143500"/>
            <a:chOff x="-1143320" y="1714500"/>
            <a:chExt cx="9144000" cy="5143500"/>
          </a:xfrm>
        </p:grpSpPr>
        <p:pic>
          <p:nvPicPr>
            <p:cNvPr id="17" name="Picture 16" descr="Minimum_SeaIce_Area_1979_09_21_noLineOrDate_wht.1080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43320" y="1714500"/>
              <a:ext cx="9144000" cy="5143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60900" y="4676949"/>
              <a:ext cx="1517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1979</a:t>
              </a:r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2363926"/>
            <a:ext cx="9144000" cy="5143500"/>
            <a:chOff x="-2157741" y="2752864"/>
            <a:chExt cx="9144000" cy="5143500"/>
          </a:xfrm>
        </p:grpSpPr>
        <p:pic>
          <p:nvPicPr>
            <p:cNvPr id="14" name="Picture 13" descr="Minimum_SeaIce_Area_2012_09_16.noLineOrDate.1080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2157741" y="2752864"/>
              <a:ext cx="9144000" cy="51435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994689" y="5715313"/>
              <a:ext cx="15295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2012</a:t>
              </a:r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09988" name="Picture 4" descr="UNHCr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5377" y="1275111"/>
            <a:ext cx="938533" cy="966439"/>
          </a:xfrm>
          <a:prstGeom prst="rect">
            <a:avLst/>
          </a:prstGeom>
          <a:noFill/>
        </p:spPr>
      </p:pic>
      <p:sp>
        <p:nvSpPr>
          <p:cNvPr id="809991" name="Text Box 7"/>
          <p:cNvSpPr txBox="1">
            <a:spLocks noChangeArrowheads="1"/>
          </p:cNvSpPr>
          <p:nvPr/>
        </p:nvSpPr>
        <p:spPr bwMode="auto">
          <a:xfrm>
            <a:off x="1592623" y="171271"/>
            <a:ext cx="6324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Status of ECS Activities in the Arctic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09993" name="Text Box 9"/>
          <p:cNvSpPr txBox="1">
            <a:spLocks noChangeArrowheads="1"/>
          </p:cNvSpPr>
          <p:nvPr/>
        </p:nvSpPr>
        <p:spPr bwMode="auto">
          <a:xfrm>
            <a:off x="2826415" y="1906726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Larry Mayer</a:t>
            </a:r>
          </a:p>
        </p:txBody>
      </p:sp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1676400" y="2363926"/>
            <a:ext cx="5715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Center for Coastal and Ocean Mapping /Joint Hydrographic Center University of New Hampshire, USA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300" y="6334780"/>
            <a:ext cx="5616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7th Symposium on the Impacts of an</a:t>
            </a:r>
            <a:br>
              <a:rPr lang="en-US" sz="1400" dirty="0" smtClean="0">
                <a:solidFill>
                  <a:srgbClr val="FFFF00"/>
                </a:solidFill>
              </a:rPr>
            </a:br>
            <a:r>
              <a:rPr lang="en-US" sz="1400" dirty="0" smtClean="0">
                <a:solidFill>
                  <a:srgbClr val="FFFF00"/>
                </a:solidFill>
              </a:rPr>
              <a:t>Ice-Diminishing Arctic on Naval and Maritime Operations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49155" y="6464800"/>
            <a:ext cx="206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July 19 2017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31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hydra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65238"/>
            <a:ext cx="7239000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195" name="Text Box 3"/>
          <p:cNvSpPr txBox="1">
            <a:spLocks noChangeArrowheads="1"/>
          </p:cNvSpPr>
          <p:nvPr/>
        </p:nvSpPr>
        <p:spPr bwMode="auto">
          <a:xfrm>
            <a:off x="1295400" y="152400"/>
            <a:ext cx="693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0FC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Potential for Oil and Gas in the Arctic</a:t>
            </a:r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5334000" y="655320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0FC02"/>
                </a:solidFill>
                <a:effectLst/>
                <a:latin typeface="Times New Roman" pitchFamily="18" charset="0"/>
              </a:rPr>
              <a:t>Slide courtesy Ron Macnab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/>
          </p:nvPr>
        </p:nvGraphicFramePr>
        <p:xfrm>
          <a:off x="228600" y="3048000"/>
          <a:ext cx="1981200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6" name="Φωτογραφία του Photo Editor" r:id="rId4" imgW="1980952" imgH="2914286" progId="">
                  <p:embed/>
                </p:oleObj>
              </mc:Choice>
              <mc:Fallback>
                <p:oleObj name="Φωτογραφία του Photo Editor" r:id="rId4" imgW="1980952" imgH="29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0"/>
                        <a:ext cx="1981200" cy="291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8" name="Text Box 6"/>
          <p:cNvSpPr txBox="1">
            <a:spLocks noChangeArrowheads="1"/>
          </p:cNvSpPr>
          <p:nvPr/>
        </p:nvSpPr>
        <p:spPr bwMode="auto">
          <a:xfrm>
            <a:off x="533400" y="620688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USGS (2009) 13% of world’s undiscovered oil, 30% undiscovered gas, 20% undiscovered natural gas liquids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990600" y="1295400"/>
            <a:ext cx="7315200" cy="5410200"/>
            <a:chOff x="864" y="288"/>
            <a:chExt cx="4752" cy="3900"/>
          </a:xfrm>
        </p:grpSpPr>
        <p:pic>
          <p:nvPicPr>
            <p:cNvPr id="16389" name="Picture 3" descr="arcnatpro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" y="288"/>
              <a:ext cx="4752" cy="390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Picture 4" descr="ca-lgfla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2" y="3456"/>
              <a:ext cx="528" cy="2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6391" name="Picture 5" descr="da-lgfla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0" y="3408"/>
              <a:ext cx="463" cy="2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6392" name="Picture 6" descr="no-lgfla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56" y="2784"/>
              <a:ext cx="438" cy="2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6393" name="Picture 7" descr="rs-lgfla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92" y="864"/>
              <a:ext cx="398" cy="2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6394" name="Picture 8" descr="us-lgfla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04" y="2112"/>
              <a:ext cx="501" cy="26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715785" name="Text Box 9"/>
          <p:cNvSpPr txBox="1">
            <a:spLocks noChangeArrowheads="1"/>
          </p:cNvSpPr>
          <p:nvPr/>
        </p:nvSpPr>
        <p:spPr bwMode="auto">
          <a:xfrm>
            <a:off x="1447800" y="152400"/>
            <a:ext cx="6400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0FC0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Five nations having potential extended shelves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3716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</a:rPr>
              <a:t>From Ron MacNab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8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"/>
            <a:ext cx="9144000" cy="69723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01355" y="317305"/>
            <a:ext cx="7968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How do we map in this?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279525" y="2322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00800"/>
            <a:ext cx="77724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		</a:t>
            </a:r>
            <a:endParaRPr lang="en-US" sz="18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63" y="-191142"/>
            <a:ext cx="10611612" cy="70491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81200" y="5780782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defRPr/>
            </a:pPr>
            <a:r>
              <a:rPr 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MBES 	2003 - 2009 – </a:t>
            </a:r>
            <a:r>
              <a:rPr lang="en-US" sz="1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Seabeam</a:t>
            </a:r>
            <a:r>
              <a:rPr 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2112 2x2 deg 12 kHz</a:t>
            </a:r>
          </a:p>
          <a:p>
            <a:pPr fontAlgn="t">
              <a:defRPr/>
            </a:pPr>
            <a:r>
              <a:rPr 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		Now –  Kongsberg EM122 – 1x1 deg 12 kHz MBES</a:t>
            </a:r>
          </a:p>
          <a:p>
            <a:pPr fontAlgn="t">
              <a:defRPr/>
            </a:pPr>
            <a:r>
              <a:rPr 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Hi-Res </a:t>
            </a:r>
            <a:r>
              <a:rPr lang="en-US" sz="1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Subbottom</a:t>
            </a:r>
            <a:r>
              <a:rPr 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-    Knudsen 350B Chirp Sonar </a:t>
            </a:r>
          </a:p>
          <a:p>
            <a:pPr fontAlgn="t">
              <a:defRPr/>
            </a:pPr>
            <a:r>
              <a:rPr 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Dredging</a:t>
            </a:r>
            <a:endParaRPr lang="en-US" sz="1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6845" y="241410"/>
            <a:ext cx="409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7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USCG HEALY</a:t>
            </a:r>
            <a:endParaRPr lang="en-US" sz="3600" dirty="0">
              <a:solidFill>
                <a:srgbClr val="17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6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0" name="Picture 2" descr="IBCAO-Nansen1907-comp-IBCAOc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4021" y="0"/>
            <a:ext cx="6327468" cy="6858000"/>
          </a:xfrm>
          <a:prstGeom prst="rect">
            <a:avLst/>
          </a:prstGeom>
          <a:noFill/>
        </p:spPr>
      </p:pic>
      <p:sp>
        <p:nvSpPr>
          <p:cNvPr id="764936" name="Text Box 8"/>
          <p:cNvSpPr txBox="1">
            <a:spLocks noChangeArrowheads="1"/>
          </p:cNvSpPr>
          <p:nvPr/>
        </p:nvSpPr>
        <p:spPr bwMode="auto">
          <a:xfrm rot="-2872529">
            <a:off x="5276057" y="2509044"/>
            <a:ext cx="195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i="1">
                <a:solidFill>
                  <a:srgbClr val="FFFFFF"/>
                </a:solidFill>
                <a:latin typeface="Arial" charset="0"/>
              </a:rPr>
              <a:t>Lomonosov Ridge</a:t>
            </a:r>
          </a:p>
        </p:txBody>
      </p:sp>
      <p:sp>
        <p:nvSpPr>
          <p:cNvPr id="764937" name="Text Box 9"/>
          <p:cNvSpPr txBox="1">
            <a:spLocks noChangeArrowheads="1"/>
          </p:cNvSpPr>
          <p:nvPr/>
        </p:nvSpPr>
        <p:spPr bwMode="auto">
          <a:xfrm>
            <a:off x="6437313" y="3860800"/>
            <a:ext cx="10874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i="1">
                <a:solidFill>
                  <a:srgbClr val="FFFFFF"/>
                </a:solidFill>
                <a:latin typeface="Arial" charset="0"/>
              </a:rPr>
              <a:t>Yermak Plateau</a:t>
            </a:r>
          </a:p>
        </p:txBody>
      </p:sp>
      <p:sp>
        <p:nvSpPr>
          <p:cNvPr id="764938" name="Text Box 10"/>
          <p:cNvSpPr txBox="1">
            <a:spLocks noChangeArrowheads="1"/>
          </p:cNvSpPr>
          <p:nvPr/>
        </p:nvSpPr>
        <p:spPr bwMode="auto">
          <a:xfrm>
            <a:off x="4419600" y="3505200"/>
            <a:ext cx="1368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sv-SE" sz="1600" i="1">
                <a:solidFill>
                  <a:srgbClr val="FFFFFF"/>
                </a:solidFill>
                <a:latin typeface="Arial" charset="0"/>
              </a:rPr>
              <a:t>Morris Jesup Rise</a:t>
            </a:r>
          </a:p>
        </p:txBody>
      </p:sp>
      <p:sp>
        <p:nvSpPr>
          <p:cNvPr id="764939" name="Text Box 11"/>
          <p:cNvSpPr txBox="1">
            <a:spLocks noChangeArrowheads="1"/>
          </p:cNvSpPr>
          <p:nvPr/>
        </p:nvSpPr>
        <p:spPr bwMode="auto">
          <a:xfrm rot="-68737478">
            <a:off x="4864100" y="1912938"/>
            <a:ext cx="1911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i="1">
                <a:solidFill>
                  <a:srgbClr val="FFFFFF"/>
                </a:solidFill>
                <a:latin typeface="Arial" charset="0"/>
              </a:rPr>
              <a:t>Alpha-Mendeleev </a:t>
            </a:r>
          </a:p>
        </p:txBody>
      </p:sp>
      <p:sp>
        <p:nvSpPr>
          <p:cNvPr id="764940" name="Text Box 12"/>
          <p:cNvSpPr txBox="1">
            <a:spLocks noChangeArrowheads="1"/>
          </p:cNvSpPr>
          <p:nvPr/>
        </p:nvSpPr>
        <p:spPr bwMode="auto">
          <a:xfrm>
            <a:off x="4932363" y="404813"/>
            <a:ext cx="1266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i="1">
                <a:solidFill>
                  <a:srgbClr val="FFFFFF"/>
                </a:solidFill>
                <a:latin typeface="Arial" charset="0"/>
              </a:rPr>
              <a:t>Chukchi </a:t>
            </a:r>
          </a:p>
          <a:p>
            <a:r>
              <a:rPr lang="sv-SE" sz="1600" i="1">
                <a:solidFill>
                  <a:srgbClr val="FFFFFF"/>
                </a:solidFill>
                <a:latin typeface="Arial" charset="0"/>
              </a:rPr>
              <a:t>Borderland</a:t>
            </a:r>
          </a:p>
        </p:txBody>
      </p:sp>
      <p:pic>
        <p:nvPicPr>
          <p:cNvPr id="76494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50" y="5199063"/>
            <a:ext cx="2233613" cy="1370012"/>
          </a:xfrm>
          <a:prstGeom prst="rect">
            <a:avLst/>
          </a:prstGeom>
          <a:noFill/>
        </p:spPr>
      </p:pic>
      <p:pic>
        <p:nvPicPr>
          <p:cNvPr id="764942" name="Picture 14" descr="Od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581400"/>
            <a:ext cx="2232025" cy="1481138"/>
          </a:xfrm>
          <a:prstGeom prst="rect">
            <a:avLst/>
          </a:prstGeom>
          <a:noFill/>
        </p:spPr>
      </p:pic>
      <p:pic>
        <p:nvPicPr>
          <p:cNvPr id="764943" name="Picture 15" descr="20050909-DSC_00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533400"/>
            <a:ext cx="2233613" cy="1485900"/>
          </a:xfrm>
          <a:prstGeom prst="rect">
            <a:avLst/>
          </a:prstGeom>
          <a:noFill/>
        </p:spPr>
      </p:pic>
      <p:sp>
        <p:nvSpPr>
          <p:cNvPr id="764944" name="Text Box 16"/>
          <p:cNvSpPr txBox="1">
            <a:spLocks noChangeArrowheads="1"/>
          </p:cNvSpPr>
          <p:nvPr/>
        </p:nvSpPr>
        <p:spPr bwMode="auto">
          <a:xfrm>
            <a:off x="130175" y="117475"/>
            <a:ext cx="3313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i="1">
                <a:solidFill>
                  <a:srgbClr val="FFFFFF"/>
                </a:solidFill>
                <a:latin typeface="Arial" charset="0"/>
              </a:rPr>
              <a:t>Multibeam mapping</a:t>
            </a:r>
          </a:p>
        </p:txBody>
      </p:sp>
      <p:sp>
        <p:nvSpPr>
          <p:cNvPr id="764945" name="Text Box 17"/>
          <p:cNvSpPr txBox="1">
            <a:spLocks noChangeArrowheads="1"/>
          </p:cNvSpPr>
          <p:nvPr/>
        </p:nvSpPr>
        <p:spPr bwMode="auto">
          <a:xfrm>
            <a:off x="630238" y="6161088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800" i="1">
                <a:solidFill>
                  <a:srgbClr val="808080"/>
                </a:solidFill>
                <a:latin typeface="Arial" charset="0"/>
              </a:rPr>
              <a:t>R/V Polarstern</a:t>
            </a:r>
          </a:p>
        </p:txBody>
      </p:sp>
      <p:sp>
        <p:nvSpPr>
          <p:cNvPr id="764946" name="Text Box 18"/>
          <p:cNvSpPr txBox="1">
            <a:spLocks noChangeArrowheads="1"/>
          </p:cNvSpPr>
          <p:nvPr/>
        </p:nvSpPr>
        <p:spPr bwMode="auto">
          <a:xfrm>
            <a:off x="838200" y="464820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800" i="1">
                <a:solidFill>
                  <a:srgbClr val="808080"/>
                </a:solidFill>
                <a:latin typeface="Arial" charset="0"/>
              </a:rPr>
              <a:t>I/B Oden</a:t>
            </a:r>
          </a:p>
        </p:txBody>
      </p:sp>
      <p:sp>
        <p:nvSpPr>
          <p:cNvPr id="764947" name="Text Box 19"/>
          <p:cNvSpPr txBox="1">
            <a:spLocks noChangeArrowheads="1"/>
          </p:cNvSpPr>
          <p:nvPr/>
        </p:nvSpPr>
        <p:spPr bwMode="auto">
          <a:xfrm>
            <a:off x="461963" y="1638300"/>
            <a:ext cx="168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800" i="1" dirty="0">
                <a:solidFill>
                  <a:srgbClr val="FFFFFF"/>
                </a:solidFill>
                <a:latin typeface="Arial" charset="0"/>
              </a:rPr>
              <a:t>USCGC Healy</a:t>
            </a:r>
          </a:p>
        </p:txBody>
      </p:sp>
      <p:sp>
        <p:nvSpPr>
          <p:cNvPr id="764949" name="Text Box 21"/>
          <p:cNvSpPr txBox="1">
            <a:spLocks noChangeArrowheads="1"/>
          </p:cNvSpPr>
          <p:nvPr/>
        </p:nvSpPr>
        <p:spPr bwMode="auto">
          <a:xfrm rot="-46282500">
            <a:off x="5879306" y="2786857"/>
            <a:ext cx="1744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i="1">
                <a:solidFill>
                  <a:srgbClr val="FFFFFF"/>
                </a:solidFill>
                <a:latin typeface="Arial" charset="0"/>
              </a:rPr>
              <a:t>Gakkel Ridge </a:t>
            </a:r>
          </a:p>
        </p:txBody>
      </p:sp>
      <p:sp>
        <p:nvSpPr>
          <p:cNvPr id="764950" name="Text Box 22"/>
          <p:cNvSpPr txBox="1">
            <a:spLocks noChangeArrowheads="1"/>
          </p:cNvSpPr>
          <p:nvPr/>
        </p:nvSpPr>
        <p:spPr bwMode="auto">
          <a:xfrm>
            <a:off x="3635375" y="1123950"/>
            <a:ext cx="1223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>
                <a:solidFill>
                  <a:srgbClr val="FFFFFF"/>
                </a:solidFill>
                <a:latin typeface="Arial" charset="0"/>
              </a:rPr>
              <a:t>Mackenzie</a:t>
            </a:r>
          </a:p>
        </p:txBody>
      </p:sp>
      <p:sp>
        <p:nvSpPr>
          <p:cNvPr id="764951" name="Text Box 23"/>
          <p:cNvSpPr txBox="1">
            <a:spLocks noChangeArrowheads="1"/>
          </p:cNvSpPr>
          <p:nvPr/>
        </p:nvSpPr>
        <p:spPr bwMode="auto">
          <a:xfrm>
            <a:off x="7720013" y="2390775"/>
            <a:ext cx="184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sv-SE" sz="16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64952" name="Text Box 24"/>
          <p:cNvSpPr txBox="1">
            <a:spLocks noChangeArrowheads="1"/>
          </p:cNvSpPr>
          <p:nvPr/>
        </p:nvSpPr>
        <p:spPr bwMode="auto">
          <a:xfrm rot="16848261">
            <a:off x="5889625" y="2855913"/>
            <a:ext cx="37973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>
                <a:solidFill>
                  <a:srgbClr val="FFFFFF"/>
                </a:solidFill>
                <a:latin typeface="Arial" charset="0"/>
              </a:rPr>
              <a:t>E u r a s i a n  S h e l f   S e a s</a:t>
            </a:r>
          </a:p>
        </p:txBody>
      </p:sp>
      <p:pic>
        <p:nvPicPr>
          <p:cNvPr id="764953" name="Picture 25" descr="amundsen"/>
          <p:cNvPicPr>
            <a:picLocks noGrp="1" noChangeAspect="1" noChangeArrowheads="1"/>
          </p:cNvPicPr>
          <p:nvPr>
            <p:ph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22282" y="2087928"/>
            <a:ext cx="2249488" cy="1343025"/>
          </a:xfrm>
          <a:noFill/>
          <a:ln/>
        </p:spPr>
      </p:pic>
      <p:sp>
        <p:nvSpPr>
          <p:cNvPr id="764954" name="Text Box 26"/>
          <p:cNvSpPr txBox="1">
            <a:spLocks noChangeArrowheads="1"/>
          </p:cNvSpPr>
          <p:nvPr/>
        </p:nvSpPr>
        <p:spPr bwMode="auto">
          <a:xfrm>
            <a:off x="447236" y="3104837"/>
            <a:ext cx="2444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solidFill>
                  <a:srgbClr val="808080"/>
                </a:solidFill>
                <a:latin typeface="Arial" charset="0"/>
              </a:rPr>
              <a:t>CCGS Amundsen</a:t>
            </a:r>
          </a:p>
        </p:txBody>
      </p:sp>
      <p:sp>
        <p:nvSpPr>
          <p:cNvPr id="764957" name="Text Box 29"/>
          <p:cNvSpPr txBox="1">
            <a:spLocks noChangeArrowheads="1"/>
          </p:cNvSpPr>
          <p:nvPr/>
        </p:nvSpPr>
        <p:spPr bwMode="auto">
          <a:xfrm rot="3624316">
            <a:off x="3643313" y="2300287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Canadian Archipelago</a:t>
            </a:r>
          </a:p>
        </p:txBody>
      </p:sp>
      <p:pic>
        <p:nvPicPr>
          <p:cNvPr id="89395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4000" y="268288"/>
            <a:ext cx="2346325" cy="150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6479930" y="284133"/>
            <a:ext cx="2625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800" i="1" dirty="0" smtClean="0">
                <a:solidFill>
                  <a:srgbClr val="FFFFFF"/>
                </a:solidFill>
                <a:latin typeface="Arial" charset="0"/>
              </a:rPr>
              <a:t>RV Akademik Fedorov</a:t>
            </a:r>
            <a:endParaRPr lang="sv-SE" sz="1800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7874" name="Picture 2" descr="Image result for icebreaker louis st. laur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14" y="5066866"/>
            <a:ext cx="2327721" cy="15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72912" y="6220023"/>
            <a:ext cx="2323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srgbClr val="808080"/>
                </a:solidFill>
                <a:latin typeface="Arial" charset="0"/>
              </a:rPr>
              <a:t>CCGS </a:t>
            </a:r>
            <a:r>
              <a:rPr lang="en-US" sz="1400" i="1" dirty="0" smtClean="0">
                <a:solidFill>
                  <a:srgbClr val="808080"/>
                </a:solidFill>
                <a:latin typeface="Arial" charset="0"/>
              </a:rPr>
              <a:t>Louis St. Laurent</a:t>
            </a:r>
            <a:endParaRPr lang="en-US" sz="1400" i="1" dirty="0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764958" name="Text Box 30"/>
          <p:cNvSpPr txBox="1">
            <a:spLocks noChangeArrowheads="1"/>
          </p:cNvSpPr>
          <p:nvPr/>
        </p:nvSpPr>
        <p:spPr bwMode="auto">
          <a:xfrm>
            <a:off x="3512624" y="2214562"/>
            <a:ext cx="4730750" cy="22272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17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BUT NONE WOULD HAVE BEEN ABLE TO EASILY COLLECT USEFUL DATA </a:t>
            </a:r>
            <a:r>
              <a:rPr lang="en-US" sz="2800" dirty="0" smtClean="0">
                <a:solidFill>
                  <a:srgbClr val="17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15-20 </a:t>
            </a:r>
            <a:r>
              <a:rPr lang="en-US" sz="2800" dirty="0">
                <a:solidFill>
                  <a:srgbClr val="17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YEARS AGO</a:t>
            </a:r>
          </a:p>
        </p:txBody>
      </p:sp>
    </p:spTree>
    <p:extLst>
      <p:ext uri="{BB962C8B-B14F-4D97-AF65-F5344CB8AC3E}">
        <p14:creationId xmlns:p14="http://schemas.microsoft.com/office/powerpoint/2010/main" val="3779103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912849" cy="53417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66067" y="393200"/>
            <a:ext cx="5280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Minimum </a:t>
            </a:r>
            <a:r>
              <a:rPr lang="en-US" sz="2400" dirty="0">
                <a:solidFill>
                  <a:srgbClr val="FFFF00"/>
                </a:solidFill>
              </a:rPr>
              <a:t>Ice Extent – </a:t>
            </a:r>
            <a:r>
              <a:rPr lang="en-US" sz="2400" dirty="0" smtClean="0">
                <a:solidFill>
                  <a:srgbClr val="FFFF00"/>
                </a:solidFill>
              </a:rPr>
              <a:t>1979-2016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3885" y="5250480"/>
            <a:ext cx="3826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D2DB9"/>
                </a:solidFill>
              </a:rPr>
              <a:t>Decline of </a:t>
            </a:r>
            <a:r>
              <a:rPr lang="en-US" sz="2400" dirty="0" smtClean="0">
                <a:solidFill>
                  <a:srgbClr val="2D2DB9"/>
                </a:solidFill>
              </a:rPr>
              <a:t>~13% </a:t>
            </a:r>
            <a:r>
              <a:rPr lang="en-US" sz="2400" dirty="0">
                <a:solidFill>
                  <a:srgbClr val="2D2DB9"/>
                </a:solidFill>
              </a:rPr>
              <a:t>per decade.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48399" y="4843251"/>
            <a:ext cx="990601" cy="838200"/>
            <a:chOff x="6553200" y="4724400"/>
            <a:chExt cx="1066800" cy="838200"/>
          </a:xfrm>
        </p:grpSpPr>
        <p:sp>
          <p:nvSpPr>
            <p:cNvPr id="2" name="Oval 1"/>
            <p:cNvSpPr/>
            <p:nvPr/>
          </p:nvSpPr>
          <p:spPr bwMode="auto">
            <a:xfrm>
              <a:off x="6553200" y="4724400"/>
              <a:ext cx="2286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7391400" y="5257800"/>
              <a:ext cx="2286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000" smtClean="0">
                <a:solidFill>
                  <a:srgbClr val="000000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7543800" y="4648200"/>
            <a:ext cx="762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5943600" y="1371600"/>
            <a:ext cx="152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1" y="1331476"/>
            <a:ext cx="13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6</a:t>
            </a:r>
            <a:endParaRPr lang="en-US" sz="1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3048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0FC02"/>
                </a:solidFill>
              </a:rPr>
              <a:t>ICE EXTENT –  </a:t>
            </a:r>
            <a:r>
              <a:rPr lang="en-US" sz="2800" dirty="0" smtClean="0">
                <a:solidFill>
                  <a:srgbClr val="F0FC02"/>
                </a:solidFill>
              </a:rPr>
              <a:t>17 </a:t>
            </a:r>
            <a:r>
              <a:rPr lang="en-US" sz="2800" dirty="0" smtClean="0">
                <a:solidFill>
                  <a:srgbClr val="F0FC02"/>
                </a:solidFill>
              </a:rPr>
              <a:t>July 2017</a:t>
            </a:r>
            <a:endParaRPr lang="en-US" sz="2800" dirty="0">
              <a:solidFill>
                <a:srgbClr val="F0FC0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1052736"/>
            <a:ext cx="6764389" cy="55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COMPILATION_2003_201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047" y="-9728"/>
            <a:ext cx="910995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228600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2938">
              <a:defRPr/>
            </a:pPr>
            <a:r>
              <a:rPr lang="en-US" sz="2800" b="0" dirty="0" smtClean="0">
                <a:solidFill>
                  <a:srgbClr val="FFF2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itchFamily="66" charset="0"/>
              </a:rPr>
              <a:t>Area mapped…….….  ~442,000 km</a:t>
            </a:r>
            <a:r>
              <a:rPr lang="en-US" sz="2800" b="0" baseline="30000" dirty="0" smtClean="0">
                <a:solidFill>
                  <a:srgbClr val="FFF2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itchFamily="66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6421994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42938">
              <a:defRPr/>
            </a:pPr>
            <a:r>
              <a:rPr lang="en-US" sz="16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itchFamily="66" charset="0"/>
              </a:rPr>
              <a:t>US ECS Arctic Mapping 2003,2004,2007,2008,2009, </a:t>
            </a:r>
            <a:r>
              <a:rPr lang="en-US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itchFamily="66" charset="0"/>
              </a:rPr>
              <a:t>2010, 2011. 2012,2016</a:t>
            </a:r>
            <a:endParaRPr lang="en-US" sz="16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60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42188"/>
            <a:ext cx="9296400" cy="37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646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24000"/>
            <a:ext cx="9296400" cy="3813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3048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rgbClr val="FFFFFF"/>
                </a:solidFill>
              </a:rPr>
              <a:t>HEALY SEAMOUNT – 11,000 feet high</a:t>
            </a:r>
            <a:endParaRPr kumimoji="1"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812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-457200" y="0"/>
          <a:ext cx="9677400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Image" r:id="rId3" imgW="11784127" imgH="8761905" progId="">
                  <p:embed/>
                </p:oleObj>
              </mc:Choice>
              <mc:Fallback>
                <p:oleObj name="Image" r:id="rId3" imgW="11784127" imgH="8761905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7200" y="0"/>
                        <a:ext cx="9677400" cy="701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8614" name="Rectangle 6"/>
          <p:cNvSpPr>
            <a:spLocks noChangeArrowheads="1"/>
          </p:cNvSpPr>
          <p:nvPr/>
        </p:nvSpPr>
        <p:spPr bwMode="auto">
          <a:xfrm>
            <a:off x="838200" y="61722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l-GR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28" name="Picture 11" descr="E04V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400" y="1981200"/>
            <a:ext cx="3429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12"/>
          <p:cNvSpPr txBox="1">
            <a:spLocks noChangeArrowheads="1"/>
          </p:cNvSpPr>
          <p:nvPr/>
        </p:nvSpPr>
        <p:spPr bwMode="auto">
          <a:xfrm>
            <a:off x="228600" y="304800"/>
            <a:ext cx="8763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00"/>
                </a:solidFill>
              </a:rPr>
              <a:t>THE CONVENTION ON THE LAW OF THE SEA</a:t>
            </a:r>
          </a:p>
        </p:txBody>
      </p: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1295400" y="3810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ockmarks_obl6xS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1304764"/>
            <a:ext cx="9220200" cy="599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80" charset="-128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676400" y="228600"/>
            <a:ext cx="53687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80" charset="-128"/>
              </a:rPr>
              <a:t>Central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80" charset="-128"/>
              </a:rPr>
              <a:t>Chukchi Plateau pockmarks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010400" y="5791200"/>
            <a:ext cx="1038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pitchFamily="80" charset="-128"/>
              </a:rPr>
              <a:t>VE = 10x</a:t>
            </a:r>
          </a:p>
          <a:p>
            <a:pPr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pitchFamily="80" charset="-128"/>
              </a:rPr>
              <a:t>looking SW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7239000" y="3276600"/>
            <a:ext cx="18774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80" charset="-128"/>
              </a:rPr>
              <a:t>200-m diameter</a:t>
            </a:r>
          </a:p>
          <a:p>
            <a:pPr>
              <a:defRPr/>
            </a:pP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80" charset="-128"/>
              </a:rPr>
              <a:t>20-m deep</a:t>
            </a: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7010400" y="3581400"/>
            <a:ext cx="152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7416" name="Picture 2" descr="HealyTracksCH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910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417" name="Straight Arrow Connector 9"/>
          <p:cNvCxnSpPr>
            <a:cxnSpLocks noChangeShapeType="1"/>
          </p:cNvCxnSpPr>
          <p:nvPr/>
        </p:nvCxnSpPr>
        <p:spPr bwMode="auto">
          <a:xfrm flipV="1">
            <a:off x="1066800" y="5486400"/>
            <a:ext cx="457200" cy="228600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291855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85746"/>
            <a:ext cx="9144000" cy="6858000"/>
            <a:chOff x="111845" y="0"/>
            <a:chExt cx="9144000" cy="6858000"/>
          </a:xfrm>
        </p:grpSpPr>
        <p:pic>
          <p:nvPicPr>
            <p:cNvPr id="16386" name="Picture 2" descr="Arctic07_scours_mapvie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845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 bwMode="auto">
            <a:xfrm>
              <a:off x="2656310" y="368660"/>
              <a:ext cx="1123602" cy="39604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019800" y="6248400"/>
            <a:ext cx="974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80" charset="-128"/>
                <a:sym typeface="Symbol" pitchFamily="18" charset="2"/>
              </a:rPr>
              <a:t></a:t>
            </a: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pitchFamily="80" charset="-128"/>
              </a:rPr>
              <a:t> = ~2 km</a:t>
            </a:r>
          </a:p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pitchFamily="80" charset="-128"/>
              </a:rPr>
              <a:t>H = ~10 m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ＭＳ Ｐゴシック" pitchFamily="80" charset="-128"/>
            </a:endParaRP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3565525" y="69850"/>
            <a:ext cx="1335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pitchFamily="80" charset="-128"/>
              </a:rPr>
              <a:t>3 to 5 m deep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111845" y="914400"/>
            <a:ext cx="21162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CFF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80" charset="-128"/>
              </a:rPr>
              <a:t>Central </a:t>
            </a:r>
            <a:r>
              <a:rPr lang="en-US" sz="2000" dirty="0">
                <a:solidFill>
                  <a:srgbClr val="FCFF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80" charset="-128"/>
              </a:rPr>
              <a:t>Chukchi</a:t>
            </a:r>
          </a:p>
          <a:p>
            <a:pPr algn="ctr" eaLnBrk="0" hangingPunct="0">
              <a:defRPr/>
            </a:pPr>
            <a:r>
              <a:rPr lang="en-US" sz="2000" dirty="0">
                <a:solidFill>
                  <a:srgbClr val="FCFF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80" charset="-128"/>
              </a:rPr>
              <a:t>Plateau</a:t>
            </a:r>
          </a:p>
        </p:txBody>
      </p:sp>
      <p:sp>
        <p:nvSpPr>
          <p:cNvPr id="40968" name="Text Box 16"/>
          <p:cNvSpPr txBox="1">
            <a:spLocks noChangeArrowheads="1"/>
          </p:cNvSpPr>
          <p:nvPr/>
        </p:nvSpPr>
        <p:spPr bwMode="auto">
          <a:xfrm>
            <a:off x="5405476" y="2584734"/>
            <a:ext cx="3738524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pitchFamily="66" charset="0"/>
                <a:ea typeface="ＭＳ Ｐゴシック" pitchFamily="80" charset="-128"/>
              </a:rPr>
              <a:t>Mega-scale glacial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pitchFamily="66" charset="0"/>
                <a:ea typeface="ＭＳ Ｐゴシック" pitchFamily="80" charset="-128"/>
              </a:rPr>
              <a:t>lineations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 panose="030F0902030302020204" pitchFamily="66" charset="0"/>
              <a:ea typeface="ＭＳ Ｐゴシック" pitchFamily="80" charset="-128"/>
            </a:endParaRPr>
          </a:p>
        </p:txBody>
      </p:sp>
      <p:sp>
        <p:nvSpPr>
          <p:cNvPr id="40969" name="Text Box 17"/>
          <p:cNvSpPr txBox="1">
            <a:spLocks noChangeArrowheads="1"/>
          </p:cNvSpPr>
          <p:nvPr/>
        </p:nvSpPr>
        <p:spPr bwMode="auto">
          <a:xfrm>
            <a:off x="1660525" y="1565275"/>
            <a:ext cx="9957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80" charset="-128"/>
              </a:rPr>
              <a:t>-380 m</a:t>
            </a:r>
          </a:p>
        </p:txBody>
      </p:sp>
      <p:sp>
        <p:nvSpPr>
          <p:cNvPr id="40970" name="Text Box 18"/>
          <p:cNvSpPr txBox="1">
            <a:spLocks noChangeArrowheads="1"/>
          </p:cNvSpPr>
          <p:nvPr/>
        </p:nvSpPr>
        <p:spPr bwMode="auto">
          <a:xfrm>
            <a:off x="7848600" y="228600"/>
            <a:ext cx="9957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80" charset="-128"/>
              </a:rPr>
              <a:t>-470 m</a:t>
            </a:r>
          </a:p>
        </p:txBody>
      </p:sp>
      <p:pic>
        <p:nvPicPr>
          <p:cNvPr id="16395" name="Picture 2" descr="HealyTracksC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4290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396" name="Straight Arrow Connector 20"/>
          <p:cNvCxnSpPr>
            <a:cxnSpLocks noChangeShapeType="1"/>
          </p:cNvCxnSpPr>
          <p:nvPr/>
        </p:nvCxnSpPr>
        <p:spPr bwMode="auto">
          <a:xfrm>
            <a:off x="7010400" y="4114800"/>
            <a:ext cx="381000" cy="152400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34" y="351038"/>
            <a:ext cx="7314670" cy="632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88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DGE_SITES_LOC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52636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HEALY 1202 DREDGE SITES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LY1202-DR1-002[A]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60648"/>
            <a:ext cx="1583371" cy="1182641"/>
          </a:xfrm>
          <a:prstGeom prst="rect">
            <a:avLst/>
          </a:prstGeom>
        </p:spPr>
      </p:pic>
      <p:pic>
        <p:nvPicPr>
          <p:cNvPr id="5" name="Picture 4" descr="HLY1202-DR2-004[A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0092" y="1736812"/>
            <a:ext cx="1260140" cy="941215"/>
          </a:xfrm>
          <a:prstGeom prst="rect">
            <a:avLst/>
          </a:prstGeom>
        </p:spPr>
      </p:pic>
      <p:pic>
        <p:nvPicPr>
          <p:cNvPr id="6" name="Picture 5" descr="HLY1202-DR3-003.jpg"/>
          <p:cNvPicPr>
            <a:picLocks noChangeAspect="1"/>
          </p:cNvPicPr>
          <p:nvPr/>
        </p:nvPicPr>
        <p:blipFill>
          <a:blip r:embed="rId5" cstate="print"/>
          <a:srcRect l="15598" r="41277" b="33325"/>
          <a:stretch>
            <a:fillRect/>
          </a:stretch>
        </p:blipFill>
        <p:spPr>
          <a:xfrm>
            <a:off x="1763688" y="1952836"/>
            <a:ext cx="1188132" cy="1377728"/>
          </a:xfrm>
          <a:prstGeom prst="rect">
            <a:avLst/>
          </a:prstGeom>
        </p:spPr>
      </p:pic>
      <p:pic>
        <p:nvPicPr>
          <p:cNvPr id="7" name="Picture 6" descr="HLY1202-DR4-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48164" y="3789040"/>
            <a:ext cx="1440160" cy="1080120"/>
          </a:xfrm>
          <a:prstGeom prst="rect">
            <a:avLst/>
          </a:prstGeom>
        </p:spPr>
      </p:pic>
      <p:pic>
        <p:nvPicPr>
          <p:cNvPr id="8" name="Picture 7" descr="HLY1202-DR3-046.jpg"/>
          <p:cNvPicPr>
            <a:picLocks noChangeAspect="1"/>
          </p:cNvPicPr>
          <p:nvPr/>
        </p:nvPicPr>
        <p:blipFill>
          <a:blip r:embed="rId7" cstate="print"/>
          <a:srcRect l="51575" r="14169" b="36875"/>
          <a:stretch>
            <a:fillRect/>
          </a:stretch>
        </p:blipFill>
        <p:spPr>
          <a:xfrm>
            <a:off x="3131840" y="1448780"/>
            <a:ext cx="989935" cy="1368152"/>
          </a:xfrm>
          <a:prstGeom prst="rect">
            <a:avLst/>
          </a:prstGeom>
        </p:spPr>
      </p:pic>
      <p:pic>
        <p:nvPicPr>
          <p:cNvPr id="9" name="Picture 8" descr="HLY1202-DR5-0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5373216"/>
            <a:ext cx="1115616" cy="836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20272" y="566124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schisht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60332" y="4257092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schisht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516" y="2420888"/>
            <a:ext cx="1539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metasediment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75756" y="1376772"/>
            <a:ext cx="667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coral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04248" y="2096852"/>
            <a:ext cx="1592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altered basalt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20272" y="1412776"/>
            <a:ext cx="1632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volcanoclastic</a:t>
            </a:r>
            <a:r>
              <a:rPr lang="en-US" sz="1600" dirty="0" smtClean="0">
                <a:solidFill>
                  <a:srgbClr val="FFFF00"/>
                </a:solidFill>
              </a:rPr>
              <a:t>?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2" name="Picture 4" descr="Agressive_ECS_for_Hyd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806923" name="Freeform 11"/>
          <p:cNvSpPr>
            <a:spLocks/>
          </p:cNvSpPr>
          <p:nvPr/>
        </p:nvSpPr>
        <p:spPr bwMode="auto">
          <a:xfrm>
            <a:off x="3614738" y="2889250"/>
            <a:ext cx="1042987" cy="1320800"/>
          </a:xfrm>
          <a:custGeom>
            <a:avLst/>
            <a:gdLst>
              <a:gd name="T0" fmla="*/ 2147483647 w 657"/>
              <a:gd name="T1" fmla="*/ 2147483647 h 832"/>
              <a:gd name="T2" fmla="*/ 2147483647 w 657"/>
              <a:gd name="T3" fmla="*/ 2147483647 h 832"/>
              <a:gd name="T4" fmla="*/ 2147483647 w 657"/>
              <a:gd name="T5" fmla="*/ 2147483647 h 832"/>
              <a:gd name="T6" fmla="*/ 2147483647 w 657"/>
              <a:gd name="T7" fmla="*/ 2147483647 h 832"/>
              <a:gd name="T8" fmla="*/ 2147483647 w 657"/>
              <a:gd name="T9" fmla="*/ 2147483647 h 832"/>
              <a:gd name="T10" fmla="*/ 2147483647 w 657"/>
              <a:gd name="T11" fmla="*/ 2147483647 h 832"/>
              <a:gd name="T12" fmla="*/ 2147483647 w 657"/>
              <a:gd name="T13" fmla="*/ 2147483647 h 832"/>
              <a:gd name="T14" fmla="*/ 2147483647 w 657"/>
              <a:gd name="T15" fmla="*/ 2147483647 h 832"/>
              <a:gd name="T16" fmla="*/ 2147483647 w 657"/>
              <a:gd name="T17" fmla="*/ 2147483647 h 832"/>
              <a:gd name="T18" fmla="*/ 2147483647 w 657"/>
              <a:gd name="T19" fmla="*/ 2147483647 h 832"/>
              <a:gd name="T20" fmla="*/ 2147483647 w 657"/>
              <a:gd name="T21" fmla="*/ 2147483647 h 832"/>
              <a:gd name="T22" fmla="*/ 2147483647 w 657"/>
              <a:gd name="T23" fmla="*/ 2147483647 h 832"/>
              <a:gd name="T24" fmla="*/ 2147483647 w 657"/>
              <a:gd name="T25" fmla="*/ 2147483647 h 832"/>
              <a:gd name="T26" fmla="*/ 2147483647 w 657"/>
              <a:gd name="T27" fmla="*/ 2147483647 h 832"/>
              <a:gd name="T28" fmla="*/ 2147483647 w 657"/>
              <a:gd name="T29" fmla="*/ 2147483647 h 832"/>
              <a:gd name="T30" fmla="*/ 2147483647 w 657"/>
              <a:gd name="T31" fmla="*/ 2147483647 h 832"/>
              <a:gd name="T32" fmla="*/ 2147483647 w 657"/>
              <a:gd name="T33" fmla="*/ 2147483647 h 832"/>
              <a:gd name="T34" fmla="*/ 0 w 657"/>
              <a:gd name="T35" fmla="*/ 2147483647 h 8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7"/>
              <a:gd name="T55" fmla="*/ 0 h 832"/>
              <a:gd name="T56" fmla="*/ 657 w 657"/>
              <a:gd name="T57" fmla="*/ 832 h 8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7" h="832">
                <a:moveTo>
                  <a:pt x="501" y="832"/>
                </a:moveTo>
                <a:cubicBezTo>
                  <a:pt x="509" y="816"/>
                  <a:pt x="517" y="800"/>
                  <a:pt x="525" y="784"/>
                </a:cubicBezTo>
                <a:cubicBezTo>
                  <a:pt x="536" y="762"/>
                  <a:pt x="534" y="739"/>
                  <a:pt x="549" y="718"/>
                </a:cubicBezTo>
                <a:cubicBezTo>
                  <a:pt x="558" y="683"/>
                  <a:pt x="562" y="637"/>
                  <a:pt x="582" y="607"/>
                </a:cubicBezTo>
                <a:cubicBezTo>
                  <a:pt x="587" y="587"/>
                  <a:pt x="597" y="570"/>
                  <a:pt x="600" y="550"/>
                </a:cubicBezTo>
                <a:cubicBezTo>
                  <a:pt x="604" y="514"/>
                  <a:pt x="600" y="473"/>
                  <a:pt x="621" y="442"/>
                </a:cubicBezTo>
                <a:cubicBezTo>
                  <a:pt x="625" y="416"/>
                  <a:pt x="627" y="389"/>
                  <a:pt x="633" y="364"/>
                </a:cubicBezTo>
                <a:cubicBezTo>
                  <a:pt x="635" y="353"/>
                  <a:pt x="642" y="331"/>
                  <a:pt x="642" y="331"/>
                </a:cubicBezTo>
                <a:cubicBezTo>
                  <a:pt x="646" y="291"/>
                  <a:pt x="644" y="243"/>
                  <a:pt x="657" y="205"/>
                </a:cubicBezTo>
                <a:cubicBezTo>
                  <a:pt x="655" y="173"/>
                  <a:pt x="654" y="141"/>
                  <a:pt x="651" y="109"/>
                </a:cubicBezTo>
                <a:cubicBezTo>
                  <a:pt x="645" y="53"/>
                  <a:pt x="576" y="49"/>
                  <a:pt x="534" y="43"/>
                </a:cubicBezTo>
                <a:cubicBezTo>
                  <a:pt x="470" y="45"/>
                  <a:pt x="417" y="52"/>
                  <a:pt x="354" y="55"/>
                </a:cubicBezTo>
                <a:cubicBezTo>
                  <a:pt x="318" y="37"/>
                  <a:pt x="271" y="40"/>
                  <a:pt x="234" y="37"/>
                </a:cubicBezTo>
                <a:cubicBezTo>
                  <a:pt x="229" y="22"/>
                  <a:pt x="222" y="12"/>
                  <a:pt x="210" y="4"/>
                </a:cubicBezTo>
                <a:cubicBezTo>
                  <a:pt x="180" y="5"/>
                  <a:pt x="125" y="0"/>
                  <a:pt x="93" y="16"/>
                </a:cubicBezTo>
                <a:cubicBezTo>
                  <a:pt x="92" y="31"/>
                  <a:pt x="102" y="88"/>
                  <a:pt x="75" y="97"/>
                </a:cubicBezTo>
                <a:cubicBezTo>
                  <a:pt x="68" y="108"/>
                  <a:pt x="59" y="111"/>
                  <a:pt x="48" y="118"/>
                </a:cubicBezTo>
                <a:cubicBezTo>
                  <a:pt x="32" y="142"/>
                  <a:pt x="20" y="118"/>
                  <a:pt x="0" y="118"/>
                </a:cubicBezTo>
              </a:path>
            </a:pathLst>
          </a:custGeom>
          <a:noFill/>
          <a:ln w="38100" cap="rnd" cmpd="sng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962400" y="1819275"/>
            <a:ext cx="966788" cy="2371725"/>
            <a:chOff x="2496" y="1146"/>
            <a:chExt cx="609" cy="1494"/>
          </a:xfrm>
        </p:grpSpPr>
        <p:sp>
          <p:nvSpPr>
            <p:cNvPr id="43031" name="Freeform 10"/>
            <p:cNvSpPr>
              <a:spLocks/>
            </p:cNvSpPr>
            <p:nvPr/>
          </p:nvSpPr>
          <p:spPr bwMode="auto">
            <a:xfrm>
              <a:off x="2496" y="1146"/>
              <a:ext cx="609" cy="1494"/>
            </a:xfrm>
            <a:custGeom>
              <a:avLst/>
              <a:gdLst>
                <a:gd name="T0" fmla="*/ 285 w 609"/>
                <a:gd name="T1" fmla="*/ 1494 h 1494"/>
                <a:gd name="T2" fmla="*/ 312 w 609"/>
                <a:gd name="T3" fmla="*/ 1449 h 1494"/>
                <a:gd name="T4" fmla="*/ 321 w 609"/>
                <a:gd name="T5" fmla="*/ 1413 h 1494"/>
                <a:gd name="T6" fmla="*/ 354 w 609"/>
                <a:gd name="T7" fmla="*/ 1293 h 1494"/>
                <a:gd name="T8" fmla="*/ 372 w 609"/>
                <a:gd name="T9" fmla="*/ 1215 h 1494"/>
                <a:gd name="T10" fmla="*/ 384 w 609"/>
                <a:gd name="T11" fmla="*/ 1191 h 1494"/>
                <a:gd name="T12" fmla="*/ 390 w 609"/>
                <a:gd name="T13" fmla="*/ 1179 h 1494"/>
                <a:gd name="T14" fmla="*/ 420 w 609"/>
                <a:gd name="T15" fmla="*/ 1035 h 1494"/>
                <a:gd name="T16" fmla="*/ 438 w 609"/>
                <a:gd name="T17" fmla="*/ 924 h 1494"/>
                <a:gd name="T18" fmla="*/ 432 w 609"/>
                <a:gd name="T19" fmla="*/ 813 h 1494"/>
                <a:gd name="T20" fmla="*/ 381 w 609"/>
                <a:gd name="T21" fmla="*/ 705 h 1494"/>
                <a:gd name="T22" fmla="*/ 375 w 609"/>
                <a:gd name="T23" fmla="*/ 633 h 1494"/>
                <a:gd name="T24" fmla="*/ 330 w 609"/>
                <a:gd name="T25" fmla="*/ 549 h 1494"/>
                <a:gd name="T26" fmla="*/ 291 w 609"/>
                <a:gd name="T27" fmla="*/ 486 h 1494"/>
                <a:gd name="T28" fmla="*/ 282 w 609"/>
                <a:gd name="T29" fmla="*/ 351 h 1494"/>
                <a:gd name="T30" fmla="*/ 219 w 609"/>
                <a:gd name="T31" fmla="*/ 303 h 1494"/>
                <a:gd name="T32" fmla="*/ 123 w 609"/>
                <a:gd name="T33" fmla="*/ 297 h 1494"/>
                <a:gd name="T34" fmla="*/ 57 w 609"/>
                <a:gd name="T35" fmla="*/ 285 h 1494"/>
                <a:gd name="T36" fmla="*/ 51 w 609"/>
                <a:gd name="T37" fmla="*/ 258 h 1494"/>
                <a:gd name="T38" fmla="*/ 21 w 609"/>
                <a:gd name="T39" fmla="*/ 234 h 1494"/>
                <a:gd name="T40" fmla="*/ 15 w 609"/>
                <a:gd name="T41" fmla="*/ 222 h 1494"/>
                <a:gd name="T42" fmla="*/ 87 w 609"/>
                <a:gd name="T43" fmla="*/ 105 h 1494"/>
                <a:gd name="T44" fmla="*/ 105 w 609"/>
                <a:gd name="T45" fmla="*/ 81 h 1494"/>
                <a:gd name="T46" fmla="*/ 138 w 609"/>
                <a:gd name="T47" fmla="*/ 21 h 1494"/>
                <a:gd name="T48" fmla="*/ 156 w 609"/>
                <a:gd name="T49" fmla="*/ 9 h 1494"/>
                <a:gd name="T50" fmla="*/ 165 w 609"/>
                <a:gd name="T51" fmla="*/ 3 h 1494"/>
                <a:gd name="T52" fmla="*/ 204 w 609"/>
                <a:gd name="T53" fmla="*/ 9 h 1494"/>
                <a:gd name="T54" fmla="*/ 219 w 609"/>
                <a:gd name="T55" fmla="*/ 36 h 1494"/>
                <a:gd name="T56" fmla="*/ 225 w 609"/>
                <a:gd name="T57" fmla="*/ 45 h 1494"/>
                <a:gd name="T58" fmla="*/ 243 w 609"/>
                <a:gd name="T59" fmla="*/ 96 h 1494"/>
                <a:gd name="T60" fmla="*/ 285 w 609"/>
                <a:gd name="T61" fmla="*/ 180 h 1494"/>
                <a:gd name="T62" fmla="*/ 318 w 609"/>
                <a:gd name="T63" fmla="*/ 261 h 1494"/>
                <a:gd name="T64" fmla="*/ 372 w 609"/>
                <a:gd name="T65" fmla="*/ 291 h 1494"/>
                <a:gd name="T66" fmla="*/ 396 w 609"/>
                <a:gd name="T67" fmla="*/ 279 h 1494"/>
                <a:gd name="T68" fmla="*/ 405 w 609"/>
                <a:gd name="T69" fmla="*/ 252 h 1494"/>
                <a:gd name="T70" fmla="*/ 438 w 609"/>
                <a:gd name="T71" fmla="*/ 282 h 1494"/>
                <a:gd name="T72" fmla="*/ 465 w 609"/>
                <a:gd name="T73" fmla="*/ 303 h 1494"/>
                <a:gd name="T74" fmla="*/ 483 w 609"/>
                <a:gd name="T75" fmla="*/ 309 h 1494"/>
                <a:gd name="T76" fmla="*/ 501 w 609"/>
                <a:gd name="T77" fmla="*/ 279 h 1494"/>
                <a:gd name="T78" fmla="*/ 570 w 609"/>
                <a:gd name="T79" fmla="*/ 198 h 1494"/>
                <a:gd name="T80" fmla="*/ 588 w 609"/>
                <a:gd name="T81" fmla="*/ 186 h 1494"/>
                <a:gd name="T82" fmla="*/ 597 w 609"/>
                <a:gd name="T83" fmla="*/ 180 h 1494"/>
                <a:gd name="T84" fmla="*/ 609 w 609"/>
                <a:gd name="T85" fmla="*/ 171 h 14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09"/>
                <a:gd name="T130" fmla="*/ 0 h 1494"/>
                <a:gd name="T131" fmla="*/ 609 w 609"/>
                <a:gd name="T132" fmla="*/ 1494 h 14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09" h="1494">
                  <a:moveTo>
                    <a:pt x="285" y="1494"/>
                  </a:moveTo>
                  <a:cubicBezTo>
                    <a:pt x="299" y="1485"/>
                    <a:pt x="302" y="1463"/>
                    <a:pt x="312" y="1449"/>
                  </a:cubicBezTo>
                  <a:cubicBezTo>
                    <a:pt x="315" y="1437"/>
                    <a:pt x="319" y="1425"/>
                    <a:pt x="321" y="1413"/>
                  </a:cubicBezTo>
                  <a:cubicBezTo>
                    <a:pt x="325" y="1368"/>
                    <a:pt x="340" y="1335"/>
                    <a:pt x="354" y="1293"/>
                  </a:cubicBezTo>
                  <a:cubicBezTo>
                    <a:pt x="358" y="1268"/>
                    <a:pt x="362" y="1239"/>
                    <a:pt x="372" y="1215"/>
                  </a:cubicBezTo>
                  <a:cubicBezTo>
                    <a:pt x="375" y="1207"/>
                    <a:pt x="380" y="1199"/>
                    <a:pt x="384" y="1191"/>
                  </a:cubicBezTo>
                  <a:cubicBezTo>
                    <a:pt x="386" y="1187"/>
                    <a:pt x="390" y="1179"/>
                    <a:pt x="390" y="1179"/>
                  </a:cubicBezTo>
                  <a:cubicBezTo>
                    <a:pt x="398" y="1130"/>
                    <a:pt x="404" y="1082"/>
                    <a:pt x="420" y="1035"/>
                  </a:cubicBezTo>
                  <a:cubicBezTo>
                    <a:pt x="423" y="996"/>
                    <a:pt x="432" y="962"/>
                    <a:pt x="438" y="924"/>
                  </a:cubicBezTo>
                  <a:cubicBezTo>
                    <a:pt x="436" y="887"/>
                    <a:pt x="436" y="850"/>
                    <a:pt x="432" y="813"/>
                  </a:cubicBezTo>
                  <a:cubicBezTo>
                    <a:pt x="428" y="775"/>
                    <a:pt x="398" y="739"/>
                    <a:pt x="381" y="705"/>
                  </a:cubicBezTo>
                  <a:cubicBezTo>
                    <a:pt x="379" y="681"/>
                    <a:pt x="379" y="657"/>
                    <a:pt x="375" y="633"/>
                  </a:cubicBezTo>
                  <a:cubicBezTo>
                    <a:pt x="372" y="616"/>
                    <a:pt x="340" y="567"/>
                    <a:pt x="330" y="549"/>
                  </a:cubicBezTo>
                  <a:cubicBezTo>
                    <a:pt x="319" y="529"/>
                    <a:pt x="311" y="499"/>
                    <a:pt x="291" y="486"/>
                  </a:cubicBezTo>
                  <a:cubicBezTo>
                    <a:pt x="274" y="436"/>
                    <a:pt x="295" y="501"/>
                    <a:pt x="282" y="351"/>
                  </a:cubicBezTo>
                  <a:cubicBezTo>
                    <a:pt x="281" y="339"/>
                    <a:pt x="234" y="305"/>
                    <a:pt x="219" y="303"/>
                  </a:cubicBezTo>
                  <a:cubicBezTo>
                    <a:pt x="187" y="299"/>
                    <a:pt x="155" y="299"/>
                    <a:pt x="123" y="297"/>
                  </a:cubicBezTo>
                  <a:cubicBezTo>
                    <a:pt x="102" y="289"/>
                    <a:pt x="76" y="296"/>
                    <a:pt x="57" y="285"/>
                  </a:cubicBezTo>
                  <a:cubicBezTo>
                    <a:pt x="49" y="280"/>
                    <a:pt x="54" y="267"/>
                    <a:pt x="51" y="258"/>
                  </a:cubicBezTo>
                  <a:cubicBezTo>
                    <a:pt x="46" y="245"/>
                    <a:pt x="32" y="241"/>
                    <a:pt x="21" y="234"/>
                  </a:cubicBezTo>
                  <a:cubicBezTo>
                    <a:pt x="19" y="230"/>
                    <a:pt x="15" y="226"/>
                    <a:pt x="15" y="222"/>
                  </a:cubicBezTo>
                  <a:cubicBezTo>
                    <a:pt x="12" y="118"/>
                    <a:pt x="0" y="115"/>
                    <a:pt x="87" y="105"/>
                  </a:cubicBezTo>
                  <a:cubicBezTo>
                    <a:pt x="94" y="94"/>
                    <a:pt x="94" y="88"/>
                    <a:pt x="105" y="81"/>
                  </a:cubicBezTo>
                  <a:cubicBezTo>
                    <a:pt x="115" y="61"/>
                    <a:pt x="121" y="36"/>
                    <a:pt x="138" y="21"/>
                  </a:cubicBezTo>
                  <a:cubicBezTo>
                    <a:pt x="143" y="16"/>
                    <a:pt x="150" y="13"/>
                    <a:pt x="156" y="9"/>
                  </a:cubicBezTo>
                  <a:cubicBezTo>
                    <a:pt x="159" y="7"/>
                    <a:pt x="165" y="3"/>
                    <a:pt x="165" y="3"/>
                  </a:cubicBezTo>
                  <a:cubicBezTo>
                    <a:pt x="178" y="4"/>
                    <a:pt x="195" y="0"/>
                    <a:pt x="204" y="9"/>
                  </a:cubicBezTo>
                  <a:cubicBezTo>
                    <a:pt x="211" y="16"/>
                    <a:pt x="213" y="27"/>
                    <a:pt x="219" y="36"/>
                  </a:cubicBezTo>
                  <a:cubicBezTo>
                    <a:pt x="221" y="39"/>
                    <a:pt x="225" y="45"/>
                    <a:pt x="225" y="45"/>
                  </a:cubicBezTo>
                  <a:cubicBezTo>
                    <a:pt x="229" y="63"/>
                    <a:pt x="233" y="81"/>
                    <a:pt x="243" y="96"/>
                  </a:cubicBezTo>
                  <a:cubicBezTo>
                    <a:pt x="251" y="127"/>
                    <a:pt x="272" y="151"/>
                    <a:pt x="285" y="180"/>
                  </a:cubicBezTo>
                  <a:cubicBezTo>
                    <a:pt x="294" y="200"/>
                    <a:pt x="303" y="248"/>
                    <a:pt x="318" y="261"/>
                  </a:cubicBezTo>
                  <a:cubicBezTo>
                    <a:pt x="332" y="273"/>
                    <a:pt x="354" y="285"/>
                    <a:pt x="372" y="291"/>
                  </a:cubicBezTo>
                  <a:cubicBezTo>
                    <a:pt x="380" y="287"/>
                    <a:pt x="393" y="287"/>
                    <a:pt x="396" y="279"/>
                  </a:cubicBezTo>
                  <a:cubicBezTo>
                    <a:pt x="399" y="270"/>
                    <a:pt x="405" y="252"/>
                    <a:pt x="405" y="252"/>
                  </a:cubicBezTo>
                  <a:cubicBezTo>
                    <a:pt x="414" y="266"/>
                    <a:pt x="422" y="278"/>
                    <a:pt x="438" y="282"/>
                  </a:cubicBezTo>
                  <a:cubicBezTo>
                    <a:pt x="452" y="296"/>
                    <a:pt x="443" y="289"/>
                    <a:pt x="465" y="303"/>
                  </a:cubicBezTo>
                  <a:cubicBezTo>
                    <a:pt x="470" y="307"/>
                    <a:pt x="483" y="309"/>
                    <a:pt x="483" y="309"/>
                  </a:cubicBezTo>
                  <a:cubicBezTo>
                    <a:pt x="505" y="300"/>
                    <a:pt x="512" y="300"/>
                    <a:pt x="501" y="279"/>
                  </a:cubicBezTo>
                  <a:cubicBezTo>
                    <a:pt x="505" y="182"/>
                    <a:pt x="490" y="214"/>
                    <a:pt x="570" y="198"/>
                  </a:cubicBezTo>
                  <a:cubicBezTo>
                    <a:pt x="576" y="194"/>
                    <a:pt x="582" y="190"/>
                    <a:pt x="588" y="186"/>
                  </a:cubicBezTo>
                  <a:cubicBezTo>
                    <a:pt x="591" y="184"/>
                    <a:pt x="597" y="180"/>
                    <a:pt x="597" y="180"/>
                  </a:cubicBezTo>
                  <a:cubicBezTo>
                    <a:pt x="601" y="168"/>
                    <a:pt x="597" y="171"/>
                    <a:pt x="609" y="171"/>
                  </a:cubicBezTo>
                </a:path>
              </a:pathLst>
            </a:custGeom>
            <a:noFill/>
            <a:ln w="38100" cap="rnd" cmpd="sng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2" name="Freeform 13"/>
            <p:cNvSpPr>
              <a:spLocks/>
            </p:cNvSpPr>
            <p:nvPr/>
          </p:nvSpPr>
          <p:spPr bwMode="auto">
            <a:xfrm>
              <a:off x="2760" y="1692"/>
              <a:ext cx="57" cy="74"/>
            </a:xfrm>
            <a:custGeom>
              <a:avLst/>
              <a:gdLst>
                <a:gd name="T0" fmla="*/ 0 w 57"/>
                <a:gd name="T1" fmla="*/ 6 h 74"/>
                <a:gd name="T2" fmla="*/ 27 w 57"/>
                <a:gd name="T3" fmla="*/ 54 h 74"/>
                <a:gd name="T4" fmla="*/ 54 w 57"/>
                <a:gd name="T5" fmla="*/ 57 h 74"/>
                <a:gd name="T6" fmla="*/ 48 w 57"/>
                <a:gd name="T7" fmla="*/ 48 h 74"/>
                <a:gd name="T8" fmla="*/ 30 w 57"/>
                <a:gd name="T9" fmla="*/ 18 h 74"/>
                <a:gd name="T10" fmla="*/ 0 w 57"/>
                <a:gd name="T11" fmla="*/ 6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74"/>
                <a:gd name="T20" fmla="*/ 57 w 57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74">
                  <a:moveTo>
                    <a:pt x="0" y="6"/>
                  </a:moveTo>
                  <a:cubicBezTo>
                    <a:pt x="5" y="22"/>
                    <a:pt x="11" y="49"/>
                    <a:pt x="27" y="54"/>
                  </a:cubicBezTo>
                  <a:cubicBezTo>
                    <a:pt x="34" y="64"/>
                    <a:pt x="37" y="74"/>
                    <a:pt x="54" y="57"/>
                  </a:cubicBezTo>
                  <a:cubicBezTo>
                    <a:pt x="57" y="54"/>
                    <a:pt x="50" y="51"/>
                    <a:pt x="48" y="48"/>
                  </a:cubicBezTo>
                  <a:cubicBezTo>
                    <a:pt x="42" y="35"/>
                    <a:pt x="43" y="26"/>
                    <a:pt x="30" y="18"/>
                  </a:cubicBezTo>
                  <a:cubicBezTo>
                    <a:pt x="24" y="0"/>
                    <a:pt x="18" y="3"/>
                    <a:pt x="0" y="6"/>
                  </a:cubicBez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3" name="Freeform 14"/>
            <p:cNvSpPr>
              <a:spLocks/>
            </p:cNvSpPr>
            <p:nvPr/>
          </p:nvSpPr>
          <p:spPr bwMode="auto">
            <a:xfrm>
              <a:off x="2971" y="1253"/>
              <a:ext cx="68" cy="60"/>
            </a:xfrm>
            <a:custGeom>
              <a:avLst/>
              <a:gdLst>
                <a:gd name="T0" fmla="*/ 18 w 75"/>
                <a:gd name="T1" fmla="*/ 0 h 90"/>
                <a:gd name="T2" fmla="*/ 5 w 75"/>
                <a:gd name="T3" fmla="*/ 1 h 90"/>
                <a:gd name="T4" fmla="*/ 0 w 75"/>
                <a:gd name="T5" fmla="*/ 1 h 90"/>
                <a:gd name="T6" fmla="*/ 16 w 75"/>
                <a:gd name="T7" fmla="*/ 1 h 90"/>
                <a:gd name="T8" fmla="*/ 19 w 75"/>
                <a:gd name="T9" fmla="*/ 1 h 90"/>
                <a:gd name="T10" fmla="*/ 18 w 75"/>
                <a:gd name="T11" fmla="*/ 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90"/>
                <a:gd name="T20" fmla="*/ 75 w 75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90">
                  <a:moveTo>
                    <a:pt x="69" y="0"/>
                  </a:moveTo>
                  <a:cubicBezTo>
                    <a:pt x="50" y="5"/>
                    <a:pt x="33" y="9"/>
                    <a:pt x="15" y="18"/>
                  </a:cubicBezTo>
                  <a:cubicBezTo>
                    <a:pt x="1" y="39"/>
                    <a:pt x="4" y="52"/>
                    <a:pt x="0" y="81"/>
                  </a:cubicBezTo>
                  <a:cubicBezTo>
                    <a:pt x="22" y="88"/>
                    <a:pt x="49" y="90"/>
                    <a:pt x="63" y="69"/>
                  </a:cubicBezTo>
                  <a:cubicBezTo>
                    <a:pt x="66" y="45"/>
                    <a:pt x="69" y="43"/>
                    <a:pt x="75" y="24"/>
                  </a:cubicBezTo>
                  <a:cubicBezTo>
                    <a:pt x="73" y="16"/>
                    <a:pt x="71" y="8"/>
                    <a:pt x="69" y="0"/>
                  </a:cubicBez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348038" y="2349500"/>
            <a:ext cx="2747962" cy="2371725"/>
            <a:chOff x="2109" y="1564"/>
            <a:chExt cx="1731" cy="149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2352" y="1564"/>
              <a:ext cx="1488" cy="1296"/>
              <a:chOff x="2352" y="1564"/>
              <a:chExt cx="1488" cy="1296"/>
            </a:xfrm>
          </p:grpSpPr>
          <p:sp>
            <p:nvSpPr>
              <p:cNvPr id="43020" name="Line 21"/>
              <p:cNvSpPr>
                <a:spLocks noChangeShapeType="1"/>
              </p:cNvSpPr>
              <p:nvPr/>
            </p:nvSpPr>
            <p:spPr bwMode="auto">
              <a:xfrm flipV="1">
                <a:off x="2352" y="1564"/>
                <a:ext cx="144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1" name="Line 22"/>
              <p:cNvSpPr>
                <a:spLocks noChangeShapeType="1"/>
              </p:cNvSpPr>
              <p:nvPr/>
            </p:nvSpPr>
            <p:spPr bwMode="auto">
              <a:xfrm>
                <a:off x="2496" y="1564"/>
                <a:ext cx="192" cy="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2" name="Line 23"/>
              <p:cNvSpPr>
                <a:spLocks noChangeShapeType="1"/>
              </p:cNvSpPr>
              <p:nvPr/>
            </p:nvSpPr>
            <p:spPr bwMode="auto">
              <a:xfrm>
                <a:off x="2688" y="1612"/>
                <a:ext cx="144" cy="9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3" name="Line 24"/>
              <p:cNvSpPr>
                <a:spLocks noChangeShapeType="1"/>
              </p:cNvSpPr>
              <p:nvPr/>
            </p:nvSpPr>
            <p:spPr bwMode="auto">
              <a:xfrm>
                <a:off x="2832" y="1708"/>
                <a:ext cx="144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4" name="Line 25"/>
              <p:cNvSpPr>
                <a:spLocks noChangeShapeType="1"/>
              </p:cNvSpPr>
              <p:nvPr/>
            </p:nvSpPr>
            <p:spPr bwMode="auto">
              <a:xfrm>
                <a:off x="2976" y="1708"/>
                <a:ext cx="144" cy="14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5" name="Line 26"/>
              <p:cNvSpPr>
                <a:spLocks noChangeShapeType="1"/>
              </p:cNvSpPr>
              <p:nvPr/>
            </p:nvSpPr>
            <p:spPr bwMode="auto">
              <a:xfrm>
                <a:off x="3120" y="1852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6" name="Line 27"/>
              <p:cNvSpPr>
                <a:spLocks noChangeShapeType="1"/>
              </p:cNvSpPr>
              <p:nvPr/>
            </p:nvSpPr>
            <p:spPr bwMode="auto">
              <a:xfrm>
                <a:off x="3216" y="2044"/>
                <a:ext cx="0" cy="28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7" name="Line 28"/>
              <p:cNvSpPr>
                <a:spLocks noChangeShapeType="1"/>
              </p:cNvSpPr>
              <p:nvPr/>
            </p:nvSpPr>
            <p:spPr bwMode="auto">
              <a:xfrm>
                <a:off x="3216" y="2332"/>
                <a:ext cx="144" cy="3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8" name="Line 29"/>
              <p:cNvSpPr>
                <a:spLocks noChangeShapeType="1"/>
              </p:cNvSpPr>
              <p:nvPr/>
            </p:nvSpPr>
            <p:spPr bwMode="auto">
              <a:xfrm>
                <a:off x="3356" y="2364"/>
                <a:ext cx="148" cy="23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9" name="Line 30"/>
              <p:cNvSpPr>
                <a:spLocks noChangeShapeType="1"/>
              </p:cNvSpPr>
              <p:nvPr/>
            </p:nvSpPr>
            <p:spPr bwMode="auto">
              <a:xfrm flipV="1">
                <a:off x="3504" y="2332"/>
                <a:ext cx="96" cy="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0" name="Line 31"/>
              <p:cNvSpPr>
                <a:spLocks noChangeShapeType="1"/>
              </p:cNvSpPr>
              <p:nvPr/>
            </p:nvSpPr>
            <p:spPr bwMode="auto">
              <a:xfrm>
                <a:off x="3600" y="2332"/>
                <a:ext cx="240" cy="52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019" name="Line 32"/>
            <p:cNvSpPr>
              <a:spLocks noChangeShapeType="1"/>
            </p:cNvSpPr>
            <p:nvPr/>
          </p:nvSpPr>
          <p:spPr bwMode="auto">
            <a:xfrm flipV="1">
              <a:off x="2109" y="1570"/>
              <a:ext cx="240" cy="148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H="1">
            <a:off x="3094660" y="2036763"/>
            <a:ext cx="686922" cy="439523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5" name="Oval 4"/>
          <p:cNvSpPr/>
          <p:nvPr/>
        </p:nvSpPr>
        <p:spPr bwMode="auto">
          <a:xfrm>
            <a:off x="4495800" y="2425700"/>
            <a:ext cx="2200436" cy="26234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985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2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45826" name="Picture 2" descr="http://www.un.org/Depts/los/clcs_new/submissions_files/rus01/RUS_CLCS_01_2001_LO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2" y="764704"/>
            <a:ext cx="8490980" cy="60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2095" y="241410"/>
            <a:ext cx="5843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Russian Submission - 2001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9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GeoCap_Projects\00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75" y="559038"/>
            <a:ext cx="8385438" cy="54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9"/>
          <p:cNvGraphicFramePr>
            <a:graphicFrameLocks noChangeAspect="1"/>
          </p:cNvGraphicFramePr>
          <p:nvPr>
            <p:extLst/>
          </p:nvPr>
        </p:nvGraphicFramePr>
        <p:xfrm>
          <a:off x="18300" y="-2853"/>
          <a:ext cx="963685" cy="621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0" name="CorelDRAW" r:id="rId4" imgW="7470000" imgH="4811760" progId="CorelDRAW.Graphic.13">
                  <p:embed/>
                </p:oleObj>
              </mc:Choice>
              <mc:Fallback>
                <p:oleObj name="CorelDRAW" r:id="rId4" imgW="7470000" imgH="48117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0" y="-2853"/>
                        <a:ext cx="963685" cy="6212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-57595" y="6194332"/>
            <a:ext cx="9031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From: S. </a:t>
            </a:r>
            <a:r>
              <a:rPr lang="en-US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Alekseyev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I. </a:t>
            </a:r>
            <a:r>
              <a:rPr lang="en-US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Glumov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S. </a:t>
            </a:r>
            <a:r>
              <a:rPr lang="en-US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Kursin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A. </a:t>
            </a:r>
            <a:r>
              <a:rPr lang="en-US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Kostenich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K. </a:t>
            </a:r>
            <a:r>
              <a:rPr lang="en-US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Stavrov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A. </a:t>
            </a:r>
            <a:r>
              <a:rPr lang="en-US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Zen'kov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ROSNEDRA and GNINGI, St. </a:t>
            </a:r>
            <a:r>
              <a:rPr lang="en-US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Petersberg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May 2013</a:t>
            </a:r>
            <a:endParaRPr lang="ru-RU" sz="1600" i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7818" y="35818"/>
            <a:ext cx="766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RUSSIAN DATA COLLECTION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903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4" y="928"/>
            <a:ext cx="9144000" cy="63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84639" y="348762"/>
            <a:ext cx="6115050" cy="122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92" dirty="0">
                <a:solidFill>
                  <a:srgbClr val="FFCCCC"/>
                </a:solidFill>
              </a:rPr>
              <a:t>ARCTICA-2012 </a:t>
            </a:r>
            <a:r>
              <a:rPr lang="en-US" altLang="en-US" sz="3692" dirty="0" smtClean="0">
                <a:solidFill>
                  <a:srgbClr val="FFCCCC"/>
                </a:solidFill>
              </a:rPr>
              <a:t>Research </a:t>
            </a:r>
            <a:r>
              <a:rPr lang="en-US" altLang="en-US" sz="3692" dirty="0">
                <a:solidFill>
                  <a:srgbClr val="FFCCCC"/>
                </a:solidFill>
              </a:rPr>
              <a:t>methods. </a:t>
            </a:r>
            <a:endParaRPr lang="ru-RU" altLang="en-US" sz="3692" dirty="0">
              <a:solidFill>
                <a:srgbClr val="FFCCCC"/>
              </a:solidFill>
            </a:endParaRPr>
          </a:p>
        </p:txBody>
      </p:sp>
      <p:graphicFrame>
        <p:nvGraphicFramePr>
          <p:cNvPr id="89095" name="Object 13"/>
          <p:cNvGraphicFramePr>
            <a:graphicFrameLocks noChangeAspect="1"/>
          </p:cNvGraphicFramePr>
          <p:nvPr/>
        </p:nvGraphicFramePr>
        <p:xfrm>
          <a:off x="0" y="1066800"/>
          <a:ext cx="9111762" cy="5527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4" name="CorelDRAW" r:id="rId4" imgW="8527789" imgH="5173756" progId="CorelDRAW.Graphic.14">
                  <p:embed/>
                </p:oleObj>
              </mc:Choice>
              <mc:Fallback>
                <p:oleObj name="CorelDRAW" r:id="rId4" imgW="8527789" imgH="5173756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9111762" cy="5527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096" name="Picture 8" descr="e78b3aa614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547" y="4425461"/>
            <a:ext cx="1462454" cy="9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57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p://larry@mail.ccom.unh.edu:993/fetch%3EUID%3E/INBOX%3E495896?part=1.2.2&amp;filename=heabhdc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0973" y="-1104943"/>
            <a:ext cx="6961847" cy="9144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375" y="476672"/>
            <a:ext cx="4788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RUSSIAN SUBMISSION AUGUST 2015</a:t>
            </a:r>
            <a:endParaRPr lang="en-US" sz="16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69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2" name="Picture 2" descr="http://1.bp.blogspot.com/__e2VLp6gwyk/SebN5Q3nnsI/AAAAAAAADFw/RpFRU5GYlc8/s1600/Norway+new+sea+bord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2" y="1232756"/>
            <a:ext cx="7728033" cy="54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8863" y="12488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NORWAY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Dec 2006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 bwMode="auto">
          <a:xfrm rot="20041144">
            <a:off x="3702998" y="1613697"/>
            <a:ext cx="918443" cy="40243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0045" y="0"/>
            <a:ext cx="649544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36200" y="6534834"/>
            <a:ext cx="4901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http://www.aftenposten.no/nyheter/iriks/article3626313.ece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898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644" y="1637080"/>
            <a:ext cx="8298425" cy="490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3644" y="6534834"/>
            <a:ext cx="8348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http://www.barentsobserver.com/the-new-norwegian-russian-border.4930280-116320.html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1570" y="1711045"/>
            <a:ext cx="6730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Exchange of ratification protocols 8 June 2011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222449">
            <a:off x="574484" y="2273806"/>
            <a:ext cx="4142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Barents Sea and Arctic Ocean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rctic1"/>
          <p:cNvPicPr>
            <a:picLocks noChangeAspect="1" noChangeArrowheads="1"/>
          </p:cNvPicPr>
          <p:nvPr/>
        </p:nvPicPr>
        <p:blipFill>
          <a:blip r:embed="rId2" cstate="print">
            <a:lum bright="-36000" contrast="-48000"/>
          </a:blip>
          <a:srcRect/>
          <a:stretch>
            <a:fillRect/>
          </a:stretch>
        </p:blipFill>
        <p:spPr bwMode="auto">
          <a:xfrm>
            <a:off x="0" y="3175"/>
            <a:ext cx="92964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3910" name="Rectangle 6"/>
          <p:cNvSpPr>
            <a:spLocks noChangeArrowheads="1"/>
          </p:cNvSpPr>
          <p:nvPr/>
        </p:nvSpPr>
        <p:spPr bwMode="auto">
          <a:xfrm>
            <a:off x="838200" y="61722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l-GR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1508" name="Picture 9" descr="E04V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1143000"/>
            <a:ext cx="364331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503238" y="1916113"/>
            <a:ext cx="86868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 hundred and seventeen words that redefine the “continental shelf” of a coastal state and provide a mechanism for the state to extend its sovereign rights over the resources of the “seabed and subsoil” of the continental shelf</a:t>
            </a:r>
          </a:p>
        </p:txBody>
      </p:sp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990600" y="3810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 76 of UNCLOS</a:t>
            </a:r>
            <a:endParaRPr lang="en-US" sz="4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3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3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3910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2" name="Picture 4" descr="Agressive_ECS_for_Hyd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806923" name="Freeform 11"/>
          <p:cNvSpPr>
            <a:spLocks/>
          </p:cNvSpPr>
          <p:nvPr/>
        </p:nvSpPr>
        <p:spPr bwMode="auto">
          <a:xfrm>
            <a:off x="3614738" y="2889250"/>
            <a:ext cx="1042987" cy="1320800"/>
          </a:xfrm>
          <a:custGeom>
            <a:avLst/>
            <a:gdLst>
              <a:gd name="T0" fmla="*/ 2147483647 w 657"/>
              <a:gd name="T1" fmla="*/ 2147483647 h 832"/>
              <a:gd name="T2" fmla="*/ 2147483647 w 657"/>
              <a:gd name="T3" fmla="*/ 2147483647 h 832"/>
              <a:gd name="T4" fmla="*/ 2147483647 w 657"/>
              <a:gd name="T5" fmla="*/ 2147483647 h 832"/>
              <a:gd name="T6" fmla="*/ 2147483647 w 657"/>
              <a:gd name="T7" fmla="*/ 2147483647 h 832"/>
              <a:gd name="T8" fmla="*/ 2147483647 w 657"/>
              <a:gd name="T9" fmla="*/ 2147483647 h 832"/>
              <a:gd name="T10" fmla="*/ 2147483647 w 657"/>
              <a:gd name="T11" fmla="*/ 2147483647 h 832"/>
              <a:gd name="T12" fmla="*/ 2147483647 w 657"/>
              <a:gd name="T13" fmla="*/ 2147483647 h 832"/>
              <a:gd name="T14" fmla="*/ 2147483647 w 657"/>
              <a:gd name="T15" fmla="*/ 2147483647 h 832"/>
              <a:gd name="T16" fmla="*/ 2147483647 w 657"/>
              <a:gd name="T17" fmla="*/ 2147483647 h 832"/>
              <a:gd name="T18" fmla="*/ 2147483647 w 657"/>
              <a:gd name="T19" fmla="*/ 2147483647 h 832"/>
              <a:gd name="T20" fmla="*/ 2147483647 w 657"/>
              <a:gd name="T21" fmla="*/ 2147483647 h 832"/>
              <a:gd name="T22" fmla="*/ 2147483647 w 657"/>
              <a:gd name="T23" fmla="*/ 2147483647 h 832"/>
              <a:gd name="T24" fmla="*/ 2147483647 w 657"/>
              <a:gd name="T25" fmla="*/ 2147483647 h 832"/>
              <a:gd name="T26" fmla="*/ 2147483647 w 657"/>
              <a:gd name="T27" fmla="*/ 2147483647 h 832"/>
              <a:gd name="T28" fmla="*/ 2147483647 w 657"/>
              <a:gd name="T29" fmla="*/ 2147483647 h 832"/>
              <a:gd name="T30" fmla="*/ 2147483647 w 657"/>
              <a:gd name="T31" fmla="*/ 2147483647 h 832"/>
              <a:gd name="T32" fmla="*/ 2147483647 w 657"/>
              <a:gd name="T33" fmla="*/ 2147483647 h 832"/>
              <a:gd name="T34" fmla="*/ 0 w 657"/>
              <a:gd name="T35" fmla="*/ 2147483647 h 8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7"/>
              <a:gd name="T55" fmla="*/ 0 h 832"/>
              <a:gd name="T56" fmla="*/ 657 w 657"/>
              <a:gd name="T57" fmla="*/ 832 h 8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7" h="832">
                <a:moveTo>
                  <a:pt x="501" y="832"/>
                </a:moveTo>
                <a:cubicBezTo>
                  <a:pt x="509" y="816"/>
                  <a:pt x="517" y="800"/>
                  <a:pt x="525" y="784"/>
                </a:cubicBezTo>
                <a:cubicBezTo>
                  <a:pt x="536" y="762"/>
                  <a:pt x="534" y="739"/>
                  <a:pt x="549" y="718"/>
                </a:cubicBezTo>
                <a:cubicBezTo>
                  <a:pt x="558" y="683"/>
                  <a:pt x="562" y="637"/>
                  <a:pt x="582" y="607"/>
                </a:cubicBezTo>
                <a:cubicBezTo>
                  <a:pt x="587" y="587"/>
                  <a:pt x="597" y="570"/>
                  <a:pt x="600" y="550"/>
                </a:cubicBezTo>
                <a:cubicBezTo>
                  <a:pt x="604" y="514"/>
                  <a:pt x="600" y="473"/>
                  <a:pt x="621" y="442"/>
                </a:cubicBezTo>
                <a:cubicBezTo>
                  <a:pt x="625" y="416"/>
                  <a:pt x="627" y="389"/>
                  <a:pt x="633" y="364"/>
                </a:cubicBezTo>
                <a:cubicBezTo>
                  <a:pt x="635" y="353"/>
                  <a:pt x="642" y="331"/>
                  <a:pt x="642" y="331"/>
                </a:cubicBezTo>
                <a:cubicBezTo>
                  <a:pt x="646" y="291"/>
                  <a:pt x="644" y="243"/>
                  <a:pt x="657" y="205"/>
                </a:cubicBezTo>
                <a:cubicBezTo>
                  <a:pt x="655" y="173"/>
                  <a:pt x="654" y="141"/>
                  <a:pt x="651" y="109"/>
                </a:cubicBezTo>
                <a:cubicBezTo>
                  <a:pt x="645" y="53"/>
                  <a:pt x="576" y="49"/>
                  <a:pt x="534" y="43"/>
                </a:cubicBezTo>
                <a:cubicBezTo>
                  <a:pt x="470" y="45"/>
                  <a:pt x="417" y="52"/>
                  <a:pt x="354" y="55"/>
                </a:cubicBezTo>
                <a:cubicBezTo>
                  <a:pt x="318" y="37"/>
                  <a:pt x="271" y="40"/>
                  <a:pt x="234" y="37"/>
                </a:cubicBezTo>
                <a:cubicBezTo>
                  <a:pt x="229" y="22"/>
                  <a:pt x="222" y="12"/>
                  <a:pt x="210" y="4"/>
                </a:cubicBezTo>
                <a:cubicBezTo>
                  <a:pt x="180" y="5"/>
                  <a:pt x="125" y="0"/>
                  <a:pt x="93" y="16"/>
                </a:cubicBezTo>
                <a:cubicBezTo>
                  <a:pt x="92" y="31"/>
                  <a:pt x="102" y="88"/>
                  <a:pt x="75" y="97"/>
                </a:cubicBezTo>
                <a:cubicBezTo>
                  <a:pt x="68" y="108"/>
                  <a:pt x="59" y="111"/>
                  <a:pt x="48" y="118"/>
                </a:cubicBezTo>
                <a:cubicBezTo>
                  <a:pt x="32" y="142"/>
                  <a:pt x="20" y="118"/>
                  <a:pt x="0" y="118"/>
                </a:cubicBezTo>
              </a:path>
            </a:pathLst>
          </a:custGeom>
          <a:noFill/>
          <a:ln w="38100" cap="rnd" cmpd="sng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962400" y="1819275"/>
            <a:ext cx="966788" cy="2371725"/>
            <a:chOff x="2496" y="1146"/>
            <a:chExt cx="609" cy="1494"/>
          </a:xfrm>
        </p:grpSpPr>
        <p:sp>
          <p:nvSpPr>
            <p:cNvPr id="43031" name="Freeform 10"/>
            <p:cNvSpPr>
              <a:spLocks/>
            </p:cNvSpPr>
            <p:nvPr/>
          </p:nvSpPr>
          <p:spPr bwMode="auto">
            <a:xfrm>
              <a:off x="2496" y="1146"/>
              <a:ext cx="609" cy="1494"/>
            </a:xfrm>
            <a:custGeom>
              <a:avLst/>
              <a:gdLst>
                <a:gd name="T0" fmla="*/ 285 w 609"/>
                <a:gd name="T1" fmla="*/ 1494 h 1494"/>
                <a:gd name="T2" fmla="*/ 312 w 609"/>
                <a:gd name="T3" fmla="*/ 1449 h 1494"/>
                <a:gd name="T4" fmla="*/ 321 w 609"/>
                <a:gd name="T5" fmla="*/ 1413 h 1494"/>
                <a:gd name="T6" fmla="*/ 354 w 609"/>
                <a:gd name="T7" fmla="*/ 1293 h 1494"/>
                <a:gd name="T8" fmla="*/ 372 w 609"/>
                <a:gd name="T9" fmla="*/ 1215 h 1494"/>
                <a:gd name="T10" fmla="*/ 384 w 609"/>
                <a:gd name="T11" fmla="*/ 1191 h 1494"/>
                <a:gd name="T12" fmla="*/ 390 w 609"/>
                <a:gd name="T13" fmla="*/ 1179 h 1494"/>
                <a:gd name="T14" fmla="*/ 420 w 609"/>
                <a:gd name="T15" fmla="*/ 1035 h 1494"/>
                <a:gd name="T16" fmla="*/ 438 w 609"/>
                <a:gd name="T17" fmla="*/ 924 h 1494"/>
                <a:gd name="T18" fmla="*/ 432 w 609"/>
                <a:gd name="T19" fmla="*/ 813 h 1494"/>
                <a:gd name="T20" fmla="*/ 381 w 609"/>
                <a:gd name="T21" fmla="*/ 705 h 1494"/>
                <a:gd name="T22" fmla="*/ 375 w 609"/>
                <a:gd name="T23" fmla="*/ 633 h 1494"/>
                <a:gd name="T24" fmla="*/ 330 w 609"/>
                <a:gd name="T25" fmla="*/ 549 h 1494"/>
                <a:gd name="T26" fmla="*/ 291 w 609"/>
                <a:gd name="T27" fmla="*/ 486 h 1494"/>
                <a:gd name="T28" fmla="*/ 282 w 609"/>
                <a:gd name="T29" fmla="*/ 351 h 1494"/>
                <a:gd name="T30" fmla="*/ 219 w 609"/>
                <a:gd name="T31" fmla="*/ 303 h 1494"/>
                <a:gd name="T32" fmla="*/ 123 w 609"/>
                <a:gd name="T33" fmla="*/ 297 h 1494"/>
                <a:gd name="T34" fmla="*/ 57 w 609"/>
                <a:gd name="T35" fmla="*/ 285 h 1494"/>
                <a:gd name="T36" fmla="*/ 51 w 609"/>
                <a:gd name="T37" fmla="*/ 258 h 1494"/>
                <a:gd name="T38" fmla="*/ 21 w 609"/>
                <a:gd name="T39" fmla="*/ 234 h 1494"/>
                <a:gd name="T40" fmla="*/ 15 w 609"/>
                <a:gd name="T41" fmla="*/ 222 h 1494"/>
                <a:gd name="T42" fmla="*/ 87 w 609"/>
                <a:gd name="T43" fmla="*/ 105 h 1494"/>
                <a:gd name="T44" fmla="*/ 105 w 609"/>
                <a:gd name="T45" fmla="*/ 81 h 1494"/>
                <a:gd name="T46" fmla="*/ 138 w 609"/>
                <a:gd name="T47" fmla="*/ 21 h 1494"/>
                <a:gd name="T48" fmla="*/ 156 w 609"/>
                <a:gd name="T49" fmla="*/ 9 h 1494"/>
                <a:gd name="T50" fmla="*/ 165 w 609"/>
                <a:gd name="T51" fmla="*/ 3 h 1494"/>
                <a:gd name="T52" fmla="*/ 204 w 609"/>
                <a:gd name="T53" fmla="*/ 9 h 1494"/>
                <a:gd name="T54" fmla="*/ 219 w 609"/>
                <a:gd name="T55" fmla="*/ 36 h 1494"/>
                <a:gd name="T56" fmla="*/ 225 w 609"/>
                <a:gd name="T57" fmla="*/ 45 h 1494"/>
                <a:gd name="T58" fmla="*/ 243 w 609"/>
                <a:gd name="T59" fmla="*/ 96 h 1494"/>
                <a:gd name="T60" fmla="*/ 285 w 609"/>
                <a:gd name="T61" fmla="*/ 180 h 1494"/>
                <a:gd name="T62" fmla="*/ 318 w 609"/>
                <a:gd name="T63" fmla="*/ 261 h 1494"/>
                <a:gd name="T64" fmla="*/ 372 w 609"/>
                <a:gd name="T65" fmla="*/ 291 h 1494"/>
                <a:gd name="T66" fmla="*/ 396 w 609"/>
                <a:gd name="T67" fmla="*/ 279 h 1494"/>
                <a:gd name="T68" fmla="*/ 405 w 609"/>
                <a:gd name="T69" fmla="*/ 252 h 1494"/>
                <a:gd name="T70" fmla="*/ 438 w 609"/>
                <a:gd name="T71" fmla="*/ 282 h 1494"/>
                <a:gd name="T72" fmla="*/ 465 w 609"/>
                <a:gd name="T73" fmla="*/ 303 h 1494"/>
                <a:gd name="T74" fmla="*/ 483 w 609"/>
                <a:gd name="T75" fmla="*/ 309 h 1494"/>
                <a:gd name="T76" fmla="*/ 501 w 609"/>
                <a:gd name="T77" fmla="*/ 279 h 1494"/>
                <a:gd name="T78" fmla="*/ 570 w 609"/>
                <a:gd name="T79" fmla="*/ 198 h 1494"/>
                <a:gd name="T80" fmla="*/ 588 w 609"/>
                <a:gd name="T81" fmla="*/ 186 h 1494"/>
                <a:gd name="T82" fmla="*/ 597 w 609"/>
                <a:gd name="T83" fmla="*/ 180 h 1494"/>
                <a:gd name="T84" fmla="*/ 609 w 609"/>
                <a:gd name="T85" fmla="*/ 171 h 14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09"/>
                <a:gd name="T130" fmla="*/ 0 h 1494"/>
                <a:gd name="T131" fmla="*/ 609 w 609"/>
                <a:gd name="T132" fmla="*/ 1494 h 14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09" h="1494">
                  <a:moveTo>
                    <a:pt x="285" y="1494"/>
                  </a:moveTo>
                  <a:cubicBezTo>
                    <a:pt x="299" y="1485"/>
                    <a:pt x="302" y="1463"/>
                    <a:pt x="312" y="1449"/>
                  </a:cubicBezTo>
                  <a:cubicBezTo>
                    <a:pt x="315" y="1437"/>
                    <a:pt x="319" y="1425"/>
                    <a:pt x="321" y="1413"/>
                  </a:cubicBezTo>
                  <a:cubicBezTo>
                    <a:pt x="325" y="1368"/>
                    <a:pt x="340" y="1335"/>
                    <a:pt x="354" y="1293"/>
                  </a:cubicBezTo>
                  <a:cubicBezTo>
                    <a:pt x="358" y="1268"/>
                    <a:pt x="362" y="1239"/>
                    <a:pt x="372" y="1215"/>
                  </a:cubicBezTo>
                  <a:cubicBezTo>
                    <a:pt x="375" y="1207"/>
                    <a:pt x="380" y="1199"/>
                    <a:pt x="384" y="1191"/>
                  </a:cubicBezTo>
                  <a:cubicBezTo>
                    <a:pt x="386" y="1187"/>
                    <a:pt x="390" y="1179"/>
                    <a:pt x="390" y="1179"/>
                  </a:cubicBezTo>
                  <a:cubicBezTo>
                    <a:pt x="398" y="1130"/>
                    <a:pt x="404" y="1082"/>
                    <a:pt x="420" y="1035"/>
                  </a:cubicBezTo>
                  <a:cubicBezTo>
                    <a:pt x="423" y="996"/>
                    <a:pt x="432" y="962"/>
                    <a:pt x="438" y="924"/>
                  </a:cubicBezTo>
                  <a:cubicBezTo>
                    <a:pt x="436" y="887"/>
                    <a:pt x="436" y="850"/>
                    <a:pt x="432" y="813"/>
                  </a:cubicBezTo>
                  <a:cubicBezTo>
                    <a:pt x="428" y="775"/>
                    <a:pt x="398" y="739"/>
                    <a:pt x="381" y="705"/>
                  </a:cubicBezTo>
                  <a:cubicBezTo>
                    <a:pt x="379" y="681"/>
                    <a:pt x="379" y="657"/>
                    <a:pt x="375" y="633"/>
                  </a:cubicBezTo>
                  <a:cubicBezTo>
                    <a:pt x="372" y="616"/>
                    <a:pt x="340" y="567"/>
                    <a:pt x="330" y="549"/>
                  </a:cubicBezTo>
                  <a:cubicBezTo>
                    <a:pt x="319" y="529"/>
                    <a:pt x="311" y="499"/>
                    <a:pt x="291" y="486"/>
                  </a:cubicBezTo>
                  <a:cubicBezTo>
                    <a:pt x="274" y="436"/>
                    <a:pt x="295" y="501"/>
                    <a:pt x="282" y="351"/>
                  </a:cubicBezTo>
                  <a:cubicBezTo>
                    <a:pt x="281" y="339"/>
                    <a:pt x="234" y="305"/>
                    <a:pt x="219" y="303"/>
                  </a:cubicBezTo>
                  <a:cubicBezTo>
                    <a:pt x="187" y="299"/>
                    <a:pt x="155" y="299"/>
                    <a:pt x="123" y="297"/>
                  </a:cubicBezTo>
                  <a:cubicBezTo>
                    <a:pt x="102" y="289"/>
                    <a:pt x="76" y="296"/>
                    <a:pt x="57" y="285"/>
                  </a:cubicBezTo>
                  <a:cubicBezTo>
                    <a:pt x="49" y="280"/>
                    <a:pt x="54" y="267"/>
                    <a:pt x="51" y="258"/>
                  </a:cubicBezTo>
                  <a:cubicBezTo>
                    <a:pt x="46" y="245"/>
                    <a:pt x="32" y="241"/>
                    <a:pt x="21" y="234"/>
                  </a:cubicBezTo>
                  <a:cubicBezTo>
                    <a:pt x="19" y="230"/>
                    <a:pt x="15" y="226"/>
                    <a:pt x="15" y="222"/>
                  </a:cubicBezTo>
                  <a:cubicBezTo>
                    <a:pt x="12" y="118"/>
                    <a:pt x="0" y="115"/>
                    <a:pt x="87" y="105"/>
                  </a:cubicBezTo>
                  <a:cubicBezTo>
                    <a:pt x="94" y="94"/>
                    <a:pt x="94" y="88"/>
                    <a:pt x="105" y="81"/>
                  </a:cubicBezTo>
                  <a:cubicBezTo>
                    <a:pt x="115" y="61"/>
                    <a:pt x="121" y="36"/>
                    <a:pt x="138" y="21"/>
                  </a:cubicBezTo>
                  <a:cubicBezTo>
                    <a:pt x="143" y="16"/>
                    <a:pt x="150" y="13"/>
                    <a:pt x="156" y="9"/>
                  </a:cubicBezTo>
                  <a:cubicBezTo>
                    <a:pt x="159" y="7"/>
                    <a:pt x="165" y="3"/>
                    <a:pt x="165" y="3"/>
                  </a:cubicBezTo>
                  <a:cubicBezTo>
                    <a:pt x="178" y="4"/>
                    <a:pt x="195" y="0"/>
                    <a:pt x="204" y="9"/>
                  </a:cubicBezTo>
                  <a:cubicBezTo>
                    <a:pt x="211" y="16"/>
                    <a:pt x="213" y="27"/>
                    <a:pt x="219" y="36"/>
                  </a:cubicBezTo>
                  <a:cubicBezTo>
                    <a:pt x="221" y="39"/>
                    <a:pt x="225" y="45"/>
                    <a:pt x="225" y="45"/>
                  </a:cubicBezTo>
                  <a:cubicBezTo>
                    <a:pt x="229" y="63"/>
                    <a:pt x="233" y="81"/>
                    <a:pt x="243" y="96"/>
                  </a:cubicBezTo>
                  <a:cubicBezTo>
                    <a:pt x="251" y="127"/>
                    <a:pt x="272" y="151"/>
                    <a:pt x="285" y="180"/>
                  </a:cubicBezTo>
                  <a:cubicBezTo>
                    <a:pt x="294" y="200"/>
                    <a:pt x="303" y="248"/>
                    <a:pt x="318" y="261"/>
                  </a:cubicBezTo>
                  <a:cubicBezTo>
                    <a:pt x="332" y="273"/>
                    <a:pt x="354" y="285"/>
                    <a:pt x="372" y="291"/>
                  </a:cubicBezTo>
                  <a:cubicBezTo>
                    <a:pt x="380" y="287"/>
                    <a:pt x="393" y="287"/>
                    <a:pt x="396" y="279"/>
                  </a:cubicBezTo>
                  <a:cubicBezTo>
                    <a:pt x="399" y="270"/>
                    <a:pt x="405" y="252"/>
                    <a:pt x="405" y="252"/>
                  </a:cubicBezTo>
                  <a:cubicBezTo>
                    <a:pt x="414" y="266"/>
                    <a:pt x="422" y="278"/>
                    <a:pt x="438" y="282"/>
                  </a:cubicBezTo>
                  <a:cubicBezTo>
                    <a:pt x="452" y="296"/>
                    <a:pt x="443" y="289"/>
                    <a:pt x="465" y="303"/>
                  </a:cubicBezTo>
                  <a:cubicBezTo>
                    <a:pt x="470" y="307"/>
                    <a:pt x="483" y="309"/>
                    <a:pt x="483" y="309"/>
                  </a:cubicBezTo>
                  <a:cubicBezTo>
                    <a:pt x="505" y="300"/>
                    <a:pt x="512" y="300"/>
                    <a:pt x="501" y="279"/>
                  </a:cubicBezTo>
                  <a:cubicBezTo>
                    <a:pt x="505" y="182"/>
                    <a:pt x="490" y="214"/>
                    <a:pt x="570" y="198"/>
                  </a:cubicBezTo>
                  <a:cubicBezTo>
                    <a:pt x="576" y="194"/>
                    <a:pt x="582" y="190"/>
                    <a:pt x="588" y="186"/>
                  </a:cubicBezTo>
                  <a:cubicBezTo>
                    <a:pt x="591" y="184"/>
                    <a:pt x="597" y="180"/>
                    <a:pt x="597" y="180"/>
                  </a:cubicBezTo>
                  <a:cubicBezTo>
                    <a:pt x="601" y="168"/>
                    <a:pt x="597" y="171"/>
                    <a:pt x="609" y="171"/>
                  </a:cubicBezTo>
                </a:path>
              </a:pathLst>
            </a:custGeom>
            <a:noFill/>
            <a:ln w="38100" cap="rnd" cmpd="sng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2" name="Freeform 13"/>
            <p:cNvSpPr>
              <a:spLocks/>
            </p:cNvSpPr>
            <p:nvPr/>
          </p:nvSpPr>
          <p:spPr bwMode="auto">
            <a:xfrm>
              <a:off x="2760" y="1692"/>
              <a:ext cx="57" cy="74"/>
            </a:xfrm>
            <a:custGeom>
              <a:avLst/>
              <a:gdLst>
                <a:gd name="T0" fmla="*/ 0 w 57"/>
                <a:gd name="T1" fmla="*/ 6 h 74"/>
                <a:gd name="T2" fmla="*/ 27 w 57"/>
                <a:gd name="T3" fmla="*/ 54 h 74"/>
                <a:gd name="T4" fmla="*/ 54 w 57"/>
                <a:gd name="T5" fmla="*/ 57 h 74"/>
                <a:gd name="T6" fmla="*/ 48 w 57"/>
                <a:gd name="T7" fmla="*/ 48 h 74"/>
                <a:gd name="T8" fmla="*/ 30 w 57"/>
                <a:gd name="T9" fmla="*/ 18 h 74"/>
                <a:gd name="T10" fmla="*/ 0 w 57"/>
                <a:gd name="T11" fmla="*/ 6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74"/>
                <a:gd name="T20" fmla="*/ 57 w 57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74">
                  <a:moveTo>
                    <a:pt x="0" y="6"/>
                  </a:moveTo>
                  <a:cubicBezTo>
                    <a:pt x="5" y="22"/>
                    <a:pt x="11" y="49"/>
                    <a:pt x="27" y="54"/>
                  </a:cubicBezTo>
                  <a:cubicBezTo>
                    <a:pt x="34" y="64"/>
                    <a:pt x="37" y="74"/>
                    <a:pt x="54" y="57"/>
                  </a:cubicBezTo>
                  <a:cubicBezTo>
                    <a:pt x="57" y="54"/>
                    <a:pt x="50" y="51"/>
                    <a:pt x="48" y="48"/>
                  </a:cubicBezTo>
                  <a:cubicBezTo>
                    <a:pt x="42" y="35"/>
                    <a:pt x="43" y="26"/>
                    <a:pt x="30" y="18"/>
                  </a:cubicBezTo>
                  <a:cubicBezTo>
                    <a:pt x="24" y="0"/>
                    <a:pt x="18" y="3"/>
                    <a:pt x="0" y="6"/>
                  </a:cubicBez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3" name="Freeform 14"/>
            <p:cNvSpPr>
              <a:spLocks/>
            </p:cNvSpPr>
            <p:nvPr/>
          </p:nvSpPr>
          <p:spPr bwMode="auto">
            <a:xfrm>
              <a:off x="2971" y="1253"/>
              <a:ext cx="68" cy="60"/>
            </a:xfrm>
            <a:custGeom>
              <a:avLst/>
              <a:gdLst>
                <a:gd name="T0" fmla="*/ 18 w 75"/>
                <a:gd name="T1" fmla="*/ 0 h 90"/>
                <a:gd name="T2" fmla="*/ 5 w 75"/>
                <a:gd name="T3" fmla="*/ 1 h 90"/>
                <a:gd name="T4" fmla="*/ 0 w 75"/>
                <a:gd name="T5" fmla="*/ 1 h 90"/>
                <a:gd name="T6" fmla="*/ 16 w 75"/>
                <a:gd name="T7" fmla="*/ 1 h 90"/>
                <a:gd name="T8" fmla="*/ 19 w 75"/>
                <a:gd name="T9" fmla="*/ 1 h 90"/>
                <a:gd name="T10" fmla="*/ 18 w 75"/>
                <a:gd name="T11" fmla="*/ 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90"/>
                <a:gd name="T20" fmla="*/ 75 w 75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90">
                  <a:moveTo>
                    <a:pt x="69" y="0"/>
                  </a:moveTo>
                  <a:cubicBezTo>
                    <a:pt x="50" y="5"/>
                    <a:pt x="33" y="9"/>
                    <a:pt x="15" y="18"/>
                  </a:cubicBezTo>
                  <a:cubicBezTo>
                    <a:pt x="1" y="39"/>
                    <a:pt x="4" y="52"/>
                    <a:pt x="0" y="81"/>
                  </a:cubicBezTo>
                  <a:cubicBezTo>
                    <a:pt x="22" y="88"/>
                    <a:pt x="49" y="90"/>
                    <a:pt x="63" y="69"/>
                  </a:cubicBezTo>
                  <a:cubicBezTo>
                    <a:pt x="66" y="45"/>
                    <a:pt x="69" y="43"/>
                    <a:pt x="75" y="24"/>
                  </a:cubicBezTo>
                  <a:cubicBezTo>
                    <a:pt x="73" y="16"/>
                    <a:pt x="71" y="8"/>
                    <a:pt x="69" y="0"/>
                  </a:cubicBez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348038" y="2349500"/>
            <a:ext cx="2747962" cy="2371725"/>
            <a:chOff x="2109" y="1564"/>
            <a:chExt cx="1731" cy="149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2352" y="1564"/>
              <a:ext cx="1488" cy="1296"/>
              <a:chOff x="2352" y="1564"/>
              <a:chExt cx="1488" cy="1296"/>
            </a:xfrm>
          </p:grpSpPr>
          <p:sp>
            <p:nvSpPr>
              <p:cNvPr id="43020" name="Line 21"/>
              <p:cNvSpPr>
                <a:spLocks noChangeShapeType="1"/>
              </p:cNvSpPr>
              <p:nvPr/>
            </p:nvSpPr>
            <p:spPr bwMode="auto">
              <a:xfrm flipV="1">
                <a:off x="2352" y="1564"/>
                <a:ext cx="144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1" name="Line 22"/>
              <p:cNvSpPr>
                <a:spLocks noChangeShapeType="1"/>
              </p:cNvSpPr>
              <p:nvPr/>
            </p:nvSpPr>
            <p:spPr bwMode="auto">
              <a:xfrm>
                <a:off x="2496" y="1564"/>
                <a:ext cx="192" cy="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2" name="Line 23"/>
              <p:cNvSpPr>
                <a:spLocks noChangeShapeType="1"/>
              </p:cNvSpPr>
              <p:nvPr/>
            </p:nvSpPr>
            <p:spPr bwMode="auto">
              <a:xfrm>
                <a:off x="2688" y="1612"/>
                <a:ext cx="144" cy="9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3" name="Line 24"/>
              <p:cNvSpPr>
                <a:spLocks noChangeShapeType="1"/>
              </p:cNvSpPr>
              <p:nvPr/>
            </p:nvSpPr>
            <p:spPr bwMode="auto">
              <a:xfrm>
                <a:off x="2832" y="1708"/>
                <a:ext cx="144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4" name="Line 25"/>
              <p:cNvSpPr>
                <a:spLocks noChangeShapeType="1"/>
              </p:cNvSpPr>
              <p:nvPr/>
            </p:nvSpPr>
            <p:spPr bwMode="auto">
              <a:xfrm>
                <a:off x="2976" y="1708"/>
                <a:ext cx="144" cy="14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5" name="Line 26"/>
              <p:cNvSpPr>
                <a:spLocks noChangeShapeType="1"/>
              </p:cNvSpPr>
              <p:nvPr/>
            </p:nvSpPr>
            <p:spPr bwMode="auto">
              <a:xfrm>
                <a:off x="3120" y="1852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6" name="Line 27"/>
              <p:cNvSpPr>
                <a:spLocks noChangeShapeType="1"/>
              </p:cNvSpPr>
              <p:nvPr/>
            </p:nvSpPr>
            <p:spPr bwMode="auto">
              <a:xfrm>
                <a:off x="3216" y="2044"/>
                <a:ext cx="0" cy="28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7" name="Line 28"/>
              <p:cNvSpPr>
                <a:spLocks noChangeShapeType="1"/>
              </p:cNvSpPr>
              <p:nvPr/>
            </p:nvSpPr>
            <p:spPr bwMode="auto">
              <a:xfrm>
                <a:off x="3216" y="2332"/>
                <a:ext cx="144" cy="3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8" name="Line 29"/>
              <p:cNvSpPr>
                <a:spLocks noChangeShapeType="1"/>
              </p:cNvSpPr>
              <p:nvPr/>
            </p:nvSpPr>
            <p:spPr bwMode="auto">
              <a:xfrm>
                <a:off x="3356" y="2364"/>
                <a:ext cx="148" cy="23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9" name="Line 30"/>
              <p:cNvSpPr>
                <a:spLocks noChangeShapeType="1"/>
              </p:cNvSpPr>
              <p:nvPr/>
            </p:nvSpPr>
            <p:spPr bwMode="auto">
              <a:xfrm flipV="1">
                <a:off x="3504" y="2332"/>
                <a:ext cx="96" cy="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0" name="Line 31"/>
              <p:cNvSpPr>
                <a:spLocks noChangeShapeType="1"/>
              </p:cNvSpPr>
              <p:nvPr/>
            </p:nvSpPr>
            <p:spPr bwMode="auto">
              <a:xfrm>
                <a:off x="3600" y="2332"/>
                <a:ext cx="240" cy="52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019" name="Line 32"/>
            <p:cNvSpPr>
              <a:spLocks noChangeShapeType="1"/>
            </p:cNvSpPr>
            <p:nvPr/>
          </p:nvSpPr>
          <p:spPr bwMode="auto">
            <a:xfrm flipV="1">
              <a:off x="2109" y="1570"/>
              <a:ext cx="240" cy="148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632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D4D1D-67A9-4818-BC06-7D16637C6BFC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altLang="en-US">
                <a:solidFill>
                  <a:srgbClr val="000000"/>
                </a:solidFill>
              </a:rPr>
              <a:t>DFAIT/NRCan/DFO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494021" name="Picture 5" descr="LocationLORITA_Refraction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" y="2859261"/>
            <a:ext cx="3741687" cy="34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4022" name="Picture 6" descr="LocationARTA_Refraction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90" y="3162972"/>
            <a:ext cx="3739590" cy="346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4023" name="Picture 7" descr="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13" y="99029"/>
            <a:ext cx="2652326" cy="29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4024" name="Text Box 8"/>
          <p:cNvSpPr txBox="1">
            <a:spLocks noChangeArrowheads="1"/>
          </p:cNvSpPr>
          <p:nvPr/>
        </p:nvSpPr>
        <p:spPr bwMode="auto">
          <a:xfrm>
            <a:off x="2272299" y="702436"/>
            <a:ext cx="3111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altLang="en-US" sz="3200" dirty="0">
                <a:solidFill>
                  <a:srgbClr val="FFFF00"/>
                </a:solidFill>
              </a:rPr>
              <a:t>Eastern Arctic</a:t>
            </a:r>
            <a:endParaRPr lang="en-US" altLang="en-US" sz="3200" dirty="0">
              <a:solidFill>
                <a:srgbClr val="FFFF00"/>
              </a:solidFill>
            </a:endParaRPr>
          </a:p>
        </p:txBody>
      </p:sp>
      <p:sp>
        <p:nvSpPr>
          <p:cNvPr id="1494025" name="Text Box 9"/>
          <p:cNvSpPr txBox="1">
            <a:spLocks noChangeArrowheads="1"/>
          </p:cNvSpPr>
          <p:nvPr/>
        </p:nvSpPr>
        <p:spPr bwMode="auto">
          <a:xfrm>
            <a:off x="395288" y="1228045"/>
            <a:ext cx="569739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altLang="en-US" sz="2000" dirty="0">
                <a:solidFill>
                  <a:srgbClr val="FFFF00"/>
                </a:solidFill>
              </a:rPr>
              <a:t>Refraction surveys:</a:t>
            </a:r>
          </a:p>
          <a:p>
            <a:r>
              <a:rPr lang="en-CA" altLang="en-US" sz="2000" dirty="0">
                <a:solidFill>
                  <a:srgbClr val="FFFF00"/>
                </a:solidFill>
              </a:rPr>
              <a:t>    2006:            LORITA (with Denmark)</a:t>
            </a:r>
          </a:p>
          <a:p>
            <a:r>
              <a:rPr lang="en-CA" altLang="en-US" sz="2000" dirty="0">
                <a:solidFill>
                  <a:srgbClr val="FFFF00"/>
                </a:solidFill>
              </a:rPr>
              <a:t>    2008:            </a:t>
            </a:r>
            <a:r>
              <a:rPr lang="en-CA" altLang="en-US" sz="2000" dirty="0" smtClean="0">
                <a:solidFill>
                  <a:srgbClr val="FFFF00"/>
                </a:solidFill>
              </a:rPr>
              <a:t>ARTA</a:t>
            </a:r>
            <a:endParaRPr lang="en-CA" altLang="en-US" sz="2000" dirty="0">
              <a:solidFill>
                <a:srgbClr val="FFFF00"/>
              </a:solidFill>
            </a:endParaRPr>
          </a:p>
          <a:p>
            <a:r>
              <a:rPr lang="en-CA" altLang="en-US" sz="2000" dirty="0">
                <a:solidFill>
                  <a:srgbClr val="FFFF00"/>
                </a:solidFill>
              </a:rPr>
              <a:t>Bathymetry spot soundings </a:t>
            </a:r>
          </a:p>
          <a:p>
            <a:r>
              <a:rPr lang="en-CA" altLang="en-US" sz="2000" dirty="0">
                <a:solidFill>
                  <a:srgbClr val="FFFF00"/>
                </a:solidFill>
              </a:rPr>
              <a:t>    2006-2010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8630" y="99029"/>
            <a:ext cx="3491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CANADA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880" y="6388333"/>
            <a:ext cx="280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From Jacob </a:t>
            </a:r>
            <a:r>
              <a:rPr lang="en-US" sz="2000" dirty="0" err="1" smtClean="0">
                <a:solidFill>
                  <a:srgbClr val="FFFF00"/>
                </a:solidFill>
              </a:rPr>
              <a:t>Verhoef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6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090905-G-8744K-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"/>
            <a:ext cx="9285288" cy="6858000"/>
          </a:xfrm>
        </p:spPr>
      </p:pic>
      <p:sp>
        <p:nvSpPr>
          <p:cNvPr id="4" name="TextBox 3"/>
          <p:cNvSpPr txBox="1"/>
          <p:nvPr/>
        </p:nvSpPr>
        <p:spPr>
          <a:xfrm>
            <a:off x="0" y="393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7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itchFamily="66" charset="0"/>
              </a:rPr>
              <a:t>JOINT PROGRAMS CANADIAN AND US ICEBREAKERS </a:t>
            </a:r>
          </a:p>
          <a:p>
            <a:pPr algn="ctr"/>
            <a:r>
              <a:rPr lang="en-US" sz="2400" i="1" dirty="0" smtClean="0">
                <a:solidFill>
                  <a:srgbClr val="17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itchFamily="66" charset="0"/>
              </a:rPr>
              <a:t>LOUIS S. St. LAURENT </a:t>
            </a:r>
            <a:r>
              <a:rPr lang="en-US" sz="2400" dirty="0" smtClean="0">
                <a:solidFill>
                  <a:srgbClr val="17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itchFamily="66" charset="0"/>
              </a:rPr>
              <a:t>and </a:t>
            </a:r>
            <a:r>
              <a:rPr lang="en-US" sz="2400" i="1" dirty="0" smtClean="0">
                <a:solidFill>
                  <a:srgbClr val="17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itchFamily="66" charset="0"/>
              </a:rPr>
              <a:t>HEALY</a:t>
            </a:r>
            <a:endParaRPr lang="en-US" sz="2400" i="1" dirty="0">
              <a:solidFill>
                <a:srgbClr val="17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286000"/>
            <a:ext cx="205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7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2008 2009</a:t>
            </a:r>
          </a:p>
          <a:p>
            <a:r>
              <a:rPr lang="en-US" sz="2800" dirty="0" smtClean="0">
                <a:solidFill>
                  <a:srgbClr val="17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2010 2011</a:t>
            </a:r>
            <a:endParaRPr lang="en-US" sz="2800" dirty="0">
              <a:solidFill>
                <a:srgbClr val="17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G:\HEALY2011\BEST_HLY2011_PICS\Closeencounter_lo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7628532" cy="5715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98730" y="-48064"/>
            <a:ext cx="485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7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ARCTIC</a:t>
            </a:r>
            <a:endParaRPr lang="en-US" sz="3200" dirty="0">
              <a:solidFill>
                <a:srgbClr val="17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51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7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508" y="116074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 2013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85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43778" name="Picture 2" descr="Data collection north of Greenland from 2006 to 2012. Yellow line: LORITA seismic refraction profiles 2006; green line - LOMROG I ship track 2007; red line - LOMROG II ship track 2009, orange line - LOMROG III ship track 2012, blue stippled lines - bathymetric profiles acquired by helicopter during spring of 2009 and during LOMROG II and LOMROG III; yellow lines - seismic data acquired during LOMROG I, II and III (2007, 2009 and 2012); white stippled lines - unofficial median line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08" y="66320"/>
            <a:ext cx="5127820" cy="670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985" y="2518260"/>
            <a:ext cx="23527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FFFFFF"/>
                </a:solidFill>
                <a:hlinkClick r:id="rId3"/>
              </a:rPr>
              <a:t>kkelprojektet</a:t>
            </a:r>
            <a:r>
              <a:rPr lang="en-US" sz="900" dirty="0">
                <a:solidFill>
                  <a:srgbClr val="FFFFFF"/>
                </a:solidFill>
              </a:rPr>
              <a:t/>
            </a:r>
            <a:br>
              <a:rPr lang="en-US" sz="900" dirty="0">
                <a:solidFill>
                  <a:srgbClr val="FFFFFF"/>
                </a:solidFill>
              </a:rPr>
            </a:br>
            <a:r>
              <a:rPr lang="en-US" sz="900" dirty="0">
                <a:solidFill>
                  <a:srgbClr val="FFFFFF"/>
                </a:solidFill>
              </a:rPr>
              <a:t>Data collection north of Greenland from 2006 to 2012. Yellow line: LORITA seismic refraction profiles 2006; green line - LOMROG I ship track 2007; red line - LOMROG II ship track 2009, orange line - LOMROG III ship track 2012, blue stippled lines - bathymetric profiles acquired by helicopter during spring of 2009 and during LOMROG II and LOMROG III; yellow lines - seismic data acquired during LOMROG I, II and III (2007, 2009 and 2012); white stippled lines - unofficial median lines.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985" y="5728518"/>
            <a:ext cx="174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http://a76.dk/greenland_uk/north_uk/index.html</a:t>
            </a:r>
          </a:p>
        </p:txBody>
      </p:sp>
    </p:spTree>
    <p:extLst>
      <p:ext uri="{BB962C8B-B14F-4D97-AF65-F5344CB8AC3E}">
        <p14:creationId xmlns:p14="http://schemas.microsoft.com/office/powerpoint/2010/main" val="23601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754" name="Picture 2" descr="Map showing Continental Shelf Project five study areas. The shaded areas does not indicate the potential claim areas, but areas where data is collected or is expected to be collected.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089" y="1000360"/>
            <a:ext cx="4460517" cy="578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4410" y="165515"/>
            <a:ext cx="667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Kingdom of Denmark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 bwMode="auto">
          <a:xfrm rot="3049936">
            <a:off x="4749933" y="963530"/>
            <a:ext cx="731670" cy="175737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-63699"/>
            <a:ext cx="5304319" cy="692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2961382"/>
            <a:ext cx="18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15 Dec.  2014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2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800708"/>
            <a:ext cx="6336704" cy="5926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800" y="260648"/>
            <a:ext cx="428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Russian/Danish Overlap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0828" r="-1429" b="11405"/>
          <a:stretch/>
        </p:blipFill>
        <p:spPr>
          <a:xfrm>
            <a:off x="1907704" y="46809"/>
            <a:ext cx="5715000" cy="6449785"/>
          </a:xfrm>
        </p:spPr>
      </p:pic>
      <p:sp>
        <p:nvSpPr>
          <p:cNvPr id="5" name="TextBox 4"/>
          <p:cNvSpPr txBox="1"/>
          <p:nvPr/>
        </p:nvSpPr>
        <p:spPr>
          <a:xfrm>
            <a:off x="3200400" y="6521778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From Institute for Strategic Studies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131840" y="1303940"/>
            <a:ext cx="1295705" cy="834845"/>
          </a:xfrm>
          <a:prstGeom prst="ellipse">
            <a:avLst/>
          </a:prstGeom>
          <a:noFill/>
          <a:ln w="28575" cap="flat" cmpd="sng" algn="ctr">
            <a:solidFill>
              <a:srgbClr val="17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283968" y="5857640"/>
            <a:ext cx="748422" cy="683055"/>
          </a:xfrm>
          <a:prstGeom prst="ellipse">
            <a:avLst/>
          </a:prstGeom>
          <a:noFill/>
          <a:ln w="38100" cap="flat" cmpd="sng" algn="ctr">
            <a:solidFill>
              <a:srgbClr val="00FF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355976" y="165515"/>
            <a:ext cx="433416" cy="22913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Freeform 6"/>
          <p:cNvSpPr/>
          <p:nvPr/>
        </p:nvSpPr>
        <p:spPr bwMode="auto">
          <a:xfrm rot="21380582">
            <a:off x="4561134" y="1910995"/>
            <a:ext cx="1919067" cy="2100327"/>
          </a:xfrm>
          <a:custGeom>
            <a:avLst/>
            <a:gdLst>
              <a:gd name="connsiteX0" fmla="*/ 0 w 1727200"/>
              <a:gd name="connsiteY0" fmla="*/ 1635760 h 2153920"/>
              <a:gd name="connsiteX1" fmla="*/ 558800 w 1727200"/>
              <a:gd name="connsiteY1" fmla="*/ 1259840 h 2153920"/>
              <a:gd name="connsiteX2" fmla="*/ 1046480 w 1727200"/>
              <a:gd name="connsiteY2" fmla="*/ 294640 h 2153920"/>
              <a:gd name="connsiteX3" fmla="*/ 1310640 w 1727200"/>
              <a:gd name="connsiteY3" fmla="*/ 0 h 2153920"/>
              <a:gd name="connsiteX4" fmla="*/ 1727200 w 1727200"/>
              <a:gd name="connsiteY4" fmla="*/ 497840 h 2153920"/>
              <a:gd name="connsiteX5" fmla="*/ 1524000 w 1727200"/>
              <a:gd name="connsiteY5" fmla="*/ 1259840 h 2153920"/>
              <a:gd name="connsiteX6" fmla="*/ 1270000 w 1727200"/>
              <a:gd name="connsiteY6" fmla="*/ 1564640 h 2153920"/>
              <a:gd name="connsiteX7" fmla="*/ 457200 w 1727200"/>
              <a:gd name="connsiteY7" fmla="*/ 2153920 h 2153920"/>
              <a:gd name="connsiteX8" fmla="*/ 457200 w 1727200"/>
              <a:gd name="connsiteY8" fmla="*/ 2153920 h 215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7200" h="2153920">
                <a:moveTo>
                  <a:pt x="0" y="1635760"/>
                </a:moveTo>
                <a:lnTo>
                  <a:pt x="558800" y="1259840"/>
                </a:lnTo>
                <a:lnTo>
                  <a:pt x="1046480" y="294640"/>
                </a:lnTo>
                <a:lnTo>
                  <a:pt x="1310640" y="0"/>
                </a:lnTo>
                <a:lnTo>
                  <a:pt x="1727200" y="497840"/>
                </a:lnTo>
                <a:lnTo>
                  <a:pt x="1524000" y="1259840"/>
                </a:lnTo>
                <a:lnTo>
                  <a:pt x="1270000" y="1564640"/>
                </a:lnTo>
                <a:lnTo>
                  <a:pt x="457200" y="2153920"/>
                </a:lnTo>
                <a:lnTo>
                  <a:pt x="457200" y="2153920"/>
                </a:lnTo>
              </a:path>
            </a:pathLst>
          </a:custGeom>
          <a:pattFill prst="dkVert">
            <a:fgClr>
              <a:srgbClr val="0070C0"/>
            </a:fgClr>
            <a:bgClr>
              <a:srgbClr val="99CCFF"/>
            </a:bgClr>
          </a:pattFill>
          <a:ln w="9525" cap="flat" cmpd="sng" algn="ctr">
            <a:solidFill>
              <a:schemeClr val="tx1">
                <a:alpha val="5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 rot="20103047">
            <a:off x="4298827" y="2189540"/>
            <a:ext cx="2065953" cy="172246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5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3" y="0"/>
            <a:ext cx="914823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910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sz="2400">
              <a:latin typeface="Times New Roman" pitchFamily="18" charset="0"/>
            </a:endParaRPr>
          </a:p>
        </p:txBody>
      </p:sp>
      <p:sp>
        <p:nvSpPr>
          <p:cNvPr id="809987" name="Text Box 3"/>
          <p:cNvSpPr txBox="1">
            <a:spLocks noChangeArrowheads="1"/>
          </p:cNvSpPr>
          <p:nvPr/>
        </p:nvSpPr>
        <p:spPr bwMode="auto">
          <a:xfrm>
            <a:off x="1331640" y="0"/>
            <a:ext cx="579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Formulae Lines:</a:t>
            </a:r>
          </a:p>
        </p:txBody>
      </p:sp>
      <p:sp>
        <p:nvSpPr>
          <p:cNvPr id="810002" name="Freeform 18"/>
          <p:cNvSpPr>
            <a:spLocks/>
          </p:cNvSpPr>
          <p:nvPr/>
        </p:nvSpPr>
        <p:spPr bwMode="auto">
          <a:xfrm>
            <a:off x="5813425" y="4287838"/>
            <a:ext cx="439738" cy="1114425"/>
          </a:xfrm>
          <a:custGeom>
            <a:avLst/>
            <a:gdLst>
              <a:gd name="T0" fmla="*/ 2147483647 w 277"/>
              <a:gd name="T1" fmla="*/ 0 h 702"/>
              <a:gd name="T2" fmla="*/ 2147483647 w 277"/>
              <a:gd name="T3" fmla="*/ 2147483647 h 702"/>
              <a:gd name="T4" fmla="*/ 2147483647 w 277"/>
              <a:gd name="T5" fmla="*/ 2147483647 h 702"/>
              <a:gd name="T6" fmla="*/ 2147483647 w 277"/>
              <a:gd name="T7" fmla="*/ 2147483647 h 702"/>
              <a:gd name="T8" fmla="*/ 2147483647 w 277"/>
              <a:gd name="T9" fmla="*/ 2147483647 h 702"/>
              <a:gd name="T10" fmla="*/ 2147483647 w 277"/>
              <a:gd name="T11" fmla="*/ 2147483647 h 702"/>
              <a:gd name="T12" fmla="*/ 2147483647 w 277"/>
              <a:gd name="T13" fmla="*/ 2147483647 h 702"/>
              <a:gd name="T14" fmla="*/ 2147483647 w 277"/>
              <a:gd name="T15" fmla="*/ 2147483647 h 702"/>
              <a:gd name="T16" fmla="*/ 2147483647 w 277"/>
              <a:gd name="T17" fmla="*/ 2147483647 h 702"/>
              <a:gd name="T18" fmla="*/ 2147483647 w 277"/>
              <a:gd name="T19" fmla="*/ 2147483647 h 702"/>
              <a:gd name="T20" fmla="*/ 2147483647 w 277"/>
              <a:gd name="T21" fmla="*/ 2147483647 h 702"/>
              <a:gd name="T22" fmla="*/ 2147483647 w 277"/>
              <a:gd name="T23" fmla="*/ 2147483647 h 702"/>
              <a:gd name="T24" fmla="*/ 2147483647 w 277"/>
              <a:gd name="T25" fmla="*/ 2147483647 h 7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7"/>
              <a:gd name="T40" fmla="*/ 0 h 702"/>
              <a:gd name="T41" fmla="*/ 277 w 277"/>
              <a:gd name="T42" fmla="*/ 702 h 7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7" h="702">
                <a:moveTo>
                  <a:pt x="277" y="0"/>
                </a:moveTo>
                <a:cubicBezTo>
                  <a:pt x="270" y="32"/>
                  <a:pt x="264" y="35"/>
                  <a:pt x="238" y="53"/>
                </a:cubicBezTo>
                <a:cubicBezTo>
                  <a:pt x="225" y="89"/>
                  <a:pt x="223" y="105"/>
                  <a:pt x="191" y="126"/>
                </a:cubicBezTo>
                <a:cubicBezTo>
                  <a:pt x="175" y="150"/>
                  <a:pt x="162" y="151"/>
                  <a:pt x="138" y="166"/>
                </a:cubicBezTo>
                <a:cubicBezTo>
                  <a:pt x="129" y="197"/>
                  <a:pt x="109" y="198"/>
                  <a:pt x="79" y="205"/>
                </a:cubicBezTo>
                <a:cubicBezTo>
                  <a:pt x="41" y="244"/>
                  <a:pt x="61" y="234"/>
                  <a:pt x="26" y="245"/>
                </a:cubicBezTo>
                <a:cubicBezTo>
                  <a:pt x="1" y="268"/>
                  <a:pt x="0" y="294"/>
                  <a:pt x="26" y="318"/>
                </a:cubicBezTo>
                <a:cubicBezTo>
                  <a:pt x="24" y="342"/>
                  <a:pt x="19" y="367"/>
                  <a:pt x="19" y="391"/>
                </a:cubicBezTo>
                <a:cubicBezTo>
                  <a:pt x="19" y="432"/>
                  <a:pt x="60" y="518"/>
                  <a:pt x="79" y="556"/>
                </a:cubicBezTo>
                <a:cubicBezTo>
                  <a:pt x="89" y="575"/>
                  <a:pt x="95" y="598"/>
                  <a:pt x="105" y="616"/>
                </a:cubicBezTo>
                <a:cubicBezTo>
                  <a:pt x="113" y="630"/>
                  <a:pt x="132" y="656"/>
                  <a:pt x="132" y="656"/>
                </a:cubicBezTo>
                <a:cubicBezTo>
                  <a:pt x="137" y="671"/>
                  <a:pt x="136" y="681"/>
                  <a:pt x="152" y="689"/>
                </a:cubicBezTo>
                <a:cubicBezTo>
                  <a:pt x="180" y="702"/>
                  <a:pt x="178" y="684"/>
                  <a:pt x="178" y="702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Line 10"/>
          <p:cNvSpPr>
            <a:spLocks noChangeShapeType="1"/>
          </p:cNvSpPr>
          <p:nvPr/>
        </p:nvSpPr>
        <p:spPr bwMode="auto">
          <a:xfrm flipH="1">
            <a:off x="6587567" y="2819400"/>
            <a:ext cx="76200" cy="6858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0" name="Line 11"/>
          <p:cNvSpPr>
            <a:spLocks noChangeShapeType="1"/>
          </p:cNvSpPr>
          <p:nvPr/>
        </p:nvSpPr>
        <p:spPr bwMode="auto">
          <a:xfrm flipH="1">
            <a:off x="7197167" y="2895600"/>
            <a:ext cx="76200" cy="6858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90750"/>
            <a:ext cx="9144000" cy="4667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3" name="Freeform 32"/>
          <p:cNvSpPr/>
          <p:nvPr/>
        </p:nvSpPr>
        <p:spPr bwMode="auto">
          <a:xfrm>
            <a:off x="3475939" y="3068960"/>
            <a:ext cx="2392205" cy="1128813"/>
          </a:xfrm>
          <a:custGeom>
            <a:avLst/>
            <a:gdLst>
              <a:gd name="connsiteX0" fmla="*/ 2323253 w 2323253"/>
              <a:gd name="connsiteY0" fmla="*/ 0 h 1149773"/>
              <a:gd name="connsiteX1" fmla="*/ 1784773 w 2323253"/>
              <a:gd name="connsiteY1" fmla="*/ 182880 h 1149773"/>
              <a:gd name="connsiteX2" fmla="*/ 1439333 w 2323253"/>
              <a:gd name="connsiteY2" fmla="*/ 335280 h 1149773"/>
              <a:gd name="connsiteX3" fmla="*/ 1093893 w 2323253"/>
              <a:gd name="connsiteY3" fmla="*/ 599440 h 1149773"/>
              <a:gd name="connsiteX4" fmla="*/ 159173 w 2323253"/>
              <a:gd name="connsiteY4" fmla="*/ 1066800 h 1149773"/>
              <a:gd name="connsiteX5" fmla="*/ 138853 w 2323253"/>
              <a:gd name="connsiteY5" fmla="*/ 1097280 h 114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3253" h="1149773">
                <a:moveTo>
                  <a:pt x="2323253" y="0"/>
                </a:moveTo>
                <a:cubicBezTo>
                  <a:pt x="2127673" y="63500"/>
                  <a:pt x="1932093" y="127000"/>
                  <a:pt x="1784773" y="182880"/>
                </a:cubicBezTo>
                <a:cubicBezTo>
                  <a:pt x="1637453" y="238760"/>
                  <a:pt x="1554480" y="265853"/>
                  <a:pt x="1439333" y="335280"/>
                </a:cubicBezTo>
                <a:cubicBezTo>
                  <a:pt x="1324186" y="404707"/>
                  <a:pt x="1307253" y="477520"/>
                  <a:pt x="1093893" y="599440"/>
                </a:cubicBezTo>
                <a:cubicBezTo>
                  <a:pt x="880533" y="721360"/>
                  <a:pt x="318346" y="983827"/>
                  <a:pt x="159173" y="1066800"/>
                </a:cubicBezTo>
                <a:cubicBezTo>
                  <a:pt x="0" y="1149773"/>
                  <a:pt x="69426" y="1123526"/>
                  <a:pt x="138853" y="1097280"/>
                </a:cubicBezTo>
              </a:path>
            </a:pathLst>
          </a:cu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64088" y="2780928"/>
            <a:ext cx="2700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200 nm EEZ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09999" name="Text Box 15"/>
          <p:cNvSpPr txBox="1">
            <a:spLocks noChangeArrowheads="1"/>
          </p:cNvSpPr>
          <p:nvPr/>
        </p:nvSpPr>
        <p:spPr bwMode="auto">
          <a:xfrm>
            <a:off x="1371600" y="1264264"/>
            <a:ext cx="75968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Gardiner line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- sediment thickness</a:t>
            </a:r>
            <a:r>
              <a:rPr lang="en-US" sz="24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 least 1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% of distance back to FOS</a:t>
            </a:r>
            <a:r>
              <a:rPr lang="en-US" sz="2400" b="0" i="1" dirty="0">
                <a:solidFill>
                  <a:srgbClr val="E8F63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en-US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seismic and bathy</a:t>
            </a:r>
            <a:r>
              <a:rPr lang="en-US" sz="2400" b="0" i="1" dirty="0">
                <a:solidFill>
                  <a:srgbClr val="E8F63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1747403" y="4077072"/>
            <a:ext cx="6677025" cy="1893888"/>
            <a:chOff x="1767644" y="4108580"/>
            <a:chExt cx="6677025" cy="1893888"/>
          </a:xfrm>
        </p:grpSpPr>
        <p:sp>
          <p:nvSpPr>
            <p:cNvPr id="25" name="Freeform 24"/>
            <p:cNvSpPr/>
            <p:nvPr/>
          </p:nvSpPr>
          <p:spPr bwMode="auto">
            <a:xfrm>
              <a:off x="1767644" y="4108580"/>
              <a:ext cx="6677025" cy="1893888"/>
            </a:xfrm>
            <a:custGeom>
              <a:avLst/>
              <a:gdLst>
                <a:gd name="connsiteX0" fmla="*/ 0 w 6677025"/>
                <a:gd name="connsiteY0" fmla="*/ 0 h 1893888"/>
                <a:gd name="connsiteX1" fmla="*/ 161925 w 6677025"/>
                <a:gd name="connsiteY1" fmla="*/ 133350 h 1893888"/>
                <a:gd name="connsiteX2" fmla="*/ 219075 w 6677025"/>
                <a:gd name="connsiteY2" fmla="*/ 209550 h 1893888"/>
                <a:gd name="connsiteX3" fmla="*/ 295275 w 6677025"/>
                <a:gd name="connsiteY3" fmla="*/ 371475 h 1893888"/>
                <a:gd name="connsiteX4" fmla="*/ 381000 w 6677025"/>
                <a:gd name="connsiteY4" fmla="*/ 447675 h 1893888"/>
                <a:gd name="connsiteX5" fmla="*/ 495300 w 6677025"/>
                <a:gd name="connsiteY5" fmla="*/ 466725 h 1893888"/>
                <a:gd name="connsiteX6" fmla="*/ 561975 w 6677025"/>
                <a:gd name="connsiteY6" fmla="*/ 476250 h 1893888"/>
                <a:gd name="connsiteX7" fmla="*/ 676275 w 6677025"/>
                <a:gd name="connsiteY7" fmla="*/ 600075 h 1893888"/>
                <a:gd name="connsiteX8" fmla="*/ 847725 w 6677025"/>
                <a:gd name="connsiteY8" fmla="*/ 828675 h 1893888"/>
                <a:gd name="connsiteX9" fmla="*/ 866775 w 6677025"/>
                <a:gd name="connsiteY9" fmla="*/ 866775 h 1893888"/>
                <a:gd name="connsiteX10" fmla="*/ 962025 w 6677025"/>
                <a:gd name="connsiteY10" fmla="*/ 866775 h 1893888"/>
                <a:gd name="connsiteX11" fmla="*/ 1038225 w 6677025"/>
                <a:gd name="connsiteY11" fmla="*/ 904875 h 1893888"/>
                <a:gd name="connsiteX12" fmla="*/ 1095375 w 6677025"/>
                <a:gd name="connsiteY12" fmla="*/ 1009650 h 1893888"/>
                <a:gd name="connsiteX13" fmla="*/ 1304925 w 6677025"/>
                <a:gd name="connsiteY13" fmla="*/ 1076325 h 1893888"/>
                <a:gd name="connsiteX14" fmla="*/ 1447800 w 6677025"/>
                <a:gd name="connsiteY14" fmla="*/ 1066800 h 1893888"/>
                <a:gd name="connsiteX15" fmla="*/ 1571625 w 6677025"/>
                <a:gd name="connsiteY15" fmla="*/ 1066800 h 1893888"/>
                <a:gd name="connsiteX16" fmla="*/ 1666875 w 6677025"/>
                <a:gd name="connsiteY16" fmla="*/ 1143000 h 1893888"/>
                <a:gd name="connsiteX17" fmla="*/ 1695450 w 6677025"/>
                <a:gd name="connsiteY17" fmla="*/ 1181100 h 1893888"/>
                <a:gd name="connsiteX18" fmla="*/ 1790700 w 6677025"/>
                <a:gd name="connsiteY18" fmla="*/ 1219200 h 1893888"/>
                <a:gd name="connsiteX19" fmla="*/ 1914525 w 6677025"/>
                <a:gd name="connsiteY19" fmla="*/ 1247775 h 1893888"/>
                <a:gd name="connsiteX20" fmla="*/ 2238375 w 6677025"/>
                <a:gd name="connsiteY20" fmla="*/ 1228725 h 1893888"/>
                <a:gd name="connsiteX21" fmla="*/ 2381250 w 6677025"/>
                <a:gd name="connsiteY21" fmla="*/ 1419225 h 1893888"/>
                <a:gd name="connsiteX22" fmla="*/ 2571750 w 6677025"/>
                <a:gd name="connsiteY22" fmla="*/ 1524000 h 1893888"/>
                <a:gd name="connsiteX23" fmla="*/ 2771775 w 6677025"/>
                <a:gd name="connsiteY23" fmla="*/ 1647825 h 1893888"/>
                <a:gd name="connsiteX24" fmla="*/ 3190875 w 6677025"/>
                <a:gd name="connsiteY24" fmla="*/ 1828800 h 1893888"/>
                <a:gd name="connsiteX25" fmla="*/ 3371850 w 6677025"/>
                <a:gd name="connsiteY25" fmla="*/ 1885950 h 1893888"/>
                <a:gd name="connsiteX26" fmla="*/ 4114800 w 6677025"/>
                <a:gd name="connsiteY26" fmla="*/ 1876425 h 1893888"/>
                <a:gd name="connsiteX27" fmla="*/ 6315075 w 6677025"/>
                <a:gd name="connsiteY27" fmla="*/ 1838325 h 1893888"/>
                <a:gd name="connsiteX28" fmla="*/ 6286500 w 6677025"/>
                <a:gd name="connsiteY28" fmla="*/ 1752600 h 1893888"/>
                <a:gd name="connsiteX29" fmla="*/ 5524500 w 6677025"/>
                <a:gd name="connsiteY29" fmla="*/ 1762125 h 1893888"/>
                <a:gd name="connsiteX30" fmla="*/ 5391150 w 6677025"/>
                <a:gd name="connsiteY30" fmla="*/ 1781175 h 1893888"/>
                <a:gd name="connsiteX31" fmla="*/ 5067300 w 6677025"/>
                <a:gd name="connsiteY31" fmla="*/ 1695450 h 1893888"/>
                <a:gd name="connsiteX32" fmla="*/ 4619625 w 6677025"/>
                <a:gd name="connsiteY32" fmla="*/ 1581150 h 1893888"/>
                <a:gd name="connsiteX33" fmla="*/ 4029075 w 6677025"/>
                <a:gd name="connsiteY33" fmla="*/ 1533525 h 1893888"/>
                <a:gd name="connsiteX34" fmla="*/ 3743325 w 6677025"/>
                <a:gd name="connsiteY34" fmla="*/ 1533525 h 1893888"/>
                <a:gd name="connsiteX35" fmla="*/ 3524250 w 6677025"/>
                <a:gd name="connsiteY35" fmla="*/ 1504950 h 1893888"/>
                <a:gd name="connsiteX36" fmla="*/ 3267075 w 6677025"/>
                <a:gd name="connsiteY36" fmla="*/ 1447800 h 1893888"/>
                <a:gd name="connsiteX37" fmla="*/ 3095625 w 6677025"/>
                <a:gd name="connsiteY37" fmla="*/ 1371600 h 1893888"/>
                <a:gd name="connsiteX38" fmla="*/ 2933700 w 6677025"/>
                <a:gd name="connsiteY38" fmla="*/ 1266825 h 1893888"/>
                <a:gd name="connsiteX39" fmla="*/ 2809875 w 6677025"/>
                <a:gd name="connsiteY39" fmla="*/ 1085850 h 1893888"/>
                <a:gd name="connsiteX40" fmla="*/ 2695575 w 6677025"/>
                <a:gd name="connsiteY40" fmla="*/ 876300 h 1893888"/>
                <a:gd name="connsiteX41" fmla="*/ 2600325 w 6677025"/>
                <a:gd name="connsiteY41" fmla="*/ 666750 h 1893888"/>
                <a:gd name="connsiteX42" fmla="*/ 2352675 w 6677025"/>
                <a:gd name="connsiteY42" fmla="*/ 419100 h 1893888"/>
                <a:gd name="connsiteX43" fmla="*/ 2162175 w 6677025"/>
                <a:gd name="connsiteY43" fmla="*/ 209550 h 1893888"/>
                <a:gd name="connsiteX44" fmla="*/ 1943100 w 6677025"/>
                <a:gd name="connsiteY44" fmla="*/ 114300 h 1893888"/>
                <a:gd name="connsiteX45" fmla="*/ 1571625 w 6677025"/>
                <a:gd name="connsiteY45" fmla="*/ 104775 h 1893888"/>
                <a:gd name="connsiteX46" fmla="*/ 0 w 6677025"/>
                <a:gd name="connsiteY46" fmla="*/ 0 h 18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677025" h="1893888">
                  <a:moveTo>
                    <a:pt x="0" y="0"/>
                  </a:moveTo>
                  <a:cubicBezTo>
                    <a:pt x="62706" y="49212"/>
                    <a:pt x="125413" y="98425"/>
                    <a:pt x="161925" y="133350"/>
                  </a:cubicBezTo>
                  <a:cubicBezTo>
                    <a:pt x="198437" y="168275"/>
                    <a:pt x="196850" y="169863"/>
                    <a:pt x="219075" y="209550"/>
                  </a:cubicBezTo>
                  <a:cubicBezTo>
                    <a:pt x="241300" y="249237"/>
                    <a:pt x="268288" y="331788"/>
                    <a:pt x="295275" y="371475"/>
                  </a:cubicBezTo>
                  <a:cubicBezTo>
                    <a:pt x="322263" y="411163"/>
                    <a:pt x="347663" y="431800"/>
                    <a:pt x="381000" y="447675"/>
                  </a:cubicBezTo>
                  <a:cubicBezTo>
                    <a:pt x="414337" y="463550"/>
                    <a:pt x="465138" y="461963"/>
                    <a:pt x="495300" y="466725"/>
                  </a:cubicBezTo>
                  <a:cubicBezTo>
                    <a:pt x="525463" y="471488"/>
                    <a:pt x="531813" y="454025"/>
                    <a:pt x="561975" y="476250"/>
                  </a:cubicBezTo>
                  <a:cubicBezTo>
                    <a:pt x="592137" y="498475"/>
                    <a:pt x="628650" y="541338"/>
                    <a:pt x="676275" y="600075"/>
                  </a:cubicBezTo>
                  <a:cubicBezTo>
                    <a:pt x="723900" y="658813"/>
                    <a:pt x="815975" y="784225"/>
                    <a:pt x="847725" y="828675"/>
                  </a:cubicBezTo>
                  <a:cubicBezTo>
                    <a:pt x="879475" y="873125"/>
                    <a:pt x="847725" y="860425"/>
                    <a:pt x="866775" y="866775"/>
                  </a:cubicBezTo>
                  <a:cubicBezTo>
                    <a:pt x="885825" y="873125"/>
                    <a:pt x="933450" y="860425"/>
                    <a:pt x="962025" y="866775"/>
                  </a:cubicBezTo>
                  <a:cubicBezTo>
                    <a:pt x="990600" y="873125"/>
                    <a:pt x="1016000" y="881063"/>
                    <a:pt x="1038225" y="904875"/>
                  </a:cubicBezTo>
                  <a:cubicBezTo>
                    <a:pt x="1060450" y="928687"/>
                    <a:pt x="1050925" y="981075"/>
                    <a:pt x="1095375" y="1009650"/>
                  </a:cubicBezTo>
                  <a:cubicBezTo>
                    <a:pt x="1139825" y="1038225"/>
                    <a:pt x="1246188" y="1066800"/>
                    <a:pt x="1304925" y="1076325"/>
                  </a:cubicBezTo>
                  <a:cubicBezTo>
                    <a:pt x="1363663" y="1085850"/>
                    <a:pt x="1403350" y="1068388"/>
                    <a:pt x="1447800" y="1066800"/>
                  </a:cubicBezTo>
                  <a:cubicBezTo>
                    <a:pt x="1492250" y="1065213"/>
                    <a:pt x="1535113" y="1054100"/>
                    <a:pt x="1571625" y="1066800"/>
                  </a:cubicBezTo>
                  <a:cubicBezTo>
                    <a:pt x="1608138" y="1079500"/>
                    <a:pt x="1646238" y="1123950"/>
                    <a:pt x="1666875" y="1143000"/>
                  </a:cubicBezTo>
                  <a:cubicBezTo>
                    <a:pt x="1687512" y="1162050"/>
                    <a:pt x="1674813" y="1168400"/>
                    <a:pt x="1695450" y="1181100"/>
                  </a:cubicBezTo>
                  <a:cubicBezTo>
                    <a:pt x="1716087" y="1193800"/>
                    <a:pt x="1754188" y="1208088"/>
                    <a:pt x="1790700" y="1219200"/>
                  </a:cubicBezTo>
                  <a:cubicBezTo>
                    <a:pt x="1827212" y="1230312"/>
                    <a:pt x="1839913" y="1246188"/>
                    <a:pt x="1914525" y="1247775"/>
                  </a:cubicBezTo>
                  <a:cubicBezTo>
                    <a:pt x="1989137" y="1249362"/>
                    <a:pt x="2160588" y="1200150"/>
                    <a:pt x="2238375" y="1228725"/>
                  </a:cubicBezTo>
                  <a:cubicBezTo>
                    <a:pt x="2316162" y="1257300"/>
                    <a:pt x="2325687" y="1370012"/>
                    <a:pt x="2381250" y="1419225"/>
                  </a:cubicBezTo>
                  <a:cubicBezTo>
                    <a:pt x="2436813" y="1468438"/>
                    <a:pt x="2506663" y="1485900"/>
                    <a:pt x="2571750" y="1524000"/>
                  </a:cubicBezTo>
                  <a:cubicBezTo>
                    <a:pt x="2636837" y="1562100"/>
                    <a:pt x="2668588" y="1597025"/>
                    <a:pt x="2771775" y="1647825"/>
                  </a:cubicBezTo>
                  <a:cubicBezTo>
                    <a:pt x="2874962" y="1698625"/>
                    <a:pt x="3090863" y="1789113"/>
                    <a:pt x="3190875" y="1828800"/>
                  </a:cubicBezTo>
                  <a:cubicBezTo>
                    <a:pt x="3290887" y="1868487"/>
                    <a:pt x="3217863" y="1878013"/>
                    <a:pt x="3371850" y="1885950"/>
                  </a:cubicBezTo>
                  <a:cubicBezTo>
                    <a:pt x="3525838" y="1893888"/>
                    <a:pt x="4114800" y="1876425"/>
                    <a:pt x="4114800" y="1876425"/>
                  </a:cubicBezTo>
                  <a:lnTo>
                    <a:pt x="6315075" y="1838325"/>
                  </a:lnTo>
                  <a:cubicBezTo>
                    <a:pt x="6677025" y="1817687"/>
                    <a:pt x="6418262" y="1765300"/>
                    <a:pt x="6286500" y="1752600"/>
                  </a:cubicBezTo>
                  <a:cubicBezTo>
                    <a:pt x="6154738" y="1739900"/>
                    <a:pt x="5673725" y="1757362"/>
                    <a:pt x="5524500" y="1762125"/>
                  </a:cubicBezTo>
                  <a:cubicBezTo>
                    <a:pt x="5375275" y="1766888"/>
                    <a:pt x="5467350" y="1792287"/>
                    <a:pt x="5391150" y="1781175"/>
                  </a:cubicBezTo>
                  <a:cubicBezTo>
                    <a:pt x="5314950" y="1770063"/>
                    <a:pt x="5067300" y="1695450"/>
                    <a:pt x="5067300" y="1695450"/>
                  </a:cubicBezTo>
                  <a:cubicBezTo>
                    <a:pt x="4938713" y="1662113"/>
                    <a:pt x="4792662" y="1608137"/>
                    <a:pt x="4619625" y="1581150"/>
                  </a:cubicBezTo>
                  <a:cubicBezTo>
                    <a:pt x="4446588" y="1554163"/>
                    <a:pt x="4175125" y="1541463"/>
                    <a:pt x="4029075" y="1533525"/>
                  </a:cubicBezTo>
                  <a:cubicBezTo>
                    <a:pt x="3883025" y="1525588"/>
                    <a:pt x="3827462" y="1538287"/>
                    <a:pt x="3743325" y="1533525"/>
                  </a:cubicBezTo>
                  <a:cubicBezTo>
                    <a:pt x="3659188" y="1528763"/>
                    <a:pt x="3603625" y="1519237"/>
                    <a:pt x="3524250" y="1504950"/>
                  </a:cubicBezTo>
                  <a:cubicBezTo>
                    <a:pt x="3444875" y="1490663"/>
                    <a:pt x="3338513" y="1470025"/>
                    <a:pt x="3267075" y="1447800"/>
                  </a:cubicBezTo>
                  <a:cubicBezTo>
                    <a:pt x="3195638" y="1425575"/>
                    <a:pt x="3151187" y="1401762"/>
                    <a:pt x="3095625" y="1371600"/>
                  </a:cubicBezTo>
                  <a:cubicBezTo>
                    <a:pt x="3040063" y="1341438"/>
                    <a:pt x="2981325" y="1314450"/>
                    <a:pt x="2933700" y="1266825"/>
                  </a:cubicBezTo>
                  <a:cubicBezTo>
                    <a:pt x="2886075" y="1219200"/>
                    <a:pt x="2849562" y="1150937"/>
                    <a:pt x="2809875" y="1085850"/>
                  </a:cubicBezTo>
                  <a:cubicBezTo>
                    <a:pt x="2770188" y="1020763"/>
                    <a:pt x="2730500" y="946150"/>
                    <a:pt x="2695575" y="876300"/>
                  </a:cubicBezTo>
                  <a:cubicBezTo>
                    <a:pt x="2660650" y="806450"/>
                    <a:pt x="2657475" y="742950"/>
                    <a:pt x="2600325" y="666750"/>
                  </a:cubicBezTo>
                  <a:cubicBezTo>
                    <a:pt x="2543175" y="590550"/>
                    <a:pt x="2425700" y="495300"/>
                    <a:pt x="2352675" y="419100"/>
                  </a:cubicBezTo>
                  <a:cubicBezTo>
                    <a:pt x="2279650" y="342900"/>
                    <a:pt x="2230438" y="260350"/>
                    <a:pt x="2162175" y="209550"/>
                  </a:cubicBezTo>
                  <a:cubicBezTo>
                    <a:pt x="2093913" y="158750"/>
                    <a:pt x="2041525" y="131763"/>
                    <a:pt x="1943100" y="114300"/>
                  </a:cubicBezTo>
                  <a:cubicBezTo>
                    <a:pt x="1844675" y="96838"/>
                    <a:pt x="1571625" y="104775"/>
                    <a:pt x="1571625" y="104775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tile tx="0" ty="0" sx="100000" sy="100000" flip="none" algn="tl"/>
            </a:blip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31740" y="4396612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sediment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809993" name="Text Box 9"/>
          <p:cNvSpPr txBox="1">
            <a:spLocks noChangeArrowheads="1"/>
          </p:cNvSpPr>
          <p:nvPr/>
        </p:nvSpPr>
        <p:spPr bwMode="auto">
          <a:xfrm>
            <a:off x="1511660" y="609600"/>
            <a:ext cx="687387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Foot of Slope + 60 </a:t>
            </a:r>
            <a:r>
              <a:rPr lang="en-US" sz="2400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nmi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i="1" dirty="0">
                <a:solidFill>
                  <a:srgbClr val="E8F63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sz="2400" b="0" i="1" dirty="0">
                <a:solidFill>
                  <a:srgbClr val="E8F63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bathy</a:t>
            </a:r>
          </a:p>
          <a:p>
            <a:pPr>
              <a:defRPr/>
            </a:pPr>
            <a:r>
              <a:rPr lang="en-US" sz="2800" b="0" i="1" dirty="0">
                <a:solidFill>
                  <a:srgbClr val="E8F63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	    </a:t>
            </a:r>
            <a:r>
              <a:rPr lang="en-US" sz="2400" b="0" i="1" dirty="0">
                <a:solidFill>
                  <a:srgbClr val="E8F63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	</a:t>
            </a:r>
          </a:p>
        </p:txBody>
      </p:sp>
      <p:sp>
        <p:nvSpPr>
          <p:cNvPr id="23" name="Freeform 22"/>
          <p:cNvSpPr/>
          <p:nvPr/>
        </p:nvSpPr>
        <p:spPr bwMode="auto">
          <a:xfrm>
            <a:off x="4898232" y="3813212"/>
            <a:ext cx="2202656" cy="1654969"/>
          </a:xfrm>
          <a:custGeom>
            <a:avLst/>
            <a:gdLst>
              <a:gd name="connsiteX0" fmla="*/ 2202656 w 2202656"/>
              <a:gd name="connsiteY0" fmla="*/ 0 h 1654969"/>
              <a:gd name="connsiteX1" fmla="*/ 1993106 w 2202656"/>
              <a:gd name="connsiteY1" fmla="*/ 161925 h 1654969"/>
              <a:gd name="connsiteX2" fmla="*/ 1826418 w 2202656"/>
              <a:gd name="connsiteY2" fmla="*/ 347663 h 1654969"/>
              <a:gd name="connsiteX3" fmla="*/ 1678781 w 2202656"/>
              <a:gd name="connsiteY3" fmla="*/ 504825 h 1654969"/>
              <a:gd name="connsiteX4" fmla="*/ 1659731 w 2202656"/>
              <a:gd name="connsiteY4" fmla="*/ 590550 h 1654969"/>
              <a:gd name="connsiteX5" fmla="*/ 1597818 w 2202656"/>
              <a:gd name="connsiteY5" fmla="*/ 766763 h 1654969"/>
              <a:gd name="connsiteX6" fmla="*/ 1526381 w 2202656"/>
              <a:gd name="connsiteY6" fmla="*/ 942975 h 1654969"/>
              <a:gd name="connsiteX7" fmla="*/ 1454943 w 2202656"/>
              <a:gd name="connsiteY7" fmla="*/ 971550 h 1654969"/>
              <a:gd name="connsiteX8" fmla="*/ 1178718 w 2202656"/>
              <a:gd name="connsiteY8" fmla="*/ 1019175 h 1654969"/>
              <a:gd name="connsiteX9" fmla="*/ 1035843 w 2202656"/>
              <a:gd name="connsiteY9" fmla="*/ 1023938 h 1654969"/>
              <a:gd name="connsiteX10" fmla="*/ 821531 w 2202656"/>
              <a:gd name="connsiteY10" fmla="*/ 1114425 h 1654969"/>
              <a:gd name="connsiteX11" fmla="*/ 707231 w 2202656"/>
              <a:gd name="connsiteY11" fmla="*/ 1181100 h 1654969"/>
              <a:gd name="connsiteX12" fmla="*/ 569118 w 2202656"/>
              <a:gd name="connsiteY12" fmla="*/ 1295400 h 1654969"/>
              <a:gd name="connsiteX13" fmla="*/ 483393 w 2202656"/>
              <a:gd name="connsiteY13" fmla="*/ 1381125 h 1654969"/>
              <a:gd name="connsiteX14" fmla="*/ 426243 w 2202656"/>
              <a:gd name="connsiteY14" fmla="*/ 1428750 h 1654969"/>
              <a:gd name="connsiteX15" fmla="*/ 321468 w 2202656"/>
              <a:gd name="connsiteY15" fmla="*/ 1495425 h 1654969"/>
              <a:gd name="connsiteX16" fmla="*/ 154781 w 2202656"/>
              <a:gd name="connsiteY16" fmla="*/ 1566863 h 1654969"/>
              <a:gd name="connsiteX17" fmla="*/ 21431 w 2202656"/>
              <a:gd name="connsiteY17" fmla="*/ 1643063 h 1654969"/>
              <a:gd name="connsiteX18" fmla="*/ 26193 w 2202656"/>
              <a:gd name="connsiteY18" fmla="*/ 1638300 h 165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02656" h="1654969">
                <a:moveTo>
                  <a:pt x="2202656" y="0"/>
                </a:moveTo>
                <a:cubicBezTo>
                  <a:pt x="2129234" y="51990"/>
                  <a:pt x="2055812" y="103981"/>
                  <a:pt x="1993106" y="161925"/>
                </a:cubicBezTo>
                <a:cubicBezTo>
                  <a:pt x="1930400" y="219869"/>
                  <a:pt x="1878806" y="290513"/>
                  <a:pt x="1826418" y="347663"/>
                </a:cubicBezTo>
                <a:cubicBezTo>
                  <a:pt x="1774030" y="404813"/>
                  <a:pt x="1706562" y="464344"/>
                  <a:pt x="1678781" y="504825"/>
                </a:cubicBezTo>
                <a:cubicBezTo>
                  <a:pt x="1651000" y="545306"/>
                  <a:pt x="1673225" y="546894"/>
                  <a:pt x="1659731" y="590550"/>
                </a:cubicBezTo>
                <a:cubicBezTo>
                  <a:pt x="1646237" y="634206"/>
                  <a:pt x="1620043" y="708026"/>
                  <a:pt x="1597818" y="766763"/>
                </a:cubicBezTo>
                <a:cubicBezTo>
                  <a:pt x="1575593" y="825500"/>
                  <a:pt x="1550194" y="908844"/>
                  <a:pt x="1526381" y="942975"/>
                </a:cubicBezTo>
                <a:cubicBezTo>
                  <a:pt x="1502569" y="977106"/>
                  <a:pt x="1512887" y="958850"/>
                  <a:pt x="1454943" y="971550"/>
                </a:cubicBezTo>
                <a:cubicBezTo>
                  <a:pt x="1396999" y="984250"/>
                  <a:pt x="1248568" y="1010444"/>
                  <a:pt x="1178718" y="1019175"/>
                </a:cubicBezTo>
                <a:cubicBezTo>
                  <a:pt x="1108868" y="1027906"/>
                  <a:pt x="1095374" y="1008063"/>
                  <a:pt x="1035843" y="1023938"/>
                </a:cubicBezTo>
                <a:cubicBezTo>
                  <a:pt x="976312" y="1039813"/>
                  <a:pt x="876300" y="1088231"/>
                  <a:pt x="821531" y="1114425"/>
                </a:cubicBezTo>
                <a:cubicBezTo>
                  <a:pt x="766762" y="1140619"/>
                  <a:pt x="749300" y="1150938"/>
                  <a:pt x="707231" y="1181100"/>
                </a:cubicBezTo>
                <a:cubicBezTo>
                  <a:pt x="665162" y="1211262"/>
                  <a:pt x="606424" y="1262062"/>
                  <a:pt x="569118" y="1295400"/>
                </a:cubicBezTo>
                <a:cubicBezTo>
                  <a:pt x="531812" y="1328738"/>
                  <a:pt x="507205" y="1358900"/>
                  <a:pt x="483393" y="1381125"/>
                </a:cubicBezTo>
                <a:cubicBezTo>
                  <a:pt x="459581" y="1403350"/>
                  <a:pt x="453230" y="1409700"/>
                  <a:pt x="426243" y="1428750"/>
                </a:cubicBezTo>
                <a:cubicBezTo>
                  <a:pt x="399256" y="1447800"/>
                  <a:pt x="366712" y="1472406"/>
                  <a:pt x="321468" y="1495425"/>
                </a:cubicBezTo>
                <a:cubicBezTo>
                  <a:pt x="276224" y="1518444"/>
                  <a:pt x="204787" y="1542257"/>
                  <a:pt x="154781" y="1566863"/>
                </a:cubicBezTo>
                <a:cubicBezTo>
                  <a:pt x="104775" y="1591469"/>
                  <a:pt x="42862" y="1631157"/>
                  <a:pt x="21431" y="1643063"/>
                </a:cubicBezTo>
                <a:cubicBezTo>
                  <a:pt x="0" y="1654969"/>
                  <a:pt x="13096" y="1646634"/>
                  <a:pt x="26193" y="163830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6406852" y="4000568"/>
            <a:ext cx="838200" cy="1657350"/>
          </a:xfrm>
          <a:custGeom>
            <a:avLst/>
            <a:gdLst>
              <a:gd name="connsiteX0" fmla="*/ 838200 w 838200"/>
              <a:gd name="connsiteY0" fmla="*/ 0 h 1657350"/>
              <a:gd name="connsiteX1" fmla="*/ 600075 w 838200"/>
              <a:gd name="connsiteY1" fmla="*/ 714375 h 1657350"/>
              <a:gd name="connsiteX2" fmla="*/ 352425 w 838200"/>
              <a:gd name="connsiteY2" fmla="*/ 1295400 h 1657350"/>
              <a:gd name="connsiteX3" fmla="*/ 0 w 838200"/>
              <a:gd name="connsiteY3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" h="1657350">
                <a:moveTo>
                  <a:pt x="838200" y="0"/>
                </a:moveTo>
                <a:cubicBezTo>
                  <a:pt x="759618" y="249237"/>
                  <a:pt x="681037" y="498475"/>
                  <a:pt x="600075" y="714375"/>
                </a:cubicBezTo>
                <a:cubicBezTo>
                  <a:pt x="519113" y="930275"/>
                  <a:pt x="452437" y="1138238"/>
                  <a:pt x="352425" y="1295400"/>
                </a:cubicBezTo>
                <a:cubicBezTo>
                  <a:pt x="252413" y="1452562"/>
                  <a:pt x="126206" y="1554956"/>
                  <a:pt x="0" y="1657350"/>
                </a:cubicBezTo>
              </a:path>
            </a:pathLst>
          </a:custGeom>
          <a:noFill/>
          <a:ln w="57150" cap="flat" cmpd="sng" algn="ctr">
            <a:solidFill>
              <a:srgbClr val="17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5616116" y="4101989"/>
            <a:ext cx="2016224" cy="1512168"/>
          </a:xfrm>
          <a:custGeom>
            <a:avLst/>
            <a:gdLst>
              <a:gd name="connsiteX0" fmla="*/ 2202656 w 2202656"/>
              <a:gd name="connsiteY0" fmla="*/ 0 h 1654969"/>
              <a:gd name="connsiteX1" fmla="*/ 1993106 w 2202656"/>
              <a:gd name="connsiteY1" fmla="*/ 161925 h 1654969"/>
              <a:gd name="connsiteX2" fmla="*/ 1826418 w 2202656"/>
              <a:gd name="connsiteY2" fmla="*/ 347663 h 1654969"/>
              <a:gd name="connsiteX3" fmla="*/ 1678781 w 2202656"/>
              <a:gd name="connsiteY3" fmla="*/ 504825 h 1654969"/>
              <a:gd name="connsiteX4" fmla="*/ 1659731 w 2202656"/>
              <a:gd name="connsiteY4" fmla="*/ 590550 h 1654969"/>
              <a:gd name="connsiteX5" fmla="*/ 1597818 w 2202656"/>
              <a:gd name="connsiteY5" fmla="*/ 766763 h 1654969"/>
              <a:gd name="connsiteX6" fmla="*/ 1526381 w 2202656"/>
              <a:gd name="connsiteY6" fmla="*/ 942975 h 1654969"/>
              <a:gd name="connsiteX7" fmla="*/ 1454943 w 2202656"/>
              <a:gd name="connsiteY7" fmla="*/ 971550 h 1654969"/>
              <a:gd name="connsiteX8" fmla="*/ 1178718 w 2202656"/>
              <a:gd name="connsiteY8" fmla="*/ 1019175 h 1654969"/>
              <a:gd name="connsiteX9" fmla="*/ 1035843 w 2202656"/>
              <a:gd name="connsiteY9" fmla="*/ 1023938 h 1654969"/>
              <a:gd name="connsiteX10" fmla="*/ 821531 w 2202656"/>
              <a:gd name="connsiteY10" fmla="*/ 1114425 h 1654969"/>
              <a:gd name="connsiteX11" fmla="*/ 707231 w 2202656"/>
              <a:gd name="connsiteY11" fmla="*/ 1181100 h 1654969"/>
              <a:gd name="connsiteX12" fmla="*/ 569118 w 2202656"/>
              <a:gd name="connsiteY12" fmla="*/ 1295400 h 1654969"/>
              <a:gd name="connsiteX13" fmla="*/ 483393 w 2202656"/>
              <a:gd name="connsiteY13" fmla="*/ 1381125 h 1654969"/>
              <a:gd name="connsiteX14" fmla="*/ 426243 w 2202656"/>
              <a:gd name="connsiteY14" fmla="*/ 1428750 h 1654969"/>
              <a:gd name="connsiteX15" fmla="*/ 321468 w 2202656"/>
              <a:gd name="connsiteY15" fmla="*/ 1495425 h 1654969"/>
              <a:gd name="connsiteX16" fmla="*/ 154781 w 2202656"/>
              <a:gd name="connsiteY16" fmla="*/ 1566863 h 1654969"/>
              <a:gd name="connsiteX17" fmla="*/ 21431 w 2202656"/>
              <a:gd name="connsiteY17" fmla="*/ 1643063 h 1654969"/>
              <a:gd name="connsiteX18" fmla="*/ 26193 w 2202656"/>
              <a:gd name="connsiteY18" fmla="*/ 1638300 h 165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02656" h="1654969">
                <a:moveTo>
                  <a:pt x="2202656" y="0"/>
                </a:moveTo>
                <a:cubicBezTo>
                  <a:pt x="2129234" y="51990"/>
                  <a:pt x="2055812" y="103981"/>
                  <a:pt x="1993106" y="161925"/>
                </a:cubicBezTo>
                <a:cubicBezTo>
                  <a:pt x="1930400" y="219869"/>
                  <a:pt x="1878806" y="290513"/>
                  <a:pt x="1826418" y="347663"/>
                </a:cubicBezTo>
                <a:cubicBezTo>
                  <a:pt x="1774030" y="404813"/>
                  <a:pt x="1706562" y="464344"/>
                  <a:pt x="1678781" y="504825"/>
                </a:cubicBezTo>
                <a:cubicBezTo>
                  <a:pt x="1651000" y="545306"/>
                  <a:pt x="1673225" y="546894"/>
                  <a:pt x="1659731" y="590550"/>
                </a:cubicBezTo>
                <a:cubicBezTo>
                  <a:pt x="1646237" y="634206"/>
                  <a:pt x="1620043" y="708026"/>
                  <a:pt x="1597818" y="766763"/>
                </a:cubicBezTo>
                <a:cubicBezTo>
                  <a:pt x="1575593" y="825500"/>
                  <a:pt x="1550194" y="908844"/>
                  <a:pt x="1526381" y="942975"/>
                </a:cubicBezTo>
                <a:cubicBezTo>
                  <a:pt x="1502569" y="977106"/>
                  <a:pt x="1512887" y="958850"/>
                  <a:pt x="1454943" y="971550"/>
                </a:cubicBezTo>
                <a:cubicBezTo>
                  <a:pt x="1396999" y="984250"/>
                  <a:pt x="1248568" y="1010444"/>
                  <a:pt x="1178718" y="1019175"/>
                </a:cubicBezTo>
                <a:cubicBezTo>
                  <a:pt x="1108868" y="1027906"/>
                  <a:pt x="1095374" y="1008063"/>
                  <a:pt x="1035843" y="1023938"/>
                </a:cubicBezTo>
                <a:cubicBezTo>
                  <a:pt x="976312" y="1039813"/>
                  <a:pt x="876300" y="1088231"/>
                  <a:pt x="821531" y="1114425"/>
                </a:cubicBezTo>
                <a:cubicBezTo>
                  <a:pt x="766762" y="1140619"/>
                  <a:pt x="749300" y="1150938"/>
                  <a:pt x="707231" y="1181100"/>
                </a:cubicBezTo>
                <a:cubicBezTo>
                  <a:pt x="665162" y="1211262"/>
                  <a:pt x="606424" y="1262062"/>
                  <a:pt x="569118" y="1295400"/>
                </a:cubicBezTo>
                <a:cubicBezTo>
                  <a:pt x="531812" y="1328738"/>
                  <a:pt x="507205" y="1358900"/>
                  <a:pt x="483393" y="1381125"/>
                </a:cubicBezTo>
                <a:cubicBezTo>
                  <a:pt x="459581" y="1403350"/>
                  <a:pt x="453230" y="1409700"/>
                  <a:pt x="426243" y="1428750"/>
                </a:cubicBezTo>
                <a:cubicBezTo>
                  <a:pt x="399256" y="1447800"/>
                  <a:pt x="366712" y="1472406"/>
                  <a:pt x="321468" y="1495425"/>
                </a:cubicBezTo>
                <a:cubicBezTo>
                  <a:pt x="276224" y="1518444"/>
                  <a:pt x="204787" y="1542257"/>
                  <a:pt x="154781" y="1566863"/>
                </a:cubicBezTo>
                <a:cubicBezTo>
                  <a:pt x="104775" y="1591469"/>
                  <a:pt x="42862" y="1631157"/>
                  <a:pt x="21431" y="1643063"/>
                </a:cubicBezTo>
                <a:cubicBezTo>
                  <a:pt x="0" y="1654969"/>
                  <a:pt x="13096" y="1646634"/>
                  <a:pt x="26193" y="163830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381350">
            <a:off x="7043053" y="3917802"/>
            <a:ext cx="1692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60 nm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36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99692" y="365739"/>
            <a:ext cx="5940464" cy="6172200"/>
            <a:chOff x="97664" y="1440893"/>
            <a:chExt cx="7267575" cy="6554031"/>
          </a:xfrm>
        </p:grpSpPr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664" y="1440893"/>
              <a:ext cx="7267575" cy="655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593322" y="2677575"/>
              <a:ext cx="1094957" cy="37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1906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797711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715000"/>
            <a:ext cx="889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7712" name="Picture 16" descr="IPY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5715000"/>
            <a:ext cx="9286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7715" name="Picture 19" descr="UNHCr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</p:spPr>
      </p:pic>
      <p:pic>
        <p:nvPicPr>
          <p:cNvPr id="797716" name="Picture 20" descr="ccom_200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</p:spPr>
      </p:pic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1799692" y="-66061"/>
            <a:ext cx="5940464" cy="6604000"/>
            <a:chOff x="3072" y="256"/>
            <a:chExt cx="3625" cy="4160"/>
          </a:xfrm>
        </p:grpSpPr>
        <p:pic>
          <p:nvPicPr>
            <p:cNvPr id="11" name="Picture 2" descr="IBCAO-Nansen1907-comp-Nansencu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72" y="528"/>
              <a:ext cx="3625" cy="3888"/>
            </a:xfrm>
            <a:prstGeom prst="rect">
              <a:avLst/>
            </a:prstGeom>
            <a:noFill/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224" y="256"/>
              <a:ext cx="1776" cy="28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FFFF00"/>
                  </a:solidFill>
                </a:rPr>
                <a:t>Nansen 1907</a:t>
              </a:r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1799692" y="-114460"/>
            <a:ext cx="5940464" cy="6768380"/>
            <a:chOff x="1437317" y="224135"/>
            <a:chExt cx="5857603" cy="6633866"/>
          </a:xfrm>
        </p:grpSpPr>
        <p:pic>
          <p:nvPicPr>
            <p:cNvPr id="912385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37317" y="685801"/>
              <a:ext cx="5857603" cy="617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327982" y="224135"/>
              <a:ext cx="335768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IBCAO VER 3.0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668926" y="2312876"/>
            <a:ext cx="4572000" cy="258532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</a:t>
            </a:r>
            <a:r>
              <a:rPr lang="sv-SE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11 % OF THE ARCTIC OCEAN HAS BEEN MAPPED WITH MULTIBEAM</a:t>
            </a:r>
          </a:p>
          <a:p>
            <a:pPr algn="ctr">
              <a:spcBef>
                <a:spcPct val="50000"/>
              </a:spcBef>
            </a:pPr>
            <a:r>
              <a:rPr lang="sv-SE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THERE IS </a:t>
            </a:r>
            <a:r>
              <a:rPr lang="sv-SE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STILL</a:t>
            </a:r>
            <a:r>
              <a:rPr lang="sv-SE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MUCH MUCH MORE TO MAP &amp; DISCOVER!!!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638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1384410" y="0"/>
            <a:ext cx="6486398" cy="6858000"/>
            <a:chOff x="3536518" y="444390"/>
            <a:chExt cx="5740972" cy="6192949"/>
          </a:xfrm>
        </p:grpSpPr>
        <p:sp>
          <p:nvSpPr>
            <p:cNvPr id="7" name="Rectangle 6"/>
            <p:cNvSpPr/>
            <p:nvPr/>
          </p:nvSpPr>
          <p:spPr bwMode="auto">
            <a:xfrm>
              <a:off x="3536518" y="444390"/>
              <a:ext cx="5740972" cy="61929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000" smtClean="0">
                <a:solidFill>
                  <a:srgbClr val="000000"/>
                </a:solidFill>
              </a:endParaRPr>
            </a:p>
          </p:txBody>
        </p:sp>
        <p:pic>
          <p:nvPicPr>
            <p:cNvPr id="8" name="Picture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712" y="1219200"/>
              <a:ext cx="5704538" cy="462959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2143360" y="317305"/>
            <a:ext cx="493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	SINCE IBCAO 2008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715000"/>
            <a:ext cx="889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5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5676" y="116632"/>
            <a:ext cx="673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Submissions as of today (77)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47764" y="65669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" y="1304764"/>
            <a:ext cx="9130730" cy="56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RCTIC_BOUNDARIES_NO_COLOR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0340020" cy="6858001"/>
          </a:xfrm>
        </p:spPr>
      </p:pic>
      <p:sp>
        <p:nvSpPr>
          <p:cNvPr id="21" name="Freeform 20"/>
          <p:cNvSpPr/>
          <p:nvPr/>
        </p:nvSpPr>
        <p:spPr bwMode="auto">
          <a:xfrm>
            <a:off x="4657725" y="2761456"/>
            <a:ext cx="1638300" cy="1226344"/>
          </a:xfrm>
          <a:custGeom>
            <a:avLst/>
            <a:gdLst>
              <a:gd name="connsiteX0" fmla="*/ 0 w 1638300"/>
              <a:gd name="connsiteY0" fmla="*/ 19844 h 1226344"/>
              <a:gd name="connsiteX1" fmla="*/ 119063 w 1638300"/>
              <a:gd name="connsiteY1" fmla="*/ 794 h 1226344"/>
              <a:gd name="connsiteX2" fmla="*/ 247650 w 1638300"/>
              <a:gd name="connsiteY2" fmla="*/ 15082 h 1226344"/>
              <a:gd name="connsiteX3" fmla="*/ 385763 w 1638300"/>
              <a:gd name="connsiteY3" fmla="*/ 91282 h 1226344"/>
              <a:gd name="connsiteX4" fmla="*/ 514350 w 1638300"/>
              <a:gd name="connsiteY4" fmla="*/ 167482 h 1226344"/>
              <a:gd name="connsiteX5" fmla="*/ 585788 w 1638300"/>
              <a:gd name="connsiteY5" fmla="*/ 200819 h 1226344"/>
              <a:gd name="connsiteX6" fmla="*/ 623888 w 1638300"/>
              <a:gd name="connsiteY6" fmla="*/ 191294 h 1226344"/>
              <a:gd name="connsiteX7" fmla="*/ 800100 w 1638300"/>
              <a:gd name="connsiteY7" fmla="*/ 253207 h 1226344"/>
              <a:gd name="connsiteX8" fmla="*/ 885825 w 1638300"/>
              <a:gd name="connsiteY8" fmla="*/ 343694 h 1226344"/>
              <a:gd name="connsiteX9" fmla="*/ 976313 w 1638300"/>
              <a:gd name="connsiteY9" fmla="*/ 472282 h 1226344"/>
              <a:gd name="connsiteX10" fmla="*/ 1033463 w 1638300"/>
              <a:gd name="connsiteY10" fmla="*/ 705644 h 1226344"/>
              <a:gd name="connsiteX11" fmla="*/ 1090613 w 1638300"/>
              <a:gd name="connsiteY11" fmla="*/ 934244 h 1226344"/>
              <a:gd name="connsiteX12" fmla="*/ 1057275 w 1638300"/>
              <a:gd name="connsiteY12" fmla="*/ 1110457 h 1226344"/>
              <a:gd name="connsiteX13" fmla="*/ 1028700 w 1638300"/>
              <a:gd name="connsiteY13" fmla="*/ 1186657 h 1226344"/>
              <a:gd name="connsiteX14" fmla="*/ 1162050 w 1638300"/>
              <a:gd name="connsiteY14" fmla="*/ 1219994 h 1226344"/>
              <a:gd name="connsiteX15" fmla="*/ 1152525 w 1638300"/>
              <a:gd name="connsiteY15" fmla="*/ 1224757 h 1226344"/>
              <a:gd name="connsiteX16" fmla="*/ 1314450 w 1638300"/>
              <a:gd name="connsiteY16" fmla="*/ 1224757 h 1226344"/>
              <a:gd name="connsiteX17" fmla="*/ 1423988 w 1638300"/>
              <a:gd name="connsiteY17" fmla="*/ 1224757 h 1226344"/>
              <a:gd name="connsiteX18" fmla="*/ 1638300 w 1638300"/>
              <a:gd name="connsiteY18" fmla="*/ 1219994 h 122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8300" h="1226344">
                <a:moveTo>
                  <a:pt x="0" y="19844"/>
                </a:moveTo>
                <a:cubicBezTo>
                  <a:pt x="38894" y="10716"/>
                  <a:pt x="77788" y="1588"/>
                  <a:pt x="119063" y="794"/>
                </a:cubicBezTo>
                <a:cubicBezTo>
                  <a:pt x="160338" y="0"/>
                  <a:pt x="203200" y="1"/>
                  <a:pt x="247650" y="15082"/>
                </a:cubicBezTo>
                <a:cubicBezTo>
                  <a:pt x="292100" y="30163"/>
                  <a:pt x="341313" y="65882"/>
                  <a:pt x="385763" y="91282"/>
                </a:cubicBezTo>
                <a:cubicBezTo>
                  <a:pt x="430213" y="116682"/>
                  <a:pt x="481013" y="149226"/>
                  <a:pt x="514350" y="167482"/>
                </a:cubicBezTo>
                <a:cubicBezTo>
                  <a:pt x="547687" y="185738"/>
                  <a:pt x="567532" y="196850"/>
                  <a:pt x="585788" y="200819"/>
                </a:cubicBezTo>
                <a:cubicBezTo>
                  <a:pt x="604044" y="204788"/>
                  <a:pt x="588169" y="182563"/>
                  <a:pt x="623888" y="191294"/>
                </a:cubicBezTo>
                <a:cubicBezTo>
                  <a:pt x="659607" y="200025"/>
                  <a:pt x="756444" y="227807"/>
                  <a:pt x="800100" y="253207"/>
                </a:cubicBezTo>
                <a:cubicBezTo>
                  <a:pt x="843756" y="278607"/>
                  <a:pt x="856456" y="307182"/>
                  <a:pt x="885825" y="343694"/>
                </a:cubicBezTo>
                <a:cubicBezTo>
                  <a:pt x="915194" y="380207"/>
                  <a:pt x="951707" y="411957"/>
                  <a:pt x="976313" y="472282"/>
                </a:cubicBezTo>
                <a:cubicBezTo>
                  <a:pt x="1000919" y="532607"/>
                  <a:pt x="1014413" y="628650"/>
                  <a:pt x="1033463" y="705644"/>
                </a:cubicBezTo>
                <a:cubicBezTo>
                  <a:pt x="1052513" y="782638"/>
                  <a:pt x="1086644" y="866775"/>
                  <a:pt x="1090613" y="934244"/>
                </a:cubicBezTo>
                <a:cubicBezTo>
                  <a:pt x="1094582" y="1001713"/>
                  <a:pt x="1067594" y="1068388"/>
                  <a:pt x="1057275" y="1110457"/>
                </a:cubicBezTo>
                <a:cubicBezTo>
                  <a:pt x="1046956" y="1152526"/>
                  <a:pt x="1011238" y="1168401"/>
                  <a:pt x="1028700" y="1186657"/>
                </a:cubicBezTo>
                <a:cubicBezTo>
                  <a:pt x="1046162" y="1204913"/>
                  <a:pt x="1141413" y="1213644"/>
                  <a:pt x="1162050" y="1219994"/>
                </a:cubicBezTo>
                <a:cubicBezTo>
                  <a:pt x="1182687" y="1226344"/>
                  <a:pt x="1127125" y="1223963"/>
                  <a:pt x="1152525" y="1224757"/>
                </a:cubicBezTo>
                <a:cubicBezTo>
                  <a:pt x="1177925" y="1225551"/>
                  <a:pt x="1314450" y="1224757"/>
                  <a:pt x="1314450" y="1224757"/>
                </a:cubicBezTo>
                <a:lnTo>
                  <a:pt x="1423988" y="1224757"/>
                </a:lnTo>
                <a:lnTo>
                  <a:pt x="1638300" y="1219994"/>
                </a:ln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6291263" y="3986213"/>
            <a:ext cx="259953" cy="740568"/>
          </a:xfrm>
          <a:custGeom>
            <a:avLst/>
            <a:gdLst>
              <a:gd name="connsiteX0" fmla="*/ 0 w 259953"/>
              <a:gd name="connsiteY0" fmla="*/ 0 h 740568"/>
              <a:gd name="connsiteX1" fmla="*/ 14287 w 259953"/>
              <a:gd name="connsiteY1" fmla="*/ 92868 h 740568"/>
              <a:gd name="connsiteX2" fmla="*/ 52387 w 259953"/>
              <a:gd name="connsiteY2" fmla="*/ 250031 h 740568"/>
              <a:gd name="connsiteX3" fmla="*/ 138112 w 259953"/>
              <a:gd name="connsiteY3" fmla="*/ 454818 h 740568"/>
              <a:gd name="connsiteX4" fmla="*/ 238125 w 259953"/>
              <a:gd name="connsiteY4" fmla="*/ 597693 h 740568"/>
              <a:gd name="connsiteX5" fmla="*/ 259556 w 259953"/>
              <a:gd name="connsiteY5" fmla="*/ 657225 h 740568"/>
              <a:gd name="connsiteX6" fmla="*/ 240506 w 259953"/>
              <a:gd name="connsiteY6" fmla="*/ 709612 h 740568"/>
              <a:gd name="connsiteX7" fmla="*/ 204787 w 259953"/>
              <a:gd name="connsiteY7" fmla="*/ 740568 h 74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953" h="740568">
                <a:moveTo>
                  <a:pt x="0" y="0"/>
                </a:moveTo>
                <a:cubicBezTo>
                  <a:pt x="2778" y="25598"/>
                  <a:pt x="5556" y="51196"/>
                  <a:pt x="14287" y="92868"/>
                </a:cubicBezTo>
                <a:cubicBezTo>
                  <a:pt x="23018" y="134540"/>
                  <a:pt x="31750" y="189706"/>
                  <a:pt x="52387" y="250031"/>
                </a:cubicBezTo>
                <a:cubicBezTo>
                  <a:pt x="73024" y="310356"/>
                  <a:pt x="107156" y="396874"/>
                  <a:pt x="138112" y="454818"/>
                </a:cubicBezTo>
                <a:cubicBezTo>
                  <a:pt x="169068" y="512762"/>
                  <a:pt x="217884" y="563959"/>
                  <a:pt x="238125" y="597693"/>
                </a:cubicBezTo>
                <a:cubicBezTo>
                  <a:pt x="258366" y="631427"/>
                  <a:pt x="259159" y="638572"/>
                  <a:pt x="259556" y="657225"/>
                </a:cubicBezTo>
                <a:cubicBezTo>
                  <a:pt x="259953" y="675878"/>
                  <a:pt x="249634" y="695722"/>
                  <a:pt x="240506" y="709612"/>
                </a:cubicBezTo>
                <a:cubicBezTo>
                  <a:pt x="231378" y="723502"/>
                  <a:pt x="218082" y="732035"/>
                  <a:pt x="204787" y="740568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rot="5400000">
            <a:off x="3312869" y="5826555"/>
            <a:ext cx="1835209" cy="22768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FF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5400000" flipH="1" flipV="1">
            <a:off x="2441300" y="2512618"/>
            <a:ext cx="4413193" cy="60715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FFBA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16"/>
          <p:cNvGrpSpPr/>
          <p:nvPr/>
        </p:nvGrpSpPr>
        <p:grpSpPr>
          <a:xfrm>
            <a:off x="1156725" y="609600"/>
            <a:ext cx="5692126" cy="6248401"/>
            <a:chOff x="1156725" y="609600"/>
            <a:chExt cx="5692126" cy="6248401"/>
          </a:xfrm>
        </p:grpSpPr>
        <p:cxnSp>
          <p:nvCxnSpPr>
            <p:cNvPr id="26" name="Straight Connector 25"/>
            <p:cNvCxnSpPr/>
            <p:nvPr/>
          </p:nvCxnSpPr>
          <p:spPr bwMode="auto">
            <a:xfrm rot="16200000" flipV="1">
              <a:off x="5504447" y="5513597"/>
              <a:ext cx="2131220" cy="557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1156725" y="609600"/>
              <a:ext cx="3187592" cy="1938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Canada contends that the maritime boundary should follow the land boundary along the 141</a:t>
              </a:r>
              <a:r>
                <a:rPr lang="en-US" sz="2000" baseline="30000" dirty="0" smtClean="0">
                  <a:solidFill>
                    <a:srgbClr val="000000"/>
                  </a:solidFill>
                </a:rPr>
                <a:t>st</a:t>
              </a:r>
              <a:r>
                <a:rPr lang="en-US" sz="2000" dirty="0" smtClean="0">
                  <a:solidFill>
                    <a:srgbClr val="000000"/>
                  </a:solidFill>
                </a:rPr>
                <a:t> meridian out 200 miles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1612095" y="2897735"/>
            <a:ext cx="4939122" cy="2808115"/>
            <a:chOff x="1612095" y="2897735"/>
            <a:chExt cx="4939122" cy="2808115"/>
          </a:xfrm>
        </p:grpSpPr>
        <p:cxnSp>
          <p:nvCxnSpPr>
            <p:cNvPr id="30" name="Straight Connector 29"/>
            <p:cNvCxnSpPr>
              <a:endCxn id="22" idx="7"/>
            </p:cNvCxnSpPr>
            <p:nvPr/>
          </p:nvCxnSpPr>
          <p:spPr bwMode="auto">
            <a:xfrm rot="16200000" flipV="1">
              <a:off x="6034099" y="5188733"/>
              <a:ext cx="979069" cy="5516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1612095" y="2897735"/>
              <a:ext cx="2504535" cy="25545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U.S. contends that the maritime boundary of the EEZ is the equidistant line</a:t>
              </a:r>
            </a:p>
            <a:p>
              <a:endParaRPr lang="en-US" sz="2000" dirty="0">
                <a:solidFill>
                  <a:srgbClr val="000000"/>
                </a:solidFill>
              </a:endParaRPr>
            </a:p>
            <a:p>
              <a:r>
                <a:rPr lang="en-US" sz="2000" dirty="0" smtClean="0">
                  <a:solidFill>
                    <a:srgbClr val="000000"/>
                  </a:solidFill>
                </a:rPr>
                <a:t>Disputed area ~ 6110 sq </a:t>
              </a:r>
              <a:r>
                <a:rPr lang="en-US" sz="2000" dirty="0" err="1" smtClean="0">
                  <a:solidFill>
                    <a:srgbClr val="000000"/>
                  </a:solidFill>
                </a:rPr>
                <a:t>n.m</a:t>
              </a:r>
              <a:r>
                <a:rPr lang="en-US" sz="2000" dirty="0" smtClean="0">
                  <a:solidFill>
                    <a:srgbClr val="000000"/>
                  </a:solidFill>
                </a:rPr>
                <a:t>.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4631051" y="241410"/>
            <a:ext cx="1838324" cy="4485371"/>
            <a:chOff x="4631051" y="241410"/>
            <a:chExt cx="1838324" cy="4485371"/>
          </a:xfrm>
        </p:grpSpPr>
        <p:cxnSp>
          <p:nvCxnSpPr>
            <p:cNvPr id="34" name="Straight Connector 33"/>
            <p:cNvCxnSpPr/>
            <p:nvPr/>
          </p:nvCxnSpPr>
          <p:spPr bwMode="auto">
            <a:xfrm rot="10800000">
              <a:off x="4631051" y="2897735"/>
              <a:ext cx="1838324" cy="182904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16200000" flipV="1">
              <a:off x="3378684" y="1814202"/>
              <a:ext cx="4485370" cy="133978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640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sz="2400">
              <a:latin typeface="Times New Roman" pitchFamily="18" charset="0"/>
            </a:endParaRPr>
          </a:p>
        </p:txBody>
      </p:sp>
      <p:sp>
        <p:nvSpPr>
          <p:cNvPr id="809987" name="Text Box 3"/>
          <p:cNvSpPr txBox="1">
            <a:spLocks noChangeArrowheads="1"/>
          </p:cNvSpPr>
          <p:nvPr/>
        </p:nvSpPr>
        <p:spPr bwMode="auto">
          <a:xfrm>
            <a:off x="1087222" y="0"/>
            <a:ext cx="6912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Limit Lines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10002" name="Freeform 18"/>
          <p:cNvSpPr>
            <a:spLocks/>
          </p:cNvSpPr>
          <p:nvPr/>
        </p:nvSpPr>
        <p:spPr bwMode="auto">
          <a:xfrm>
            <a:off x="5813425" y="4287838"/>
            <a:ext cx="439738" cy="1114425"/>
          </a:xfrm>
          <a:custGeom>
            <a:avLst/>
            <a:gdLst>
              <a:gd name="T0" fmla="*/ 2147483647 w 277"/>
              <a:gd name="T1" fmla="*/ 0 h 702"/>
              <a:gd name="T2" fmla="*/ 2147483647 w 277"/>
              <a:gd name="T3" fmla="*/ 2147483647 h 702"/>
              <a:gd name="T4" fmla="*/ 2147483647 w 277"/>
              <a:gd name="T5" fmla="*/ 2147483647 h 702"/>
              <a:gd name="T6" fmla="*/ 2147483647 w 277"/>
              <a:gd name="T7" fmla="*/ 2147483647 h 702"/>
              <a:gd name="T8" fmla="*/ 2147483647 w 277"/>
              <a:gd name="T9" fmla="*/ 2147483647 h 702"/>
              <a:gd name="T10" fmla="*/ 2147483647 w 277"/>
              <a:gd name="T11" fmla="*/ 2147483647 h 702"/>
              <a:gd name="T12" fmla="*/ 2147483647 w 277"/>
              <a:gd name="T13" fmla="*/ 2147483647 h 702"/>
              <a:gd name="T14" fmla="*/ 2147483647 w 277"/>
              <a:gd name="T15" fmla="*/ 2147483647 h 702"/>
              <a:gd name="T16" fmla="*/ 2147483647 w 277"/>
              <a:gd name="T17" fmla="*/ 2147483647 h 702"/>
              <a:gd name="T18" fmla="*/ 2147483647 w 277"/>
              <a:gd name="T19" fmla="*/ 2147483647 h 702"/>
              <a:gd name="T20" fmla="*/ 2147483647 w 277"/>
              <a:gd name="T21" fmla="*/ 2147483647 h 702"/>
              <a:gd name="T22" fmla="*/ 2147483647 w 277"/>
              <a:gd name="T23" fmla="*/ 2147483647 h 702"/>
              <a:gd name="T24" fmla="*/ 2147483647 w 277"/>
              <a:gd name="T25" fmla="*/ 2147483647 h 7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7"/>
              <a:gd name="T40" fmla="*/ 0 h 702"/>
              <a:gd name="T41" fmla="*/ 277 w 277"/>
              <a:gd name="T42" fmla="*/ 702 h 7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7" h="702">
                <a:moveTo>
                  <a:pt x="277" y="0"/>
                </a:moveTo>
                <a:cubicBezTo>
                  <a:pt x="270" y="32"/>
                  <a:pt x="264" y="35"/>
                  <a:pt x="238" y="53"/>
                </a:cubicBezTo>
                <a:cubicBezTo>
                  <a:pt x="225" y="89"/>
                  <a:pt x="223" y="105"/>
                  <a:pt x="191" y="126"/>
                </a:cubicBezTo>
                <a:cubicBezTo>
                  <a:pt x="175" y="150"/>
                  <a:pt x="162" y="151"/>
                  <a:pt x="138" y="166"/>
                </a:cubicBezTo>
                <a:cubicBezTo>
                  <a:pt x="129" y="197"/>
                  <a:pt x="109" y="198"/>
                  <a:pt x="79" y="205"/>
                </a:cubicBezTo>
                <a:cubicBezTo>
                  <a:pt x="41" y="244"/>
                  <a:pt x="61" y="234"/>
                  <a:pt x="26" y="245"/>
                </a:cubicBezTo>
                <a:cubicBezTo>
                  <a:pt x="1" y="268"/>
                  <a:pt x="0" y="294"/>
                  <a:pt x="26" y="318"/>
                </a:cubicBezTo>
                <a:cubicBezTo>
                  <a:pt x="24" y="342"/>
                  <a:pt x="19" y="367"/>
                  <a:pt x="19" y="391"/>
                </a:cubicBezTo>
                <a:cubicBezTo>
                  <a:pt x="19" y="432"/>
                  <a:pt x="60" y="518"/>
                  <a:pt x="79" y="556"/>
                </a:cubicBezTo>
                <a:cubicBezTo>
                  <a:pt x="89" y="575"/>
                  <a:pt x="95" y="598"/>
                  <a:pt x="105" y="616"/>
                </a:cubicBezTo>
                <a:cubicBezTo>
                  <a:pt x="113" y="630"/>
                  <a:pt x="132" y="656"/>
                  <a:pt x="132" y="656"/>
                </a:cubicBezTo>
                <a:cubicBezTo>
                  <a:pt x="137" y="671"/>
                  <a:pt x="136" y="681"/>
                  <a:pt x="152" y="689"/>
                </a:cubicBezTo>
                <a:cubicBezTo>
                  <a:pt x="180" y="702"/>
                  <a:pt x="178" y="684"/>
                  <a:pt x="178" y="702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Line 10"/>
          <p:cNvSpPr>
            <a:spLocks noChangeShapeType="1"/>
          </p:cNvSpPr>
          <p:nvPr/>
        </p:nvSpPr>
        <p:spPr bwMode="auto">
          <a:xfrm flipH="1">
            <a:off x="6587567" y="2819400"/>
            <a:ext cx="76200" cy="6858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0" name="Line 11"/>
          <p:cNvSpPr>
            <a:spLocks noChangeShapeType="1"/>
          </p:cNvSpPr>
          <p:nvPr/>
        </p:nvSpPr>
        <p:spPr bwMode="auto">
          <a:xfrm flipH="1">
            <a:off x="7197167" y="2895600"/>
            <a:ext cx="76200" cy="6858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0750"/>
            <a:ext cx="9144000" cy="4667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3" name="Freeform 32"/>
          <p:cNvSpPr/>
          <p:nvPr/>
        </p:nvSpPr>
        <p:spPr bwMode="auto">
          <a:xfrm>
            <a:off x="3475939" y="3068960"/>
            <a:ext cx="2392205" cy="1128813"/>
          </a:xfrm>
          <a:custGeom>
            <a:avLst/>
            <a:gdLst>
              <a:gd name="connsiteX0" fmla="*/ 2323253 w 2323253"/>
              <a:gd name="connsiteY0" fmla="*/ 0 h 1149773"/>
              <a:gd name="connsiteX1" fmla="*/ 1784773 w 2323253"/>
              <a:gd name="connsiteY1" fmla="*/ 182880 h 1149773"/>
              <a:gd name="connsiteX2" fmla="*/ 1439333 w 2323253"/>
              <a:gd name="connsiteY2" fmla="*/ 335280 h 1149773"/>
              <a:gd name="connsiteX3" fmla="*/ 1093893 w 2323253"/>
              <a:gd name="connsiteY3" fmla="*/ 599440 h 1149773"/>
              <a:gd name="connsiteX4" fmla="*/ 159173 w 2323253"/>
              <a:gd name="connsiteY4" fmla="*/ 1066800 h 1149773"/>
              <a:gd name="connsiteX5" fmla="*/ 138853 w 2323253"/>
              <a:gd name="connsiteY5" fmla="*/ 1097280 h 114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3253" h="1149773">
                <a:moveTo>
                  <a:pt x="2323253" y="0"/>
                </a:moveTo>
                <a:cubicBezTo>
                  <a:pt x="2127673" y="63500"/>
                  <a:pt x="1932093" y="127000"/>
                  <a:pt x="1784773" y="182880"/>
                </a:cubicBezTo>
                <a:cubicBezTo>
                  <a:pt x="1637453" y="238760"/>
                  <a:pt x="1554480" y="265853"/>
                  <a:pt x="1439333" y="335280"/>
                </a:cubicBezTo>
                <a:cubicBezTo>
                  <a:pt x="1324186" y="404707"/>
                  <a:pt x="1307253" y="477520"/>
                  <a:pt x="1093893" y="599440"/>
                </a:cubicBezTo>
                <a:cubicBezTo>
                  <a:pt x="880533" y="721360"/>
                  <a:pt x="318346" y="983827"/>
                  <a:pt x="159173" y="1066800"/>
                </a:cubicBezTo>
                <a:cubicBezTo>
                  <a:pt x="0" y="1149773"/>
                  <a:pt x="69426" y="1123526"/>
                  <a:pt x="138853" y="1097280"/>
                </a:cubicBezTo>
              </a:path>
            </a:pathLst>
          </a:cu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64088" y="2780928"/>
            <a:ext cx="2700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200 nm EEZ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2" name="Group 44"/>
          <p:cNvGrpSpPr/>
          <p:nvPr/>
        </p:nvGrpSpPr>
        <p:grpSpPr>
          <a:xfrm>
            <a:off x="1736139" y="548680"/>
            <a:ext cx="7048329" cy="4968552"/>
            <a:chOff x="1655676" y="548680"/>
            <a:chExt cx="7048329" cy="4968552"/>
          </a:xfrm>
        </p:grpSpPr>
        <p:sp>
          <p:nvSpPr>
            <p:cNvPr id="31" name="TextBox 30"/>
            <p:cNvSpPr txBox="1"/>
            <p:nvPr/>
          </p:nvSpPr>
          <p:spPr>
            <a:xfrm rot="19470786">
              <a:off x="6719089" y="3236694"/>
              <a:ext cx="9276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tx1"/>
                  </a:solidFill>
                </a:rPr>
                <a:t>2500m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43"/>
            <p:cNvGrpSpPr/>
            <p:nvPr/>
          </p:nvGrpSpPr>
          <p:grpSpPr>
            <a:xfrm>
              <a:off x="1655676" y="548680"/>
              <a:ext cx="7048329" cy="4968552"/>
              <a:chOff x="1655676" y="548680"/>
              <a:chExt cx="7048329" cy="4968552"/>
            </a:xfrm>
          </p:grpSpPr>
          <p:grpSp>
            <p:nvGrpSpPr>
              <p:cNvPr id="4" name="Group 29"/>
              <p:cNvGrpSpPr/>
              <p:nvPr/>
            </p:nvGrpSpPr>
            <p:grpSpPr>
              <a:xfrm>
                <a:off x="1655676" y="548680"/>
                <a:ext cx="6768752" cy="4968552"/>
                <a:chOff x="1655676" y="548680"/>
                <a:chExt cx="6768752" cy="4968552"/>
              </a:xfrm>
            </p:grpSpPr>
            <p:sp>
              <p:nvSpPr>
                <p:cNvPr id="27" name="Freeform 26"/>
                <p:cNvSpPr/>
                <p:nvPr/>
              </p:nvSpPr>
              <p:spPr bwMode="auto">
                <a:xfrm>
                  <a:off x="4463143" y="3603171"/>
                  <a:ext cx="2383971" cy="1338943"/>
                </a:xfrm>
                <a:custGeom>
                  <a:avLst/>
                  <a:gdLst>
                    <a:gd name="connsiteX0" fmla="*/ 2383971 w 2383971"/>
                    <a:gd name="connsiteY0" fmla="*/ 0 h 1338943"/>
                    <a:gd name="connsiteX1" fmla="*/ 1578428 w 2383971"/>
                    <a:gd name="connsiteY1" fmla="*/ 631372 h 1338943"/>
                    <a:gd name="connsiteX2" fmla="*/ 1164771 w 2383971"/>
                    <a:gd name="connsiteY2" fmla="*/ 947058 h 1338943"/>
                    <a:gd name="connsiteX3" fmla="*/ 566057 w 2383971"/>
                    <a:gd name="connsiteY3" fmla="*/ 1208315 h 1338943"/>
                    <a:gd name="connsiteX4" fmla="*/ 0 w 2383971"/>
                    <a:gd name="connsiteY4" fmla="*/ 1338943 h 1338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3971" h="1338943">
                      <a:moveTo>
                        <a:pt x="2383971" y="0"/>
                      </a:moveTo>
                      <a:lnTo>
                        <a:pt x="1578428" y="631372"/>
                      </a:lnTo>
                      <a:cubicBezTo>
                        <a:pt x="1375228" y="789215"/>
                        <a:pt x="1333500" y="850901"/>
                        <a:pt x="1164771" y="947058"/>
                      </a:cubicBezTo>
                      <a:cubicBezTo>
                        <a:pt x="996043" y="1043215"/>
                        <a:pt x="760185" y="1143001"/>
                        <a:pt x="566057" y="1208315"/>
                      </a:cubicBezTo>
                      <a:cubicBezTo>
                        <a:pt x="371929" y="1273629"/>
                        <a:pt x="0" y="1338943"/>
                        <a:pt x="0" y="1338943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rgbClr val="8200E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8" name="Freeform 27"/>
                <p:cNvSpPr/>
                <p:nvPr/>
              </p:nvSpPr>
              <p:spPr bwMode="auto">
                <a:xfrm>
                  <a:off x="5410200" y="4178289"/>
                  <a:ext cx="2383971" cy="1338943"/>
                </a:xfrm>
                <a:custGeom>
                  <a:avLst/>
                  <a:gdLst>
                    <a:gd name="connsiteX0" fmla="*/ 2383971 w 2383971"/>
                    <a:gd name="connsiteY0" fmla="*/ 0 h 1338943"/>
                    <a:gd name="connsiteX1" fmla="*/ 1578428 w 2383971"/>
                    <a:gd name="connsiteY1" fmla="*/ 631372 h 1338943"/>
                    <a:gd name="connsiteX2" fmla="*/ 1164771 w 2383971"/>
                    <a:gd name="connsiteY2" fmla="*/ 947058 h 1338943"/>
                    <a:gd name="connsiteX3" fmla="*/ 566057 w 2383971"/>
                    <a:gd name="connsiteY3" fmla="*/ 1208315 h 1338943"/>
                    <a:gd name="connsiteX4" fmla="*/ 0 w 2383971"/>
                    <a:gd name="connsiteY4" fmla="*/ 1338943 h 1338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3971" h="1338943">
                      <a:moveTo>
                        <a:pt x="2383971" y="0"/>
                      </a:moveTo>
                      <a:lnTo>
                        <a:pt x="1578428" y="631372"/>
                      </a:lnTo>
                      <a:cubicBezTo>
                        <a:pt x="1375228" y="789215"/>
                        <a:pt x="1333500" y="850901"/>
                        <a:pt x="1164771" y="947058"/>
                      </a:cubicBezTo>
                      <a:cubicBezTo>
                        <a:pt x="996043" y="1043215"/>
                        <a:pt x="760185" y="1143001"/>
                        <a:pt x="566057" y="1208315"/>
                      </a:cubicBezTo>
                      <a:cubicBezTo>
                        <a:pt x="371929" y="1273629"/>
                        <a:pt x="0" y="1338943"/>
                        <a:pt x="0" y="1338943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rgbClr val="8200E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655676" y="548680"/>
                  <a:ext cx="6768752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2800" i="1" u="sng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Comic Sans MS Bold" pitchFamily="66" charset="0"/>
                    </a:rPr>
                    <a:t>2500 m contour+100  </a:t>
                  </a:r>
                  <a:r>
                    <a:rPr lang="en-US" sz="2800" i="1" u="sng" dirty="0" err="1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Comic Sans MS Bold" pitchFamily="66" charset="0"/>
                    </a:rPr>
                    <a:t>nmi</a:t>
                  </a:r>
                  <a:r>
                    <a:rPr lang="en-US" sz="2800" b="0" i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Comic Sans MS Bold" pitchFamily="66" charset="0"/>
                    </a:rPr>
                    <a:t> </a:t>
                  </a:r>
                  <a:r>
                    <a:rPr lang="en-US" sz="2800" b="0" i="1" dirty="0">
                      <a:solidFill>
                        <a:srgbClr val="E8F634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Comic Sans MS Bold" pitchFamily="66" charset="0"/>
                    </a:rPr>
                    <a:t>- </a:t>
                  </a:r>
                  <a:r>
                    <a:rPr lang="en-US" sz="2800" b="0" i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808080"/>
                        </a:outerShdw>
                      </a:effectLst>
                      <a:latin typeface="Comic Sans MS Bold" pitchFamily="66" charset="0"/>
                    </a:rPr>
                    <a:t>bathy</a:t>
                  </a:r>
                  <a:endParaRPr lang="en-US" sz="2800" b="0" i="1" dirty="0">
                    <a:solidFill>
                      <a:srgbClr val="E8F634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 Bold" pitchFamily="66" charset="0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 rot="1651379">
                <a:off x="6796301" y="4106132"/>
                <a:ext cx="1907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100 nm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 bwMode="auto">
              <a:xfrm rot="10800000">
                <a:off x="6732241" y="3717032"/>
                <a:ext cx="216024" cy="1080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 bwMode="auto">
              <a:xfrm>
                <a:off x="7532713" y="4157464"/>
                <a:ext cx="207639" cy="9962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5" name="Group 34"/>
          <p:cNvGrpSpPr/>
          <p:nvPr/>
        </p:nvGrpSpPr>
        <p:grpSpPr>
          <a:xfrm>
            <a:off x="1151620" y="1052736"/>
            <a:ext cx="6912768" cy="4634644"/>
            <a:chOff x="1619672" y="1232756"/>
            <a:chExt cx="6912768" cy="4634644"/>
          </a:xfrm>
        </p:grpSpPr>
        <p:grpSp>
          <p:nvGrpSpPr>
            <p:cNvPr id="6" name="Group 48"/>
            <p:cNvGrpSpPr/>
            <p:nvPr/>
          </p:nvGrpSpPr>
          <p:grpSpPr>
            <a:xfrm>
              <a:off x="1619672" y="1232756"/>
              <a:ext cx="6912768" cy="4634644"/>
              <a:chOff x="1619672" y="1232756"/>
              <a:chExt cx="6912768" cy="4634644"/>
            </a:xfrm>
          </p:grpSpPr>
          <p:sp>
            <p:nvSpPr>
              <p:cNvPr id="47" name="Freeform 46"/>
              <p:cNvSpPr/>
              <p:nvPr/>
            </p:nvSpPr>
            <p:spPr bwMode="auto">
              <a:xfrm>
                <a:off x="7086600" y="4125685"/>
                <a:ext cx="783771" cy="1741715"/>
              </a:xfrm>
              <a:custGeom>
                <a:avLst/>
                <a:gdLst>
                  <a:gd name="connsiteX0" fmla="*/ 783771 w 783771"/>
                  <a:gd name="connsiteY0" fmla="*/ 0 h 1741715"/>
                  <a:gd name="connsiteX1" fmla="*/ 337457 w 783771"/>
                  <a:gd name="connsiteY1" fmla="*/ 587829 h 1741715"/>
                  <a:gd name="connsiteX2" fmla="*/ 0 w 783771"/>
                  <a:gd name="connsiteY2" fmla="*/ 1741715 h 1741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3771" h="1741715">
                    <a:moveTo>
                      <a:pt x="783771" y="0"/>
                    </a:moveTo>
                    <a:cubicBezTo>
                      <a:pt x="625928" y="148771"/>
                      <a:pt x="468086" y="297543"/>
                      <a:pt x="337457" y="587829"/>
                    </a:cubicBezTo>
                    <a:cubicBezTo>
                      <a:pt x="206829" y="878115"/>
                      <a:pt x="103414" y="1309915"/>
                      <a:pt x="0" y="1741715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619672" y="1232756"/>
                <a:ext cx="691276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i="1" u="sng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 Bold" pitchFamily="66" charset="0"/>
                  </a:rPr>
                  <a:t>350 </a:t>
                </a:r>
                <a:r>
                  <a:rPr lang="en-US" sz="2800" i="1" u="sng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 Bold" pitchFamily="66" charset="0"/>
                  </a:rPr>
                  <a:t>nmi</a:t>
                </a:r>
                <a:r>
                  <a:rPr lang="en-US" sz="2800" i="1" u="sng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 Bold" pitchFamily="66" charset="0"/>
                  </a:rPr>
                  <a:t> from baseline</a:t>
                </a:r>
                <a:r>
                  <a:rPr lang="en-US" sz="2800" b="0" i="1" dirty="0" smtClean="0">
                    <a:solidFill>
                      <a:srgbClr val="E8F634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 Bold" pitchFamily="66" charset="0"/>
                  </a:rPr>
                  <a:t>  - </a:t>
                </a:r>
                <a:r>
                  <a:rPr lang="en-US" sz="2800" b="0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  <a:latin typeface="Comic Sans MS Bold" pitchFamily="66" charset="0"/>
                  </a:rPr>
                  <a:t>distance</a:t>
                </a:r>
                <a:endParaRPr lang="en-US" sz="2800" dirty="0">
                  <a:latin typeface="Comic Sans MS Bold" pitchFamily="66" charset="0"/>
                </a:endParaRP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>
              <a:off x="6876256" y="2600908"/>
              <a:ext cx="1008112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rot="10800000" flipV="1">
              <a:off x="4067944" y="2600908"/>
              <a:ext cx="2340260" cy="3600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6300192" y="2483314"/>
              <a:ext cx="12961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tx1"/>
                  </a:solidFill>
                </a:rPr>
                <a:t>350 nm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675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sz="2400">
              <a:latin typeface="Times New Roman" pitchFamily="18" charset="0"/>
            </a:endParaRPr>
          </a:p>
        </p:txBody>
      </p:sp>
      <p:sp>
        <p:nvSpPr>
          <p:cNvPr id="809987" name="Text Box 3"/>
          <p:cNvSpPr txBox="1">
            <a:spLocks noChangeArrowheads="1"/>
          </p:cNvSpPr>
          <p:nvPr/>
        </p:nvSpPr>
        <p:spPr bwMode="auto">
          <a:xfrm>
            <a:off x="1151620" y="-271095"/>
            <a:ext cx="691276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 i="1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‘EXTENDED’ </a:t>
            </a:r>
            <a:r>
              <a:rPr lang="en-US" sz="3600" dirty="0">
                <a:solidFill>
                  <a:srgbClr val="FFFF00"/>
                </a:solidFill>
              </a:rPr>
              <a:t>CONTINENTAL SHELF</a:t>
            </a:r>
          </a:p>
          <a:p>
            <a:pPr>
              <a:spcBef>
                <a:spcPct val="50000"/>
              </a:spcBef>
              <a:defRPr/>
            </a:pPr>
            <a:endParaRPr lang="en-US" sz="3600" i="1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10002" name="Freeform 18"/>
          <p:cNvSpPr>
            <a:spLocks/>
          </p:cNvSpPr>
          <p:nvPr/>
        </p:nvSpPr>
        <p:spPr bwMode="auto">
          <a:xfrm>
            <a:off x="5813425" y="4287838"/>
            <a:ext cx="439738" cy="1114425"/>
          </a:xfrm>
          <a:custGeom>
            <a:avLst/>
            <a:gdLst>
              <a:gd name="T0" fmla="*/ 2147483647 w 277"/>
              <a:gd name="T1" fmla="*/ 0 h 702"/>
              <a:gd name="T2" fmla="*/ 2147483647 w 277"/>
              <a:gd name="T3" fmla="*/ 2147483647 h 702"/>
              <a:gd name="T4" fmla="*/ 2147483647 w 277"/>
              <a:gd name="T5" fmla="*/ 2147483647 h 702"/>
              <a:gd name="T6" fmla="*/ 2147483647 w 277"/>
              <a:gd name="T7" fmla="*/ 2147483647 h 702"/>
              <a:gd name="T8" fmla="*/ 2147483647 w 277"/>
              <a:gd name="T9" fmla="*/ 2147483647 h 702"/>
              <a:gd name="T10" fmla="*/ 2147483647 w 277"/>
              <a:gd name="T11" fmla="*/ 2147483647 h 702"/>
              <a:gd name="T12" fmla="*/ 2147483647 w 277"/>
              <a:gd name="T13" fmla="*/ 2147483647 h 702"/>
              <a:gd name="T14" fmla="*/ 2147483647 w 277"/>
              <a:gd name="T15" fmla="*/ 2147483647 h 702"/>
              <a:gd name="T16" fmla="*/ 2147483647 w 277"/>
              <a:gd name="T17" fmla="*/ 2147483647 h 702"/>
              <a:gd name="T18" fmla="*/ 2147483647 w 277"/>
              <a:gd name="T19" fmla="*/ 2147483647 h 702"/>
              <a:gd name="T20" fmla="*/ 2147483647 w 277"/>
              <a:gd name="T21" fmla="*/ 2147483647 h 702"/>
              <a:gd name="T22" fmla="*/ 2147483647 w 277"/>
              <a:gd name="T23" fmla="*/ 2147483647 h 702"/>
              <a:gd name="T24" fmla="*/ 2147483647 w 277"/>
              <a:gd name="T25" fmla="*/ 2147483647 h 7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7"/>
              <a:gd name="T40" fmla="*/ 0 h 702"/>
              <a:gd name="T41" fmla="*/ 277 w 277"/>
              <a:gd name="T42" fmla="*/ 702 h 7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7" h="702">
                <a:moveTo>
                  <a:pt x="277" y="0"/>
                </a:moveTo>
                <a:cubicBezTo>
                  <a:pt x="270" y="32"/>
                  <a:pt x="264" y="35"/>
                  <a:pt x="238" y="53"/>
                </a:cubicBezTo>
                <a:cubicBezTo>
                  <a:pt x="225" y="89"/>
                  <a:pt x="223" y="105"/>
                  <a:pt x="191" y="126"/>
                </a:cubicBezTo>
                <a:cubicBezTo>
                  <a:pt x="175" y="150"/>
                  <a:pt x="162" y="151"/>
                  <a:pt x="138" y="166"/>
                </a:cubicBezTo>
                <a:cubicBezTo>
                  <a:pt x="129" y="197"/>
                  <a:pt x="109" y="198"/>
                  <a:pt x="79" y="205"/>
                </a:cubicBezTo>
                <a:cubicBezTo>
                  <a:pt x="41" y="244"/>
                  <a:pt x="61" y="234"/>
                  <a:pt x="26" y="245"/>
                </a:cubicBezTo>
                <a:cubicBezTo>
                  <a:pt x="1" y="268"/>
                  <a:pt x="0" y="294"/>
                  <a:pt x="26" y="318"/>
                </a:cubicBezTo>
                <a:cubicBezTo>
                  <a:pt x="24" y="342"/>
                  <a:pt x="19" y="367"/>
                  <a:pt x="19" y="391"/>
                </a:cubicBezTo>
                <a:cubicBezTo>
                  <a:pt x="19" y="432"/>
                  <a:pt x="60" y="518"/>
                  <a:pt x="79" y="556"/>
                </a:cubicBezTo>
                <a:cubicBezTo>
                  <a:pt x="89" y="575"/>
                  <a:pt x="95" y="598"/>
                  <a:pt x="105" y="616"/>
                </a:cubicBezTo>
                <a:cubicBezTo>
                  <a:pt x="113" y="630"/>
                  <a:pt x="132" y="656"/>
                  <a:pt x="132" y="656"/>
                </a:cubicBezTo>
                <a:cubicBezTo>
                  <a:pt x="137" y="671"/>
                  <a:pt x="136" y="681"/>
                  <a:pt x="152" y="689"/>
                </a:cubicBezTo>
                <a:cubicBezTo>
                  <a:pt x="180" y="702"/>
                  <a:pt x="178" y="684"/>
                  <a:pt x="178" y="702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Line 10"/>
          <p:cNvSpPr>
            <a:spLocks noChangeShapeType="1"/>
          </p:cNvSpPr>
          <p:nvPr/>
        </p:nvSpPr>
        <p:spPr bwMode="auto">
          <a:xfrm flipH="1">
            <a:off x="6587567" y="2819400"/>
            <a:ext cx="76200" cy="6858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0" name="Line 11"/>
          <p:cNvSpPr>
            <a:spLocks noChangeShapeType="1"/>
          </p:cNvSpPr>
          <p:nvPr/>
        </p:nvSpPr>
        <p:spPr bwMode="auto">
          <a:xfrm flipH="1">
            <a:off x="7197167" y="2895600"/>
            <a:ext cx="76200" cy="6858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0750"/>
            <a:ext cx="9144000" cy="4667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3" name="Freeform 32"/>
          <p:cNvSpPr/>
          <p:nvPr/>
        </p:nvSpPr>
        <p:spPr bwMode="auto">
          <a:xfrm>
            <a:off x="3475939" y="3068960"/>
            <a:ext cx="2392205" cy="1128813"/>
          </a:xfrm>
          <a:custGeom>
            <a:avLst/>
            <a:gdLst>
              <a:gd name="connsiteX0" fmla="*/ 2323253 w 2323253"/>
              <a:gd name="connsiteY0" fmla="*/ 0 h 1149773"/>
              <a:gd name="connsiteX1" fmla="*/ 1784773 w 2323253"/>
              <a:gd name="connsiteY1" fmla="*/ 182880 h 1149773"/>
              <a:gd name="connsiteX2" fmla="*/ 1439333 w 2323253"/>
              <a:gd name="connsiteY2" fmla="*/ 335280 h 1149773"/>
              <a:gd name="connsiteX3" fmla="*/ 1093893 w 2323253"/>
              <a:gd name="connsiteY3" fmla="*/ 599440 h 1149773"/>
              <a:gd name="connsiteX4" fmla="*/ 159173 w 2323253"/>
              <a:gd name="connsiteY4" fmla="*/ 1066800 h 1149773"/>
              <a:gd name="connsiteX5" fmla="*/ 138853 w 2323253"/>
              <a:gd name="connsiteY5" fmla="*/ 1097280 h 114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3253" h="1149773">
                <a:moveTo>
                  <a:pt x="2323253" y="0"/>
                </a:moveTo>
                <a:cubicBezTo>
                  <a:pt x="2127673" y="63500"/>
                  <a:pt x="1932093" y="127000"/>
                  <a:pt x="1784773" y="182880"/>
                </a:cubicBezTo>
                <a:cubicBezTo>
                  <a:pt x="1637453" y="238760"/>
                  <a:pt x="1554480" y="265853"/>
                  <a:pt x="1439333" y="335280"/>
                </a:cubicBezTo>
                <a:cubicBezTo>
                  <a:pt x="1324186" y="404707"/>
                  <a:pt x="1307253" y="477520"/>
                  <a:pt x="1093893" y="599440"/>
                </a:cubicBezTo>
                <a:cubicBezTo>
                  <a:pt x="880533" y="721360"/>
                  <a:pt x="318346" y="983827"/>
                  <a:pt x="159173" y="1066800"/>
                </a:cubicBezTo>
                <a:cubicBezTo>
                  <a:pt x="0" y="1149773"/>
                  <a:pt x="69426" y="1123526"/>
                  <a:pt x="138853" y="1097280"/>
                </a:cubicBezTo>
              </a:path>
            </a:pathLst>
          </a:cu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64088" y="2780928"/>
            <a:ext cx="2700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200 nm EEZ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7143007" y="4114800"/>
            <a:ext cx="517633" cy="595302"/>
          </a:xfrm>
          <a:custGeom>
            <a:avLst/>
            <a:gdLst>
              <a:gd name="connsiteX0" fmla="*/ 502933 w 502933"/>
              <a:gd name="connsiteY0" fmla="*/ 0 h 590438"/>
              <a:gd name="connsiteX1" fmla="*/ 94372 w 502933"/>
              <a:gd name="connsiteY1" fmla="*/ 393970 h 590438"/>
              <a:gd name="connsiteX2" fmla="*/ 45733 w 502933"/>
              <a:gd name="connsiteY2" fmla="*/ 462064 h 590438"/>
              <a:gd name="connsiteX3" fmla="*/ 1959 w 502933"/>
              <a:gd name="connsiteY3" fmla="*/ 583659 h 590438"/>
              <a:gd name="connsiteX4" fmla="*/ 11687 w 502933"/>
              <a:gd name="connsiteY4" fmla="*/ 564204 h 59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33" h="590438">
                <a:moveTo>
                  <a:pt x="502933" y="0"/>
                </a:moveTo>
                <a:cubicBezTo>
                  <a:pt x="336752" y="158479"/>
                  <a:pt x="170572" y="316959"/>
                  <a:pt x="94372" y="393970"/>
                </a:cubicBezTo>
                <a:cubicBezTo>
                  <a:pt x="18172" y="470981"/>
                  <a:pt x="61135" y="430449"/>
                  <a:pt x="45733" y="462064"/>
                </a:cubicBezTo>
                <a:cubicBezTo>
                  <a:pt x="30331" y="493679"/>
                  <a:pt x="7633" y="566636"/>
                  <a:pt x="1959" y="583659"/>
                </a:cubicBezTo>
                <a:cubicBezTo>
                  <a:pt x="-3715" y="600682"/>
                  <a:pt x="3986" y="582443"/>
                  <a:pt x="11687" y="564204"/>
                </a:cubicBezTo>
              </a:path>
            </a:pathLst>
          </a:custGeom>
          <a:noFill/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6802877" y="4721157"/>
            <a:ext cx="337225" cy="291830"/>
          </a:xfrm>
          <a:custGeom>
            <a:avLst/>
            <a:gdLst>
              <a:gd name="connsiteX0" fmla="*/ 337225 w 337225"/>
              <a:gd name="connsiteY0" fmla="*/ 0 h 291830"/>
              <a:gd name="connsiteX1" fmla="*/ 0 w 337225"/>
              <a:gd name="connsiteY1" fmla="*/ 291830 h 291830"/>
              <a:gd name="connsiteX2" fmla="*/ 0 w 337225"/>
              <a:gd name="connsiteY2" fmla="*/ 291830 h 29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225" h="291830">
                <a:moveTo>
                  <a:pt x="337225" y="0"/>
                </a:moveTo>
                <a:lnTo>
                  <a:pt x="0" y="291830"/>
                </a:lnTo>
                <a:lnTo>
                  <a:pt x="0" y="291830"/>
                </a:lnTo>
              </a:path>
            </a:pathLst>
          </a:custGeom>
          <a:noFill/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6666689" y="4987047"/>
            <a:ext cx="155643" cy="446307"/>
          </a:xfrm>
          <a:custGeom>
            <a:avLst/>
            <a:gdLst>
              <a:gd name="connsiteX0" fmla="*/ 155643 w 155643"/>
              <a:gd name="connsiteY0" fmla="*/ 0 h 446307"/>
              <a:gd name="connsiteX1" fmla="*/ 116732 w 155643"/>
              <a:gd name="connsiteY1" fmla="*/ 32425 h 446307"/>
              <a:gd name="connsiteX2" fmla="*/ 90792 w 155643"/>
              <a:gd name="connsiteY2" fmla="*/ 123217 h 446307"/>
              <a:gd name="connsiteX3" fmla="*/ 19456 w 155643"/>
              <a:gd name="connsiteY3" fmla="*/ 421532 h 446307"/>
              <a:gd name="connsiteX4" fmla="*/ 0 w 155643"/>
              <a:gd name="connsiteY4" fmla="*/ 408562 h 44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43" h="446307">
                <a:moveTo>
                  <a:pt x="155643" y="0"/>
                </a:moveTo>
                <a:cubicBezTo>
                  <a:pt x="141591" y="5944"/>
                  <a:pt x="127540" y="11889"/>
                  <a:pt x="116732" y="32425"/>
                </a:cubicBezTo>
                <a:cubicBezTo>
                  <a:pt x="105923" y="52961"/>
                  <a:pt x="107005" y="58366"/>
                  <a:pt x="90792" y="123217"/>
                </a:cubicBezTo>
                <a:cubicBezTo>
                  <a:pt x="74579" y="188068"/>
                  <a:pt x="34588" y="373975"/>
                  <a:pt x="19456" y="421532"/>
                </a:cubicBezTo>
                <a:cubicBezTo>
                  <a:pt x="4324" y="469090"/>
                  <a:pt x="2162" y="438826"/>
                  <a:pt x="0" y="408562"/>
                </a:cubicBezTo>
              </a:path>
            </a:pathLst>
          </a:custGeom>
          <a:noFill/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46196" y="5434519"/>
            <a:ext cx="226978" cy="214009"/>
          </a:xfrm>
          <a:custGeom>
            <a:avLst/>
            <a:gdLst>
              <a:gd name="connsiteX0" fmla="*/ 226978 w 226978"/>
              <a:gd name="connsiteY0" fmla="*/ 0 h 214009"/>
              <a:gd name="connsiteX1" fmla="*/ 0 w 226978"/>
              <a:gd name="connsiteY1" fmla="*/ 214009 h 21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978" h="214009">
                <a:moveTo>
                  <a:pt x="226978" y="0"/>
                </a:moveTo>
                <a:lnTo>
                  <a:pt x="0" y="214009"/>
                </a:lnTo>
              </a:path>
            </a:pathLst>
          </a:custGeom>
          <a:noFill/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99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overview_bath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990600"/>
            <a:ext cx="5785150" cy="56388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676400" y="3810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0FC02"/>
                </a:solidFill>
              </a:rPr>
              <a:t>WE NEED TO MAP THE SEAFLOOR!</a:t>
            </a:r>
            <a:endParaRPr lang="en-US" sz="2400" dirty="0">
              <a:solidFill>
                <a:srgbClr val="F0FC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06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lobe_Pacif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1871663"/>
            <a:ext cx="41608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6820" name="Text Box 4"/>
          <p:cNvSpPr txBox="1">
            <a:spLocks noChangeArrowheads="1"/>
          </p:cNvSpPr>
          <p:nvPr/>
        </p:nvSpPr>
        <p:spPr bwMode="auto">
          <a:xfrm>
            <a:off x="1219200" y="228600"/>
            <a:ext cx="6858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rgbClr val="FCFF0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 Bold" pitchFamily="80" charset="0"/>
                <a:ea typeface="ＭＳ Ｐゴシック" pitchFamily="80" charset="-128"/>
              </a:rPr>
              <a:t>UNH CCOM-JHC U.S. Law-of-the-Sea Bathymetric Mapping to Date</a:t>
            </a:r>
            <a:endParaRPr 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18" charset="0"/>
              <a:ea typeface="ＭＳ Ｐゴシック" pitchFamily="80" charset="-128"/>
            </a:endParaRPr>
          </a:p>
        </p:txBody>
      </p:sp>
      <p:sp>
        <p:nvSpPr>
          <p:cNvPr id="546821" name="Text Box 5"/>
          <p:cNvSpPr txBox="1">
            <a:spLocks noChangeArrowheads="1"/>
          </p:cNvSpPr>
          <p:nvPr/>
        </p:nvSpPr>
        <p:spPr bwMode="auto">
          <a:xfrm>
            <a:off x="5562600" y="6248400"/>
            <a:ext cx="27478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80" charset="-128"/>
              </a:rPr>
              <a:t>&gt;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80" charset="-128"/>
              </a:rPr>
              <a:t>2,650,000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80" charset="-128"/>
              </a:rPr>
              <a:t>km</a:t>
            </a:r>
            <a:r>
              <a:rPr lang="en-US" sz="24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80" charset="-128"/>
              </a:rPr>
              <a:t>2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pitchFamily="80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1125" y="4800600"/>
            <a:ext cx="1184275" cy="1422400"/>
            <a:chOff x="70" y="3024"/>
            <a:chExt cx="746" cy="896"/>
          </a:xfrm>
        </p:grpSpPr>
        <p:sp>
          <p:nvSpPr>
            <p:cNvPr id="14375" name="Oval 7"/>
            <p:cNvSpPr>
              <a:spLocks noChangeArrowheads="1"/>
            </p:cNvSpPr>
            <p:nvPr/>
          </p:nvSpPr>
          <p:spPr bwMode="auto">
            <a:xfrm>
              <a:off x="624" y="3024"/>
              <a:ext cx="192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6" name="Text Box 8"/>
            <p:cNvSpPr txBox="1">
              <a:spLocks noChangeArrowheads="1"/>
            </p:cNvSpPr>
            <p:nvPr/>
          </p:nvSpPr>
          <p:spPr bwMode="auto">
            <a:xfrm>
              <a:off x="70" y="3552"/>
              <a:ext cx="6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Marianas</a:t>
              </a:r>
            </a:p>
            <a:p>
              <a:pPr algn="ctr"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2006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914650" y="1447800"/>
            <a:ext cx="6267452" cy="487363"/>
            <a:chOff x="1836" y="912"/>
            <a:chExt cx="3948" cy="307"/>
          </a:xfrm>
        </p:grpSpPr>
        <p:sp>
          <p:nvSpPr>
            <p:cNvPr id="14373" name="Rectangle 14"/>
            <p:cNvSpPr>
              <a:spLocks noChangeArrowheads="1"/>
            </p:cNvSpPr>
            <p:nvPr/>
          </p:nvSpPr>
          <p:spPr bwMode="auto">
            <a:xfrm>
              <a:off x="4609" y="1006"/>
              <a:ext cx="117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 smtClean="0">
                  <a:solidFill>
                    <a:srgbClr val="FF0000"/>
                  </a:solidFill>
                  <a:ea typeface="ＭＳ Ｐゴシック" pitchFamily="80" charset="-128"/>
                </a:rPr>
                <a:t>2008 2012 2015</a:t>
              </a:r>
              <a:endParaRPr lang="en-US" sz="1600" dirty="0">
                <a:solidFill>
                  <a:srgbClr val="FF0000"/>
                </a:solidFill>
                <a:ea typeface="ＭＳ Ｐゴシック" pitchFamily="80" charset="-128"/>
              </a:endParaRPr>
            </a:p>
          </p:txBody>
        </p:sp>
        <p:sp>
          <p:nvSpPr>
            <p:cNvPr id="14374" name="Rectangle 15"/>
            <p:cNvSpPr>
              <a:spLocks noChangeArrowheads="1"/>
            </p:cNvSpPr>
            <p:nvPr/>
          </p:nvSpPr>
          <p:spPr bwMode="auto">
            <a:xfrm>
              <a:off x="1836" y="912"/>
              <a:ext cx="20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 smtClean="0">
                  <a:solidFill>
                    <a:srgbClr val="FF0000"/>
                  </a:solidFill>
                  <a:ea typeface="ＭＳ Ｐゴシック" pitchFamily="80" charset="-128"/>
                </a:rPr>
                <a:t>2009, 2010 2011, 2012, 2016</a:t>
              </a:r>
              <a:endParaRPr lang="en-US" sz="1600" dirty="0">
                <a:solidFill>
                  <a:srgbClr val="FF0000"/>
                </a:solidFill>
                <a:ea typeface="ＭＳ Ｐゴシック" pitchFamily="80" charset="-128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040065" y="1555750"/>
            <a:ext cx="5145089" cy="5157788"/>
            <a:chOff x="1915" y="980"/>
            <a:chExt cx="3241" cy="3249"/>
          </a:xfrm>
        </p:grpSpPr>
        <p:sp>
          <p:nvSpPr>
            <p:cNvPr id="14370" name="Oval 17"/>
            <p:cNvSpPr>
              <a:spLocks noChangeArrowheads="1"/>
            </p:cNvSpPr>
            <p:nvPr/>
          </p:nvSpPr>
          <p:spPr bwMode="auto">
            <a:xfrm>
              <a:off x="2112" y="3168"/>
              <a:ext cx="192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Text Box 18"/>
            <p:cNvSpPr txBox="1">
              <a:spLocks noChangeArrowheads="1"/>
            </p:cNvSpPr>
            <p:nvPr/>
          </p:nvSpPr>
          <p:spPr bwMode="auto">
            <a:xfrm>
              <a:off x="1915" y="3550"/>
              <a:ext cx="1288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Kingman Reef-</a:t>
              </a:r>
            </a:p>
            <a:p>
              <a:pPr algn="ctr"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Palmyra Atoll</a:t>
              </a:r>
            </a:p>
            <a:p>
              <a:pPr algn="ctr" eaLnBrk="0" hangingPunct="0"/>
              <a:r>
                <a:rPr lang="en-US" sz="1600" dirty="0" smtClean="0">
                  <a:solidFill>
                    <a:srgbClr val="FF0000"/>
                  </a:solidFill>
                  <a:ea typeface="ＭＳ Ｐゴシック" pitchFamily="80" charset="-128"/>
                </a:rPr>
                <a:t>2010, 2014, 2015</a:t>
              </a:r>
            </a:p>
            <a:p>
              <a:pPr algn="ctr" eaLnBrk="0" hangingPunct="0"/>
              <a:r>
                <a:rPr lang="en-US" sz="1600" dirty="0" smtClean="0">
                  <a:solidFill>
                    <a:srgbClr val="FF0000"/>
                  </a:solidFill>
                  <a:ea typeface="ＭＳ Ｐゴシック" pitchFamily="80" charset="-128"/>
                </a:rPr>
                <a:t>2016</a:t>
              </a:r>
              <a:endParaRPr lang="en-US" sz="1600" dirty="0">
                <a:solidFill>
                  <a:srgbClr val="FF0000"/>
                </a:solidFill>
                <a:ea typeface="ＭＳ Ｐゴシック" pitchFamily="80" charset="-128"/>
              </a:endParaRPr>
            </a:p>
          </p:txBody>
        </p:sp>
        <p:sp>
          <p:nvSpPr>
            <p:cNvPr id="14372" name="Text Box 19"/>
            <p:cNvSpPr txBox="1">
              <a:spLocks noChangeArrowheads="1"/>
            </p:cNvSpPr>
            <p:nvPr/>
          </p:nvSpPr>
          <p:spPr bwMode="auto">
            <a:xfrm>
              <a:off x="5040" y="980"/>
              <a:ext cx="1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2000" b="0" i="1" dirty="0">
                <a:solidFill>
                  <a:srgbClr val="FF0000"/>
                </a:solidFill>
                <a:ea typeface="ＭＳ Ｐゴシック" pitchFamily="80" charset="-128"/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76238" y="914400"/>
            <a:ext cx="3017838" cy="2590800"/>
            <a:chOff x="237" y="576"/>
            <a:chExt cx="1901" cy="1632"/>
          </a:xfrm>
        </p:grpSpPr>
        <p:sp>
          <p:nvSpPr>
            <p:cNvPr id="14364" name="Oval 21"/>
            <p:cNvSpPr>
              <a:spLocks noChangeArrowheads="1"/>
            </p:cNvSpPr>
            <p:nvPr/>
          </p:nvSpPr>
          <p:spPr bwMode="auto">
            <a:xfrm>
              <a:off x="1488" y="1392"/>
              <a:ext cx="192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Text Box 22"/>
            <p:cNvSpPr txBox="1">
              <a:spLocks noChangeArrowheads="1"/>
            </p:cNvSpPr>
            <p:nvPr/>
          </p:nvSpPr>
          <p:spPr bwMode="auto">
            <a:xfrm>
              <a:off x="1416" y="576"/>
              <a:ext cx="72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 dirty="0">
                  <a:latin typeface="Arial" charset="0"/>
                  <a:ea typeface="ＭＳ Ｐゴシック" pitchFamily="80" charset="-128"/>
                </a:rPr>
                <a:t>…</a:t>
              </a:r>
              <a:r>
                <a:rPr lang="en-US" sz="1800" b="0" dirty="0">
                  <a:ea typeface="ＭＳ Ｐゴシック" pitchFamily="80" charset="-128"/>
                </a:rPr>
                <a:t>..</a:t>
              </a:r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Arctic</a:t>
              </a:r>
            </a:p>
            <a:p>
              <a:pPr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2003</a:t>
              </a:r>
            </a:p>
          </p:txBody>
        </p:sp>
        <p:sp>
          <p:nvSpPr>
            <p:cNvPr id="14366" name="Oval 23"/>
            <p:cNvSpPr>
              <a:spLocks noChangeArrowheads="1"/>
            </p:cNvSpPr>
            <p:nvPr/>
          </p:nvSpPr>
          <p:spPr bwMode="auto">
            <a:xfrm>
              <a:off x="1536" y="1968"/>
              <a:ext cx="192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Text Box 24"/>
            <p:cNvSpPr txBox="1">
              <a:spLocks noChangeArrowheads="1"/>
            </p:cNvSpPr>
            <p:nvPr/>
          </p:nvSpPr>
          <p:spPr bwMode="auto">
            <a:xfrm>
              <a:off x="237" y="960"/>
              <a:ext cx="79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Bering Sea</a:t>
              </a:r>
            </a:p>
            <a:p>
              <a:pPr algn="ctr"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2003</a:t>
              </a:r>
            </a:p>
          </p:txBody>
        </p:sp>
        <p:sp>
          <p:nvSpPr>
            <p:cNvPr id="14368" name="Line 25"/>
            <p:cNvSpPr>
              <a:spLocks noChangeShapeType="1"/>
            </p:cNvSpPr>
            <p:nvPr/>
          </p:nvSpPr>
          <p:spPr bwMode="auto">
            <a:xfrm>
              <a:off x="768" y="1392"/>
              <a:ext cx="768" cy="6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Line 26"/>
            <p:cNvSpPr>
              <a:spLocks noChangeShapeType="1"/>
            </p:cNvSpPr>
            <p:nvPr/>
          </p:nvSpPr>
          <p:spPr bwMode="auto">
            <a:xfrm flipH="1">
              <a:off x="1632" y="1104"/>
              <a:ext cx="24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345" name="Picture 3" descr="globe_Atlan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5038" y="1871663"/>
            <a:ext cx="4170362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2895601" y="1081521"/>
            <a:ext cx="5649913" cy="3103563"/>
            <a:chOff x="1824" y="685"/>
            <a:chExt cx="3559" cy="1955"/>
          </a:xfrm>
        </p:grpSpPr>
        <p:sp>
          <p:nvSpPr>
            <p:cNvPr id="14360" name="Oval 10"/>
            <p:cNvSpPr>
              <a:spLocks noChangeArrowheads="1"/>
            </p:cNvSpPr>
            <p:nvPr/>
          </p:nvSpPr>
          <p:spPr bwMode="auto">
            <a:xfrm rot="1991233">
              <a:off x="4128" y="2016"/>
              <a:ext cx="240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Text Box 11"/>
            <p:cNvSpPr txBox="1">
              <a:spLocks noChangeArrowheads="1"/>
            </p:cNvSpPr>
            <p:nvPr/>
          </p:nvSpPr>
          <p:spPr bwMode="auto">
            <a:xfrm>
              <a:off x="4627" y="685"/>
              <a:ext cx="756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 dirty="0" smtClean="0">
                  <a:latin typeface="Arial" charset="0"/>
                  <a:ea typeface="ＭＳ Ｐゴシック" pitchFamily="80" charset="-128"/>
                </a:rPr>
                <a:t>…</a:t>
              </a:r>
              <a:r>
                <a:rPr lang="en-US" sz="1600" dirty="0" smtClean="0">
                  <a:solidFill>
                    <a:srgbClr val="FF0000"/>
                  </a:solidFill>
                  <a:ea typeface="ＭＳ Ｐゴシック" pitchFamily="80" charset="-128"/>
                </a:rPr>
                <a:t>Atlantic</a:t>
              </a:r>
            </a:p>
            <a:p>
              <a:pPr eaLnBrk="0" hangingPunct="0"/>
              <a:r>
                <a:rPr lang="en-US" sz="1600" dirty="0" smtClean="0">
                  <a:solidFill>
                    <a:srgbClr val="FF0000"/>
                  </a:solidFill>
                  <a:ea typeface="ＭＳ Ｐゴシック" pitchFamily="80" charset="-128"/>
                </a:rPr>
                <a:t>2004</a:t>
              </a:r>
            </a:p>
            <a:p>
              <a:pPr eaLnBrk="0" hangingPunct="0"/>
              <a:endParaRPr lang="en-US" sz="1600" i="1" dirty="0">
                <a:solidFill>
                  <a:srgbClr val="FF0000"/>
                </a:solidFill>
                <a:ea typeface="ＭＳ Ｐゴシック" pitchFamily="80" charset="-128"/>
              </a:endParaRPr>
            </a:p>
          </p:txBody>
        </p:sp>
        <p:sp>
          <p:nvSpPr>
            <p:cNvPr id="14362" name="Rectangle 12"/>
            <p:cNvSpPr>
              <a:spLocks noChangeArrowheads="1"/>
            </p:cNvSpPr>
            <p:nvPr/>
          </p:nvSpPr>
          <p:spPr bwMode="auto">
            <a:xfrm>
              <a:off x="1824" y="748"/>
              <a:ext cx="80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 smtClean="0">
                  <a:solidFill>
                    <a:srgbClr val="FF0000"/>
                  </a:solidFill>
                  <a:ea typeface="ＭＳ Ｐゴシック" pitchFamily="80" charset="-128"/>
                </a:rPr>
                <a:t>2004 2007</a:t>
              </a:r>
              <a:endParaRPr lang="en-US" sz="1600" dirty="0">
                <a:solidFill>
                  <a:srgbClr val="FF0000"/>
                </a:solidFill>
                <a:ea typeface="ＭＳ Ｐゴシック" pitchFamily="80" charset="-128"/>
              </a:endParaRPr>
            </a:p>
          </p:txBody>
        </p:sp>
        <p:sp>
          <p:nvSpPr>
            <p:cNvPr id="14363" name="Line 32"/>
            <p:cNvSpPr>
              <a:spLocks noChangeShapeType="1"/>
            </p:cNvSpPr>
            <p:nvPr/>
          </p:nvSpPr>
          <p:spPr bwMode="auto">
            <a:xfrm flipH="1">
              <a:off x="4416" y="1248"/>
              <a:ext cx="576" cy="8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247650" y="1447800"/>
            <a:ext cx="6076950" cy="5076825"/>
            <a:chOff x="156" y="912"/>
            <a:chExt cx="3828" cy="3198"/>
          </a:xfrm>
        </p:grpSpPr>
        <p:sp>
          <p:nvSpPr>
            <p:cNvPr id="14355" name="Oval 34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Text Box 35"/>
            <p:cNvSpPr txBox="1">
              <a:spLocks noChangeArrowheads="1"/>
            </p:cNvSpPr>
            <p:nvPr/>
          </p:nvSpPr>
          <p:spPr bwMode="auto">
            <a:xfrm>
              <a:off x="2672" y="3072"/>
              <a:ext cx="105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Gulf of Mexico</a:t>
              </a:r>
            </a:p>
            <a:p>
              <a:pPr algn="ctr"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2007</a:t>
              </a:r>
            </a:p>
          </p:txBody>
        </p:sp>
        <p:sp>
          <p:nvSpPr>
            <p:cNvPr id="14357" name="Rectangle 36"/>
            <p:cNvSpPr>
              <a:spLocks noChangeArrowheads="1"/>
            </p:cNvSpPr>
            <p:nvPr/>
          </p:nvSpPr>
          <p:spPr bwMode="auto">
            <a:xfrm>
              <a:off x="156" y="3897"/>
              <a:ext cx="117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 smtClean="0">
                  <a:solidFill>
                    <a:srgbClr val="FF0000"/>
                  </a:solidFill>
                  <a:ea typeface="ＭＳ Ｐゴシック" pitchFamily="80" charset="-128"/>
                </a:rPr>
                <a:t>2007,2010,2016</a:t>
              </a:r>
              <a:endParaRPr lang="en-US" sz="1600" dirty="0">
                <a:solidFill>
                  <a:srgbClr val="FF0000"/>
                </a:solidFill>
                <a:ea typeface="ＭＳ Ｐゴシック" pitchFamily="80" charset="-128"/>
              </a:endParaRPr>
            </a:p>
          </p:txBody>
        </p:sp>
        <p:sp>
          <p:nvSpPr>
            <p:cNvPr id="14358" name="Rectangle 37"/>
            <p:cNvSpPr>
              <a:spLocks noChangeArrowheads="1"/>
            </p:cNvSpPr>
            <p:nvPr/>
          </p:nvSpPr>
          <p:spPr bwMode="auto">
            <a:xfrm>
              <a:off x="1404" y="912"/>
              <a:ext cx="43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 smtClean="0">
                  <a:solidFill>
                    <a:srgbClr val="FF0000"/>
                  </a:solidFill>
                  <a:ea typeface="ＭＳ Ｐゴシック" pitchFamily="80" charset="-128"/>
                </a:rPr>
                <a:t>2008</a:t>
              </a:r>
              <a:endParaRPr lang="en-US" sz="1600" dirty="0">
                <a:solidFill>
                  <a:srgbClr val="FF0000"/>
                </a:solidFill>
                <a:ea typeface="ＭＳ Ｐゴシック" pitchFamily="80" charset="-128"/>
              </a:endParaRPr>
            </a:p>
          </p:txBody>
        </p:sp>
        <p:sp>
          <p:nvSpPr>
            <p:cNvPr id="14359" name="Line 38"/>
            <p:cNvSpPr>
              <a:spLocks noChangeShapeType="1"/>
            </p:cNvSpPr>
            <p:nvPr/>
          </p:nvSpPr>
          <p:spPr bwMode="auto">
            <a:xfrm flipH="1">
              <a:off x="3360" y="2688"/>
              <a:ext cx="384" cy="3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276600" y="1346200"/>
            <a:ext cx="5300663" cy="1778000"/>
            <a:chOff x="2064" y="848"/>
            <a:chExt cx="3339" cy="1120"/>
          </a:xfrm>
        </p:grpSpPr>
        <p:sp>
          <p:nvSpPr>
            <p:cNvPr id="14351" name="Oval 28"/>
            <p:cNvSpPr>
              <a:spLocks noChangeArrowheads="1"/>
            </p:cNvSpPr>
            <p:nvPr/>
          </p:nvSpPr>
          <p:spPr bwMode="auto">
            <a:xfrm rot="-4345401">
              <a:off x="2136" y="1704"/>
              <a:ext cx="192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Text Box 29"/>
            <p:cNvSpPr txBox="1">
              <a:spLocks noChangeArrowheads="1"/>
            </p:cNvSpPr>
            <p:nvPr/>
          </p:nvSpPr>
          <p:spPr bwMode="auto">
            <a:xfrm>
              <a:off x="2137" y="1104"/>
              <a:ext cx="102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Gulf of Alaska</a:t>
              </a:r>
            </a:p>
            <a:p>
              <a:pPr algn="ctr" eaLnBrk="0" hangingPunct="0"/>
              <a:r>
                <a:rPr lang="en-US" sz="1600" dirty="0">
                  <a:solidFill>
                    <a:srgbClr val="FF0000"/>
                  </a:solidFill>
                  <a:ea typeface="ＭＳ Ｐゴシック" pitchFamily="80" charset="-128"/>
                </a:rPr>
                <a:t>2005</a:t>
              </a:r>
            </a:p>
          </p:txBody>
        </p:sp>
        <p:sp>
          <p:nvSpPr>
            <p:cNvPr id="14353" name="Rectangle 30"/>
            <p:cNvSpPr>
              <a:spLocks noChangeArrowheads="1"/>
            </p:cNvSpPr>
            <p:nvPr/>
          </p:nvSpPr>
          <p:spPr bwMode="auto">
            <a:xfrm>
              <a:off x="4972" y="848"/>
              <a:ext cx="43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 smtClean="0">
                  <a:solidFill>
                    <a:srgbClr val="FF0000"/>
                  </a:solidFill>
                  <a:ea typeface="ＭＳ Ｐゴシック" pitchFamily="80" charset="-128"/>
                </a:rPr>
                <a:t>2005</a:t>
              </a:r>
              <a:endParaRPr lang="en-US" sz="1600" dirty="0">
                <a:solidFill>
                  <a:srgbClr val="FF0000"/>
                </a:solidFill>
                <a:ea typeface="ＭＳ Ｐゴシック" pitchFamily="80" charset="-128"/>
              </a:endParaRPr>
            </a:p>
          </p:txBody>
        </p:sp>
        <p:sp>
          <p:nvSpPr>
            <p:cNvPr id="14354" name="Line 31"/>
            <p:cNvSpPr>
              <a:spLocks noChangeShapeType="1"/>
            </p:cNvSpPr>
            <p:nvPr/>
          </p:nvSpPr>
          <p:spPr bwMode="auto">
            <a:xfrm flipH="1">
              <a:off x="2304" y="1488"/>
              <a:ext cx="24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9" name="Oval 38"/>
          <p:cNvSpPr>
            <a:spLocks noChangeArrowheads="1"/>
          </p:cNvSpPr>
          <p:nvPr/>
        </p:nvSpPr>
        <p:spPr bwMode="auto">
          <a:xfrm rot="1491584">
            <a:off x="4984750" y="2982913"/>
            <a:ext cx="336550" cy="127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0" name="TextBox 39"/>
          <p:cNvSpPr txBox="1">
            <a:spLocks noChangeArrowheads="1"/>
          </p:cNvSpPr>
          <p:nvPr/>
        </p:nvSpPr>
        <p:spPr bwMode="auto">
          <a:xfrm>
            <a:off x="4233533" y="2599209"/>
            <a:ext cx="13731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Mendocino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2009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2014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79812" y="4293096"/>
            <a:ext cx="1764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Necker Ridge 2011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311860" y="4725144"/>
            <a:ext cx="180020" cy="21602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1895476" y="914400"/>
            <a:ext cx="4684712" cy="99035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1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NHC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10144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com_200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228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apture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 l="27777" r="28703"/>
          <a:stretch>
            <a:fillRect/>
          </a:stretch>
        </p:blipFill>
        <p:spPr>
          <a:xfrm>
            <a:off x="1219200" y="0"/>
            <a:ext cx="6478588" cy="6858000"/>
          </a:xfrm>
          <a:noFill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81000" y="4800600"/>
            <a:ext cx="8610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Arctic is unique as an ocean basin in that &gt;52% is made up of shelf (geologic)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0FC0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0FC0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0FC0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0FC0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14393</TotalTime>
  <Words>691</Words>
  <Application>Microsoft Office PowerPoint</Application>
  <PresentationFormat>On-screen Show (4:3)</PresentationFormat>
  <Paragraphs>166</Paragraphs>
  <Slides>43</Slides>
  <Notes>7</Notes>
  <HiddenSlides>2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9" baseType="lpstr">
      <vt:lpstr>ＭＳ Ｐゴシック</vt:lpstr>
      <vt:lpstr>Arial</vt:lpstr>
      <vt:lpstr>Comic Sans MS</vt:lpstr>
      <vt:lpstr>Comic Sans MS Bold</vt:lpstr>
      <vt:lpstr>Symbol</vt:lpstr>
      <vt:lpstr>Times</vt:lpstr>
      <vt:lpstr>Times New Roman</vt:lpstr>
      <vt:lpstr>Wingdings</vt:lpstr>
      <vt:lpstr>Default Design</vt:lpstr>
      <vt:lpstr>1_Default Design</vt:lpstr>
      <vt:lpstr>2_Default Design</vt:lpstr>
      <vt:lpstr>3_Default Design</vt:lpstr>
      <vt:lpstr>4_Default Design</vt:lpstr>
      <vt:lpstr>9_Default Design</vt:lpstr>
      <vt:lpstr>6_Default Design</vt:lpstr>
      <vt:lpstr>10_Default Design</vt:lpstr>
      <vt:lpstr>12_Default Design</vt:lpstr>
      <vt:lpstr>13_Default Design</vt:lpstr>
      <vt:lpstr>14_Default Design</vt:lpstr>
      <vt:lpstr>15_Default Design</vt:lpstr>
      <vt:lpstr>7_Default Design</vt:lpstr>
      <vt:lpstr>11_Default Design</vt:lpstr>
      <vt:lpstr>5_Default Design</vt:lpstr>
      <vt:lpstr>Image</vt:lpstr>
      <vt:lpstr>Φωτογραφία του Photo Editor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CCOM-JHC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martinj</dc:creator>
  <cp:lastModifiedBy>Larry Mayer</cp:lastModifiedBy>
  <cp:revision>329</cp:revision>
  <dcterms:created xsi:type="dcterms:W3CDTF">2000-10-27T21:56:32Z</dcterms:created>
  <dcterms:modified xsi:type="dcterms:W3CDTF">2017-07-19T11:25:28Z</dcterms:modified>
</cp:coreProperties>
</file>