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64" r:id="rId4"/>
    <p:sldId id="265" r:id="rId5"/>
    <p:sldId id="273" r:id="rId6"/>
    <p:sldId id="281" r:id="rId7"/>
    <p:sldId id="282" r:id="rId8"/>
    <p:sldId id="272" r:id="rId9"/>
    <p:sldId id="279" r:id="rId10"/>
    <p:sldId id="280" r:id="rId11"/>
    <p:sldId id="266" r:id="rId12"/>
    <p:sldId id="277" r:id="rId13"/>
    <p:sldId id="275" r:id="rId14"/>
    <p:sldId id="276" r:id="rId15"/>
    <p:sldId id="278" r:id="rId16"/>
    <p:sldId id="262" r:id="rId17"/>
    <p:sldId id="271" r:id="rId18"/>
    <p:sldId id="263" r:id="rId19"/>
    <p:sldId id="267" r:id="rId20"/>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192E"/>
    <a:srgbClr val="AB2B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autoAdjust="0"/>
    <p:restoredTop sz="94636" autoAdjust="0"/>
  </p:normalViewPr>
  <p:slideViewPr>
    <p:cSldViewPr snapToGrid="0" snapToObjects="1">
      <p:cViewPr varScale="1">
        <p:scale>
          <a:sx n="104" d="100"/>
          <a:sy n="104" d="100"/>
        </p:scale>
        <p:origin x="782" y="3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03DBCDF9-0DB8-A941-86AA-9E606C7350DC}" type="datetimeFigureOut">
              <a:rPr lang="en-US" smtClean="0"/>
              <a:t>7/19/2017</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02CE881D-D509-D046-AD20-442F08B5DD69}" type="slidenum">
              <a:rPr lang="en-US" smtClean="0"/>
              <a:t>‹#›</a:t>
            </a:fld>
            <a:endParaRPr lang="en-US"/>
          </a:p>
        </p:txBody>
      </p:sp>
    </p:spTree>
    <p:extLst>
      <p:ext uri="{BB962C8B-B14F-4D97-AF65-F5344CB8AC3E}">
        <p14:creationId xmlns:p14="http://schemas.microsoft.com/office/powerpoint/2010/main" val="24471855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CE881D-D509-D046-AD20-442F08B5DD69}" type="slidenum">
              <a:rPr lang="en-US" smtClean="0"/>
              <a:t>1</a:t>
            </a:fld>
            <a:endParaRPr lang="en-US"/>
          </a:p>
        </p:txBody>
      </p:sp>
    </p:spTree>
    <p:extLst>
      <p:ext uri="{BB962C8B-B14F-4D97-AF65-F5344CB8AC3E}">
        <p14:creationId xmlns:p14="http://schemas.microsoft.com/office/powerpoint/2010/main" val="1356603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Nome</a:t>
            </a:r>
            <a:r>
              <a:rPr lang="en-US" baseline="0" dirty="0"/>
              <a:t>, Alaska? Well there’s a happy ending to this story. This year, the Quintillion Subsea Cable System is set to turn up service. Years past, the Nome City School District paid over $120,000 a MONTH for 40 Mbps Internet service over MICROWAVE. This year, a telecom provider on Quintillion’s system will be begin serving the Nome City School District providing 100 Mbps at $95,000 a month over FIBER. </a:t>
            </a:r>
            <a:endParaRPr lang="en-US" dirty="0"/>
          </a:p>
        </p:txBody>
      </p:sp>
      <p:sp>
        <p:nvSpPr>
          <p:cNvPr id="4" name="Slide Number Placeholder 3"/>
          <p:cNvSpPr>
            <a:spLocks noGrp="1"/>
          </p:cNvSpPr>
          <p:nvPr>
            <p:ph type="sldNum" sz="quarter" idx="10"/>
          </p:nvPr>
        </p:nvSpPr>
        <p:spPr/>
        <p:txBody>
          <a:bodyPr/>
          <a:lstStyle/>
          <a:p>
            <a:fld id="{02CE881D-D509-D046-AD20-442F08B5DD69}" type="slidenum">
              <a:rPr lang="en-US" smtClean="0"/>
              <a:t>18</a:t>
            </a:fld>
            <a:endParaRPr lang="en-US"/>
          </a:p>
        </p:txBody>
      </p:sp>
    </p:spTree>
    <p:extLst>
      <p:ext uri="{BB962C8B-B14F-4D97-AF65-F5344CB8AC3E}">
        <p14:creationId xmlns:p14="http://schemas.microsoft.com/office/powerpoint/2010/main" val="1958721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of Nome,</a:t>
            </a:r>
            <a:r>
              <a:rPr lang="en-US" baseline="0" dirty="0"/>
              <a:t> Alaska.</a:t>
            </a:r>
            <a:endParaRPr lang="en-US" dirty="0"/>
          </a:p>
        </p:txBody>
      </p:sp>
      <p:sp>
        <p:nvSpPr>
          <p:cNvPr id="4" name="Slide Number Placeholder 3"/>
          <p:cNvSpPr>
            <a:spLocks noGrp="1"/>
          </p:cNvSpPr>
          <p:nvPr>
            <p:ph type="sldNum" sz="quarter" idx="10"/>
          </p:nvPr>
        </p:nvSpPr>
        <p:spPr/>
        <p:txBody>
          <a:bodyPr/>
          <a:lstStyle/>
          <a:p>
            <a:fld id="{02CE881D-D509-D046-AD20-442F08B5DD69}" type="slidenum">
              <a:rPr lang="en-US" smtClean="0"/>
              <a:t>3</a:t>
            </a:fld>
            <a:endParaRPr lang="en-US"/>
          </a:p>
        </p:txBody>
      </p:sp>
    </p:spTree>
    <p:extLst>
      <p:ext uri="{BB962C8B-B14F-4D97-AF65-F5344CB8AC3E}">
        <p14:creationId xmlns:p14="http://schemas.microsoft.com/office/powerpoint/2010/main" val="2102001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many places in the Arctic, </a:t>
            </a:r>
            <a:r>
              <a:rPr lang="en-US" dirty="0" err="1"/>
              <a:t>comms</a:t>
            </a:r>
            <a:r>
              <a:rPr lang="en-US" dirty="0"/>
              <a:t> are a</a:t>
            </a:r>
            <a:r>
              <a:rPr lang="en-US" baseline="0" dirty="0"/>
              <a:t> necessity, but at the same time a challenge. This is an actual screenshot taken in Nome when one of our team members tried to load a work document. In Wainwright, a gentleman we talked to said it took him 36 hours to download windows anniversary addition.</a:t>
            </a:r>
            <a:endParaRPr lang="en-US" dirty="0"/>
          </a:p>
        </p:txBody>
      </p:sp>
      <p:sp>
        <p:nvSpPr>
          <p:cNvPr id="4" name="Slide Number Placeholder 3"/>
          <p:cNvSpPr>
            <a:spLocks noGrp="1"/>
          </p:cNvSpPr>
          <p:nvPr>
            <p:ph type="sldNum" sz="quarter" idx="10"/>
          </p:nvPr>
        </p:nvSpPr>
        <p:spPr/>
        <p:txBody>
          <a:bodyPr/>
          <a:lstStyle/>
          <a:p>
            <a:fld id="{02CE881D-D509-D046-AD20-442F08B5DD69}" type="slidenum">
              <a:rPr lang="en-US" smtClean="0"/>
              <a:t>4</a:t>
            </a:fld>
            <a:endParaRPr lang="en-US"/>
          </a:p>
        </p:txBody>
      </p:sp>
    </p:spTree>
    <p:extLst>
      <p:ext uri="{BB962C8B-B14F-4D97-AF65-F5344CB8AC3E}">
        <p14:creationId xmlns:p14="http://schemas.microsoft.com/office/powerpoint/2010/main" val="432542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addition to the education, social media, economic and health argument, Alaska is the gateway to the Arctic for the US. International interests do not always align. Therefore, national security is a priority and requires </a:t>
            </a:r>
            <a:r>
              <a:rPr lang="en-US" baseline="0" dirty="0" err="1"/>
              <a:t>comms</a:t>
            </a:r>
            <a:r>
              <a:rPr lang="en-US" baseline="0" dirty="0"/>
              <a:t>.</a:t>
            </a:r>
            <a:endParaRPr lang="en-US" dirty="0"/>
          </a:p>
        </p:txBody>
      </p:sp>
      <p:sp>
        <p:nvSpPr>
          <p:cNvPr id="4" name="Slide Number Placeholder 3"/>
          <p:cNvSpPr>
            <a:spLocks noGrp="1"/>
          </p:cNvSpPr>
          <p:nvPr>
            <p:ph type="sldNum" sz="quarter" idx="10"/>
          </p:nvPr>
        </p:nvSpPr>
        <p:spPr/>
        <p:txBody>
          <a:bodyPr/>
          <a:lstStyle/>
          <a:p>
            <a:fld id="{02CE881D-D509-D046-AD20-442F08B5DD69}" type="slidenum">
              <a:rPr lang="en-US" smtClean="0"/>
              <a:t>5</a:t>
            </a:fld>
            <a:endParaRPr lang="en-US"/>
          </a:p>
        </p:txBody>
      </p:sp>
    </p:spTree>
    <p:extLst>
      <p:ext uri="{BB962C8B-B14F-4D97-AF65-F5344CB8AC3E}">
        <p14:creationId xmlns:p14="http://schemas.microsoft.com/office/powerpoint/2010/main" val="1151950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a:t>
            </a:r>
            <a:r>
              <a:rPr lang="en-US" baseline="0" dirty="0"/>
              <a:t>g in the Arctic is difficult. While we do not use ice class vessels to install cable, there is the potential for some ice to be present. So we use ice managing techniques with support vessels to gently nudge the ice from the cable installation path. The short window for construction is a consideration when </a:t>
            </a:r>
            <a:endParaRPr lang="en-US" dirty="0"/>
          </a:p>
        </p:txBody>
      </p:sp>
      <p:sp>
        <p:nvSpPr>
          <p:cNvPr id="4" name="Slide Number Placeholder 3"/>
          <p:cNvSpPr>
            <a:spLocks noGrp="1"/>
          </p:cNvSpPr>
          <p:nvPr>
            <p:ph type="sldNum" sz="quarter" idx="10"/>
          </p:nvPr>
        </p:nvSpPr>
        <p:spPr/>
        <p:txBody>
          <a:bodyPr/>
          <a:lstStyle/>
          <a:p>
            <a:fld id="{02CE881D-D509-D046-AD20-442F08B5DD69}" type="slidenum">
              <a:rPr lang="en-US" smtClean="0"/>
              <a:t>12</a:t>
            </a:fld>
            <a:endParaRPr lang="en-US"/>
          </a:p>
        </p:txBody>
      </p:sp>
    </p:spTree>
    <p:extLst>
      <p:ext uri="{BB962C8B-B14F-4D97-AF65-F5344CB8AC3E}">
        <p14:creationId xmlns:p14="http://schemas.microsoft.com/office/powerpoint/2010/main" val="344265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mitigate against latency, repeaters are used to protect the integrity of the signal. One every 30km along Phase 1. We selected Alcatel Lucent Submarine Networks to build and install Quintillion’s Phase 1 as a result of their best in class repeaters. </a:t>
            </a:r>
            <a:endParaRPr lang="en-US" dirty="0"/>
          </a:p>
        </p:txBody>
      </p:sp>
      <p:sp>
        <p:nvSpPr>
          <p:cNvPr id="4" name="Slide Number Placeholder 3"/>
          <p:cNvSpPr>
            <a:spLocks noGrp="1"/>
          </p:cNvSpPr>
          <p:nvPr>
            <p:ph type="sldNum" sz="quarter" idx="10"/>
          </p:nvPr>
        </p:nvSpPr>
        <p:spPr/>
        <p:txBody>
          <a:bodyPr/>
          <a:lstStyle/>
          <a:p>
            <a:fld id="{02CE881D-D509-D046-AD20-442F08B5DD69}" type="slidenum">
              <a:rPr lang="en-US" smtClean="0"/>
              <a:t>13</a:t>
            </a:fld>
            <a:endParaRPr lang="en-US"/>
          </a:p>
        </p:txBody>
      </p:sp>
    </p:spTree>
    <p:extLst>
      <p:ext uri="{BB962C8B-B14F-4D97-AF65-F5344CB8AC3E}">
        <p14:creationId xmlns:p14="http://schemas.microsoft.com/office/powerpoint/2010/main" val="2983994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purpose built cable laying vessels, the</a:t>
            </a:r>
            <a:r>
              <a:rPr lang="en-US" baseline="0" dirty="0"/>
              <a:t> Ile de…., have worked alongside specialty cable installation vessels and equipment to achieve Quintillion’s desired burial depth. This photo features a 2 meter plow share off the stern of the Ile de Sein during installation near Wainwright last summer.</a:t>
            </a:r>
          </a:p>
          <a:p>
            <a:r>
              <a:rPr lang="en-US" baseline="0" dirty="0"/>
              <a:t>Quintillion buries along the majority of the cable route to protect against potential ice scouring, anchorages, fishing, gold mining and dredging and other external aggression potential.</a:t>
            </a:r>
            <a:endParaRPr lang="en-US" dirty="0"/>
          </a:p>
        </p:txBody>
      </p:sp>
      <p:sp>
        <p:nvSpPr>
          <p:cNvPr id="4" name="Slide Number Placeholder 3"/>
          <p:cNvSpPr>
            <a:spLocks noGrp="1"/>
          </p:cNvSpPr>
          <p:nvPr>
            <p:ph type="sldNum" sz="quarter" idx="10"/>
          </p:nvPr>
        </p:nvSpPr>
        <p:spPr/>
        <p:txBody>
          <a:bodyPr/>
          <a:lstStyle/>
          <a:p>
            <a:fld id="{02CE881D-D509-D046-AD20-442F08B5DD69}" type="slidenum">
              <a:rPr lang="en-US" smtClean="0"/>
              <a:t>14</a:t>
            </a:fld>
            <a:endParaRPr lang="en-US"/>
          </a:p>
        </p:txBody>
      </p:sp>
    </p:spTree>
    <p:extLst>
      <p:ext uri="{BB962C8B-B14F-4D97-AF65-F5344CB8AC3E}">
        <p14:creationId xmlns:p14="http://schemas.microsoft.com/office/powerpoint/2010/main" val="6890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a:t>
            </a:r>
            <a:r>
              <a:rPr lang="en-US" baseline="0" dirty="0"/>
              <a:t> protection for branching units and other areas of the cable that require additional protection are covered with concrete “mattresses”. This mattress was deployed off Nome, protecting the Nome Branching Unit</a:t>
            </a:r>
            <a:endParaRPr lang="en-US" dirty="0"/>
          </a:p>
        </p:txBody>
      </p:sp>
      <p:sp>
        <p:nvSpPr>
          <p:cNvPr id="4" name="Slide Number Placeholder 3"/>
          <p:cNvSpPr>
            <a:spLocks noGrp="1"/>
          </p:cNvSpPr>
          <p:nvPr>
            <p:ph type="sldNum" sz="quarter" idx="10"/>
          </p:nvPr>
        </p:nvSpPr>
        <p:spPr/>
        <p:txBody>
          <a:bodyPr/>
          <a:lstStyle/>
          <a:p>
            <a:fld id="{02CE881D-D509-D046-AD20-442F08B5DD69}" type="slidenum">
              <a:rPr lang="en-US" smtClean="0"/>
              <a:t>15</a:t>
            </a:fld>
            <a:endParaRPr lang="en-US"/>
          </a:p>
        </p:txBody>
      </p:sp>
    </p:spTree>
    <p:extLst>
      <p:ext uri="{BB962C8B-B14F-4D97-AF65-F5344CB8AC3E}">
        <p14:creationId xmlns:p14="http://schemas.microsoft.com/office/powerpoint/2010/main" val="1245579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Lawrence Island could facilitate connection of international cables acting as an international meet-me-point in the Arctic.</a:t>
            </a:r>
          </a:p>
        </p:txBody>
      </p:sp>
      <p:sp>
        <p:nvSpPr>
          <p:cNvPr id="4" name="Slide Number Placeholder 3"/>
          <p:cNvSpPr>
            <a:spLocks noGrp="1"/>
          </p:cNvSpPr>
          <p:nvPr>
            <p:ph type="sldNum" sz="quarter" idx="10"/>
          </p:nvPr>
        </p:nvSpPr>
        <p:spPr/>
        <p:txBody>
          <a:bodyPr/>
          <a:lstStyle/>
          <a:p>
            <a:fld id="{02CE881D-D509-D046-AD20-442F08B5DD69}" type="slidenum">
              <a:rPr lang="en-US" smtClean="0"/>
              <a:t>17</a:t>
            </a:fld>
            <a:endParaRPr lang="en-US"/>
          </a:p>
        </p:txBody>
      </p:sp>
    </p:spTree>
    <p:extLst>
      <p:ext uri="{BB962C8B-B14F-4D97-AF65-F5344CB8AC3E}">
        <p14:creationId xmlns:p14="http://schemas.microsoft.com/office/powerpoint/2010/main" val="2431142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448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DB5140-BB5A-A746-BF4D-B6D4C174CC05}" type="datetimeFigureOut">
              <a:rPr lang="en-US" smtClean="0"/>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FA26A-1F06-0D4D-879B-35B8B20EA424}" type="slidenum">
              <a:rPr lang="en-US" smtClean="0"/>
              <a:t>‹#›</a:t>
            </a:fld>
            <a:endParaRPr lang="en-US"/>
          </a:p>
        </p:txBody>
      </p:sp>
    </p:spTree>
    <p:extLst>
      <p:ext uri="{BB962C8B-B14F-4D97-AF65-F5344CB8AC3E}">
        <p14:creationId xmlns:p14="http://schemas.microsoft.com/office/powerpoint/2010/main" val="837231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DB5140-BB5A-A746-BF4D-B6D4C174CC05}" type="datetimeFigureOut">
              <a:rPr lang="en-US" smtClean="0"/>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FA26A-1F06-0D4D-879B-35B8B20EA424}" type="slidenum">
              <a:rPr lang="en-US" smtClean="0"/>
              <a:t>‹#›</a:t>
            </a:fld>
            <a:endParaRPr lang="en-US"/>
          </a:p>
        </p:txBody>
      </p:sp>
    </p:spTree>
    <p:extLst>
      <p:ext uri="{BB962C8B-B14F-4D97-AF65-F5344CB8AC3E}">
        <p14:creationId xmlns:p14="http://schemas.microsoft.com/office/powerpoint/2010/main" val="2714849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889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DB5140-BB5A-A746-BF4D-B6D4C174CC05}" type="datetimeFigureOut">
              <a:rPr lang="en-US" smtClean="0"/>
              <a:t>7/19/2017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FA26A-1F06-0D4D-879B-35B8B20EA424}" type="slidenum">
              <a:rPr lang="en-US" smtClean="0"/>
              <a:t>‹#›</a:t>
            </a:fld>
            <a:endParaRPr lang="en-US"/>
          </a:p>
        </p:txBody>
      </p:sp>
    </p:spTree>
    <p:extLst>
      <p:ext uri="{BB962C8B-B14F-4D97-AF65-F5344CB8AC3E}">
        <p14:creationId xmlns:p14="http://schemas.microsoft.com/office/powerpoint/2010/main" val="285725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DB5140-BB5A-A746-BF4D-B6D4C174CC05}" type="datetimeFigureOut">
              <a:rPr lang="en-US" smtClean="0"/>
              <a:t>7/19/2017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FA26A-1F06-0D4D-879B-35B8B20EA424}" type="slidenum">
              <a:rPr lang="en-US" smtClean="0"/>
              <a:t>‹#›</a:t>
            </a:fld>
            <a:endParaRPr lang="en-US"/>
          </a:p>
        </p:txBody>
      </p:sp>
    </p:spTree>
    <p:extLst>
      <p:ext uri="{BB962C8B-B14F-4D97-AF65-F5344CB8AC3E}">
        <p14:creationId xmlns:p14="http://schemas.microsoft.com/office/powerpoint/2010/main" val="3790303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DB5140-BB5A-A746-BF4D-B6D4C174CC05}" type="datetimeFigureOut">
              <a:rPr lang="en-US" smtClean="0"/>
              <a:t>7/19/2017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FA26A-1F06-0D4D-879B-35B8B20EA424}" type="slidenum">
              <a:rPr lang="en-US" smtClean="0"/>
              <a:t>‹#›</a:t>
            </a:fld>
            <a:endParaRPr lang="en-US"/>
          </a:p>
        </p:txBody>
      </p:sp>
    </p:spTree>
    <p:extLst>
      <p:ext uri="{BB962C8B-B14F-4D97-AF65-F5344CB8AC3E}">
        <p14:creationId xmlns:p14="http://schemas.microsoft.com/office/powerpoint/2010/main" val="2157341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DB5140-BB5A-A746-BF4D-B6D4C174CC05}" type="datetimeFigureOut">
              <a:rPr lang="en-US" smtClean="0"/>
              <a:t>7/19/2017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FA26A-1F06-0D4D-879B-35B8B20EA424}" type="slidenum">
              <a:rPr lang="en-US" smtClean="0"/>
              <a:t>‹#›</a:t>
            </a:fld>
            <a:endParaRPr lang="en-US"/>
          </a:p>
        </p:txBody>
      </p:sp>
    </p:spTree>
    <p:extLst>
      <p:ext uri="{BB962C8B-B14F-4D97-AF65-F5344CB8AC3E}">
        <p14:creationId xmlns:p14="http://schemas.microsoft.com/office/powerpoint/2010/main" val="802673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DB5140-BB5A-A746-BF4D-B6D4C174CC05}" type="datetimeFigureOut">
              <a:rPr lang="en-US" smtClean="0"/>
              <a:t>7/19/2017</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1FA26A-1F06-0D4D-879B-35B8B20EA424}" type="slidenum">
              <a:rPr lang="en-US" smtClean="0"/>
              <a:t>‹#›</a:t>
            </a:fld>
            <a:endParaRPr lang="en-US"/>
          </a:p>
        </p:txBody>
      </p:sp>
    </p:spTree>
    <p:extLst>
      <p:ext uri="{BB962C8B-B14F-4D97-AF65-F5344CB8AC3E}">
        <p14:creationId xmlns:p14="http://schemas.microsoft.com/office/powerpoint/2010/main" val="145609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DB5140-BB5A-A746-BF4D-B6D4C174CC05}" type="datetimeFigureOut">
              <a:rPr lang="en-US" smtClean="0"/>
              <a:t>7/19/2017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FA26A-1F06-0D4D-879B-35B8B20EA424}" type="slidenum">
              <a:rPr lang="en-US" smtClean="0"/>
              <a:t>‹#›</a:t>
            </a:fld>
            <a:endParaRPr lang="en-US"/>
          </a:p>
        </p:txBody>
      </p:sp>
    </p:spTree>
    <p:extLst>
      <p:ext uri="{BB962C8B-B14F-4D97-AF65-F5344CB8AC3E}">
        <p14:creationId xmlns:p14="http://schemas.microsoft.com/office/powerpoint/2010/main" val="3387209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DB5140-BB5A-A746-BF4D-B6D4C174CC05}" type="datetimeFigureOut">
              <a:rPr lang="en-US" smtClean="0"/>
              <a:t>7/19/2017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FA26A-1F06-0D4D-879B-35B8B20EA424}" type="slidenum">
              <a:rPr lang="en-US" smtClean="0"/>
              <a:t>‹#›</a:t>
            </a:fld>
            <a:endParaRPr lang="en-US"/>
          </a:p>
        </p:txBody>
      </p:sp>
    </p:spTree>
    <p:extLst>
      <p:ext uri="{BB962C8B-B14F-4D97-AF65-F5344CB8AC3E}">
        <p14:creationId xmlns:p14="http://schemas.microsoft.com/office/powerpoint/2010/main" val="277811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6DB5140-BB5A-A746-BF4D-B6D4C174CC05}" type="datetimeFigureOut">
              <a:rPr lang="en-US" smtClean="0"/>
              <a:t>7/19/2017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31FA26A-1F06-0D4D-879B-35B8B20EA424}" type="slidenum">
              <a:rPr lang="en-US" smtClean="0"/>
              <a:t>‹#›</a:t>
            </a:fld>
            <a:endParaRPr lang="en-US"/>
          </a:p>
        </p:txBody>
      </p:sp>
    </p:spTree>
    <p:extLst>
      <p:ext uri="{BB962C8B-B14F-4D97-AF65-F5344CB8AC3E}">
        <p14:creationId xmlns:p14="http://schemas.microsoft.com/office/powerpoint/2010/main" val="4169855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QUI-0500-PresentationDesign-2A-cover-nocopy-D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idx="4294967295"/>
          </p:nvPr>
        </p:nvSpPr>
        <p:spPr>
          <a:xfrm>
            <a:off x="327730" y="669189"/>
            <a:ext cx="3823513" cy="1194967"/>
          </a:xfrm>
        </p:spPr>
        <p:txBody>
          <a:bodyPr anchor="t">
            <a:normAutofit/>
          </a:bodyPr>
          <a:lstStyle/>
          <a:p>
            <a:pPr algn="l"/>
            <a:r>
              <a:rPr lang="en-US" sz="3200" spc="50" dirty="0">
                <a:solidFill>
                  <a:schemeClr val="bg1"/>
                </a:solidFill>
                <a:latin typeface="Arial"/>
                <a:cs typeface="Arial"/>
              </a:rPr>
              <a:t>Quintillion Subsea Cable System</a:t>
            </a:r>
          </a:p>
        </p:txBody>
      </p:sp>
      <p:sp>
        <p:nvSpPr>
          <p:cNvPr id="3" name="Subtitle 2"/>
          <p:cNvSpPr>
            <a:spLocks noGrp="1"/>
          </p:cNvSpPr>
          <p:nvPr>
            <p:ph type="subTitle" idx="4294967295"/>
          </p:nvPr>
        </p:nvSpPr>
        <p:spPr>
          <a:xfrm>
            <a:off x="320902" y="2041690"/>
            <a:ext cx="2219003" cy="218514"/>
          </a:xfrm>
        </p:spPr>
        <p:txBody>
          <a:bodyPr anchor="t">
            <a:noAutofit/>
          </a:bodyPr>
          <a:lstStyle/>
          <a:p>
            <a:pPr marL="0" indent="0" algn="l">
              <a:buNone/>
            </a:pPr>
            <a:r>
              <a:rPr lang="en-US" sz="1500" b="1" spc="20" baseline="30000" dirty="0">
                <a:solidFill>
                  <a:srgbClr val="FFFFFF"/>
                </a:solidFill>
                <a:latin typeface="Arial"/>
                <a:cs typeface="Arial"/>
              </a:rPr>
              <a:t>Presented by:</a:t>
            </a:r>
          </a:p>
        </p:txBody>
      </p:sp>
      <p:sp>
        <p:nvSpPr>
          <p:cNvPr id="5" name="Rectangle 4"/>
          <p:cNvSpPr/>
          <p:nvPr/>
        </p:nvSpPr>
        <p:spPr>
          <a:xfrm>
            <a:off x="327727" y="2267031"/>
            <a:ext cx="3236331" cy="246221"/>
          </a:xfrm>
          <a:prstGeom prst="rect">
            <a:avLst/>
          </a:prstGeom>
        </p:spPr>
        <p:txBody>
          <a:bodyPr wrap="square">
            <a:spAutoFit/>
          </a:bodyPr>
          <a:lstStyle/>
          <a:p>
            <a:r>
              <a:rPr lang="en-US" sz="1500" b="1" spc="20" baseline="30000" dirty="0">
                <a:solidFill>
                  <a:srgbClr val="FFFFFF"/>
                </a:solidFill>
                <a:latin typeface="Arial"/>
                <a:cs typeface="Arial"/>
              </a:rPr>
              <a:t>Elizabeth Pierce, CEO</a:t>
            </a:r>
          </a:p>
        </p:txBody>
      </p:sp>
    </p:spTree>
    <p:extLst>
      <p:ext uri="{BB962C8B-B14F-4D97-AF65-F5344CB8AC3E}">
        <p14:creationId xmlns:p14="http://schemas.microsoft.com/office/powerpoint/2010/main" val="4288313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3117146-ca28-4055-bc4a-f12248829826@namprd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6350"/>
            <a:ext cx="9203892" cy="705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394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QUI-0500-PresentationDesign-icebreakership-nocopy-2A-D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1"/>
          <p:cNvSpPr txBox="1">
            <a:spLocks/>
          </p:cNvSpPr>
          <p:nvPr/>
        </p:nvSpPr>
        <p:spPr>
          <a:xfrm>
            <a:off x="276835" y="146560"/>
            <a:ext cx="5349112" cy="81257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spc="50" dirty="0">
                <a:solidFill>
                  <a:srgbClr val="FFFFFF"/>
                </a:solidFill>
                <a:latin typeface="Arial"/>
                <a:cs typeface="Arial"/>
              </a:rPr>
              <a:t>Northwest and northeast routes present challenges</a:t>
            </a:r>
          </a:p>
        </p:txBody>
      </p:sp>
      <p:sp>
        <p:nvSpPr>
          <p:cNvPr id="4" name="TextBox 3"/>
          <p:cNvSpPr txBox="1"/>
          <p:nvPr/>
        </p:nvSpPr>
        <p:spPr>
          <a:xfrm>
            <a:off x="331991" y="1198174"/>
            <a:ext cx="4306110" cy="1179810"/>
          </a:xfrm>
          <a:prstGeom prst="rect">
            <a:avLst/>
          </a:prstGeom>
          <a:noFill/>
        </p:spPr>
        <p:txBody>
          <a:bodyPr wrap="square" rtlCol="0">
            <a:spAutoFit/>
          </a:bodyPr>
          <a:lstStyle/>
          <a:p>
            <a:pPr>
              <a:spcAft>
                <a:spcPts val="1000"/>
              </a:spcAft>
            </a:pPr>
            <a:r>
              <a:rPr lang="en-US" dirty="0">
                <a:solidFill>
                  <a:srgbClr val="FFFFFF"/>
                </a:solidFill>
                <a:latin typeface="Arial"/>
                <a:cs typeface="Arial"/>
              </a:rPr>
              <a:t>Construction is more challenging</a:t>
            </a:r>
          </a:p>
          <a:p>
            <a:pPr>
              <a:spcAft>
                <a:spcPts val="1000"/>
              </a:spcAft>
            </a:pPr>
            <a:r>
              <a:rPr lang="en-US" dirty="0">
                <a:solidFill>
                  <a:srgbClr val="FFFFFF"/>
                </a:solidFill>
                <a:latin typeface="Arial"/>
                <a:cs typeface="Arial"/>
              </a:rPr>
              <a:t>Short open water season</a:t>
            </a:r>
          </a:p>
          <a:p>
            <a:pPr>
              <a:spcAft>
                <a:spcPts val="1000"/>
              </a:spcAft>
            </a:pPr>
            <a:r>
              <a:rPr lang="en-US" dirty="0">
                <a:solidFill>
                  <a:srgbClr val="FFFFFF"/>
                </a:solidFill>
                <a:latin typeface="Arial"/>
                <a:cs typeface="Arial"/>
              </a:rPr>
              <a:t>Requires resilient design and installation</a:t>
            </a:r>
          </a:p>
        </p:txBody>
      </p:sp>
      <p:sp>
        <p:nvSpPr>
          <p:cNvPr id="5" name="TextBox 4"/>
          <p:cNvSpPr txBox="1"/>
          <p:nvPr/>
        </p:nvSpPr>
        <p:spPr>
          <a:xfrm>
            <a:off x="8552380" y="4530801"/>
            <a:ext cx="270251" cy="276999"/>
          </a:xfrm>
          <a:prstGeom prst="rect">
            <a:avLst/>
          </a:prstGeom>
          <a:noFill/>
        </p:spPr>
        <p:txBody>
          <a:bodyPr wrap="none" rtlCol="0" anchor="b">
            <a:spAutoFit/>
          </a:bodyPr>
          <a:lstStyle/>
          <a:p>
            <a:pPr algn="r"/>
            <a:fld id="{C67E05FA-5A2E-5740-BD37-3E88AB09FFC7}" type="slidenum">
              <a:rPr lang="en-US" sz="1200" smtClean="0">
                <a:solidFill>
                  <a:srgbClr val="FFFFFF"/>
                </a:solidFill>
                <a:latin typeface="Arial"/>
                <a:cs typeface="Arial"/>
              </a:rPr>
              <a:pPr algn="r"/>
              <a:t>11</a:t>
            </a:fld>
            <a:endParaRPr lang="en-US" sz="1200" dirty="0">
              <a:solidFill>
                <a:srgbClr val="FFFFFF"/>
              </a:solidFill>
              <a:latin typeface="Arial"/>
              <a:cs typeface="Arial"/>
            </a:endParaRPr>
          </a:p>
        </p:txBody>
      </p:sp>
    </p:spTree>
    <p:extLst>
      <p:ext uri="{BB962C8B-B14F-4D97-AF65-F5344CB8AC3E}">
        <p14:creationId xmlns:p14="http://schemas.microsoft.com/office/powerpoint/2010/main" val="3308110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7-QUI-0500-PresentationDesign-photoplaceholder-blank-2E-crane-D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8466794" y="4530801"/>
            <a:ext cx="355837" cy="276999"/>
          </a:xfrm>
          <a:prstGeom prst="rect">
            <a:avLst/>
          </a:prstGeom>
          <a:noFill/>
        </p:spPr>
        <p:txBody>
          <a:bodyPr wrap="none" rtlCol="0" anchor="b">
            <a:spAutoFit/>
          </a:bodyPr>
          <a:lstStyle/>
          <a:p>
            <a:pPr algn="r"/>
            <a:fld id="{C67E05FA-5A2E-5740-BD37-3E88AB09FFC7}" type="slidenum">
              <a:rPr lang="en-US" sz="1200" smtClean="0">
                <a:solidFill>
                  <a:schemeClr val="bg1"/>
                </a:solidFill>
                <a:latin typeface="Arial"/>
                <a:cs typeface="Arial"/>
              </a:rPr>
              <a:pPr algn="r"/>
              <a:t>12</a:t>
            </a:fld>
            <a:endParaRPr lang="en-US" sz="1200" dirty="0">
              <a:solidFill>
                <a:schemeClr val="bg1"/>
              </a:solidFill>
              <a:latin typeface="Arial"/>
              <a:cs typeface="Arial"/>
            </a:endParaRPr>
          </a:p>
        </p:txBody>
      </p:sp>
    </p:spTree>
    <p:extLst>
      <p:ext uri="{BB962C8B-B14F-4D97-AF65-F5344CB8AC3E}">
        <p14:creationId xmlns:p14="http://schemas.microsoft.com/office/powerpoint/2010/main" val="1808976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ex-website-galleryvi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9144001" cy="5143501"/>
          </a:xfrm>
          <a:prstGeom prst="rect">
            <a:avLst/>
          </a:prstGeom>
        </p:spPr>
      </p:pic>
      <p:sp>
        <p:nvSpPr>
          <p:cNvPr id="7" name="TextBox 6"/>
          <p:cNvSpPr txBox="1"/>
          <p:nvPr/>
        </p:nvSpPr>
        <p:spPr>
          <a:xfrm>
            <a:off x="8466794" y="4530801"/>
            <a:ext cx="355837" cy="276999"/>
          </a:xfrm>
          <a:prstGeom prst="rect">
            <a:avLst/>
          </a:prstGeom>
          <a:noFill/>
        </p:spPr>
        <p:txBody>
          <a:bodyPr wrap="none" rtlCol="0" anchor="b">
            <a:spAutoFit/>
          </a:bodyPr>
          <a:lstStyle/>
          <a:p>
            <a:pPr algn="r"/>
            <a:fld id="{C67E05FA-5A2E-5740-BD37-3E88AB09FFC7}" type="slidenum">
              <a:rPr lang="en-US" sz="1200" smtClean="0">
                <a:solidFill>
                  <a:srgbClr val="FFFFFF"/>
                </a:solidFill>
                <a:latin typeface="Arial"/>
                <a:cs typeface="Arial"/>
              </a:rPr>
              <a:pPr algn="r"/>
              <a:t>13</a:t>
            </a:fld>
            <a:endParaRPr lang="en-US" sz="1200" dirty="0">
              <a:solidFill>
                <a:srgbClr val="FFFFFF"/>
              </a:solidFill>
              <a:latin typeface="Arial"/>
              <a:cs typeface="Arial"/>
            </a:endParaRPr>
          </a:p>
        </p:txBody>
      </p:sp>
      <p:pic>
        <p:nvPicPr>
          <p:cNvPr id="9" name="Picture 8" descr="17-QUI-0500-PresentationDesign-photoplaceholder-blank-2C-D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483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QUI-0500-PresentationDesign-photoslides-2A-D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8466794" y="4530801"/>
            <a:ext cx="355837" cy="276999"/>
          </a:xfrm>
          <a:prstGeom prst="rect">
            <a:avLst/>
          </a:prstGeom>
          <a:noFill/>
        </p:spPr>
        <p:txBody>
          <a:bodyPr wrap="none" rtlCol="0" anchor="b">
            <a:spAutoFit/>
          </a:bodyPr>
          <a:lstStyle/>
          <a:p>
            <a:pPr algn="r"/>
            <a:fld id="{C67E05FA-5A2E-5740-BD37-3E88AB09FFC7}" type="slidenum">
              <a:rPr lang="en-US" sz="1200" smtClean="0">
                <a:latin typeface="Arial"/>
                <a:cs typeface="Arial"/>
              </a:rPr>
              <a:pPr algn="r"/>
              <a:t>14</a:t>
            </a:fld>
            <a:endParaRPr lang="en-US" sz="1200" dirty="0">
              <a:latin typeface="Arial"/>
              <a:cs typeface="Arial"/>
            </a:endParaRPr>
          </a:p>
        </p:txBody>
      </p:sp>
    </p:spTree>
    <p:extLst>
      <p:ext uri="{BB962C8B-B14F-4D97-AF65-F5344CB8AC3E}">
        <p14:creationId xmlns:p14="http://schemas.microsoft.com/office/powerpoint/2010/main" val="2027965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5143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Intentionally left blank</a:t>
            </a:r>
          </a:p>
          <a:p>
            <a:pPr algn="ctr"/>
            <a:r>
              <a:rPr lang="en-US" dirty="0"/>
              <a:t>Template for additional photo slides</a:t>
            </a:r>
          </a:p>
        </p:txBody>
      </p:sp>
      <p:pic>
        <p:nvPicPr>
          <p:cNvPr id="2" name="Picture 1" descr="17-QUI-0500-PresentationDesign-photoplaceholder-blank-2C-D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8466794" y="4530801"/>
            <a:ext cx="355837" cy="276999"/>
          </a:xfrm>
          <a:prstGeom prst="rect">
            <a:avLst/>
          </a:prstGeom>
          <a:noFill/>
        </p:spPr>
        <p:txBody>
          <a:bodyPr wrap="none" rtlCol="0" anchor="b">
            <a:spAutoFit/>
          </a:bodyPr>
          <a:lstStyle/>
          <a:p>
            <a:pPr algn="r"/>
            <a:fld id="{C67E05FA-5A2E-5740-BD37-3E88AB09FFC7}" type="slidenum">
              <a:rPr lang="en-US" sz="1200" smtClean="0">
                <a:solidFill>
                  <a:srgbClr val="FFFFFF"/>
                </a:solidFill>
                <a:latin typeface="Arial"/>
                <a:cs typeface="Arial"/>
              </a:rPr>
              <a:pPr algn="r"/>
              <a:t>15</a:t>
            </a:fld>
            <a:endParaRPr lang="en-US" sz="1200" dirty="0">
              <a:solidFill>
                <a:srgbClr val="FFFFFF"/>
              </a:solidFill>
              <a:latin typeface="Arial"/>
              <a:cs typeface="Arial"/>
            </a:endParaRPr>
          </a:p>
        </p:txBody>
      </p:sp>
      <p:pic>
        <p:nvPicPr>
          <p:cNvPr id="7" name="Picture 6"/>
          <p:cNvPicPr>
            <a:picLocks noChangeAspect="1"/>
          </p:cNvPicPr>
          <p:nvPr/>
        </p:nvPicPr>
        <p:blipFill rotWithShape="1">
          <a:blip r:embed="rId4"/>
          <a:srcRect l="1499" t="1452" r="2034" b="4661"/>
          <a:stretch/>
        </p:blipFill>
        <p:spPr>
          <a:xfrm>
            <a:off x="-107576" y="-1477703"/>
            <a:ext cx="10672763" cy="7755975"/>
          </a:xfrm>
          <a:prstGeom prst="rect">
            <a:avLst/>
          </a:prstGeom>
        </p:spPr>
      </p:pic>
    </p:spTree>
    <p:extLst>
      <p:ext uri="{BB962C8B-B14F-4D97-AF65-F5344CB8AC3E}">
        <p14:creationId xmlns:p14="http://schemas.microsoft.com/office/powerpoint/2010/main" val="3659350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17-QUI-0500-presentationdesign-middleslide-NOCOPY-1A-D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itle 1"/>
          <p:cNvSpPr txBox="1">
            <a:spLocks/>
          </p:cNvSpPr>
          <p:nvPr/>
        </p:nvSpPr>
        <p:spPr>
          <a:xfrm>
            <a:off x="243783" y="416892"/>
            <a:ext cx="5437247" cy="81257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spc="50" dirty="0">
                <a:solidFill>
                  <a:srgbClr val="AB2B3C"/>
                </a:solidFill>
                <a:latin typeface="Arial"/>
                <a:cs typeface="Arial"/>
              </a:rPr>
              <a:t>Northwest and northeast routes</a:t>
            </a:r>
            <a:br>
              <a:rPr lang="en-US" sz="2800" spc="50" dirty="0">
                <a:solidFill>
                  <a:srgbClr val="AB2B3C"/>
                </a:solidFill>
                <a:latin typeface="Arial"/>
                <a:cs typeface="Arial"/>
              </a:rPr>
            </a:br>
            <a:r>
              <a:rPr lang="en-US" sz="2800" spc="50" dirty="0">
                <a:solidFill>
                  <a:srgbClr val="AB2B3C"/>
                </a:solidFill>
                <a:latin typeface="Arial"/>
                <a:cs typeface="Arial"/>
              </a:rPr>
              <a:t>present opportunities</a:t>
            </a:r>
          </a:p>
        </p:txBody>
      </p:sp>
      <p:sp>
        <p:nvSpPr>
          <p:cNvPr id="10" name="TextBox 9"/>
          <p:cNvSpPr txBox="1"/>
          <p:nvPr/>
        </p:nvSpPr>
        <p:spPr>
          <a:xfrm>
            <a:off x="327724" y="1568405"/>
            <a:ext cx="5290878" cy="2416046"/>
          </a:xfrm>
          <a:prstGeom prst="rect">
            <a:avLst/>
          </a:prstGeom>
          <a:noFill/>
        </p:spPr>
        <p:txBody>
          <a:bodyPr wrap="square" rtlCol="0">
            <a:spAutoFit/>
          </a:bodyPr>
          <a:lstStyle/>
          <a:p>
            <a:pPr>
              <a:spcAft>
                <a:spcPts val="1000"/>
              </a:spcAft>
            </a:pPr>
            <a:r>
              <a:rPr lang="en-US" dirty="0">
                <a:latin typeface="Arial"/>
                <a:cs typeface="Arial"/>
              </a:rPr>
              <a:t>Provide resilience: diverse path from other cable systems</a:t>
            </a:r>
          </a:p>
          <a:p>
            <a:pPr>
              <a:spcAft>
                <a:spcPts val="1000"/>
              </a:spcAft>
            </a:pPr>
            <a:r>
              <a:rPr lang="en-US" dirty="0">
                <a:latin typeface="Arial"/>
                <a:cs typeface="Arial"/>
              </a:rPr>
              <a:t>Facilitate international cooperation for shared Arctic interests</a:t>
            </a:r>
          </a:p>
          <a:p>
            <a:pPr>
              <a:spcAft>
                <a:spcPts val="1000"/>
              </a:spcAft>
            </a:pPr>
            <a:r>
              <a:rPr lang="en-US" dirty="0">
                <a:latin typeface="Arial"/>
                <a:cs typeface="Arial"/>
              </a:rPr>
              <a:t>Facilitate responsible development of the Arctic </a:t>
            </a:r>
          </a:p>
          <a:p>
            <a:pPr>
              <a:spcAft>
                <a:spcPts val="1000"/>
              </a:spcAft>
            </a:pPr>
            <a:r>
              <a:rPr lang="en-US" dirty="0">
                <a:latin typeface="Arial"/>
                <a:cs typeface="Arial"/>
              </a:rPr>
              <a:t>Enable safety emergency response and safety capabilities</a:t>
            </a:r>
          </a:p>
        </p:txBody>
      </p:sp>
      <p:sp>
        <p:nvSpPr>
          <p:cNvPr id="12" name="TextBox 11"/>
          <p:cNvSpPr txBox="1"/>
          <p:nvPr/>
        </p:nvSpPr>
        <p:spPr>
          <a:xfrm>
            <a:off x="8545552" y="4530801"/>
            <a:ext cx="270251" cy="276999"/>
          </a:xfrm>
          <a:prstGeom prst="rect">
            <a:avLst/>
          </a:prstGeom>
          <a:noFill/>
        </p:spPr>
        <p:txBody>
          <a:bodyPr wrap="none" rtlCol="0" anchor="b">
            <a:spAutoFit/>
          </a:bodyPr>
          <a:lstStyle/>
          <a:p>
            <a:pPr algn="r"/>
            <a:fld id="{C67E05FA-5A2E-5740-BD37-3E88AB09FFC7}" type="slidenum">
              <a:rPr lang="en-US" sz="1200" smtClean="0">
                <a:latin typeface="Arial"/>
                <a:cs typeface="Arial"/>
              </a:rPr>
              <a:pPr algn="r"/>
              <a:t>16</a:t>
            </a:fld>
            <a:endParaRPr lang="en-US" sz="1200" dirty="0">
              <a:latin typeface="Arial"/>
              <a:cs typeface="Arial"/>
            </a:endParaRPr>
          </a:p>
        </p:txBody>
      </p:sp>
    </p:spTree>
    <p:extLst>
      <p:ext uri="{BB962C8B-B14F-4D97-AF65-F5344CB8AC3E}">
        <p14:creationId xmlns:p14="http://schemas.microsoft.com/office/powerpoint/2010/main" val="1195025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QUI-0500-PresentationDesign-photoplaceholder-blank-2E-stlawrenceisland-D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86877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QUI-0500-PresentationDesign-2A-v2-DM--3thru5-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8552380" y="4530801"/>
            <a:ext cx="270251" cy="276999"/>
          </a:xfrm>
          <a:prstGeom prst="rect">
            <a:avLst/>
          </a:prstGeom>
          <a:noFill/>
        </p:spPr>
        <p:txBody>
          <a:bodyPr wrap="none" rtlCol="0" anchor="b">
            <a:spAutoFit/>
          </a:bodyPr>
          <a:lstStyle/>
          <a:p>
            <a:pPr algn="r"/>
            <a:fld id="{C67E05FA-5A2E-5740-BD37-3E88AB09FFC7}" type="slidenum">
              <a:rPr lang="en-US" sz="1200" smtClean="0">
                <a:solidFill>
                  <a:srgbClr val="FFFFFF"/>
                </a:solidFill>
                <a:latin typeface="Arial"/>
                <a:cs typeface="Arial"/>
              </a:rPr>
              <a:pPr algn="r"/>
              <a:t>18</a:t>
            </a:fld>
            <a:endParaRPr lang="en-US" sz="1200" dirty="0">
              <a:solidFill>
                <a:srgbClr val="FFFFFF"/>
              </a:solidFill>
              <a:latin typeface="Arial"/>
              <a:cs typeface="Arial"/>
            </a:endParaRPr>
          </a:p>
        </p:txBody>
      </p:sp>
    </p:spTree>
    <p:extLst>
      <p:ext uri="{BB962C8B-B14F-4D97-AF65-F5344CB8AC3E}">
        <p14:creationId xmlns:p14="http://schemas.microsoft.com/office/powerpoint/2010/main" val="600799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QUI-0500-PresentationDesign-thankyouslide-2A-D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28835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17-QUI-0500-presentationdesign-middleslide-NOCOPY-1A-D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itle 1"/>
          <p:cNvSpPr txBox="1">
            <a:spLocks/>
          </p:cNvSpPr>
          <p:nvPr/>
        </p:nvSpPr>
        <p:spPr>
          <a:xfrm>
            <a:off x="320902" y="502094"/>
            <a:ext cx="5107121" cy="81257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spc="50" dirty="0">
                <a:solidFill>
                  <a:srgbClr val="AB2B3C"/>
                </a:solidFill>
                <a:latin typeface="Arial"/>
                <a:cs typeface="Arial"/>
              </a:rPr>
              <a:t>Arctic Communications can be… Challenging </a:t>
            </a:r>
          </a:p>
        </p:txBody>
      </p:sp>
      <p:sp>
        <p:nvSpPr>
          <p:cNvPr id="12" name="TextBox 11"/>
          <p:cNvSpPr txBox="1"/>
          <p:nvPr/>
        </p:nvSpPr>
        <p:spPr>
          <a:xfrm>
            <a:off x="8552380" y="4530801"/>
            <a:ext cx="270251" cy="276999"/>
          </a:xfrm>
          <a:prstGeom prst="rect">
            <a:avLst/>
          </a:prstGeom>
          <a:noFill/>
        </p:spPr>
        <p:txBody>
          <a:bodyPr wrap="none" rtlCol="0" anchor="b">
            <a:spAutoFit/>
          </a:bodyPr>
          <a:lstStyle/>
          <a:p>
            <a:pPr algn="r"/>
            <a:fld id="{C67E05FA-5A2E-5740-BD37-3E88AB09FFC7}" type="slidenum">
              <a:rPr lang="en-US" sz="1200" smtClean="0">
                <a:latin typeface="Arial"/>
                <a:cs typeface="Arial"/>
              </a:rPr>
              <a:pPr algn="r"/>
              <a:t>2</a:t>
            </a:fld>
            <a:endParaRPr lang="en-US" sz="1200" dirty="0">
              <a:latin typeface="Arial"/>
              <a:cs typeface="Arial"/>
            </a:endParaRPr>
          </a:p>
        </p:txBody>
      </p:sp>
      <p:sp>
        <p:nvSpPr>
          <p:cNvPr id="3" name="Rectangle 2">
            <a:extLst>
              <a:ext uri="{FF2B5EF4-FFF2-40B4-BE49-F238E27FC236}">
                <a16:creationId xmlns:a16="http://schemas.microsoft.com/office/drawing/2014/main" id="{F54E193F-B671-4DD4-8096-04D083F5BA5B}"/>
              </a:ext>
            </a:extLst>
          </p:cNvPr>
          <p:cNvSpPr/>
          <p:nvPr/>
        </p:nvSpPr>
        <p:spPr>
          <a:xfrm>
            <a:off x="372736" y="1790886"/>
            <a:ext cx="6395293" cy="1990288"/>
          </a:xfrm>
          <a:prstGeom prst="rect">
            <a:avLst/>
          </a:prstGeom>
        </p:spPr>
        <p:txBody>
          <a:bodyPr wrap="square">
            <a:spAutoFit/>
          </a:bodyPr>
          <a:lstStyle/>
          <a:p>
            <a:pPr>
              <a:spcAft>
                <a:spcPts val="1000"/>
              </a:spcAft>
            </a:pPr>
            <a:r>
              <a:rPr lang="en-US" dirty="0">
                <a:latin typeface="Arial"/>
                <a:cs typeface="Arial"/>
              </a:rPr>
              <a:t>Satellite or limited microwave backhaul</a:t>
            </a:r>
          </a:p>
          <a:p>
            <a:pPr>
              <a:spcAft>
                <a:spcPts val="1000"/>
              </a:spcAft>
            </a:pPr>
            <a:r>
              <a:rPr lang="en-US" dirty="0">
                <a:latin typeface="Arial"/>
                <a:cs typeface="Arial"/>
              </a:rPr>
              <a:t>Limited capacity</a:t>
            </a:r>
          </a:p>
          <a:p>
            <a:pPr>
              <a:spcAft>
                <a:spcPts val="1000"/>
              </a:spcAft>
            </a:pPr>
            <a:r>
              <a:rPr lang="en-US" dirty="0">
                <a:latin typeface="Arial"/>
                <a:cs typeface="Arial"/>
              </a:rPr>
              <a:t>High latency</a:t>
            </a:r>
          </a:p>
          <a:p>
            <a:pPr>
              <a:spcAft>
                <a:spcPts val="1000"/>
              </a:spcAft>
            </a:pPr>
            <a:r>
              <a:rPr lang="en-US" dirty="0">
                <a:latin typeface="Arial"/>
                <a:cs typeface="Arial"/>
              </a:rPr>
              <a:t>Service outages caused by environmental disruptions</a:t>
            </a:r>
          </a:p>
          <a:p>
            <a:pPr>
              <a:spcAft>
                <a:spcPts val="1000"/>
              </a:spcAft>
            </a:pPr>
            <a:r>
              <a:rPr lang="en-US" dirty="0">
                <a:latin typeface="Arial"/>
                <a:cs typeface="Arial"/>
              </a:rPr>
              <a:t>High cost:  wholesale $1,500 to $11,000 per Mbps per month</a:t>
            </a:r>
          </a:p>
        </p:txBody>
      </p:sp>
    </p:spTree>
    <p:extLst>
      <p:ext uri="{BB962C8B-B14F-4D97-AF65-F5344CB8AC3E}">
        <p14:creationId xmlns:p14="http://schemas.microsoft.com/office/powerpoint/2010/main" val="4265090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QUI-0500-PresentationDesign-2A-v2-DM--3thru5-full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8552380" y="4530801"/>
            <a:ext cx="270251" cy="276999"/>
          </a:xfrm>
          <a:prstGeom prst="rect">
            <a:avLst/>
          </a:prstGeom>
          <a:noFill/>
        </p:spPr>
        <p:txBody>
          <a:bodyPr wrap="none" rtlCol="0" anchor="b">
            <a:spAutoFit/>
          </a:bodyPr>
          <a:lstStyle/>
          <a:p>
            <a:pPr algn="r"/>
            <a:fld id="{C67E05FA-5A2E-5740-BD37-3E88AB09FFC7}" type="slidenum">
              <a:rPr lang="en-US" sz="1200" smtClean="0">
                <a:latin typeface="Arial"/>
                <a:cs typeface="Arial"/>
              </a:rPr>
              <a:pPr algn="r"/>
              <a:t>3</a:t>
            </a:fld>
            <a:endParaRPr lang="en-US" sz="1200" dirty="0">
              <a:latin typeface="Arial"/>
              <a:cs typeface="Arial"/>
            </a:endParaRPr>
          </a:p>
        </p:txBody>
      </p:sp>
    </p:spTree>
    <p:extLst>
      <p:ext uri="{BB962C8B-B14F-4D97-AF65-F5344CB8AC3E}">
        <p14:creationId xmlns:p14="http://schemas.microsoft.com/office/powerpoint/2010/main" val="913791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QUI-0500-PresentationDesign-2A-v2-DM--3thru5-full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Box 6"/>
          <p:cNvSpPr txBox="1"/>
          <p:nvPr/>
        </p:nvSpPr>
        <p:spPr>
          <a:xfrm>
            <a:off x="8552380" y="4530801"/>
            <a:ext cx="270251" cy="276999"/>
          </a:xfrm>
          <a:prstGeom prst="rect">
            <a:avLst/>
          </a:prstGeom>
          <a:noFill/>
        </p:spPr>
        <p:txBody>
          <a:bodyPr wrap="none" rtlCol="0" anchor="b">
            <a:spAutoFit/>
          </a:bodyPr>
          <a:lstStyle/>
          <a:p>
            <a:pPr algn="r"/>
            <a:fld id="{C67E05FA-5A2E-5740-BD37-3E88AB09FFC7}" type="slidenum">
              <a:rPr lang="en-US" sz="1200" smtClean="0">
                <a:latin typeface="Arial"/>
                <a:cs typeface="Arial"/>
              </a:rPr>
              <a:pPr algn="r"/>
              <a:t>4</a:t>
            </a:fld>
            <a:endParaRPr lang="en-US" sz="1200" dirty="0">
              <a:latin typeface="Arial"/>
              <a:cs typeface="Arial"/>
            </a:endParaRPr>
          </a:p>
        </p:txBody>
      </p:sp>
    </p:spTree>
    <p:extLst>
      <p:ext uri="{BB962C8B-B14F-4D97-AF65-F5344CB8AC3E}">
        <p14:creationId xmlns:p14="http://schemas.microsoft.com/office/powerpoint/2010/main" val="2496915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17-QUI-0500-presentationdesign-middleslide-NOCOPY-1A-D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itle 1"/>
          <p:cNvSpPr txBox="1">
            <a:spLocks/>
          </p:cNvSpPr>
          <p:nvPr/>
        </p:nvSpPr>
        <p:spPr>
          <a:xfrm>
            <a:off x="280507" y="494010"/>
            <a:ext cx="5107121" cy="81257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spc="50" dirty="0">
                <a:solidFill>
                  <a:srgbClr val="AB2B3C"/>
                </a:solidFill>
                <a:latin typeface="Arial"/>
                <a:cs typeface="Arial"/>
              </a:rPr>
              <a:t>National Security is a Priority </a:t>
            </a:r>
          </a:p>
        </p:txBody>
      </p:sp>
      <p:sp>
        <p:nvSpPr>
          <p:cNvPr id="10" name="TextBox 9"/>
          <p:cNvSpPr txBox="1"/>
          <p:nvPr/>
        </p:nvSpPr>
        <p:spPr>
          <a:xfrm>
            <a:off x="320902" y="1395808"/>
            <a:ext cx="4240009" cy="1585049"/>
          </a:xfrm>
          <a:prstGeom prst="rect">
            <a:avLst/>
          </a:prstGeom>
          <a:noFill/>
        </p:spPr>
        <p:txBody>
          <a:bodyPr wrap="square" rtlCol="0">
            <a:spAutoFit/>
          </a:bodyPr>
          <a:lstStyle/>
          <a:p>
            <a:pPr>
              <a:spcAft>
                <a:spcPts val="1000"/>
              </a:spcAft>
            </a:pPr>
            <a:r>
              <a:rPr lang="en-US" dirty="0">
                <a:latin typeface="Arial"/>
                <a:cs typeface="Arial"/>
              </a:rPr>
              <a:t>Homeland Security</a:t>
            </a:r>
          </a:p>
          <a:p>
            <a:pPr>
              <a:spcAft>
                <a:spcPts val="1000"/>
              </a:spcAft>
            </a:pPr>
            <a:r>
              <a:rPr lang="en-US" dirty="0">
                <a:latin typeface="Arial"/>
                <a:cs typeface="Arial"/>
              </a:rPr>
              <a:t>Customs &amp; Border Protection</a:t>
            </a:r>
          </a:p>
          <a:p>
            <a:pPr>
              <a:spcAft>
                <a:spcPts val="1000"/>
              </a:spcAft>
            </a:pPr>
            <a:r>
              <a:rPr lang="en-US" dirty="0">
                <a:latin typeface="Arial"/>
                <a:cs typeface="Arial"/>
              </a:rPr>
              <a:t>International Proximity </a:t>
            </a:r>
          </a:p>
          <a:p>
            <a:pPr>
              <a:spcAft>
                <a:spcPts val="1000"/>
              </a:spcAft>
            </a:pPr>
            <a:r>
              <a:rPr lang="en-US" dirty="0">
                <a:latin typeface="Arial"/>
                <a:cs typeface="Arial"/>
              </a:rPr>
              <a:t>Safety and Emergency Response</a:t>
            </a:r>
          </a:p>
        </p:txBody>
      </p:sp>
      <p:sp>
        <p:nvSpPr>
          <p:cNvPr id="12" name="TextBox 11"/>
          <p:cNvSpPr txBox="1"/>
          <p:nvPr/>
        </p:nvSpPr>
        <p:spPr>
          <a:xfrm>
            <a:off x="8552380" y="4530801"/>
            <a:ext cx="270251" cy="276999"/>
          </a:xfrm>
          <a:prstGeom prst="rect">
            <a:avLst/>
          </a:prstGeom>
          <a:noFill/>
        </p:spPr>
        <p:txBody>
          <a:bodyPr wrap="none" rtlCol="0" anchor="b">
            <a:spAutoFit/>
          </a:bodyPr>
          <a:lstStyle/>
          <a:p>
            <a:pPr algn="r"/>
            <a:fld id="{C67E05FA-5A2E-5740-BD37-3E88AB09FFC7}" type="slidenum">
              <a:rPr lang="en-US" sz="1200" smtClean="0">
                <a:latin typeface="Arial"/>
                <a:cs typeface="Arial"/>
              </a:rPr>
              <a:pPr algn="r"/>
              <a:t>5</a:t>
            </a:fld>
            <a:endParaRPr lang="en-US" sz="1200" dirty="0">
              <a:latin typeface="Arial"/>
              <a:cs typeface="Arial"/>
            </a:endParaRPr>
          </a:p>
        </p:txBody>
      </p:sp>
    </p:spTree>
    <p:extLst>
      <p:ext uri="{BB962C8B-B14F-4D97-AF65-F5344CB8AC3E}">
        <p14:creationId xmlns:p14="http://schemas.microsoft.com/office/powerpoint/2010/main" val="757899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0800000">
            <a:off x="0" y="-1"/>
            <a:ext cx="9591964" cy="7193973"/>
          </a:xfrm>
          <a:prstGeom prst="rect">
            <a:avLst/>
          </a:prstGeom>
        </p:spPr>
      </p:pic>
      <p:sp>
        <p:nvSpPr>
          <p:cNvPr id="2" name="TextBox 1">
            <a:extLst>
              <a:ext uri="{FF2B5EF4-FFF2-40B4-BE49-F238E27FC236}">
                <a16:creationId xmlns:a16="http://schemas.microsoft.com/office/drawing/2014/main" id="{76ECF4AC-5B22-4CD9-B383-C69D109CC9E9}"/>
              </a:ext>
            </a:extLst>
          </p:cNvPr>
          <p:cNvSpPr txBox="1"/>
          <p:nvPr/>
        </p:nvSpPr>
        <p:spPr>
          <a:xfrm>
            <a:off x="425988" y="286438"/>
            <a:ext cx="6646842" cy="954107"/>
          </a:xfrm>
          <a:prstGeom prst="rect">
            <a:avLst/>
          </a:prstGeom>
          <a:noFill/>
        </p:spPr>
        <p:txBody>
          <a:bodyPr wrap="square" rtlCol="0">
            <a:spAutoFit/>
          </a:bodyPr>
          <a:lstStyle/>
          <a:p>
            <a:r>
              <a:rPr lang="en-US" sz="2800" dirty="0">
                <a:solidFill>
                  <a:srgbClr val="99192E"/>
                </a:solidFill>
              </a:rPr>
              <a:t>Utqiagvik (Barrow) September 11, 2015:  One of many foreign cruise ships</a:t>
            </a:r>
          </a:p>
        </p:txBody>
      </p:sp>
    </p:spTree>
    <p:extLst>
      <p:ext uri="{BB962C8B-B14F-4D97-AF65-F5344CB8AC3E}">
        <p14:creationId xmlns:p14="http://schemas.microsoft.com/office/powerpoint/2010/main" val="714009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0800000">
            <a:off x="-65316" y="0"/>
            <a:ext cx="9209315" cy="6906986"/>
          </a:xfrm>
          <a:prstGeom prst="rect">
            <a:avLst/>
          </a:prstGeom>
        </p:spPr>
      </p:pic>
      <p:sp>
        <p:nvSpPr>
          <p:cNvPr id="2" name="TextBox 1">
            <a:extLst>
              <a:ext uri="{FF2B5EF4-FFF2-40B4-BE49-F238E27FC236}">
                <a16:creationId xmlns:a16="http://schemas.microsoft.com/office/drawing/2014/main" id="{1E43D6D5-D362-4B85-BCD4-F58ADB1B75D5}"/>
              </a:ext>
            </a:extLst>
          </p:cNvPr>
          <p:cNvSpPr txBox="1"/>
          <p:nvPr/>
        </p:nvSpPr>
        <p:spPr>
          <a:xfrm>
            <a:off x="282766" y="128530"/>
            <a:ext cx="6716839" cy="523220"/>
          </a:xfrm>
          <a:prstGeom prst="rect">
            <a:avLst/>
          </a:prstGeom>
          <a:noFill/>
        </p:spPr>
        <p:txBody>
          <a:bodyPr wrap="none" rtlCol="0">
            <a:spAutoFit/>
          </a:bodyPr>
          <a:lstStyle/>
          <a:p>
            <a:r>
              <a:rPr lang="en-US" sz="2800" dirty="0">
                <a:solidFill>
                  <a:srgbClr val="99192E"/>
                </a:solidFill>
              </a:rPr>
              <a:t>Passengers from cruise ship landing on shore</a:t>
            </a:r>
          </a:p>
        </p:txBody>
      </p:sp>
    </p:spTree>
    <p:extLst>
      <p:ext uri="{BB962C8B-B14F-4D97-AF65-F5344CB8AC3E}">
        <p14:creationId xmlns:p14="http://schemas.microsoft.com/office/powerpoint/2010/main" val="2159304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QUI-0500-PresentationDesign-photoplaceholder-blank-2E-maps-D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8552380" y="4530801"/>
            <a:ext cx="270251" cy="276999"/>
          </a:xfrm>
          <a:prstGeom prst="rect">
            <a:avLst/>
          </a:prstGeom>
          <a:noFill/>
        </p:spPr>
        <p:txBody>
          <a:bodyPr wrap="none" rtlCol="0" anchor="b">
            <a:spAutoFit/>
          </a:bodyPr>
          <a:lstStyle/>
          <a:p>
            <a:pPr algn="r"/>
            <a:fld id="{C67E05FA-5A2E-5740-BD37-3E88AB09FFC7}" type="slidenum">
              <a:rPr lang="en-US" sz="1200" smtClean="0">
                <a:latin typeface="Arial"/>
                <a:cs typeface="Arial"/>
              </a:rPr>
              <a:pPr algn="r"/>
              <a:t>8</a:t>
            </a:fld>
            <a:endParaRPr lang="en-US" sz="1200" dirty="0">
              <a:latin typeface="Arial"/>
              <a:cs typeface="Arial"/>
            </a:endParaRPr>
          </a:p>
        </p:txBody>
      </p:sp>
      <p:sp>
        <p:nvSpPr>
          <p:cNvPr id="6" name="Title 1"/>
          <p:cNvSpPr txBox="1">
            <a:spLocks/>
          </p:cNvSpPr>
          <p:nvPr/>
        </p:nvSpPr>
        <p:spPr>
          <a:xfrm>
            <a:off x="320902" y="703330"/>
            <a:ext cx="5107121" cy="81257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100" spc="50" dirty="0">
              <a:solidFill>
                <a:srgbClr val="AB2B3C"/>
              </a:solidFill>
              <a:latin typeface="Arial"/>
              <a:cs typeface="Arial"/>
            </a:endParaRPr>
          </a:p>
        </p:txBody>
      </p:sp>
      <p:sp>
        <p:nvSpPr>
          <p:cNvPr id="8" name="Title 1"/>
          <p:cNvSpPr txBox="1">
            <a:spLocks/>
          </p:cNvSpPr>
          <p:nvPr/>
        </p:nvSpPr>
        <p:spPr>
          <a:xfrm>
            <a:off x="473302" y="855730"/>
            <a:ext cx="5107121" cy="81257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spc="50" dirty="0">
                <a:solidFill>
                  <a:srgbClr val="AB2B3C"/>
                </a:solidFill>
                <a:latin typeface="Arial"/>
                <a:cs typeface="Arial"/>
              </a:rPr>
              <a:t>Quintillion is Advancing Arctic Communications</a:t>
            </a:r>
          </a:p>
        </p:txBody>
      </p:sp>
    </p:spTree>
    <p:extLst>
      <p:ext uri="{BB962C8B-B14F-4D97-AF65-F5344CB8AC3E}">
        <p14:creationId xmlns:p14="http://schemas.microsoft.com/office/powerpoint/2010/main" val="3052724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d1509d6-5482-40f2-b501-769bcc63c4da@namprd1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226296" cy="713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3576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4471</TotalTime>
  <Words>601</Words>
  <Application>Microsoft Office PowerPoint</Application>
  <PresentationFormat>On-screen Show (16:9)</PresentationFormat>
  <Paragraphs>60</Paragraphs>
  <Slides>19</Slides>
  <Notes>10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Quintillion Subsea Cable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Northwest Strategies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Meese</dc:creator>
  <cp:lastModifiedBy>Elizabeth Pierce</cp:lastModifiedBy>
  <cp:revision>95</cp:revision>
  <dcterms:created xsi:type="dcterms:W3CDTF">2017-07-07T22:42:33Z</dcterms:created>
  <dcterms:modified xsi:type="dcterms:W3CDTF">2017-07-19T10:00:09Z</dcterms:modified>
</cp:coreProperties>
</file>