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58" r:id="rId3"/>
    <p:sldId id="271" r:id="rId4"/>
    <p:sldId id="261" r:id="rId5"/>
    <p:sldId id="285" r:id="rId6"/>
    <p:sldId id="327" r:id="rId7"/>
    <p:sldId id="286" r:id="rId8"/>
    <p:sldId id="328" r:id="rId9"/>
    <p:sldId id="329" r:id="rId10"/>
    <p:sldId id="316" r:id="rId1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7" autoAdjust="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F163-772B-4250-8704-E9229E242E8B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3A90A-E43D-47FB-B031-FCC52A2AC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8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682625"/>
            <a:ext cx="5130800" cy="3848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032" y="4715118"/>
            <a:ext cx="4991201" cy="461995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3A90A-E43D-47FB-B031-FCC52A2AC7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3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17" y="4718288"/>
            <a:ext cx="4988029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371" indent="-228371">
              <a:buFontTx/>
              <a:buChar char="•"/>
            </a:pPr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4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6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1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0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7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5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4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4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9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8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5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3CCF-2580-4D32-B043-700457333CB7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0D2D-6685-4330-AF40-4ADA1047C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7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hyperlink" Target="http://www.google.dk/url?sa=i&amp;rct=j&amp;q=&amp;esrc=s&amp;source=images&amp;cd=&amp;cad=rja&amp;uact=8&amp;ved=0ahUKEwj2g9DdtoTVAhXCKVAKHRaxBL4QjRwIBw&amp;url=http://www.rcinet.ca/en/2016/07/27/closure-of-canadas-only-deep-water-arctic-port-shocking/&amp;psig=AFQjCNG-Ba6GZnSQpog9s8Q52j0mmWTclg&amp;ust=149997227303401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www.google.dk/url?sa=i&amp;rct=j&amp;q=&amp;esrc=s&amp;source=images&amp;cd=&amp;cad=rja&amp;uact=8&amp;ved=0ahUKEwjTn42jt4TVAhWCmLQKHeFdDC0QjRwIBw&amp;url=https://www.vesselfinder.com/news/5257-ABS-COSCO-to-cooperate-on-trans-Arctic-shipping&amp;psig=AFQjCNE0e4zQV02Cc8DDsuQMJOLd5qGpUA&amp;ust=1499972443918230" TargetMode="Externa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12" Type="http://schemas.openxmlformats.org/officeDocument/2006/relationships/image" Target="../media/image26.jpeg"/><Relationship Id="rId17" Type="http://schemas.openxmlformats.org/officeDocument/2006/relationships/image" Target="../media/image30.jpeg"/><Relationship Id="rId2" Type="http://schemas.openxmlformats.org/officeDocument/2006/relationships/hyperlink" Target="http://www.google.dk/url?sa=i&amp;rct=j&amp;q=&amp;esrc=s&amp;source=images&amp;cd=&amp;cad=rja&amp;uact=8&amp;ved=0ahUKEwj0hJW0qonVAhVEbVAKHQwbDvUQjRwIBw&amp;url=http://www.asiasat.com/technology/satellite-fleet&amp;psig=AFQjCNEiMm6rqnf0K2-1DOPPxYwCyf1vAA&amp;ust=1500140800001289" TargetMode="Externa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5" Type="http://schemas.openxmlformats.org/officeDocument/2006/relationships/image" Target="../media/image28.pn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6512" y="2844"/>
            <a:ext cx="9266361" cy="6855156"/>
            <a:chOff x="1257300" y="1166813"/>
            <a:chExt cx="6629400" cy="4524375"/>
          </a:xfrm>
        </p:grpSpPr>
        <p:pic>
          <p:nvPicPr>
            <p:cNvPr id="9218" name="Picture 2" descr="D:\NAK\My Pictures\Kort Arkti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166813"/>
              <a:ext cx="66294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 rot="1619980">
              <a:off x="3478770" y="2640674"/>
              <a:ext cx="1033756" cy="15942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 rot="13916233">
              <a:off x="5690240" y="4065641"/>
              <a:ext cx="325200" cy="3800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 rot="19757179">
              <a:off x="4930989" y="3988890"/>
              <a:ext cx="208137" cy="2019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5428381"/>
            <a:ext cx="410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Impacts of an Ice-Diminishing Arctic on Naval and Maritime Operations –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 Danish Perspective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Rear Admiral Niels Olsen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33265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Thank you for your attention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61461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 stand ready </a:t>
            </a:r>
            <a:r>
              <a:rPr lang="en-US" sz="2800" b="1" dirty="0" smtClean="0">
                <a:solidFill>
                  <a:srgbClr val="002060"/>
                </a:solidFill>
              </a:rPr>
              <a:t>to answer any </a:t>
            </a:r>
            <a:r>
              <a:rPr lang="en-US" sz="2800" b="1" dirty="0" smtClean="0">
                <a:solidFill>
                  <a:srgbClr val="002060"/>
                </a:solidFill>
              </a:rPr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5" y="853490"/>
            <a:ext cx="7056867" cy="52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Arctic Sea Ice Summer 2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664"/>
            <a:ext cx="388937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5536" y="1997422"/>
            <a:ext cx="6413252" cy="2439988"/>
            <a:chOff x="395536" y="1997422"/>
            <a:chExt cx="6413252" cy="2439988"/>
          </a:xfrm>
        </p:grpSpPr>
        <p:sp>
          <p:nvSpPr>
            <p:cNvPr id="3" name="TextBox 2"/>
            <p:cNvSpPr txBox="1"/>
            <p:nvPr/>
          </p:nvSpPr>
          <p:spPr>
            <a:xfrm>
              <a:off x="395536" y="321297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smtClean="0">
                  <a:solidFill>
                    <a:srgbClr val="002060"/>
                  </a:solidFill>
                </a:rPr>
                <a:t>GAME CHANGER</a:t>
              </a:r>
              <a:endParaRPr lang="en-GB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17" descr="Arctic Sea Ice Summer 20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1997422"/>
              <a:ext cx="3892550" cy="243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6" descr="Arctic Sea Ice Summer 20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078139"/>
            <a:ext cx="3889375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AK\My Pictures\Arctic Sea Rou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4" y="8281"/>
            <a:ext cx="599916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75856" y="1002214"/>
            <a:ext cx="3456384" cy="3506906"/>
            <a:chOff x="3275856" y="980728"/>
            <a:chExt cx="3456384" cy="3506906"/>
          </a:xfrm>
        </p:grpSpPr>
        <p:sp>
          <p:nvSpPr>
            <p:cNvPr id="4" name="TextBox 3"/>
            <p:cNvSpPr txBox="1"/>
            <p:nvPr/>
          </p:nvSpPr>
          <p:spPr>
            <a:xfrm>
              <a:off x="3275856" y="980728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solidFill>
                    <a:schemeClr val="bg1"/>
                  </a:solidFill>
                </a:rPr>
                <a:t>– 37%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4008" y="414908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solidFill>
                    <a:schemeClr val="bg1"/>
                  </a:solidFill>
                </a:rPr>
                <a:t>– 34%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2160" y="162880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>
                  <a:solidFill>
                    <a:schemeClr val="bg1"/>
                  </a:solidFill>
                </a:rPr>
                <a:t>– 42%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5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4" y="692696"/>
            <a:ext cx="9036496" cy="5256584"/>
            <a:chOff x="107504" y="836712"/>
            <a:chExt cx="9036496" cy="5256584"/>
          </a:xfrm>
        </p:grpSpPr>
        <p:pic>
          <p:nvPicPr>
            <p:cNvPr id="21506" name="Picture 2" descr="Verdenshandelens åre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908720"/>
              <a:ext cx="8924929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07504" y="836712"/>
              <a:ext cx="903649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87624" y="220578"/>
            <a:ext cx="6984776" cy="6448782"/>
            <a:chOff x="1187624" y="220578"/>
            <a:chExt cx="6984776" cy="6448782"/>
          </a:xfrm>
        </p:grpSpPr>
        <p:sp>
          <p:nvSpPr>
            <p:cNvPr id="4" name="TextBox 3"/>
            <p:cNvSpPr txBox="1"/>
            <p:nvPr/>
          </p:nvSpPr>
          <p:spPr>
            <a:xfrm>
              <a:off x="1187624" y="5961474"/>
              <a:ext cx="6984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2060"/>
                  </a:solidFill>
                </a:rPr>
                <a:t>It could lead to </a:t>
              </a:r>
              <a:r>
                <a:rPr lang="en-GB" altLang="en-US" sz="2000" dirty="0">
                  <a:solidFill>
                    <a:srgbClr val="002060"/>
                  </a:solidFill>
                </a:rPr>
                <a:t>massive increase in </a:t>
              </a:r>
              <a:r>
                <a:rPr lang="en-GB" altLang="en-US" sz="2000" dirty="0" smtClean="0">
                  <a:solidFill>
                    <a:srgbClr val="002060"/>
                  </a:solidFill>
                </a:rPr>
                <a:t>traffic </a:t>
              </a:r>
              <a:r>
                <a:rPr lang="en-GB" altLang="en-US" sz="2000" dirty="0">
                  <a:solidFill>
                    <a:srgbClr val="002060"/>
                  </a:solidFill>
                </a:rPr>
                <a:t>volume in the </a:t>
              </a:r>
              <a:r>
                <a:rPr lang="en-GB" altLang="en-US" sz="2000" dirty="0" smtClean="0">
                  <a:solidFill>
                    <a:srgbClr val="002060"/>
                  </a:solidFill>
                </a:rPr>
                <a:t>Arctic, and </a:t>
              </a:r>
              <a:r>
                <a:rPr lang="en-US" sz="2000" dirty="0" smtClean="0">
                  <a:solidFill>
                    <a:srgbClr val="002060"/>
                  </a:solidFill>
                </a:rPr>
                <a:t>a complete transformation of sea transportation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5816" y="220578"/>
              <a:ext cx="352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2060"/>
                  </a:solidFill>
                </a:rPr>
                <a:t>If just some of this </a:t>
              </a:r>
              <a:r>
                <a:rPr lang="en-US" sz="2000" dirty="0" smtClean="0">
                  <a:solidFill>
                    <a:srgbClr val="002060"/>
                  </a:solidFill>
                </a:rPr>
                <a:t>head </a:t>
              </a:r>
              <a:r>
                <a:rPr lang="en-US" sz="2000" dirty="0" smtClean="0">
                  <a:solidFill>
                    <a:srgbClr val="002060"/>
                  </a:solidFill>
                </a:rPr>
                <a:t>North?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2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9552" y="4046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very simple extrapolation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9553" y="980728"/>
            <a:ext cx="3816424" cy="907941"/>
            <a:chOff x="539553" y="980728"/>
            <a:chExt cx="3816424" cy="907941"/>
          </a:xfrm>
        </p:grpSpPr>
        <p:sp>
          <p:nvSpPr>
            <p:cNvPr id="5" name="TextBox 4"/>
            <p:cNvSpPr txBox="1"/>
            <p:nvPr/>
          </p:nvSpPr>
          <p:spPr>
            <a:xfrm>
              <a:off x="539553" y="980728"/>
              <a:ext cx="381642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Arctic Icecap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rgbClr val="002060"/>
                  </a:solidFill>
                </a:rPr>
                <a:t>H</a:t>
              </a:r>
              <a:r>
                <a:rPr lang="en-US" sz="2400" b="1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uman activity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699792" y="1125334"/>
              <a:ext cx="288032" cy="25202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699792" y="1513968"/>
              <a:ext cx="288032" cy="25202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utoShape 4" descr="Image result for Arctic shipp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Image result for Arctic shippin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539552" y="2420888"/>
            <a:ext cx="8136904" cy="3807866"/>
            <a:chOff x="539552" y="2213423"/>
            <a:chExt cx="8136904" cy="3807866"/>
          </a:xfrm>
        </p:grpSpPr>
        <p:pic>
          <p:nvPicPr>
            <p:cNvPr id="1026" name="Picture 2" descr="Image result for canadian arctic por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071" y="4797153"/>
              <a:ext cx="2177385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39552" y="2491149"/>
              <a:ext cx="799288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Cruise ships</a:t>
              </a:r>
              <a:endParaRPr lang="en-US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2000" b="1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Merchant traffic</a:t>
              </a:r>
            </a:p>
            <a:p>
              <a:endPara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GB" sz="2000" b="1" dirty="0" smtClean="0">
                  <a:solidFill>
                    <a:srgbClr val="002060"/>
                  </a:solidFill>
                </a:rPr>
                <a:t>Extraction </a:t>
              </a:r>
              <a:r>
                <a:rPr lang="en-GB" sz="2000" b="1" dirty="0">
                  <a:solidFill>
                    <a:srgbClr val="002060"/>
                  </a:solidFill>
                </a:rPr>
                <a:t>of </a:t>
              </a:r>
              <a:r>
                <a:rPr lang="en-GB" sz="2000" b="1" dirty="0" smtClean="0">
                  <a:solidFill>
                    <a:srgbClr val="002060"/>
                  </a:solidFill>
                </a:rPr>
                <a:t>resources</a:t>
              </a:r>
              <a:endPara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2000" b="1" dirty="0" smtClean="0">
                  <a:solidFill>
                    <a:srgbClr val="00206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Development</a:t>
              </a:r>
              <a:endParaRPr lang="en-US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601" y="3824091"/>
              <a:ext cx="1431671" cy="140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Image result for Arctic shippi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114445"/>
              <a:ext cx="1732436" cy="1299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654" y="2213423"/>
              <a:ext cx="1844378" cy="1287585"/>
            </a:xfrm>
            <a:prstGeom prst="rect">
              <a:avLst/>
            </a:prstGeom>
          </p:spPr>
        </p:pic>
      </p:grpSp>
      <p:pic>
        <p:nvPicPr>
          <p:cNvPr id="20" name="Pladsholder til indhol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2346"/>
            <a:ext cx="2339325" cy="20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9552" y="4046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very simple extrapolation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3" y="980728"/>
            <a:ext cx="381642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Arctic Icecap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H</a:t>
            </a:r>
            <a:r>
              <a:rPr lang="en-US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uman activity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99792" y="1125334"/>
            <a:ext cx="288032" cy="2520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99792" y="1513968"/>
            <a:ext cx="288032" cy="2520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Arctic shipp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Image result for Arctic shippin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39552" y="2698614"/>
            <a:ext cx="2664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Cruise ships</a:t>
            </a:r>
            <a:endParaRPr lang="en-US" sz="20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Merchant traffic</a:t>
            </a:r>
          </a:p>
          <a:p>
            <a:endParaRPr lang="en-US" sz="20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Extraction </a:t>
            </a:r>
            <a:r>
              <a:rPr lang="en-GB" sz="2000" b="1" dirty="0">
                <a:solidFill>
                  <a:srgbClr val="002060"/>
                </a:solidFill>
              </a:rPr>
              <a:t>of </a:t>
            </a:r>
            <a:r>
              <a:rPr lang="en-GB" sz="2000" b="1" dirty="0" smtClean="0">
                <a:solidFill>
                  <a:srgbClr val="002060"/>
                </a:solidFill>
              </a:rPr>
              <a:t>resources</a:t>
            </a:r>
            <a:endParaRPr lang="en-US" sz="20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en-US" sz="20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51920" y="2708920"/>
            <a:ext cx="4752528" cy="3096344"/>
            <a:chOff x="3851920" y="2708920"/>
            <a:chExt cx="4752528" cy="3096344"/>
          </a:xfrm>
        </p:grpSpPr>
        <p:sp>
          <p:nvSpPr>
            <p:cNvPr id="7" name="Rectangle 6"/>
            <p:cNvSpPr/>
            <p:nvPr/>
          </p:nvSpPr>
          <p:spPr>
            <a:xfrm>
              <a:off x="3851920" y="2708920"/>
              <a:ext cx="4752528" cy="36004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51920" y="3645024"/>
              <a:ext cx="4752528" cy="36004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51920" y="4581128"/>
              <a:ext cx="4752528" cy="36004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51920" y="5445224"/>
              <a:ext cx="4752528" cy="36004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51921" y="2708920"/>
              <a:ext cx="953637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51921" y="3645024"/>
              <a:ext cx="540059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51921" y="4581128"/>
              <a:ext cx="360040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51920" y="5445224"/>
              <a:ext cx="360041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ladsholder til ind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2346"/>
            <a:ext cx="2339325" cy="20445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75656" y="623731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One thing is certain: It will </a:t>
            </a:r>
            <a:r>
              <a:rPr lang="en-US" sz="2000" b="1" dirty="0" smtClean="0">
                <a:solidFill>
                  <a:srgbClr val="002060"/>
                </a:solidFill>
              </a:rPr>
              <a:t>happen – and it is happening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d/d0/Melting-ice-polar-be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1770519" cy="184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Might not be linear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Might </a:t>
            </a:r>
            <a:r>
              <a:rPr lang="en-US" sz="2000" b="1" dirty="0" smtClean="0">
                <a:solidFill>
                  <a:srgbClr val="002060"/>
                </a:solidFill>
              </a:rPr>
              <a:t>be happening very quickly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Might outpace our capabilities to cope</a:t>
            </a:r>
          </a:p>
          <a:p>
            <a:pPr>
              <a:spcAft>
                <a:spcPts val="8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We </a:t>
            </a:r>
            <a:r>
              <a:rPr lang="en-US" sz="2000" b="1" dirty="0" smtClean="0">
                <a:solidFill>
                  <a:srgbClr val="002060"/>
                </a:solidFill>
              </a:rPr>
              <a:t>better scale up!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3568" y="2186972"/>
            <a:ext cx="8352928" cy="4478625"/>
            <a:chOff x="683568" y="2186972"/>
            <a:chExt cx="8352928" cy="4478625"/>
          </a:xfrm>
        </p:grpSpPr>
        <p:sp>
          <p:nvSpPr>
            <p:cNvPr id="4" name="TextBox 3"/>
            <p:cNvSpPr txBox="1"/>
            <p:nvPr/>
          </p:nvSpPr>
          <p:spPr>
            <a:xfrm>
              <a:off x="683568" y="2523668"/>
              <a:ext cx="4248472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More surveillance</a:t>
              </a:r>
            </a:p>
            <a:p>
              <a:endParaRPr lang="en-US" sz="2000" b="1" dirty="0" smtClean="0">
                <a:solidFill>
                  <a:srgbClr val="002060"/>
                </a:solidFill>
              </a:endParaRPr>
            </a:p>
            <a:p>
              <a:endParaRPr lang="en-US" sz="2000" b="1" dirty="0">
                <a:solidFill>
                  <a:srgbClr val="002060"/>
                </a:solidFill>
              </a:endParaRPr>
            </a:p>
            <a:p>
              <a:r>
                <a:rPr lang="en-US" sz="2000" b="1" dirty="0" smtClean="0">
                  <a:solidFill>
                    <a:srgbClr val="002060"/>
                  </a:solidFill>
                </a:rPr>
                <a:t>More presence</a:t>
              </a:r>
            </a:p>
            <a:p>
              <a:endParaRPr lang="en-US" sz="2000" b="1" dirty="0" smtClean="0">
                <a:solidFill>
                  <a:srgbClr val="002060"/>
                </a:solidFill>
              </a:endParaRPr>
            </a:p>
            <a:p>
              <a:endParaRPr lang="en-US" sz="2000" b="1" dirty="0" smtClean="0">
                <a:solidFill>
                  <a:srgbClr val="002060"/>
                </a:solidFill>
              </a:endParaRPr>
            </a:p>
            <a:p>
              <a:r>
                <a:rPr lang="en-US" sz="2000" b="1" dirty="0" smtClean="0">
                  <a:solidFill>
                    <a:srgbClr val="002060"/>
                  </a:solidFill>
                </a:rPr>
                <a:t>More </a:t>
              </a:r>
              <a:r>
                <a:rPr lang="en-US" sz="2000" b="1" dirty="0">
                  <a:solidFill>
                    <a:srgbClr val="002060"/>
                  </a:solidFill>
                </a:rPr>
                <a:t>survey capacity</a:t>
              </a:r>
            </a:p>
            <a:p>
              <a:endParaRPr lang="en-US" sz="2000" b="1" dirty="0" smtClean="0">
                <a:solidFill>
                  <a:srgbClr val="002060"/>
                </a:solidFill>
              </a:endParaRPr>
            </a:p>
            <a:p>
              <a:endParaRPr lang="en-US" sz="2000" b="1" dirty="0">
                <a:solidFill>
                  <a:srgbClr val="002060"/>
                </a:solidFill>
              </a:endParaRPr>
            </a:p>
            <a:p>
              <a:r>
                <a:rPr lang="en-US" sz="2000" b="1" dirty="0" smtClean="0">
                  <a:solidFill>
                    <a:srgbClr val="002060"/>
                  </a:solidFill>
                </a:rPr>
                <a:t>More search and rescue resources</a:t>
              </a:r>
            </a:p>
            <a:p>
              <a:endParaRPr lang="en-US" sz="2000" b="1" dirty="0" smtClean="0">
                <a:solidFill>
                  <a:srgbClr val="002060"/>
                </a:solidFill>
              </a:endParaRPr>
            </a:p>
            <a:p>
              <a:endParaRPr lang="en-US" sz="2000" b="1" dirty="0">
                <a:solidFill>
                  <a:srgbClr val="002060"/>
                </a:solidFill>
              </a:endParaRPr>
            </a:p>
            <a:p>
              <a:r>
                <a:rPr lang="en-US" sz="2000" b="1" dirty="0" smtClean="0">
                  <a:solidFill>
                    <a:srgbClr val="002060"/>
                  </a:solidFill>
                </a:rPr>
                <a:t>More emergency response resources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pic>
          <p:nvPicPr>
            <p:cNvPr id="9" name="Billede 8" descr="Panorama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14828" y="5517232"/>
              <a:ext cx="1721668" cy="1148365"/>
            </a:xfrm>
            <a:prstGeom prst="rect">
              <a:avLst/>
            </a:prstGeom>
          </p:spPr>
        </p:pic>
        <p:pic>
          <p:nvPicPr>
            <p:cNvPr id="8" name="Billede 24" descr="IMG_4078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159513" y="4725144"/>
              <a:ext cx="1940879" cy="10338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51" y="3886306"/>
              <a:ext cx="1556413" cy="1220521"/>
            </a:xfrm>
            <a:prstGeom prst="rect">
              <a:avLst/>
            </a:prstGeom>
          </p:spPr>
        </p:pic>
        <p:pic>
          <p:nvPicPr>
            <p:cNvPr id="7" name="Billede 18" descr="KNUD, Jona Astrid, FLV fototjeneste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066440" y="3092367"/>
              <a:ext cx="1801704" cy="1200729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915816" y="2186972"/>
              <a:ext cx="1581168" cy="1427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488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b="1" dirty="0" smtClean="0">
                <a:solidFill>
                  <a:srgbClr val="002060"/>
                </a:solidFill>
              </a:rPr>
              <a:t>National </a:t>
            </a:r>
            <a:r>
              <a:rPr lang="en-GB" altLang="en-US" sz="2000" b="1" dirty="0">
                <a:solidFill>
                  <a:srgbClr val="002060"/>
                </a:solidFill>
              </a:rPr>
              <a:t>responsibility will increase, as will our common responsibility. </a:t>
            </a:r>
            <a:endParaRPr lang="en-GB" altLang="en-US" sz="2000" b="1" dirty="0" smtClean="0">
              <a:solidFill>
                <a:srgbClr val="002060"/>
              </a:solidFill>
            </a:endParaRPr>
          </a:p>
          <a:p>
            <a:endParaRPr lang="da-DK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So what are we doing?</a:t>
            </a: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AutoShape 2" descr="Image result for satellit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2011363"/>
            <a:ext cx="97726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Gomspace satelli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67545" y="3496714"/>
            <a:ext cx="7344815" cy="974912"/>
            <a:chOff x="467545" y="3496714"/>
            <a:chExt cx="7344815" cy="974912"/>
          </a:xfrm>
        </p:grpSpPr>
        <p:sp>
          <p:nvSpPr>
            <p:cNvPr id="30" name="TextBox 29"/>
            <p:cNvSpPr txBox="1"/>
            <p:nvPr/>
          </p:nvSpPr>
          <p:spPr>
            <a:xfrm>
              <a:off x="467545" y="3717032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Air &amp; Ground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59832" y="3496714"/>
              <a:ext cx="4752528" cy="974912"/>
              <a:chOff x="3059832" y="3496714"/>
              <a:chExt cx="4752528" cy="974912"/>
            </a:xfrm>
          </p:grpSpPr>
          <p:pic>
            <p:nvPicPr>
              <p:cNvPr id="47" name="Pladsholder til indhold 6" descr="C-130J og CL-604 - photoshop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3059832" y="3496714"/>
                <a:ext cx="1344706" cy="974912"/>
              </a:xfrm>
              <a:prstGeom prst="rect">
                <a:avLst/>
              </a:prstGeom>
            </p:spPr>
          </p:pic>
          <p:pic>
            <p:nvPicPr>
              <p:cNvPr id="52" name="Pladsholder til indhold 6" descr="IMG_4202.jp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>
              <a:xfrm>
                <a:off x="6349336" y="3496714"/>
                <a:ext cx="1463024" cy="974912"/>
              </a:xfrm>
              <a:prstGeom prst="rect">
                <a:avLst/>
              </a:prstGeom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567779" y="3501008"/>
                <a:ext cx="1660405" cy="970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467544" y="1737829"/>
            <a:ext cx="6192688" cy="759148"/>
            <a:chOff x="467544" y="1737829"/>
            <a:chExt cx="6192688" cy="759148"/>
          </a:xfrm>
        </p:grpSpPr>
        <p:sp>
          <p:nvSpPr>
            <p:cNvPr id="28" name="TextBox 27"/>
            <p:cNvSpPr txBox="1"/>
            <p:nvPr/>
          </p:nvSpPr>
          <p:spPr>
            <a:xfrm>
              <a:off x="467544" y="1886769"/>
              <a:ext cx="165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Surveillance 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60599" y="1737829"/>
              <a:ext cx="3599633" cy="759148"/>
              <a:chOff x="3060599" y="1737829"/>
              <a:chExt cx="3599633" cy="759148"/>
            </a:xfrm>
          </p:grpSpPr>
          <p:pic>
            <p:nvPicPr>
              <p:cNvPr id="1024" name="Picture 10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0599" y="1742753"/>
                <a:ext cx="1439393" cy="742764"/>
              </a:xfrm>
              <a:prstGeom prst="rect">
                <a:avLst/>
              </a:prstGeom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670505" y="1742754"/>
                <a:ext cx="822479" cy="742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5885" y="1737829"/>
                <a:ext cx="1034347" cy="759148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467545" y="5661248"/>
            <a:ext cx="7488831" cy="966095"/>
            <a:chOff x="467545" y="5661248"/>
            <a:chExt cx="7488831" cy="966095"/>
          </a:xfrm>
        </p:grpSpPr>
        <p:sp>
          <p:nvSpPr>
            <p:cNvPr id="26" name="TextBox 25"/>
            <p:cNvSpPr txBox="1"/>
            <p:nvPr/>
          </p:nvSpPr>
          <p:spPr>
            <a:xfrm>
              <a:off x="467545" y="5877272"/>
              <a:ext cx="2654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Arctic Response Force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65025" y="5661248"/>
              <a:ext cx="4891351" cy="966095"/>
              <a:chOff x="3065025" y="5661248"/>
              <a:chExt cx="4891351" cy="966095"/>
            </a:xfrm>
          </p:grpSpPr>
          <p:pic>
            <p:nvPicPr>
              <p:cNvPr id="51" name="Billede 11" descr="DI1A0090.JP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3065025" y="5661248"/>
                <a:ext cx="1434967" cy="95664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08" y="5661248"/>
                <a:ext cx="1726916" cy="956645"/>
              </a:xfrm>
              <a:prstGeom prst="rect">
                <a:avLst/>
              </a:prstGeom>
            </p:spPr>
          </p:pic>
          <p:pic>
            <p:nvPicPr>
              <p:cNvPr id="57" name="Picture 2" descr="W:\AKO\ALLE\PUBLIC\13. BILLEDER\ØVELSER OG TRÆNING\LIVEX 2016\BRS LIVEX 2016\LIVEX 2016 - BRS 059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6516216" y="5669637"/>
                <a:ext cx="1440160" cy="95770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467545" y="2581682"/>
            <a:ext cx="6857352" cy="847319"/>
            <a:chOff x="467545" y="2581682"/>
            <a:chExt cx="6857352" cy="847319"/>
          </a:xfrm>
        </p:grpSpPr>
        <p:sp>
          <p:nvSpPr>
            <p:cNvPr id="27" name="TextBox 26"/>
            <p:cNvSpPr txBox="1"/>
            <p:nvPr/>
          </p:nvSpPr>
          <p:spPr>
            <a:xfrm>
              <a:off x="467545" y="2771245"/>
              <a:ext cx="1974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Naval presence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61553" y="2581682"/>
              <a:ext cx="4263344" cy="847319"/>
              <a:chOff x="3061553" y="2581682"/>
              <a:chExt cx="4263344" cy="847319"/>
            </a:xfrm>
          </p:grpSpPr>
          <p:pic>
            <p:nvPicPr>
              <p:cNvPr id="34" name="Picture 2" descr="W:\AKO\ALLE\PUBLIC\13. BILLEDER\2015\ISBRYDNING\TRIT, isbrydning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061553" y="2581682"/>
                <a:ext cx="1452201" cy="847318"/>
              </a:xfrm>
              <a:prstGeom prst="rect">
                <a:avLst/>
              </a:prstGeom>
              <a:noFill/>
            </p:spPr>
          </p:pic>
          <p:pic>
            <p:nvPicPr>
              <p:cNvPr id="36" name="Billede 10" descr="Fregat6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084168" y="2595297"/>
                <a:ext cx="1240729" cy="83370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Billede 18" descr="KNUD, Jona Astrid, FLV fototjeneste.jpg"/>
              <p:cNvPicPr>
                <a:picLocks noChangeAspect="1"/>
              </p:cNvPicPr>
              <p:nvPr/>
            </p:nvPicPr>
            <p:blipFill>
              <a:blip r:embed="rId14" cstate="email"/>
              <a:stretch>
                <a:fillRect/>
              </a:stretch>
            </p:blipFill>
            <p:spPr>
              <a:xfrm>
                <a:off x="4668743" y="2581682"/>
                <a:ext cx="1271409" cy="84731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467545" y="4581128"/>
            <a:ext cx="7423394" cy="967720"/>
            <a:chOff x="467545" y="4581128"/>
            <a:chExt cx="7423394" cy="967720"/>
          </a:xfrm>
        </p:grpSpPr>
        <p:sp>
          <p:nvSpPr>
            <p:cNvPr id="29" name="TextBox 28"/>
            <p:cNvSpPr txBox="1"/>
            <p:nvPr/>
          </p:nvSpPr>
          <p:spPr>
            <a:xfrm>
              <a:off x="467545" y="4829090"/>
              <a:ext cx="1368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</a:rPr>
                <a:t>SAR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69744" y="4581128"/>
              <a:ext cx="4821195" cy="967720"/>
              <a:chOff x="3069744" y="4581128"/>
              <a:chExt cx="4821195" cy="96772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644008" y="4581128"/>
                <a:ext cx="1959383" cy="952600"/>
                <a:chOff x="251520" y="1447800"/>
                <a:chExt cx="8496300" cy="4419600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15" cstate="email"/>
                <a:srcRect/>
                <a:stretch>
                  <a:fillRect/>
                </a:stretch>
              </p:blipFill>
              <p:spPr bwMode="auto">
                <a:xfrm>
                  <a:off x="251520" y="1447800"/>
                  <a:ext cx="8496300" cy="4419600"/>
                </a:xfrm>
                <a:prstGeom prst="rect">
                  <a:avLst/>
                </a:prstGeom>
                <a:noFill/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39" name="Group 38"/>
                <p:cNvGrpSpPr/>
                <p:nvPr/>
              </p:nvGrpSpPr>
              <p:grpSpPr>
                <a:xfrm>
                  <a:off x="1005422" y="2420144"/>
                  <a:ext cx="3311525" cy="3313112"/>
                  <a:chOff x="1837505" y="1856296"/>
                  <a:chExt cx="3311525" cy="3313112"/>
                </a:xfrm>
              </p:grpSpPr>
              <p:sp>
                <p:nvSpPr>
                  <p:cNvPr id="42" name="Ellipse 12"/>
                  <p:cNvSpPr>
                    <a:spLocks noChangeArrowheads="1"/>
                  </p:cNvSpPr>
                  <p:nvPr/>
                </p:nvSpPr>
                <p:spPr bwMode="auto">
                  <a:xfrm>
                    <a:off x="1837505" y="1856296"/>
                    <a:ext cx="3311525" cy="3313112"/>
                  </a:xfrm>
                  <a:prstGeom prst="ellipse">
                    <a:avLst/>
                  </a:prstGeom>
                  <a:solidFill>
                    <a:srgbClr val="00FF00">
                      <a:alpha val="14902"/>
                    </a:srgbClr>
                  </a:solidFill>
                  <a:ln w="19050" algn="ctr">
                    <a:solidFill>
                      <a:srgbClr val="00FF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da-DK" sz="1800">
                      <a:latin typeface="Arial" charset="0"/>
                    </a:endParaRPr>
                  </a:p>
                </p:txBody>
              </p: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2556643" y="2577021"/>
                    <a:ext cx="2232025" cy="1944687"/>
                    <a:chOff x="2556643" y="2577021"/>
                    <a:chExt cx="2232025" cy="1944687"/>
                  </a:xfrm>
                </p:grpSpPr>
                <p:sp>
                  <p:nvSpPr>
                    <p:cNvPr id="44" name="Ellips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6643" y="2577021"/>
                      <a:ext cx="1873250" cy="1881187"/>
                    </a:xfrm>
                    <a:prstGeom prst="ellipse">
                      <a:avLst/>
                    </a:prstGeom>
                    <a:solidFill>
                      <a:srgbClr val="FFC000">
                        <a:alpha val="14902"/>
                      </a:srgbClr>
                    </a:solidFill>
                    <a:ln w="19050" algn="ctr">
                      <a:solidFill>
                        <a:srgbClr val="FFC0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eaLnBrk="1" hangingPunct="1"/>
                      <a:endParaRPr lang="da-DK" sz="1800">
                        <a:latin typeface="Arial" charset="0"/>
                      </a:endParaRPr>
                    </a:p>
                  </p:txBody>
                </p:sp>
                <p:cxnSp>
                  <p:nvCxnSpPr>
                    <p:cNvPr id="45" name="Lige pilforbindelse 28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88443" y="2792921"/>
                      <a:ext cx="504825" cy="720725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 type="diamond" w="med" len="med"/>
                      <a:tailEnd type="triangle" w="med" len="med"/>
                    </a:ln>
                  </p:spPr>
                </p:cxnSp>
                <p:cxnSp>
                  <p:nvCxnSpPr>
                    <p:cNvPr id="46" name="Lige pilforbindelse 3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3268" y="3496183"/>
                      <a:ext cx="1295400" cy="1025525"/>
                    </a:xfrm>
                    <a:prstGeom prst="straightConnector1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 type="diamond" w="med" len="med"/>
                      <a:tailEnd type="triangle" w="med" len="med"/>
                    </a:ln>
                  </p:spPr>
                </p:cxnSp>
              </p:grpSp>
            </p:grpSp>
            <p:sp>
              <p:nvSpPr>
                <p:cNvPr id="40" name="Rektangel 35"/>
                <p:cNvSpPr>
                  <a:spLocks noChangeArrowheads="1"/>
                </p:cNvSpPr>
                <p:nvPr/>
              </p:nvSpPr>
              <p:spPr bwMode="auto">
                <a:xfrm>
                  <a:off x="5220916" y="4795688"/>
                  <a:ext cx="1296988" cy="215900"/>
                </a:xfrm>
                <a:prstGeom prst="rect">
                  <a:avLst/>
                </a:prstGeom>
                <a:solidFill>
                  <a:srgbClr val="00FF00">
                    <a:alpha val="14902"/>
                  </a:srgbClr>
                </a:solidFill>
                <a:ln w="12700" algn="ctr">
                  <a:solidFill>
                    <a:srgbClr val="00FF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da-DK" sz="600" dirty="0">
                      <a:latin typeface="Calibri" pitchFamily="34" charset="0"/>
                      <a:cs typeface="Calibri" pitchFamily="34" charset="0"/>
                    </a:rPr>
                    <a:t>MH-60R SEAHAWK</a:t>
                  </a:r>
                </a:p>
              </p:txBody>
            </p:sp>
            <p:sp>
              <p:nvSpPr>
                <p:cNvPr id="41" name="Rektangel 36"/>
                <p:cNvSpPr>
                  <a:spLocks noChangeArrowheads="1"/>
                </p:cNvSpPr>
                <p:nvPr/>
              </p:nvSpPr>
              <p:spPr bwMode="auto">
                <a:xfrm>
                  <a:off x="5220072" y="5227736"/>
                  <a:ext cx="1296988" cy="217488"/>
                </a:xfrm>
                <a:prstGeom prst="rect">
                  <a:avLst/>
                </a:prstGeom>
                <a:solidFill>
                  <a:srgbClr val="FFC000">
                    <a:alpha val="14902"/>
                  </a:srgbClr>
                </a:solidFill>
                <a:ln w="12700" algn="ctr">
                  <a:solidFill>
                    <a:srgbClr val="FFC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da-DK" sz="600" dirty="0" smtClean="0">
                      <a:latin typeface="Calibri" pitchFamily="34" charset="0"/>
                      <a:cs typeface="Calibri" pitchFamily="34" charset="0"/>
                    </a:rPr>
                    <a:t>LYNX</a:t>
                  </a:r>
                  <a:endParaRPr lang="da-DK" sz="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pic>
            <p:nvPicPr>
              <p:cNvPr id="48" name="Picture 2" descr="Q:\ALLE\FC besøg - midlertidig mappe\Mulige fotos\SEA HAWK\600839_10151870002454043_232812789_n[1].jpg"/>
              <p:cNvPicPr>
                <a:picLocks noChangeAspect="1" noChangeArrowheads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 bwMode="auto">
              <a:xfrm>
                <a:off x="3069744" y="4582764"/>
                <a:ext cx="1430248" cy="950963"/>
              </a:xfrm>
              <a:prstGeom prst="rect">
                <a:avLst/>
              </a:prstGeom>
              <a:noFill/>
            </p:spPr>
          </p:pic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6735577" y="4582764"/>
                <a:ext cx="1155362" cy="96608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8578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38686"/>
            <a:ext cx="2925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And not least: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More </a:t>
            </a:r>
            <a:r>
              <a:rPr lang="en-US" sz="2000" b="1" dirty="0" smtClean="0">
                <a:solidFill>
                  <a:srgbClr val="002060"/>
                </a:solidFill>
              </a:rPr>
              <a:t>cooperation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is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</a:p>
          <a:p>
            <a:endParaRPr 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altLang="en-US" sz="2000" b="1" dirty="0" smtClean="0">
                <a:solidFill>
                  <a:srgbClr val="002060"/>
                </a:solidFill>
              </a:rPr>
              <a:t>and a </a:t>
            </a:r>
            <a:r>
              <a:rPr lang="en-GB" altLang="en-US" sz="2000" b="1" dirty="0">
                <a:solidFill>
                  <a:srgbClr val="002060"/>
                </a:solidFill>
              </a:rPr>
              <a:t>prerequisite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in </a:t>
            </a:r>
            <a:r>
              <a:rPr lang="en-GB" altLang="en-US" sz="2000" b="1" dirty="0">
                <a:solidFill>
                  <a:srgbClr val="002060"/>
                </a:solidFill>
              </a:rPr>
              <a:t>addressing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the </a:t>
            </a:r>
            <a:r>
              <a:rPr lang="en-GB" altLang="en-US" sz="2000" b="1" dirty="0">
                <a:solidFill>
                  <a:srgbClr val="002060"/>
                </a:solidFill>
              </a:rPr>
              <a:t>challenges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00" y="5221649"/>
            <a:ext cx="4716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problems</a:t>
            </a:r>
            <a:r>
              <a:rPr lang="en-US" sz="2000" b="1" dirty="0" smtClean="0">
                <a:solidFill>
                  <a:srgbClr val="002060"/>
                </a:solidFill>
              </a:rPr>
              <a:t> need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solutions</a:t>
            </a:r>
            <a:endParaRPr lang="en-US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solutions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need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cooperation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1840" y="480194"/>
            <a:ext cx="5675004" cy="3668886"/>
            <a:chOff x="956930" y="1380877"/>
            <a:chExt cx="7791534" cy="4800317"/>
          </a:xfrm>
        </p:grpSpPr>
        <p:sp>
          <p:nvSpPr>
            <p:cNvPr id="5" name="Afrundet rektangel 7"/>
            <p:cNvSpPr/>
            <p:nvPr/>
          </p:nvSpPr>
          <p:spPr bwMode="auto">
            <a:xfrm>
              <a:off x="956930" y="1380877"/>
              <a:ext cx="7431494" cy="2797718"/>
            </a:xfrm>
            <a:prstGeom prst="roundRect">
              <a:avLst/>
            </a:prstGeom>
            <a:noFill/>
            <a:ln w="44450" cap="flat" cmpd="sng" algn="ctr">
              <a:solidFill>
                <a:srgbClr val="7030A0">
                  <a:alpha val="44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Tekstboks 8"/>
            <p:cNvSpPr txBox="1"/>
            <p:nvPr/>
          </p:nvSpPr>
          <p:spPr>
            <a:xfrm>
              <a:off x="1572301" y="3430884"/>
              <a:ext cx="3024336" cy="48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7030A0"/>
                  </a:solidFill>
                </a:rPr>
                <a:t>Arctic security </a:t>
              </a:r>
              <a:br>
                <a:rPr lang="en-US" sz="900" b="1" dirty="0" smtClean="0">
                  <a:solidFill>
                    <a:srgbClr val="7030A0"/>
                  </a:solidFill>
                </a:rPr>
              </a:br>
              <a:r>
                <a:rPr lang="en-US" sz="900" b="1" dirty="0" smtClean="0">
                  <a:solidFill>
                    <a:srgbClr val="7030A0"/>
                  </a:solidFill>
                </a:rPr>
                <a:t>forces Roundtable</a:t>
              </a:r>
              <a:endParaRPr 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Afrundet rektangel 9"/>
            <p:cNvSpPr/>
            <p:nvPr/>
          </p:nvSpPr>
          <p:spPr bwMode="auto">
            <a:xfrm>
              <a:off x="1329070" y="1596901"/>
              <a:ext cx="1658754" cy="1080120"/>
            </a:xfrm>
            <a:prstGeom prst="roundRect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kstboks 10"/>
            <p:cNvSpPr txBox="1"/>
            <p:nvPr/>
          </p:nvSpPr>
          <p:spPr>
            <a:xfrm>
              <a:off x="1619673" y="2388989"/>
              <a:ext cx="792087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NORAD</a:t>
              </a:r>
              <a:endParaRPr lang="en-US" sz="900" b="1" dirty="0"/>
            </a:p>
          </p:txBody>
        </p:sp>
        <p:sp>
          <p:nvSpPr>
            <p:cNvPr id="9" name="Afrundet rektangel 11"/>
            <p:cNvSpPr/>
            <p:nvPr/>
          </p:nvSpPr>
          <p:spPr bwMode="auto">
            <a:xfrm>
              <a:off x="1212112" y="1452885"/>
              <a:ext cx="6960288" cy="1524231"/>
            </a:xfrm>
            <a:prstGeom prst="roundRect">
              <a:avLst/>
            </a:prstGeom>
            <a:noFill/>
            <a:ln w="34925" cap="flat" cmpd="sng" algn="ctr">
              <a:solidFill>
                <a:srgbClr val="FF0000">
                  <a:alpha val="4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Tekstboks 12"/>
            <p:cNvSpPr txBox="1"/>
            <p:nvPr/>
          </p:nvSpPr>
          <p:spPr>
            <a:xfrm>
              <a:off x="3059833" y="1452885"/>
              <a:ext cx="1440160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</a:rPr>
                <a:t>Arctic Council</a:t>
              </a:r>
              <a:endParaRPr lang="en-US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kstboks 13"/>
            <p:cNvSpPr txBox="1"/>
            <p:nvPr/>
          </p:nvSpPr>
          <p:spPr>
            <a:xfrm>
              <a:off x="1907704" y="1884932"/>
              <a:ext cx="1080120" cy="48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USA</a:t>
              </a:r>
            </a:p>
            <a:p>
              <a:r>
                <a:rPr lang="en-US" sz="900" dirty="0" smtClean="0"/>
                <a:t>Canada</a:t>
              </a:r>
              <a:endParaRPr lang="en-US" sz="900" dirty="0"/>
            </a:p>
          </p:txBody>
        </p:sp>
        <p:sp>
          <p:nvSpPr>
            <p:cNvPr id="12" name="Afrundet rektangel 14"/>
            <p:cNvSpPr/>
            <p:nvPr/>
          </p:nvSpPr>
          <p:spPr bwMode="auto">
            <a:xfrm>
              <a:off x="1414130" y="1754371"/>
              <a:ext cx="4295554" cy="4093535"/>
            </a:xfrm>
            <a:prstGeom prst="roundRect">
              <a:avLst/>
            </a:prstGeom>
            <a:noFill/>
            <a:ln w="41275" cap="flat" cmpd="sng" algn="ctr">
              <a:solidFill>
                <a:srgbClr val="0033CC">
                  <a:alpha val="6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kstboks 15"/>
            <p:cNvSpPr txBox="1"/>
            <p:nvPr/>
          </p:nvSpPr>
          <p:spPr>
            <a:xfrm>
              <a:off x="3995936" y="2066635"/>
              <a:ext cx="1080120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Iceland</a:t>
              </a:r>
              <a:endParaRPr lang="en-US" sz="900" dirty="0"/>
            </a:p>
          </p:txBody>
        </p:sp>
        <p:sp>
          <p:nvSpPr>
            <p:cNvPr id="14" name="Tekstboks 16"/>
            <p:cNvSpPr txBox="1"/>
            <p:nvPr/>
          </p:nvSpPr>
          <p:spPr>
            <a:xfrm>
              <a:off x="4689904" y="1850611"/>
              <a:ext cx="936104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Norway</a:t>
              </a:r>
              <a:endParaRPr lang="en-US" sz="900" dirty="0"/>
            </a:p>
          </p:txBody>
        </p:sp>
        <p:sp>
          <p:nvSpPr>
            <p:cNvPr id="15" name="Tekstboks 17"/>
            <p:cNvSpPr txBox="1"/>
            <p:nvPr/>
          </p:nvSpPr>
          <p:spPr>
            <a:xfrm>
              <a:off x="6516216" y="1511837"/>
              <a:ext cx="1296144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(Russia)</a:t>
              </a:r>
              <a:endParaRPr lang="en-US" sz="900" dirty="0"/>
            </a:p>
          </p:txBody>
        </p:sp>
        <p:sp>
          <p:nvSpPr>
            <p:cNvPr id="16" name="Tekstboks 18"/>
            <p:cNvSpPr txBox="1"/>
            <p:nvPr/>
          </p:nvSpPr>
          <p:spPr>
            <a:xfrm>
              <a:off x="5940151" y="2354666"/>
              <a:ext cx="936104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Sweden</a:t>
              </a:r>
              <a:endParaRPr lang="en-US" sz="900" dirty="0"/>
            </a:p>
          </p:txBody>
        </p:sp>
        <p:sp>
          <p:nvSpPr>
            <p:cNvPr id="17" name="Tekstboks 19"/>
            <p:cNvSpPr txBox="1"/>
            <p:nvPr/>
          </p:nvSpPr>
          <p:spPr>
            <a:xfrm>
              <a:off x="5940151" y="2621433"/>
              <a:ext cx="1152127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Finland</a:t>
              </a:r>
              <a:endParaRPr lang="en-US" sz="900" dirty="0"/>
            </a:p>
          </p:txBody>
        </p:sp>
        <p:sp>
          <p:nvSpPr>
            <p:cNvPr id="18" name="Tekstboks 20"/>
            <p:cNvSpPr txBox="1"/>
            <p:nvPr/>
          </p:nvSpPr>
          <p:spPr>
            <a:xfrm>
              <a:off x="4067944" y="2474993"/>
              <a:ext cx="1512167" cy="48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Kingdom of</a:t>
              </a:r>
              <a:br>
                <a:rPr lang="en-US" sz="900" dirty="0" smtClean="0"/>
              </a:br>
              <a:r>
                <a:rPr lang="en-US" sz="900" dirty="0" smtClean="0"/>
                <a:t>Denmark</a:t>
              </a:r>
              <a:endParaRPr lang="en-US" sz="900" dirty="0"/>
            </a:p>
          </p:txBody>
        </p:sp>
        <p:sp>
          <p:nvSpPr>
            <p:cNvPr id="19" name="Tekstboks 21"/>
            <p:cNvSpPr txBox="1"/>
            <p:nvPr/>
          </p:nvSpPr>
          <p:spPr>
            <a:xfrm>
              <a:off x="2102463" y="5343223"/>
              <a:ext cx="936104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66CC"/>
                  </a:solidFill>
                </a:rPr>
                <a:t>NATO</a:t>
              </a:r>
              <a:endParaRPr lang="en-US" sz="900" b="1" dirty="0">
                <a:solidFill>
                  <a:srgbClr val="0066CC"/>
                </a:solidFill>
              </a:endParaRPr>
            </a:p>
          </p:txBody>
        </p:sp>
        <p:sp>
          <p:nvSpPr>
            <p:cNvPr id="20" name="Afrundet rektangel 22"/>
            <p:cNvSpPr/>
            <p:nvPr/>
          </p:nvSpPr>
          <p:spPr bwMode="auto">
            <a:xfrm>
              <a:off x="3131840" y="2365300"/>
              <a:ext cx="3888432" cy="3748421"/>
            </a:xfrm>
            <a:prstGeom prst="roundRect">
              <a:avLst/>
            </a:prstGeom>
            <a:noFill/>
            <a:ln w="41275" cap="flat" cmpd="sng" algn="ctr">
              <a:solidFill>
                <a:srgbClr val="00B050">
                  <a:alpha val="52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kstboks 23"/>
            <p:cNvSpPr txBox="1"/>
            <p:nvPr/>
          </p:nvSpPr>
          <p:spPr>
            <a:xfrm>
              <a:off x="3723376" y="5879177"/>
              <a:ext cx="648073" cy="3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B050"/>
                  </a:solidFill>
                </a:rPr>
                <a:t>EU</a:t>
              </a:r>
              <a:endParaRPr lang="en-US" sz="9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Afrundet rektangel 24"/>
            <p:cNvSpPr/>
            <p:nvPr/>
          </p:nvSpPr>
          <p:spPr bwMode="auto">
            <a:xfrm>
              <a:off x="3203848" y="3104707"/>
              <a:ext cx="5544616" cy="2232837"/>
            </a:xfrm>
            <a:prstGeom prst="roundRect">
              <a:avLst/>
            </a:prstGeom>
            <a:noFill/>
            <a:ln w="41275" cap="flat" cmpd="sng" algn="ctr">
              <a:solidFill>
                <a:srgbClr val="00B0F0">
                  <a:alpha val="52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Tekstboks 25"/>
            <p:cNvSpPr txBox="1"/>
            <p:nvPr/>
          </p:nvSpPr>
          <p:spPr>
            <a:xfrm>
              <a:off x="4067944" y="4278558"/>
              <a:ext cx="1155888" cy="664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00B0F0"/>
                  </a:solidFill>
                </a:rPr>
                <a:t>Arctic Council</a:t>
              </a:r>
              <a:br>
                <a:rPr lang="en-US" sz="900" b="1" dirty="0" smtClean="0">
                  <a:solidFill>
                    <a:srgbClr val="00B0F0"/>
                  </a:solidFill>
                </a:rPr>
              </a:br>
              <a:r>
                <a:rPr lang="en-US" sz="900" b="1" dirty="0" smtClean="0">
                  <a:solidFill>
                    <a:srgbClr val="00B0F0"/>
                  </a:solidFill>
                </a:rPr>
                <a:t> Permanent</a:t>
              </a:r>
              <a:br>
                <a:rPr lang="en-US" sz="900" b="1" dirty="0" smtClean="0">
                  <a:solidFill>
                    <a:srgbClr val="00B0F0"/>
                  </a:solidFill>
                </a:rPr>
              </a:br>
              <a:r>
                <a:rPr lang="en-US" sz="900" b="1" dirty="0" smtClean="0">
                  <a:solidFill>
                    <a:srgbClr val="00B0F0"/>
                  </a:solidFill>
                </a:rPr>
                <a:t> Observers</a:t>
              </a:r>
              <a:endParaRPr lang="en-US" sz="900" b="1" dirty="0">
                <a:solidFill>
                  <a:srgbClr val="00B0F0"/>
                </a:solidFill>
              </a:endParaRPr>
            </a:p>
          </p:txBody>
        </p:sp>
        <p:sp>
          <p:nvSpPr>
            <p:cNvPr id="24" name="Tekstboks 26"/>
            <p:cNvSpPr txBox="1"/>
            <p:nvPr/>
          </p:nvSpPr>
          <p:spPr>
            <a:xfrm>
              <a:off x="3419873" y="4940627"/>
              <a:ext cx="605674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Spain</a:t>
              </a:r>
              <a:endParaRPr lang="en-US" sz="900" dirty="0"/>
            </a:p>
          </p:txBody>
        </p:sp>
        <p:sp>
          <p:nvSpPr>
            <p:cNvPr id="25" name="Tekstboks 27"/>
            <p:cNvSpPr txBox="1"/>
            <p:nvPr/>
          </p:nvSpPr>
          <p:spPr>
            <a:xfrm>
              <a:off x="3275856" y="3467627"/>
              <a:ext cx="684906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France</a:t>
              </a:r>
              <a:endParaRPr lang="en-US" sz="900" dirty="0"/>
            </a:p>
          </p:txBody>
        </p:sp>
        <p:sp>
          <p:nvSpPr>
            <p:cNvPr id="26" name="Tekstboks 28"/>
            <p:cNvSpPr txBox="1"/>
            <p:nvPr/>
          </p:nvSpPr>
          <p:spPr>
            <a:xfrm>
              <a:off x="4499991" y="4961893"/>
              <a:ext cx="698111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Poland</a:t>
              </a:r>
              <a:endParaRPr lang="en-US" sz="900" dirty="0"/>
            </a:p>
          </p:txBody>
        </p:sp>
        <p:sp>
          <p:nvSpPr>
            <p:cNvPr id="27" name="Tekstboks 29"/>
            <p:cNvSpPr txBox="1"/>
            <p:nvPr/>
          </p:nvSpPr>
          <p:spPr>
            <a:xfrm>
              <a:off x="4244800" y="5353833"/>
              <a:ext cx="1037042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Baltic States</a:t>
              </a:r>
              <a:endParaRPr lang="en-US" sz="900" dirty="0"/>
            </a:p>
          </p:txBody>
        </p:sp>
        <p:sp>
          <p:nvSpPr>
            <p:cNvPr id="28" name="Afrundet rektangel 30"/>
            <p:cNvSpPr/>
            <p:nvPr/>
          </p:nvSpPr>
          <p:spPr bwMode="auto">
            <a:xfrm>
              <a:off x="3995936" y="1860698"/>
              <a:ext cx="2952328" cy="3944679"/>
            </a:xfrm>
            <a:prstGeom prst="roundRect">
              <a:avLst/>
            </a:prstGeom>
            <a:noFill/>
            <a:ln w="41275" cap="flat" cmpd="sng" algn="ctr">
              <a:solidFill>
                <a:schemeClr val="bg2">
                  <a:lumMod val="75000"/>
                  <a:alpha val="62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Tekstboks 31"/>
            <p:cNvSpPr txBox="1"/>
            <p:nvPr/>
          </p:nvSpPr>
          <p:spPr>
            <a:xfrm>
              <a:off x="4283968" y="3115797"/>
              <a:ext cx="845568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Germany</a:t>
              </a:r>
              <a:endParaRPr lang="en-US" sz="900" dirty="0"/>
            </a:p>
          </p:txBody>
        </p:sp>
        <p:sp>
          <p:nvSpPr>
            <p:cNvPr id="30" name="Tekstboks 32"/>
            <p:cNvSpPr txBox="1"/>
            <p:nvPr/>
          </p:nvSpPr>
          <p:spPr>
            <a:xfrm>
              <a:off x="4211960" y="3475838"/>
              <a:ext cx="1045846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Netherlands</a:t>
              </a:r>
              <a:endParaRPr lang="en-US" sz="900" dirty="0"/>
            </a:p>
          </p:txBody>
        </p:sp>
        <p:sp>
          <p:nvSpPr>
            <p:cNvPr id="31" name="Tekstboks 33"/>
            <p:cNvSpPr txBox="1"/>
            <p:nvPr/>
          </p:nvSpPr>
          <p:spPr>
            <a:xfrm>
              <a:off x="4427984" y="3763869"/>
              <a:ext cx="436210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UK</a:t>
              </a:r>
              <a:endParaRPr lang="en-US" sz="900" dirty="0"/>
            </a:p>
          </p:txBody>
        </p:sp>
        <p:sp>
          <p:nvSpPr>
            <p:cNvPr id="32" name="Tekstboks 34"/>
            <p:cNvSpPr txBox="1"/>
            <p:nvPr/>
          </p:nvSpPr>
          <p:spPr>
            <a:xfrm>
              <a:off x="3275856" y="4652596"/>
              <a:ext cx="530845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Italy</a:t>
              </a:r>
              <a:endParaRPr lang="en-US" sz="900" dirty="0"/>
            </a:p>
          </p:txBody>
        </p:sp>
        <p:sp>
          <p:nvSpPr>
            <p:cNvPr id="33" name="Tekstboks 35"/>
            <p:cNvSpPr txBox="1"/>
            <p:nvPr/>
          </p:nvSpPr>
          <p:spPr>
            <a:xfrm>
              <a:off x="5612008" y="5391543"/>
              <a:ext cx="1314349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75000"/>
                    </a:schemeClr>
                  </a:solidFill>
                </a:rPr>
                <a:t>Northern Group</a:t>
              </a:r>
              <a:endParaRPr lang="en-US" sz="9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4" name="Tekstboks 36"/>
            <p:cNvSpPr txBox="1"/>
            <p:nvPr/>
          </p:nvSpPr>
          <p:spPr>
            <a:xfrm>
              <a:off x="7380311" y="4187707"/>
              <a:ext cx="572663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India</a:t>
              </a:r>
              <a:endParaRPr lang="en-US" sz="900" dirty="0"/>
            </a:p>
          </p:txBody>
        </p:sp>
        <p:sp>
          <p:nvSpPr>
            <p:cNvPr id="35" name="Tekstboks 37"/>
            <p:cNvSpPr txBox="1"/>
            <p:nvPr/>
          </p:nvSpPr>
          <p:spPr>
            <a:xfrm>
              <a:off x="7956377" y="4403731"/>
              <a:ext cx="621082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Japan</a:t>
              </a:r>
              <a:endParaRPr lang="en-US" sz="900" dirty="0"/>
            </a:p>
          </p:txBody>
        </p:sp>
        <p:sp>
          <p:nvSpPr>
            <p:cNvPr id="36" name="Tekstboks 38"/>
            <p:cNvSpPr txBox="1"/>
            <p:nvPr/>
          </p:nvSpPr>
          <p:spPr>
            <a:xfrm>
              <a:off x="7164288" y="4547747"/>
              <a:ext cx="616680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China</a:t>
              </a:r>
              <a:endParaRPr lang="en-US" sz="900" dirty="0"/>
            </a:p>
          </p:txBody>
        </p:sp>
        <p:sp>
          <p:nvSpPr>
            <p:cNvPr id="37" name="Tekstboks 39"/>
            <p:cNvSpPr txBox="1"/>
            <p:nvPr/>
          </p:nvSpPr>
          <p:spPr>
            <a:xfrm>
              <a:off x="7740351" y="4763772"/>
              <a:ext cx="898389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Singapore</a:t>
              </a:r>
              <a:endParaRPr lang="en-US" sz="900" dirty="0"/>
            </a:p>
          </p:txBody>
        </p:sp>
        <p:sp>
          <p:nvSpPr>
            <p:cNvPr id="38" name="Tekstboks 40"/>
            <p:cNvSpPr txBox="1"/>
            <p:nvPr/>
          </p:nvSpPr>
          <p:spPr>
            <a:xfrm>
              <a:off x="7020271" y="5051804"/>
              <a:ext cx="1386979" cy="30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Republic of Korea</a:t>
              </a:r>
              <a:endParaRPr lang="en-US" sz="900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13613"/>
            <a:ext cx="1341570" cy="8934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2572729" cy="784537"/>
          </a:xfrm>
          <a:prstGeom prst="rect">
            <a:avLst/>
          </a:prstGeom>
        </p:spPr>
      </p:pic>
      <p:pic>
        <p:nvPicPr>
          <p:cNvPr id="41" name="Picture 19" descr="FN bygnin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01" y="4365104"/>
            <a:ext cx="1272438" cy="18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www.ahrenstech.com/cms/site_files/jbuckley/images/internationalla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54" y="5313614"/>
            <a:ext cx="1261621" cy="8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246</Words>
  <Application>Microsoft Office PowerPoint</Application>
  <PresentationFormat>On-screen Show (4:3)</PresentationFormat>
  <Paragraphs>104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Udenrigsministeriet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Anders Kjær Olsen</dc:creator>
  <cp:lastModifiedBy>Niels Anders Kjær Olsen</cp:lastModifiedBy>
  <cp:revision>150</cp:revision>
  <cp:lastPrinted>2017-07-06T15:55:25Z</cp:lastPrinted>
  <dcterms:created xsi:type="dcterms:W3CDTF">2017-01-30T14:04:14Z</dcterms:created>
  <dcterms:modified xsi:type="dcterms:W3CDTF">2017-07-17T16:05:34Z</dcterms:modified>
</cp:coreProperties>
</file>