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70" r:id="rId2"/>
    <p:sldId id="276" r:id="rId3"/>
    <p:sldId id="277" r:id="rId4"/>
    <p:sldId id="283" r:id="rId5"/>
    <p:sldId id="275" r:id="rId6"/>
    <p:sldId id="278" r:id="rId7"/>
    <p:sldId id="273" r:id="rId8"/>
    <p:sldId id="274" r:id="rId9"/>
    <p:sldId id="282" r:id="rId10"/>
    <p:sldId id="286" r:id="rId11"/>
    <p:sldId id="281" r:id="rId12"/>
    <p:sldId id="258" r:id="rId13"/>
  </p:sldIdLst>
  <p:sldSz cx="9144000" cy="6858000" type="screen4x3"/>
  <p:notesSz cx="6985000" cy="9283700"/>
  <p:custDataLst>
    <p:tags r:id="rId16"/>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37C92"/>
    <a:srgbClr val="574E72"/>
    <a:srgbClr val="3FA0D4"/>
    <a:srgbClr val="DABE86"/>
    <a:srgbClr val="F0E5CF"/>
    <a:srgbClr val="E8D8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Stijl, gemiddeld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93" autoAdjust="0"/>
    <p:restoredTop sz="80652" autoAdjust="0"/>
  </p:normalViewPr>
  <p:slideViewPr>
    <p:cSldViewPr>
      <p:cViewPr varScale="1">
        <p:scale>
          <a:sx n="73" d="100"/>
          <a:sy n="73" d="100"/>
        </p:scale>
        <p:origin x="1356" y="78"/>
      </p:cViewPr>
      <p:guideLst>
        <p:guide orient="horz" pos="2160"/>
        <p:guide pos="2880"/>
      </p:guideLst>
    </p:cSldViewPr>
  </p:slideViewPr>
  <p:outlineViewPr>
    <p:cViewPr>
      <p:scale>
        <a:sx n="33" d="100"/>
        <a:sy n="33" d="100"/>
      </p:scale>
      <p:origin x="0" y="2313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3246" y="-90"/>
      </p:cViewPr>
      <p:guideLst>
        <p:guide orient="horz" pos="2924"/>
        <p:guide pos="22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3027363" cy="463550"/>
          </a:xfrm>
          <a:prstGeom prst="rect">
            <a:avLst/>
          </a:prstGeom>
        </p:spPr>
        <p:txBody>
          <a:bodyPr vert="horz" lIns="91438" tIns="45719" rIns="91438" bIns="45719" rtlCol="0"/>
          <a:lstStyle>
            <a:lvl1pPr algn="l">
              <a:defRPr sz="1200"/>
            </a:lvl1pPr>
          </a:lstStyle>
          <a:p>
            <a:endParaRPr lang="en-US" dirty="0"/>
          </a:p>
        </p:txBody>
      </p:sp>
      <p:sp>
        <p:nvSpPr>
          <p:cNvPr id="3" name="Tijdelijke aanduiding voor datum 2"/>
          <p:cNvSpPr>
            <a:spLocks noGrp="1"/>
          </p:cNvSpPr>
          <p:nvPr>
            <p:ph type="dt" sz="quarter" idx="1"/>
          </p:nvPr>
        </p:nvSpPr>
        <p:spPr>
          <a:xfrm>
            <a:off x="3956050" y="0"/>
            <a:ext cx="3027363" cy="463550"/>
          </a:xfrm>
          <a:prstGeom prst="rect">
            <a:avLst/>
          </a:prstGeom>
        </p:spPr>
        <p:txBody>
          <a:bodyPr vert="horz" lIns="91438" tIns="45719" rIns="91438" bIns="45719" rtlCol="0"/>
          <a:lstStyle>
            <a:lvl1pPr algn="r">
              <a:defRPr sz="1200"/>
            </a:lvl1pPr>
          </a:lstStyle>
          <a:p>
            <a:fld id="{EE3FDC46-102A-466C-AE8D-31180465617D}" type="datetimeFigureOut">
              <a:rPr lang="en-US" smtClean="0"/>
              <a:t>7/19/2017</a:t>
            </a:fld>
            <a:endParaRPr lang="en-US" dirty="0"/>
          </a:p>
        </p:txBody>
      </p:sp>
      <p:sp>
        <p:nvSpPr>
          <p:cNvPr id="4" name="Tijdelijke aanduiding voor voettekst 3"/>
          <p:cNvSpPr>
            <a:spLocks noGrp="1"/>
          </p:cNvSpPr>
          <p:nvPr>
            <p:ph type="ftr" sz="quarter" idx="2"/>
          </p:nvPr>
        </p:nvSpPr>
        <p:spPr>
          <a:xfrm>
            <a:off x="1" y="8818563"/>
            <a:ext cx="3027363" cy="463550"/>
          </a:xfrm>
          <a:prstGeom prst="rect">
            <a:avLst/>
          </a:prstGeom>
        </p:spPr>
        <p:txBody>
          <a:bodyPr vert="horz" lIns="91438" tIns="45719" rIns="91438" bIns="45719" rtlCol="0" anchor="b"/>
          <a:lstStyle>
            <a:lvl1pPr algn="l">
              <a:defRPr sz="1200"/>
            </a:lvl1pPr>
          </a:lstStyle>
          <a:p>
            <a:endParaRPr lang="en-US" dirty="0"/>
          </a:p>
        </p:txBody>
      </p:sp>
      <p:sp>
        <p:nvSpPr>
          <p:cNvPr id="5" name="Tijdelijke aanduiding voor dianummer 4"/>
          <p:cNvSpPr>
            <a:spLocks noGrp="1"/>
          </p:cNvSpPr>
          <p:nvPr>
            <p:ph type="sldNum" sz="quarter" idx="3"/>
          </p:nvPr>
        </p:nvSpPr>
        <p:spPr>
          <a:xfrm>
            <a:off x="3956050" y="8818563"/>
            <a:ext cx="3027363" cy="463550"/>
          </a:xfrm>
          <a:prstGeom prst="rect">
            <a:avLst/>
          </a:prstGeom>
        </p:spPr>
        <p:txBody>
          <a:bodyPr vert="horz" lIns="91438" tIns="45719" rIns="91438" bIns="45719" rtlCol="0" anchor="b"/>
          <a:lstStyle>
            <a:lvl1pPr algn="r">
              <a:defRPr sz="1200"/>
            </a:lvl1pPr>
          </a:lstStyle>
          <a:p>
            <a:fld id="{E17E9146-2619-4111-90A2-78C801A07F4B}" type="slidenum">
              <a:rPr lang="en-US" smtClean="0"/>
              <a:t>‹#›</a:t>
            </a:fld>
            <a:endParaRPr lang="en-US" dirty="0"/>
          </a:p>
        </p:txBody>
      </p:sp>
    </p:spTree>
    <p:extLst>
      <p:ext uri="{BB962C8B-B14F-4D97-AF65-F5344CB8AC3E}">
        <p14:creationId xmlns:p14="http://schemas.microsoft.com/office/powerpoint/2010/main" val="2107011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 y="3"/>
            <a:ext cx="3026833" cy="464185"/>
          </a:xfrm>
          <a:prstGeom prst="rect">
            <a:avLst/>
          </a:prstGeom>
        </p:spPr>
        <p:txBody>
          <a:bodyPr vert="horz" lIns="92231" tIns="46115" rIns="92231" bIns="46115" rtlCol="0"/>
          <a:lstStyle>
            <a:lvl1pPr algn="l">
              <a:defRPr sz="1200"/>
            </a:lvl1pPr>
          </a:lstStyle>
          <a:p>
            <a:endParaRPr lang="en-GB" dirty="0"/>
          </a:p>
        </p:txBody>
      </p:sp>
      <p:sp>
        <p:nvSpPr>
          <p:cNvPr id="3" name="Tijdelijke aanduiding voor datum 2"/>
          <p:cNvSpPr>
            <a:spLocks noGrp="1"/>
          </p:cNvSpPr>
          <p:nvPr>
            <p:ph type="dt" idx="1"/>
          </p:nvPr>
        </p:nvSpPr>
        <p:spPr>
          <a:xfrm>
            <a:off x="3956554" y="3"/>
            <a:ext cx="3026833" cy="464185"/>
          </a:xfrm>
          <a:prstGeom prst="rect">
            <a:avLst/>
          </a:prstGeom>
        </p:spPr>
        <p:txBody>
          <a:bodyPr vert="horz" lIns="92231" tIns="46115" rIns="92231" bIns="46115" rtlCol="0"/>
          <a:lstStyle>
            <a:lvl1pPr algn="r">
              <a:defRPr sz="1200"/>
            </a:lvl1pPr>
          </a:lstStyle>
          <a:p>
            <a:fld id="{21BA8A37-FD1C-4595-A154-124D751F7403}" type="datetimeFigureOut">
              <a:rPr lang="en-GB" smtClean="0"/>
              <a:t>19/07/2017</a:t>
            </a:fld>
            <a:endParaRPr lang="en-GB" dirty="0"/>
          </a:p>
        </p:txBody>
      </p:sp>
      <p:sp>
        <p:nvSpPr>
          <p:cNvPr id="4" name="Tijdelijke aanduiding voor dia-afbeelding 3"/>
          <p:cNvSpPr>
            <a:spLocks noGrp="1" noRot="1" noChangeAspect="1"/>
          </p:cNvSpPr>
          <p:nvPr>
            <p:ph type="sldImg" idx="2"/>
          </p:nvPr>
        </p:nvSpPr>
        <p:spPr>
          <a:xfrm>
            <a:off x="1169988" y="695325"/>
            <a:ext cx="4645025" cy="3484563"/>
          </a:xfrm>
          <a:prstGeom prst="rect">
            <a:avLst/>
          </a:prstGeom>
          <a:noFill/>
          <a:ln w="12700">
            <a:solidFill>
              <a:prstClr val="black"/>
            </a:solidFill>
          </a:ln>
        </p:spPr>
        <p:txBody>
          <a:bodyPr vert="horz" lIns="92231" tIns="46115" rIns="92231" bIns="46115" rtlCol="0" anchor="ctr"/>
          <a:lstStyle/>
          <a:p>
            <a:endParaRPr lang="en-US" dirty="0"/>
          </a:p>
        </p:txBody>
      </p:sp>
      <p:sp>
        <p:nvSpPr>
          <p:cNvPr id="5" name="Tijdelijke aanduiding voor notities 4"/>
          <p:cNvSpPr>
            <a:spLocks noGrp="1"/>
          </p:cNvSpPr>
          <p:nvPr>
            <p:ph type="body" sz="quarter" idx="3"/>
          </p:nvPr>
        </p:nvSpPr>
        <p:spPr>
          <a:xfrm>
            <a:off x="698501" y="4409760"/>
            <a:ext cx="5588000" cy="4177665"/>
          </a:xfrm>
          <a:prstGeom prst="rect">
            <a:avLst/>
          </a:prstGeom>
        </p:spPr>
        <p:txBody>
          <a:bodyPr vert="horz" lIns="92231" tIns="46115" rIns="92231" bIns="46115" rtlCol="0"/>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6" name="Tijdelijke aanduiding voor voettekst 5"/>
          <p:cNvSpPr>
            <a:spLocks noGrp="1"/>
          </p:cNvSpPr>
          <p:nvPr>
            <p:ph type="ftr" sz="quarter" idx="4"/>
          </p:nvPr>
        </p:nvSpPr>
        <p:spPr>
          <a:xfrm>
            <a:off x="4" y="8817909"/>
            <a:ext cx="3026833" cy="464185"/>
          </a:xfrm>
          <a:prstGeom prst="rect">
            <a:avLst/>
          </a:prstGeom>
        </p:spPr>
        <p:txBody>
          <a:bodyPr vert="horz" lIns="92231" tIns="46115" rIns="92231" bIns="46115"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956554" y="8817909"/>
            <a:ext cx="3026833" cy="464185"/>
          </a:xfrm>
          <a:prstGeom prst="rect">
            <a:avLst/>
          </a:prstGeom>
        </p:spPr>
        <p:txBody>
          <a:bodyPr vert="horz" lIns="92231" tIns="46115" rIns="92231" bIns="46115" rtlCol="0" anchor="b"/>
          <a:lstStyle>
            <a:lvl1pPr algn="r">
              <a:defRPr sz="1200"/>
            </a:lvl1pPr>
          </a:lstStyle>
          <a:p>
            <a:fld id="{CAD83EA7-6A8F-4EA2-A5B5-01282DE1CE0D}" type="slidenum">
              <a:rPr lang="en-GB" smtClean="0"/>
              <a:t>‹#›</a:t>
            </a:fld>
            <a:endParaRPr lang="en-GB" dirty="0"/>
          </a:p>
        </p:txBody>
      </p:sp>
    </p:spTree>
    <p:extLst>
      <p:ext uri="{BB962C8B-B14F-4D97-AF65-F5344CB8AC3E}">
        <p14:creationId xmlns:p14="http://schemas.microsoft.com/office/powerpoint/2010/main" val="279632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This was actually taken in Canada,</a:t>
            </a:r>
            <a:r>
              <a:rPr lang="en-GB" baseline="0" dirty="0"/>
              <a:t> I believe, but still the Arctic. </a:t>
            </a:r>
            <a:r>
              <a:rPr lang="en-GB" baseline="0" dirty="0">
                <a:sym typeface="Wingdings" panose="05000000000000000000" pitchFamily="2" charset="2"/>
              </a:rPr>
              <a:t></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a:t>
            </a:fld>
            <a:endParaRPr lang="en-GB" dirty="0"/>
          </a:p>
        </p:txBody>
      </p:sp>
    </p:spTree>
    <p:extLst>
      <p:ext uri="{BB962C8B-B14F-4D97-AF65-F5344CB8AC3E}">
        <p14:creationId xmlns:p14="http://schemas.microsoft.com/office/powerpoint/2010/main" val="186459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Coastal mapping merges shallow water, shoreline, and coastal elevation datasets for seamless depictions of the land-sea interface.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Much of the state’s 33,904 miles of coastline is unmapped our outdated.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significant portion of Alaska’s economy is driven by maritime transportation and marine resources. Coastal communities face increasing challenges due to changing ocean and weather conditions, and the need for accurate coastal mapping data is becoming increasingly urgent.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Digital Coast notes the following: </a:t>
            </a:r>
            <a:r>
              <a:rPr lang="en-US" b="1" dirty="0" smtClean="0">
                <a:effectLst/>
              </a:rPr>
              <a:t>“(2) focus on filling data needs and gaps for coastal management issues, including with respect to areas that, as of the date of the enactment of this Act, were underserved by coastal data and the areas of the Arctic that are under the jurisdiction of the United States;”</a:t>
            </a:r>
            <a:r>
              <a:rPr lang="en-US" dirty="0" smtClean="0">
                <a:effectLst/>
              </a:rPr>
              <a:t> </a:t>
            </a:r>
            <a:r>
              <a:rPr lang="en-US" dirty="0" smtClean="0"/>
              <a:t>The bill unanimously passed the Senate without amendment by unanimous consent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late May.</a:t>
            </a:r>
            <a:endParaRPr lang="en-GB" dirty="0" smtClean="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10</a:t>
            </a:fld>
            <a:endParaRPr lang="en-GB" dirty="0"/>
          </a:p>
        </p:txBody>
      </p:sp>
    </p:spTree>
    <p:extLst>
      <p:ext uri="{BB962C8B-B14F-4D97-AF65-F5344CB8AC3E}">
        <p14:creationId xmlns:p14="http://schemas.microsoft.com/office/powerpoint/2010/main" val="32695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 slide to remind people why</a:t>
            </a:r>
            <a:r>
              <a:rPr lang="en-GB" baseline="0" dirty="0"/>
              <a:t> it all matters.</a:t>
            </a:r>
            <a:endParaRPr lang="en-GB" dirty="0"/>
          </a:p>
        </p:txBody>
      </p:sp>
      <p:sp>
        <p:nvSpPr>
          <p:cNvPr id="4" name="Slide Number Placeholder 3"/>
          <p:cNvSpPr>
            <a:spLocks noGrp="1"/>
          </p:cNvSpPr>
          <p:nvPr>
            <p:ph type="sldNum" sz="quarter" idx="10"/>
          </p:nvPr>
        </p:nvSpPr>
        <p:spPr/>
        <p:txBody>
          <a:bodyPr/>
          <a:lstStyle/>
          <a:p>
            <a:fld id="{CAD83EA7-6A8F-4EA2-A5B5-01282DE1CE0D}" type="slidenum">
              <a:rPr lang="en-GB" smtClean="0"/>
              <a:t>11</a:t>
            </a:fld>
            <a:endParaRPr lang="en-GB" dirty="0"/>
          </a:p>
        </p:txBody>
      </p:sp>
    </p:spTree>
    <p:extLst>
      <p:ext uri="{BB962C8B-B14F-4D97-AF65-F5344CB8AC3E}">
        <p14:creationId xmlns:p14="http://schemas.microsoft.com/office/powerpoint/2010/main" val="87348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12</a:t>
            </a:fld>
            <a:endParaRPr lang="en-GB" dirty="0"/>
          </a:p>
        </p:txBody>
      </p:sp>
    </p:spTree>
    <p:extLst>
      <p:ext uri="{BB962C8B-B14F-4D97-AF65-F5344CB8AC3E}">
        <p14:creationId xmlns:p14="http://schemas.microsoft.com/office/powerpoint/2010/main" val="94421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here is just to lay out what we mean by Arctic</a:t>
            </a:r>
            <a:r>
              <a:rPr lang="en-US" baseline="0" dirty="0"/>
              <a:t> information infrastructure – data about the seabed and the coastline.</a:t>
            </a:r>
          </a:p>
          <a:p>
            <a:endParaRPr lang="en-US" baseline="0" dirty="0"/>
          </a:p>
          <a:p>
            <a:r>
              <a:rPr lang="en-US" baseline="0" dirty="0"/>
              <a:t>The map shown here looks pretty nice for a layperson like me. The next image shows how the map was created, though – so I think it helps to show the massive data gaps. I figure you’ll be able to articulate this well.</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AD83EA7-6A8F-4EA2-A5B5-01282DE1CE0D}" type="slidenum">
              <a:rPr lang="en-GB" smtClean="0"/>
              <a:t>2</a:t>
            </a:fld>
            <a:endParaRPr lang="en-GB" dirty="0"/>
          </a:p>
        </p:txBody>
      </p:sp>
    </p:spTree>
    <p:extLst>
      <p:ext uri="{BB962C8B-B14F-4D97-AF65-F5344CB8AC3E}">
        <p14:creationId xmlns:p14="http://schemas.microsoft.com/office/powerpoint/2010/main" val="174744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data for the map that came before. This is apparently the most recent</a:t>
            </a:r>
            <a:r>
              <a:rPr lang="en-GB" baseline="0" dirty="0"/>
              <a:t> map of the series.</a:t>
            </a:r>
            <a:endParaRPr lang="en-GB" dirty="0"/>
          </a:p>
        </p:txBody>
      </p:sp>
      <p:sp>
        <p:nvSpPr>
          <p:cNvPr id="4" name="Slide Number Placeholder 3"/>
          <p:cNvSpPr>
            <a:spLocks noGrp="1"/>
          </p:cNvSpPr>
          <p:nvPr>
            <p:ph type="sldNum" sz="quarter" idx="10"/>
          </p:nvPr>
        </p:nvSpPr>
        <p:spPr/>
        <p:txBody>
          <a:bodyPr/>
          <a:lstStyle/>
          <a:p>
            <a:fld id="{CAD83EA7-6A8F-4EA2-A5B5-01282DE1CE0D}" type="slidenum">
              <a:rPr lang="en-GB" smtClean="0"/>
              <a:t>3</a:t>
            </a:fld>
            <a:endParaRPr lang="en-GB" dirty="0"/>
          </a:p>
        </p:txBody>
      </p:sp>
    </p:spTree>
    <p:extLst>
      <p:ext uri="{BB962C8B-B14F-4D97-AF65-F5344CB8AC3E}">
        <p14:creationId xmlns:p14="http://schemas.microsoft.com/office/powerpoint/2010/main" val="74145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Describe</a:t>
            </a:r>
            <a:r>
              <a:rPr lang="en-GB" baseline="0" dirty="0" smtClean="0"/>
              <a:t> the shrinking polar ice cap and the opening of Arctic shipping routes that will dramatically increase vessel traffic in the Arctic over the next 25+ years</a:t>
            </a:r>
            <a:endParaRPr lang="en-GB" dirty="0"/>
          </a:p>
        </p:txBody>
      </p:sp>
      <p:sp>
        <p:nvSpPr>
          <p:cNvPr id="4" name="Slide Number Placeholder 3"/>
          <p:cNvSpPr>
            <a:spLocks noGrp="1"/>
          </p:cNvSpPr>
          <p:nvPr>
            <p:ph type="sldNum" sz="quarter" idx="10"/>
          </p:nvPr>
        </p:nvSpPr>
        <p:spPr/>
        <p:txBody>
          <a:bodyPr/>
          <a:lstStyle/>
          <a:p>
            <a:fld id="{CAD83EA7-6A8F-4EA2-A5B5-01282DE1CE0D}" type="slidenum">
              <a:rPr lang="en-GB" smtClean="0"/>
              <a:t>4</a:t>
            </a:fld>
            <a:endParaRPr lang="en-GB" dirty="0"/>
          </a:p>
        </p:txBody>
      </p:sp>
    </p:spTree>
    <p:extLst>
      <p:ext uri="{BB962C8B-B14F-4D97-AF65-F5344CB8AC3E}">
        <p14:creationId xmlns:p14="http://schemas.microsoft.com/office/powerpoint/2010/main" val="269965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opt not to include this, but I like</a:t>
            </a:r>
            <a:r>
              <a:rPr lang="en-GB" baseline="0" dirty="0"/>
              <a:t> the slide because:</a:t>
            </a:r>
          </a:p>
          <a:p>
            <a:endParaRPr lang="en-GB" baseline="0" dirty="0"/>
          </a:p>
          <a:p>
            <a:pPr marL="228600" indent="-228600">
              <a:buAutoNum type="arabicParenR"/>
            </a:pPr>
            <a:r>
              <a:rPr lang="en-GB" baseline="0" dirty="0"/>
              <a:t>It gives you a place to say the Arctic is not alone in its data gaps – the entire planet is in need of better mapping</a:t>
            </a:r>
          </a:p>
          <a:p>
            <a:pPr marL="228600" indent="-228600">
              <a:buAutoNum type="arabicParenR"/>
            </a:pPr>
            <a:r>
              <a:rPr lang="en-GB" baseline="0" dirty="0"/>
              <a:t>It provides an avenue to talk about multibeam datasets, which is important to later slides.</a:t>
            </a:r>
            <a:endParaRPr lang="en-GB" dirty="0"/>
          </a:p>
        </p:txBody>
      </p:sp>
      <p:sp>
        <p:nvSpPr>
          <p:cNvPr id="4" name="Slide Number Placeholder 3"/>
          <p:cNvSpPr>
            <a:spLocks noGrp="1"/>
          </p:cNvSpPr>
          <p:nvPr>
            <p:ph type="sldNum" sz="quarter" idx="10"/>
          </p:nvPr>
        </p:nvSpPr>
        <p:spPr/>
        <p:txBody>
          <a:bodyPr/>
          <a:lstStyle/>
          <a:p>
            <a:fld id="{CAD83EA7-6A8F-4EA2-A5B5-01282DE1CE0D}" type="slidenum">
              <a:rPr lang="en-GB" smtClean="0"/>
              <a:t>5</a:t>
            </a:fld>
            <a:endParaRPr lang="en-GB" dirty="0"/>
          </a:p>
        </p:txBody>
      </p:sp>
    </p:spTree>
    <p:extLst>
      <p:ext uri="{BB962C8B-B14F-4D97-AF65-F5344CB8AC3E}">
        <p14:creationId xmlns:p14="http://schemas.microsoft.com/office/powerpoint/2010/main" val="211435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Combined to one slide as</a:t>
            </a:r>
            <a:r>
              <a:rPr lang="en-GB" baseline="0" dirty="0"/>
              <a:t> a time saver. Rada and I really like this slide because it shows the power of multibeam and the MH370 reference underscores to Fugro’s leadership role in the industry.</a:t>
            </a:r>
            <a:endParaRPr lang="en-GB" dirty="0"/>
          </a:p>
        </p:txBody>
      </p:sp>
      <p:sp>
        <p:nvSpPr>
          <p:cNvPr id="4" name="Slide Number Placeholder 3"/>
          <p:cNvSpPr>
            <a:spLocks noGrp="1"/>
          </p:cNvSpPr>
          <p:nvPr>
            <p:ph type="sldNum" sz="quarter" idx="10"/>
          </p:nvPr>
        </p:nvSpPr>
        <p:spPr/>
        <p:txBody>
          <a:bodyPr/>
          <a:lstStyle/>
          <a:p>
            <a:fld id="{CAD83EA7-6A8F-4EA2-A5B5-01282DE1CE0D}" type="slidenum">
              <a:rPr lang="en-GB" smtClean="0"/>
              <a:t>6</a:t>
            </a:fld>
            <a:endParaRPr lang="en-GB" dirty="0"/>
          </a:p>
        </p:txBody>
      </p:sp>
    </p:spTree>
    <p:extLst>
      <p:ext uri="{BB962C8B-B14F-4D97-AF65-F5344CB8AC3E}">
        <p14:creationId xmlns:p14="http://schemas.microsoft.com/office/powerpoint/2010/main" val="125257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Assume here you’ll speak briefly on the different initiatives with a quick mention on Fugro’s role in each.</a:t>
            </a:r>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7</a:t>
            </a:fld>
            <a:endParaRPr lang="en-GB" dirty="0"/>
          </a:p>
        </p:txBody>
      </p:sp>
    </p:spTree>
    <p:extLst>
      <p:ext uri="{BB962C8B-B14F-4D97-AF65-F5344CB8AC3E}">
        <p14:creationId xmlns:p14="http://schemas.microsoft.com/office/powerpoint/2010/main" val="2642845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This</a:t>
            </a:r>
            <a:r>
              <a:rPr lang="en-GB" baseline="0" dirty="0"/>
              <a:t> last bullet is a </a:t>
            </a:r>
            <a:r>
              <a:rPr lang="en-US" baseline="0" noProof="0" dirty="0"/>
              <a:t>segue</a:t>
            </a:r>
            <a:r>
              <a:rPr lang="en-GB" baseline="0" dirty="0"/>
              <a:t> to the next slide, which is where Fugro shines (not that we are trying to sound like a commercial).</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8</a:t>
            </a:fld>
            <a:endParaRPr lang="en-GB" dirty="0"/>
          </a:p>
        </p:txBody>
      </p:sp>
    </p:spTree>
    <p:extLst>
      <p:ext uri="{BB962C8B-B14F-4D97-AF65-F5344CB8AC3E}">
        <p14:creationId xmlns:p14="http://schemas.microsoft.com/office/powerpoint/2010/main" val="285095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Depending</a:t>
            </a:r>
            <a:r>
              <a:rPr lang="en-GB" baseline="0" dirty="0"/>
              <a:t> on the time, you may choose to talk about each or highlight one in particular. The goal here is to hit a little of the ‘what’s now’ and ‘what’s new’ that was teased in the intro and tie it back to Arctic mapping.</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9</a:t>
            </a:fld>
            <a:endParaRPr lang="en-GB" dirty="0"/>
          </a:p>
        </p:txBody>
      </p:sp>
    </p:spTree>
    <p:extLst>
      <p:ext uri="{BB962C8B-B14F-4D97-AF65-F5344CB8AC3E}">
        <p14:creationId xmlns:p14="http://schemas.microsoft.com/office/powerpoint/2010/main" val="387358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rontpage_logo and image adjustable in slid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1857902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7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Rechthoek 8"/>
          <p:cNvSpPr/>
          <p:nvPr userDrawn="1"/>
        </p:nvSpPr>
        <p:spPr>
          <a:xfrm>
            <a:off x="0" y="540000"/>
            <a:ext cx="9144000" cy="598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445224"/>
            <a:ext cx="9144000" cy="108000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p:cNvSpPr>
            <a:spLocks noGrp="1"/>
          </p:cNvSpPr>
          <p:nvPr>
            <p:ph type="title" hasCustomPrompt="1"/>
          </p:nvPr>
        </p:nvSpPr>
        <p:spPr>
          <a:xfrm>
            <a:off x="323528" y="5445224"/>
            <a:ext cx="8280920" cy="648072"/>
          </a:xfrm>
        </p:spPr>
        <p:txBody>
          <a:bodyPr>
            <a:normAutofit/>
          </a:bodyPr>
          <a:lstStyle>
            <a:lvl1pPr algn="l">
              <a:defRPr sz="2800" baseline="0">
                <a:solidFill>
                  <a:schemeClr val="bg1"/>
                </a:solidFill>
                <a:latin typeface="Arial" pitchFamily="34" charset="0"/>
                <a:cs typeface="Arial" pitchFamily="34" charset="0"/>
              </a:defRPr>
            </a:lvl1pPr>
          </a:lstStyle>
          <a:p>
            <a:r>
              <a:rPr lang="en-GB" noProof="0" dirty="0"/>
              <a:t>Click to add the title of the </a:t>
            </a:r>
            <a:r>
              <a:rPr lang="en-GB" noProof="0" dirty="0" err="1"/>
              <a:t>Frontpage</a:t>
            </a:r>
            <a:endParaRPr lang="en-GB" noProof="0" dirty="0"/>
          </a:p>
        </p:txBody>
      </p:sp>
      <p:sp>
        <p:nvSpPr>
          <p:cNvPr id="12" name="Titel 1"/>
          <p:cNvSpPr txBox="1">
            <a:spLocks/>
          </p:cNvSpPr>
          <p:nvPr userDrawn="1"/>
        </p:nvSpPr>
        <p:spPr>
          <a:xfrm>
            <a:off x="251520" y="1565176"/>
            <a:ext cx="2242592"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kern="1200">
                <a:solidFill>
                  <a:schemeClr val="bg1"/>
                </a:solidFill>
                <a:latin typeface="+mj-lt"/>
                <a:ea typeface="+mj-ea"/>
                <a:cs typeface="+mj-cs"/>
              </a:defRPr>
            </a:lvl1pPr>
          </a:lstStyle>
          <a:p>
            <a:endParaRPr lang="en-GB" dirty="0"/>
          </a:p>
        </p:txBody>
      </p:sp>
      <p:sp>
        <p:nvSpPr>
          <p:cNvPr id="4" name="Tijdelijke aanduiding voor tekst 3"/>
          <p:cNvSpPr>
            <a:spLocks noGrp="1"/>
          </p:cNvSpPr>
          <p:nvPr>
            <p:ph type="body" sz="quarter" idx="10" hasCustomPrompt="1"/>
          </p:nvPr>
        </p:nvSpPr>
        <p:spPr>
          <a:xfrm>
            <a:off x="323528" y="6092825"/>
            <a:ext cx="8280920" cy="439738"/>
          </a:xfrm>
        </p:spPr>
        <p:txBody>
          <a:bodyPr>
            <a:normAutofit/>
          </a:bodyPr>
          <a:lstStyle>
            <a:lvl1pPr marL="0" indent="0">
              <a:buFontTx/>
              <a:buNone/>
              <a:defRPr sz="1800">
                <a:solidFill>
                  <a:schemeClr val="bg1"/>
                </a:solidFill>
                <a:latin typeface="Arial" pitchFamily="34" charset="0"/>
                <a:cs typeface="Arial" pitchFamily="34" charset="0"/>
              </a:defRPr>
            </a:lvl1pPr>
          </a:lstStyle>
          <a:p>
            <a:pPr lvl="0"/>
            <a:r>
              <a:rPr lang="en-GB" dirty="0"/>
              <a:t>Click to add subtitle</a:t>
            </a:r>
          </a:p>
        </p:txBody>
      </p:sp>
      <p:sp>
        <p:nvSpPr>
          <p:cNvPr id="11" name="Tijdelijke aanduiding voor afbeelding 3"/>
          <p:cNvSpPr>
            <a:spLocks noGrp="1"/>
          </p:cNvSpPr>
          <p:nvPr>
            <p:ph type="pic" sz="quarter" idx="12" hasCustomPrompt="1"/>
          </p:nvPr>
        </p:nvSpPr>
        <p:spPr>
          <a:xfrm>
            <a:off x="0" y="540000"/>
            <a:ext cx="9144000" cy="4905224"/>
          </a:xfrm>
        </p:spPr>
        <p:txBody>
          <a:bodyPr>
            <a:normAutofit/>
          </a:bodyPr>
          <a:lstStyle>
            <a:lvl1pPr marL="0" indent="0">
              <a:buNone/>
              <a:defRPr sz="1600" baseline="0"/>
            </a:lvl1pPr>
          </a:lstStyle>
          <a:p>
            <a:r>
              <a:rPr lang="en-GB" noProof="0" dirty="0"/>
              <a:t>Add Image to fill  the grey box. Bring the picture to the background.</a:t>
            </a:r>
            <a:r>
              <a:rPr lang="nl-NL" dirty="0"/>
              <a:t>  </a:t>
            </a:r>
          </a:p>
        </p:txBody>
      </p:sp>
      <p:pic>
        <p:nvPicPr>
          <p:cNvPr id="13" name="Afbeelding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8860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0_2 x image + caption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695137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88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Rechthoek 18"/>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Rechthoek 2"/>
          <p:cNvSpPr/>
          <p:nvPr userDrawn="1"/>
        </p:nvSpPr>
        <p:spPr>
          <a:xfrm>
            <a:off x="395536" y="1269040"/>
            <a:ext cx="576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6408711" y="1295776"/>
            <a:ext cx="2411761" cy="126912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7" name="Rechthoek 16"/>
          <p:cNvSpPr/>
          <p:nvPr userDrawn="1"/>
        </p:nvSpPr>
        <p:spPr>
          <a:xfrm>
            <a:off x="395536" y="3861048"/>
            <a:ext cx="576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6408712" y="3905721"/>
            <a:ext cx="2339752" cy="126912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4"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8"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1" name="Rechthoek 20"/>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2"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3" name="Rechte verbindingslijn 22"/>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3" hasCustomPrompt="1"/>
          </p:nvPr>
        </p:nvSpPr>
        <p:spPr>
          <a:xfrm>
            <a:off x="395536" y="1269040"/>
            <a:ext cx="5748962" cy="252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16 x 7 cm.</a:t>
            </a:r>
          </a:p>
          <a:p>
            <a:endParaRPr lang="nl-NL" dirty="0"/>
          </a:p>
          <a:p>
            <a:r>
              <a:rPr lang="nl-NL" dirty="0"/>
              <a:t>	 </a:t>
            </a:r>
          </a:p>
        </p:txBody>
      </p:sp>
      <p:sp>
        <p:nvSpPr>
          <p:cNvPr id="24" name="Tijdelijke aanduiding voor afbeelding 3"/>
          <p:cNvSpPr>
            <a:spLocks noGrp="1"/>
          </p:cNvSpPr>
          <p:nvPr>
            <p:ph type="pic" sz="quarter" idx="14" hasCustomPrompt="1"/>
          </p:nvPr>
        </p:nvSpPr>
        <p:spPr>
          <a:xfrm>
            <a:off x="395536" y="3861048"/>
            <a:ext cx="5760000" cy="252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16 x 7 cm.</a:t>
            </a:r>
          </a:p>
          <a:p>
            <a:endParaRPr lang="nl-NL" dirty="0"/>
          </a:p>
          <a:p>
            <a:r>
              <a:rPr lang="nl-NL" dirty="0"/>
              <a:t>	 </a:t>
            </a:r>
          </a:p>
        </p:txBody>
      </p:sp>
      <p:pic>
        <p:nvPicPr>
          <p:cNvPr id="20" name="Afbeelding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282908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3 x text + imag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40110746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91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Rechthoek 22"/>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Rechthoek 2"/>
          <p:cNvSpPr/>
          <p:nvPr userDrawn="1"/>
        </p:nvSpPr>
        <p:spPr>
          <a:xfrm>
            <a:off x="395816" y="3501008"/>
            <a:ext cx="252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25106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a:p>
            <a:pPr lvl="0"/>
            <a:endParaRPr lang="en-GB" noProof="0" dirty="0"/>
          </a:p>
        </p:txBody>
      </p:sp>
      <p:sp>
        <p:nvSpPr>
          <p:cNvPr id="19" name="Rechthoek 18"/>
          <p:cNvSpPr/>
          <p:nvPr userDrawn="1"/>
        </p:nvSpPr>
        <p:spPr>
          <a:xfrm>
            <a:off x="3275856" y="3501008"/>
            <a:ext cx="252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hthoek 19"/>
          <p:cNvSpPr/>
          <p:nvPr userDrawn="1"/>
        </p:nvSpPr>
        <p:spPr>
          <a:xfrm>
            <a:off x="6228464" y="3501328"/>
            <a:ext cx="252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jdelijke aanduiding voor tekst 2"/>
          <p:cNvSpPr>
            <a:spLocks noGrp="1"/>
          </p:cNvSpPr>
          <p:nvPr>
            <p:ph type="body" idx="11" hasCustomPrompt="1"/>
          </p:nvPr>
        </p:nvSpPr>
        <p:spPr>
          <a:xfrm>
            <a:off x="3285536" y="1268760"/>
            <a:ext cx="25106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a:p>
            <a:pPr lvl="0"/>
            <a:endParaRPr lang="en-GB" dirty="0"/>
          </a:p>
        </p:txBody>
      </p:sp>
      <p:sp>
        <p:nvSpPr>
          <p:cNvPr id="22" name="Tijdelijke aanduiding voor tekst 2"/>
          <p:cNvSpPr>
            <a:spLocks noGrp="1"/>
          </p:cNvSpPr>
          <p:nvPr>
            <p:ph type="body" idx="12" hasCustomPrompt="1"/>
          </p:nvPr>
        </p:nvSpPr>
        <p:spPr>
          <a:xfrm>
            <a:off x="6237864" y="1268760"/>
            <a:ext cx="25106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a:p>
            <a:pPr lvl="0"/>
            <a:endParaRPr lang="en-GB" dirty="0"/>
          </a:p>
        </p:txBody>
      </p:sp>
      <p:sp>
        <p:nvSpPr>
          <p:cNvPr id="15"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7"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18" name="Rechthoek 17"/>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5" name="Tijdelijke aanduiding voor inhoud 12"/>
          <p:cNvSpPr>
            <a:spLocks noGrp="1"/>
          </p:cNvSpPr>
          <p:nvPr>
            <p:ph sz="quarter" idx="13"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6" name="Rechte verbindingslijn 25"/>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4" hasCustomPrompt="1"/>
          </p:nvPr>
        </p:nvSpPr>
        <p:spPr>
          <a:xfrm>
            <a:off x="395816" y="3501008"/>
            <a:ext cx="2520000" cy="2868937"/>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7 x 8 cm.</a:t>
            </a:r>
          </a:p>
          <a:p>
            <a:endParaRPr lang="nl-NL" dirty="0"/>
          </a:p>
          <a:p>
            <a:r>
              <a:rPr lang="nl-NL" dirty="0"/>
              <a:t>	 </a:t>
            </a:r>
          </a:p>
        </p:txBody>
      </p:sp>
      <p:sp>
        <p:nvSpPr>
          <p:cNvPr id="28" name="Tijdelijke aanduiding voor afbeelding 3"/>
          <p:cNvSpPr>
            <a:spLocks noGrp="1"/>
          </p:cNvSpPr>
          <p:nvPr>
            <p:ph type="pic" sz="quarter" idx="17" hasCustomPrompt="1"/>
          </p:nvPr>
        </p:nvSpPr>
        <p:spPr>
          <a:xfrm>
            <a:off x="3275856" y="3501328"/>
            <a:ext cx="2520000" cy="288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7 x 8 cm.</a:t>
            </a:r>
          </a:p>
          <a:p>
            <a:endParaRPr lang="nl-NL" dirty="0"/>
          </a:p>
          <a:p>
            <a:r>
              <a:rPr lang="nl-NL" dirty="0"/>
              <a:t>	 </a:t>
            </a:r>
          </a:p>
        </p:txBody>
      </p:sp>
      <p:sp>
        <p:nvSpPr>
          <p:cNvPr id="29" name="Tijdelijke aanduiding voor afbeelding 3"/>
          <p:cNvSpPr>
            <a:spLocks noGrp="1"/>
          </p:cNvSpPr>
          <p:nvPr>
            <p:ph type="pic" sz="quarter" idx="18" hasCustomPrompt="1"/>
          </p:nvPr>
        </p:nvSpPr>
        <p:spPr>
          <a:xfrm>
            <a:off x="6228184" y="3512391"/>
            <a:ext cx="2520000" cy="2868937"/>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7  x 8 cm.</a:t>
            </a:r>
          </a:p>
          <a:p>
            <a:endParaRPr lang="nl-NL" dirty="0"/>
          </a:p>
          <a:p>
            <a:r>
              <a:rPr lang="nl-NL" dirty="0"/>
              <a:t>	 </a:t>
            </a:r>
          </a:p>
        </p:txBody>
      </p:sp>
      <p:pic>
        <p:nvPicPr>
          <p:cNvPr id="24" name="Afbeelding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414883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3 x text +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7788584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96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Rechthoek 22"/>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Rechthoek 2"/>
          <p:cNvSpPr/>
          <p:nvPr userDrawn="1"/>
        </p:nvSpPr>
        <p:spPr>
          <a:xfrm>
            <a:off x="395536" y="1269200"/>
            <a:ext cx="2520000" cy="39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5408930"/>
            <a:ext cx="2510600" cy="97239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9" name="Rechthoek 18"/>
          <p:cNvSpPr/>
          <p:nvPr userDrawn="1"/>
        </p:nvSpPr>
        <p:spPr>
          <a:xfrm>
            <a:off x="3310557" y="1269200"/>
            <a:ext cx="2520000" cy="39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hthoek 19"/>
          <p:cNvSpPr/>
          <p:nvPr userDrawn="1"/>
        </p:nvSpPr>
        <p:spPr>
          <a:xfrm>
            <a:off x="6228464" y="1269200"/>
            <a:ext cx="2520000" cy="39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3310558" y="5408930"/>
            <a:ext cx="2520000" cy="97239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7" name="Tijdelijke aanduiding voor tekst 2"/>
          <p:cNvSpPr>
            <a:spLocks noGrp="1"/>
          </p:cNvSpPr>
          <p:nvPr>
            <p:ph type="body" idx="11" hasCustomPrompt="1"/>
          </p:nvPr>
        </p:nvSpPr>
        <p:spPr>
          <a:xfrm>
            <a:off x="6237864" y="5408930"/>
            <a:ext cx="2510600" cy="97239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21"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2" name="Rechthoek 21"/>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5" name="Tijdelijke aanduiding voor inhoud 12"/>
          <p:cNvSpPr>
            <a:spLocks noGrp="1"/>
          </p:cNvSpPr>
          <p:nvPr>
            <p:ph sz="quarter" idx="12"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6" name="Rechte verbindingslijn 25"/>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4" hasCustomPrompt="1"/>
          </p:nvPr>
        </p:nvSpPr>
        <p:spPr>
          <a:xfrm>
            <a:off x="395536" y="1269200"/>
            <a:ext cx="2520000" cy="396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7 x 11 cm.</a:t>
            </a:r>
          </a:p>
          <a:p>
            <a:endParaRPr lang="nl-NL" dirty="0"/>
          </a:p>
          <a:p>
            <a:r>
              <a:rPr lang="nl-NL" dirty="0"/>
              <a:t>	 </a:t>
            </a:r>
          </a:p>
        </p:txBody>
      </p:sp>
      <p:sp>
        <p:nvSpPr>
          <p:cNvPr id="28" name="Tijdelijke aanduiding voor afbeelding 3"/>
          <p:cNvSpPr>
            <a:spLocks noGrp="1"/>
          </p:cNvSpPr>
          <p:nvPr>
            <p:ph type="pic" sz="quarter" idx="17" hasCustomPrompt="1"/>
          </p:nvPr>
        </p:nvSpPr>
        <p:spPr>
          <a:xfrm>
            <a:off x="3310557" y="1269200"/>
            <a:ext cx="2520000" cy="396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7 x 11 cm.</a:t>
            </a:r>
          </a:p>
          <a:p>
            <a:endParaRPr lang="nl-NL" dirty="0"/>
          </a:p>
          <a:p>
            <a:r>
              <a:rPr lang="nl-NL" dirty="0"/>
              <a:t>	 </a:t>
            </a:r>
          </a:p>
        </p:txBody>
      </p:sp>
      <p:sp>
        <p:nvSpPr>
          <p:cNvPr id="29" name="Tijdelijke aanduiding voor afbeelding 3"/>
          <p:cNvSpPr>
            <a:spLocks noGrp="1"/>
          </p:cNvSpPr>
          <p:nvPr>
            <p:ph type="pic" sz="quarter" idx="18" hasCustomPrompt="1"/>
          </p:nvPr>
        </p:nvSpPr>
        <p:spPr>
          <a:xfrm>
            <a:off x="6228464" y="1269200"/>
            <a:ext cx="2520000" cy="396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7 x 11 cm.</a:t>
            </a:r>
          </a:p>
          <a:p>
            <a:endParaRPr lang="nl-NL" dirty="0"/>
          </a:p>
          <a:p>
            <a:r>
              <a:rPr lang="nl-NL" dirty="0"/>
              <a:t>	 </a:t>
            </a:r>
          </a:p>
        </p:txBody>
      </p:sp>
      <p:pic>
        <p:nvPicPr>
          <p:cNvPr id="24" name="Afbeelding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77990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Blank page or text onl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4200350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6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Rechthoek 12"/>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14" name="Rechthoek 13"/>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cxnSp>
        <p:nvCxnSpPr>
          <p:cNvPr id="18" name="Rechte verbindingslijn 17"/>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3" name="Tijdelijke aanduiding voor tekst 2"/>
          <p:cNvSpPr>
            <a:spLocks noGrp="1"/>
          </p:cNvSpPr>
          <p:nvPr>
            <p:ph type="body" sz="quarter" idx="12" hasCustomPrompt="1"/>
          </p:nvPr>
        </p:nvSpPr>
        <p:spPr>
          <a:xfrm>
            <a:off x="382197" y="1268760"/>
            <a:ext cx="8366268" cy="5112568"/>
          </a:xfrm>
        </p:spPr>
        <p:txBody>
          <a:bodyPr>
            <a:normAutofit/>
          </a:bodyPr>
          <a:lstStyle>
            <a:lvl1pPr marL="0" indent="0">
              <a:buNone/>
              <a:defRPr sz="1400">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add text</a:t>
            </a:r>
          </a:p>
        </p:txBody>
      </p:sp>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
        <p:nvSpPr>
          <p:cNvPr id="11" name="Tijdelijke aanduiding voor tekst 3"/>
          <p:cNvSpPr>
            <a:spLocks noGrp="1"/>
          </p:cNvSpPr>
          <p:nvPr>
            <p:ph type="body" sz="quarter" idx="13" hasCustomPrompt="1"/>
          </p:nvPr>
        </p:nvSpPr>
        <p:spPr>
          <a:xfrm>
            <a:off x="755576" y="6597352"/>
            <a:ext cx="6192838" cy="216024"/>
          </a:xfrm>
        </p:spPr>
        <p:txBody>
          <a:bodyPr>
            <a:normAutofit/>
          </a:bodyPr>
          <a:lstStyle>
            <a:lvl1pPr marL="0" indent="0">
              <a:buFontTx/>
              <a:buNone/>
              <a:defRPr sz="800">
                <a:solidFill>
                  <a:schemeClr val="tx2"/>
                </a:solidFill>
                <a:latin typeface="Arial" panose="020B0604020202020204" pitchFamily="34" charset="0"/>
                <a:cs typeface="Arial" panose="020B0604020202020204" pitchFamily="34" charset="0"/>
              </a:defRPr>
            </a:lvl1pPr>
          </a:lstStyle>
          <a:p>
            <a:pPr lvl="0"/>
            <a:r>
              <a:rPr lang="en-GB" dirty="0"/>
              <a:t>Optional – add presentation name and date</a:t>
            </a:r>
          </a:p>
        </p:txBody>
      </p:sp>
    </p:spTree>
    <p:extLst>
      <p:ext uri="{BB962C8B-B14F-4D97-AF65-F5344CB8AC3E}">
        <p14:creationId xmlns:p14="http://schemas.microsoft.com/office/powerpoint/2010/main" val="1457318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losing pag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1907976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48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Rechthoek 14"/>
          <p:cNvSpPr>
            <a:spLocks/>
          </p:cNvSpPr>
          <p:nvPr userDrawn="1"/>
        </p:nvSpPr>
        <p:spPr>
          <a:xfrm>
            <a:off x="0" y="540000"/>
            <a:ext cx="9144000" cy="5985344"/>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cs typeface="Arial" pitchFamily="34" charset="0"/>
            </a:endParaRPr>
          </a:p>
        </p:txBody>
      </p:sp>
      <p:sp>
        <p:nvSpPr>
          <p:cNvPr id="7" name="Tijdelijke aanduiding voor tekst 2"/>
          <p:cNvSpPr>
            <a:spLocks noGrp="1"/>
          </p:cNvSpPr>
          <p:nvPr>
            <p:ph type="body" idx="1" hasCustomPrompt="1"/>
          </p:nvPr>
        </p:nvSpPr>
        <p:spPr>
          <a:xfrm>
            <a:off x="467544" y="2708920"/>
            <a:ext cx="3960440" cy="2232248"/>
          </a:xfrm>
        </p:spPr>
        <p:txBody>
          <a:bodyPr anchor="t" anchorCtr="0">
            <a:normAutofit/>
          </a:bodyPr>
          <a:lstStyle>
            <a:lvl1pPr marL="0" indent="0" algn="l">
              <a:buNone/>
              <a:defRPr sz="1600" b="0" baseline="0">
                <a:solidFill>
                  <a:schemeClr val="bg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p:txBody>
      </p:sp>
      <p:pic>
        <p:nvPicPr>
          <p:cNvPr id="6" name="Afbeelding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396188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Start of a new section_logo and image adjustable in slid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23143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02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chthoek 13"/>
          <p:cNvSpPr/>
          <p:nvPr userDrawn="1"/>
        </p:nvSpPr>
        <p:spPr>
          <a:xfrm>
            <a:off x="-9923" y="540000"/>
            <a:ext cx="9153923" cy="5993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9923" y="540000"/>
            <a:ext cx="2893768" cy="5993208"/>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itel 1"/>
          <p:cNvSpPr txBox="1">
            <a:spLocks/>
          </p:cNvSpPr>
          <p:nvPr userDrawn="1"/>
        </p:nvSpPr>
        <p:spPr>
          <a:xfrm>
            <a:off x="251520" y="1565176"/>
            <a:ext cx="2242592"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kern="1200">
                <a:solidFill>
                  <a:schemeClr val="bg1"/>
                </a:solidFill>
                <a:latin typeface="+mj-lt"/>
                <a:ea typeface="+mj-ea"/>
                <a:cs typeface="+mj-cs"/>
              </a:defRPr>
            </a:lvl1pPr>
          </a:lstStyle>
          <a:p>
            <a:endParaRPr lang="en-GB" dirty="0"/>
          </a:p>
        </p:txBody>
      </p:sp>
      <p:sp>
        <p:nvSpPr>
          <p:cNvPr id="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11" name="Rechthoek 10"/>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chemeClr val="tx2"/>
                </a:solidFill>
              </a:rPr>
              <a:pPr algn="r"/>
              <a:t>‹#›</a:t>
            </a:fld>
            <a:endParaRPr lang="en-GB" altLang="en-US" sz="800" dirty="0">
              <a:solidFill>
                <a:srgbClr val="83683A"/>
              </a:solidFill>
            </a:endParaRPr>
          </a:p>
        </p:txBody>
      </p:sp>
      <p:sp>
        <p:nvSpPr>
          <p:cNvPr id="13" name="Tijdelijke aanduiding voor inhoud 12"/>
          <p:cNvSpPr>
            <a:spLocks noGrp="1"/>
          </p:cNvSpPr>
          <p:nvPr>
            <p:ph sz="quarter" idx="11" hasCustomPrompt="1"/>
          </p:nvPr>
        </p:nvSpPr>
        <p:spPr>
          <a:xfrm>
            <a:off x="899592" y="6597352"/>
            <a:ext cx="5832475" cy="260350"/>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sp>
        <p:nvSpPr>
          <p:cNvPr id="4" name="Tijdelijke aanduiding voor afbeelding 3"/>
          <p:cNvSpPr>
            <a:spLocks noGrp="1"/>
          </p:cNvSpPr>
          <p:nvPr>
            <p:ph type="pic" sz="quarter" idx="12" hasCustomPrompt="1"/>
          </p:nvPr>
        </p:nvSpPr>
        <p:spPr>
          <a:xfrm>
            <a:off x="2883844" y="540000"/>
            <a:ext cx="6260155" cy="5993208"/>
          </a:xfrm>
        </p:spPr>
        <p:txBody>
          <a:bodyPr>
            <a:normAutofit/>
          </a:bodyPr>
          <a:lstStyle>
            <a:lvl1pPr marL="0" indent="0">
              <a:buNone/>
              <a:defRPr sz="1600" baseline="0"/>
            </a:lvl1pPr>
          </a:lstStyle>
          <a:p>
            <a:r>
              <a:rPr lang="en-GB" noProof="0" dirty="0"/>
              <a:t>Add Image to fill  the grey box.</a:t>
            </a:r>
          </a:p>
        </p:txBody>
      </p:sp>
      <p:sp>
        <p:nvSpPr>
          <p:cNvPr id="2" name="Titel 1"/>
          <p:cNvSpPr>
            <a:spLocks noGrp="1"/>
          </p:cNvSpPr>
          <p:nvPr>
            <p:ph type="title" hasCustomPrompt="1"/>
          </p:nvPr>
        </p:nvSpPr>
        <p:spPr>
          <a:xfrm>
            <a:off x="313184" y="1412776"/>
            <a:ext cx="2242592" cy="3240360"/>
          </a:xfrm>
        </p:spPr>
        <p:txBody>
          <a:bodyPr>
            <a:normAutofit/>
          </a:bodyPr>
          <a:lstStyle>
            <a:lvl1pPr algn="l">
              <a:defRPr sz="2400" baseline="0">
                <a:solidFill>
                  <a:schemeClr val="bg1"/>
                </a:solidFill>
                <a:latin typeface="Arial" pitchFamily="34" charset="0"/>
                <a:cs typeface="Arial" pitchFamily="34" charset="0"/>
              </a:defRPr>
            </a:lvl1pPr>
          </a:lstStyle>
          <a:p>
            <a:r>
              <a:rPr lang="en-GB" dirty="0"/>
              <a:t>CLICK TO ADD TEXT</a:t>
            </a:r>
          </a:p>
        </p:txBody>
      </p:sp>
      <p:pic>
        <p:nvPicPr>
          <p:cNvPr id="16" name="Afbeelding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371330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Text + Imag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6382219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9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5148464" y="1268760"/>
            <a:ext cx="3600000" cy="51125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4464496" cy="5112568"/>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p:txBody>
      </p:sp>
      <p:sp>
        <p:nvSpPr>
          <p:cNvPr id="13" name="Rechthoek 12"/>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1"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2" name="Rechte verbindingslijn 21"/>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4" name="Tijdelijke aanduiding voor afbeelding 3"/>
          <p:cNvSpPr>
            <a:spLocks noGrp="1"/>
          </p:cNvSpPr>
          <p:nvPr>
            <p:ph type="pic" sz="quarter" idx="12" hasCustomPrompt="1"/>
          </p:nvPr>
        </p:nvSpPr>
        <p:spPr>
          <a:xfrm>
            <a:off x="5148464" y="1268760"/>
            <a:ext cx="3600000" cy="5112568"/>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10 x 14,2 cm.</a:t>
            </a:r>
          </a:p>
          <a:p>
            <a:endParaRPr lang="nl-NL" dirty="0"/>
          </a:p>
          <a:p>
            <a:r>
              <a:rPr lang="nl-NL" dirty="0"/>
              <a:t>	 </a:t>
            </a:r>
          </a:p>
        </p:txBody>
      </p:sp>
      <p:pic>
        <p:nvPicPr>
          <p:cNvPr id="2" name="Afbeelding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1487138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ext +  2 x image +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5781835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77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Rechthoek 21"/>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Rechthoek 2"/>
          <p:cNvSpPr/>
          <p:nvPr userDrawn="1"/>
        </p:nvSpPr>
        <p:spPr>
          <a:xfrm>
            <a:off x="5148464" y="1268760"/>
            <a:ext cx="3600000" cy="21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4464496" cy="5112568"/>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a:t>
            </a:r>
            <a:r>
              <a:rPr lang="en-GB" noProof="0" dirty="0"/>
              <a:t>to</a:t>
            </a:r>
            <a:r>
              <a:rPr lang="en-GB" dirty="0"/>
              <a:t> </a:t>
            </a:r>
            <a:r>
              <a:rPr lang="en-GB" noProof="0" dirty="0"/>
              <a:t>add</a:t>
            </a:r>
            <a:r>
              <a:rPr lang="en-GB" dirty="0"/>
              <a:t> text</a:t>
            </a:r>
          </a:p>
        </p:txBody>
      </p:sp>
      <p:sp>
        <p:nvSpPr>
          <p:cNvPr id="17" name="Rechthoek 16"/>
          <p:cNvSpPr/>
          <p:nvPr userDrawn="1"/>
        </p:nvSpPr>
        <p:spPr>
          <a:xfrm>
            <a:off x="5148464" y="3861048"/>
            <a:ext cx="3600000" cy="21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jdelijke aanduiding voor tekst 2"/>
          <p:cNvSpPr>
            <a:spLocks noGrp="1"/>
          </p:cNvSpPr>
          <p:nvPr>
            <p:ph type="body" idx="10" hasCustomPrompt="1"/>
          </p:nvPr>
        </p:nvSpPr>
        <p:spPr>
          <a:xfrm>
            <a:off x="5151490" y="3429000"/>
            <a:ext cx="3596974" cy="270726"/>
          </a:xfrm>
        </p:spPr>
        <p:txBody>
          <a:bodyPr anchor="t" anchorCtr="0">
            <a:normAutofit/>
          </a:bodyPr>
          <a:lstStyle>
            <a:lvl1pPr marL="0" indent="0">
              <a:buNone/>
              <a:defRPr sz="1000" i="1" baseline="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20" name="Tijdelijke aanduiding voor tekst 2"/>
          <p:cNvSpPr>
            <a:spLocks noGrp="1"/>
          </p:cNvSpPr>
          <p:nvPr>
            <p:ph type="body" idx="11" hasCustomPrompt="1"/>
          </p:nvPr>
        </p:nvSpPr>
        <p:spPr>
          <a:xfrm>
            <a:off x="5151490" y="6021288"/>
            <a:ext cx="3596974" cy="288032"/>
          </a:xfrm>
        </p:spPr>
        <p:txBody>
          <a:bodyPr anchor="t" anchorCtr="0">
            <a:normAutofit/>
          </a:bodyPr>
          <a:lstStyle>
            <a:lvl1pPr marL="0" indent="0">
              <a:buNone/>
              <a:defRPr sz="1000" i="1" baseline="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4"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noProof="0" dirty="0"/>
              <a:t>Click to add title</a:t>
            </a:r>
          </a:p>
        </p:txBody>
      </p:sp>
      <p:sp>
        <p:nvSpPr>
          <p:cNvPr id="15"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18" name="Rechthoek 17"/>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3" name="Tijdelijke aanduiding voor inhoud 12"/>
          <p:cNvSpPr>
            <a:spLocks noGrp="1"/>
          </p:cNvSpPr>
          <p:nvPr>
            <p:ph sz="quarter" idx="12"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4" name="Rechte verbindingslijn 23"/>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21" name="Tijdelijke aanduiding voor afbeelding 3"/>
          <p:cNvSpPr>
            <a:spLocks noGrp="1"/>
          </p:cNvSpPr>
          <p:nvPr>
            <p:ph type="pic" sz="quarter" idx="14" hasCustomPrompt="1"/>
          </p:nvPr>
        </p:nvSpPr>
        <p:spPr>
          <a:xfrm>
            <a:off x="5148464" y="3861048"/>
            <a:ext cx="3600000" cy="216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10 x 6 cm.</a:t>
            </a:r>
          </a:p>
          <a:p>
            <a:endParaRPr lang="nl-NL" dirty="0"/>
          </a:p>
          <a:p>
            <a:r>
              <a:rPr lang="nl-NL" dirty="0"/>
              <a:t>	 </a:t>
            </a:r>
          </a:p>
        </p:txBody>
      </p:sp>
      <p:sp>
        <p:nvSpPr>
          <p:cNvPr id="25" name="Tijdelijke aanduiding voor afbeelding 3"/>
          <p:cNvSpPr>
            <a:spLocks noGrp="1"/>
          </p:cNvSpPr>
          <p:nvPr>
            <p:ph type="pic" sz="quarter" idx="15" hasCustomPrompt="1"/>
          </p:nvPr>
        </p:nvSpPr>
        <p:spPr>
          <a:xfrm>
            <a:off x="5148464" y="1268760"/>
            <a:ext cx="3600000" cy="216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10 x 6 cm.</a:t>
            </a:r>
          </a:p>
          <a:p>
            <a:endParaRPr lang="nl-NL" dirty="0"/>
          </a:p>
          <a:p>
            <a:r>
              <a:rPr lang="nl-NL" dirty="0"/>
              <a:t>	 </a:t>
            </a:r>
          </a:p>
        </p:txBody>
      </p:sp>
      <p:pic>
        <p:nvPicPr>
          <p:cNvPr id="26" name="Afbeelding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369840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ext +  Image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5928260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79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chthoek 13"/>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ijdelijke aanduiding voor tekst 2"/>
          <p:cNvSpPr>
            <a:spLocks noGrp="1"/>
          </p:cNvSpPr>
          <p:nvPr>
            <p:ph type="body" idx="1" hasCustomPrompt="1"/>
          </p:nvPr>
        </p:nvSpPr>
        <p:spPr>
          <a:xfrm>
            <a:off x="395536" y="1268760"/>
            <a:ext cx="8352928" cy="1170000"/>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p:txBody>
      </p:sp>
      <p:sp>
        <p:nvSpPr>
          <p:cNvPr id="17" name="Rechthoek 16"/>
          <p:cNvSpPr/>
          <p:nvPr userDrawn="1"/>
        </p:nvSpPr>
        <p:spPr>
          <a:xfrm>
            <a:off x="395536" y="2601328"/>
            <a:ext cx="8352928" cy="37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1"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2" name="Rechte verbindingslijn 21"/>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2" name="Tijdelijke aanduiding voor afbeelding 3"/>
          <p:cNvSpPr>
            <a:spLocks noGrp="1"/>
          </p:cNvSpPr>
          <p:nvPr>
            <p:ph type="pic" sz="quarter" idx="13" hasCustomPrompt="1"/>
          </p:nvPr>
        </p:nvSpPr>
        <p:spPr>
          <a:xfrm>
            <a:off x="395536" y="2601328"/>
            <a:ext cx="8352928" cy="378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23,2 x 10.5 cm.</a:t>
            </a:r>
          </a:p>
          <a:p>
            <a:endParaRPr lang="nl-NL" dirty="0"/>
          </a:p>
          <a:p>
            <a:r>
              <a:rPr lang="nl-NL" dirty="0"/>
              <a:t>	 </a:t>
            </a:r>
          </a:p>
        </p:txBody>
      </p:sp>
      <p:pic>
        <p:nvPicPr>
          <p:cNvPr id="15" name="Afbeelding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168148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Image + caption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0612015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81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chthoek 13"/>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ijdelijke aanduiding voor tekst 2"/>
          <p:cNvSpPr>
            <a:spLocks noGrp="1"/>
          </p:cNvSpPr>
          <p:nvPr>
            <p:ph type="body" idx="1" hasCustomPrompt="1"/>
          </p:nvPr>
        </p:nvSpPr>
        <p:spPr>
          <a:xfrm>
            <a:off x="400150" y="5877272"/>
            <a:ext cx="8424936" cy="504056"/>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p:txBody>
      </p:sp>
      <p:sp>
        <p:nvSpPr>
          <p:cNvPr id="17" name="Rechthoek 16"/>
          <p:cNvSpPr/>
          <p:nvPr userDrawn="1"/>
        </p:nvSpPr>
        <p:spPr>
          <a:xfrm>
            <a:off x="395536" y="1268760"/>
            <a:ext cx="8352928" cy="45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1"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2" name="Rechte verbindingslijn 21"/>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2" name="Tijdelijke aanduiding voor afbeelding 3"/>
          <p:cNvSpPr>
            <a:spLocks noGrp="1"/>
          </p:cNvSpPr>
          <p:nvPr>
            <p:ph type="pic" sz="quarter" idx="13" hasCustomPrompt="1"/>
          </p:nvPr>
        </p:nvSpPr>
        <p:spPr>
          <a:xfrm>
            <a:off x="395536" y="1268760"/>
            <a:ext cx="8352928" cy="4500000"/>
          </a:xfrm>
        </p:spPr>
        <p:txBody>
          <a:bodyPr>
            <a:normAutofit/>
          </a:bodyPr>
          <a:lstStyle>
            <a:lvl1pPr marL="0" indent="0">
              <a:buNone/>
              <a:defRPr sz="1600" baseline="0">
                <a:latin typeface="Arial" pitchFamily="34" charset="0"/>
                <a:cs typeface="Arial" pitchFamily="34" charset="0"/>
              </a:defRPr>
            </a:lvl1pPr>
          </a:lstStyle>
          <a:p>
            <a:r>
              <a:rPr lang="nl-NL" dirty="0" err="1"/>
              <a:t>Add</a:t>
            </a:r>
            <a:r>
              <a:rPr lang="nl-NL" dirty="0"/>
              <a:t> Image </a:t>
            </a:r>
            <a:r>
              <a:rPr lang="nl-NL" dirty="0" err="1"/>
              <a:t>to</a:t>
            </a:r>
            <a:r>
              <a:rPr lang="nl-NL" dirty="0"/>
              <a:t> </a:t>
            </a:r>
            <a:r>
              <a:rPr lang="nl-NL" dirty="0" err="1"/>
              <a:t>fill</a:t>
            </a:r>
            <a:r>
              <a:rPr lang="nl-NL" dirty="0"/>
              <a:t> the </a:t>
            </a:r>
            <a:r>
              <a:rPr lang="nl-NL" dirty="0" err="1"/>
              <a:t>grey</a:t>
            </a:r>
            <a:r>
              <a:rPr lang="nl-NL" dirty="0"/>
              <a:t> box. Image </a:t>
            </a:r>
            <a:r>
              <a:rPr lang="nl-NL" dirty="0" err="1"/>
              <a:t>size</a:t>
            </a:r>
            <a:r>
              <a:rPr lang="nl-NL" dirty="0"/>
              <a:t> 23,2 x 12.5 cm.</a:t>
            </a:r>
          </a:p>
          <a:p>
            <a:endParaRPr lang="nl-NL" dirty="0"/>
          </a:p>
          <a:p>
            <a:r>
              <a:rPr lang="nl-NL" dirty="0"/>
              <a:t>	 </a:t>
            </a:r>
          </a:p>
        </p:txBody>
      </p:sp>
      <p:pic>
        <p:nvPicPr>
          <p:cNvPr id="15" name="Afbeelding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333203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 2 x Text + Images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6333694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84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Rechthoek 21"/>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ijdelijke aanduiding voor tekst 2"/>
          <p:cNvSpPr>
            <a:spLocks noGrp="1"/>
          </p:cNvSpPr>
          <p:nvPr>
            <p:ph type="body" idx="1" hasCustomPrompt="1"/>
          </p:nvPr>
        </p:nvSpPr>
        <p:spPr>
          <a:xfrm>
            <a:off x="395536" y="1268760"/>
            <a:ext cx="39600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a:p>
            <a:pPr lvl="0"/>
            <a:endParaRPr lang="en-GB" dirty="0"/>
          </a:p>
          <a:p>
            <a:pPr lvl="0"/>
            <a:endParaRPr lang="en-GB" dirty="0"/>
          </a:p>
        </p:txBody>
      </p:sp>
      <p:sp>
        <p:nvSpPr>
          <p:cNvPr id="17" name="Rechthoek 16"/>
          <p:cNvSpPr/>
          <p:nvPr userDrawn="1"/>
        </p:nvSpPr>
        <p:spPr>
          <a:xfrm>
            <a:off x="408782" y="3501328"/>
            <a:ext cx="396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hoek 13"/>
          <p:cNvSpPr/>
          <p:nvPr userDrawn="1"/>
        </p:nvSpPr>
        <p:spPr>
          <a:xfrm>
            <a:off x="4788464" y="3501328"/>
            <a:ext cx="396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4788464" y="1268760"/>
            <a:ext cx="39600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a:p>
            <a:pPr lvl="0"/>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25"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6" name="Rechthoek 25"/>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7"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8" name="Rechte verbindingslijn 27"/>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3" hasCustomPrompt="1"/>
          </p:nvPr>
        </p:nvSpPr>
        <p:spPr>
          <a:xfrm>
            <a:off x="408782" y="3501328"/>
            <a:ext cx="3960000" cy="288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11 x 8 cm.</a:t>
            </a:r>
          </a:p>
          <a:p>
            <a:endParaRPr lang="nl-NL" dirty="0"/>
          </a:p>
          <a:p>
            <a:r>
              <a:rPr lang="nl-NL" dirty="0"/>
              <a:t>	 </a:t>
            </a:r>
          </a:p>
        </p:txBody>
      </p:sp>
      <p:sp>
        <p:nvSpPr>
          <p:cNvPr id="21" name="Tijdelijke aanduiding voor afbeelding 3"/>
          <p:cNvSpPr>
            <a:spLocks noGrp="1"/>
          </p:cNvSpPr>
          <p:nvPr>
            <p:ph type="pic" sz="quarter" idx="14" hasCustomPrompt="1"/>
          </p:nvPr>
        </p:nvSpPr>
        <p:spPr>
          <a:xfrm>
            <a:off x="4788464" y="3501328"/>
            <a:ext cx="3960000" cy="288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11 x 8 cm.</a:t>
            </a:r>
          </a:p>
          <a:p>
            <a:endParaRPr lang="nl-NL" dirty="0"/>
          </a:p>
          <a:p>
            <a:r>
              <a:rPr lang="nl-NL" dirty="0"/>
              <a:t>	 </a:t>
            </a:r>
          </a:p>
        </p:txBody>
      </p:sp>
      <p:pic>
        <p:nvPicPr>
          <p:cNvPr id="20" name="Afbeelding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6140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 2 x Image + caption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7680637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93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7" name="Rechthoek 26"/>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ijdelijke aanduiding voor tekst 2"/>
          <p:cNvSpPr>
            <a:spLocks noGrp="1"/>
          </p:cNvSpPr>
          <p:nvPr>
            <p:ph type="body" idx="1" hasCustomPrompt="1"/>
          </p:nvPr>
        </p:nvSpPr>
        <p:spPr>
          <a:xfrm>
            <a:off x="403251" y="5877272"/>
            <a:ext cx="3960000" cy="504056"/>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dirty="0"/>
              <a:t>Click to add caption</a:t>
            </a:r>
          </a:p>
          <a:p>
            <a:pPr lvl="0"/>
            <a:endParaRPr lang="en-GB" dirty="0"/>
          </a:p>
        </p:txBody>
      </p:sp>
      <p:sp>
        <p:nvSpPr>
          <p:cNvPr id="17" name="Rechthoek 16"/>
          <p:cNvSpPr/>
          <p:nvPr userDrawn="1"/>
        </p:nvSpPr>
        <p:spPr>
          <a:xfrm>
            <a:off x="395536" y="1269280"/>
            <a:ext cx="3960000" cy="45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hoek 13"/>
          <p:cNvSpPr/>
          <p:nvPr userDrawn="1"/>
        </p:nvSpPr>
        <p:spPr>
          <a:xfrm>
            <a:off x="4788464" y="1269280"/>
            <a:ext cx="3960000" cy="45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4788464" y="5866470"/>
            <a:ext cx="3960000" cy="51485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caption</a:t>
            </a:r>
          </a:p>
          <a:p>
            <a:pPr lvl="0"/>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3"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4" name="Rechte verbindingslijn 23"/>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3" hasCustomPrompt="1"/>
          </p:nvPr>
        </p:nvSpPr>
        <p:spPr>
          <a:xfrm>
            <a:off x="395976" y="1268760"/>
            <a:ext cx="3960000" cy="450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11 x 12.5 cm.</a:t>
            </a:r>
          </a:p>
          <a:p>
            <a:endParaRPr lang="nl-NL" dirty="0"/>
          </a:p>
          <a:p>
            <a:r>
              <a:rPr lang="nl-NL" dirty="0"/>
              <a:t>	 </a:t>
            </a:r>
          </a:p>
        </p:txBody>
      </p:sp>
      <p:sp>
        <p:nvSpPr>
          <p:cNvPr id="26" name="Tijdelijke aanduiding voor afbeelding 3"/>
          <p:cNvSpPr>
            <a:spLocks noGrp="1"/>
          </p:cNvSpPr>
          <p:nvPr>
            <p:ph type="pic" sz="quarter" idx="14" hasCustomPrompt="1"/>
          </p:nvPr>
        </p:nvSpPr>
        <p:spPr>
          <a:xfrm>
            <a:off x="4788464" y="1268760"/>
            <a:ext cx="3960000" cy="450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11 x 12.5 cm.</a:t>
            </a:r>
          </a:p>
          <a:p>
            <a:endParaRPr lang="nl-NL" dirty="0"/>
          </a:p>
          <a:p>
            <a:r>
              <a:rPr lang="nl-NL" dirty="0"/>
              <a:t>	 </a:t>
            </a:r>
          </a:p>
        </p:txBody>
      </p:sp>
      <p:pic>
        <p:nvPicPr>
          <p:cNvPr id="22" name="Afbeelding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264496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2 x text + image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7071035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86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6" name="Rechthoek 15"/>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Rechthoek 2"/>
          <p:cNvSpPr/>
          <p:nvPr userDrawn="1"/>
        </p:nvSpPr>
        <p:spPr>
          <a:xfrm>
            <a:off x="5148464" y="1268760"/>
            <a:ext cx="360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4464496" cy="2520000"/>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a:p>
            <a:pPr lvl="0"/>
            <a:endParaRPr lang="en-GB" dirty="0"/>
          </a:p>
        </p:txBody>
      </p:sp>
      <p:sp>
        <p:nvSpPr>
          <p:cNvPr id="17" name="Rechthoek 16"/>
          <p:cNvSpPr/>
          <p:nvPr userDrawn="1"/>
        </p:nvSpPr>
        <p:spPr>
          <a:xfrm>
            <a:off x="5148464" y="3861048"/>
            <a:ext cx="360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jdelijke aanduiding voor tekst 2"/>
          <p:cNvSpPr>
            <a:spLocks noGrp="1"/>
          </p:cNvSpPr>
          <p:nvPr>
            <p:ph type="body" idx="10" hasCustomPrompt="1"/>
          </p:nvPr>
        </p:nvSpPr>
        <p:spPr>
          <a:xfrm>
            <a:off x="395536" y="3861328"/>
            <a:ext cx="4464496" cy="2520000"/>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add text</a:t>
            </a:r>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a:t>Click to add title</a:t>
            </a:r>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a:solidFill>
                  <a:srgbClr val="437C92"/>
                </a:solidFill>
                <a:latin typeface="Arial" pitchFamily="34" charset="0"/>
                <a:ea typeface="+mn-ea"/>
                <a:cs typeface="Arial" pitchFamily="34" charset="0"/>
              </a:rPr>
              <a:t>www.fugro.com</a:t>
            </a: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2"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a:t>Optional – add presentation name and date</a:t>
            </a:r>
          </a:p>
        </p:txBody>
      </p:sp>
      <p:cxnSp>
        <p:nvCxnSpPr>
          <p:cNvPr id="23" name="Rechte verbindingslijn 22"/>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3"/>
          <p:cNvSpPr>
            <a:spLocks noGrp="1"/>
          </p:cNvSpPr>
          <p:nvPr>
            <p:ph type="pic" sz="quarter" idx="13" hasCustomPrompt="1"/>
          </p:nvPr>
        </p:nvSpPr>
        <p:spPr>
          <a:xfrm>
            <a:off x="5155579" y="1268760"/>
            <a:ext cx="3592885" cy="252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10 x 7 cm.</a:t>
            </a:r>
          </a:p>
          <a:p>
            <a:endParaRPr lang="nl-NL" dirty="0"/>
          </a:p>
          <a:p>
            <a:r>
              <a:rPr lang="nl-NL" dirty="0"/>
              <a:t>	 </a:t>
            </a:r>
          </a:p>
        </p:txBody>
      </p:sp>
      <p:sp>
        <p:nvSpPr>
          <p:cNvPr id="24" name="Tijdelijke aanduiding voor afbeelding 3"/>
          <p:cNvSpPr>
            <a:spLocks noGrp="1"/>
          </p:cNvSpPr>
          <p:nvPr>
            <p:ph type="pic" sz="quarter" idx="14" hasCustomPrompt="1"/>
          </p:nvPr>
        </p:nvSpPr>
        <p:spPr>
          <a:xfrm>
            <a:off x="5148464" y="3861048"/>
            <a:ext cx="3600000" cy="2520000"/>
          </a:xfrm>
        </p:spPr>
        <p:txBody>
          <a:bodyPr>
            <a:normAutofit/>
          </a:bodyPr>
          <a:lstStyle>
            <a:lvl1pPr marL="0" indent="0">
              <a:buNone/>
              <a:defRPr sz="1600" baseline="0">
                <a:latin typeface="Arial" pitchFamily="34" charset="0"/>
                <a:cs typeface="Arial" pitchFamily="34" charset="0"/>
              </a:defRPr>
            </a:lvl1pPr>
          </a:lstStyle>
          <a:p>
            <a:r>
              <a:rPr lang="en-GB" noProof="0" dirty="0"/>
              <a:t>Add Image to fill the grey box. Image size 10 x 7 cm.</a:t>
            </a:r>
          </a:p>
          <a:p>
            <a:endParaRPr lang="nl-NL" dirty="0"/>
          </a:p>
          <a:p>
            <a:r>
              <a:rPr lang="nl-NL" dirty="0"/>
              <a:t>	 </a:t>
            </a:r>
          </a:p>
        </p:txBody>
      </p:sp>
      <p:pic>
        <p:nvPicPr>
          <p:cNvPr id="21" name="Afbeelding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344711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7"/>
            </p:custDataLst>
            <p:extLst>
              <p:ext uri="{D42A27DB-BD31-4B8C-83A1-F6EECF244321}">
                <p14:modId xmlns:p14="http://schemas.microsoft.com/office/powerpoint/2010/main" val="18687131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6" name="think-cell Slide" r:id="rId18" imgW="270" imgH="270" progId="TCLayout.ActiveDocument.1">
                  <p:embed/>
                </p:oleObj>
              </mc:Choice>
              <mc:Fallback>
                <p:oleObj name="think-cell Slide" r:id="rId18" imgW="270" imgH="270" progId="TCLayout.ActiveDocument.1">
                  <p:embed/>
                  <p:pic>
                    <p:nvPicPr>
                      <p:cNvPr id="0" name=""/>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27C83-F25A-433E-9E95-FC29404527FF}" type="datetimeFigureOut">
              <a:rPr lang="en-GB" smtClean="0"/>
              <a:pPr/>
              <a:t>19/07/2017</a:t>
            </a:fld>
            <a:endParaRPr lang="en-GB"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BF997-F99C-4450-B7BA-8F6443997B99}" type="slidenum">
              <a:rPr lang="en-GB" smtClean="0"/>
              <a:pPr/>
              <a:t>‹#›</a:t>
            </a:fld>
            <a:endParaRPr lang="en-GB" dirty="0"/>
          </a:p>
        </p:txBody>
      </p:sp>
    </p:spTree>
    <p:extLst>
      <p:ext uri="{BB962C8B-B14F-4D97-AF65-F5344CB8AC3E}">
        <p14:creationId xmlns:p14="http://schemas.microsoft.com/office/powerpoint/2010/main" val="354915061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660"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654" r:id="rId13"/>
    <p:sldLayoutId id="214748379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oleObject" Target="../embeddings/oleObject1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0613576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00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Rechthoek 8"/>
          <p:cNvSpPr/>
          <p:nvPr/>
        </p:nvSpPr>
        <p:spPr>
          <a:xfrm>
            <a:off x="0" y="5445224"/>
            <a:ext cx="9140155" cy="108000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p:cNvSpPr>
            <a:spLocks noGrp="1"/>
          </p:cNvSpPr>
          <p:nvPr>
            <p:ph type="title"/>
          </p:nvPr>
        </p:nvSpPr>
        <p:spPr>
          <a:xfrm>
            <a:off x="323080" y="5337152"/>
            <a:ext cx="8280920" cy="648072"/>
          </a:xfrm>
        </p:spPr>
        <p:txBody>
          <a:bodyPr>
            <a:normAutofit/>
          </a:bodyPr>
          <a:lstStyle/>
          <a:p>
            <a:r>
              <a:rPr lang="en-US" dirty="0"/>
              <a:t>Arctic Information Infrastructure</a:t>
            </a:r>
            <a:endParaRPr lang="en-GB" dirty="0"/>
          </a:p>
        </p:txBody>
      </p:sp>
      <p:sp>
        <p:nvSpPr>
          <p:cNvPr id="3" name="Tijdelijke aanduiding voor tekst 2"/>
          <p:cNvSpPr>
            <a:spLocks noGrp="1"/>
          </p:cNvSpPr>
          <p:nvPr>
            <p:ph type="body" sz="quarter" idx="10"/>
          </p:nvPr>
        </p:nvSpPr>
        <p:spPr>
          <a:xfrm>
            <a:off x="319235" y="5815486"/>
            <a:ext cx="8280920" cy="439738"/>
          </a:xfrm>
        </p:spPr>
        <p:txBody>
          <a:bodyPr/>
          <a:lstStyle/>
          <a:p>
            <a:r>
              <a:rPr lang="en-US" dirty="0"/>
              <a:t>What’s New, What’s Next</a:t>
            </a:r>
            <a:endParaRPr lang="en-GB" dirty="0"/>
          </a:p>
        </p:txBody>
      </p:sp>
      <p:pic>
        <p:nvPicPr>
          <p:cNvPr id="5" name="Picture Placeholder 4"/>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9766" b="9766"/>
          <a:stretch>
            <a:fillRect/>
          </a:stretch>
        </p:blipFill>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000" y="0"/>
            <a:ext cx="1080000" cy="1080000"/>
          </a:xfrm>
          <a:prstGeom prst="rect">
            <a:avLst/>
          </a:prstGeom>
        </p:spPr>
      </p:pic>
      <p:sp>
        <p:nvSpPr>
          <p:cNvPr id="10" name="Tijdelijke aanduiding voor tekst 2"/>
          <p:cNvSpPr txBox="1">
            <a:spLocks/>
          </p:cNvSpPr>
          <p:nvPr/>
        </p:nvSpPr>
        <p:spPr>
          <a:xfrm>
            <a:off x="315390" y="6135617"/>
            <a:ext cx="8280920" cy="439738"/>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1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David Millar - Fugro</a:t>
            </a:r>
            <a:endParaRPr lang="en-GB" sz="1600" dirty="0"/>
          </a:p>
        </p:txBody>
      </p:sp>
    </p:spTree>
    <p:extLst>
      <p:ext uri="{BB962C8B-B14F-4D97-AF65-F5344CB8AC3E}">
        <p14:creationId xmlns:p14="http://schemas.microsoft.com/office/powerpoint/2010/main" val="1887746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en-GB" dirty="0" smtClean="0"/>
              <a:t>Coastal Mapping is Another Critical Need</a:t>
            </a:r>
            <a:endParaRPr lang="en-GB" dirty="0"/>
          </a:p>
        </p:txBody>
      </p:sp>
      <p:sp>
        <p:nvSpPr>
          <p:cNvPr id="9" name="Text Placeholder 8"/>
          <p:cNvSpPr>
            <a:spLocks noGrp="1"/>
          </p:cNvSpPr>
          <p:nvPr>
            <p:ph type="body" sz="quarter" idx="13"/>
          </p:nvPr>
        </p:nvSpPr>
        <p:spPr/>
        <p:txBody>
          <a:bodyPr/>
          <a:lstStyle/>
          <a:p>
            <a:r>
              <a:rPr lang="en-US" dirty="0"/>
              <a:t>7</a:t>
            </a:r>
            <a:r>
              <a:rPr lang="en-US" baseline="30000" dirty="0"/>
              <a:t>th</a:t>
            </a:r>
            <a:r>
              <a:rPr lang="en-US" dirty="0"/>
              <a:t> Symposium on the Impacts of an Ice-Diminishing Arctic on Naval and Maritime Operations</a:t>
            </a:r>
          </a:p>
          <a:p>
            <a:endParaRPr lang="en-US" dirty="0"/>
          </a:p>
        </p:txBody>
      </p:sp>
      <p:sp>
        <p:nvSpPr>
          <p:cNvPr id="14" name="Text Placeholder 3"/>
          <p:cNvSpPr>
            <a:spLocks noGrp="1"/>
          </p:cNvSpPr>
          <p:nvPr>
            <p:ph type="body" idx="4294967295"/>
          </p:nvPr>
        </p:nvSpPr>
        <p:spPr>
          <a:xfrm>
            <a:off x="395536" y="1268760"/>
            <a:ext cx="4464496" cy="5112568"/>
          </a:xfrm>
          <a:prstGeom prst="rect">
            <a:avLst/>
          </a:prstGeom>
        </p:spPr>
        <p:txBody>
          <a:bodyPr>
            <a:normAutofit/>
          </a:bodyPr>
          <a:lstStyle/>
          <a:p>
            <a:pPr marL="285750" indent="-285750">
              <a:spcAft>
                <a:spcPts val="800"/>
              </a:spcAft>
              <a:buFont typeface="Arial" panose="020B0604020202020204" pitchFamily="34" charset="0"/>
              <a:buChar char="•"/>
            </a:pPr>
            <a:r>
              <a:rPr lang="en-US" sz="1400" dirty="0" smtClean="0">
                <a:latin typeface="+mj-lt"/>
              </a:rPr>
              <a:t>Coastal </a:t>
            </a:r>
            <a:r>
              <a:rPr lang="en-US" sz="1400" dirty="0">
                <a:latin typeface="+mj-lt"/>
              </a:rPr>
              <a:t>communities </a:t>
            </a:r>
            <a:r>
              <a:rPr lang="en-US" sz="1400" dirty="0" smtClean="0">
                <a:latin typeface="+mj-lt"/>
              </a:rPr>
              <a:t>in Alaska are facing changing </a:t>
            </a:r>
            <a:r>
              <a:rPr lang="en-US" sz="1400" dirty="0">
                <a:latin typeface="+mj-lt"/>
              </a:rPr>
              <a:t>ocean and weather conditions, </a:t>
            </a:r>
            <a:r>
              <a:rPr lang="en-US" sz="1400" dirty="0" smtClean="0">
                <a:latin typeface="+mj-lt"/>
              </a:rPr>
              <a:t>making the </a:t>
            </a:r>
            <a:r>
              <a:rPr lang="en-US" sz="1400" dirty="0">
                <a:latin typeface="+mj-lt"/>
              </a:rPr>
              <a:t>need for accurate coastal mapping </a:t>
            </a:r>
            <a:r>
              <a:rPr lang="en-US" sz="1400" dirty="0" smtClean="0">
                <a:latin typeface="+mj-lt"/>
              </a:rPr>
              <a:t>data </a:t>
            </a:r>
            <a:r>
              <a:rPr lang="en-US" sz="1400" dirty="0">
                <a:latin typeface="+mj-lt"/>
              </a:rPr>
              <a:t>increasingly urgent. </a:t>
            </a:r>
            <a:endParaRPr lang="en-US" sz="1400" dirty="0" smtClean="0">
              <a:latin typeface="+mj-lt"/>
            </a:endParaRPr>
          </a:p>
          <a:p>
            <a:pPr marL="285750" indent="-285750">
              <a:spcAft>
                <a:spcPts val="800"/>
              </a:spcAft>
              <a:buFont typeface="Arial" panose="020B0604020202020204" pitchFamily="34" charset="0"/>
              <a:buChar char="•"/>
            </a:pPr>
            <a:r>
              <a:rPr lang="en-US" sz="1400" dirty="0" smtClean="0">
                <a:latin typeface="+mj-lt"/>
              </a:rPr>
              <a:t>Additionally, a </a:t>
            </a:r>
            <a:r>
              <a:rPr lang="en-US" sz="1400" dirty="0">
                <a:latin typeface="+mj-lt"/>
              </a:rPr>
              <a:t>significant portion of Alaska’s economy is driven by maritime transportation and marine </a:t>
            </a:r>
            <a:r>
              <a:rPr lang="en-US" sz="1400" dirty="0" smtClean="0">
                <a:latin typeface="+mj-lt"/>
              </a:rPr>
              <a:t>resources, which also needs accurate and updated coastal mapping data.</a:t>
            </a:r>
          </a:p>
          <a:p>
            <a:pPr marL="285750" indent="-285750">
              <a:spcAft>
                <a:spcPts val="800"/>
              </a:spcAft>
              <a:buFont typeface="Arial" panose="020B0604020202020204" pitchFamily="34" charset="0"/>
              <a:buChar char="•"/>
            </a:pPr>
            <a:r>
              <a:rPr lang="en-US" sz="1400" dirty="0">
                <a:latin typeface="+mj-lt"/>
              </a:rPr>
              <a:t>Though the rest of the nation is served by the National Coastal Mapping Program, Alaska is not. </a:t>
            </a:r>
          </a:p>
          <a:p>
            <a:pPr marL="285750" indent="-285750">
              <a:spcAft>
                <a:spcPts val="800"/>
              </a:spcAft>
              <a:buFont typeface="Arial" panose="020B0604020202020204" pitchFamily="34" charset="0"/>
              <a:buChar char="•"/>
            </a:pPr>
            <a:r>
              <a:rPr lang="en-US" sz="1400" dirty="0" smtClean="0">
                <a:latin typeface="+mj-lt"/>
              </a:rPr>
              <a:t>The Digital Coast Act introduced in January 2017, co-sponsored by Alaska Senators Murkowski and Sullivan, seeks to fill these data gaps.</a:t>
            </a:r>
          </a:p>
        </p:txBody>
      </p:sp>
      <p:pic>
        <p:nvPicPr>
          <p:cNvPr id="16" name="Picture Placeholder 7"/>
          <p:cNvPicPr>
            <a:picLocks noChangeAspect="1"/>
          </p:cNvPicPr>
          <p:nvPr/>
        </p:nvPicPr>
        <p:blipFill>
          <a:blip r:embed="rId3" cstate="print">
            <a:extLst>
              <a:ext uri="{28A0092B-C50C-407E-A947-70E740481C1C}">
                <a14:useLocalDpi xmlns:a14="http://schemas.microsoft.com/office/drawing/2010/main" val="0"/>
              </a:ext>
            </a:extLst>
          </a:blip>
          <a:srcRect l="23595" r="23595"/>
          <a:stretch>
            <a:fillRect/>
          </a:stretch>
        </p:blipFill>
        <p:spPr>
          <a:xfrm>
            <a:off x="5148464" y="1268760"/>
            <a:ext cx="3600000" cy="5112568"/>
          </a:xfrm>
          <a:prstGeom prst="rect">
            <a:avLst/>
          </a:prstGeom>
        </p:spPr>
      </p:pic>
    </p:spTree>
    <p:extLst>
      <p:ext uri="{BB962C8B-B14F-4D97-AF65-F5344CB8AC3E}">
        <p14:creationId xmlns:p14="http://schemas.microsoft.com/office/powerpoint/2010/main" val="1145905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pPr marL="285750" indent="-285750">
              <a:spcBef>
                <a:spcPts val="0"/>
              </a:spcBef>
              <a:spcAft>
                <a:spcPts val="300"/>
              </a:spcAft>
              <a:buFont typeface="Arial" panose="020B0604020202020204" pitchFamily="34" charset="0"/>
              <a:buChar char="•"/>
            </a:pPr>
            <a:r>
              <a:rPr lang="en-US" b="1" dirty="0">
                <a:latin typeface="+mn-lt"/>
              </a:rPr>
              <a:t>Safe Navigation</a:t>
            </a:r>
          </a:p>
          <a:p>
            <a:pPr marL="742950" lvl="1" indent="-285750">
              <a:spcBef>
                <a:spcPts val="0"/>
              </a:spcBef>
              <a:spcAft>
                <a:spcPts val="300"/>
              </a:spcAft>
              <a:buFont typeface="Arial" panose="020B0604020202020204" pitchFamily="34" charset="0"/>
              <a:buChar char="•"/>
            </a:pPr>
            <a:r>
              <a:rPr lang="en-US" sz="1400" dirty="0">
                <a:solidFill>
                  <a:schemeClr val="tx1"/>
                </a:solidFill>
              </a:rPr>
              <a:t>Domain awareness</a:t>
            </a:r>
          </a:p>
          <a:p>
            <a:pPr marL="742950" lvl="1" indent="-285750">
              <a:spcBef>
                <a:spcPts val="0"/>
              </a:spcBef>
              <a:spcAft>
                <a:spcPts val="300"/>
              </a:spcAft>
              <a:buFont typeface="Arial" panose="020B0604020202020204" pitchFamily="34" charset="0"/>
              <a:buChar char="•"/>
            </a:pPr>
            <a:r>
              <a:rPr lang="en-US" sz="1400" dirty="0">
                <a:solidFill>
                  <a:schemeClr val="tx1"/>
                </a:solidFill>
              </a:rPr>
              <a:t>First responders</a:t>
            </a:r>
          </a:p>
          <a:p>
            <a:pPr marL="742950" lvl="1" indent="-285750">
              <a:spcBef>
                <a:spcPts val="0"/>
              </a:spcBef>
              <a:spcAft>
                <a:spcPts val="300"/>
              </a:spcAft>
              <a:buFont typeface="Arial" panose="020B0604020202020204" pitchFamily="34" charset="0"/>
              <a:buChar char="•"/>
            </a:pPr>
            <a:r>
              <a:rPr lang="en-US" sz="1400" dirty="0">
                <a:solidFill>
                  <a:schemeClr val="tx1"/>
                </a:solidFill>
              </a:rPr>
              <a:t>Arctic shipping </a:t>
            </a:r>
            <a:r>
              <a:rPr lang="en-US" sz="1400" dirty="0" smtClean="0">
                <a:solidFill>
                  <a:schemeClr val="tx1"/>
                </a:solidFill>
              </a:rPr>
              <a:t>lanes</a:t>
            </a:r>
            <a:endParaRPr lang="en-US" sz="1400" dirty="0">
              <a:solidFill>
                <a:schemeClr val="tx1"/>
              </a:solidFill>
            </a:endParaRPr>
          </a:p>
          <a:p>
            <a:pPr marL="742950" lvl="2" indent="-285750">
              <a:spcBef>
                <a:spcPts val="0"/>
              </a:spcBef>
              <a:spcAft>
                <a:spcPts val="300"/>
              </a:spcAft>
              <a:buFont typeface="Arial" panose="020B0604020202020204" pitchFamily="34" charset="0"/>
              <a:buChar char="•"/>
            </a:pPr>
            <a:r>
              <a:rPr lang="en-US" sz="1400" dirty="0">
                <a:solidFill>
                  <a:schemeClr val="tx1"/>
                </a:solidFill>
                <a:cs typeface="Arial" pitchFamily="34" charset="0"/>
              </a:rPr>
              <a:t>Insurance rates</a:t>
            </a:r>
          </a:p>
          <a:p>
            <a:pPr marL="285750" indent="-285750">
              <a:spcBef>
                <a:spcPts val="800"/>
              </a:spcBef>
              <a:spcAft>
                <a:spcPts val="600"/>
              </a:spcAft>
              <a:buFont typeface="Arial" panose="020B0604020202020204" pitchFamily="34" charset="0"/>
              <a:buChar char="•"/>
            </a:pPr>
            <a:r>
              <a:rPr lang="en-US" b="1" dirty="0"/>
              <a:t>Resource Development</a:t>
            </a:r>
          </a:p>
          <a:p>
            <a:pPr marL="742950" lvl="2" indent="-285750">
              <a:spcBef>
                <a:spcPts val="0"/>
              </a:spcBef>
              <a:spcAft>
                <a:spcPts val="300"/>
              </a:spcAft>
              <a:buFont typeface="Arial" panose="020B0604020202020204" pitchFamily="34" charset="0"/>
              <a:buChar char="•"/>
            </a:pPr>
            <a:r>
              <a:rPr lang="en-US" sz="1400" dirty="0">
                <a:solidFill>
                  <a:schemeClr val="tx1"/>
                </a:solidFill>
              </a:rPr>
              <a:t>Mineral leasing, exploration, development</a:t>
            </a:r>
          </a:p>
          <a:p>
            <a:pPr marL="742950" lvl="2" indent="-285750">
              <a:spcBef>
                <a:spcPts val="0"/>
              </a:spcBef>
              <a:spcAft>
                <a:spcPts val="300"/>
              </a:spcAft>
              <a:buFont typeface="Arial" panose="020B0604020202020204" pitchFamily="34" charset="0"/>
              <a:buChar char="•"/>
            </a:pPr>
            <a:r>
              <a:rPr lang="en-US" sz="1400" dirty="0">
                <a:solidFill>
                  <a:schemeClr val="tx1"/>
                </a:solidFill>
              </a:rPr>
              <a:t>Fishing (commercial, sport, subsistence)</a:t>
            </a:r>
          </a:p>
          <a:p>
            <a:pPr marL="285750" indent="-285750">
              <a:spcBef>
                <a:spcPts val="800"/>
              </a:spcBef>
              <a:spcAft>
                <a:spcPts val="600"/>
              </a:spcAft>
              <a:buFont typeface="Arial" panose="020B0604020202020204" pitchFamily="34" charset="0"/>
              <a:buChar char="•"/>
            </a:pPr>
            <a:r>
              <a:rPr lang="en-US" b="1" dirty="0"/>
              <a:t>Efficient Infrastructure Siting</a:t>
            </a:r>
          </a:p>
          <a:p>
            <a:pPr marL="742950" lvl="2" indent="-285750">
              <a:spcBef>
                <a:spcPts val="0"/>
              </a:spcBef>
              <a:spcAft>
                <a:spcPts val="300"/>
              </a:spcAft>
              <a:buFont typeface="Arial" panose="020B0604020202020204" pitchFamily="34" charset="0"/>
              <a:buChar char="•"/>
            </a:pPr>
            <a:r>
              <a:rPr lang="en-US" sz="1400" dirty="0">
                <a:solidFill>
                  <a:schemeClr val="tx1"/>
                </a:solidFill>
              </a:rPr>
              <a:t>Fiber optic cables (Tokyo-Alaska-London)</a:t>
            </a:r>
          </a:p>
          <a:p>
            <a:pPr marL="742950" lvl="2" indent="-285750">
              <a:spcBef>
                <a:spcPts val="0"/>
              </a:spcBef>
              <a:spcAft>
                <a:spcPts val="300"/>
              </a:spcAft>
              <a:buFont typeface="Arial" panose="020B0604020202020204" pitchFamily="34" charset="0"/>
              <a:buChar char="•"/>
            </a:pPr>
            <a:r>
              <a:rPr lang="en-US" sz="1400" dirty="0">
                <a:solidFill>
                  <a:schemeClr val="tx1"/>
                </a:solidFill>
              </a:rPr>
              <a:t>Pipelines </a:t>
            </a:r>
          </a:p>
          <a:p>
            <a:pPr marL="742950" lvl="2" indent="-285750">
              <a:spcBef>
                <a:spcPts val="0"/>
              </a:spcBef>
              <a:spcAft>
                <a:spcPts val="300"/>
              </a:spcAft>
              <a:buFont typeface="Arial" panose="020B0604020202020204" pitchFamily="34" charset="0"/>
              <a:buChar char="•"/>
            </a:pPr>
            <a:r>
              <a:rPr lang="en-US" sz="1400" dirty="0">
                <a:solidFill>
                  <a:schemeClr val="tx1"/>
                </a:solidFill>
              </a:rPr>
              <a:t>Power cables</a:t>
            </a:r>
          </a:p>
          <a:p>
            <a:pPr marL="742950" lvl="2" indent="-285750">
              <a:spcBef>
                <a:spcPts val="0"/>
              </a:spcBef>
              <a:spcAft>
                <a:spcPts val="300"/>
              </a:spcAft>
              <a:buFont typeface="Arial" panose="020B0604020202020204" pitchFamily="34" charset="0"/>
              <a:buChar char="•"/>
            </a:pPr>
            <a:r>
              <a:rPr lang="en-US" sz="1400" dirty="0">
                <a:solidFill>
                  <a:schemeClr val="tx1"/>
                </a:solidFill>
              </a:rPr>
              <a:t>Ports and harbors</a:t>
            </a:r>
          </a:p>
          <a:p>
            <a:pPr marL="285750" indent="-285750">
              <a:spcBef>
                <a:spcPts val="800"/>
              </a:spcBef>
              <a:spcAft>
                <a:spcPts val="600"/>
              </a:spcAft>
              <a:buFont typeface="Arial" panose="020B0604020202020204" pitchFamily="34" charset="0"/>
              <a:buChar char="•"/>
            </a:pPr>
            <a:r>
              <a:rPr lang="en-US" b="1" dirty="0"/>
              <a:t>Rate of Change Monitoring</a:t>
            </a:r>
          </a:p>
          <a:p>
            <a:pPr marL="742950" lvl="2" indent="-285750">
              <a:spcBef>
                <a:spcPts val="0"/>
              </a:spcBef>
              <a:spcAft>
                <a:spcPts val="300"/>
              </a:spcAft>
              <a:buFont typeface="Arial" panose="020B0604020202020204" pitchFamily="34" charset="0"/>
              <a:buChar char="•"/>
            </a:pPr>
            <a:r>
              <a:rPr lang="en-US" sz="1400" dirty="0">
                <a:solidFill>
                  <a:schemeClr val="tx1"/>
                </a:solidFill>
              </a:rPr>
              <a:t>Coastal erosion</a:t>
            </a:r>
          </a:p>
          <a:p>
            <a:pPr marL="742950" lvl="2" indent="-285750">
              <a:spcBef>
                <a:spcPts val="0"/>
              </a:spcBef>
              <a:spcAft>
                <a:spcPts val="300"/>
              </a:spcAft>
              <a:buFont typeface="Arial" panose="020B0604020202020204" pitchFamily="34" charset="0"/>
              <a:buChar char="•"/>
            </a:pPr>
            <a:r>
              <a:rPr lang="en-US" sz="1400" dirty="0">
                <a:solidFill>
                  <a:schemeClr val="tx1"/>
                </a:solidFill>
              </a:rPr>
              <a:t>Marine science and research</a:t>
            </a:r>
          </a:p>
          <a:p>
            <a:pPr marL="285750" indent="-285750">
              <a:spcAft>
                <a:spcPts val="600"/>
              </a:spcAft>
              <a:buFont typeface="Arial" panose="020B0604020202020204" pitchFamily="34" charset="0"/>
              <a:buChar char="•"/>
            </a:pPr>
            <a:endParaRPr lang="en-US" dirty="0">
              <a:latin typeface="+mn-lt"/>
            </a:endParaRPr>
          </a:p>
          <a:p>
            <a:pPr marL="285750" indent="-285750">
              <a:spcAft>
                <a:spcPts val="600"/>
              </a:spcAft>
              <a:buFont typeface="Arial" panose="020B0604020202020204" pitchFamily="34" charset="0"/>
              <a:buChar char="•"/>
            </a:pPr>
            <a:endParaRPr lang="en-US" dirty="0">
              <a:latin typeface="+mn-lt"/>
            </a:endParaRPr>
          </a:p>
          <a:p>
            <a:pPr>
              <a:spcAft>
                <a:spcPts val="600"/>
              </a:spcAft>
            </a:pPr>
            <a:endParaRPr lang="en-US" dirty="0">
              <a:latin typeface="+mn-lt"/>
            </a:endParaRPr>
          </a:p>
        </p:txBody>
      </p:sp>
      <p:sp>
        <p:nvSpPr>
          <p:cNvPr id="4" name="Text Placeholder 3"/>
          <p:cNvSpPr>
            <a:spLocks noGrp="1"/>
          </p:cNvSpPr>
          <p:nvPr>
            <p:ph type="body" idx="10"/>
          </p:nvPr>
        </p:nvSpPr>
        <p:spPr/>
        <p:txBody>
          <a:bodyPr/>
          <a:lstStyle/>
          <a:p>
            <a:r>
              <a:rPr lang="en-US" dirty="0"/>
              <a:t>Nautical charts for save navigation</a:t>
            </a:r>
            <a:endParaRPr lang="en-GB" dirty="0"/>
          </a:p>
        </p:txBody>
      </p:sp>
      <p:sp>
        <p:nvSpPr>
          <p:cNvPr id="5" name="Text Placeholder 4"/>
          <p:cNvSpPr>
            <a:spLocks noGrp="1"/>
          </p:cNvSpPr>
          <p:nvPr>
            <p:ph type="body" idx="11"/>
          </p:nvPr>
        </p:nvSpPr>
        <p:spPr/>
        <p:txBody>
          <a:bodyPr/>
          <a:lstStyle/>
          <a:p>
            <a:r>
              <a:rPr lang="en-US" dirty="0"/>
              <a:t>Cable routing for telecommunications</a:t>
            </a:r>
            <a:endParaRPr lang="en-GB" dirty="0"/>
          </a:p>
        </p:txBody>
      </p:sp>
      <p:sp>
        <p:nvSpPr>
          <p:cNvPr id="3" name="Title 2"/>
          <p:cNvSpPr>
            <a:spLocks noGrp="1"/>
          </p:cNvSpPr>
          <p:nvPr>
            <p:ph type="title"/>
          </p:nvPr>
        </p:nvSpPr>
        <p:spPr/>
        <p:txBody>
          <a:bodyPr/>
          <a:lstStyle/>
          <a:p>
            <a:r>
              <a:rPr lang="en-US" dirty="0"/>
              <a:t>Benefits to a Well Mapped Arctic</a:t>
            </a:r>
            <a:endParaRPr lang="en-GB" dirty="0"/>
          </a:p>
        </p:txBody>
      </p:sp>
      <p:sp>
        <p:nvSpPr>
          <p:cNvPr id="6" name="Content Placeholder 5"/>
          <p:cNvSpPr>
            <a:spLocks noGrp="1"/>
          </p:cNvSpPr>
          <p:nvPr>
            <p:ph sz="quarter" idx="12"/>
          </p:nvPr>
        </p:nvSpPr>
        <p:spPr/>
        <p:txBody>
          <a:bodyPr/>
          <a:lstStyle/>
          <a:p>
            <a:r>
              <a:rPr lang="en-US" dirty="0"/>
              <a:t>7</a:t>
            </a:r>
            <a:r>
              <a:rPr lang="en-US" baseline="30000" dirty="0"/>
              <a:t>th</a:t>
            </a:r>
            <a:r>
              <a:rPr lang="en-US" dirty="0"/>
              <a:t> Symposium on the Impacts of an Ice-Diminishing Arctic on Naval and Maritime Operations</a:t>
            </a:r>
          </a:p>
        </p:txBody>
      </p:sp>
      <p:pic>
        <p:nvPicPr>
          <p:cNvPr id="12" name="Picture Placeholder 11"/>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8218" b="8218"/>
          <a:stretch>
            <a:fillRect/>
          </a:stretch>
        </p:blipFill>
        <p:spPr/>
      </p:pic>
      <p:pic>
        <p:nvPicPr>
          <p:cNvPr id="11" name="Picture Placeholder 10"/>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23056" b="23056"/>
          <a:stretch>
            <a:fillRect/>
          </a:stretch>
        </p:blipFill>
        <p:spPr/>
      </p:pic>
    </p:spTree>
    <p:extLst>
      <p:ext uri="{BB962C8B-B14F-4D97-AF65-F5344CB8AC3E}">
        <p14:creationId xmlns:p14="http://schemas.microsoft.com/office/powerpoint/2010/main" val="2356664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p:txBody>
          <a:bodyPr>
            <a:noAutofit/>
          </a:bodyPr>
          <a:lstStyle/>
          <a:p>
            <a:r>
              <a:rPr lang="en-GB" b="1" dirty="0"/>
              <a:t>Questions?</a:t>
            </a:r>
          </a:p>
          <a:p>
            <a:endParaRPr lang="en-GB" dirty="0"/>
          </a:p>
          <a:p>
            <a:r>
              <a:rPr lang="en-GB" dirty="0"/>
              <a:t>David Millar</a:t>
            </a:r>
          </a:p>
          <a:p>
            <a:r>
              <a:rPr lang="en-GB" dirty="0"/>
              <a:t>Fugro USA, Inc.</a:t>
            </a:r>
          </a:p>
          <a:p>
            <a:r>
              <a:rPr lang="en-GB" dirty="0"/>
              <a:t>DMillar@fugro.com</a:t>
            </a:r>
          </a:p>
          <a:p>
            <a:r>
              <a:rPr lang="en-GB" dirty="0"/>
              <a:t>+1 858 427 2005</a:t>
            </a:r>
          </a:p>
          <a:p>
            <a:r>
              <a:rPr lang="en-GB" dirty="0"/>
              <a:t>www.fugro.com</a:t>
            </a:r>
          </a:p>
        </p:txBody>
      </p:sp>
    </p:spTree>
    <p:extLst>
      <p:ext uri="{BB962C8B-B14F-4D97-AF65-F5344CB8AC3E}">
        <p14:creationId xmlns:p14="http://schemas.microsoft.com/office/powerpoint/2010/main" val="1632779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Need for Ocean Mapping in the Arctic</a:t>
            </a:r>
            <a:endParaRPr lang="en-GB" dirty="0"/>
          </a:p>
        </p:txBody>
      </p:sp>
      <p:sp>
        <p:nvSpPr>
          <p:cNvPr id="2" name="Text Placeholder 1"/>
          <p:cNvSpPr>
            <a:spLocks noGrp="1"/>
          </p:cNvSpPr>
          <p:nvPr>
            <p:ph type="body" sz="quarter" idx="12"/>
          </p:nvPr>
        </p:nvSpPr>
        <p:spPr>
          <a:xfrm>
            <a:off x="382197" y="1268760"/>
            <a:ext cx="3253699" cy="5112568"/>
          </a:xfrm>
        </p:spPr>
        <p:txBody>
          <a:bodyPr>
            <a:normAutofit/>
          </a:bodyPr>
          <a:lstStyle/>
          <a:p>
            <a:pPr marL="285750" indent="-285750">
              <a:spcAft>
                <a:spcPts val="800"/>
              </a:spcAft>
              <a:buFont typeface="Arial" panose="020B0604020202020204" pitchFamily="34" charset="0"/>
              <a:buChar char="•"/>
            </a:pPr>
            <a:r>
              <a:rPr lang="en-US" dirty="0" smtClean="0"/>
              <a:t>The </a:t>
            </a:r>
            <a:r>
              <a:rPr lang="en-US" dirty="0"/>
              <a:t>Arctic Ocean comprises 15,558,000 square kilometers.</a:t>
            </a:r>
          </a:p>
          <a:p>
            <a:pPr marL="285750" indent="-285750">
              <a:spcAft>
                <a:spcPts val="800"/>
              </a:spcAft>
              <a:buFont typeface="Arial" panose="020B0604020202020204" pitchFamily="34" charset="0"/>
              <a:buChar char="•"/>
            </a:pPr>
            <a:r>
              <a:rPr lang="en-US" dirty="0" smtClean="0"/>
              <a:t>Only </a:t>
            </a:r>
            <a:r>
              <a:rPr lang="en-US" dirty="0"/>
              <a:t>6-7% of these waters are mapped to modern survey standards.</a:t>
            </a:r>
          </a:p>
          <a:p>
            <a:pPr marL="285750" indent="-285750">
              <a:spcAft>
                <a:spcPts val="800"/>
              </a:spcAft>
              <a:buFont typeface="Arial" panose="020B0604020202020204" pitchFamily="34" charset="0"/>
              <a:buChar char="•"/>
            </a:pPr>
            <a:r>
              <a:rPr lang="en-US" dirty="0"/>
              <a:t>As of 2016, only 2.5% of the U.S. Arctic has been mapped using modern survey techniques.</a:t>
            </a:r>
          </a:p>
          <a:p>
            <a:pPr marL="285750" indent="-285750">
              <a:spcAft>
                <a:spcPts val="336"/>
              </a:spcAft>
              <a:buFont typeface="Arial" panose="020B0604020202020204" pitchFamily="34" charset="0"/>
              <a:buChar char="•"/>
            </a:pPr>
            <a:r>
              <a:rPr lang="en-US" dirty="0"/>
              <a:t>These data are used to:</a:t>
            </a:r>
          </a:p>
          <a:p>
            <a:pPr marL="628650" lvl="1" indent="-171450">
              <a:buFont typeface="Arial" panose="020B0604020202020204" pitchFamily="34" charset="0"/>
              <a:buChar char="•"/>
            </a:pPr>
            <a:r>
              <a:rPr lang="en-US" sz="1400" dirty="0"/>
              <a:t>s</a:t>
            </a:r>
            <a:r>
              <a:rPr lang="en-US" sz="1400" dirty="0" smtClean="0"/>
              <a:t>upport maritime safety</a:t>
            </a:r>
          </a:p>
          <a:p>
            <a:pPr marL="628650" lvl="1" indent="-171450">
              <a:buFont typeface="Arial" panose="020B0604020202020204" pitchFamily="34" charset="0"/>
              <a:buChar char="•"/>
            </a:pPr>
            <a:r>
              <a:rPr lang="en-US" sz="1400" dirty="0" smtClean="0"/>
              <a:t>inform </a:t>
            </a:r>
            <a:r>
              <a:rPr lang="en-US" sz="1400" dirty="0"/>
              <a:t>ocean policy</a:t>
            </a:r>
          </a:p>
          <a:p>
            <a:pPr marL="628650" lvl="1" indent="-171450">
              <a:buFont typeface="Arial" panose="020B0604020202020204" pitchFamily="34" charset="0"/>
              <a:buChar char="•"/>
            </a:pPr>
            <a:r>
              <a:rPr lang="en-US" sz="1400" dirty="0"/>
              <a:t>guide sustainable use</a:t>
            </a:r>
          </a:p>
          <a:p>
            <a:pPr marL="628650" lvl="1" indent="-171450">
              <a:buFont typeface="Arial" panose="020B0604020202020204" pitchFamily="34" charset="0"/>
              <a:buChar char="•"/>
            </a:pPr>
            <a:r>
              <a:rPr lang="en-US" sz="1400" dirty="0"/>
              <a:t>improve ocean/weather models</a:t>
            </a:r>
          </a:p>
          <a:p>
            <a:pPr marL="628650" lvl="1" indent="-171450">
              <a:buFont typeface="Arial" panose="020B0604020202020204" pitchFamily="34" charset="0"/>
              <a:buChar char="•"/>
            </a:pPr>
            <a:r>
              <a:rPr lang="en-US" sz="1400" dirty="0"/>
              <a:t>identify future research, exploration, and development</a:t>
            </a:r>
            <a:endParaRPr lang="en-GB" sz="1400" dirty="0"/>
          </a:p>
          <a:p>
            <a:pPr marL="285750" indent="-285750">
              <a:spcAft>
                <a:spcPts val="800"/>
              </a:spcAft>
              <a:buFont typeface="Arial" panose="020B0604020202020204" pitchFamily="34" charset="0"/>
              <a:buChar char="•"/>
            </a:pPr>
            <a:endParaRPr lang="en-US" dirty="0"/>
          </a:p>
          <a:p>
            <a:pPr marL="285750" indent="-285750">
              <a:spcAft>
                <a:spcPts val="800"/>
              </a:spcAft>
              <a:buFont typeface="Arial" panose="020B0604020202020204" pitchFamily="34" charset="0"/>
              <a:buChar char="•"/>
            </a:pPr>
            <a:endParaRPr lang="en-US" dirty="0"/>
          </a:p>
          <a:p>
            <a:pPr>
              <a:spcAft>
                <a:spcPts val="800"/>
              </a:spcAft>
            </a:pPr>
            <a:endParaRPr lang="en-US" dirty="0"/>
          </a:p>
        </p:txBody>
      </p:sp>
      <p:pic>
        <p:nvPicPr>
          <p:cNvPr id="125954"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91402" y="1090669"/>
            <a:ext cx="4847938" cy="503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79912" y="6265912"/>
            <a:ext cx="4959428" cy="230832"/>
          </a:xfrm>
          <a:prstGeom prst="rect">
            <a:avLst/>
          </a:prstGeom>
        </p:spPr>
        <p:txBody>
          <a:bodyPr wrap="square">
            <a:spAutoFit/>
          </a:bodyPr>
          <a:lstStyle/>
          <a:p>
            <a:pPr algn="r"/>
            <a:r>
              <a:rPr lang="en-US" sz="900" i="1" dirty="0"/>
              <a:t>Source: International Bathymetric Chart of the Arctic Ocean 3.0 (2012)</a:t>
            </a:r>
          </a:p>
        </p:txBody>
      </p:sp>
      <p:sp>
        <p:nvSpPr>
          <p:cNvPr id="4" name="Text Placeholder 3"/>
          <p:cNvSpPr>
            <a:spLocks noGrp="1"/>
          </p:cNvSpPr>
          <p:nvPr>
            <p:ph type="body" sz="quarter" idx="13"/>
          </p:nvPr>
        </p:nvSpPr>
        <p:spPr>
          <a:xfrm>
            <a:off x="755576" y="6641976"/>
            <a:ext cx="6192838" cy="216024"/>
          </a:xfrm>
        </p:spPr>
        <p:txBody>
          <a:bodyPr/>
          <a:lstStyle/>
          <a:p>
            <a:r>
              <a:rPr lang="en-US" dirty="0"/>
              <a:t>7</a:t>
            </a:r>
            <a:r>
              <a:rPr lang="en-US" baseline="30000" dirty="0"/>
              <a:t>th</a:t>
            </a:r>
            <a:r>
              <a:rPr lang="en-US" dirty="0"/>
              <a:t> Symposium on the Impacts of an Ice-Diminishing Arctic on Naval and Maritime Operations</a:t>
            </a:r>
          </a:p>
          <a:p>
            <a:endParaRPr lang="en-GB" dirty="0"/>
          </a:p>
        </p:txBody>
      </p:sp>
    </p:spTree>
    <p:extLst>
      <p:ext uri="{BB962C8B-B14F-4D97-AF65-F5344CB8AC3E}">
        <p14:creationId xmlns:p14="http://schemas.microsoft.com/office/powerpoint/2010/main" val="2500293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Ocean Mapping in the Arctic</a:t>
            </a:r>
            <a:endParaRPr lang="en-GB" dirty="0"/>
          </a:p>
        </p:txBody>
      </p:sp>
      <p:sp>
        <p:nvSpPr>
          <p:cNvPr id="4" name="Text Placeholder 3"/>
          <p:cNvSpPr>
            <a:spLocks noGrp="1"/>
          </p:cNvSpPr>
          <p:nvPr>
            <p:ph type="body" sz="quarter" idx="13"/>
          </p:nvPr>
        </p:nvSpPr>
        <p:spPr/>
        <p:txBody>
          <a:bodyPr/>
          <a:lstStyle/>
          <a:p>
            <a:r>
              <a:rPr lang="en-US" dirty="0"/>
              <a:t>7th Symposium on the Impacts of an Ice-Diminishing Arctic on Naval and Maritime Operations</a:t>
            </a:r>
          </a:p>
          <a:p>
            <a:endParaRPr lang="en-GB"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536" y="1163632"/>
            <a:ext cx="843464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88024" y="6396854"/>
            <a:ext cx="4042160" cy="230832"/>
          </a:xfrm>
          <a:prstGeom prst="rect">
            <a:avLst/>
          </a:prstGeom>
        </p:spPr>
        <p:txBody>
          <a:bodyPr wrap="square">
            <a:spAutoFit/>
          </a:bodyPr>
          <a:lstStyle/>
          <a:p>
            <a:pPr algn="r"/>
            <a:r>
              <a:rPr lang="en-US" sz="900" i="1" dirty="0"/>
              <a:t>Source: International Bathymetric Chart of the Arctic Ocean 3.0 (2012)</a:t>
            </a:r>
          </a:p>
        </p:txBody>
      </p:sp>
    </p:spTree>
    <p:extLst>
      <p:ext uri="{BB962C8B-B14F-4D97-AF65-F5344CB8AC3E}">
        <p14:creationId xmlns:p14="http://schemas.microsoft.com/office/powerpoint/2010/main" val="3721722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Opening of Arctic Shipping Routes</a:t>
            </a:r>
            <a:endParaRPr lang="en-GB" dirty="0"/>
          </a:p>
        </p:txBody>
      </p:sp>
      <p:sp>
        <p:nvSpPr>
          <p:cNvPr id="4" name="Text Placeholder 3"/>
          <p:cNvSpPr>
            <a:spLocks noGrp="1"/>
          </p:cNvSpPr>
          <p:nvPr>
            <p:ph type="body" sz="quarter" idx="13"/>
          </p:nvPr>
        </p:nvSpPr>
        <p:spPr/>
        <p:txBody>
          <a:bodyPr/>
          <a:lstStyle/>
          <a:p>
            <a:r>
              <a:rPr lang="en-US" dirty="0"/>
              <a:t>7th Symposium on the Impacts of an Ice-Diminishing Arctic on Naval and Maritime Operations</a:t>
            </a:r>
          </a:p>
          <a:p>
            <a:endParaRPr lang="en-GB" dirty="0"/>
          </a:p>
        </p:txBody>
      </p:sp>
      <p:sp>
        <p:nvSpPr>
          <p:cNvPr id="6" name="Rectangle 5"/>
          <p:cNvSpPr/>
          <p:nvPr/>
        </p:nvSpPr>
        <p:spPr>
          <a:xfrm>
            <a:off x="4788024" y="5799382"/>
            <a:ext cx="4042160" cy="230832"/>
          </a:xfrm>
          <a:prstGeom prst="rect">
            <a:avLst/>
          </a:prstGeom>
        </p:spPr>
        <p:txBody>
          <a:bodyPr wrap="square">
            <a:spAutoFit/>
          </a:bodyPr>
          <a:lstStyle/>
          <a:p>
            <a:pPr algn="r"/>
            <a:r>
              <a:rPr lang="en-US" sz="900" i="1" dirty="0"/>
              <a:t>Source: </a:t>
            </a:r>
            <a:r>
              <a:rPr lang="en-US" sz="900" i="1" dirty="0" smtClean="0"/>
              <a:t>The Washington Post</a:t>
            </a:r>
            <a:endParaRPr lang="en-US" sz="900"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617"/>
            <a:ext cx="9144000" cy="4740765"/>
          </a:xfrm>
          <a:prstGeom prst="rect">
            <a:avLst/>
          </a:prstGeom>
        </p:spPr>
      </p:pic>
    </p:spTree>
    <p:extLst>
      <p:ext uri="{BB962C8B-B14F-4D97-AF65-F5344CB8AC3E}">
        <p14:creationId xmlns:p14="http://schemas.microsoft.com/office/powerpoint/2010/main" val="3683107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spcAft>
                <a:spcPts val="500"/>
              </a:spcAft>
            </a:pPr>
            <a:r>
              <a:rPr lang="en-US" sz="1600" b="1" dirty="0"/>
              <a:t>The World’s Oceans</a:t>
            </a:r>
          </a:p>
          <a:p>
            <a:pPr marL="285750" indent="-285750">
              <a:buFont typeface="Arial" panose="020B0604020202020204" pitchFamily="34" charset="0"/>
              <a:buChar char="•"/>
            </a:pPr>
            <a:r>
              <a:rPr lang="en-US" dirty="0"/>
              <a:t>Satellite altimeter data</a:t>
            </a:r>
          </a:p>
          <a:p>
            <a:pPr marL="285750" indent="-285750">
              <a:buFont typeface="Arial" panose="020B0604020202020204" pitchFamily="34" charset="0"/>
              <a:buChar char="•"/>
            </a:pPr>
            <a:r>
              <a:rPr lang="en-US" dirty="0"/>
              <a:t>5,000 m horizontal resolution</a:t>
            </a:r>
          </a:p>
          <a:p>
            <a:pPr marL="285750" indent="-285750">
              <a:buFont typeface="Arial" panose="020B0604020202020204" pitchFamily="34" charset="0"/>
              <a:buChar char="•"/>
            </a:pPr>
            <a:r>
              <a:rPr lang="en-US" dirty="0"/>
              <a:t>+/- 1,000 m vertical accuracy</a:t>
            </a:r>
          </a:p>
        </p:txBody>
      </p:sp>
      <p:sp>
        <p:nvSpPr>
          <p:cNvPr id="3" name="Text Placeholder 2"/>
          <p:cNvSpPr>
            <a:spLocks noGrp="1"/>
          </p:cNvSpPr>
          <p:nvPr>
            <p:ph type="body" idx="10"/>
          </p:nvPr>
        </p:nvSpPr>
        <p:spPr/>
        <p:txBody>
          <a:bodyPr/>
          <a:lstStyle/>
          <a:p>
            <a:pPr>
              <a:spcAft>
                <a:spcPts val="500"/>
              </a:spcAft>
            </a:pPr>
            <a:r>
              <a:rPr lang="en-US" sz="1600" b="1" dirty="0"/>
              <a:t>Mars</a:t>
            </a:r>
          </a:p>
          <a:p>
            <a:pPr marL="285750" indent="-285750">
              <a:buFont typeface="Arial" panose="020B0604020202020204" pitchFamily="34" charset="0"/>
              <a:buChar char="•"/>
            </a:pPr>
            <a:r>
              <a:rPr lang="en-US" dirty="0"/>
              <a:t>Stereo camera</a:t>
            </a:r>
          </a:p>
          <a:p>
            <a:pPr marL="285750" indent="-285750">
              <a:buFont typeface="Arial" panose="020B0604020202020204" pitchFamily="34" charset="0"/>
              <a:buChar char="•"/>
            </a:pPr>
            <a:r>
              <a:rPr lang="en-US" dirty="0"/>
              <a:t>20 m horizontal resolution</a:t>
            </a:r>
          </a:p>
          <a:p>
            <a:pPr marL="285750" indent="-285750">
              <a:buFont typeface="Arial" panose="020B0604020202020204" pitchFamily="34" charset="0"/>
              <a:buChar char="•"/>
            </a:pPr>
            <a:r>
              <a:rPr lang="en-US" dirty="0"/>
              <a:t>+/- 13 m vertical accuracy</a:t>
            </a:r>
          </a:p>
          <a:p>
            <a:pPr marL="285750" indent="-285750">
              <a:buFont typeface="Arial" panose="020B0604020202020204" pitchFamily="34" charset="0"/>
              <a:buChar char="•"/>
            </a:pPr>
            <a:endParaRPr lang="en-US" dirty="0"/>
          </a:p>
        </p:txBody>
      </p:sp>
      <p:sp>
        <p:nvSpPr>
          <p:cNvPr id="4" name="Title 3"/>
          <p:cNvSpPr>
            <a:spLocks noGrp="1"/>
          </p:cNvSpPr>
          <p:nvPr>
            <p:ph type="title"/>
          </p:nvPr>
        </p:nvSpPr>
        <p:spPr/>
        <p:txBody>
          <a:bodyPr/>
          <a:lstStyle/>
          <a:p>
            <a:r>
              <a:rPr lang="en-US" dirty="0"/>
              <a:t>We Have Better Maps of Mars than of our Own Oceans</a:t>
            </a:r>
          </a:p>
        </p:txBody>
      </p:sp>
      <p:sp>
        <p:nvSpPr>
          <p:cNvPr id="5" name="Content Placeholder 4"/>
          <p:cNvSpPr>
            <a:spLocks noGrp="1"/>
          </p:cNvSpPr>
          <p:nvPr>
            <p:ph sz="quarter" idx="11"/>
          </p:nvPr>
        </p:nvSpPr>
        <p:spPr/>
        <p:txBody>
          <a:bodyPr/>
          <a:lstStyle/>
          <a:p>
            <a:r>
              <a:rPr lang="en-US" dirty="0"/>
              <a:t>7</a:t>
            </a:r>
            <a:r>
              <a:rPr lang="en-US" baseline="30000" dirty="0"/>
              <a:t>th</a:t>
            </a:r>
            <a:r>
              <a:rPr lang="en-US" dirty="0"/>
              <a:t> Symposium on the Impacts of an Ice-Diminishing Arctic on Naval and Maritime Operations</a:t>
            </a:r>
          </a:p>
          <a:p>
            <a:endParaRPr lang="en-US" dirty="0"/>
          </a:p>
        </p:txBody>
      </p:sp>
      <p:pic>
        <p:nvPicPr>
          <p:cNvPr id="9" name="Picture Placeholder 8"/>
          <p:cNvPicPr>
            <a:picLocks noGrp="1" noChangeAspect="1"/>
          </p:cNvPicPr>
          <p:nvPr>
            <p:ph type="pic" sz="quarter" idx="13"/>
          </p:nvPr>
        </p:nvPicPr>
        <p:blipFill>
          <a:blip r:embed="rId3"/>
          <a:srcRect t="1860" b="1860"/>
          <a:stretch>
            <a:fillRect/>
          </a:stretch>
        </p:blipFill>
        <p:spPr>
          <a:prstGeom prst="rect">
            <a:avLst/>
          </a:prstGeom>
        </p:spPr>
      </p:pic>
      <p:pic>
        <p:nvPicPr>
          <p:cNvPr id="19" name="Picture Placeholder 18"/>
          <p:cNvPicPr>
            <a:picLocks noGrp="1" noChangeAspect="1"/>
          </p:cNvPicPr>
          <p:nvPr>
            <p:ph type="pic" sz="quarter" idx="14"/>
          </p:nvPr>
        </p:nvPicPr>
        <p:blipFill>
          <a:blip r:embed="rId4"/>
          <a:srcRect l="893" r="893"/>
          <a:stretch>
            <a:fillRect/>
          </a:stretch>
        </p:blipFill>
        <p:spPr>
          <a:prstGeom prst="rect">
            <a:avLst/>
          </a:prstGeom>
        </p:spPr>
      </p:pic>
      <p:sp>
        <p:nvSpPr>
          <p:cNvPr id="20" name="TextBox 19"/>
          <p:cNvSpPr txBox="1"/>
          <p:nvPr/>
        </p:nvSpPr>
        <p:spPr>
          <a:xfrm>
            <a:off x="-1" y="2617317"/>
            <a:ext cx="9144001" cy="338554"/>
          </a:xfrm>
          <a:prstGeom prst="rect">
            <a:avLst/>
          </a:prstGeom>
          <a:noFill/>
        </p:spPr>
        <p:txBody>
          <a:bodyPr wrap="square" rtlCol="0">
            <a:spAutoFit/>
          </a:bodyPr>
          <a:lstStyle/>
          <a:p>
            <a:pPr algn="ctr"/>
            <a:r>
              <a:rPr lang="en-US" sz="1600" b="1" dirty="0"/>
              <a:t>It is impossible to map the ocean floor using radio or other electromagnetic waves</a:t>
            </a:r>
          </a:p>
        </p:txBody>
      </p:sp>
      <p:cxnSp>
        <p:nvCxnSpPr>
          <p:cNvPr id="8" name="Straight Arrow Connector 7"/>
          <p:cNvCxnSpPr/>
          <p:nvPr/>
        </p:nvCxnSpPr>
        <p:spPr>
          <a:xfrm>
            <a:off x="611560" y="3284984"/>
            <a:ext cx="3528392"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38791" y="3008435"/>
            <a:ext cx="1099981" cy="307777"/>
          </a:xfrm>
          <a:prstGeom prst="rect">
            <a:avLst/>
          </a:prstGeom>
          <a:noFill/>
        </p:spPr>
        <p:txBody>
          <a:bodyPr wrap="none" rtlCol="0">
            <a:spAutoFit/>
          </a:bodyPr>
          <a:lstStyle/>
          <a:p>
            <a:r>
              <a:rPr lang="en-US" sz="1400" dirty="0">
                <a:solidFill>
                  <a:srgbClr val="FF0000"/>
                </a:solidFill>
              </a:rPr>
              <a:t>2,300 miles</a:t>
            </a:r>
          </a:p>
        </p:txBody>
      </p:sp>
      <p:cxnSp>
        <p:nvCxnSpPr>
          <p:cNvPr id="17" name="Straight Arrow Connector 16"/>
          <p:cNvCxnSpPr/>
          <p:nvPr/>
        </p:nvCxnSpPr>
        <p:spPr>
          <a:xfrm>
            <a:off x="5076056" y="3284984"/>
            <a:ext cx="3384376"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61376" y="3501328"/>
            <a:ext cx="0" cy="288000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388354" y="4433159"/>
            <a:ext cx="400110" cy="1007648"/>
          </a:xfrm>
          <a:prstGeom prst="rect">
            <a:avLst/>
          </a:prstGeom>
          <a:noFill/>
        </p:spPr>
        <p:txBody>
          <a:bodyPr vert="vert" wrap="none" rtlCol="0">
            <a:spAutoFit/>
          </a:bodyPr>
          <a:lstStyle/>
          <a:p>
            <a:r>
              <a:rPr lang="en-US" sz="1400" dirty="0">
                <a:solidFill>
                  <a:srgbClr val="FF0000"/>
                </a:solidFill>
              </a:rPr>
              <a:t>1,700 miles</a:t>
            </a:r>
          </a:p>
        </p:txBody>
      </p:sp>
      <p:sp>
        <p:nvSpPr>
          <p:cNvPr id="27" name="TextBox 26"/>
          <p:cNvSpPr txBox="1"/>
          <p:nvPr/>
        </p:nvSpPr>
        <p:spPr>
          <a:xfrm>
            <a:off x="6218253" y="3008435"/>
            <a:ext cx="1099981" cy="307777"/>
          </a:xfrm>
          <a:prstGeom prst="rect">
            <a:avLst/>
          </a:prstGeom>
          <a:noFill/>
        </p:spPr>
        <p:txBody>
          <a:bodyPr wrap="none" rtlCol="0">
            <a:spAutoFit/>
          </a:bodyPr>
          <a:lstStyle/>
          <a:p>
            <a:r>
              <a:rPr lang="en-US" sz="1400" dirty="0">
                <a:solidFill>
                  <a:srgbClr val="FF0000"/>
                </a:solidFill>
              </a:rPr>
              <a:t>2,300 miles</a:t>
            </a:r>
          </a:p>
        </p:txBody>
      </p:sp>
      <p:cxnSp>
        <p:nvCxnSpPr>
          <p:cNvPr id="28" name="Straight Arrow Connector 27"/>
          <p:cNvCxnSpPr/>
          <p:nvPr/>
        </p:nvCxnSpPr>
        <p:spPr>
          <a:xfrm>
            <a:off x="8892480" y="3470100"/>
            <a:ext cx="0" cy="288000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19458" y="4401931"/>
            <a:ext cx="400110" cy="1007648"/>
          </a:xfrm>
          <a:prstGeom prst="rect">
            <a:avLst/>
          </a:prstGeom>
          <a:noFill/>
        </p:spPr>
        <p:txBody>
          <a:bodyPr vert="vert" wrap="none" rtlCol="0">
            <a:spAutoFit/>
          </a:bodyPr>
          <a:lstStyle/>
          <a:p>
            <a:r>
              <a:rPr lang="en-US" sz="1400" dirty="0">
                <a:solidFill>
                  <a:srgbClr val="FF0000"/>
                </a:solidFill>
              </a:rPr>
              <a:t>1,700 miles</a:t>
            </a:r>
          </a:p>
        </p:txBody>
      </p:sp>
    </p:spTree>
    <p:extLst>
      <p:ext uri="{BB962C8B-B14F-4D97-AF65-F5344CB8AC3E}">
        <p14:creationId xmlns:p14="http://schemas.microsoft.com/office/powerpoint/2010/main" val="2565347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MH370 - Bathymetry from Satellite Altimeter vs. Multibeam </a:t>
            </a:r>
          </a:p>
        </p:txBody>
      </p:sp>
      <p:sp>
        <p:nvSpPr>
          <p:cNvPr id="4" name="Text Placeholder 3"/>
          <p:cNvSpPr>
            <a:spLocks noGrp="1"/>
          </p:cNvSpPr>
          <p:nvPr>
            <p:ph type="body" sz="quarter" idx="13"/>
          </p:nvPr>
        </p:nvSpPr>
        <p:spPr/>
        <p:txBody>
          <a:bodyPr/>
          <a:lstStyle/>
          <a:p>
            <a:endParaRPr lang="en-US" dirty="0"/>
          </a:p>
        </p:txBody>
      </p:sp>
      <p:grpSp>
        <p:nvGrpSpPr>
          <p:cNvPr id="7" name="Group 6"/>
          <p:cNvGrpSpPr/>
          <p:nvPr/>
        </p:nvGrpSpPr>
        <p:grpSpPr>
          <a:xfrm>
            <a:off x="251993" y="1053022"/>
            <a:ext cx="5040560" cy="3280911"/>
            <a:chOff x="251520" y="881443"/>
            <a:chExt cx="8640960" cy="5624418"/>
          </a:xfrm>
        </p:grpSpPr>
        <p:pic>
          <p:nvPicPr>
            <p:cNvPr id="6" name="Picture 5"/>
            <p:cNvPicPr>
              <a:picLocks noChangeAspect="1"/>
            </p:cNvPicPr>
            <p:nvPr/>
          </p:nvPicPr>
          <p:blipFill>
            <a:blip r:embed="rId3"/>
            <a:stretch>
              <a:fillRect/>
            </a:stretch>
          </p:blipFill>
          <p:spPr>
            <a:xfrm>
              <a:off x="251520" y="881443"/>
              <a:ext cx="8640960" cy="5624418"/>
            </a:xfrm>
            <a:prstGeom prst="rect">
              <a:avLst/>
            </a:prstGeom>
          </p:spPr>
        </p:pic>
        <p:sp>
          <p:nvSpPr>
            <p:cNvPr id="8" name="TextBox 7"/>
            <p:cNvSpPr txBox="1"/>
            <p:nvPr/>
          </p:nvSpPr>
          <p:spPr>
            <a:xfrm>
              <a:off x="1331640" y="1278670"/>
              <a:ext cx="2376511" cy="896948"/>
            </a:xfrm>
            <a:prstGeom prst="rect">
              <a:avLst/>
            </a:prstGeom>
            <a:noFill/>
          </p:spPr>
          <p:txBody>
            <a:bodyPr wrap="square" rtlCol="0">
              <a:spAutoFit/>
            </a:bodyPr>
            <a:lstStyle/>
            <a:p>
              <a:r>
                <a:rPr lang="en-AU" sz="1400" dirty="0">
                  <a:solidFill>
                    <a:schemeClr val="bg2"/>
                  </a:solidFill>
                </a:rPr>
                <a:t>Geelvink Fracture Zone</a:t>
              </a:r>
            </a:p>
          </p:txBody>
        </p:sp>
        <p:cxnSp>
          <p:nvCxnSpPr>
            <p:cNvPr id="9" name="Straight Arrow Connector 8"/>
            <p:cNvCxnSpPr/>
            <p:nvPr/>
          </p:nvCxnSpPr>
          <p:spPr>
            <a:xfrm>
              <a:off x="3635896" y="1503555"/>
              <a:ext cx="1694387" cy="71553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499992" y="1907538"/>
              <a:ext cx="3821613" cy="2817606"/>
            </a:xfrm>
            <a:prstGeom prst="straightConnector1">
              <a:avLst/>
            </a:prstGeom>
            <a:ln>
              <a:solidFill>
                <a:schemeClr val="bg2"/>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9415454">
              <a:off x="6188932" y="3215796"/>
              <a:ext cx="925552" cy="338554"/>
            </a:xfrm>
            <a:prstGeom prst="rect">
              <a:avLst/>
            </a:prstGeom>
            <a:noFill/>
            <a:ln>
              <a:noFill/>
            </a:ln>
          </p:spPr>
          <p:txBody>
            <a:bodyPr wrap="square" rtlCol="0">
              <a:spAutoFit/>
            </a:bodyPr>
            <a:lstStyle/>
            <a:p>
              <a:r>
                <a:rPr lang="en-AU" sz="1600" dirty="0">
                  <a:solidFill>
                    <a:schemeClr val="bg2"/>
                  </a:solidFill>
                </a:rPr>
                <a:t>100 km</a:t>
              </a:r>
            </a:p>
          </p:txBody>
        </p:sp>
      </p:grpSp>
      <p:pic>
        <p:nvPicPr>
          <p:cNvPr id="13" name="Picture 12"/>
          <p:cNvPicPr>
            <a:picLocks noChangeAspect="1"/>
          </p:cNvPicPr>
          <p:nvPr/>
        </p:nvPicPr>
        <p:blipFill>
          <a:blip r:embed="rId4"/>
          <a:stretch>
            <a:fillRect/>
          </a:stretch>
        </p:blipFill>
        <p:spPr>
          <a:xfrm>
            <a:off x="3709568" y="3212973"/>
            <a:ext cx="5112568" cy="3280672"/>
          </a:xfrm>
          <a:prstGeom prst="rect">
            <a:avLst/>
          </a:prstGeom>
          <a:ln w="3175">
            <a:solidFill>
              <a:schemeClr val="bg1">
                <a:lumMod val="65000"/>
              </a:schemeClr>
            </a:solidFill>
          </a:ln>
        </p:spPr>
      </p:pic>
      <p:sp>
        <p:nvSpPr>
          <p:cNvPr id="14" name="TextBox 13"/>
          <p:cNvSpPr txBox="1"/>
          <p:nvPr/>
        </p:nvSpPr>
        <p:spPr>
          <a:xfrm>
            <a:off x="3732889" y="3258112"/>
            <a:ext cx="1365803" cy="197750"/>
          </a:xfrm>
          <a:prstGeom prst="rect">
            <a:avLst/>
          </a:prstGeom>
          <a:noFill/>
        </p:spPr>
        <p:txBody>
          <a:bodyPr wrap="square" rtlCol="0">
            <a:spAutoFit/>
          </a:bodyPr>
          <a:lstStyle/>
          <a:p>
            <a:r>
              <a:rPr lang="en-AU" sz="1600" dirty="0">
                <a:solidFill>
                  <a:srgbClr val="FF0000"/>
                </a:solidFill>
              </a:rPr>
              <a:t>Geelvink Fracture Zone</a:t>
            </a:r>
          </a:p>
        </p:txBody>
      </p:sp>
      <p:cxnSp>
        <p:nvCxnSpPr>
          <p:cNvPr id="15" name="Straight Arrow Connector 14"/>
          <p:cNvCxnSpPr/>
          <p:nvPr/>
        </p:nvCxnSpPr>
        <p:spPr>
          <a:xfrm>
            <a:off x="5056159" y="3212973"/>
            <a:ext cx="1209898" cy="726180"/>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018546" y="3593943"/>
            <a:ext cx="2488130" cy="1797705"/>
          </a:xfrm>
          <a:prstGeom prst="straightConnector1">
            <a:avLst/>
          </a:prstGeom>
          <a:ln>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431020">
            <a:off x="7158400" y="4397573"/>
            <a:ext cx="540615" cy="197750"/>
          </a:xfrm>
          <a:prstGeom prst="rect">
            <a:avLst/>
          </a:prstGeom>
          <a:noFill/>
        </p:spPr>
        <p:txBody>
          <a:bodyPr wrap="square" rtlCol="0">
            <a:spAutoFit/>
          </a:bodyPr>
          <a:lstStyle/>
          <a:p>
            <a:r>
              <a:rPr lang="en-AU" sz="1600" dirty="0">
                <a:solidFill>
                  <a:srgbClr val="FF0000"/>
                </a:solidFill>
              </a:rPr>
              <a:t>100 km</a:t>
            </a:r>
          </a:p>
        </p:txBody>
      </p:sp>
    </p:spTree>
    <p:extLst>
      <p:ext uri="{BB962C8B-B14F-4D97-AF65-F5344CB8AC3E}">
        <p14:creationId xmlns:p14="http://schemas.microsoft.com/office/powerpoint/2010/main" val="4029164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en-US" dirty="0"/>
              <a:t>A Global Push to Map the World’s Oceans</a:t>
            </a:r>
            <a:endParaRPr lang="en-GB" dirty="0"/>
          </a:p>
        </p:txBody>
      </p:sp>
      <p:sp>
        <p:nvSpPr>
          <p:cNvPr id="8" name="Tijdelijke aanduiding voor inhoud 7"/>
          <p:cNvSpPr>
            <a:spLocks noGrp="1"/>
          </p:cNvSpPr>
          <p:nvPr>
            <p:ph type="body" sz="quarter" idx="13"/>
          </p:nvPr>
        </p:nvSpPr>
        <p:spPr/>
        <p:txBody>
          <a:bodyPr/>
          <a:lstStyle/>
          <a:p>
            <a:r>
              <a:rPr lang="en-US" dirty="0"/>
              <a:t>7</a:t>
            </a:r>
            <a:r>
              <a:rPr lang="en-US" baseline="30000" dirty="0"/>
              <a:t>th</a:t>
            </a:r>
            <a:r>
              <a:rPr lang="en-US" dirty="0"/>
              <a:t> Symposium on the Impacts of an Ice-Diminishing Arctic on Naval and Maritime Operations</a:t>
            </a:r>
          </a:p>
          <a:p>
            <a:endParaRPr lang="en-GB" dirty="0"/>
          </a:p>
        </p:txBody>
      </p:sp>
      <p:pic>
        <p:nvPicPr>
          <p:cNvPr id="13" name="Picture Placeholder 14"/>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4053" r="2665" b="4053"/>
          <a:stretch/>
        </p:blipFill>
        <p:spPr>
          <a:xfrm>
            <a:off x="4932040" y="1556792"/>
            <a:ext cx="3312367" cy="4832913"/>
          </a:xfrm>
        </p:spPr>
      </p:pic>
      <p:pic>
        <p:nvPicPr>
          <p:cNvPr id="14" name="Picture 13"/>
          <p:cNvPicPr>
            <a:picLocks noChangeAspect="1"/>
          </p:cNvPicPr>
          <p:nvPr/>
        </p:nvPicPr>
        <p:blipFill>
          <a:blip r:embed="rId4"/>
          <a:stretch>
            <a:fillRect/>
          </a:stretch>
        </p:blipFill>
        <p:spPr>
          <a:xfrm>
            <a:off x="901876" y="1556792"/>
            <a:ext cx="3370982" cy="4832913"/>
          </a:xfrm>
          <a:prstGeom prst="rect">
            <a:avLst/>
          </a:prstGeom>
          <a:ln w="3175">
            <a:solidFill>
              <a:schemeClr val="tx1"/>
            </a:solidFill>
          </a:ln>
        </p:spPr>
      </p:pic>
      <p:sp>
        <p:nvSpPr>
          <p:cNvPr id="16" name="TextBox 15"/>
          <p:cNvSpPr txBox="1"/>
          <p:nvPr/>
        </p:nvSpPr>
        <p:spPr>
          <a:xfrm>
            <a:off x="901876" y="1138840"/>
            <a:ext cx="1425390" cy="338554"/>
          </a:xfrm>
          <a:prstGeom prst="rect">
            <a:avLst/>
          </a:prstGeom>
          <a:noFill/>
        </p:spPr>
        <p:txBody>
          <a:bodyPr wrap="none" rtlCol="0">
            <a:spAutoFit/>
          </a:bodyPr>
          <a:lstStyle/>
          <a:p>
            <a:r>
              <a:rPr lang="en-GB" sz="1600" b="1" dirty="0"/>
              <a:t>Seabed 2030</a:t>
            </a:r>
          </a:p>
        </p:txBody>
      </p:sp>
      <p:sp>
        <p:nvSpPr>
          <p:cNvPr id="17" name="TextBox 16"/>
          <p:cNvSpPr txBox="1"/>
          <p:nvPr/>
        </p:nvSpPr>
        <p:spPr>
          <a:xfrm>
            <a:off x="4932040" y="1146230"/>
            <a:ext cx="3055253" cy="338554"/>
          </a:xfrm>
          <a:prstGeom prst="rect">
            <a:avLst/>
          </a:prstGeom>
          <a:noFill/>
        </p:spPr>
        <p:txBody>
          <a:bodyPr wrap="square" rtlCol="0">
            <a:spAutoFit/>
          </a:bodyPr>
          <a:lstStyle/>
          <a:p>
            <a:r>
              <a:rPr lang="en-GB" sz="1600" b="1" dirty="0"/>
              <a:t>Shell Ocean Discovery XPrize</a:t>
            </a:r>
          </a:p>
        </p:txBody>
      </p:sp>
    </p:spTree>
    <p:extLst>
      <p:ext uri="{BB962C8B-B14F-4D97-AF65-F5344CB8AC3E}">
        <p14:creationId xmlns:p14="http://schemas.microsoft.com/office/powerpoint/2010/main" val="2760522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idx="1"/>
          </p:nvPr>
        </p:nvSpPr>
        <p:spPr/>
        <p:txBody>
          <a:bodyPr>
            <a:noAutofit/>
          </a:bodyPr>
          <a:lstStyle/>
          <a:p>
            <a:pPr marL="285750" indent="-285750">
              <a:spcAft>
                <a:spcPts val="800"/>
              </a:spcAft>
              <a:buFont typeface="Arial" panose="020B0604020202020204" pitchFamily="34" charset="0"/>
              <a:buChar char="•"/>
            </a:pPr>
            <a:r>
              <a:rPr lang="en-US" b="1" dirty="0"/>
              <a:t>Map once, use many times. </a:t>
            </a:r>
            <a:r>
              <a:rPr lang="en-US" dirty="0"/>
              <a:t>Bathymetric data has numerous purposes beyond providing accurate depth measurements. Examples include marine habitat characterization, inundation modelling, environmental baselining and resource evaluation and cataloguing.</a:t>
            </a:r>
          </a:p>
          <a:p>
            <a:pPr marL="285750" indent="-285750">
              <a:spcAft>
                <a:spcPts val="800"/>
              </a:spcAft>
              <a:buFont typeface="Arial" panose="020B0604020202020204" pitchFamily="34" charset="0"/>
              <a:buChar char="•"/>
            </a:pPr>
            <a:r>
              <a:rPr lang="en-US" b="1" dirty="0"/>
              <a:t>Interagency collaboration. </a:t>
            </a:r>
            <a:r>
              <a:rPr lang="en-US" dirty="0"/>
              <a:t>By sharing existing datasets, new acquisition priorities, and available funding, government agencies can better serve the public by meeting tomorrow’s data needs with today’s dollars.</a:t>
            </a:r>
          </a:p>
          <a:p>
            <a:pPr marL="285750" indent="-285750">
              <a:spcAft>
                <a:spcPts val="800"/>
              </a:spcAft>
              <a:buFont typeface="Arial" panose="020B0604020202020204" pitchFamily="34" charset="0"/>
              <a:buChar char="•"/>
            </a:pPr>
            <a:r>
              <a:rPr lang="en-US" b="1" dirty="0"/>
              <a:t>Private-sector partnerships.</a:t>
            </a:r>
            <a:r>
              <a:rPr lang="en-US" dirty="0"/>
              <a:t> The private-sector has a proven track record of teaming with academic and government partners to deliver technology innovations in acquisition, processing, and deliverables.</a:t>
            </a:r>
          </a:p>
          <a:p>
            <a:endParaRPr lang="en-GB" dirty="0"/>
          </a:p>
        </p:txBody>
      </p:sp>
      <p:sp>
        <p:nvSpPr>
          <p:cNvPr id="5" name="Titel 4"/>
          <p:cNvSpPr>
            <a:spLocks noGrp="1"/>
          </p:cNvSpPr>
          <p:nvPr>
            <p:ph type="title"/>
          </p:nvPr>
        </p:nvSpPr>
        <p:spPr/>
        <p:txBody>
          <a:bodyPr>
            <a:noAutofit/>
          </a:bodyPr>
          <a:lstStyle/>
          <a:p>
            <a:r>
              <a:rPr lang="en-US" dirty="0"/>
              <a:t>Regional Strategies for Closing the Data Gap</a:t>
            </a:r>
            <a:endParaRPr lang="en-GB" dirty="0"/>
          </a:p>
        </p:txBody>
      </p:sp>
      <p:sp>
        <p:nvSpPr>
          <p:cNvPr id="8" name="Tijdelijke aanduiding voor inhoud 7"/>
          <p:cNvSpPr>
            <a:spLocks noGrp="1"/>
          </p:cNvSpPr>
          <p:nvPr>
            <p:ph sz="quarter" idx="11"/>
          </p:nvPr>
        </p:nvSpPr>
        <p:spPr/>
        <p:txBody>
          <a:bodyPr/>
          <a:lstStyle/>
          <a:p>
            <a:r>
              <a:rPr lang="en-US" dirty="0"/>
              <a:t>7</a:t>
            </a:r>
            <a:r>
              <a:rPr lang="en-US" baseline="30000" dirty="0"/>
              <a:t>th</a:t>
            </a:r>
            <a:r>
              <a:rPr lang="en-US" dirty="0"/>
              <a:t> Symposium on the Impacts of an Ice-Diminishing Arctic on Naval and Maritime Operations</a:t>
            </a:r>
          </a:p>
          <a:p>
            <a:endParaRPr lang="en-GB" dirty="0"/>
          </a:p>
        </p:txBody>
      </p:sp>
      <p:pic>
        <p:nvPicPr>
          <p:cNvPr id="19" name="Picture Placeholder 1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618" r="26618"/>
          <a:stretch>
            <a:fillRect/>
          </a:stretch>
        </p:blipFill>
        <p:spPr/>
      </p:pic>
    </p:spTree>
    <p:extLst>
      <p:ext uri="{BB962C8B-B14F-4D97-AF65-F5344CB8AC3E}">
        <p14:creationId xmlns:p14="http://schemas.microsoft.com/office/powerpoint/2010/main" val="1419656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idx="1"/>
          </p:nvPr>
        </p:nvSpPr>
        <p:spPr/>
        <p:txBody>
          <a:bodyPr>
            <a:noAutofit/>
          </a:bodyPr>
          <a:lstStyle/>
          <a:p>
            <a:r>
              <a:rPr lang="en-GB" sz="1100" b="1" i="0" dirty="0" smtClean="0"/>
              <a:t>Seabed </a:t>
            </a:r>
            <a:r>
              <a:rPr lang="en-GB" sz="1100" b="1" i="0" dirty="0"/>
              <a:t>Seep Hunting: </a:t>
            </a:r>
            <a:r>
              <a:rPr lang="en-GB" sz="1100" i="0" dirty="0"/>
              <a:t>utilizing the backscatter data from regional (&gt;</a:t>
            </a:r>
            <a:r>
              <a:rPr lang="en-GB" sz="1100" i="0" dirty="0" smtClean="0"/>
              <a:t>1,000,000 km</a:t>
            </a:r>
            <a:r>
              <a:rPr lang="en-GB" sz="1100" i="0" baseline="30000" dirty="0" smtClean="0"/>
              <a:t>2</a:t>
            </a:r>
            <a:r>
              <a:rPr lang="en-GB" sz="1100" i="0" dirty="0" smtClean="0"/>
              <a:t>/year</a:t>
            </a:r>
            <a:r>
              <a:rPr lang="en-GB" sz="1100" i="0" dirty="0"/>
              <a:t>) multibeam datasets to assist in natural seeps hunting. </a:t>
            </a:r>
          </a:p>
        </p:txBody>
      </p:sp>
      <p:sp>
        <p:nvSpPr>
          <p:cNvPr id="3" name="Text Placeholder 2"/>
          <p:cNvSpPr>
            <a:spLocks noGrp="1"/>
          </p:cNvSpPr>
          <p:nvPr>
            <p:ph type="body" idx="10"/>
          </p:nvPr>
        </p:nvSpPr>
        <p:spPr/>
        <p:txBody>
          <a:bodyPr/>
          <a:lstStyle/>
          <a:p>
            <a:r>
              <a:rPr lang="en-GB" sz="1100" b="1" i="0" dirty="0"/>
              <a:t>NOAA, Penobscot Bay: </a:t>
            </a:r>
            <a:r>
              <a:rPr lang="en-GB" sz="1100" i="0" dirty="0"/>
              <a:t>integrating satellite derived bathymetry, airborne lidar bathymetry, and vessel-based multibeam techniques for faster/safer nautical charting.</a:t>
            </a:r>
          </a:p>
          <a:p>
            <a:endParaRPr lang="en-GB" dirty="0"/>
          </a:p>
        </p:txBody>
      </p:sp>
      <p:sp>
        <p:nvSpPr>
          <p:cNvPr id="7" name="Text Placeholder 6"/>
          <p:cNvSpPr>
            <a:spLocks noGrp="1"/>
          </p:cNvSpPr>
          <p:nvPr>
            <p:ph type="body" idx="11"/>
          </p:nvPr>
        </p:nvSpPr>
        <p:spPr/>
        <p:txBody>
          <a:bodyPr>
            <a:noAutofit/>
          </a:bodyPr>
          <a:lstStyle/>
          <a:p>
            <a:r>
              <a:rPr lang="en-GB" sz="1100" b="1" i="0" dirty="0"/>
              <a:t>Arctic Domain Awareness Center (ADAC), Arctic Satellite Derived Bathymetry: </a:t>
            </a:r>
            <a:r>
              <a:rPr lang="en-GB" sz="1100" i="0" dirty="0"/>
              <a:t>a project planned for 2017 to test the ability of SDB to address the shortfall in Arctic nearshore bathymetry.</a:t>
            </a:r>
          </a:p>
        </p:txBody>
      </p:sp>
      <p:sp>
        <p:nvSpPr>
          <p:cNvPr id="5" name="Titel 4"/>
          <p:cNvSpPr>
            <a:spLocks noGrp="1"/>
          </p:cNvSpPr>
          <p:nvPr>
            <p:ph type="title"/>
          </p:nvPr>
        </p:nvSpPr>
        <p:spPr/>
        <p:txBody>
          <a:bodyPr>
            <a:noAutofit/>
          </a:bodyPr>
          <a:lstStyle/>
          <a:p>
            <a:r>
              <a:rPr lang="en-GB" dirty="0"/>
              <a:t>Partnership Examples</a:t>
            </a:r>
          </a:p>
        </p:txBody>
      </p:sp>
      <p:sp>
        <p:nvSpPr>
          <p:cNvPr id="8" name="Tijdelijke aanduiding voor inhoud 7"/>
          <p:cNvSpPr>
            <a:spLocks noGrp="1"/>
          </p:cNvSpPr>
          <p:nvPr>
            <p:ph sz="quarter" idx="12"/>
          </p:nvPr>
        </p:nvSpPr>
        <p:spPr/>
        <p:txBody>
          <a:bodyPr/>
          <a:lstStyle/>
          <a:p>
            <a:r>
              <a:rPr lang="en-US" dirty="0"/>
              <a:t>7</a:t>
            </a:r>
            <a:r>
              <a:rPr lang="en-US" baseline="30000" dirty="0"/>
              <a:t>th</a:t>
            </a:r>
            <a:r>
              <a:rPr lang="en-US" dirty="0"/>
              <a:t> Symposium on the Impacts of an Ice-Diminishing Arctic on Naval and Maritime Operations</a:t>
            </a:r>
          </a:p>
          <a:p>
            <a:endParaRPr lang="en-GB" dirty="0"/>
          </a:p>
        </p:txBody>
      </p:sp>
      <p:pic>
        <p:nvPicPr>
          <p:cNvPr id="13" name="Picture Placeholder 11"/>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29149" r="29149"/>
          <a:stretch>
            <a:fillRect/>
          </a:stretch>
        </p:blipFill>
        <p:spPr/>
      </p:pic>
      <p:pic>
        <p:nvPicPr>
          <p:cNvPr id="15" name="Picture Placeholder 3"/>
          <p:cNvPicPr>
            <a:picLocks noGrp="1" noChangeAspect="1"/>
          </p:cNvPicPr>
          <p:nvPr>
            <p:ph type="pic" sz="quarter" idx="14"/>
          </p:nvPr>
        </p:nvPicPr>
        <p:blipFill>
          <a:blip r:embed="rId4"/>
          <a:srcRect l="4746" r="4746"/>
          <a:stretch>
            <a:fillRect/>
          </a:stretch>
        </p:blipFill>
        <p:spPr>
          <a:prstGeom prst="rect">
            <a:avLst/>
          </a:prstGeom>
        </p:spPr>
      </p:pic>
      <p:pic>
        <p:nvPicPr>
          <p:cNvPr id="23" name="Picture Placeholder 22"/>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24541" r="24541"/>
          <a:stretch>
            <a:fillRect/>
          </a:stretch>
        </p:blipFill>
        <p:spPr/>
      </p:pic>
    </p:spTree>
    <p:extLst>
      <p:ext uri="{BB962C8B-B14F-4D97-AF65-F5344CB8AC3E}">
        <p14:creationId xmlns:p14="http://schemas.microsoft.com/office/powerpoint/2010/main" val="13970111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038&quot;/&gt;&lt;CPresentation id=&quot;1&quot;&gt;&lt;m_precDefaultNumber&gt;&lt;m_bNumberIsYear val=&quot;0&quot;/&gt;&lt;m_chMinusSymbol&gt;-&lt;/m_chMinusSymbol&gt;&lt;m_chDecimalSymbol17909&gt;.&lt;/m_chDecimalSymbol17909&gt;&lt;m_nGroupingDigits17909 val=&quot;3&quot;/&gt;&lt;m_chGroupingSymbol17909&gt;,&lt;/m_chGroupingSymbol17909&gt;&lt;/m_precDefaultNumber&gt;&lt;m_precDefaultPercent&gt;&lt;m_bNumberIsYear val=&quot;0&quot;/&gt;&lt;m_chMinusSymbol&gt;-&lt;/m_chMinusSymbol&gt;&lt;m_chDecimalSymbol17909&gt;.&lt;/m_chDecimalSymbol17909&gt;&lt;m_nGroupingDigits17909 val=&quot;3&quot;/&gt;&lt;m_chGroupingSymbol17909&gt;,&lt;/m_chGroupingSymbol17909&gt;&lt;m_strSuffix17909&gt;%&lt;/m_strSuffix17909&gt;&lt;/m_precDefaultPercent&gt;&lt;m_precDefaultDate&gt;&lt;m_bNumberIsYear val=&quot;0&quot;/&gt;&lt;/m_precDefaultDate&gt;&lt;m_precDefaultYear&gt;&lt;m_bNumberIsYear val=&quot;0&quot;/&gt;&lt;/m_precDefaultYear&gt;&lt;m_precDefaultQuarter&gt;&lt;m_bNumberIsYear val=&quot;0&quot;/&gt;&lt;/m_precDefaultQuarter&gt;&lt;m_precDefaultMonth&gt;&lt;m_bNumberIsYear val=&quot;0&quot;/&gt;&lt;/m_precDefaultMonth&gt;&lt;m_precDefaultWeek&gt;&lt;m_bNumberIsYear val=&quot;0&quot;/&gt;&lt;/m_precDefaultWeek&gt;&lt;m_precDefaultDay&gt;&lt;m_bNumberIsYear val=&quot;0&quot;/&gt;&lt;/m_precDefaultDay&gt;&lt;m_mruColor&gt;&lt;m_vecMRU length=&quot;4&quot;&gt;&lt;elem m_fUsage=&quot;3.43900000000000010000E+000&quot;&gt;&lt;m_msothmcolidx val=&quot;0&quot;/&gt;&lt;m_rgb r=&quot;43&quot; g=&quot;7c&quot; b=&quot;92&quot;/&gt;&lt;m_ppcolschidx tagver0=&quot;23004&quot; tagname0=&quot;m_ppcolschidxUNRECOGNIZED&quot; val=&quot;0&quot;/&gt;&lt;m_nBrightness val=&quot;0&quot;/&gt;&lt;/elem&gt;&lt;elem m_fUsage=&quot;1.77803100000000010000E+000&quot;&gt;&lt;m_msothmcolidx val=&quot;0&quot;/&gt;&lt;m_rgb r=&quot;da&quot; g=&quot;be&quot; b=&quot;86&quot;/&gt;&lt;m_ppcolschidx tagver0=&quot;23004&quot; tagname0=&quot;m_ppcolschidxUNRECOGNIZED&quot; val=&quot;0&quot;/&gt;&lt;m_nBrightness val=&quot;0&quot;/&gt;&lt;/elem&gt;&lt;elem m_fUsage=&quot;1.29618459900000030000E+000&quot;&gt;&lt;m_msothmcolidx val=&quot;0&quot;/&gt;&lt;m_rgb r=&quot;dd&quot; g=&quot;e2&quot; b=&quot;e7&quot;/&gt;&lt;m_ppcolschidx tagver0=&quot;23004&quot; tagname0=&quot;m_ppcolschidxUNRECOGNIZED&quot; val=&quot;0&quot;/&gt;&lt;m_nBrightness val=&quot;0&quot;/&gt;&lt;/elem&gt;&lt;elem m_fUsage=&quot;6.62489036190000100000E-001&quot;&gt;&lt;m_msothmcolidx val=&quot;0&quot;/&gt;&lt;m_rgb r=&quot;ce&quot; g=&quot;0&quot; b=&quot;0&quot;/&gt;&lt;m_ppcolschidx tagver0=&quot;23004&quot; tagname0=&quot;m_ppcolschidxUNRECOGNIZED&quot; val=&quot;0&quot;/&gt;&lt;m_nBrightness val=&quot;0&quot;/&gt;&lt;/elem&gt;&lt;/m_vecMRU&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FUGRO DEF">
      <a:dk1>
        <a:sysClr val="windowText" lastClr="000000"/>
      </a:dk1>
      <a:lt1>
        <a:sysClr val="window" lastClr="FFFFFF"/>
      </a:lt1>
      <a:dk2>
        <a:srgbClr val="3C6C82"/>
      </a:dk2>
      <a:lt2>
        <a:srgbClr val="FFFFFF"/>
      </a:lt2>
      <a:accent1>
        <a:srgbClr val="3FA0D4"/>
      </a:accent1>
      <a:accent2>
        <a:srgbClr val="47994B"/>
      </a:accent2>
      <a:accent3>
        <a:srgbClr val="88BA14"/>
      </a:accent3>
      <a:accent4>
        <a:srgbClr val="437C92"/>
      </a:accent4>
      <a:accent5>
        <a:srgbClr val="0AABA4"/>
      </a:accent5>
      <a:accent6>
        <a:srgbClr val="DABE86"/>
      </a:accent6>
      <a:hlink>
        <a:srgbClr val="3FA0D4"/>
      </a:hlink>
      <a:folHlink>
        <a:srgbClr val="437C92"/>
      </a:folHlink>
    </a:clrScheme>
    <a:fontScheme name="Defaul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5120</TotalTime>
  <Words>1214</Words>
  <Application>Microsoft Office PowerPoint</Application>
  <PresentationFormat>On-screen Show (4:3)</PresentationFormat>
  <Paragraphs>125</Paragraphs>
  <Slides>12</Slides>
  <Notes>12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7" baseType="lpstr">
      <vt:lpstr>Arial</vt:lpstr>
      <vt:lpstr>Calibri</vt:lpstr>
      <vt:lpstr>Wingdings</vt:lpstr>
      <vt:lpstr>Blank</vt:lpstr>
      <vt:lpstr>think-cell Slide</vt:lpstr>
      <vt:lpstr>Arctic Information Infrastructure</vt:lpstr>
      <vt:lpstr>The Need for Ocean Mapping in the Arctic</vt:lpstr>
      <vt:lpstr>The Need for Ocean Mapping in the Arctic</vt:lpstr>
      <vt:lpstr>The Opening of Arctic Shipping Routes</vt:lpstr>
      <vt:lpstr>We Have Better Maps of Mars than of our Own Oceans</vt:lpstr>
      <vt:lpstr>MH370 - Bathymetry from Satellite Altimeter vs. Multibeam </vt:lpstr>
      <vt:lpstr>A Global Push to Map the World’s Oceans</vt:lpstr>
      <vt:lpstr>Regional Strategies for Closing the Data Gap</vt:lpstr>
      <vt:lpstr>Partnership Examples</vt:lpstr>
      <vt:lpstr>Coastal Mapping is Another Critical Need</vt:lpstr>
      <vt:lpstr>Benefits to a Well Mapped Arctic</vt:lpstr>
      <vt:lpstr>PowerPoint Presentation</vt:lpstr>
    </vt:vector>
  </TitlesOfParts>
  <Company>Fugro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Eynde, Angela van den</dc:creator>
  <cp:lastModifiedBy>Millar, David [FPI]</cp:lastModifiedBy>
  <cp:revision>342</cp:revision>
  <cp:lastPrinted>2017-07-12T22:59:40Z</cp:lastPrinted>
  <dcterms:created xsi:type="dcterms:W3CDTF">2014-02-26T10:12:52Z</dcterms:created>
  <dcterms:modified xsi:type="dcterms:W3CDTF">2017-07-19T11:38:45Z</dcterms:modified>
</cp:coreProperties>
</file>