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376" r:id="rId2"/>
    <p:sldId id="390" r:id="rId3"/>
    <p:sldId id="336" r:id="rId4"/>
    <p:sldId id="391" r:id="rId5"/>
    <p:sldId id="304" r:id="rId6"/>
    <p:sldId id="358" r:id="rId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clrMode="gray" frameSlides="1"/>
  <p:clrMru>
    <a:srgbClr val="C65BFF"/>
    <a:srgbClr val="E7CB84"/>
    <a:srgbClr val="707165"/>
    <a:srgbClr val="FFFFCC"/>
    <a:srgbClr val="FFFF9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07" autoAdjust="0"/>
    <p:restoredTop sz="95536" autoAdjust="0"/>
  </p:normalViewPr>
  <p:slideViewPr>
    <p:cSldViewPr>
      <p:cViewPr>
        <p:scale>
          <a:sx n="112" d="100"/>
          <a:sy n="112" d="100"/>
        </p:scale>
        <p:origin x="1864" y="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3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888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57030-3728-4D28-802A-F331A0310E25}" type="datetimeFigureOut">
              <a:rPr lang="en-US" smtClean="0"/>
              <a:pPr/>
              <a:t>7/19/17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EE386-EC34-4A84-BEF8-8A0CDFFCF7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726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B5491F1-4FFA-4D25-8C1F-D89F08EE0F5A}" type="datetimeFigureOut">
              <a:rPr lang="en-US" smtClean="0"/>
              <a:pPr/>
              <a:t>7/19/17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DE9C99F-03D5-4CBD-930C-FDE3D23939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45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Very small investment compared to icebreakers &amp; ports; millions not hundreds of millions</a:t>
            </a:r>
          </a:p>
          <a:p>
            <a:endParaRPr lang="en-US" sz="2000" dirty="0"/>
          </a:p>
          <a:p>
            <a:r>
              <a:rPr lang="en-US" sz="2000" dirty="0" smtClean="0"/>
              <a:t>Stakeholder driven, science based, policy neutral</a:t>
            </a:r>
          </a:p>
          <a:p>
            <a:endParaRPr lang="en-US" sz="2000" dirty="0"/>
          </a:p>
          <a:p>
            <a:r>
              <a:rPr lang="en-US" sz="2000" dirty="0" smtClean="0"/>
              <a:t>Ocean information for decision-making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C99F-03D5-4CBD-930C-FDE3D23939B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52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Multiple observing platform needs:</a:t>
            </a:r>
          </a:p>
          <a:p>
            <a:endParaRPr lang="en-US" sz="1800" dirty="0"/>
          </a:p>
          <a:p>
            <a:r>
              <a:rPr lang="en-US" sz="1800" dirty="0" smtClean="0"/>
              <a:t>    1. High frequency radars – surface current maps for search and rescue, oil spill response</a:t>
            </a:r>
          </a:p>
          <a:p>
            <a:endParaRPr lang="en-US" sz="1800" dirty="0"/>
          </a:p>
          <a:p>
            <a:r>
              <a:rPr lang="en-US" sz="1800" dirty="0" smtClean="0"/>
              <a:t>   2. Wave buoys</a:t>
            </a:r>
          </a:p>
          <a:p>
            <a:endParaRPr lang="en-US" sz="1800" dirty="0"/>
          </a:p>
          <a:p>
            <a:pPr marL="342900" indent="-342900">
              <a:buAutoNum type="arabicPeriod" startAt="3"/>
            </a:pPr>
            <a:r>
              <a:rPr lang="en-US" sz="1800" dirty="0" smtClean="0"/>
              <a:t>Add weather packages to AIS stations, more localized weather</a:t>
            </a:r>
          </a:p>
          <a:p>
            <a:pPr marL="342900" indent="-342900">
              <a:buAutoNum type="arabicPeriod" startAt="3"/>
            </a:pPr>
            <a:endParaRPr lang="en-US" sz="1800" dirty="0"/>
          </a:p>
          <a:p>
            <a:pPr marL="342900" indent="-342900">
              <a:buAutoNum type="arabicPeriod" startAt="3"/>
            </a:pPr>
            <a:r>
              <a:rPr lang="en-US" sz="1800" dirty="0" smtClean="0"/>
              <a:t> Freeze-up detection buoy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C99F-03D5-4CBD-930C-FDE3D23939B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95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Water level </a:t>
            </a:r>
            <a:r>
              <a:rPr lang="en-US" sz="1800" dirty="0" err="1" smtClean="0"/>
              <a:t>obs</a:t>
            </a:r>
            <a:r>
              <a:rPr lang="en-US" sz="1800" dirty="0" smtClean="0"/>
              <a:t>: critical for storm &amp; storm surge forecasting, planning for coastal erosion, emergency response </a:t>
            </a:r>
          </a:p>
          <a:p>
            <a:endParaRPr lang="en-US" sz="1800" dirty="0"/>
          </a:p>
          <a:p>
            <a:r>
              <a:rPr lang="en-US" sz="1800" dirty="0" smtClean="0"/>
              <a:t>3 water level gauges along 3000 km of west coast of Alaska; compared to 3 gauges along 50 km of Delaware coast</a:t>
            </a:r>
          </a:p>
          <a:p>
            <a:endParaRPr lang="en-US" sz="1800" dirty="0"/>
          </a:p>
          <a:p>
            <a:r>
              <a:rPr lang="en-US" sz="1800" dirty="0" smtClean="0"/>
              <a:t>Testing new technologies: GPS reflectometry; community flood maps; low-tech </a:t>
            </a:r>
            <a:r>
              <a:rPr lang="en-US" sz="1800" dirty="0" err="1" smtClean="0"/>
              <a:t>gps</a:t>
            </a:r>
            <a:r>
              <a:rPr lang="en-US" sz="1800" dirty="0" smtClean="0"/>
              <a:t> gauges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C99F-03D5-4CBD-930C-FDE3D23939B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059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C99F-03D5-4CBD-930C-FDE3D23939B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318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endParaRPr lang="en-US" dirty="0" smtClean="0"/>
          </a:p>
          <a:p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 of marine domain awareness:</a:t>
            </a:r>
          </a:p>
          <a:p>
            <a:endParaRPr lang="en-US" sz="1800" dirty="0"/>
          </a:p>
          <a:p>
            <a:r>
              <a:rPr lang="en-US" sz="1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Coordinate the AK Ocean Acidification Network; starting a new Harmful Algal Bloom Network</a:t>
            </a:r>
          </a:p>
          <a:p>
            <a:endParaRPr lang="en-US" sz="1800" dirty="0"/>
          </a:p>
          <a:p>
            <a:r>
              <a:rPr lang="en-US" sz="1800" dirty="0" smtClean="0"/>
              <a:t>Support buildout of ecosystem moorings in Chukchi &amp; Bering Seas</a:t>
            </a:r>
          </a:p>
          <a:p>
            <a:endParaRPr lang="en-US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dirty="0" smtClean="0"/>
              <a:t>Whale glider – use acoustic recorders on gliders to track marine mammals in near real time</a:t>
            </a:r>
            <a:endParaRPr lang="en-US" sz="18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C99F-03D5-4CBD-930C-FDE3D23939B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64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E9C99F-03D5-4CBD-930C-FDE3D23939B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4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152400" y="6356350"/>
            <a:ext cx="2133600" cy="365125"/>
          </a:xfrm>
        </p:spPr>
        <p:txBody>
          <a:bodyPr/>
          <a:lstStyle/>
          <a:p>
            <a:fld id="{BBC74B52-CD39-42B6-AC2A-81CBCA322CD6}" type="datetimeFigureOut">
              <a:rPr lang="en-US" smtClean="0"/>
              <a:pPr/>
              <a:t>7/19/17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572000" y="6492875"/>
            <a:ext cx="44958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Alaska Ocean Observing System  ::  www.aoos.org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4B52-CD39-42B6-AC2A-81CBCA322CD6}" type="datetimeFigureOut">
              <a:rPr lang="en-US" smtClean="0"/>
              <a:pPr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64E470CE-076E-4AEB-B748-87FA23B1A6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4B52-CD39-42B6-AC2A-81CBCA322CD6}" type="datetimeFigureOut">
              <a:rPr lang="en-US" smtClean="0"/>
              <a:pPr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64E470CE-076E-4AEB-B748-87FA23B1A6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2B795-D7C9-479C-9C0B-F351184EAEDE}" type="datetime1">
              <a:rPr lang="en-US" smtClean="0"/>
              <a:pPr/>
              <a:t>7/19/17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79772" y="6343801"/>
            <a:ext cx="2264228" cy="365125"/>
          </a:xfrm>
          <a:prstGeom prst="rect">
            <a:avLst/>
          </a:prstGeom>
        </p:spPr>
        <p:txBody>
          <a:bodyPr/>
          <a:lstStyle/>
          <a:p>
            <a:fld id="{D54224BD-D357-4B47-8B4E-572F86EE4A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96504" y="1574800"/>
            <a:ext cx="8221265" cy="4648200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216935" y="274639"/>
            <a:ext cx="287767" cy="11238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874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2"/>
          </p:nvPr>
        </p:nvSpPr>
        <p:spPr>
          <a:xfrm>
            <a:off x="152400" y="640080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BC74B52-CD39-42B6-AC2A-81CBCA322CD6}" type="datetimeFigureOut">
              <a:rPr lang="en-US" smtClean="0"/>
              <a:pPr/>
              <a:t>7/19/17</a:t>
            </a:fld>
            <a:endParaRPr lang="en-US"/>
          </a:p>
        </p:txBody>
      </p:sp>
      <p:sp>
        <p:nvSpPr>
          <p:cNvPr id="8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3124200" y="6534150"/>
            <a:ext cx="594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r>
              <a:rPr lang="en-US" dirty="0" smtClean="0"/>
              <a:t>Alaska Ocean Observing System  ::  </a:t>
            </a:r>
            <a:r>
              <a:rPr lang="en-US" dirty="0" smtClean="0">
                <a:solidFill>
                  <a:schemeClr val="accent2"/>
                </a:solidFill>
              </a:rPr>
              <a:t>www.aoos.org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4B52-CD39-42B6-AC2A-81CBCA322CD6}" type="datetimeFigureOut">
              <a:rPr lang="en-US" smtClean="0"/>
              <a:pPr/>
              <a:t>7/19/17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64E470CE-076E-4AEB-B748-87FA23B1A6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4B52-CD39-42B6-AC2A-81CBCA322CD6}" type="datetimeFigureOut">
              <a:rPr lang="en-US" smtClean="0"/>
              <a:pPr/>
              <a:t>7/19/17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64E470CE-076E-4AEB-B748-87FA23B1A6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4B52-CD39-42B6-AC2A-81CBCA322CD6}" type="datetimeFigureOut">
              <a:rPr lang="en-US" smtClean="0"/>
              <a:pPr/>
              <a:t>7/19/17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64E470CE-076E-4AEB-B748-87FA23B1A6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4B52-CD39-42B6-AC2A-81CBCA322CD6}" type="datetimeFigureOut">
              <a:rPr lang="en-US" smtClean="0"/>
              <a:pPr/>
              <a:t>7/19/17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64E470CE-076E-4AEB-B748-87FA23B1A6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4B52-CD39-42B6-AC2A-81CBCA322CD6}" type="datetimeFigureOut">
              <a:rPr lang="en-US" smtClean="0"/>
              <a:pPr/>
              <a:t>7/19/17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64E470CE-076E-4AEB-B748-87FA23B1A6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4B52-CD39-42B6-AC2A-81CBCA322CD6}" type="datetimeFigureOut">
              <a:rPr lang="en-US" smtClean="0"/>
              <a:pPr/>
              <a:t>7/19/17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/>
          <a:lstStyle/>
          <a:p>
            <a:fld id="{64E470CE-076E-4AEB-B748-87FA23B1A6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4B52-CD39-42B6-AC2A-81CBCA322CD6}" type="datetimeFigureOut">
              <a:rPr lang="en-US" smtClean="0"/>
              <a:pPr/>
              <a:t>7/19/17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  <a:prstGeom prst="rect">
            <a:avLst/>
          </a:prstGeom>
        </p:spPr>
        <p:txBody>
          <a:bodyPr/>
          <a:lstStyle/>
          <a:p>
            <a:fld id="{64E470CE-076E-4AEB-B748-87FA23B1A6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52400" y="63436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BC74B52-CD39-42B6-AC2A-81CBCA322CD6}" type="datetimeFigureOut">
              <a:rPr lang="en-US" smtClean="0"/>
              <a:pPr/>
              <a:t>7/19/17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  <p:sp>
        <p:nvSpPr>
          <p:cNvPr id="14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3124200" y="6477000"/>
            <a:ext cx="5943600" cy="365125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r>
              <a:rPr lang="en-US" dirty="0" smtClean="0"/>
              <a:t>Alaska Ocean Observing System  ::  </a:t>
            </a:r>
            <a:r>
              <a:rPr lang="en-US" dirty="0" smtClean="0">
                <a:solidFill>
                  <a:schemeClr val="accent2"/>
                </a:solidFill>
              </a:rPr>
              <a:t>www.aoos.org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9" name="Picture 18" descr="AOOS_whitetext.png"/>
          <p:cNvPicPr>
            <a:picLocks noChangeAspect="1"/>
          </p:cNvPicPr>
          <p:nvPr userDrawn="1"/>
        </p:nvPicPr>
        <p:blipFill>
          <a:blip r:embed="rId14" cstate="screen"/>
          <a:srcRect/>
          <a:stretch>
            <a:fillRect/>
          </a:stretch>
        </p:blipFill>
        <p:spPr>
          <a:xfrm>
            <a:off x="95249" y="76200"/>
            <a:ext cx="1428751" cy="3810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jpeg"/><Relationship Id="rId8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7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72695"/>
            <a:ext cx="8686800" cy="1067488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4400" dirty="0" smtClean="0">
                <a:solidFill>
                  <a:srgbClr val="FFFF00"/>
                </a:solidFill>
              </a:rPr>
              <a:t>Planning for the Emerging</a:t>
            </a:r>
            <a:br>
              <a:rPr lang="en-US" sz="4400" dirty="0" smtClean="0">
                <a:solidFill>
                  <a:srgbClr val="FFFF00"/>
                </a:solidFill>
              </a:rPr>
            </a:br>
            <a:r>
              <a:rPr lang="en-US" sz="4400" dirty="0" smtClean="0">
                <a:solidFill>
                  <a:srgbClr val="FFFF00"/>
                </a:solidFill>
              </a:rPr>
              <a:t>Arctic Marine Highway</a:t>
            </a:r>
            <a: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sz="3600" dirty="0" smtClean="0"/>
              <a:t>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4521" y="5570220"/>
            <a:ext cx="5410200" cy="1295400"/>
          </a:xfrm>
        </p:spPr>
        <p:txBody>
          <a:bodyPr>
            <a:normAutofit/>
          </a:bodyPr>
          <a:lstStyle/>
          <a:p>
            <a:pPr algn="ctr"/>
            <a:r>
              <a:rPr lang="en-US" sz="2200" dirty="0" smtClean="0">
                <a:latin typeface="Arial" pitchFamily="34" charset="0"/>
                <a:cs typeface="Arial" pitchFamily="34" charset="0"/>
              </a:rPr>
              <a:t>Molly McCammon</a:t>
            </a:r>
          </a:p>
          <a:p>
            <a:pPr algn="ctr"/>
            <a:r>
              <a:rPr lang="en-US" sz="2200" dirty="0" smtClean="0">
                <a:latin typeface="Arial" pitchFamily="34" charset="0"/>
                <a:cs typeface="Arial" pitchFamily="34" charset="0"/>
              </a:rPr>
              <a:t>Alaska Ocean Observing System</a:t>
            </a:r>
          </a:p>
          <a:p>
            <a:pPr algn="ctr"/>
            <a:r>
              <a:rPr lang="en-US" sz="2200" dirty="0" smtClean="0">
                <a:latin typeface="Arial" pitchFamily="34" charset="0"/>
                <a:cs typeface="Arial" pitchFamily="34" charset="0"/>
              </a:rPr>
              <a:t>July 19, 2017</a:t>
            </a:r>
          </a:p>
          <a:p>
            <a:pPr algn="ctr"/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IOOS_Emblem_Primary_B_CMY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0097" y="6019799"/>
            <a:ext cx="1918679" cy="838201"/>
          </a:xfrm>
          <a:prstGeom prst="rect">
            <a:avLst/>
          </a:prstGeom>
        </p:spPr>
      </p:pic>
      <p:pic>
        <p:nvPicPr>
          <p:cNvPr id="8" name="Picture 7" descr="alaska-coastal-erosion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257800" y="4025900"/>
            <a:ext cx="1637890" cy="1683808"/>
          </a:xfrm>
          <a:prstGeom prst="rect">
            <a:avLst/>
          </a:prstGeom>
          <a:noFill/>
          <a:ln w="6350" cmpd="sng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4434"/>
            <a:ext cx="3969447" cy="2358270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6168923" y="4025900"/>
            <a:ext cx="2975077" cy="204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07" y="1981462"/>
            <a:ext cx="3645893" cy="2048529"/>
          </a:xfrm>
          <a:prstGeom prst="rect">
            <a:avLst/>
          </a:prstGeom>
        </p:spPr>
      </p:pic>
      <p:pic>
        <p:nvPicPr>
          <p:cNvPr id="15" name="Content Placeholder 3" descr="screen-capture-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36" y="3357600"/>
            <a:ext cx="3058696" cy="26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5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36" y="304800"/>
            <a:ext cx="8598164" cy="761618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Navigation</a:t>
            </a:r>
            <a:r>
              <a:rPr lang="en-US" b="1" dirty="0" smtClean="0">
                <a:solidFill>
                  <a:srgbClr val="FFFF00"/>
                </a:solidFill>
              </a:rPr>
              <a:t> Safety Observations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Picture 3" descr="HF radar sept 2012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67206" y="4180946"/>
            <a:ext cx="2677054" cy="2677054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69" y="1371600"/>
            <a:ext cx="2926291" cy="4389437"/>
          </a:xfrm>
          <a:prstGeom prst="rect">
            <a:avLst/>
          </a:prstGeom>
        </p:spPr>
      </p:pic>
      <p:pic>
        <p:nvPicPr>
          <p:cNvPr id="8" name="Picture 12" descr="HF_Radar_screen_Shots_bering se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6" t="7217" r="27153" b="3200"/>
          <a:stretch>
            <a:fillRect/>
          </a:stretch>
        </p:blipFill>
        <p:spPr bwMode="auto">
          <a:xfrm>
            <a:off x="228600" y="1503058"/>
            <a:ext cx="2320925" cy="2848599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8636" y="3705326"/>
            <a:ext cx="2740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 frequency radars: surface current mapping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94333" y="5391705"/>
            <a:ext cx="217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Wave buoys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1" y="4059054"/>
            <a:ext cx="4095750" cy="27500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6178" y="0"/>
            <a:ext cx="1578773" cy="50709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57052" y="3088491"/>
            <a:ext cx="1840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Freeze-up detection buoy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5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12872"/>
            <a:ext cx="2517185" cy="157396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5441" y="1163117"/>
            <a:ext cx="2663127" cy="589227"/>
          </a:xfrm>
        </p:spPr>
        <p:txBody>
          <a:bodyPr>
            <a:normAutofit fontScale="90000"/>
          </a:bodyPr>
          <a:lstStyle/>
          <a:p>
            <a:r>
              <a:rPr lang="en-US" sz="1500" dirty="0" err="1"/>
              <a:t>iGage</a:t>
            </a:r>
            <a:r>
              <a:rPr lang="en-US" sz="1500" dirty="0"/>
              <a:t> ultrasonic acoustic water level gauges in 9 remote communities</a:t>
            </a:r>
          </a:p>
        </p:txBody>
      </p:sp>
      <p:pic>
        <p:nvPicPr>
          <p:cNvPr id="4" name="Content Placeholder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91757"/>
            <a:ext cx="2814008" cy="21089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04" y="3407795"/>
            <a:ext cx="266312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+mj-lt"/>
                <a:ea typeface="Times New Roman" charset="0"/>
                <a:cs typeface="Times New Roman" charset="0"/>
              </a:rPr>
              <a:t>Rapid Installation water level devices in remote villages</a:t>
            </a:r>
            <a:endParaRPr lang="en-US" sz="1350" dirty="0">
              <a:latin typeface="+mj-lt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46" y="2551743"/>
            <a:ext cx="1946495" cy="24743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3127" y="1841459"/>
            <a:ext cx="202035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+mj-lt"/>
                <a:ea typeface="Times New Roman" charset="0"/>
                <a:cs typeface="Times New Roman" charset="0"/>
              </a:rPr>
              <a:t>Accurate Sea Level Observations in the Beaufort S</a:t>
            </a:r>
            <a:r>
              <a:rPr lang="en-US" sz="1350" dirty="0">
                <a:latin typeface="Times New Roman" charset="0"/>
                <a:ea typeface="Times New Roman" charset="0"/>
                <a:cs typeface="Times New Roman" charset="0"/>
              </a:rPr>
              <a:t>ea</a:t>
            </a:r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740" y="2176524"/>
            <a:ext cx="4534379" cy="22192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576245" y="1276278"/>
            <a:ext cx="4299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+mj-lt"/>
                <a:ea typeface="Times New Roman" charset="0"/>
                <a:cs typeface="Times New Roman" charset="0"/>
              </a:rPr>
              <a:t>Land-based </a:t>
            </a:r>
            <a:r>
              <a:rPr lang="en-US" sz="1350" dirty="0" smtClean="0">
                <a:latin typeface="+mj-lt"/>
                <a:ea typeface="Times New Roman" charset="0"/>
                <a:cs typeface="Times New Roman" charset="0"/>
              </a:rPr>
              <a:t>GPS </a:t>
            </a:r>
            <a:r>
              <a:rPr lang="en-US" sz="1350" dirty="0">
                <a:latin typeface="+mj-lt"/>
                <a:ea typeface="Times New Roman" charset="0"/>
                <a:cs typeface="Times New Roman" charset="0"/>
              </a:rPr>
              <a:t>Reflectometry with private Sector Partners:</a:t>
            </a:r>
          </a:p>
          <a:p>
            <a:r>
              <a:rPr lang="en-US" sz="1350" dirty="0">
                <a:latin typeface="+mj-lt"/>
                <a:ea typeface="Times New Roman" charset="0"/>
                <a:cs typeface="Times New Roman" charset="0"/>
              </a:rPr>
              <a:t>UNAVCO - NSF funded Plate Boundary Observatory</a:t>
            </a:r>
          </a:p>
          <a:p>
            <a:r>
              <a:rPr lang="en-US" sz="1350" dirty="0">
                <a:latin typeface="+mj-lt"/>
                <a:ea typeface="Times New Roman" charset="0"/>
                <a:cs typeface="Times New Roman" charset="0"/>
              </a:rPr>
              <a:t>ASTRA, LLC</a:t>
            </a:r>
          </a:p>
        </p:txBody>
      </p:sp>
      <p:pic>
        <p:nvPicPr>
          <p:cNvPr id="12" name="Content Placeholder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134" y="4395780"/>
            <a:ext cx="1588958" cy="200346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19232" y="4452064"/>
            <a:ext cx="216924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+mj-lt"/>
              </a:rPr>
              <a:t>USGS 3D Elevation Program (3DEP) LIDAR over the Yukon and Kuskokwim River Deltas: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350" dirty="0">
                <a:latin typeface="+mj-lt"/>
              </a:rPr>
              <a:t>7 federal and state partners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34128" y="572374"/>
            <a:ext cx="8902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latin typeface="+mj-lt"/>
              </a:rPr>
              <a:t>Alaska Water Level Observation Network</a:t>
            </a:r>
          </a:p>
        </p:txBody>
      </p:sp>
      <p:pic>
        <p:nvPicPr>
          <p:cNvPr id="14" name="Picture 13" descr="alaska-coastal-erosion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2246" y="5250343"/>
            <a:ext cx="1719939" cy="1607657"/>
          </a:xfrm>
          <a:prstGeom prst="rect">
            <a:avLst/>
          </a:prstGeom>
          <a:noFill/>
          <a:ln w="6350" cmpd="sng">
            <a:solidFill>
              <a:schemeClr val="bg2">
                <a:lumMod val="10000"/>
              </a:schemeClr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2482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9131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AIS Vessel Tracking Database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 descr="screen-capture-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295400"/>
            <a:ext cx="3429000" cy="2984501"/>
          </a:xfrm>
          <a:prstGeom prst="rect">
            <a:avLst/>
          </a:prstGeom>
        </p:spPr>
      </p:pic>
      <p:pic>
        <p:nvPicPr>
          <p:cNvPr id="5" name="Content Placeholder 3" descr="AIS.jpg"/>
          <p:cNvPicPr>
            <a:picLocks noChangeAspect="1"/>
          </p:cNvPicPr>
          <p:nvPr/>
        </p:nvPicPr>
        <p:blipFill>
          <a:blip r:embed="rId4"/>
          <a:srcRect t="-4661" b="-4661"/>
          <a:stretch>
            <a:fillRect/>
          </a:stretch>
        </p:blipFill>
        <p:spPr>
          <a:xfrm>
            <a:off x="32882" y="3810000"/>
            <a:ext cx="4866362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0" y="1448822"/>
            <a:ext cx="4267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+mj-lt"/>
              </a:rPr>
              <a:t>Prioritize </a:t>
            </a:r>
            <a:r>
              <a:rPr lang="en-US" sz="2800" dirty="0" smtClean="0">
                <a:latin typeface="+mj-lt"/>
              </a:rPr>
              <a:t>bathymetry surveys</a:t>
            </a:r>
            <a:endParaRPr lang="en-US" sz="2800" dirty="0" smtClean="0">
              <a:latin typeface="+mj-lt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+mj-lt"/>
              </a:rPr>
              <a:t>Oil spill scenarios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+mj-lt"/>
              </a:rPr>
              <a:t>Subsistence harvest conflict avoidance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latin typeface="+mj-lt"/>
              </a:rPr>
              <a:t>Vessel-marine mammal avoidance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13649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534400" cy="676968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Environmental Intelligence</a:t>
            </a:r>
            <a:endParaRPr lang="en-US" sz="4400" b="1" dirty="0">
              <a:solidFill>
                <a:srgbClr val="FFFF00"/>
              </a:solidFill>
            </a:endParaRPr>
          </a:p>
        </p:txBody>
      </p:sp>
      <p:pic>
        <p:nvPicPr>
          <p:cNvPr id="6" name="Picture 5" descr="Screen Shot 2016-11-22 at 1.38.20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80" r="5046"/>
          <a:stretch/>
        </p:blipFill>
        <p:spPr>
          <a:xfrm>
            <a:off x="-152400" y="1550670"/>
            <a:ext cx="4038600" cy="4621530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4469130" y="3726180"/>
            <a:ext cx="4495800" cy="3124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base">
              <a:buFont typeface="Arial"/>
              <a:buChar char="•"/>
            </a:pPr>
            <a:endParaRPr lang="en-US" dirty="0"/>
          </a:p>
        </p:txBody>
      </p:sp>
      <p:pic>
        <p:nvPicPr>
          <p:cNvPr id="8" name="Picture 7" descr="Screen Shot 2017-01-17 at 9.38.44 A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0" y="4235497"/>
            <a:ext cx="1981200" cy="1955753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37"/>
          <a:stretch>
            <a:fillRect/>
          </a:stretch>
        </p:blipFill>
        <p:spPr bwMode="auto">
          <a:xfrm>
            <a:off x="4572000" y="1601498"/>
            <a:ext cx="2057400" cy="185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729006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572000"/>
            <a:ext cx="3048000" cy="2286000"/>
          </a:xfrm>
          <a:prstGeom prst="rect">
            <a:avLst/>
          </a:prstGeom>
        </p:spPr>
      </p:pic>
      <p:pic>
        <p:nvPicPr>
          <p:cNvPr id="11" name="Content Placeholder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4643" y="4081060"/>
            <a:ext cx="3251216" cy="226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67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_33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8312" y="2760123"/>
            <a:ext cx="3200400" cy="27216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1099522"/>
            <a:ext cx="9144000" cy="685800"/>
          </a:xfrm>
        </p:spPr>
        <p:txBody>
          <a:bodyPr/>
          <a:lstStyle/>
          <a:p>
            <a:pPr algn="ctr">
              <a:defRPr/>
            </a:pPr>
            <a:r>
              <a:rPr lang="en-US" sz="3600" smtClean="0">
                <a:solidFill>
                  <a:srgbClr val="FFFF00"/>
                </a:solidFill>
              </a:rPr>
              <a:t>NOAA-certified </a:t>
            </a:r>
            <a:br>
              <a:rPr lang="en-US" sz="3600" smtClean="0">
                <a:solidFill>
                  <a:srgbClr val="FFFF00"/>
                </a:solidFill>
              </a:rPr>
            </a:br>
            <a:r>
              <a:rPr lang="en-US" sz="4400" smtClean="0">
                <a:solidFill>
                  <a:srgbClr val="FFFF00"/>
                </a:solidFill>
              </a:rPr>
              <a:t>Regional </a:t>
            </a:r>
            <a:r>
              <a:rPr lang="en-US" sz="4400" dirty="0" smtClean="0">
                <a:solidFill>
                  <a:srgbClr val="FFFF00"/>
                </a:solidFill>
              </a:rPr>
              <a:t>Data Assembly Center:</a:t>
            </a:r>
            <a:br>
              <a:rPr lang="en-US" sz="4400" dirty="0" smtClean="0">
                <a:solidFill>
                  <a:srgbClr val="FFFF00"/>
                </a:solidFill>
              </a:rPr>
            </a:br>
            <a:r>
              <a:rPr lang="en-US" sz="4400" dirty="0" smtClean="0">
                <a:solidFill>
                  <a:srgbClr val="FFFF00"/>
                </a:solidFill>
              </a:rPr>
              <a:t>Arctic Data Portal</a:t>
            </a:r>
            <a:endParaRPr sz="4400" dirty="0">
              <a:solidFill>
                <a:srgbClr val="FFFF00"/>
              </a:solidFill>
            </a:endParaRPr>
          </a:p>
        </p:txBody>
      </p:sp>
      <p:sp>
        <p:nvSpPr>
          <p:cNvPr id="29699" name="Text Placeholder 10"/>
          <p:cNvSpPr>
            <a:spLocks noGrp="1"/>
          </p:cNvSpPr>
          <p:nvPr>
            <p:ph type="body" idx="1"/>
          </p:nvPr>
        </p:nvSpPr>
        <p:spPr>
          <a:xfrm>
            <a:off x="252112" y="1225323"/>
            <a:ext cx="7772400" cy="5791200"/>
          </a:xfrm>
        </p:spPr>
        <p:txBody>
          <a:bodyPr>
            <a:normAutofit fontScale="77500" lnSpcReduction="20000"/>
          </a:bodyPr>
          <a:lstStyle/>
          <a:p>
            <a:r>
              <a:rPr lang="en-US" sz="1800" dirty="0" smtClean="0"/>
              <a:t> </a:t>
            </a:r>
          </a:p>
          <a:p>
            <a:endParaRPr lang="en-US" sz="1800" dirty="0" smtClean="0"/>
          </a:p>
          <a:p>
            <a:pPr lvl="0">
              <a:buFont typeface="Arial"/>
              <a:buChar char="•"/>
            </a:pPr>
            <a:r>
              <a:rPr lang="en-US" sz="2400" b="1" dirty="0" smtClean="0"/>
              <a:t> </a:t>
            </a:r>
            <a:r>
              <a:rPr lang="en-US" sz="2400" b="1" dirty="0" smtClean="0">
                <a:latin typeface="Arial"/>
                <a:cs typeface="Arial"/>
              </a:rPr>
              <a:t>Sustained capacity</a:t>
            </a:r>
          </a:p>
          <a:p>
            <a:pPr lvl="0">
              <a:buFont typeface="Arial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 Largest collection of data </a:t>
            </a:r>
          </a:p>
          <a:p>
            <a:pPr lvl="0"/>
            <a:r>
              <a:rPr lang="en-US" sz="2400" b="1" dirty="0" smtClean="0">
                <a:latin typeface="Arial"/>
                <a:cs typeface="Arial"/>
              </a:rPr>
              <a:t>    in Alaska, all Real-Time data, </a:t>
            </a:r>
          </a:p>
          <a:p>
            <a:pPr lvl="0"/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   Arctic Marine Synthesis Atlas </a:t>
            </a:r>
          </a:p>
          <a:p>
            <a:pPr lvl="0">
              <a:buFont typeface="Arial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 Polar projection</a:t>
            </a:r>
          </a:p>
          <a:p>
            <a:pPr lvl="0">
              <a:buFont typeface="Arial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 Stacks &amp; visualizes multiple </a:t>
            </a:r>
          </a:p>
          <a:p>
            <a:pPr lvl="0"/>
            <a:r>
              <a:rPr lang="en-US" sz="2400" b="1" dirty="0" smtClean="0">
                <a:latin typeface="Arial"/>
                <a:cs typeface="Arial"/>
              </a:rPr>
              <a:t>    data layers</a:t>
            </a:r>
          </a:p>
          <a:p>
            <a:pPr lvl="0">
              <a:buFont typeface="Arial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 High Performance Compute </a:t>
            </a:r>
          </a:p>
          <a:p>
            <a:pPr lvl="0"/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   capacity</a:t>
            </a:r>
          </a:p>
          <a:p>
            <a:pPr lvl="0">
              <a:buFont typeface="Arial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 Industry Arctic data</a:t>
            </a:r>
          </a:p>
          <a:p>
            <a:pPr lvl="0">
              <a:buFont typeface="Arial"/>
              <a:buChar char="•"/>
            </a:pPr>
            <a:r>
              <a:rPr lang="en-US" sz="2400" b="1" dirty="0" smtClean="0">
                <a:latin typeface="Arial"/>
                <a:cs typeface="Arial"/>
              </a:rPr>
              <a:t> Specialized decision support </a:t>
            </a:r>
          </a:p>
          <a:p>
            <a:pPr lvl="0"/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  tools, portals &amp; products: </a:t>
            </a:r>
          </a:p>
          <a:p>
            <a:pPr lvl="0"/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  Research Assets </a:t>
            </a:r>
            <a:r>
              <a:rPr lang="en-US" sz="2400" b="1" dirty="0">
                <a:latin typeface="Arial"/>
                <a:cs typeface="Arial"/>
              </a:rPr>
              <a:t>M</a:t>
            </a:r>
            <a:r>
              <a:rPr lang="en-US" sz="2400" b="1" dirty="0" smtClean="0">
                <a:latin typeface="Arial"/>
                <a:cs typeface="Arial"/>
              </a:rPr>
              <a:t>ap, Historic </a:t>
            </a:r>
          </a:p>
          <a:p>
            <a:pPr lvl="0"/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  Sea Ice Atlas, Seabird Portal,</a:t>
            </a:r>
          </a:p>
          <a:p>
            <a:pPr lvl="0"/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  Aleutian/Bering Sea Climate </a:t>
            </a:r>
          </a:p>
          <a:p>
            <a:pPr lvl="0"/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  Vulnerability Assessment, ERMA </a:t>
            </a:r>
          </a:p>
          <a:p>
            <a:pPr lvl="0"/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  testbed</a:t>
            </a:r>
            <a:endParaRPr lang="en-US" sz="2400" b="1" dirty="0">
              <a:latin typeface="Arial"/>
              <a:cs typeface="Arial"/>
            </a:endParaRPr>
          </a:p>
          <a:p>
            <a:pPr lvl="0"/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smtClean="0"/>
              <a:t>   </a:t>
            </a:r>
          </a:p>
          <a:p>
            <a:pPr lvl="1">
              <a:buFont typeface="Arial" charset="0"/>
              <a:buChar char="•"/>
              <a:defRPr/>
            </a:pPr>
            <a:endParaRPr lang="en-US" dirty="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470CE-076E-4AEB-B748-87FA23B1A613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2" name="Group 5"/>
          <p:cNvGrpSpPr/>
          <p:nvPr/>
        </p:nvGrpSpPr>
        <p:grpSpPr>
          <a:xfrm>
            <a:off x="6083294" y="3928712"/>
            <a:ext cx="3230228" cy="2898808"/>
            <a:chOff x="1295400" y="533400"/>
            <a:chExt cx="7249034" cy="6324600"/>
          </a:xfrm>
        </p:grpSpPr>
        <p:pic>
          <p:nvPicPr>
            <p:cNvPr id="11" name="Picture 10" descr="Screen Shot 2014-04-24 at 8.22.48 A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400" y="533400"/>
              <a:ext cx="7249034" cy="6324600"/>
            </a:xfrm>
            <a:prstGeom prst="rect">
              <a:avLst/>
            </a:prstGeom>
          </p:spPr>
        </p:pic>
        <p:sp>
          <p:nvSpPr>
            <p:cNvPr id="12" name="Donut 11"/>
            <p:cNvSpPr/>
            <p:nvPr/>
          </p:nvSpPr>
          <p:spPr>
            <a:xfrm>
              <a:off x="2133600" y="1447800"/>
              <a:ext cx="1491027" cy="1045108"/>
            </a:xfrm>
            <a:prstGeom prst="donut">
              <a:avLst>
                <a:gd name="adj" fmla="val 15648"/>
              </a:avLst>
            </a:prstGeom>
            <a:solidFill>
              <a:srgbClr val="FF66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>
                <a:ln>
                  <a:solidFill>
                    <a:srgbClr val="FF0000"/>
                  </a:solidFill>
                </a:ln>
                <a:solidFill>
                  <a:srgbClr val="FF6600"/>
                </a:solidFill>
              </a:endParaRPr>
            </a:p>
          </p:txBody>
        </p:sp>
      </p:grpSp>
      <p:pic>
        <p:nvPicPr>
          <p:cNvPr id="8" name="Content Placeholder 3" descr="Arctic Assets screenshot web.pn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6195069" y="1918119"/>
            <a:ext cx="3052416" cy="207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7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62717</TotalTime>
  <Words>292</Words>
  <Application>Microsoft Macintosh PowerPoint</Application>
  <PresentationFormat>On-screen Show (4:3)</PresentationFormat>
  <Paragraphs>79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Constantia</vt:lpstr>
      <vt:lpstr>Times New Roman</vt:lpstr>
      <vt:lpstr>Verdana</vt:lpstr>
      <vt:lpstr>Wingdings 2</vt:lpstr>
      <vt:lpstr>Flow</vt:lpstr>
      <vt:lpstr>        Planning for the Emerging Arctic Marine Highway  </vt:lpstr>
      <vt:lpstr>Navigation Safety Observations</vt:lpstr>
      <vt:lpstr>iGage ultrasonic acoustic water level gauges in 9 remote communities</vt:lpstr>
      <vt:lpstr>AIS Vessel Tracking Database</vt:lpstr>
      <vt:lpstr>Environmental Intelligence</vt:lpstr>
      <vt:lpstr>NOAA-certified  Regional Data Assembly Center: Arctic Data Portal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Alaska Ocean  Observing System</dc:title>
  <dc:creator>Carolyn Rosner</dc:creator>
  <cp:lastModifiedBy>Molly McCammon</cp:lastModifiedBy>
  <cp:revision>600</cp:revision>
  <cp:lastPrinted>2016-04-11T14:54:24Z</cp:lastPrinted>
  <dcterms:created xsi:type="dcterms:W3CDTF">2010-05-12T21:32:30Z</dcterms:created>
  <dcterms:modified xsi:type="dcterms:W3CDTF">2017-07-19T13:51:09Z</dcterms:modified>
</cp:coreProperties>
</file>