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0"/>
  </p:notesMasterIdLst>
  <p:sldIdLst>
    <p:sldId id="345" r:id="rId2"/>
    <p:sldId id="363" r:id="rId3"/>
    <p:sldId id="364" r:id="rId4"/>
    <p:sldId id="396" r:id="rId5"/>
    <p:sldId id="391" r:id="rId6"/>
    <p:sldId id="369" r:id="rId7"/>
    <p:sldId id="404" r:id="rId8"/>
    <p:sldId id="365" r:id="rId9"/>
    <p:sldId id="371" r:id="rId10"/>
    <p:sldId id="366" r:id="rId11"/>
    <p:sldId id="372" r:id="rId12"/>
    <p:sldId id="367" r:id="rId13"/>
    <p:sldId id="389" r:id="rId14"/>
    <p:sldId id="390" r:id="rId15"/>
    <p:sldId id="312" r:id="rId16"/>
    <p:sldId id="373" r:id="rId17"/>
    <p:sldId id="374" r:id="rId18"/>
    <p:sldId id="375" r:id="rId19"/>
    <p:sldId id="368" r:id="rId20"/>
    <p:sldId id="377" r:id="rId21"/>
    <p:sldId id="392" r:id="rId22"/>
    <p:sldId id="393" r:id="rId23"/>
    <p:sldId id="394" r:id="rId24"/>
    <p:sldId id="395" r:id="rId25"/>
    <p:sldId id="378" r:id="rId26"/>
    <p:sldId id="379" r:id="rId27"/>
    <p:sldId id="380" r:id="rId28"/>
    <p:sldId id="381" r:id="rId29"/>
    <p:sldId id="397" r:id="rId30"/>
    <p:sldId id="398" r:id="rId31"/>
    <p:sldId id="399" r:id="rId32"/>
    <p:sldId id="400" r:id="rId33"/>
    <p:sldId id="386" r:id="rId34"/>
    <p:sldId id="401" r:id="rId35"/>
    <p:sldId id="388" r:id="rId36"/>
    <p:sldId id="402" r:id="rId37"/>
    <p:sldId id="403" r:id="rId38"/>
    <p:sldId id="344" r:id="rId39"/>
  </p:sldIdLst>
  <p:sldSz cx="9144000" cy="6858000" type="screen4x3"/>
  <p:notesSz cx="6934200" cy="9232900"/>
  <p:custDataLst>
    <p:tags r:id="rId4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575F6D"/>
    <a:srgbClr val="FF9933"/>
    <a:srgbClr val="005DAA"/>
    <a:srgbClr val="5DAA00"/>
    <a:srgbClr val="4FAFFF"/>
    <a:srgbClr val="0099FF"/>
    <a:srgbClr val="CCECFF"/>
    <a:srgbClr val="99CCFF"/>
    <a:srgbClr val="66C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9248" autoAdjust="0"/>
    <p:restoredTop sz="97959" autoAdjust="0"/>
  </p:normalViewPr>
  <p:slideViewPr>
    <p:cSldViewPr snapToGrid="0">
      <p:cViewPr>
        <p:scale>
          <a:sx n="110" d="100"/>
          <a:sy n="110" d="100"/>
        </p:scale>
        <p:origin x="-528" y="78"/>
      </p:cViewPr>
      <p:guideLst>
        <p:guide orient="horz" pos="2159"/>
        <p:guide pos="53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00"/>
    </p:cViewPr>
  </p:sorterViewPr>
  <p:notesViewPr>
    <p:cSldViewPr snapToGrid="0">
      <p:cViewPr varScale="1">
        <p:scale>
          <a:sx n="52" d="100"/>
          <a:sy n="52" d="100"/>
        </p:scale>
        <p:origin x="-1818" y="-84"/>
      </p:cViewPr>
      <p:guideLst>
        <p:guide orient="horz" pos="2908"/>
        <p:guide pos="218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4820" cy="461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7775" y="0"/>
            <a:ext cx="3004820" cy="461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8875" y="692150"/>
            <a:ext cx="4616450" cy="34623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3420" y="4385628"/>
            <a:ext cx="5547360" cy="4154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259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69653"/>
            <a:ext cx="3004820" cy="461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82" tIns="46191" rIns="92382" bIns="46191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59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7775" y="8769653"/>
            <a:ext cx="3004820" cy="461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82" tIns="46191" rIns="92382" bIns="46191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6C2B205D-311F-449C-BC2F-DB011333AA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386681-CC9A-4F28-81FD-35541B0FE7CE}" type="slidenum">
              <a:rPr lang="en-US"/>
              <a:pPr/>
              <a:t>15</a:t>
            </a:fld>
            <a:endParaRPr lang="en-US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F54AE0-3AA3-4B12-A185-3C37FBDAA8E7}" type="slidenum">
              <a:rPr lang="en-US"/>
              <a:pPr/>
              <a:t>16</a:t>
            </a:fld>
            <a:endParaRPr lang="en-US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F54AE0-3AA3-4B12-A185-3C37FBDAA8E7}" type="slidenum">
              <a:rPr lang="en-US"/>
              <a:pPr/>
              <a:t>17</a:t>
            </a:fld>
            <a:endParaRPr lang="en-US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F54AE0-3AA3-4B12-A185-3C37FBDAA8E7}" type="slidenum">
              <a:rPr lang="en-US"/>
              <a:pPr/>
              <a:t>18</a:t>
            </a:fld>
            <a:endParaRPr lang="en-US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386681-CC9A-4F28-81FD-35541B0FE7CE}" type="slidenum">
              <a:rPr lang="en-US"/>
              <a:pPr/>
              <a:t>21</a:t>
            </a:fld>
            <a:endParaRPr lang="en-US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386681-CC9A-4F28-81FD-35541B0FE7CE}" type="slidenum">
              <a:rPr lang="en-US"/>
              <a:pPr/>
              <a:t>22</a:t>
            </a:fld>
            <a:endParaRPr lang="en-US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386681-CC9A-4F28-81FD-35541B0FE7CE}" type="slidenum">
              <a:rPr lang="en-US"/>
              <a:pPr/>
              <a:t>23</a:t>
            </a:fld>
            <a:endParaRPr lang="en-US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386681-CC9A-4F28-81FD-35541B0FE7CE}" type="slidenum">
              <a:rPr lang="en-US"/>
              <a:pPr/>
              <a:t>24</a:t>
            </a:fld>
            <a:endParaRPr lang="en-US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anada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5" name="Title 4"/>
          <p:cNvSpPr>
            <a:spLocks noGrp="1"/>
          </p:cNvSpPr>
          <p:nvPr>
            <p:ph type="ctrTitle" hasCustomPrompt="1"/>
          </p:nvPr>
        </p:nvSpPr>
        <p:spPr>
          <a:xfrm>
            <a:off x="2305050" y="1927860"/>
            <a:ext cx="6385730" cy="1219200"/>
          </a:xfrm>
        </p:spPr>
        <p:txBody>
          <a:bodyPr tIns="457200" bIns="548640"/>
          <a:lstStyle>
            <a:lvl1pPr algn="r">
              <a:defRPr sz="2800" b="1" spc="4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Main Title, Font: Arial Bold 28pt.</a:t>
            </a:r>
            <a:endParaRPr lang="en-US" dirty="0"/>
          </a:p>
        </p:txBody>
      </p:sp>
      <p:sp>
        <p:nvSpPr>
          <p:cNvPr id="34" name="Text Placeholder 32"/>
          <p:cNvSpPr>
            <a:spLocks noGrp="1"/>
          </p:cNvSpPr>
          <p:nvPr>
            <p:ph type="body" sz="quarter" idx="14" hasCustomPrompt="1"/>
          </p:nvPr>
        </p:nvSpPr>
        <p:spPr>
          <a:xfrm>
            <a:off x="3718947" y="4030729"/>
            <a:ext cx="4968114" cy="457200"/>
          </a:xfrm>
        </p:spPr>
        <p:txBody>
          <a:bodyPr wrap="none" tIns="0"/>
          <a:lstStyle>
            <a:lvl1pPr algn="r">
              <a:buNone/>
              <a:defRPr sz="20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 dirty="0" smtClean="0"/>
              <a:t>Meeting date(s), Arial 20pt.</a:t>
            </a:r>
            <a:endParaRPr lang="en-US" dirty="0"/>
          </a:p>
        </p:txBody>
      </p:sp>
      <p:sp>
        <p:nvSpPr>
          <p:cNvPr id="39" name="Text Placeholder 37"/>
          <p:cNvSpPr>
            <a:spLocks noGrp="1"/>
          </p:cNvSpPr>
          <p:nvPr>
            <p:ph type="body" sz="quarter" idx="15" hasCustomPrompt="1"/>
          </p:nvPr>
        </p:nvSpPr>
        <p:spPr>
          <a:xfrm>
            <a:off x="3719477" y="5038996"/>
            <a:ext cx="4972728" cy="457200"/>
          </a:xfrm>
        </p:spPr>
        <p:txBody>
          <a:bodyPr wrap="none" bIns="18288" anchor="b" anchorCtr="0"/>
          <a:lstStyle>
            <a:lvl1pPr algn="r">
              <a:buNone/>
              <a:defRPr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 smtClean="0"/>
              <a:t>Speaker’s name, Arial 20pt.</a:t>
            </a:r>
            <a:endParaRPr lang="en-US" dirty="0"/>
          </a:p>
        </p:txBody>
      </p:sp>
      <p:sp>
        <p:nvSpPr>
          <p:cNvPr id="42" name="Text Placeholder 40"/>
          <p:cNvSpPr>
            <a:spLocks noGrp="1"/>
          </p:cNvSpPr>
          <p:nvPr>
            <p:ph type="body" sz="quarter" idx="16" hasCustomPrompt="1"/>
          </p:nvPr>
        </p:nvSpPr>
        <p:spPr>
          <a:xfrm>
            <a:off x="3719477" y="5539740"/>
            <a:ext cx="4972726" cy="381000"/>
          </a:xfrm>
        </p:spPr>
        <p:txBody>
          <a:bodyPr wrap="none" tIns="0" bIns="438912">
            <a:noAutofit/>
          </a:bodyPr>
          <a:lstStyle>
            <a:lvl1pPr algn="r">
              <a:buNone/>
              <a:defRPr sz="16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800"/>
            </a:lvl2pPr>
            <a:lvl3pPr>
              <a:buNone/>
              <a:defRPr sz="1800"/>
            </a:lvl3pPr>
            <a:lvl4pPr>
              <a:buNone/>
              <a:defRPr sz="1800"/>
            </a:lvl4pPr>
            <a:lvl5pPr>
              <a:buNone/>
              <a:defRPr sz="1800"/>
            </a:lvl5pPr>
          </a:lstStyle>
          <a:p>
            <a:pPr lvl="0"/>
            <a:r>
              <a:rPr lang="en-US" dirty="0" smtClean="0"/>
              <a:t>Speaker’s title, Arial 16pt.</a:t>
            </a:r>
            <a:endParaRPr lang="en-US" dirty="0"/>
          </a:p>
        </p:txBody>
      </p:sp>
      <p:sp>
        <p:nvSpPr>
          <p:cNvPr id="45" name="Text Placeholder 43"/>
          <p:cNvSpPr>
            <a:spLocks noGrp="1"/>
          </p:cNvSpPr>
          <p:nvPr>
            <p:ph type="body" sz="quarter" idx="17" hasCustomPrompt="1"/>
          </p:nvPr>
        </p:nvSpPr>
        <p:spPr>
          <a:xfrm>
            <a:off x="2293034" y="3528060"/>
            <a:ext cx="6394816" cy="457200"/>
          </a:xfrm>
        </p:spPr>
        <p:txBody>
          <a:bodyPr wrap="square" anchor="ctr" anchorCtr="0">
            <a:noAutofit/>
          </a:bodyPr>
          <a:lstStyle>
            <a:lvl1pPr algn="r">
              <a:buNone/>
              <a:defRPr sz="2400" b="1" spc="2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 smtClean="0"/>
              <a:t>Sub-title, Arial Bold 24pt.</a:t>
            </a:r>
            <a:endParaRPr lang="en-US" dirty="0"/>
          </a:p>
        </p:txBody>
      </p:sp>
      <p:pic>
        <p:nvPicPr>
          <p:cNvPr id="22" name="Picture 93" descr="noc_logo blue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212963" y="623089"/>
            <a:ext cx="2382644" cy="415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3" name="Rectangle 1"/>
          <p:cNvSpPr>
            <a:spLocks noChangeArrowheads="1"/>
          </p:cNvSpPr>
          <p:nvPr userDrawn="1"/>
        </p:nvSpPr>
        <p:spPr bwMode="auto">
          <a:xfrm>
            <a:off x="3141962" y="6648163"/>
            <a:ext cx="286007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Copyright © 2010 Northrop Grumman Electronic Systems.  All Rights Reserved</a:t>
            </a:r>
            <a:endParaRPr kumimoji="0" lang="en-US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02080"/>
            <a:ext cx="8382000" cy="4524333"/>
          </a:xfrm>
        </p:spPr>
        <p:txBody>
          <a:bodyPr/>
          <a:lstStyle>
            <a:lvl1pPr>
              <a:spcBef>
                <a:spcPts val="24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EFC63E-F8D9-44BB-A462-AC735E845F9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402289"/>
            <a:ext cx="4038600" cy="4525963"/>
          </a:xfrm>
        </p:spPr>
        <p:txBody>
          <a:bodyPr/>
          <a:lstStyle>
            <a:lvl1pPr>
              <a:spcBef>
                <a:spcPts val="2400"/>
              </a:spcBef>
              <a:defRPr sz="2000"/>
            </a:lvl1pPr>
            <a:lvl2pPr>
              <a:spcBef>
                <a:spcPts val="600"/>
              </a:spcBef>
              <a:defRPr sz="1600"/>
            </a:lvl2pPr>
            <a:lvl3pPr>
              <a:spcBef>
                <a:spcPts val="600"/>
              </a:spcBef>
              <a:defRPr sz="1600"/>
            </a:lvl3pPr>
            <a:lvl4pPr>
              <a:spcBef>
                <a:spcPts val="600"/>
              </a:spcBef>
              <a:defRPr sz="1600"/>
            </a:lvl4pPr>
            <a:lvl5pPr>
              <a:spcBef>
                <a:spcPts val="600"/>
              </a:spcBef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0545" y="1402289"/>
            <a:ext cx="4038600" cy="4525963"/>
          </a:xfrm>
        </p:spPr>
        <p:txBody>
          <a:bodyPr/>
          <a:lstStyle>
            <a:lvl1pPr>
              <a:spcBef>
                <a:spcPts val="2400"/>
              </a:spcBef>
              <a:defRPr sz="2000"/>
            </a:lvl1pPr>
            <a:lvl2pPr>
              <a:spcBef>
                <a:spcPts val="600"/>
              </a:spcBef>
              <a:defRPr sz="1600"/>
            </a:lvl2pPr>
            <a:lvl3pPr>
              <a:spcBef>
                <a:spcPts val="600"/>
              </a:spcBef>
              <a:defRPr sz="1600"/>
            </a:lvl3pPr>
            <a:lvl4pPr>
              <a:spcBef>
                <a:spcPts val="600"/>
              </a:spcBef>
              <a:defRPr sz="1600"/>
            </a:lvl4pPr>
            <a:lvl5pPr>
              <a:spcBef>
                <a:spcPts val="600"/>
              </a:spcBef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6D4B03-E339-4C9D-AC39-0BD7C921B5B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sert Section Divid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anada.jpg"/>
          <p:cNvPicPr>
            <a:picLocks noChangeAspect="1"/>
          </p:cNvPicPr>
          <p:nvPr userDrawn="1"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E41F33A-8A61-4937-A58C-46521EFFC1C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249488" y="3013502"/>
            <a:ext cx="4645025" cy="830997"/>
          </a:xfrm>
        </p:spPr>
        <p:txBody>
          <a:bodyPr anchor="ctr" anchorCtr="1">
            <a:spAutoFit/>
          </a:bodyPr>
          <a:lstStyle>
            <a:lvl1pPr algn="ctr">
              <a:buNone/>
              <a:defRPr sz="4800" baseline="0"/>
            </a:lvl1pPr>
          </a:lstStyle>
          <a:p>
            <a:pPr lvl="0"/>
            <a:r>
              <a:rPr lang="en-US" dirty="0" smtClean="0"/>
              <a:t>Click to add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oc_backgroundD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7474" y="6642556"/>
            <a:ext cx="4789052" cy="215444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algn="ctr">
              <a:defRPr sz="800" b="1" baseline="0">
                <a:solidFill>
                  <a:schemeClr val="tx1"/>
                </a:solidFill>
                <a:latin typeface="Arial Narrow" pitchFamily="34" charset="0"/>
              </a:defRPr>
            </a:lvl1pPr>
          </a:lstStyle>
          <a:p>
            <a:r>
              <a:rPr lang="en-US" dirty="0" smtClean="0"/>
              <a:t>Use or disclosure of data contained herein is subject to the restriction on the title page of this document.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76200"/>
            <a:ext cx="6705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402080"/>
            <a:ext cx="8389034" cy="4524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661150"/>
            <a:ext cx="1828800" cy="152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 smtClean="0">
                <a:latin typeface="Arial Narrow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13" name="Rectangle 8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8411" y="6477000"/>
            <a:ext cx="400378" cy="297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6653" tIns="48326" rIns="96653" bIns="48326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sz="1300">
                <a:solidFill>
                  <a:srgbClr val="000000"/>
                </a:solidFill>
                <a:latin typeface="Arial" charset="0"/>
              </a:defRPr>
            </a:lvl1pPr>
          </a:lstStyle>
          <a:p>
            <a:fld id="{8E41F33A-8A61-4937-A58C-46521EFFC1C2}" type="slidenum">
              <a:rPr lang="en-US"/>
              <a:pPr/>
              <a:t>‹#›</a:t>
            </a:fld>
            <a:endParaRPr lang="en-US" dirty="0"/>
          </a:p>
        </p:txBody>
      </p:sp>
      <p:pic>
        <p:nvPicPr>
          <p:cNvPr id="1031" name="Picture 109" descr="noc_logo blue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7146925" y="381000"/>
            <a:ext cx="17684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0" y="1007663"/>
            <a:ext cx="9144000" cy="45719"/>
          </a:xfrm>
          <a:prstGeom prst="rect">
            <a:avLst/>
          </a:prstGeom>
          <a:solidFill>
            <a:srgbClr val="005D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7474" y="6642556"/>
            <a:ext cx="4789052" cy="215444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algn="ctr">
              <a:defRPr sz="800" b="1" baseline="0">
                <a:solidFill>
                  <a:schemeClr val="tx1"/>
                </a:solidFill>
                <a:latin typeface="Arial Narrow" pitchFamily="34" charset="0"/>
              </a:defRPr>
            </a:lvl1pPr>
          </a:lstStyle>
          <a:p>
            <a:r>
              <a:rPr lang="en-US" dirty="0" smtClean="0"/>
              <a:t>Use or disclosure of data contained herein is subject to the restriction on the title page of this document.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3" r:id="rId3"/>
    <p:sldLayoutId id="2147483673" r:id="rId4"/>
    <p:sldLayoutId id="2147483672" r:id="rId5"/>
    <p:sldLayoutId id="2147483666" r:id="rId6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Tahoma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Tahoma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Tahoma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Tahoma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Tahoma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Tahoma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Tahoma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Tahoma" charset="0"/>
          <a:cs typeface="Arial" charset="0"/>
        </a:defRPr>
      </a:lvl9pPr>
    </p:titleStyle>
    <p:bodyStyle>
      <a:lvl1pPr marL="230188" indent="-230188" algn="l" rtl="0" eaLnBrk="1" fontAlgn="base" hangingPunct="1">
        <a:spcBef>
          <a:spcPts val="2400"/>
        </a:spcBef>
        <a:spcAft>
          <a:spcPct val="0"/>
        </a:spcAft>
        <a:buChar char="•"/>
        <a:defRPr sz="20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84213" indent="-227013" algn="l" rtl="0" eaLnBrk="1" fontAlgn="base" hangingPunct="1">
        <a:spcBef>
          <a:spcPts val="600"/>
        </a:spcBef>
        <a:spcAft>
          <a:spcPct val="0"/>
        </a:spcAft>
        <a:buChar char="–"/>
        <a:defRPr sz="1600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1087438" indent="-173038" algn="l" rtl="0" eaLnBrk="1" fontAlgn="base" hangingPunct="1">
        <a:spcBef>
          <a:spcPts val="600"/>
        </a:spcBef>
        <a:spcAft>
          <a:spcPct val="0"/>
        </a:spcAft>
        <a:buChar char="•"/>
        <a:defRPr sz="160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541463" indent="-169863" algn="l" rtl="0" eaLnBrk="1" fontAlgn="base" hangingPunct="1">
        <a:spcBef>
          <a:spcPts val="600"/>
        </a:spcBef>
        <a:spcAft>
          <a:spcPct val="0"/>
        </a:spcAft>
        <a:buChar char="–"/>
        <a:defRPr sz="1600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2001838" indent="-173038" algn="l" rtl="0" eaLnBrk="1" fontAlgn="base" hangingPunct="1">
        <a:spcBef>
          <a:spcPts val="600"/>
        </a:spcBef>
        <a:spcAft>
          <a:spcPct val="0"/>
        </a:spcAft>
        <a:buChar char="»"/>
        <a:defRPr sz="16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emf"/><Relationship Id="rId4" Type="http://schemas.openxmlformats.org/officeDocument/2006/relationships/image" Target="../media/image3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oleObject" Target="../embeddings/oleObject3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emf"/><Relationship Id="rId4" Type="http://schemas.openxmlformats.org/officeDocument/2006/relationships/image" Target="../media/image67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NGES Cal/Val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13 January 2012</a:t>
            </a:r>
            <a:endParaRPr lang="en-US" dirty="0"/>
          </a:p>
        </p:txBody>
      </p:sp>
      <p:sp>
        <p:nvSpPr>
          <p:cNvPr id="4" name="Title 7"/>
          <p:cNvSpPr txBox="1">
            <a:spLocks/>
          </p:cNvSpPr>
          <p:nvPr/>
        </p:nvSpPr>
        <p:spPr bwMode="auto">
          <a:xfrm>
            <a:off x="5385916" y="3175278"/>
            <a:ext cx="3175279" cy="626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0" rIns="91440" bIns="54864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0" cap="none" spc="4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755937" y="3321995"/>
            <a:ext cx="4968114" cy="457200"/>
          </a:xfrm>
        </p:spPr>
        <p:txBody>
          <a:bodyPr/>
          <a:lstStyle/>
          <a:p>
            <a:r>
              <a:rPr lang="en-US" dirty="0" smtClean="0"/>
              <a:t>Kent Anderson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50166"/>
            <a:ext cx="5206042" cy="664234"/>
          </a:xfrm>
        </p:spPr>
        <p:txBody>
          <a:bodyPr/>
          <a:lstStyle/>
          <a:p>
            <a:r>
              <a:rPr lang="en-US" b="1" dirty="0" smtClean="0"/>
              <a:t>8.  Scan Angle (SEV-7)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EFC63E-F8D9-44BB-A462-AC735E845F95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177474" y="6642556"/>
            <a:ext cx="4789052" cy="215444"/>
          </a:xfrm>
        </p:spPr>
        <p:txBody>
          <a:bodyPr/>
          <a:lstStyle/>
          <a:p>
            <a:r>
              <a:rPr lang="en-US" smtClean="0"/>
              <a:t>Use or disclosure of data contained herein is subject to the restriction on the title page of this document.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4800" y="1155940"/>
            <a:ext cx="8382000" cy="5287992"/>
          </a:xfrm>
        </p:spPr>
        <p:txBody>
          <a:bodyPr>
            <a:normAutofit lnSpcReduction="10000"/>
          </a:bodyPr>
          <a:lstStyle/>
          <a:p>
            <a:r>
              <a:rPr lang="en-US" sz="2100" b="1" dirty="0" smtClean="0"/>
              <a:t>Parameters:</a:t>
            </a:r>
          </a:p>
          <a:p>
            <a:pPr lvl="1">
              <a:buFont typeface="Arial" pitchFamily="34" charset="0"/>
              <a:buChar char="–"/>
            </a:pPr>
            <a:r>
              <a:rPr lang="en-US" b="1" dirty="0" smtClean="0"/>
              <a:t>Reported scan angles during the Earth-view sector</a:t>
            </a:r>
          </a:p>
          <a:p>
            <a:r>
              <a:rPr lang="en-US" sz="2100" b="1" dirty="0" smtClean="0"/>
              <a:t>Scope: Based on data collected from orbits 163-603</a:t>
            </a:r>
          </a:p>
          <a:p>
            <a:r>
              <a:rPr lang="en-US" sz="2100" b="1" dirty="0" smtClean="0"/>
              <a:t>Characterization: </a:t>
            </a:r>
          </a:p>
          <a:p>
            <a:pPr lvl="1"/>
            <a:r>
              <a:rPr lang="en-US" b="1" dirty="0" smtClean="0"/>
              <a:t>For first scan of each orbit, determine the maximum positive and maximum negative angle error occurring during the Earth-view sector</a:t>
            </a:r>
          </a:p>
          <a:p>
            <a:pPr lvl="1"/>
            <a:r>
              <a:rPr lang="en-US" b="1" dirty="0" smtClean="0"/>
              <a:t>Plot versus orbit number, to assess any trends</a:t>
            </a:r>
          </a:p>
          <a:p>
            <a:r>
              <a:rPr lang="en-US" sz="2100" b="1" dirty="0" smtClean="0"/>
              <a:t>Results shown in following chart</a:t>
            </a:r>
          </a:p>
          <a:p>
            <a:pPr lvl="1"/>
            <a:r>
              <a:rPr lang="en-US" sz="1700" b="1" dirty="0" smtClean="0"/>
              <a:t>Requirements are satisfied</a:t>
            </a:r>
          </a:p>
          <a:p>
            <a:pPr lvl="1"/>
            <a:r>
              <a:rPr lang="en-US" sz="1700" b="1" dirty="0" smtClean="0"/>
              <a:t>No notable trends</a:t>
            </a:r>
          </a:p>
          <a:p>
            <a:r>
              <a:rPr lang="en-US" sz="2100" b="1" dirty="0" smtClean="0"/>
              <a:t>Re-assessments</a:t>
            </a:r>
          </a:p>
          <a:p>
            <a:pPr lvl="1"/>
            <a:r>
              <a:rPr lang="en-US" b="1" dirty="0" smtClean="0"/>
              <a:t>As needed, upon request from NASA/NOAA</a:t>
            </a:r>
          </a:p>
          <a:p>
            <a:pPr lvl="1"/>
            <a:r>
              <a:rPr lang="en-US" b="1" dirty="0" smtClean="0"/>
              <a:t>Will consider monitoring end-of-slew ripple characteristics, as a possible indicator of bearing friction increases</a:t>
            </a:r>
          </a:p>
          <a:p>
            <a:pPr lvl="1">
              <a:buNone/>
            </a:pPr>
            <a:endParaRPr lang="en-US" b="1" dirty="0" smtClean="0"/>
          </a:p>
          <a:p>
            <a:endParaRPr lang="en-US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744" y="379561"/>
            <a:ext cx="4101860" cy="560717"/>
          </a:xfrm>
        </p:spPr>
        <p:txBody>
          <a:bodyPr/>
          <a:lstStyle/>
          <a:p>
            <a:r>
              <a:rPr lang="en-US" b="1" dirty="0" smtClean="0"/>
              <a:t>Scan Angle Data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EFC63E-F8D9-44BB-A462-AC735E845F95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177474" y="6642556"/>
            <a:ext cx="4789052" cy="215444"/>
          </a:xfrm>
        </p:spPr>
        <p:txBody>
          <a:bodyPr/>
          <a:lstStyle/>
          <a:p>
            <a:r>
              <a:rPr lang="en-US" smtClean="0"/>
              <a:t>Use or disclosure of data contained herein is subject to the restriction on the title page of this document.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idx="1"/>
          </p:nvPr>
        </p:nvSpPr>
        <p:spPr>
          <a:xfrm>
            <a:off x="4304581" y="1276708"/>
            <a:ext cx="4675517" cy="2260121"/>
          </a:xfrm>
          <a:noFill/>
        </p:spPr>
        <p:txBody>
          <a:bodyPr>
            <a:normAutofit/>
          </a:bodyPr>
          <a:lstStyle/>
          <a:p>
            <a:pPr eaLnBrk="1" hangingPunct="1">
              <a:spcBef>
                <a:spcPts val="2400"/>
              </a:spcBef>
            </a:pPr>
            <a:r>
              <a:rPr lang="en-US" b="1" dirty="0" smtClean="0"/>
              <a:t>ATMS Scan Angle Errors in the Earth View are well within specification with no negative trend</a:t>
            </a:r>
          </a:p>
          <a:p>
            <a:pPr lvl="1" eaLnBrk="1" hangingPunct="1">
              <a:buNone/>
            </a:pPr>
            <a:endParaRPr lang="en-US" b="1" dirty="0" smtClean="0"/>
          </a:p>
        </p:txBody>
      </p:sp>
      <p:pic>
        <p:nvPicPr>
          <p:cNvPr id="563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547" y="1302914"/>
            <a:ext cx="3832205" cy="2311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814" y="3702887"/>
            <a:ext cx="7522234" cy="2869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45056"/>
            <a:ext cx="6085936" cy="569343"/>
          </a:xfrm>
        </p:spPr>
        <p:txBody>
          <a:bodyPr/>
          <a:lstStyle/>
          <a:p>
            <a:r>
              <a:rPr lang="en-US" b="1" dirty="0" smtClean="0"/>
              <a:t>9.  Radiometric Sensitivity (VER-1)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EFC63E-F8D9-44BB-A462-AC735E845F95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177474" y="6642556"/>
            <a:ext cx="4789052" cy="215444"/>
          </a:xfrm>
        </p:spPr>
        <p:txBody>
          <a:bodyPr/>
          <a:lstStyle/>
          <a:p>
            <a:r>
              <a:rPr lang="en-US" smtClean="0"/>
              <a:t>Use or disclosure of data contained herein is subject to the restriction on the title page of this document.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30678" y="1155940"/>
            <a:ext cx="8382000" cy="5287992"/>
          </a:xfrm>
        </p:spPr>
        <p:txBody>
          <a:bodyPr>
            <a:normAutofit fontScale="85000" lnSpcReduction="10000"/>
          </a:bodyPr>
          <a:lstStyle/>
          <a:p>
            <a:r>
              <a:rPr lang="en-US" sz="2100" b="1" dirty="0" smtClean="0"/>
              <a:t>Parameters: NE</a:t>
            </a:r>
            <a:r>
              <a:rPr lang="en-US" sz="2100" b="1" dirty="0" smtClean="0">
                <a:latin typeface="Symbol" pitchFamily="18" charset="2"/>
              </a:rPr>
              <a:t>D</a:t>
            </a:r>
            <a:r>
              <a:rPr lang="en-US" sz="2100" b="1" dirty="0" smtClean="0"/>
              <a:t>T</a:t>
            </a:r>
          </a:p>
          <a:p>
            <a:r>
              <a:rPr lang="en-US" sz="2100" b="1" dirty="0" smtClean="0"/>
              <a:t>Scope: </a:t>
            </a:r>
          </a:p>
          <a:p>
            <a:pPr lvl="1"/>
            <a:r>
              <a:rPr lang="en-US" sz="1700" b="1" dirty="0" smtClean="0"/>
              <a:t>Precise values based on data collected from orbit 164, to assess compliance and for comparison to ground test values</a:t>
            </a:r>
          </a:p>
          <a:p>
            <a:pPr lvl="1"/>
            <a:r>
              <a:rPr lang="en-US" sz="1700" b="1" dirty="0" smtClean="0"/>
              <a:t>Approximate values plotted for orbits 163-603, to assess stability</a:t>
            </a:r>
          </a:p>
          <a:p>
            <a:r>
              <a:rPr lang="en-US" sz="2100" b="1" dirty="0" smtClean="0"/>
              <a:t>Characterization, for </a:t>
            </a:r>
            <a:r>
              <a:rPr lang="en-US" sz="2100" b="1" dirty="0" smtClean="0"/>
              <a:t>spec-compliance </a:t>
            </a:r>
            <a:r>
              <a:rPr lang="en-US" sz="2100" b="1" dirty="0" smtClean="0"/>
              <a:t>assessment: </a:t>
            </a:r>
          </a:p>
          <a:p>
            <a:pPr marL="679450" lvl="1" indent="-225425">
              <a:buFont typeface="Arial" pitchFamily="34" charset="0"/>
              <a:buChar char="•"/>
            </a:pPr>
            <a:r>
              <a:rPr lang="en-US" b="1" dirty="0" smtClean="0"/>
              <a:t>Computed as standard deviation of inferred warm cal brightness temperature errors</a:t>
            </a:r>
          </a:p>
          <a:p>
            <a:pPr marL="679450" lvl="1" indent="-225425">
              <a:buFont typeface="Arial" pitchFamily="34" charset="0"/>
              <a:buChar char="•"/>
            </a:pPr>
            <a:r>
              <a:rPr lang="en-US" b="1" dirty="0" smtClean="0"/>
              <a:t>Calibration uses uniform weighting of 9 scans of calibration data</a:t>
            </a:r>
          </a:p>
          <a:p>
            <a:pPr marL="679450" lvl="1" indent="-225425">
              <a:buFont typeface="Arial" pitchFamily="34" charset="0"/>
              <a:buChar char="•"/>
            </a:pPr>
            <a:r>
              <a:rPr lang="en-US" b="1" dirty="0" smtClean="0"/>
              <a:t>Standard deviation computed from sliding window of 201 scans (804 warm-cal samples)</a:t>
            </a:r>
          </a:p>
          <a:p>
            <a:pPr marL="679450" lvl="1" indent="-225425">
              <a:buFont typeface="Arial" pitchFamily="34" charset="0"/>
              <a:buChar char="•"/>
            </a:pPr>
            <a:r>
              <a:rPr lang="en-US" b="1" dirty="0" smtClean="0"/>
              <a:t>Reported NE</a:t>
            </a:r>
            <a:r>
              <a:rPr lang="en-US" b="1" dirty="0" smtClean="0">
                <a:latin typeface="Symbol" pitchFamily="18" charset="2"/>
              </a:rPr>
              <a:t>D</a:t>
            </a:r>
            <a:r>
              <a:rPr lang="en-US" b="1" dirty="0" smtClean="0"/>
              <a:t>Ts are the average over the entire orbit</a:t>
            </a:r>
            <a:endParaRPr lang="en-US" sz="1700" b="1" dirty="0" smtClean="0"/>
          </a:p>
          <a:p>
            <a:r>
              <a:rPr lang="en-US" sz="2100" b="1" dirty="0" smtClean="0"/>
              <a:t>Results shown in following charts</a:t>
            </a:r>
          </a:p>
          <a:p>
            <a:pPr lvl="1"/>
            <a:r>
              <a:rPr lang="en-US" sz="1700" b="1" dirty="0" smtClean="0"/>
              <a:t>Requirements are satisfied</a:t>
            </a:r>
          </a:p>
          <a:p>
            <a:pPr lvl="1"/>
            <a:r>
              <a:rPr lang="en-US" sz="1700" b="1" dirty="0" smtClean="0"/>
              <a:t>No notable differences from ground calibration test results</a:t>
            </a:r>
          </a:p>
          <a:p>
            <a:pPr lvl="1"/>
            <a:r>
              <a:rPr lang="en-US" sz="1700" b="1" dirty="0" smtClean="0"/>
              <a:t>No notable trends over orbits 163-603</a:t>
            </a:r>
          </a:p>
          <a:p>
            <a:r>
              <a:rPr lang="en-US" sz="2100" b="1" dirty="0" smtClean="0"/>
              <a:t>Re-assessments: Only </a:t>
            </a:r>
            <a:r>
              <a:rPr lang="en-US" b="1" dirty="0" smtClean="0"/>
              <a:t>as needed, upon request from NASA/NOAA</a:t>
            </a:r>
          </a:p>
          <a:p>
            <a:pPr lvl="1">
              <a:buNone/>
            </a:pPr>
            <a:endParaRPr lang="en-US" b="1" dirty="0" smtClean="0"/>
          </a:p>
          <a:p>
            <a:endParaRPr lang="en-US" b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211" y="156099"/>
            <a:ext cx="6705600" cy="838200"/>
          </a:xfrm>
        </p:spPr>
        <p:txBody>
          <a:bodyPr/>
          <a:lstStyle/>
          <a:p>
            <a:r>
              <a:rPr lang="en-US" b="1" dirty="0" smtClean="0"/>
              <a:t>Equations for NE</a:t>
            </a:r>
            <a:r>
              <a:rPr lang="en-US" b="1" dirty="0" smtClean="0">
                <a:latin typeface="Symbol" pitchFamily="18" charset="2"/>
              </a:rPr>
              <a:t>D</a:t>
            </a:r>
            <a:r>
              <a:rPr lang="en-US" b="1" dirty="0" smtClean="0"/>
              <a:t>T Computation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EFC63E-F8D9-44BB-A462-AC735E845F95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177474" y="6642556"/>
            <a:ext cx="4789052" cy="215444"/>
          </a:xfrm>
        </p:spPr>
        <p:txBody>
          <a:bodyPr/>
          <a:lstStyle/>
          <a:p>
            <a:r>
              <a:rPr lang="en-US" smtClean="0"/>
              <a:t>Use or disclosure of data contained herein is subject to the restriction on the title page of this document.</a:t>
            </a:r>
            <a:endParaRPr lang="en-US" dirty="0"/>
          </a:p>
        </p:txBody>
      </p:sp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6245" y="1302354"/>
            <a:ext cx="6429976" cy="4922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866" y="324775"/>
            <a:ext cx="6705600" cy="838200"/>
          </a:xfrm>
        </p:spPr>
        <p:txBody>
          <a:bodyPr/>
          <a:lstStyle/>
          <a:p>
            <a:r>
              <a:rPr lang="en-US" b="1" dirty="0" smtClean="0"/>
              <a:t>NE</a:t>
            </a:r>
            <a:r>
              <a:rPr lang="en-US" b="1" dirty="0" smtClean="0">
                <a:latin typeface="Symbol" pitchFamily="18" charset="2"/>
              </a:rPr>
              <a:t>D</a:t>
            </a:r>
            <a:r>
              <a:rPr lang="en-US" b="1" dirty="0" smtClean="0"/>
              <a:t>T Equations (cont.)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EFC63E-F8D9-44BB-A462-AC735E845F95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177474" y="6642556"/>
            <a:ext cx="4789052" cy="215444"/>
          </a:xfrm>
        </p:spPr>
        <p:txBody>
          <a:bodyPr/>
          <a:lstStyle/>
          <a:p>
            <a:r>
              <a:rPr lang="en-US" smtClean="0"/>
              <a:t>Use or disclosure of data contained herein is subject to the restriction on the title page of this document.</a:t>
            </a:r>
            <a:endParaRPr lang="en-US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5262" y="1686757"/>
            <a:ext cx="7737499" cy="3167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4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4382729" cy="609600"/>
          </a:xfrm>
        </p:spPr>
        <p:txBody>
          <a:bodyPr/>
          <a:lstStyle/>
          <a:p>
            <a:pPr eaLnBrk="1" hangingPunct="1"/>
            <a:r>
              <a:rPr lang="en-US" b="1" dirty="0" smtClean="0"/>
              <a:t>ATMS NE</a:t>
            </a:r>
            <a:r>
              <a:rPr lang="en-US" b="1" dirty="0" smtClean="0">
                <a:latin typeface="Symbol" pitchFamily="18" charset="2"/>
              </a:rPr>
              <a:t>D</a:t>
            </a:r>
            <a:r>
              <a:rPr lang="en-US" b="1" dirty="0" smtClean="0"/>
              <a:t>T Summary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177474" y="6642556"/>
            <a:ext cx="4789052" cy="215444"/>
          </a:xfrm>
        </p:spPr>
        <p:txBody>
          <a:bodyPr/>
          <a:lstStyle/>
          <a:p>
            <a:r>
              <a:rPr lang="en-US" smtClean="0"/>
              <a:t>Use or disclosure of data contained herein is subject to the restriction on the title page of this document.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EFC63E-F8D9-44BB-A462-AC735E845F95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397" y="1327839"/>
            <a:ext cx="3162300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26766" y="1329906"/>
            <a:ext cx="5334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3809445" y="5145102"/>
            <a:ext cx="4838184" cy="338554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No Change in Sensitivity Since 2005 Calibration</a:t>
            </a:r>
            <a:endParaRPr lang="en-US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76044"/>
            <a:ext cx="6413740" cy="638355"/>
          </a:xfrm>
        </p:spPr>
        <p:txBody>
          <a:bodyPr/>
          <a:lstStyle/>
          <a:p>
            <a:pPr eaLnBrk="1" hangingPunct="1"/>
            <a:r>
              <a:rPr lang="en-US" b="1" dirty="0" smtClean="0"/>
              <a:t>ATMS PFM NE</a:t>
            </a:r>
            <a:r>
              <a:rPr lang="el-GR" b="1" dirty="0" smtClean="0"/>
              <a:t>Δ</a:t>
            </a:r>
            <a:r>
              <a:rPr lang="en-US" b="1" dirty="0" smtClean="0"/>
              <a:t>T Trending, Channels 1-9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177474" y="6642556"/>
            <a:ext cx="4789052" cy="215444"/>
          </a:xfrm>
        </p:spPr>
        <p:txBody>
          <a:bodyPr/>
          <a:lstStyle/>
          <a:p>
            <a:r>
              <a:rPr lang="en-US" smtClean="0"/>
              <a:t>Mark pages according to the proprietary level of information as described in Company Procedure J103 (or remove)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EFC63E-F8D9-44BB-A462-AC735E845F95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9465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7767" y="1083173"/>
            <a:ext cx="876992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6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143" y="2963066"/>
            <a:ext cx="876279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7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3516" y="4798120"/>
            <a:ext cx="877495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27804"/>
            <a:ext cx="6655279" cy="586596"/>
          </a:xfrm>
        </p:spPr>
        <p:txBody>
          <a:bodyPr/>
          <a:lstStyle/>
          <a:p>
            <a:r>
              <a:rPr lang="en-US" b="1" dirty="0" smtClean="0"/>
              <a:t>ATMS PFM NE</a:t>
            </a:r>
            <a:r>
              <a:rPr lang="el-GR" b="1" dirty="0" smtClean="0"/>
              <a:t>Δ</a:t>
            </a:r>
            <a:r>
              <a:rPr lang="en-US" b="1" dirty="0" smtClean="0"/>
              <a:t>T Trending, Channels 10-18 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177474" y="6642556"/>
            <a:ext cx="4789052" cy="215444"/>
          </a:xfrm>
        </p:spPr>
        <p:txBody>
          <a:bodyPr/>
          <a:lstStyle/>
          <a:p>
            <a:r>
              <a:rPr lang="en-US" smtClean="0"/>
              <a:t>Mark pages according to the proprietary level of information as described in Company Procedure J103 (or remove)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EFC63E-F8D9-44BB-A462-AC735E845F95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561" y="1097102"/>
            <a:ext cx="900368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3517" y="2929210"/>
            <a:ext cx="893696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4886" y="4752293"/>
            <a:ext cx="8911329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228599" y="327804"/>
            <a:ext cx="6612148" cy="586595"/>
          </a:xfrm>
        </p:spPr>
        <p:txBody>
          <a:bodyPr/>
          <a:lstStyle/>
          <a:p>
            <a:r>
              <a:rPr lang="en-US" b="1" dirty="0" smtClean="0"/>
              <a:t>ATMS PFM NE</a:t>
            </a:r>
            <a:r>
              <a:rPr lang="el-GR" b="1" dirty="0" smtClean="0"/>
              <a:t>Δ</a:t>
            </a:r>
            <a:r>
              <a:rPr lang="en-US" b="1" dirty="0" smtClean="0"/>
              <a:t>T Trending, Channels 19-22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177474" y="6642556"/>
            <a:ext cx="4789052" cy="215444"/>
          </a:xfrm>
        </p:spPr>
        <p:txBody>
          <a:bodyPr/>
          <a:lstStyle/>
          <a:p>
            <a:r>
              <a:rPr lang="en-US" smtClean="0"/>
              <a:t>Mark pages according to the proprietary level of information as described in Company Procedure J103 (or remove)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EFC63E-F8D9-44BB-A462-AC735E845F95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1064" y="1137267"/>
            <a:ext cx="733523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3631" y="3684510"/>
            <a:ext cx="7350369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41540"/>
            <a:ext cx="5913408" cy="672860"/>
          </a:xfrm>
        </p:spPr>
        <p:txBody>
          <a:bodyPr/>
          <a:lstStyle/>
          <a:p>
            <a:r>
              <a:rPr lang="en-US" b="1" dirty="0" smtClean="0"/>
              <a:t>10.  Temperature Stabilization (SEV-8)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EFC63E-F8D9-44BB-A462-AC735E845F95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177474" y="6642556"/>
            <a:ext cx="4789052" cy="215444"/>
          </a:xfrm>
        </p:spPr>
        <p:txBody>
          <a:bodyPr/>
          <a:lstStyle/>
          <a:p>
            <a:r>
              <a:rPr lang="en-US" smtClean="0"/>
              <a:t>Use or disclosure of data contained herein is subject to the restriction on the title page of this document.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30678" y="1155940"/>
            <a:ext cx="8382000" cy="5287992"/>
          </a:xfrm>
        </p:spPr>
        <p:txBody>
          <a:bodyPr>
            <a:normAutofit fontScale="77500" lnSpcReduction="20000"/>
          </a:bodyPr>
          <a:lstStyle/>
          <a:p>
            <a:r>
              <a:rPr lang="en-US" sz="2100" b="1" dirty="0" smtClean="0"/>
              <a:t>Parameters to be characterized are stability of: </a:t>
            </a:r>
          </a:p>
          <a:p>
            <a:pPr lvl="1"/>
            <a:r>
              <a:rPr lang="en-US" sz="1700" b="1" dirty="0" smtClean="0"/>
              <a:t>Calibration target temperatures</a:t>
            </a:r>
          </a:p>
          <a:p>
            <a:pPr lvl="1"/>
            <a:r>
              <a:rPr lang="en-US" sz="1700" b="1" dirty="0" smtClean="0"/>
              <a:t>Receiver shelf temperatures</a:t>
            </a:r>
          </a:p>
          <a:p>
            <a:pPr lvl="1"/>
            <a:r>
              <a:rPr lang="en-US" sz="1700" b="1" dirty="0" smtClean="0"/>
              <a:t>Radiometric gain</a:t>
            </a:r>
          </a:p>
          <a:p>
            <a:r>
              <a:rPr lang="en-US" sz="2100" b="1" dirty="0" smtClean="0"/>
              <a:t>Scope: </a:t>
            </a:r>
          </a:p>
          <a:p>
            <a:pPr lvl="1"/>
            <a:r>
              <a:rPr lang="en-US" sz="1700" b="1" dirty="0" smtClean="0"/>
              <a:t>Data from orbit 164 was used to determine that spec-compliant stabilization was achieved</a:t>
            </a:r>
          </a:p>
          <a:p>
            <a:pPr lvl="1"/>
            <a:r>
              <a:rPr lang="en-US" sz="1700" b="1" dirty="0" smtClean="0"/>
              <a:t>Data from orbit 182 was used to characterized full stabilization (thermal steady-state)</a:t>
            </a:r>
          </a:p>
          <a:p>
            <a:r>
              <a:rPr lang="en-US" sz="2100" b="1" dirty="0" smtClean="0"/>
              <a:t>C</a:t>
            </a:r>
            <a:r>
              <a:rPr lang="en-US" sz="2100" b="1" dirty="0" smtClean="0"/>
              <a:t>riteria </a:t>
            </a:r>
            <a:r>
              <a:rPr lang="en-US" sz="2100" b="1" dirty="0" smtClean="0"/>
              <a:t>for spec-compliance assessment: </a:t>
            </a:r>
          </a:p>
          <a:p>
            <a:pPr lvl="1"/>
            <a:r>
              <a:rPr lang="en-US" sz="1700" b="1" dirty="0" smtClean="0"/>
              <a:t>Drift in calibration target temperatures &lt; 0.001°C / sec</a:t>
            </a:r>
          </a:p>
          <a:p>
            <a:pPr lvl="1"/>
            <a:r>
              <a:rPr lang="en-US" sz="1700" b="1" dirty="0" smtClean="0"/>
              <a:t>Drift in receiver shelf temperatures &lt; 0.001°C / sec</a:t>
            </a:r>
          </a:p>
          <a:p>
            <a:pPr lvl="1"/>
            <a:r>
              <a:rPr lang="en-US" sz="1700" b="1" dirty="0" smtClean="0"/>
              <a:t>Gain drift:</a:t>
            </a:r>
          </a:p>
          <a:p>
            <a:pPr lvl="2"/>
            <a:r>
              <a:rPr lang="en-US" sz="1700" b="1" dirty="0" smtClean="0"/>
              <a:t>&lt; 0.00008 dB / sec for channels 1-11, </a:t>
            </a:r>
            <a:r>
              <a:rPr lang="en-US" sz="1700" b="1" dirty="0" smtClean="0"/>
              <a:t>16-2</a:t>
            </a:r>
            <a:endParaRPr lang="en-US" sz="1700" b="1" dirty="0" smtClean="0"/>
          </a:p>
          <a:p>
            <a:pPr lvl="2"/>
            <a:r>
              <a:rPr lang="en-US" sz="1700" b="1" dirty="0" smtClean="0"/>
              <a:t>&lt; 0.0001 dB / sec for channels 12-15</a:t>
            </a:r>
          </a:p>
          <a:p>
            <a:r>
              <a:rPr lang="en-US" sz="2100" b="1" dirty="0" smtClean="0"/>
              <a:t>Example results shown in following charts</a:t>
            </a:r>
          </a:p>
          <a:p>
            <a:pPr lvl="1"/>
            <a:r>
              <a:rPr lang="en-US" sz="1700" b="1" dirty="0" smtClean="0"/>
              <a:t>Requirements are satisfied by orbit 164</a:t>
            </a:r>
          </a:p>
          <a:p>
            <a:pPr lvl="1"/>
            <a:r>
              <a:rPr lang="en-US" sz="1700" b="1" dirty="0" smtClean="0"/>
              <a:t>Steady state achieved by orbit 182</a:t>
            </a:r>
          </a:p>
          <a:p>
            <a:r>
              <a:rPr lang="en-US" sz="2100" b="1" dirty="0" smtClean="0"/>
              <a:t>Re-assessments: Only </a:t>
            </a:r>
            <a:r>
              <a:rPr lang="en-US" b="1" dirty="0" smtClean="0"/>
              <a:t>as needed, upon request from NASA/NOAA</a:t>
            </a:r>
          </a:p>
          <a:p>
            <a:pPr lvl="1">
              <a:buNone/>
            </a:pPr>
            <a:endParaRPr lang="en-US" b="1" dirty="0" smtClean="0"/>
          </a:p>
          <a:p>
            <a:endParaRPr lang="en-US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986" y="390199"/>
            <a:ext cx="4421038" cy="586596"/>
          </a:xfrm>
        </p:spPr>
        <p:txBody>
          <a:bodyPr/>
          <a:lstStyle/>
          <a:p>
            <a:r>
              <a:rPr lang="en-US" b="1" dirty="0" smtClean="0"/>
              <a:t>NGES Evaluation Tasks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None/>
            </a:pPr>
            <a:r>
              <a:rPr lang="en-US" b="1" dirty="0" smtClean="0"/>
              <a:t>1.	Activation Sequence (SEV-1)</a:t>
            </a:r>
          </a:p>
          <a:p>
            <a:pPr marL="457200" indent="-457200">
              <a:buNone/>
            </a:pPr>
            <a:r>
              <a:rPr lang="en-US" b="1" dirty="0" smtClean="0"/>
              <a:t>3.	Functional Evaluation (SEV-3)</a:t>
            </a:r>
          </a:p>
          <a:p>
            <a:pPr marL="457200" indent="-457200">
              <a:buNone/>
            </a:pPr>
            <a:r>
              <a:rPr lang="en-US" b="1" dirty="0" smtClean="0"/>
              <a:t>4.	Dynamic Range (SEV-6)</a:t>
            </a:r>
          </a:p>
          <a:p>
            <a:pPr marL="457200" indent="-457200">
              <a:buNone/>
            </a:pPr>
            <a:r>
              <a:rPr lang="en-US" b="1" dirty="0" smtClean="0"/>
              <a:t>8.	Scan Angle (SEV-7)</a:t>
            </a:r>
          </a:p>
          <a:p>
            <a:pPr marL="457200" indent="-457200">
              <a:buNone/>
            </a:pPr>
            <a:r>
              <a:rPr lang="en-US" b="1" dirty="0" smtClean="0"/>
              <a:t>9.	Radiometric Sensitivity (VER-1)</a:t>
            </a:r>
          </a:p>
          <a:p>
            <a:pPr marL="457200" indent="-457200">
              <a:buNone/>
            </a:pPr>
            <a:r>
              <a:rPr lang="en-US" b="1" dirty="0" smtClean="0"/>
              <a:t>10. Temperature Stabilization (SEV-8)</a:t>
            </a:r>
          </a:p>
          <a:p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EFC63E-F8D9-44BB-A462-AC735E845F95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177474" y="6642556"/>
            <a:ext cx="4789052" cy="215444"/>
          </a:xfrm>
        </p:spPr>
        <p:txBody>
          <a:bodyPr/>
          <a:lstStyle/>
          <a:p>
            <a:r>
              <a:rPr lang="en-US" smtClean="0"/>
              <a:t>Use or disclosure of data contained herein is subject to the restriction on the title page of this document.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5208"/>
            <a:ext cx="5435353" cy="639192"/>
          </a:xfrm>
        </p:spPr>
        <p:txBody>
          <a:bodyPr/>
          <a:lstStyle/>
          <a:p>
            <a:r>
              <a:rPr lang="en-US" b="1" dirty="0" smtClean="0"/>
              <a:t>Calibration Targets Stability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EFC63E-F8D9-44BB-A462-AC735E845F95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177474" y="6642556"/>
            <a:ext cx="4789052" cy="215444"/>
          </a:xfrm>
        </p:spPr>
        <p:txBody>
          <a:bodyPr/>
          <a:lstStyle/>
          <a:p>
            <a:r>
              <a:rPr lang="en-US" dirty="0" smtClean="0"/>
              <a:t>Use or disclosure of data contained herein is subject to the restriction on the title page of this document.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8593" y="4009292"/>
            <a:ext cx="3855538" cy="2319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8642" y="1457011"/>
            <a:ext cx="3872238" cy="232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1225118" y="1074197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Orbit 164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43996" y="10667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Orbit 182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860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02486" y="1448100"/>
            <a:ext cx="3873069" cy="2330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6248" y="4002657"/>
            <a:ext cx="3857933" cy="232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4"/>
          <p:cNvSpPr>
            <a:spLocks noGrp="1" noChangeArrowheads="1"/>
          </p:cNvSpPr>
          <p:nvPr>
            <p:ph type="title"/>
          </p:nvPr>
        </p:nvSpPr>
        <p:spPr>
          <a:xfrm>
            <a:off x="498451" y="305090"/>
            <a:ext cx="6426132" cy="653698"/>
          </a:xfrm>
        </p:spPr>
        <p:txBody>
          <a:bodyPr/>
          <a:lstStyle/>
          <a:p>
            <a:pPr eaLnBrk="1" hangingPunct="1"/>
            <a:r>
              <a:rPr lang="en-US" dirty="0" smtClean="0"/>
              <a:t>Assessment of Target Temperature Variations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177474" y="6642556"/>
            <a:ext cx="4789052" cy="215444"/>
          </a:xfrm>
        </p:spPr>
        <p:txBody>
          <a:bodyPr/>
          <a:lstStyle/>
          <a:p>
            <a:r>
              <a:rPr lang="en-US" smtClean="0"/>
              <a:t>Use or disclosure of data contained herein is subject to the restriction on the title page of this document.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EFC63E-F8D9-44BB-A462-AC735E845F95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317523" y="3342971"/>
            <a:ext cx="1671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Average of 7 PRTs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7536" y="1007806"/>
            <a:ext cx="26276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At onset of solar eclipse: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93581" y="3813069"/>
            <a:ext cx="4660491" cy="16280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66688" indent="-166688">
              <a:buFont typeface="Arial" pitchFamily="34" charset="0"/>
              <a:buChar char="•"/>
            </a:pP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Maximum target temperature slope is 0.00075 °C/sec, which is within spec limits of 0.001°C/sec</a:t>
            </a:r>
          </a:p>
          <a:p>
            <a:pPr marL="166688" indent="-166688">
              <a:buFont typeface="Arial" pitchFamily="34" charset="0"/>
              <a:buChar char="•"/>
            </a:pP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Less than 0.01°C deviation between the 9-scan average and each sample </a:t>
            </a:r>
          </a:p>
          <a:p>
            <a:pPr marL="623888" lvl="1" indent="-166688">
              <a:buFont typeface="Arial" pitchFamily="34" charset="0"/>
              <a:buChar char="•"/>
            </a:pP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Expected electrical noise of measurements</a:t>
            </a:r>
          </a:p>
          <a:p>
            <a:pPr marL="623888" lvl="1" indent="-166688">
              <a:buFont typeface="Arial" pitchFamily="34" charset="0"/>
              <a:buChar char="•"/>
            </a:pP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No additional error induced by 2</a:t>
            </a:r>
            <a:r>
              <a:rPr lang="en-US" sz="1400" b="1" baseline="30000" dirty="0" smtClean="0">
                <a:latin typeface="Arial" pitchFamily="34" charset="0"/>
                <a:cs typeface="Arial" pitchFamily="34" charset="0"/>
              </a:rPr>
              <a:t>nd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derivative of the temperature fluctuations</a:t>
            </a:r>
          </a:p>
        </p:txBody>
      </p:sp>
      <p:grpSp>
        <p:nvGrpSpPr>
          <p:cNvPr id="2" name="Group 20"/>
          <p:cNvGrpSpPr/>
          <p:nvPr/>
        </p:nvGrpSpPr>
        <p:grpSpPr>
          <a:xfrm>
            <a:off x="4514007" y="1348963"/>
            <a:ext cx="3630100" cy="2403491"/>
            <a:chOff x="4514007" y="1348963"/>
            <a:chExt cx="3630100" cy="2403491"/>
          </a:xfrm>
        </p:grpSpPr>
        <p:pic>
          <p:nvPicPr>
            <p:cNvPr id="1741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14007" y="1348963"/>
              <a:ext cx="3630100" cy="24034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16" name="Straight Connector 15"/>
            <p:cNvCxnSpPr/>
            <p:nvPr/>
          </p:nvCxnSpPr>
          <p:spPr>
            <a:xfrm flipV="1">
              <a:off x="4888871" y="1783534"/>
              <a:ext cx="2996697" cy="1421393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5161936" y="1060617"/>
            <a:ext cx="30380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Maximum temperature slope: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05625" y="1575156"/>
            <a:ext cx="12506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Arial" pitchFamily="34" charset="0"/>
                <a:cs typeface="Arial" pitchFamily="34" charset="0"/>
              </a:rPr>
              <a:t>0.00075 °C/sec</a:t>
            </a:r>
            <a:endParaRPr lang="en-US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6272" y="3722336"/>
            <a:ext cx="30235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9-scan average temperatures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44427" y="5748951"/>
            <a:ext cx="3732112" cy="338554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No Radiometric Performance Impact</a:t>
            </a:r>
            <a:endParaRPr lang="en-US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7414" y="3992578"/>
            <a:ext cx="3478416" cy="2573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7092" y="1340468"/>
            <a:ext cx="3670755" cy="2344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Oval 22"/>
          <p:cNvSpPr/>
          <p:nvPr/>
        </p:nvSpPr>
        <p:spPr>
          <a:xfrm>
            <a:off x="1240325" y="2299580"/>
            <a:ext cx="153909" cy="181070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1312752" y="1946495"/>
            <a:ext cx="172016" cy="3711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>
            <a:stCxn id="24" idx="0"/>
          </p:cNvCxnSpPr>
          <p:nvPr/>
        </p:nvCxnSpPr>
        <p:spPr>
          <a:xfrm flipV="1">
            <a:off x="1398760" y="1683945"/>
            <a:ext cx="3137026" cy="26255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3" idx="4"/>
          </p:cNvCxnSpPr>
          <p:nvPr/>
        </p:nvCxnSpPr>
        <p:spPr>
          <a:xfrm>
            <a:off x="1317280" y="2480650"/>
            <a:ext cx="258023" cy="1548142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4"/>
          <p:cNvSpPr>
            <a:spLocks noGrp="1" noChangeArrowheads="1"/>
          </p:cNvSpPr>
          <p:nvPr>
            <p:ph type="title"/>
          </p:nvPr>
        </p:nvSpPr>
        <p:spPr>
          <a:xfrm>
            <a:off x="435077" y="305090"/>
            <a:ext cx="6173953" cy="600257"/>
          </a:xfrm>
        </p:spPr>
        <p:txBody>
          <a:bodyPr/>
          <a:lstStyle/>
          <a:p>
            <a:pPr eaLnBrk="1" hangingPunct="1"/>
            <a:r>
              <a:rPr lang="en-US" dirty="0" smtClean="0"/>
              <a:t>Cause of Temperature Variations – Incident Solar and Thermal Flux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177474" y="6642556"/>
            <a:ext cx="4789052" cy="215444"/>
          </a:xfrm>
        </p:spPr>
        <p:txBody>
          <a:bodyPr/>
          <a:lstStyle/>
          <a:p>
            <a:r>
              <a:rPr lang="en-US" smtClean="0"/>
              <a:t>Use or disclosure of data contained herein is subject to the restriction on the title page of this document.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EFC63E-F8D9-44BB-A462-AC735E845F95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37536" y="1007806"/>
            <a:ext cx="26276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At onset of solar eclipse: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58191" y="3423772"/>
            <a:ext cx="5085809" cy="31988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66688" indent="-166688">
              <a:buFont typeface="Arial" pitchFamily="34" charset="0"/>
              <a:buChar char="•"/>
            </a:pP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WG load temperature correlated with W-shelf</a:t>
            </a:r>
          </a:p>
          <a:p>
            <a:pPr marL="623888" lvl="1" indent="-166688">
              <a:buFont typeface="Arial" pitchFamily="34" charset="0"/>
              <a:buChar char="•"/>
            </a:pP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Faster and larger leading edge indicates target has stronger coupling to the thermal source than the shelf </a:t>
            </a:r>
          </a:p>
          <a:p>
            <a:pPr marL="166688" indent="-166688">
              <a:buFont typeface="Arial" pitchFamily="34" charset="0"/>
              <a:buChar char="•"/>
            </a:pP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Similar variation in KAV target is much smaller magnitude, indicating less coupling to thermal source</a:t>
            </a:r>
          </a:p>
          <a:p>
            <a:pPr marL="166688" indent="-166688">
              <a:buFont typeface="Arial" pitchFamily="34" charset="0"/>
              <a:buChar char="•"/>
            </a:pP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Consistent with radiated coupling from WG Reflector/Shroud assembly and/or direct solar flux</a:t>
            </a:r>
          </a:p>
          <a:p>
            <a:pPr marL="623888" lvl="1" indent="-166688">
              <a:buFont typeface="Arial" pitchFamily="34" charset="0"/>
              <a:buChar char="•"/>
            </a:pP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WG reflector/shroud </a:t>
            </a:r>
            <a:r>
              <a:rPr lang="en-US" sz="1200" b="1" dirty="0" err="1" smtClean="0">
                <a:latin typeface="Arial" pitchFamily="34" charset="0"/>
                <a:cs typeface="Arial" pitchFamily="34" charset="0"/>
              </a:rPr>
              <a:t>radiatively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coupled to WG load, not to KAV load or V shelf</a:t>
            </a:r>
          </a:p>
          <a:p>
            <a:pPr marL="623888" lvl="1" indent="-166688">
              <a:buFont typeface="Arial" pitchFamily="34" charset="0"/>
              <a:buChar char="•"/>
            </a:pP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WG reflector/shroud is conductively &amp; </a:t>
            </a:r>
            <a:r>
              <a:rPr lang="en-US" sz="1200" b="1" dirty="0" err="1" smtClean="0">
                <a:latin typeface="Arial" pitchFamily="34" charset="0"/>
                <a:cs typeface="Arial" pitchFamily="34" charset="0"/>
              </a:rPr>
              <a:t>radiatively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 coupled to W shelf </a:t>
            </a:r>
          </a:p>
          <a:p>
            <a:pPr marL="623888" lvl="1" indent="-166688">
              <a:buFont typeface="Arial" pitchFamily="34" charset="0"/>
              <a:buChar char="•"/>
            </a:pP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Both loads conductively isolated</a:t>
            </a:r>
          </a:p>
          <a:p>
            <a:pPr marL="166688" indent="-166688">
              <a:buFont typeface="Arial" pitchFamily="34" charset="0"/>
              <a:buChar char="•"/>
            </a:pP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General orbital variation (decreasing temp during eclipse) is consistent with thermal model predicts of solar heating of reflector, with subsequent radiative coupling to loads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7038" y="1129053"/>
            <a:ext cx="3667172" cy="2313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7092" y="1340468"/>
            <a:ext cx="3670755" cy="2344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3543" y="3802457"/>
            <a:ext cx="3445125" cy="2218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4"/>
          <p:cNvSpPr>
            <a:spLocks noGrp="1" noChangeArrowheads="1"/>
          </p:cNvSpPr>
          <p:nvPr>
            <p:ph type="title"/>
          </p:nvPr>
        </p:nvSpPr>
        <p:spPr>
          <a:xfrm>
            <a:off x="435077" y="422785"/>
            <a:ext cx="4992329" cy="560439"/>
          </a:xfrm>
        </p:spPr>
        <p:txBody>
          <a:bodyPr/>
          <a:lstStyle/>
          <a:p>
            <a:pPr eaLnBrk="1" hangingPunct="1"/>
            <a:r>
              <a:rPr lang="en-US" dirty="0" smtClean="0"/>
              <a:t>Correlation with Eclipse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177474" y="6642556"/>
            <a:ext cx="4789052" cy="215444"/>
          </a:xfrm>
        </p:spPr>
        <p:txBody>
          <a:bodyPr/>
          <a:lstStyle/>
          <a:p>
            <a:r>
              <a:rPr lang="en-US" smtClean="0"/>
              <a:t>Use or disclosure of data contained herein is subject to the restriction on the title page of this document.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EFC63E-F8D9-44BB-A462-AC735E845F95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622839" y="4089437"/>
            <a:ext cx="4340092" cy="20016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66688" indent="-166688">
              <a:buFont typeface="Arial" pitchFamily="34" charset="0"/>
              <a:buChar char="•"/>
            </a:pP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WG temperature has brief positive excursion just prior to eclipse, followed by expected decrease after onset of eclipse</a:t>
            </a:r>
          </a:p>
          <a:p>
            <a:pPr marL="166688" indent="-166688">
              <a:buFont typeface="Arial" pitchFamily="34" charset="0"/>
              <a:buChar char="•"/>
            </a:pP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Behavior unchanged from orbit 172 to orbit 554</a:t>
            </a:r>
          </a:p>
          <a:p>
            <a:pPr marL="166688" indent="-166688">
              <a:buFont typeface="Arial" pitchFamily="34" charset="0"/>
              <a:buChar char="•"/>
            </a:pP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KAV temperature shows similar but much smaller fluctuation</a:t>
            </a:r>
          </a:p>
          <a:p>
            <a:pPr marL="166688" indent="-166688">
              <a:buFont typeface="Arial" pitchFamily="34" charset="0"/>
              <a:buChar char="•"/>
            </a:pP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WG PRT #2 is most affected, #1 is 2</a:t>
            </a:r>
            <a:r>
              <a:rPr lang="en-US" sz="1400" b="1" baseline="30000" dirty="0" smtClean="0">
                <a:latin typeface="Arial" pitchFamily="34" charset="0"/>
                <a:cs typeface="Arial" pitchFamily="34" charset="0"/>
              </a:rPr>
              <a:t>nd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, and #4,6,7 are least affected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7722" y="1337910"/>
            <a:ext cx="4263609" cy="2156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222" y="3850106"/>
            <a:ext cx="4346054" cy="219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65534" y="1342718"/>
            <a:ext cx="4357085" cy="2590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9" name="Straight Connector 18"/>
          <p:cNvCxnSpPr/>
          <p:nvPr/>
        </p:nvCxnSpPr>
        <p:spPr>
          <a:xfrm flipV="1">
            <a:off x="1530411" y="1309037"/>
            <a:ext cx="1" cy="50821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727321" y="3500749"/>
            <a:ext cx="1866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onset of solar eclipse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5" name="Straight Arrow Connector 24"/>
          <p:cNvCxnSpPr>
            <a:stCxn id="23" idx="1"/>
          </p:cNvCxnSpPr>
          <p:nvPr/>
        </p:nvCxnSpPr>
        <p:spPr>
          <a:xfrm flipH="1">
            <a:off x="1511166" y="3654638"/>
            <a:ext cx="216155" cy="29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4"/>
          <p:cNvSpPr>
            <a:spLocks noGrp="1" noChangeArrowheads="1"/>
          </p:cNvSpPr>
          <p:nvPr>
            <p:ph type="title"/>
          </p:nvPr>
        </p:nvSpPr>
        <p:spPr>
          <a:xfrm>
            <a:off x="362649" y="258664"/>
            <a:ext cx="6581359" cy="698867"/>
          </a:xfrm>
        </p:spPr>
        <p:txBody>
          <a:bodyPr/>
          <a:lstStyle/>
          <a:p>
            <a:pPr eaLnBrk="1" hangingPunct="1"/>
            <a:r>
              <a:rPr lang="en-US" dirty="0" smtClean="0"/>
              <a:t>Probable Cause: </a:t>
            </a:r>
            <a:br>
              <a:rPr lang="en-US" dirty="0" smtClean="0"/>
            </a:br>
            <a:r>
              <a:rPr lang="en-US" dirty="0" smtClean="0"/>
              <a:t>Solar path to WG load near eclipse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177474" y="6642556"/>
            <a:ext cx="4789052" cy="215444"/>
          </a:xfrm>
        </p:spPr>
        <p:txBody>
          <a:bodyPr/>
          <a:lstStyle/>
          <a:p>
            <a:r>
              <a:rPr lang="en-US" smtClean="0"/>
              <a:t>Use or disclosure of data contained herein is subject to the restriction on the title page of this document.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EFC63E-F8D9-44BB-A462-AC735E845F95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073" name="Object 1"/>
          <p:cNvGraphicFramePr>
            <a:graphicFrameLocks noChangeAspect="1"/>
          </p:cNvGraphicFramePr>
          <p:nvPr/>
        </p:nvGraphicFramePr>
        <p:xfrm>
          <a:off x="150324" y="1096324"/>
          <a:ext cx="2403096" cy="2110546"/>
        </p:xfrm>
        <a:graphic>
          <a:graphicData uri="http://schemas.openxmlformats.org/presentationml/2006/ole">
            <p:oleObj spid="_x0000_s23554" r:id="rId4" imgW="8485714" imgH="7447619" progId="">
              <p:embed/>
            </p:oleObj>
          </a:graphicData>
        </a:graphic>
      </p:graphicFrame>
      <p:grpSp>
        <p:nvGrpSpPr>
          <p:cNvPr id="2" name="Group 15"/>
          <p:cNvGrpSpPr/>
          <p:nvPr/>
        </p:nvGrpSpPr>
        <p:grpSpPr>
          <a:xfrm>
            <a:off x="1966348" y="1006848"/>
            <a:ext cx="1113555" cy="1048053"/>
            <a:chOff x="1039650" y="4851155"/>
            <a:chExt cx="1113555" cy="1048053"/>
          </a:xfrm>
        </p:grpSpPr>
        <p:cxnSp>
          <p:nvCxnSpPr>
            <p:cNvPr id="11" name="Straight Arrow Connector 10"/>
            <p:cNvCxnSpPr/>
            <p:nvPr/>
          </p:nvCxnSpPr>
          <p:spPr>
            <a:xfrm flipH="1">
              <a:off x="1131683" y="5133315"/>
              <a:ext cx="660903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>
              <a:off x="1492302" y="5502987"/>
              <a:ext cx="660903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  <a:scene3d>
              <a:camera prst="orthographicFront">
                <a:rot lat="0" lon="0" rev="540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1783543" y="5622209"/>
              <a:ext cx="2872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latin typeface="Arial" pitchFamily="34" charset="0"/>
                  <a:cs typeface="Arial" pitchFamily="34" charset="0"/>
                </a:rPr>
                <a:t>X</a:t>
              </a:r>
              <a:endParaRPr lang="en-US" sz="12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39650" y="4851155"/>
              <a:ext cx="2872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latin typeface="Arial" pitchFamily="34" charset="0"/>
                  <a:cs typeface="Arial" pitchFamily="34" charset="0"/>
                </a:rPr>
                <a:t>Y</a:t>
              </a:r>
              <a:endParaRPr lang="en-US" sz="1200" b="1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7" name="Picture 4" descr="C:\Documents and Settings\anderke1\Desktop\_DSC8591.JPG"/>
          <p:cNvPicPr>
            <a:picLocks noChangeAspect="1" noChangeArrowheads="1"/>
          </p:cNvPicPr>
          <p:nvPr/>
        </p:nvPicPr>
        <p:blipFill>
          <a:blip r:embed="rId5" cstate="print"/>
          <a:srcRect l="19778" t="25388" r="24947" b="19748"/>
          <a:stretch>
            <a:fillRect/>
          </a:stretch>
        </p:blipFill>
        <p:spPr bwMode="auto">
          <a:xfrm>
            <a:off x="562047" y="4273237"/>
            <a:ext cx="3474217" cy="2290525"/>
          </a:xfrm>
          <a:prstGeom prst="rect">
            <a:avLst/>
          </a:prstGeom>
          <a:noFill/>
        </p:spPr>
      </p:pic>
      <p:grpSp>
        <p:nvGrpSpPr>
          <p:cNvPr id="3" name="Group 19"/>
          <p:cNvGrpSpPr/>
          <p:nvPr/>
        </p:nvGrpSpPr>
        <p:grpSpPr>
          <a:xfrm>
            <a:off x="179790" y="5985238"/>
            <a:ext cx="1067365" cy="915892"/>
            <a:chOff x="5711700" y="3558470"/>
            <a:chExt cx="1067365" cy="915892"/>
          </a:xfrm>
        </p:grpSpPr>
        <p:cxnSp>
          <p:nvCxnSpPr>
            <p:cNvPr id="21" name="Straight Arrow Connector 20"/>
            <p:cNvCxnSpPr/>
            <p:nvPr/>
          </p:nvCxnSpPr>
          <p:spPr>
            <a:xfrm flipH="1" flipV="1">
              <a:off x="6002451" y="3585166"/>
              <a:ext cx="5592" cy="588912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16200000" flipH="1">
              <a:off x="6047263" y="4143911"/>
              <a:ext cx="660903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  <a:scene3d>
              <a:camera prst="orthographicFront">
                <a:rot lat="0" lon="0" rev="540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6491807" y="4136371"/>
              <a:ext cx="2872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latin typeface="Arial" pitchFamily="34" charset="0"/>
                  <a:cs typeface="Arial" pitchFamily="34" charset="0"/>
                </a:rPr>
                <a:t>X</a:t>
              </a:r>
              <a:endParaRPr lang="en-US" sz="12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711700" y="3558470"/>
              <a:ext cx="2872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latin typeface="Arial" pitchFamily="34" charset="0"/>
                  <a:cs typeface="Arial" pitchFamily="34" charset="0"/>
                </a:rPr>
                <a:t>Y</a:t>
              </a:r>
              <a:endParaRPr lang="en-US" sz="1200" b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5" name="Right Arrow 24"/>
          <p:cNvSpPr/>
          <p:nvPr/>
        </p:nvSpPr>
        <p:spPr>
          <a:xfrm rot="20447496">
            <a:off x="291409" y="5440457"/>
            <a:ext cx="1324230" cy="29637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5292434" y="6195047"/>
            <a:ext cx="23198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pitchFamily="34" charset="0"/>
                <a:cs typeface="Arial" pitchFamily="34" charset="0"/>
              </a:rPr>
              <a:t>View from sun, at eclipse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371192" y="4191754"/>
            <a:ext cx="27160" cy="149382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/>
          <a:srcRect l="4595" t="13640" r="6486" b="12560"/>
          <a:stretch>
            <a:fillRect/>
          </a:stretch>
        </p:blipFill>
        <p:spPr bwMode="auto">
          <a:xfrm>
            <a:off x="4891178" y="4304581"/>
            <a:ext cx="2838091" cy="1820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0" name="Straight Arrow Connector 39"/>
          <p:cNvCxnSpPr/>
          <p:nvPr/>
        </p:nvCxnSpPr>
        <p:spPr>
          <a:xfrm flipH="1">
            <a:off x="6797615" y="4132053"/>
            <a:ext cx="793630" cy="89714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2971015" y="1994012"/>
            <a:ext cx="1176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pitchFamily="34" charset="0"/>
                <a:cs typeface="Arial" pitchFamily="34" charset="0"/>
              </a:rPr>
              <a:t>PRTs #1, #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2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3" name="Straight Arrow Connector 42"/>
          <p:cNvCxnSpPr>
            <a:stCxn id="41" idx="1"/>
          </p:cNvCxnSpPr>
          <p:nvPr/>
        </p:nvCxnSpPr>
        <p:spPr>
          <a:xfrm flipH="1" flipV="1">
            <a:off x="2053087" y="1802921"/>
            <a:ext cx="917928" cy="3449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>
            <a:off x="2009956" y="2156527"/>
            <a:ext cx="935180" cy="36238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41" idx="1"/>
          </p:cNvCxnSpPr>
          <p:nvPr/>
        </p:nvCxnSpPr>
        <p:spPr>
          <a:xfrm flipH="1">
            <a:off x="2820839" y="2147901"/>
            <a:ext cx="150176" cy="93172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48"/>
          <p:cNvSpPr/>
          <p:nvPr/>
        </p:nvSpPr>
        <p:spPr>
          <a:xfrm>
            <a:off x="2734574" y="3079630"/>
            <a:ext cx="172528" cy="155276"/>
          </a:xfrm>
          <a:prstGeom prst="ellipse">
            <a:avLst/>
          </a:prstGeom>
          <a:noFill/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623996" y="1090834"/>
            <a:ext cx="4371733" cy="31102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marL="166688" indent="-166688">
              <a:buFont typeface="Arial" pitchFamily="34" charset="0"/>
              <a:buChar char="•"/>
            </a:pPr>
            <a:r>
              <a:rPr lang="en-US" sz="1300" b="1" dirty="0" smtClean="0">
                <a:latin typeface="Arial" pitchFamily="34" charset="0"/>
                <a:cs typeface="Arial" pitchFamily="34" charset="0"/>
              </a:rPr>
              <a:t>Solar heating of shroud assembly accounts for large-scale orbital variations, but:</a:t>
            </a:r>
          </a:p>
          <a:p>
            <a:pPr marL="623888" lvl="1" indent="-166688">
              <a:buFont typeface="Arial" pitchFamily="34" charset="0"/>
              <a:buChar char="•"/>
            </a:pPr>
            <a:r>
              <a:rPr lang="en-US" sz="1300" b="1" dirty="0" smtClean="0">
                <a:latin typeface="Arial" pitchFamily="34" charset="0"/>
                <a:cs typeface="Arial" pitchFamily="34" charset="0"/>
              </a:rPr>
              <a:t>Not account for pre-eclipse WG increase</a:t>
            </a:r>
          </a:p>
          <a:p>
            <a:pPr marL="623888" lvl="1" indent="-166688">
              <a:buFont typeface="Arial" pitchFamily="34" charset="0"/>
              <a:buChar char="•"/>
            </a:pPr>
            <a:r>
              <a:rPr lang="en-US" sz="1300" b="1" dirty="0" smtClean="0">
                <a:latin typeface="Arial" pitchFamily="34" charset="0"/>
                <a:cs typeface="Arial" pitchFamily="34" charset="0"/>
              </a:rPr>
              <a:t>Not explain why WG variations &gt;&gt; KAV</a:t>
            </a:r>
          </a:p>
          <a:p>
            <a:pPr marL="166688" indent="-166688">
              <a:buFont typeface="Arial" pitchFamily="34" charset="0"/>
              <a:buChar char="•"/>
            </a:pPr>
            <a:r>
              <a:rPr lang="en-US" sz="1300" b="1" dirty="0" smtClean="0">
                <a:latin typeface="Arial" pitchFamily="34" charset="0"/>
                <a:cs typeface="Arial" pitchFamily="34" charset="0"/>
              </a:rPr>
              <a:t>Direct solar path onto WG load allowed by Sun shield for sun angles up to </a:t>
            </a:r>
            <a:r>
              <a:rPr lang="en-US" sz="1300" b="1" dirty="0" smtClean="0">
                <a:latin typeface="Arial" pitchFamily="34" charset="0"/>
                <a:cs typeface="Arial" pitchFamily="34" charset="0"/>
              </a:rPr>
              <a:t>75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°</a:t>
            </a:r>
            <a:r>
              <a:rPr lang="en-US" sz="13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dirty="0" smtClean="0">
                <a:latin typeface="Arial" pitchFamily="34" charset="0"/>
                <a:cs typeface="Arial" pitchFamily="34" charset="0"/>
              </a:rPr>
              <a:t>off nadir (</a:t>
            </a:r>
            <a:r>
              <a:rPr lang="en-US" sz="1300" b="1" dirty="0" smtClean="0">
                <a:latin typeface="Arial" pitchFamily="34" charset="0"/>
                <a:cs typeface="Arial" pitchFamily="34" charset="0"/>
              </a:rPr>
              <a:t>13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°</a:t>
            </a:r>
            <a:r>
              <a:rPr lang="en-US" sz="13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dirty="0" smtClean="0">
                <a:latin typeface="Arial" pitchFamily="34" charset="0"/>
                <a:cs typeface="Arial" pitchFamily="34" charset="0"/>
              </a:rPr>
              <a:t>beyond eclipse)</a:t>
            </a:r>
          </a:p>
          <a:p>
            <a:pPr marL="623888" lvl="1" indent="-166688">
              <a:buFont typeface="Arial" pitchFamily="34" charset="0"/>
              <a:buChar char="•"/>
            </a:pPr>
            <a:r>
              <a:rPr lang="en-US" sz="1300" b="1" dirty="0" smtClean="0">
                <a:latin typeface="Arial" pitchFamily="34" charset="0"/>
                <a:cs typeface="Arial" pitchFamily="34" charset="0"/>
              </a:rPr>
              <a:t>Visibility </a:t>
            </a:r>
            <a:r>
              <a:rPr lang="en-US" sz="1300" b="1" dirty="0" smtClean="0">
                <a:latin typeface="Arial" pitchFamily="34" charset="0"/>
                <a:cs typeface="Arial" pitchFamily="34" charset="0"/>
              </a:rPr>
              <a:t>duration is about </a:t>
            </a:r>
            <a:r>
              <a:rPr lang="en-US" sz="1300" b="1" dirty="0" smtClean="0">
                <a:latin typeface="Arial" pitchFamily="34" charset="0"/>
                <a:cs typeface="Arial" pitchFamily="34" charset="0"/>
              </a:rPr>
              <a:t>220 seconds </a:t>
            </a:r>
            <a:r>
              <a:rPr lang="en-US" sz="1300" b="1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1300" b="1" dirty="0" smtClean="0">
                <a:latin typeface="Arial" pitchFamily="34" charset="0"/>
                <a:cs typeface="Arial" pitchFamily="34" charset="0"/>
              </a:rPr>
              <a:t>same as observed temperature ramp-up interval</a:t>
            </a:r>
          </a:p>
          <a:p>
            <a:pPr marL="623888" lvl="1" indent="-166688">
              <a:buFont typeface="Arial" pitchFamily="34" charset="0"/>
              <a:buChar char="•"/>
            </a:pPr>
            <a:r>
              <a:rPr lang="en-US" sz="1300" b="1" dirty="0" smtClean="0">
                <a:latin typeface="Arial" pitchFamily="34" charset="0"/>
                <a:cs typeface="Arial" pitchFamily="34" charset="0"/>
              </a:rPr>
              <a:t>Incidence from –y side is consistent with location of PRT1 and 2</a:t>
            </a:r>
          </a:p>
          <a:p>
            <a:pPr marL="166688" indent="-166688">
              <a:buFont typeface="Arial" pitchFamily="34" charset="0"/>
              <a:buChar char="•"/>
            </a:pPr>
            <a:r>
              <a:rPr lang="en-US" sz="1300" b="1" dirty="0" smtClean="0">
                <a:latin typeface="Arial" pitchFamily="34" charset="0"/>
                <a:cs typeface="Arial" pitchFamily="34" charset="0"/>
              </a:rPr>
              <a:t>No direct solar path to KAV load (blocked by sun shade)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11677" y="2621576"/>
            <a:ext cx="2655203" cy="157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TextBox 32"/>
          <p:cNvSpPr txBox="1"/>
          <p:nvPr/>
        </p:nvSpPr>
        <p:spPr>
          <a:xfrm>
            <a:off x="7537264" y="3929204"/>
            <a:ext cx="970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pitchFamily="34" charset="0"/>
                <a:cs typeface="Arial" pitchFamily="34" charset="0"/>
              </a:rPr>
              <a:t>WG Load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310718"/>
            <a:ext cx="7015579" cy="603682"/>
          </a:xfrm>
        </p:spPr>
        <p:txBody>
          <a:bodyPr/>
          <a:lstStyle/>
          <a:p>
            <a:r>
              <a:rPr lang="en-US" b="1" dirty="0" smtClean="0"/>
              <a:t>Receiver Shelf Stability – K, Ka and V Bands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EFC63E-F8D9-44BB-A462-AC735E845F95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177474" y="6642556"/>
            <a:ext cx="4789052" cy="215444"/>
          </a:xfrm>
        </p:spPr>
        <p:txBody>
          <a:bodyPr/>
          <a:lstStyle/>
          <a:p>
            <a:r>
              <a:rPr lang="en-US" smtClean="0"/>
              <a:t>Use or disclosure of data contained herein is subject to the restriction on the title page of this document.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225118" y="1074197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Orbit 164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43996" y="10667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Orbit 182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8795" y="1543468"/>
            <a:ext cx="3972639" cy="2390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048" y="4123425"/>
            <a:ext cx="3944759" cy="2373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68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3773" y="1526216"/>
            <a:ext cx="4012182" cy="2413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680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5147" y="4067289"/>
            <a:ext cx="4038061" cy="242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10718"/>
            <a:ext cx="6403019" cy="603682"/>
          </a:xfrm>
        </p:spPr>
        <p:txBody>
          <a:bodyPr/>
          <a:lstStyle/>
          <a:p>
            <a:r>
              <a:rPr lang="en-US" b="1" dirty="0" smtClean="0"/>
              <a:t>Receiver Shelf Stability – W and G Bands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EFC63E-F8D9-44BB-A462-AC735E845F95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177474" y="6642556"/>
            <a:ext cx="4789052" cy="215444"/>
          </a:xfrm>
        </p:spPr>
        <p:txBody>
          <a:bodyPr/>
          <a:lstStyle/>
          <a:p>
            <a:r>
              <a:rPr lang="en-US" smtClean="0"/>
              <a:t>Use or disclosure of data contained herein is subject to the restriction on the title page of this document.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225118" y="1074197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Orbit 164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43996" y="10667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Orbit 182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6882" y="1370940"/>
            <a:ext cx="4020808" cy="2419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4142" y="3984534"/>
            <a:ext cx="4003555" cy="2408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78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7290" y="1362315"/>
            <a:ext cx="4012182" cy="2413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78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7290" y="3959525"/>
            <a:ext cx="4059461" cy="2442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1942"/>
            <a:ext cx="4636363" cy="692458"/>
          </a:xfrm>
        </p:spPr>
        <p:txBody>
          <a:bodyPr/>
          <a:lstStyle/>
          <a:p>
            <a:r>
              <a:rPr lang="en-US" b="1" dirty="0" smtClean="0"/>
              <a:t>Gain Stability – Chan 1, 2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EFC63E-F8D9-44BB-A462-AC735E845F95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177474" y="6642556"/>
            <a:ext cx="4789052" cy="215444"/>
          </a:xfrm>
        </p:spPr>
        <p:txBody>
          <a:bodyPr/>
          <a:lstStyle/>
          <a:p>
            <a:r>
              <a:rPr lang="en-US" smtClean="0"/>
              <a:t>Use or disclosure of data contained herein is subject to the restriction on the title page of this document.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225118" y="1074197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Orbit 164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43996" y="10667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Orbit 182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2" cstate="print"/>
          <a:srcRect r="49560"/>
          <a:stretch>
            <a:fillRect/>
          </a:stretch>
        </p:blipFill>
        <p:spPr bwMode="auto">
          <a:xfrm>
            <a:off x="4565899" y="1350882"/>
            <a:ext cx="4329526" cy="5132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784" y="1362974"/>
            <a:ext cx="4152143" cy="2498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3683" y="3942270"/>
            <a:ext cx="4147741" cy="2495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66330"/>
            <a:ext cx="5870359" cy="648070"/>
          </a:xfrm>
        </p:spPr>
        <p:txBody>
          <a:bodyPr/>
          <a:lstStyle/>
          <a:p>
            <a:r>
              <a:rPr lang="en-US" b="1" dirty="0" smtClean="0"/>
              <a:t>Gain Stability – Chan 3, 4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EFC63E-F8D9-44BB-A462-AC735E845F95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177474" y="6642556"/>
            <a:ext cx="4789052" cy="215444"/>
          </a:xfrm>
        </p:spPr>
        <p:txBody>
          <a:bodyPr/>
          <a:lstStyle/>
          <a:p>
            <a:r>
              <a:rPr lang="en-US" smtClean="0"/>
              <a:t>Use or disclosure of data contained herein is subject to the restriction on the title page of this document.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25118" y="1074197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Orbit 164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43996" y="10667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Orbit 182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/>
          <a:srcRect r="49825"/>
          <a:stretch>
            <a:fillRect/>
          </a:stretch>
        </p:blipFill>
        <p:spPr bwMode="auto">
          <a:xfrm>
            <a:off x="4647572" y="1332499"/>
            <a:ext cx="4167954" cy="4979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037" y="1336436"/>
            <a:ext cx="4046688" cy="2434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037" y="3820842"/>
            <a:ext cx="4055314" cy="2439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66330"/>
            <a:ext cx="5870359" cy="648070"/>
          </a:xfrm>
        </p:spPr>
        <p:txBody>
          <a:bodyPr/>
          <a:lstStyle/>
          <a:p>
            <a:r>
              <a:rPr lang="en-US" b="1" dirty="0" smtClean="0"/>
              <a:t>Gain Stability – Chan 5, 6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EFC63E-F8D9-44BB-A462-AC735E845F95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177474" y="6642556"/>
            <a:ext cx="4789052" cy="215444"/>
          </a:xfrm>
        </p:spPr>
        <p:txBody>
          <a:bodyPr/>
          <a:lstStyle/>
          <a:p>
            <a:r>
              <a:rPr lang="en-US" smtClean="0"/>
              <a:t>Use or disclosure of data contained herein is subject to the restriction on the title page of this document.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25118" y="1074197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Orbit 164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43996" y="10667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Orbit 182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 cstate="print"/>
          <a:srcRect r="49628"/>
          <a:stretch>
            <a:fillRect/>
          </a:stretch>
        </p:blipFill>
        <p:spPr bwMode="auto">
          <a:xfrm>
            <a:off x="4597740" y="1447248"/>
            <a:ext cx="4016105" cy="4798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531" y="1431326"/>
            <a:ext cx="3969050" cy="2388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531" y="3889855"/>
            <a:ext cx="3951797" cy="237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6044"/>
            <a:ext cx="5973792" cy="638355"/>
          </a:xfrm>
        </p:spPr>
        <p:txBody>
          <a:bodyPr/>
          <a:lstStyle/>
          <a:p>
            <a:r>
              <a:rPr lang="en-US" b="1" dirty="0" smtClean="0"/>
              <a:t>1.  Activation Sequence (SEV-3)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EFC63E-F8D9-44BB-A462-AC735E845F95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177474" y="6642556"/>
            <a:ext cx="4789052" cy="215444"/>
          </a:xfrm>
        </p:spPr>
        <p:txBody>
          <a:bodyPr/>
          <a:lstStyle/>
          <a:p>
            <a:r>
              <a:rPr lang="en-US" smtClean="0"/>
              <a:t>Use or disclosure of data contained herein is subject to the restriction on the title page of this document.</a:t>
            </a:r>
            <a:endParaRPr lang="en-US" dirty="0"/>
          </a:p>
        </p:txBody>
      </p:sp>
      <p:graphicFrame>
        <p:nvGraphicFramePr>
          <p:cNvPr id="7" name="Object 5"/>
          <p:cNvGraphicFramePr>
            <a:graphicFrameLocks noChangeAspect="1"/>
          </p:cNvGraphicFramePr>
          <p:nvPr/>
        </p:nvGraphicFramePr>
        <p:xfrm>
          <a:off x="759125" y="3010348"/>
          <a:ext cx="7634377" cy="3606112"/>
        </p:xfrm>
        <a:graphic>
          <a:graphicData uri="http://schemas.openxmlformats.org/presentationml/2006/ole">
            <p:oleObj spid="_x0000_s13313" name="Visio" r:id="rId3" imgW="9136642" imgH="4775597" progId="Visio.Drawing.11">
              <p:embed/>
            </p:oleObj>
          </a:graphicData>
        </a:graphic>
      </p:graphicFrame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296172" y="1181818"/>
            <a:ext cx="8200846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6213" indent="-176213"/>
            <a:r>
              <a:rPr lang="en-US" sz="2000" b="1" u="sng" dirty="0">
                <a:latin typeface="Arial" pitchFamily="34" charset="0"/>
                <a:cs typeface="Arial" pitchFamily="34" charset="0"/>
              </a:rPr>
              <a:t>ATMS Activation Sequence </a:t>
            </a:r>
            <a:r>
              <a:rPr lang="en-US" sz="2000" b="1" u="sng" dirty="0" smtClean="0">
                <a:latin typeface="Arial" pitchFamily="34" charset="0"/>
                <a:cs typeface="Arial" pitchFamily="34" charset="0"/>
              </a:rPr>
              <a:t>Flow</a:t>
            </a:r>
            <a:endParaRPr lang="en-US" sz="2000" b="1" u="sng" dirty="0">
              <a:latin typeface="Arial" pitchFamily="34" charset="0"/>
              <a:cs typeface="Arial" pitchFamily="34" charset="0"/>
            </a:endParaRPr>
          </a:p>
          <a:p>
            <a:pPr marL="176213" indent="-176213">
              <a:buFont typeface="Arial" pitchFamily="34" charset="0"/>
              <a:buChar char="•"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Incorporates required spacecraft operations 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All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commands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issued from ground (no stored commands)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Activation includes monitoring various telemetry points to ensure ATMS is ready to proceed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66330"/>
            <a:ext cx="5870359" cy="648070"/>
          </a:xfrm>
        </p:spPr>
        <p:txBody>
          <a:bodyPr/>
          <a:lstStyle/>
          <a:p>
            <a:r>
              <a:rPr lang="en-US" b="1" dirty="0" smtClean="0"/>
              <a:t>Gain Stability – Chan 7, 8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EFC63E-F8D9-44BB-A462-AC735E845F95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177474" y="6642556"/>
            <a:ext cx="4789052" cy="215444"/>
          </a:xfrm>
        </p:spPr>
        <p:txBody>
          <a:bodyPr/>
          <a:lstStyle/>
          <a:p>
            <a:r>
              <a:rPr lang="en-US" dirty="0" smtClean="0"/>
              <a:t>Use or disclosure of data contained herein is subject to the restriction on the title page of this document.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25118" y="1074197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Orbit 164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43996" y="10667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Orbit 182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 cstate="print"/>
          <a:srcRect r="49840"/>
          <a:stretch>
            <a:fillRect/>
          </a:stretch>
        </p:blipFill>
        <p:spPr bwMode="auto">
          <a:xfrm>
            <a:off x="4481119" y="1433253"/>
            <a:ext cx="4240187" cy="5107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895" y="1431327"/>
            <a:ext cx="4107072" cy="2471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5146" y="4053756"/>
            <a:ext cx="4063941" cy="2445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66330"/>
            <a:ext cx="5870359" cy="648070"/>
          </a:xfrm>
        </p:spPr>
        <p:txBody>
          <a:bodyPr/>
          <a:lstStyle/>
          <a:p>
            <a:r>
              <a:rPr lang="en-US" b="1" dirty="0" smtClean="0"/>
              <a:t>Gain Stability – Chan 9, 10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EFC63E-F8D9-44BB-A462-AC735E845F95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177474" y="6642556"/>
            <a:ext cx="4789052" cy="215444"/>
          </a:xfrm>
        </p:spPr>
        <p:txBody>
          <a:bodyPr/>
          <a:lstStyle/>
          <a:p>
            <a:r>
              <a:rPr lang="en-US" dirty="0" smtClean="0"/>
              <a:t>Use or disclosure of data contained herein is subject to the restriction on the title page of this document.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25118" y="1074197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Orbit 164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43996" y="10667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Orbit 182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 cstate="print"/>
          <a:srcRect r="49885"/>
          <a:stretch>
            <a:fillRect/>
          </a:stretch>
        </p:blipFill>
        <p:spPr bwMode="auto">
          <a:xfrm>
            <a:off x="4507374" y="1359186"/>
            <a:ext cx="4257064" cy="5136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136" y="1370941"/>
            <a:ext cx="4176083" cy="2512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0641" y="3967492"/>
            <a:ext cx="4210589" cy="2533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66330"/>
            <a:ext cx="5870359" cy="648070"/>
          </a:xfrm>
        </p:spPr>
        <p:txBody>
          <a:bodyPr/>
          <a:lstStyle/>
          <a:p>
            <a:r>
              <a:rPr lang="en-US" b="1" dirty="0" smtClean="0"/>
              <a:t>Gain Stability – Chan 11, 12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EFC63E-F8D9-44BB-A462-AC735E845F95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177474" y="6642556"/>
            <a:ext cx="4789052" cy="215444"/>
          </a:xfrm>
        </p:spPr>
        <p:txBody>
          <a:bodyPr/>
          <a:lstStyle/>
          <a:p>
            <a:r>
              <a:rPr lang="en-US" dirty="0" smtClean="0"/>
              <a:t>Use or disclosure of data contained herein is subject to the restriction on the title page of this document.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25118" y="1074197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Orbit 164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43996" y="10667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Orbit 182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2" cstate="print"/>
          <a:srcRect r="49641"/>
          <a:stretch>
            <a:fillRect/>
          </a:stretch>
        </p:blipFill>
        <p:spPr bwMode="auto">
          <a:xfrm>
            <a:off x="4542655" y="1398275"/>
            <a:ext cx="4230409" cy="2496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 r="49719"/>
          <a:stretch>
            <a:fillRect/>
          </a:stretch>
        </p:blipFill>
        <p:spPr bwMode="auto">
          <a:xfrm>
            <a:off x="4542707" y="3932254"/>
            <a:ext cx="4238983" cy="2480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9267" y="1396820"/>
            <a:ext cx="4158831" cy="2502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9269" y="3950240"/>
            <a:ext cx="4116012" cy="2476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10718"/>
            <a:ext cx="5976891" cy="603682"/>
          </a:xfrm>
        </p:spPr>
        <p:txBody>
          <a:bodyPr/>
          <a:lstStyle/>
          <a:p>
            <a:r>
              <a:rPr lang="en-US" b="1" dirty="0" smtClean="0"/>
              <a:t>Gain Stability – Chan 13, 14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EFC63E-F8D9-44BB-A462-AC735E845F95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177474" y="6642556"/>
            <a:ext cx="4789052" cy="215444"/>
          </a:xfrm>
        </p:spPr>
        <p:txBody>
          <a:bodyPr/>
          <a:lstStyle/>
          <a:p>
            <a:r>
              <a:rPr lang="en-US" smtClean="0"/>
              <a:t>Use or disclosure of data contained herein is subject to the restriction on the title page of this document.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25118" y="1074197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Orbit 164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43996" y="10667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Orbit 182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/>
          <a:srcRect r="50072"/>
          <a:stretch>
            <a:fillRect/>
          </a:stretch>
        </p:blipFill>
        <p:spPr bwMode="auto">
          <a:xfrm>
            <a:off x="4781518" y="1388134"/>
            <a:ext cx="4087274" cy="4873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290" y="1388194"/>
            <a:ext cx="4029434" cy="2424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928" y="3855350"/>
            <a:ext cx="4003555" cy="2408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10718"/>
            <a:ext cx="5976891" cy="603682"/>
          </a:xfrm>
        </p:spPr>
        <p:txBody>
          <a:bodyPr/>
          <a:lstStyle/>
          <a:p>
            <a:r>
              <a:rPr lang="en-US" b="1" dirty="0" smtClean="0"/>
              <a:t>Gain Stability – Chan 15, 16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EFC63E-F8D9-44BB-A462-AC735E845F95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177474" y="6642556"/>
            <a:ext cx="4789052" cy="215444"/>
          </a:xfrm>
        </p:spPr>
        <p:txBody>
          <a:bodyPr/>
          <a:lstStyle/>
          <a:p>
            <a:r>
              <a:rPr lang="en-US" smtClean="0"/>
              <a:t>Use or disclosure of data contained herein is subject to the restriction on the title page of this document.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25118" y="1074197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Orbit 164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43996" y="10667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Orbit 182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 cstate="print"/>
          <a:srcRect r="50128"/>
          <a:stretch>
            <a:fillRect/>
          </a:stretch>
        </p:blipFill>
        <p:spPr bwMode="auto">
          <a:xfrm>
            <a:off x="4598352" y="1417795"/>
            <a:ext cx="4114327" cy="4934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8275" y="1422700"/>
            <a:ext cx="4029435" cy="2424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528" y="3915733"/>
            <a:ext cx="4029435" cy="2424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1942"/>
            <a:ext cx="5586274" cy="692458"/>
          </a:xfrm>
        </p:spPr>
        <p:txBody>
          <a:bodyPr/>
          <a:lstStyle/>
          <a:p>
            <a:r>
              <a:rPr lang="en-US" b="1" dirty="0" smtClean="0"/>
              <a:t>Gain Stability – Chan 17, 18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EFC63E-F8D9-44BB-A462-AC735E845F95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177474" y="6642556"/>
            <a:ext cx="4789052" cy="215444"/>
          </a:xfrm>
        </p:spPr>
        <p:txBody>
          <a:bodyPr/>
          <a:lstStyle/>
          <a:p>
            <a:r>
              <a:rPr lang="en-US" smtClean="0"/>
              <a:t>Use or disclosure of data contained herein is subject to the restriction on the title page of this document.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25118" y="1074197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Orbit 164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43996" y="10667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Orbit 182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/>
          <a:srcRect r="49616"/>
          <a:stretch>
            <a:fillRect/>
          </a:stretch>
        </p:blipFill>
        <p:spPr bwMode="auto">
          <a:xfrm>
            <a:off x="4741368" y="1366707"/>
            <a:ext cx="4162934" cy="4950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4543" y="1353688"/>
            <a:ext cx="4072566" cy="2450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917" y="3881228"/>
            <a:ext cx="4098445" cy="2465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1942"/>
            <a:ext cx="5586274" cy="692458"/>
          </a:xfrm>
        </p:spPr>
        <p:txBody>
          <a:bodyPr/>
          <a:lstStyle/>
          <a:p>
            <a:r>
              <a:rPr lang="en-US" b="1" dirty="0" smtClean="0"/>
              <a:t>Gain Stability – Chan 19, 20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EFC63E-F8D9-44BB-A462-AC735E845F95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177474" y="6642556"/>
            <a:ext cx="4789052" cy="215444"/>
          </a:xfrm>
        </p:spPr>
        <p:txBody>
          <a:bodyPr/>
          <a:lstStyle/>
          <a:p>
            <a:r>
              <a:rPr lang="en-US" smtClean="0"/>
              <a:t>Use or disclosure of data contained herein is subject to the restriction on the title page of this document.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25118" y="1074197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Orbit 164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43996" y="10667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Orbit 182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 cstate="print"/>
          <a:srcRect r="49885"/>
          <a:stretch>
            <a:fillRect/>
          </a:stretch>
        </p:blipFill>
        <p:spPr bwMode="auto">
          <a:xfrm>
            <a:off x="4507918" y="1371488"/>
            <a:ext cx="4144377" cy="501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158" y="1362315"/>
            <a:ext cx="4063940" cy="2445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2784" y="3932986"/>
            <a:ext cx="4044326" cy="2433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1942"/>
            <a:ext cx="5586274" cy="692458"/>
          </a:xfrm>
        </p:spPr>
        <p:txBody>
          <a:bodyPr/>
          <a:lstStyle/>
          <a:p>
            <a:r>
              <a:rPr lang="en-US" b="1" dirty="0" smtClean="0"/>
              <a:t>Gain Stability – Chan 21, 22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EFC63E-F8D9-44BB-A462-AC735E845F95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177474" y="6642556"/>
            <a:ext cx="4789052" cy="215444"/>
          </a:xfrm>
        </p:spPr>
        <p:txBody>
          <a:bodyPr/>
          <a:lstStyle/>
          <a:p>
            <a:r>
              <a:rPr lang="en-US" smtClean="0"/>
              <a:t>Use or disclosure of data contained herein is subject to the restriction on the title page of this document.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25118" y="1074197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Orbit 164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43996" y="10667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Orbit 182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 cstate="print"/>
          <a:srcRect r="49720"/>
          <a:stretch>
            <a:fillRect/>
          </a:stretch>
        </p:blipFill>
        <p:spPr bwMode="auto">
          <a:xfrm>
            <a:off x="4450904" y="1376564"/>
            <a:ext cx="4227269" cy="501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6050" y="1406132"/>
            <a:ext cx="4071668" cy="2449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3773" y="3950239"/>
            <a:ext cx="4055314" cy="2439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249" y="422694"/>
            <a:ext cx="5922034" cy="612475"/>
          </a:xfrm>
        </p:spPr>
        <p:txBody>
          <a:bodyPr/>
          <a:lstStyle/>
          <a:p>
            <a:r>
              <a:rPr lang="en-US" b="1" dirty="0" smtClean="0"/>
              <a:t>Activation Sequence (cont.)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EFC63E-F8D9-44BB-A462-AC735E845F95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177474" y="6642556"/>
            <a:ext cx="4789052" cy="215444"/>
          </a:xfrm>
        </p:spPr>
        <p:txBody>
          <a:bodyPr/>
          <a:lstStyle/>
          <a:p>
            <a:r>
              <a:rPr lang="en-US" smtClean="0"/>
              <a:t>Use or disclosure of data contained herein is subject to the restriction on the title page of this document.</a:t>
            </a:r>
            <a:endParaRPr lang="en-US" dirty="0"/>
          </a:p>
        </p:txBody>
      </p:sp>
      <p:graphicFrame>
        <p:nvGraphicFramePr>
          <p:cNvPr id="50178" name="Object 5"/>
          <p:cNvGraphicFramePr>
            <a:graphicFrameLocks noChangeAspect="1"/>
          </p:cNvGraphicFramePr>
          <p:nvPr/>
        </p:nvGraphicFramePr>
        <p:xfrm>
          <a:off x="511159" y="1164405"/>
          <a:ext cx="8382675" cy="5435864"/>
        </p:xfrm>
        <a:graphic>
          <a:graphicData uri="http://schemas.openxmlformats.org/presentationml/2006/ole">
            <p:oleObj spid="_x0000_s50178" name="Visio" r:id="rId3" imgW="11148393" imgH="7232904" progId="Visio.Drawing.11">
              <p:embed/>
            </p:oleObj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6044"/>
            <a:ext cx="5973792" cy="638355"/>
          </a:xfrm>
        </p:spPr>
        <p:txBody>
          <a:bodyPr/>
          <a:lstStyle/>
          <a:p>
            <a:r>
              <a:rPr lang="en-US" b="1" dirty="0" smtClean="0"/>
              <a:t>3.  Functional Evaluation (SEV-3)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33578"/>
            <a:ext cx="8382000" cy="4692836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/>
              <a:t>Parameters:</a:t>
            </a:r>
          </a:p>
          <a:p>
            <a:pPr lvl="1">
              <a:buFont typeface="Arial" pitchFamily="34" charset="0"/>
              <a:buChar char="–"/>
            </a:pPr>
            <a:r>
              <a:rPr lang="en-US" b="1" dirty="0" smtClean="0"/>
              <a:t>Passive Telemetry Assessment</a:t>
            </a:r>
          </a:p>
          <a:p>
            <a:pPr lvl="1">
              <a:buFont typeface="Arial" pitchFamily="34" charset="0"/>
              <a:buChar char="–"/>
            </a:pPr>
            <a:r>
              <a:rPr lang="en-US" b="1" dirty="0" smtClean="0"/>
              <a:t>Health and Status Telemetry</a:t>
            </a:r>
          </a:p>
          <a:p>
            <a:pPr lvl="1">
              <a:buFont typeface="Arial" pitchFamily="34" charset="0"/>
              <a:buChar char="–"/>
            </a:pPr>
            <a:r>
              <a:rPr lang="en-US" b="1" dirty="0" smtClean="0"/>
              <a:t>Engineering (Hot-Cal) Telemetry</a:t>
            </a:r>
          </a:p>
          <a:p>
            <a:pPr lvl="1">
              <a:buFont typeface="Arial" pitchFamily="34" charset="0"/>
              <a:buChar char="–"/>
            </a:pPr>
            <a:r>
              <a:rPr lang="en-US" b="1" dirty="0" smtClean="0"/>
              <a:t>Timing and Synchronization</a:t>
            </a:r>
          </a:p>
          <a:p>
            <a:pPr lvl="1">
              <a:buFont typeface="Arial" pitchFamily="34" charset="0"/>
              <a:buChar char="–"/>
            </a:pPr>
            <a:r>
              <a:rPr lang="en-US" b="1" dirty="0" smtClean="0"/>
              <a:t>Video Test Channels</a:t>
            </a:r>
          </a:p>
          <a:p>
            <a:r>
              <a:rPr lang="en-US" b="1" dirty="0" smtClean="0"/>
              <a:t>Scope: Trending over Orbits 163 – 603</a:t>
            </a:r>
          </a:p>
          <a:p>
            <a:r>
              <a:rPr lang="en-US" b="1" dirty="0" smtClean="0"/>
              <a:t>Characterization: </a:t>
            </a:r>
          </a:p>
          <a:p>
            <a:pPr lvl="1"/>
            <a:r>
              <a:rPr lang="en-US" b="1" dirty="0" smtClean="0"/>
              <a:t>Compliance with specified limits</a:t>
            </a:r>
          </a:p>
          <a:p>
            <a:pPr lvl="1"/>
            <a:r>
              <a:rPr lang="en-US" b="1" dirty="0" smtClean="0"/>
              <a:t>Stability</a:t>
            </a:r>
          </a:p>
          <a:p>
            <a:r>
              <a:rPr lang="en-US" b="1" dirty="0" smtClean="0"/>
              <a:t>Results to be reported in ATMS PFM On-Orbit Verification Report (RE17650)</a:t>
            </a:r>
          </a:p>
          <a:p>
            <a:pPr lvl="1"/>
            <a:r>
              <a:rPr lang="en-US" b="1" dirty="0" smtClean="0"/>
              <a:t>Scheduled submission by end of January</a:t>
            </a:r>
          </a:p>
          <a:p>
            <a:pPr lvl="1"/>
            <a:r>
              <a:rPr lang="en-US" b="1" dirty="0" smtClean="0"/>
              <a:t>Further evaluations to be performed only as needed in response to NASA/NOAA requests</a:t>
            </a:r>
          </a:p>
          <a:p>
            <a:pPr lvl="1"/>
            <a:endParaRPr lang="en-US" b="1" dirty="0" smtClean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EFC63E-F8D9-44BB-A462-AC735E845F95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177474" y="6642556"/>
            <a:ext cx="4789052" cy="215444"/>
          </a:xfrm>
        </p:spPr>
        <p:txBody>
          <a:bodyPr/>
          <a:lstStyle/>
          <a:p>
            <a:r>
              <a:rPr lang="en-US" smtClean="0"/>
              <a:t>Use or disclosure of data contained herein is subject to the restriction on the title page of this document.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1924"/>
            <a:ext cx="5904781" cy="612475"/>
          </a:xfrm>
        </p:spPr>
        <p:txBody>
          <a:bodyPr/>
          <a:lstStyle/>
          <a:p>
            <a:r>
              <a:rPr lang="en-US" b="1" dirty="0" smtClean="0"/>
              <a:t>Example Telemetry Trending Results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6724" y="1031144"/>
            <a:ext cx="7381336" cy="392215"/>
          </a:xfrm>
        </p:spPr>
        <p:txBody>
          <a:bodyPr>
            <a:normAutofit/>
          </a:bodyPr>
          <a:lstStyle/>
          <a:p>
            <a:r>
              <a:rPr lang="en-US" sz="1600" b="1" dirty="0" smtClean="0"/>
              <a:t>All ATMS internal voltages are well within specified limits </a:t>
            </a:r>
          </a:p>
          <a:p>
            <a:endParaRPr lang="en-US" sz="1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EFC63E-F8D9-44BB-A462-AC735E845F95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177474" y="6642556"/>
            <a:ext cx="4789052" cy="215444"/>
          </a:xfrm>
        </p:spPr>
        <p:txBody>
          <a:bodyPr/>
          <a:lstStyle/>
          <a:p>
            <a:r>
              <a:rPr lang="en-US" smtClean="0"/>
              <a:t>Use or disclosure of data contained herein is subject to the restriction on the title page of this document.</a:t>
            </a:r>
            <a:endParaRPr lang="en-US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6460" y="1360732"/>
            <a:ext cx="7334348" cy="2348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4517" y="4280347"/>
            <a:ext cx="7221400" cy="2252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6"/>
          <p:cNvSpPr txBox="1">
            <a:spLocks noChangeArrowheads="1"/>
          </p:cNvSpPr>
          <p:nvPr/>
        </p:nvSpPr>
        <p:spPr bwMode="auto">
          <a:xfrm>
            <a:off x="646981" y="3714797"/>
            <a:ext cx="8160588" cy="512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R="0" lvl="0" indent="-230188" algn="l" defTabSz="914400" rtl="0" eaLnBrk="1" fontAlgn="base" latinLnBrk="0" hangingPunct="1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All ATMS internal temperatures are well within specified limits</a:t>
            </a:r>
          </a:p>
          <a:p>
            <a:pPr marR="0" lvl="0" indent="-23018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Receiver Shelf Temperatures remain stable </a:t>
            </a:r>
          </a:p>
          <a:p>
            <a:pPr marL="0" marR="0" lvl="1" indent="-227013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1924"/>
            <a:ext cx="5904781" cy="612475"/>
          </a:xfrm>
        </p:spPr>
        <p:txBody>
          <a:bodyPr/>
          <a:lstStyle/>
          <a:p>
            <a:r>
              <a:rPr lang="en-US" b="1" dirty="0" smtClean="0"/>
              <a:t>Scan Synchronization Assessment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EFC63E-F8D9-44BB-A462-AC735E845F95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177474" y="6642556"/>
            <a:ext cx="4789052" cy="215444"/>
          </a:xfrm>
        </p:spPr>
        <p:txBody>
          <a:bodyPr/>
          <a:lstStyle/>
          <a:p>
            <a:r>
              <a:rPr lang="en-US" smtClean="0"/>
              <a:t>Use or disclosure of data contained herein is subject to the restriction on the title page of this document.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7915" y="1121434"/>
            <a:ext cx="3498828" cy="541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4442066" y="1289685"/>
            <a:ext cx="4419600" cy="2178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28600" marR="0" lvl="0" indent="-228600" algn="l" defTabSz="914400" rtl="0" eaLnBrk="0" fontAlgn="base" latinLnBrk="0" hangingPunct="0">
              <a:lnSpc>
                <a:spcPct val="95000"/>
              </a:lnSpc>
              <a:spcBef>
                <a:spcPct val="10000"/>
              </a:spcBef>
              <a:spcAft>
                <a:spcPct val="10000"/>
              </a:spcAft>
              <a:buClrTx/>
              <a:buSzTx/>
              <a:tabLst/>
              <a:defRPr/>
            </a:pPr>
            <a:endParaRPr kumimoji="0" lang="en-US" b="1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ヒラギノ角ゴ Pro W3" pitchFamily="-107" charset="-128"/>
              <a:cs typeface="Arial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95000"/>
              </a:lnSpc>
              <a:spcBef>
                <a:spcPct val="10000"/>
              </a:spcBef>
              <a:spcAft>
                <a:spcPct val="10000"/>
              </a:spcAft>
              <a:buClrTx/>
              <a:buSzTx/>
              <a:buFont typeface="Symbol" pitchFamily="-107" charset="2"/>
              <a:buChar char="·"/>
              <a:tabLst/>
              <a:defRPr/>
            </a:pPr>
            <a:r>
              <a:rPr lang="en-US" b="1" kern="0" dirty="0" smtClean="0">
                <a:latin typeface="Arial" pitchFamily="34" charset="0"/>
                <a:cs typeface="Arial" pitchFamily="34" charset="0"/>
              </a:rPr>
              <a:t>Scan Synchronization was analyzed over 1500 scans of data</a:t>
            </a:r>
            <a:endParaRPr lang="en-US" b="1" kern="0" baseline="0" dirty="0" smtClean="0">
              <a:latin typeface="Arial" pitchFamily="34" charset="0"/>
              <a:cs typeface="Arial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95000"/>
              </a:lnSpc>
              <a:spcBef>
                <a:spcPct val="10000"/>
              </a:spcBef>
              <a:spcAft>
                <a:spcPct val="10000"/>
              </a:spcAft>
              <a:buClrTx/>
              <a:buSzTx/>
              <a:buFont typeface="Symbol" pitchFamily="-107" charset="2"/>
              <a:buChar char="·"/>
              <a:tabLst/>
              <a:defRPr/>
            </a:pPr>
            <a:r>
              <a:rPr lang="en-US" b="1" kern="0" dirty="0" smtClean="0">
                <a:latin typeface="Arial" pitchFamily="34" charset="0"/>
                <a:cs typeface="Arial" pitchFamily="34" charset="0"/>
              </a:rPr>
              <a:t>Delta time between BP1 &amp; 8 Second Pulse is at max 0.06 </a:t>
            </a:r>
            <a:r>
              <a:rPr lang="en-US" b="1" kern="0" dirty="0" err="1" smtClean="0">
                <a:latin typeface="Arial" pitchFamily="34" charset="0"/>
                <a:cs typeface="Arial" pitchFamily="34" charset="0"/>
              </a:rPr>
              <a:t>msec</a:t>
            </a:r>
            <a:r>
              <a:rPr lang="en-US" b="1" kern="0" dirty="0" smtClean="0">
                <a:latin typeface="Arial" pitchFamily="34" charset="0"/>
                <a:cs typeface="Arial" pitchFamily="34" charset="0"/>
              </a:rPr>
              <a:t>,  </a:t>
            </a:r>
            <a:r>
              <a:rPr lang="en-US" b="1" kern="0" dirty="0" smtClean="0">
                <a:latin typeface="Arial" pitchFamily="34" charset="0"/>
                <a:cs typeface="Arial" pitchFamily="34" charset="0"/>
              </a:rPr>
              <a:t>w</a:t>
            </a:r>
            <a:r>
              <a:rPr lang="en-US" b="1" kern="0" dirty="0" smtClean="0">
                <a:latin typeface="Arial" pitchFamily="34" charset="0"/>
                <a:cs typeface="Arial" pitchFamily="34" charset="0"/>
              </a:rPr>
              <a:t>ithin </a:t>
            </a:r>
            <a:r>
              <a:rPr lang="en-US" b="1" kern="0" dirty="0" smtClean="0">
                <a:latin typeface="Arial" pitchFamily="34" charset="0"/>
                <a:cs typeface="Arial" pitchFamily="34" charset="0"/>
              </a:rPr>
              <a:t>specification of 25 </a:t>
            </a:r>
            <a:r>
              <a:rPr lang="en-US" b="1" kern="0" dirty="0" smtClean="0">
                <a:latin typeface="Arial" pitchFamily="34" charset="0"/>
                <a:cs typeface="Arial" pitchFamily="34" charset="0"/>
              </a:rPr>
              <a:t>msec.</a:t>
            </a:r>
            <a:endParaRPr lang="en-US" b="1" kern="0" dirty="0" smtClean="0">
              <a:latin typeface="Arial" pitchFamily="34" charset="0"/>
              <a:cs typeface="Arial" pitchFamily="34" charset="0"/>
            </a:endParaRPr>
          </a:p>
          <a:p>
            <a:pPr marL="228600" lvl="0" indent="-228600">
              <a:lnSpc>
                <a:spcPct val="95000"/>
              </a:lnSpc>
              <a:spcBef>
                <a:spcPct val="10000"/>
              </a:spcBef>
              <a:spcAft>
                <a:spcPct val="10000"/>
              </a:spcAft>
              <a:buFont typeface="Symbol" pitchFamily="-107" charset="2"/>
              <a:buChar char="·"/>
              <a:defRPr/>
            </a:pPr>
            <a:endParaRPr lang="en-US" sz="1400" b="1" kern="0" dirty="0" smtClean="0">
              <a:latin typeface="+mn-lt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95000"/>
              </a:lnSpc>
              <a:spcBef>
                <a:spcPct val="10000"/>
              </a:spcBef>
              <a:spcAft>
                <a:spcPct val="10000"/>
              </a:spcAft>
              <a:buClrTx/>
              <a:buSzTx/>
              <a:buFont typeface="Symbol" pitchFamily="-107" charset="2"/>
              <a:buChar char="·"/>
              <a:tabLst/>
              <a:defRPr/>
            </a:pPr>
            <a:endParaRPr kumimoji="0" lang="en-US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ヒラギノ角ゴ Pro W3" pitchFamily="-107" charset="-128"/>
            </a:endParaRPr>
          </a:p>
          <a:p>
            <a:pPr marL="628650" marR="0" lvl="1" indent="-228600" algn="l" defTabSz="914400" rtl="0" eaLnBrk="0" fontAlgn="base" latinLnBrk="0" hangingPunct="0">
              <a:lnSpc>
                <a:spcPct val="95000"/>
              </a:lnSpc>
              <a:spcBef>
                <a:spcPct val="10000"/>
              </a:spcBef>
              <a:spcAft>
                <a:spcPct val="1000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ヒラギノ角ゴ Pro W3" pitchFamily="-107" charset="-128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95000"/>
              </a:lnSpc>
              <a:spcBef>
                <a:spcPct val="10000"/>
              </a:spcBef>
              <a:spcAft>
                <a:spcPct val="10000"/>
              </a:spcAft>
              <a:buClrTx/>
              <a:buSzTx/>
              <a:buFont typeface="Symbol" pitchFamily="-107" charset="2"/>
              <a:buChar char="·"/>
              <a:tabLst/>
              <a:defRPr/>
            </a:pP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ヒラギノ角ゴ Pro W3" pitchFamily="-107" charset="-128"/>
              <a:cs typeface="ヒラギノ角ゴ Pro W3" pitchFamily="32" charset="-128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996" y="319177"/>
            <a:ext cx="5197415" cy="741872"/>
          </a:xfrm>
        </p:spPr>
        <p:txBody>
          <a:bodyPr/>
          <a:lstStyle/>
          <a:p>
            <a:r>
              <a:rPr lang="en-US" b="1" dirty="0" smtClean="0"/>
              <a:t>7.  Dynamic Range (SEV-6)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EFC63E-F8D9-44BB-A462-AC735E845F95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177474" y="6642556"/>
            <a:ext cx="4789052" cy="215444"/>
          </a:xfrm>
        </p:spPr>
        <p:txBody>
          <a:bodyPr/>
          <a:lstStyle/>
          <a:p>
            <a:r>
              <a:rPr lang="en-US" smtClean="0"/>
              <a:t>Use or disclosure of data contained herein is subject to the restriction on the title page of this document.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4800" y="1155940"/>
            <a:ext cx="8382000" cy="5287992"/>
          </a:xfrm>
        </p:spPr>
        <p:txBody>
          <a:bodyPr>
            <a:normAutofit fontScale="92500" lnSpcReduction="10000"/>
          </a:bodyPr>
          <a:lstStyle/>
          <a:p>
            <a:r>
              <a:rPr lang="en-US" sz="2100" b="1" dirty="0" smtClean="0"/>
              <a:t>Parameters:</a:t>
            </a:r>
          </a:p>
          <a:p>
            <a:pPr lvl="1">
              <a:buFont typeface="Arial" pitchFamily="34" charset="0"/>
              <a:buChar char="–"/>
            </a:pPr>
            <a:r>
              <a:rPr lang="en-US" b="1" dirty="0" smtClean="0"/>
              <a:t>Predicted maximum radiometric counts</a:t>
            </a:r>
          </a:p>
          <a:p>
            <a:r>
              <a:rPr lang="en-US" sz="2100" b="1" dirty="0" smtClean="0"/>
              <a:t>Scope: Based on data collected from orbit 163</a:t>
            </a:r>
          </a:p>
          <a:p>
            <a:r>
              <a:rPr lang="en-US" sz="2100" b="1" dirty="0" smtClean="0"/>
              <a:t>Characterization: </a:t>
            </a:r>
          </a:p>
          <a:p>
            <a:pPr lvl="1"/>
            <a:r>
              <a:rPr lang="en-US" b="1" dirty="0" smtClean="0"/>
              <a:t>Dynamic range is assessed by comparison to requirement that maximum allowable radiometric counts, for any channel, shall be &lt; 45,150</a:t>
            </a:r>
          </a:p>
          <a:p>
            <a:pPr lvl="1"/>
            <a:r>
              <a:rPr lang="en-US" b="1" dirty="0" smtClean="0"/>
              <a:t>The dynamic range assessment is done by extrapolating the warm target counts to a 330 K temperature, using gains computed from on-orbit data. </a:t>
            </a:r>
          </a:p>
          <a:p>
            <a:pPr lvl="1"/>
            <a:r>
              <a:rPr lang="en-US" b="1" dirty="0" smtClean="0"/>
              <a:t>As shown in following chart, for orbit 163, all channels consistently met the criterion that counts (330K) &lt; 45,150. Dynamic range requirements are satisfied.</a:t>
            </a:r>
          </a:p>
          <a:p>
            <a:r>
              <a:rPr lang="en-US" sz="2100" b="1" dirty="0" smtClean="0"/>
              <a:t>Results shown in following chart, demonstrating the requirements are satisfied</a:t>
            </a:r>
          </a:p>
          <a:p>
            <a:r>
              <a:rPr lang="en-US" sz="2100" b="1" dirty="0" smtClean="0"/>
              <a:t>Re-assessments to be performed only as needed</a:t>
            </a:r>
          </a:p>
          <a:p>
            <a:pPr lvl="1"/>
            <a:r>
              <a:rPr lang="en-US" b="1" dirty="0" smtClean="0"/>
              <a:t>Upon request from NASA/NOAA</a:t>
            </a:r>
          </a:p>
          <a:p>
            <a:pPr lvl="1"/>
            <a:r>
              <a:rPr lang="en-US" b="1" dirty="0" smtClean="0"/>
              <a:t>In the event of a significant counts increase and/or gain increase</a:t>
            </a:r>
          </a:p>
          <a:p>
            <a:pPr lvl="1">
              <a:buNone/>
            </a:pPr>
            <a:endParaRPr lang="en-US" b="1" dirty="0" smtClean="0"/>
          </a:p>
          <a:p>
            <a:endParaRPr lang="en-US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79562"/>
            <a:ext cx="5991045" cy="534838"/>
          </a:xfrm>
        </p:spPr>
        <p:txBody>
          <a:bodyPr/>
          <a:lstStyle/>
          <a:p>
            <a:r>
              <a:rPr lang="en-US" b="1" dirty="0" smtClean="0"/>
              <a:t>Dynamic Range Charts, Orbit 163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EFC63E-F8D9-44BB-A462-AC735E845F95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177474" y="6642556"/>
            <a:ext cx="4789052" cy="215444"/>
          </a:xfrm>
        </p:spPr>
        <p:txBody>
          <a:bodyPr/>
          <a:lstStyle/>
          <a:p>
            <a:r>
              <a:rPr lang="en-US" smtClean="0"/>
              <a:t>Use or disclosure of data contained herein is subject to the restriction on the title page of this document.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8401" y="1305925"/>
            <a:ext cx="3642003" cy="2191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36387" y="1306287"/>
            <a:ext cx="3611859" cy="2173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2948" y="3651775"/>
            <a:ext cx="3607360" cy="2170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404528" y="3924217"/>
            <a:ext cx="4086329" cy="1592329"/>
          </a:xfrm>
        </p:spPr>
        <p:txBody>
          <a:bodyPr>
            <a:normAutofit/>
          </a:bodyPr>
          <a:lstStyle/>
          <a:p>
            <a:r>
              <a:rPr lang="en-US" b="1" dirty="0" smtClean="0"/>
              <a:t>Over 13,100 counts margin relative to 45,150 limit</a:t>
            </a:r>
          </a:p>
          <a:p>
            <a:pPr>
              <a:buNone/>
            </a:pPr>
            <a:endParaRPr lang="en-US" b="1" dirty="0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MTOOLS" val="&lt;WMTools ver=&quot;1.0&quot;&gt;&lt;Timings time=&quot;3/6/2008 12:03:03 PM&quot;&gt;&lt;Slide id=&quot;335&quot; dur=&quot;.609375&quot;/&gt;&lt;Slide id=&quot;337&quot; dur=&quot;13.53516&quot;/&gt;&lt;Slide id=&quot;335&quot; dur=&quot;.765625&quot;/&gt;&lt;Slide id=&quot;337&quot; dur=&quot;4.699219&quot;/&gt;&lt;Slide id=&quot;312&quot; dur=&quot;2.902344&quot;/&gt;&lt;Slide id=&quot;313&quot; dur=&quot;7.195313&quot;/&gt;&lt;Slide id=&quot;316&quot; dur=&quot;10.69141&quot;/&gt;&lt;Slide id=&quot;317&quot; dur=&quot;1.734375&quot;/&gt;&lt;Slide id=&quot;336&quot; dur=&quot;1.703125&quot;/&gt;&lt;Slide id=&quot;338&quot; dur=&quot;1&quot;/&gt;&lt;/Timings&gt;&lt;/WMTools&gt;"/>
</p:tagLst>
</file>

<file path=ppt/theme/theme1.xml><?xml version="1.0" encoding="utf-8"?>
<a:theme xmlns:a="http://schemas.openxmlformats.org/drawingml/2006/main" name="noc_ppt_template052810">
  <a:themeElements>
    <a:clrScheme name="Default Design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5DAA"/>
      </a:accent1>
      <a:accent2>
        <a:srgbClr val="CC0000"/>
      </a:accent2>
      <a:accent3>
        <a:srgbClr val="FFFFFF"/>
      </a:accent3>
      <a:accent4>
        <a:srgbClr val="000000"/>
      </a:accent4>
      <a:accent5>
        <a:srgbClr val="AAB6D2"/>
      </a:accent5>
      <a:accent6>
        <a:srgbClr val="B90000"/>
      </a:accent6>
      <a:hlink>
        <a:srgbClr val="4FAFFF"/>
      </a:hlink>
      <a:folHlink>
        <a:srgbClr val="009600"/>
      </a:folHlink>
    </a:clrScheme>
    <a:fontScheme name="Default Design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a:style>
    </a:spDef>
    <a:txDef>
      <a:spPr>
        <a:noFill/>
      </a:spPr>
      <a:bodyPr wrap="square" rtlCol="0">
        <a:spAutoFit/>
      </a:bodyPr>
      <a:lstStyle>
        <a:defPPr>
          <a:defRPr sz="1600" dirty="0"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5DAA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AAB6D2"/>
        </a:accent5>
        <a:accent6>
          <a:srgbClr val="B90000"/>
        </a:accent6>
        <a:hlink>
          <a:srgbClr val="4FAFFF"/>
        </a:hlink>
        <a:folHlink>
          <a:srgbClr val="00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5DAA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AAB6D2"/>
        </a:accent5>
        <a:accent6>
          <a:srgbClr val="B90000"/>
        </a:accent6>
        <a:hlink>
          <a:srgbClr val="4FAFFF"/>
        </a:hlink>
        <a:folHlink>
          <a:srgbClr val="009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noc_ppt_template052810</Template>
  <TotalTime>4619</TotalTime>
  <Words>2022</Words>
  <Application>Microsoft Office PowerPoint</Application>
  <PresentationFormat>On-screen Show (4:3)</PresentationFormat>
  <Paragraphs>273</Paragraphs>
  <Slides>38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1" baseType="lpstr">
      <vt:lpstr>noc_ppt_template052810</vt:lpstr>
      <vt:lpstr>Visio</vt:lpstr>
      <vt:lpstr>Microsoft Office Visio Drawing</vt:lpstr>
      <vt:lpstr>NGES Cal/Val</vt:lpstr>
      <vt:lpstr>NGES Evaluation Tasks</vt:lpstr>
      <vt:lpstr>1.  Activation Sequence (SEV-3)</vt:lpstr>
      <vt:lpstr>Activation Sequence (cont.)</vt:lpstr>
      <vt:lpstr>3.  Functional Evaluation (SEV-3)</vt:lpstr>
      <vt:lpstr>Example Telemetry Trending Results</vt:lpstr>
      <vt:lpstr>Scan Synchronization Assessment</vt:lpstr>
      <vt:lpstr>7.  Dynamic Range (SEV-6)</vt:lpstr>
      <vt:lpstr>Dynamic Range Charts, Orbit 163</vt:lpstr>
      <vt:lpstr>8.  Scan Angle (SEV-7)</vt:lpstr>
      <vt:lpstr>Scan Angle Data</vt:lpstr>
      <vt:lpstr>9.  Radiometric Sensitivity (VER-1)</vt:lpstr>
      <vt:lpstr>Equations for NEDT Computation</vt:lpstr>
      <vt:lpstr>NEDT Equations (cont.)</vt:lpstr>
      <vt:lpstr>ATMS NEDT Summary</vt:lpstr>
      <vt:lpstr>ATMS PFM NEΔT Trending, Channels 1-9 </vt:lpstr>
      <vt:lpstr>ATMS PFM NEΔT Trending, Channels 10-18 </vt:lpstr>
      <vt:lpstr>ATMS PFM NEΔT Trending, Channels 19-22</vt:lpstr>
      <vt:lpstr>10.  Temperature Stabilization (SEV-8)</vt:lpstr>
      <vt:lpstr>Calibration Targets Stability</vt:lpstr>
      <vt:lpstr>Assessment of Target Temperature Variations</vt:lpstr>
      <vt:lpstr>Cause of Temperature Variations – Incident Solar and Thermal Flux</vt:lpstr>
      <vt:lpstr>Correlation with Eclipse</vt:lpstr>
      <vt:lpstr>Probable Cause:  Solar path to WG load near eclipse</vt:lpstr>
      <vt:lpstr>Receiver Shelf Stability – K, Ka and V Bands</vt:lpstr>
      <vt:lpstr>Receiver Shelf Stability – W and G Bands</vt:lpstr>
      <vt:lpstr>Gain Stability – Chan 1, 2</vt:lpstr>
      <vt:lpstr>Gain Stability – Chan 3, 4</vt:lpstr>
      <vt:lpstr>Gain Stability – Chan 5, 6</vt:lpstr>
      <vt:lpstr>Gain Stability – Chan 7, 8</vt:lpstr>
      <vt:lpstr>Gain Stability – Chan 9, 10</vt:lpstr>
      <vt:lpstr>Gain Stability – Chan 11, 12</vt:lpstr>
      <vt:lpstr>Gain Stability – Chan 13, 14</vt:lpstr>
      <vt:lpstr>Gain Stability – Chan 15, 16</vt:lpstr>
      <vt:lpstr>Gain Stability – Chan 17, 18</vt:lpstr>
      <vt:lpstr>Gain Stability – Chan 19, 20</vt:lpstr>
      <vt:lpstr>Gain Stability – Chan 21, 22</vt:lpstr>
      <vt:lpstr>Slide 38</vt:lpstr>
    </vt:vector>
  </TitlesOfParts>
  <Company>Northrop Grumman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ATMS On-Orbit Performance Assessment</dc:title>
  <dc:creator>AnderKe1</dc:creator>
  <cp:lastModifiedBy>AnderKe1</cp:lastModifiedBy>
  <cp:revision>100</cp:revision>
  <dcterms:created xsi:type="dcterms:W3CDTF">2011-11-10T15:50:47Z</dcterms:created>
  <dcterms:modified xsi:type="dcterms:W3CDTF">2012-01-09T19:13:07Z</dcterms:modified>
</cp:coreProperties>
</file>