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4" r:id="rId4"/>
    <p:sldId id="308" r:id="rId5"/>
    <p:sldId id="310" r:id="rId6"/>
    <p:sldId id="311" r:id="rId7"/>
    <p:sldId id="312" r:id="rId8"/>
    <p:sldId id="313" r:id="rId9"/>
    <p:sldId id="322" r:id="rId10"/>
    <p:sldId id="321" r:id="rId11"/>
    <p:sldId id="299" r:id="rId12"/>
    <p:sldId id="302" r:id="rId13"/>
    <p:sldId id="306" r:id="rId14"/>
    <p:sldId id="275" r:id="rId15"/>
    <p:sldId id="276" r:id="rId16"/>
    <p:sldId id="277" r:id="rId17"/>
    <p:sldId id="293" r:id="rId18"/>
    <p:sldId id="323" r:id="rId19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1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FC6C-BF87-43B4-B0C2-454718431116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BC62-5B14-4AAE-B90D-9263ED3A9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FC6C-BF87-43B4-B0C2-454718431116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BC62-5B14-4AAE-B90D-9263ED3A9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FC6C-BF87-43B4-B0C2-454718431116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BC62-5B14-4AAE-B90D-9263ED3A9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FC6C-BF87-43B4-B0C2-454718431116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BC62-5B14-4AAE-B90D-9263ED3A9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FC6C-BF87-43B4-B0C2-454718431116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BC62-5B14-4AAE-B90D-9263ED3A9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FC6C-BF87-43B4-B0C2-454718431116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BC62-5B14-4AAE-B90D-9263ED3A9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FC6C-BF87-43B4-B0C2-454718431116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BC62-5B14-4AAE-B90D-9263ED3A9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FC6C-BF87-43B4-B0C2-454718431116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BC62-5B14-4AAE-B90D-9263ED3A9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FC6C-BF87-43B4-B0C2-454718431116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BC62-5B14-4AAE-B90D-9263ED3A9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FC6C-BF87-43B4-B0C2-454718431116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BC62-5B14-4AAE-B90D-9263ED3A9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FC6C-BF87-43B4-B0C2-454718431116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BC62-5B14-4AAE-B90D-9263ED3A9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FF"/>
            </a:gs>
            <a:gs pos="100000">
              <a:srgbClr val="0066FF">
                <a:gamma/>
                <a:tint val="0"/>
                <a:invGamma/>
              </a:srgbClr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2FC6C-BF87-43B4-B0C2-454718431116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5BC62-5B14-4AAE-B90D-9263ED3A9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077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ATMS Instrument Performance Monitoring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Li Bi, </a:t>
            </a:r>
            <a:r>
              <a:rPr lang="en-US" dirty="0" err="1" smtClean="0">
                <a:solidFill>
                  <a:srgbClr val="002060"/>
                </a:solidFill>
              </a:rPr>
              <a:t>Ninghai</a:t>
            </a:r>
            <a:r>
              <a:rPr lang="en-US" dirty="0" smtClean="0">
                <a:solidFill>
                  <a:srgbClr val="002060"/>
                </a:solidFill>
              </a:rPr>
              <a:t> Sun, </a:t>
            </a:r>
            <a:r>
              <a:rPr lang="en-US" dirty="0" err="1" smtClean="0">
                <a:solidFill>
                  <a:srgbClr val="002060"/>
                </a:solidFill>
              </a:rPr>
              <a:t>Fuzhong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Weng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Tsan</a:t>
            </a:r>
            <a:r>
              <a:rPr lang="en-US" dirty="0" smtClean="0">
                <a:solidFill>
                  <a:srgbClr val="002060"/>
                </a:solidFill>
              </a:rPr>
              <a:t> Mo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  <a:ea typeface="SimSun" pitchFamily="2" charset="-122"/>
              </a:rPr>
              <a:t>NOAA/NESDIS/STAR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sz="3000" dirty="0" smtClean="0">
              <a:solidFill>
                <a:srgbClr val="002060"/>
              </a:solidFill>
            </a:endParaRPr>
          </a:p>
          <a:p>
            <a:r>
              <a:rPr lang="en-US" sz="3000" dirty="0" smtClean="0">
                <a:solidFill>
                  <a:srgbClr val="002060"/>
                </a:solidFill>
              </a:rPr>
              <a:t>13 January 2012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4" name="Picture 96" descr="NOAA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486400"/>
            <a:ext cx="118586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9" descr="STA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5912" y="152400"/>
            <a:ext cx="12080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JPSS Logo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13347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25" y="5715000"/>
            <a:ext cx="10318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503238"/>
            <a:ext cx="86868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Evaluation Methods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1295400"/>
            <a:ext cx="777240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en-US" sz="2200" b="1" dirty="0" smtClean="0"/>
          </a:p>
          <a:p>
            <a:pPr>
              <a:lnSpc>
                <a:spcPct val="120000"/>
              </a:lnSpc>
              <a:defRPr/>
            </a:pPr>
            <a:r>
              <a:rPr lang="en-US" sz="2200" b="1" dirty="0" smtClean="0"/>
              <a:t>ATMS TDR Bias O-B at Each Channel 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200" b="1" dirty="0" smtClean="0"/>
              <a:t>Over ocean (55 </a:t>
            </a:r>
            <a:r>
              <a:rPr lang="en-US" sz="2200" b="1" baseline="30000" dirty="0" smtClean="0"/>
              <a:t>O</a:t>
            </a:r>
            <a:r>
              <a:rPr lang="en-US" sz="2200" b="1" dirty="0" smtClean="0"/>
              <a:t>N ~ 55 </a:t>
            </a:r>
            <a:r>
              <a:rPr lang="en-US" sz="2200" b="1" baseline="30000" dirty="0" smtClean="0"/>
              <a:t>O</a:t>
            </a:r>
            <a:r>
              <a:rPr lang="en-US" sz="2200" b="1" dirty="0" smtClean="0"/>
              <a:t>S)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200" b="1" dirty="0" smtClean="0"/>
              <a:t>Clear sky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200" b="1" dirty="0" smtClean="0"/>
              <a:t>Ascend/Descend separated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en-US" sz="2200" b="1" dirty="0" smtClean="0"/>
          </a:p>
          <a:p>
            <a:pPr>
              <a:lnSpc>
                <a:spcPct val="120000"/>
              </a:lnSpc>
              <a:defRPr/>
            </a:pPr>
            <a:r>
              <a:rPr lang="en-US" sz="2200" b="1" dirty="0" smtClean="0"/>
              <a:t>ATMS TDR Angular Dependent Bias O-B at Each FOV</a:t>
            </a:r>
            <a:endParaRPr lang="en-US" sz="2200" b="1" dirty="0"/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200" b="1" dirty="0"/>
              <a:t>Over ocean </a:t>
            </a:r>
            <a:r>
              <a:rPr lang="en-US" sz="2200" b="1" dirty="0" smtClean="0"/>
              <a:t>(55 </a:t>
            </a:r>
            <a:r>
              <a:rPr lang="en-US" sz="2200" b="1" baseline="30000" dirty="0"/>
              <a:t>O</a:t>
            </a:r>
            <a:r>
              <a:rPr lang="en-US" sz="2200" b="1" dirty="0"/>
              <a:t>N ~ </a:t>
            </a:r>
            <a:r>
              <a:rPr lang="en-US" sz="2200" b="1" dirty="0" smtClean="0"/>
              <a:t>55 </a:t>
            </a:r>
            <a:r>
              <a:rPr lang="en-US" sz="2200" b="1" baseline="30000" dirty="0"/>
              <a:t>O</a:t>
            </a:r>
            <a:r>
              <a:rPr lang="en-US" sz="2200" b="1" dirty="0"/>
              <a:t>S)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200" b="1" dirty="0"/>
              <a:t>Clear </a:t>
            </a:r>
            <a:r>
              <a:rPr lang="en-US" sz="2200" b="1" dirty="0" smtClean="0"/>
              <a:t>sky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200" b="1" dirty="0" smtClean="0"/>
              <a:t>Ascend/Descend separated</a:t>
            </a:r>
          </a:p>
          <a:p>
            <a:pPr lvl="1">
              <a:lnSpc>
                <a:spcPct val="120000"/>
              </a:lnSpc>
              <a:defRPr/>
            </a:pPr>
            <a:endParaRPr lang="en-US" b="1" dirty="0" smtClean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92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" y="419100"/>
            <a:ext cx="40100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9100"/>
            <a:ext cx="40100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40100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00475"/>
            <a:ext cx="40481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57800" y="360920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ATMS Ch4 Bias Time Series Over Ocean Clear Sky 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164068"/>
            <a:ext cx="50292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Available Products from Bias Monitoring Package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4582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ATMS TDR Cross-Track Asymmetry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21268"/>
            <a:ext cx="522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Angular dependent bias (A-O) Dec, 16-22, 2011</a:t>
            </a:r>
          </a:p>
        </p:txBody>
      </p:sp>
      <p:pic>
        <p:nvPicPr>
          <p:cNvPr id="8" name="Picture 7" descr="atms.abias.tdr.dec7d36.ch1-2.as2.png"/>
          <p:cNvPicPr>
            <a:picLocks noChangeAspect="1"/>
          </p:cNvPicPr>
          <p:nvPr/>
        </p:nvPicPr>
        <p:blipFill>
          <a:blip r:embed="rId2" cstate="print"/>
          <a:srcRect l="5351" r="4013" b="2310"/>
          <a:stretch>
            <a:fillRect/>
          </a:stretch>
        </p:blipFill>
        <p:spPr>
          <a:xfrm>
            <a:off x="514714" y="1143000"/>
            <a:ext cx="4133486" cy="5160517"/>
          </a:xfrm>
          <a:prstGeom prst="rect">
            <a:avLst/>
          </a:prstGeom>
        </p:spPr>
      </p:pic>
      <p:pic>
        <p:nvPicPr>
          <p:cNvPr id="9" name="Picture 8" descr="atms.abias.tdr.dec7d36.ch1-2.ds2.png"/>
          <p:cNvPicPr>
            <a:picLocks noChangeAspect="1"/>
          </p:cNvPicPr>
          <p:nvPr/>
        </p:nvPicPr>
        <p:blipFill>
          <a:blip r:embed="rId3" cstate="print"/>
          <a:srcRect l="5351" r="4013" b="2310"/>
          <a:stretch>
            <a:fillRect/>
          </a:stretch>
        </p:blipFill>
        <p:spPr>
          <a:xfrm>
            <a:off x="4648200" y="1143000"/>
            <a:ext cx="4133486" cy="5160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64770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Offline study, courtesy of Tong Zhu </a:t>
            </a:r>
            <a:endParaRPr lang="en-US" sz="1600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ome\lbi\My Documents\Downloads\plot\2011_11_20_clw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3000" y="708818"/>
            <a:ext cx="6735085" cy="520438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74638"/>
            <a:ext cx="86868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Clear Sky Identification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76200" y="5943600"/>
            <a:ext cx="8984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Physical Cloud Liquid Water Path retrieval algorithm applied to identify clear sky (</a:t>
            </a:r>
            <a:r>
              <a:rPr lang="en-US" sz="1600" b="1" dirty="0" err="1" smtClean="0"/>
              <a:t>Weng</a:t>
            </a:r>
            <a:r>
              <a:rPr lang="en-US" sz="1600" b="1" dirty="0" smtClean="0"/>
              <a:t>, </a:t>
            </a:r>
            <a:r>
              <a:rPr lang="en-US" sz="1600" b="1" i="1" dirty="0" smtClean="0"/>
              <a:t>et al</a:t>
            </a:r>
            <a:r>
              <a:rPr lang="en-US" sz="1600" b="1" dirty="0" smtClean="0"/>
              <a:t>., 2003)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CLW &lt; 0.05 is considered as clear sky</a:t>
            </a:r>
            <a:endParaRPr lang="en-US" sz="16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69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19E6-6290-41A0-B077-8E85B38DCD5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94852" y="609600"/>
            <a:ext cx="3596148" cy="5562600"/>
            <a:chOff x="594852" y="457200"/>
            <a:chExt cx="2738899" cy="5410200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1932" t="4918" r="66510" b="83305"/>
            <a:stretch>
              <a:fillRect/>
            </a:stretch>
          </p:blipFill>
          <p:spPr bwMode="auto">
            <a:xfrm>
              <a:off x="599768" y="457200"/>
              <a:ext cx="267683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3575" t="5556" r="36473" b="82716"/>
            <a:stretch>
              <a:fillRect/>
            </a:stretch>
          </p:blipFill>
          <p:spPr bwMode="auto">
            <a:xfrm>
              <a:off x="609600" y="1981200"/>
              <a:ext cx="2667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3527" t="5556" r="6522" b="82716"/>
            <a:stretch>
              <a:fillRect/>
            </a:stretch>
          </p:blipFill>
          <p:spPr bwMode="auto">
            <a:xfrm>
              <a:off x="594852" y="3352800"/>
              <a:ext cx="2681748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898" t="61728" r="66425" b="27161"/>
            <a:stretch>
              <a:fillRect/>
            </a:stretch>
          </p:blipFill>
          <p:spPr bwMode="auto">
            <a:xfrm>
              <a:off x="609601" y="4495800"/>
              <a:ext cx="272415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64859" t="16605" r="7094" b="18180"/>
          <a:stretch>
            <a:fillRect/>
          </a:stretch>
        </p:blipFill>
        <p:spPr bwMode="auto">
          <a:xfrm>
            <a:off x="4572000" y="8382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867400" y="5867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AMSU-A FOV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71600" y="392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ATMS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381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NOAA-18 </a:t>
            </a:r>
            <a:r>
              <a:rPr lang="en-US" dirty="0" smtClean="0">
                <a:solidFill>
                  <a:srgbClr val="FF0000"/>
                </a:solidFill>
              </a:rPr>
              <a:t>AMSU-A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38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Ocean: </a:t>
            </a:r>
            <a:r>
              <a:rPr lang="en-US" dirty="0" smtClean="0">
                <a:ln>
                  <a:solidFill>
                    <a:srgbClr val="FF0000"/>
                  </a:solidFill>
                </a:ln>
              </a:rPr>
              <a:t>-20S to 20N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87868"/>
            <a:ext cx="37338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Comparison with NOAA-18 AMSU-A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6290846"/>
            <a:ext cx="69342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ATMS mean TDR temperature at each FOV is consistent with NOAA-18 AMSU-A</a:t>
            </a:r>
            <a:endParaRPr lang="en-US" sz="16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2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429000"/>
            <a:ext cx="40100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52400"/>
            <a:ext cx="40100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0100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0100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76200"/>
            <a:ext cx="2971800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ATMS Observation Ch.1 Ascending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352800"/>
            <a:ext cx="3048000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ATMS Observation Ch.1 Descending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76200"/>
            <a:ext cx="3276600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NOAA 18 AMSU-A Observation Ch.1 Ascending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352800"/>
            <a:ext cx="3276600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NOAA 18 AMSU-A Observation Ch.1 Descending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6519446"/>
            <a:ext cx="53340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ATMS TDR show nice global coverage with less data gap</a:t>
            </a:r>
            <a:endParaRPr lang="en-US" sz="16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82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429000"/>
            <a:ext cx="40100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52400"/>
            <a:ext cx="40100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0100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0100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76200"/>
            <a:ext cx="2971800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ATMS Observation Ch.2 Ascending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352800"/>
            <a:ext cx="3048000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ATMS Observation Ch.2 Descending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76200"/>
            <a:ext cx="3276600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NOAA 18 AMSU-A Observation Ch.2 Ascending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352800"/>
            <a:ext cx="3276600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NOAA 18 AMSU-A Observation Ch.2 Descending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22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Home\lbi\My Documents\Downloads\plot\npp_atms_ch1_2011-11-20_a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663440" cy="4937760"/>
          </a:xfrm>
          <a:prstGeom prst="rect">
            <a:avLst/>
          </a:prstGeom>
          <a:noFill/>
        </p:spPr>
      </p:pic>
      <p:pic>
        <p:nvPicPr>
          <p:cNvPr id="3" name="Picture 3" descr="D:\Home\lbi\My Documents\Downloads\plot\npp_atms_ch1_2011-11-20_a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05840"/>
            <a:ext cx="4663440" cy="4937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533400"/>
            <a:ext cx="56388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 look of ATMS TDR </a:t>
            </a:r>
            <a:r>
              <a:rPr lang="en-US" sz="2400" i="1" dirty="0" smtClean="0"/>
              <a:t>vs</a:t>
            </a:r>
            <a:r>
              <a:rPr lang="en-US" sz="2400" dirty="0" smtClean="0"/>
              <a:t>. REMAPPED </a:t>
            </a:r>
            <a:r>
              <a:rPr lang="en-US" sz="2400" dirty="0" smtClean="0"/>
              <a:t>SDR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38300" y="5574268"/>
            <a:ext cx="51892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ATMS TDRs are warmer than ATMS remapped SDRs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Future Work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Improve cloud identification algorithm</a:t>
            </a:r>
          </a:p>
          <a:p>
            <a:r>
              <a:rPr lang="en-US" dirty="0" smtClean="0"/>
              <a:t>Quantify scan asymmetry bias</a:t>
            </a:r>
          </a:p>
          <a:p>
            <a:r>
              <a:rPr lang="en-US" dirty="0" smtClean="0"/>
              <a:t>Verify operational TDR to SDR conversion coefficients</a:t>
            </a:r>
          </a:p>
          <a:p>
            <a:r>
              <a:rPr lang="en-US" dirty="0" smtClean="0"/>
              <a:t>Assessment of </a:t>
            </a:r>
            <a:r>
              <a:rPr lang="en-US" dirty="0" err="1" smtClean="0"/>
              <a:t>intercalibration</a:t>
            </a:r>
            <a:r>
              <a:rPr lang="en-US" dirty="0" smtClean="0"/>
              <a:t> between ATMS and NOAA-19 AMSU-A</a:t>
            </a:r>
          </a:p>
          <a:p>
            <a:r>
              <a:rPr lang="en-US" dirty="0" smtClean="0"/>
              <a:t>Evaluate ATMS remapped SDR vs. ATMS TDR</a:t>
            </a:r>
          </a:p>
          <a:p>
            <a:r>
              <a:rPr lang="en-US" dirty="0" smtClean="0"/>
              <a:t>Continue update current bias monitor package</a:t>
            </a:r>
          </a:p>
          <a:p>
            <a:pPr lvl="1"/>
            <a:r>
              <a:rPr lang="en-US" dirty="0" smtClean="0"/>
              <a:t>Test high resolution background input for RT simulation</a:t>
            </a:r>
          </a:p>
          <a:p>
            <a:pPr lvl="1"/>
            <a:r>
              <a:rPr lang="en-US" dirty="0" smtClean="0"/>
              <a:t>Provide more bias monitoring parameters to the package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STAR ATMS Cal/Val Flow</a:t>
            </a:r>
          </a:p>
          <a:p>
            <a:r>
              <a:rPr lang="en-US" dirty="0" smtClean="0"/>
              <a:t>ATMS Long-term Instrument Trending System Overview</a:t>
            </a:r>
          </a:p>
          <a:p>
            <a:pPr lvl="1"/>
            <a:r>
              <a:rPr lang="en-US" dirty="0" smtClean="0"/>
              <a:t>Introduction and available products</a:t>
            </a:r>
          </a:p>
          <a:p>
            <a:r>
              <a:rPr lang="en-US" dirty="0" smtClean="0"/>
              <a:t>ATMS TDR Bias Monitoring System Overview</a:t>
            </a:r>
          </a:p>
          <a:p>
            <a:pPr lvl="1"/>
            <a:r>
              <a:rPr lang="en-US" dirty="0" smtClean="0"/>
              <a:t>Evaluation methods and available products</a:t>
            </a:r>
          </a:p>
          <a:p>
            <a:r>
              <a:rPr lang="en-US" dirty="0" smtClean="0"/>
              <a:t>ATMS TDR comparison with NOAA-18 AMSU-A</a:t>
            </a:r>
          </a:p>
          <a:p>
            <a:r>
              <a:rPr lang="en-US" dirty="0" smtClean="0"/>
              <a:t>Initial look of remapped ATMS SDR </a:t>
            </a:r>
            <a:r>
              <a:rPr lang="en-US" i="1" dirty="0" smtClean="0"/>
              <a:t>vs</a:t>
            </a:r>
            <a:r>
              <a:rPr lang="en-US" dirty="0" smtClean="0"/>
              <a:t>. ATMS TDR</a:t>
            </a:r>
          </a:p>
          <a:p>
            <a:r>
              <a:rPr lang="en-US" dirty="0" smtClean="0"/>
              <a:t>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00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1219200" y="0"/>
            <a:ext cx="5715000" cy="533400"/>
          </a:xfrm>
        </p:spPr>
        <p:txBody>
          <a:bodyPr/>
          <a:lstStyle/>
          <a:p>
            <a:pPr eaLnBrk="1" hangingPunct="1"/>
            <a:r>
              <a:rPr lang="en-US" sz="2400" b="1" smtClean="0"/>
              <a:t>STAR ATMS Cal/Val Flow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04800" y="609600"/>
            <a:ext cx="1066800" cy="6096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200"/>
              <a:t>ATMS</a:t>
            </a:r>
          </a:p>
          <a:p>
            <a:pPr algn="ctr" eaLnBrk="0" hangingPunct="0"/>
            <a:r>
              <a:rPr lang="en-US" sz="1200"/>
              <a:t>RDR (GRAVITE)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600200" y="609600"/>
            <a:ext cx="1066800" cy="6096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200"/>
              <a:t>ATMS</a:t>
            </a:r>
          </a:p>
          <a:p>
            <a:pPr algn="ctr" eaLnBrk="0" hangingPunct="0"/>
            <a:r>
              <a:rPr lang="en-US" sz="1200"/>
              <a:t>SDR (GRAVITE)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2895600" y="609600"/>
            <a:ext cx="1066800" cy="6096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200"/>
              <a:t>CrIS</a:t>
            </a:r>
          </a:p>
          <a:p>
            <a:pPr algn="ctr" eaLnBrk="0" hangingPunct="0"/>
            <a:r>
              <a:rPr lang="en-US" sz="1200"/>
              <a:t>SDR (GRAVITE)</a:t>
            </a: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191000" y="609600"/>
            <a:ext cx="1066800" cy="6096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200"/>
              <a:t>ECMWF</a:t>
            </a:r>
          </a:p>
          <a:p>
            <a:pPr algn="ctr" eaLnBrk="0" hangingPunct="0"/>
            <a:r>
              <a:rPr lang="en-US" sz="1200"/>
              <a:t> (EC)</a:t>
            </a: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5486400" y="609600"/>
            <a:ext cx="1066800" cy="6096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200"/>
              <a:t>GDAS/GFS (NCEP)</a:t>
            </a: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6781800" y="609600"/>
            <a:ext cx="1066800" cy="6096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200"/>
              <a:t>TLE/SNOs</a:t>
            </a:r>
          </a:p>
        </p:txBody>
      </p:sp>
      <p:cxnSp>
        <p:nvCxnSpPr>
          <p:cNvPr id="14" name="Shape 13"/>
          <p:cNvCxnSpPr>
            <a:stCxn id="2051" idx="2"/>
          </p:cNvCxnSpPr>
          <p:nvPr/>
        </p:nvCxnSpPr>
        <p:spPr>
          <a:xfrm rot="16200000" flipH="1">
            <a:off x="3962400" y="-1905000"/>
            <a:ext cx="228600" cy="6477000"/>
          </a:xfrm>
          <a:prstGeom prst="bentConnector2">
            <a:avLst/>
          </a:prstGeom>
          <a:ln w="139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056" idx="2"/>
          </p:cNvCxnSpPr>
          <p:nvPr/>
        </p:nvCxnSpPr>
        <p:spPr>
          <a:xfrm>
            <a:off x="7315200" y="1219200"/>
            <a:ext cx="0" cy="228600"/>
          </a:xfrm>
          <a:prstGeom prst="line">
            <a:avLst/>
          </a:prstGeom>
          <a:ln w="139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33600" y="1219200"/>
            <a:ext cx="0" cy="228600"/>
          </a:xfrm>
          <a:prstGeom prst="line">
            <a:avLst/>
          </a:prstGeom>
          <a:ln w="139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24400" y="1219200"/>
            <a:ext cx="0" cy="228600"/>
          </a:xfrm>
          <a:prstGeom prst="line">
            <a:avLst/>
          </a:prstGeom>
          <a:ln w="139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19800" y="1219200"/>
            <a:ext cx="0" cy="228600"/>
          </a:xfrm>
          <a:prstGeom prst="line">
            <a:avLst/>
          </a:prstGeom>
          <a:ln w="139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n 19"/>
          <p:cNvSpPr/>
          <p:nvPr/>
        </p:nvSpPr>
        <p:spPr>
          <a:xfrm>
            <a:off x="2667000" y="1600200"/>
            <a:ext cx="1524000" cy="609600"/>
          </a:xfrm>
          <a:prstGeom prst="can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397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3" name="TextBox 20"/>
          <p:cNvSpPr txBox="1">
            <a:spLocks noChangeArrowheads="1"/>
          </p:cNvSpPr>
          <p:nvPr/>
        </p:nvSpPr>
        <p:spPr bwMode="auto">
          <a:xfrm>
            <a:off x="2743200" y="1792288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STAR Storage</a:t>
            </a:r>
          </a:p>
        </p:txBody>
      </p:sp>
      <p:cxnSp>
        <p:nvCxnSpPr>
          <p:cNvPr id="23" name="Straight Arrow Connector 22"/>
          <p:cNvCxnSpPr>
            <a:stCxn id="2053" idx="2"/>
            <a:endCxn id="20" idx="1"/>
          </p:cNvCxnSpPr>
          <p:nvPr/>
        </p:nvCxnSpPr>
        <p:spPr>
          <a:xfrm>
            <a:off x="3429000" y="1219200"/>
            <a:ext cx="0" cy="3810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 bwMode="auto">
          <a:xfrm>
            <a:off x="228600" y="1981200"/>
            <a:ext cx="1643063" cy="533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000" b="1" i="1" dirty="0">
                <a:solidFill>
                  <a:srgbClr val="C00000"/>
                </a:solidFill>
              </a:rPr>
              <a:t>Long-term Instrument Performance Trending System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28600" y="2743200"/>
            <a:ext cx="1643063" cy="533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000" b="1" i="1" dirty="0">
                <a:solidFill>
                  <a:srgbClr val="C00000"/>
                </a:solidFill>
              </a:rPr>
              <a:t>Long-term Bias Monitoring System</a:t>
            </a:r>
          </a:p>
        </p:txBody>
      </p:sp>
      <p:sp>
        <p:nvSpPr>
          <p:cNvPr id="2067" name="Rectangle 61"/>
          <p:cNvSpPr>
            <a:spLocks noChangeArrowheads="1"/>
          </p:cNvSpPr>
          <p:nvPr/>
        </p:nvSpPr>
        <p:spPr bwMode="auto">
          <a:xfrm>
            <a:off x="2362200" y="2286000"/>
            <a:ext cx="2209800" cy="3048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000"/>
              <a:t>Input Radiometric Counts, PRT Counts, Coefficients</a:t>
            </a:r>
          </a:p>
        </p:txBody>
      </p:sp>
      <p:sp>
        <p:nvSpPr>
          <p:cNvPr id="2068" name="Rectangle 62"/>
          <p:cNvSpPr>
            <a:spLocks noChangeArrowheads="1"/>
          </p:cNvSpPr>
          <p:nvPr/>
        </p:nvSpPr>
        <p:spPr bwMode="auto">
          <a:xfrm>
            <a:off x="2438400" y="3352800"/>
            <a:ext cx="1981200" cy="3048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000"/>
              <a:t>Compute Average Temp for Hot Target over Np scans</a:t>
            </a:r>
          </a:p>
        </p:txBody>
      </p:sp>
      <p:sp>
        <p:nvSpPr>
          <p:cNvPr id="2069" name="Rectangle 63"/>
          <p:cNvSpPr>
            <a:spLocks noChangeArrowheads="1"/>
          </p:cNvSpPr>
          <p:nvPr/>
        </p:nvSpPr>
        <p:spPr bwMode="auto">
          <a:xfrm>
            <a:off x="2362200" y="3886200"/>
            <a:ext cx="2209800" cy="2286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000"/>
              <a:t>Compute Apparent code Space TB</a:t>
            </a:r>
          </a:p>
        </p:txBody>
      </p:sp>
      <p:sp>
        <p:nvSpPr>
          <p:cNvPr id="65" name="Flowchart: Process 64"/>
          <p:cNvSpPr/>
          <p:nvPr/>
        </p:nvSpPr>
        <p:spPr>
          <a:xfrm>
            <a:off x="304800" y="4191000"/>
            <a:ext cx="1524000" cy="381000"/>
          </a:xfrm>
          <a:prstGeom prst="flowChartProcess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71" name="TextBox 65"/>
          <p:cNvSpPr txBox="1">
            <a:spLocks noChangeArrowheads="1"/>
          </p:cNvSpPr>
          <p:nvPr/>
        </p:nvSpPr>
        <p:spPr bwMode="auto">
          <a:xfrm>
            <a:off x="381000" y="41910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Statistic data </a:t>
            </a:r>
          </a:p>
          <a:p>
            <a:pPr algn="ctr"/>
            <a:r>
              <a:rPr lang="en-US" sz="900"/>
              <a:t>+ real time plots</a:t>
            </a:r>
          </a:p>
        </p:txBody>
      </p:sp>
      <p:sp>
        <p:nvSpPr>
          <p:cNvPr id="2072" name="Rectangle 66"/>
          <p:cNvSpPr>
            <a:spLocks noChangeArrowheads="1"/>
          </p:cNvSpPr>
          <p:nvPr/>
        </p:nvSpPr>
        <p:spPr bwMode="auto">
          <a:xfrm>
            <a:off x="2514600" y="4897438"/>
            <a:ext cx="2009775" cy="360362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000"/>
              <a:t>Compute Average Hot/Cold Counts over Nc Scans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819400" y="5943600"/>
            <a:ext cx="1143000" cy="304800"/>
            <a:chOff x="2895600" y="4495800"/>
            <a:chExt cx="1143000" cy="304800"/>
          </a:xfrm>
        </p:grpSpPr>
        <p:sp>
          <p:nvSpPr>
            <p:cNvPr id="68" name="Flowchart: Decision 67"/>
            <p:cNvSpPr/>
            <p:nvPr/>
          </p:nvSpPr>
          <p:spPr>
            <a:xfrm>
              <a:off x="2895600" y="4495800"/>
              <a:ext cx="1143000" cy="304800"/>
            </a:xfrm>
            <a:prstGeom prst="flowChartDecision">
              <a:avLst/>
            </a:prstGeom>
            <a:noFill/>
            <a:ln w="139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34" name="TextBox 68"/>
            <p:cNvSpPr txBox="1">
              <a:spLocks noChangeArrowheads="1"/>
            </p:cNvSpPr>
            <p:nvPr/>
          </p:nvSpPr>
          <p:spPr bwMode="auto">
            <a:xfrm>
              <a:off x="3200400" y="4495800"/>
              <a:ext cx="838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TDRs</a:t>
              </a: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2819400" y="6477000"/>
            <a:ext cx="1143000" cy="304800"/>
            <a:chOff x="2895600" y="4495800"/>
            <a:chExt cx="1143000" cy="304800"/>
          </a:xfrm>
        </p:grpSpPr>
        <p:sp>
          <p:nvSpPr>
            <p:cNvPr id="72" name="Flowchart: Decision 71"/>
            <p:cNvSpPr/>
            <p:nvPr/>
          </p:nvSpPr>
          <p:spPr>
            <a:xfrm>
              <a:off x="2895600" y="4495800"/>
              <a:ext cx="1143000" cy="304800"/>
            </a:xfrm>
            <a:prstGeom prst="flowChartDecision">
              <a:avLst/>
            </a:prstGeom>
            <a:noFill/>
            <a:ln w="139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32" name="TextBox 72"/>
            <p:cNvSpPr txBox="1">
              <a:spLocks noChangeArrowheads="1"/>
            </p:cNvSpPr>
            <p:nvPr/>
          </p:nvSpPr>
          <p:spPr bwMode="auto">
            <a:xfrm>
              <a:off x="3200400" y="4495800"/>
              <a:ext cx="838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SDRs</a:t>
              </a:r>
            </a:p>
          </p:txBody>
        </p:sp>
      </p:grpSp>
      <p:cxnSp>
        <p:nvCxnSpPr>
          <p:cNvPr id="79" name="Straight Arrow Connector 78"/>
          <p:cNvCxnSpPr/>
          <p:nvPr/>
        </p:nvCxnSpPr>
        <p:spPr>
          <a:xfrm>
            <a:off x="3429000" y="6210300"/>
            <a:ext cx="0" cy="2667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6" name="Rectangle 79"/>
          <p:cNvSpPr>
            <a:spLocks noChangeArrowheads="1"/>
          </p:cNvSpPr>
          <p:nvPr/>
        </p:nvSpPr>
        <p:spPr bwMode="auto">
          <a:xfrm>
            <a:off x="4419600" y="6096000"/>
            <a:ext cx="2057400" cy="2286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000"/>
              <a:t>Antenna pattern correction</a:t>
            </a:r>
          </a:p>
        </p:txBody>
      </p:sp>
      <p:sp>
        <p:nvSpPr>
          <p:cNvPr id="2077" name="Rectangle 80"/>
          <p:cNvSpPr>
            <a:spLocks noChangeArrowheads="1"/>
          </p:cNvSpPr>
          <p:nvPr/>
        </p:nvSpPr>
        <p:spPr bwMode="auto">
          <a:xfrm>
            <a:off x="4419600" y="6400800"/>
            <a:ext cx="2057400" cy="2286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000"/>
              <a:t>Cross-track bias correction</a:t>
            </a:r>
          </a:p>
        </p:txBody>
      </p:sp>
      <p:cxnSp>
        <p:nvCxnSpPr>
          <p:cNvPr id="2078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3429000" y="6172200"/>
            <a:ext cx="990600" cy="152400"/>
          </a:xfrm>
          <a:prstGeom prst="bentConnector3">
            <a:avLst>
              <a:gd name="adj1" fmla="val 50000"/>
            </a:avLst>
          </a:prstGeom>
          <a:noFill/>
          <a:ln w="15240" algn="ctr">
            <a:solidFill>
              <a:schemeClr val="tx1"/>
            </a:solidFill>
            <a:round/>
            <a:headEnd type="none" w="sm" len="sm"/>
            <a:tailEnd type="triangle" w="lg" len="lg"/>
          </a:ln>
        </p:spPr>
      </p:cxnSp>
      <p:cxnSp>
        <p:nvCxnSpPr>
          <p:cNvPr id="2079" name="Straight Arrow Connector 90"/>
          <p:cNvCxnSpPr>
            <a:cxnSpLocks noChangeShapeType="1"/>
          </p:cNvCxnSpPr>
          <p:nvPr/>
        </p:nvCxnSpPr>
        <p:spPr bwMode="auto">
          <a:xfrm rot="10800000">
            <a:off x="3429000" y="6324600"/>
            <a:ext cx="990600" cy="152400"/>
          </a:xfrm>
          <a:prstGeom prst="bentConnector3">
            <a:avLst>
              <a:gd name="adj1" fmla="val 50000"/>
            </a:avLst>
          </a:prstGeom>
          <a:noFill/>
          <a:ln w="15240" algn="ctr">
            <a:solidFill>
              <a:schemeClr val="tx1"/>
            </a:solidFill>
            <a:round/>
            <a:headEnd type="none" w="sm" len="sm"/>
            <a:tailEnd type="triangle" w="lg" len="lg"/>
          </a:ln>
        </p:spPr>
      </p:cxnSp>
      <p:sp>
        <p:nvSpPr>
          <p:cNvPr id="2080" name="Rectangle 92"/>
          <p:cNvSpPr>
            <a:spLocks noChangeArrowheads="1"/>
          </p:cNvSpPr>
          <p:nvPr/>
        </p:nvSpPr>
        <p:spPr bwMode="auto">
          <a:xfrm>
            <a:off x="76200" y="5562600"/>
            <a:ext cx="2057400" cy="2286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000"/>
              <a:t>Nonlinear estimation</a:t>
            </a:r>
          </a:p>
        </p:txBody>
      </p:sp>
      <p:sp>
        <p:nvSpPr>
          <p:cNvPr id="2081" name="Rectangle 93"/>
          <p:cNvSpPr>
            <a:spLocks noChangeArrowheads="1"/>
          </p:cNvSpPr>
          <p:nvPr/>
        </p:nvSpPr>
        <p:spPr bwMode="auto">
          <a:xfrm>
            <a:off x="76200" y="5867400"/>
            <a:ext cx="2057400" cy="2286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000"/>
              <a:t>Quadratic correction</a:t>
            </a:r>
          </a:p>
        </p:txBody>
      </p:sp>
      <p:cxnSp>
        <p:nvCxnSpPr>
          <p:cNvPr id="2082" name="Straight Arrow Connector 90"/>
          <p:cNvCxnSpPr>
            <a:cxnSpLocks noChangeShapeType="1"/>
          </p:cNvCxnSpPr>
          <p:nvPr/>
        </p:nvCxnSpPr>
        <p:spPr bwMode="auto">
          <a:xfrm flipV="1">
            <a:off x="2133600" y="5791200"/>
            <a:ext cx="1295400" cy="152400"/>
          </a:xfrm>
          <a:prstGeom prst="bentConnector3">
            <a:avLst>
              <a:gd name="adj1" fmla="val 50000"/>
            </a:avLst>
          </a:prstGeom>
          <a:noFill/>
          <a:ln w="15240" algn="ctr">
            <a:solidFill>
              <a:schemeClr val="tx1"/>
            </a:solidFill>
            <a:round/>
            <a:headEnd type="none" w="sm" len="sm"/>
            <a:tailEnd type="triangle" w="lg" len="lg"/>
          </a:ln>
        </p:spPr>
      </p:cxnSp>
      <p:cxnSp>
        <p:nvCxnSpPr>
          <p:cNvPr id="2083" name="Straight Arrow Connector 20"/>
          <p:cNvCxnSpPr>
            <a:cxnSpLocks noChangeShapeType="1"/>
            <a:stCxn id="2080" idx="3"/>
          </p:cNvCxnSpPr>
          <p:nvPr/>
        </p:nvCxnSpPr>
        <p:spPr bwMode="auto">
          <a:xfrm>
            <a:off x="2133600" y="5676900"/>
            <a:ext cx="1295400" cy="114300"/>
          </a:xfrm>
          <a:prstGeom prst="bentConnector3">
            <a:avLst>
              <a:gd name="adj1" fmla="val 50000"/>
            </a:avLst>
          </a:prstGeom>
          <a:noFill/>
          <a:ln w="15240" algn="ctr">
            <a:solidFill>
              <a:schemeClr val="tx1"/>
            </a:solidFill>
            <a:bevel/>
            <a:headEnd type="none" w="sm" len="sm"/>
            <a:tailEnd type="triangle" w="lg" len="lg"/>
          </a:ln>
        </p:spPr>
      </p:cxnSp>
      <p:sp>
        <p:nvSpPr>
          <p:cNvPr id="2084" name="Rounded Rectangle 104"/>
          <p:cNvSpPr>
            <a:spLocks noChangeArrowheads="1"/>
          </p:cNvSpPr>
          <p:nvPr/>
        </p:nvSpPr>
        <p:spPr bwMode="auto">
          <a:xfrm>
            <a:off x="6400800" y="1752600"/>
            <a:ext cx="1447800" cy="3810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000" b="1" i="1">
                <a:solidFill>
                  <a:schemeClr val="tx2"/>
                </a:solidFill>
              </a:rPr>
              <a:t>Backus-Gibbert remapping</a:t>
            </a:r>
          </a:p>
        </p:txBody>
      </p:sp>
      <p:sp>
        <p:nvSpPr>
          <p:cNvPr id="2085" name="Rounded Rectangle 105"/>
          <p:cNvSpPr>
            <a:spLocks noChangeArrowheads="1"/>
          </p:cNvSpPr>
          <p:nvPr/>
        </p:nvSpPr>
        <p:spPr bwMode="auto">
          <a:xfrm>
            <a:off x="6400800" y="2514600"/>
            <a:ext cx="1447800" cy="3810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000" b="1" i="1">
                <a:solidFill>
                  <a:schemeClr val="tx2"/>
                </a:solidFill>
              </a:rPr>
              <a:t>Remapped SDRs</a:t>
            </a:r>
          </a:p>
        </p:txBody>
      </p:sp>
      <p:sp>
        <p:nvSpPr>
          <p:cNvPr id="2086" name="Rounded Rectangle 106"/>
          <p:cNvSpPr>
            <a:spLocks noChangeArrowheads="1"/>
          </p:cNvSpPr>
          <p:nvPr/>
        </p:nvSpPr>
        <p:spPr bwMode="auto">
          <a:xfrm>
            <a:off x="8153400" y="2514600"/>
            <a:ext cx="914400" cy="3810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000" b="1" i="1">
                <a:solidFill>
                  <a:schemeClr val="tx2"/>
                </a:solidFill>
              </a:rPr>
              <a:t>EDR algorithm </a:t>
            </a:r>
          </a:p>
        </p:txBody>
      </p:sp>
      <p:sp>
        <p:nvSpPr>
          <p:cNvPr id="109" name="Oval 108"/>
          <p:cNvSpPr/>
          <p:nvPr/>
        </p:nvSpPr>
        <p:spPr>
          <a:xfrm>
            <a:off x="4724400" y="2514600"/>
            <a:ext cx="1524000" cy="381000"/>
          </a:xfrm>
          <a:prstGeom prst="ellipse">
            <a:avLst/>
          </a:prstGeom>
          <a:noFill/>
          <a:ln w="1524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88" name="TextBox 109"/>
          <p:cNvSpPr txBox="1">
            <a:spLocks noChangeArrowheads="1"/>
          </p:cNvSpPr>
          <p:nvPr/>
        </p:nvSpPr>
        <p:spPr bwMode="auto">
          <a:xfrm>
            <a:off x="4953000" y="25146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Instrument cross-calibration</a:t>
            </a:r>
          </a:p>
        </p:txBody>
      </p:sp>
      <p:sp>
        <p:nvSpPr>
          <p:cNvPr id="2089" name="Rectangle 110"/>
          <p:cNvSpPr>
            <a:spLocks noChangeArrowheads="1"/>
          </p:cNvSpPr>
          <p:nvPr/>
        </p:nvSpPr>
        <p:spPr bwMode="auto">
          <a:xfrm>
            <a:off x="4724400" y="3276600"/>
            <a:ext cx="1600200" cy="4572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000"/>
              <a:t>Fundamental Climate Data Records (FCDR)</a:t>
            </a:r>
          </a:p>
        </p:txBody>
      </p:sp>
      <p:sp>
        <p:nvSpPr>
          <p:cNvPr id="2090" name="Rectangle 111"/>
          <p:cNvSpPr>
            <a:spLocks noChangeArrowheads="1"/>
          </p:cNvSpPr>
          <p:nvPr/>
        </p:nvSpPr>
        <p:spPr bwMode="auto">
          <a:xfrm>
            <a:off x="4800600" y="4114800"/>
            <a:ext cx="1371600" cy="3810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000"/>
              <a:t>Level-II CDRs</a:t>
            </a:r>
          </a:p>
        </p:txBody>
      </p:sp>
      <p:sp>
        <p:nvSpPr>
          <p:cNvPr id="114" name="Hexagon 113"/>
          <p:cNvSpPr/>
          <p:nvPr/>
        </p:nvSpPr>
        <p:spPr>
          <a:xfrm>
            <a:off x="4800600" y="4876800"/>
            <a:ext cx="1447800" cy="381000"/>
          </a:xfrm>
          <a:prstGeom prst="hexag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24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92" name="TextBox 114"/>
          <p:cNvSpPr txBox="1">
            <a:spLocks noChangeArrowheads="1"/>
          </p:cNvSpPr>
          <p:nvPr/>
        </p:nvSpPr>
        <p:spPr bwMode="auto">
          <a:xfrm>
            <a:off x="4800600" y="4935538"/>
            <a:ext cx="1447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>
                <a:solidFill>
                  <a:srgbClr val="666633"/>
                </a:solidFill>
              </a:rPr>
              <a:t>Climate application</a:t>
            </a:r>
          </a:p>
        </p:txBody>
      </p:sp>
      <p:sp>
        <p:nvSpPr>
          <p:cNvPr id="118" name="Hexagon 117"/>
          <p:cNvSpPr/>
          <p:nvPr/>
        </p:nvSpPr>
        <p:spPr>
          <a:xfrm>
            <a:off x="6400800" y="3276600"/>
            <a:ext cx="1447800" cy="381000"/>
          </a:xfrm>
          <a:prstGeom prst="hexag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24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94" name="TextBox 118"/>
          <p:cNvSpPr txBox="1">
            <a:spLocks noChangeArrowheads="1"/>
          </p:cNvSpPr>
          <p:nvPr/>
        </p:nvSpPr>
        <p:spPr bwMode="auto">
          <a:xfrm>
            <a:off x="6400800" y="3335338"/>
            <a:ext cx="1447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>
                <a:solidFill>
                  <a:srgbClr val="666633"/>
                </a:solidFill>
              </a:rPr>
              <a:t>NWP application</a:t>
            </a:r>
          </a:p>
        </p:txBody>
      </p:sp>
      <p:cxnSp>
        <p:nvCxnSpPr>
          <p:cNvPr id="2095" name="Straight Arrow Connector 121"/>
          <p:cNvCxnSpPr>
            <a:cxnSpLocks noChangeShapeType="1"/>
            <a:stCxn id="20" idx="4"/>
          </p:cNvCxnSpPr>
          <p:nvPr/>
        </p:nvCxnSpPr>
        <p:spPr bwMode="auto">
          <a:xfrm>
            <a:off x="4191000" y="1905000"/>
            <a:ext cx="2209800" cy="0"/>
          </a:xfrm>
          <a:prstGeom prst="straightConnector1">
            <a:avLst/>
          </a:prstGeom>
          <a:noFill/>
          <a:ln w="15240" algn="ctr">
            <a:solidFill>
              <a:schemeClr val="tx1"/>
            </a:solidFill>
            <a:round/>
            <a:headEnd type="none" w="sm" len="sm"/>
            <a:tailEnd type="triangle" w="lg" len="lg"/>
          </a:ln>
        </p:spPr>
      </p:cxnSp>
      <p:sp>
        <p:nvSpPr>
          <p:cNvPr id="2096" name="TextBox 124"/>
          <p:cNvSpPr txBox="1">
            <a:spLocks noChangeArrowheads="1"/>
          </p:cNvSpPr>
          <p:nvPr/>
        </p:nvSpPr>
        <p:spPr bwMode="auto">
          <a:xfrm>
            <a:off x="4495800" y="1676400"/>
            <a:ext cx="1143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i="1"/>
              <a:t>ATMS/CrIS SDRs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5486400" y="2133600"/>
            <a:ext cx="0" cy="3810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5486400" y="2895600"/>
            <a:ext cx="0" cy="3810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5486400" y="3733800"/>
            <a:ext cx="0" cy="3810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5486400" y="4495800"/>
            <a:ext cx="0" cy="3810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7086600" y="2133600"/>
            <a:ext cx="0" cy="3810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7086600" y="2895600"/>
            <a:ext cx="0" cy="3810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191000" y="2133600"/>
            <a:ext cx="1295400" cy="0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7848600" y="2743200"/>
            <a:ext cx="304800" cy="0"/>
          </a:xfrm>
          <a:prstGeom prst="straightConnector1">
            <a:avLst/>
          </a:prstGeom>
          <a:ln w="1524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hape 143"/>
          <p:cNvCxnSpPr>
            <a:stCxn id="2086" idx="2"/>
            <a:endCxn id="2094" idx="3"/>
          </p:cNvCxnSpPr>
          <p:nvPr/>
        </p:nvCxnSpPr>
        <p:spPr>
          <a:xfrm rot="5400000">
            <a:off x="7948612" y="2795588"/>
            <a:ext cx="561975" cy="762000"/>
          </a:xfrm>
          <a:prstGeom prst="bentConnector2">
            <a:avLst/>
          </a:prstGeom>
          <a:ln w="1524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6" name="TextBox 144"/>
          <p:cNvSpPr txBox="1">
            <a:spLocks noChangeArrowheads="1"/>
          </p:cNvSpPr>
          <p:nvPr/>
        </p:nvSpPr>
        <p:spPr bwMode="auto">
          <a:xfrm>
            <a:off x="5486400" y="2209800"/>
            <a:ext cx="990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i="1"/>
              <a:t>TLE/SNOs+DD</a:t>
            </a:r>
          </a:p>
        </p:txBody>
      </p:sp>
      <p:grpSp>
        <p:nvGrpSpPr>
          <p:cNvPr id="4" name="Group 186"/>
          <p:cNvGrpSpPr>
            <a:grpSpLocks/>
          </p:cNvGrpSpPr>
          <p:nvPr/>
        </p:nvGrpSpPr>
        <p:grpSpPr bwMode="auto">
          <a:xfrm>
            <a:off x="1871663" y="2247900"/>
            <a:ext cx="338137" cy="1638300"/>
            <a:chOff x="1871685" y="2247900"/>
            <a:chExt cx="338115" cy="1638300"/>
          </a:xfrm>
        </p:grpSpPr>
        <p:cxnSp>
          <p:nvCxnSpPr>
            <p:cNvPr id="153" name="Shape 152"/>
            <p:cNvCxnSpPr>
              <a:stCxn id="24" idx="3"/>
            </p:cNvCxnSpPr>
            <p:nvPr/>
          </p:nvCxnSpPr>
          <p:spPr>
            <a:xfrm>
              <a:off x="1871685" y="2247900"/>
              <a:ext cx="338115" cy="1638300"/>
            </a:xfrm>
            <a:prstGeom prst="bentConnector2">
              <a:avLst/>
            </a:prstGeom>
            <a:ln w="1524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endCxn id="2116" idx="3"/>
            </p:cNvCxnSpPr>
            <p:nvPr/>
          </p:nvCxnSpPr>
          <p:spPr>
            <a:xfrm flipH="1" flipV="1">
              <a:off x="1905020" y="3884613"/>
              <a:ext cx="304780" cy="1587"/>
            </a:xfrm>
            <a:prstGeom prst="straightConnector1">
              <a:avLst/>
            </a:prstGeom>
            <a:ln w="1524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Connector 161"/>
          <p:cNvCxnSpPr/>
          <p:nvPr/>
        </p:nvCxnSpPr>
        <p:spPr>
          <a:xfrm>
            <a:off x="1858963" y="3048000"/>
            <a:ext cx="338137" cy="0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066800" y="1752600"/>
            <a:ext cx="1600200" cy="0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1066800" y="1752600"/>
            <a:ext cx="0" cy="2286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76200" y="1600200"/>
            <a:ext cx="2743200" cy="0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76200" y="1600200"/>
            <a:ext cx="0" cy="1447800"/>
          </a:xfrm>
          <a:prstGeom prst="line">
            <a:avLst/>
          </a:prstGeom>
          <a:ln w="139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>
            <a:off x="76200" y="3048000"/>
            <a:ext cx="152400" cy="0"/>
          </a:xfrm>
          <a:prstGeom prst="straightConnector1">
            <a:avLst/>
          </a:prstGeom>
          <a:ln w="1524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4" name="TextBox 184"/>
          <p:cNvSpPr txBox="1">
            <a:spLocks noChangeArrowheads="1"/>
          </p:cNvSpPr>
          <p:nvPr/>
        </p:nvSpPr>
        <p:spPr bwMode="auto">
          <a:xfrm>
            <a:off x="1600200" y="1751013"/>
            <a:ext cx="1143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i="1"/>
              <a:t>RDRs</a:t>
            </a:r>
          </a:p>
        </p:txBody>
      </p:sp>
      <p:sp>
        <p:nvSpPr>
          <p:cNvPr id="30" name="Can 29"/>
          <p:cNvSpPr/>
          <p:nvPr/>
        </p:nvSpPr>
        <p:spPr>
          <a:xfrm>
            <a:off x="236538" y="3505200"/>
            <a:ext cx="1668462" cy="609600"/>
          </a:xfrm>
          <a:prstGeom prst="ca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397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16" name="TextBox 30"/>
          <p:cNvSpPr txBox="1">
            <a:spLocks noChangeArrowheads="1"/>
          </p:cNvSpPr>
          <p:nvPr/>
        </p:nvSpPr>
        <p:spPr bwMode="auto">
          <a:xfrm>
            <a:off x="152400" y="36528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solidFill>
                  <a:srgbClr val="C00000"/>
                </a:solidFill>
              </a:rPr>
              <a:t>STAR Instrument Performance Monitoring Suite (IPMS) Storage</a:t>
            </a:r>
          </a:p>
        </p:txBody>
      </p:sp>
      <p:sp>
        <p:nvSpPr>
          <p:cNvPr id="2117" name="TextBox 185"/>
          <p:cNvSpPr txBox="1">
            <a:spLocks noChangeArrowheads="1"/>
          </p:cNvSpPr>
          <p:nvPr/>
        </p:nvSpPr>
        <p:spPr bwMode="auto">
          <a:xfrm>
            <a:off x="152400" y="1600200"/>
            <a:ext cx="1143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i="1"/>
              <a:t>SDRs+NWP</a:t>
            </a:r>
          </a:p>
        </p:txBody>
      </p:sp>
      <p:sp>
        <p:nvSpPr>
          <p:cNvPr id="2118" name="Rectangle 61"/>
          <p:cNvSpPr>
            <a:spLocks noChangeArrowheads="1"/>
          </p:cNvSpPr>
          <p:nvPr/>
        </p:nvSpPr>
        <p:spPr bwMode="auto">
          <a:xfrm>
            <a:off x="2438400" y="2843213"/>
            <a:ext cx="1981200" cy="280987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000"/>
              <a:t>Compute Hot Target PRT temp</a:t>
            </a:r>
          </a:p>
        </p:txBody>
      </p:sp>
      <p:sp>
        <p:nvSpPr>
          <p:cNvPr id="2119" name="Rectangle 61"/>
          <p:cNvSpPr>
            <a:spLocks noChangeArrowheads="1"/>
          </p:cNvSpPr>
          <p:nvPr/>
        </p:nvSpPr>
        <p:spPr bwMode="auto">
          <a:xfrm>
            <a:off x="2514600" y="4343400"/>
            <a:ext cx="1981200" cy="3048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000"/>
              <a:t>Compute Target TBs (bias correction)</a:t>
            </a:r>
          </a:p>
        </p:txBody>
      </p:sp>
      <p:sp>
        <p:nvSpPr>
          <p:cNvPr id="2120" name="Rectangle 61"/>
          <p:cNvSpPr>
            <a:spLocks noChangeArrowheads="1"/>
          </p:cNvSpPr>
          <p:nvPr/>
        </p:nvSpPr>
        <p:spPr bwMode="auto">
          <a:xfrm>
            <a:off x="2819400" y="5486400"/>
            <a:ext cx="1571625" cy="2286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000"/>
              <a:t>Compute Scene TBs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3429000" y="5715000"/>
            <a:ext cx="0" cy="2667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429000" y="2209800"/>
            <a:ext cx="0" cy="1143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3429000" y="4114800"/>
            <a:ext cx="0" cy="2286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3429000" y="4648200"/>
            <a:ext cx="0" cy="2286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3429000" y="5257800"/>
            <a:ext cx="0" cy="2286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3429000" y="3657600"/>
            <a:ext cx="0" cy="2286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3429000" y="3124200"/>
            <a:ext cx="0" cy="2286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429000" y="2590800"/>
            <a:ext cx="0" cy="228600"/>
          </a:xfrm>
          <a:prstGeom prst="straightConnector1">
            <a:avLst/>
          </a:prstGeom>
          <a:ln w="139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Long-term Instrument Performance Trending System</a:t>
            </a:r>
            <a:br>
              <a:rPr lang="en-US" sz="3200" b="1" i="1" dirty="0">
                <a:solidFill>
                  <a:srgbClr val="C00000"/>
                </a:solidFill>
              </a:rPr>
            </a:b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5838"/>
            <a:ext cx="9144000" cy="495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600200" y="2819400"/>
            <a:ext cx="1447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57600" y="2819400"/>
            <a:ext cx="1447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2819400"/>
            <a:ext cx="1676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3505200"/>
            <a:ext cx="1828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7600" y="3505200"/>
            <a:ext cx="1447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3505200"/>
            <a:ext cx="1981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76400" y="4114800"/>
            <a:ext cx="1676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76400" y="4800600"/>
            <a:ext cx="28956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6096000"/>
            <a:ext cx="6781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Capability of monitoring different calibration parameters in real-time </a:t>
            </a:r>
            <a:endParaRPr lang="en-US" b="1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7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76200"/>
            <a:ext cx="3810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Available Products from ICVS System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Home\lbi\My Documents\Downloads\plot\npp_atms_nedt_h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00"/>
            <a:ext cx="4024313" cy="15621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2443162"/>
            <a:ext cx="4062413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Home\lbi\My Documents\Downloads\plot\npp_atms_prt_4ww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57225"/>
            <a:ext cx="4224338" cy="6048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4850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ATMS Channel </a:t>
            </a:r>
            <a:r>
              <a:rPr lang="en-US" sz="1200" b="1" dirty="0" err="1" smtClean="0">
                <a:solidFill>
                  <a:srgbClr val="002060"/>
                </a:solidFill>
              </a:rPr>
              <a:t>NEdT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2860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ATMS Channel Gain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D:\Home\lbi\My Documents\Downloads\plot\npp_atms_analog_121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" y="4595812"/>
            <a:ext cx="4224338" cy="21859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800" y="429500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ATMS Health/Status Analog Parameters (35 Index)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69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ome\lbi\My Documents\Downloads\plot\npp_atms_sv_count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" y="1443037"/>
            <a:ext cx="4224338" cy="4729163"/>
          </a:xfrm>
          <a:prstGeom prst="rect">
            <a:avLst/>
          </a:prstGeom>
          <a:noFill/>
        </p:spPr>
      </p:pic>
      <p:pic>
        <p:nvPicPr>
          <p:cNvPr id="2052" name="Picture 4" descr="D:\Home\lbi\My Documents\Downloads\plot\npp_atms_wc_coun_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2" y="1447800"/>
            <a:ext cx="4224338" cy="47529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1140023"/>
            <a:ext cx="28956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ATMS Cold Calibration Target Count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143000"/>
            <a:ext cx="32004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ATMS Warm Calibration Target Count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68868"/>
            <a:ext cx="4572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Available Products from ICVS System (Cont’d)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ome\lbi\My Documents\Downloads\plot\npp_atms_prt_2w_shelf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224338" cy="3857625"/>
          </a:xfrm>
          <a:prstGeom prst="rect">
            <a:avLst/>
          </a:prstGeom>
          <a:noFill/>
        </p:spPr>
      </p:pic>
      <p:pic>
        <p:nvPicPr>
          <p:cNvPr id="3076" name="Picture 4" descr="D:\Home\lbi\My Documents\Downloads\plot\npp_atms_prt_2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61975"/>
            <a:ext cx="4224338" cy="3857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76200"/>
            <a:ext cx="4572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Available Products from ICVS System (Cont’d)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6183868"/>
            <a:ext cx="70866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 ICVS System has the capability of monitoring NPP </a:t>
            </a:r>
            <a:r>
              <a:rPr lang="en-US" b="1" dirty="0" err="1" smtClean="0"/>
              <a:t>CrIS</a:t>
            </a:r>
            <a:r>
              <a:rPr lang="en-US" b="1" dirty="0" smtClean="0"/>
              <a:t>/VIIRS/OMPS</a:t>
            </a:r>
            <a:endParaRPr lang="en-US" b="1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Long-term </a:t>
            </a:r>
            <a:r>
              <a:rPr lang="en-US" sz="3200" b="1" i="1" dirty="0" smtClean="0">
                <a:solidFill>
                  <a:srgbClr val="C00000"/>
                </a:solidFill>
              </a:rPr>
              <a:t>Bias Monitoring System</a:t>
            </a:r>
            <a:r>
              <a:rPr lang="en-US" sz="3200" b="1" i="1" dirty="0">
                <a:solidFill>
                  <a:srgbClr val="C00000"/>
                </a:solidFill>
              </a:rPr>
              <a:t/>
            </a:r>
            <a:br>
              <a:rPr lang="en-US" sz="3200" b="1" i="1" dirty="0">
                <a:solidFill>
                  <a:srgbClr val="C00000"/>
                </a:solidFill>
              </a:rPr>
            </a:b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752600" y="3048000"/>
            <a:ext cx="1447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3657600"/>
            <a:ext cx="1905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3048000"/>
            <a:ext cx="1447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3048000"/>
            <a:ext cx="1981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324600"/>
            <a:ext cx="8153400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GOAL</a:t>
            </a:r>
            <a:r>
              <a:rPr lang="en-US" sz="1600" b="1" dirty="0" smtClean="0"/>
              <a:t>: To provide real-time/long-term bias monitoring for instrument performance evaluation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Bias Monitoring Package Introduction</a:t>
            </a:r>
            <a:endParaRPr lang="en-US" sz="3400" dirty="0"/>
          </a:p>
        </p:txBody>
      </p:sp>
      <p:sp>
        <p:nvSpPr>
          <p:cNvPr id="5" name="Vertical Tex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Goal: To provide real-time/long-term instrument bias monitoring for instrument performance evaluation</a:t>
            </a:r>
          </a:p>
          <a:p>
            <a:endParaRPr lang="en-US" dirty="0" smtClean="0"/>
          </a:p>
          <a:p>
            <a:r>
              <a:rPr lang="en-US" dirty="0" smtClean="0"/>
              <a:t>Instrument bias monitoring test using real-time ATMS TDR data has been performed. </a:t>
            </a:r>
          </a:p>
          <a:p>
            <a:endParaRPr lang="en-US" dirty="0" smtClean="0"/>
          </a:p>
          <a:p>
            <a:r>
              <a:rPr lang="en-US" dirty="0" smtClean="0"/>
              <a:t>The JCSDA Community </a:t>
            </a:r>
            <a:r>
              <a:rPr lang="en-US" dirty="0" err="1" smtClean="0"/>
              <a:t>Radiative</a:t>
            </a:r>
            <a:r>
              <a:rPr lang="en-US" dirty="0" smtClean="0"/>
              <a:t> Transfer Model (CRTM) is used. </a:t>
            </a:r>
          </a:p>
          <a:p>
            <a:pPr lvl="1"/>
            <a:r>
              <a:rPr lang="en-US" dirty="0" smtClean="0"/>
              <a:t>Temperature/moisture profiles are obtained from the NCEP Global Data Assimilation System (GDAS)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Clear Sky identification</a:t>
            </a:r>
          </a:p>
          <a:p>
            <a:pPr lvl="1"/>
            <a:r>
              <a:rPr lang="en-US" dirty="0" smtClean="0"/>
              <a:t>Physical Cloud Liquid Water Path retrieval algorithm applied to identify clear sky (</a:t>
            </a:r>
            <a:r>
              <a:rPr lang="en-US" dirty="0" err="1" smtClean="0"/>
              <a:t>Weng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2003)</a:t>
            </a:r>
          </a:p>
          <a:p>
            <a:pPr lvl="1"/>
            <a:r>
              <a:rPr lang="en-US" dirty="0" smtClean="0"/>
              <a:t>CLW &lt; 0.05 is considered as clear sky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648</Words>
  <Application>Microsoft Office PowerPoint</Application>
  <PresentationFormat>On-screen Show (4:3)</PresentationFormat>
  <Paragraphs>154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ATMS Instrument Performance Monitoring Report</vt:lpstr>
      <vt:lpstr>Outline</vt:lpstr>
      <vt:lpstr>STAR ATMS Cal/Val Flow</vt:lpstr>
      <vt:lpstr>Long-term Instrument Performance Trending System   </vt:lpstr>
      <vt:lpstr>Slide 5</vt:lpstr>
      <vt:lpstr>Slide 6</vt:lpstr>
      <vt:lpstr>Slide 7</vt:lpstr>
      <vt:lpstr>Long-term Bias Monitoring System   </vt:lpstr>
      <vt:lpstr>Bias Monitoring Package Introduction</vt:lpstr>
      <vt:lpstr>Slide 10</vt:lpstr>
      <vt:lpstr>Slide 11</vt:lpstr>
      <vt:lpstr>ATMS TDR Cross-Track Asymmetry</vt:lpstr>
      <vt:lpstr>Slide 13</vt:lpstr>
      <vt:lpstr>Slide 14</vt:lpstr>
      <vt:lpstr>Slide 15</vt:lpstr>
      <vt:lpstr>Slide 16</vt:lpstr>
      <vt:lpstr>Slide 17</vt:lpstr>
      <vt:lpstr>Future Work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ATMS Cal/Val Task #20 Report</dc:title>
  <dc:creator>lbi</dc:creator>
  <cp:lastModifiedBy>lbi</cp:lastModifiedBy>
  <cp:revision>201</cp:revision>
  <dcterms:created xsi:type="dcterms:W3CDTF">2012-01-05T19:09:57Z</dcterms:created>
  <dcterms:modified xsi:type="dcterms:W3CDTF">2012-01-13T17:11:22Z</dcterms:modified>
</cp:coreProperties>
</file>