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9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9B75-0499-4996-8C5B-4692ED95DC1A}" type="datetimeFigureOut">
              <a:rPr lang="en-US" smtClean="0"/>
              <a:pPr/>
              <a:t>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3DC1-8764-455E-87A3-72EA5A379F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9B75-0499-4996-8C5B-4692ED95DC1A}" type="datetimeFigureOut">
              <a:rPr lang="en-US" smtClean="0"/>
              <a:pPr/>
              <a:t>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3DC1-8764-455E-87A3-72EA5A379F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9B75-0499-4996-8C5B-4692ED95DC1A}" type="datetimeFigureOut">
              <a:rPr lang="en-US" smtClean="0"/>
              <a:pPr/>
              <a:t>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3DC1-8764-455E-87A3-72EA5A379F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9B75-0499-4996-8C5B-4692ED95DC1A}" type="datetimeFigureOut">
              <a:rPr lang="en-US" smtClean="0"/>
              <a:pPr/>
              <a:t>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3DC1-8764-455E-87A3-72EA5A379F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9B75-0499-4996-8C5B-4692ED95DC1A}" type="datetimeFigureOut">
              <a:rPr lang="en-US" smtClean="0"/>
              <a:pPr/>
              <a:t>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3DC1-8764-455E-87A3-72EA5A379F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9B75-0499-4996-8C5B-4692ED95DC1A}" type="datetimeFigureOut">
              <a:rPr lang="en-US" smtClean="0"/>
              <a:pPr/>
              <a:t>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3DC1-8764-455E-87A3-72EA5A379F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9B75-0499-4996-8C5B-4692ED95DC1A}" type="datetimeFigureOut">
              <a:rPr lang="en-US" smtClean="0"/>
              <a:pPr/>
              <a:t>1/12/2012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3DC1-8764-455E-87A3-72EA5A379F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9B75-0499-4996-8C5B-4692ED95DC1A}" type="datetimeFigureOut">
              <a:rPr lang="en-US" smtClean="0"/>
              <a:pPr/>
              <a:t>1/12/2012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3DC1-8764-455E-87A3-72EA5A379F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9B75-0499-4996-8C5B-4692ED95DC1A}" type="datetimeFigureOut">
              <a:rPr lang="en-US" smtClean="0"/>
              <a:pPr/>
              <a:t>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3DC1-8764-455E-87A3-72EA5A379F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9B75-0499-4996-8C5B-4692ED95DC1A}" type="datetimeFigureOut">
              <a:rPr lang="en-US" smtClean="0"/>
              <a:pPr/>
              <a:t>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3DC1-8764-455E-87A3-72EA5A379F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9B75-0499-4996-8C5B-4692ED95DC1A}" type="datetimeFigureOut">
              <a:rPr lang="en-US" smtClean="0"/>
              <a:pPr/>
              <a:t>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3DC1-8764-455E-87A3-72EA5A379F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39B75-0499-4996-8C5B-4692ED95DC1A}" type="datetimeFigureOut">
              <a:rPr lang="en-US" smtClean="0"/>
              <a:pPr/>
              <a:t>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83DC1-8764-455E-87A3-72EA5A379F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CrIMSS</a:t>
            </a:r>
            <a:r>
              <a:rPr lang="en-US" dirty="0" smtClean="0"/>
              <a:t> EDR Empirical Bias Correction for ATMS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C. Barnet</a:t>
            </a:r>
          </a:p>
          <a:p>
            <a:pPr marL="514350" indent="-514350">
              <a:buAutoNum type="alphaUcPeriod"/>
            </a:pPr>
            <a:r>
              <a:rPr lang="en-US" dirty="0" err="1" smtClean="0"/>
              <a:t>Gambacorta</a:t>
            </a:r>
            <a:endParaRPr lang="en-US" dirty="0" smtClean="0"/>
          </a:p>
          <a:p>
            <a:pPr marL="514350" indent="-514350"/>
            <a:r>
              <a:rPr lang="en-US" dirty="0" smtClean="0"/>
              <a:t>Jan. 13, 2012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Descrip</a:t>
            </a:r>
            <a:r>
              <a:rPr lang="en-US" dirty="0" smtClean="0"/>
              <a:t>tion of the </a:t>
            </a:r>
            <a:r>
              <a:rPr lang="en-US" dirty="0" smtClean="0"/>
              <a:t>Forward </a:t>
            </a:r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058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NUCAPS system uses “MIT” forward model</a:t>
            </a:r>
          </a:p>
          <a:p>
            <a:pPr lvl="1"/>
            <a:r>
              <a:rPr lang="en-US" dirty="0" smtClean="0"/>
              <a:t>AIRS science team heritage (</a:t>
            </a:r>
            <a:r>
              <a:rPr lang="en-US" dirty="0" err="1" smtClean="0"/>
              <a:t>Rosenkranz</a:t>
            </a:r>
            <a:r>
              <a:rPr lang="en-US" dirty="0" smtClean="0"/>
              <a:t> 2003 TGARS)</a:t>
            </a:r>
          </a:p>
          <a:p>
            <a:pPr lvl="1"/>
            <a:r>
              <a:rPr lang="en-US" dirty="0" smtClean="0"/>
              <a:t>LBL model maintained by Phil </a:t>
            </a:r>
            <a:r>
              <a:rPr lang="en-US" dirty="0" err="1" smtClean="0"/>
              <a:t>Rosenkranz</a:t>
            </a:r>
            <a:endParaRPr lang="en-US" dirty="0" smtClean="0"/>
          </a:p>
          <a:p>
            <a:pPr lvl="2"/>
            <a:r>
              <a:rPr lang="en-US" dirty="0" smtClean="0"/>
              <a:t>Includes spectroscopy</a:t>
            </a:r>
          </a:p>
          <a:p>
            <a:pPr lvl="3"/>
            <a:r>
              <a:rPr lang="en-US" dirty="0" smtClean="0"/>
              <a:t>H2O: (</a:t>
            </a:r>
            <a:r>
              <a:rPr lang="en-US" dirty="0" err="1" smtClean="0"/>
              <a:t>Golubiatnikov</a:t>
            </a:r>
            <a:r>
              <a:rPr lang="en-US" dirty="0" smtClean="0"/>
              <a:t> 2005 J. Mole. Spec); </a:t>
            </a:r>
            <a:r>
              <a:rPr lang="en-US" dirty="0" err="1" smtClean="0"/>
              <a:t>Podobedov</a:t>
            </a:r>
            <a:r>
              <a:rPr lang="en-US" dirty="0" smtClean="0"/>
              <a:t> 2004 </a:t>
            </a:r>
            <a:r>
              <a:rPr lang="en-US" dirty="0" err="1" smtClean="0"/>
              <a:t>JQSRT,;Koshelev</a:t>
            </a:r>
            <a:r>
              <a:rPr lang="en-US" dirty="0" smtClean="0"/>
              <a:t> 2007 J. Mole. Spec., Clough’s continuum)</a:t>
            </a:r>
          </a:p>
          <a:p>
            <a:pPr lvl="3"/>
            <a:r>
              <a:rPr lang="en-US" dirty="0" smtClean="0"/>
              <a:t>O2: (</a:t>
            </a:r>
            <a:r>
              <a:rPr lang="en-US" dirty="0" err="1" smtClean="0"/>
              <a:t>Tretyakov</a:t>
            </a:r>
            <a:r>
              <a:rPr lang="en-US" dirty="0" smtClean="0"/>
              <a:t> 2004, 2005 J. Mole. Spec.; </a:t>
            </a:r>
            <a:r>
              <a:rPr lang="en-US" dirty="0" err="1" smtClean="0"/>
              <a:t>Drouin</a:t>
            </a:r>
            <a:r>
              <a:rPr lang="en-US" dirty="0" smtClean="0"/>
              <a:t> 2007 JQSRT)</a:t>
            </a:r>
          </a:p>
          <a:p>
            <a:pPr lvl="3"/>
            <a:r>
              <a:rPr lang="en-US" dirty="0" smtClean="0"/>
              <a:t>N2: (</a:t>
            </a:r>
            <a:r>
              <a:rPr lang="en-US" dirty="0" err="1" smtClean="0"/>
              <a:t>Maetzler</a:t>
            </a:r>
            <a:r>
              <a:rPr lang="en-US" dirty="0" smtClean="0"/>
              <a:t> 2006 IET; </a:t>
            </a:r>
            <a:r>
              <a:rPr lang="en-US" dirty="0" err="1" smtClean="0"/>
              <a:t>Boissoles</a:t>
            </a:r>
            <a:r>
              <a:rPr lang="en-US" dirty="0" smtClean="0"/>
              <a:t> 2004 JQSRT)</a:t>
            </a:r>
          </a:p>
          <a:p>
            <a:pPr lvl="3"/>
            <a:r>
              <a:rPr lang="en-US" dirty="0" smtClean="0"/>
              <a:t>O3: added new HITRAN lines in 150-166, 425 GHz)</a:t>
            </a:r>
          </a:p>
          <a:p>
            <a:pPr lvl="2"/>
            <a:r>
              <a:rPr lang="en-US" dirty="0" smtClean="0"/>
              <a:t>new surface emissivity over ocean (Ellison 2003 JGR)</a:t>
            </a:r>
          </a:p>
          <a:p>
            <a:r>
              <a:rPr lang="en-US" dirty="0" smtClean="0"/>
              <a:t>Derived empirical bias corrections of ATMS </a:t>
            </a:r>
            <a:r>
              <a:rPr lang="en-US" dirty="0" err="1" smtClean="0"/>
              <a:t>w.r.t</a:t>
            </a:r>
            <a:r>
              <a:rPr lang="en-US" dirty="0" smtClean="0"/>
              <a:t>. MIT model (</a:t>
            </a:r>
            <a:r>
              <a:rPr lang="en-US" dirty="0" err="1" smtClean="0"/>
              <a:t>Rosenkranz</a:t>
            </a:r>
            <a:r>
              <a:rPr lang="en-US" dirty="0" smtClean="0"/>
              <a:t> and Barnet 2006 JGR)</a:t>
            </a:r>
            <a:endParaRPr lang="en-US" dirty="0"/>
          </a:p>
        </p:txBody>
      </p:sp>
      <p:pic>
        <p:nvPicPr>
          <p:cNvPr id="4" name="Picture 3" descr="opac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5257800"/>
            <a:ext cx="4114800" cy="1491248"/>
          </a:xfrm>
          <a:prstGeom prst="rect">
            <a:avLst/>
          </a:prstGeom>
        </p:spPr>
      </p:pic>
      <p:pic>
        <p:nvPicPr>
          <p:cNvPr id="5" name="Picture 4" descr="opac_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5800" y="5257800"/>
            <a:ext cx="4267200" cy="138076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Cambria" pitchFamily="18" charset="0"/>
              </a:rPr>
              <a:t>ATMS tuning Methodology:</a:t>
            </a:r>
            <a:br>
              <a:rPr lang="en-US" sz="3200" dirty="0" smtClean="0">
                <a:latin typeface="Cambria" pitchFamily="18" charset="0"/>
              </a:rPr>
            </a:br>
            <a:r>
              <a:rPr lang="en-US" sz="3200" dirty="0" smtClean="0">
                <a:latin typeface="Cambria" pitchFamily="18" charset="0"/>
              </a:rPr>
              <a:t>I. Radiance data set preparation </a:t>
            </a:r>
            <a:endParaRPr lang="en-US" sz="3200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4114800"/>
            <a:ext cx="8915400" cy="2849563"/>
          </a:xfrm>
        </p:spPr>
        <p:txBody>
          <a:bodyPr>
            <a:normAutofit/>
          </a:bodyPr>
          <a:lstStyle/>
          <a:p>
            <a:r>
              <a:rPr lang="en-US" sz="1600" dirty="0" smtClean="0">
                <a:latin typeface="Cambria" pitchFamily="18" charset="0"/>
              </a:rPr>
              <a:t>Goal: MW radiance tuning file globally applicable </a:t>
            </a:r>
          </a:p>
          <a:p>
            <a:r>
              <a:rPr lang="en-US" sz="1600" dirty="0" smtClean="0">
                <a:latin typeface="Cambria" pitchFamily="18" charset="0"/>
              </a:rPr>
              <a:t>Radiance data set includes selected regions where RTA is more accurate:</a:t>
            </a:r>
          </a:p>
          <a:p>
            <a:pPr lvl="1"/>
            <a:r>
              <a:rPr lang="en-US" sz="1600" b="1" dirty="0" smtClean="0">
                <a:solidFill>
                  <a:srgbClr val="FF0000"/>
                </a:solidFill>
                <a:latin typeface="Cambria" pitchFamily="18" charset="0"/>
              </a:rPr>
              <a:t>Ocean only  </a:t>
            </a:r>
            <a:r>
              <a:rPr lang="en-US" sz="1600" dirty="0" smtClean="0">
                <a:latin typeface="Cambria" pitchFamily="18" charset="0"/>
              </a:rPr>
              <a:t>(to avoid land surface emissivity uncertainties)</a:t>
            </a:r>
          </a:p>
          <a:p>
            <a:pPr lvl="1"/>
            <a:r>
              <a:rPr lang="en-US" sz="1600" b="1" dirty="0" smtClean="0">
                <a:solidFill>
                  <a:srgbClr val="FF0000"/>
                </a:solidFill>
                <a:latin typeface="Cambria" pitchFamily="18" charset="0"/>
              </a:rPr>
              <a:t>Night only  </a:t>
            </a:r>
            <a:r>
              <a:rPr lang="en-US" sz="1600" dirty="0" smtClean="0">
                <a:latin typeface="Cambria" pitchFamily="18" charset="0"/>
              </a:rPr>
              <a:t>(to avoid solar heating of the skin temperature)</a:t>
            </a:r>
          </a:p>
          <a:p>
            <a:pPr lvl="1"/>
            <a:r>
              <a:rPr lang="en-US" sz="1600" b="1" dirty="0" smtClean="0">
                <a:solidFill>
                  <a:srgbClr val="FF0000"/>
                </a:solidFill>
                <a:latin typeface="Cambria" pitchFamily="18" charset="0"/>
              </a:rPr>
              <a:t>Non precipitating only  </a:t>
            </a:r>
            <a:r>
              <a:rPr lang="en-US" sz="1600" dirty="0" smtClean="0">
                <a:latin typeface="Cambria" pitchFamily="18" charset="0"/>
              </a:rPr>
              <a:t>(the MW RTA does not handle precipitating cases)</a:t>
            </a:r>
          </a:p>
          <a:p>
            <a:pPr lvl="1"/>
            <a:r>
              <a:rPr lang="en-US" sz="1600" b="1" dirty="0" smtClean="0">
                <a:solidFill>
                  <a:srgbClr val="FF0000"/>
                </a:solidFill>
                <a:latin typeface="Cambria" pitchFamily="18" charset="0"/>
              </a:rPr>
              <a:t>65N to 65S only </a:t>
            </a:r>
            <a:r>
              <a:rPr lang="en-US" sz="1600" dirty="0" smtClean="0">
                <a:latin typeface="Cambria" pitchFamily="18" charset="0"/>
              </a:rPr>
              <a:t>(to avoid snow/ice surface emissivity uncertainties)</a:t>
            </a:r>
          </a:p>
          <a:p>
            <a:pPr lvl="1"/>
            <a:r>
              <a:rPr lang="en-US" sz="1600" dirty="0" smtClean="0">
                <a:latin typeface="Cambria" pitchFamily="18" charset="0"/>
              </a:rPr>
              <a:t>281 Granules collected on ATMS focus day from December 7</a:t>
            </a:r>
            <a:r>
              <a:rPr lang="en-US" sz="1600" baseline="30000" dirty="0" smtClean="0">
                <a:latin typeface="Cambria" pitchFamily="18" charset="0"/>
              </a:rPr>
              <a:t>th</a:t>
            </a:r>
            <a:r>
              <a:rPr lang="en-US" sz="1600" dirty="0" smtClean="0">
                <a:latin typeface="Cambria" pitchFamily="18" charset="0"/>
              </a:rPr>
              <a:t>, 2011</a:t>
            </a:r>
          </a:p>
          <a:p>
            <a:pPr lvl="1"/>
            <a:r>
              <a:rPr lang="en-US" sz="1600" dirty="0" smtClean="0">
                <a:latin typeface="Cambria" pitchFamily="18" charset="0"/>
              </a:rPr>
              <a:t>RTA model used: MIT MW RTA [</a:t>
            </a:r>
            <a:r>
              <a:rPr lang="en-US" sz="1600" dirty="0" err="1" smtClean="0">
                <a:latin typeface="Cambria" pitchFamily="18" charset="0"/>
              </a:rPr>
              <a:t>Rosenkranz</a:t>
            </a:r>
            <a:r>
              <a:rPr lang="en-US" sz="1600" dirty="0" smtClean="0">
                <a:latin typeface="Cambria" pitchFamily="18" charset="0"/>
              </a:rPr>
              <a:t> et al.]</a:t>
            </a:r>
            <a:endParaRPr lang="en-US" sz="1600" dirty="0">
              <a:latin typeface="Cambria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3FF95-3040-4AB7-AE18-D31C9ED226EE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600200" y="1123775"/>
            <a:ext cx="5867400" cy="2991025"/>
            <a:chOff x="1600200" y="1066800"/>
            <a:chExt cx="5867400" cy="2991025"/>
          </a:xfrm>
        </p:grpSpPr>
        <p:pic>
          <p:nvPicPr>
            <p:cNvPr id="7" name="Content Placeholder 5" descr="ATMS_ocean_ML_Night_20111207.gif"/>
            <p:cNvPicPr>
              <a:picLocks noChangeAspect="1"/>
            </p:cNvPicPr>
            <p:nvPr/>
          </p:nvPicPr>
          <p:blipFill>
            <a:blip r:embed="rId2" cstate="print"/>
            <a:srcRect l="5405" t="12143" r="9459" b="4865"/>
            <a:stretch>
              <a:fillRect/>
            </a:stretch>
          </p:blipFill>
          <p:spPr>
            <a:xfrm>
              <a:off x="1600200" y="1086025"/>
              <a:ext cx="5867400" cy="2971800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6781800" y="1066800"/>
              <a:ext cx="459149" cy="954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066800"/>
            <a:ext cx="8077200" cy="2667000"/>
          </a:xfrm>
          <a:noFill/>
          <a:ln>
            <a:noFill/>
          </a:ln>
        </p:spPr>
        <p:txBody>
          <a:bodyPr>
            <a:noAutofit/>
          </a:bodyPr>
          <a:lstStyle/>
          <a:p>
            <a:pPr>
              <a:buNone/>
            </a:pPr>
            <a:r>
              <a:rPr lang="en-US" sz="1400" dirty="0" smtClean="0">
                <a:latin typeface="Cambria" pitchFamily="18" charset="0"/>
              </a:rPr>
              <a:t>Step 1</a:t>
            </a:r>
          </a:p>
          <a:p>
            <a:r>
              <a:rPr lang="en-US" sz="1400" dirty="0" smtClean="0">
                <a:latin typeface="Cambria" pitchFamily="18" charset="0"/>
              </a:rPr>
              <a:t>Temperature and water vapor profiles from ECMWF</a:t>
            </a:r>
          </a:p>
          <a:p>
            <a:r>
              <a:rPr lang="en-US" sz="1400" dirty="0" smtClean="0">
                <a:latin typeface="Cambria" pitchFamily="18" charset="0"/>
              </a:rPr>
              <a:t>CO, O3</a:t>
            </a:r>
            <a:r>
              <a:rPr lang="en-US" sz="1400" smtClean="0">
                <a:latin typeface="Cambria" pitchFamily="18" charset="0"/>
              </a:rPr>
              <a:t>, CO2, CH4</a:t>
            </a:r>
            <a:r>
              <a:rPr lang="en-US" sz="1400" dirty="0" smtClean="0">
                <a:latin typeface="Cambria" pitchFamily="18" charset="0"/>
              </a:rPr>
              <a:t>, N2O, SO2 and HNO3 profiles from climatology</a:t>
            </a:r>
          </a:p>
          <a:p>
            <a:r>
              <a:rPr lang="en-US" sz="1400" dirty="0" smtClean="0">
                <a:latin typeface="Cambria" pitchFamily="18" charset="0"/>
              </a:rPr>
              <a:t>Surface temperature correction of -0.25K</a:t>
            </a:r>
          </a:p>
          <a:p>
            <a:r>
              <a:rPr lang="en-US" sz="1400" dirty="0" smtClean="0">
                <a:latin typeface="Cambria" pitchFamily="18" charset="0"/>
              </a:rPr>
              <a:t>Ellison model for ocean dielectric constant in the computation of surface emissivity </a:t>
            </a:r>
          </a:p>
          <a:p>
            <a:pPr>
              <a:buNone/>
            </a:pPr>
            <a:r>
              <a:rPr lang="en-US" sz="1400" dirty="0" smtClean="0">
                <a:latin typeface="Cambria" pitchFamily="18" charset="0"/>
              </a:rPr>
              <a:t>Step 2</a:t>
            </a:r>
            <a:endParaRPr lang="en-US" sz="1400" dirty="0">
              <a:latin typeface="Cambria" pitchFamily="18" charset="0"/>
            </a:endParaRPr>
          </a:p>
          <a:p>
            <a:r>
              <a:rPr lang="en-US" sz="1400" dirty="0" smtClean="0">
                <a:latin typeface="Cambria" pitchFamily="18" charset="0"/>
              </a:rPr>
              <a:t>Iterative removal of 1 sigma OBS-CALC outliers  for each view angle and each frequency. Two iterations performed.  (Example shown below for ATMS </a:t>
            </a:r>
            <a:r>
              <a:rPr lang="en-US" sz="1400" dirty="0" err="1" smtClean="0">
                <a:latin typeface="Cambria" pitchFamily="18" charset="0"/>
              </a:rPr>
              <a:t>chn</a:t>
            </a:r>
            <a:r>
              <a:rPr lang="en-US" sz="1400" dirty="0" smtClean="0">
                <a:latin typeface="Cambria" pitchFamily="18" charset="0"/>
              </a:rPr>
              <a:t>. 16, f=88.2 GHz, Scan angle position =7)</a:t>
            </a:r>
          </a:p>
          <a:p>
            <a:pPr>
              <a:buNone/>
            </a:pPr>
            <a:endParaRPr lang="en-US" sz="1400" dirty="0" smtClean="0">
              <a:solidFill>
                <a:schemeClr val="tx1">
                  <a:alpha val="27000"/>
                </a:schemeClr>
              </a:solidFill>
              <a:effectLst>
                <a:outerShdw sx="1000" sy="1000" algn="ctr" rotWithShape="0">
                  <a:srgbClr val="000000">
                    <a:alpha val="0"/>
                  </a:srgbClr>
                </a:outerShdw>
              </a:effectLst>
              <a:latin typeface="Cambria" pitchFamily="18" charset="0"/>
            </a:endParaRPr>
          </a:p>
          <a:p>
            <a:endParaRPr lang="en-US" sz="1400" dirty="0" smtClean="0">
              <a:solidFill>
                <a:schemeClr val="tx1">
                  <a:alpha val="27000"/>
                </a:schemeClr>
              </a:solidFill>
              <a:effectLst>
                <a:outerShdw sx="1000" sy="1000" algn="ctr" rotWithShape="0">
                  <a:srgbClr val="000000">
                    <a:alpha val="0"/>
                  </a:srgbClr>
                </a:outerShdw>
              </a:effectLst>
              <a:latin typeface="Cambria" pitchFamily="18" charset="0"/>
            </a:endParaRPr>
          </a:p>
          <a:p>
            <a:endParaRPr lang="en-US" sz="1400" dirty="0" smtClean="0">
              <a:latin typeface="Cambria" pitchFamily="18" charset="0"/>
            </a:endParaRPr>
          </a:p>
          <a:p>
            <a:endParaRPr lang="en-US" sz="1400" dirty="0">
              <a:latin typeface="Cambria" pitchFamily="18" charset="0"/>
            </a:endParaRPr>
          </a:p>
          <a:p>
            <a:endParaRPr lang="en-US" sz="1400" dirty="0" smtClean="0">
              <a:latin typeface="Cambria" pitchFamily="18" charset="0"/>
            </a:endParaRPr>
          </a:p>
          <a:p>
            <a:pPr>
              <a:buNone/>
            </a:pPr>
            <a:r>
              <a:rPr lang="en-US" sz="1400" dirty="0" smtClean="0">
                <a:latin typeface="Cambria" pitchFamily="18" charset="0"/>
              </a:rPr>
              <a:t> </a:t>
            </a:r>
            <a:endParaRPr lang="en-US" sz="1400" dirty="0">
              <a:latin typeface="Cambria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11430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ambria" pitchFamily="18" charset="0"/>
              </a:rPr>
              <a:t>ATMS tuning Methodology:</a:t>
            </a:r>
            <a:br>
              <a:rPr lang="en-US" sz="2400" dirty="0" smtClean="0">
                <a:latin typeface="Cambria" pitchFamily="18" charset="0"/>
              </a:rPr>
            </a:br>
            <a:r>
              <a:rPr lang="en-US" sz="2400" dirty="0" smtClean="0">
                <a:latin typeface="Cambria" pitchFamily="18" charset="0"/>
              </a:rPr>
              <a:t>II. Co-located atmospheric “truth” data set 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3FF95-3040-4AB7-AE18-D31C9ED226EE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 descr="bias_20111207diff_ECMWFtest0_pass0_chn16_spot_9.gif"/>
          <p:cNvPicPr>
            <a:picLocks noChangeAspect="1"/>
          </p:cNvPicPr>
          <p:nvPr/>
        </p:nvPicPr>
        <p:blipFill>
          <a:blip r:embed="rId2" cstate="print"/>
          <a:srcRect t="65238" r="66190"/>
          <a:stretch>
            <a:fillRect/>
          </a:stretch>
        </p:blipFill>
        <p:spPr>
          <a:xfrm>
            <a:off x="1143000" y="4038600"/>
            <a:ext cx="3314700" cy="2130044"/>
          </a:xfrm>
          <a:prstGeom prst="rect">
            <a:avLst/>
          </a:prstGeom>
        </p:spPr>
      </p:pic>
      <p:pic>
        <p:nvPicPr>
          <p:cNvPr id="7" name="Picture 6" descr="bias_20111207diff_ECMWFtest0_pass2_chn16_spot_9.gif"/>
          <p:cNvPicPr>
            <a:picLocks noChangeAspect="1"/>
          </p:cNvPicPr>
          <p:nvPr/>
        </p:nvPicPr>
        <p:blipFill>
          <a:blip r:embed="rId3" cstate="print"/>
          <a:srcRect t="65238" r="66190"/>
          <a:stretch>
            <a:fillRect/>
          </a:stretch>
        </p:blipFill>
        <p:spPr>
          <a:xfrm>
            <a:off x="4343400" y="4038600"/>
            <a:ext cx="3276600" cy="210556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905000" y="3745468"/>
            <a:ext cx="2161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Step 1 ensemble </a:t>
            </a:r>
            <a:r>
              <a:rPr lang="en-US" dirty="0" err="1" smtClean="0"/>
              <a:t>pdf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000926" y="3733800"/>
            <a:ext cx="2161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Step 2 ensemble </a:t>
            </a:r>
            <a:r>
              <a:rPr lang="en-US" dirty="0" err="1" smtClean="0"/>
              <a:t>pdf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349941" y="6172200"/>
            <a:ext cx="26253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/>
              <a:t>Black: ensemble distribution</a:t>
            </a:r>
          </a:p>
          <a:p>
            <a:pPr algn="ctr"/>
            <a:r>
              <a:rPr lang="en-US" sz="1200" b="1" dirty="0" smtClean="0">
                <a:solidFill>
                  <a:srgbClr val="FF0000"/>
                </a:solidFill>
              </a:rPr>
              <a:t>Red: bin smoothed distribution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Green: theoretical normal distribution</a:t>
            </a:r>
          </a:p>
          <a:p>
            <a:pPr algn="ctr"/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2603877" y="5943600"/>
            <a:ext cx="74892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OBS-CALC (K)</a:t>
            </a:r>
            <a:endParaRPr lang="en-US" sz="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791200" y="5943600"/>
            <a:ext cx="74892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OBS-CALC (K)</a:t>
            </a:r>
            <a:endParaRPr lang="en-US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Left: OBS-CALC </a:t>
            </a:r>
            <a:r>
              <a:rPr lang="en-US" sz="3100" dirty="0" smtClean="0"/>
              <a:t>(ATMS chn.3)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Right: OBS-CALC – tuning </a:t>
            </a:r>
            <a:r>
              <a:rPr lang="en-US" sz="3100" dirty="0" smtClean="0"/>
              <a:t>(ATMS chn.3)</a:t>
            </a:r>
            <a:endParaRPr lang="en-US" sz="3100" dirty="0"/>
          </a:p>
        </p:txBody>
      </p:sp>
      <p:pic>
        <p:nvPicPr>
          <p:cNvPr id="5" name="Content Placeholder 5" descr="ATMS_20111207_NOMD_ALL.ascdiffep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8418" t="5051" r="9505" b="4034"/>
          <a:stretch>
            <a:fillRect/>
          </a:stretch>
        </p:blipFill>
        <p:spPr>
          <a:xfrm>
            <a:off x="152399" y="1600201"/>
            <a:ext cx="4910666" cy="3399692"/>
          </a:xfrm>
        </p:spPr>
      </p:pic>
      <p:pic>
        <p:nvPicPr>
          <p:cNvPr id="6" name="Content Placeholder 5" descr="ATMS_20111207_NOMD_ALL.ascdiff_TUNep.gif"/>
          <p:cNvPicPr>
            <a:picLocks noChangeAspect="1"/>
          </p:cNvPicPr>
          <p:nvPr/>
        </p:nvPicPr>
        <p:blipFill>
          <a:blip r:embed="rId3" cstate="print"/>
          <a:srcRect l="8962" t="6734" r="10014" b="4034"/>
          <a:stretch>
            <a:fillRect/>
          </a:stretch>
        </p:blipFill>
        <p:spPr>
          <a:xfrm>
            <a:off x="4196751" y="1676400"/>
            <a:ext cx="4871049" cy="33528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NPP ATMS, </a:t>
            </a:r>
            <a:r>
              <a:rPr lang="en-US" sz="3200" dirty="0" err="1" smtClean="0"/>
              <a:t>MetOp</a:t>
            </a:r>
            <a:r>
              <a:rPr lang="en-US" sz="3200" dirty="0" smtClean="0"/>
              <a:t> AMSU, Aqua AMSU comparison</a:t>
            </a:r>
            <a:endParaRPr lang="en-US" sz="3200" dirty="0"/>
          </a:p>
        </p:txBody>
      </p:sp>
      <p:pic>
        <p:nvPicPr>
          <p:cNvPr id="6" name="Content Placeholder 5" descr="tuning_comp_1 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11811" y="1524000"/>
            <a:ext cx="8168640" cy="51054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uning_comp_2 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09600" y="1524000"/>
            <a:ext cx="8046720" cy="5029200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NPP ATMS, </a:t>
            </a:r>
            <a:r>
              <a:rPr lang="en-US" sz="3200" dirty="0" err="1" smtClean="0"/>
              <a:t>MetOp</a:t>
            </a:r>
            <a:r>
              <a:rPr lang="en-US" sz="3200" dirty="0" smtClean="0"/>
              <a:t> AMSU, Aqua </a:t>
            </a:r>
            <a:r>
              <a:rPr lang="en-US" sz="3200" dirty="0" err="1" smtClean="0"/>
              <a:t>AMSu</a:t>
            </a:r>
            <a:r>
              <a:rPr lang="en-US" sz="3200" dirty="0" smtClean="0"/>
              <a:t> comparison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458200" cy="5181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Tuning of brightness temperatures needs to be done carefully</a:t>
            </a:r>
          </a:p>
          <a:p>
            <a:pPr lvl="1"/>
            <a:r>
              <a:rPr lang="en-US" dirty="0" smtClean="0"/>
              <a:t>Will apply the NUCAPS approach </a:t>
            </a:r>
            <a:r>
              <a:rPr lang="en-US" dirty="0" err="1" smtClean="0"/>
              <a:t>w.r.t</a:t>
            </a:r>
            <a:r>
              <a:rPr lang="en-US" dirty="0" smtClean="0"/>
              <a:t>. the OSS forward model (used in </a:t>
            </a:r>
            <a:r>
              <a:rPr lang="en-US" dirty="0" err="1" smtClean="0"/>
              <a:t>CrIMSS</a:t>
            </a:r>
            <a:r>
              <a:rPr lang="en-US" dirty="0" smtClean="0"/>
              <a:t> EDR code)</a:t>
            </a:r>
          </a:p>
          <a:p>
            <a:pPr lvl="1"/>
            <a:r>
              <a:rPr lang="en-US" dirty="0" smtClean="0"/>
              <a:t>Will compare bias terms to the OSS and </a:t>
            </a:r>
            <a:r>
              <a:rPr lang="en-US" dirty="0" err="1" smtClean="0"/>
              <a:t>MiRS</a:t>
            </a:r>
            <a:r>
              <a:rPr lang="en-US" dirty="0" smtClean="0"/>
              <a:t> (</a:t>
            </a:r>
            <a:r>
              <a:rPr lang="en-US" dirty="0" err="1" smtClean="0"/>
              <a:t>w.r.t</a:t>
            </a:r>
            <a:r>
              <a:rPr lang="en-US" dirty="0" smtClean="0"/>
              <a:t>. CRTM</a:t>
            </a:r>
            <a:r>
              <a:rPr lang="en-US" dirty="0" smtClean="0"/>
              <a:t>) empirical bias corrections</a:t>
            </a:r>
          </a:p>
          <a:p>
            <a:pPr lvl="1"/>
            <a:r>
              <a:rPr lang="en-US" dirty="0" smtClean="0"/>
              <a:t>Multiple groups will compute and compare their results to ensure that we are not introducing artifacts into the observations.</a:t>
            </a:r>
            <a:endParaRPr lang="en-US" dirty="0" smtClean="0"/>
          </a:p>
          <a:p>
            <a:r>
              <a:rPr lang="en-US" dirty="0" smtClean="0"/>
              <a:t>Even after the SDR and remap-SDR have instrument effects removed (side-lobes, etc.) we will still need a residual empirical tuning (hopefully small).</a:t>
            </a:r>
          </a:p>
          <a:p>
            <a:pPr lvl="1"/>
            <a:r>
              <a:rPr lang="en-US" dirty="0" smtClean="0"/>
              <a:t>For NUCAPS we plan on using the TDRs and adopt the ATMS SDR team approach as applied to the TDRs and compute/apply a residual bias correct </a:t>
            </a:r>
            <a:r>
              <a:rPr lang="en-US" dirty="0" err="1" smtClean="0"/>
              <a:t>w.r.t</a:t>
            </a:r>
            <a:r>
              <a:rPr lang="en-US" dirty="0" smtClean="0"/>
              <a:t>. the MIT forward model.</a:t>
            </a:r>
          </a:p>
          <a:p>
            <a:pPr lvl="1"/>
            <a:r>
              <a:rPr lang="en-US" dirty="0" smtClean="0"/>
              <a:t>For the operational (NGAS) code we will utilize the remap-SDR and compute/apply a residual bias correction </a:t>
            </a:r>
            <a:r>
              <a:rPr lang="en-US" dirty="0" err="1" smtClean="0"/>
              <a:t>w.r.t</a:t>
            </a:r>
            <a:r>
              <a:rPr lang="en-US" dirty="0" smtClean="0"/>
              <a:t>. OSS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526</Words>
  <Application>Microsoft Office PowerPoint</Application>
  <PresentationFormat>On-screen Show (4:3)</PresentationFormat>
  <Paragraphs>58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CrIMSS EDR Empirical Bias Correction for ATMS</vt:lpstr>
      <vt:lpstr>Description of the Forward Model</vt:lpstr>
      <vt:lpstr>ATMS tuning Methodology: I. Radiance data set preparation </vt:lpstr>
      <vt:lpstr>ATMS tuning Methodology: II. Co-located atmospheric “truth” data set </vt:lpstr>
      <vt:lpstr>Left: OBS-CALC (ATMS chn.3) Right: OBS-CALC – tuning (ATMS chn.3)</vt:lpstr>
      <vt:lpstr>NPP ATMS, MetOp AMSU, Aqua AMSU comparison</vt:lpstr>
      <vt:lpstr>NPP ATMS, MetOp AMSU, Aqua AMSu comparison</vt:lpstr>
      <vt:lpstr>Next Steps</vt:lpstr>
    </vt:vector>
  </TitlesOfParts>
  <Company>NOAA / NESDIS / STAR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antoniag</dc:creator>
  <cp:lastModifiedBy>cbarnet</cp:lastModifiedBy>
  <cp:revision>28</cp:revision>
  <dcterms:created xsi:type="dcterms:W3CDTF">2012-01-10T23:48:23Z</dcterms:created>
  <dcterms:modified xsi:type="dcterms:W3CDTF">2012-01-12T14:39:29Z</dcterms:modified>
</cp:coreProperties>
</file>