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8" r:id="rId2"/>
    <p:sldId id="274" r:id="rId3"/>
    <p:sldId id="270" r:id="rId4"/>
    <p:sldId id="277" r:id="rId5"/>
    <p:sldId id="268" r:id="rId6"/>
    <p:sldId id="273" r:id="rId7"/>
    <p:sldId id="272" r:id="rId8"/>
    <p:sldId id="260" r:id="rId9"/>
    <p:sldId id="271" r:id="rId10"/>
    <p:sldId id="283" r:id="rId11"/>
    <p:sldId id="284" r:id="rId12"/>
    <p:sldId id="285" r:id="rId13"/>
    <p:sldId id="275" r:id="rId14"/>
    <p:sldId id="276" r:id="rId15"/>
  </p:sldIdLst>
  <p:sldSz cx="9144000" cy="6858000" type="screen4x3"/>
  <p:notesSz cx="6805613" cy="9944100"/>
  <p:defaultTextStyle>
    <a:defPPr>
      <a:defRPr lang="en-GB"/>
    </a:defPPr>
    <a:lvl1pPr algn="l" defTabSz="449263" rtl="0" eaLnBrk="0" fontAlgn="base" hangingPunct="0">
      <a:lnSpc>
        <a:spcPct val="151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defTabSz="449263" rtl="0" eaLnBrk="0" fontAlgn="base" hangingPunct="0">
      <a:lnSpc>
        <a:spcPct val="151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defTabSz="449263" rtl="0" eaLnBrk="0" fontAlgn="base" hangingPunct="0">
      <a:lnSpc>
        <a:spcPct val="151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defTabSz="449263" rtl="0" eaLnBrk="0" fontAlgn="base" hangingPunct="0">
      <a:lnSpc>
        <a:spcPct val="151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defTabSz="449263" rtl="0" eaLnBrk="0" fontAlgn="base" hangingPunct="0">
      <a:lnSpc>
        <a:spcPct val="151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00FF"/>
    <a:srgbClr val="FF3300"/>
    <a:srgbClr val="969696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648" y="-13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02"/>
        <p:guide pos="218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6" tIns="46168" rIns="92336" bIns="46168" numCol="1" anchor="t" anchorCtr="0" compatLnSpc="1">
            <a:prstTxWarp prst="textNoShape">
              <a:avLst/>
            </a:prstTxWarp>
          </a:bodyPr>
          <a:lstStyle>
            <a:lvl1pPr defTabSz="454025"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6" tIns="46168" rIns="92336" bIns="46168" numCol="1" anchor="t" anchorCtr="0" compatLnSpc="1">
            <a:prstTxWarp prst="textNoShape">
              <a:avLst/>
            </a:prstTxWarp>
          </a:bodyPr>
          <a:lstStyle>
            <a:lvl1pPr algn="r" defTabSz="454025"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6" tIns="46168" rIns="92336" bIns="46168" numCol="1" anchor="b" anchorCtr="0" compatLnSpc="1">
            <a:prstTxWarp prst="textNoShape">
              <a:avLst/>
            </a:prstTxWarp>
          </a:bodyPr>
          <a:lstStyle>
            <a:lvl1pPr defTabSz="454025"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5625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6" tIns="46168" rIns="92336" bIns="46168" numCol="1" anchor="b" anchorCtr="0" compatLnSpc="1">
            <a:prstTxWarp prst="textNoShape">
              <a:avLst/>
            </a:prstTxWarp>
          </a:bodyPr>
          <a:lstStyle>
            <a:lvl1pPr algn="r" defTabSz="454025">
              <a:defRPr sz="1200">
                <a:solidFill>
                  <a:srgbClr val="000000"/>
                </a:solidFill>
              </a:defRPr>
            </a:lvl1pPr>
          </a:lstStyle>
          <a:p>
            <a:fld id="{8EF8D692-702B-4EB2-85C9-A9D1FFBE76F6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05613" cy="9944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05613" cy="9944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05613" cy="9944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05613" cy="9944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05613" cy="9944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05613" cy="9944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805613" cy="9944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6805613" cy="9944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6805613" cy="9944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6805613" cy="9944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33700" cy="48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882" tIns="47259" rIns="90882" bIns="47259" numCol="1" anchor="t" anchorCtr="0" compatLnSpc="1">
            <a:prstTxWarp prst="textNoShape">
              <a:avLst/>
            </a:prstTxWarp>
          </a:bodyPr>
          <a:lstStyle>
            <a:lvl1pPr defTabSz="454025">
              <a:lnSpc>
                <a:spcPct val="100000"/>
              </a:lnSpc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6950" algn="l"/>
                <a:tab pos="2720975" algn="l"/>
                <a:tab pos="3173413" algn="l"/>
                <a:tab pos="3627438" algn="l"/>
                <a:tab pos="4081463" algn="l"/>
                <a:tab pos="4535488" algn="l"/>
                <a:tab pos="4987925" algn="l"/>
                <a:tab pos="5441950" algn="l"/>
                <a:tab pos="5895975" algn="l"/>
                <a:tab pos="6350000" algn="l"/>
                <a:tab pos="6804025" algn="l"/>
                <a:tab pos="7256463" algn="l"/>
                <a:tab pos="7710488" algn="l"/>
                <a:tab pos="8164513" algn="l"/>
                <a:tab pos="8618538" algn="l"/>
                <a:tab pos="9070975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/>
          </p:nvPr>
        </p:nvSpPr>
        <p:spPr bwMode="auto">
          <a:xfrm>
            <a:off x="3854450" y="0"/>
            <a:ext cx="2933700" cy="48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882" tIns="47259" rIns="90882" bIns="47259" numCol="1" anchor="t" anchorCtr="0" compatLnSpc="1">
            <a:prstTxWarp prst="textNoShape">
              <a:avLst/>
            </a:prstTxWarp>
          </a:bodyPr>
          <a:lstStyle>
            <a:lvl1pPr algn="r" defTabSz="454025">
              <a:lnSpc>
                <a:spcPct val="100000"/>
              </a:lnSpc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6950" algn="l"/>
                <a:tab pos="2720975" algn="l"/>
                <a:tab pos="3173413" algn="l"/>
                <a:tab pos="3627438" algn="l"/>
                <a:tab pos="4081463" algn="l"/>
                <a:tab pos="4535488" algn="l"/>
                <a:tab pos="4987925" algn="l"/>
                <a:tab pos="5441950" algn="l"/>
                <a:tab pos="5895975" algn="l"/>
                <a:tab pos="6350000" algn="l"/>
                <a:tab pos="6804025" algn="l"/>
                <a:tab pos="7256463" algn="l"/>
                <a:tab pos="7710488" algn="l"/>
                <a:tab pos="8164513" algn="l"/>
                <a:tab pos="8618538" algn="l"/>
                <a:tab pos="9070975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2061" name="Rectangle 1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51412" cy="37131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62" name="Rectangle 14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24400"/>
            <a:ext cx="5429250" cy="445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882" tIns="47259" rIns="90882" bIns="4725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ftr"/>
          </p:nvPr>
        </p:nvSpPr>
        <p:spPr bwMode="auto">
          <a:xfrm>
            <a:off x="0" y="9445625"/>
            <a:ext cx="2933700" cy="48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882" tIns="47259" rIns="90882" bIns="47259" numCol="1" anchor="b" anchorCtr="0" compatLnSpc="1">
            <a:prstTxWarp prst="textNoShape">
              <a:avLst/>
            </a:prstTxWarp>
          </a:bodyPr>
          <a:lstStyle>
            <a:lvl1pPr defTabSz="454025">
              <a:lnSpc>
                <a:spcPct val="100000"/>
              </a:lnSpc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6950" algn="l"/>
                <a:tab pos="2720975" algn="l"/>
                <a:tab pos="3173413" algn="l"/>
                <a:tab pos="3627438" algn="l"/>
                <a:tab pos="4081463" algn="l"/>
                <a:tab pos="4535488" algn="l"/>
                <a:tab pos="4987925" algn="l"/>
                <a:tab pos="5441950" algn="l"/>
                <a:tab pos="5895975" algn="l"/>
                <a:tab pos="6350000" algn="l"/>
                <a:tab pos="6804025" algn="l"/>
                <a:tab pos="7256463" algn="l"/>
                <a:tab pos="7710488" algn="l"/>
                <a:tab pos="8164513" algn="l"/>
                <a:tab pos="8618538" algn="l"/>
                <a:tab pos="9070975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3854450" y="9445625"/>
            <a:ext cx="2933700" cy="48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882" tIns="47259" rIns="90882" bIns="47259" numCol="1" anchor="b" anchorCtr="0" compatLnSpc="1">
            <a:prstTxWarp prst="textNoShape">
              <a:avLst/>
            </a:prstTxWarp>
          </a:bodyPr>
          <a:lstStyle>
            <a:lvl1pPr algn="r" defTabSz="454025">
              <a:lnSpc>
                <a:spcPct val="100000"/>
              </a:lnSpc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6950" algn="l"/>
                <a:tab pos="2720975" algn="l"/>
                <a:tab pos="3173413" algn="l"/>
                <a:tab pos="3627438" algn="l"/>
                <a:tab pos="4081463" algn="l"/>
                <a:tab pos="4535488" algn="l"/>
                <a:tab pos="4987925" algn="l"/>
                <a:tab pos="5441950" algn="l"/>
                <a:tab pos="5895975" algn="l"/>
                <a:tab pos="6350000" algn="l"/>
                <a:tab pos="6804025" algn="l"/>
                <a:tab pos="7256463" algn="l"/>
                <a:tab pos="7710488" algn="l"/>
                <a:tab pos="8164513" algn="l"/>
                <a:tab pos="8618538" algn="l"/>
                <a:tab pos="9070975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7A274838-0807-4289-8B83-D93B855D1F3F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Suomi NPP SDR product review, 23/24 Oct 2012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Suomi NPP SDR product review, 23/24 Oct 2012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298450"/>
            <a:ext cx="2033587" cy="5835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8450"/>
            <a:ext cx="5948363" cy="5835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Suomi NPP SDR product review, 23/24 Oct 2012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Suomi NPP SDR product review, 23/24 Oct 2012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Suomi NPP SDR product review, 23/24 Oct 2012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3971925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1525" y="1219200"/>
            <a:ext cx="3971925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Suomi NPP SDR product review, 23/24 Oct 2012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Suomi NPP SDR product review, 23/24 Oct 2012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Suomi NPP SDR product review, 23/24 Oct 2012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Suomi NPP SDR product review, 23/24 Oct 2012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Suomi NPP SDR product review, 23/24 Oct 2012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Suomi NPP SDR product review, 23/24 Oct 2012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93713" y="298450"/>
            <a:ext cx="8097837" cy="706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096250" cy="4914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468313" y="6356350"/>
            <a:ext cx="5688012" cy="282575"/>
          </a:xfrm>
          <a:prstGeom prst="parallelogram">
            <a:avLst>
              <a:gd name="adj" fmla="val 48739"/>
            </a:avLst>
          </a:prstGeom>
          <a:solidFill>
            <a:srgbClr val="0F369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611188" y="6356350"/>
            <a:ext cx="5756275" cy="379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Suomi NPP SDR product review, 23/24 Oct 2012</a:t>
            </a:r>
            <a:endParaRPr lang="en-GB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364163" y="5373688"/>
            <a:ext cx="792162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solidFill>
                  <a:srgbClr val="FFFFFF"/>
                </a:solidFill>
              </a:rPr>
              <a:t>Slide </a:t>
            </a:r>
            <a:fld id="{11D56CD9-6C13-4D23-A4D4-C28C0608E034}" type="slidenum">
              <a:rPr lang="en-GB" sz="1200" b="1">
                <a:solidFill>
                  <a:srgbClr val="FFFFFF"/>
                </a:solidFill>
              </a:rPr>
              <a:pPr>
                <a:lnSpc>
                  <a:spcPct val="100000"/>
                </a:lnSpc>
                <a:buClr>
                  <a:srgbClr val="FFFFFF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‹#›</a:t>
            </a:fld>
            <a:endParaRPr lang="en-GB" sz="1200" b="1">
              <a:solidFill>
                <a:srgbClr val="FFFFFF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3663" y="6310313"/>
            <a:ext cx="2084387" cy="374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449263" rtl="0" eaLnBrk="0" fontAlgn="base" hangingPunct="0">
        <a:lnSpc>
          <a:spcPct val="151000"/>
        </a:lnSpc>
        <a:spcBef>
          <a:spcPct val="0"/>
        </a:spcBef>
        <a:spcAft>
          <a:spcPct val="0"/>
        </a:spcAft>
        <a:buClr>
          <a:srgbClr val="0F3692"/>
        </a:buClr>
        <a:buSzPct val="100000"/>
        <a:buFont typeface="Arial Black" pitchFamily="34" charset="0"/>
        <a:defRPr sz="2800">
          <a:solidFill>
            <a:srgbClr val="0F369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51000"/>
        </a:lnSpc>
        <a:spcBef>
          <a:spcPct val="0"/>
        </a:spcBef>
        <a:spcAft>
          <a:spcPct val="0"/>
        </a:spcAft>
        <a:buClr>
          <a:srgbClr val="0F3692"/>
        </a:buClr>
        <a:buSzPct val="100000"/>
        <a:buFont typeface="Arial Black" pitchFamily="34" charset="0"/>
        <a:defRPr sz="2800">
          <a:solidFill>
            <a:srgbClr val="0F3692"/>
          </a:solidFill>
          <a:latin typeface="Arial Black" pitchFamily="34" charset="0"/>
        </a:defRPr>
      </a:lvl2pPr>
      <a:lvl3pPr algn="l" defTabSz="449263" rtl="0" eaLnBrk="0" fontAlgn="base" hangingPunct="0">
        <a:lnSpc>
          <a:spcPct val="151000"/>
        </a:lnSpc>
        <a:spcBef>
          <a:spcPct val="0"/>
        </a:spcBef>
        <a:spcAft>
          <a:spcPct val="0"/>
        </a:spcAft>
        <a:buClr>
          <a:srgbClr val="0F3692"/>
        </a:buClr>
        <a:buSzPct val="100000"/>
        <a:buFont typeface="Arial Black" pitchFamily="34" charset="0"/>
        <a:defRPr sz="2800">
          <a:solidFill>
            <a:srgbClr val="0F3692"/>
          </a:solidFill>
          <a:latin typeface="Arial Black" pitchFamily="34" charset="0"/>
        </a:defRPr>
      </a:lvl3pPr>
      <a:lvl4pPr algn="l" defTabSz="449263" rtl="0" eaLnBrk="0" fontAlgn="base" hangingPunct="0">
        <a:lnSpc>
          <a:spcPct val="151000"/>
        </a:lnSpc>
        <a:spcBef>
          <a:spcPct val="0"/>
        </a:spcBef>
        <a:spcAft>
          <a:spcPct val="0"/>
        </a:spcAft>
        <a:buClr>
          <a:srgbClr val="0F3692"/>
        </a:buClr>
        <a:buSzPct val="100000"/>
        <a:buFont typeface="Arial Black" pitchFamily="34" charset="0"/>
        <a:defRPr sz="2800">
          <a:solidFill>
            <a:srgbClr val="0F3692"/>
          </a:solidFill>
          <a:latin typeface="Arial Black" pitchFamily="34" charset="0"/>
        </a:defRPr>
      </a:lvl4pPr>
      <a:lvl5pPr algn="l" defTabSz="449263" rtl="0" eaLnBrk="0" fontAlgn="base" hangingPunct="0">
        <a:lnSpc>
          <a:spcPct val="151000"/>
        </a:lnSpc>
        <a:spcBef>
          <a:spcPct val="0"/>
        </a:spcBef>
        <a:spcAft>
          <a:spcPct val="0"/>
        </a:spcAft>
        <a:buClr>
          <a:srgbClr val="0F3692"/>
        </a:buClr>
        <a:buSzPct val="100000"/>
        <a:buFont typeface="Arial Black" pitchFamily="34" charset="0"/>
        <a:defRPr sz="2800">
          <a:solidFill>
            <a:srgbClr val="0F3692"/>
          </a:solidFill>
          <a:latin typeface="Arial Black" pitchFamily="34" charset="0"/>
        </a:defRPr>
      </a:lvl5pPr>
      <a:lvl6pPr marL="457200" algn="l" defTabSz="449263" rtl="0" eaLnBrk="0" fontAlgn="base" hangingPunct="0">
        <a:lnSpc>
          <a:spcPct val="151000"/>
        </a:lnSpc>
        <a:spcBef>
          <a:spcPct val="0"/>
        </a:spcBef>
        <a:spcAft>
          <a:spcPct val="0"/>
        </a:spcAft>
        <a:buClr>
          <a:srgbClr val="0F3692"/>
        </a:buClr>
        <a:buSzPct val="100000"/>
        <a:buFont typeface="Arial Black" pitchFamily="34" charset="0"/>
        <a:defRPr sz="2800">
          <a:solidFill>
            <a:srgbClr val="0F3692"/>
          </a:solidFill>
          <a:latin typeface="Arial Black" pitchFamily="34" charset="0"/>
        </a:defRPr>
      </a:lvl6pPr>
      <a:lvl7pPr marL="914400" algn="l" defTabSz="449263" rtl="0" eaLnBrk="0" fontAlgn="base" hangingPunct="0">
        <a:lnSpc>
          <a:spcPct val="151000"/>
        </a:lnSpc>
        <a:spcBef>
          <a:spcPct val="0"/>
        </a:spcBef>
        <a:spcAft>
          <a:spcPct val="0"/>
        </a:spcAft>
        <a:buClr>
          <a:srgbClr val="0F3692"/>
        </a:buClr>
        <a:buSzPct val="100000"/>
        <a:buFont typeface="Arial Black" pitchFamily="34" charset="0"/>
        <a:defRPr sz="2800">
          <a:solidFill>
            <a:srgbClr val="0F3692"/>
          </a:solidFill>
          <a:latin typeface="Arial Black" pitchFamily="34" charset="0"/>
        </a:defRPr>
      </a:lvl7pPr>
      <a:lvl8pPr marL="1371600" algn="l" defTabSz="449263" rtl="0" eaLnBrk="0" fontAlgn="base" hangingPunct="0">
        <a:lnSpc>
          <a:spcPct val="151000"/>
        </a:lnSpc>
        <a:spcBef>
          <a:spcPct val="0"/>
        </a:spcBef>
        <a:spcAft>
          <a:spcPct val="0"/>
        </a:spcAft>
        <a:buClr>
          <a:srgbClr val="0F3692"/>
        </a:buClr>
        <a:buSzPct val="100000"/>
        <a:buFont typeface="Arial Black" pitchFamily="34" charset="0"/>
        <a:defRPr sz="2800">
          <a:solidFill>
            <a:srgbClr val="0F3692"/>
          </a:solidFill>
          <a:latin typeface="Arial Black" pitchFamily="34" charset="0"/>
        </a:defRPr>
      </a:lvl8pPr>
      <a:lvl9pPr marL="1828800" algn="l" defTabSz="449263" rtl="0" eaLnBrk="0" fontAlgn="base" hangingPunct="0">
        <a:lnSpc>
          <a:spcPct val="151000"/>
        </a:lnSpc>
        <a:spcBef>
          <a:spcPct val="0"/>
        </a:spcBef>
        <a:spcAft>
          <a:spcPct val="0"/>
        </a:spcAft>
        <a:buClr>
          <a:srgbClr val="0F3692"/>
        </a:buClr>
        <a:buSzPct val="100000"/>
        <a:buFont typeface="Arial Black" pitchFamily="34" charset="0"/>
        <a:defRPr sz="2800">
          <a:solidFill>
            <a:srgbClr val="0F3692"/>
          </a:solidFill>
          <a:latin typeface="Arial Black" pitchFamily="34" charset="0"/>
        </a:defRPr>
      </a:lvl9pPr>
    </p:titleStyle>
    <p:bodyStyle>
      <a:lvl1pPr marL="274638" indent="-274638" algn="l" defTabSz="449263" rtl="0" eaLnBrk="0" fontAlgn="base" hangingPunct="0">
        <a:lnSpc>
          <a:spcPts val="2500"/>
        </a:lnSpc>
        <a:spcBef>
          <a:spcPct val="0"/>
        </a:spcBef>
        <a:spcAft>
          <a:spcPts val="1000"/>
        </a:spcAft>
        <a:buClr>
          <a:srgbClr val="FC0128"/>
        </a:buClr>
        <a:buSzPct val="100000"/>
        <a:buFont typeface="Wingdings" pitchFamily="2" charset="2"/>
        <a:buChar char=""/>
        <a:defRPr sz="2200" b="1">
          <a:solidFill>
            <a:srgbClr val="000000"/>
          </a:solidFill>
          <a:latin typeface="+mn-lt"/>
          <a:ea typeface="+mn-ea"/>
          <a:cs typeface="+mn-cs"/>
        </a:defRPr>
      </a:lvl1pPr>
      <a:lvl2pPr marL="750888" indent="-282575" algn="l" defTabSz="449263" rtl="0" eaLnBrk="0" fontAlgn="base" hangingPunct="0">
        <a:lnSpc>
          <a:spcPct val="151000"/>
        </a:lnSpc>
        <a:spcBef>
          <a:spcPct val="0"/>
        </a:spcBef>
        <a:spcAft>
          <a:spcPts val="1000"/>
        </a:spcAft>
        <a:buClr>
          <a:srgbClr val="000000"/>
        </a:buClr>
        <a:buSzPct val="100000"/>
        <a:buFont typeface="Arial" charset="0"/>
        <a:buChar char="-"/>
        <a:defRPr b="1">
          <a:solidFill>
            <a:srgbClr val="000000"/>
          </a:solidFill>
          <a:latin typeface="+mn-lt"/>
        </a:defRPr>
      </a:lvl2pPr>
      <a:lvl3pPr marL="1284288" indent="-327025" algn="l" defTabSz="449263" rtl="0" eaLnBrk="0" fontAlgn="base" hangingPunct="0">
        <a:lnSpc>
          <a:spcPts val="2563"/>
        </a:lnSpc>
        <a:spcBef>
          <a:spcPct val="0"/>
        </a:spcBef>
        <a:spcAft>
          <a:spcPts val="800"/>
        </a:spcAft>
        <a:buClr>
          <a:srgbClr val="919191"/>
        </a:buClr>
        <a:buSzPct val="100000"/>
        <a:buFont typeface="Wingdings" pitchFamily="2" charset="2"/>
        <a:buChar char=""/>
        <a:defRPr b="1">
          <a:solidFill>
            <a:srgbClr val="000000"/>
          </a:solidFill>
          <a:latin typeface="+mn-lt"/>
        </a:defRPr>
      </a:lvl3pPr>
      <a:lvl4pPr marL="1703388" indent="-228600" algn="l" defTabSz="449263" rtl="0" eaLnBrk="0" fontAlgn="base" hangingPunct="0">
        <a:lnSpc>
          <a:spcPts val="2563"/>
        </a:lnSpc>
        <a:spcBef>
          <a:spcPct val="0"/>
        </a:spcBef>
        <a:spcAft>
          <a:spcPts val="800"/>
        </a:spcAft>
        <a:buClr>
          <a:srgbClr val="919191"/>
        </a:buClr>
        <a:buSzPct val="100000"/>
        <a:buFont typeface="Wingdings" pitchFamily="2" charset="2"/>
        <a:buChar char=""/>
        <a:defRPr sz="2200" b="1">
          <a:solidFill>
            <a:srgbClr val="000000"/>
          </a:solidFill>
          <a:latin typeface="+mn-lt"/>
        </a:defRPr>
      </a:lvl4pPr>
      <a:lvl5pPr marL="2122488" indent="-228600" algn="l" defTabSz="449263" rtl="0" eaLnBrk="0" fontAlgn="base" hangingPunct="0">
        <a:lnSpc>
          <a:spcPts val="2563"/>
        </a:lnSpc>
        <a:spcBef>
          <a:spcPct val="0"/>
        </a:spcBef>
        <a:spcAft>
          <a:spcPts val="800"/>
        </a:spcAft>
        <a:buClr>
          <a:srgbClr val="919191"/>
        </a:buClr>
        <a:buSzPct val="100000"/>
        <a:buFont typeface="Wingdings" pitchFamily="2" charset="2"/>
        <a:buChar char=""/>
        <a:defRPr sz="2200" b="1">
          <a:solidFill>
            <a:srgbClr val="000000"/>
          </a:solidFill>
          <a:latin typeface="+mn-lt"/>
        </a:defRPr>
      </a:lvl5pPr>
      <a:lvl6pPr marL="2579688" indent="-228600" algn="l" defTabSz="449263" rtl="0" eaLnBrk="0" fontAlgn="base" hangingPunct="0">
        <a:lnSpc>
          <a:spcPts val="2563"/>
        </a:lnSpc>
        <a:spcBef>
          <a:spcPct val="0"/>
        </a:spcBef>
        <a:spcAft>
          <a:spcPts val="800"/>
        </a:spcAft>
        <a:buClr>
          <a:srgbClr val="919191"/>
        </a:buClr>
        <a:buSzPct val="100000"/>
        <a:buFont typeface="Wingdings" pitchFamily="2" charset="2"/>
        <a:buChar char=""/>
        <a:defRPr sz="2200" b="1">
          <a:solidFill>
            <a:srgbClr val="000000"/>
          </a:solidFill>
          <a:latin typeface="+mn-lt"/>
        </a:defRPr>
      </a:lvl6pPr>
      <a:lvl7pPr marL="3036888" indent="-228600" algn="l" defTabSz="449263" rtl="0" eaLnBrk="0" fontAlgn="base" hangingPunct="0">
        <a:lnSpc>
          <a:spcPts val="2563"/>
        </a:lnSpc>
        <a:spcBef>
          <a:spcPct val="0"/>
        </a:spcBef>
        <a:spcAft>
          <a:spcPts val="800"/>
        </a:spcAft>
        <a:buClr>
          <a:srgbClr val="919191"/>
        </a:buClr>
        <a:buSzPct val="100000"/>
        <a:buFont typeface="Wingdings" pitchFamily="2" charset="2"/>
        <a:buChar char=""/>
        <a:defRPr sz="2200" b="1">
          <a:solidFill>
            <a:srgbClr val="000000"/>
          </a:solidFill>
          <a:latin typeface="+mn-lt"/>
        </a:defRPr>
      </a:lvl7pPr>
      <a:lvl8pPr marL="3494088" indent="-228600" algn="l" defTabSz="449263" rtl="0" eaLnBrk="0" fontAlgn="base" hangingPunct="0">
        <a:lnSpc>
          <a:spcPts val="2563"/>
        </a:lnSpc>
        <a:spcBef>
          <a:spcPct val="0"/>
        </a:spcBef>
        <a:spcAft>
          <a:spcPts val="800"/>
        </a:spcAft>
        <a:buClr>
          <a:srgbClr val="919191"/>
        </a:buClr>
        <a:buSzPct val="100000"/>
        <a:buFont typeface="Wingdings" pitchFamily="2" charset="2"/>
        <a:buChar char=""/>
        <a:defRPr sz="2200" b="1">
          <a:solidFill>
            <a:srgbClr val="000000"/>
          </a:solidFill>
          <a:latin typeface="+mn-lt"/>
        </a:defRPr>
      </a:lvl8pPr>
      <a:lvl9pPr marL="3951288" indent="-228600" algn="l" defTabSz="449263" rtl="0" eaLnBrk="0" fontAlgn="base" hangingPunct="0">
        <a:lnSpc>
          <a:spcPts val="2563"/>
        </a:lnSpc>
        <a:spcBef>
          <a:spcPct val="0"/>
        </a:spcBef>
        <a:spcAft>
          <a:spcPts val="800"/>
        </a:spcAft>
        <a:buClr>
          <a:srgbClr val="919191"/>
        </a:buClr>
        <a:buSzPct val="100000"/>
        <a:buFont typeface="Wingdings" pitchFamily="2" charset="2"/>
        <a:buChar char=""/>
        <a:defRPr sz="2200"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Evaluation of ATMS and </a:t>
            </a:r>
            <a:r>
              <a:rPr lang="en-GB" dirty="0" err="1" smtClean="0"/>
              <a:t>CrIS</a:t>
            </a:r>
            <a:r>
              <a:rPr lang="en-GB" dirty="0" smtClean="0"/>
              <a:t> data </a:t>
            </a:r>
            <a:br>
              <a:rPr lang="en-GB" dirty="0" smtClean="0"/>
            </a:br>
            <a:r>
              <a:rPr lang="en-GB" dirty="0" smtClean="0"/>
              <a:t>at ECMWF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Niels Bormann, Tony McNally, </a:t>
            </a:r>
          </a:p>
          <a:p>
            <a:r>
              <a:rPr lang="en-GB" dirty="0" smtClean="0"/>
              <a:t>Anne </a:t>
            </a:r>
            <a:r>
              <a:rPr lang="en-GB" dirty="0" err="1" smtClean="0"/>
              <a:t>Fouilloux</a:t>
            </a:r>
            <a:r>
              <a:rPr lang="en-GB" dirty="0" smtClean="0"/>
              <a:t>, William Bell, </a:t>
            </a:r>
          </a:p>
          <a:p>
            <a:r>
              <a:rPr lang="en-GB" dirty="0" smtClean="0"/>
              <a:t>Mohamed </a:t>
            </a:r>
            <a:r>
              <a:rPr lang="en-GB" dirty="0" err="1" smtClean="0"/>
              <a:t>Dahoui</a:t>
            </a:r>
            <a:endParaRPr lang="en-GB" dirty="0" smtClean="0"/>
          </a:p>
          <a:p>
            <a:r>
              <a:rPr lang="en-GB" dirty="0" smtClean="0"/>
              <a:t>With help from Nigel Atkinson (Met Office), Steve </a:t>
            </a:r>
            <a:r>
              <a:rPr lang="en-GB" dirty="0" err="1" smtClean="0"/>
              <a:t>Swadley</a:t>
            </a:r>
            <a:r>
              <a:rPr lang="en-GB" dirty="0" smtClean="0"/>
              <a:t> (NRL) and others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GB" smtClean="0"/>
              <a:t>Suomi NPP SDR product review, 23/24 Oct 2012</a:t>
            </a:r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CrIS</a:t>
            </a:r>
            <a:r>
              <a:rPr lang="en-GB" dirty="0" smtClean="0"/>
              <a:t>: </a:t>
            </a:r>
            <a:r>
              <a:rPr lang="en-GB" dirty="0" smtClean="0"/>
              <a:t>C</a:t>
            </a:r>
            <a:r>
              <a:rPr lang="en-GB" dirty="0" smtClean="0"/>
              <a:t>omparison to IASI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GB" smtClean="0"/>
              <a:t>Suomi NPP SDR product review, 23/24 Oct 2012</a:t>
            </a:r>
            <a:endParaRPr lang="en-GB"/>
          </a:p>
        </p:txBody>
      </p:sp>
      <p:pic>
        <p:nvPicPr>
          <p:cNvPr id="4" name="Picture 3" descr="IASI_CRIS_1month_OMB.gif"/>
          <p:cNvPicPr>
            <a:picLocks noChangeAspect="1"/>
          </p:cNvPicPr>
          <p:nvPr/>
        </p:nvPicPr>
        <p:blipFill>
          <a:blip r:embed="rId2" cstate="print"/>
          <a:srcRect b="3090"/>
          <a:stretch>
            <a:fillRect/>
          </a:stretch>
        </p:blipFill>
        <p:spPr>
          <a:xfrm>
            <a:off x="1403648" y="1720585"/>
            <a:ext cx="6552728" cy="4516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124744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Radiance observations from </a:t>
            </a:r>
            <a:r>
              <a:rPr lang="en-GB" sz="2400" b="1" dirty="0" err="1" smtClean="0">
                <a:solidFill>
                  <a:srgbClr val="FF0000"/>
                </a:solidFill>
                <a:latin typeface="Calibri"/>
              </a:rPr>
              <a:t>CrIS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have  </a:t>
            </a:r>
            <a:r>
              <a:rPr lang="en-GB" sz="2400" b="1" u="sng" dirty="0" smtClean="0">
                <a:solidFill>
                  <a:prstClr val="black"/>
                </a:solidFill>
                <a:latin typeface="Calibri"/>
              </a:rPr>
              <a:t>significantly lower noise 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than </a:t>
            </a:r>
            <a:r>
              <a:rPr lang="en-GB" sz="2400" b="1" dirty="0" smtClean="0">
                <a:solidFill>
                  <a:srgbClr val="0000FF"/>
                </a:solidFill>
                <a:latin typeface="Calibri"/>
              </a:rPr>
              <a:t>IASI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. </a:t>
            </a:r>
            <a:endParaRPr lang="en-GB" sz="24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2060848"/>
            <a:ext cx="27363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STDV (OBS-AN) in K </a:t>
            </a:r>
            <a:endParaRPr lang="en-GB" sz="24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19872" y="5661248"/>
            <a:ext cx="3744416" cy="1588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63888" y="5353471"/>
            <a:ext cx="334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1400" b="1" dirty="0" smtClean="0">
                <a:solidFill>
                  <a:prstClr val="black"/>
                </a:solidFill>
                <a:latin typeface="Calibri"/>
              </a:rPr>
              <a:t>Important temperature sounding channels</a:t>
            </a:r>
            <a:endParaRPr lang="en-GB" sz="1400" b="1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CrIS</a:t>
            </a:r>
            <a:r>
              <a:rPr lang="en-GB" dirty="0" smtClean="0"/>
              <a:t>: Biases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GB" smtClean="0"/>
              <a:t>Suomi NPP SDR product review, 23/24 Oct 2012</a:t>
            </a:r>
            <a:endParaRPr lang="en-GB"/>
          </a:p>
        </p:txBody>
      </p:sp>
      <p:pic>
        <p:nvPicPr>
          <p:cNvPr id="4" name="Picture 3" descr="cbwlans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0839" y="2915652"/>
            <a:ext cx="2433161" cy="2228850"/>
          </a:xfrm>
          <a:prstGeom prst="rect">
            <a:avLst/>
          </a:prstGeom>
        </p:spPr>
      </p:pic>
      <p:pic>
        <p:nvPicPr>
          <p:cNvPr id="5" name="Picture 4" descr="cbwlanwv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915652"/>
            <a:ext cx="2414588" cy="2228850"/>
          </a:xfrm>
          <a:prstGeom prst="rect">
            <a:avLst/>
          </a:prstGeom>
        </p:spPr>
      </p:pic>
      <p:pic>
        <p:nvPicPr>
          <p:cNvPr id="6" name="Picture 5" descr="cbwlano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2915652"/>
            <a:ext cx="2451735" cy="2265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1220559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Radiance bias corrections for </a:t>
            </a:r>
            <a:r>
              <a:rPr lang="en-GB" sz="2400" b="1" dirty="0" err="1" smtClean="0">
                <a:solidFill>
                  <a:srgbClr val="FF0000"/>
                </a:solidFill>
                <a:latin typeface="Calibri"/>
              </a:rPr>
              <a:t>CrIS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 are slightly larger than for </a:t>
            </a:r>
            <a:r>
              <a:rPr lang="en-GB" sz="2400" b="1" dirty="0" smtClean="0">
                <a:solidFill>
                  <a:srgbClr val="0000FF"/>
                </a:solidFill>
                <a:latin typeface="Calibri"/>
              </a:rPr>
              <a:t>IASI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However, this is probably more attributable to different  RTTOV </a:t>
            </a:r>
            <a:r>
              <a:rPr lang="en-GB" sz="2400" dirty="0" err="1" smtClean="0">
                <a:solidFill>
                  <a:prstClr val="black"/>
                </a:solidFill>
                <a:latin typeface="Calibri"/>
              </a:rPr>
              <a:t>radiative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 transfer model training (LBLRTM v KCARTA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).</a:t>
            </a:r>
            <a:endParaRPr lang="en-GB" sz="2400" b="1" dirty="0">
              <a:solidFill>
                <a:srgbClr val="0000FF"/>
              </a:solidFill>
              <a:latin typeface="Calibri"/>
            </a:endParaRPr>
          </a:p>
        </p:txBody>
      </p:sp>
      <p:pic>
        <p:nvPicPr>
          <p:cNvPr id="8" name="Picture 7" descr="cbwlanlw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915652"/>
            <a:ext cx="2451735" cy="2228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576" y="2771636"/>
            <a:ext cx="64807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LW</a:t>
            </a:r>
            <a:endParaRPr lang="en-GB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2771636"/>
            <a:ext cx="64807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O3</a:t>
            </a:r>
            <a:endParaRPr lang="en-GB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2771636"/>
            <a:ext cx="64807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WV</a:t>
            </a:r>
            <a:endParaRPr lang="en-GB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2320" y="2771636"/>
            <a:ext cx="64807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SW</a:t>
            </a:r>
            <a:endParaRPr lang="en-GB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5147900"/>
            <a:ext cx="813690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b="1" dirty="0" smtClean="0">
                <a:solidFill>
                  <a:prstClr val="black"/>
                </a:solidFill>
                <a:latin typeface="Calibri"/>
              </a:rPr>
              <a:t>Radiance bias corrections (K) evaluated over 1 July 2012</a:t>
            </a:r>
            <a:endParaRPr lang="en-GB" b="1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ris_scores_NH.gif"/>
          <p:cNvPicPr>
            <a:picLocks noChangeAspect="1"/>
          </p:cNvPicPr>
          <p:nvPr/>
        </p:nvPicPr>
        <p:blipFill>
          <a:blip r:embed="rId2" cstate="print"/>
          <a:srcRect t="23150"/>
          <a:stretch>
            <a:fillRect/>
          </a:stretch>
        </p:blipFill>
        <p:spPr>
          <a:xfrm>
            <a:off x="1331640" y="2564904"/>
            <a:ext cx="5580112" cy="28422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CrIS</a:t>
            </a:r>
            <a:r>
              <a:rPr lang="en-GB" dirty="0" smtClean="0"/>
              <a:t>: Forecast impact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GB" smtClean="0"/>
              <a:t>Suomi NPP SDR product review, 23/24 Oct 2012</a:t>
            </a: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67544" y="948690"/>
            <a:ext cx="849694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dirty="0" smtClean="0">
                <a:solidFill>
                  <a:prstClr val="black"/>
                </a:solidFill>
                <a:latin typeface="Calibri"/>
              </a:rPr>
              <a:t>Radiance observations from </a:t>
            </a:r>
            <a:r>
              <a:rPr lang="en-GB" dirty="0" err="1" smtClean="0">
                <a:solidFill>
                  <a:prstClr val="black"/>
                </a:solidFill>
                <a:latin typeface="Calibri"/>
              </a:rPr>
              <a:t>CrIS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 have only been available since 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26 June 2012 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and thus forecast impact experiments are </a:t>
            </a:r>
            <a:r>
              <a:rPr lang="en-GB" b="1" dirty="0" smtClean="0">
                <a:solidFill>
                  <a:prstClr val="black"/>
                </a:solidFill>
                <a:latin typeface="Calibri"/>
              </a:rPr>
              <a:t>not yet mature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.</a:t>
            </a:r>
            <a:endParaRPr lang="en-GB" dirty="0" smtClean="0">
              <a:solidFill>
                <a:prstClr val="black"/>
              </a:solidFill>
              <a:latin typeface="Calibri"/>
            </a:endParaRPr>
          </a:p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GB" dirty="0" smtClean="0">
              <a:solidFill>
                <a:prstClr val="black"/>
              </a:solidFill>
              <a:latin typeface="Calibri"/>
            </a:endParaRPr>
          </a:p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dirty="0" smtClean="0">
                <a:solidFill>
                  <a:prstClr val="black"/>
                </a:solidFill>
                <a:latin typeface="Calibri"/>
              </a:rPr>
              <a:t>However, 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preliminary 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results suggest that  assimilating just 57 key temperature sounding channels from </a:t>
            </a:r>
            <a:r>
              <a:rPr lang="en-GB" b="1" dirty="0" err="1" smtClean="0">
                <a:solidFill>
                  <a:prstClr val="black"/>
                </a:solidFill>
                <a:latin typeface="Calibri"/>
              </a:rPr>
              <a:t>CrIS</a:t>
            </a:r>
            <a:r>
              <a:rPr lang="en-GB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GB" b="1" dirty="0" smtClean="0">
                <a:solidFill>
                  <a:prstClr val="black"/>
                </a:solidFill>
                <a:latin typeface="Calibri"/>
              </a:rPr>
              <a:t>in </a:t>
            </a:r>
            <a:r>
              <a:rPr lang="en-GB" b="1" dirty="0" smtClean="0">
                <a:solidFill>
                  <a:prstClr val="black"/>
                </a:solidFill>
                <a:latin typeface="Calibri"/>
              </a:rPr>
              <a:t>addition to  AIRS and IASI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 can improve forecasts compared to the control.</a:t>
            </a:r>
          </a:p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GB" dirty="0" smtClean="0">
              <a:solidFill>
                <a:prstClr val="black"/>
              </a:solidFill>
              <a:latin typeface="Calibri"/>
            </a:endParaRPr>
          </a:p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GB" dirty="0" smtClean="0">
              <a:solidFill>
                <a:prstClr val="black"/>
              </a:solidFill>
              <a:latin typeface="Calibri"/>
            </a:endParaRPr>
          </a:p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GB" dirty="0" smtClean="0">
              <a:solidFill>
                <a:prstClr val="black"/>
              </a:solidFill>
              <a:latin typeface="Calibri"/>
            </a:endParaRPr>
          </a:p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GB" dirty="0" smtClean="0">
              <a:solidFill>
                <a:prstClr val="black"/>
              </a:solidFill>
              <a:latin typeface="Calibri"/>
            </a:endParaRPr>
          </a:p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GB" dirty="0" smtClean="0">
              <a:solidFill>
                <a:prstClr val="black"/>
              </a:solidFill>
              <a:latin typeface="Calibri"/>
            </a:endParaRPr>
          </a:p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GB" dirty="0" smtClean="0">
              <a:solidFill>
                <a:prstClr val="black"/>
              </a:solidFill>
              <a:latin typeface="Calibri"/>
            </a:endParaRPr>
          </a:p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GB" dirty="0" smtClean="0">
              <a:solidFill>
                <a:prstClr val="black"/>
              </a:solidFill>
              <a:latin typeface="Calibri"/>
            </a:endParaRPr>
          </a:p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GB" dirty="0" smtClean="0">
              <a:solidFill>
                <a:prstClr val="black"/>
              </a:solidFill>
              <a:latin typeface="Calibri"/>
            </a:endParaRPr>
          </a:p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GB" dirty="0" smtClean="0">
              <a:solidFill>
                <a:prstClr val="black"/>
              </a:solidFill>
              <a:latin typeface="Calibri"/>
            </a:endParaRPr>
          </a:p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GB" dirty="0" smtClean="0">
              <a:solidFill>
                <a:prstClr val="black"/>
              </a:solidFill>
              <a:latin typeface="Calibri"/>
            </a:endParaRPr>
          </a:p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GB" dirty="0" smtClean="0">
              <a:solidFill>
                <a:prstClr val="black"/>
              </a:solidFill>
              <a:latin typeface="Calibri"/>
            </a:endParaRPr>
          </a:p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dirty="0" smtClean="0">
                <a:solidFill>
                  <a:prstClr val="black"/>
                </a:solidFill>
                <a:latin typeface="Calibri"/>
              </a:rPr>
              <a:t>Note that 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the orbit of NPP is on top of that of AQUA (13:30) so </a:t>
            </a:r>
            <a:r>
              <a:rPr lang="en-GB" b="1" dirty="0" err="1" smtClean="0">
                <a:solidFill>
                  <a:prstClr val="black"/>
                </a:solidFill>
                <a:latin typeface="Calibri"/>
              </a:rPr>
              <a:t>CrIS</a:t>
            </a:r>
            <a:r>
              <a:rPr lang="en-GB" b="1" dirty="0" smtClean="0">
                <a:solidFill>
                  <a:prstClr val="black"/>
                </a:solidFill>
                <a:latin typeface="Calibri"/>
              </a:rPr>
              <a:t> and AIRS data are used in close proximity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 – work continues to optimise analysis weights.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6279" y="2648787"/>
            <a:ext cx="274009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1400" b="1" dirty="0" smtClean="0">
                <a:solidFill>
                  <a:prstClr val="black"/>
                </a:solidFill>
                <a:latin typeface="Calibri"/>
              </a:rPr>
              <a:t>Northern Hemisphere , Z 500 </a:t>
            </a:r>
            <a:r>
              <a:rPr lang="en-GB" sz="1400" b="1" dirty="0" smtClean="0">
                <a:solidFill>
                  <a:prstClr val="black"/>
                </a:solidFill>
                <a:latin typeface="Calibri"/>
              </a:rPr>
              <a:t>hPa;</a:t>
            </a:r>
          </a:p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1400" b="1" dirty="0" smtClean="0">
                <a:solidFill>
                  <a:prstClr val="black"/>
                </a:solidFill>
                <a:latin typeface="Calibri"/>
              </a:rPr>
              <a:t>2-month trial</a:t>
            </a:r>
            <a:endParaRPr lang="en-GB" sz="1400" b="1" dirty="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rot="16200000" flipV="1">
            <a:off x="6660415" y="4196398"/>
            <a:ext cx="575842" cy="144"/>
          </a:xfrm>
          <a:prstGeom prst="straightConnector1">
            <a:avLst/>
          </a:prstGeom>
          <a:solidFill>
            <a:srgbClr val="00B8FF"/>
          </a:solidFill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098388" y="3915656"/>
            <a:ext cx="785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1600" b="1" dirty="0" err="1" smtClean="0">
                <a:solidFill>
                  <a:srgbClr val="00B050"/>
                </a:solidFill>
                <a:latin typeface="Calibri"/>
              </a:rPr>
              <a:t>CrIS</a:t>
            </a:r>
            <a:r>
              <a:rPr lang="en-GB" sz="1600" b="1" dirty="0" smtClean="0">
                <a:solidFill>
                  <a:srgbClr val="00B050"/>
                </a:solidFill>
                <a:latin typeface="Calibri"/>
              </a:rPr>
              <a:t> good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36512" y="3697287"/>
            <a:ext cx="2138406" cy="307777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Normalised ACC difference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rot="16200000" flipH="1">
            <a:off x="6670225" y="4811667"/>
            <a:ext cx="556800" cy="722"/>
          </a:xfrm>
          <a:prstGeom prst="straightConnector1">
            <a:avLst/>
          </a:prstGeom>
          <a:solidFill>
            <a:srgbClr val="00B8FF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098388" y="4576361"/>
            <a:ext cx="785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1600" b="1" dirty="0" err="1" smtClean="0">
                <a:solidFill>
                  <a:srgbClr val="FF0000"/>
                </a:solidFill>
                <a:latin typeface="Calibri"/>
              </a:rPr>
              <a:t>CrIS</a:t>
            </a:r>
            <a:endParaRPr lang="en-GB" sz="1600" b="1" dirty="0" smtClean="0">
              <a:solidFill>
                <a:srgbClr val="FF0000"/>
              </a:solidFill>
              <a:latin typeface="Calibri"/>
            </a:endParaRPr>
          </a:p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1600" b="1" dirty="0" smtClean="0">
                <a:solidFill>
                  <a:srgbClr val="FF0000"/>
                </a:solidFill>
                <a:latin typeface="Calibri"/>
              </a:rPr>
              <a:t> bad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9312" y="5036926"/>
            <a:ext cx="533895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 0          1           2           3          4           5           6                           </a:t>
            </a:r>
          </a:p>
          <a:p>
            <a:pPr marL="342900" indent="-342900" algn="ctr">
              <a:lnSpc>
                <a:spcPct val="1000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Forecast day</a:t>
            </a:r>
            <a:r>
              <a:rPr lang="en-GB" sz="1600" dirty="0" smtClean="0">
                <a:solidFill>
                  <a:schemeClr val="tx1"/>
                </a:solidFill>
              </a:rPr>
              <a:t>  </a:t>
            </a:r>
            <a:endParaRPr lang="en-GB" sz="1600" dirty="0" smtClean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475656" y="2564904"/>
            <a:ext cx="288032" cy="25202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5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46241" y="3181187"/>
            <a:ext cx="583814" cy="417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0.04</a:t>
            </a:r>
            <a:endParaRPr lang="en-GB" sz="1600" dirty="0" smtClean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5882" y="3731209"/>
            <a:ext cx="583814" cy="417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0.02</a:t>
            </a:r>
            <a:endParaRPr lang="en-GB" sz="1600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0007" y="4239859"/>
            <a:ext cx="583814" cy="417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0.00</a:t>
            </a:r>
            <a:endParaRPr lang="en-GB" sz="1600" dirty="0" smtClean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0632" y="4771914"/>
            <a:ext cx="652743" cy="417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-0.02</a:t>
            </a:r>
            <a:endParaRPr lang="en-GB" sz="1600" dirty="0" smtClean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6241" y="2636912"/>
            <a:ext cx="583814" cy="417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0.06</a:t>
            </a:r>
            <a:endParaRPr lang="en-GB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7950"/>
            <a:ext cx="8096250" cy="49149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u="sng" dirty="0" smtClean="0"/>
              <a:t>Data quality: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dirty="0" smtClean="0">
                <a:solidFill>
                  <a:srgbClr val="0070C0"/>
                </a:solidFill>
              </a:rPr>
              <a:t>ATMS: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GB" dirty="0" smtClean="0">
                <a:solidFill>
                  <a:srgbClr val="0070C0"/>
                </a:solidFill>
              </a:rPr>
              <a:t>Noise </a:t>
            </a:r>
            <a:r>
              <a:rPr lang="en-GB" dirty="0" smtClean="0">
                <a:solidFill>
                  <a:srgbClr val="0070C0"/>
                </a:solidFill>
              </a:rPr>
              <a:t>comparable to </a:t>
            </a:r>
            <a:r>
              <a:rPr lang="en-GB" dirty="0" smtClean="0">
                <a:solidFill>
                  <a:srgbClr val="0070C0"/>
                </a:solidFill>
              </a:rPr>
              <a:t>AMSU-A </a:t>
            </a:r>
            <a:r>
              <a:rPr lang="en-GB" dirty="0" smtClean="0">
                <a:solidFill>
                  <a:srgbClr val="0070C0"/>
                </a:solidFill>
              </a:rPr>
              <a:t>or better (after averaging</a:t>
            </a:r>
            <a:r>
              <a:rPr lang="en-GB" dirty="0" smtClean="0">
                <a:solidFill>
                  <a:srgbClr val="0070C0"/>
                </a:solidFill>
              </a:rPr>
              <a:t>)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GB" dirty="0" smtClean="0">
                <a:solidFill>
                  <a:srgbClr val="0070C0"/>
                </a:solidFill>
              </a:rPr>
              <a:t>Smooth scan-biases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GB" dirty="0" smtClean="0">
                <a:solidFill>
                  <a:srgbClr val="0070C0"/>
                </a:solidFill>
              </a:rPr>
              <a:t>Cross-track striping issue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dirty="0" err="1" smtClean="0">
                <a:solidFill>
                  <a:srgbClr val="002060"/>
                </a:solidFill>
              </a:rPr>
              <a:t>CrIS</a:t>
            </a:r>
            <a:r>
              <a:rPr lang="en-GB" dirty="0" smtClean="0">
                <a:solidFill>
                  <a:srgbClr val="002060"/>
                </a:solidFill>
              </a:rPr>
              <a:t>: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GB" dirty="0" smtClean="0">
                <a:solidFill>
                  <a:srgbClr val="002060"/>
                </a:solidFill>
              </a:rPr>
              <a:t>Very low noise for </a:t>
            </a:r>
            <a:r>
              <a:rPr lang="en-GB" dirty="0" err="1" smtClean="0">
                <a:solidFill>
                  <a:srgbClr val="002060"/>
                </a:solidFill>
              </a:rPr>
              <a:t>CrIS</a:t>
            </a:r>
            <a:r>
              <a:rPr lang="en-GB" dirty="0" smtClean="0">
                <a:solidFill>
                  <a:srgbClr val="002060"/>
                </a:solidFill>
              </a:rPr>
              <a:t> LW, much better than AIRS or IASI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endParaRPr lang="en-GB" sz="800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u="sng" dirty="0" smtClean="0"/>
              <a:t>Forecast impact: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dirty="0" smtClean="0">
                <a:solidFill>
                  <a:srgbClr val="0070C0"/>
                </a:solidFill>
              </a:rPr>
              <a:t>ATMS: 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GB" dirty="0" smtClean="0">
                <a:solidFill>
                  <a:srgbClr val="0070C0"/>
                </a:solidFill>
              </a:rPr>
              <a:t>Neutral to positive (on top of NOAA-18, NOAA-19, Aqua AMSU-A/MHS, etc)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GB" dirty="0" smtClean="0">
                <a:solidFill>
                  <a:srgbClr val="0070C0"/>
                </a:solidFill>
              </a:rPr>
              <a:t>Operational assimilation since 26 Sept 2012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dirty="0" err="1" smtClean="0">
                <a:solidFill>
                  <a:srgbClr val="002060"/>
                </a:solidFill>
              </a:rPr>
              <a:t>CrIS</a:t>
            </a:r>
            <a:r>
              <a:rPr lang="en-GB" dirty="0" smtClean="0">
                <a:solidFill>
                  <a:srgbClr val="002060"/>
                </a:solidFill>
              </a:rPr>
              <a:t>: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GB" dirty="0" smtClean="0">
                <a:solidFill>
                  <a:srgbClr val="002060"/>
                </a:solidFill>
              </a:rPr>
              <a:t>Promising (on top of AIRS), but not yet mature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GB" smtClean="0"/>
              <a:t>Suomi NPP SDR product review, 23/24 Oct 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Recommendations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000" dirty="0" smtClean="0"/>
              <a:t>Recommend further investigations into ATMS striping – are there ways to avoid it for future instruments?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000" dirty="0" smtClean="0"/>
              <a:t>Recommend user notification about data/satellite changes as for NOAA satellites (</a:t>
            </a:r>
            <a:r>
              <a:rPr lang="en-GB" sz="2000" dirty="0" err="1" smtClean="0"/>
              <a:t>ESPCOperations</a:t>
            </a:r>
            <a:r>
              <a:rPr lang="en-GB" sz="2000" dirty="0" smtClean="0"/>
              <a:t> emails)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2000" dirty="0" smtClean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000" dirty="0" smtClean="0"/>
              <a:t>Data dissemination: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GB" dirty="0" smtClean="0"/>
              <a:t>Production of simulated data before launch worked very well and was very helpful for preparations.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GB" dirty="0" smtClean="0"/>
              <a:t>Nevertheless, dissemination of real data to NWP users could be improved for JPSS:</a:t>
            </a:r>
          </a:p>
          <a:p>
            <a:pPr lvl="2">
              <a:lnSpc>
                <a:spcPct val="110000"/>
              </a:lnSpc>
              <a:spcAft>
                <a:spcPts val="600"/>
              </a:spcAft>
            </a:pPr>
            <a:r>
              <a:rPr lang="en-GB" dirty="0" smtClean="0"/>
              <a:t>R</a:t>
            </a:r>
            <a:r>
              <a:rPr lang="en-GB" dirty="0" smtClean="0"/>
              <a:t>eal-time data dissemination stream should be fully tested before launch.</a:t>
            </a:r>
          </a:p>
          <a:p>
            <a:pPr lvl="2">
              <a:lnSpc>
                <a:spcPct val="110000"/>
              </a:lnSpc>
              <a:spcAft>
                <a:spcPts val="600"/>
              </a:spcAft>
            </a:pPr>
            <a:r>
              <a:rPr lang="en-GB" dirty="0" smtClean="0"/>
              <a:t>R</a:t>
            </a:r>
            <a:r>
              <a:rPr lang="en-GB" dirty="0" smtClean="0"/>
              <a:t>eal-time data dissemination should start as soon as possible after launch.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GB" dirty="0" err="1" smtClean="0"/>
              <a:t>Suomi</a:t>
            </a:r>
            <a:r>
              <a:rPr lang="en-GB" dirty="0" smtClean="0"/>
              <a:t> NPP SDR product review, 23/24 Oct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Up-to-date monitoring statistics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GB" smtClean="0"/>
              <a:t>Suomi NPP SDR product review, 23/24 Oct 2012</a:t>
            </a:r>
            <a:endParaRPr lang="en-GB"/>
          </a:p>
        </p:txBody>
      </p:sp>
      <p:pic>
        <p:nvPicPr>
          <p:cNvPr id="6" name="Picture 5" descr="atms_web.png"/>
          <p:cNvPicPr>
            <a:picLocks noChangeAspect="1"/>
          </p:cNvPicPr>
          <p:nvPr/>
        </p:nvPicPr>
        <p:blipFill>
          <a:blip r:embed="rId2" cstate="print"/>
          <a:srcRect b="10834"/>
          <a:stretch>
            <a:fillRect/>
          </a:stretch>
        </p:blipFill>
        <p:spPr>
          <a:xfrm>
            <a:off x="107504" y="1124744"/>
            <a:ext cx="4752528" cy="5108621"/>
          </a:xfrm>
          <a:prstGeom prst="rect">
            <a:avLst/>
          </a:prstGeom>
        </p:spPr>
      </p:pic>
      <p:pic>
        <p:nvPicPr>
          <p:cNvPr id="7" name="Picture 6" descr="cris_web.png"/>
          <p:cNvPicPr>
            <a:picLocks noChangeAspect="1"/>
          </p:cNvPicPr>
          <p:nvPr/>
        </p:nvPicPr>
        <p:blipFill>
          <a:blip r:embed="rId3" cstate="print"/>
          <a:srcRect b="8419"/>
          <a:stretch>
            <a:fillRect/>
          </a:stretch>
        </p:blipFill>
        <p:spPr>
          <a:xfrm>
            <a:off x="4355976" y="1124744"/>
            <a:ext cx="4696070" cy="51845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4" y="5301208"/>
            <a:ext cx="8928992" cy="1006429"/>
          </a:xfrm>
          <a:prstGeom prst="rect">
            <a:avLst/>
          </a:prstGeom>
          <a:solidFill>
            <a:schemeClr val="bg1"/>
          </a:solidFill>
          <a:ln w="476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b="1" dirty="0" smtClean="0">
                <a:solidFill>
                  <a:srgbClr val="0070C0"/>
                </a:solidFill>
              </a:rPr>
              <a:t>Up-to-date monitoring statistics on the web:</a:t>
            </a:r>
          </a:p>
          <a:p>
            <a:pPr>
              <a:lnSpc>
                <a:spcPct val="110000"/>
              </a:lnSpc>
            </a:pPr>
            <a:r>
              <a:rPr lang="en-GB" b="1" dirty="0" smtClean="0">
                <a:solidFill>
                  <a:srgbClr val="0070C0"/>
                </a:solidFill>
              </a:rPr>
              <a:t>http</a:t>
            </a:r>
            <a:r>
              <a:rPr lang="en-GB" b="1" dirty="0" smtClean="0">
                <a:solidFill>
                  <a:srgbClr val="0070C0"/>
                </a:solidFill>
              </a:rPr>
              <a:t>://www.ecmwf.int/products/forecasts/d/charts/monitoring/satellite</a:t>
            </a:r>
            <a:r>
              <a:rPr lang="en-GB" b="1" dirty="0" smtClean="0">
                <a:solidFill>
                  <a:srgbClr val="0070C0"/>
                </a:solidFill>
              </a:rPr>
              <a:t>/</a:t>
            </a:r>
          </a:p>
          <a:p>
            <a:pPr>
              <a:lnSpc>
                <a:spcPct val="110000"/>
              </a:lnSpc>
            </a:pPr>
            <a:r>
              <a:rPr lang="en-GB" b="1" dirty="0" smtClean="0">
                <a:solidFill>
                  <a:srgbClr val="0070C0"/>
                </a:solidFill>
              </a:rPr>
              <a:t>s</a:t>
            </a:r>
            <a:r>
              <a:rPr lang="en-GB" b="1" dirty="0" smtClean="0">
                <a:solidFill>
                  <a:srgbClr val="0070C0"/>
                </a:solidFill>
              </a:rPr>
              <a:t>ince 26 June 2012</a:t>
            </a:r>
            <a:endParaRPr lang="en-GB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Suomi NPP SDR product review, 23/24 Oct 2012</a:t>
            </a:r>
            <a:endParaRPr lang="en-GB" smtClean="0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GB" dirty="0" smtClean="0"/>
              <a:t>ATMS</a:t>
            </a:r>
            <a:r>
              <a:rPr lang="en-GB" dirty="0" smtClean="0"/>
              <a:t>: Comparison to AMSU-As </a:t>
            </a:r>
            <a:br>
              <a:rPr lang="en-GB" dirty="0" smtClean="0"/>
            </a:br>
            <a:r>
              <a:rPr lang="en-GB" sz="2400" dirty="0" smtClean="0"/>
              <a:t>(for ATMS 3x3)</a:t>
            </a:r>
          </a:p>
        </p:txBody>
      </p:sp>
      <p:pic>
        <p:nvPicPr>
          <p:cNvPr id="7" name="Picture 6" descr="ATMS-AMSUA_compari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2849" y="1612854"/>
            <a:ext cx="5387423" cy="45517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168" y="3331102"/>
            <a:ext cx="2205797" cy="377219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AMSU-A channel number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5736" y="5724545"/>
            <a:ext cx="454002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Standard deviation of observation – background</a:t>
            </a:r>
          </a:p>
          <a:p>
            <a:pPr algn="ctr">
              <a:lnSpc>
                <a:spcPct val="1000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(normalised by ATMS)</a:t>
            </a:r>
            <a:endParaRPr lang="en-GB" sz="1600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1118211"/>
            <a:ext cx="7759560" cy="510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→ After averaging, ATMS noise performance at least as good as AMSU-A.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re_scanbias.png"/>
          <p:cNvPicPr>
            <a:picLocks noChangeAspect="1"/>
          </p:cNvPicPr>
          <p:nvPr/>
        </p:nvPicPr>
        <p:blipFill>
          <a:blip r:embed="rId2" cstate="print"/>
          <a:srcRect b="6598"/>
          <a:stretch>
            <a:fillRect/>
          </a:stretch>
        </p:blipFill>
        <p:spPr>
          <a:xfrm>
            <a:off x="0" y="920595"/>
            <a:ext cx="9144000" cy="54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ATMS: Smooth scan-biases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sz="2400" dirty="0" err="1" smtClean="0"/>
              <a:t>obs</a:t>
            </a:r>
            <a:r>
              <a:rPr lang="en-GB" sz="2400" dirty="0" smtClean="0"/>
              <a:t> – background)</a:t>
            </a:r>
            <a:endParaRPr lang="en-GB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GB" smtClean="0"/>
              <a:t>Suomi NPP SDR product review, 23/24 Oct 2012</a:t>
            </a:r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GB" dirty="0" smtClean="0"/>
              <a:t>ATMS</a:t>
            </a:r>
            <a:r>
              <a:rPr lang="en-GB" dirty="0" smtClean="0"/>
              <a:t>: </a:t>
            </a:r>
            <a:br>
              <a:rPr lang="en-GB" dirty="0" smtClean="0"/>
            </a:br>
            <a:r>
              <a:rPr lang="en-GB" dirty="0" smtClean="0"/>
              <a:t>Striping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Suomi NPP SDR product review, 23/24 Oct 2012</a:t>
            </a:r>
            <a:endParaRPr lang="en-GB"/>
          </a:p>
        </p:txBody>
      </p:sp>
      <p:pic>
        <p:nvPicPr>
          <p:cNvPr id="5" name="Picture 4" descr="fg_depar.atms_ch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5683" y="225719"/>
            <a:ext cx="6300192" cy="3077553"/>
          </a:xfrm>
          <a:prstGeom prst="rect">
            <a:avLst/>
          </a:prstGeom>
        </p:spPr>
      </p:pic>
      <p:pic>
        <p:nvPicPr>
          <p:cNvPr id="6" name="Picture 5" descr="fg_depar.223_ch10.png"/>
          <p:cNvPicPr>
            <a:picLocks noChangeAspect="1"/>
          </p:cNvPicPr>
          <p:nvPr/>
        </p:nvPicPr>
        <p:blipFill>
          <a:blip r:embed="rId3" cstate="print"/>
          <a:srcRect r="7231"/>
          <a:stretch>
            <a:fillRect/>
          </a:stretch>
        </p:blipFill>
        <p:spPr>
          <a:xfrm>
            <a:off x="-3108" y="3441633"/>
            <a:ext cx="6375308" cy="33569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39284" y="608813"/>
            <a:ext cx="2898037" cy="41767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ATMS, </a:t>
            </a:r>
            <a:r>
              <a:rPr lang="en-GB" sz="1400" dirty="0" err="1" smtClean="0">
                <a:solidFill>
                  <a:schemeClr val="tx1"/>
                </a:solidFill>
              </a:rPr>
              <a:t>ch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smtClean="0">
                <a:solidFill>
                  <a:schemeClr val="tx1"/>
                </a:solidFill>
              </a:rPr>
              <a:t>12, </a:t>
            </a:r>
            <a:r>
              <a:rPr lang="en-GB" sz="1400" dirty="0" err="1" smtClean="0">
                <a:solidFill>
                  <a:schemeClr val="tx1"/>
                </a:solidFill>
              </a:rPr>
              <a:t>Obs</a:t>
            </a:r>
            <a:r>
              <a:rPr lang="en-GB" sz="1400" dirty="0" smtClean="0">
                <a:solidFill>
                  <a:schemeClr val="tx1"/>
                </a:solidFill>
              </a:rPr>
              <a:t>-background [K]</a:t>
            </a:r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310" y="3875418"/>
            <a:ext cx="3466846" cy="41767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N19 AMSU-A, </a:t>
            </a:r>
            <a:r>
              <a:rPr lang="en-GB" sz="1400" dirty="0" err="1" smtClean="0">
                <a:solidFill>
                  <a:schemeClr val="tx1"/>
                </a:solidFill>
              </a:rPr>
              <a:t>ch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smtClean="0">
                <a:solidFill>
                  <a:schemeClr val="tx1"/>
                </a:solidFill>
              </a:rPr>
              <a:t>11, </a:t>
            </a:r>
            <a:r>
              <a:rPr lang="en-GB" sz="1400" dirty="0" err="1" smtClean="0">
                <a:solidFill>
                  <a:schemeClr val="tx1"/>
                </a:solidFill>
              </a:rPr>
              <a:t>Obs</a:t>
            </a:r>
            <a:r>
              <a:rPr lang="en-GB" sz="1400" dirty="0" smtClean="0">
                <a:solidFill>
                  <a:schemeClr val="tx1"/>
                </a:solidFill>
              </a:rPr>
              <a:t>-background [K]</a:t>
            </a:r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484784"/>
            <a:ext cx="2952329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dirty="0" smtClean="0">
                <a:solidFill>
                  <a:schemeClr val="tx1"/>
                </a:solidFill>
              </a:rPr>
              <a:t>Weak cross-track striping effect, especially for stratospheric temperature-sounding channels.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3" y="298450"/>
            <a:ext cx="8650287" cy="70643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dirty="0" smtClean="0"/>
              <a:t>ATMS: Inter-channel </a:t>
            </a:r>
            <a:r>
              <a:rPr lang="en-GB" dirty="0" smtClean="0"/>
              <a:t>error correlation diagnostics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Suomi NPP SDR product review, 23/24 Oct 2012</a:t>
            </a:r>
            <a:endParaRPr lang="en-GB"/>
          </a:p>
        </p:txBody>
      </p:sp>
      <p:pic>
        <p:nvPicPr>
          <p:cNvPr id="4" name="Picture 3" descr="atms_interchan_ocor_Des_diag_rSeaRmsGloBC_Used_all_colour.png"/>
          <p:cNvPicPr>
            <a:picLocks noChangeAspect="1"/>
          </p:cNvPicPr>
          <p:nvPr/>
        </p:nvPicPr>
        <p:blipFill>
          <a:blip r:embed="rId2" cstate="print"/>
          <a:srcRect b="2793"/>
          <a:stretch>
            <a:fillRect/>
          </a:stretch>
        </p:blipFill>
        <p:spPr>
          <a:xfrm>
            <a:off x="0" y="1296144"/>
            <a:ext cx="5447738" cy="5013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1451130"/>
            <a:ext cx="1501245" cy="510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ATMS (3x3):</a:t>
            </a:r>
          </a:p>
        </p:txBody>
      </p:sp>
      <p:grpSp>
        <p:nvGrpSpPr>
          <p:cNvPr id="6" name="Group 12"/>
          <p:cNvGrpSpPr/>
          <p:nvPr/>
        </p:nvGrpSpPr>
        <p:grpSpPr>
          <a:xfrm>
            <a:off x="702000" y="2623388"/>
            <a:ext cx="7974456" cy="3550860"/>
            <a:chOff x="702000" y="2623388"/>
            <a:chExt cx="7974456" cy="3550860"/>
          </a:xfrm>
        </p:grpSpPr>
        <p:pic>
          <p:nvPicPr>
            <p:cNvPr id="5" name="Picture 4" descr="n18_amsua_interchan_ocor_Des_diag_rSeaRmsGloBC_Used_all_colour.png"/>
            <p:cNvPicPr>
              <a:picLocks noChangeAspect="1"/>
            </p:cNvPicPr>
            <p:nvPr/>
          </p:nvPicPr>
          <p:blipFill>
            <a:blip r:embed="rId3" cstate="print"/>
            <a:srcRect r="17248" b="3898"/>
            <a:stretch>
              <a:fillRect/>
            </a:stretch>
          </p:blipFill>
          <p:spPr>
            <a:xfrm>
              <a:off x="5364088" y="2623388"/>
              <a:ext cx="3312368" cy="355086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702000" y="3140968"/>
              <a:ext cx="2556000" cy="2592288"/>
            </a:xfrm>
            <a:prstGeom prst="rect">
              <a:avLst/>
            </a:prstGeom>
            <a:noFill/>
            <a:ln w="50800" cap="flat" cmpd="sng" algn="ctr">
              <a:solidFill>
                <a:srgbClr val="CE02D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5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24386" y="2677388"/>
              <a:ext cx="2253566" cy="458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tx1"/>
                  </a:solidFill>
                </a:rPr>
                <a:t>NOAA-18 AMSU-A: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7544" y="1046203"/>
            <a:ext cx="5801588" cy="510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(based on </a:t>
            </a:r>
            <a:r>
              <a:rPr lang="en-GB" dirty="0" err="1" smtClean="0">
                <a:solidFill>
                  <a:schemeClr val="tx1"/>
                </a:solidFill>
              </a:rPr>
              <a:t>Desroziers</a:t>
            </a:r>
            <a:r>
              <a:rPr lang="en-GB" dirty="0" smtClean="0">
                <a:solidFill>
                  <a:schemeClr val="tx1"/>
                </a:solidFill>
              </a:rPr>
              <a:t> et al. </a:t>
            </a:r>
            <a:r>
              <a:rPr lang="en-GB" dirty="0" smtClean="0">
                <a:solidFill>
                  <a:schemeClr val="tx1"/>
                </a:solidFill>
              </a:rPr>
              <a:t>2005; Bormann et al. 2010)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Suomi NPP SDR product review, 23/24 Oct 2012</a:t>
            </a:r>
            <a:endParaRPr lang="en-GB"/>
          </a:p>
        </p:txBody>
      </p:sp>
      <p:pic>
        <p:nvPicPr>
          <p:cNvPr id="4" name="Picture 3" descr="atms_interchan_ocor_Des_diag_rSeaRmsGloBC_Used_all_colour.png"/>
          <p:cNvPicPr>
            <a:picLocks noChangeAspect="1"/>
          </p:cNvPicPr>
          <p:nvPr/>
        </p:nvPicPr>
        <p:blipFill>
          <a:blip r:embed="rId2" cstate="print"/>
          <a:srcRect b="2793"/>
          <a:stretch>
            <a:fillRect/>
          </a:stretch>
        </p:blipFill>
        <p:spPr>
          <a:xfrm>
            <a:off x="0" y="1296144"/>
            <a:ext cx="5447738" cy="5013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1451130"/>
            <a:ext cx="1501245" cy="510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ATMS (3x3):</a:t>
            </a:r>
          </a:p>
        </p:txBody>
      </p:sp>
      <p:grpSp>
        <p:nvGrpSpPr>
          <p:cNvPr id="6" name="Group 20"/>
          <p:cNvGrpSpPr/>
          <p:nvPr/>
        </p:nvGrpSpPr>
        <p:grpSpPr>
          <a:xfrm>
            <a:off x="3219706" y="1876540"/>
            <a:ext cx="5456750" cy="4482642"/>
            <a:chOff x="3219706" y="1876540"/>
            <a:chExt cx="5456750" cy="4482642"/>
          </a:xfrm>
        </p:grpSpPr>
        <p:pic>
          <p:nvPicPr>
            <p:cNvPr id="5" name="Picture 4" descr="n18_amsua_interchan_ocor_Des_diag_rSeaRmsGloBC_Used_all_colour.png"/>
            <p:cNvPicPr>
              <a:picLocks noChangeAspect="1"/>
            </p:cNvPicPr>
            <p:nvPr/>
          </p:nvPicPr>
          <p:blipFill>
            <a:blip r:embed="rId3" cstate="print"/>
            <a:srcRect r="18084"/>
            <a:stretch>
              <a:fillRect/>
            </a:stretch>
          </p:blipFill>
          <p:spPr>
            <a:xfrm>
              <a:off x="5364088" y="2626604"/>
              <a:ext cx="3312368" cy="373257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3221704" y="2889938"/>
              <a:ext cx="270176" cy="288032"/>
            </a:xfrm>
            <a:prstGeom prst="rect">
              <a:avLst/>
            </a:prstGeom>
            <a:noFill/>
            <a:ln w="50800" cap="flat" cmpd="sng" algn="ctr">
              <a:solidFill>
                <a:srgbClr val="CE02D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5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24386" y="2492896"/>
              <a:ext cx="18389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b="1" dirty="0" smtClean="0">
                  <a:solidFill>
                    <a:schemeClr val="tx1"/>
                  </a:solidFill>
                </a:rPr>
                <a:t>NOAA-18 </a:t>
              </a:r>
              <a:r>
                <a:rPr lang="en-GB" b="1" dirty="0" smtClean="0">
                  <a:solidFill>
                    <a:schemeClr val="tx1"/>
                  </a:solidFill>
                </a:rPr>
                <a:t>MHS </a:t>
              </a:r>
            </a:p>
            <a:p>
              <a:pPr>
                <a:lnSpc>
                  <a:spcPct val="100000"/>
                </a:lnSpc>
              </a:pPr>
              <a:r>
                <a:rPr lang="en-GB" b="1" dirty="0" smtClean="0">
                  <a:solidFill>
                    <a:schemeClr val="tx1"/>
                  </a:solidFill>
                </a:rPr>
                <a:t>(</a:t>
              </a:r>
              <a:r>
                <a:rPr lang="en-GB" b="1" dirty="0" err="1" smtClean="0">
                  <a:solidFill>
                    <a:schemeClr val="tx1"/>
                  </a:solidFill>
                </a:rPr>
                <a:t>unaveraged</a:t>
              </a:r>
              <a:r>
                <a:rPr lang="en-GB" b="1" dirty="0" smtClean="0">
                  <a:solidFill>
                    <a:schemeClr val="tx1"/>
                  </a:solidFill>
                </a:rPr>
                <a:t>):</a:t>
              </a:r>
              <a:endParaRPr lang="en-GB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725760" y="2895224"/>
              <a:ext cx="270176" cy="288032"/>
            </a:xfrm>
            <a:prstGeom prst="rect">
              <a:avLst/>
            </a:prstGeom>
            <a:noFill/>
            <a:ln w="50800" cap="flat" cmpd="sng" algn="ctr">
              <a:solidFill>
                <a:srgbClr val="CE02D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5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229816" y="2895224"/>
              <a:ext cx="270176" cy="288032"/>
            </a:xfrm>
            <a:prstGeom prst="rect">
              <a:avLst/>
            </a:prstGeom>
            <a:noFill/>
            <a:ln w="50800" cap="flat" cmpd="sng" algn="ctr">
              <a:solidFill>
                <a:srgbClr val="CE02D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5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228922" y="2393054"/>
              <a:ext cx="270176" cy="288032"/>
            </a:xfrm>
            <a:prstGeom prst="rect">
              <a:avLst/>
            </a:prstGeom>
            <a:noFill/>
            <a:ln w="50800" cap="flat" cmpd="sng" algn="ctr">
              <a:solidFill>
                <a:srgbClr val="CE02D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5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725858" y="2397446"/>
              <a:ext cx="270176" cy="288032"/>
            </a:xfrm>
            <a:prstGeom prst="rect">
              <a:avLst/>
            </a:prstGeom>
            <a:noFill/>
            <a:ln w="50800" cap="flat" cmpd="sng" algn="ctr">
              <a:solidFill>
                <a:srgbClr val="CE02D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5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222794" y="2391168"/>
              <a:ext cx="270176" cy="288032"/>
            </a:xfrm>
            <a:prstGeom prst="rect">
              <a:avLst/>
            </a:prstGeom>
            <a:noFill/>
            <a:ln w="50800" cap="flat" cmpd="sng" algn="ctr">
              <a:solidFill>
                <a:srgbClr val="CE02D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5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219706" y="1876540"/>
              <a:ext cx="270176" cy="288032"/>
            </a:xfrm>
            <a:prstGeom prst="rect">
              <a:avLst/>
            </a:prstGeom>
            <a:noFill/>
            <a:ln w="50800" cap="flat" cmpd="sng" algn="ctr">
              <a:solidFill>
                <a:srgbClr val="CE02D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5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725760" y="1876540"/>
              <a:ext cx="270176" cy="288032"/>
            </a:xfrm>
            <a:prstGeom prst="rect">
              <a:avLst/>
            </a:prstGeom>
            <a:noFill/>
            <a:ln w="50800" cap="flat" cmpd="sng" algn="ctr">
              <a:solidFill>
                <a:srgbClr val="CE02D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5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229816" y="1879830"/>
              <a:ext cx="270176" cy="288032"/>
            </a:xfrm>
            <a:prstGeom prst="rect">
              <a:avLst/>
            </a:prstGeom>
            <a:noFill/>
            <a:ln w="50800" cap="flat" cmpd="sng" algn="ctr">
              <a:solidFill>
                <a:srgbClr val="CE02D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5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93713" y="298450"/>
            <a:ext cx="8650287" cy="70643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dirty="0" smtClean="0"/>
              <a:t>ATMS: Inter-channel </a:t>
            </a:r>
            <a:r>
              <a:rPr lang="en-GB" dirty="0" smtClean="0"/>
              <a:t>error correlation diagnostics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467544" y="1046203"/>
            <a:ext cx="5801588" cy="510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(based on </a:t>
            </a:r>
            <a:r>
              <a:rPr lang="en-GB" dirty="0" err="1" smtClean="0">
                <a:solidFill>
                  <a:schemeClr val="tx1"/>
                </a:solidFill>
              </a:rPr>
              <a:t>Desroziers</a:t>
            </a:r>
            <a:r>
              <a:rPr lang="en-GB" dirty="0" smtClean="0">
                <a:solidFill>
                  <a:schemeClr val="tx1"/>
                </a:solidFill>
              </a:rPr>
              <a:t> et al. </a:t>
            </a:r>
            <a:r>
              <a:rPr lang="en-GB" dirty="0" smtClean="0">
                <a:solidFill>
                  <a:schemeClr val="tx1"/>
                </a:solidFill>
              </a:rPr>
              <a:t>2005; Bormann et al. 2010)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z500_nh_sh_combin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429000"/>
            <a:ext cx="8184404" cy="2736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ATMS</a:t>
            </a:r>
            <a:r>
              <a:rPr lang="en-GB" dirty="0" smtClean="0"/>
              <a:t>: Forecast impact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GB" smtClean="0"/>
              <a:t>Suomi NPP SDR product review, 23/24 Oct 2012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972616" y="4416878"/>
            <a:ext cx="2491323" cy="377219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Normalised RMSE difference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 flipH="1" flipV="1">
            <a:off x="7813154" y="4044963"/>
            <a:ext cx="1152128" cy="1588"/>
          </a:xfrm>
          <a:prstGeom prst="straightConnector1">
            <a:avLst/>
          </a:prstGeom>
          <a:solidFill>
            <a:srgbClr val="00B8FF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5400000">
            <a:off x="7813551" y="5196694"/>
            <a:ext cx="1151334" cy="1588"/>
          </a:xfrm>
          <a:prstGeom prst="straightConnector1">
            <a:avLst/>
          </a:prstGeom>
          <a:solidFill>
            <a:srgbClr val="00B8FF"/>
          </a:solidFill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8388424" y="3748220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600" dirty="0" smtClean="0">
                <a:solidFill>
                  <a:srgbClr val="FF0000"/>
                </a:solidFill>
              </a:rPr>
              <a:t>ATMS bad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8424" y="4837051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600" dirty="0" smtClean="0">
                <a:solidFill>
                  <a:srgbClr val="00B050"/>
                </a:solidFill>
              </a:rPr>
              <a:t>ATMS good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7544" y="1037635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</a:rPr>
              <a:t>Assimilation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experiments over two </a:t>
            </a:r>
            <a:r>
              <a:rPr lang="en-GB" dirty="0" smtClean="0">
                <a:solidFill>
                  <a:schemeClr val="tx1"/>
                </a:solidFill>
              </a:rPr>
              <a:t>seasons</a:t>
            </a:r>
            <a:r>
              <a:rPr lang="en-GB" dirty="0" smtClean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</a:rPr>
              <a:t>	15 Dec 2011 – 6 Feb 2012</a:t>
            </a:r>
          </a:p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</a:rPr>
              <a:t>	28 June 2012 – 31 August 2012</a:t>
            </a:r>
          </a:p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</a:rPr>
              <a:t>Use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temperature and humidity channels </a:t>
            </a:r>
            <a:r>
              <a:rPr lang="en-GB" dirty="0" smtClean="0">
                <a:solidFill>
                  <a:schemeClr val="tx1"/>
                </a:solidFill>
              </a:rPr>
              <a:t>(6-15; 18-22); surface-sensitive channels over sea only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</a:rPr>
              <a:t>Combined scores over two seasons (102 cases):</a:t>
            </a:r>
          </a:p>
          <a:p>
            <a:pPr>
              <a:lnSpc>
                <a:spcPct val="100000"/>
              </a:lnSpc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6355" y="3057085"/>
            <a:ext cx="2095445" cy="510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tx1"/>
                </a:solidFill>
              </a:rPr>
              <a:t>N.Hem</a:t>
            </a:r>
            <a:r>
              <a:rPr lang="en-GB" dirty="0" smtClean="0">
                <a:solidFill>
                  <a:schemeClr val="tx1"/>
                </a:solidFill>
              </a:rPr>
              <a:t>, Z 500 hPa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08803" y="3057085"/>
            <a:ext cx="2082621" cy="510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tx1"/>
                </a:solidFill>
              </a:rPr>
              <a:t>S.Hem</a:t>
            </a:r>
            <a:r>
              <a:rPr lang="en-GB" dirty="0" smtClean="0">
                <a:solidFill>
                  <a:schemeClr val="tx1"/>
                </a:solidFill>
              </a:rPr>
              <a:t>, Z 500 hPa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3263981" y="4617511"/>
            <a:ext cx="1152128" cy="1080120"/>
          </a:xfrm>
          <a:prstGeom prst="ellipse">
            <a:avLst/>
          </a:prstGeom>
          <a:noFill/>
          <a:ln w="44450" cap="flat" cmpd="sng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5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860032" y="4293096"/>
            <a:ext cx="1152128" cy="1008112"/>
          </a:xfrm>
          <a:prstGeom prst="ellipse">
            <a:avLst/>
          </a:prstGeom>
          <a:noFill/>
          <a:ln w="44450" cap="flat" cmpd="sng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5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ATMS</a:t>
            </a:r>
            <a:r>
              <a:rPr lang="en-GB" dirty="0" smtClean="0"/>
              <a:t>: Forecast impact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GB" smtClean="0"/>
              <a:t>Suomi NPP SDR product review, 23/24 Oct 2012</a:t>
            </a:r>
            <a:endParaRPr lang="en-GB"/>
          </a:p>
        </p:txBody>
      </p:sp>
      <p:pic>
        <p:nvPicPr>
          <p:cNvPr id="15" name="Picture 14" descr="AMSU-B-MHS_FG_combin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904" y="2899868"/>
            <a:ext cx="8562576" cy="28333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7544" y="1340768"/>
            <a:ext cx="7920880" cy="678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dirty="0" smtClean="0">
                <a:solidFill>
                  <a:schemeClr val="tx1"/>
                </a:solidFill>
              </a:rPr>
              <a:t>Improved short-term humidity forecasts, as measured by MHS, HIRS, AIRS, IASI humidity channels.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552" y="2420888"/>
            <a:ext cx="2428870" cy="510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For instance for</a:t>
            </a:r>
            <a:r>
              <a:rPr lang="en-GB" dirty="0" smtClean="0">
                <a:solidFill>
                  <a:schemeClr val="tx1"/>
                </a:solidFill>
              </a:rPr>
              <a:t> MHS: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5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5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9715</TotalTime>
  <Words>723</Words>
  <Application>Microsoft Office PowerPoint</Application>
  <PresentationFormat>On-screen Show (4:3)</PresentationFormat>
  <Paragraphs>121</Paragraphs>
  <Slides>14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Evaluation of ATMS and CrIS data  at ECMWF</vt:lpstr>
      <vt:lpstr>Up-to-date monitoring statistics</vt:lpstr>
      <vt:lpstr>ATMS: Comparison to AMSU-As  (for ATMS 3x3)</vt:lpstr>
      <vt:lpstr>ATMS: Smooth scan-biases (obs – background)</vt:lpstr>
      <vt:lpstr>ATMS:  Striping</vt:lpstr>
      <vt:lpstr>ATMS: Inter-channel error correlation diagnostics</vt:lpstr>
      <vt:lpstr>ATMS: Inter-channel error correlation diagnostics</vt:lpstr>
      <vt:lpstr>ATMS: Forecast impact</vt:lpstr>
      <vt:lpstr>ATMS: Forecast impact</vt:lpstr>
      <vt:lpstr>CrIS: Comparison to IASI</vt:lpstr>
      <vt:lpstr>CrIS: Biases</vt:lpstr>
      <vt:lpstr>CrIS: Forecast impact</vt:lpstr>
      <vt:lpstr>Summary</vt:lpstr>
      <vt:lpstr>Recommendations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Assimilation of rain- and cloud-affected microwave radiances at ECMWF</dc:title>
  <dc:creator>stg</dc:creator>
  <cp:lastModifiedBy>Niels Bormann</cp:lastModifiedBy>
  <cp:revision>283</cp:revision>
  <dcterms:modified xsi:type="dcterms:W3CDTF">2012-10-19T15:47:57Z</dcterms:modified>
</cp:coreProperties>
</file>