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Default Extension="doc" ContentType="application/msword"/>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Default Extension="vml" ContentType="application/vnd.openxmlformats-officedocument.vmlDrawing"/>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89.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commentAuthors.xml" ContentType="application/vnd.openxmlformats-officedocument.presentationml.commentAuthors+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91" r:id="rId2"/>
    <p:sldMasterId id="2147483695" r:id="rId3"/>
    <p:sldMasterId id="2147483697" r:id="rId4"/>
    <p:sldMasterId id="2147483699" r:id="rId5"/>
    <p:sldMasterId id="2147483701" r:id="rId6"/>
    <p:sldMasterId id="2147483709" r:id="rId7"/>
    <p:sldMasterId id="2147483711" r:id="rId8"/>
    <p:sldMasterId id="2147483719" r:id="rId9"/>
    <p:sldMasterId id="2147483721" r:id="rId10"/>
    <p:sldMasterId id="2147483727" r:id="rId11"/>
    <p:sldMasterId id="2147483729" r:id="rId12"/>
    <p:sldMasterId id="2147483737" r:id="rId13"/>
    <p:sldMasterId id="2147483739" r:id="rId14"/>
    <p:sldMasterId id="2147483741" r:id="rId15"/>
    <p:sldMasterId id="2147483743" r:id="rId16"/>
  </p:sldMasterIdLst>
  <p:notesMasterIdLst>
    <p:notesMasterId r:id="rId111"/>
  </p:notesMasterIdLst>
  <p:handoutMasterIdLst>
    <p:handoutMasterId r:id="rId112"/>
  </p:handoutMasterIdLst>
  <p:sldIdLst>
    <p:sldId id="257" r:id="rId17"/>
    <p:sldId id="355" r:id="rId18"/>
    <p:sldId id="351" r:id="rId19"/>
    <p:sldId id="360" r:id="rId20"/>
    <p:sldId id="376" r:id="rId21"/>
    <p:sldId id="361" r:id="rId22"/>
    <p:sldId id="386" r:id="rId23"/>
    <p:sldId id="498" r:id="rId24"/>
    <p:sldId id="411" r:id="rId25"/>
    <p:sldId id="432" r:id="rId26"/>
    <p:sldId id="369" r:id="rId27"/>
    <p:sldId id="410" r:id="rId28"/>
    <p:sldId id="459" r:id="rId29"/>
    <p:sldId id="417" r:id="rId30"/>
    <p:sldId id="418" r:id="rId31"/>
    <p:sldId id="431" r:id="rId32"/>
    <p:sldId id="434" r:id="rId33"/>
    <p:sldId id="437" r:id="rId34"/>
    <p:sldId id="421" r:id="rId35"/>
    <p:sldId id="427" r:id="rId36"/>
    <p:sldId id="423" r:id="rId37"/>
    <p:sldId id="385" r:id="rId38"/>
    <p:sldId id="435" r:id="rId39"/>
    <p:sldId id="413" r:id="rId40"/>
    <p:sldId id="356" r:id="rId41"/>
    <p:sldId id="388" r:id="rId42"/>
    <p:sldId id="395" r:id="rId43"/>
    <p:sldId id="409" r:id="rId44"/>
    <p:sldId id="389" r:id="rId45"/>
    <p:sldId id="408" r:id="rId46"/>
    <p:sldId id="441" r:id="rId47"/>
    <p:sldId id="368" r:id="rId48"/>
    <p:sldId id="420" r:id="rId49"/>
    <p:sldId id="458" r:id="rId50"/>
    <p:sldId id="440" r:id="rId51"/>
    <p:sldId id="415" r:id="rId52"/>
    <p:sldId id="450" r:id="rId53"/>
    <p:sldId id="365" r:id="rId54"/>
    <p:sldId id="381" r:id="rId55"/>
    <p:sldId id="439" r:id="rId56"/>
    <p:sldId id="424" r:id="rId57"/>
    <p:sldId id="429" r:id="rId58"/>
    <p:sldId id="426" r:id="rId59"/>
    <p:sldId id="452" r:id="rId60"/>
    <p:sldId id="453" r:id="rId61"/>
    <p:sldId id="455" r:id="rId62"/>
    <p:sldId id="456" r:id="rId63"/>
    <p:sldId id="454" r:id="rId64"/>
    <p:sldId id="366" r:id="rId65"/>
    <p:sldId id="465" r:id="rId66"/>
    <p:sldId id="466" r:id="rId67"/>
    <p:sldId id="467" r:id="rId68"/>
    <p:sldId id="468" r:id="rId69"/>
    <p:sldId id="469" r:id="rId70"/>
    <p:sldId id="470" r:id="rId71"/>
    <p:sldId id="471" r:id="rId72"/>
    <p:sldId id="472" r:id="rId73"/>
    <p:sldId id="473" r:id="rId74"/>
    <p:sldId id="474" r:id="rId75"/>
    <p:sldId id="475" r:id="rId76"/>
    <p:sldId id="476" r:id="rId77"/>
    <p:sldId id="477" r:id="rId78"/>
    <p:sldId id="478" r:id="rId79"/>
    <p:sldId id="479" r:id="rId80"/>
    <p:sldId id="480" r:id="rId81"/>
    <p:sldId id="481" r:id="rId82"/>
    <p:sldId id="482" r:id="rId83"/>
    <p:sldId id="483" r:id="rId84"/>
    <p:sldId id="484" r:id="rId85"/>
    <p:sldId id="485" r:id="rId86"/>
    <p:sldId id="486" r:id="rId87"/>
    <p:sldId id="487" r:id="rId88"/>
    <p:sldId id="488" r:id="rId89"/>
    <p:sldId id="489" r:id="rId90"/>
    <p:sldId id="490" r:id="rId91"/>
    <p:sldId id="491" r:id="rId92"/>
    <p:sldId id="492" r:id="rId93"/>
    <p:sldId id="493" r:id="rId94"/>
    <p:sldId id="494" r:id="rId95"/>
    <p:sldId id="495" r:id="rId96"/>
    <p:sldId id="354" r:id="rId97"/>
    <p:sldId id="448" r:id="rId98"/>
    <p:sldId id="446" r:id="rId99"/>
    <p:sldId id="444" r:id="rId100"/>
    <p:sldId id="445" r:id="rId101"/>
    <p:sldId id="364" r:id="rId102"/>
    <p:sldId id="384" r:id="rId103"/>
    <p:sldId id="499" r:id="rId104"/>
    <p:sldId id="503" r:id="rId105"/>
    <p:sldId id="497" r:id="rId106"/>
    <p:sldId id="460" r:id="rId107"/>
    <p:sldId id="461" r:id="rId108"/>
    <p:sldId id="462" r:id="rId109"/>
    <p:sldId id="463" r:id="rId110"/>
  </p:sldIdLst>
  <p:sldSz cx="9144000" cy="6858000" type="screen4x3"/>
  <p:notesSz cx="69469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E9EDF4"/>
    <a:srgbClr val="D0D8E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77" autoAdjust="0"/>
    <p:restoredTop sz="96359" autoAdjust="0"/>
  </p:normalViewPr>
  <p:slideViewPr>
    <p:cSldViewPr snapToGrid="0" showGuides="1">
      <p:cViewPr varScale="1">
        <p:scale>
          <a:sx n="70" d="100"/>
          <a:sy n="70" d="100"/>
        </p:scale>
        <p:origin x="-234" y="-102"/>
      </p:cViewPr>
      <p:guideLst>
        <p:guide orient="horz" pos="970"/>
        <p:guide pos="5218"/>
      </p:guideLst>
    </p:cSldViewPr>
  </p:slideViewPr>
  <p:outlineViewPr>
    <p:cViewPr>
      <p:scale>
        <a:sx n="33" d="100"/>
        <a:sy n="33" d="100"/>
      </p:scale>
      <p:origin x="0" y="137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tableStyles" Target="tableStyle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slide" Target="slides/slide94.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009" cy="460853"/>
          </a:xfrm>
          <a:prstGeom prst="rect">
            <a:avLst/>
          </a:prstGeom>
        </p:spPr>
        <p:txBody>
          <a:bodyPr vert="horz" lIns="90544" tIns="45272" rIns="90544" bIns="45272" rtlCol="0"/>
          <a:lstStyle>
            <a:lvl1pPr algn="l">
              <a:defRPr sz="1200"/>
            </a:lvl1pPr>
          </a:lstStyle>
          <a:p>
            <a:endParaRPr lang="en-US"/>
          </a:p>
        </p:txBody>
      </p:sp>
      <p:sp>
        <p:nvSpPr>
          <p:cNvPr id="3" name="Date Placeholder 2"/>
          <p:cNvSpPr>
            <a:spLocks noGrp="1"/>
          </p:cNvSpPr>
          <p:nvPr>
            <p:ph type="dt" sz="quarter" idx="1"/>
          </p:nvPr>
        </p:nvSpPr>
        <p:spPr>
          <a:xfrm>
            <a:off x="3935320" y="0"/>
            <a:ext cx="3010009" cy="460853"/>
          </a:xfrm>
          <a:prstGeom prst="rect">
            <a:avLst/>
          </a:prstGeom>
        </p:spPr>
        <p:txBody>
          <a:bodyPr vert="horz" lIns="90544" tIns="45272" rIns="90544" bIns="45272" rtlCol="0"/>
          <a:lstStyle>
            <a:lvl1pPr algn="r">
              <a:defRPr sz="1200"/>
            </a:lvl1pPr>
          </a:lstStyle>
          <a:p>
            <a:fld id="{E6BE962C-A69F-4E2A-B52A-B5E0AB9803B8}" type="datetimeFigureOut">
              <a:rPr lang="en-US" smtClean="0"/>
              <a:pPr/>
              <a:t>6/10/2013</a:t>
            </a:fld>
            <a:endParaRPr lang="en-US"/>
          </a:p>
        </p:txBody>
      </p:sp>
      <p:sp>
        <p:nvSpPr>
          <p:cNvPr id="4" name="Footer Placeholder 3"/>
          <p:cNvSpPr>
            <a:spLocks noGrp="1"/>
          </p:cNvSpPr>
          <p:nvPr>
            <p:ph type="ftr" sz="quarter" idx="2"/>
          </p:nvPr>
        </p:nvSpPr>
        <p:spPr>
          <a:xfrm>
            <a:off x="0" y="8757775"/>
            <a:ext cx="3010009" cy="460853"/>
          </a:xfrm>
          <a:prstGeom prst="rect">
            <a:avLst/>
          </a:prstGeom>
        </p:spPr>
        <p:txBody>
          <a:bodyPr vert="horz" lIns="90544" tIns="45272" rIns="90544" bIns="45272" rtlCol="0" anchor="b"/>
          <a:lstStyle>
            <a:lvl1pPr algn="l">
              <a:defRPr sz="1200"/>
            </a:lvl1pPr>
          </a:lstStyle>
          <a:p>
            <a:endParaRPr lang="en-US"/>
          </a:p>
        </p:txBody>
      </p:sp>
      <p:sp>
        <p:nvSpPr>
          <p:cNvPr id="5" name="Slide Number Placeholder 4"/>
          <p:cNvSpPr>
            <a:spLocks noGrp="1"/>
          </p:cNvSpPr>
          <p:nvPr>
            <p:ph type="sldNum" sz="quarter" idx="3"/>
          </p:nvPr>
        </p:nvSpPr>
        <p:spPr>
          <a:xfrm>
            <a:off x="3935320" y="8757775"/>
            <a:ext cx="3010009" cy="460853"/>
          </a:xfrm>
          <a:prstGeom prst="rect">
            <a:avLst/>
          </a:prstGeom>
        </p:spPr>
        <p:txBody>
          <a:bodyPr vert="horz" lIns="90544" tIns="45272" rIns="90544" bIns="45272" rtlCol="0" anchor="b"/>
          <a:lstStyle>
            <a:lvl1pPr algn="r">
              <a:defRPr sz="1200"/>
            </a:lvl1pPr>
          </a:lstStyle>
          <a:p>
            <a:fld id="{C3E56A17-EFBB-4F9F-A0CA-1392AD3D00A5}" type="slidenum">
              <a:rPr lang="en-US" smtClean="0"/>
              <a:pPr/>
              <a:t>‹#›</a:t>
            </a:fld>
            <a:endParaRPr lang="en-US"/>
          </a:p>
        </p:txBody>
      </p:sp>
    </p:spTree>
    <p:extLst>
      <p:ext uri="{BB962C8B-B14F-4D97-AF65-F5344CB8AC3E}">
        <p14:creationId xmlns:p14="http://schemas.microsoft.com/office/powerpoint/2010/main" xmlns="" val="3211182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4" cy="461010"/>
          </a:xfrm>
          <a:prstGeom prst="rect">
            <a:avLst/>
          </a:prstGeom>
        </p:spPr>
        <p:txBody>
          <a:bodyPr vert="horz" lIns="92373" tIns="46187" rIns="92373" bIns="46187" rtlCol="0"/>
          <a:lstStyle>
            <a:lvl1pPr algn="l">
              <a:defRPr sz="1200"/>
            </a:lvl1pPr>
          </a:lstStyle>
          <a:p>
            <a:endParaRPr lang="en-US"/>
          </a:p>
        </p:txBody>
      </p:sp>
      <p:sp>
        <p:nvSpPr>
          <p:cNvPr id="3" name="Date Placeholder 2"/>
          <p:cNvSpPr>
            <a:spLocks noGrp="1"/>
          </p:cNvSpPr>
          <p:nvPr>
            <p:ph type="dt" idx="1"/>
          </p:nvPr>
        </p:nvSpPr>
        <p:spPr>
          <a:xfrm>
            <a:off x="3934969" y="0"/>
            <a:ext cx="3010324" cy="461010"/>
          </a:xfrm>
          <a:prstGeom prst="rect">
            <a:avLst/>
          </a:prstGeom>
        </p:spPr>
        <p:txBody>
          <a:bodyPr vert="horz" lIns="92373" tIns="46187" rIns="92373" bIns="46187" rtlCol="0"/>
          <a:lstStyle>
            <a:lvl1pPr algn="r">
              <a:defRPr sz="1200"/>
            </a:lvl1pPr>
          </a:lstStyle>
          <a:p>
            <a:fld id="{816FB0CF-5528-C744-A119-58E52B5EA66C}" type="datetimeFigureOut">
              <a:rPr lang="en-US" smtClean="0"/>
              <a:pPr/>
              <a:t>6/10/2013</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73" tIns="46187" rIns="92373" bIns="46187"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73" tIns="46187" rIns="92373" bIns="461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4" cy="461010"/>
          </a:xfrm>
          <a:prstGeom prst="rect">
            <a:avLst/>
          </a:prstGeom>
        </p:spPr>
        <p:txBody>
          <a:bodyPr vert="horz" lIns="92373" tIns="46187" rIns="92373" bIns="46187"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4" cy="461010"/>
          </a:xfrm>
          <a:prstGeom prst="rect">
            <a:avLst/>
          </a:prstGeom>
        </p:spPr>
        <p:txBody>
          <a:bodyPr vert="horz" lIns="92373" tIns="46187" rIns="92373" bIns="46187" rtlCol="0" anchor="b"/>
          <a:lstStyle>
            <a:lvl1pPr algn="r">
              <a:defRPr sz="1200"/>
            </a:lvl1pPr>
          </a:lstStyle>
          <a:p>
            <a:fld id="{370B2DB1-9050-F54C-8252-2890C3B05854}" type="slidenum">
              <a:rPr lang="en-US" smtClean="0"/>
              <a:pPr/>
              <a:t>‹#›</a:t>
            </a:fld>
            <a:endParaRPr lang="en-US"/>
          </a:p>
        </p:txBody>
      </p:sp>
    </p:spTree>
    <p:extLst>
      <p:ext uri="{BB962C8B-B14F-4D97-AF65-F5344CB8AC3E}">
        <p14:creationId xmlns:p14="http://schemas.microsoft.com/office/powerpoint/2010/main" xmlns="" val="3123363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solidFill>
                  <a:prstClr val="black"/>
                </a:solidFill>
              </a:rPr>
              <a:pPr/>
              <a:t>79</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solidFill>
                  <a:prstClr val="black"/>
                </a:solidFill>
              </a:rPr>
              <a:pPr/>
              <a:t>80</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7EAFE078-8DBE-44B4-B0F7-8369745C9B02}" type="datetime1">
              <a:rPr lang="en-US" smtClean="0"/>
              <a:pPr/>
              <a:t>6/10/2013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128B3A4-043B-4656-B7DF-A3CAED7F4CE8}" type="datetime1">
              <a:rPr lang="en-US" smtClean="0"/>
              <a:pPr/>
              <a:t>6/10/2013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3CB4C0F-378C-4829-93DB-C7BF784B8700}" type="datetime1">
              <a:rPr lang="en-US" smtClean="0"/>
              <a:pPr/>
              <a:t>6/10/2013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914711EF-3CFB-4A94-9C09-F6D8CA6FE6CD}" type="datetime1">
              <a:rPr lang="en-US" smtClean="0">
                <a:solidFill>
                  <a:prstClr val="black">
                    <a:tint val="75000"/>
                  </a:prstClr>
                </a:solidFill>
              </a:rPr>
              <a:pPr/>
              <a:t>6/10/2013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B99D821-F57B-4AD6-9118-5D4FF5DBC1E4}" type="datetime1">
              <a:rPr lang="en-US" smtClean="0">
                <a:solidFill>
                  <a:prstClr val="black">
                    <a:tint val="75000"/>
                  </a:prstClr>
                </a:solidFill>
              </a:rPr>
              <a:pPr/>
              <a:t>6/10/2013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FCAE5F7D-6A2F-4BA8-8925-D24B19D4C0C2}"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0165D-CF6B-42A8-9ADF-C3B382EFB603}" type="datetime1">
              <a:rPr lang="en-US" smtClean="0">
                <a:solidFill>
                  <a:prstClr val="black">
                    <a:tint val="75000"/>
                  </a:prstClr>
                </a:solidFill>
              </a:rPr>
              <a:pPr/>
              <a:t>6/10/2013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C11F16-3493-439C-A357-FFD9E70193A8}" type="datetime1">
              <a:rPr lang="en-US" smtClean="0">
                <a:solidFill>
                  <a:prstClr val="black">
                    <a:tint val="75000"/>
                  </a:prstClr>
                </a:solidFill>
              </a:rPr>
              <a:pPr/>
              <a:t>6/10/2013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CE3CA73-40A4-4FF3-B16A-E0183D41341B}"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44BFC2C7-7237-4627-A30E-18FC0F485473}"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A1665-9A4E-4EDB-8BF7-E8CCC826B30F}" type="datetime1">
              <a:rPr lang="en-US" smtClean="0">
                <a:solidFill>
                  <a:prstClr val="black">
                    <a:tint val="75000"/>
                  </a:prstClr>
                </a:solidFill>
              </a:rPr>
              <a:pPr/>
              <a:t>6/10/2013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22E9428-9CDB-42B5-9926-F84AC94ED693}" type="datetime1">
              <a:rPr lang="en-US" smtClean="0"/>
              <a:pPr/>
              <a:t>6/10/2013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77286626-35DC-46A7-A95C-261C15731123}" type="datetime1">
              <a:rPr lang="en-US" smtClean="0">
                <a:solidFill>
                  <a:prstClr val="black">
                    <a:tint val="75000"/>
                  </a:prstClr>
                </a:solidFill>
              </a:rPr>
              <a:pPr/>
              <a:t>6/10/2013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8E83D7B-361A-41AF-9BBA-995F679C7E30}"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1F906E-4F27-4593-9BED-4FF61D6CC618}" type="datetime1">
              <a:rPr lang="en-US" smtClean="0">
                <a:solidFill>
                  <a:prstClr val="black">
                    <a:tint val="75000"/>
                  </a:prstClr>
                </a:solidFill>
              </a:rPr>
              <a:pPr/>
              <a:t>6/10/2013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6BCF784-ECC6-439C-8A9D-91896BA9B9FB}"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060402D-28AD-4D6E-BCD9-95C1FE835C41}"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CBA684B5-869C-495B-890E-D40F72C5ECC1}"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5FF3937C-15E1-494B-AD78-90396E705F1C}"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13C7707A-D3FD-43CB-86CC-5480991F4401}" type="datetime1">
              <a:rPr lang="en-US" smtClean="0"/>
              <a:pPr/>
              <a:t>6/10/2013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5D98092-5A14-4233-8941-C7F7DA0AAB18}" type="datetime1">
              <a:rPr lang="en-US" smtClean="0"/>
              <a:pPr/>
              <a:t>6/10/2013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2AAD0864-4E34-4271-8E96-D0C5563C69CB}" type="datetime1">
              <a:rPr lang="en-US" smtClean="0"/>
              <a:pPr/>
              <a:t>6/10/2013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40BD8F8D-C206-423C-AC53-94FC049C1DC1}" type="datetime1">
              <a:rPr lang="en-US" smtClean="0"/>
              <a:pPr/>
              <a:t>6/10/2013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2BF22-25D0-49DE-BCDC-661E2558E573}" type="datetime1">
              <a:rPr lang="en-US" smtClean="0"/>
              <a:pPr/>
              <a:t>6/10/2013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873C41E1-1C1F-448C-9313-2A32670A006D}" type="datetime1">
              <a:rPr lang="en-US" smtClean="0"/>
              <a:pPr/>
              <a:t>6/10/2013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B20963E8-4D98-4734-A202-2DA2D7D45CAD}" type="datetime1">
              <a:rPr lang="en-US" smtClean="0"/>
              <a:pPr/>
              <a:t>6/10/2013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21.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22.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24.xml"/><Relationship Id="rId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25.xml"/><Relationship Id="rId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26.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9.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E30AC-F3E7-42DF-A2E8-F605A386225B}" type="datetime1">
              <a:rPr lang="en-US" smtClean="0"/>
              <a:pPr/>
              <a:t>6/10/2013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1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989215" y="0"/>
            <a:ext cx="7240385"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1F0A8-AA87-40A2-9381-642459DA67A2}"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22"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0CEBE-0705-438B-95B9-9184CD2C9F81}"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28"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B18C0-8B90-4CD3-87D6-36C8EB8D877B}"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8FAB2-E95B-4EA6-8ECE-910F302D927C}"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38"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DB359-6A65-4A0C-B81B-00E0809061A0}"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49600-47D8-4CE0-B57F-67E031394E8A}"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42"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0E95A-690A-4E4D-95EB-F9DE22A94796}"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44"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1A1DF-97F2-4F08-867B-3263EC348381}"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83BEE-C6DC-45B7-9D68-C8B119F70EF7}"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DE176-C209-40EB-B427-8E475299A1DA}"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98"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DD8F9-71EB-4259-9FD8-BBFF15AD8DA3}"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88CB72-A289-4060-9637-D60C34E54F2D}"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71AB3-9ED1-4576-9AA0-B8C5F9B064EA}"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618FA-65FD-4152-8343-22A30A6ADD4E}"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E5F2E-CF0B-4C6A-BAAD-68671A7C4097}" type="datetime1">
              <a:rPr lang="en-US" smtClean="0">
                <a:solidFill>
                  <a:prstClr val="black">
                    <a:tint val="75000"/>
                  </a:prstClr>
                </a:solidFill>
              </a:rPr>
              <a:pPr/>
              <a:t>6/10/2013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disc.sci.gsfc.nasa.gov/aerosols/services/mapss/mapssdoc.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cain.larc.nasa.gov/"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21.xml"/><Relationship Id="rId5" Type="http://schemas.openxmlformats.org/officeDocument/2006/relationships/image" Target="../media/image83.tiff"/><Relationship Id="rId4" Type="http://schemas.openxmlformats.org/officeDocument/2006/relationships/image" Target="../media/image82.tiff"/></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2.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aeronet.gsfc.nasa.gov/new_web/maritime_aerosol_network.html" TargetMode="External"/><Relationship Id="rId2" Type="http://schemas.openxmlformats.org/officeDocument/2006/relationships/hyperlink" Target="http://aeronet.gsfc.nasa.gov/" TargetMode="External"/><Relationship Id="rId1" Type="http://schemas.openxmlformats.org/officeDocument/2006/relationships/slideLayout" Target="../slideLayouts/slideLayout2.xml"/><Relationship Id="rId6" Type="http://schemas.openxmlformats.org/officeDocument/2006/relationships/hyperlink" Target="http://eosweb.larc.nasa.gov/" TargetMode="External"/><Relationship Id="rId5" Type="http://schemas.openxmlformats.org/officeDocument/2006/relationships/hyperlink" Target="http://ladsweb.nascom.nasa.gov/" TargetMode="External"/><Relationship Id="rId4" Type="http://schemas.openxmlformats.org/officeDocument/2006/relationships/hyperlink" Target="http://peate.ssec.wisc.edu/"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Assessment of the </a:t>
            </a:r>
            <a:r>
              <a:rPr lang="en-US" b="1" dirty="0" err="1" smtClean="0"/>
              <a:t>Suomi</a:t>
            </a:r>
            <a:r>
              <a:rPr lang="en-US" b="1" dirty="0" smtClean="0"/>
              <a:t> </a:t>
            </a:r>
            <a:r>
              <a:rPr lang="en-US" b="1" dirty="0" err="1" smtClean="0"/>
              <a:t>NPP</a:t>
            </a:r>
            <a:r>
              <a:rPr lang="en-US" b="1" dirty="0" smtClean="0"/>
              <a:t> VIIRS Aerosol </a:t>
            </a:r>
            <a:br>
              <a:rPr lang="en-US" b="1" dirty="0" smtClean="0"/>
            </a:br>
            <a:r>
              <a:rPr lang="en-US" b="1" dirty="0" smtClean="0"/>
              <a:t>Products for Provisional/Beta Maturity Level </a:t>
            </a:r>
            <a:endParaRPr lang="en-US" dirty="0"/>
          </a:p>
        </p:txBody>
      </p:sp>
      <p:sp>
        <p:nvSpPr>
          <p:cNvPr id="3" name="Subtitle 2"/>
          <p:cNvSpPr>
            <a:spLocks noGrp="1"/>
          </p:cNvSpPr>
          <p:nvPr>
            <p:ph type="subTitle" idx="1"/>
          </p:nvPr>
        </p:nvSpPr>
        <p:spPr>
          <a:xfrm>
            <a:off x="1485900" y="3886200"/>
            <a:ext cx="6431974" cy="1752600"/>
          </a:xfrm>
        </p:spPr>
        <p:txBody>
          <a:bodyPr>
            <a:normAutofit fontScale="70000" lnSpcReduction="20000"/>
          </a:bodyPr>
          <a:lstStyle/>
          <a:p>
            <a:r>
              <a:rPr lang="en-US" dirty="0" smtClean="0"/>
              <a:t>H. Liu, J. Huang, H. Huang, J. Jackson, M. </a:t>
            </a:r>
            <a:r>
              <a:rPr lang="en-US" dirty="0" err="1" smtClean="0"/>
              <a:t>Oo</a:t>
            </a:r>
            <a:r>
              <a:rPr lang="en-US" dirty="0" smtClean="0"/>
              <a:t>, </a:t>
            </a:r>
          </a:p>
          <a:p>
            <a:r>
              <a:rPr lang="en-US" dirty="0" smtClean="0"/>
              <a:t>P. </a:t>
            </a:r>
            <a:r>
              <a:rPr lang="en-US" dirty="0" err="1" smtClean="0"/>
              <a:t>Ciren</a:t>
            </a:r>
            <a:r>
              <a:rPr lang="en-US" dirty="0" smtClean="0"/>
              <a:t>, H. Zhang</a:t>
            </a:r>
            <a:endParaRPr lang="en-US" dirty="0" smtClean="0">
              <a:solidFill>
                <a:srgbClr val="FF0000"/>
              </a:solidFill>
            </a:endParaRPr>
          </a:p>
          <a:p>
            <a:pPr>
              <a:spcBef>
                <a:spcPts val="1200"/>
              </a:spcBef>
            </a:pPr>
            <a:r>
              <a:rPr lang="en-US" dirty="0" smtClean="0"/>
              <a:t>Presented by </a:t>
            </a:r>
            <a:r>
              <a:rPr lang="en-US" dirty="0" smtClean="0">
                <a:solidFill>
                  <a:schemeClr val="bg1">
                    <a:lumMod val="50000"/>
                  </a:schemeClr>
                </a:solidFill>
              </a:rPr>
              <a:t>I. Laszlo, S. </a:t>
            </a:r>
            <a:r>
              <a:rPr lang="en-US" dirty="0" err="1" smtClean="0">
                <a:solidFill>
                  <a:schemeClr val="bg1">
                    <a:lumMod val="50000"/>
                  </a:schemeClr>
                </a:solidFill>
              </a:rPr>
              <a:t>Kondragunta</a:t>
            </a:r>
            <a:r>
              <a:rPr lang="en-US" dirty="0" smtClean="0">
                <a:solidFill>
                  <a:schemeClr val="bg1">
                    <a:lumMod val="50000"/>
                  </a:schemeClr>
                </a:solidFill>
              </a:rPr>
              <a:t> and </a:t>
            </a:r>
            <a:r>
              <a:rPr lang="en-US" dirty="0" smtClean="0"/>
              <a:t>L. Remer</a:t>
            </a:r>
            <a:r>
              <a:rPr lang="en-US" dirty="0" smtClean="0">
                <a:solidFill>
                  <a:schemeClr val="bg1">
                    <a:lumMod val="50000"/>
                  </a:schemeClr>
                </a:solidFill>
              </a:rPr>
              <a:t> </a:t>
            </a:r>
          </a:p>
          <a:p>
            <a:r>
              <a:rPr lang="en-US" dirty="0" smtClean="0">
                <a:solidFill>
                  <a:schemeClr val="bg1">
                    <a:lumMod val="50000"/>
                  </a:schemeClr>
                </a:solidFill>
              </a:rPr>
              <a:t>April 26</a:t>
            </a:r>
            <a:r>
              <a:rPr lang="en-US" dirty="0" smtClean="0"/>
              <a:t>, 2013</a:t>
            </a:r>
          </a:p>
          <a:p>
            <a:r>
              <a:rPr lang="en-US" dirty="0" smtClean="0">
                <a:solidFill>
                  <a:schemeClr val="bg1">
                    <a:lumMod val="50000"/>
                  </a:schemeClr>
                </a:solidFill>
              </a:rPr>
              <a:t>Updated on June </a:t>
            </a:r>
            <a:r>
              <a:rPr lang="en-US" dirty="0" smtClean="0">
                <a:solidFill>
                  <a:schemeClr val="bg1">
                    <a:lumMod val="50000"/>
                  </a:schemeClr>
                </a:solidFill>
              </a:rPr>
              <a:t>10</a:t>
            </a:r>
            <a:r>
              <a:rPr lang="en-US" dirty="0" smtClean="0"/>
              <a:t>, 2013</a:t>
            </a:r>
          </a:p>
        </p:txBody>
      </p:sp>
      <p:sp>
        <p:nvSpPr>
          <p:cNvPr id="4" name="Slide Number Placeholder 3"/>
          <p:cNvSpPr>
            <a:spLocks noGrp="1"/>
          </p:cNvSpPr>
          <p:nvPr>
            <p:ph type="sldNum" sz="quarter" idx="12"/>
          </p:nvPr>
        </p:nvSpPr>
        <p:spPr/>
        <p:txBody>
          <a:bodyPr/>
          <a:lstStyle/>
          <a:p>
            <a:fld id="{96E36F11-A39A-294D-A59D-6180D50ED29D}"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Aerosol Optical Thickness (AOT) </a:t>
            </a:r>
            <a:r>
              <a:rPr lang="en-US" dirty="0" smtClean="0">
                <a:solidFill>
                  <a:schemeClr val="tx2"/>
                </a:solidFill>
              </a:rPr>
              <a:t>Reduction of high bias over land</a:t>
            </a:r>
            <a:endParaRPr lang="en-US" dirty="0">
              <a:solidFill>
                <a:schemeClr val="tx2"/>
              </a:solidFill>
            </a:endParaRPr>
          </a:p>
        </p:txBody>
      </p:sp>
      <p:sp>
        <p:nvSpPr>
          <p:cNvPr id="4" name="Text Placeholder 3"/>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Reduction of high AOT bias over land</a:t>
            </a:r>
            <a:endParaRPr lang="en-US" dirty="0"/>
          </a:p>
        </p:txBody>
      </p:sp>
      <p:sp>
        <p:nvSpPr>
          <p:cNvPr id="6" name="Content Placeholder 5"/>
          <p:cNvSpPr>
            <a:spLocks noGrp="1"/>
          </p:cNvSpPr>
          <p:nvPr>
            <p:ph idx="1"/>
          </p:nvPr>
        </p:nvSpPr>
        <p:spPr>
          <a:xfrm>
            <a:off x="457200" y="1153233"/>
            <a:ext cx="8229600" cy="3865418"/>
          </a:xfrm>
        </p:spPr>
        <p:txBody>
          <a:bodyPr>
            <a:normAutofit fontScale="92500" lnSpcReduction="10000"/>
          </a:bodyPr>
          <a:lstStyle/>
          <a:p>
            <a:r>
              <a:rPr lang="en-US" sz="2200" dirty="0" smtClean="0"/>
              <a:t>The (current) VIIRS algorithm over land assumes a constant ratio between the surface reflectance in specific bands.</a:t>
            </a:r>
          </a:p>
          <a:p>
            <a:r>
              <a:rPr lang="en-US" sz="2200" dirty="0" smtClean="0"/>
              <a:t>The significant positive AOT bias over land, reported during the Beta maturity review, was attributed to the surface reflectance band ratios used (pre-launch values)</a:t>
            </a:r>
          </a:p>
          <a:p>
            <a:pPr lvl="1"/>
            <a:r>
              <a:rPr lang="en-US" sz="1900" dirty="0" smtClean="0"/>
              <a:t>The pre-launch surface reflectance band ratios used in the land inversion were computed using MODIS / AERONET match-up data</a:t>
            </a:r>
          </a:p>
          <a:p>
            <a:pPr lvl="1"/>
            <a:r>
              <a:rPr lang="en-US" sz="1900" dirty="0" smtClean="0"/>
              <a:t>Originally computed for use in the MOD09 MODIS Surface Reflectance product and adopted by the VIIRS Aerosol algorithm</a:t>
            </a:r>
          </a:p>
          <a:p>
            <a:r>
              <a:rPr lang="en-US" sz="2200" dirty="0" smtClean="0"/>
              <a:t>The </a:t>
            </a:r>
            <a:r>
              <a:rPr lang="en-US" sz="2200" b="1" dirty="0" smtClean="0"/>
              <a:t>surface reflectance band ratios (BR) </a:t>
            </a:r>
            <a:r>
              <a:rPr lang="en-US" sz="2200" dirty="0" smtClean="0"/>
              <a:t>were recomputed using VIIRS / AERONET match-up data</a:t>
            </a:r>
          </a:p>
          <a:p>
            <a:pPr lvl="1"/>
            <a:r>
              <a:rPr lang="en-US" sz="1900" dirty="0" smtClean="0"/>
              <a:t>Jun-Sep 2012; ~60,000 match-ups over 99 globally distributed sites</a:t>
            </a:r>
          </a:p>
          <a:p>
            <a:pPr lvl="1"/>
            <a:r>
              <a:rPr lang="en-US" sz="1900" dirty="0" smtClean="0"/>
              <a:t>DR4989, operational as of </a:t>
            </a:r>
            <a:r>
              <a:rPr lang="nl-NL" sz="1900" dirty="0" smtClean="0"/>
              <a:t>January 22, 2013, 17:28 GMT</a:t>
            </a:r>
            <a:endParaRPr lang="en-US" sz="1900" dirty="0" smtClean="0"/>
          </a:p>
          <a:p>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11</a:t>
            </a:fld>
            <a:endParaRPr lang="en-US" dirty="0"/>
          </a:p>
        </p:txBody>
      </p:sp>
      <p:graphicFrame>
        <p:nvGraphicFramePr>
          <p:cNvPr id="7" name="Table 6"/>
          <p:cNvGraphicFramePr>
            <a:graphicFrameLocks noGrp="1"/>
          </p:cNvGraphicFramePr>
          <p:nvPr/>
        </p:nvGraphicFramePr>
        <p:xfrm>
          <a:off x="457200" y="5242650"/>
          <a:ext cx="5057480" cy="1298448"/>
        </p:xfrm>
        <a:graphic>
          <a:graphicData uri="http://schemas.openxmlformats.org/drawingml/2006/table">
            <a:tbl>
              <a:tblPr firstRow="1" bandRow="1">
                <a:tableStyleId>{5C22544A-7EE6-4342-B048-85BDC9FD1C3A}</a:tableStyleId>
              </a:tblPr>
              <a:tblGrid>
                <a:gridCol w="1518243"/>
                <a:gridCol w="1143259"/>
                <a:gridCol w="1143259"/>
                <a:gridCol w="1252719"/>
              </a:tblGrid>
              <a:tr h="189134">
                <a:tc>
                  <a:txBody>
                    <a:bodyPr/>
                    <a:lstStyle/>
                    <a:p>
                      <a:r>
                        <a:rPr lang="en-US" sz="1400" dirty="0" smtClean="0"/>
                        <a:t>Wavelength</a:t>
                      </a:r>
                      <a:r>
                        <a:rPr lang="en-US" sz="1400" baseline="0" dirty="0" smtClean="0"/>
                        <a:t> (µm)</a:t>
                      </a:r>
                      <a:endParaRPr lang="en-US" sz="1400" dirty="0"/>
                    </a:p>
                  </a:txBody>
                  <a:tcPr marT="9144" marB="9144"/>
                </a:tc>
                <a:tc>
                  <a:txBody>
                    <a:bodyPr/>
                    <a:lstStyle/>
                    <a:p>
                      <a:r>
                        <a:rPr lang="en-US" sz="1400" dirty="0" smtClean="0"/>
                        <a:t>Ratio</a:t>
                      </a:r>
                      <a:endParaRPr lang="en-US" sz="1400" dirty="0"/>
                    </a:p>
                  </a:txBody>
                  <a:tcPr marT="9144" marB="9144"/>
                </a:tc>
                <a:tc>
                  <a:txBody>
                    <a:bodyPr/>
                    <a:lstStyle/>
                    <a:p>
                      <a:r>
                        <a:rPr lang="en-US" sz="1400" dirty="0" smtClean="0"/>
                        <a:t>Pre-launch</a:t>
                      </a:r>
                      <a:endParaRPr lang="en-US" sz="1400" dirty="0"/>
                    </a:p>
                  </a:txBody>
                  <a:tcPr marT="9144" marB="9144"/>
                </a:tc>
                <a:tc>
                  <a:txBody>
                    <a:bodyPr/>
                    <a:lstStyle/>
                    <a:p>
                      <a:r>
                        <a:rPr lang="en-US" sz="1400" dirty="0" smtClean="0"/>
                        <a:t>Updated</a:t>
                      </a:r>
                      <a:endParaRPr lang="en-US" sz="1400" dirty="0"/>
                    </a:p>
                  </a:txBody>
                  <a:tcPr marT="9144" marB="9144"/>
                </a:tc>
              </a:tr>
              <a:tr h="189134">
                <a:tc>
                  <a:txBody>
                    <a:bodyPr/>
                    <a:lstStyle/>
                    <a:p>
                      <a:pPr marL="0" marR="0">
                        <a:spcBef>
                          <a:spcPts val="0"/>
                        </a:spcBef>
                        <a:spcAft>
                          <a:spcPts val="0"/>
                        </a:spcAft>
                      </a:pPr>
                      <a:r>
                        <a:rPr lang="en-US" sz="1400" dirty="0" smtClean="0">
                          <a:latin typeface="Cambria"/>
                          <a:ea typeface="SimSun"/>
                          <a:cs typeface="Times New Roman"/>
                        </a:rPr>
                        <a:t>0.412 </a:t>
                      </a:r>
                      <a:r>
                        <a:rPr lang="en-US" sz="1400" baseline="0" dirty="0" smtClean="0">
                          <a:latin typeface="Cambria"/>
                          <a:ea typeface="SimSun"/>
                          <a:cs typeface="Times New Roman"/>
                        </a:rPr>
                        <a:t> </a:t>
                      </a:r>
                      <a:r>
                        <a:rPr lang="en-US" sz="1400" dirty="0" smtClean="0">
                          <a:latin typeface="Cambria"/>
                          <a:ea typeface="SimSun"/>
                          <a:cs typeface="Times New Roman"/>
                        </a:rPr>
                        <a:t>(M1)</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smtClean="0">
                          <a:latin typeface="Cambria"/>
                          <a:ea typeface="SimSun"/>
                          <a:cs typeface="Times New Roman"/>
                        </a:rPr>
                        <a:t>M1/M5</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a:latin typeface="Cambria"/>
                          <a:ea typeface="SimSun"/>
                          <a:cs typeface="Times New Roman"/>
                        </a:rPr>
                        <a:t>0.3905</a:t>
                      </a:r>
                    </a:p>
                  </a:txBody>
                  <a:tcPr marL="68580" marR="68580" marT="0" marB="0"/>
                </a:tc>
                <a:tc>
                  <a:txBody>
                    <a:bodyPr/>
                    <a:lstStyle/>
                    <a:p>
                      <a:pPr marL="0" marR="0">
                        <a:spcBef>
                          <a:spcPts val="0"/>
                        </a:spcBef>
                        <a:spcAft>
                          <a:spcPts val="0"/>
                        </a:spcAft>
                      </a:pPr>
                      <a:r>
                        <a:rPr lang="en-US" sz="1400">
                          <a:latin typeface="Cambria"/>
                          <a:ea typeface="SimSun"/>
                          <a:cs typeface="Times New Roman"/>
                        </a:rPr>
                        <a:t>0.513</a:t>
                      </a:r>
                    </a:p>
                  </a:txBody>
                  <a:tcPr marL="68580" marR="68580" marT="0" marB="0"/>
                </a:tc>
              </a:tr>
              <a:tr h="189134">
                <a:tc>
                  <a:txBody>
                    <a:bodyPr/>
                    <a:lstStyle/>
                    <a:p>
                      <a:pPr marL="0" marR="0">
                        <a:spcBef>
                          <a:spcPts val="0"/>
                        </a:spcBef>
                        <a:spcAft>
                          <a:spcPts val="0"/>
                        </a:spcAft>
                      </a:pPr>
                      <a:r>
                        <a:rPr lang="en-US" sz="1400" dirty="0" smtClean="0">
                          <a:latin typeface="Cambria"/>
                          <a:ea typeface="SimSun"/>
                          <a:cs typeface="Times New Roman"/>
                        </a:rPr>
                        <a:t>0.445  (M2)</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smtClean="0">
                          <a:latin typeface="Cambria"/>
                          <a:ea typeface="SimSun"/>
                          <a:cs typeface="Times New Roman"/>
                        </a:rPr>
                        <a:t>M2/M5</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a:latin typeface="Cambria"/>
                          <a:ea typeface="SimSun"/>
                          <a:cs typeface="Times New Roman"/>
                        </a:rPr>
                        <a:t>0.475</a:t>
                      </a:r>
                    </a:p>
                  </a:txBody>
                  <a:tcPr marL="68580" marR="68580" marT="0" marB="0"/>
                </a:tc>
                <a:tc>
                  <a:txBody>
                    <a:bodyPr/>
                    <a:lstStyle/>
                    <a:p>
                      <a:pPr marL="0" marR="0">
                        <a:spcBef>
                          <a:spcPts val="0"/>
                        </a:spcBef>
                        <a:spcAft>
                          <a:spcPts val="0"/>
                        </a:spcAft>
                      </a:pPr>
                      <a:r>
                        <a:rPr lang="en-US" sz="1400" dirty="0">
                          <a:latin typeface="Cambria"/>
                          <a:ea typeface="SimSun"/>
                          <a:cs typeface="Times New Roman"/>
                        </a:rPr>
                        <a:t>0.531</a:t>
                      </a:r>
                    </a:p>
                  </a:txBody>
                  <a:tcPr marL="68580" marR="68580" marT="0" marB="0"/>
                </a:tc>
              </a:tr>
              <a:tr h="189134">
                <a:tc>
                  <a:txBody>
                    <a:bodyPr/>
                    <a:lstStyle/>
                    <a:p>
                      <a:pPr marL="0" marR="0">
                        <a:spcBef>
                          <a:spcPts val="0"/>
                        </a:spcBef>
                        <a:spcAft>
                          <a:spcPts val="0"/>
                        </a:spcAft>
                      </a:pPr>
                      <a:r>
                        <a:rPr lang="en-US" sz="1400" dirty="0" smtClean="0">
                          <a:latin typeface="Cambria"/>
                          <a:ea typeface="SimSun"/>
                          <a:cs typeface="Times New Roman"/>
                        </a:rPr>
                        <a:t>0.488  (M3)</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smtClean="0">
                          <a:latin typeface="Cambria"/>
                          <a:ea typeface="SimSun"/>
                          <a:cs typeface="Times New Roman"/>
                        </a:rPr>
                        <a:t>M3/M5</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a:latin typeface="Cambria"/>
                          <a:ea typeface="SimSun"/>
                          <a:cs typeface="Times New Roman"/>
                        </a:rPr>
                        <a:t>0.578</a:t>
                      </a:r>
                    </a:p>
                  </a:txBody>
                  <a:tcPr marL="68580" marR="68580" marT="0" marB="0"/>
                </a:tc>
                <a:tc>
                  <a:txBody>
                    <a:bodyPr/>
                    <a:lstStyle/>
                    <a:p>
                      <a:pPr marL="0" marR="0">
                        <a:spcBef>
                          <a:spcPts val="0"/>
                        </a:spcBef>
                        <a:spcAft>
                          <a:spcPts val="0"/>
                        </a:spcAft>
                      </a:pPr>
                      <a:r>
                        <a:rPr lang="en-US" sz="1400">
                          <a:latin typeface="Cambria"/>
                          <a:ea typeface="SimSun"/>
                          <a:cs typeface="Times New Roman"/>
                        </a:rPr>
                        <a:t>0.645</a:t>
                      </a:r>
                    </a:p>
                  </a:txBody>
                  <a:tcPr marL="68580" marR="68580" marT="0" marB="0"/>
                </a:tc>
              </a:tr>
              <a:tr h="189134">
                <a:tc>
                  <a:txBody>
                    <a:bodyPr/>
                    <a:lstStyle/>
                    <a:p>
                      <a:pPr marL="0" marR="0">
                        <a:spcBef>
                          <a:spcPts val="0"/>
                        </a:spcBef>
                        <a:spcAft>
                          <a:spcPts val="0"/>
                        </a:spcAft>
                      </a:pPr>
                      <a:r>
                        <a:rPr lang="en-US" sz="1400" dirty="0" smtClean="0">
                          <a:latin typeface="Cambria"/>
                          <a:ea typeface="SimSun"/>
                          <a:cs typeface="Times New Roman"/>
                        </a:rPr>
                        <a:t>0.672</a:t>
                      </a:r>
                      <a:r>
                        <a:rPr lang="en-US" sz="1400" baseline="0" dirty="0" smtClean="0">
                          <a:latin typeface="Cambria"/>
                          <a:ea typeface="SimSun"/>
                          <a:cs typeface="Times New Roman"/>
                        </a:rPr>
                        <a:t>  (M5)</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smtClean="0">
                          <a:latin typeface="Cambria"/>
                          <a:ea typeface="SimSun"/>
                          <a:cs typeface="Times New Roman"/>
                        </a:rPr>
                        <a:t>M5/M5</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smtClean="0">
                          <a:latin typeface="Cambria"/>
                          <a:ea typeface="SimSun"/>
                          <a:cs typeface="Times New Roman"/>
                        </a:rPr>
                        <a:t>1.000</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smtClean="0">
                          <a:latin typeface="Cambria"/>
                          <a:ea typeface="SimSun"/>
                          <a:cs typeface="Times New Roman"/>
                        </a:rPr>
                        <a:t>1.000</a:t>
                      </a:r>
                      <a:endParaRPr lang="en-US" sz="1400" dirty="0">
                        <a:latin typeface="Cambria"/>
                        <a:ea typeface="SimSun"/>
                        <a:cs typeface="Times New Roman"/>
                      </a:endParaRPr>
                    </a:p>
                  </a:txBody>
                  <a:tcPr marL="68580" marR="68580" marT="0" marB="0"/>
                </a:tc>
              </a:tr>
              <a:tr h="189134">
                <a:tc>
                  <a:txBody>
                    <a:bodyPr/>
                    <a:lstStyle/>
                    <a:p>
                      <a:pPr marL="0" marR="0">
                        <a:spcBef>
                          <a:spcPts val="0"/>
                        </a:spcBef>
                        <a:spcAft>
                          <a:spcPts val="0"/>
                        </a:spcAft>
                      </a:pPr>
                      <a:r>
                        <a:rPr lang="en-US" sz="1400" dirty="0" smtClean="0">
                          <a:latin typeface="Cambria"/>
                          <a:ea typeface="SimSun"/>
                          <a:cs typeface="Times New Roman"/>
                        </a:rPr>
                        <a:t>2.250  (M11)</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smtClean="0">
                          <a:latin typeface="Cambria"/>
                          <a:ea typeface="SimSun"/>
                          <a:cs typeface="Times New Roman"/>
                        </a:rPr>
                        <a:t>M11/M5</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smtClean="0">
                          <a:latin typeface="Cambria"/>
                          <a:ea typeface="SimSun"/>
                          <a:cs typeface="Times New Roman"/>
                        </a:rPr>
                        <a:t>2.000</a:t>
                      </a:r>
                      <a:endParaRPr lang="en-US" sz="1400" dirty="0">
                        <a:latin typeface="Cambria"/>
                        <a:ea typeface="SimSun"/>
                        <a:cs typeface="Times New Roman"/>
                      </a:endParaRPr>
                    </a:p>
                  </a:txBody>
                  <a:tcPr marL="68580" marR="68580" marT="0" marB="0"/>
                </a:tc>
                <a:tc>
                  <a:txBody>
                    <a:bodyPr/>
                    <a:lstStyle/>
                    <a:p>
                      <a:pPr marL="0" marR="0">
                        <a:spcBef>
                          <a:spcPts val="0"/>
                        </a:spcBef>
                        <a:spcAft>
                          <a:spcPts val="0"/>
                        </a:spcAft>
                      </a:pPr>
                      <a:r>
                        <a:rPr lang="en-US" sz="1400" dirty="0">
                          <a:latin typeface="Cambria"/>
                          <a:ea typeface="SimSun"/>
                          <a:cs typeface="Times New Roman"/>
                        </a:rPr>
                        <a:t>1.788</a:t>
                      </a:r>
                    </a:p>
                  </a:txBody>
                  <a:tcPr marL="68580" marR="68580" marT="0" marB="0"/>
                </a:tc>
              </a:tr>
            </a:tbl>
          </a:graphicData>
        </a:graphic>
      </p:graphicFrame>
      <p:sp>
        <p:nvSpPr>
          <p:cNvPr id="8" name="TextBox 7"/>
          <p:cNvSpPr txBox="1"/>
          <p:nvPr/>
        </p:nvSpPr>
        <p:spPr>
          <a:xfrm>
            <a:off x="6049816" y="5360255"/>
            <a:ext cx="2733965" cy="646331"/>
          </a:xfrm>
          <a:prstGeom prst="rect">
            <a:avLst/>
          </a:prstGeom>
          <a:solidFill>
            <a:schemeClr val="bg2"/>
          </a:solidFill>
        </p:spPr>
        <p:txBody>
          <a:bodyPr wrap="square" rtlCol="0">
            <a:spAutoFit/>
          </a:bodyPr>
          <a:lstStyle/>
          <a:p>
            <a:r>
              <a:rPr lang="en-US" dirty="0" err="1" smtClean="0"/>
              <a:t>Mx</a:t>
            </a:r>
            <a:r>
              <a:rPr lang="en-US" dirty="0" smtClean="0"/>
              <a:t>/M5 surface reflectance band ratios, x=1, 2, 3, 5, 11 </a:t>
            </a:r>
            <a:endParaRPr lang="en-US" dirty="0"/>
          </a:p>
        </p:txBody>
      </p:sp>
      <p:cxnSp>
        <p:nvCxnSpPr>
          <p:cNvPr id="12" name="Straight Arrow Connector 11"/>
          <p:cNvCxnSpPr>
            <a:stCxn id="8" idx="1"/>
          </p:cNvCxnSpPr>
          <p:nvPr/>
        </p:nvCxnSpPr>
        <p:spPr>
          <a:xfrm flipH="1">
            <a:off x="5680364" y="5683421"/>
            <a:ext cx="369452" cy="93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64" y="0"/>
            <a:ext cx="7278254" cy="822960"/>
          </a:xfrm>
        </p:spPr>
        <p:txBody>
          <a:bodyPr>
            <a:normAutofit fontScale="90000"/>
          </a:bodyPr>
          <a:lstStyle/>
          <a:p>
            <a:r>
              <a:rPr lang="en-US" dirty="0" smtClean="0"/>
              <a:t>Evaluation of updated BR using </a:t>
            </a:r>
            <a:br>
              <a:rPr lang="en-US" dirty="0" smtClean="0"/>
            </a:br>
            <a:r>
              <a:rPr lang="en-US" dirty="0" smtClean="0"/>
              <a:t>VIIRS / AERONET (PGE) match-up data (1)</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12</a:t>
            </a:fld>
            <a:endParaRPr lang="en-US"/>
          </a:p>
        </p:txBody>
      </p:sp>
      <p:sp>
        <p:nvSpPr>
          <p:cNvPr id="6" name="Content Placeholder 5"/>
          <p:cNvSpPr>
            <a:spLocks noGrp="1"/>
          </p:cNvSpPr>
          <p:nvPr>
            <p:ph idx="1"/>
          </p:nvPr>
        </p:nvSpPr>
        <p:spPr>
          <a:xfrm>
            <a:off x="457199" y="1237672"/>
            <a:ext cx="8345055" cy="5351813"/>
          </a:xfrm>
        </p:spPr>
        <p:txBody>
          <a:bodyPr>
            <a:normAutofit fontScale="85000" lnSpcReduction="20000"/>
          </a:bodyPr>
          <a:lstStyle/>
          <a:p>
            <a:r>
              <a:rPr lang="en-US" b="1" dirty="0" smtClean="0"/>
              <a:t>Time period:</a:t>
            </a:r>
          </a:p>
          <a:p>
            <a:pPr lvl="1"/>
            <a:r>
              <a:rPr lang="en-US" dirty="0" smtClean="0"/>
              <a:t>May, 2012 through September, 2012. </a:t>
            </a:r>
          </a:p>
          <a:p>
            <a:pPr lvl="1"/>
            <a:r>
              <a:rPr lang="en-US" dirty="0" smtClean="0"/>
              <a:t>Reprocessing of VIIRS aerosol retrievals was done on the </a:t>
            </a:r>
            <a:r>
              <a:rPr lang="en-US" dirty="0" err="1" smtClean="0"/>
              <a:t>ADL</a:t>
            </a:r>
            <a:r>
              <a:rPr lang="en-US" dirty="0" smtClean="0"/>
              <a:t> using the updated band ratios (BR).</a:t>
            </a:r>
          </a:p>
          <a:p>
            <a:pPr>
              <a:spcBef>
                <a:spcPts val="1200"/>
              </a:spcBef>
            </a:pPr>
            <a:r>
              <a:rPr lang="en-US" b="1" dirty="0" smtClean="0"/>
              <a:t>Match-up and Quality control criteria applied:</a:t>
            </a:r>
          </a:p>
          <a:p>
            <a:pPr lvl="1">
              <a:spcBef>
                <a:spcPts val="400"/>
              </a:spcBef>
              <a:buNone/>
            </a:pPr>
            <a:r>
              <a:rPr lang="en-US" b="1" i="1" dirty="0" smtClean="0"/>
              <a:t>Truth data source</a:t>
            </a:r>
          </a:p>
          <a:p>
            <a:pPr lvl="1">
              <a:spcBef>
                <a:spcPts val="400"/>
              </a:spcBef>
            </a:pPr>
            <a:r>
              <a:rPr lang="en-US" dirty="0" err="1" smtClean="0"/>
              <a:t>AERONET</a:t>
            </a:r>
            <a:r>
              <a:rPr lang="en-US" dirty="0" smtClean="0"/>
              <a:t> level 1.5 </a:t>
            </a:r>
            <a:r>
              <a:rPr lang="en-US" b="1" i="1" u="sng" dirty="0" smtClean="0"/>
              <a:t>inversion</a:t>
            </a:r>
            <a:r>
              <a:rPr lang="en-US" b="1" i="1" dirty="0" smtClean="0"/>
              <a:t> </a:t>
            </a:r>
            <a:r>
              <a:rPr lang="en-US" dirty="0" smtClean="0"/>
              <a:t>product</a:t>
            </a:r>
          </a:p>
          <a:p>
            <a:pPr lvl="1">
              <a:spcBef>
                <a:spcPts val="400"/>
              </a:spcBef>
            </a:pPr>
            <a:r>
              <a:rPr lang="en-US" dirty="0" smtClean="0"/>
              <a:t>Match-up time window is </a:t>
            </a:r>
            <a:r>
              <a:rPr lang="en-US" b="1" dirty="0" smtClean="0"/>
              <a:t>+/- one hour</a:t>
            </a:r>
          </a:p>
          <a:p>
            <a:pPr lvl="1">
              <a:spcBef>
                <a:spcPts val="400"/>
              </a:spcBef>
            </a:pPr>
            <a:r>
              <a:rPr lang="en-US" dirty="0" smtClean="0"/>
              <a:t>If two observations within the time window are available they are averaged </a:t>
            </a:r>
          </a:p>
          <a:p>
            <a:pPr lvl="1">
              <a:spcBef>
                <a:spcPts val="400"/>
              </a:spcBef>
              <a:buNone/>
            </a:pPr>
            <a:r>
              <a:rPr lang="en-US" b="1" i="1" dirty="0" smtClean="0"/>
              <a:t>VIIRS Aerosol EDR &amp; IP</a:t>
            </a:r>
          </a:p>
          <a:p>
            <a:pPr lvl="1">
              <a:spcBef>
                <a:spcPts val="400"/>
              </a:spcBef>
            </a:pPr>
            <a:r>
              <a:rPr lang="en-US" dirty="0" smtClean="0"/>
              <a:t>High quality retrievals used</a:t>
            </a:r>
          </a:p>
          <a:p>
            <a:pPr lvl="1">
              <a:spcBef>
                <a:spcPts val="400"/>
              </a:spcBef>
            </a:pPr>
            <a:r>
              <a:rPr lang="en-US" b="1" dirty="0" smtClean="0"/>
              <a:t>EDR area is 5x5 </a:t>
            </a:r>
            <a:r>
              <a:rPr lang="en-US" b="1" dirty="0" err="1" smtClean="0"/>
              <a:t>HCS</a:t>
            </a:r>
            <a:r>
              <a:rPr lang="en-US" b="1" dirty="0" smtClean="0"/>
              <a:t> </a:t>
            </a:r>
            <a:r>
              <a:rPr lang="en-US" dirty="0" smtClean="0"/>
              <a:t>around AERONET site</a:t>
            </a:r>
          </a:p>
          <a:p>
            <a:pPr lvl="1">
              <a:spcBef>
                <a:spcPts val="400"/>
              </a:spcBef>
            </a:pPr>
            <a:r>
              <a:rPr lang="en-US" b="1" dirty="0" smtClean="0"/>
              <a:t>IP area is 51x51 </a:t>
            </a:r>
            <a:r>
              <a:rPr lang="en-US" b="1" dirty="0" err="1" smtClean="0"/>
              <a:t>HCS</a:t>
            </a:r>
            <a:r>
              <a:rPr lang="en-US" b="1" dirty="0" smtClean="0"/>
              <a:t> </a:t>
            </a:r>
            <a:r>
              <a:rPr lang="en-US" dirty="0" smtClean="0"/>
              <a:t>around </a:t>
            </a:r>
            <a:r>
              <a:rPr lang="en-US" dirty="0" err="1" smtClean="0"/>
              <a:t>AERONET</a:t>
            </a:r>
            <a:r>
              <a:rPr lang="en-US" dirty="0" smtClean="0"/>
              <a:t> site</a:t>
            </a:r>
          </a:p>
          <a:p>
            <a:pPr lvl="1">
              <a:spcBef>
                <a:spcPts val="400"/>
              </a:spcBef>
              <a:buNone/>
            </a:pPr>
            <a:r>
              <a:rPr lang="en-US" b="1" i="1" dirty="0" smtClean="0"/>
              <a:t>Area Match-up</a:t>
            </a:r>
          </a:p>
          <a:p>
            <a:pPr lvl="1">
              <a:spcBef>
                <a:spcPts val="400"/>
              </a:spcBef>
            </a:pPr>
            <a:r>
              <a:rPr lang="en-US" dirty="0" smtClean="0"/>
              <a:t>Require 25% of retrievals in area to be high quality</a:t>
            </a:r>
          </a:p>
          <a:p>
            <a:pPr lvl="1">
              <a:spcBef>
                <a:spcPts val="400"/>
              </a:spcBef>
            </a:pPr>
            <a:r>
              <a:rPr lang="en-US" dirty="0" smtClean="0"/>
              <a:t>Use average value of all high quality pixel</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updated BR using </a:t>
            </a:r>
            <a:br>
              <a:rPr lang="en-US" dirty="0" smtClean="0"/>
            </a:br>
            <a:r>
              <a:rPr lang="en-US" dirty="0" smtClean="0"/>
              <a:t>VIIRS / AERONET (PGE) match-up data (2) </a:t>
            </a:r>
            <a:endParaRPr lang="en-US" dirty="0"/>
          </a:p>
        </p:txBody>
      </p:sp>
      <p:graphicFrame>
        <p:nvGraphicFramePr>
          <p:cNvPr id="5" name="Table 4"/>
          <p:cNvGraphicFramePr>
            <a:graphicFrameLocks noGrp="1"/>
          </p:cNvGraphicFramePr>
          <p:nvPr/>
        </p:nvGraphicFramePr>
        <p:xfrm>
          <a:off x="457198" y="1126836"/>
          <a:ext cx="8229602" cy="1828800"/>
        </p:xfrm>
        <a:graphic>
          <a:graphicData uri="http://schemas.openxmlformats.org/drawingml/2006/table">
            <a:tbl>
              <a:tblPr firstRow="1" bandRow="1">
                <a:tableStyleId>{5C22544A-7EE6-4342-B048-85BDC9FD1C3A}</a:tableStyleId>
              </a:tblPr>
              <a:tblGrid>
                <a:gridCol w="2410542"/>
                <a:gridCol w="1045670"/>
                <a:gridCol w="660422"/>
                <a:gridCol w="601719"/>
                <a:gridCol w="601719"/>
                <a:gridCol w="1045670"/>
                <a:gridCol w="660422"/>
                <a:gridCol w="601719"/>
                <a:gridCol w="601719"/>
              </a:tblGrid>
              <a:tr h="379428">
                <a:tc>
                  <a:txBody>
                    <a:bodyPr/>
                    <a:lstStyle/>
                    <a:p>
                      <a:pPr algn="ctr" fontAlgn="ctr"/>
                      <a:r>
                        <a:rPr lang="en-US" sz="1800" u="none" strike="noStrike" dirty="0" smtClean="0"/>
                        <a:t>AOT at 550 nm</a:t>
                      </a:r>
                      <a:endParaRPr lang="en-US" sz="1800" b="1" i="0" u="none" strike="noStrike" dirty="0">
                        <a:solidFill>
                          <a:srgbClr val="000000"/>
                        </a:solidFill>
                        <a:latin typeface="Calibri"/>
                      </a:endParaRPr>
                    </a:p>
                  </a:txBody>
                  <a:tcPr marL="45720" marR="45720" anchor="ctr"/>
                </a:tc>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May, 2012 - September, 2012 (Original Ratios)</a:t>
                      </a:r>
                      <a:endParaRPr lang="en-US" sz="1600" b="1" i="0" u="none" strike="noStrike" dirty="0" smtClean="0">
                        <a:solidFill>
                          <a:srgbClr val="000000"/>
                        </a:solidFill>
                        <a:latin typeface="+mn-lt"/>
                      </a:endParaRPr>
                    </a:p>
                  </a:txBody>
                  <a:tcPr marL="45720" marR="4572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600" u="none" strike="noStrike" dirty="0"/>
                        <a:t>May, 2012 - September, 2012 (Updated Ratios)</a:t>
                      </a:r>
                      <a:endParaRPr lang="en-US" sz="1600" b="1" i="0" u="none" strike="noStrike" dirty="0">
                        <a:solidFill>
                          <a:srgbClr val="000000"/>
                        </a:solidFill>
                        <a:latin typeface="Calibri"/>
                      </a:endParaRPr>
                    </a:p>
                  </a:txBody>
                  <a:tcPr marL="45720" marR="45720" anchor="ctr"/>
                </a:tc>
                <a:tc hMerge="1">
                  <a:txBody>
                    <a:bodyPr/>
                    <a:lstStyle/>
                    <a:p>
                      <a:endParaRPr lang="en-US"/>
                    </a:p>
                  </a:txBody>
                  <a:tcPr/>
                </a:tc>
                <a:tc hMerge="1">
                  <a:txBody>
                    <a:bodyPr/>
                    <a:lstStyle/>
                    <a:p>
                      <a:endParaRPr lang="en-US"/>
                    </a:p>
                  </a:txBody>
                  <a:tcPr/>
                </a:tc>
                <a:tc hMerge="1">
                  <a:txBody>
                    <a:bodyPr/>
                    <a:lstStyle/>
                    <a:p>
                      <a:endParaRPr lang="en-US"/>
                    </a:p>
                  </a:txBody>
                  <a:tcPr/>
                </a:tc>
              </a:tr>
              <a:tr h="379428">
                <a:tc>
                  <a:txBody>
                    <a:bodyPr/>
                    <a:lstStyle/>
                    <a:p>
                      <a:pPr algn="ctr" fontAlgn="ct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Number of Match-ups</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Bias</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Std</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R2</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Number of Match-ups</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Bias</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Std</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R2</a:t>
                      </a:r>
                      <a:endParaRPr lang="en-US" sz="1600" b="1" i="0" u="none" strike="noStrike" dirty="0">
                        <a:solidFill>
                          <a:srgbClr val="000000"/>
                        </a:solidFill>
                        <a:latin typeface="Calibri"/>
                      </a:endParaRPr>
                    </a:p>
                  </a:txBody>
                  <a:tcPr marL="45720" marR="45720" anchor="ctr"/>
                </a:tc>
              </a:tr>
              <a:tr h="219669">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u="none" strike="noStrike" dirty="0" smtClean="0"/>
                        <a:t>Land</a:t>
                      </a:r>
                      <a:r>
                        <a:rPr lang="en-US" sz="1600" b="1" u="none" strike="noStrike" baseline="0" dirty="0" smtClean="0"/>
                        <a:t> </a:t>
                      </a:r>
                      <a:r>
                        <a:rPr lang="en-US" sz="1600" b="1" u="none" strike="noStrike" dirty="0" smtClean="0"/>
                        <a:t>AOT EDR</a:t>
                      </a:r>
                      <a:endParaRPr lang="en-US" sz="1600" b="1" i="0" u="none" strike="noStrike" dirty="0" smtClean="0">
                        <a:solidFill>
                          <a:srgbClr val="000000"/>
                        </a:solidFill>
                        <a:latin typeface="+mn-lt"/>
                      </a:endParaRPr>
                    </a:p>
                  </a:txBody>
                  <a:tcPr marL="45720" marR="45720" anchor="b">
                    <a:solidFill>
                      <a:schemeClr val="tx2">
                        <a:lumMod val="20000"/>
                        <a:lumOff val="80000"/>
                      </a:schemeClr>
                    </a:solidFill>
                  </a:tcPr>
                </a:tc>
                <a:tc>
                  <a:txBody>
                    <a:bodyPr/>
                    <a:lstStyle/>
                    <a:p>
                      <a:pPr algn="r" fontAlgn="b"/>
                      <a:r>
                        <a:rPr lang="en-US" sz="1600" u="none" strike="noStrike" dirty="0"/>
                        <a:t>1010</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u="none" strike="noStrike" dirty="0" smtClean="0"/>
                        <a:t>0.042</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u="none" strike="noStrike" dirty="0"/>
                        <a:t>0.110</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u="none" strike="noStrike" dirty="0"/>
                        <a:t>0.559</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b="1" u="none" strike="noStrike" dirty="0"/>
                        <a:t>862</a:t>
                      </a:r>
                      <a:endParaRPr lang="en-US" sz="1600" b="1"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b="1" u="none" strike="noStrike" dirty="0" smtClean="0"/>
                        <a:t>-0.011</a:t>
                      </a:r>
                      <a:endParaRPr lang="en-US" sz="1600" b="1"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b="1" u="none" strike="noStrike" dirty="0"/>
                        <a:t>0.095</a:t>
                      </a:r>
                      <a:endParaRPr lang="en-US" sz="1600" b="1"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b="1" u="none" strike="noStrike" dirty="0"/>
                        <a:t>0.564</a:t>
                      </a:r>
                      <a:endParaRPr lang="en-US" sz="1600" b="1" i="0" u="none" strike="noStrike" dirty="0">
                        <a:solidFill>
                          <a:srgbClr val="000000"/>
                        </a:solidFill>
                        <a:latin typeface="Calibri"/>
                      </a:endParaRPr>
                    </a:p>
                  </a:txBody>
                  <a:tcPr marL="45720" marR="45720" anchor="b">
                    <a:solidFill>
                      <a:schemeClr val="tx2">
                        <a:lumMod val="20000"/>
                        <a:lumOff val="80000"/>
                      </a:schemeClr>
                    </a:solidFill>
                  </a:tcPr>
                </a:tc>
              </a:tr>
              <a:tr h="219669">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600" b="1" u="none" strike="noStrike" dirty="0" smtClean="0"/>
                        <a:t>Land AOT IP</a:t>
                      </a:r>
                      <a:endParaRPr lang="en-US" sz="1600" b="1" i="0" u="none" strike="noStrike" dirty="0" smtClean="0">
                        <a:solidFill>
                          <a:srgbClr val="000000"/>
                        </a:solidFill>
                        <a:latin typeface="+mn-lt"/>
                      </a:endParaRPr>
                    </a:p>
                  </a:txBody>
                  <a:tcPr marL="45720" marR="45720" anchor="b">
                    <a:solidFill>
                      <a:srgbClr val="E9EDF4"/>
                    </a:solidFill>
                  </a:tcPr>
                </a:tc>
                <a:tc>
                  <a:txBody>
                    <a:bodyPr/>
                    <a:lstStyle/>
                    <a:p>
                      <a:pPr algn="r" fontAlgn="b"/>
                      <a:r>
                        <a:rPr lang="en-US" sz="1600" u="none" strike="noStrike" dirty="0"/>
                        <a:t>833</a:t>
                      </a:r>
                      <a:endParaRPr lang="en-US" sz="1600" b="0"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u="none" strike="noStrike" dirty="0" smtClean="0"/>
                        <a:t>0.077</a:t>
                      </a:r>
                      <a:endParaRPr lang="en-US" sz="1600" b="0"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u="none" strike="noStrike" dirty="0"/>
                        <a:t>0.125</a:t>
                      </a:r>
                      <a:endParaRPr lang="en-US" sz="1600" b="0"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u="none" strike="noStrike" dirty="0"/>
                        <a:t>0.508</a:t>
                      </a:r>
                      <a:endParaRPr lang="en-US" sz="1600" b="0"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b="1" u="none" strike="noStrike" dirty="0"/>
                        <a:t>645</a:t>
                      </a:r>
                      <a:endParaRPr lang="en-US" sz="1600" b="1"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b="1" u="none" strike="noStrike" dirty="0" smtClean="0"/>
                        <a:t>0.018</a:t>
                      </a:r>
                      <a:endParaRPr lang="en-US" sz="1600" b="1"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b="1" u="none" strike="noStrike" dirty="0"/>
                        <a:t>0.099</a:t>
                      </a:r>
                      <a:endParaRPr lang="en-US" sz="1600" b="1"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b="1" u="none" strike="noStrike" dirty="0"/>
                        <a:t>0.574</a:t>
                      </a:r>
                      <a:endParaRPr lang="en-US" sz="1600" b="1" i="0" u="none" strike="noStrike" dirty="0">
                        <a:solidFill>
                          <a:srgbClr val="000000"/>
                        </a:solidFill>
                        <a:latin typeface="Calibri"/>
                      </a:endParaRPr>
                    </a:p>
                  </a:txBody>
                  <a:tcPr marL="45720" marR="45720" anchor="b">
                    <a:solidFill>
                      <a:srgbClr val="E9EDF4"/>
                    </a:solidFill>
                  </a:tcPr>
                </a:tc>
              </a:tr>
            </a:tbl>
          </a:graphicData>
        </a:graphic>
      </p:graphicFrame>
      <p:sp>
        <p:nvSpPr>
          <p:cNvPr id="6" name="TextBox 5"/>
          <p:cNvSpPr txBox="1"/>
          <p:nvPr/>
        </p:nvSpPr>
        <p:spPr>
          <a:xfrm>
            <a:off x="457201" y="3193670"/>
            <a:ext cx="8229600" cy="2616101"/>
          </a:xfrm>
          <a:prstGeom prst="rect">
            <a:avLst/>
          </a:prstGeom>
          <a:noFill/>
        </p:spPr>
        <p:txBody>
          <a:bodyPr wrap="square" rtlCol="0">
            <a:spAutoFit/>
          </a:bodyPr>
          <a:lstStyle/>
          <a:p>
            <a:pPr marL="111125" indent="-111125">
              <a:spcAft>
                <a:spcPts val="900"/>
              </a:spcAft>
              <a:buFont typeface="Arial" pitchFamily="34" charset="0"/>
              <a:buChar char="•"/>
            </a:pPr>
            <a:r>
              <a:rPr lang="en-US" dirty="0" smtClean="0">
                <a:latin typeface="Calibri" pitchFamily="34" charset="0"/>
                <a:cs typeface="Arial" pitchFamily="34" charset="0"/>
              </a:rPr>
              <a:t>VIIRS AOT data reprocessed using updated surface reflectance band ratios (BR) for May, 2012 – September, 2012 were used.</a:t>
            </a:r>
          </a:p>
          <a:p>
            <a:pPr marL="111125" indent="-111125">
              <a:buFont typeface="Arial" pitchFamily="34" charset="0"/>
              <a:buChar char="•"/>
            </a:pPr>
            <a:r>
              <a:rPr lang="en-US" dirty="0" smtClean="0">
                <a:latin typeface="Calibri" pitchFamily="34" charset="0"/>
                <a:cs typeface="Arial" pitchFamily="34" charset="0"/>
              </a:rPr>
              <a:t>Test results show the </a:t>
            </a:r>
            <a:r>
              <a:rPr lang="en-US" b="1" dirty="0" smtClean="0">
                <a:latin typeface="Calibri" pitchFamily="34" charset="0"/>
                <a:cs typeface="Arial" pitchFamily="34" charset="0"/>
              </a:rPr>
              <a:t>updated surface reflectance ratios over land </a:t>
            </a:r>
            <a:r>
              <a:rPr lang="en-US" dirty="0" smtClean="0">
                <a:latin typeface="Calibri" pitchFamily="34" charset="0"/>
                <a:cs typeface="Arial" pitchFamily="34" charset="0"/>
              </a:rPr>
              <a:t>lead to</a:t>
            </a:r>
          </a:p>
          <a:p>
            <a:pPr lvl="1">
              <a:buFont typeface="Arial" pitchFamily="34" charset="0"/>
              <a:buChar char="–"/>
            </a:pPr>
            <a:r>
              <a:rPr lang="en-US" b="1" dirty="0" smtClean="0">
                <a:latin typeface="Calibri" pitchFamily="34" charset="0"/>
                <a:cs typeface="Arial" pitchFamily="34" charset="0"/>
              </a:rPr>
              <a:t> a significant reduction in VIIRS-AERONET AOT bias,</a:t>
            </a:r>
          </a:p>
          <a:p>
            <a:pPr lvl="1">
              <a:buFont typeface="Arial" pitchFamily="34" charset="0"/>
              <a:buChar char="–"/>
            </a:pPr>
            <a:r>
              <a:rPr lang="en-US" b="1" dirty="0" smtClean="0">
                <a:latin typeface="Calibri" pitchFamily="34" charset="0"/>
                <a:cs typeface="Arial" pitchFamily="34" charset="0"/>
              </a:rPr>
              <a:t> a moderate improvement in AOT Std,</a:t>
            </a:r>
          </a:p>
          <a:p>
            <a:pPr lvl="1">
              <a:buFont typeface="Arial" pitchFamily="34" charset="0"/>
              <a:buChar char="–"/>
            </a:pPr>
            <a:r>
              <a:rPr lang="en-US" b="1" dirty="0" smtClean="0">
                <a:latin typeface="Calibri" pitchFamily="34" charset="0"/>
                <a:cs typeface="Arial" pitchFamily="34" charset="0"/>
              </a:rPr>
              <a:t> a reduction in the number of match-up passing QC.</a:t>
            </a:r>
          </a:p>
          <a:p>
            <a:pPr marL="111125" indent="-111125">
              <a:spcBef>
                <a:spcPts val="900"/>
              </a:spcBef>
              <a:buFont typeface="Arial" pitchFamily="34" charset="0"/>
              <a:buChar char="•"/>
            </a:pPr>
            <a:r>
              <a:rPr lang="en-US" dirty="0" smtClean="0">
                <a:latin typeface="Calibri" pitchFamily="34" charset="0"/>
                <a:cs typeface="Arial" pitchFamily="34" charset="0"/>
              </a:rPr>
              <a:t>Bias (VIIRS-AERONET) and Std of AOT IP are somewhat larger than bias and Std of AOT EDR.</a:t>
            </a:r>
          </a:p>
        </p:txBody>
      </p:sp>
      <p:sp>
        <p:nvSpPr>
          <p:cNvPr id="8" name="Slide Number Placeholder 7"/>
          <p:cNvSpPr>
            <a:spLocks noGrp="1"/>
          </p:cNvSpPr>
          <p:nvPr>
            <p:ph type="sldNum" sz="quarter" idx="12"/>
          </p:nvPr>
        </p:nvSpPr>
        <p:spPr/>
        <p:txBody>
          <a:bodyPr/>
          <a:lstStyle/>
          <a:p>
            <a:fld id="{96E36F11-A39A-294D-A59D-6180D50ED29D}"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hliu\Documents\WORK\VIIRS\EVALUATION\Provisional\201209_LNDAOD_VIIRS_PCT.png"/>
          <p:cNvPicPr>
            <a:picLocks noChangeAspect="1" noChangeArrowheads="1"/>
          </p:cNvPicPr>
          <p:nvPr/>
        </p:nvPicPr>
        <p:blipFill>
          <a:blip r:embed="rId2" cstate="print"/>
          <a:srcRect l="3200" t="20400" r="1600" b="4800"/>
          <a:stretch>
            <a:fillRect/>
          </a:stretch>
        </p:blipFill>
        <p:spPr bwMode="auto">
          <a:xfrm>
            <a:off x="4718304" y="3740771"/>
            <a:ext cx="4352544" cy="2279904"/>
          </a:xfrm>
          <a:prstGeom prst="rect">
            <a:avLst/>
          </a:prstGeom>
          <a:noFill/>
        </p:spPr>
      </p:pic>
      <p:pic>
        <p:nvPicPr>
          <p:cNvPr id="6" name="Picture 3" descr="C:\Users\hliu\Documents\WORK\VIIRS\EVALUATION\Provisional\201209_LNDAOD_VIIRS_IDPS.png"/>
          <p:cNvPicPr>
            <a:picLocks noChangeAspect="1" noChangeArrowheads="1"/>
          </p:cNvPicPr>
          <p:nvPr/>
        </p:nvPicPr>
        <p:blipFill>
          <a:blip r:embed="rId3" cstate="print"/>
          <a:srcRect l="3200" t="20400" r="1600" b="4800"/>
          <a:stretch>
            <a:fillRect/>
          </a:stretch>
        </p:blipFill>
        <p:spPr bwMode="auto">
          <a:xfrm>
            <a:off x="4718304" y="1179123"/>
            <a:ext cx="4352544" cy="2279904"/>
          </a:xfrm>
          <a:prstGeom prst="rect">
            <a:avLst/>
          </a:prstGeom>
          <a:noFill/>
        </p:spPr>
      </p:pic>
      <p:pic>
        <p:nvPicPr>
          <p:cNvPr id="5" name="Picture 2" descr="C:\Users\hliu\Documents\WORK\VIIRS\EVALUATION\Provisional\201209_LNDAOD_MODIS.png"/>
          <p:cNvPicPr>
            <a:picLocks noChangeAspect="1" noChangeArrowheads="1"/>
          </p:cNvPicPr>
          <p:nvPr/>
        </p:nvPicPr>
        <p:blipFill>
          <a:blip r:embed="rId4" cstate="print"/>
          <a:srcRect l="3200" t="20400" r="1600" b="4800"/>
          <a:stretch>
            <a:fillRect/>
          </a:stretch>
        </p:blipFill>
        <p:spPr bwMode="auto">
          <a:xfrm>
            <a:off x="333340" y="3740771"/>
            <a:ext cx="4352544" cy="2279904"/>
          </a:xfrm>
          <a:prstGeom prst="rect">
            <a:avLst/>
          </a:prstGeom>
          <a:noFill/>
        </p:spPr>
      </p:pic>
      <p:sp>
        <p:nvSpPr>
          <p:cNvPr id="2" name="Title 1"/>
          <p:cNvSpPr>
            <a:spLocks noGrp="1"/>
          </p:cNvSpPr>
          <p:nvPr>
            <p:ph type="title"/>
          </p:nvPr>
        </p:nvSpPr>
        <p:spPr>
          <a:xfrm>
            <a:off x="984738" y="0"/>
            <a:ext cx="7287065" cy="822960"/>
          </a:xfrm>
        </p:spPr>
        <p:txBody>
          <a:bodyPr>
            <a:normAutofit fontScale="90000"/>
          </a:bodyPr>
          <a:lstStyle/>
          <a:p>
            <a:r>
              <a:rPr lang="en-US" dirty="0" smtClean="0"/>
              <a:t>Evaluation of updated BR using </a:t>
            </a:r>
            <a:br>
              <a:rPr lang="en-US" dirty="0" smtClean="0"/>
            </a:br>
            <a:r>
              <a:rPr lang="en-US" dirty="0" smtClean="0"/>
              <a:t>non-collocated Global Data over Land (1)</a:t>
            </a:r>
            <a:endParaRPr lang="en-US" dirty="0"/>
          </a:p>
        </p:txBody>
      </p:sp>
      <p:sp>
        <p:nvSpPr>
          <p:cNvPr id="3" name="Content Placeholder 2"/>
          <p:cNvSpPr>
            <a:spLocks noGrp="1"/>
          </p:cNvSpPr>
          <p:nvPr>
            <p:ph idx="1"/>
          </p:nvPr>
        </p:nvSpPr>
        <p:spPr>
          <a:xfrm>
            <a:off x="457200" y="1200727"/>
            <a:ext cx="4301836" cy="2529609"/>
          </a:xfrm>
        </p:spPr>
        <p:txBody>
          <a:bodyPr>
            <a:normAutofit fontScale="62500" lnSpcReduction="20000"/>
          </a:bodyPr>
          <a:lstStyle/>
          <a:p>
            <a:pPr marL="176213" indent="-176213"/>
            <a:r>
              <a:rPr lang="en-US" dirty="0" smtClean="0"/>
              <a:t>Demonstration of the effect of surface band ratio (BR, </a:t>
            </a:r>
            <a:r>
              <a:rPr lang="en-US" b="1" dirty="0" smtClean="0"/>
              <a:t>PCT</a:t>
            </a:r>
            <a:r>
              <a:rPr lang="en-US" dirty="0" smtClean="0"/>
              <a:t>) update on a global scale.</a:t>
            </a:r>
          </a:p>
          <a:p>
            <a:pPr marL="396875" lvl="1" indent="-220663"/>
            <a:r>
              <a:rPr lang="en-US" b="1" dirty="0" smtClean="0">
                <a:solidFill>
                  <a:schemeClr val="tx2"/>
                </a:solidFill>
              </a:rPr>
              <a:t>VIIRS AOT retrievals for </a:t>
            </a:r>
            <a:r>
              <a:rPr lang="en-US" b="1" u="sng" dirty="0" smtClean="0">
                <a:solidFill>
                  <a:schemeClr val="tx2"/>
                </a:solidFill>
              </a:rPr>
              <a:t>Sep 2012 </a:t>
            </a:r>
            <a:r>
              <a:rPr lang="en-US" b="1" dirty="0" smtClean="0">
                <a:solidFill>
                  <a:schemeClr val="tx2"/>
                </a:solidFill>
              </a:rPr>
              <a:t>were</a:t>
            </a:r>
            <a:r>
              <a:rPr lang="en-US" b="1" u="sng" dirty="0" smtClean="0">
                <a:solidFill>
                  <a:schemeClr val="tx2"/>
                </a:solidFill>
              </a:rPr>
              <a:t> re-processed </a:t>
            </a:r>
            <a:r>
              <a:rPr lang="en-US" b="1" dirty="0" smtClean="0">
                <a:solidFill>
                  <a:schemeClr val="tx2"/>
                </a:solidFill>
              </a:rPr>
              <a:t>with updated BR.</a:t>
            </a:r>
          </a:p>
          <a:p>
            <a:pPr marL="176213" indent="-176213"/>
            <a:r>
              <a:rPr lang="en-US" dirty="0" smtClean="0"/>
              <a:t>Best quality </a:t>
            </a:r>
            <a:r>
              <a:rPr lang="en-US" dirty="0" err="1" smtClean="0"/>
              <a:t>EDRs</a:t>
            </a:r>
            <a:r>
              <a:rPr lang="en-US" dirty="0" smtClean="0">
                <a:solidFill>
                  <a:srgbClr val="FF0000"/>
                </a:solidFill>
              </a:rPr>
              <a:t> </a:t>
            </a:r>
            <a:r>
              <a:rPr lang="en-US" dirty="0" smtClean="0"/>
              <a:t>are gridded to 0.25</a:t>
            </a:r>
            <a:r>
              <a:rPr lang="en-US" baseline="30000" dirty="0" smtClean="0"/>
              <a:t>o</a:t>
            </a:r>
            <a:r>
              <a:rPr lang="en-US" dirty="0" smtClean="0"/>
              <a:t> regular grid.</a:t>
            </a:r>
          </a:p>
          <a:p>
            <a:pPr marL="176213" indent="-176213"/>
            <a:r>
              <a:rPr lang="en-US" b="1" dirty="0" smtClean="0"/>
              <a:t>Only common grids are used</a:t>
            </a:r>
          </a:p>
          <a:p>
            <a:pPr marL="176213" indent="-176213"/>
            <a:r>
              <a:rPr lang="en-US" dirty="0" smtClean="0"/>
              <a:t>Monthly averages (arithmetic average of daily data) are plotted.</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14</a:t>
            </a:fld>
            <a:endParaRPr lang="en-US"/>
          </a:p>
        </p:txBody>
      </p:sp>
      <p:sp>
        <p:nvSpPr>
          <p:cNvPr id="8" name="TextBox 7"/>
          <p:cNvSpPr txBox="1"/>
          <p:nvPr/>
        </p:nvSpPr>
        <p:spPr>
          <a:xfrm>
            <a:off x="2430297" y="5150113"/>
            <a:ext cx="2058577" cy="369332"/>
          </a:xfrm>
          <a:prstGeom prst="rect">
            <a:avLst/>
          </a:prstGeom>
          <a:solidFill>
            <a:schemeClr val="bg1"/>
          </a:solidFill>
        </p:spPr>
        <p:txBody>
          <a:bodyPr wrap="none" rtlCol="0">
            <a:spAutoFit/>
          </a:bodyPr>
          <a:lstStyle/>
          <a:p>
            <a:r>
              <a:rPr lang="en-US" b="1" dirty="0" smtClean="0"/>
              <a:t>Global Mean: 0.155</a:t>
            </a:r>
            <a:endParaRPr lang="en-US" b="1" dirty="0"/>
          </a:p>
        </p:txBody>
      </p:sp>
      <p:sp>
        <p:nvSpPr>
          <p:cNvPr id="9" name="TextBox 8"/>
          <p:cNvSpPr txBox="1"/>
          <p:nvPr/>
        </p:nvSpPr>
        <p:spPr>
          <a:xfrm>
            <a:off x="6858000" y="2614731"/>
            <a:ext cx="2058577" cy="369332"/>
          </a:xfrm>
          <a:prstGeom prst="rect">
            <a:avLst/>
          </a:prstGeom>
          <a:solidFill>
            <a:schemeClr val="bg1"/>
          </a:solidFill>
        </p:spPr>
        <p:txBody>
          <a:bodyPr wrap="none" rtlCol="0">
            <a:spAutoFit/>
          </a:bodyPr>
          <a:lstStyle/>
          <a:p>
            <a:r>
              <a:rPr lang="en-US" b="1" dirty="0" smtClean="0"/>
              <a:t>Global Mean: 0.204</a:t>
            </a:r>
            <a:endParaRPr lang="en-US" b="1" dirty="0"/>
          </a:p>
        </p:txBody>
      </p:sp>
      <p:sp>
        <p:nvSpPr>
          <p:cNvPr id="10" name="TextBox 9"/>
          <p:cNvSpPr txBox="1"/>
          <p:nvPr/>
        </p:nvSpPr>
        <p:spPr>
          <a:xfrm>
            <a:off x="6858000" y="5150113"/>
            <a:ext cx="2058577" cy="369332"/>
          </a:xfrm>
          <a:prstGeom prst="rect">
            <a:avLst/>
          </a:prstGeom>
          <a:solidFill>
            <a:schemeClr val="bg1"/>
          </a:solidFill>
        </p:spPr>
        <p:txBody>
          <a:bodyPr wrap="none" rtlCol="0">
            <a:spAutoFit/>
          </a:bodyPr>
          <a:lstStyle/>
          <a:p>
            <a:r>
              <a:rPr lang="en-US" b="1" dirty="0" smtClean="0"/>
              <a:t>Global Mean: 0.153</a:t>
            </a:r>
            <a:endParaRPr lang="en-US" b="1" dirty="0"/>
          </a:p>
        </p:txBody>
      </p:sp>
      <p:sp>
        <p:nvSpPr>
          <p:cNvPr id="11" name="TextBox 10"/>
          <p:cNvSpPr txBox="1"/>
          <p:nvPr/>
        </p:nvSpPr>
        <p:spPr>
          <a:xfrm>
            <a:off x="717452" y="4960519"/>
            <a:ext cx="857927" cy="369332"/>
          </a:xfrm>
          <a:prstGeom prst="rect">
            <a:avLst/>
          </a:prstGeom>
          <a:solidFill>
            <a:schemeClr val="bg2">
              <a:lumMod val="90000"/>
            </a:schemeClr>
          </a:solidFill>
        </p:spPr>
        <p:txBody>
          <a:bodyPr wrap="none" rtlCol="0">
            <a:spAutoFit/>
          </a:bodyPr>
          <a:lstStyle/>
          <a:p>
            <a:r>
              <a:rPr lang="en-US" b="1" dirty="0" smtClean="0"/>
              <a:t>MODIS</a:t>
            </a:r>
            <a:endParaRPr lang="en-US" b="1" dirty="0"/>
          </a:p>
        </p:txBody>
      </p:sp>
      <p:sp>
        <p:nvSpPr>
          <p:cNvPr id="12" name="TextBox 11"/>
          <p:cNvSpPr txBox="1"/>
          <p:nvPr/>
        </p:nvSpPr>
        <p:spPr>
          <a:xfrm>
            <a:off x="5104227" y="2172771"/>
            <a:ext cx="768159" cy="646331"/>
          </a:xfrm>
          <a:prstGeom prst="rect">
            <a:avLst/>
          </a:prstGeom>
          <a:solidFill>
            <a:schemeClr val="bg2">
              <a:lumMod val="90000"/>
            </a:schemeClr>
          </a:solidFill>
        </p:spPr>
        <p:txBody>
          <a:bodyPr wrap="none" rtlCol="0">
            <a:spAutoFit/>
          </a:bodyPr>
          <a:lstStyle/>
          <a:p>
            <a:r>
              <a:rPr lang="en-US" b="1" dirty="0" smtClean="0"/>
              <a:t>VIIRS</a:t>
            </a:r>
          </a:p>
          <a:p>
            <a:r>
              <a:rPr lang="en-US" b="1" dirty="0" smtClean="0"/>
              <a:t>(</a:t>
            </a:r>
            <a:r>
              <a:rPr lang="en-US" b="1" dirty="0" err="1" smtClean="0"/>
              <a:t>IDPS</a:t>
            </a:r>
            <a:r>
              <a:rPr lang="en-US" b="1" dirty="0" smtClean="0"/>
              <a:t>)</a:t>
            </a:r>
            <a:endParaRPr lang="en-US" b="1" dirty="0"/>
          </a:p>
        </p:txBody>
      </p:sp>
      <p:sp>
        <p:nvSpPr>
          <p:cNvPr id="13" name="TextBox 12"/>
          <p:cNvSpPr txBox="1"/>
          <p:nvPr/>
        </p:nvSpPr>
        <p:spPr>
          <a:xfrm>
            <a:off x="5144086" y="4674476"/>
            <a:ext cx="689163" cy="646331"/>
          </a:xfrm>
          <a:prstGeom prst="rect">
            <a:avLst/>
          </a:prstGeom>
          <a:solidFill>
            <a:schemeClr val="bg2">
              <a:lumMod val="90000"/>
            </a:schemeClr>
          </a:solidFill>
        </p:spPr>
        <p:txBody>
          <a:bodyPr wrap="none" rtlCol="0">
            <a:spAutoFit/>
          </a:bodyPr>
          <a:lstStyle/>
          <a:p>
            <a:r>
              <a:rPr lang="en-US" b="1" dirty="0" smtClean="0"/>
              <a:t>VIIRS</a:t>
            </a:r>
          </a:p>
          <a:p>
            <a:r>
              <a:rPr lang="en-US" b="1" dirty="0" smtClean="0"/>
              <a:t>(PCT)</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hliu\Documents\WORK\VIIRS\EVALUATION\Provisional\201209_LNDAOD_VIIRS_PCT-MODIS.png"/>
          <p:cNvPicPr>
            <a:picLocks noChangeAspect="1" noChangeArrowheads="1"/>
          </p:cNvPicPr>
          <p:nvPr/>
        </p:nvPicPr>
        <p:blipFill>
          <a:blip r:embed="rId3" cstate="print"/>
          <a:srcRect l="3200" t="20400" r="1600" b="4800"/>
          <a:stretch>
            <a:fillRect/>
          </a:stretch>
        </p:blipFill>
        <p:spPr bwMode="auto">
          <a:xfrm>
            <a:off x="146304" y="3613415"/>
            <a:ext cx="4352544" cy="2279904"/>
          </a:xfrm>
          <a:prstGeom prst="rect">
            <a:avLst/>
          </a:prstGeom>
          <a:noFill/>
        </p:spPr>
      </p:pic>
      <p:pic>
        <p:nvPicPr>
          <p:cNvPr id="8" name="Picture 2" descr="C:\Users\hliu\Documents\WORK\VIIRS\EVALUATION\Provisional\201209_LNDAOD_VIIRS_PCT-VIIRS_IDPS.png"/>
          <p:cNvPicPr>
            <a:picLocks noChangeAspect="1" noChangeArrowheads="1"/>
          </p:cNvPicPr>
          <p:nvPr/>
        </p:nvPicPr>
        <p:blipFill>
          <a:blip r:embed="rId4" cstate="print"/>
          <a:srcRect l="3200" t="20400" r="1600" b="4800"/>
          <a:stretch>
            <a:fillRect/>
          </a:stretch>
        </p:blipFill>
        <p:spPr bwMode="auto">
          <a:xfrm>
            <a:off x="4538833" y="1248558"/>
            <a:ext cx="4352544" cy="2279904"/>
          </a:xfrm>
          <a:prstGeom prst="rect">
            <a:avLst/>
          </a:prstGeom>
          <a:noFill/>
        </p:spPr>
      </p:pic>
      <p:pic>
        <p:nvPicPr>
          <p:cNvPr id="6" name="Picture 4" descr="C:\Users\hliu\Documents\WORK\VIIRS\EVALUATION\Provisional\201209_LNDAOD_VIIRS_IDPS-MODIS.png"/>
          <p:cNvPicPr>
            <a:picLocks noChangeAspect="1" noChangeArrowheads="1"/>
          </p:cNvPicPr>
          <p:nvPr/>
        </p:nvPicPr>
        <p:blipFill>
          <a:blip r:embed="rId5" cstate="print"/>
          <a:srcRect l="3200" t="20400" r="1600" b="4800"/>
          <a:stretch>
            <a:fillRect/>
          </a:stretch>
        </p:blipFill>
        <p:spPr bwMode="auto">
          <a:xfrm>
            <a:off x="146304" y="1248558"/>
            <a:ext cx="4352544" cy="2279904"/>
          </a:xfrm>
          <a:prstGeom prst="rect">
            <a:avLst/>
          </a:prstGeom>
          <a:noFill/>
        </p:spPr>
      </p:pic>
      <p:sp>
        <p:nvSpPr>
          <p:cNvPr id="2" name="Title 1"/>
          <p:cNvSpPr>
            <a:spLocks noGrp="1"/>
          </p:cNvSpPr>
          <p:nvPr>
            <p:ph type="title"/>
          </p:nvPr>
        </p:nvSpPr>
        <p:spPr/>
        <p:txBody>
          <a:bodyPr>
            <a:normAutofit fontScale="90000"/>
          </a:bodyPr>
          <a:lstStyle/>
          <a:p>
            <a:r>
              <a:rPr lang="en-US" dirty="0" smtClean="0"/>
              <a:t>Evaluation of updated BR using </a:t>
            </a:r>
            <a:br>
              <a:rPr lang="en-US" dirty="0" smtClean="0"/>
            </a:br>
            <a:r>
              <a:rPr lang="en-US" dirty="0" smtClean="0"/>
              <a:t>non-collocated Global Data over Land (2)</a:t>
            </a:r>
            <a:endParaRPr lang="en-US" dirty="0"/>
          </a:p>
        </p:txBody>
      </p:sp>
      <p:sp>
        <p:nvSpPr>
          <p:cNvPr id="3" name="Content Placeholder 2"/>
          <p:cNvSpPr>
            <a:spLocks noGrp="1"/>
          </p:cNvSpPr>
          <p:nvPr>
            <p:ph idx="1"/>
          </p:nvPr>
        </p:nvSpPr>
        <p:spPr>
          <a:xfrm>
            <a:off x="436418" y="933164"/>
            <a:ext cx="4000500" cy="407324"/>
          </a:xfrm>
        </p:spPr>
        <p:txBody>
          <a:bodyPr>
            <a:normAutofit/>
          </a:bodyPr>
          <a:lstStyle/>
          <a:p>
            <a:pPr algn="ctr">
              <a:buNone/>
            </a:pPr>
            <a:r>
              <a:rPr lang="en-US" sz="2000" dirty="0" err="1" smtClean="0"/>
              <a:t>VIIRS-MODIS</a:t>
            </a:r>
            <a:r>
              <a:rPr lang="en-US" sz="2000" dirty="0" smtClean="0"/>
              <a:t> difference</a:t>
            </a:r>
            <a:endParaRPr lang="en-US" sz="20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15</a:t>
            </a:fld>
            <a:endParaRPr lang="en-US"/>
          </a:p>
        </p:txBody>
      </p:sp>
      <p:graphicFrame>
        <p:nvGraphicFramePr>
          <p:cNvPr id="9" name="Table 8"/>
          <p:cNvGraphicFramePr>
            <a:graphicFrameLocks noGrp="1"/>
          </p:cNvGraphicFramePr>
          <p:nvPr/>
        </p:nvGraphicFramePr>
        <p:xfrm>
          <a:off x="4880502" y="4244638"/>
          <a:ext cx="3889662" cy="1535775"/>
        </p:xfrm>
        <a:graphic>
          <a:graphicData uri="http://schemas.openxmlformats.org/drawingml/2006/table">
            <a:tbl>
              <a:tblPr firstRow="1" bandRow="1">
                <a:tableStyleId>{5C22544A-7EE6-4342-B048-85BDC9FD1C3A}</a:tableStyleId>
              </a:tblPr>
              <a:tblGrid>
                <a:gridCol w="1296554"/>
                <a:gridCol w="1296554"/>
                <a:gridCol w="1296554"/>
              </a:tblGrid>
              <a:tr h="307155">
                <a:tc>
                  <a:txBody>
                    <a:bodyPr/>
                    <a:lstStyle/>
                    <a:p>
                      <a:pPr algn="ctr"/>
                      <a:endParaRPr lang="en-US" sz="1800" dirty="0"/>
                    </a:p>
                  </a:txBody>
                  <a:tcPr marL="9144" marR="9144" marT="9144" marB="9144" anchor="ctr"/>
                </a:tc>
                <a:tc>
                  <a:txBody>
                    <a:bodyPr/>
                    <a:lstStyle/>
                    <a:p>
                      <a:pPr algn="ctr"/>
                      <a:r>
                        <a:rPr lang="en-US" sz="1800" dirty="0" smtClean="0"/>
                        <a:t>IDPS-MODIS</a:t>
                      </a:r>
                      <a:endParaRPr lang="en-US" sz="1800" dirty="0"/>
                    </a:p>
                  </a:txBody>
                  <a:tcPr marL="9144" marR="9144" marT="9144" marB="9144" anchor="ctr"/>
                </a:tc>
                <a:tc>
                  <a:txBody>
                    <a:bodyPr/>
                    <a:lstStyle/>
                    <a:p>
                      <a:pPr algn="ctr"/>
                      <a:r>
                        <a:rPr lang="en-US" sz="1800" dirty="0" smtClean="0"/>
                        <a:t>PCT-</a:t>
                      </a:r>
                      <a:r>
                        <a:rPr lang="en-US" sz="1800" dirty="0" err="1" smtClean="0"/>
                        <a:t>MODIS</a:t>
                      </a:r>
                      <a:endParaRPr lang="en-US" sz="1800" dirty="0"/>
                    </a:p>
                  </a:txBody>
                  <a:tcPr marL="9144" marR="9144" marT="9144" marB="9144" anchor="ctr"/>
                </a:tc>
              </a:tr>
              <a:tr h="307155">
                <a:tc>
                  <a:txBody>
                    <a:bodyPr/>
                    <a:lstStyle/>
                    <a:p>
                      <a:pPr algn="ctr"/>
                      <a:r>
                        <a:rPr lang="en-US" sz="1800" b="1" dirty="0" smtClean="0"/>
                        <a:t>Bias</a:t>
                      </a:r>
                      <a:endParaRPr lang="en-US" sz="1800" b="1" dirty="0"/>
                    </a:p>
                  </a:txBody>
                  <a:tcPr marL="9144" marR="9144" marT="9144" marB="9144" anchor="ctr"/>
                </a:tc>
                <a:tc>
                  <a:txBody>
                    <a:bodyPr/>
                    <a:lstStyle/>
                    <a:p>
                      <a:pPr algn="ctr"/>
                      <a:r>
                        <a:rPr lang="en-US" sz="1800" dirty="0" smtClean="0"/>
                        <a:t>  0.050</a:t>
                      </a:r>
                      <a:endParaRPr lang="en-US" sz="1800" dirty="0"/>
                    </a:p>
                  </a:txBody>
                  <a:tcPr marL="9144" marR="9144" marT="9144" marB="9144" anchor="ctr"/>
                </a:tc>
                <a:tc>
                  <a:txBody>
                    <a:bodyPr/>
                    <a:lstStyle/>
                    <a:p>
                      <a:pPr algn="ctr"/>
                      <a:r>
                        <a:rPr lang="en-US" sz="1800" dirty="0" smtClean="0"/>
                        <a:t>-0.002</a:t>
                      </a:r>
                      <a:endParaRPr lang="en-US" sz="1800" dirty="0"/>
                    </a:p>
                  </a:txBody>
                  <a:tcPr marL="9144" marR="9144" marT="9144" marB="9144" anchor="ctr"/>
                </a:tc>
              </a:tr>
              <a:tr h="307155">
                <a:tc>
                  <a:txBody>
                    <a:bodyPr/>
                    <a:lstStyle/>
                    <a:p>
                      <a:pPr algn="ctr"/>
                      <a:r>
                        <a:rPr lang="en-US" sz="1800" b="1" dirty="0" err="1" smtClean="0"/>
                        <a:t>StdDev</a:t>
                      </a:r>
                      <a:endParaRPr lang="en-US" sz="1800" b="1" dirty="0"/>
                    </a:p>
                  </a:txBody>
                  <a:tcPr marL="9144" marR="9144" marT="9144" marB="9144" anchor="ctr"/>
                </a:tc>
                <a:tc>
                  <a:txBody>
                    <a:bodyPr/>
                    <a:lstStyle/>
                    <a:p>
                      <a:pPr algn="ctr"/>
                      <a:r>
                        <a:rPr lang="en-US" sz="1800" dirty="0" smtClean="0"/>
                        <a:t>  0.084</a:t>
                      </a:r>
                      <a:endParaRPr lang="en-US" sz="1800" dirty="0"/>
                    </a:p>
                  </a:txBody>
                  <a:tcPr marL="9144" marR="9144" marT="9144" marB="9144" anchor="ctr"/>
                </a:tc>
                <a:tc>
                  <a:txBody>
                    <a:bodyPr/>
                    <a:lstStyle/>
                    <a:p>
                      <a:pPr algn="ctr"/>
                      <a:r>
                        <a:rPr lang="en-US" sz="1800" dirty="0" smtClean="0"/>
                        <a:t>  0.098</a:t>
                      </a:r>
                      <a:endParaRPr lang="en-US" sz="1800" dirty="0"/>
                    </a:p>
                  </a:txBody>
                  <a:tcPr marL="9144" marR="9144" marT="9144" marB="9144" anchor="ctr"/>
                </a:tc>
              </a:tr>
              <a:tr h="307155">
                <a:tc>
                  <a:txBody>
                    <a:bodyPr/>
                    <a:lstStyle/>
                    <a:p>
                      <a:pPr algn="ctr"/>
                      <a:r>
                        <a:rPr lang="en-US" sz="1800" b="1" dirty="0" err="1" smtClean="0"/>
                        <a:t>MinErr</a:t>
                      </a:r>
                      <a:endParaRPr lang="en-US" sz="1800" b="1" dirty="0"/>
                    </a:p>
                  </a:txBody>
                  <a:tcPr marL="9144" marR="9144" marT="9144" marB="9144" anchor="ctr"/>
                </a:tc>
                <a:tc>
                  <a:txBody>
                    <a:bodyPr/>
                    <a:lstStyle/>
                    <a:p>
                      <a:pPr algn="ctr"/>
                      <a:r>
                        <a:rPr lang="en-US" sz="1800" dirty="0" smtClean="0"/>
                        <a:t>-2.291</a:t>
                      </a:r>
                      <a:endParaRPr lang="en-US" sz="1800" dirty="0"/>
                    </a:p>
                  </a:txBody>
                  <a:tcPr marL="9144" marR="9144" marT="9144" marB="9144" anchor="ctr"/>
                </a:tc>
                <a:tc>
                  <a:txBody>
                    <a:bodyPr/>
                    <a:lstStyle/>
                    <a:p>
                      <a:pPr algn="ctr"/>
                      <a:r>
                        <a:rPr lang="en-US" sz="1800" dirty="0" smtClean="0"/>
                        <a:t>-2.570</a:t>
                      </a:r>
                      <a:endParaRPr lang="en-US" sz="1800" dirty="0"/>
                    </a:p>
                  </a:txBody>
                  <a:tcPr marL="9144" marR="9144" marT="9144" marB="9144" anchor="ctr"/>
                </a:tc>
              </a:tr>
              <a:tr h="307155">
                <a:tc>
                  <a:txBody>
                    <a:bodyPr/>
                    <a:lstStyle/>
                    <a:p>
                      <a:pPr algn="ctr"/>
                      <a:r>
                        <a:rPr lang="en-US" sz="1800" b="1" dirty="0" err="1" smtClean="0"/>
                        <a:t>MaxErr</a:t>
                      </a:r>
                      <a:endParaRPr lang="en-US" sz="1800" b="1" dirty="0"/>
                    </a:p>
                  </a:txBody>
                  <a:tcPr marL="9144" marR="9144" marT="9144" marB="9144" anchor="ctr"/>
                </a:tc>
                <a:tc>
                  <a:txBody>
                    <a:bodyPr/>
                    <a:lstStyle/>
                    <a:p>
                      <a:pPr algn="ctr"/>
                      <a:r>
                        <a:rPr lang="en-US" sz="1800" dirty="0" smtClean="0"/>
                        <a:t>  1.146</a:t>
                      </a:r>
                      <a:endParaRPr lang="en-US" sz="1800" dirty="0"/>
                    </a:p>
                  </a:txBody>
                  <a:tcPr marL="9144" marR="9144" marT="9144" marB="9144" anchor="ctr"/>
                </a:tc>
                <a:tc>
                  <a:txBody>
                    <a:bodyPr/>
                    <a:lstStyle/>
                    <a:p>
                      <a:pPr algn="ctr"/>
                      <a:r>
                        <a:rPr lang="en-US" sz="1800" dirty="0" smtClean="0"/>
                        <a:t>  1.112</a:t>
                      </a:r>
                      <a:endParaRPr lang="en-US" sz="1800" dirty="0"/>
                    </a:p>
                  </a:txBody>
                  <a:tcPr marL="9144" marR="9144" marT="9144" marB="9144" anchor="ctr"/>
                </a:tc>
              </a:tr>
            </a:tbl>
          </a:graphicData>
        </a:graphic>
      </p:graphicFrame>
      <p:sp>
        <p:nvSpPr>
          <p:cNvPr id="10" name="Content Placeholder 2"/>
          <p:cNvSpPr txBox="1">
            <a:spLocks/>
          </p:cNvSpPr>
          <p:nvPr/>
        </p:nvSpPr>
        <p:spPr>
          <a:xfrm>
            <a:off x="4752748" y="933164"/>
            <a:ext cx="4000500" cy="40732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VIIRS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(PCT)-</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VIIRS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IDPS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difference</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p:cNvSpPr txBox="1"/>
          <p:nvPr/>
        </p:nvSpPr>
        <p:spPr>
          <a:xfrm>
            <a:off x="243841" y="5939224"/>
            <a:ext cx="8569234" cy="646331"/>
          </a:xfrm>
          <a:prstGeom prst="rect">
            <a:avLst/>
          </a:prstGeom>
          <a:noFill/>
        </p:spPr>
        <p:txBody>
          <a:bodyPr wrap="square" rtlCol="0">
            <a:spAutoFit/>
          </a:bodyPr>
          <a:lstStyle/>
          <a:p>
            <a:r>
              <a:rPr lang="en-US" dirty="0" smtClean="0"/>
              <a:t>Large positive bias in </a:t>
            </a:r>
            <a:r>
              <a:rPr lang="en-US" dirty="0" err="1" smtClean="0"/>
              <a:t>IDPS</a:t>
            </a:r>
            <a:r>
              <a:rPr lang="en-US" dirty="0" smtClean="0"/>
              <a:t> has been reduced in PCT, but magnitude of negative bias has increased.</a:t>
            </a:r>
            <a:endParaRPr lang="en-US" dirty="0"/>
          </a:p>
        </p:txBody>
      </p:sp>
      <p:sp>
        <p:nvSpPr>
          <p:cNvPr id="12" name="TextBox 11"/>
          <p:cNvSpPr txBox="1"/>
          <p:nvPr/>
        </p:nvSpPr>
        <p:spPr>
          <a:xfrm>
            <a:off x="2333557" y="2674718"/>
            <a:ext cx="2006640" cy="369332"/>
          </a:xfrm>
          <a:prstGeom prst="rect">
            <a:avLst/>
          </a:prstGeom>
          <a:solidFill>
            <a:schemeClr val="bg2"/>
          </a:solidFill>
        </p:spPr>
        <p:txBody>
          <a:bodyPr wrap="none" rtlCol="0">
            <a:spAutoFit/>
          </a:bodyPr>
          <a:lstStyle/>
          <a:p>
            <a:r>
              <a:rPr lang="en-US" b="1" dirty="0" err="1" smtClean="0"/>
              <a:t>VIIRS</a:t>
            </a:r>
            <a:r>
              <a:rPr lang="en-US" b="1" dirty="0" smtClean="0"/>
              <a:t>(</a:t>
            </a:r>
            <a:r>
              <a:rPr lang="en-US" b="1" dirty="0" err="1" smtClean="0"/>
              <a:t>IDPS</a:t>
            </a:r>
            <a:r>
              <a:rPr lang="en-US" b="1" dirty="0" smtClean="0"/>
              <a:t>)-MODIS</a:t>
            </a:r>
            <a:endParaRPr lang="en-US" b="1" dirty="0"/>
          </a:p>
        </p:txBody>
      </p:sp>
      <p:sp>
        <p:nvSpPr>
          <p:cNvPr id="13" name="TextBox 12"/>
          <p:cNvSpPr txBox="1"/>
          <p:nvPr/>
        </p:nvSpPr>
        <p:spPr>
          <a:xfrm>
            <a:off x="2407921" y="5055302"/>
            <a:ext cx="1927644" cy="369332"/>
          </a:xfrm>
          <a:prstGeom prst="rect">
            <a:avLst/>
          </a:prstGeom>
          <a:solidFill>
            <a:schemeClr val="bg2"/>
          </a:solidFill>
        </p:spPr>
        <p:txBody>
          <a:bodyPr wrap="none" rtlCol="0">
            <a:spAutoFit/>
          </a:bodyPr>
          <a:lstStyle/>
          <a:p>
            <a:r>
              <a:rPr lang="en-US" b="1" dirty="0" err="1" smtClean="0"/>
              <a:t>VIIRS</a:t>
            </a:r>
            <a:r>
              <a:rPr lang="en-US" b="1" dirty="0" smtClean="0"/>
              <a:t>(PCT)-MODIS</a:t>
            </a:r>
            <a:endParaRPr lang="en-US" b="1" dirty="0"/>
          </a:p>
        </p:txBody>
      </p:sp>
      <p:sp>
        <p:nvSpPr>
          <p:cNvPr id="14" name="TextBox 13"/>
          <p:cNvSpPr txBox="1"/>
          <p:nvPr/>
        </p:nvSpPr>
        <p:spPr>
          <a:xfrm>
            <a:off x="6395583" y="2674718"/>
            <a:ext cx="2332562" cy="369332"/>
          </a:xfrm>
          <a:prstGeom prst="rect">
            <a:avLst/>
          </a:prstGeom>
          <a:solidFill>
            <a:schemeClr val="bg2"/>
          </a:solidFill>
        </p:spPr>
        <p:txBody>
          <a:bodyPr wrap="none" rtlCol="0">
            <a:spAutoFit/>
          </a:bodyPr>
          <a:lstStyle/>
          <a:p>
            <a:r>
              <a:rPr lang="en-US" b="1" dirty="0" err="1" smtClean="0"/>
              <a:t>VIIRS</a:t>
            </a:r>
            <a:r>
              <a:rPr lang="en-US" b="1" dirty="0" smtClean="0"/>
              <a:t>(PCT)-</a:t>
            </a:r>
            <a:r>
              <a:rPr lang="en-US" b="1" dirty="0" err="1" smtClean="0"/>
              <a:t>VIIRS</a:t>
            </a:r>
            <a:r>
              <a:rPr lang="en-US" b="1" dirty="0" smtClean="0"/>
              <a:t>(</a:t>
            </a:r>
            <a:r>
              <a:rPr lang="en-US" b="1" dirty="0" err="1" smtClean="0"/>
              <a:t>IDPS</a:t>
            </a:r>
            <a:r>
              <a:rPr lang="en-US" b="1" dirty="0" smtClean="0"/>
              <a:t>)</a:t>
            </a:r>
            <a:endParaRPr lang="en-US" b="1" dirty="0"/>
          </a:p>
        </p:txBody>
      </p:sp>
      <p:sp>
        <p:nvSpPr>
          <p:cNvPr id="15" name="TextBox 14"/>
          <p:cNvSpPr txBox="1"/>
          <p:nvPr/>
        </p:nvSpPr>
        <p:spPr>
          <a:xfrm>
            <a:off x="5203607" y="3733102"/>
            <a:ext cx="3243452" cy="369332"/>
          </a:xfrm>
          <a:prstGeom prst="rect">
            <a:avLst/>
          </a:prstGeom>
          <a:solidFill>
            <a:srgbClr val="FFC000"/>
          </a:solidFill>
        </p:spPr>
        <p:txBody>
          <a:bodyPr wrap="none" rtlCol="0">
            <a:spAutoFit/>
          </a:bodyPr>
          <a:lstStyle/>
          <a:p>
            <a:r>
              <a:rPr lang="en-US" dirty="0" smtClean="0"/>
              <a:t>Monthly mean AOT for Sep 2012</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Aerosol Optical Thickness (AOT) </a:t>
            </a:r>
            <a:r>
              <a:rPr lang="en-US" dirty="0" smtClean="0">
                <a:solidFill>
                  <a:schemeClr val="tx2"/>
                </a:solidFill>
              </a:rPr>
              <a:t>Comparison with AERONET</a:t>
            </a:r>
            <a:endParaRPr lang="en-US" dirty="0">
              <a:solidFill>
                <a:schemeClr val="tx2"/>
              </a:solidFill>
            </a:endParaRPr>
          </a:p>
        </p:txBody>
      </p:sp>
      <p:sp>
        <p:nvSpPr>
          <p:cNvPr id="4" name="Text Placeholder 3"/>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Evaluation using PGE Match-up Data </a:t>
            </a:r>
            <a:endParaRPr lang="en-US" dirty="0"/>
          </a:p>
        </p:txBody>
      </p:sp>
      <p:sp>
        <p:nvSpPr>
          <p:cNvPr id="9" name="Content Placeholder 8"/>
          <p:cNvSpPr>
            <a:spLocks noGrp="1"/>
          </p:cNvSpPr>
          <p:nvPr>
            <p:ph idx="1"/>
          </p:nvPr>
        </p:nvSpPr>
        <p:spPr>
          <a:xfrm>
            <a:off x="404949" y="3927566"/>
            <a:ext cx="8229600" cy="2716425"/>
          </a:xfrm>
        </p:spPr>
        <p:txBody>
          <a:bodyPr>
            <a:normAutofit/>
          </a:bodyPr>
          <a:lstStyle/>
          <a:p>
            <a:pPr marL="176213" indent="-176213"/>
            <a:r>
              <a:rPr lang="en-US" sz="1800" dirty="0" smtClean="0">
                <a:cs typeface="Arial" pitchFamily="34" charset="0"/>
              </a:rPr>
              <a:t>PGE match-up data are used; </a:t>
            </a:r>
            <a:r>
              <a:rPr lang="en-US" sz="1800" b="1" dirty="0" smtClean="0">
                <a:cs typeface="Arial" pitchFamily="34" charset="0"/>
              </a:rPr>
              <a:t>inversion data </a:t>
            </a:r>
            <a:r>
              <a:rPr lang="en-US" sz="1800" dirty="0" smtClean="0">
                <a:cs typeface="Arial" pitchFamily="34" charset="0"/>
              </a:rPr>
              <a:t>from globally distributed </a:t>
            </a:r>
            <a:r>
              <a:rPr lang="en-US" sz="1800" dirty="0" err="1" smtClean="0">
                <a:cs typeface="Arial" pitchFamily="34" charset="0"/>
              </a:rPr>
              <a:t>AERONET</a:t>
            </a:r>
            <a:r>
              <a:rPr lang="en-US" sz="1800" dirty="0" smtClean="0">
                <a:cs typeface="Arial" pitchFamily="34" charset="0"/>
              </a:rPr>
              <a:t> sites (described on slide 13)</a:t>
            </a:r>
          </a:p>
          <a:p>
            <a:pPr marL="176213" indent="-176213"/>
            <a:r>
              <a:rPr lang="en-US" sz="1800" b="1" dirty="0" smtClean="0">
                <a:cs typeface="Arial" pitchFamily="34" charset="0"/>
              </a:rPr>
              <a:t>Over-land aerosol retrievals used updated land BR</a:t>
            </a:r>
            <a:r>
              <a:rPr lang="en-US" sz="1800" dirty="0" smtClean="0">
                <a:cs typeface="Arial" pitchFamily="34" charset="0"/>
              </a:rPr>
              <a:t>; updated </a:t>
            </a:r>
            <a:r>
              <a:rPr lang="en-US" sz="1800" dirty="0" err="1" smtClean="0">
                <a:cs typeface="Arial" pitchFamily="34" charset="0"/>
              </a:rPr>
              <a:t>BRs</a:t>
            </a:r>
            <a:r>
              <a:rPr lang="en-US" sz="1800" dirty="0" smtClean="0">
                <a:cs typeface="Arial" pitchFamily="34" charset="0"/>
              </a:rPr>
              <a:t> </a:t>
            </a:r>
            <a:r>
              <a:rPr lang="en-US" sz="1800" dirty="0" smtClean="0"/>
              <a:t>do not affect ocean retrievals </a:t>
            </a:r>
            <a:endParaRPr lang="en-US" sz="1800" dirty="0" smtClean="0">
              <a:cs typeface="Arial" pitchFamily="34" charset="0"/>
            </a:endParaRPr>
          </a:p>
          <a:p>
            <a:pPr marL="176213" indent="-176213"/>
            <a:r>
              <a:rPr lang="en-US" sz="1800" dirty="0" smtClean="0">
                <a:solidFill>
                  <a:schemeClr val="tx2"/>
                </a:solidFill>
                <a:cs typeface="Arial" pitchFamily="34" charset="0"/>
              </a:rPr>
              <a:t>Bias (EDR) </a:t>
            </a:r>
            <a:r>
              <a:rPr lang="en-US" sz="1800" b="1" dirty="0" smtClean="0">
                <a:solidFill>
                  <a:schemeClr val="tx2"/>
                </a:solidFill>
                <a:cs typeface="Arial" pitchFamily="34" charset="0"/>
              </a:rPr>
              <a:t>over land </a:t>
            </a:r>
            <a:r>
              <a:rPr lang="en-US" sz="1800" dirty="0" smtClean="0">
                <a:solidFill>
                  <a:schemeClr val="tx2"/>
                </a:solidFill>
                <a:cs typeface="Arial" pitchFamily="34" charset="0"/>
              </a:rPr>
              <a:t>is about -0.01 and -0.02 for these time periods.</a:t>
            </a:r>
          </a:p>
          <a:p>
            <a:pPr marL="176213" indent="-176213"/>
            <a:r>
              <a:rPr lang="en-US" sz="1800" dirty="0" smtClean="0">
                <a:solidFill>
                  <a:schemeClr val="tx2"/>
                </a:solidFill>
                <a:cs typeface="Arial" pitchFamily="34" charset="0"/>
              </a:rPr>
              <a:t>Performance </a:t>
            </a:r>
            <a:r>
              <a:rPr lang="en-US" sz="1800" b="1" dirty="0" smtClean="0">
                <a:solidFill>
                  <a:schemeClr val="tx2"/>
                </a:solidFill>
                <a:cs typeface="Arial" pitchFamily="34" charset="0"/>
              </a:rPr>
              <a:t>over ocean </a:t>
            </a:r>
            <a:r>
              <a:rPr lang="en-US" sz="1800" dirty="0" smtClean="0">
                <a:solidFill>
                  <a:schemeClr val="tx2"/>
                </a:solidFill>
                <a:cs typeface="Arial" pitchFamily="34" charset="0"/>
              </a:rPr>
              <a:t>continues to be good for the period extended from one month in Beta (May 2012); EDR and IP AOT are less than ~0.02 higher than AERONET with about half the Std than that over land.</a:t>
            </a:r>
            <a:endParaRPr lang="en-US" sz="1800" b="1" dirty="0" smtClean="0">
              <a:solidFill>
                <a:schemeClr val="tx2"/>
              </a:solidFill>
              <a:cs typeface="Arial" pitchFamily="34" charset="0"/>
            </a:endParaRPr>
          </a:p>
          <a:p>
            <a:endParaRPr lang="en-US" dirty="0"/>
          </a:p>
        </p:txBody>
      </p:sp>
      <p:sp>
        <p:nvSpPr>
          <p:cNvPr id="8" name="Slide Number Placeholder 7"/>
          <p:cNvSpPr>
            <a:spLocks noGrp="1"/>
          </p:cNvSpPr>
          <p:nvPr>
            <p:ph type="sldNum" sz="quarter" idx="12"/>
          </p:nvPr>
        </p:nvSpPr>
        <p:spPr/>
        <p:txBody>
          <a:bodyPr/>
          <a:lstStyle/>
          <a:p>
            <a:fld id="{96E36F11-A39A-294D-A59D-6180D50ED29D}" type="slidenum">
              <a:rPr lang="en-US" smtClean="0"/>
              <a:pPr/>
              <a:t>17</a:t>
            </a:fld>
            <a:endParaRPr lang="en-US"/>
          </a:p>
        </p:txBody>
      </p:sp>
      <p:graphicFrame>
        <p:nvGraphicFramePr>
          <p:cNvPr id="7" name="Table 6"/>
          <p:cNvGraphicFramePr>
            <a:graphicFrameLocks noGrp="1"/>
          </p:cNvGraphicFramePr>
          <p:nvPr/>
        </p:nvGraphicFramePr>
        <p:xfrm>
          <a:off x="235130" y="1118316"/>
          <a:ext cx="8485788" cy="2595880"/>
        </p:xfrm>
        <a:graphic>
          <a:graphicData uri="http://schemas.openxmlformats.org/drawingml/2006/table">
            <a:tbl>
              <a:tblPr firstRow="1" bandRow="1">
                <a:tableStyleId>{5C22544A-7EE6-4342-B048-85BDC9FD1C3A}</a:tableStyleId>
              </a:tblPr>
              <a:tblGrid>
                <a:gridCol w="1687517"/>
                <a:gridCol w="820553"/>
                <a:gridCol w="770534"/>
                <a:gridCol w="855810"/>
                <a:gridCol w="843757"/>
                <a:gridCol w="762158"/>
                <a:gridCol w="915153"/>
                <a:gridCol w="915153"/>
                <a:gridCol w="915153"/>
              </a:tblGrid>
              <a:tr h="370840">
                <a:tc>
                  <a:txBody>
                    <a:bodyPr/>
                    <a:lstStyle/>
                    <a:p>
                      <a:pPr algn="ctr"/>
                      <a:r>
                        <a:rPr lang="en-US" dirty="0" smtClean="0"/>
                        <a:t>AOT </a:t>
                      </a:r>
                      <a:r>
                        <a:rPr lang="en-US" baseline="0" dirty="0" smtClean="0"/>
                        <a:t> </a:t>
                      </a:r>
                      <a:r>
                        <a:rPr lang="en-US" dirty="0" smtClean="0"/>
                        <a:t>(550 nm)</a:t>
                      </a:r>
                      <a:endParaRPr lang="en-US" dirty="0"/>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smtClean="0"/>
                        <a:t>May</a:t>
                      </a:r>
                      <a:r>
                        <a:rPr lang="en-US" sz="1800" u="none" strike="noStrike" baseline="0" dirty="0" smtClean="0"/>
                        <a:t> 2012 </a:t>
                      </a:r>
                      <a:r>
                        <a:rPr lang="en-US" sz="1800" u="none" strike="noStrike" dirty="0" smtClean="0"/>
                        <a:t>- Sep 2012 </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smtClean="0"/>
                        <a:t>Jan</a:t>
                      </a:r>
                      <a:r>
                        <a:rPr lang="en-US" sz="1800" u="none" strike="noStrike" baseline="0" dirty="0" smtClean="0"/>
                        <a:t> 2013 </a:t>
                      </a:r>
                      <a:r>
                        <a:rPr lang="en-US" sz="1800" u="none" strike="noStrike" dirty="0" smtClean="0"/>
                        <a:t>- Mar 2013 </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b="1" dirty="0" smtClean="0"/>
                        <a:t>AOT EDR</a:t>
                      </a:r>
                      <a:endParaRPr lang="en-US" b="1" dirty="0"/>
                    </a:p>
                  </a:txBody>
                  <a:tcPr/>
                </a:tc>
                <a:tc>
                  <a:txBody>
                    <a:bodyPr/>
                    <a:lstStyle/>
                    <a:p>
                      <a:pPr algn="r" fontAlgn="ctr"/>
                      <a:r>
                        <a:rPr lang="en-US" sz="1600" b="1" u="none" strike="noStrike" dirty="0" smtClean="0"/>
                        <a:t>#</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Bias</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Std</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R2</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smtClean="0"/>
                        <a:t>#</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Bias</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Std</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R2</a:t>
                      </a:r>
                      <a:endParaRPr lang="en-US" sz="1600" b="1" i="0" u="none" strike="noStrike" dirty="0">
                        <a:solidFill>
                          <a:srgbClr val="000000"/>
                        </a:solidFill>
                        <a:latin typeface="Calibri"/>
                      </a:endParaRPr>
                    </a:p>
                  </a:txBody>
                  <a:tcPr marL="45720" marR="45720" anchor="ctr"/>
                </a:tc>
              </a:tr>
              <a:tr h="370840">
                <a:tc>
                  <a:txBody>
                    <a:bodyPr/>
                    <a:lstStyle/>
                    <a:p>
                      <a:pPr algn="l"/>
                      <a:r>
                        <a:rPr lang="en-US" dirty="0" smtClean="0"/>
                        <a:t>Land</a:t>
                      </a:r>
                      <a:endParaRPr lang="en-US" dirty="0"/>
                    </a:p>
                  </a:txBody>
                  <a:tcPr/>
                </a:tc>
                <a:tc>
                  <a:txBody>
                    <a:bodyPr/>
                    <a:lstStyle/>
                    <a:p>
                      <a:pPr algn="r" fontAlgn="b"/>
                      <a:r>
                        <a:rPr lang="en-US" sz="1600" b="0" u="none" strike="noStrike" dirty="0"/>
                        <a:t>862</a:t>
                      </a:r>
                      <a:endParaRPr lang="en-US" sz="1600" b="0" i="0" u="none" strike="noStrike" dirty="0">
                        <a:solidFill>
                          <a:srgbClr val="000000"/>
                        </a:solidFill>
                        <a:latin typeface="Calibri"/>
                      </a:endParaRPr>
                    </a:p>
                  </a:txBody>
                  <a:tcPr marL="45720" marR="45720" anchor="b"/>
                </a:tc>
                <a:tc>
                  <a:txBody>
                    <a:bodyPr/>
                    <a:lstStyle/>
                    <a:p>
                      <a:pPr algn="r" fontAlgn="b"/>
                      <a:r>
                        <a:rPr lang="en-US" sz="1600" b="0" u="none" strike="noStrike" dirty="0" smtClean="0"/>
                        <a:t>-0.011</a:t>
                      </a:r>
                      <a:endParaRPr lang="en-US" sz="1600" b="0" i="0" u="none" strike="noStrike" dirty="0">
                        <a:solidFill>
                          <a:srgbClr val="000000"/>
                        </a:solidFill>
                        <a:latin typeface="Calibri"/>
                      </a:endParaRPr>
                    </a:p>
                  </a:txBody>
                  <a:tcPr marL="45720" marR="45720" anchor="b"/>
                </a:tc>
                <a:tc>
                  <a:txBody>
                    <a:bodyPr/>
                    <a:lstStyle/>
                    <a:p>
                      <a:pPr algn="r" fontAlgn="b"/>
                      <a:r>
                        <a:rPr lang="en-US" sz="1600" b="0" u="none" strike="noStrike" dirty="0"/>
                        <a:t>0.095</a:t>
                      </a:r>
                      <a:endParaRPr lang="en-US" sz="1600" b="0" i="0" u="none" strike="noStrike" dirty="0">
                        <a:solidFill>
                          <a:srgbClr val="000000"/>
                        </a:solidFill>
                        <a:latin typeface="Calibri"/>
                      </a:endParaRPr>
                    </a:p>
                  </a:txBody>
                  <a:tcPr marL="45720" marR="45720" anchor="b"/>
                </a:tc>
                <a:tc>
                  <a:txBody>
                    <a:bodyPr/>
                    <a:lstStyle/>
                    <a:p>
                      <a:pPr algn="r" fontAlgn="b"/>
                      <a:r>
                        <a:rPr lang="en-US" sz="1600" b="0" u="none" strike="noStrike" dirty="0"/>
                        <a:t>0.564</a:t>
                      </a:r>
                      <a:endParaRPr lang="en-US" sz="1600" b="0" i="0" u="none" strike="noStrike" dirty="0">
                        <a:solidFill>
                          <a:srgbClr val="000000"/>
                        </a:solidFill>
                        <a:latin typeface="Calibri"/>
                      </a:endParaRPr>
                    </a:p>
                  </a:txBody>
                  <a:tcPr marL="45720" marR="45720" anchor="b"/>
                </a:tc>
                <a:tc>
                  <a:txBody>
                    <a:bodyPr/>
                    <a:lstStyle/>
                    <a:p>
                      <a:pPr algn="r" fontAlgn="b"/>
                      <a:r>
                        <a:rPr lang="en-US" sz="1600" b="0" i="0" u="none" strike="noStrike" dirty="0">
                          <a:solidFill>
                            <a:srgbClr val="000000"/>
                          </a:solidFill>
                          <a:latin typeface="+mn-lt"/>
                        </a:rPr>
                        <a:t>1561</a:t>
                      </a:r>
                    </a:p>
                  </a:txBody>
                  <a:tcPr marL="45720" marR="45720" anchor="b"/>
                </a:tc>
                <a:tc>
                  <a:txBody>
                    <a:bodyPr/>
                    <a:lstStyle/>
                    <a:p>
                      <a:pPr algn="r" fontAlgn="b"/>
                      <a:r>
                        <a:rPr lang="en-US" sz="1600" b="0" i="0" u="none" strike="noStrike" dirty="0" smtClean="0">
                          <a:solidFill>
                            <a:srgbClr val="000000"/>
                          </a:solidFill>
                          <a:latin typeface="+mn-lt"/>
                        </a:rPr>
                        <a:t>-0.024</a:t>
                      </a:r>
                      <a:endParaRPr lang="en-US" sz="1600" b="0" i="0" u="none" strike="noStrike" dirty="0">
                        <a:solidFill>
                          <a:srgbClr val="000000"/>
                        </a:solidFill>
                        <a:latin typeface="+mn-lt"/>
                      </a:endParaRPr>
                    </a:p>
                  </a:txBody>
                  <a:tcPr marL="45720" marR="45720" anchor="b"/>
                </a:tc>
                <a:tc>
                  <a:txBody>
                    <a:bodyPr/>
                    <a:lstStyle/>
                    <a:p>
                      <a:pPr algn="r" fontAlgn="b"/>
                      <a:r>
                        <a:rPr lang="en-US" sz="1600" b="0" i="0" u="none" strike="noStrike" dirty="0">
                          <a:solidFill>
                            <a:srgbClr val="000000"/>
                          </a:solidFill>
                          <a:latin typeface="+mn-lt"/>
                        </a:rPr>
                        <a:t>0.117</a:t>
                      </a:r>
                    </a:p>
                  </a:txBody>
                  <a:tcPr marL="45720" marR="45720" anchor="b"/>
                </a:tc>
                <a:tc>
                  <a:txBody>
                    <a:bodyPr/>
                    <a:lstStyle/>
                    <a:p>
                      <a:pPr algn="r" fontAlgn="b"/>
                      <a:r>
                        <a:rPr lang="en-US" sz="1600" b="0" i="0" u="none" strike="noStrike" dirty="0">
                          <a:solidFill>
                            <a:srgbClr val="000000"/>
                          </a:solidFill>
                          <a:latin typeface="+mn-lt"/>
                        </a:rPr>
                        <a:t>0.783</a:t>
                      </a:r>
                    </a:p>
                  </a:txBody>
                  <a:tcPr marL="45720" marR="45720" anchor="b"/>
                </a:tc>
              </a:tr>
              <a:tr h="370840">
                <a:tc>
                  <a:txBody>
                    <a:bodyPr/>
                    <a:lstStyle/>
                    <a:p>
                      <a:pPr algn="l"/>
                      <a:r>
                        <a:rPr lang="en-US" dirty="0" smtClean="0"/>
                        <a:t>Ocean</a:t>
                      </a:r>
                      <a:endParaRPr lang="en-US" dirty="0"/>
                    </a:p>
                  </a:txBody>
                  <a:tcPr>
                    <a:solidFill>
                      <a:schemeClr val="tx2">
                        <a:lumMod val="20000"/>
                        <a:lumOff val="80000"/>
                      </a:schemeClr>
                    </a:solidFill>
                  </a:tcPr>
                </a:tc>
                <a:tc>
                  <a:txBody>
                    <a:bodyPr/>
                    <a:lstStyle/>
                    <a:p>
                      <a:pPr algn="r" fontAlgn="b"/>
                      <a:r>
                        <a:rPr lang="en-US" sz="1600" u="none" strike="noStrike" dirty="0"/>
                        <a:t>208</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u="none" strike="noStrike" dirty="0" smtClean="0"/>
                        <a:t>0.016</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u="none" strike="noStrike" dirty="0"/>
                        <a:t>0.051</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u="none" strike="noStrike" dirty="0"/>
                        <a:t>0.901</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554</a:t>
                      </a:r>
                    </a:p>
                  </a:txBody>
                  <a:tcPr marL="45720" marR="45720" anchor="b">
                    <a:solidFill>
                      <a:schemeClr val="tx2">
                        <a:lumMod val="20000"/>
                        <a:lumOff val="80000"/>
                      </a:schemeClr>
                    </a:solidFill>
                  </a:tcPr>
                </a:tc>
                <a:tc>
                  <a:txBody>
                    <a:bodyPr/>
                    <a:lstStyle/>
                    <a:p>
                      <a:pPr algn="r" fontAlgn="b"/>
                      <a:r>
                        <a:rPr lang="en-US" sz="1600" b="0" i="0" u="none" strike="noStrike" dirty="0" smtClean="0">
                          <a:solidFill>
                            <a:srgbClr val="000000"/>
                          </a:solidFill>
                          <a:latin typeface="+mn-lt"/>
                        </a:rPr>
                        <a:t>0.015</a:t>
                      </a:r>
                      <a:endParaRPr lang="en-US" sz="1600" b="0" i="0" u="none" strike="noStrike" dirty="0">
                        <a:solidFill>
                          <a:srgbClr val="000000"/>
                        </a:solidFill>
                        <a:latin typeface="+mn-lt"/>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0.076</a:t>
                      </a: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0.746</a:t>
                      </a:r>
                    </a:p>
                  </a:txBody>
                  <a:tcPr marL="45720" marR="45720" anchor="b">
                    <a:solidFill>
                      <a:schemeClr val="tx2">
                        <a:lumMod val="20000"/>
                        <a:lumOff val="80000"/>
                      </a:schemeClr>
                    </a:solidFill>
                  </a:tcPr>
                </a:tc>
              </a:tr>
              <a:tr h="370840">
                <a:tc>
                  <a:txBody>
                    <a:bodyPr/>
                    <a:lstStyle/>
                    <a:p>
                      <a:pPr algn="ctr"/>
                      <a:r>
                        <a:rPr lang="en-US" b="1" dirty="0" smtClean="0"/>
                        <a:t>AOT IP</a:t>
                      </a:r>
                      <a:endParaRPr lang="en-US" b="1" dirty="0"/>
                    </a:p>
                  </a:txBody>
                  <a:tcPr>
                    <a:solidFill>
                      <a:srgbClr val="D0D8E8"/>
                    </a:solidFill>
                  </a:tcPr>
                </a:tc>
                <a:tc>
                  <a:txBody>
                    <a:bodyPr/>
                    <a:lstStyle/>
                    <a:p>
                      <a:pPr algn="r" fontAlgn="ctr"/>
                      <a:r>
                        <a:rPr lang="en-US" sz="1600" b="1" u="none" strike="noStrike" dirty="0" smtClean="0"/>
                        <a:t>#</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Bias</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Std</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R2</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smtClean="0"/>
                        <a:t>#</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Bias</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Std</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R2</a:t>
                      </a:r>
                      <a:endParaRPr lang="en-US" sz="1600" b="1" i="0" u="none" strike="noStrike" dirty="0">
                        <a:solidFill>
                          <a:srgbClr val="000000"/>
                        </a:solidFill>
                        <a:latin typeface="Calibri"/>
                      </a:endParaRPr>
                    </a:p>
                  </a:txBody>
                  <a:tcPr marL="45720" marR="45720" anchor="ctr">
                    <a:solidFill>
                      <a:srgbClr val="D0D8E8"/>
                    </a:solidFill>
                  </a:tcPr>
                </a:tc>
              </a:tr>
              <a:tr h="370840">
                <a:tc>
                  <a:txBody>
                    <a:bodyPr/>
                    <a:lstStyle/>
                    <a:p>
                      <a:pPr algn="l"/>
                      <a:r>
                        <a:rPr lang="en-US" dirty="0" smtClean="0"/>
                        <a:t>Land</a:t>
                      </a:r>
                      <a:endParaRPr lang="en-US" dirty="0"/>
                    </a:p>
                  </a:txBody>
                  <a:tcPr>
                    <a:solidFill>
                      <a:srgbClr val="E9EDF4"/>
                    </a:solidFill>
                  </a:tcPr>
                </a:tc>
                <a:tc>
                  <a:txBody>
                    <a:bodyPr/>
                    <a:lstStyle/>
                    <a:p>
                      <a:pPr algn="r" fontAlgn="b"/>
                      <a:r>
                        <a:rPr lang="en-US" sz="1600" b="0" u="none" strike="noStrike" dirty="0"/>
                        <a:t>645</a:t>
                      </a:r>
                      <a:endParaRPr lang="en-US" sz="1600" b="0"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b="0" u="none" strike="noStrike" dirty="0" smtClean="0"/>
                        <a:t>0.018</a:t>
                      </a:r>
                      <a:endParaRPr lang="en-US" sz="1600" b="0"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b="0" u="none" strike="noStrike" dirty="0"/>
                        <a:t>0.099</a:t>
                      </a:r>
                      <a:endParaRPr lang="en-US" sz="1600" b="0"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b="0" u="none" strike="noStrike" dirty="0"/>
                        <a:t>0.574</a:t>
                      </a:r>
                      <a:endParaRPr lang="en-US" sz="1600" b="0"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b="0" i="0" u="none" strike="noStrike" dirty="0">
                          <a:solidFill>
                            <a:srgbClr val="000000"/>
                          </a:solidFill>
                          <a:latin typeface="+mn-lt"/>
                        </a:rPr>
                        <a:t>821</a:t>
                      </a:r>
                    </a:p>
                  </a:txBody>
                  <a:tcPr marL="45720" marR="45720" anchor="b">
                    <a:solidFill>
                      <a:srgbClr val="E9EDF4"/>
                    </a:solidFill>
                  </a:tcPr>
                </a:tc>
                <a:tc>
                  <a:txBody>
                    <a:bodyPr/>
                    <a:lstStyle/>
                    <a:p>
                      <a:pPr algn="r" fontAlgn="b"/>
                      <a:r>
                        <a:rPr lang="en-US" sz="1600" b="0" i="0" u="none" strike="noStrike" dirty="0" smtClean="0">
                          <a:solidFill>
                            <a:srgbClr val="000000"/>
                          </a:solidFill>
                          <a:latin typeface="+mn-lt"/>
                        </a:rPr>
                        <a:t>-0.003</a:t>
                      </a:r>
                      <a:endParaRPr lang="en-US" sz="1600" b="0" i="0" u="none" strike="noStrike" dirty="0">
                        <a:solidFill>
                          <a:srgbClr val="000000"/>
                        </a:solidFill>
                        <a:latin typeface="+mn-lt"/>
                      </a:endParaRPr>
                    </a:p>
                  </a:txBody>
                  <a:tcPr marL="45720" marR="45720" anchor="b">
                    <a:solidFill>
                      <a:srgbClr val="E9EDF4"/>
                    </a:solidFill>
                  </a:tcPr>
                </a:tc>
                <a:tc>
                  <a:txBody>
                    <a:bodyPr/>
                    <a:lstStyle/>
                    <a:p>
                      <a:pPr algn="r" fontAlgn="b"/>
                      <a:r>
                        <a:rPr lang="en-US" sz="1600" b="0" i="0" u="none" strike="noStrike">
                          <a:solidFill>
                            <a:srgbClr val="000000"/>
                          </a:solidFill>
                          <a:latin typeface="+mn-lt"/>
                        </a:rPr>
                        <a:t>0.124</a:t>
                      </a:r>
                    </a:p>
                  </a:txBody>
                  <a:tcPr marL="45720" marR="45720" anchor="b">
                    <a:solidFill>
                      <a:srgbClr val="E9EDF4"/>
                    </a:solidFill>
                  </a:tcPr>
                </a:tc>
                <a:tc>
                  <a:txBody>
                    <a:bodyPr/>
                    <a:lstStyle/>
                    <a:p>
                      <a:pPr algn="r" fontAlgn="b"/>
                      <a:r>
                        <a:rPr lang="en-US" sz="1600" b="0" i="0" u="none" strike="noStrike" dirty="0">
                          <a:solidFill>
                            <a:srgbClr val="000000"/>
                          </a:solidFill>
                          <a:latin typeface="+mn-lt"/>
                        </a:rPr>
                        <a:t>0.802</a:t>
                      </a:r>
                    </a:p>
                  </a:txBody>
                  <a:tcPr marL="45720" marR="45720" anchor="b">
                    <a:solidFill>
                      <a:srgbClr val="E9EDF4"/>
                    </a:solidFill>
                  </a:tcPr>
                </a:tc>
              </a:tr>
              <a:tr h="370840">
                <a:tc>
                  <a:txBody>
                    <a:bodyPr/>
                    <a:lstStyle/>
                    <a:p>
                      <a:pPr algn="l"/>
                      <a:r>
                        <a:rPr lang="en-US" dirty="0" smtClean="0"/>
                        <a:t>Ocean</a:t>
                      </a:r>
                      <a:endParaRPr lang="en-US" dirty="0"/>
                    </a:p>
                  </a:txBody>
                  <a:tcPr>
                    <a:solidFill>
                      <a:schemeClr val="tx2">
                        <a:lumMod val="20000"/>
                        <a:lumOff val="80000"/>
                      </a:schemeClr>
                    </a:solidFill>
                  </a:tcPr>
                </a:tc>
                <a:tc>
                  <a:txBody>
                    <a:bodyPr/>
                    <a:lstStyle/>
                    <a:p>
                      <a:pPr algn="r" fontAlgn="b"/>
                      <a:r>
                        <a:rPr lang="en-US" sz="1600" u="none" strike="noStrike" dirty="0"/>
                        <a:t>181</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u="none" strike="noStrike" dirty="0" smtClean="0"/>
                        <a:t>0.019</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u="none" strike="noStrike" dirty="0"/>
                        <a:t>0.050</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u="none" strike="noStrike" dirty="0"/>
                        <a:t>0.890</a:t>
                      </a:r>
                      <a:endParaRPr lang="en-US" sz="1600" b="0"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262</a:t>
                      </a:r>
                    </a:p>
                  </a:txBody>
                  <a:tcPr marL="45720" marR="45720" anchor="b">
                    <a:solidFill>
                      <a:schemeClr val="tx2">
                        <a:lumMod val="20000"/>
                        <a:lumOff val="80000"/>
                      </a:schemeClr>
                    </a:solidFill>
                  </a:tcPr>
                </a:tc>
                <a:tc>
                  <a:txBody>
                    <a:bodyPr/>
                    <a:lstStyle/>
                    <a:p>
                      <a:pPr algn="r" fontAlgn="b"/>
                      <a:r>
                        <a:rPr lang="en-US" sz="1600" b="0" i="0" u="none" strike="noStrike" dirty="0" smtClean="0">
                          <a:solidFill>
                            <a:srgbClr val="000000"/>
                          </a:solidFill>
                          <a:latin typeface="+mn-lt"/>
                        </a:rPr>
                        <a:t>0.016</a:t>
                      </a:r>
                      <a:endParaRPr lang="en-US" sz="1600" b="0" i="0" u="none" strike="noStrike" dirty="0">
                        <a:solidFill>
                          <a:srgbClr val="000000"/>
                        </a:solidFill>
                        <a:latin typeface="+mn-lt"/>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0.054</a:t>
                      </a: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0.808</a:t>
                      </a:r>
                    </a:p>
                  </a:txBody>
                  <a:tcPr marL="45720" marR="45720" anchor="b">
                    <a:solidFill>
                      <a:schemeClr val="tx2">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using </a:t>
            </a:r>
            <a:r>
              <a:rPr lang="en-US" dirty="0" err="1" smtClean="0"/>
              <a:t>MAPSS</a:t>
            </a:r>
            <a:r>
              <a:rPr lang="en-US" dirty="0" smtClean="0"/>
              <a:t>-like matchups</a:t>
            </a:r>
            <a:endParaRPr lang="en-US" dirty="0"/>
          </a:p>
        </p:txBody>
      </p:sp>
      <p:sp>
        <p:nvSpPr>
          <p:cNvPr id="3" name="Content Placeholder 2"/>
          <p:cNvSpPr>
            <a:spLocks noGrp="1"/>
          </p:cNvSpPr>
          <p:nvPr>
            <p:ph idx="1"/>
          </p:nvPr>
        </p:nvSpPr>
        <p:spPr>
          <a:xfrm>
            <a:off x="457200" y="1371601"/>
            <a:ext cx="4857750" cy="2314574"/>
          </a:xfrm>
        </p:spPr>
        <p:txBody>
          <a:bodyPr>
            <a:normAutofit fontScale="92500" lnSpcReduction="10000"/>
          </a:bodyPr>
          <a:lstStyle/>
          <a:p>
            <a:r>
              <a:rPr lang="en-US" sz="2000" dirty="0" smtClean="0"/>
              <a:t>In addition to the PGE Match-up Data, another set of match-ups are also used in the evaluation. </a:t>
            </a:r>
          </a:p>
          <a:p>
            <a:r>
              <a:rPr lang="en-US" sz="2000" dirty="0" smtClean="0"/>
              <a:t>This set has been prepared following the </a:t>
            </a:r>
            <a:r>
              <a:rPr lang="en-US" sz="2000" b="1" dirty="0" smtClean="0"/>
              <a:t>Multi-sensor Aerosol Products Sampling System (</a:t>
            </a:r>
            <a:r>
              <a:rPr lang="en-US" sz="2000" b="1" dirty="0" err="1" smtClean="0"/>
              <a:t>MAPSS</a:t>
            </a:r>
            <a:r>
              <a:rPr lang="en-US" sz="2000" b="1" dirty="0" smtClean="0"/>
              <a:t>) </a:t>
            </a:r>
            <a:r>
              <a:rPr lang="en-US" sz="2000" dirty="0" smtClean="0"/>
              <a:t>protocol.</a:t>
            </a:r>
          </a:p>
          <a:p>
            <a:pPr lvl="1">
              <a:buNone/>
            </a:pPr>
            <a:r>
              <a:rPr lang="en-US" sz="1600" dirty="0" smtClean="0">
                <a:hlinkClick r:id="rId2"/>
              </a:rPr>
              <a:t>http://disc.sci.gsfc.nasa.gov/aerosols/services/mapss/mapssdoc.html#description</a:t>
            </a:r>
            <a:r>
              <a:rPr lang="en-US" sz="1600" dirty="0" smtClean="0"/>
              <a:t> </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18</a:t>
            </a:fld>
            <a:endParaRPr lang="en-US"/>
          </a:p>
        </p:txBody>
      </p:sp>
      <p:pic>
        <p:nvPicPr>
          <p:cNvPr id="5" name="Picture 4" descr="MAPSS_intro.jpg"/>
          <p:cNvPicPr>
            <a:picLocks noChangeAspect="1"/>
          </p:cNvPicPr>
          <p:nvPr/>
        </p:nvPicPr>
        <p:blipFill>
          <a:blip r:embed="rId3" cstate="print"/>
          <a:stretch>
            <a:fillRect/>
          </a:stretch>
        </p:blipFill>
        <p:spPr>
          <a:xfrm>
            <a:off x="5793268" y="1079046"/>
            <a:ext cx="2747464" cy="2489835"/>
          </a:xfrm>
          <a:prstGeom prst="rect">
            <a:avLst/>
          </a:prstGeom>
        </p:spPr>
      </p:pic>
      <p:sp>
        <p:nvSpPr>
          <p:cNvPr id="6" name="Content Placeholder 2"/>
          <p:cNvSpPr txBox="1">
            <a:spLocks/>
          </p:cNvSpPr>
          <p:nvPr/>
        </p:nvSpPr>
        <p:spPr>
          <a:xfrm>
            <a:off x="476251" y="3810000"/>
            <a:ext cx="8039100" cy="2886075"/>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Matchup and Quality control criteria for </a:t>
            </a:r>
            <a:r>
              <a:rPr kumimoji="0" lang="en-US" sz="2800" b="1" i="0" u="none" strike="noStrike" kern="1200" cap="none" spc="0" normalizeH="0" baseline="0" noProof="0" dirty="0" err="1" smtClean="0">
                <a:ln>
                  <a:noFill/>
                </a:ln>
                <a:solidFill>
                  <a:schemeClr val="tx1"/>
                </a:solidFill>
                <a:effectLst/>
                <a:uLnTx/>
                <a:uFillTx/>
                <a:latin typeface="+mn-lt"/>
                <a:ea typeface="+mn-ea"/>
                <a:cs typeface="+mn-cs"/>
              </a:rPr>
              <a:t>MAPSS</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-like data:</a:t>
            </a:r>
          </a:p>
          <a:p>
            <a:pPr marL="742950" marR="0" lvl="1" indent="-28575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AERONET L1.5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Direct Sun retrievals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from max 444 sites (includes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DISCOVER_AQ</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sites) are averaged within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±30 minutes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of VIIRS overpass time.</a:t>
            </a:r>
          </a:p>
          <a:p>
            <a:pPr marL="742950" marR="0" lvl="1" indent="-28575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Best quality VIIRS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AOTs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QF</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=0 for IP;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QF</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=3 for EDR) within a radius of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27.5 km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from the AERONET site are averaged.</a:t>
            </a:r>
          </a:p>
          <a:p>
            <a:pPr marL="742950" marR="0" lvl="1" indent="-28575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 minimum of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five best quality VIIRS AOT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retrievals (EDR</a:t>
            </a:r>
            <a:r>
              <a:rPr lang="en-US" sz="2400" dirty="0" smtClean="0"/>
              <a:t>, IP)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and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two </a:t>
            </a:r>
            <a:r>
              <a:rPr kumimoji="0" lang="en-US" sz="2400" b="1" i="0" u="none" strike="noStrike" kern="1200" cap="none" spc="0" normalizeH="0" baseline="0" noProof="0" dirty="0" err="1" smtClean="0">
                <a:ln>
                  <a:noFill/>
                </a:ln>
                <a:solidFill>
                  <a:schemeClr val="tx1"/>
                </a:solidFill>
                <a:effectLst/>
                <a:uLnTx/>
                <a:uFillTx/>
                <a:latin typeface="+mn-lt"/>
                <a:ea typeface="+mn-ea"/>
                <a:cs typeface="+mn-cs"/>
              </a:rPr>
              <a:t>AERONET</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observations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must be available within the spatial and temporal constraints. </a:t>
            </a:r>
          </a:p>
          <a:p>
            <a:pPr marL="742950" marR="0" lvl="1" indent="-28575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AERONET AOT data, if observed at wavelengths other than 550 nm, are interpolated to 550 nm using AOT at 440 nm and 670nm.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SS_VIIRS_AERONET_20130123-20130324_Land_AOT_M2M_DensityPlot.png"/>
          <p:cNvPicPr>
            <a:picLocks noChangeAspect="1"/>
          </p:cNvPicPr>
          <p:nvPr/>
        </p:nvPicPr>
        <p:blipFill>
          <a:blip r:embed="rId2" cstate="print"/>
          <a:stretch>
            <a:fillRect/>
          </a:stretch>
        </p:blipFill>
        <p:spPr>
          <a:xfrm>
            <a:off x="477059" y="1103746"/>
            <a:ext cx="3566160" cy="3265020"/>
          </a:xfrm>
          <a:prstGeom prst="rect">
            <a:avLst/>
          </a:prstGeom>
        </p:spPr>
      </p:pic>
      <p:pic>
        <p:nvPicPr>
          <p:cNvPr id="11" name="Picture 10" descr="MAPSS_VIIRS_AERONET_20130123-20130324_Land_AOT_M2M_Map.png"/>
          <p:cNvPicPr>
            <a:picLocks noChangeAspect="1"/>
          </p:cNvPicPr>
          <p:nvPr/>
        </p:nvPicPr>
        <p:blipFill>
          <a:blip r:embed="rId3" cstate="print"/>
          <a:stretch>
            <a:fillRect/>
          </a:stretch>
        </p:blipFill>
        <p:spPr>
          <a:xfrm>
            <a:off x="157019" y="4391247"/>
            <a:ext cx="4206240" cy="2337443"/>
          </a:xfrm>
          <a:prstGeom prst="rect">
            <a:avLst/>
          </a:prstGeom>
        </p:spPr>
      </p:pic>
      <p:pic>
        <p:nvPicPr>
          <p:cNvPr id="12" name="Picture 11" descr="MAPSS_VIIRS_AERONET_20120502-20130324_Ocean_AOT_M2M_DensityPlot.png"/>
          <p:cNvPicPr>
            <a:picLocks noChangeAspect="1"/>
          </p:cNvPicPr>
          <p:nvPr/>
        </p:nvPicPr>
        <p:blipFill>
          <a:blip r:embed="rId4" cstate="print"/>
          <a:stretch>
            <a:fillRect/>
          </a:stretch>
        </p:blipFill>
        <p:spPr>
          <a:xfrm>
            <a:off x="4735483" y="1104800"/>
            <a:ext cx="3566160" cy="3265020"/>
          </a:xfrm>
          <a:prstGeom prst="rect">
            <a:avLst/>
          </a:prstGeom>
        </p:spPr>
      </p:pic>
      <p:pic>
        <p:nvPicPr>
          <p:cNvPr id="13" name="Picture 12" descr="MAPSS_VIIRS_AERONET_20120502-20130324_Ocean_AOT_M2M_Map.png"/>
          <p:cNvPicPr>
            <a:picLocks noChangeAspect="1"/>
          </p:cNvPicPr>
          <p:nvPr/>
        </p:nvPicPr>
        <p:blipFill>
          <a:blip r:embed="rId5" cstate="print"/>
          <a:stretch>
            <a:fillRect/>
          </a:stretch>
        </p:blipFill>
        <p:spPr>
          <a:xfrm>
            <a:off x="4461163" y="4391247"/>
            <a:ext cx="4206240" cy="2337443"/>
          </a:xfrm>
          <a:prstGeom prst="rect">
            <a:avLst/>
          </a:prstGeom>
        </p:spPr>
      </p:pic>
      <p:sp>
        <p:nvSpPr>
          <p:cNvPr id="10" name="Title 9"/>
          <p:cNvSpPr>
            <a:spLocks noGrp="1"/>
          </p:cNvSpPr>
          <p:nvPr>
            <p:ph type="title"/>
          </p:nvPr>
        </p:nvSpPr>
        <p:spPr/>
        <p:txBody>
          <a:bodyPr>
            <a:normAutofit/>
          </a:bodyPr>
          <a:lstStyle/>
          <a:p>
            <a:r>
              <a:rPr lang="en-US" dirty="0" smtClean="0"/>
              <a:t>VIIRS AOT EDR vs. AERONET AOT</a:t>
            </a:r>
            <a:endParaRPr lang="en-US" dirty="0"/>
          </a:p>
        </p:txBody>
      </p:sp>
      <p:sp>
        <p:nvSpPr>
          <p:cNvPr id="14" name="TextBox 13"/>
          <p:cNvSpPr txBox="1"/>
          <p:nvPr/>
        </p:nvSpPr>
        <p:spPr>
          <a:xfrm>
            <a:off x="1127201" y="707902"/>
            <a:ext cx="2265877" cy="369332"/>
          </a:xfrm>
          <a:prstGeom prst="rect">
            <a:avLst/>
          </a:prstGeom>
          <a:solidFill>
            <a:srgbClr val="E9EDF4"/>
          </a:solidFill>
          <a:ln>
            <a:solidFill>
              <a:schemeClr val="tx2"/>
            </a:solidFill>
          </a:ln>
        </p:spPr>
        <p:txBody>
          <a:bodyPr wrap="none" rtlCol="0">
            <a:spAutoFit/>
          </a:bodyPr>
          <a:lstStyle/>
          <a:p>
            <a:r>
              <a:rPr lang="en-US" b="1" dirty="0" smtClean="0"/>
              <a:t>Land  (Feb-Mar, 2013)</a:t>
            </a:r>
          </a:p>
        </p:txBody>
      </p:sp>
      <p:sp>
        <p:nvSpPr>
          <p:cNvPr id="15" name="TextBox 14"/>
          <p:cNvSpPr txBox="1"/>
          <p:nvPr/>
        </p:nvSpPr>
        <p:spPr>
          <a:xfrm>
            <a:off x="5038959" y="707902"/>
            <a:ext cx="2959208" cy="369332"/>
          </a:xfrm>
          <a:prstGeom prst="rect">
            <a:avLst/>
          </a:prstGeom>
          <a:solidFill>
            <a:srgbClr val="E9EDF4"/>
          </a:solidFill>
          <a:ln>
            <a:solidFill>
              <a:schemeClr val="tx2"/>
            </a:solidFill>
          </a:ln>
        </p:spPr>
        <p:txBody>
          <a:bodyPr wrap="none" rtlCol="0">
            <a:spAutoFit/>
          </a:bodyPr>
          <a:lstStyle/>
          <a:p>
            <a:r>
              <a:rPr lang="en-US" b="1" dirty="0" smtClean="0"/>
              <a:t>Ocean (May 2012-Mar 2013)</a:t>
            </a:r>
          </a:p>
        </p:txBody>
      </p:sp>
      <p:sp>
        <p:nvSpPr>
          <p:cNvPr id="17" name="Slide Number Placeholder 16"/>
          <p:cNvSpPr>
            <a:spLocks noGrp="1"/>
          </p:cNvSpPr>
          <p:nvPr>
            <p:ph type="sldNum" sz="quarter" idx="12"/>
          </p:nvPr>
        </p:nvSpPr>
        <p:spPr/>
        <p:txBody>
          <a:bodyPr/>
          <a:lstStyle/>
          <a:p>
            <a:fld id="{96E36F11-A39A-294D-A59D-6180D50ED29D}"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7889" y="993761"/>
          <a:ext cx="8540340" cy="5730312"/>
        </p:xfrm>
        <a:graphic>
          <a:graphicData uri="http://schemas.openxmlformats.org/drawingml/2006/table">
            <a:tbl>
              <a:tblPr firstRow="1" bandRow="1">
                <a:tableStyleId>{5C22544A-7EE6-4342-B048-85BDC9FD1C3A}</a:tableStyleId>
              </a:tblPr>
              <a:tblGrid>
                <a:gridCol w="2023425"/>
                <a:gridCol w="2002972"/>
                <a:gridCol w="4513943"/>
              </a:tblGrid>
              <a:tr h="358214">
                <a:tc>
                  <a:txBody>
                    <a:bodyPr/>
                    <a:lstStyle/>
                    <a:p>
                      <a:r>
                        <a:rPr lang="en-US" sz="1800" dirty="0" smtClean="0">
                          <a:latin typeface="Times New Roman" pitchFamily="18" charset="0"/>
                          <a:cs typeface="Times New Roman" pitchFamily="18" charset="0"/>
                        </a:rPr>
                        <a:t>Name</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Organization</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Major Task</a:t>
                      </a:r>
                      <a:endParaRPr lang="en-US" sz="1800" dirty="0">
                        <a:latin typeface="Times New Roman" pitchFamily="18" charset="0"/>
                        <a:cs typeface="Times New Roman" pitchFamily="18" charset="0"/>
                      </a:endParaRPr>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Kurt F.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Brueske</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IIS</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/Raytheon</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Code testing support within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IDPS</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Ashley N. Griffin</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PRAXIS, INC/NASA</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JAM</a:t>
                      </a: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Brent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Holben</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NASA/GSFC</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AERONET</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observations for validation work</a:t>
                      </a: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Robert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Holz</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UW/</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CIMSS</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Product validation and science team support</a:t>
                      </a: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Nai</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-Yung C. Hsu</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NASA/GSFC</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Deep-blue algorithm development</a:t>
                      </a: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Ho-Chun Huang</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UMD</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CICS</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SM algorithm development and validation</a:t>
                      </a:r>
                    </a:p>
                  </a:txBody>
                  <a:tcPr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Jingfeng</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Huang</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UMD</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CICS</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AOT Algorithm development and product validation</a:t>
                      </a:r>
                    </a:p>
                  </a:txBody>
                  <a:tcPr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Edward J.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Hyer</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NRL</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Product validation, assimilation activities</a:t>
                      </a: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John M. Jackson</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NGAS</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VIIRS cal/</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val</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activities, liaison to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SDR</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team</a:t>
                      </a: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Shobha</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Kondragunta</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NOAA/NESDIS</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Co-lead</a:t>
                      </a: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Istvan Laszlo</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NOAA/NESDIS</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Co-lead</a:t>
                      </a: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Hongqing</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Liu</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IMSG</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/NOAA</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Visualization, algorithm development, validation</a:t>
                      </a:r>
                    </a:p>
                  </a:txBody>
                  <a:tcPr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Min M.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Oo</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UW/</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CIMSS</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Cal/Val with collocated MODIS data</a:t>
                      </a:r>
                    </a:p>
                  </a:txBody>
                  <a:tcPr marT="45723" marB="45723"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Lorraine A. Remer</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UMBC</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Algorithm development, ATBD,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liason</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to VCM team</a:t>
                      </a:r>
                    </a:p>
                  </a:txBody>
                  <a:tcPr horzOverflow="overflow"/>
                </a:tc>
              </a:tr>
              <a:tr h="3352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Andrew M.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Sayer</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NASA/GESTAR</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Deep-blue algorithm development</a:t>
                      </a: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Hai</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Zhang</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IMSG</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/NOAA</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Algorithm coding, validation within IDEA</a:t>
                      </a:r>
                    </a:p>
                  </a:txBody>
                  <a:tcPr marT="45723" marB="45723" horzOverflow="overflow"/>
                </a:tc>
              </a:tr>
            </a:tbl>
          </a:graphicData>
        </a:graphic>
      </p:graphicFrame>
      <p:sp>
        <p:nvSpPr>
          <p:cNvPr id="2" name="Title 1"/>
          <p:cNvSpPr>
            <a:spLocks noGrp="1"/>
          </p:cNvSpPr>
          <p:nvPr>
            <p:ph type="title"/>
          </p:nvPr>
        </p:nvSpPr>
        <p:spPr/>
        <p:txBody>
          <a:bodyPr/>
          <a:lstStyle/>
          <a:p>
            <a:r>
              <a:rPr lang="en-US" dirty="0" smtClean="0"/>
              <a:t>VIIRS Aerosol Cal/Val Team</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IIRS_AERONET_IP_MUD_20130123-20130324_Land_AOT_M2M_DensityPlot.png"/>
          <p:cNvPicPr>
            <a:picLocks noChangeAspect="1"/>
          </p:cNvPicPr>
          <p:nvPr/>
        </p:nvPicPr>
        <p:blipFill>
          <a:blip r:embed="rId2" cstate="print"/>
          <a:stretch>
            <a:fillRect/>
          </a:stretch>
        </p:blipFill>
        <p:spPr>
          <a:xfrm>
            <a:off x="476802" y="1101641"/>
            <a:ext cx="3566160" cy="3265018"/>
          </a:xfrm>
          <a:prstGeom prst="rect">
            <a:avLst/>
          </a:prstGeom>
        </p:spPr>
      </p:pic>
      <p:pic>
        <p:nvPicPr>
          <p:cNvPr id="10" name="Picture 9" descr="VIIRS_AERONET_IP_MUD_20130123-20130324_Land_AOT_M2M_MAP.png"/>
          <p:cNvPicPr>
            <a:picLocks noChangeAspect="1"/>
          </p:cNvPicPr>
          <p:nvPr/>
        </p:nvPicPr>
        <p:blipFill>
          <a:blip r:embed="rId3" cstate="print"/>
          <a:stretch>
            <a:fillRect/>
          </a:stretch>
        </p:blipFill>
        <p:spPr>
          <a:xfrm>
            <a:off x="156762" y="4386973"/>
            <a:ext cx="4206240" cy="2337443"/>
          </a:xfrm>
          <a:prstGeom prst="rect">
            <a:avLst/>
          </a:prstGeom>
        </p:spPr>
      </p:pic>
      <p:pic>
        <p:nvPicPr>
          <p:cNvPr id="7" name="Picture 6" descr="VIIRS_AERONET_IP_MUD_20120502-20130324_Ocean_AOT_M2M_MAP.png"/>
          <p:cNvPicPr>
            <a:picLocks noChangeAspect="1"/>
          </p:cNvPicPr>
          <p:nvPr/>
        </p:nvPicPr>
        <p:blipFill>
          <a:blip r:embed="rId4" cstate="print"/>
          <a:stretch>
            <a:fillRect/>
          </a:stretch>
        </p:blipFill>
        <p:spPr>
          <a:xfrm>
            <a:off x="4432656" y="4391013"/>
            <a:ext cx="4233642" cy="2340864"/>
          </a:xfrm>
          <a:prstGeom prst="rect">
            <a:avLst/>
          </a:prstGeom>
        </p:spPr>
      </p:pic>
      <p:pic>
        <p:nvPicPr>
          <p:cNvPr id="8" name="Picture 7" descr="VIIRS_AERONET_IP_MUD_20120502-20130324_Ocean_AOT_M2M_DensityPlot.png"/>
          <p:cNvPicPr>
            <a:picLocks noChangeAspect="1"/>
          </p:cNvPicPr>
          <p:nvPr/>
        </p:nvPicPr>
        <p:blipFill>
          <a:blip r:embed="rId5" cstate="print"/>
          <a:stretch>
            <a:fillRect/>
          </a:stretch>
        </p:blipFill>
        <p:spPr>
          <a:xfrm>
            <a:off x="4726569" y="1102948"/>
            <a:ext cx="3566160" cy="3265018"/>
          </a:xfrm>
          <a:prstGeom prst="rect">
            <a:avLst/>
          </a:prstGeom>
        </p:spPr>
      </p:pic>
      <p:sp>
        <p:nvSpPr>
          <p:cNvPr id="11" name="Title 10"/>
          <p:cNvSpPr>
            <a:spLocks noGrp="1"/>
          </p:cNvSpPr>
          <p:nvPr>
            <p:ph type="title"/>
          </p:nvPr>
        </p:nvSpPr>
        <p:spPr/>
        <p:txBody>
          <a:bodyPr/>
          <a:lstStyle/>
          <a:p>
            <a:r>
              <a:rPr lang="en-US" dirty="0" smtClean="0"/>
              <a:t>VIIRS AOT IP vs. AERONET AOT</a:t>
            </a:r>
            <a:endParaRPr lang="en-US" dirty="0"/>
          </a:p>
        </p:txBody>
      </p:sp>
      <p:sp>
        <p:nvSpPr>
          <p:cNvPr id="12" name="Slide Number Placeholder 11"/>
          <p:cNvSpPr>
            <a:spLocks noGrp="1"/>
          </p:cNvSpPr>
          <p:nvPr>
            <p:ph type="sldNum" sz="quarter" idx="12"/>
          </p:nvPr>
        </p:nvSpPr>
        <p:spPr/>
        <p:txBody>
          <a:bodyPr/>
          <a:lstStyle/>
          <a:p>
            <a:fld id="{96E36F11-A39A-294D-A59D-6180D50ED29D}" type="slidenum">
              <a:rPr lang="en-US" smtClean="0"/>
              <a:pPr/>
              <a:t>20</a:t>
            </a:fld>
            <a:endParaRPr lang="en-US"/>
          </a:p>
        </p:txBody>
      </p:sp>
      <p:sp>
        <p:nvSpPr>
          <p:cNvPr id="13" name="TextBox 12"/>
          <p:cNvSpPr txBox="1"/>
          <p:nvPr/>
        </p:nvSpPr>
        <p:spPr>
          <a:xfrm>
            <a:off x="1126944" y="707902"/>
            <a:ext cx="2265877" cy="369332"/>
          </a:xfrm>
          <a:prstGeom prst="rect">
            <a:avLst/>
          </a:prstGeom>
          <a:solidFill>
            <a:srgbClr val="E9EDF4"/>
          </a:solidFill>
          <a:ln>
            <a:solidFill>
              <a:schemeClr val="tx2"/>
            </a:solidFill>
          </a:ln>
        </p:spPr>
        <p:txBody>
          <a:bodyPr wrap="none" rtlCol="0">
            <a:spAutoFit/>
          </a:bodyPr>
          <a:lstStyle/>
          <a:p>
            <a:r>
              <a:rPr lang="en-US" b="1" dirty="0" smtClean="0"/>
              <a:t>Land  (Feb-Mar, 2013)</a:t>
            </a:r>
          </a:p>
        </p:txBody>
      </p:sp>
      <p:sp>
        <p:nvSpPr>
          <p:cNvPr id="14" name="TextBox 13"/>
          <p:cNvSpPr txBox="1"/>
          <p:nvPr/>
        </p:nvSpPr>
        <p:spPr>
          <a:xfrm>
            <a:off x="5056172" y="707902"/>
            <a:ext cx="2959208" cy="369332"/>
          </a:xfrm>
          <a:prstGeom prst="rect">
            <a:avLst/>
          </a:prstGeom>
          <a:solidFill>
            <a:srgbClr val="E9EDF4"/>
          </a:solidFill>
          <a:ln>
            <a:solidFill>
              <a:schemeClr val="tx2"/>
            </a:solidFill>
          </a:ln>
        </p:spPr>
        <p:txBody>
          <a:bodyPr wrap="none" rtlCol="0">
            <a:spAutoFit/>
          </a:bodyPr>
          <a:lstStyle/>
          <a:p>
            <a:r>
              <a:rPr lang="en-US" b="1" dirty="0" smtClean="0"/>
              <a:t>Ocean (May 2012-Mar 2013)</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8674" y="1372782"/>
          <a:ext cx="8482150" cy="2407920"/>
        </p:xfrm>
        <a:graphic>
          <a:graphicData uri="http://schemas.openxmlformats.org/drawingml/2006/table">
            <a:tbl>
              <a:tblPr firstRow="1" bandRow="1">
                <a:tableStyleId>{5C22544A-7EE6-4342-B048-85BDC9FD1C3A}</a:tableStyleId>
              </a:tblPr>
              <a:tblGrid>
                <a:gridCol w="1785257"/>
                <a:gridCol w="731520"/>
                <a:gridCol w="879566"/>
                <a:gridCol w="940526"/>
                <a:gridCol w="748937"/>
                <a:gridCol w="783771"/>
                <a:gridCol w="923109"/>
                <a:gridCol w="949234"/>
                <a:gridCol w="740230"/>
              </a:tblGrid>
              <a:tr h="340592">
                <a:tc>
                  <a:txBody>
                    <a:bodyPr/>
                    <a:lstStyle/>
                    <a:p>
                      <a:r>
                        <a:rPr lang="en-US" sz="1800" dirty="0" smtClean="0"/>
                        <a:t>EDR</a:t>
                      </a:r>
                      <a:endParaRPr lang="en-US" sz="1800" dirty="0"/>
                    </a:p>
                  </a:txBody>
                  <a:tcPr/>
                </a:tc>
                <a:tc>
                  <a:txBody>
                    <a:bodyPr/>
                    <a:lstStyle/>
                    <a:p>
                      <a:r>
                        <a:rPr lang="en-US" sz="1800" dirty="0" smtClean="0"/>
                        <a:t>VIIRS</a:t>
                      </a:r>
                      <a:endParaRPr lang="en-US" sz="1800" dirty="0"/>
                    </a:p>
                  </a:txBody>
                  <a:tcPr>
                    <a:solidFill>
                      <a:schemeClr val="accent6">
                        <a:lumMod val="60000"/>
                        <a:lumOff val="40000"/>
                      </a:schemeClr>
                    </a:solidFill>
                  </a:tcPr>
                </a:tc>
                <a:tc>
                  <a:txBody>
                    <a:bodyPr/>
                    <a:lstStyle/>
                    <a:p>
                      <a:r>
                        <a:rPr lang="en-US" sz="1800" dirty="0" smtClean="0"/>
                        <a:t>MYD04</a:t>
                      </a:r>
                      <a:endParaRPr lang="en-US" sz="1800" dirty="0"/>
                    </a:p>
                  </a:txBody>
                  <a:tcPr>
                    <a:solidFill>
                      <a:schemeClr val="accent6">
                        <a:lumMod val="60000"/>
                        <a:lumOff val="40000"/>
                      </a:schemeClr>
                    </a:solidFill>
                  </a:tcPr>
                </a:tc>
                <a:tc>
                  <a:txBody>
                    <a:bodyPr/>
                    <a:lstStyle/>
                    <a:p>
                      <a:r>
                        <a:rPr lang="en-US" sz="1800" dirty="0" smtClean="0"/>
                        <a:t>MOD04</a:t>
                      </a:r>
                      <a:endParaRPr lang="en-US" sz="1800" dirty="0"/>
                    </a:p>
                  </a:txBody>
                  <a:tcPr>
                    <a:solidFill>
                      <a:schemeClr val="accent6">
                        <a:lumMod val="60000"/>
                        <a:lumOff val="40000"/>
                      </a:schemeClr>
                    </a:solidFill>
                  </a:tcPr>
                </a:tc>
                <a:tc>
                  <a:txBody>
                    <a:bodyPr/>
                    <a:lstStyle/>
                    <a:p>
                      <a:r>
                        <a:rPr lang="en-US" sz="1800" dirty="0" smtClean="0"/>
                        <a:t>MISR</a:t>
                      </a:r>
                      <a:endParaRPr lang="en-US" sz="1800" dirty="0"/>
                    </a:p>
                  </a:txBody>
                  <a:tcPr>
                    <a:solidFill>
                      <a:schemeClr val="accent6">
                        <a:lumMod val="60000"/>
                        <a:lumOff val="40000"/>
                      </a:schemeClr>
                    </a:solidFill>
                  </a:tcPr>
                </a:tc>
                <a:tc>
                  <a:txBody>
                    <a:bodyPr/>
                    <a:lstStyle/>
                    <a:p>
                      <a:r>
                        <a:rPr lang="en-US" sz="1800" dirty="0" smtClean="0"/>
                        <a:t>VIIRS</a:t>
                      </a:r>
                      <a:endParaRPr lang="en-US" sz="1800" dirty="0"/>
                    </a:p>
                  </a:txBody>
                  <a:tcPr>
                    <a:solidFill>
                      <a:srgbClr val="00B0F0"/>
                    </a:solidFill>
                  </a:tcPr>
                </a:tc>
                <a:tc>
                  <a:txBody>
                    <a:bodyPr/>
                    <a:lstStyle/>
                    <a:p>
                      <a:r>
                        <a:rPr lang="en-US" sz="1800" dirty="0" smtClean="0"/>
                        <a:t>MYD04</a:t>
                      </a:r>
                      <a:endParaRPr lang="en-US" sz="1800" dirty="0"/>
                    </a:p>
                  </a:txBody>
                  <a:tcPr>
                    <a:solidFill>
                      <a:srgbClr val="00B0F0"/>
                    </a:solidFill>
                  </a:tcPr>
                </a:tc>
                <a:tc>
                  <a:txBody>
                    <a:bodyPr/>
                    <a:lstStyle/>
                    <a:p>
                      <a:r>
                        <a:rPr lang="en-US" sz="1800" dirty="0" smtClean="0"/>
                        <a:t>MOD04</a:t>
                      </a:r>
                      <a:endParaRPr lang="en-US" sz="1800" dirty="0"/>
                    </a:p>
                  </a:txBody>
                  <a:tcPr>
                    <a:solidFill>
                      <a:srgbClr val="00B0F0"/>
                    </a:solidFill>
                  </a:tcPr>
                </a:tc>
                <a:tc>
                  <a:txBody>
                    <a:bodyPr/>
                    <a:lstStyle/>
                    <a:p>
                      <a:r>
                        <a:rPr lang="en-US" sz="1800" dirty="0" smtClean="0"/>
                        <a:t>MISR</a:t>
                      </a:r>
                      <a:endParaRPr lang="en-US" sz="1800" dirty="0"/>
                    </a:p>
                  </a:txBody>
                  <a:tcPr>
                    <a:solidFill>
                      <a:srgbClr val="00B0F0"/>
                    </a:solidFill>
                  </a:tcPr>
                </a:tc>
              </a:tr>
              <a:tr h="247008">
                <a:tc>
                  <a:txBody>
                    <a:bodyPr/>
                    <a:lstStyle/>
                    <a:p>
                      <a:r>
                        <a:rPr lang="en-US" sz="1800" dirty="0" smtClean="0">
                          <a:solidFill>
                            <a:srgbClr val="C00000"/>
                          </a:solidFill>
                        </a:rPr>
                        <a:t>AOT (550 nm)</a:t>
                      </a:r>
                      <a:endParaRPr lang="en-US" sz="1800" dirty="0">
                        <a:solidFill>
                          <a:srgbClr val="C00000"/>
                        </a:solidFill>
                      </a:endParaRPr>
                    </a:p>
                  </a:txBody>
                  <a:tcPr/>
                </a:tc>
                <a:tc gridSpan="4">
                  <a:txBody>
                    <a:bodyPr/>
                    <a:lstStyle/>
                    <a:p>
                      <a:pPr algn="ctr"/>
                      <a:r>
                        <a:rPr lang="en-US" sz="1800" b="1" dirty="0" smtClean="0">
                          <a:effectLst>
                            <a:outerShdw blurRad="38100" dist="38100" dir="2700000" algn="tl">
                              <a:srgbClr val="000000">
                                <a:alpha val="43137"/>
                              </a:srgbClr>
                            </a:outerShdw>
                          </a:effectLst>
                        </a:rPr>
                        <a:t>LAND</a:t>
                      </a:r>
                      <a:endParaRPr lang="en-US" sz="1800" b="1" dirty="0">
                        <a:effectLst>
                          <a:outerShdw blurRad="38100" dist="38100" dir="2700000" algn="tl">
                            <a:srgbClr val="000000">
                              <a:alpha val="43137"/>
                            </a:srgbClr>
                          </a:outerShdw>
                        </a:effectLst>
                      </a:endParaRPr>
                    </a:p>
                  </a:txBody>
                  <a:tcPr>
                    <a:solidFill>
                      <a:schemeClr val="accent6">
                        <a:lumMod val="60000"/>
                        <a:lumOff val="40000"/>
                      </a:schemeClr>
                    </a:solidFill>
                  </a:tcPr>
                </a:tc>
                <a:tc hMerge="1">
                  <a:txBody>
                    <a:bodyPr/>
                    <a:lstStyle/>
                    <a:p>
                      <a:endParaRPr lang="en-US" dirty="0"/>
                    </a:p>
                  </a:txBody>
                  <a:tcPr>
                    <a:solidFill>
                      <a:schemeClr val="accent6">
                        <a:lumMod val="60000"/>
                        <a:lumOff val="40000"/>
                      </a:schemeClr>
                    </a:solidFill>
                  </a:tcPr>
                </a:tc>
                <a:tc hMerge="1">
                  <a:txBody>
                    <a:bodyPr/>
                    <a:lstStyle/>
                    <a:p>
                      <a:endParaRPr lang="en-US" dirty="0"/>
                    </a:p>
                  </a:txBody>
                  <a:tcPr>
                    <a:solidFill>
                      <a:schemeClr val="accent6">
                        <a:lumMod val="60000"/>
                        <a:lumOff val="40000"/>
                      </a:schemeClr>
                    </a:solidFill>
                  </a:tcPr>
                </a:tc>
                <a:tc hMerge="1">
                  <a:txBody>
                    <a:bodyPr/>
                    <a:lstStyle/>
                    <a:p>
                      <a:endParaRPr lang="en-US" dirty="0"/>
                    </a:p>
                  </a:txBody>
                  <a:tcPr>
                    <a:solidFill>
                      <a:schemeClr val="accent6">
                        <a:lumMod val="60000"/>
                        <a:lumOff val="40000"/>
                      </a:schemeClr>
                    </a:solidFill>
                  </a:tcPr>
                </a:tc>
                <a:tc gridSpan="4">
                  <a:txBody>
                    <a:bodyPr/>
                    <a:lstStyle/>
                    <a:p>
                      <a:pPr algn="ctr"/>
                      <a:r>
                        <a:rPr lang="en-US" sz="1800" b="1" dirty="0" smtClean="0">
                          <a:effectLst>
                            <a:outerShdw blurRad="38100" dist="38100" dir="2700000" algn="tl">
                              <a:srgbClr val="000000">
                                <a:alpha val="43137"/>
                              </a:srgbClr>
                            </a:outerShdw>
                          </a:effectLst>
                        </a:rPr>
                        <a:t>OCEAN</a:t>
                      </a:r>
                      <a:endParaRPr lang="en-US" sz="1800" b="1" dirty="0">
                        <a:effectLst>
                          <a:outerShdw blurRad="38100" dist="38100" dir="2700000" algn="tl">
                            <a:srgbClr val="000000">
                              <a:alpha val="43137"/>
                            </a:srgbClr>
                          </a:outerShdw>
                        </a:effectLst>
                      </a:endParaRPr>
                    </a:p>
                  </a:txBody>
                  <a:tcPr>
                    <a:solidFill>
                      <a:srgbClr val="00B0F0"/>
                    </a:solidFill>
                  </a:tcPr>
                </a:tc>
                <a:tc hMerge="1">
                  <a:txBody>
                    <a:bodyPr/>
                    <a:lstStyle/>
                    <a:p>
                      <a:endParaRPr lang="en-US" dirty="0"/>
                    </a:p>
                  </a:txBody>
                  <a:tcPr>
                    <a:solidFill>
                      <a:srgbClr val="00B0F0"/>
                    </a:solidFill>
                  </a:tcPr>
                </a:tc>
                <a:tc hMerge="1">
                  <a:txBody>
                    <a:bodyPr/>
                    <a:lstStyle/>
                    <a:p>
                      <a:endParaRPr lang="en-US" dirty="0"/>
                    </a:p>
                  </a:txBody>
                  <a:tcPr>
                    <a:solidFill>
                      <a:srgbClr val="00B0F0"/>
                    </a:solidFill>
                  </a:tcPr>
                </a:tc>
                <a:tc hMerge="1">
                  <a:txBody>
                    <a:bodyPr/>
                    <a:lstStyle/>
                    <a:p>
                      <a:endParaRPr lang="en-US" dirty="0"/>
                    </a:p>
                  </a:txBody>
                  <a:tcPr>
                    <a:solidFill>
                      <a:srgbClr val="00B0F0"/>
                    </a:solidFill>
                  </a:tcPr>
                </a:tc>
              </a:tr>
              <a:tr h="312209">
                <a:tc>
                  <a:txBody>
                    <a:bodyPr/>
                    <a:lstStyle/>
                    <a:p>
                      <a:r>
                        <a:rPr lang="en-US" sz="1600" dirty="0" smtClean="0"/>
                        <a:t>Sample</a:t>
                      </a:r>
                      <a:r>
                        <a:rPr lang="en-US" sz="1600" baseline="0" dirty="0" smtClean="0"/>
                        <a:t> Size</a:t>
                      </a:r>
                      <a:endParaRPr lang="en-US" sz="1600" dirty="0"/>
                    </a:p>
                  </a:txBody>
                  <a:tcPr/>
                </a:tc>
                <a:tc>
                  <a:txBody>
                    <a:bodyPr/>
                    <a:lstStyle/>
                    <a:p>
                      <a:pPr algn="r"/>
                      <a:r>
                        <a:rPr lang="en-US" sz="1600" b="1" dirty="0" smtClean="0"/>
                        <a:t>1255</a:t>
                      </a:r>
                      <a:endParaRPr lang="en-US" sz="1600" b="1" dirty="0"/>
                    </a:p>
                  </a:txBody>
                  <a:tcPr/>
                </a:tc>
                <a:tc>
                  <a:txBody>
                    <a:bodyPr/>
                    <a:lstStyle/>
                    <a:p>
                      <a:pPr algn="r"/>
                      <a:r>
                        <a:rPr lang="en-US" sz="1600" dirty="0" smtClean="0"/>
                        <a:t>1026</a:t>
                      </a:r>
                      <a:endParaRPr lang="en-US" sz="1600" dirty="0"/>
                    </a:p>
                  </a:txBody>
                  <a:tcPr/>
                </a:tc>
                <a:tc>
                  <a:txBody>
                    <a:bodyPr/>
                    <a:lstStyle/>
                    <a:p>
                      <a:pPr algn="r"/>
                      <a:r>
                        <a:rPr lang="en-US" sz="1600" dirty="0" smtClean="0"/>
                        <a:t>1269</a:t>
                      </a:r>
                      <a:endParaRPr lang="en-US" sz="1600" dirty="0"/>
                    </a:p>
                  </a:txBody>
                  <a:tcPr/>
                </a:tc>
                <a:tc>
                  <a:txBody>
                    <a:bodyPr/>
                    <a:lstStyle/>
                    <a:p>
                      <a:pPr algn="r"/>
                      <a:r>
                        <a:rPr lang="en-US" sz="1600" dirty="0" smtClean="0"/>
                        <a:t>718</a:t>
                      </a:r>
                      <a:endParaRPr lang="en-US" sz="1600" dirty="0"/>
                    </a:p>
                  </a:txBody>
                  <a:tcPr/>
                </a:tc>
                <a:tc>
                  <a:txBody>
                    <a:bodyPr/>
                    <a:lstStyle/>
                    <a:p>
                      <a:pPr algn="r"/>
                      <a:r>
                        <a:rPr lang="en-US" sz="1600" b="1" dirty="0" smtClean="0"/>
                        <a:t>4117</a:t>
                      </a:r>
                      <a:endParaRPr lang="en-US" sz="1600" b="1" dirty="0"/>
                    </a:p>
                  </a:txBody>
                  <a:tcPr/>
                </a:tc>
                <a:tc>
                  <a:txBody>
                    <a:bodyPr/>
                    <a:lstStyle/>
                    <a:p>
                      <a:pPr algn="r"/>
                      <a:r>
                        <a:rPr lang="en-US" sz="1600" dirty="0" smtClean="0"/>
                        <a:t>4742</a:t>
                      </a:r>
                      <a:endParaRPr lang="en-US" sz="1600" dirty="0"/>
                    </a:p>
                  </a:txBody>
                  <a:tcPr/>
                </a:tc>
                <a:tc>
                  <a:txBody>
                    <a:bodyPr/>
                    <a:lstStyle/>
                    <a:p>
                      <a:pPr algn="r"/>
                      <a:r>
                        <a:rPr lang="en-US" sz="1600" dirty="0" smtClean="0"/>
                        <a:t>4495</a:t>
                      </a:r>
                      <a:endParaRPr lang="en-US" sz="1600" dirty="0"/>
                    </a:p>
                  </a:txBody>
                  <a:tcPr/>
                </a:tc>
                <a:tc>
                  <a:txBody>
                    <a:bodyPr/>
                    <a:lstStyle/>
                    <a:p>
                      <a:pPr algn="r"/>
                      <a:r>
                        <a:rPr lang="en-US" sz="1600" dirty="0" smtClean="0"/>
                        <a:t>91</a:t>
                      </a:r>
                      <a:endParaRPr lang="en-US" sz="1600" dirty="0"/>
                    </a:p>
                  </a:txBody>
                  <a:tcPr/>
                </a:tc>
              </a:tr>
              <a:tr h="312209">
                <a:tc>
                  <a:txBody>
                    <a:bodyPr/>
                    <a:lstStyle/>
                    <a:p>
                      <a:r>
                        <a:rPr lang="en-US" sz="1600" dirty="0" smtClean="0"/>
                        <a:t>Accuracy</a:t>
                      </a:r>
                      <a:endParaRPr lang="en-US" sz="1600" dirty="0"/>
                    </a:p>
                  </a:txBody>
                  <a:tcPr/>
                </a:tc>
                <a:tc>
                  <a:txBody>
                    <a:bodyPr/>
                    <a:lstStyle/>
                    <a:p>
                      <a:pPr algn="r"/>
                      <a:r>
                        <a:rPr lang="en-US" sz="1600" b="1" dirty="0" smtClean="0"/>
                        <a:t>-0.013</a:t>
                      </a:r>
                      <a:endParaRPr lang="en-US" sz="1600" b="1" dirty="0"/>
                    </a:p>
                  </a:txBody>
                  <a:tcPr/>
                </a:tc>
                <a:tc>
                  <a:txBody>
                    <a:bodyPr/>
                    <a:lstStyle/>
                    <a:p>
                      <a:pPr algn="r"/>
                      <a:r>
                        <a:rPr lang="en-US" sz="1600" dirty="0" smtClean="0"/>
                        <a:t>-0.014</a:t>
                      </a:r>
                      <a:endParaRPr lang="en-US" sz="1600" dirty="0"/>
                    </a:p>
                  </a:txBody>
                  <a:tcPr/>
                </a:tc>
                <a:tc>
                  <a:txBody>
                    <a:bodyPr/>
                    <a:lstStyle/>
                    <a:p>
                      <a:pPr algn="r"/>
                      <a:r>
                        <a:rPr lang="en-US" sz="1600" dirty="0" smtClean="0"/>
                        <a:t>-0.043</a:t>
                      </a:r>
                      <a:endParaRPr lang="en-US" sz="1600" dirty="0"/>
                    </a:p>
                  </a:txBody>
                  <a:tcPr/>
                </a:tc>
                <a:tc>
                  <a:txBody>
                    <a:bodyPr/>
                    <a:lstStyle/>
                    <a:p>
                      <a:pPr algn="r"/>
                      <a:r>
                        <a:rPr lang="en-US" sz="1600" dirty="0" smtClean="0"/>
                        <a:t>-0.009</a:t>
                      </a:r>
                      <a:endParaRPr lang="en-US" sz="1600" dirty="0"/>
                    </a:p>
                  </a:txBody>
                  <a:tcPr/>
                </a:tc>
                <a:tc>
                  <a:txBody>
                    <a:bodyPr/>
                    <a:lstStyle/>
                    <a:p>
                      <a:pPr algn="r"/>
                      <a:r>
                        <a:rPr lang="en-US" sz="1600" b="1" dirty="0" smtClean="0"/>
                        <a:t>0.011</a:t>
                      </a:r>
                      <a:endParaRPr lang="en-US" sz="1600" b="1" dirty="0"/>
                    </a:p>
                  </a:txBody>
                  <a:tcPr/>
                </a:tc>
                <a:tc>
                  <a:txBody>
                    <a:bodyPr/>
                    <a:lstStyle/>
                    <a:p>
                      <a:pPr algn="r"/>
                      <a:r>
                        <a:rPr lang="en-US" sz="1600" dirty="0" smtClean="0"/>
                        <a:t>0.006</a:t>
                      </a:r>
                      <a:endParaRPr lang="en-US" sz="1600" dirty="0"/>
                    </a:p>
                  </a:txBody>
                  <a:tcPr/>
                </a:tc>
                <a:tc>
                  <a:txBody>
                    <a:bodyPr/>
                    <a:lstStyle/>
                    <a:p>
                      <a:pPr algn="r"/>
                      <a:r>
                        <a:rPr lang="en-US" sz="1600" dirty="0" smtClean="0"/>
                        <a:t>0.010</a:t>
                      </a:r>
                      <a:endParaRPr lang="en-US" sz="1600" dirty="0"/>
                    </a:p>
                  </a:txBody>
                  <a:tcPr/>
                </a:tc>
                <a:tc>
                  <a:txBody>
                    <a:bodyPr/>
                    <a:lstStyle/>
                    <a:p>
                      <a:pPr algn="r"/>
                      <a:r>
                        <a:rPr lang="en-US" sz="1600" dirty="0" smtClean="0"/>
                        <a:t>0.038</a:t>
                      </a:r>
                      <a:endParaRPr lang="en-US" sz="1600" dirty="0"/>
                    </a:p>
                  </a:txBody>
                  <a:tcPr/>
                </a:tc>
              </a:tr>
              <a:tr h="312209">
                <a:tc>
                  <a:txBody>
                    <a:bodyPr/>
                    <a:lstStyle/>
                    <a:p>
                      <a:r>
                        <a:rPr lang="en-US" sz="1600" dirty="0" smtClean="0"/>
                        <a:t>Precision</a:t>
                      </a:r>
                      <a:endParaRPr lang="en-US" sz="1600" dirty="0"/>
                    </a:p>
                  </a:txBody>
                  <a:tcPr/>
                </a:tc>
                <a:tc>
                  <a:txBody>
                    <a:bodyPr/>
                    <a:lstStyle/>
                    <a:p>
                      <a:pPr algn="r"/>
                      <a:r>
                        <a:rPr lang="en-US" sz="1600" b="1" dirty="0" smtClean="0"/>
                        <a:t>0.111</a:t>
                      </a:r>
                      <a:endParaRPr lang="en-US" sz="1600" b="1" dirty="0"/>
                    </a:p>
                  </a:txBody>
                  <a:tcPr/>
                </a:tc>
                <a:tc>
                  <a:txBody>
                    <a:bodyPr/>
                    <a:lstStyle/>
                    <a:p>
                      <a:pPr algn="r"/>
                      <a:r>
                        <a:rPr lang="en-US" sz="1600" dirty="0" smtClean="0"/>
                        <a:t>0.143</a:t>
                      </a:r>
                      <a:endParaRPr lang="en-US" sz="1600" dirty="0"/>
                    </a:p>
                  </a:txBody>
                  <a:tcPr/>
                </a:tc>
                <a:tc>
                  <a:txBody>
                    <a:bodyPr/>
                    <a:lstStyle/>
                    <a:p>
                      <a:pPr algn="r"/>
                      <a:r>
                        <a:rPr lang="en-US" sz="1600" dirty="0" smtClean="0"/>
                        <a:t>0.140</a:t>
                      </a:r>
                      <a:endParaRPr lang="en-US" sz="1600" dirty="0"/>
                    </a:p>
                  </a:txBody>
                  <a:tcPr/>
                </a:tc>
                <a:tc>
                  <a:txBody>
                    <a:bodyPr/>
                    <a:lstStyle/>
                    <a:p>
                      <a:pPr algn="r"/>
                      <a:r>
                        <a:rPr lang="en-US" sz="1600" dirty="0" smtClean="0"/>
                        <a:t>0.133</a:t>
                      </a:r>
                      <a:endParaRPr lang="en-US" sz="1600" dirty="0"/>
                    </a:p>
                  </a:txBody>
                  <a:tcPr/>
                </a:tc>
                <a:tc>
                  <a:txBody>
                    <a:bodyPr/>
                    <a:lstStyle/>
                    <a:p>
                      <a:pPr algn="r"/>
                      <a:r>
                        <a:rPr lang="en-US" sz="1600" b="1" dirty="0" smtClean="0"/>
                        <a:t>0.083</a:t>
                      </a:r>
                      <a:endParaRPr lang="en-US" sz="1600" b="1" dirty="0"/>
                    </a:p>
                  </a:txBody>
                  <a:tcPr/>
                </a:tc>
                <a:tc>
                  <a:txBody>
                    <a:bodyPr/>
                    <a:lstStyle/>
                    <a:p>
                      <a:pPr algn="r"/>
                      <a:r>
                        <a:rPr lang="en-US" sz="1600" dirty="0" smtClean="0"/>
                        <a:t>0.117</a:t>
                      </a:r>
                      <a:endParaRPr lang="en-US" sz="1600" dirty="0"/>
                    </a:p>
                  </a:txBody>
                  <a:tcPr/>
                </a:tc>
                <a:tc>
                  <a:txBody>
                    <a:bodyPr/>
                    <a:lstStyle/>
                    <a:p>
                      <a:pPr algn="r"/>
                      <a:r>
                        <a:rPr lang="en-US" sz="1600" dirty="0" smtClean="0"/>
                        <a:t>0.087</a:t>
                      </a:r>
                      <a:endParaRPr lang="en-US" sz="1600" dirty="0"/>
                    </a:p>
                  </a:txBody>
                  <a:tcPr/>
                </a:tc>
                <a:tc>
                  <a:txBody>
                    <a:bodyPr/>
                    <a:lstStyle/>
                    <a:p>
                      <a:pPr algn="r"/>
                      <a:r>
                        <a:rPr lang="en-US" sz="1600" dirty="0" smtClean="0"/>
                        <a:t>0.059</a:t>
                      </a:r>
                      <a:endParaRPr lang="en-US" sz="1600" dirty="0"/>
                    </a:p>
                  </a:txBody>
                  <a:tcPr/>
                </a:tc>
              </a:tr>
              <a:tr h="312209">
                <a:tc>
                  <a:txBody>
                    <a:bodyPr/>
                    <a:lstStyle/>
                    <a:p>
                      <a:r>
                        <a:rPr lang="en-US" sz="1600" dirty="0" smtClean="0"/>
                        <a:t>Uncertainty</a:t>
                      </a:r>
                      <a:endParaRPr lang="en-US" sz="1600" dirty="0"/>
                    </a:p>
                  </a:txBody>
                  <a:tcPr/>
                </a:tc>
                <a:tc>
                  <a:txBody>
                    <a:bodyPr/>
                    <a:lstStyle/>
                    <a:p>
                      <a:pPr algn="r"/>
                      <a:r>
                        <a:rPr lang="en-US" sz="1600" b="1" dirty="0" smtClean="0"/>
                        <a:t>0.112</a:t>
                      </a:r>
                      <a:endParaRPr lang="en-US" sz="1600" b="1" dirty="0"/>
                    </a:p>
                  </a:txBody>
                  <a:tcPr/>
                </a:tc>
                <a:tc>
                  <a:txBody>
                    <a:bodyPr/>
                    <a:lstStyle/>
                    <a:p>
                      <a:pPr algn="r"/>
                      <a:r>
                        <a:rPr lang="en-US" sz="1600" dirty="0" smtClean="0"/>
                        <a:t>0.144</a:t>
                      </a:r>
                      <a:endParaRPr lang="en-US" sz="1600" dirty="0"/>
                    </a:p>
                  </a:txBody>
                  <a:tcPr/>
                </a:tc>
                <a:tc>
                  <a:txBody>
                    <a:bodyPr/>
                    <a:lstStyle/>
                    <a:p>
                      <a:pPr algn="r"/>
                      <a:r>
                        <a:rPr lang="en-US" sz="1600" dirty="0" smtClean="0"/>
                        <a:t>0.146</a:t>
                      </a:r>
                      <a:endParaRPr lang="en-US" sz="1600" dirty="0"/>
                    </a:p>
                  </a:txBody>
                  <a:tcPr/>
                </a:tc>
                <a:tc>
                  <a:txBody>
                    <a:bodyPr/>
                    <a:lstStyle/>
                    <a:p>
                      <a:pPr algn="r"/>
                      <a:r>
                        <a:rPr lang="en-US" sz="1600" dirty="0" smtClean="0"/>
                        <a:t>0.134</a:t>
                      </a:r>
                      <a:endParaRPr lang="en-US" sz="1600" dirty="0"/>
                    </a:p>
                  </a:txBody>
                  <a:tcPr/>
                </a:tc>
                <a:tc>
                  <a:txBody>
                    <a:bodyPr/>
                    <a:lstStyle/>
                    <a:p>
                      <a:pPr algn="r"/>
                      <a:r>
                        <a:rPr lang="en-US" sz="1600" b="1" dirty="0" smtClean="0"/>
                        <a:t>0.083</a:t>
                      </a:r>
                      <a:endParaRPr lang="en-US" sz="1600" b="1" dirty="0"/>
                    </a:p>
                  </a:txBody>
                  <a:tcPr/>
                </a:tc>
                <a:tc>
                  <a:txBody>
                    <a:bodyPr/>
                    <a:lstStyle/>
                    <a:p>
                      <a:pPr algn="r"/>
                      <a:r>
                        <a:rPr lang="en-US" sz="1600" dirty="0" smtClean="0"/>
                        <a:t>0.117</a:t>
                      </a:r>
                      <a:endParaRPr lang="en-US" sz="1600" dirty="0"/>
                    </a:p>
                  </a:txBody>
                  <a:tcPr/>
                </a:tc>
                <a:tc>
                  <a:txBody>
                    <a:bodyPr/>
                    <a:lstStyle/>
                    <a:p>
                      <a:pPr algn="r"/>
                      <a:r>
                        <a:rPr lang="en-US" sz="1600" dirty="0" smtClean="0"/>
                        <a:t>0.087</a:t>
                      </a:r>
                      <a:endParaRPr lang="en-US" sz="1600" dirty="0"/>
                    </a:p>
                  </a:txBody>
                  <a:tcPr/>
                </a:tc>
                <a:tc>
                  <a:txBody>
                    <a:bodyPr/>
                    <a:lstStyle/>
                    <a:p>
                      <a:pPr algn="r"/>
                      <a:r>
                        <a:rPr lang="en-US" sz="1600" dirty="0" smtClean="0"/>
                        <a:t>0.071</a:t>
                      </a:r>
                      <a:endParaRPr lang="en-US" sz="1600" dirty="0"/>
                    </a:p>
                  </a:txBody>
                  <a:tcPr/>
                </a:tc>
              </a:tr>
              <a:tr h="312209">
                <a:tc>
                  <a:txBody>
                    <a:bodyPr/>
                    <a:lstStyle/>
                    <a:p>
                      <a:r>
                        <a:rPr lang="en-US" sz="1600" dirty="0" err="1" smtClean="0"/>
                        <a:t>Cor</a:t>
                      </a:r>
                      <a:r>
                        <a:rPr lang="en-US" sz="1600" dirty="0" smtClean="0"/>
                        <a:t> </a:t>
                      </a:r>
                      <a:r>
                        <a:rPr lang="en-US" sz="1600" baseline="0" dirty="0" smtClean="0"/>
                        <a:t> </a:t>
                      </a:r>
                      <a:r>
                        <a:rPr lang="en-US" sz="1600" baseline="0" dirty="0" err="1" smtClean="0"/>
                        <a:t>Coef</a:t>
                      </a:r>
                      <a:endParaRPr lang="en-US" sz="1600" dirty="0"/>
                    </a:p>
                  </a:txBody>
                  <a:tcPr/>
                </a:tc>
                <a:tc>
                  <a:txBody>
                    <a:bodyPr/>
                    <a:lstStyle/>
                    <a:p>
                      <a:pPr algn="r"/>
                      <a:r>
                        <a:rPr lang="en-US" sz="1600" b="1" dirty="0" smtClean="0"/>
                        <a:t>0.881</a:t>
                      </a:r>
                      <a:endParaRPr lang="en-US" sz="1600" b="1" dirty="0"/>
                    </a:p>
                  </a:txBody>
                  <a:tcPr/>
                </a:tc>
                <a:tc>
                  <a:txBody>
                    <a:bodyPr/>
                    <a:lstStyle/>
                    <a:p>
                      <a:pPr algn="r"/>
                      <a:r>
                        <a:rPr lang="en-US" sz="1600" dirty="0" smtClean="0"/>
                        <a:t>0.858</a:t>
                      </a:r>
                      <a:endParaRPr lang="en-US" sz="1600" dirty="0"/>
                    </a:p>
                  </a:txBody>
                  <a:tcPr/>
                </a:tc>
                <a:tc>
                  <a:txBody>
                    <a:bodyPr/>
                    <a:lstStyle/>
                    <a:p>
                      <a:pPr algn="r"/>
                      <a:r>
                        <a:rPr lang="en-US" sz="1600" dirty="0" smtClean="0"/>
                        <a:t>0.887</a:t>
                      </a:r>
                      <a:endParaRPr lang="en-US" sz="1600" dirty="0"/>
                    </a:p>
                  </a:txBody>
                  <a:tcPr/>
                </a:tc>
                <a:tc>
                  <a:txBody>
                    <a:bodyPr/>
                    <a:lstStyle/>
                    <a:p>
                      <a:pPr algn="r"/>
                      <a:r>
                        <a:rPr lang="en-US" sz="1600" dirty="0" smtClean="0"/>
                        <a:t>0.845</a:t>
                      </a:r>
                      <a:endParaRPr lang="en-US" sz="1600" dirty="0"/>
                    </a:p>
                  </a:txBody>
                  <a:tcPr/>
                </a:tc>
                <a:tc>
                  <a:txBody>
                    <a:bodyPr/>
                    <a:lstStyle/>
                    <a:p>
                      <a:pPr algn="r"/>
                      <a:r>
                        <a:rPr lang="en-US" sz="1600" b="1" dirty="0" smtClean="0"/>
                        <a:t>0.837</a:t>
                      </a:r>
                      <a:endParaRPr lang="en-US" sz="1600" b="1" dirty="0"/>
                    </a:p>
                  </a:txBody>
                  <a:tcPr/>
                </a:tc>
                <a:tc>
                  <a:txBody>
                    <a:bodyPr/>
                    <a:lstStyle/>
                    <a:p>
                      <a:pPr algn="r"/>
                      <a:r>
                        <a:rPr lang="en-US" sz="1600" dirty="0" smtClean="0"/>
                        <a:t>0.795</a:t>
                      </a:r>
                      <a:endParaRPr lang="en-US" sz="1600" dirty="0"/>
                    </a:p>
                  </a:txBody>
                  <a:tcPr/>
                </a:tc>
                <a:tc>
                  <a:txBody>
                    <a:bodyPr/>
                    <a:lstStyle/>
                    <a:p>
                      <a:pPr algn="r"/>
                      <a:r>
                        <a:rPr lang="en-US" sz="1600" dirty="0" smtClean="0"/>
                        <a:t>0.871</a:t>
                      </a:r>
                      <a:endParaRPr lang="en-US" sz="1600" dirty="0"/>
                    </a:p>
                  </a:txBody>
                  <a:tcPr/>
                </a:tc>
                <a:tc>
                  <a:txBody>
                    <a:bodyPr/>
                    <a:lstStyle/>
                    <a:p>
                      <a:pPr algn="r"/>
                      <a:r>
                        <a:rPr lang="en-US" sz="1600" dirty="0" smtClean="0"/>
                        <a:t>0.957</a:t>
                      </a:r>
                      <a:endParaRPr lang="en-US" sz="1600" dirty="0"/>
                    </a:p>
                  </a:txBody>
                  <a:tcPr/>
                </a:tc>
              </a:tr>
            </a:tbl>
          </a:graphicData>
        </a:graphic>
      </p:graphicFrame>
      <p:sp>
        <p:nvSpPr>
          <p:cNvPr id="5" name="Title 4"/>
          <p:cNvSpPr>
            <a:spLocks noGrp="1"/>
          </p:cNvSpPr>
          <p:nvPr>
            <p:ph type="title"/>
          </p:nvPr>
        </p:nvSpPr>
        <p:spPr/>
        <p:txBody>
          <a:bodyPr>
            <a:normAutofit/>
          </a:bodyPr>
          <a:lstStyle/>
          <a:p>
            <a:r>
              <a:rPr lang="en-US" dirty="0" smtClean="0"/>
              <a:t>Satellite-derived AOT vs. AERONET AOT</a:t>
            </a:r>
            <a:endParaRPr lang="en-US" dirty="0"/>
          </a:p>
        </p:txBody>
      </p:sp>
      <p:sp>
        <p:nvSpPr>
          <p:cNvPr id="7" name="TextBox 6"/>
          <p:cNvSpPr txBox="1"/>
          <p:nvPr/>
        </p:nvSpPr>
        <p:spPr>
          <a:xfrm>
            <a:off x="2325190" y="957939"/>
            <a:ext cx="4313810" cy="369332"/>
          </a:xfrm>
          <a:prstGeom prst="rect">
            <a:avLst/>
          </a:prstGeom>
          <a:noFill/>
        </p:spPr>
        <p:txBody>
          <a:bodyPr wrap="none" rtlCol="0">
            <a:spAutoFit/>
          </a:bodyPr>
          <a:lstStyle/>
          <a:p>
            <a:r>
              <a:rPr lang="en-US" b="1" dirty="0" smtClean="0"/>
              <a:t>VIIRS, MODIS (</a:t>
            </a:r>
            <a:r>
              <a:rPr lang="en-US" b="1" dirty="0" err="1" smtClean="0"/>
              <a:t>Aqua&amp;Terra</a:t>
            </a:r>
            <a:r>
              <a:rPr lang="en-US" b="1" dirty="0" smtClean="0"/>
              <a:t>), </a:t>
            </a:r>
            <a:r>
              <a:rPr lang="en-US" b="1" dirty="0" err="1" smtClean="0"/>
              <a:t>MISR</a:t>
            </a:r>
            <a:r>
              <a:rPr lang="en-US" b="1" dirty="0" smtClean="0"/>
              <a:t> AOT EDR</a:t>
            </a:r>
            <a:endParaRPr lang="en-US" b="1" dirty="0"/>
          </a:p>
        </p:txBody>
      </p:sp>
      <p:sp>
        <p:nvSpPr>
          <p:cNvPr id="8" name="Slide Number Placeholder 7"/>
          <p:cNvSpPr>
            <a:spLocks noGrp="1"/>
          </p:cNvSpPr>
          <p:nvPr>
            <p:ph type="sldNum" sz="quarter" idx="12"/>
          </p:nvPr>
        </p:nvSpPr>
        <p:spPr/>
        <p:txBody>
          <a:bodyPr/>
          <a:lstStyle/>
          <a:p>
            <a:fld id="{96E36F11-A39A-294D-A59D-6180D50ED29D}" type="slidenum">
              <a:rPr lang="en-US" smtClean="0"/>
              <a:pPr/>
              <a:t>21</a:t>
            </a:fld>
            <a:endParaRPr lang="en-US"/>
          </a:p>
        </p:txBody>
      </p:sp>
      <p:sp>
        <p:nvSpPr>
          <p:cNvPr id="11" name="TextBox 10"/>
          <p:cNvSpPr txBox="1"/>
          <p:nvPr/>
        </p:nvSpPr>
        <p:spPr>
          <a:xfrm>
            <a:off x="408562" y="3953692"/>
            <a:ext cx="8448055" cy="2492990"/>
          </a:xfrm>
          <a:prstGeom prst="rect">
            <a:avLst/>
          </a:prstGeom>
          <a:noFill/>
        </p:spPr>
        <p:txBody>
          <a:bodyPr wrap="square" rtlCol="0">
            <a:spAutoFit/>
          </a:bodyPr>
          <a:lstStyle/>
          <a:p>
            <a:pPr marL="174625" indent="-174625">
              <a:spcAft>
                <a:spcPts val="600"/>
              </a:spcAft>
              <a:buFont typeface="Arial" pitchFamily="34" charset="0"/>
              <a:buChar char="•"/>
            </a:pPr>
            <a:r>
              <a:rPr lang="en-US" b="1" dirty="0" smtClean="0"/>
              <a:t>VIIRS, MODIS (Aqua and Terra), and </a:t>
            </a:r>
            <a:r>
              <a:rPr lang="en-US" b="1" dirty="0" err="1" smtClean="0"/>
              <a:t>MISR</a:t>
            </a:r>
            <a:r>
              <a:rPr lang="en-US" b="1" dirty="0" smtClean="0"/>
              <a:t> </a:t>
            </a:r>
            <a:r>
              <a:rPr lang="en-US" b="1" dirty="0" err="1" smtClean="0"/>
              <a:t>AOTs</a:t>
            </a:r>
            <a:r>
              <a:rPr lang="en-US" b="1" dirty="0" smtClean="0"/>
              <a:t> are compared to AERONET AOT.</a:t>
            </a:r>
          </a:p>
          <a:p>
            <a:pPr marL="174625" indent="-174625">
              <a:buFont typeface="Arial" pitchFamily="34" charset="0"/>
              <a:buChar char="•"/>
            </a:pPr>
            <a:r>
              <a:rPr lang="en-US" dirty="0" smtClean="0"/>
              <a:t>Time periods:</a:t>
            </a:r>
          </a:p>
          <a:p>
            <a:pPr marL="631825" lvl="1" indent="-174625">
              <a:buFont typeface="Arial" pitchFamily="34" charset="0"/>
              <a:buChar char="•"/>
            </a:pPr>
            <a:r>
              <a:rPr lang="en-US" sz="1600" i="1" dirty="0" smtClean="0"/>
              <a:t>Land</a:t>
            </a:r>
            <a:r>
              <a:rPr lang="en-US" sz="1600" dirty="0" smtClean="0"/>
              <a:t>: 01/23/2013-03/24/2013 [~2 months]</a:t>
            </a:r>
          </a:p>
          <a:p>
            <a:pPr marL="631825" lvl="1" indent="-174625">
              <a:buFont typeface="Arial" pitchFamily="34" charset="0"/>
              <a:buChar char="•"/>
            </a:pPr>
            <a:r>
              <a:rPr lang="en-US" sz="1600" i="1" dirty="0" smtClean="0"/>
              <a:t>Ocean</a:t>
            </a:r>
            <a:r>
              <a:rPr lang="en-US" sz="1600" dirty="0" smtClean="0"/>
              <a:t>: 05/02/2012-03/24/2013 (10/15/2012-11/27/2012 excluded) [~9 months]</a:t>
            </a:r>
          </a:p>
          <a:p>
            <a:pPr marL="631825" lvl="1" indent="-174625">
              <a:buFont typeface="Arial" pitchFamily="34" charset="0"/>
              <a:buChar char="•"/>
            </a:pPr>
            <a:r>
              <a:rPr lang="en-US" sz="1600" dirty="0" err="1" smtClean="0"/>
              <a:t>MISR</a:t>
            </a:r>
            <a:r>
              <a:rPr lang="en-US" sz="1600" dirty="0" smtClean="0"/>
              <a:t> data period is 05/20/2012-11/30/2012</a:t>
            </a:r>
          </a:p>
          <a:p>
            <a:pPr marL="174625" indent="-174625">
              <a:spcBef>
                <a:spcPts val="600"/>
              </a:spcBef>
              <a:spcAft>
                <a:spcPts val="600"/>
              </a:spcAft>
              <a:buFont typeface="Arial" pitchFamily="34" charset="0"/>
              <a:buChar char="•"/>
            </a:pPr>
            <a:r>
              <a:rPr lang="en-US" b="1" dirty="0" smtClean="0"/>
              <a:t>In terms of “global” average AOT, the VIIRS aerosol algorithm performance is comparable to those of other algorithms/sensors.</a:t>
            </a:r>
          </a:p>
          <a:p>
            <a:pPr marL="631825" lvl="1" indent="-174625">
              <a:spcAft>
                <a:spcPts val="600"/>
              </a:spcAft>
              <a:buFont typeface="Arial" pitchFamily="34" charset="0"/>
              <a:buChar char="•"/>
            </a:pPr>
            <a:r>
              <a:rPr lang="en-US" sz="1600" dirty="0" smtClean="0"/>
              <a:t>Regionally, significant differences may exist</a:t>
            </a:r>
            <a:endParaRPr lang="en-US" sz="20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AOT with MAN (1)</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Maritime Aerosol Network (MAN) </a:t>
            </a:r>
            <a:r>
              <a:rPr lang="en-US" dirty="0" smtClean="0"/>
              <a:t>– cruise based aerosol measurements</a:t>
            </a:r>
          </a:p>
          <a:p>
            <a:pPr lvl="1"/>
            <a:r>
              <a:rPr lang="en-US" dirty="0" smtClean="0"/>
              <a:t>MAN level 2 (L2) series average data are used.</a:t>
            </a:r>
          </a:p>
          <a:p>
            <a:r>
              <a:rPr lang="en-US" b="1" i="1" dirty="0" smtClean="0"/>
              <a:t>Period for EDR: </a:t>
            </a:r>
            <a:r>
              <a:rPr lang="en-US" b="1" dirty="0" smtClean="0"/>
              <a:t>2 May – Oct 15, 2012 (~5 months)</a:t>
            </a:r>
          </a:p>
          <a:p>
            <a:pPr lvl="1"/>
            <a:r>
              <a:rPr lang="en-US" dirty="0" smtClean="0"/>
              <a:t>10/16-11/27, 2012 excluded (bad VIIRS data)</a:t>
            </a:r>
          </a:p>
          <a:p>
            <a:pPr lvl="1"/>
            <a:r>
              <a:rPr lang="en-US" dirty="0" smtClean="0"/>
              <a:t>Dec 2012 excluded (most ships at same location or only occasional measurements)</a:t>
            </a:r>
          </a:p>
          <a:p>
            <a:pPr lvl="1"/>
            <a:r>
              <a:rPr lang="en-US" dirty="0" smtClean="0"/>
              <a:t>MAN L2 data are not yet available for 2013</a:t>
            </a:r>
          </a:p>
          <a:p>
            <a:r>
              <a:rPr lang="en-US" b="1" i="1" dirty="0" smtClean="0"/>
              <a:t>Period for IP: </a:t>
            </a:r>
            <a:r>
              <a:rPr lang="en-US" b="1" dirty="0" smtClean="0"/>
              <a:t>May 2012 and Sep 2012 (2 months)</a:t>
            </a:r>
          </a:p>
          <a:p>
            <a:r>
              <a:rPr lang="en-US" b="1" dirty="0" smtClean="0"/>
              <a:t>Match-up procedure:</a:t>
            </a:r>
          </a:p>
          <a:p>
            <a:pPr lvl="1"/>
            <a:r>
              <a:rPr lang="en-US" dirty="0" smtClean="0"/>
              <a:t>Best quality VIIRS EDR (</a:t>
            </a:r>
            <a:r>
              <a:rPr lang="en-US" dirty="0" err="1" smtClean="0"/>
              <a:t>QF</a:t>
            </a:r>
            <a:r>
              <a:rPr lang="en-US" dirty="0" smtClean="0"/>
              <a:t>=3) and IP (</a:t>
            </a:r>
            <a:r>
              <a:rPr lang="en-US" dirty="0" err="1" smtClean="0"/>
              <a:t>QF</a:t>
            </a:r>
            <a:r>
              <a:rPr lang="en-US" dirty="0" smtClean="0"/>
              <a:t>=0) </a:t>
            </a:r>
            <a:r>
              <a:rPr lang="en-US" dirty="0" err="1" smtClean="0"/>
              <a:t>AOTs</a:t>
            </a:r>
            <a:r>
              <a:rPr lang="en-US" dirty="0" smtClean="0"/>
              <a:t>.</a:t>
            </a:r>
          </a:p>
          <a:p>
            <a:pPr lvl="1"/>
            <a:r>
              <a:rPr lang="en-US" dirty="0" err="1" smtClean="0"/>
              <a:t>MAN’s</a:t>
            </a:r>
            <a:r>
              <a:rPr lang="en-US" dirty="0" smtClean="0"/>
              <a:t> observation time and location are used as reference</a:t>
            </a:r>
          </a:p>
          <a:p>
            <a:pPr lvl="1"/>
            <a:r>
              <a:rPr lang="en-US" dirty="0" smtClean="0"/>
              <a:t>Box Mean Comparison - Selected VIIRS </a:t>
            </a:r>
            <a:r>
              <a:rPr lang="en-US" dirty="0" err="1" smtClean="0"/>
              <a:t>IPs</a:t>
            </a:r>
            <a:r>
              <a:rPr lang="en-US" dirty="0" smtClean="0"/>
              <a:t>/</a:t>
            </a:r>
            <a:r>
              <a:rPr lang="en-US" dirty="0" err="1" smtClean="0"/>
              <a:t>EDRs</a:t>
            </a:r>
            <a:r>
              <a:rPr lang="en-US" dirty="0" smtClean="0"/>
              <a:t> are</a:t>
            </a:r>
          </a:p>
          <a:p>
            <a:pPr lvl="2"/>
            <a:r>
              <a:rPr lang="en-US" dirty="0" smtClean="0"/>
              <a:t>within ± 30 minutes of MAN observation time,</a:t>
            </a:r>
          </a:p>
          <a:p>
            <a:pPr lvl="2"/>
            <a:r>
              <a:rPr lang="en-US" dirty="0" smtClean="0"/>
              <a:t>within 0.5°x 0.5° box centered on MAN location.</a:t>
            </a:r>
          </a:p>
          <a:p>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AOT with MAN (2)</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23</a:t>
            </a:fld>
            <a:endParaRPr lang="en-US"/>
          </a:p>
        </p:txBody>
      </p:sp>
      <p:sp>
        <p:nvSpPr>
          <p:cNvPr id="7" name="TextBox 6"/>
          <p:cNvSpPr txBox="1"/>
          <p:nvPr/>
        </p:nvSpPr>
        <p:spPr>
          <a:xfrm>
            <a:off x="2370862" y="1002270"/>
            <a:ext cx="572593" cy="369332"/>
          </a:xfrm>
          <a:prstGeom prst="rect">
            <a:avLst/>
          </a:prstGeom>
          <a:noFill/>
        </p:spPr>
        <p:txBody>
          <a:bodyPr wrap="none" rtlCol="0">
            <a:spAutoFit/>
          </a:bodyPr>
          <a:lstStyle/>
          <a:p>
            <a:r>
              <a:rPr lang="en-US" b="1" dirty="0" smtClean="0"/>
              <a:t>EDR</a:t>
            </a:r>
            <a:endParaRPr lang="en-US" b="1" dirty="0"/>
          </a:p>
        </p:txBody>
      </p:sp>
      <p:sp>
        <p:nvSpPr>
          <p:cNvPr id="8" name="TextBox 7"/>
          <p:cNvSpPr txBox="1"/>
          <p:nvPr/>
        </p:nvSpPr>
        <p:spPr>
          <a:xfrm>
            <a:off x="6737706" y="1002270"/>
            <a:ext cx="369012" cy="369332"/>
          </a:xfrm>
          <a:prstGeom prst="rect">
            <a:avLst/>
          </a:prstGeom>
          <a:noFill/>
        </p:spPr>
        <p:txBody>
          <a:bodyPr wrap="none" rtlCol="0">
            <a:spAutoFit/>
          </a:bodyPr>
          <a:lstStyle/>
          <a:p>
            <a:r>
              <a:rPr lang="en-US" b="1" dirty="0" smtClean="0"/>
              <a:t>IP</a:t>
            </a:r>
            <a:endParaRPr lang="en-US" b="1" dirty="0"/>
          </a:p>
        </p:txBody>
      </p:sp>
      <p:sp>
        <p:nvSpPr>
          <p:cNvPr id="9" name="Content Placeholder 8"/>
          <p:cNvSpPr>
            <a:spLocks noGrp="1"/>
          </p:cNvSpPr>
          <p:nvPr>
            <p:ph idx="1"/>
          </p:nvPr>
        </p:nvSpPr>
        <p:spPr>
          <a:xfrm>
            <a:off x="457200" y="5059680"/>
            <a:ext cx="8229600" cy="1254034"/>
          </a:xfrm>
        </p:spPr>
        <p:txBody>
          <a:bodyPr>
            <a:normAutofit/>
          </a:bodyPr>
          <a:lstStyle/>
          <a:p>
            <a:r>
              <a:rPr lang="en-US" sz="2000" dirty="0" smtClean="0"/>
              <a:t>Some outliers, but excellent agreement overall for both EDR and IP.</a:t>
            </a:r>
            <a:endParaRPr lang="en-US" sz="2000" dirty="0"/>
          </a:p>
        </p:txBody>
      </p:sp>
      <p:pic>
        <p:nvPicPr>
          <p:cNvPr id="2050" name="Picture 2" descr="C:\Users\ilaszlo\Documents\orbit052a\Documents\JPSS\Product maturity level\Provisional\Aerosol\Slides\VIIRS_EDR_MAN_201205-201210_Ocean_AOT_M2M_DensityPlot_EDR.png"/>
          <p:cNvPicPr>
            <a:picLocks noChangeAspect="1" noChangeArrowheads="1"/>
          </p:cNvPicPr>
          <p:nvPr/>
        </p:nvPicPr>
        <p:blipFill>
          <a:blip r:embed="rId2"/>
          <a:srcRect/>
          <a:stretch>
            <a:fillRect/>
          </a:stretch>
        </p:blipFill>
        <p:spPr bwMode="auto">
          <a:xfrm>
            <a:off x="444693" y="1354421"/>
            <a:ext cx="3931920" cy="3677748"/>
          </a:xfrm>
          <a:prstGeom prst="rect">
            <a:avLst/>
          </a:prstGeom>
          <a:noFill/>
        </p:spPr>
      </p:pic>
      <p:pic>
        <p:nvPicPr>
          <p:cNvPr id="2051" name="Picture 3" descr="C:\Users\ilaszlo\Documents\orbit052a\Documents\JPSS\Product maturity level\Provisional\Aerosol\Slides\VIIRS_IP_MAN_201205-201210_Ocean_AOT_M2M_DensityPlot_IP.png"/>
          <p:cNvPicPr>
            <a:picLocks noChangeAspect="1" noChangeArrowheads="1"/>
          </p:cNvPicPr>
          <p:nvPr/>
        </p:nvPicPr>
        <p:blipFill>
          <a:blip r:embed="rId3"/>
          <a:srcRect/>
          <a:stretch>
            <a:fillRect/>
          </a:stretch>
        </p:blipFill>
        <p:spPr bwMode="auto">
          <a:xfrm>
            <a:off x="4825076" y="1354421"/>
            <a:ext cx="3931920" cy="367774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Aerosol Optical Thickness (AOT)</a:t>
            </a:r>
            <a:br>
              <a:rPr lang="en-US" dirty="0" smtClean="0"/>
            </a:br>
            <a:r>
              <a:rPr lang="en-US" dirty="0" smtClean="0">
                <a:solidFill>
                  <a:schemeClr val="tx2"/>
                </a:solidFill>
              </a:rPr>
              <a:t>Comparison with MODIS</a:t>
            </a:r>
            <a:endParaRPr lang="en-US" dirty="0">
              <a:solidFill>
                <a:schemeClr val="tx2"/>
              </a:solidFill>
            </a:endParaRPr>
          </a:p>
        </p:txBody>
      </p:sp>
      <p:sp>
        <p:nvSpPr>
          <p:cNvPr id="4" name="Text Placeholder 3"/>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vs. MODIS global mean AOT</a:t>
            </a:r>
            <a:endParaRPr lang="en-US" dirty="0"/>
          </a:p>
        </p:txBody>
      </p:sp>
      <p:sp>
        <p:nvSpPr>
          <p:cNvPr id="3" name="Content Placeholder 2"/>
          <p:cNvSpPr>
            <a:spLocks noGrp="1"/>
          </p:cNvSpPr>
          <p:nvPr>
            <p:ph idx="1"/>
          </p:nvPr>
        </p:nvSpPr>
        <p:spPr>
          <a:xfrm>
            <a:off x="552994" y="4406538"/>
            <a:ext cx="8229600" cy="2037805"/>
          </a:xfrm>
        </p:spPr>
        <p:txBody>
          <a:bodyPr>
            <a:normAutofit fontScale="85000" lnSpcReduction="10000"/>
          </a:bodyPr>
          <a:lstStyle/>
          <a:p>
            <a:r>
              <a:rPr lang="en-US" sz="2200" dirty="0" smtClean="0"/>
              <a:t>Time series of global mean </a:t>
            </a:r>
            <a:r>
              <a:rPr lang="en-US" sz="2200" dirty="0" err="1" smtClean="0"/>
              <a:t>AOTs</a:t>
            </a:r>
            <a:endParaRPr lang="en-US" sz="2200" dirty="0" smtClean="0"/>
          </a:p>
          <a:p>
            <a:pPr lvl="1"/>
            <a:r>
              <a:rPr lang="en-US" sz="1800" dirty="0" smtClean="0"/>
              <a:t>Time period: </a:t>
            </a:r>
            <a:r>
              <a:rPr lang="en-US" sz="1800" b="1" dirty="0" smtClean="0"/>
              <a:t>05/02/2012 – 03/26/2013</a:t>
            </a:r>
          </a:p>
          <a:p>
            <a:pPr lvl="1"/>
            <a:r>
              <a:rPr lang="en-US" sz="1800" dirty="0" smtClean="0"/>
              <a:t>VIIRS high quality EDR</a:t>
            </a:r>
          </a:p>
          <a:p>
            <a:pPr lvl="1"/>
            <a:r>
              <a:rPr lang="en-US" sz="1800" dirty="0" smtClean="0"/>
              <a:t>MODIS (Aqua) “</a:t>
            </a:r>
            <a:r>
              <a:rPr lang="en-US" sz="1800" dirty="0" smtClean="0">
                <a:latin typeface="Calibri" pitchFamily="34" charset="0"/>
              </a:rPr>
              <a:t>very good” quality retrievals over land and “top-3 quality” over water.</a:t>
            </a:r>
          </a:p>
          <a:p>
            <a:pPr lvl="1"/>
            <a:r>
              <a:rPr lang="en-US" sz="1800" dirty="0" smtClean="0">
                <a:latin typeface="Calibri" pitchFamily="34" charset="0"/>
              </a:rPr>
              <a:t>Non-collocated data.</a:t>
            </a:r>
          </a:p>
          <a:p>
            <a:r>
              <a:rPr lang="en-US" sz="2200" dirty="0" smtClean="0">
                <a:latin typeface="Calibri" pitchFamily="34" charset="0"/>
              </a:rPr>
              <a:t>VIIRS follows changes in global mean MODIS AOT even before the surface reflectance ratio update.</a:t>
            </a:r>
          </a:p>
          <a:p>
            <a:endParaRPr lang="en-US" sz="2200" dirty="0" smtClean="0">
              <a:latin typeface="Calibri" pitchFamily="34" charset="0"/>
            </a:endParaRPr>
          </a:p>
          <a:p>
            <a:endParaRPr lang="en-US" sz="2200" dirty="0" smtClean="0"/>
          </a:p>
          <a:p>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25</a:t>
            </a:fld>
            <a:endParaRPr lang="en-US"/>
          </a:p>
        </p:txBody>
      </p:sp>
      <p:pic>
        <p:nvPicPr>
          <p:cNvPr id="5" name="Picture 2" descr="D:\Hongqing\WORK\VIIRS\VALIDATION\viirs_modis_2012123-2013085\aot550_land_daily_series.gif"/>
          <p:cNvPicPr>
            <a:picLocks noChangeAspect="1" noChangeArrowheads="1"/>
          </p:cNvPicPr>
          <p:nvPr/>
        </p:nvPicPr>
        <p:blipFill>
          <a:blip r:embed="rId2" cstate="print"/>
          <a:srcRect l="3932" t="9881" r="12098" b="3952"/>
          <a:stretch>
            <a:fillRect/>
          </a:stretch>
        </p:blipFill>
        <p:spPr bwMode="auto">
          <a:xfrm>
            <a:off x="256809" y="1076645"/>
            <a:ext cx="4206240" cy="3303208"/>
          </a:xfrm>
          <a:prstGeom prst="rect">
            <a:avLst/>
          </a:prstGeom>
          <a:noFill/>
        </p:spPr>
      </p:pic>
      <p:pic>
        <p:nvPicPr>
          <p:cNvPr id="6" name="Picture 5" descr="D:\Hongqing\WORK\VIIRS\VALIDATION\viirs_modis_2012123-2013085\aot550_water_daily_series.gif"/>
          <p:cNvPicPr>
            <a:picLocks noChangeAspect="1" noChangeArrowheads="1"/>
          </p:cNvPicPr>
          <p:nvPr/>
        </p:nvPicPr>
        <p:blipFill>
          <a:blip r:embed="rId3" cstate="print"/>
          <a:srcRect l="3932" t="9881" r="12098" b="3952"/>
          <a:stretch>
            <a:fillRect/>
          </a:stretch>
        </p:blipFill>
        <p:spPr bwMode="auto">
          <a:xfrm>
            <a:off x="4668439" y="1076645"/>
            <a:ext cx="4206240" cy="3303187"/>
          </a:xfrm>
          <a:prstGeom prst="rect">
            <a:avLst/>
          </a:prstGeom>
          <a:noFill/>
        </p:spPr>
      </p:pic>
      <p:sp>
        <p:nvSpPr>
          <p:cNvPr id="7" name="Oval 6"/>
          <p:cNvSpPr/>
          <p:nvPr/>
        </p:nvSpPr>
        <p:spPr>
          <a:xfrm>
            <a:off x="2621543" y="2189274"/>
            <a:ext cx="563418" cy="3971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31907" y="2341674"/>
            <a:ext cx="563418" cy="3971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903252" y="1207946"/>
            <a:ext cx="1423315" cy="272415"/>
          </a:xfrm>
          <a:prstGeom prst="roundRect">
            <a:avLst/>
          </a:prstGeom>
          <a:solidFill>
            <a:schemeClr val="bg2"/>
          </a:solidFill>
          <a:ln>
            <a:solidFill>
              <a:schemeClr val="tx1"/>
            </a:solidFill>
          </a:ln>
        </p:spPr>
        <p:txBody>
          <a:bodyPr wrap="none" lIns="9144" tIns="0" rIns="9144" bIns="0" rtlCol="0">
            <a:spAutoFit/>
          </a:bodyPr>
          <a:lstStyle/>
          <a:p>
            <a:r>
              <a:rPr lang="en-US" sz="1600" dirty="0" smtClean="0"/>
              <a:t>Processing error</a:t>
            </a:r>
            <a:endParaRPr lang="en-US" sz="1600" dirty="0"/>
          </a:p>
        </p:txBody>
      </p:sp>
      <p:cxnSp>
        <p:nvCxnSpPr>
          <p:cNvPr id="13" name="Straight Arrow Connector 12"/>
          <p:cNvCxnSpPr>
            <a:stCxn id="9" idx="2"/>
            <a:endCxn id="7" idx="0"/>
          </p:cNvCxnSpPr>
          <p:nvPr/>
        </p:nvCxnSpPr>
        <p:spPr>
          <a:xfrm flipH="1">
            <a:off x="2903252" y="1480361"/>
            <a:ext cx="711658" cy="7089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92960" y="1645817"/>
            <a:ext cx="1386024" cy="272415"/>
          </a:xfrm>
          <a:prstGeom prst="roundRect">
            <a:avLst/>
          </a:prstGeom>
          <a:solidFill>
            <a:schemeClr val="bg2"/>
          </a:solidFill>
          <a:ln>
            <a:solidFill>
              <a:schemeClr val="tx1"/>
            </a:solidFill>
          </a:ln>
        </p:spPr>
        <p:txBody>
          <a:bodyPr wrap="none" lIns="9144" tIns="0" rIns="9144" bIns="0" rtlCol="0">
            <a:spAutoFit/>
          </a:bodyPr>
          <a:lstStyle/>
          <a:p>
            <a:r>
              <a:rPr lang="en-US" sz="1600" dirty="0" smtClean="0"/>
              <a:t>Processing error</a:t>
            </a:r>
            <a:endParaRPr lang="en-US" sz="1600" dirty="0"/>
          </a:p>
        </p:txBody>
      </p:sp>
      <p:cxnSp>
        <p:nvCxnSpPr>
          <p:cNvPr id="16" name="Straight Arrow Connector 15"/>
          <p:cNvCxnSpPr>
            <a:stCxn id="14" idx="2"/>
            <a:endCxn id="8" idx="1"/>
          </p:cNvCxnSpPr>
          <p:nvPr/>
        </p:nvCxnSpPr>
        <p:spPr>
          <a:xfrm>
            <a:off x="6185972" y="1918232"/>
            <a:ext cx="928446" cy="4816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23493" y="3528608"/>
            <a:ext cx="2163748" cy="272415"/>
          </a:xfrm>
          <a:prstGeom prst="roundRect">
            <a:avLst/>
          </a:prstGeom>
          <a:solidFill>
            <a:schemeClr val="bg2"/>
          </a:solidFill>
          <a:ln>
            <a:solidFill>
              <a:schemeClr val="tx1"/>
            </a:solidFill>
          </a:ln>
        </p:spPr>
        <p:txBody>
          <a:bodyPr wrap="none" lIns="9144" tIns="0" rIns="9144" bIns="0" rtlCol="0">
            <a:spAutoFit/>
          </a:bodyPr>
          <a:lstStyle/>
          <a:p>
            <a:r>
              <a:rPr lang="en-US" sz="1600" dirty="0" smtClean="0"/>
              <a:t>surface refl. ratio update</a:t>
            </a:r>
            <a:endParaRPr lang="en-US" sz="1600" dirty="0"/>
          </a:p>
        </p:txBody>
      </p:sp>
      <p:cxnSp>
        <p:nvCxnSpPr>
          <p:cNvPr id="19" name="Straight Arrow Connector 18"/>
          <p:cNvCxnSpPr>
            <a:stCxn id="17" idx="0"/>
          </p:cNvCxnSpPr>
          <p:nvPr/>
        </p:nvCxnSpPr>
        <p:spPr>
          <a:xfrm flipV="1">
            <a:off x="2105367" y="2586438"/>
            <a:ext cx="1689191" cy="942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Collocated VIIRS and MODIS AOT</a:t>
            </a:r>
            <a:endParaRPr lang="en-US" dirty="0"/>
          </a:p>
        </p:txBody>
      </p:sp>
      <p:sp>
        <p:nvSpPr>
          <p:cNvPr id="7" name="Content Placeholder 6"/>
          <p:cNvSpPr>
            <a:spLocks noGrp="1"/>
          </p:cNvSpPr>
          <p:nvPr>
            <p:ph idx="1"/>
          </p:nvPr>
        </p:nvSpPr>
        <p:spPr/>
        <p:txBody>
          <a:bodyPr>
            <a:normAutofit fontScale="92500" lnSpcReduction="10000"/>
          </a:bodyPr>
          <a:lstStyle/>
          <a:p>
            <a:pPr marL="285750" indent="-285750">
              <a:buNone/>
            </a:pPr>
            <a:r>
              <a:rPr lang="en-US" b="1" dirty="0" smtClean="0"/>
              <a:t>Collocation method:</a:t>
            </a:r>
          </a:p>
          <a:p>
            <a:pPr marL="573088" indent="-287338">
              <a:buFont typeface="Arial"/>
              <a:buChar char="•"/>
            </a:pPr>
            <a:r>
              <a:rPr lang="en-US" sz="2400" i="1" dirty="0" smtClean="0">
                <a:solidFill>
                  <a:schemeClr val="tx2"/>
                </a:solidFill>
              </a:rPr>
              <a:t>Time</a:t>
            </a:r>
            <a:r>
              <a:rPr lang="en-US" sz="2400" dirty="0" smtClean="0">
                <a:solidFill>
                  <a:schemeClr val="tx2"/>
                </a:solidFill>
              </a:rPr>
              <a:t>: MODIS (L2) and VIIRS (IP/</a:t>
            </a:r>
            <a:r>
              <a:rPr lang="en-US" sz="2400" dirty="0" err="1" smtClean="0">
                <a:solidFill>
                  <a:schemeClr val="tx2"/>
                </a:solidFill>
              </a:rPr>
              <a:t>EDR</a:t>
            </a:r>
            <a:r>
              <a:rPr lang="en-US" sz="2400" dirty="0" smtClean="0">
                <a:solidFill>
                  <a:schemeClr val="tx2"/>
                </a:solidFill>
              </a:rPr>
              <a:t>) AOT are matched up in time within 5 minutes</a:t>
            </a:r>
          </a:p>
          <a:p>
            <a:pPr marL="573088" lvl="0" indent="-287338">
              <a:buFont typeface="Arial"/>
              <a:buChar char="•"/>
            </a:pPr>
            <a:r>
              <a:rPr lang="en-US" sz="2400" i="1" dirty="0" smtClean="0">
                <a:solidFill>
                  <a:schemeClr val="tx2"/>
                </a:solidFill>
              </a:rPr>
              <a:t>Space</a:t>
            </a:r>
            <a:r>
              <a:rPr lang="en-US" sz="2400" dirty="0" smtClean="0">
                <a:solidFill>
                  <a:schemeClr val="tx2"/>
                </a:solidFill>
              </a:rPr>
              <a:t>: </a:t>
            </a:r>
            <a:r>
              <a:rPr lang="en-US" sz="2400" dirty="0" smtClean="0">
                <a:solidFill>
                  <a:schemeClr val="tx2"/>
                </a:solidFill>
                <a:cs typeface="Arial" pitchFamily="34" charset="0"/>
              </a:rPr>
              <a:t>VIIRS AOT from nearest pixel falling within MODIS 10 km.</a:t>
            </a:r>
            <a:endParaRPr lang="en-US" sz="2400" dirty="0" smtClean="0">
              <a:solidFill>
                <a:schemeClr val="tx2"/>
              </a:solidFill>
            </a:endParaRPr>
          </a:p>
          <a:p>
            <a:pPr marL="573088" indent="-287338">
              <a:buFont typeface="Arial"/>
              <a:buChar char="•"/>
            </a:pPr>
            <a:r>
              <a:rPr lang="en-US" sz="2400" dirty="0" smtClean="0"/>
              <a:t>Both MODIS over Land and over Ocean </a:t>
            </a:r>
            <a:r>
              <a:rPr lang="en-US" sz="2400" dirty="0" err="1" smtClean="0"/>
              <a:t>AOTs</a:t>
            </a:r>
            <a:r>
              <a:rPr lang="en-US" sz="2400" dirty="0" smtClean="0"/>
              <a:t> are filtered with MODIS Could Fraction = 0  (from aerosol cloud mask)</a:t>
            </a:r>
          </a:p>
          <a:p>
            <a:pPr marL="573088" indent="-287338">
              <a:buFont typeface="Arial"/>
              <a:buChar char="•"/>
            </a:pPr>
            <a:r>
              <a:rPr lang="en-US" sz="2400" dirty="0" smtClean="0"/>
              <a:t>MODIS AOT is filtered with Best Quality Assurance Land and Ocean Flag</a:t>
            </a:r>
          </a:p>
          <a:p>
            <a:pPr marL="573088" indent="-287338">
              <a:buFont typeface="Arial"/>
              <a:buChar char="•"/>
            </a:pPr>
            <a:r>
              <a:rPr lang="en-US" sz="2400" dirty="0" smtClean="0"/>
              <a:t>VIIRS AOT is filtered with High Quality flag (</a:t>
            </a:r>
            <a:r>
              <a:rPr lang="en-US" sz="2400" dirty="0" err="1" smtClean="0"/>
              <a:t>QF</a:t>
            </a:r>
            <a:r>
              <a:rPr lang="en-US" sz="2400" dirty="0" smtClean="0"/>
              <a:t>=3 for EDR and </a:t>
            </a:r>
            <a:r>
              <a:rPr lang="en-US" sz="2400" dirty="0" err="1" smtClean="0"/>
              <a:t>QF</a:t>
            </a:r>
            <a:r>
              <a:rPr lang="en-US" sz="2400" dirty="0" smtClean="0"/>
              <a:t>=0 for IP)</a:t>
            </a:r>
          </a:p>
          <a:p>
            <a:pPr marL="285750" indent="-285750">
              <a:buNone/>
            </a:pPr>
            <a:r>
              <a:rPr lang="en-US" b="1" dirty="0" smtClean="0"/>
              <a:t>Time periods used:</a:t>
            </a:r>
          </a:p>
          <a:p>
            <a:pPr marL="573088" indent="-287338"/>
            <a:r>
              <a:rPr lang="en-US" sz="2400" dirty="0" smtClean="0">
                <a:solidFill>
                  <a:schemeClr val="tx2"/>
                </a:solidFill>
              </a:rPr>
              <a:t>Dec 2012 – Mar 2013: </a:t>
            </a:r>
            <a:r>
              <a:rPr lang="en-US" sz="2400" i="1" dirty="0" smtClean="0">
                <a:solidFill>
                  <a:schemeClr val="tx2"/>
                </a:solidFill>
              </a:rPr>
              <a:t>Ocean only</a:t>
            </a:r>
          </a:p>
          <a:p>
            <a:pPr marL="573088" indent="-287338"/>
            <a:r>
              <a:rPr lang="en-US" sz="2400" dirty="0" smtClean="0">
                <a:solidFill>
                  <a:schemeClr val="tx2"/>
                </a:solidFill>
              </a:rPr>
              <a:t>Feb-Mar 2013: </a:t>
            </a:r>
            <a:r>
              <a:rPr lang="en-US" sz="2400" i="1" dirty="0" smtClean="0">
                <a:solidFill>
                  <a:schemeClr val="tx2"/>
                </a:solidFill>
              </a:rPr>
              <a:t>Land and Ocean</a:t>
            </a:r>
          </a:p>
          <a:p>
            <a:pPr marL="285750" indent="-285750">
              <a:buFont typeface="Arial"/>
              <a:buChar char="•"/>
            </a:pPr>
            <a:endParaRPr lang="en-US" sz="2400" dirty="0" smtClean="0"/>
          </a:p>
          <a:p>
            <a:pPr>
              <a:buNone/>
            </a:pP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26</a:t>
            </a:fld>
            <a:endParaRPr lang="en-US"/>
          </a:p>
        </p:txBody>
      </p:sp>
    </p:spTree>
    <p:extLst>
      <p:ext uri="{BB962C8B-B14F-4D97-AF65-F5344CB8AC3E}">
        <p14:creationId xmlns="" xmlns:p14="http://schemas.microsoft.com/office/powerpoint/2010/main" val="1232068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VIIRS AOT vs. </a:t>
            </a:r>
            <a:r>
              <a:rPr lang="en-US" dirty="0" err="1" smtClean="0"/>
              <a:t>MODIS</a:t>
            </a:r>
            <a:r>
              <a:rPr lang="en-US" dirty="0" smtClean="0"/>
              <a:t>/Aqua Over Ocean</a:t>
            </a:r>
            <a:br>
              <a:rPr lang="en-US" dirty="0" smtClean="0"/>
            </a:br>
            <a:r>
              <a:rPr lang="en-US" dirty="0" smtClean="0"/>
              <a:t>( Dec 2012 to Mar 2013)</a:t>
            </a:r>
            <a:endParaRPr lang="en-US" dirty="0"/>
          </a:p>
        </p:txBody>
      </p:sp>
      <p:pic>
        <p:nvPicPr>
          <p:cNvPr id="5" name="Content Placeholder 4" descr="oceanAOTEDR_DJFM1.eps"/>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41110" y="1159164"/>
            <a:ext cx="4297680" cy="3533246"/>
          </a:xfrm>
          <a:prstGeom prst="rect">
            <a:avLst/>
          </a:prstGeom>
        </p:spPr>
      </p:pic>
      <p:pic>
        <p:nvPicPr>
          <p:cNvPr id="6" name="Picture 5" descr="oceanAOTIP_DJFM1.eps"/>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638790" y="1159164"/>
            <a:ext cx="4297680" cy="3536807"/>
          </a:xfrm>
          <a:prstGeom prst="rect">
            <a:avLst/>
          </a:prstGeom>
        </p:spPr>
      </p:pic>
      <p:sp>
        <p:nvSpPr>
          <p:cNvPr id="7" name="TextBox 6"/>
          <p:cNvSpPr txBox="1"/>
          <p:nvPr/>
        </p:nvSpPr>
        <p:spPr>
          <a:xfrm>
            <a:off x="457200" y="4858327"/>
            <a:ext cx="8229600" cy="1200329"/>
          </a:xfrm>
          <a:prstGeom prst="rect">
            <a:avLst/>
          </a:prstGeom>
          <a:noFill/>
        </p:spPr>
        <p:txBody>
          <a:bodyPr wrap="square" rtlCol="0">
            <a:spAutoFit/>
          </a:bodyPr>
          <a:lstStyle/>
          <a:p>
            <a:pPr marL="176213" indent="-176213">
              <a:buFont typeface="Arial" pitchFamily="34" charset="0"/>
              <a:buChar char="•"/>
            </a:pPr>
            <a:r>
              <a:rPr lang="en-US" dirty="0" smtClean="0"/>
              <a:t>Collocated MODIS and VIIRS data are used.</a:t>
            </a:r>
          </a:p>
          <a:p>
            <a:pPr marL="169863" indent="-169863">
              <a:buFont typeface="Arial" pitchFamily="34" charset="0"/>
              <a:buChar char="•"/>
            </a:pPr>
            <a:r>
              <a:rPr lang="en-US" dirty="0" smtClean="0"/>
              <a:t>Over ocean, accuracy (bias) and precision (STD) of VIIRS AOT EDR with respect to MODIS AOT are small, about -0.007 and 0.04, respectively. </a:t>
            </a:r>
          </a:p>
          <a:p>
            <a:pPr marL="169863" indent="-169863">
              <a:buFont typeface="Arial" pitchFamily="34" charset="0"/>
              <a:buChar char="•"/>
            </a:pPr>
            <a:r>
              <a:rPr lang="en-US" dirty="0" smtClean="0"/>
              <a:t>Bias and STD of bias of AOT IP are comparable to corresponding EDR values. </a:t>
            </a:r>
          </a:p>
        </p:txBody>
      </p:sp>
      <p:sp>
        <p:nvSpPr>
          <p:cNvPr id="8" name="TextBox 7"/>
          <p:cNvSpPr txBox="1"/>
          <p:nvPr/>
        </p:nvSpPr>
        <p:spPr>
          <a:xfrm>
            <a:off x="877485" y="1644073"/>
            <a:ext cx="572593" cy="369332"/>
          </a:xfrm>
          <a:prstGeom prst="rect">
            <a:avLst/>
          </a:prstGeom>
          <a:noFill/>
        </p:spPr>
        <p:txBody>
          <a:bodyPr wrap="none" rtlCol="0">
            <a:spAutoFit/>
          </a:bodyPr>
          <a:lstStyle/>
          <a:p>
            <a:r>
              <a:rPr lang="en-US" b="1" dirty="0" smtClean="0"/>
              <a:t>EDR</a:t>
            </a:r>
            <a:endParaRPr lang="en-US" b="1" dirty="0"/>
          </a:p>
        </p:txBody>
      </p:sp>
      <p:sp>
        <p:nvSpPr>
          <p:cNvPr id="9" name="TextBox 8"/>
          <p:cNvSpPr txBox="1"/>
          <p:nvPr/>
        </p:nvSpPr>
        <p:spPr>
          <a:xfrm>
            <a:off x="5071207" y="1644073"/>
            <a:ext cx="369012" cy="369332"/>
          </a:xfrm>
          <a:prstGeom prst="rect">
            <a:avLst/>
          </a:prstGeom>
          <a:noFill/>
        </p:spPr>
        <p:txBody>
          <a:bodyPr wrap="none" rtlCol="0">
            <a:spAutoFit/>
          </a:bodyPr>
          <a:lstStyle/>
          <a:p>
            <a:r>
              <a:rPr lang="en-US" b="1" dirty="0" smtClean="0"/>
              <a:t>IP</a:t>
            </a:r>
            <a:endParaRPr lang="en-US" b="1" dirty="0"/>
          </a:p>
        </p:txBody>
      </p:sp>
      <p:cxnSp>
        <p:nvCxnSpPr>
          <p:cNvPr id="11" name="Straight Connector 10"/>
          <p:cNvCxnSpPr/>
          <p:nvPr/>
        </p:nvCxnSpPr>
        <p:spPr>
          <a:xfrm flipV="1">
            <a:off x="674255" y="1514764"/>
            <a:ext cx="3325090" cy="2881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87636" y="1514764"/>
            <a:ext cx="3306619" cy="2881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96E36F11-A39A-294D-A59D-6180D50ED29D}" type="slidenum">
              <a:rPr lang="en-US" smtClean="0"/>
              <a:pPr/>
              <a:t>27</a:t>
            </a:fld>
            <a:endParaRPr lang="en-US"/>
          </a:p>
        </p:txBody>
      </p:sp>
    </p:spTree>
    <p:extLst>
      <p:ext uri="{BB962C8B-B14F-4D97-AF65-F5344CB8AC3E}">
        <p14:creationId xmlns="" xmlns:p14="http://schemas.microsoft.com/office/powerpoint/2010/main" val="3936840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64" y="267855"/>
            <a:ext cx="7370618" cy="822960"/>
          </a:xfrm>
        </p:spPr>
        <p:txBody>
          <a:bodyPr>
            <a:noAutofit/>
          </a:bodyPr>
          <a:lstStyle/>
          <a:p>
            <a:r>
              <a:rPr lang="en-US" sz="2800" dirty="0" smtClean="0"/>
              <a:t>Maps of collocated gridded VIIRS and MODIS/Aqua AOT over ocean</a:t>
            </a:r>
            <a:br>
              <a:rPr lang="en-US" sz="2800" dirty="0" smtClean="0"/>
            </a:br>
            <a:r>
              <a:rPr lang="en-US" sz="2800" dirty="0" smtClean="0"/>
              <a:t> ( Dec 2012-Mar 2013)</a:t>
            </a:r>
            <a:endParaRPr lang="en-US" sz="28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28</a:t>
            </a:fld>
            <a:endParaRPr lang="en-US" dirty="0"/>
          </a:p>
        </p:txBody>
      </p:sp>
      <p:pic>
        <p:nvPicPr>
          <p:cNvPr id="5" name="Content Placeholder 4" descr="VAOT_DJFM1.eps"/>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457200" y="1509830"/>
            <a:ext cx="4297680" cy="2338565"/>
          </a:xfrm>
          <a:prstGeom prst="rect">
            <a:avLst/>
          </a:prstGeom>
        </p:spPr>
      </p:pic>
      <p:pic>
        <p:nvPicPr>
          <p:cNvPr id="6" name="Picture 5" descr="MAOT_DJFM1.eps"/>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7200" y="3848395"/>
            <a:ext cx="4297680" cy="2338697"/>
          </a:xfrm>
          <a:prstGeom prst="rect">
            <a:avLst/>
          </a:prstGeom>
        </p:spPr>
      </p:pic>
      <p:pic>
        <p:nvPicPr>
          <p:cNvPr id="7" name="Picture 6" descr="DAOT_DJFM1.eps"/>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620029" y="1530521"/>
            <a:ext cx="4297680" cy="2297182"/>
          </a:xfrm>
          <a:prstGeom prst="rect">
            <a:avLst/>
          </a:prstGeom>
        </p:spPr>
      </p:pic>
      <p:sp>
        <p:nvSpPr>
          <p:cNvPr id="8" name="TextBox 7"/>
          <p:cNvSpPr txBox="1"/>
          <p:nvPr/>
        </p:nvSpPr>
        <p:spPr>
          <a:xfrm>
            <a:off x="4863606" y="3903345"/>
            <a:ext cx="3873994" cy="2416046"/>
          </a:xfrm>
          <a:prstGeom prst="rect">
            <a:avLst/>
          </a:prstGeom>
          <a:noFill/>
        </p:spPr>
        <p:txBody>
          <a:bodyPr wrap="square" rtlCol="0">
            <a:spAutoFit/>
          </a:bodyPr>
          <a:lstStyle/>
          <a:p>
            <a:pPr marL="176213" indent="-176213">
              <a:spcAft>
                <a:spcPts val="600"/>
              </a:spcAft>
              <a:buFont typeface="Arial" pitchFamily="34" charset="0"/>
              <a:buChar char="•"/>
            </a:pPr>
            <a:r>
              <a:rPr lang="en-US" dirty="0" smtClean="0"/>
              <a:t>AOT EDR mapped to 1-degree grids.</a:t>
            </a:r>
          </a:p>
          <a:p>
            <a:pPr marL="176213" indent="-176213">
              <a:spcAft>
                <a:spcPts val="600"/>
              </a:spcAft>
              <a:buFont typeface="Arial" pitchFamily="34" charset="0"/>
              <a:buChar char="•"/>
            </a:pPr>
            <a:r>
              <a:rPr lang="en-US" dirty="0" smtClean="0"/>
              <a:t>Over ocean, spatial distribution of VIIRS and MODIS/Aqua AOT are similar</a:t>
            </a:r>
          </a:p>
          <a:p>
            <a:pPr marL="633413" lvl="2" indent="-176213">
              <a:spcAft>
                <a:spcPts val="600"/>
              </a:spcAft>
              <a:buFont typeface="Arial" pitchFamily="34" charset="0"/>
              <a:buChar char="•"/>
            </a:pPr>
            <a:r>
              <a:rPr lang="en-US" sz="1600" dirty="0" smtClean="0"/>
              <a:t>with somewhat smaller VIIRS AOT at high latitude oceans, and</a:t>
            </a:r>
          </a:p>
          <a:p>
            <a:pPr marL="633413" lvl="2" indent="-176213">
              <a:spcAft>
                <a:spcPts val="600"/>
              </a:spcAft>
              <a:buFont typeface="Arial" pitchFamily="34" charset="0"/>
              <a:buChar char="•"/>
            </a:pPr>
            <a:r>
              <a:rPr lang="en-US" sz="1600" dirty="0" smtClean="0"/>
              <a:t>somewhat higher VIIRS AOT at tropical latitudes.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VIIRS AOT vs. </a:t>
            </a:r>
            <a:r>
              <a:rPr lang="en-US" dirty="0" err="1" smtClean="0"/>
              <a:t>MODIS</a:t>
            </a:r>
            <a:r>
              <a:rPr lang="en-US" dirty="0" smtClean="0"/>
              <a:t>/Aqua over Land </a:t>
            </a:r>
            <a:br>
              <a:rPr lang="en-US" dirty="0" smtClean="0"/>
            </a:br>
            <a:r>
              <a:rPr lang="en-US" dirty="0" smtClean="0"/>
              <a:t>( Feb-Mar 2013)</a:t>
            </a:r>
            <a:endParaRPr lang="en-US" dirty="0"/>
          </a:p>
        </p:txBody>
      </p:sp>
      <p:pic>
        <p:nvPicPr>
          <p:cNvPr id="4" name="Content Placeholder 3" descr="landAOTIP_FebMar1.eps"/>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4649578" y="1316750"/>
            <a:ext cx="4297680" cy="3461011"/>
          </a:xfrm>
          <a:prstGeom prst="rect">
            <a:avLst/>
          </a:prstGeom>
        </p:spPr>
      </p:pic>
      <p:pic>
        <p:nvPicPr>
          <p:cNvPr id="5" name="Picture 4" descr="landAOTEDR_FebMar1.eps"/>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4573" y="1316182"/>
            <a:ext cx="4297680" cy="3461556"/>
          </a:xfrm>
          <a:prstGeom prst="rect">
            <a:avLst/>
          </a:prstGeom>
        </p:spPr>
      </p:pic>
      <p:sp>
        <p:nvSpPr>
          <p:cNvPr id="6" name="TextBox 5"/>
          <p:cNvSpPr txBox="1"/>
          <p:nvPr/>
        </p:nvSpPr>
        <p:spPr>
          <a:xfrm>
            <a:off x="457199" y="4858327"/>
            <a:ext cx="8058727" cy="1477328"/>
          </a:xfrm>
          <a:prstGeom prst="rect">
            <a:avLst/>
          </a:prstGeom>
          <a:noFill/>
        </p:spPr>
        <p:txBody>
          <a:bodyPr wrap="square" rtlCol="0">
            <a:spAutoFit/>
          </a:bodyPr>
          <a:lstStyle/>
          <a:p>
            <a:pPr marL="176213" indent="-176213">
              <a:buFont typeface="Arial" pitchFamily="34" charset="0"/>
              <a:buChar char="•"/>
            </a:pPr>
            <a:r>
              <a:rPr lang="en-US" dirty="0" smtClean="0"/>
              <a:t>Collocated MODIS and VIIRS data are used.</a:t>
            </a:r>
          </a:p>
          <a:p>
            <a:pPr marL="176213" indent="-176213">
              <a:buFont typeface="Arial" pitchFamily="34" charset="0"/>
              <a:buChar char="•"/>
            </a:pPr>
            <a:r>
              <a:rPr lang="en-US" dirty="0" smtClean="0"/>
              <a:t>Over land, bias (accuracy) and STD (precision ) of VIIRS AOT EDR with respect to MODIS AOT are larger than those over ocean, about -0.05 and 0.15, respectively. </a:t>
            </a:r>
          </a:p>
          <a:p>
            <a:pPr marL="169863" indent="-169863">
              <a:buFont typeface="Arial" pitchFamily="34" charset="0"/>
              <a:buChar char="•"/>
            </a:pPr>
            <a:r>
              <a:rPr lang="en-US" dirty="0" smtClean="0"/>
              <a:t>Bias of VIIRS AOT EDR and IP are comparable.</a:t>
            </a:r>
          </a:p>
          <a:p>
            <a:pPr marL="169863" indent="-169863">
              <a:buFont typeface="Arial" pitchFamily="34" charset="0"/>
              <a:buChar char="•"/>
            </a:pPr>
            <a:r>
              <a:rPr lang="en-US" dirty="0" smtClean="0"/>
              <a:t>STD of bias of AOT IP is larger than that of AOT EDR, 0.19 vs. 0.15 (this is expected).</a:t>
            </a:r>
            <a:endParaRPr lang="en-US" dirty="0"/>
          </a:p>
        </p:txBody>
      </p:sp>
      <p:sp>
        <p:nvSpPr>
          <p:cNvPr id="7" name="TextBox 6"/>
          <p:cNvSpPr txBox="1"/>
          <p:nvPr/>
        </p:nvSpPr>
        <p:spPr>
          <a:xfrm>
            <a:off x="591189" y="1644073"/>
            <a:ext cx="572593" cy="369332"/>
          </a:xfrm>
          <a:prstGeom prst="rect">
            <a:avLst/>
          </a:prstGeom>
          <a:noFill/>
        </p:spPr>
        <p:txBody>
          <a:bodyPr wrap="none" rtlCol="0">
            <a:spAutoFit/>
          </a:bodyPr>
          <a:lstStyle/>
          <a:p>
            <a:r>
              <a:rPr lang="en-US" b="1" dirty="0" smtClean="0"/>
              <a:t>EDR</a:t>
            </a:r>
            <a:endParaRPr lang="en-US" b="1" dirty="0"/>
          </a:p>
        </p:txBody>
      </p:sp>
      <p:sp>
        <p:nvSpPr>
          <p:cNvPr id="8" name="TextBox 7"/>
          <p:cNvSpPr txBox="1"/>
          <p:nvPr/>
        </p:nvSpPr>
        <p:spPr>
          <a:xfrm>
            <a:off x="5071207" y="1644073"/>
            <a:ext cx="369012" cy="369332"/>
          </a:xfrm>
          <a:prstGeom prst="rect">
            <a:avLst/>
          </a:prstGeom>
          <a:noFill/>
        </p:spPr>
        <p:txBody>
          <a:bodyPr wrap="none" rtlCol="0">
            <a:spAutoFit/>
          </a:bodyPr>
          <a:lstStyle/>
          <a:p>
            <a:r>
              <a:rPr lang="en-US" b="1" dirty="0" smtClean="0"/>
              <a:t>IP</a:t>
            </a:r>
            <a:endParaRPr lang="en-US" b="1" dirty="0"/>
          </a:p>
        </p:txBody>
      </p:sp>
      <p:cxnSp>
        <p:nvCxnSpPr>
          <p:cNvPr id="12" name="Straight Connector 11"/>
          <p:cNvCxnSpPr/>
          <p:nvPr/>
        </p:nvCxnSpPr>
        <p:spPr>
          <a:xfrm flipV="1">
            <a:off x="526473" y="1551709"/>
            <a:ext cx="3297382" cy="2918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987636" y="1551709"/>
            <a:ext cx="3315855" cy="2927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96E36F11-A39A-294D-A59D-6180D50ED29D}" type="slidenum">
              <a:rPr lang="en-US" smtClean="0"/>
              <a:pPr/>
              <a:t>29</a:t>
            </a:fld>
            <a:endParaRPr lang="en-US"/>
          </a:p>
        </p:txBody>
      </p:sp>
    </p:spTree>
    <p:extLst>
      <p:ext uri="{BB962C8B-B14F-4D97-AF65-F5344CB8AC3E}">
        <p14:creationId xmlns="" xmlns:p14="http://schemas.microsoft.com/office/powerpoint/2010/main" val="3365653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r>
              <a:rPr lang="en-US" sz="3600" dirty="0" smtClean="0"/>
              <a:t>Criteria for Provisional Maturity Status</a:t>
            </a:r>
          </a:p>
        </p:txBody>
      </p:sp>
      <p:sp>
        <p:nvSpPr>
          <p:cNvPr id="9" name="Content Placeholder 8"/>
          <p:cNvSpPr>
            <a:spLocks noGrp="1"/>
          </p:cNvSpPr>
          <p:nvPr>
            <p:ph idx="1"/>
          </p:nvPr>
        </p:nvSpPr>
        <p:spPr/>
        <p:txBody>
          <a:bodyPr>
            <a:normAutofit fontScale="92500" lnSpcReduction="10000"/>
          </a:bodyPr>
          <a:lstStyle/>
          <a:p>
            <a:r>
              <a:rPr lang="en-US" dirty="0" smtClean="0"/>
              <a:t>Product quality may not be optimal</a:t>
            </a:r>
          </a:p>
          <a:p>
            <a:pPr lvl="1"/>
            <a:r>
              <a:rPr lang="en-US" dirty="0" smtClean="0"/>
              <a:t>Product accuracy is determined for a broader (but still limited) set of conditions.</a:t>
            </a:r>
          </a:p>
          <a:p>
            <a:pPr lvl="1"/>
            <a:r>
              <a:rPr lang="en-US" dirty="0" smtClean="0"/>
              <a:t>No requirement to demonstrate compliance with specifications. </a:t>
            </a:r>
          </a:p>
          <a:p>
            <a:r>
              <a:rPr lang="en-US" dirty="0" smtClean="0">
                <a:solidFill>
                  <a:schemeClr val="tx2"/>
                </a:solidFill>
              </a:rPr>
              <a:t>Incremental product improvements still occurring</a:t>
            </a:r>
          </a:p>
          <a:p>
            <a:pPr lvl="1"/>
            <a:r>
              <a:rPr lang="en-US" dirty="0" smtClean="0">
                <a:solidFill>
                  <a:schemeClr val="tx2"/>
                </a:solidFill>
              </a:rPr>
              <a:t>DR history and future planned efforts will be shown</a:t>
            </a:r>
          </a:p>
          <a:p>
            <a:r>
              <a:rPr lang="en-US" dirty="0" smtClean="0"/>
              <a:t>General research community is encouraged to participate in the QA and validation of the product, but need to be aware that product validation and QA are ongoing </a:t>
            </a:r>
          </a:p>
          <a:p>
            <a:r>
              <a:rPr lang="en-US" dirty="0" smtClean="0">
                <a:solidFill>
                  <a:schemeClr val="tx2"/>
                </a:solidFill>
              </a:rPr>
              <a:t>Users are urged to consult the EDR product status document prior to use of the data in publications </a:t>
            </a:r>
          </a:p>
          <a:p>
            <a:r>
              <a:rPr lang="en-US" dirty="0" smtClean="0"/>
              <a:t>Ready for operational evaluation</a:t>
            </a:r>
          </a:p>
        </p:txBody>
      </p:sp>
      <p:sp>
        <p:nvSpPr>
          <p:cNvPr id="8" name="Slide Number Placeholder 7"/>
          <p:cNvSpPr>
            <a:spLocks noGrp="1"/>
          </p:cNvSpPr>
          <p:nvPr>
            <p:ph type="sldNum" sz="quarter" idx="12"/>
          </p:nvPr>
        </p:nvSpPr>
        <p:spPr/>
        <p:txBody>
          <a:bodyPr/>
          <a:lstStyle/>
          <a:p>
            <a:fld id="{96E36F11-A39A-294D-A59D-6180D50ED29D}" type="slidenum">
              <a:rPr lang="en-US" smtClean="0"/>
              <a:pPr/>
              <a:t>3</a:t>
            </a:fld>
            <a:endParaRPr lang="en-US" dirty="0"/>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48ED15-B560-43C2-886A-E8F736136991}" type="slidenum">
              <a:rPr lang="en-US" sz="1200">
                <a:solidFill>
                  <a:schemeClr val="tx1">
                    <a:tint val="75000"/>
                  </a:schemeClr>
                </a:solidFill>
                <a:latin typeface="+mn-lt"/>
              </a:rPr>
              <a:pPr algn="r" fontAlgn="auto">
                <a:spcBef>
                  <a:spcPts val="0"/>
                </a:spcBef>
                <a:spcAft>
                  <a:spcPts val="0"/>
                </a:spcAft>
                <a:defRPr/>
              </a:pPr>
              <a:t>3</a:t>
            </a:fld>
            <a:endParaRPr lang="en-US" sz="1200" dirty="0">
              <a:solidFill>
                <a:schemeClr val="tx1">
                  <a:tint val="75000"/>
                </a:schemeClr>
              </a:solidFill>
              <a:latin typeface="+mn-lt"/>
            </a:endParaRPr>
          </a:p>
        </p:txBody>
      </p:sp>
    </p:spTree>
    <p:extLst>
      <p:ext uri="{BB962C8B-B14F-4D97-AF65-F5344CB8AC3E}">
        <p14:creationId xmlns:p14="http://schemas.microsoft.com/office/powerpoint/2010/main" xmlns="" val="2869701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64" y="248458"/>
            <a:ext cx="7333672" cy="822960"/>
          </a:xfrm>
        </p:spPr>
        <p:txBody>
          <a:bodyPr>
            <a:noAutofit/>
          </a:bodyPr>
          <a:lstStyle/>
          <a:p>
            <a:r>
              <a:rPr lang="en-US" sz="2800" dirty="0" smtClean="0"/>
              <a:t>Maps of collocated gridded VIIRS and MODIS/Aqua AOT over land and ocean</a:t>
            </a:r>
            <a:br>
              <a:rPr lang="en-US" sz="2800" dirty="0" smtClean="0"/>
            </a:br>
            <a:r>
              <a:rPr lang="en-US" sz="2800" dirty="0" smtClean="0"/>
              <a:t> ( Feb-Mar 2013)</a:t>
            </a:r>
            <a:endParaRPr lang="en-US" sz="28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30</a:t>
            </a:fld>
            <a:endParaRPr lang="en-US"/>
          </a:p>
        </p:txBody>
      </p:sp>
      <p:pic>
        <p:nvPicPr>
          <p:cNvPr id="5" name="Content Placeholder 4" descr="VAOT_FebMar1.eps"/>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80108" y="1424195"/>
            <a:ext cx="4206240" cy="2288809"/>
          </a:xfrm>
          <a:prstGeom prst="rect">
            <a:avLst/>
          </a:prstGeom>
        </p:spPr>
      </p:pic>
      <p:pic>
        <p:nvPicPr>
          <p:cNvPr id="6" name="Picture 5" descr="MAOT_FebMar1.eps"/>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80108" y="4067411"/>
            <a:ext cx="4206240" cy="2288939"/>
          </a:xfrm>
          <a:prstGeom prst="rect">
            <a:avLst/>
          </a:prstGeom>
        </p:spPr>
      </p:pic>
      <p:pic>
        <p:nvPicPr>
          <p:cNvPr id="7" name="Picture 6" descr="DAOT_FebMar1.eps"/>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480560" y="1424195"/>
            <a:ext cx="4206240" cy="2248305"/>
          </a:xfrm>
          <a:prstGeom prst="rect">
            <a:avLst/>
          </a:prstGeom>
        </p:spPr>
      </p:pic>
      <p:sp>
        <p:nvSpPr>
          <p:cNvPr id="8" name="TextBox 7"/>
          <p:cNvSpPr txBox="1"/>
          <p:nvPr/>
        </p:nvSpPr>
        <p:spPr>
          <a:xfrm>
            <a:off x="4480560" y="3713003"/>
            <a:ext cx="4077855" cy="2785378"/>
          </a:xfrm>
          <a:prstGeom prst="rect">
            <a:avLst/>
          </a:prstGeom>
          <a:noFill/>
        </p:spPr>
        <p:txBody>
          <a:bodyPr wrap="square" rtlCol="0">
            <a:spAutoFit/>
          </a:bodyPr>
          <a:lstStyle/>
          <a:p>
            <a:pPr marL="176213" indent="-176213">
              <a:spcAft>
                <a:spcPts val="600"/>
              </a:spcAft>
              <a:buFont typeface="Arial" pitchFamily="34" charset="0"/>
              <a:buChar char="•"/>
            </a:pPr>
            <a:r>
              <a:rPr lang="en-US" dirty="0" smtClean="0"/>
              <a:t>AOT EDR mapped to 1-degree grids.</a:t>
            </a:r>
          </a:p>
          <a:p>
            <a:pPr marL="176213" lvl="1" indent="-176213">
              <a:spcAft>
                <a:spcPts val="600"/>
              </a:spcAft>
              <a:buFont typeface="Arial" pitchFamily="34" charset="0"/>
              <a:buChar char="•"/>
            </a:pPr>
            <a:r>
              <a:rPr lang="en-US" dirty="0" smtClean="0"/>
              <a:t>Over land, relative to MODIS, VIIRS AOT is still biased high in some places (e.g., Brazil) , while it is biased low at other places (e.g., India).</a:t>
            </a:r>
          </a:p>
          <a:p>
            <a:pPr marL="633413" lvl="2" indent="-176213">
              <a:spcAft>
                <a:spcPts val="600"/>
              </a:spcAft>
              <a:buFont typeface="Arial" pitchFamily="34" charset="0"/>
              <a:buChar char="•"/>
            </a:pPr>
            <a:r>
              <a:rPr lang="en-US" sz="1600" b="1" dirty="0" smtClean="0"/>
              <a:t>constant BR is not sufficient!</a:t>
            </a:r>
          </a:p>
          <a:p>
            <a:pPr marL="176213" indent="-176213">
              <a:spcAft>
                <a:spcPts val="600"/>
              </a:spcAft>
              <a:buFont typeface="Arial" pitchFamily="34" charset="0"/>
              <a:buChar char="•"/>
            </a:pPr>
            <a:r>
              <a:rPr lang="en-US" dirty="0" smtClean="0"/>
              <a:t>Over ocean, conclusion is the same as for the Dec 2012 – Mar 2013 period (slide 30).</a:t>
            </a:r>
            <a:endParaRPr lang="en-US" sz="14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Aerosol optical thickness (AOT) </a:t>
            </a:r>
            <a:br>
              <a:rPr lang="en-US" dirty="0" smtClean="0"/>
            </a:br>
            <a:r>
              <a:rPr lang="en-US" dirty="0" smtClean="0">
                <a:solidFill>
                  <a:schemeClr val="tx2"/>
                </a:solidFill>
              </a:rPr>
              <a:t>planned improvements</a:t>
            </a:r>
            <a:endParaRPr lang="en-US" dirty="0">
              <a:solidFill>
                <a:schemeClr val="tx2"/>
              </a:solidFill>
            </a:endParaRP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D:\Hongqing\WORK\VIIRS\MyWork\scat_m1v5_ndvi_swir.png"/>
          <p:cNvPicPr>
            <a:picLocks noChangeAspect="1" noChangeArrowheads="1"/>
          </p:cNvPicPr>
          <p:nvPr/>
        </p:nvPicPr>
        <p:blipFill>
          <a:blip r:embed="rId2" cstate="print"/>
          <a:srcRect t="2429"/>
          <a:stretch>
            <a:fillRect/>
          </a:stretch>
        </p:blipFill>
        <p:spPr bwMode="auto">
          <a:xfrm>
            <a:off x="5847806" y="3657600"/>
            <a:ext cx="3017520" cy="2944237"/>
          </a:xfrm>
          <a:prstGeom prst="rect">
            <a:avLst/>
          </a:prstGeom>
          <a:noFill/>
        </p:spPr>
      </p:pic>
      <p:sp>
        <p:nvSpPr>
          <p:cNvPr id="2" name="Title 1"/>
          <p:cNvSpPr>
            <a:spLocks noGrp="1"/>
          </p:cNvSpPr>
          <p:nvPr>
            <p:ph type="title"/>
          </p:nvPr>
        </p:nvSpPr>
        <p:spPr/>
        <p:txBody>
          <a:bodyPr>
            <a:noAutofit/>
          </a:bodyPr>
          <a:lstStyle/>
          <a:p>
            <a:r>
              <a:rPr lang="en-US" sz="2800" dirty="0" err="1" smtClean="0"/>
              <a:t>NDVI</a:t>
            </a:r>
            <a:r>
              <a:rPr lang="en-US" sz="2800" dirty="0" smtClean="0"/>
              <a:t>-dependent surface reflectance ratio (1)</a:t>
            </a:r>
            <a:endParaRPr lang="en-US" sz="2800" dirty="0"/>
          </a:p>
        </p:txBody>
      </p:sp>
      <p:sp>
        <p:nvSpPr>
          <p:cNvPr id="3" name="Content Placeholder 2"/>
          <p:cNvSpPr>
            <a:spLocks noGrp="1"/>
          </p:cNvSpPr>
          <p:nvPr>
            <p:ph idx="1"/>
          </p:nvPr>
        </p:nvSpPr>
        <p:spPr>
          <a:xfrm>
            <a:off x="265612" y="1110342"/>
            <a:ext cx="5124993" cy="4079967"/>
          </a:xfrm>
        </p:spPr>
        <p:txBody>
          <a:bodyPr>
            <a:normAutofit fontScale="62500" lnSpcReduction="20000"/>
          </a:bodyPr>
          <a:lstStyle/>
          <a:p>
            <a:r>
              <a:rPr lang="en-US" dirty="0" smtClean="0"/>
              <a:t>Surface reflectance band ratios (BR) are expected to depend on geographical location and state of vegetation (season).</a:t>
            </a:r>
          </a:p>
          <a:p>
            <a:r>
              <a:rPr lang="en-US" dirty="0" smtClean="0"/>
              <a:t>Proposed surface reflectance band ratios are function of top-of-atmosphere </a:t>
            </a:r>
            <a:r>
              <a:rPr lang="en-US" dirty="0" err="1" smtClean="0"/>
              <a:t>SWIR</a:t>
            </a:r>
            <a:r>
              <a:rPr lang="en-US" dirty="0" smtClean="0"/>
              <a:t> NDVI (proxy of surface type)</a:t>
            </a:r>
          </a:p>
          <a:p>
            <a:pPr lvl="1">
              <a:buNone/>
            </a:pPr>
            <a:r>
              <a:rPr lang="en-US" dirty="0" smtClean="0">
                <a:solidFill>
                  <a:schemeClr val="tx2"/>
                </a:solidFill>
              </a:rPr>
              <a:t>	</a:t>
            </a:r>
            <a:r>
              <a:rPr lang="en-US" dirty="0" err="1" smtClean="0">
                <a:solidFill>
                  <a:schemeClr val="tx2"/>
                </a:solidFill>
              </a:rPr>
              <a:t>NDVI_SWIR</a:t>
            </a:r>
            <a:r>
              <a:rPr lang="en-US" dirty="0" smtClean="0">
                <a:solidFill>
                  <a:schemeClr val="tx2"/>
                </a:solidFill>
              </a:rPr>
              <a:t> = (M8-M11)/(M8+M11)</a:t>
            </a:r>
          </a:p>
          <a:p>
            <a:r>
              <a:rPr lang="en-US" b="1" dirty="0" smtClean="0"/>
              <a:t>Method:</a:t>
            </a:r>
          </a:p>
          <a:p>
            <a:pPr lvl="1"/>
            <a:r>
              <a:rPr lang="en-US" dirty="0" smtClean="0"/>
              <a:t>Retrieved land surface reflectance in VIIRS bands M1, M2, M3, M5 and M11 for five aerosol models (dust, high/low absorbing smoke, clean/polluted urban) using operational VIIRS lookup tables and atmospheric correction routines in VIIRS over-land aerosol retrieval and AERONET AOT. (MAY-OCT 2012)</a:t>
            </a:r>
          </a:p>
          <a:p>
            <a:pPr lvl="1"/>
            <a:r>
              <a:rPr lang="en-US" dirty="0" smtClean="0"/>
              <a:t>Mean of the surface reflectances obtained for the five aerosol models with low AOT (&lt;= 0.1)  is used in determining BR.</a:t>
            </a:r>
          </a:p>
        </p:txBody>
      </p:sp>
      <p:sp>
        <p:nvSpPr>
          <p:cNvPr id="4" name="Slide Number Placeholder 3"/>
          <p:cNvSpPr>
            <a:spLocks noGrp="1"/>
          </p:cNvSpPr>
          <p:nvPr>
            <p:ph type="sldNum" sz="quarter" idx="12"/>
          </p:nvPr>
        </p:nvSpPr>
        <p:spPr/>
        <p:txBody>
          <a:bodyPr/>
          <a:lstStyle/>
          <a:p>
            <a:fld id="{96E36F11-A39A-294D-A59D-6180D50ED29D}" type="slidenum">
              <a:rPr lang="en-US" smtClean="0"/>
              <a:pPr/>
              <a:t>32</a:t>
            </a:fld>
            <a:endParaRPr lang="en-US"/>
          </a:p>
        </p:txBody>
      </p:sp>
      <p:graphicFrame>
        <p:nvGraphicFramePr>
          <p:cNvPr id="9" name="Table 8"/>
          <p:cNvGraphicFramePr>
            <a:graphicFrameLocks noGrp="1"/>
          </p:cNvGraphicFramePr>
          <p:nvPr/>
        </p:nvGraphicFramePr>
        <p:xfrm>
          <a:off x="570411" y="4920341"/>
          <a:ext cx="4602480" cy="1524000"/>
        </p:xfrm>
        <a:graphic>
          <a:graphicData uri="http://schemas.openxmlformats.org/drawingml/2006/table">
            <a:tbl>
              <a:tblPr firstRow="1" bandRow="1">
                <a:tableStyleId>{5C22544A-7EE6-4342-B048-85BDC9FD1C3A}</a:tableStyleId>
              </a:tblPr>
              <a:tblGrid>
                <a:gridCol w="842364"/>
                <a:gridCol w="846433"/>
                <a:gridCol w="2913683"/>
              </a:tblGrid>
              <a:tr h="248884">
                <a:tc>
                  <a:txBody>
                    <a:bodyPr/>
                    <a:lstStyle/>
                    <a:p>
                      <a:pPr algn="ctr"/>
                      <a:endParaRPr lang="en-US" sz="1400" dirty="0"/>
                    </a:p>
                  </a:txBody>
                  <a:tcPr anchor="ctr"/>
                </a:tc>
                <a:tc>
                  <a:txBody>
                    <a:bodyPr/>
                    <a:lstStyle/>
                    <a:p>
                      <a:pPr algn="ctr"/>
                      <a:r>
                        <a:rPr lang="en-US" sz="1400" dirty="0" smtClean="0"/>
                        <a:t>PCT*</a:t>
                      </a:r>
                      <a:endParaRPr lang="en-US" sz="1400" dirty="0"/>
                    </a:p>
                  </a:txBody>
                  <a:tcPr anchor="ctr"/>
                </a:tc>
                <a:tc>
                  <a:txBody>
                    <a:bodyPr/>
                    <a:lstStyle/>
                    <a:p>
                      <a:pPr algn="ctr"/>
                      <a:r>
                        <a:rPr lang="en-US" sz="1400" dirty="0" err="1" smtClean="0"/>
                        <a:t>NDVI</a:t>
                      </a:r>
                      <a:r>
                        <a:rPr lang="en-US" sz="1400" dirty="0" smtClean="0"/>
                        <a:t>-dependent BR</a:t>
                      </a:r>
                      <a:endParaRPr lang="en-US" sz="1400" dirty="0"/>
                    </a:p>
                  </a:txBody>
                  <a:tcPr anchor="ctr"/>
                </a:tc>
              </a:tr>
              <a:tr h="248884">
                <a:tc>
                  <a:txBody>
                    <a:bodyPr/>
                    <a:lstStyle/>
                    <a:p>
                      <a:pPr algn="ctr"/>
                      <a:r>
                        <a:rPr lang="en-US" sz="1400" b="1" dirty="0" smtClean="0"/>
                        <a:t>M1/M5</a:t>
                      </a:r>
                      <a:endParaRPr lang="en-US" sz="1400" b="1" dirty="0"/>
                    </a:p>
                  </a:txBody>
                  <a:tcPr anchor="ctr"/>
                </a:tc>
                <a:tc>
                  <a:txBody>
                    <a:bodyPr/>
                    <a:lstStyle/>
                    <a:p>
                      <a:pPr algn="ctr"/>
                      <a:r>
                        <a:rPr lang="en-US" sz="1400" dirty="0" smtClean="0"/>
                        <a:t>0.513</a:t>
                      </a:r>
                      <a:endParaRPr lang="en-US" sz="1400" dirty="0"/>
                    </a:p>
                  </a:txBody>
                  <a:tcPr anchor="ctr"/>
                </a:tc>
                <a:tc>
                  <a:txBody>
                    <a:bodyPr/>
                    <a:lstStyle/>
                    <a:p>
                      <a:pPr algn="ctr"/>
                      <a:r>
                        <a:rPr lang="en-US" sz="1400" dirty="0" smtClean="0"/>
                        <a:t>0.629-1.059*NDVI+1.829*NDVI</a:t>
                      </a:r>
                      <a:r>
                        <a:rPr lang="en-US" sz="1400" baseline="30000" dirty="0" smtClean="0"/>
                        <a:t>2</a:t>
                      </a:r>
                      <a:endParaRPr lang="en-US" sz="1400" dirty="0"/>
                    </a:p>
                  </a:txBody>
                  <a:tcPr anchor="ctr"/>
                </a:tc>
              </a:tr>
              <a:tr h="248884">
                <a:tc>
                  <a:txBody>
                    <a:bodyPr/>
                    <a:lstStyle/>
                    <a:p>
                      <a:pPr algn="ctr"/>
                      <a:r>
                        <a:rPr lang="en-US" sz="1400" b="1" dirty="0" smtClean="0"/>
                        <a:t>M2/M5</a:t>
                      </a:r>
                      <a:endParaRPr lang="en-US" sz="1400" b="1" dirty="0"/>
                    </a:p>
                  </a:txBody>
                  <a:tcPr anchor="ctr"/>
                </a:tc>
                <a:tc>
                  <a:txBody>
                    <a:bodyPr/>
                    <a:lstStyle/>
                    <a:p>
                      <a:pPr algn="ctr"/>
                      <a:r>
                        <a:rPr lang="en-US" sz="1400" dirty="0" smtClean="0"/>
                        <a:t>0.531</a:t>
                      </a:r>
                      <a:endParaRPr lang="en-US" sz="1400" dirty="0"/>
                    </a:p>
                  </a:txBody>
                  <a:tcPr anchor="ctr"/>
                </a:tc>
                <a:tc>
                  <a:txBody>
                    <a:bodyPr/>
                    <a:lstStyle/>
                    <a:p>
                      <a:pPr algn="ctr"/>
                      <a:r>
                        <a:rPr lang="en-US" sz="1400" dirty="0" smtClean="0"/>
                        <a:t>0.662-0.711*NDVI+1.146*NDVI</a:t>
                      </a:r>
                      <a:r>
                        <a:rPr lang="en-US" sz="1400" baseline="30000" dirty="0" smtClean="0"/>
                        <a:t>2</a:t>
                      </a:r>
                      <a:endParaRPr lang="en-US" sz="1400" dirty="0"/>
                    </a:p>
                  </a:txBody>
                  <a:tcPr anchor="ctr"/>
                </a:tc>
              </a:tr>
              <a:tr h="248884">
                <a:tc>
                  <a:txBody>
                    <a:bodyPr/>
                    <a:lstStyle/>
                    <a:p>
                      <a:pPr algn="ctr"/>
                      <a:r>
                        <a:rPr lang="en-US" sz="1400" b="1" dirty="0" smtClean="0"/>
                        <a:t>M3/M5</a:t>
                      </a:r>
                      <a:endParaRPr lang="en-US" sz="1400" b="1" dirty="0"/>
                    </a:p>
                  </a:txBody>
                  <a:tcPr anchor="ctr"/>
                </a:tc>
                <a:tc>
                  <a:txBody>
                    <a:bodyPr/>
                    <a:lstStyle/>
                    <a:p>
                      <a:pPr algn="ctr"/>
                      <a:r>
                        <a:rPr lang="en-US" sz="1400" dirty="0" smtClean="0"/>
                        <a:t>0.645</a:t>
                      </a:r>
                      <a:endParaRPr lang="en-US" sz="1400" dirty="0"/>
                    </a:p>
                  </a:txBody>
                  <a:tcPr anchor="ctr"/>
                </a:tc>
                <a:tc>
                  <a:txBody>
                    <a:bodyPr/>
                    <a:lstStyle/>
                    <a:p>
                      <a:pPr algn="ctr"/>
                      <a:r>
                        <a:rPr lang="en-US" sz="1400" dirty="0" smtClean="0"/>
                        <a:t>0.741-0.653*NDVI+1.076*NDVI</a:t>
                      </a:r>
                      <a:r>
                        <a:rPr lang="en-US" sz="1400" baseline="30000" dirty="0" smtClean="0"/>
                        <a:t>2</a:t>
                      </a:r>
                      <a:r>
                        <a:rPr lang="en-US" sz="1400" dirty="0" smtClean="0"/>
                        <a:t> </a:t>
                      </a:r>
                      <a:endParaRPr lang="en-US" sz="1400" dirty="0"/>
                    </a:p>
                  </a:txBody>
                  <a:tcPr anchor="ctr"/>
                </a:tc>
              </a:tr>
              <a:tr h="248884">
                <a:tc>
                  <a:txBody>
                    <a:bodyPr/>
                    <a:lstStyle/>
                    <a:p>
                      <a:pPr algn="ctr"/>
                      <a:r>
                        <a:rPr lang="en-US" sz="1400" b="1" dirty="0" smtClean="0"/>
                        <a:t>M11/M5</a:t>
                      </a:r>
                      <a:endParaRPr lang="en-US" sz="1400" b="1" dirty="0"/>
                    </a:p>
                  </a:txBody>
                  <a:tcPr anchor="ctr"/>
                </a:tc>
                <a:tc>
                  <a:txBody>
                    <a:bodyPr/>
                    <a:lstStyle/>
                    <a:p>
                      <a:pPr algn="ctr"/>
                      <a:r>
                        <a:rPr lang="en-US" sz="1400" dirty="0" smtClean="0"/>
                        <a:t>1.788</a:t>
                      </a:r>
                      <a:endParaRPr lang="en-US" sz="1400" dirty="0"/>
                    </a:p>
                  </a:txBody>
                  <a:tcPr anchor="ctr"/>
                </a:tc>
                <a:tc>
                  <a:txBody>
                    <a:bodyPr/>
                    <a:lstStyle/>
                    <a:p>
                      <a:pPr algn="ctr"/>
                      <a:r>
                        <a:rPr lang="en-US" sz="1400" dirty="0" smtClean="0"/>
                        <a:t>1.117+0.286*NDVI+1.1698*NDVI</a:t>
                      </a:r>
                      <a:r>
                        <a:rPr lang="en-US" sz="1400" baseline="30000" dirty="0" smtClean="0"/>
                        <a:t>2</a:t>
                      </a:r>
                      <a:endParaRPr lang="en-US" sz="1400" dirty="0"/>
                    </a:p>
                  </a:txBody>
                  <a:tcPr anchor="ctr"/>
                </a:tc>
              </a:tr>
            </a:tbl>
          </a:graphicData>
        </a:graphic>
      </p:graphicFrame>
      <p:sp>
        <p:nvSpPr>
          <p:cNvPr id="11" name="TextBox 10"/>
          <p:cNvSpPr txBox="1"/>
          <p:nvPr/>
        </p:nvSpPr>
        <p:spPr>
          <a:xfrm>
            <a:off x="566057" y="6488668"/>
            <a:ext cx="3450240" cy="307777"/>
          </a:xfrm>
          <a:prstGeom prst="rect">
            <a:avLst/>
          </a:prstGeom>
          <a:noFill/>
        </p:spPr>
        <p:txBody>
          <a:bodyPr wrap="none" rtlCol="0">
            <a:spAutoFit/>
          </a:bodyPr>
          <a:lstStyle/>
          <a:p>
            <a:r>
              <a:rPr lang="en-US" sz="1400" dirty="0" smtClean="0"/>
              <a:t>*PCT:  constant BR current as of Jan 23, 2013</a:t>
            </a:r>
            <a:endParaRPr lang="en-US" sz="1400" dirty="0"/>
          </a:p>
        </p:txBody>
      </p:sp>
      <p:sp>
        <p:nvSpPr>
          <p:cNvPr id="13" name="TextBox 12"/>
          <p:cNvSpPr txBox="1"/>
          <p:nvPr/>
        </p:nvSpPr>
        <p:spPr>
          <a:xfrm>
            <a:off x="7019108" y="6008914"/>
            <a:ext cx="1592103" cy="215444"/>
          </a:xfrm>
          <a:prstGeom prst="rect">
            <a:avLst/>
          </a:prstGeom>
          <a:noFill/>
        </p:spPr>
        <p:txBody>
          <a:bodyPr wrap="none" rtlCol="0">
            <a:spAutoFit/>
          </a:bodyPr>
          <a:lstStyle/>
          <a:p>
            <a:r>
              <a:rPr lang="en-US" sz="800" dirty="0" smtClean="0"/>
              <a:t>BR prior to update in Jan 22, 2013</a:t>
            </a:r>
            <a:endParaRPr lang="en-US" sz="800" dirty="0"/>
          </a:p>
        </p:txBody>
      </p:sp>
      <p:cxnSp>
        <p:nvCxnSpPr>
          <p:cNvPr id="15" name="Straight Arrow Connector 14"/>
          <p:cNvCxnSpPr>
            <a:stCxn id="13" idx="0"/>
          </p:cNvCxnSpPr>
          <p:nvPr/>
        </p:nvCxnSpPr>
        <p:spPr>
          <a:xfrm flipV="1">
            <a:off x="7815160" y="5956663"/>
            <a:ext cx="336063" cy="52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09210" y="3788229"/>
            <a:ext cx="1341121" cy="1569660"/>
          </a:xfrm>
          <a:prstGeom prst="rect">
            <a:avLst/>
          </a:prstGeom>
          <a:noFill/>
        </p:spPr>
        <p:txBody>
          <a:bodyPr wrap="square" rtlCol="0">
            <a:spAutoFit/>
          </a:bodyPr>
          <a:lstStyle/>
          <a:p>
            <a:r>
              <a:rPr lang="en-US" sz="1200" dirty="0" smtClean="0"/>
              <a:t>Increase in ratio results in decrease in  AOT; more negative AOT retrievals;  decrease in number of high quality EDR</a:t>
            </a:r>
            <a:endParaRPr lang="en-US" sz="1200" dirty="0"/>
          </a:p>
        </p:txBody>
      </p:sp>
      <p:pic>
        <p:nvPicPr>
          <p:cNvPr id="65537" name="Picture 1" descr="C:\Users\ilaszlo\Documents\orbit052a\Documents\JPSS\Product maturity level\Provisional\Aerosol\Slides\ASTAR-sfc-refl-normM5.png"/>
          <p:cNvPicPr>
            <a:picLocks noChangeAspect="1" noChangeArrowheads="1"/>
          </p:cNvPicPr>
          <p:nvPr/>
        </p:nvPicPr>
        <p:blipFill>
          <a:blip r:embed="rId3"/>
          <a:srcRect l="2000" t="7833" r="10000" b="2611"/>
          <a:stretch>
            <a:fillRect/>
          </a:stretch>
        </p:blipFill>
        <p:spPr bwMode="auto">
          <a:xfrm>
            <a:off x="5560257" y="1050428"/>
            <a:ext cx="3291840" cy="256604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hliu\Documents\WORK\VIIRS\EVALUATION\Provisional\201209_LNDAOD_VIIRS_NDVI.png"/>
          <p:cNvPicPr>
            <a:picLocks noChangeAspect="1" noChangeArrowheads="1"/>
          </p:cNvPicPr>
          <p:nvPr/>
        </p:nvPicPr>
        <p:blipFill>
          <a:blip r:embed="rId2" cstate="print"/>
          <a:srcRect l="3200" t="20400" r="1600" b="4800"/>
          <a:stretch>
            <a:fillRect/>
          </a:stretch>
        </p:blipFill>
        <p:spPr bwMode="auto">
          <a:xfrm>
            <a:off x="146304" y="3490713"/>
            <a:ext cx="4352544" cy="2279904"/>
          </a:xfrm>
          <a:prstGeom prst="rect">
            <a:avLst/>
          </a:prstGeom>
          <a:noFill/>
        </p:spPr>
      </p:pic>
      <p:sp>
        <p:nvSpPr>
          <p:cNvPr id="2" name="Title 1"/>
          <p:cNvSpPr>
            <a:spLocks noGrp="1"/>
          </p:cNvSpPr>
          <p:nvPr>
            <p:ph type="title"/>
          </p:nvPr>
        </p:nvSpPr>
        <p:spPr/>
        <p:txBody>
          <a:bodyPr>
            <a:noAutofit/>
          </a:bodyPr>
          <a:lstStyle/>
          <a:p>
            <a:r>
              <a:rPr lang="en-US" sz="2800" dirty="0" err="1" smtClean="0"/>
              <a:t>NDVI</a:t>
            </a:r>
            <a:r>
              <a:rPr lang="en-US" sz="2800" dirty="0" smtClean="0"/>
              <a:t>-dependent surface reflectance ratio (2)</a:t>
            </a:r>
            <a:endParaRPr lang="en-US" sz="28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33</a:t>
            </a:fld>
            <a:endParaRPr lang="en-US" dirty="0"/>
          </a:p>
        </p:txBody>
      </p:sp>
      <p:pic>
        <p:nvPicPr>
          <p:cNvPr id="7" name="Picture 4" descr="C:\Users\hliu\Documents\WORK\VIIRS\EVALUATION\Provisional\201209_LNDAOD_VIIRS_PCT.png"/>
          <p:cNvPicPr>
            <a:picLocks noChangeAspect="1" noChangeArrowheads="1"/>
          </p:cNvPicPr>
          <p:nvPr/>
        </p:nvPicPr>
        <p:blipFill>
          <a:blip r:embed="rId3" cstate="print"/>
          <a:srcRect l="3200" t="20400" r="1600" b="4800"/>
          <a:stretch>
            <a:fillRect/>
          </a:stretch>
        </p:blipFill>
        <p:spPr bwMode="auto">
          <a:xfrm>
            <a:off x="146304" y="1171469"/>
            <a:ext cx="4352544" cy="2279904"/>
          </a:xfrm>
          <a:prstGeom prst="rect">
            <a:avLst/>
          </a:prstGeom>
          <a:noFill/>
        </p:spPr>
      </p:pic>
      <p:pic>
        <p:nvPicPr>
          <p:cNvPr id="9" name="Picture 3" descr="C:\Users\hliu\Documents\WORK\VIIRS\EVALUATION\Provisional\201209_LNDAOD_VIIRS_NDVI-VIIRS_PCT.png"/>
          <p:cNvPicPr>
            <a:picLocks noChangeAspect="1" noChangeArrowheads="1"/>
          </p:cNvPicPr>
          <p:nvPr/>
        </p:nvPicPr>
        <p:blipFill>
          <a:blip r:embed="rId4" cstate="print"/>
          <a:srcRect l="3200" t="20400" r="1600" b="4800"/>
          <a:stretch>
            <a:fillRect/>
          </a:stretch>
        </p:blipFill>
        <p:spPr bwMode="auto">
          <a:xfrm>
            <a:off x="4587669" y="3506588"/>
            <a:ext cx="4352544" cy="2279904"/>
          </a:xfrm>
          <a:prstGeom prst="rect">
            <a:avLst/>
          </a:prstGeom>
          <a:noFill/>
        </p:spPr>
      </p:pic>
      <p:graphicFrame>
        <p:nvGraphicFramePr>
          <p:cNvPr id="10" name="Table 9"/>
          <p:cNvGraphicFramePr>
            <a:graphicFrameLocks noGrp="1"/>
          </p:cNvGraphicFramePr>
          <p:nvPr/>
        </p:nvGraphicFramePr>
        <p:xfrm>
          <a:off x="4814455" y="1265710"/>
          <a:ext cx="4038600" cy="1737360"/>
        </p:xfrm>
        <a:graphic>
          <a:graphicData uri="http://schemas.openxmlformats.org/drawingml/2006/table">
            <a:tbl>
              <a:tblPr firstRow="1" bandRow="1">
                <a:tableStyleId>{5C22544A-7EE6-4342-B048-85BDC9FD1C3A}</a:tableStyleId>
              </a:tblPr>
              <a:tblGrid>
                <a:gridCol w="1009650"/>
                <a:gridCol w="1009650"/>
                <a:gridCol w="1009650"/>
                <a:gridCol w="1009650"/>
              </a:tblGrid>
              <a:tr h="408242">
                <a:tc>
                  <a:txBody>
                    <a:bodyPr/>
                    <a:lstStyle/>
                    <a:p>
                      <a:pPr algn="ctr"/>
                      <a:endParaRPr lang="en-US" dirty="0"/>
                    </a:p>
                  </a:txBody>
                  <a:tcPr marL="9144" marR="9144" marT="9144" marB="9144" anchor="ctr"/>
                </a:tc>
                <a:tc>
                  <a:txBody>
                    <a:bodyPr/>
                    <a:lstStyle/>
                    <a:p>
                      <a:pPr algn="ctr"/>
                      <a:r>
                        <a:rPr lang="en-US" dirty="0" smtClean="0"/>
                        <a:t>IDPS-MODIS</a:t>
                      </a:r>
                      <a:endParaRPr lang="en-US" dirty="0"/>
                    </a:p>
                  </a:txBody>
                  <a:tcPr marL="9144" marR="9144" marT="9144" marB="9144" anchor="ctr"/>
                </a:tc>
                <a:tc>
                  <a:txBody>
                    <a:bodyPr/>
                    <a:lstStyle/>
                    <a:p>
                      <a:pPr algn="ctr"/>
                      <a:r>
                        <a:rPr lang="en-US" dirty="0" smtClean="0"/>
                        <a:t>PCT-MODIS</a:t>
                      </a:r>
                      <a:endParaRPr lang="en-US" dirty="0"/>
                    </a:p>
                  </a:txBody>
                  <a:tcPr marL="9144" marR="9144" marT="9144" marB="9144" anchor="ctr"/>
                </a:tc>
                <a:tc>
                  <a:txBody>
                    <a:bodyPr/>
                    <a:lstStyle/>
                    <a:p>
                      <a:pPr algn="ctr"/>
                      <a:r>
                        <a:rPr lang="en-US" dirty="0" smtClean="0"/>
                        <a:t>NDVI-MODIS</a:t>
                      </a:r>
                      <a:endParaRPr lang="en-US" dirty="0"/>
                    </a:p>
                  </a:txBody>
                  <a:tcPr marL="9144" marR="9144" marT="9144" marB="9144" anchor="ctr"/>
                </a:tc>
              </a:tr>
              <a:tr h="210706">
                <a:tc>
                  <a:txBody>
                    <a:bodyPr/>
                    <a:lstStyle/>
                    <a:p>
                      <a:pPr algn="r"/>
                      <a:r>
                        <a:rPr lang="en-US" b="1" dirty="0" smtClean="0"/>
                        <a:t>Bias</a:t>
                      </a:r>
                      <a:endParaRPr lang="en-US" b="1" dirty="0"/>
                    </a:p>
                  </a:txBody>
                  <a:tcPr marL="9144" marT="9144" marB="9144" anchor="ctr"/>
                </a:tc>
                <a:tc>
                  <a:txBody>
                    <a:bodyPr/>
                    <a:lstStyle/>
                    <a:p>
                      <a:pPr algn="r"/>
                      <a:r>
                        <a:rPr lang="en-US" dirty="0" smtClean="0"/>
                        <a:t>0.050</a:t>
                      </a:r>
                      <a:endParaRPr lang="en-US" dirty="0"/>
                    </a:p>
                  </a:txBody>
                  <a:tcPr marL="9144" marT="9144" marB="9144" anchor="ctr"/>
                </a:tc>
                <a:tc>
                  <a:txBody>
                    <a:bodyPr/>
                    <a:lstStyle/>
                    <a:p>
                      <a:pPr algn="r"/>
                      <a:r>
                        <a:rPr lang="en-US" dirty="0" smtClean="0"/>
                        <a:t>-0.002</a:t>
                      </a:r>
                      <a:endParaRPr lang="en-US" dirty="0"/>
                    </a:p>
                  </a:txBody>
                  <a:tcPr marL="9144" marT="9144" marB="9144" anchor="ctr"/>
                </a:tc>
                <a:tc>
                  <a:txBody>
                    <a:bodyPr/>
                    <a:lstStyle/>
                    <a:p>
                      <a:pPr algn="r"/>
                      <a:r>
                        <a:rPr lang="en-US" dirty="0" smtClean="0"/>
                        <a:t>-0.029</a:t>
                      </a:r>
                      <a:endParaRPr lang="en-US" dirty="0"/>
                    </a:p>
                  </a:txBody>
                  <a:tcPr marL="9144" marT="9144" marB="9144" anchor="ctr"/>
                </a:tc>
              </a:tr>
              <a:tr h="210706">
                <a:tc>
                  <a:txBody>
                    <a:bodyPr/>
                    <a:lstStyle/>
                    <a:p>
                      <a:pPr algn="r"/>
                      <a:r>
                        <a:rPr lang="en-US" b="1" dirty="0" err="1" smtClean="0"/>
                        <a:t>StdDev</a:t>
                      </a:r>
                      <a:endParaRPr lang="en-US" b="1" dirty="0"/>
                    </a:p>
                  </a:txBody>
                  <a:tcPr marL="9144" marT="9144" marB="9144" anchor="ctr"/>
                </a:tc>
                <a:tc>
                  <a:txBody>
                    <a:bodyPr/>
                    <a:lstStyle/>
                    <a:p>
                      <a:pPr algn="r"/>
                      <a:r>
                        <a:rPr lang="en-US" dirty="0" smtClean="0"/>
                        <a:t>0.084</a:t>
                      </a:r>
                      <a:endParaRPr lang="en-US" dirty="0"/>
                    </a:p>
                  </a:txBody>
                  <a:tcPr marL="9144" marT="9144" marB="9144" anchor="ctr"/>
                </a:tc>
                <a:tc>
                  <a:txBody>
                    <a:bodyPr/>
                    <a:lstStyle/>
                    <a:p>
                      <a:pPr algn="r"/>
                      <a:r>
                        <a:rPr lang="en-US" dirty="0" smtClean="0"/>
                        <a:t>0.098</a:t>
                      </a:r>
                      <a:endParaRPr lang="en-US" dirty="0"/>
                    </a:p>
                  </a:txBody>
                  <a:tcPr marL="9144" marT="9144" marB="9144" anchor="ctr"/>
                </a:tc>
                <a:tc>
                  <a:txBody>
                    <a:bodyPr/>
                    <a:lstStyle/>
                    <a:p>
                      <a:pPr algn="r"/>
                      <a:r>
                        <a:rPr lang="en-US" dirty="0" smtClean="0"/>
                        <a:t>0.098</a:t>
                      </a:r>
                      <a:endParaRPr lang="en-US" dirty="0"/>
                    </a:p>
                  </a:txBody>
                  <a:tcPr marL="9144" marT="9144" marB="9144" anchor="ctr"/>
                </a:tc>
              </a:tr>
              <a:tr h="210706">
                <a:tc>
                  <a:txBody>
                    <a:bodyPr/>
                    <a:lstStyle/>
                    <a:p>
                      <a:pPr algn="r"/>
                      <a:r>
                        <a:rPr lang="en-US" b="1" dirty="0" err="1" smtClean="0"/>
                        <a:t>MinErr</a:t>
                      </a:r>
                      <a:endParaRPr lang="en-US" b="1" dirty="0"/>
                    </a:p>
                  </a:txBody>
                  <a:tcPr marL="9144" marT="9144" marB="9144" anchor="ctr"/>
                </a:tc>
                <a:tc>
                  <a:txBody>
                    <a:bodyPr/>
                    <a:lstStyle/>
                    <a:p>
                      <a:pPr algn="r"/>
                      <a:r>
                        <a:rPr lang="en-US" dirty="0" smtClean="0"/>
                        <a:t>-2.291</a:t>
                      </a:r>
                      <a:endParaRPr lang="en-US" dirty="0"/>
                    </a:p>
                  </a:txBody>
                  <a:tcPr marL="9144" marT="9144" marB="9144" anchor="ctr"/>
                </a:tc>
                <a:tc>
                  <a:txBody>
                    <a:bodyPr/>
                    <a:lstStyle/>
                    <a:p>
                      <a:pPr algn="r"/>
                      <a:r>
                        <a:rPr lang="en-US" dirty="0" smtClean="0"/>
                        <a:t>-2.570</a:t>
                      </a:r>
                      <a:endParaRPr lang="en-US" dirty="0"/>
                    </a:p>
                  </a:txBody>
                  <a:tcPr marL="9144" marT="9144" marB="9144" anchor="ctr"/>
                </a:tc>
                <a:tc>
                  <a:txBody>
                    <a:bodyPr/>
                    <a:lstStyle/>
                    <a:p>
                      <a:pPr algn="r"/>
                      <a:r>
                        <a:rPr lang="en-US" dirty="0" smtClean="0"/>
                        <a:t>-2.598</a:t>
                      </a:r>
                      <a:endParaRPr lang="en-US" dirty="0"/>
                    </a:p>
                  </a:txBody>
                  <a:tcPr marL="9144" marT="9144" marB="9144" anchor="ctr"/>
                </a:tc>
              </a:tr>
              <a:tr h="210706">
                <a:tc>
                  <a:txBody>
                    <a:bodyPr/>
                    <a:lstStyle/>
                    <a:p>
                      <a:pPr algn="r"/>
                      <a:r>
                        <a:rPr lang="en-US" b="1" dirty="0" err="1" smtClean="0"/>
                        <a:t>MaxErr</a:t>
                      </a:r>
                      <a:endParaRPr lang="en-US" b="1" dirty="0"/>
                    </a:p>
                  </a:txBody>
                  <a:tcPr marL="9144" marT="9144" marB="9144" anchor="ctr"/>
                </a:tc>
                <a:tc>
                  <a:txBody>
                    <a:bodyPr/>
                    <a:lstStyle/>
                    <a:p>
                      <a:pPr algn="r"/>
                      <a:r>
                        <a:rPr lang="en-US" dirty="0" smtClean="0"/>
                        <a:t>1.146</a:t>
                      </a:r>
                      <a:endParaRPr lang="en-US" dirty="0"/>
                    </a:p>
                  </a:txBody>
                  <a:tcPr marL="9144" marT="9144" marB="9144" anchor="ctr"/>
                </a:tc>
                <a:tc>
                  <a:txBody>
                    <a:bodyPr/>
                    <a:lstStyle/>
                    <a:p>
                      <a:pPr algn="r"/>
                      <a:r>
                        <a:rPr lang="en-US" dirty="0" smtClean="0"/>
                        <a:t>1.112</a:t>
                      </a:r>
                      <a:endParaRPr lang="en-US" dirty="0"/>
                    </a:p>
                  </a:txBody>
                  <a:tcPr marL="9144" marT="9144" marB="9144" anchor="ctr"/>
                </a:tc>
                <a:tc>
                  <a:txBody>
                    <a:bodyPr/>
                    <a:lstStyle/>
                    <a:p>
                      <a:pPr algn="r"/>
                      <a:r>
                        <a:rPr lang="en-US" dirty="0" smtClean="0"/>
                        <a:t>1.143</a:t>
                      </a:r>
                      <a:endParaRPr lang="en-US" dirty="0"/>
                    </a:p>
                  </a:txBody>
                  <a:tcPr marL="9144" marT="9144" marB="9144" anchor="ctr"/>
                </a:tc>
              </a:tr>
            </a:tbl>
          </a:graphicData>
        </a:graphic>
      </p:graphicFrame>
      <p:sp>
        <p:nvSpPr>
          <p:cNvPr id="6" name="Content Placeholder 5"/>
          <p:cNvSpPr>
            <a:spLocks noGrp="1"/>
          </p:cNvSpPr>
          <p:nvPr>
            <p:ph idx="1"/>
          </p:nvPr>
        </p:nvSpPr>
        <p:spPr>
          <a:xfrm>
            <a:off x="5290458" y="3121323"/>
            <a:ext cx="3331028" cy="457489"/>
          </a:xfrm>
        </p:spPr>
        <p:txBody>
          <a:bodyPr>
            <a:normAutofit/>
          </a:bodyPr>
          <a:lstStyle/>
          <a:p>
            <a:pPr>
              <a:buNone/>
            </a:pPr>
            <a:r>
              <a:rPr lang="en-US" sz="1800" dirty="0" err="1" smtClean="0"/>
              <a:t>VIIRS</a:t>
            </a:r>
            <a:r>
              <a:rPr lang="en-US" sz="1800" dirty="0" smtClean="0"/>
              <a:t>(</a:t>
            </a:r>
            <a:r>
              <a:rPr lang="en-US" sz="1800" dirty="0" err="1" smtClean="0"/>
              <a:t>NDVI</a:t>
            </a:r>
            <a:r>
              <a:rPr lang="en-US" sz="1800" dirty="0" smtClean="0"/>
              <a:t>)-</a:t>
            </a:r>
            <a:r>
              <a:rPr lang="en-US" sz="1800" dirty="0" err="1" smtClean="0"/>
              <a:t>VIIRS</a:t>
            </a:r>
            <a:r>
              <a:rPr lang="en-US" sz="1800" dirty="0" smtClean="0"/>
              <a:t>(PCT) difference</a:t>
            </a:r>
            <a:endParaRPr lang="en-US" sz="1800" dirty="0"/>
          </a:p>
        </p:txBody>
      </p:sp>
      <p:sp>
        <p:nvSpPr>
          <p:cNvPr id="11" name="TextBox 10"/>
          <p:cNvSpPr txBox="1"/>
          <p:nvPr/>
        </p:nvSpPr>
        <p:spPr>
          <a:xfrm>
            <a:off x="1976846" y="2577737"/>
            <a:ext cx="2131033" cy="369332"/>
          </a:xfrm>
          <a:prstGeom prst="rect">
            <a:avLst/>
          </a:prstGeom>
          <a:solidFill>
            <a:schemeClr val="accent6">
              <a:lumMod val="20000"/>
              <a:lumOff val="80000"/>
            </a:schemeClr>
          </a:solidFill>
        </p:spPr>
        <p:txBody>
          <a:bodyPr wrap="none" rtlCol="0">
            <a:spAutoFit/>
          </a:bodyPr>
          <a:lstStyle/>
          <a:p>
            <a:r>
              <a:rPr lang="en-US" b="1" dirty="0" smtClean="0"/>
              <a:t>VIIRS AOT EDR (PCT)</a:t>
            </a:r>
            <a:endParaRPr lang="en-US" b="1" dirty="0"/>
          </a:p>
        </p:txBody>
      </p:sp>
      <p:sp>
        <p:nvSpPr>
          <p:cNvPr id="12" name="TextBox 11"/>
          <p:cNvSpPr txBox="1"/>
          <p:nvPr/>
        </p:nvSpPr>
        <p:spPr>
          <a:xfrm>
            <a:off x="1928948" y="4915979"/>
            <a:ext cx="2262735" cy="369332"/>
          </a:xfrm>
          <a:prstGeom prst="rect">
            <a:avLst/>
          </a:prstGeom>
          <a:solidFill>
            <a:schemeClr val="accent6">
              <a:lumMod val="20000"/>
              <a:lumOff val="80000"/>
            </a:schemeClr>
          </a:solidFill>
        </p:spPr>
        <p:txBody>
          <a:bodyPr wrap="none" rtlCol="0">
            <a:spAutoFit/>
          </a:bodyPr>
          <a:lstStyle/>
          <a:p>
            <a:r>
              <a:rPr lang="en-US" b="1" dirty="0" smtClean="0"/>
              <a:t>VIIRS AOT EDR (NDVI)</a:t>
            </a:r>
            <a:endParaRPr lang="en-US" b="1" dirty="0"/>
          </a:p>
        </p:txBody>
      </p:sp>
      <p:sp>
        <p:nvSpPr>
          <p:cNvPr id="13" name="TextBox 12"/>
          <p:cNvSpPr txBox="1"/>
          <p:nvPr/>
        </p:nvSpPr>
        <p:spPr>
          <a:xfrm>
            <a:off x="6200495" y="4920334"/>
            <a:ext cx="2693494" cy="369332"/>
          </a:xfrm>
          <a:prstGeom prst="rect">
            <a:avLst/>
          </a:prstGeom>
          <a:solidFill>
            <a:schemeClr val="accent6">
              <a:lumMod val="20000"/>
              <a:lumOff val="80000"/>
            </a:schemeClr>
          </a:solidFill>
        </p:spPr>
        <p:txBody>
          <a:bodyPr wrap="none" rtlCol="0">
            <a:spAutoFit/>
          </a:bodyPr>
          <a:lstStyle/>
          <a:p>
            <a:r>
              <a:rPr lang="en-US" b="1" dirty="0" smtClean="0"/>
              <a:t>VIIRS AOT EDR (</a:t>
            </a:r>
            <a:r>
              <a:rPr lang="en-US" b="1" dirty="0" err="1" smtClean="0"/>
              <a:t>NDVI</a:t>
            </a:r>
            <a:r>
              <a:rPr lang="en-US" b="1" dirty="0" smtClean="0"/>
              <a:t>-PCT)</a:t>
            </a:r>
            <a:endParaRPr lang="en-US" b="1" dirty="0"/>
          </a:p>
        </p:txBody>
      </p:sp>
      <p:sp>
        <p:nvSpPr>
          <p:cNvPr id="14" name="TextBox 13"/>
          <p:cNvSpPr txBox="1"/>
          <p:nvPr/>
        </p:nvSpPr>
        <p:spPr>
          <a:xfrm>
            <a:off x="496388" y="5852161"/>
            <a:ext cx="6053324" cy="369332"/>
          </a:xfrm>
          <a:prstGeom prst="rect">
            <a:avLst/>
          </a:prstGeom>
          <a:noFill/>
        </p:spPr>
        <p:txBody>
          <a:bodyPr wrap="none" rtlCol="0">
            <a:spAutoFit/>
          </a:bodyPr>
          <a:lstStyle/>
          <a:p>
            <a:r>
              <a:rPr lang="en-US" dirty="0" smtClean="0"/>
              <a:t>Monthly mean AOT retrieved over land for </a:t>
            </a:r>
            <a:r>
              <a:rPr lang="en-US" b="1" dirty="0" smtClean="0"/>
              <a:t>September 2012. </a:t>
            </a:r>
            <a:endParaRPr lang="en-US" b="1" dirty="0"/>
          </a:p>
        </p:txBody>
      </p:sp>
      <p:sp>
        <p:nvSpPr>
          <p:cNvPr id="16" name="TextBox 15"/>
          <p:cNvSpPr txBox="1"/>
          <p:nvPr/>
        </p:nvSpPr>
        <p:spPr>
          <a:xfrm>
            <a:off x="513806" y="6217921"/>
            <a:ext cx="6029536" cy="307777"/>
          </a:xfrm>
          <a:prstGeom prst="rect">
            <a:avLst/>
          </a:prstGeom>
          <a:noFill/>
        </p:spPr>
        <p:txBody>
          <a:bodyPr wrap="none" rtlCol="0">
            <a:spAutoFit/>
          </a:bodyPr>
          <a:lstStyle/>
          <a:p>
            <a:r>
              <a:rPr lang="en-US" sz="1400" b="1" dirty="0" err="1" smtClean="0"/>
              <a:t>IDPS</a:t>
            </a:r>
            <a:r>
              <a:rPr lang="en-US" sz="1400" dirty="0" smtClean="0"/>
              <a:t>: original constant BR; </a:t>
            </a:r>
            <a:r>
              <a:rPr lang="en-US" sz="1400" b="1" dirty="0" smtClean="0"/>
              <a:t>PCT</a:t>
            </a:r>
            <a:r>
              <a:rPr lang="en-US" sz="1400" dirty="0" smtClean="0"/>
              <a:t>: updated constant BR; </a:t>
            </a:r>
            <a:r>
              <a:rPr lang="en-US" sz="1400" b="1" dirty="0" smtClean="0"/>
              <a:t>NDVI</a:t>
            </a:r>
            <a:r>
              <a:rPr lang="en-US" sz="1400" dirty="0" smtClean="0"/>
              <a:t>: NDVI-dependent BR</a:t>
            </a:r>
            <a:endParaRPr lang="en-US" sz="1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solidFill>
                  <a:prstClr val="black"/>
                </a:solidFill>
              </a:rPr>
              <a:t>NDVI</a:t>
            </a:r>
            <a:r>
              <a:rPr lang="en-US" sz="2800" dirty="0" smtClean="0">
                <a:solidFill>
                  <a:prstClr val="black"/>
                </a:solidFill>
              </a:rPr>
              <a:t>-dependent surface reflectance ratio (3)</a:t>
            </a:r>
            <a:endParaRPr lang="en-US" sz="2800" dirty="0"/>
          </a:p>
        </p:txBody>
      </p:sp>
      <p:sp>
        <p:nvSpPr>
          <p:cNvPr id="3" name="Content Placeholder 2"/>
          <p:cNvSpPr>
            <a:spLocks noGrp="1"/>
          </p:cNvSpPr>
          <p:nvPr>
            <p:ph idx="1"/>
          </p:nvPr>
        </p:nvSpPr>
        <p:spPr>
          <a:xfrm>
            <a:off x="6252754" y="1108166"/>
            <a:ext cx="2778035" cy="2549434"/>
          </a:xfrm>
        </p:spPr>
        <p:txBody>
          <a:bodyPr>
            <a:normAutofit/>
          </a:bodyPr>
          <a:lstStyle/>
          <a:p>
            <a:pPr marL="0" indent="0">
              <a:buNone/>
            </a:pPr>
            <a:r>
              <a:rPr lang="en-US" sz="1800" dirty="0" err="1" smtClean="0"/>
              <a:t>NDVI</a:t>
            </a:r>
            <a:r>
              <a:rPr lang="en-US" sz="1800" dirty="0" smtClean="0"/>
              <a:t>-dependent </a:t>
            </a:r>
            <a:r>
              <a:rPr lang="en-US" sz="1800" dirty="0" err="1" smtClean="0"/>
              <a:t>BRs</a:t>
            </a:r>
            <a:r>
              <a:rPr lang="en-US" sz="1800" dirty="0" smtClean="0"/>
              <a:t> have been implemented in VIIRS aerosol algorithm driven by direct broadcast VIIRS data in the </a:t>
            </a:r>
            <a:r>
              <a:rPr lang="en-US" sz="1800" b="1" dirty="0" smtClean="0">
                <a:solidFill>
                  <a:srgbClr val="0070C0"/>
                </a:solidFill>
              </a:rPr>
              <a:t>Infusing satellite Data into Environmental Applications (IDEA) </a:t>
            </a:r>
            <a:r>
              <a:rPr lang="en-US" sz="1800" b="1" dirty="0" smtClean="0"/>
              <a:t>over </a:t>
            </a:r>
            <a:r>
              <a:rPr lang="en-US" sz="1800" b="1" dirty="0" err="1" smtClean="0"/>
              <a:t>CONUS</a:t>
            </a:r>
            <a:r>
              <a:rPr lang="en-US" sz="1800" b="1" dirty="0" smtClean="0"/>
              <a:t>.</a:t>
            </a:r>
            <a:endParaRPr lang="en-US" sz="1800" b="1" dirty="0" smtClean="0">
              <a:solidFill>
                <a:srgbClr val="0070C0"/>
              </a:solidFill>
            </a:endParaRPr>
          </a:p>
          <a:p>
            <a:pPr>
              <a:buNone/>
            </a:pP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34</a:t>
            </a:fld>
            <a:endParaRPr lang="en-US"/>
          </a:p>
        </p:txBody>
      </p:sp>
      <p:pic>
        <p:nvPicPr>
          <p:cNvPr id="5" name="Picture 4" descr="viirs_idea_20130122_Houston.jpg"/>
          <p:cNvPicPr>
            <a:picLocks noChangeAspect="1"/>
          </p:cNvPicPr>
          <p:nvPr/>
        </p:nvPicPr>
        <p:blipFill>
          <a:blip r:embed="rId2" cstate="print"/>
          <a:stretch>
            <a:fillRect/>
          </a:stretch>
        </p:blipFill>
        <p:spPr>
          <a:xfrm>
            <a:off x="268371" y="3916240"/>
            <a:ext cx="3200400" cy="2679193"/>
          </a:xfrm>
          <a:prstGeom prst="rect">
            <a:avLst/>
          </a:prstGeom>
        </p:spPr>
      </p:pic>
      <p:pic>
        <p:nvPicPr>
          <p:cNvPr id="6" name="Picture 5" descr="viirs_idps_20130122_Houston.jpg"/>
          <p:cNvPicPr>
            <a:picLocks noChangeAspect="1"/>
          </p:cNvPicPr>
          <p:nvPr/>
        </p:nvPicPr>
        <p:blipFill>
          <a:blip r:embed="rId3" cstate="print"/>
          <a:stretch>
            <a:fillRect/>
          </a:stretch>
        </p:blipFill>
        <p:spPr>
          <a:xfrm>
            <a:off x="256724" y="1007681"/>
            <a:ext cx="3200400" cy="2679192"/>
          </a:xfrm>
          <a:prstGeom prst="rect">
            <a:avLst/>
          </a:prstGeom>
        </p:spPr>
      </p:pic>
      <p:pic>
        <p:nvPicPr>
          <p:cNvPr id="7" name="Picture 6" descr="scplot_viirsedr_aeronet_eastus_idps_20130122-20130213.png"/>
          <p:cNvPicPr>
            <a:picLocks noChangeAspect="1"/>
          </p:cNvPicPr>
          <p:nvPr/>
        </p:nvPicPr>
        <p:blipFill>
          <a:blip r:embed="rId4" cstate="print"/>
          <a:srcRect r="5106"/>
          <a:stretch>
            <a:fillRect/>
          </a:stretch>
        </p:blipFill>
        <p:spPr>
          <a:xfrm>
            <a:off x="3464083" y="949043"/>
            <a:ext cx="2675441" cy="2819400"/>
          </a:xfrm>
          <a:prstGeom prst="rect">
            <a:avLst/>
          </a:prstGeom>
        </p:spPr>
      </p:pic>
      <p:cxnSp>
        <p:nvCxnSpPr>
          <p:cNvPr id="8" name="Straight Arrow Connector 7"/>
          <p:cNvCxnSpPr/>
          <p:nvPr/>
        </p:nvCxnSpPr>
        <p:spPr>
          <a:xfrm flipH="1" flipV="1">
            <a:off x="1863627" y="1984711"/>
            <a:ext cx="2203266" cy="819449"/>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6893" y="1008017"/>
            <a:ext cx="662361" cy="369332"/>
          </a:xfrm>
          <a:prstGeom prst="rect">
            <a:avLst/>
          </a:prstGeom>
          <a:solidFill>
            <a:schemeClr val="bg2">
              <a:lumMod val="90000"/>
            </a:schemeClr>
          </a:solidFill>
        </p:spPr>
        <p:txBody>
          <a:bodyPr wrap="none" rtlCol="0">
            <a:spAutoFit/>
          </a:bodyPr>
          <a:lstStyle/>
          <a:p>
            <a:r>
              <a:rPr lang="en-US" dirty="0" smtClean="0"/>
              <a:t>IDPS </a:t>
            </a:r>
            <a:endParaRPr lang="en-US" dirty="0"/>
          </a:p>
        </p:txBody>
      </p:sp>
      <p:sp>
        <p:nvSpPr>
          <p:cNvPr id="12" name="TextBox 11"/>
          <p:cNvSpPr txBox="1"/>
          <p:nvPr/>
        </p:nvSpPr>
        <p:spPr>
          <a:xfrm>
            <a:off x="269956" y="3921034"/>
            <a:ext cx="1299971" cy="369332"/>
          </a:xfrm>
          <a:prstGeom prst="rect">
            <a:avLst/>
          </a:prstGeom>
          <a:solidFill>
            <a:schemeClr val="bg2">
              <a:lumMod val="90000"/>
            </a:schemeClr>
          </a:solidFill>
        </p:spPr>
        <p:txBody>
          <a:bodyPr wrap="none" rtlCol="0">
            <a:spAutoFit/>
          </a:bodyPr>
          <a:lstStyle/>
          <a:p>
            <a:r>
              <a:rPr lang="en-US" dirty="0" smtClean="0"/>
              <a:t>NDVI (IDEA)</a:t>
            </a:r>
            <a:endParaRPr lang="en-US" dirty="0"/>
          </a:p>
        </p:txBody>
      </p:sp>
      <p:pic>
        <p:nvPicPr>
          <p:cNvPr id="14" name="Picture 13" descr="myd04_20130122_Houston.jpg"/>
          <p:cNvPicPr>
            <a:picLocks noChangeAspect="1"/>
          </p:cNvPicPr>
          <p:nvPr/>
        </p:nvPicPr>
        <p:blipFill>
          <a:blip r:embed="rId5" cstate="print"/>
          <a:stretch>
            <a:fillRect/>
          </a:stretch>
        </p:blipFill>
        <p:spPr>
          <a:xfrm>
            <a:off x="3570491" y="3921035"/>
            <a:ext cx="3200400" cy="2679192"/>
          </a:xfrm>
          <a:prstGeom prst="rect">
            <a:avLst/>
          </a:prstGeom>
        </p:spPr>
      </p:pic>
      <p:sp>
        <p:nvSpPr>
          <p:cNvPr id="15" name="TextBox 14"/>
          <p:cNvSpPr txBox="1"/>
          <p:nvPr/>
        </p:nvSpPr>
        <p:spPr>
          <a:xfrm>
            <a:off x="3574845" y="3916680"/>
            <a:ext cx="1521570" cy="369332"/>
          </a:xfrm>
          <a:prstGeom prst="rect">
            <a:avLst/>
          </a:prstGeom>
          <a:solidFill>
            <a:schemeClr val="bg2">
              <a:lumMod val="90000"/>
            </a:schemeClr>
          </a:solidFill>
        </p:spPr>
        <p:txBody>
          <a:bodyPr wrap="none" rtlCol="0">
            <a:spAutoFit/>
          </a:bodyPr>
          <a:lstStyle/>
          <a:p>
            <a:r>
              <a:rPr lang="en-US" dirty="0" smtClean="0"/>
              <a:t>MODIS (Aqua)</a:t>
            </a:r>
            <a:endParaRPr lang="en-US" dirty="0"/>
          </a:p>
        </p:txBody>
      </p:sp>
      <p:sp>
        <p:nvSpPr>
          <p:cNvPr id="18" name="TextBox 17"/>
          <p:cNvSpPr txBox="1"/>
          <p:nvPr/>
        </p:nvSpPr>
        <p:spPr>
          <a:xfrm>
            <a:off x="6868864" y="3837097"/>
            <a:ext cx="2079827" cy="2812278"/>
          </a:xfrm>
          <a:prstGeom prst="rect">
            <a:avLst/>
          </a:prstGeom>
          <a:noFill/>
        </p:spPr>
        <p:txBody>
          <a:bodyPr wrap="square" rtlCol="0">
            <a:normAutofit fontScale="92500" lnSpcReduction="20000"/>
          </a:bodyPr>
          <a:lstStyle/>
          <a:p>
            <a:pPr marL="168275" indent="-168275">
              <a:spcAft>
                <a:spcPts val="600"/>
              </a:spcAft>
              <a:buFont typeface="Arial" pitchFamily="34" charset="0"/>
              <a:buChar char="•"/>
            </a:pPr>
            <a:r>
              <a:rPr lang="en-US" dirty="0" err="1" smtClean="0"/>
              <a:t>NDVI</a:t>
            </a:r>
            <a:r>
              <a:rPr lang="en-US" dirty="0" smtClean="0"/>
              <a:t>-dependent </a:t>
            </a:r>
            <a:r>
              <a:rPr lang="en-US" dirty="0" err="1" smtClean="0"/>
              <a:t>BRs</a:t>
            </a:r>
            <a:r>
              <a:rPr lang="en-US" dirty="0" smtClean="0"/>
              <a:t> reduce AOT in Houston area  1/22/2013, and</a:t>
            </a:r>
          </a:p>
          <a:p>
            <a:pPr marL="168275" lvl="1" indent="-168275">
              <a:spcAft>
                <a:spcPts val="600"/>
              </a:spcAft>
              <a:buFont typeface="Arial" pitchFamily="34" charset="0"/>
              <a:buChar char="•"/>
            </a:pPr>
            <a:r>
              <a:rPr lang="en-US" dirty="0" smtClean="0"/>
              <a:t>eliminate VIIRS outlier in </a:t>
            </a:r>
            <a:r>
              <a:rPr lang="en-US" dirty="0" err="1" smtClean="0"/>
              <a:t>scatterplot</a:t>
            </a:r>
            <a:r>
              <a:rPr lang="en-US" dirty="0" smtClean="0"/>
              <a:t> for 1/22-2/13, 2013.</a:t>
            </a:r>
          </a:p>
          <a:p>
            <a:pPr marL="168275" lvl="1" indent="-168275">
              <a:spcAft>
                <a:spcPts val="600"/>
              </a:spcAft>
              <a:buFont typeface="Arial" pitchFamily="34" charset="0"/>
              <a:buChar char="•"/>
            </a:pPr>
            <a:r>
              <a:rPr lang="en-US" dirty="0" smtClean="0"/>
              <a:t>MODIS makes no retrieval in this area</a:t>
            </a:r>
          </a:p>
          <a:p>
            <a:pPr marL="168275" lvl="1" indent="-168275"/>
            <a:endParaRPr 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yd04_monthly_201303.png"/>
          <p:cNvPicPr>
            <a:picLocks noChangeAspect="1"/>
          </p:cNvPicPr>
          <p:nvPr/>
        </p:nvPicPr>
        <p:blipFill>
          <a:blip r:embed="rId2" cstate="print"/>
          <a:stretch>
            <a:fillRect/>
          </a:stretch>
        </p:blipFill>
        <p:spPr>
          <a:xfrm>
            <a:off x="3775700" y="1794006"/>
            <a:ext cx="2468880" cy="2264450"/>
          </a:xfrm>
          <a:prstGeom prst="rect">
            <a:avLst/>
          </a:prstGeom>
        </p:spPr>
      </p:pic>
      <p:cxnSp>
        <p:nvCxnSpPr>
          <p:cNvPr id="16" name="Straight Arrow Connector 15"/>
          <p:cNvCxnSpPr/>
          <p:nvPr/>
        </p:nvCxnSpPr>
        <p:spPr>
          <a:xfrm flipV="1">
            <a:off x="5617029" y="3823063"/>
            <a:ext cx="339634" cy="11756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sz="2800" dirty="0" err="1" smtClean="0">
                <a:solidFill>
                  <a:prstClr val="black"/>
                </a:solidFill>
              </a:rPr>
              <a:t>NDVI</a:t>
            </a:r>
            <a:r>
              <a:rPr lang="en-US" sz="2800" dirty="0" smtClean="0">
                <a:solidFill>
                  <a:prstClr val="black"/>
                </a:solidFill>
              </a:rPr>
              <a:t>-dependent surface reflectance ratio (4)</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35</a:t>
            </a:fld>
            <a:endParaRPr lang="en-US" dirty="0"/>
          </a:p>
        </p:txBody>
      </p:sp>
      <p:pic>
        <p:nvPicPr>
          <p:cNvPr id="6" name="Picture 5" descr="viirs_idea_201303.png"/>
          <p:cNvPicPr>
            <a:picLocks noChangeAspect="1"/>
          </p:cNvPicPr>
          <p:nvPr/>
        </p:nvPicPr>
        <p:blipFill>
          <a:blip r:embed="rId3" cstate="print"/>
          <a:stretch>
            <a:fillRect/>
          </a:stretch>
        </p:blipFill>
        <p:spPr>
          <a:xfrm>
            <a:off x="6252942" y="1802716"/>
            <a:ext cx="2468880" cy="2264450"/>
          </a:xfrm>
          <a:prstGeom prst="rect">
            <a:avLst/>
          </a:prstGeom>
        </p:spPr>
      </p:pic>
      <p:pic>
        <p:nvPicPr>
          <p:cNvPr id="7" name="Picture 6" descr="viirs_myd04_diff_idea_monthly_201303.png"/>
          <p:cNvPicPr>
            <a:picLocks noChangeAspect="1"/>
          </p:cNvPicPr>
          <p:nvPr/>
        </p:nvPicPr>
        <p:blipFill>
          <a:blip r:embed="rId4" cstate="print"/>
          <a:stretch>
            <a:fillRect/>
          </a:stretch>
        </p:blipFill>
        <p:spPr>
          <a:xfrm>
            <a:off x="6176545" y="4134434"/>
            <a:ext cx="2468880" cy="2264450"/>
          </a:xfrm>
          <a:prstGeom prst="rect">
            <a:avLst/>
          </a:prstGeom>
        </p:spPr>
      </p:pic>
      <p:sp>
        <p:nvSpPr>
          <p:cNvPr id="8" name="Content Placeholder 2"/>
          <p:cNvSpPr txBox="1">
            <a:spLocks/>
          </p:cNvSpPr>
          <p:nvPr/>
        </p:nvSpPr>
        <p:spPr>
          <a:xfrm>
            <a:off x="3291831" y="4232403"/>
            <a:ext cx="2877299" cy="2464488"/>
          </a:xfrm>
          <a:prstGeom prst="rect">
            <a:avLst/>
          </a:prstGeom>
        </p:spPr>
        <p:txBody>
          <a:bodyPr vert="horz" lIns="91440" tIns="45720" rIns="91440" bIns="45720" rtlCol="0">
            <a:normAutofit fontScale="92500"/>
          </a:bodyPr>
          <a:lstStyle/>
          <a:p>
            <a:pPr marL="174625" indent="-174625" defTabSz="914400">
              <a:spcBef>
                <a:spcPct val="20000"/>
              </a:spcBef>
              <a:buFont typeface="Arial" pitchFamily="34" charset="0"/>
              <a:buChar char="•"/>
              <a:defRPr/>
            </a:pPr>
            <a:r>
              <a:rPr lang="en-US" dirty="0" err="1" smtClean="0"/>
              <a:t>VIIRS</a:t>
            </a:r>
            <a:r>
              <a:rPr lang="en-US" dirty="0" smtClean="0"/>
              <a:t>/IDEA retrievals where no MODIS retrievals!</a:t>
            </a:r>
          </a:p>
          <a:p>
            <a:pPr marL="174625" marR="0" lvl="0" indent="-17462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Similar MODIS and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VIIRS</a:t>
            </a:r>
            <a:r>
              <a:rPr lang="en-US" dirty="0" smtClean="0"/>
              <a:t>/</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IDEA area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CONUS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averages,</a:t>
            </a:r>
            <a:r>
              <a:rPr kumimoji="0" lang="en-US" sz="1800" b="0" i="0" u="none" strike="noStrike" kern="1200" cap="none" spc="0" normalizeH="0" noProof="0" dirty="0" smtClean="0">
                <a:ln>
                  <a:noFill/>
                </a:ln>
                <a:solidFill>
                  <a:schemeClr val="tx1"/>
                </a:solidFill>
                <a:effectLst/>
                <a:uLnTx/>
                <a:uFillTx/>
                <a:latin typeface="+mn-lt"/>
                <a:ea typeface="+mn-ea"/>
                <a:cs typeface="+mn-cs"/>
              </a:rPr>
              <a:t> but</a:t>
            </a:r>
          </a:p>
          <a:p>
            <a:pPr marL="174625" marR="0" lvl="0" indent="-17462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dirty="0" smtClean="0"/>
              <a:t>substantial regional differences.</a:t>
            </a:r>
          </a:p>
          <a:p>
            <a:pPr marL="174625" marR="0" lvl="0" indent="-174625"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VIIRS outperforms MODIS</a:t>
            </a:r>
            <a:endParaRPr lang="en-US" baseline="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scplot_viirsedr_aeronet_idea2_20130122-20130331.png"/>
          <p:cNvPicPr preferRelativeResize="0">
            <a:picLocks noChangeAspect="1"/>
          </p:cNvPicPr>
          <p:nvPr/>
        </p:nvPicPr>
        <p:blipFill>
          <a:blip r:embed="rId5" cstate="print"/>
          <a:srcRect t="3156" r="6312" b="3156"/>
          <a:stretch>
            <a:fillRect/>
          </a:stretch>
        </p:blipFill>
        <p:spPr>
          <a:xfrm>
            <a:off x="320036" y="3973287"/>
            <a:ext cx="2714233" cy="2714246"/>
          </a:xfrm>
          <a:prstGeom prst="rect">
            <a:avLst/>
          </a:prstGeom>
        </p:spPr>
      </p:pic>
      <p:pic>
        <p:nvPicPr>
          <p:cNvPr id="9" name="Picture 8" descr="scplot_myd04_aeronet_20130122-20130331.png"/>
          <p:cNvPicPr>
            <a:picLocks noChangeAspect="1"/>
          </p:cNvPicPr>
          <p:nvPr/>
        </p:nvPicPr>
        <p:blipFill>
          <a:blip r:embed="rId6" cstate="print"/>
          <a:srcRect t="3077" r="6154" b="3077"/>
          <a:stretch>
            <a:fillRect/>
          </a:stretch>
        </p:blipFill>
        <p:spPr>
          <a:xfrm>
            <a:off x="293909" y="1033899"/>
            <a:ext cx="2789070" cy="2789063"/>
          </a:xfrm>
          <a:prstGeom prst="rect">
            <a:avLst/>
          </a:prstGeom>
        </p:spPr>
      </p:pic>
      <p:sp>
        <p:nvSpPr>
          <p:cNvPr id="11" name="TextBox 10"/>
          <p:cNvSpPr txBox="1"/>
          <p:nvPr/>
        </p:nvSpPr>
        <p:spPr>
          <a:xfrm>
            <a:off x="3770811" y="1010195"/>
            <a:ext cx="4920343" cy="646331"/>
          </a:xfrm>
          <a:prstGeom prst="rect">
            <a:avLst/>
          </a:prstGeom>
          <a:solidFill>
            <a:schemeClr val="tx2">
              <a:lumMod val="20000"/>
              <a:lumOff val="80000"/>
            </a:schemeClr>
          </a:solidFill>
        </p:spPr>
        <p:txBody>
          <a:bodyPr wrap="square" rtlCol="0">
            <a:spAutoFit/>
          </a:bodyPr>
          <a:lstStyle/>
          <a:p>
            <a:r>
              <a:rPr lang="en-US" dirty="0" smtClean="0"/>
              <a:t>Monthly mean AOT data on 0.25x0.25 degree grids for March 2013.</a:t>
            </a:r>
            <a:endParaRPr lang="en-US" dirty="0"/>
          </a:p>
        </p:txBody>
      </p:sp>
      <p:cxnSp>
        <p:nvCxnSpPr>
          <p:cNvPr id="13" name="Straight Arrow Connector 12"/>
          <p:cNvCxnSpPr>
            <a:stCxn id="8" idx="0"/>
          </p:cNvCxnSpPr>
          <p:nvPr/>
        </p:nvCxnSpPr>
        <p:spPr>
          <a:xfrm flipV="1">
            <a:off x="4730481" y="2116183"/>
            <a:ext cx="964916" cy="21162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0"/>
          </p:cNvCxnSpPr>
          <p:nvPr/>
        </p:nvCxnSpPr>
        <p:spPr>
          <a:xfrm flipV="1">
            <a:off x="4730481" y="2168435"/>
            <a:ext cx="3385899" cy="20639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495108" y="5834743"/>
            <a:ext cx="48767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608320" y="3788229"/>
            <a:ext cx="2490651" cy="12104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013167" y="5799910"/>
            <a:ext cx="278673" cy="5573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paot1_20130224_Best_faot550.global.png"/>
          <p:cNvPicPr>
            <a:picLocks noChangeAspect="1"/>
          </p:cNvPicPr>
          <p:nvPr/>
        </p:nvPicPr>
        <p:blipFill>
          <a:blip r:embed="rId2" cstate="print"/>
          <a:srcRect t="6400"/>
          <a:stretch>
            <a:fillRect/>
          </a:stretch>
        </p:blipFill>
        <p:spPr>
          <a:xfrm>
            <a:off x="5496791" y="4786045"/>
            <a:ext cx="3291840" cy="1946000"/>
          </a:xfrm>
          <a:prstGeom prst="rect">
            <a:avLst/>
          </a:prstGeom>
        </p:spPr>
      </p:pic>
      <p:sp>
        <p:nvSpPr>
          <p:cNvPr id="2" name="Title 1"/>
          <p:cNvSpPr>
            <a:spLocks noGrp="1"/>
          </p:cNvSpPr>
          <p:nvPr>
            <p:ph type="title"/>
          </p:nvPr>
        </p:nvSpPr>
        <p:spPr/>
        <p:txBody>
          <a:bodyPr/>
          <a:lstStyle/>
          <a:p>
            <a:r>
              <a:rPr lang="en-US" dirty="0" smtClean="0"/>
              <a:t>Note on AOT IP</a:t>
            </a:r>
            <a:endParaRPr lang="en-US" dirty="0"/>
          </a:p>
        </p:txBody>
      </p:sp>
      <p:sp>
        <p:nvSpPr>
          <p:cNvPr id="3" name="Content Placeholder 2"/>
          <p:cNvSpPr>
            <a:spLocks noGrp="1"/>
          </p:cNvSpPr>
          <p:nvPr>
            <p:ph idx="1"/>
          </p:nvPr>
        </p:nvSpPr>
        <p:spPr>
          <a:xfrm>
            <a:off x="457200" y="1288473"/>
            <a:ext cx="4530436" cy="4754563"/>
          </a:xfrm>
        </p:spPr>
        <p:txBody>
          <a:bodyPr>
            <a:normAutofit fontScale="92500" lnSpcReduction="20000"/>
          </a:bodyPr>
          <a:lstStyle/>
          <a:p>
            <a:pPr>
              <a:spcBef>
                <a:spcPts val="1200"/>
              </a:spcBef>
            </a:pPr>
            <a:r>
              <a:rPr lang="en-US" sz="2400" dirty="0" smtClean="0"/>
              <a:t>IP AOT product includes AOT from interpolation and </a:t>
            </a:r>
            <a:r>
              <a:rPr lang="en-US" sz="2400" dirty="0" err="1" smtClean="0"/>
              <a:t>NAAPS</a:t>
            </a:r>
            <a:r>
              <a:rPr lang="en-US" sz="2400" dirty="0" smtClean="0"/>
              <a:t> or climatology.</a:t>
            </a:r>
          </a:p>
          <a:p>
            <a:pPr>
              <a:spcBef>
                <a:spcPts val="1200"/>
              </a:spcBef>
            </a:pPr>
            <a:r>
              <a:rPr lang="en-US" sz="2400" dirty="0" smtClean="0"/>
              <a:t>The AOT field has sharp gradients (</a:t>
            </a:r>
            <a:r>
              <a:rPr lang="en-US" sz="2400" i="1" dirty="0" smtClean="0"/>
              <a:t>top</a:t>
            </a:r>
            <a:r>
              <a:rPr lang="en-US" sz="2400" dirty="0" smtClean="0"/>
              <a:t>) at the boundaries of VIIRS retrievals and filled data as indicated by Fill Value QF (</a:t>
            </a:r>
            <a:r>
              <a:rPr lang="en-US" sz="2400" i="1" dirty="0" smtClean="0"/>
              <a:t>middle</a:t>
            </a:r>
            <a:r>
              <a:rPr lang="en-US" sz="2400" dirty="0" smtClean="0"/>
              <a:t>).</a:t>
            </a:r>
          </a:p>
          <a:p>
            <a:pPr>
              <a:spcBef>
                <a:spcPts val="1200"/>
              </a:spcBef>
            </a:pPr>
            <a:r>
              <a:rPr lang="en-US" sz="2400" dirty="0" smtClean="0"/>
              <a:t>Filtering the IP AOT with “High quality” flag recovers the retrieved VIIRS AOT IP (</a:t>
            </a:r>
            <a:r>
              <a:rPr lang="en-US" sz="2400" i="1" dirty="0" smtClean="0"/>
              <a:t>bottom</a:t>
            </a:r>
            <a:r>
              <a:rPr lang="en-US" sz="2400" dirty="0" smtClean="0"/>
              <a:t>). </a:t>
            </a:r>
          </a:p>
          <a:p>
            <a:pPr>
              <a:spcBef>
                <a:spcPts val="1200"/>
              </a:spcBef>
            </a:pPr>
            <a:r>
              <a:rPr lang="en-US" sz="2400" dirty="0" smtClean="0"/>
              <a:t>Users should be made aware of this.</a:t>
            </a:r>
          </a:p>
          <a:p>
            <a:pPr>
              <a:spcBef>
                <a:spcPts val="1200"/>
              </a:spcBef>
            </a:pPr>
            <a:r>
              <a:rPr lang="en-US" sz="2400" dirty="0" smtClean="0"/>
              <a:t>Filled data are not included in the evaluation.</a:t>
            </a:r>
          </a:p>
        </p:txBody>
      </p:sp>
      <p:sp>
        <p:nvSpPr>
          <p:cNvPr id="4" name="Slide Number Placeholder 3"/>
          <p:cNvSpPr>
            <a:spLocks noGrp="1"/>
          </p:cNvSpPr>
          <p:nvPr>
            <p:ph type="sldNum" sz="quarter" idx="12"/>
          </p:nvPr>
        </p:nvSpPr>
        <p:spPr/>
        <p:txBody>
          <a:bodyPr/>
          <a:lstStyle/>
          <a:p>
            <a:fld id="{96E36F11-A39A-294D-A59D-6180D50ED29D}" type="slidenum">
              <a:rPr lang="en-US" smtClean="0"/>
              <a:pPr/>
              <a:t>36</a:t>
            </a:fld>
            <a:endParaRPr lang="en-US"/>
          </a:p>
        </p:txBody>
      </p:sp>
      <p:sp>
        <p:nvSpPr>
          <p:cNvPr id="8" name="TextBox 7"/>
          <p:cNvSpPr txBox="1"/>
          <p:nvPr/>
        </p:nvSpPr>
        <p:spPr>
          <a:xfrm>
            <a:off x="2350439" y="5987018"/>
            <a:ext cx="2637197" cy="369332"/>
          </a:xfrm>
          <a:prstGeom prst="rect">
            <a:avLst/>
          </a:prstGeom>
          <a:noFill/>
        </p:spPr>
        <p:txBody>
          <a:bodyPr wrap="none" rtlCol="0">
            <a:spAutoFit/>
          </a:bodyPr>
          <a:lstStyle/>
          <a:p>
            <a:pPr>
              <a:spcBef>
                <a:spcPts val="1800"/>
              </a:spcBef>
              <a:buNone/>
            </a:pPr>
            <a:r>
              <a:rPr lang="en-US" dirty="0" smtClean="0"/>
              <a:t>Plots are for Feb 24, 2013.</a:t>
            </a:r>
            <a:endParaRPr lang="en-US" dirty="0"/>
          </a:p>
        </p:txBody>
      </p:sp>
      <p:pic>
        <p:nvPicPr>
          <p:cNvPr id="6" name="Picture 2" descr="C:\Users\ilaszlo\Documents\orbit052a\Documents\JPSS\Product maturity level\Provisional\Aerosol\Slides\ipaot1_20130224_AeroQF3_FillValue.global.png"/>
          <p:cNvPicPr>
            <a:picLocks noChangeAspect="1" noChangeArrowheads="1"/>
          </p:cNvPicPr>
          <p:nvPr/>
        </p:nvPicPr>
        <p:blipFill>
          <a:blip r:embed="rId3" cstate="print"/>
          <a:srcRect t="6400"/>
          <a:stretch>
            <a:fillRect/>
          </a:stretch>
        </p:blipFill>
        <p:spPr bwMode="auto">
          <a:xfrm>
            <a:off x="5496791" y="2867633"/>
            <a:ext cx="3291840" cy="1945999"/>
          </a:xfrm>
          <a:prstGeom prst="rect">
            <a:avLst/>
          </a:prstGeom>
          <a:noFill/>
        </p:spPr>
      </p:pic>
      <p:pic>
        <p:nvPicPr>
          <p:cNvPr id="5" name="Picture 4" descr="ipaot1_20130224_faot550.global.png"/>
          <p:cNvPicPr>
            <a:picLocks noChangeAspect="1"/>
          </p:cNvPicPr>
          <p:nvPr/>
        </p:nvPicPr>
        <p:blipFill>
          <a:blip r:embed="rId4" cstate="print"/>
          <a:srcRect t="6400"/>
          <a:stretch>
            <a:fillRect/>
          </a:stretch>
        </p:blipFill>
        <p:spPr>
          <a:xfrm>
            <a:off x="5496791" y="915401"/>
            <a:ext cx="3291840" cy="194600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Comments on VIIRS AOT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VIIRS (unlike MODIS) does not report negative AOT retrievals;</a:t>
            </a:r>
          </a:p>
          <a:p>
            <a:r>
              <a:rPr lang="en-US" dirty="0" smtClean="0"/>
              <a:t>VIIRS retrieves in places where MODIS does not (internal tests need to be revised/added);</a:t>
            </a:r>
          </a:p>
          <a:p>
            <a:r>
              <a:rPr lang="en-US" dirty="0" smtClean="0"/>
              <a:t>The internal sea ice test can trigger false detection of sea ice in the tropical Atlantic under heavy dust plumes, thus preventing aerosol retrieval. </a:t>
            </a:r>
          </a:p>
          <a:p>
            <a:r>
              <a:rPr lang="en-US" dirty="0" smtClean="0"/>
              <a:t>Some VCM data artifacts are present </a:t>
            </a:r>
          </a:p>
          <a:p>
            <a:pPr lvl="1"/>
            <a:r>
              <a:rPr lang="en-US" dirty="0" smtClean="0"/>
              <a:t>prescribed “no heavy aerosol” flag and higher than expected fraction of heavy aerosol mostly over ocean</a:t>
            </a:r>
          </a:p>
          <a:p>
            <a:pPr lvl="1"/>
            <a:r>
              <a:rPr lang="en-US" dirty="0" smtClean="0"/>
              <a:t>VCM test for heavy aerosol now includes ‘Probably Cloudy’ pixels. There is evidence of cloud contamination at cloud edges affecting AOT retrievals.</a:t>
            </a:r>
          </a:p>
          <a:p>
            <a:pPr lvl="1"/>
            <a:endParaRPr lang="en-US"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Aerosol particle size parameter (APSP)</a:t>
            </a:r>
            <a:br>
              <a:rPr lang="en-US" dirty="0" smtClean="0"/>
            </a:br>
            <a:r>
              <a:rPr lang="en-US" dirty="0" smtClean="0">
                <a:solidFill>
                  <a:schemeClr val="tx2"/>
                </a:solidFill>
              </a:rPr>
              <a:t>Comparison with </a:t>
            </a:r>
            <a:r>
              <a:rPr lang="en-US" dirty="0" err="1" smtClean="0">
                <a:solidFill>
                  <a:schemeClr val="tx2"/>
                </a:solidFill>
              </a:rPr>
              <a:t>aeronet</a:t>
            </a:r>
            <a:endParaRPr lang="en-US" dirty="0">
              <a:solidFill>
                <a:schemeClr val="tx2"/>
              </a:solidFill>
            </a:endParaRP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updated BR using </a:t>
            </a:r>
            <a:br>
              <a:rPr lang="en-US" dirty="0" smtClean="0"/>
            </a:br>
            <a:r>
              <a:rPr lang="en-US" dirty="0" smtClean="0"/>
              <a:t>VIIRS / AERONET (PGE) match-up data</a:t>
            </a:r>
            <a:endParaRPr lang="en-US" dirty="0"/>
          </a:p>
        </p:txBody>
      </p:sp>
      <p:graphicFrame>
        <p:nvGraphicFramePr>
          <p:cNvPr id="5" name="Table 4"/>
          <p:cNvGraphicFramePr>
            <a:graphicFrameLocks noGrp="1"/>
          </p:cNvGraphicFramePr>
          <p:nvPr/>
        </p:nvGraphicFramePr>
        <p:xfrm>
          <a:off x="457198" y="1126836"/>
          <a:ext cx="8229602" cy="1828800"/>
        </p:xfrm>
        <a:graphic>
          <a:graphicData uri="http://schemas.openxmlformats.org/drawingml/2006/table">
            <a:tbl>
              <a:tblPr firstRow="1" bandRow="1">
                <a:tableStyleId>{5C22544A-7EE6-4342-B048-85BDC9FD1C3A}</a:tableStyleId>
              </a:tblPr>
              <a:tblGrid>
                <a:gridCol w="2410542"/>
                <a:gridCol w="1045670"/>
                <a:gridCol w="660422"/>
                <a:gridCol w="601719"/>
                <a:gridCol w="601719"/>
                <a:gridCol w="1045670"/>
                <a:gridCol w="660422"/>
                <a:gridCol w="601719"/>
                <a:gridCol w="601719"/>
              </a:tblGrid>
              <a:tr h="150668">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smtClean="0">
                          <a:solidFill>
                            <a:schemeClr val="bg1"/>
                          </a:solidFill>
                          <a:latin typeface="+mn-lt"/>
                        </a:rPr>
                        <a:t>Angstrom Exponent</a:t>
                      </a:r>
                      <a:endParaRPr lang="en-US" sz="1800" b="1" i="0" u="none" strike="noStrike" dirty="0">
                        <a:solidFill>
                          <a:schemeClr val="bg1"/>
                        </a:solidFill>
                        <a:latin typeface="Calibri"/>
                      </a:endParaRPr>
                    </a:p>
                  </a:txBody>
                  <a:tcPr marL="45720" marR="45720" anchor="ctr"/>
                </a:tc>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May, 2012 - September, 2012 (Original Ratios)</a:t>
                      </a:r>
                      <a:endParaRPr lang="en-US" sz="1600" b="1" i="0" u="none" strike="noStrike" dirty="0" smtClean="0">
                        <a:solidFill>
                          <a:srgbClr val="000000"/>
                        </a:solidFill>
                        <a:latin typeface="+mn-lt"/>
                      </a:endParaRPr>
                    </a:p>
                  </a:txBody>
                  <a:tcPr marL="45720" marR="4572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600" u="none" strike="noStrike" dirty="0"/>
                        <a:t>May, 2012 - September, 2012 (Updated Ratios)</a:t>
                      </a:r>
                      <a:endParaRPr lang="en-US" sz="1600" b="1" i="0" u="none" strike="noStrike" dirty="0">
                        <a:solidFill>
                          <a:srgbClr val="000000"/>
                        </a:solidFill>
                        <a:latin typeface="Calibri"/>
                      </a:endParaRPr>
                    </a:p>
                  </a:txBody>
                  <a:tcPr marL="45720" marR="45720" anchor="ctr"/>
                </a:tc>
                <a:tc hMerge="1">
                  <a:txBody>
                    <a:bodyPr/>
                    <a:lstStyle/>
                    <a:p>
                      <a:endParaRPr lang="en-US"/>
                    </a:p>
                  </a:txBody>
                  <a:tcPr/>
                </a:tc>
                <a:tc hMerge="1">
                  <a:txBody>
                    <a:bodyPr/>
                    <a:lstStyle/>
                    <a:p>
                      <a:endParaRPr lang="en-US"/>
                    </a:p>
                  </a:txBody>
                  <a:tcPr/>
                </a:tc>
                <a:tc hMerge="1">
                  <a:txBody>
                    <a:bodyPr/>
                    <a:lstStyle/>
                    <a:p>
                      <a:endParaRPr lang="en-US"/>
                    </a:p>
                  </a:txBody>
                  <a:tcPr/>
                </a:tc>
              </a:tr>
              <a:tr h="259773">
                <a:tc>
                  <a:txBody>
                    <a:bodyPr/>
                    <a:lstStyle/>
                    <a:p>
                      <a:pPr algn="ctr" fontAlgn="ct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Number of Match-ups</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Bias</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Std</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R2</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Number of Match-ups</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Bias</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Std</a:t>
                      </a:r>
                      <a:endParaRPr lang="en-US" sz="1600" b="1" i="0" u="none" strike="noStrike" dirty="0">
                        <a:solidFill>
                          <a:srgbClr val="000000"/>
                        </a:solidFill>
                        <a:latin typeface="Calibri"/>
                      </a:endParaRPr>
                    </a:p>
                  </a:txBody>
                  <a:tcPr marL="45720" marR="45720" anchor="ctr"/>
                </a:tc>
                <a:tc>
                  <a:txBody>
                    <a:bodyPr/>
                    <a:lstStyle/>
                    <a:p>
                      <a:pPr algn="ctr" fontAlgn="ctr"/>
                      <a:r>
                        <a:rPr lang="en-US" sz="1600" b="1" u="none" strike="noStrike" dirty="0"/>
                        <a:t>R2</a:t>
                      </a:r>
                      <a:endParaRPr lang="en-US" sz="1600" b="1" i="0" u="none" strike="noStrike" dirty="0">
                        <a:solidFill>
                          <a:srgbClr val="000000"/>
                        </a:solidFill>
                        <a:latin typeface="Calibri"/>
                      </a:endParaRPr>
                    </a:p>
                  </a:txBody>
                  <a:tcPr marL="45720" marR="45720" anchor="ctr"/>
                </a:tc>
              </a:tr>
              <a:tr h="129886">
                <a:tc>
                  <a:txBody>
                    <a:bodyPr/>
                    <a:lstStyle/>
                    <a:p>
                      <a:pPr algn="r" fontAlgn="b"/>
                      <a:r>
                        <a:rPr lang="en-US" sz="1600" b="1" u="none" strike="noStrike" dirty="0" smtClean="0"/>
                        <a:t>Land AE EDR</a:t>
                      </a:r>
                      <a:endParaRPr lang="en-US" sz="1600" b="1" i="0" u="none" strike="noStrike" dirty="0">
                        <a:solidFill>
                          <a:srgbClr val="000000"/>
                        </a:solidFill>
                        <a:latin typeface="Calibri"/>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358</a:t>
                      </a:r>
                    </a:p>
                  </a:txBody>
                  <a:tcPr marL="45720" marR="45720" anchor="b">
                    <a:solidFill>
                      <a:schemeClr val="tx2">
                        <a:lumMod val="20000"/>
                        <a:lumOff val="80000"/>
                      </a:schemeClr>
                    </a:solidFill>
                  </a:tcPr>
                </a:tc>
                <a:tc>
                  <a:txBody>
                    <a:bodyPr/>
                    <a:lstStyle/>
                    <a:p>
                      <a:pPr algn="r" fontAlgn="b"/>
                      <a:r>
                        <a:rPr lang="en-US" sz="1600" b="0" i="0" u="none" strike="noStrike" dirty="0" smtClean="0">
                          <a:solidFill>
                            <a:srgbClr val="000000"/>
                          </a:solidFill>
                          <a:latin typeface="+mn-lt"/>
                        </a:rPr>
                        <a:t>-0.014</a:t>
                      </a:r>
                      <a:endParaRPr lang="en-US" sz="1600" b="0" i="0" u="none" strike="noStrike" dirty="0">
                        <a:solidFill>
                          <a:srgbClr val="000000"/>
                        </a:solidFill>
                        <a:latin typeface="+mn-lt"/>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0.550</a:t>
                      </a: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0.162</a:t>
                      </a:r>
                    </a:p>
                  </a:txBody>
                  <a:tcPr marL="45720" marR="45720" anchor="b">
                    <a:solidFill>
                      <a:schemeClr val="tx2">
                        <a:lumMod val="20000"/>
                        <a:lumOff val="80000"/>
                      </a:schemeClr>
                    </a:solidFill>
                  </a:tcPr>
                </a:tc>
                <a:tc>
                  <a:txBody>
                    <a:bodyPr/>
                    <a:lstStyle/>
                    <a:p>
                      <a:pPr algn="r" fontAlgn="b"/>
                      <a:r>
                        <a:rPr lang="en-US" sz="1600" b="1" i="0" u="none" strike="noStrike" dirty="0">
                          <a:solidFill>
                            <a:srgbClr val="000000"/>
                          </a:solidFill>
                          <a:latin typeface="+mn-lt"/>
                        </a:rPr>
                        <a:t>218</a:t>
                      </a:r>
                    </a:p>
                  </a:txBody>
                  <a:tcPr marL="45720" marR="45720" anchor="b">
                    <a:solidFill>
                      <a:schemeClr val="tx2">
                        <a:lumMod val="20000"/>
                        <a:lumOff val="80000"/>
                      </a:schemeClr>
                    </a:solidFill>
                  </a:tcPr>
                </a:tc>
                <a:tc>
                  <a:txBody>
                    <a:bodyPr/>
                    <a:lstStyle/>
                    <a:p>
                      <a:pPr algn="r" fontAlgn="b"/>
                      <a:r>
                        <a:rPr lang="en-US" sz="1600" b="1" i="0" u="none" strike="noStrike" dirty="0" smtClean="0">
                          <a:solidFill>
                            <a:srgbClr val="000000"/>
                          </a:solidFill>
                          <a:latin typeface="+mn-lt"/>
                        </a:rPr>
                        <a:t>0.199</a:t>
                      </a:r>
                      <a:endParaRPr lang="en-US" sz="1600" b="1" i="0" u="none" strike="noStrike" dirty="0">
                        <a:solidFill>
                          <a:srgbClr val="000000"/>
                        </a:solidFill>
                        <a:latin typeface="+mn-lt"/>
                      </a:endParaRPr>
                    </a:p>
                  </a:txBody>
                  <a:tcPr marL="45720" marR="45720" anchor="b">
                    <a:solidFill>
                      <a:schemeClr val="tx2">
                        <a:lumMod val="20000"/>
                        <a:lumOff val="80000"/>
                      </a:schemeClr>
                    </a:solidFill>
                  </a:tcPr>
                </a:tc>
                <a:tc>
                  <a:txBody>
                    <a:bodyPr/>
                    <a:lstStyle/>
                    <a:p>
                      <a:pPr algn="r" fontAlgn="b"/>
                      <a:r>
                        <a:rPr lang="en-US" sz="1600" b="1" i="0" u="none" strike="noStrike" dirty="0">
                          <a:solidFill>
                            <a:srgbClr val="000000"/>
                          </a:solidFill>
                          <a:latin typeface="+mn-lt"/>
                        </a:rPr>
                        <a:t>0.487</a:t>
                      </a:r>
                    </a:p>
                  </a:txBody>
                  <a:tcPr marL="45720" marR="45720" anchor="b">
                    <a:solidFill>
                      <a:schemeClr val="tx2">
                        <a:lumMod val="20000"/>
                        <a:lumOff val="80000"/>
                      </a:schemeClr>
                    </a:solidFill>
                  </a:tcPr>
                </a:tc>
                <a:tc>
                  <a:txBody>
                    <a:bodyPr/>
                    <a:lstStyle/>
                    <a:p>
                      <a:pPr algn="r" fontAlgn="b"/>
                      <a:r>
                        <a:rPr lang="en-US" sz="1600" b="1" i="0" u="none" strike="noStrike" dirty="0">
                          <a:solidFill>
                            <a:srgbClr val="000000"/>
                          </a:solidFill>
                          <a:latin typeface="+mn-lt"/>
                        </a:rPr>
                        <a:t>0.092</a:t>
                      </a:r>
                    </a:p>
                  </a:txBody>
                  <a:tcPr marL="45720" marR="45720" anchor="b">
                    <a:solidFill>
                      <a:schemeClr val="tx2">
                        <a:lumMod val="20000"/>
                        <a:lumOff val="80000"/>
                      </a:schemeClr>
                    </a:solidFill>
                  </a:tcPr>
                </a:tc>
              </a:tr>
              <a:tr h="129886">
                <a:tc>
                  <a:txBody>
                    <a:bodyPr/>
                    <a:lstStyle/>
                    <a:p>
                      <a:pPr algn="r" fontAlgn="b"/>
                      <a:r>
                        <a:rPr lang="en-US" sz="1600" b="1" u="none" strike="noStrike" dirty="0"/>
                        <a:t>Land </a:t>
                      </a:r>
                      <a:r>
                        <a:rPr lang="en-US" sz="1600" b="1" i="0" u="none" strike="noStrike" dirty="0" smtClean="0">
                          <a:solidFill>
                            <a:srgbClr val="000000"/>
                          </a:solidFill>
                          <a:latin typeface="+mn-lt"/>
                        </a:rPr>
                        <a:t>AE</a:t>
                      </a:r>
                      <a:r>
                        <a:rPr lang="en-US" sz="1600" b="1" i="0" u="none" strike="noStrike" baseline="0" dirty="0" smtClean="0">
                          <a:solidFill>
                            <a:srgbClr val="000000"/>
                          </a:solidFill>
                          <a:latin typeface="+mn-lt"/>
                        </a:rPr>
                        <a:t> IP</a:t>
                      </a:r>
                      <a:endParaRPr lang="en-US" sz="1600" b="1" i="0" u="none" strike="noStrike" dirty="0">
                        <a:solidFill>
                          <a:srgbClr val="000000"/>
                        </a:solidFill>
                        <a:latin typeface="Calibri"/>
                      </a:endParaRPr>
                    </a:p>
                  </a:txBody>
                  <a:tcPr marL="45720" marR="45720" anchor="b">
                    <a:solidFill>
                      <a:srgbClr val="E9EDF4"/>
                    </a:solidFill>
                  </a:tcPr>
                </a:tc>
                <a:tc>
                  <a:txBody>
                    <a:bodyPr/>
                    <a:lstStyle/>
                    <a:p>
                      <a:pPr algn="r" fontAlgn="b"/>
                      <a:r>
                        <a:rPr lang="en-US" sz="1600" b="0" i="0" u="none" strike="noStrike" dirty="0">
                          <a:solidFill>
                            <a:srgbClr val="000000"/>
                          </a:solidFill>
                          <a:latin typeface="+mn-lt"/>
                        </a:rPr>
                        <a:t>350</a:t>
                      </a:r>
                    </a:p>
                  </a:txBody>
                  <a:tcPr marL="45720" marR="45720" anchor="b">
                    <a:solidFill>
                      <a:srgbClr val="E9EDF4"/>
                    </a:solidFill>
                  </a:tcPr>
                </a:tc>
                <a:tc>
                  <a:txBody>
                    <a:bodyPr/>
                    <a:lstStyle/>
                    <a:p>
                      <a:pPr algn="r" fontAlgn="b"/>
                      <a:r>
                        <a:rPr lang="en-US" sz="1600" b="0" i="0" u="none" strike="noStrike" dirty="0" smtClean="0">
                          <a:solidFill>
                            <a:srgbClr val="000000"/>
                          </a:solidFill>
                          <a:latin typeface="+mn-lt"/>
                        </a:rPr>
                        <a:t>-0.106</a:t>
                      </a:r>
                      <a:endParaRPr lang="en-US" sz="1600" b="0" i="0" u="none" strike="noStrike" dirty="0">
                        <a:solidFill>
                          <a:srgbClr val="000000"/>
                        </a:solidFill>
                        <a:latin typeface="+mn-lt"/>
                      </a:endParaRPr>
                    </a:p>
                  </a:txBody>
                  <a:tcPr marL="45720" marR="45720" anchor="b">
                    <a:solidFill>
                      <a:srgbClr val="E9EDF4"/>
                    </a:solidFill>
                  </a:tcPr>
                </a:tc>
                <a:tc>
                  <a:txBody>
                    <a:bodyPr/>
                    <a:lstStyle/>
                    <a:p>
                      <a:pPr algn="r" fontAlgn="b"/>
                      <a:r>
                        <a:rPr lang="en-US" sz="1600" b="0" i="0" u="none" strike="noStrike">
                          <a:solidFill>
                            <a:srgbClr val="000000"/>
                          </a:solidFill>
                          <a:latin typeface="+mn-lt"/>
                        </a:rPr>
                        <a:t>0.545</a:t>
                      </a:r>
                    </a:p>
                  </a:txBody>
                  <a:tcPr marL="45720" marR="45720" anchor="b">
                    <a:solidFill>
                      <a:srgbClr val="E9EDF4"/>
                    </a:solidFill>
                  </a:tcPr>
                </a:tc>
                <a:tc>
                  <a:txBody>
                    <a:bodyPr/>
                    <a:lstStyle/>
                    <a:p>
                      <a:pPr algn="r" fontAlgn="b"/>
                      <a:r>
                        <a:rPr lang="en-US" sz="1600" b="0" i="0" u="none" strike="noStrike">
                          <a:solidFill>
                            <a:srgbClr val="000000"/>
                          </a:solidFill>
                          <a:latin typeface="+mn-lt"/>
                        </a:rPr>
                        <a:t>0.081</a:t>
                      </a:r>
                    </a:p>
                  </a:txBody>
                  <a:tcPr marL="45720" marR="45720" anchor="b">
                    <a:solidFill>
                      <a:srgbClr val="E9EDF4"/>
                    </a:solidFill>
                  </a:tcPr>
                </a:tc>
                <a:tc>
                  <a:txBody>
                    <a:bodyPr/>
                    <a:lstStyle/>
                    <a:p>
                      <a:pPr algn="r" fontAlgn="b"/>
                      <a:r>
                        <a:rPr lang="en-US" sz="1600" b="1" i="0" u="none" strike="noStrike" dirty="0">
                          <a:solidFill>
                            <a:srgbClr val="000000"/>
                          </a:solidFill>
                          <a:latin typeface="+mn-lt"/>
                        </a:rPr>
                        <a:t>208</a:t>
                      </a:r>
                    </a:p>
                  </a:txBody>
                  <a:tcPr marL="45720" marR="45720" anchor="b">
                    <a:solidFill>
                      <a:srgbClr val="E9EDF4"/>
                    </a:solidFill>
                  </a:tcPr>
                </a:tc>
                <a:tc>
                  <a:txBody>
                    <a:bodyPr/>
                    <a:lstStyle/>
                    <a:p>
                      <a:pPr algn="r" fontAlgn="b"/>
                      <a:r>
                        <a:rPr lang="en-US" sz="1600" b="1" i="0" u="none" strike="noStrike" dirty="0" smtClean="0">
                          <a:solidFill>
                            <a:srgbClr val="000000"/>
                          </a:solidFill>
                          <a:latin typeface="+mn-lt"/>
                        </a:rPr>
                        <a:t>0.163</a:t>
                      </a:r>
                      <a:endParaRPr lang="en-US" sz="1600" b="1" i="0" u="none" strike="noStrike" dirty="0">
                        <a:solidFill>
                          <a:srgbClr val="000000"/>
                        </a:solidFill>
                        <a:latin typeface="+mn-lt"/>
                      </a:endParaRPr>
                    </a:p>
                  </a:txBody>
                  <a:tcPr marL="45720" marR="45720" anchor="b">
                    <a:solidFill>
                      <a:srgbClr val="E9EDF4"/>
                    </a:solidFill>
                  </a:tcPr>
                </a:tc>
                <a:tc>
                  <a:txBody>
                    <a:bodyPr/>
                    <a:lstStyle/>
                    <a:p>
                      <a:pPr algn="r" fontAlgn="b"/>
                      <a:r>
                        <a:rPr lang="en-US" sz="1600" b="1" i="0" u="none" strike="noStrike" dirty="0">
                          <a:solidFill>
                            <a:srgbClr val="000000"/>
                          </a:solidFill>
                          <a:latin typeface="+mn-lt"/>
                        </a:rPr>
                        <a:t>0.455</a:t>
                      </a:r>
                    </a:p>
                  </a:txBody>
                  <a:tcPr marL="45720" marR="45720" anchor="b">
                    <a:solidFill>
                      <a:srgbClr val="E9EDF4"/>
                    </a:solidFill>
                  </a:tcPr>
                </a:tc>
                <a:tc>
                  <a:txBody>
                    <a:bodyPr/>
                    <a:lstStyle/>
                    <a:p>
                      <a:pPr algn="r" fontAlgn="b"/>
                      <a:r>
                        <a:rPr lang="en-US" sz="1600" b="1" i="0" u="none" strike="noStrike" dirty="0">
                          <a:solidFill>
                            <a:srgbClr val="000000"/>
                          </a:solidFill>
                          <a:latin typeface="+mn-lt"/>
                        </a:rPr>
                        <a:t>0.104</a:t>
                      </a:r>
                    </a:p>
                  </a:txBody>
                  <a:tcPr marL="45720" marR="45720" anchor="b">
                    <a:solidFill>
                      <a:srgbClr val="E9EDF4"/>
                    </a:solidFill>
                  </a:tcPr>
                </a:tc>
              </a:tr>
            </a:tbl>
          </a:graphicData>
        </a:graphic>
      </p:graphicFrame>
      <p:sp>
        <p:nvSpPr>
          <p:cNvPr id="6" name="TextBox 5"/>
          <p:cNvSpPr txBox="1"/>
          <p:nvPr/>
        </p:nvSpPr>
        <p:spPr>
          <a:xfrm>
            <a:off x="462643" y="3215657"/>
            <a:ext cx="8229600" cy="2108269"/>
          </a:xfrm>
          <a:prstGeom prst="rect">
            <a:avLst/>
          </a:prstGeom>
          <a:noFill/>
        </p:spPr>
        <p:txBody>
          <a:bodyPr wrap="square" rtlCol="0">
            <a:spAutoFit/>
          </a:bodyPr>
          <a:lstStyle/>
          <a:p>
            <a:pPr marL="174625" indent="-174625">
              <a:spcAft>
                <a:spcPts val="600"/>
              </a:spcAft>
              <a:buFont typeface="Arial" pitchFamily="34" charset="0"/>
              <a:buChar char="•"/>
            </a:pPr>
            <a:r>
              <a:rPr lang="en-US" dirty="0" smtClean="0"/>
              <a:t>VIIRS aerosol data reprocessing on </a:t>
            </a:r>
            <a:r>
              <a:rPr lang="en-US" dirty="0" err="1" smtClean="0"/>
              <a:t>ADL</a:t>
            </a:r>
            <a:r>
              <a:rPr lang="en-US" dirty="0" smtClean="0"/>
              <a:t> using the updated band ratios (BR) over land for May, 2012 through September, 2012 were used.</a:t>
            </a:r>
          </a:p>
          <a:p>
            <a:pPr marL="168275" indent="-168275">
              <a:buFont typeface="Arial" pitchFamily="34" charset="0"/>
              <a:buChar char="•"/>
            </a:pPr>
            <a:r>
              <a:rPr lang="en-US" dirty="0" smtClean="0">
                <a:latin typeface="Calibri" pitchFamily="34" charset="0"/>
                <a:cs typeface="Arial" pitchFamily="34" charset="0"/>
              </a:rPr>
              <a:t>Test results show the </a:t>
            </a:r>
            <a:r>
              <a:rPr lang="en-US" b="1" dirty="0" smtClean="0">
                <a:latin typeface="Calibri" pitchFamily="34" charset="0"/>
                <a:cs typeface="Arial" pitchFamily="34" charset="0"/>
              </a:rPr>
              <a:t>updated surface reflectance ratios over land </a:t>
            </a:r>
            <a:r>
              <a:rPr lang="en-US" dirty="0" smtClean="0">
                <a:latin typeface="Calibri" pitchFamily="34" charset="0"/>
                <a:cs typeface="Arial" pitchFamily="34" charset="0"/>
              </a:rPr>
              <a:t>lead to</a:t>
            </a:r>
          </a:p>
          <a:p>
            <a:pPr marL="625475" lvl="2" indent="-168275">
              <a:buFont typeface="Arial" pitchFamily="34" charset="0"/>
              <a:buChar char="–"/>
            </a:pPr>
            <a:r>
              <a:rPr lang="en-US" b="1" dirty="0" smtClean="0">
                <a:latin typeface="Calibri" pitchFamily="34" charset="0"/>
                <a:cs typeface="Arial" pitchFamily="34" charset="0"/>
              </a:rPr>
              <a:t>no improvement in bias and correlation (R2), </a:t>
            </a:r>
          </a:p>
          <a:p>
            <a:pPr marL="625475" lvl="2" indent="-168275">
              <a:buFont typeface="Arial" pitchFamily="34" charset="0"/>
              <a:buChar char="–"/>
            </a:pPr>
            <a:r>
              <a:rPr lang="en-US" b="1" dirty="0" smtClean="0">
                <a:latin typeface="Calibri" pitchFamily="34" charset="0"/>
                <a:cs typeface="Arial" pitchFamily="34" charset="0"/>
              </a:rPr>
              <a:t>some (marginal) improvement in standard deviation, but not enough to make the product useful,</a:t>
            </a:r>
          </a:p>
          <a:p>
            <a:pPr marL="625475" lvl="2" indent="-168275">
              <a:buFont typeface="Arial" pitchFamily="34" charset="0"/>
              <a:buChar char="–"/>
            </a:pPr>
            <a:r>
              <a:rPr lang="en-US" b="1" dirty="0" smtClean="0">
                <a:latin typeface="Calibri" pitchFamily="34" charset="0"/>
                <a:cs typeface="Arial" pitchFamily="34" charset="0"/>
              </a:rPr>
              <a:t>reduction in the number of match-up passing QC.</a:t>
            </a:r>
            <a:r>
              <a:rPr lang="en-US" dirty="0" smtClean="0">
                <a:latin typeface="Calibri" pitchFamily="34" charset="0"/>
                <a:cs typeface="Arial" pitchFamily="34" charset="0"/>
              </a:rPr>
              <a:t> </a:t>
            </a:r>
          </a:p>
        </p:txBody>
      </p:sp>
      <p:sp>
        <p:nvSpPr>
          <p:cNvPr id="8" name="Slide Number Placeholder 7"/>
          <p:cNvSpPr>
            <a:spLocks noGrp="1"/>
          </p:cNvSpPr>
          <p:nvPr>
            <p:ph type="sldNum" sz="quarter" idx="12"/>
          </p:nvPr>
        </p:nvSpPr>
        <p:spPr/>
        <p:txBody>
          <a:bodyPr/>
          <a:lstStyle/>
          <a:p>
            <a:fld id="{96E36F11-A39A-294D-A59D-6180D50ED29D}"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p:txBody>
          <a:bodyPr/>
          <a:lstStyle/>
          <a:p>
            <a:pPr eaLnBrk="1" hangingPunct="1"/>
            <a:r>
              <a:rPr lang="en-US" dirty="0" smtClean="0"/>
              <a:t>Overview of Data Products</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48ED15-B560-43C2-886A-E8F736136991}" type="slidenum">
              <a:rPr lang="en-US" sz="1200">
                <a:solidFill>
                  <a:schemeClr val="tx1">
                    <a:tint val="75000"/>
                  </a:schemeClr>
                </a:solidFill>
                <a:latin typeface="+mn-lt"/>
              </a:rPr>
              <a:pPr algn="r" fontAlgn="auto">
                <a:spcBef>
                  <a:spcPts val="0"/>
                </a:spcBef>
                <a:spcAft>
                  <a:spcPts val="0"/>
                </a:spcAft>
                <a:defRPr/>
              </a:pPr>
              <a:t>4</a:t>
            </a:fld>
            <a:endParaRPr lang="en-US" sz="1200" dirty="0">
              <a:solidFill>
                <a:schemeClr val="tx1">
                  <a:tint val="75000"/>
                </a:schemeClr>
              </a:solidFill>
              <a:latin typeface="+mn-lt"/>
            </a:endParaRPr>
          </a:p>
        </p:txBody>
      </p:sp>
      <p:graphicFrame>
        <p:nvGraphicFramePr>
          <p:cNvPr id="7" name="Table 6"/>
          <p:cNvGraphicFramePr>
            <a:graphicFrameLocks noGrp="1"/>
          </p:cNvGraphicFramePr>
          <p:nvPr/>
        </p:nvGraphicFramePr>
        <p:xfrm>
          <a:off x="293914" y="1073837"/>
          <a:ext cx="8556172" cy="5120640"/>
        </p:xfrm>
        <a:graphic>
          <a:graphicData uri="http://schemas.openxmlformats.org/drawingml/2006/table">
            <a:tbl>
              <a:tblPr firstRow="1" bandRow="1">
                <a:tableStyleId>{5C22544A-7EE6-4342-B048-85BDC9FD1C3A}</a:tableStyleId>
              </a:tblPr>
              <a:tblGrid>
                <a:gridCol w="1962000"/>
                <a:gridCol w="1549732"/>
                <a:gridCol w="1593668"/>
                <a:gridCol w="3450772"/>
              </a:tblGrid>
              <a:tr h="370840">
                <a:tc>
                  <a:txBody>
                    <a:bodyPr/>
                    <a:lstStyle/>
                    <a:p>
                      <a:pPr marL="0" marR="0">
                        <a:lnSpc>
                          <a:spcPct val="100000"/>
                        </a:lnSpc>
                        <a:spcBef>
                          <a:spcPts val="0"/>
                        </a:spcBef>
                        <a:spcAft>
                          <a:spcPts val="0"/>
                        </a:spcAft>
                      </a:pPr>
                      <a:r>
                        <a:rPr lang="en-US" sz="1800" b="1" dirty="0">
                          <a:solidFill>
                            <a:schemeClr val="bg1"/>
                          </a:solidFill>
                          <a:latin typeface="+mn-lt"/>
                          <a:ea typeface="Times New Roman"/>
                        </a:rPr>
                        <a:t>Parameter Name </a:t>
                      </a:r>
                      <a:endParaRPr lang="en-US" sz="1800" dirty="0">
                        <a:solidFill>
                          <a:schemeClr val="bg1"/>
                        </a:solidFill>
                        <a:latin typeface="+mn-lt"/>
                        <a:ea typeface="Times New Roman"/>
                      </a:endParaRPr>
                    </a:p>
                  </a:txBody>
                  <a:tcPr marL="68580" marR="68580" marT="91440" marB="91440"/>
                </a:tc>
                <a:tc>
                  <a:txBody>
                    <a:bodyPr/>
                    <a:lstStyle/>
                    <a:p>
                      <a:pPr marL="0" marR="0">
                        <a:lnSpc>
                          <a:spcPct val="100000"/>
                        </a:lnSpc>
                        <a:spcBef>
                          <a:spcPts val="0"/>
                        </a:spcBef>
                        <a:spcAft>
                          <a:spcPts val="0"/>
                        </a:spcAft>
                      </a:pPr>
                      <a:r>
                        <a:rPr lang="en-US" sz="1800" b="1" dirty="0">
                          <a:solidFill>
                            <a:schemeClr val="bg1"/>
                          </a:solidFill>
                          <a:latin typeface="+mn-lt"/>
                          <a:ea typeface="Times New Roman"/>
                        </a:rPr>
                        <a:t>Units </a:t>
                      </a:r>
                      <a:endParaRPr lang="en-US" sz="1800" dirty="0">
                        <a:solidFill>
                          <a:schemeClr val="bg1"/>
                        </a:solidFill>
                        <a:latin typeface="+mn-lt"/>
                        <a:ea typeface="Times New Roman"/>
                      </a:endParaRPr>
                    </a:p>
                  </a:txBody>
                  <a:tcPr marL="68580" marR="68580" marT="91440" marB="91440"/>
                </a:tc>
                <a:tc>
                  <a:txBody>
                    <a:bodyPr/>
                    <a:lstStyle/>
                    <a:p>
                      <a:pPr marL="0" marR="0">
                        <a:lnSpc>
                          <a:spcPct val="100000"/>
                        </a:lnSpc>
                        <a:spcBef>
                          <a:spcPts val="0"/>
                        </a:spcBef>
                        <a:spcAft>
                          <a:spcPts val="0"/>
                        </a:spcAft>
                      </a:pPr>
                      <a:r>
                        <a:rPr lang="en-US" sz="1800" b="1" dirty="0" smtClean="0">
                          <a:solidFill>
                            <a:schemeClr val="bg1"/>
                          </a:solidFill>
                          <a:latin typeface="+mn-lt"/>
                          <a:ea typeface="Times New Roman"/>
                        </a:rPr>
                        <a:t>Horizontal </a:t>
                      </a:r>
                      <a:r>
                        <a:rPr lang="en-US" sz="1800" b="1" dirty="0">
                          <a:solidFill>
                            <a:schemeClr val="bg1"/>
                          </a:solidFill>
                          <a:latin typeface="+mn-lt"/>
                          <a:ea typeface="Times New Roman"/>
                        </a:rPr>
                        <a:t>Cell Size </a:t>
                      </a:r>
                      <a:r>
                        <a:rPr lang="en-US" sz="1800" b="1" dirty="0" smtClean="0">
                          <a:solidFill>
                            <a:schemeClr val="bg1"/>
                          </a:solidFill>
                          <a:latin typeface="+mn-lt"/>
                          <a:ea typeface="Times New Roman"/>
                        </a:rPr>
                        <a:t>(</a:t>
                      </a:r>
                      <a:r>
                        <a:rPr lang="en-US" sz="1800" b="1" dirty="0" err="1" smtClean="0">
                          <a:solidFill>
                            <a:schemeClr val="bg1"/>
                          </a:solidFill>
                          <a:latin typeface="+mn-lt"/>
                          <a:ea typeface="Times New Roman"/>
                        </a:rPr>
                        <a:t>HCS</a:t>
                      </a:r>
                      <a:r>
                        <a:rPr lang="en-US" sz="1800" b="1" dirty="0" smtClean="0">
                          <a:solidFill>
                            <a:schemeClr val="bg1"/>
                          </a:solidFill>
                          <a:latin typeface="+mn-lt"/>
                          <a:ea typeface="Times New Roman"/>
                        </a:rPr>
                        <a:t>) at Nadir</a:t>
                      </a:r>
                      <a:endParaRPr lang="en-US" sz="1800" dirty="0">
                        <a:solidFill>
                          <a:schemeClr val="bg1"/>
                        </a:solidFill>
                        <a:latin typeface="+mn-lt"/>
                        <a:ea typeface="Times New Roman"/>
                      </a:endParaRPr>
                    </a:p>
                  </a:txBody>
                  <a:tcPr marL="68580" marR="68580" marT="91440" marB="91440"/>
                </a:tc>
                <a:tc>
                  <a:txBody>
                    <a:bodyPr/>
                    <a:lstStyle/>
                    <a:p>
                      <a:pPr marL="0" marR="0">
                        <a:lnSpc>
                          <a:spcPct val="100000"/>
                        </a:lnSpc>
                        <a:spcBef>
                          <a:spcPts val="0"/>
                        </a:spcBef>
                        <a:spcAft>
                          <a:spcPts val="0"/>
                        </a:spcAft>
                      </a:pPr>
                      <a:r>
                        <a:rPr lang="en-US" sz="1800" b="1" dirty="0">
                          <a:solidFill>
                            <a:schemeClr val="bg1"/>
                          </a:solidFill>
                          <a:latin typeface="+mn-lt"/>
                          <a:ea typeface="Times New Roman"/>
                        </a:rPr>
                        <a:t>Comments </a:t>
                      </a:r>
                      <a:endParaRPr lang="en-US" sz="1800" dirty="0">
                        <a:solidFill>
                          <a:schemeClr val="bg1"/>
                        </a:solidFill>
                        <a:latin typeface="+mn-lt"/>
                        <a:ea typeface="Times New Roman"/>
                      </a:endParaRPr>
                    </a:p>
                  </a:txBody>
                  <a:tcPr marL="68580" marR="68580" marT="91440" marB="91440"/>
                </a:tc>
              </a:tr>
              <a:tr h="370840">
                <a:tc>
                  <a:txBody>
                    <a:bodyPr/>
                    <a:lstStyle/>
                    <a:p>
                      <a:pPr marL="0" marR="0">
                        <a:lnSpc>
                          <a:spcPct val="100000"/>
                        </a:lnSpc>
                        <a:spcBef>
                          <a:spcPts val="0"/>
                        </a:spcBef>
                        <a:spcAft>
                          <a:spcPts val="0"/>
                        </a:spcAft>
                      </a:pPr>
                      <a:r>
                        <a:rPr lang="en-US" sz="1800" b="1" dirty="0">
                          <a:solidFill>
                            <a:srgbClr val="000000"/>
                          </a:solidFill>
                          <a:latin typeface="+mn-lt"/>
                          <a:ea typeface="Times New Roman"/>
                        </a:rPr>
                        <a:t>Aerosol Optical </a:t>
                      </a:r>
                      <a:r>
                        <a:rPr lang="en-US" sz="1800" b="1" dirty="0" smtClean="0">
                          <a:solidFill>
                            <a:srgbClr val="000000"/>
                          </a:solidFill>
                          <a:latin typeface="+mn-lt"/>
                          <a:ea typeface="Times New Roman"/>
                        </a:rPr>
                        <a:t>Thickness (AOT)</a:t>
                      </a:r>
                      <a:endParaRPr lang="en-US" sz="1800" b="1" dirty="0">
                        <a:solidFill>
                          <a:srgbClr val="000000"/>
                        </a:solidFill>
                        <a:latin typeface="+mn-lt"/>
                        <a:ea typeface="Times New Roman"/>
                      </a:endParaRPr>
                    </a:p>
                  </a:txBody>
                  <a:tcPr marL="68580" marR="68580" marT="91440" marB="91440"/>
                </a:tc>
                <a:tc>
                  <a:txBody>
                    <a:bodyPr/>
                    <a:lstStyle/>
                    <a:p>
                      <a:pPr marL="0" marR="0">
                        <a:lnSpc>
                          <a:spcPct val="100000"/>
                        </a:lnSpc>
                        <a:spcBef>
                          <a:spcPts val="0"/>
                        </a:spcBef>
                        <a:spcAft>
                          <a:spcPts val="0"/>
                        </a:spcAft>
                      </a:pPr>
                      <a:r>
                        <a:rPr lang="en-US" sz="1800" dirty="0">
                          <a:solidFill>
                            <a:srgbClr val="000000"/>
                          </a:solidFill>
                          <a:latin typeface="+mn-lt"/>
                          <a:ea typeface="Times New Roman"/>
                        </a:rPr>
                        <a:t>Dimensionless </a:t>
                      </a:r>
                    </a:p>
                  </a:txBody>
                  <a:tcPr marL="68580" marR="68580" marT="91440" marB="91440"/>
                </a:tc>
                <a:tc>
                  <a:txBody>
                    <a:bodyPr/>
                    <a:lstStyle/>
                    <a:p>
                      <a:pPr marL="0" marR="0">
                        <a:lnSpc>
                          <a:spcPct val="100000"/>
                        </a:lnSpc>
                        <a:spcBef>
                          <a:spcPts val="0"/>
                        </a:spcBef>
                        <a:spcAft>
                          <a:spcPts val="0"/>
                        </a:spcAft>
                      </a:pPr>
                      <a:r>
                        <a:rPr lang="en-US" sz="1800" dirty="0">
                          <a:solidFill>
                            <a:srgbClr val="000000"/>
                          </a:solidFill>
                          <a:latin typeface="+mn-lt"/>
                          <a:ea typeface="Times New Roman"/>
                        </a:rPr>
                        <a:t>6 km </a:t>
                      </a:r>
                      <a:r>
                        <a:rPr lang="en-US" sz="1800" dirty="0" smtClean="0">
                          <a:solidFill>
                            <a:srgbClr val="000000"/>
                          </a:solidFill>
                          <a:latin typeface="+mn-lt"/>
                          <a:ea typeface="Times New Roman"/>
                        </a:rPr>
                        <a:t>(EDR) </a:t>
                      </a:r>
                    </a:p>
                    <a:p>
                      <a:pPr marL="0" marR="0">
                        <a:lnSpc>
                          <a:spcPct val="100000"/>
                        </a:lnSpc>
                        <a:spcBef>
                          <a:spcPts val="0"/>
                        </a:spcBef>
                        <a:spcAft>
                          <a:spcPts val="0"/>
                        </a:spcAft>
                      </a:pPr>
                      <a:r>
                        <a:rPr lang="en-US" sz="1800" dirty="0" smtClean="0">
                          <a:solidFill>
                            <a:srgbClr val="000000"/>
                          </a:solidFill>
                          <a:latin typeface="+mn-lt"/>
                          <a:ea typeface="Times New Roman"/>
                        </a:rPr>
                        <a:t>0.75 km (IP)</a:t>
                      </a:r>
                      <a:endParaRPr lang="en-US" sz="1800" dirty="0">
                        <a:solidFill>
                          <a:srgbClr val="000000"/>
                        </a:solidFill>
                        <a:latin typeface="+mn-lt"/>
                        <a:ea typeface="Times New Roman"/>
                      </a:endParaRPr>
                    </a:p>
                  </a:txBody>
                  <a:tcPr marL="68580" marR="68580" marT="91440" marB="9144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ea typeface="Times New Roman"/>
                        </a:rPr>
                        <a:t>Retrieved globally during daylight except areas of clouds and bright </a:t>
                      </a:r>
                      <a:r>
                        <a:rPr lang="en-US" sz="1800" dirty="0" smtClean="0">
                          <a:solidFill>
                            <a:srgbClr val="000000"/>
                          </a:solidFill>
                          <a:latin typeface="+mn-lt"/>
                          <a:ea typeface="Times New Roman"/>
                        </a:rPr>
                        <a:t>surfaces. </a:t>
                      </a:r>
                      <a:r>
                        <a:rPr lang="en-US" sz="1800" dirty="0">
                          <a:solidFill>
                            <a:srgbClr val="000000"/>
                          </a:solidFill>
                          <a:latin typeface="+mn-lt"/>
                          <a:ea typeface="Times New Roman"/>
                        </a:rPr>
                        <a:t>Reported at </a:t>
                      </a:r>
                      <a:r>
                        <a:rPr lang="en-US" sz="1800" dirty="0" smtClean="0">
                          <a:solidFill>
                            <a:srgbClr val="000000"/>
                          </a:solidFill>
                          <a:latin typeface="+mn-lt"/>
                          <a:ea typeface="Times New Roman"/>
                        </a:rPr>
                        <a:t>eleven wavelengths</a:t>
                      </a:r>
                      <a:r>
                        <a:rPr lang="en-US" sz="1800" baseline="0" dirty="0" smtClean="0">
                          <a:solidFill>
                            <a:srgbClr val="000000"/>
                          </a:solidFill>
                          <a:latin typeface="+mn-lt"/>
                          <a:ea typeface="Times New Roman"/>
                        </a:rPr>
                        <a:t> </a:t>
                      </a:r>
                      <a:r>
                        <a:rPr lang="en-US" sz="1800" dirty="0" smtClean="0">
                          <a:solidFill>
                            <a:srgbClr val="000000"/>
                          </a:solidFill>
                          <a:latin typeface="+mn-lt"/>
                          <a:ea typeface="Times New Roman"/>
                        </a:rPr>
                        <a:t>ranging from 0.412-2.25</a:t>
                      </a:r>
                      <a:r>
                        <a:rPr lang="en-US" sz="1800" baseline="0" dirty="0" smtClean="0">
                          <a:solidFill>
                            <a:srgbClr val="000000"/>
                          </a:solidFill>
                          <a:latin typeface="+mn-lt"/>
                          <a:ea typeface="Times New Roman"/>
                        </a:rPr>
                        <a:t> </a:t>
                      </a:r>
                      <a:r>
                        <a:rPr lang="en-US" sz="1800" dirty="0" err="1" smtClean="0">
                          <a:solidFill>
                            <a:srgbClr val="000000"/>
                          </a:solidFill>
                          <a:latin typeface="+mn-lt"/>
                          <a:ea typeface="Times New Roman"/>
                        </a:rPr>
                        <a:t>μm</a:t>
                      </a:r>
                      <a:r>
                        <a:rPr lang="en-US" sz="1800" dirty="0" smtClean="0">
                          <a:solidFill>
                            <a:srgbClr val="000000"/>
                          </a:solidFill>
                          <a:latin typeface="+mn-lt"/>
                          <a:ea typeface="Times New Roman"/>
                        </a:rPr>
                        <a:t>. </a:t>
                      </a:r>
                      <a:endParaRPr lang="en-US" sz="1800" dirty="0">
                        <a:solidFill>
                          <a:srgbClr val="000000"/>
                        </a:solidFill>
                        <a:latin typeface="+mn-lt"/>
                        <a:ea typeface="Times New Roman"/>
                      </a:endParaRPr>
                    </a:p>
                  </a:txBody>
                  <a:tcPr marL="68580" marR="68580" marT="91440" marB="91440"/>
                </a:tc>
              </a:tr>
              <a:tr h="370840">
                <a:tc>
                  <a:txBody>
                    <a:bodyPr/>
                    <a:lstStyle/>
                    <a:p>
                      <a:pPr marL="0" marR="0">
                        <a:lnSpc>
                          <a:spcPct val="100000"/>
                        </a:lnSpc>
                        <a:spcBef>
                          <a:spcPts val="0"/>
                        </a:spcBef>
                        <a:spcAft>
                          <a:spcPts val="0"/>
                        </a:spcAft>
                      </a:pPr>
                      <a:r>
                        <a:rPr lang="en-US" sz="1800" b="1" dirty="0">
                          <a:solidFill>
                            <a:srgbClr val="000000"/>
                          </a:solidFill>
                          <a:latin typeface="+mn-lt"/>
                          <a:ea typeface="Times New Roman"/>
                        </a:rPr>
                        <a:t>Aerosol Particle Size Parameter </a:t>
                      </a:r>
                      <a:r>
                        <a:rPr lang="en-US" sz="1800" b="1" dirty="0" smtClean="0">
                          <a:solidFill>
                            <a:srgbClr val="000000"/>
                          </a:solidFill>
                          <a:latin typeface="+mn-lt"/>
                          <a:ea typeface="Times New Roman"/>
                        </a:rPr>
                        <a:t> (APSP) </a:t>
                      </a:r>
                      <a:r>
                        <a:rPr lang="en-US" sz="1800" b="1" dirty="0" smtClean="0">
                          <a:solidFill>
                            <a:schemeClr val="tx2"/>
                          </a:solidFill>
                          <a:latin typeface="+mn-lt"/>
                          <a:ea typeface="Times New Roman"/>
                        </a:rPr>
                        <a:t>[</a:t>
                      </a:r>
                      <a:r>
                        <a:rPr lang="en-US" sz="1800" b="1" dirty="0" err="1" smtClean="0">
                          <a:solidFill>
                            <a:schemeClr val="tx2"/>
                          </a:solidFill>
                          <a:latin typeface="+mn-lt"/>
                          <a:ea typeface="Times New Roman"/>
                        </a:rPr>
                        <a:t>Ångström</a:t>
                      </a:r>
                      <a:r>
                        <a:rPr lang="en-US" sz="1800" b="1" dirty="0" smtClean="0">
                          <a:solidFill>
                            <a:schemeClr val="tx2"/>
                          </a:solidFill>
                          <a:latin typeface="+mn-lt"/>
                          <a:ea typeface="Times New Roman"/>
                        </a:rPr>
                        <a:t> Exponent, AE</a:t>
                      </a:r>
                      <a:r>
                        <a:rPr lang="en-US" sz="1800" b="1" baseline="0" dirty="0" smtClean="0">
                          <a:solidFill>
                            <a:schemeClr val="tx2"/>
                          </a:solidFill>
                          <a:latin typeface="+mn-lt"/>
                          <a:ea typeface="Times New Roman"/>
                        </a:rPr>
                        <a:t> ]</a:t>
                      </a:r>
                      <a:endParaRPr lang="en-US" sz="1800" b="1" dirty="0">
                        <a:solidFill>
                          <a:schemeClr val="tx2"/>
                        </a:solidFill>
                        <a:latin typeface="+mn-lt"/>
                        <a:ea typeface="Times New Roman"/>
                      </a:endParaRPr>
                    </a:p>
                  </a:txBody>
                  <a:tcPr marL="68580" marR="68580" marT="91440" marB="91440"/>
                </a:tc>
                <a:tc>
                  <a:txBody>
                    <a:bodyPr/>
                    <a:lstStyle/>
                    <a:p>
                      <a:pPr marL="0" marR="0">
                        <a:lnSpc>
                          <a:spcPct val="100000"/>
                        </a:lnSpc>
                        <a:spcBef>
                          <a:spcPts val="0"/>
                        </a:spcBef>
                        <a:spcAft>
                          <a:spcPts val="0"/>
                        </a:spcAft>
                      </a:pPr>
                      <a:r>
                        <a:rPr lang="en-US" sz="1800" dirty="0" smtClean="0">
                          <a:solidFill>
                            <a:srgbClr val="000000"/>
                          </a:solidFill>
                          <a:latin typeface="+mn-lt"/>
                          <a:ea typeface="Times New Roman"/>
                        </a:rPr>
                        <a:t>Dimensionless</a:t>
                      </a:r>
                      <a:endParaRPr lang="en-US" sz="1800" dirty="0">
                        <a:solidFill>
                          <a:srgbClr val="000000"/>
                        </a:solidFill>
                        <a:latin typeface="+mn-lt"/>
                        <a:ea typeface="Times New Roman"/>
                      </a:endParaRPr>
                    </a:p>
                  </a:txBody>
                  <a:tcPr marL="68580" marR="68580" marT="91440" marB="91440"/>
                </a:tc>
                <a:tc>
                  <a:txBody>
                    <a:bodyPr/>
                    <a:lstStyle/>
                    <a:p>
                      <a:pPr marL="0" marR="0">
                        <a:lnSpc>
                          <a:spcPct val="100000"/>
                        </a:lnSpc>
                        <a:spcBef>
                          <a:spcPts val="0"/>
                        </a:spcBef>
                        <a:spcAft>
                          <a:spcPts val="0"/>
                        </a:spcAft>
                      </a:pPr>
                      <a:r>
                        <a:rPr lang="en-US" sz="1800" dirty="0">
                          <a:solidFill>
                            <a:srgbClr val="000000"/>
                          </a:solidFill>
                          <a:latin typeface="+mn-lt"/>
                          <a:ea typeface="Times New Roman"/>
                        </a:rPr>
                        <a:t>6 km </a:t>
                      </a:r>
                      <a:r>
                        <a:rPr lang="en-US" sz="1800" dirty="0" smtClean="0">
                          <a:solidFill>
                            <a:srgbClr val="000000"/>
                          </a:solidFill>
                          <a:latin typeface="+mn-lt"/>
                          <a:ea typeface="Times New Roman"/>
                        </a:rPr>
                        <a:t>(EDR)</a:t>
                      </a:r>
                    </a:p>
                    <a:p>
                      <a:pPr marL="0" marR="0">
                        <a:lnSpc>
                          <a:spcPct val="100000"/>
                        </a:lnSpc>
                        <a:spcBef>
                          <a:spcPts val="0"/>
                        </a:spcBef>
                        <a:spcAft>
                          <a:spcPts val="0"/>
                        </a:spcAft>
                      </a:pPr>
                      <a:r>
                        <a:rPr lang="en-US" sz="1800" dirty="0" smtClean="0">
                          <a:solidFill>
                            <a:srgbClr val="000000"/>
                          </a:solidFill>
                          <a:latin typeface="+mn-lt"/>
                          <a:ea typeface="Times New Roman"/>
                        </a:rPr>
                        <a:t>0.75</a:t>
                      </a:r>
                      <a:r>
                        <a:rPr lang="en-US" sz="1800" baseline="0" dirty="0" smtClean="0">
                          <a:solidFill>
                            <a:srgbClr val="000000"/>
                          </a:solidFill>
                          <a:latin typeface="+mn-lt"/>
                          <a:ea typeface="Times New Roman"/>
                        </a:rPr>
                        <a:t> km (IP)</a:t>
                      </a:r>
                      <a:endParaRPr lang="en-US" sz="1800" dirty="0">
                        <a:solidFill>
                          <a:srgbClr val="000000"/>
                        </a:solidFill>
                        <a:latin typeface="+mn-lt"/>
                        <a:ea typeface="Times New Roman"/>
                      </a:endParaRPr>
                    </a:p>
                  </a:txBody>
                  <a:tcPr marL="68580" marR="68580" marT="91440" marB="91440"/>
                </a:tc>
                <a:tc>
                  <a:txBody>
                    <a:bodyPr/>
                    <a:lstStyle/>
                    <a:p>
                      <a:pPr marL="0" marR="0">
                        <a:lnSpc>
                          <a:spcPct val="100000"/>
                        </a:lnSpc>
                        <a:spcBef>
                          <a:spcPts val="0"/>
                        </a:spcBef>
                        <a:spcAft>
                          <a:spcPts val="0"/>
                        </a:spcAft>
                      </a:pPr>
                      <a:r>
                        <a:rPr lang="en-US" sz="1800" dirty="0" smtClean="0">
                          <a:solidFill>
                            <a:srgbClr val="000000"/>
                          </a:solidFill>
                          <a:latin typeface="+mn-lt"/>
                          <a:ea typeface="Times New Roman"/>
                        </a:rPr>
                        <a:t>Reported as </a:t>
                      </a:r>
                      <a:r>
                        <a:rPr lang="en-US" sz="1800" dirty="0" err="1" smtClean="0">
                          <a:solidFill>
                            <a:srgbClr val="000000"/>
                          </a:solidFill>
                          <a:latin typeface="+mn-lt"/>
                          <a:ea typeface="Times New Roman"/>
                        </a:rPr>
                        <a:t>Ångström</a:t>
                      </a:r>
                      <a:r>
                        <a:rPr lang="en-US" sz="1800" dirty="0" smtClean="0">
                          <a:solidFill>
                            <a:srgbClr val="000000"/>
                          </a:solidFill>
                          <a:latin typeface="+mn-lt"/>
                          <a:ea typeface="Times New Roman"/>
                        </a:rPr>
                        <a:t> Exponent</a:t>
                      </a:r>
                      <a:r>
                        <a:rPr lang="en-US" sz="1800" baseline="0" dirty="0" smtClean="0">
                          <a:solidFill>
                            <a:srgbClr val="000000"/>
                          </a:solidFill>
                          <a:latin typeface="+mn-lt"/>
                          <a:ea typeface="Times New Roman"/>
                        </a:rPr>
                        <a:t> calculated from</a:t>
                      </a:r>
                      <a:r>
                        <a:rPr lang="en-US" sz="1800" dirty="0" smtClean="0">
                          <a:solidFill>
                            <a:srgbClr val="000000"/>
                          </a:solidFill>
                          <a:latin typeface="+mn-lt"/>
                          <a:ea typeface="Times New Roman"/>
                        </a:rPr>
                        <a:t> </a:t>
                      </a:r>
                      <a:r>
                        <a:rPr lang="en-US" sz="1800" dirty="0">
                          <a:solidFill>
                            <a:srgbClr val="000000"/>
                          </a:solidFill>
                          <a:latin typeface="+mn-lt"/>
                          <a:ea typeface="Times New Roman"/>
                        </a:rPr>
                        <a:t>optical </a:t>
                      </a:r>
                      <a:r>
                        <a:rPr lang="en-US" sz="1800" dirty="0" smtClean="0">
                          <a:solidFill>
                            <a:srgbClr val="000000"/>
                          </a:solidFill>
                          <a:latin typeface="+mn-lt"/>
                          <a:ea typeface="Times New Roman"/>
                        </a:rPr>
                        <a:t>depths </a:t>
                      </a:r>
                      <a:r>
                        <a:rPr lang="en-US" sz="1800" dirty="0">
                          <a:solidFill>
                            <a:srgbClr val="000000"/>
                          </a:solidFill>
                          <a:latin typeface="+mn-lt"/>
                          <a:ea typeface="Times New Roman"/>
                        </a:rPr>
                        <a:t>at pairs of </a:t>
                      </a:r>
                      <a:r>
                        <a:rPr lang="en-US" sz="1800" dirty="0" smtClean="0">
                          <a:solidFill>
                            <a:srgbClr val="000000"/>
                          </a:solidFill>
                          <a:latin typeface="+mn-lt"/>
                          <a:ea typeface="Times New Roman"/>
                        </a:rPr>
                        <a:t>wavelengths. Only proxy, not a true measure of size.</a:t>
                      </a:r>
                      <a:endParaRPr lang="en-US" sz="1800" dirty="0">
                        <a:solidFill>
                          <a:srgbClr val="000000"/>
                        </a:solidFill>
                        <a:latin typeface="+mn-lt"/>
                        <a:ea typeface="Times New Roman"/>
                      </a:endParaRPr>
                    </a:p>
                  </a:txBody>
                  <a:tcPr marL="68580" marR="68580" marT="91440" marB="91440"/>
                </a:tc>
              </a:tr>
              <a:tr h="370840">
                <a:tc>
                  <a:txBody>
                    <a:bodyPr/>
                    <a:lstStyle/>
                    <a:p>
                      <a:pPr algn="l">
                        <a:lnSpc>
                          <a:spcPct val="100000"/>
                        </a:lnSpc>
                      </a:pPr>
                      <a:r>
                        <a:rPr lang="en-US" sz="1800" b="1" baseline="0" dirty="0" smtClean="0">
                          <a:latin typeface="+mn-lt"/>
                        </a:rPr>
                        <a:t>Suspended Matter (SM)</a:t>
                      </a:r>
                    </a:p>
                  </a:txBody>
                  <a:tcPr marL="68580" marR="68580" marT="91440" marB="91440"/>
                </a:tc>
                <a:tc>
                  <a:txBody>
                    <a:bodyPr/>
                    <a:lstStyle/>
                    <a:p>
                      <a:pPr algn="l">
                        <a:lnSpc>
                          <a:spcPct val="100000"/>
                        </a:lnSpc>
                      </a:pPr>
                      <a:r>
                        <a:rPr lang="en-US" sz="1800" baseline="0" dirty="0" smtClean="0">
                          <a:latin typeface="+mn-lt"/>
                        </a:rPr>
                        <a:t>Dimensionless</a:t>
                      </a:r>
                    </a:p>
                    <a:p>
                      <a:pPr algn="l">
                        <a:lnSpc>
                          <a:spcPct val="100000"/>
                        </a:lnSpc>
                      </a:pPr>
                      <a:r>
                        <a:rPr lang="en-US" sz="1800" baseline="0" dirty="0" smtClean="0">
                          <a:latin typeface="+mn-lt"/>
                        </a:rPr>
                        <a:t>(except, smoke concentration in µg/m</a:t>
                      </a:r>
                      <a:r>
                        <a:rPr lang="en-US" sz="1800" baseline="30000" dirty="0" smtClean="0">
                          <a:latin typeface="+mn-lt"/>
                        </a:rPr>
                        <a:t>3</a:t>
                      </a:r>
                      <a:r>
                        <a:rPr lang="en-US" sz="1800" baseline="0" dirty="0" smtClean="0">
                          <a:latin typeface="+mn-lt"/>
                        </a:rPr>
                        <a:t>)</a:t>
                      </a:r>
                    </a:p>
                  </a:txBody>
                  <a:tcPr marL="68580" marR="68580" marT="91440" marB="91440"/>
                </a:tc>
                <a:tc>
                  <a:txBody>
                    <a:bodyPr/>
                    <a:lstStyle/>
                    <a:p>
                      <a:pPr algn="l">
                        <a:lnSpc>
                          <a:spcPct val="100000"/>
                        </a:lnSpc>
                      </a:pPr>
                      <a:r>
                        <a:rPr lang="en-US" sz="1800" baseline="0" dirty="0" smtClean="0">
                          <a:latin typeface="+mn-lt"/>
                        </a:rPr>
                        <a:t>0.75 km</a:t>
                      </a:r>
                    </a:p>
                  </a:txBody>
                  <a:tcPr marL="68580" marR="68580" marT="91440" marB="9144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latin typeface="+mn-lt"/>
                        </a:rPr>
                        <a:t>Type of aerosol (ash, dust, smoke, sea salt,  unknown, none) </a:t>
                      </a:r>
                      <a:r>
                        <a:rPr lang="en-US" sz="1800" kern="1200" dirty="0" smtClean="0">
                          <a:solidFill>
                            <a:schemeClr val="dk1"/>
                          </a:solidFill>
                          <a:latin typeface="+mn-lt"/>
                          <a:ea typeface="+mn-ea"/>
                          <a:cs typeface="+mn-cs"/>
                        </a:rPr>
                        <a:t>for moderate to heavy aerosol loading, for AOT larger</a:t>
                      </a:r>
                      <a:r>
                        <a:rPr lang="en-US" sz="1800" kern="1200" baseline="0" dirty="0" smtClean="0">
                          <a:solidFill>
                            <a:schemeClr val="dk1"/>
                          </a:solidFill>
                          <a:latin typeface="+mn-lt"/>
                          <a:ea typeface="+mn-ea"/>
                          <a:cs typeface="+mn-cs"/>
                        </a:rPr>
                        <a:t> than</a:t>
                      </a:r>
                      <a:r>
                        <a:rPr lang="en-US" sz="1800" kern="1200" dirty="0" smtClean="0">
                          <a:solidFill>
                            <a:schemeClr val="dk1"/>
                          </a:solidFill>
                          <a:latin typeface="+mn-lt"/>
                          <a:ea typeface="+mn-ea"/>
                          <a:cs typeface="+mn-cs"/>
                        </a:rPr>
                        <a:t> threshold</a:t>
                      </a:r>
                      <a:r>
                        <a:rPr lang="en-US" sz="1800" baseline="0" dirty="0" smtClean="0">
                          <a:latin typeface="+mn-lt"/>
                        </a:rPr>
                        <a:t>.</a:t>
                      </a:r>
                      <a:endParaRPr lang="en-US" sz="1800" dirty="0">
                        <a:solidFill>
                          <a:srgbClr val="000000"/>
                        </a:solidFill>
                        <a:latin typeface="+mn-lt"/>
                        <a:ea typeface="Times New Roman"/>
                      </a:endParaRPr>
                    </a:p>
                  </a:txBody>
                  <a:tcPr marL="68580" marR="68580" marT="91440" marB="91440"/>
                </a:tc>
              </a:tr>
            </a:tbl>
          </a:graphicData>
        </a:graphic>
      </p:graphicFrame>
      <p:sp>
        <p:nvSpPr>
          <p:cNvPr id="8" name="Slide Number Placeholder 7"/>
          <p:cNvSpPr>
            <a:spLocks noGrp="1"/>
          </p:cNvSpPr>
          <p:nvPr>
            <p:ph type="sldNum" sz="quarter" idx="12"/>
          </p:nvPr>
        </p:nvSpPr>
        <p:spPr/>
        <p:txBody>
          <a:bodyPr/>
          <a:lstStyle/>
          <a:p>
            <a:fld id="{96E36F11-A39A-294D-A59D-6180D50ED29D}" type="slidenum">
              <a:rPr lang="en-US" smtClean="0"/>
              <a:pPr/>
              <a:t>4</a:t>
            </a:fld>
            <a:endParaRPr lang="en-US"/>
          </a:p>
        </p:txBody>
      </p:sp>
    </p:spTree>
    <p:extLst>
      <p:ext uri="{BB962C8B-B14F-4D97-AF65-F5344CB8AC3E}">
        <p14:creationId xmlns:p14="http://schemas.microsoft.com/office/powerpoint/2010/main" xmlns="" val="28697015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AE using PGE Match-up Data </a:t>
            </a:r>
            <a:endParaRPr lang="en-US" dirty="0"/>
          </a:p>
        </p:txBody>
      </p:sp>
      <p:sp>
        <p:nvSpPr>
          <p:cNvPr id="9" name="Content Placeholder 8"/>
          <p:cNvSpPr>
            <a:spLocks noGrp="1"/>
          </p:cNvSpPr>
          <p:nvPr>
            <p:ph idx="1"/>
          </p:nvPr>
        </p:nvSpPr>
        <p:spPr>
          <a:xfrm>
            <a:off x="457200" y="3953691"/>
            <a:ext cx="8229600" cy="2473235"/>
          </a:xfrm>
        </p:spPr>
        <p:txBody>
          <a:bodyPr>
            <a:normAutofit fontScale="92500" lnSpcReduction="10000"/>
          </a:bodyPr>
          <a:lstStyle/>
          <a:p>
            <a:pPr marL="176213" indent="-176213"/>
            <a:r>
              <a:rPr lang="en-US" sz="1800" dirty="0" smtClean="0">
                <a:latin typeface="Calibri" pitchFamily="34" charset="0"/>
                <a:cs typeface="Arial" pitchFamily="34" charset="0"/>
              </a:rPr>
              <a:t>PGE match-up data are used; </a:t>
            </a:r>
            <a:r>
              <a:rPr lang="en-US" sz="1800" b="1" dirty="0" smtClean="0">
                <a:latin typeface="Calibri" pitchFamily="34" charset="0"/>
                <a:cs typeface="Arial" pitchFamily="34" charset="0"/>
              </a:rPr>
              <a:t>inversion data </a:t>
            </a:r>
            <a:r>
              <a:rPr lang="en-US" sz="1800" dirty="0" smtClean="0">
                <a:latin typeface="Calibri" pitchFamily="34" charset="0"/>
                <a:cs typeface="Arial" pitchFamily="34" charset="0"/>
              </a:rPr>
              <a:t>from globally distributed </a:t>
            </a:r>
            <a:r>
              <a:rPr lang="en-US" sz="1800" dirty="0" err="1" smtClean="0">
                <a:latin typeface="Calibri" pitchFamily="34" charset="0"/>
                <a:cs typeface="Arial" pitchFamily="34" charset="0"/>
              </a:rPr>
              <a:t>AERONET</a:t>
            </a:r>
            <a:r>
              <a:rPr lang="en-US" sz="1800" dirty="0" smtClean="0">
                <a:latin typeface="Calibri" pitchFamily="34" charset="0"/>
                <a:cs typeface="Arial" pitchFamily="34" charset="0"/>
              </a:rPr>
              <a:t> sites (described on slide 13).</a:t>
            </a:r>
          </a:p>
          <a:p>
            <a:pPr marL="176213" indent="-176213"/>
            <a:r>
              <a:rPr lang="en-US" sz="1800" b="1" dirty="0" smtClean="0">
                <a:cs typeface="Arial" pitchFamily="34" charset="0"/>
              </a:rPr>
              <a:t>Over-land aerosol retrievals used updated land BR</a:t>
            </a:r>
            <a:r>
              <a:rPr lang="en-US" sz="1800" dirty="0" smtClean="0">
                <a:cs typeface="Arial" pitchFamily="34" charset="0"/>
              </a:rPr>
              <a:t>; updated </a:t>
            </a:r>
            <a:r>
              <a:rPr lang="en-US" sz="1800" dirty="0" err="1" smtClean="0">
                <a:cs typeface="Arial" pitchFamily="34" charset="0"/>
              </a:rPr>
              <a:t>BRs</a:t>
            </a:r>
            <a:r>
              <a:rPr lang="en-US" sz="1800" dirty="0" smtClean="0">
                <a:cs typeface="Arial" pitchFamily="34" charset="0"/>
              </a:rPr>
              <a:t> </a:t>
            </a:r>
            <a:r>
              <a:rPr lang="en-US" sz="1800" dirty="0" smtClean="0"/>
              <a:t>do not affect ocean retrievals. </a:t>
            </a:r>
            <a:endParaRPr lang="en-US" sz="1800" dirty="0" smtClean="0">
              <a:latin typeface="Calibri" pitchFamily="34" charset="0"/>
              <a:cs typeface="Arial" pitchFamily="34" charset="0"/>
            </a:endParaRPr>
          </a:p>
          <a:p>
            <a:pPr marL="176213" indent="-176213"/>
            <a:r>
              <a:rPr lang="en-US" sz="1800" dirty="0" smtClean="0">
                <a:solidFill>
                  <a:schemeClr val="tx2"/>
                </a:solidFill>
                <a:latin typeface="Calibri" pitchFamily="34" charset="0"/>
                <a:cs typeface="Arial" pitchFamily="34" charset="0"/>
              </a:rPr>
              <a:t>Bias (EDR) </a:t>
            </a:r>
            <a:r>
              <a:rPr lang="en-US" sz="1800" b="1" dirty="0" smtClean="0">
                <a:solidFill>
                  <a:schemeClr val="tx2"/>
                </a:solidFill>
                <a:latin typeface="Calibri" pitchFamily="34" charset="0"/>
                <a:cs typeface="Arial" pitchFamily="34" charset="0"/>
              </a:rPr>
              <a:t>over land </a:t>
            </a:r>
            <a:r>
              <a:rPr lang="en-US" sz="1800" dirty="0" smtClean="0">
                <a:solidFill>
                  <a:schemeClr val="tx2"/>
                </a:solidFill>
                <a:latin typeface="Calibri" pitchFamily="34" charset="0"/>
                <a:cs typeface="Arial" pitchFamily="34" charset="0"/>
              </a:rPr>
              <a:t>with updated BR is about 0.2; Std is about 0.5, but</a:t>
            </a:r>
            <a:r>
              <a:rPr lang="en-US" sz="1800" b="1" dirty="0" smtClean="0">
                <a:solidFill>
                  <a:schemeClr val="tx2"/>
                </a:solidFill>
                <a:latin typeface="Calibri" pitchFamily="34" charset="0"/>
                <a:cs typeface="Arial" pitchFamily="34" charset="0"/>
              </a:rPr>
              <a:t> correlation is very low</a:t>
            </a:r>
            <a:r>
              <a:rPr lang="en-US" sz="1800" dirty="0" smtClean="0">
                <a:solidFill>
                  <a:schemeClr val="tx2"/>
                </a:solidFill>
                <a:latin typeface="Calibri" pitchFamily="34" charset="0"/>
                <a:cs typeface="Arial" pitchFamily="34" charset="0"/>
              </a:rPr>
              <a:t> (practically, no correlation)</a:t>
            </a:r>
          </a:p>
          <a:p>
            <a:pPr marL="176213" indent="-176213"/>
            <a:r>
              <a:rPr lang="en-US" sz="1800" b="1" dirty="0" smtClean="0">
                <a:solidFill>
                  <a:schemeClr val="tx2"/>
                </a:solidFill>
                <a:latin typeface="Calibri" pitchFamily="34" charset="0"/>
                <a:cs typeface="Arial" pitchFamily="34" charset="0"/>
              </a:rPr>
              <a:t>Over ocean</a:t>
            </a:r>
            <a:r>
              <a:rPr lang="en-US" sz="1800" dirty="0" smtClean="0">
                <a:solidFill>
                  <a:schemeClr val="tx2"/>
                </a:solidFill>
                <a:latin typeface="Calibri" pitchFamily="34" charset="0"/>
                <a:cs typeface="Arial" pitchFamily="34" charset="0"/>
              </a:rPr>
              <a:t>, bias is about 0.03 to 0.08; Std is about 0.3-0.4, and </a:t>
            </a:r>
            <a:r>
              <a:rPr lang="en-US" sz="1800" b="1" dirty="0" smtClean="0">
                <a:solidFill>
                  <a:schemeClr val="tx2"/>
                </a:solidFill>
                <a:latin typeface="Calibri" pitchFamily="34" charset="0"/>
                <a:cs typeface="Arial" pitchFamily="34" charset="0"/>
              </a:rPr>
              <a:t>correlation is higher than that over land</a:t>
            </a:r>
            <a:r>
              <a:rPr lang="en-US" sz="1800" dirty="0" smtClean="0">
                <a:solidFill>
                  <a:schemeClr val="tx2"/>
                </a:solidFill>
                <a:latin typeface="Calibri" pitchFamily="34" charset="0"/>
                <a:cs typeface="Arial" pitchFamily="34" charset="0"/>
              </a:rPr>
              <a:t>.</a:t>
            </a:r>
          </a:p>
          <a:p>
            <a:pPr marL="176213" indent="-176213"/>
            <a:r>
              <a:rPr lang="en-US" sz="1800" dirty="0" smtClean="0">
                <a:solidFill>
                  <a:schemeClr val="tx2"/>
                </a:solidFill>
                <a:latin typeface="Calibri" pitchFamily="34" charset="0"/>
                <a:cs typeface="Arial" pitchFamily="34" charset="0"/>
              </a:rPr>
              <a:t>EDR and IP bias and Std are not much different.</a:t>
            </a:r>
          </a:p>
          <a:p>
            <a:endParaRPr lang="en-US" dirty="0"/>
          </a:p>
        </p:txBody>
      </p:sp>
      <p:sp>
        <p:nvSpPr>
          <p:cNvPr id="8" name="Slide Number Placeholder 7"/>
          <p:cNvSpPr>
            <a:spLocks noGrp="1"/>
          </p:cNvSpPr>
          <p:nvPr>
            <p:ph type="sldNum" sz="quarter" idx="12"/>
          </p:nvPr>
        </p:nvSpPr>
        <p:spPr/>
        <p:txBody>
          <a:bodyPr/>
          <a:lstStyle/>
          <a:p>
            <a:fld id="{96E36F11-A39A-294D-A59D-6180D50ED29D}" type="slidenum">
              <a:rPr lang="en-US" smtClean="0"/>
              <a:pPr/>
              <a:t>40</a:t>
            </a:fld>
            <a:endParaRPr lang="en-US"/>
          </a:p>
        </p:txBody>
      </p:sp>
      <p:graphicFrame>
        <p:nvGraphicFramePr>
          <p:cNvPr id="7" name="Table 6"/>
          <p:cNvGraphicFramePr>
            <a:graphicFrameLocks noGrp="1"/>
          </p:cNvGraphicFramePr>
          <p:nvPr/>
        </p:nvGraphicFramePr>
        <p:xfrm>
          <a:off x="235128" y="1118316"/>
          <a:ext cx="8526734" cy="2595880"/>
        </p:xfrm>
        <a:graphic>
          <a:graphicData uri="http://schemas.openxmlformats.org/drawingml/2006/table">
            <a:tbl>
              <a:tblPr firstRow="1" bandRow="1">
                <a:tableStyleId>{5C22544A-7EE6-4342-B048-85BDC9FD1C3A}</a:tableStyleId>
              </a:tblPr>
              <a:tblGrid>
                <a:gridCol w="2272941"/>
                <a:gridCol w="618308"/>
                <a:gridCol w="731520"/>
                <a:gridCol w="844732"/>
                <a:gridCol w="748937"/>
                <a:gridCol w="644434"/>
                <a:gridCol w="966651"/>
                <a:gridCol w="896983"/>
                <a:gridCol w="802228"/>
              </a:tblGrid>
              <a:tr h="370840">
                <a:tc>
                  <a:txBody>
                    <a:bodyPr/>
                    <a:lstStyle/>
                    <a:p>
                      <a:pPr algn="ctr"/>
                      <a:r>
                        <a:rPr lang="en-US" dirty="0" smtClean="0"/>
                        <a:t>Angstrom</a:t>
                      </a:r>
                      <a:r>
                        <a:rPr lang="en-US" baseline="0" dirty="0" smtClean="0"/>
                        <a:t> </a:t>
                      </a:r>
                      <a:r>
                        <a:rPr lang="en-US" dirty="0" smtClean="0"/>
                        <a:t>Exponent </a:t>
                      </a:r>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smtClean="0"/>
                        <a:t>May</a:t>
                      </a:r>
                      <a:r>
                        <a:rPr lang="en-US" sz="1800" u="none" strike="noStrike" baseline="0" dirty="0" smtClean="0"/>
                        <a:t> 2012 </a:t>
                      </a:r>
                      <a:r>
                        <a:rPr lang="en-US" sz="1800" u="none" strike="noStrike" dirty="0" smtClean="0"/>
                        <a:t>- Sep 2012</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u="none" strike="noStrike" dirty="0" smtClean="0"/>
                        <a:t>Jan</a:t>
                      </a:r>
                      <a:r>
                        <a:rPr lang="en-US" sz="1800" u="none" strike="noStrike" baseline="0" dirty="0" smtClean="0"/>
                        <a:t> 2013 </a:t>
                      </a:r>
                      <a:r>
                        <a:rPr lang="en-US" sz="1800" u="none" strike="noStrike" dirty="0" smtClean="0"/>
                        <a:t>- Mar 2013</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b="1" dirty="0" smtClean="0"/>
                        <a:t>APSP</a:t>
                      </a:r>
                      <a:r>
                        <a:rPr lang="en-US" b="1" baseline="0" dirty="0" smtClean="0"/>
                        <a:t> </a:t>
                      </a:r>
                      <a:r>
                        <a:rPr lang="en-US" b="1" dirty="0" smtClean="0"/>
                        <a:t>EDR</a:t>
                      </a:r>
                      <a:endParaRPr lang="en-US" b="1" dirty="0"/>
                    </a:p>
                  </a:txBody>
                  <a:tcPr/>
                </a:tc>
                <a:tc>
                  <a:txBody>
                    <a:bodyPr/>
                    <a:lstStyle/>
                    <a:p>
                      <a:pPr algn="r" fontAlgn="ctr"/>
                      <a:r>
                        <a:rPr lang="en-US" sz="1600" b="1" u="none" strike="noStrike" dirty="0" smtClean="0"/>
                        <a:t>#</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Bias</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Std</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R2</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smtClean="0"/>
                        <a:t>#</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Bias</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Std</a:t>
                      </a:r>
                      <a:endParaRPr lang="en-US" sz="1600" b="1" i="0" u="none" strike="noStrike" dirty="0">
                        <a:solidFill>
                          <a:srgbClr val="000000"/>
                        </a:solidFill>
                        <a:latin typeface="Calibri"/>
                      </a:endParaRPr>
                    </a:p>
                  </a:txBody>
                  <a:tcPr marL="45720" marR="45720" anchor="ctr"/>
                </a:tc>
                <a:tc>
                  <a:txBody>
                    <a:bodyPr/>
                    <a:lstStyle/>
                    <a:p>
                      <a:pPr algn="r" fontAlgn="ctr"/>
                      <a:r>
                        <a:rPr lang="en-US" sz="1600" b="1" u="none" strike="noStrike" dirty="0"/>
                        <a:t>R2</a:t>
                      </a:r>
                      <a:endParaRPr lang="en-US" sz="1600" b="1" i="0" u="none" strike="noStrike" dirty="0">
                        <a:solidFill>
                          <a:srgbClr val="000000"/>
                        </a:solidFill>
                        <a:latin typeface="Calibri"/>
                      </a:endParaRPr>
                    </a:p>
                  </a:txBody>
                  <a:tcPr marL="45720" marR="45720" anchor="ctr"/>
                </a:tc>
              </a:tr>
              <a:tr h="370840">
                <a:tc>
                  <a:txBody>
                    <a:bodyPr/>
                    <a:lstStyle/>
                    <a:p>
                      <a:pPr algn="l"/>
                      <a:r>
                        <a:rPr lang="en-US" dirty="0" smtClean="0"/>
                        <a:t>Land</a:t>
                      </a:r>
                      <a:endParaRPr lang="en-US" dirty="0"/>
                    </a:p>
                  </a:txBody>
                  <a:tcPr/>
                </a:tc>
                <a:tc>
                  <a:txBody>
                    <a:bodyPr/>
                    <a:lstStyle/>
                    <a:p>
                      <a:pPr algn="r" fontAlgn="b"/>
                      <a:r>
                        <a:rPr lang="en-US" sz="1600" b="0" i="0" u="none" strike="noStrike" dirty="0">
                          <a:solidFill>
                            <a:srgbClr val="000000"/>
                          </a:solidFill>
                          <a:latin typeface="+mn-lt"/>
                        </a:rPr>
                        <a:t>218</a:t>
                      </a:r>
                    </a:p>
                  </a:txBody>
                  <a:tcPr marL="45720" marR="45720" anchor="b"/>
                </a:tc>
                <a:tc>
                  <a:txBody>
                    <a:bodyPr/>
                    <a:lstStyle/>
                    <a:p>
                      <a:pPr algn="r" fontAlgn="b"/>
                      <a:r>
                        <a:rPr lang="en-US" sz="1600" b="0" i="0" u="none" strike="noStrike" dirty="0" smtClean="0">
                          <a:solidFill>
                            <a:srgbClr val="000000"/>
                          </a:solidFill>
                          <a:latin typeface="+mn-lt"/>
                        </a:rPr>
                        <a:t>0.199</a:t>
                      </a:r>
                      <a:endParaRPr lang="en-US" sz="1600" b="0" i="0" u="none" strike="noStrike" dirty="0">
                        <a:solidFill>
                          <a:srgbClr val="000000"/>
                        </a:solidFill>
                        <a:latin typeface="+mn-lt"/>
                      </a:endParaRPr>
                    </a:p>
                  </a:txBody>
                  <a:tcPr marL="45720" marR="45720" anchor="b"/>
                </a:tc>
                <a:tc>
                  <a:txBody>
                    <a:bodyPr/>
                    <a:lstStyle/>
                    <a:p>
                      <a:pPr algn="r" fontAlgn="b"/>
                      <a:r>
                        <a:rPr lang="en-US" sz="1600" b="0" i="0" u="none" strike="noStrike" dirty="0">
                          <a:solidFill>
                            <a:srgbClr val="000000"/>
                          </a:solidFill>
                          <a:latin typeface="+mn-lt"/>
                        </a:rPr>
                        <a:t>0.487</a:t>
                      </a:r>
                    </a:p>
                  </a:txBody>
                  <a:tcPr marL="45720" marR="45720" anchor="b"/>
                </a:tc>
                <a:tc>
                  <a:txBody>
                    <a:bodyPr/>
                    <a:lstStyle/>
                    <a:p>
                      <a:pPr algn="r" fontAlgn="b"/>
                      <a:r>
                        <a:rPr lang="en-US" sz="1600" b="0" i="0" u="none" strike="noStrike" dirty="0">
                          <a:solidFill>
                            <a:srgbClr val="000000"/>
                          </a:solidFill>
                          <a:latin typeface="+mn-lt"/>
                        </a:rPr>
                        <a:t>0.092</a:t>
                      </a:r>
                    </a:p>
                  </a:txBody>
                  <a:tcPr marL="45720" marR="45720" anchor="b"/>
                </a:tc>
                <a:tc>
                  <a:txBody>
                    <a:bodyPr/>
                    <a:lstStyle/>
                    <a:p>
                      <a:pPr algn="r" fontAlgn="b"/>
                      <a:r>
                        <a:rPr lang="en-US" sz="1600" b="0" i="0" u="none" strike="noStrike" dirty="0">
                          <a:solidFill>
                            <a:srgbClr val="000000"/>
                          </a:solidFill>
                          <a:latin typeface="+mn-lt"/>
                        </a:rPr>
                        <a:t>761</a:t>
                      </a:r>
                    </a:p>
                  </a:txBody>
                  <a:tcPr marL="45720" marR="45720" anchor="b"/>
                </a:tc>
                <a:tc>
                  <a:txBody>
                    <a:bodyPr/>
                    <a:lstStyle/>
                    <a:p>
                      <a:pPr algn="r" fontAlgn="b"/>
                      <a:r>
                        <a:rPr lang="en-US" sz="1600" b="0" i="0" u="none" strike="noStrike" dirty="0" smtClean="0">
                          <a:solidFill>
                            <a:srgbClr val="000000"/>
                          </a:solidFill>
                          <a:latin typeface="+mn-lt"/>
                        </a:rPr>
                        <a:t>0.238</a:t>
                      </a:r>
                      <a:endParaRPr lang="en-US" sz="1600" b="0" i="0" u="none" strike="noStrike" dirty="0">
                        <a:solidFill>
                          <a:srgbClr val="000000"/>
                        </a:solidFill>
                        <a:latin typeface="+mn-lt"/>
                      </a:endParaRPr>
                    </a:p>
                  </a:txBody>
                  <a:tcPr marL="45720" marR="45720" anchor="b"/>
                </a:tc>
                <a:tc>
                  <a:txBody>
                    <a:bodyPr/>
                    <a:lstStyle/>
                    <a:p>
                      <a:pPr algn="r" fontAlgn="b"/>
                      <a:r>
                        <a:rPr lang="en-US" sz="1600" b="0" i="0" u="none" strike="noStrike">
                          <a:solidFill>
                            <a:srgbClr val="000000"/>
                          </a:solidFill>
                          <a:latin typeface="+mn-lt"/>
                        </a:rPr>
                        <a:t>0.553</a:t>
                      </a:r>
                    </a:p>
                  </a:txBody>
                  <a:tcPr marL="45720" marR="45720" anchor="b"/>
                </a:tc>
                <a:tc>
                  <a:txBody>
                    <a:bodyPr/>
                    <a:lstStyle/>
                    <a:p>
                      <a:pPr algn="r" fontAlgn="b"/>
                      <a:r>
                        <a:rPr lang="en-US" sz="1600" b="0" i="0" u="none" strike="noStrike" dirty="0">
                          <a:solidFill>
                            <a:srgbClr val="000000"/>
                          </a:solidFill>
                          <a:latin typeface="+mn-lt"/>
                        </a:rPr>
                        <a:t>0.067</a:t>
                      </a:r>
                    </a:p>
                  </a:txBody>
                  <a:tcPr marL="45720" marR="45720" anchor="b"/>
                </a:tc>
              </a:tr>
              <a:tr h="370840">
                <a:tc>
                  <a:txBody>
                    <a:bodyPr/>
                    <a:lstStyle/>
                    <a:p>
                      <a:pPr algn="l"/>
                      <a:r>
                        <a:rPr lang="en-US" dirty="0" smtClean="0"/>
                        <a:t>Ocean</a:t>
                      </a:r>
                      <a:endParaRPr lang="en-US" dirty="0"/>
                    </a:p>
                  </a:txBody>
                  <a:tcPr>
                    <a:solidFill>
                      <a:schemeClr val="tx2">
                        <a:lumMod val="20000"/>
                        <a:lumOff val="80000"/>
                      </a:schemeClr>
                    </a:solidFill>
                  </a:tcPr>
                </a:tc>
                <a:tc>
                  <a:txBody>
                    <a:bodyPr/>
                    <a:lstStyle/>
                    <a:p>
                      <a:pPr algn="r" fontAlgn="b"/>
                      <a:r>
                        <a:rPr lang="en-US" sz="1600" b="0" i="0" u="none" strike="noStrike" dirty="0">
                          <a:solidFill>
                            <a:srgbClr val="000000"/>
                          </a:solidFill>
                          <a:latin typeface="+mn-lt"/>
                        </a:rPr>
                        <a:t>99</a:t>
                      </a:r>
                    </a:p>
                  </a:txBody>
                  <a:tcPr marL="45720" marR="45720" anchor="b">
                    <a:solidFill>
                      <a:schemeClr val="tx2">
                        <a:lumMod val="20000"/>
                        <a:lumOff val="80000"/>
                      </a:schemeClr>
                    </a:solidFill>
                  </a:tcPr>
                </a:tc>
                <a:tc>
                  <a:txBody>
                    <a:bodyPr/>
                    <a:lstStyle/>
                    <a:p>
                      <a:pPr algn="r" fontAlgn="b"/>
                      <a:r>
                        <a:rPr lang="en-US" sz="1600" b="0" i="0" u="none" strike="noStrike" dirty="0" smtClean="0">
                          <a:solidFill>
                            <a:srgbClr val="000000"/>
                          </a:solidFill>
                          <a:latin typeface="+mn-lt"/>
                        </a:rPr>
                        <a:t>0.026</a:t>
                      </a:r>
                      <a:endParaRPr lang="en-US" sz="1600" b="0" i="0" u="none" strike="noStrike" dirty="0">
                        <a:solidFill>
                          <a:srgbClr val="000000"/>
                        </a:solidFill>
                        <a:latin typeface="+mn-lt"/>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0.315</a:t>
                      </a: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0.697</a:t>
                      </a: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216</a:t>
                      </a:r>
                    </a:p>
                  </a:txBody>
                  <a:tcPr marL="45720" marR="45720" anchor="b">
                    <a:solidFill>
                      <a:schemeClr val="tx2">
                        <a:lumMod val="20000"/>
                        <a:lumOff val="80000"/>
                      </a:schemeClr>
                    </a:solidFill>
                  </a:tcPr>
                </a:tc>
                <a:tc>
                  <a:txBody>
                    <a:bodyPr/>
                    <a:lstStyle/>
                    <a:p>
                      <a:pPr algn="r" fontAlgn="b"/>
                      <a:r>
                        <a:rPr lang="en-US" sz="1600" b="0" i="0" u="none" strike="noStrike" dirty="0" smtClean="0">
                          <a:solidFill>
                            <a:srgbClr val="000000"/>
                          </a:solidFill>
                          <a:latin typeface="+mn-lt"/>
                        </a:rPr>
                        <a:t>0.082</a:t>
                      </a:r>
                      <a:endParaRPr lang="en-US" sz="1600" b="0" i="0" u="none" strike="noStrike" dirty="0">
                        <a:solidFill>
                          <a:srgbClr val="000000"/>
                        </a:solidFill>
                        <a:latin typeface="+mn-lt"/>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0.350</a:t>
                      </a: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0.452</a:t>
                      </a:r>
                    </a:p>
                  </a:txBody>
                  <a:tcPr marL="45720" marR="45720" anchor="b">
                    <a:solidFill>
                      <a:schemeClr val="tx2">
                        <a:lumMod val="20000"/>
                        <a:lumOff val="80000"/>
                      </a:schemeClr>
                    </a:solidFill>
                  </a:tcPr>
                </a:tc>
              </a:tr>
              <a:tr h="370840">
                <a:tc>
                  <a:txBody>
                    <a:bodyPr/>
                    <a:lstStyle/>
                    <a:p>
                      <a:pPr algn="ctr"/>
                      <a:r>
                        <a:rPr lang="en-US" b="1" dirty="0" smtClean="0"/>
                        <a:t>APSP IP</a:t>
                      </a:r>
                      <a:endParaRPr lang="en-US" b="1" dirty="0"/>
                    </a:p>
                  </a:txBody>
                  <a:tcPr>
                    <a:solidFill>
                      <a:srgbClr val="D0D8E8"/>
                    </a:solidFill>
                  </a:tcPr>
                </a:tc>
                <a:tc>
                  <a:txBody>
                    <a:bodyPr/>
                    <a:lstStyle/>
                    <a:p>
                      <a:pPr algn="r" fontAlgn="ctr"/>
                      <a:r>
                        <a:rPr lang="en-US" sz="1600" b="1" u="none" strike="noStrike" dirty="0" smtClean="0"/>
                        <a:t>#</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Bias</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Std</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R2</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smtClean="0"/>
                        <a:t>#</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Bias</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Std</a:t>
                      </a:r>
                      <a:endParaRPr lang="en-US" sz="1600" b="1" i="0" u="none" strike="noStrike" dirty="0">
                        <a:solidFill>
                          <a:srgbClr val="000000"/>
                        </a:solidFill>
                        <a:latin typeface="Calibri"/>
                      </a:endParaRPr>
                    </a:p>
                  </a:txBody>
                  <a:tcPr marL="45720" marR="45720" anchor="ctr">
                    <a:solidFill>
                      <a:srgbClr val="D0D8E8"/>
                    </a:solidFill>
                  </a:tcPr>
                </a:tc>
                <a:tc>
                  <a:txBody>
                    <a:bodyPr/>
                    <a:lstStyle/>
                    <a:p>
                      <a:pPr algn="r" fontAlgn="ctr"/>
                      <a:r>
                        <a:rPr lang="en-US" sz="1600" b="1" u="none" strike="noStrike" dirty="0"/>
                        <a:t>R2</a:t>
                      </a:r>
                      <a:endParaRPr lang="en-US" sz="1600" b="1" i="0" u="none" strike="noStrike" dirty="0">
                        <a:solidFill>
                          <a:srgbClr val="000000"/>
                        </a:solidFill>
                        <a:latin typeface="Calibri"/>
                      </a:endParaRPr>
                    </a:p>
                  </a:txBody>
                  <a:tcPr marL="45720" marR="45720" anchor="ctr">
                    <a:solidFill>
                      <a:srgbClr val="D0D8E8"/>
                    </a:solidFill>
                  </a:tcPr>
                </a:tc>
              </a:tr>
              <a:tr h="370840">
                <a:tc>
                  <a:txBody>
                    <a:bodyPr/>
                    <a:lstStyle/>
                    <a:p>
                      <a:pPr algn="l"/>
                      <a:r>
                        <a:rPr lang="en-US" dirty="0" smtClean="0"/>
                        <a:t>Land</a:t>
                      </a:r>
                      <a:endParaRPr lang="en-US" dirty="0"/>
                    </a:p>
                  </a:txBody>
                  <a:tcPr>
                    <a:solidFill>
                      <a:srgbClr val="E9EDF4"/>
                    </a:solidFill>
                  </a:tcPr>
                </a:tc>
                <a:tc>
                  <a:txBody>
                    <a:bodyPr/>
                    <a:lstStyle/>
                    <a:p>
                      <a:pPr algn="r" fontAlgn="b"/>
                      <a:r>
                        <a:rPr lang="en-US" sz="1600" b="0" i="0" u="none" strike="noStrike" dirty="0">
                          <a:solidFill>
                            <a:srgbClr val="000000"/>
                          </a:solidFill>
                          <a:latin typeface="+mn-lt"/>
                        </a:rPr>
                        <a:t>208</a:t>
                      </a:r>
                    </a:p>
                  </a:txBody>
                  <a:tcPr marL="45720" marR="45720" anchor="b">
                    <a:solidFill>
                      <a:srgbClr val="E9EDF4"/>
                    </a:solidFill>
                  </a:tcPr>
                </a:tc>
                <a:tc>
                  <a:txBody>
                    <a:bodyPr/>
                    <a:lstStyle/>
                    <a:p>
                      <a:pPr algn="r" fontAlgn="b"/>
                      <a:r>
                        <a:rPr lang="en-US" sz="1600" b="0" i="0" u="none" strike="noStrike" dirty="0" smtClean="0">
                          <a:solidFill>
                            <a:srgbClr val="000000"/>
                          </a:solidFill>
                          <a:latin typeface="+mn-lt"/>
                        </a:rPr>
                        <a:t>0.163</a:t>
                      </a:r>
                      <a:endParaRPr lang="en-US" sz="1600" b="0" i="0" u="none" strike="noStrike" dirty="0">
                        <a:solidFill>
                          <a:srgbClr val="000000"/>
                        </a:solidFill>
                        <a:latin typeface="+mn-lt"/>
                      </a:endParaRPr>
                    </a:p>
                  </a:txBody>
                  <a:tcPr marL="45720" marR="45720" anchor="b">
                    <a:solidFill>
                      <a:srgbClr val="E9EDF4"/>
                    </a:solidFill>
                  </a:tcPr>
                </a:tc>
                <a:tc>
                  <a:txBody>
                    <a:bodyPr/>
                    <a:lstStyle/>
                    <a:p>
                      <a:pPr algn="r" fontAlgn="b"/>
                      <a:r>
                        <a:rPr lang="en-US" sz="1600" b="0" i="0" u="none" strike="noStrike">
                          <a:solidFill>
                            <a:srgbClr val="000000"/>
                          </a:solidFill>
                          <a:latin typeface="+mn-lt"/>
                        </a:rPr>
                        <a:t>0.455</a:t>
                      </a:r>
                    </a:p>
                  </a:txBody>
                  <a:tcPr marL="45720" marR="45720" anchor="b">
                    <a:solidFill>
                      <a:srgbClr val="E9EDF4"/>
                    </a:solidFill>
                  </a:tcPr>
                </a:tc>
                <a:tc>
                  <a:txBody>
                    <a:bodyPr/>
                    <a:lstStyle/>
                    <a:p>
                      <a:pPr algn="r" fontAlgn="b"/>
                      <a:r>
                        <a:rPr lang="en-US" sz="1600" b="0" i="0" u="none" strike="noStrike">
                          <a:solidFill>
                            <a:srgbClr val="000000"/>
                          </a:solidFill>
                          <a:latin typeface="+mn-lt"/>
                        </a:rPr>
                        <a:t>0.104</a:t>
                      </a:r>
                    </a:p>
                  </a:txBody>
                  <a:tcPr marL="45720" marR="45720" anchor="b">
                    <a:solidFill>
                      <a:srgbClr val="E9EDF4"/>
                    </a:solidFill>
                  </a:tcPr>
                </a:tc>
                <a:tc>
                  <a:txBody>
                    <a:bodyPr/>
                    <a:lstStyle/>
                    <a:p>
                      <a:pPr algn="r" fontAlgn="b"/>
                      <a:r>
                        <a:rPr lang="en-US" sz="1600" b="0" i="0" u="none" strike="noStrike" dirty="0">
                          <a:solidFill>
                            <a:srgbClr val="000000"/>
                          </a:solidFill>
                          <a:latin typeface="+mn-lt"/>
                        </a:rPr>
                        <a:t>352</a:t>
                      </a:r>
                    </a:p>
                  </a:txBody>
                  <a:tcPr marL="45720" marR="45720" anchor="b">
                    <a:solidFill>
                      <a:srgbClr val="E9EDF4"/>
                    </a:solidFill>
                  </a:tcPr>
                </a:tc>
                <a:tc>
                  <a:txBody>
                    <a:bodyPr/>
                    <a:lstStyle/>
                    <a:p>
                      <a:pPr algn="r" fontAlgn="b"/>
                      <a:r>
                        <a:rPr lang="en-US" sz="1600" b="0" i="0" u="none" strike="noStrike" dirty="0" smtClean="0">
                          <a:solidFill>
                            <a:srgbClr val="000000"/>
                          </a:solidFill>
                          <a:latin typeface="+mn-lt"/>
                        </a:rPr>
                        <a:t>0.242</a:t>
                      </a:r>
                      <a:endParaRPr lang="en-US" sz="1600" b="0" i="0" u="none" strike="noStrike" dirty="0">
                        <a:solidFill>
                          <a:srgbClr val="000000"/>
                        </a:solidFill>
                        <a:latin typeface="+mn-lt"/>
                      </a:endParaRPr>
                    </a:p>
                  </a:txBody>
                  <a:tcPr marL="45720" marR="45720" anchor="b">
                    <a:solidFill>
                      <a:srgbClr val="E9EDF4"/>
                    </a:solidFill>
                  </a:tcPr>
                </a:tc>
                <a:tc>
                  <a:txBody>
                    <a:bodyPr/>
                    <a:lstStyle/>
                    <a:p>
                      <a:pPr algn="r" fontAlgn="b"/>
                      <a:r>
                        <a:rPr lang="en-US" sz="1600" b="0" i="0" u="none" strike="noStrike">
                          <a:solidFill>
                            <a:srgbClr val="000000"/>
                          </a:solidFill>
                          <a:latin typeface="+mn-lt"/>
                        </a:rPr>
                        <a:t>0.451</a:t>
                      </a:r>
                    </a:p>
                  </a:txBody>
                  <a:tcPr marL="45720" marR="45720" anchor="b">
                    <a:solidFill>
                      <a:srgbClr val="E9EDF4"/>
                    </a:solidFill>
                  </a:tcPr>
                </a:tc>
                <a:tc>
                  <a:txBody>
                    <a:bodyPr/>
                    <a:lstStyle/>
                    <a:p>
                      <a:pPr algn="r" fontAlgn="b"/>
                      <a:r>
                        <a:rPr lang="en-US" sz="1600" b="0" i="0" u="none" strike="noStrike" dirty="0">
                          <a:solidFill>
                            <a:srgbClr val="000000"/>
                          </a:solidFill>
                          <a:latin typeface="+mn-lt"/>
                        </a:rPr>
                        <a:t>0.155</a:t>
                      </a:r>
                    </a:p>
                  </a:txBody>
                  <a:tcPr marL="45720" marR="45720" anchor="b">
                    <a:solidFill>
                      <a:srgbClr val="E9EDF4"/>
                    </a:solidFill>
                  </a:tcPr>
                </a:tc>
              </a:tr>
              <a:tr h="370840">
                <a:tc>
                  <a:txBody>
                    <a:bodyPr/>
                    <a:lstStyle/>
                    <a:p>
                      <a:pPr algn="l"/>
                      <a:r>
                        <a:rPr lang="en-US" dirty="0" smtClean="0"/>
                        <a:t>Ocean</a:t>
                      </a:r>
                      <a:endParaRPr lang="en-US" dirty="0"/>
                    </a:p>
                  </a:txBody>
                  <a:tcPr>
                    <a:solidFill>
                      <a:schemeClr val="tx2">
                        <a:lumMod val="20000"/>
                        <a:lumOff val="80000"/>
                      </a:schemeClr>
                    </a:solidFill>
                  </a:tcPr>
                </a:tc>
                <a:tc>
                  <a:txBody>
                    <a:bodyPr/>
                    <a:lstStyle/>
                    <a:p>
                      <a:pPr algn="r" fontAlgn="b"/>
                      <a:r>
                        <a:rPr lang="en-US" sz="1600" b="0" i="0" u="none" strike="noStrike" dirty="0">
                          <a:solidFill>
                            <a:srgbClr val="000000"/>
                          </a:solidFill>
                          <a:latin typeface="+mn-lt"/>
                        </a:rPr>
                        <a:t>72</a:t>
                      </a:r>
                    </a:p>
                  </a:txBody>
                  <a:tcPr marL="45720" marR="45720" anchor="b">
                    <a:solidFill>
                      <a:schemeClr val="tx2">
                        <a:lumMod val="20000"/>
                        <a:lumOff val="80000"/>
                      </a:schemeClr>
                    </a:solidFill>
                  </a:tcPr>
                </a:tc>
                <a:tc>
                  <a:txBody>
                    <a:bodyPr/>
                    <a:lstStyle/>
                    <a:p>
                      <a:pPr algn="r" fontAlgn="b"/>
                      <a:r>
                        <a:rPr lang="en-US" sz="1600" b="0" i="0" u="none" strike="noStrike" dirty="0" smtClean="0">
                          <a:solidFill>
                            <a:srgbClr val="000000"/>
                          </a:solidFill>
                          <a:latin typeface="+mn-lt"/>
                        </a:rPr>
                        <a:t>0.025</a:t>
                      </a:r>
                      <a:endParaRPr lang="en-US" sz="1600" b="0" i="0" u="none" strike="noStrike" dirty="0">
                        <a:solidFill>
                          <a:srgbClr val="000000"/>
                        </a:solidFill>
                        <a:latin typeface="+mn-lt"/>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0.290</a:t>
                      </a: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0.732</a:t>
                      </a: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73</a:t>
                      </a:r>
                    </a:p>
                  </a:txBody>
                  <a:tcPr marL="45720" marR="45720" anchor="b">
                    <a:solidFill>
                      <a:schemeClr val="tx2">
                        <a:lumMod val="20000"/>
                        <a:lumOff val="80000"/>
                      </a:schemeClr>
                    </a:solidFill>
                  </a:tcPr>
                </a:tc>
                <a:tc>
                  <a:txBody>
                    <a:bodyPr/>
                    <a:lstStyle/>
                    <a:p>
                      <a:pPr algn="r" fontAlgn="b"/>
                      <a:r>
                        <a:rPr lang="en-US" sz="1600" b="0" i="0" u="none" strike="noStrike" dirty="0" smtClean="0">
                          <a:solidFill>
                            <a:srgbClr val="000000"/>
                          </a:solidFill>
                          <a:latin typeface="+mn-lt"/>
                        </a:rPr>
                        <a:t>0.064</a:t>
                      </a:r>
                      <a:endParaRPr lang="en-US" sz="1600" b="0" i="0" u="none" strike="noStrike" dirty="0">
                        <a:solidFill>
                          <a:srgbClr val="000000"/>
                        </a:solidFill>
                        <a:latin typeface="+mn-lt"/>
                      </a:endParaRP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0.381</a:t>
                      </a:r>
                    </a:p>
                  </a:txBody>
                  <a:tcPr marL="45720" marR="45720" anchor="b">
                    <a:solidFill>
                      <a:schemeClr val="tx2">
                        <a:lumMod val="20000"/>
                        <a:lumOff val="80000"/>
                      </a:schemeClr>
                    </a:solidFill>
                  </a:tcPr>
                </a:tc>
                <a:tc>
                  <a:txBody>
                    <a:bodyPr/>
                    <a:lstStyle/>
                    <a:p>
                      <a:pPr algn="r" fontAlgn="b"/>
                      <a:r>
                        <a:rPr lang="en-US" sz="1600" b="0" i="0" u="none" strike="noStrike" dirty="0">
                          <a:solidFill>
                            <a:srgbClr val="000000"/>
                          </a:solidFill>
                          <a:latin typeface="+mn-lt"/>
                        </a:rPr>
                        <a:t>0.366</a:t>
                      </a:r>
                    </a:p>
                  </a:txBody>
                  <a:tcPr marL="45720" marR="45720" anchor="b">
                    <a:solidFill>
                      <a:schemeClr val="tx2">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VIIRS APSP (AE) EDR vs. </a:t>
            </a:r>
            <a:r>
              <a:rPr lang="en-US" dirty="0" err="1" smtClean="0"/>
              <a:t>AERONET</a:t>
            </a:r>
            <a:endParaRPr lang="en-US" dirty="0"/>
          </a:p>
        </p:txBody>
      </p:sp>
      <p:pic>
        <p:nvPicPr>
          <p:cNvPr id="15" name="Picture 14" descr="MAPSS_VIIRS_AERONET_20120502-20130324_Ocean_AE_M2M_Map.png"/>
          <p:cNvPicPr>
            <a:picLocks noChangeAspect="1"/>
          </p:cNvPicPr>
          <p:nvPr/>
        </p:nvPicPr>
        <p:blipFill>
          <a:blip r:embed="rId2" cstate="print"/>
          <a:stretch>
            <a:fillRect/>
          </a:stretch>
        </p:blipFill>
        <p:spPr>
          <a:xfrm>
            <a:off x="4336857" y="4404390"/>
            <a:ext cx="4206240" cy="2337443"/>
          </a:xfrm>
          <a:prstGeom prst="rect">
            <a:avLst/>
          </a:prstGeom>
        </p:spPr>
      </p:pic>
      <p:pic>
        <p:nvPicPr>
          <p:cNvPr id="8" name="Picture 7" descr="MAPSS_VIIRS_AERONET_20130123-20130324_Land_AE_M2M_DensityPlot.png"/>
          <p:cNvPicPr>
            <a:picLocks noChangeAspect="1"/>
          </p:cNvPicPr>
          <p:nvPr/>
        </p:nvPicPr>
        <p:blipFill>
          <a:blip r:embed="rId3" cstate="print"/>
          <a:stretch>
            <a:fillRect/>
          </a:stretch>
        </p:blipFill>
        <p:spPr>
          <a:xfrm>
            <a:off x="406012" y="1108166"/>
            <a:ext cx="3566160" cy="3265018"/>
          </a:xfrm>
          <a:prstGeom prst="rect">
            <a:avLst/>
          </a:prstGeom>
        </p:spPr>
      </p:pic>
      <p:pic>
        <p:nvPicPr>
          <p:cNvPr id="11" name="Picture 10" descr="MAPSS_VIIRS_AERONET_20130123-20130324_Land_AE_M2M_Map.png"/>
          <p:cNvPicPr>
            <a:picLocks noChangeAspect="1"/>
          </p:cNvPicPr>
          <p:nvPr/>
        </p:nvPicPr>
        <p:blipFill>
          <a:blip r:embed="rId4" cstate="print"/>
          <a:stretch>
            <a:fillRect/>
          </a:stretch>
        </p:blipFill>
        <p:spPr>
          <a:xfrm>
            <a:off x="85972" y="4404390"/>
            <a:ext cx="4206240" cy="2337443"/>
          </a:xfrm>
          <a:prstGeom prst="rect">
            <a:avLst/>
          </a:prstGeom>
        </p:spPr>
      </p:pic>
      <p:pic>
        <p:nvPicPr>
          <p:cNvPr id="14" name="Picture 13" descr="MAPSS_VIIRS_AERONET_20120502-20130324_Ocean_AE_M2M_DensityPlot.png"/>
          <p:cNvPicPr>
            <a:picLocks noChangeAspect="1"/>
          </p:cNvPicPr>
          <p:nvPr/>
        </p:nvPicPr>
        <p:blipFill>
          <a:blip r:embed="rId5" cstate="print"/>
          <a:stretch>
            <a:fillRect/>
          </a:stretch>
        </p:blipFill>
        <p:spPr>
          <a:xfrm>
            <a:off x="4656897" y="1108166"/>
            <a:ext cx="3566160" cy="3265018"/>
          </a:xfrm>
          <a:prstGeom prst="rect">
            <a:avLst/>
          </a:prstGeom>
        </p:spPr>
      </p:pic>
      <p:sp>
        <p:nvSpPr>
          <p:cNvPr id="9" name="Slide Number Placeholder 8"/>
          <p:cNvSpPr>
            <a:spLocks noGrp="1"/>
          </p:cNvSpPr>
          <p:nvPr>
            <p:ph type="sldNum" sz="quarter" idx="12"/>
          </p:nvPr>
        </p:nvSpPr>
        <p:spPr/>
        <p:txBody>
          <a:bodyPr/>
          <a:lstStyle/>
          <a:p>
            <a:fld id="{96E36F11-A39A-294D-A59D-6180D50ED29D}" type="slidenum">
              <a:rPr lang="en-US" smtClean="0"/>
              <a:pPr/>
              <a:t>41</a:t>
            </a:fld>
            <a:endParaRPr lang="en-US"/>
          </a:p>
        </p:txBody>
      </p:sp>
      <p:sp>
        <p:nvSpPr>
          <p:cNvPr id="10" name="TextBox 9"/>
          <p:cNvSpPr txBox="1"/>
          <p:nvPr/>
        </p:nvSpPr>
        <p:spPr>
          <a:xfrm>
            <a:off x="1056154" y="729409"/>
            <a:ext cx="2265877" cy="369332"/>
          </a:xfrm>
          <a:prstGeom prst="rect">
            <a:avLst/>
          </a:prstGeom>
          <a:solidFill>
            <a:srgbClr val="E9EDF4"/>
          </a:solidFill>
          <a:ln>
            <a:solidFill>
              <a:schemeClr val="tx2"/>
            </a:solidFill>
          </a:ln>
        </p:spPr>
        <p:txBody>
          <a:bodyPr wrap="none" rtlCol="0">
            <a:spAutoFit/>
          </a:bodyPr>
          <a:lstStyle/>
          <a:p>
            <a:r>
              <a:rPr lang="en-US" b="1" dirty="0" smtClean="0"/>
              <a:t>Land  (Feb-Mar, 2013)</a:t>
            </a:r>
          </a:p>
        </p:txBody>
      </p:sp>
      <p:sp>
        <p:nvSpPr>
          <p:cNvPr id="12" name="TextBox 11"/>
          <p:cNvSpPr txBox="1"/>
          <p:nvPr/>
        </p:nvSpPr>
        <p:spPr>
          <a:xfrm>
            <a:off x="4960373" y="686395"/>
            <a:ext cx="2959208" cy="369332"/>
          </a:xfrm>
          <a:prstGeom prst="rect">
            <a:avLst/>
          </a:prstGeom>
          <a:solidFill>
            <a:srgbClr val="E9EDF4"/>
          </a:solidFill>
          <a:ln>
            <a:solidFill>
              <a:schemeClr val="tx2"/>
            </a:solidFill>
          </a:ln>
        </p:spPr>
        <p:txBody>
          <a:bodyPr wrap="none" rtlCol="0">
            <a:spAutoFit/>
          </a:bodyPr>
          <a:lstStyle/>
          <a:p>
            <a:r>
              <a:rPr lang="en-US" b="1" dirty="0" smtClean="0"/>
              <a:t>Ocean (May 2012-Mar, 2013)</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IIRS_AERONET_IP_MUD_20120502-20130324_Ocean_AE_M2M_MAP.png"/>
          <p:cNvPicPr>
            <a:picLocks noChangeAspect="1"/>
          </p:cNvPicPr>
          <p:nvPr/>
        </p:nvPicPr>
        <p:blipFill>
          <a:blip r:embed="rId2" cstate="print"/>
          <a:stretch>
            <a:fillRect/>
          </a:stretch>
        </p:blipFill>
        <p:spPr>
          <a:xfrm>
            <a:off x="4336857" y="4386973"/>
            <a:ext cx="4206240" cy="2337443"/>
          </a:xfrm>
          <a:prstGeom prst="rect">
            <a:avLst/>
          </a:prstGeom>
        </p:spPr>
      </p:pic>
      <p:pic>
        <p:nvPicPr>
          <p:cNvPr id="3" name="Picture 2" descr="VIIRS_AERONET_IP_MUD_20130123-20130324_Land_AE_M2M_MAP.png"/>
          <p:cNvPicPr>
            <a:picLocks noChangeAspect="1"/>
          </p:cNvPicPr>
          <p:nvPr/>
        </p:nvPicPr>
        <p:blipFill>
          <a:blip r:embed="rId3" cstate="print"/>
          <a:stretch>
            <a:fillRect/>
          </a:stretch>
        </p:blipFill>
        <p:spPr>
          <a:xfrm>
            <a:off x="87083" y="4386970"/>
            <a:ext cx="4206240" cy="2337443"/>
          </a:xfrm>
          <a:prstGeom prst="rect">
            <a:avLst/>
          </a:prstGeom>
        </p:spPr>
      </p:pic>
      <p:pic>
        <p:nvPicPr>
          <p:cNvPr id="4" name="Picture 3" descr="VIIRS_AERONET_IP_MUD_20130123-20130324_Land_AE_M2M_DensityPlot.png"/>
          <p:cNvPicPr>
            <a:picLocks noChangeAspect="1"/>
          </p:cNvPicPr>
          <p:nvPr/>
        </p:nvPicPr>
        <p:blipFill>
          <a:blip r:embed="rId4" cstate="print"/>
          <a:stretch>
            <a:fillRect/>
          </a:stretch>
        </p:blipFill>
        <p:spPr>
          <a:xfrm>
            <a:off x="407123" y="1108169"/>
            <a:ext cx="3566160" cy="3265018"/>
          </a:xfrm>
          <a:prstGeom prst="rect">
            <a:avLst/>
          </a:prstGeom>
        </p:spPr>
      </p:pic>
      <p:pic>
        <p:nvPicPr>
          <p:cNvPr id="5" name="Picture 4" descr="VIIRS_AERONET_IP_MUD_20120502-20130324_Ocean_AE_M2M_DensityPlot.png"/>
          <p:cNvPicPr>
            <a:picLocks noChangeAspect="1"/>
          </p:cNvPicPr>
          <p:nvPr/>
        </p:nvPicPr>
        <p:blipFill>
          <a:blip r:embed="rId5" cstate="print"/>
          <a:stretch>
            <a:fillRect/>
          </a:stretch>
        </p:blipFill>
        <p:spPr>
          <a:xfrm>
            <a:off x="4656897" y="1108165"/>
            <a:ext cx="3566160" cy="3265018"/>
          </a:xfrm>
          <a:prstGeom prst="rect">
            <a:avLst/>
          </a:prstGeom>
        </p:spPr>
      </p:pic>
      <p:sp>
        <p:nvSpPr>
          <p:cNvPr id="8" name="Title 7"/>
          <p:cNvSpPr>
            <a:spLocks noGrp="1"/>
          </p:cNvSpPr>
          <p:nvPr>
            <p:ph type="title"/>
          </p:nvPr>
        </p:nvSpPr>
        <p:spPr/>
        <p:txBody>
          <a:bodyPr/>
          <a:lstStyle/>
          <a:p>
            <a:r>
              <a:rPr lang="en-US" dirty="0" smtClean="0"/>
              <a:t>VIIRS APSP (AE) IP vs. </a:t>
            </a:r>
            <a:r>
              <a:rPr lang="en-US" dirty="0" err="1" smtClean="0"/>
              <a:t>AERONET</a:t>
            </a:r>
            <a:endParaRPr lang="en-US" dirty="0"/>
          </a:p>
        </p:txBody>
      </p:sp>
      <p:sp>
        <p:nvSpPr>
          <p:cNvPr id="9" name="TextBox 8"/>
          <p:cNvSpPr txBox="1"/>
          <p:nvPr/>
        </p:nvSpPr>
        <p:spPr>
          <a:xfrm>
            <a:off x="1057265" y="694573"/>
            <a:ext cx="2265877" cy="369332"/>
          </a:xfrm>
          <a:prstGeom prst="rect">
            <a:avLst/>
          </a:prstGeom>
          <a:solidFill>
            <a:srgbClr val="E9EDF4"/>
          </a:solidFill>
          <a:ln>
            <a:solidFill>
              <a:schemeClr val="tx2"/>
            </a:solidFill>
          </a:ln>
        </p:spPr>
        <p:txBody>
          <a:bodyPr wrap="none" rtlCol="0">
            <a:spAutoFit/>
          </a:bodyPr>
          <a:lstStyle/>
          <a:p>
            <a:r>
              <a:rPr lang="en-US" b="1" dirty="0" smtClean="0"/>
              <a:t>Land  (Feb-Mar, 2013)</a:t>
            </a:r>
          </a:p>
        </p:txBody>
      </p:sp>
      <p:sp>
        <p:nvSpPr>
          <p:cNvPr id="10" name="TextBox 9"/>
          <p:cNvSpPr txBox="1"/>
          <p:nvPr/>
        </p:nvSpPr>
        <p:spPr>
          <a:xfrm>
            <a:off x="4960373" y="686395"/>
            <a:ext cx="2959208" cy="369332"/>
          </a:xfrm>
          <a:prstGeom prst="rect">
            <a:avLst/>
          </a:prstGeom>
          <a:solidFill>
            <a:srgbClr val="E9EDF4"/>
          </a:solidFill>
          <a:ln>
            <a:solidFill>
              <a:schemeClr val="tx2"/>
            </a:solidFill>
          </a:ln>
        </p:spPr>
        <p:txBody>
          <a:bodyPr wrap="none" rtlCol="0">
            <a:spAutoFit/>
          </a:bodyPr>
          <a:lstStyle/>
          <a:p>
            <a:r>
              <a:rPr lang="en-US" b="1" dirty="0" smtClean="0"/>
              <a:t>Ocean (May 2012-Mar, 2013)</a:t>
            </a:r>
          </a:p>
        </p:txBody>
      </p:sp>
      <p:sp>
        <p:nvSpPr>
          <p:cNvPr id="11" name="Slide Number Placeholder 10"/>
          <p:cNvSpPr>
            <a:spLocks noGrp="1"/>
          </p:cNvSpPr>
          <p:nvPr>
            <p:ph type="sldNum" sz="quarter" idx="12"/>
          </p:nvPr>
        </p:nvSpPr>
        <p:spPr/>
        <p:txBody>
          <a:bodyPr/>
          <a:lstStyle/>
          <a:p>
            <a:fld id="{96E36F11-A39A-294D-A59D-6180D50ED29D}"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8674" y="1320528"/>
          <a:ext cx="8482150" cy="2407920"/>
        </p:xfrm>
        <a:graphic>
          <a:graphicData uri="http://schemas.openxmlformats.org/drawingml/2006/table">
            <a:tbl>
              <a:tblPr firstRow="1" bandRow="1">
                <a:tableStyleId>{5C22544A-7EE6-4342-B048-85BDC9FD1C3A}</a:tableStyleId>
              </a:tblPr>
              <a:tblGrid>
                <a:gridCol w="1785257"/>
                <a:gridCol w="731520"/>
                <a:gridCol w="879566"/>
                <a:gridCol w="940526"/>
                <a:gridCol w="748937"/>
                <a:gridCol w="783771"/>
                <a:gridCol w="923109"/>
                <a:gridCol w="949234"/>
                <a:gridCol w="740230"/>
              </a:tblGrid>
              <a:tr h="340592">
                <a:tc>
                  <a:txBody>
                    <a:bodyPr/>
                    <a:lstStyle/>
                    <a:p>
                      <a:r>
                        <a:rPr lang="en-US" sz="1800" dirty="0" smtClean="0"/>
                        <a:t>EDR</a:t>
                      </a:r>
                      <a:endParaRPr lang="en-US" sz="1800" dirty="0"/>
                    </a:p>
                  </a:txBody>
                  <a:tcPr/>
                </a:tc>
                <a:tc>
                  <a:txBody>
                    <a:bodyPr/>
                    <a:lstStyle/>
                    <a:p>
                      <a:r>
                        <a:rPr lang="en-US" sz="1800" dirty="0" smtClean="0"/>
                        <a:t>VIIRS</a:t>
                      </a:r>
                      <a:endParaRPr lang="en-US" sz="1800" dirty="0"/>
                    </a:p>
                  </a:txBody>
                  <a:tcPr>
                    <a:solidFill>
                      <a:schemeClr val="accent6">
                        <a:lumMod val="60000"/>
                        <a:lumOff val="40000"/>
                      </a:schemeClr>
                    </a:solidFill>
                  </a:tcPr>
                </a:tc>
                <a:tc>
                  <a:txBody>
                    <a:bodyPr/>
                    <a:lstStyle/>
                    <a:p>
                      <a:r>
                        <a:rPr lang="en-US" sz="1800" dirty="0" smtClean="0"/>
                        <a:t>MYD04</a:t>
                      </a:r>
                      <a:endParaRPr lang="en-US" sz="1800" dirty="0"/>
                    </a:p>
                  </a:txBody>
                  <a:tcPr>
                    <a:solidFill>
                      <a:schemeClr val="accent6">
                        <a:lumMod val="60000"/>
                        <a:lumOff val="40000"/>
                      </a:schemeClr>
                    </a:solidFill>
                  </a:tcPr>
                </a:tc>
                <a:tc>
                  <a:txBody>
                    <a:bodyPr/>
                    <a:lstStyle/>
                    <a:p>
                      <a:r>
                        <a:rPr lang="en-US" sz="1800" dirty="0" smtClean="0"/>
                        <a:t>MOD04</a:t>
                      </a:r>
                      <a:endParaRPr lang="en-US" sz="1800" dirty="0"/>
                    </a:p>
                  </a:txBody>
                  <a:tcPr>
                    <a:solidFill>
                      <a:schemeClr val="accent6">
                        <a:lumMod val="60000"/>
                        <a:lumOff val="40000"/>
                      </a:schemeClr>
                    </a:solidFill>
                  </a:tcPr>
                </a:tc>
                <a:tc>
                  <a:txBody>
                    <a:bodyPr/>
                    <a:lstStyle/>
                    <a:p>
                      <a:r>
                        <a:rPr lang="en-US" sz="1800" dirty="0" smtClean="0"/>
                        <a:t>MISR</a:t>
                      </a:r>
                      <a:endParaRPr lang="en-US" sz="1800" dirty="0"/>
                    </a:p>
                  </a:txBody>
                  <a:tcPr>
                    <a:solidFill>
                      <a:schemeClr val="accent6">
                        <a:lumMod val="60000"/>
                        <a:lumOff val="40000"/>
                      </a:schemeClr>
                    </a:solidFill>
                  </a:tcPr>
                </a:tc>
                <a:tc>
                  <a:txBody>
                    <a:bodyPr/>
                    <a:lstStyle/>
                    <a:p>
                      <a:r>
                        <a:rPr lang="en-US" sz="1800" dirty="0" smtClean="0"/>
                        <a:t>VIIRS</a:t>
                      </a:r>
                      <a:endParaRPr lang="en-US" sz="1800" dirty="0"/>
                    </a:p>
                  </a:txBody>
                  <a:tcPr>
                    <a:solidFill>
                      <a:srgbClr val="00B0F0"/>
                    </a:solidFill>
                  </a:tcPr>
                </a:tc>
                <a:tc>
                  <a:txBody>
                    <a:bodyPr/>
                    <a:lstStyle/>
                    <a:p>
                      <a:r>
                        <a:rPr lang="en-US" sz="1800" dirty="0" smtClean="0"/>
                        <a:t>MYD04</a:t>
                      </a:r>
                      <a:endParaRPr lang="en-US" sz="1800" dirty="0"/>
                    </a:p>
                  </a:txBody>
                  <a:tcPr>
                    <a:solidFill>
                      <a:srgbClr val="00B0F0"/>
                    </a:solidFill>
                  </a:tcPr>
                </a:tc>
                <a:tc>
                  <a:txBody>
                    <a:bodyPr/>
                    <a:lstStyle/>
                    <a:p>
                      <a:r>
                        <a:rPr lang="en-US" sz="1800" dirty="0" smtClean="0"/>
                        <a:t>MOD04</a:t>
                      </a:r>
                      <a:endParaRPr lang="en-US" sz="1800" dirty="0"/>
                    </a:p>
                  </a:txBody>
                  <a:tcPr>
                    <a:solidFill>
                      <a:srgbClr val="00B0F0"/>
                    </a:solidFill>
                  </a:tcPr>
                </a:tc>
                <a:tc>
                  <a:txBody>
                    <a:bodyPr/>
                    <a:lstStyle/>
                    <a:p>
                      <a:r>
                        <a:rPr lang="en-US" sz="1800" dirty="0" smtClean="0"/>
                        <a:t>MISR</a:t>
                      </a:r>
                      <a:endParaRPr lang="en-US" sz="1800" dirty="0"/>
                    </a:p>
                  </a:txBody>
                  <a:tcPr>
                    <a:solidFill>
                      <a:srgbClr val="00B0F0"/>
                    </a:solidFill>
                  </a:tcPr>
                </a:tc>
              </a:tr>
              <a:tr h="247008">
                <a:tc>
                  <a:txBody>
                    <a:bodyPr/>
                    <a:lstStyle/>
                    <a:p>
                      <a:r>
                        <a:rPr lang="en-US" sz="1800" dirty="0" smtClean="0">
                          <a:solidFill>
                            <a:srgbClr val="C00000"/>
                          </a:solidFill>
                        </a:rPr>
                        <a:t>Angstrom</a:t>
                      </a:r>
                      <a:r>
                        <a:rPr lang="en-US" sz="1800" baseline="0" dirty="0" smtClean="0">
                          <a:solidFill>
                            <a:srgbClr val="C00000"/>
                          </a:solidFill>
                        </a:rPr>
                        <a:t> Exp</a:t>
                      </a:r>
                      <a:endParaRPr lang="en-US" sz="1800" dirty="0">
                        <a:solidFill>
                          <a:srgbClr val="C00000"/>
                        </a:solidFill>
                      </a:endParaRPr>
                    </a:p>
                  </a:txBody>
                  <a:tcPr/>
                </a:tc>
                <a:tc gridSpan="4">
                  <a:txBody>
                    <a:bodyPr/>
                    <a:lstStyle/>
                    <a:p>
                      <a:pPr algn="ctr"/>
                      <a:r>
                        <a:rPr lang="en-US" sz="1800" b="1" dirty="0" smtClean="0">
                          <a:effectLst>
                            <a:outerShdw blurRad="38100" dist="38100" dir="2700000" algn="tl">
                              <a:srgbClr val="000000">
                                <a:alpha val="43137"/>
                              </a:srgbClr>
                            </a:outerShdw>
                          </a:effectLst>
                        </a:rPr>
                        <a:t>LAND</a:t>
                      </a:r>
                      <a:endParaRPr lang="en-US" sz="1800" b="1" dirty="0">
                        <a:effectLst>
                          <a:outerShdw blurRad="38100" dist="38100" dir="2700000" algn="tl">
                            <a:srgbClr val="000000">
                              <a:alpha val="43137"/>
                            </a:srgbClr>
                          </a:outerShdw>
                        </a:effectLst>
                      </a:endParaRPr>
                    </a:p>
                  </a:txBody>
                  <a:tcPr>
                    <a:solidFill>
                      <a:schemeClr val="accent6">
                        <a:lumMod val="60000"/>
                        <a:lumOff val="40000"/>
                      </a:schemeClr>
                    </a:solidFill>
                  </a:tcPr>
                </a:tc>
                <a:tc hMerge="1">
                  <a:txBody>
                    <a:bodyPr/>
                    <a:lstStyle/>
                    <a:p>
                      <a:endParaRPr lang="en-US" dirty="0"/>
                    </a:p>
                  </a:txBody>
                  <a:tcPr>
                    <a:solidFill>
                      <a:schemeClr val="accent6">
                        <a:lumMod val="60000"/>
                        <a:lumOff val="40000"/>
                      </a:schemeClr>
                    </a:solidFill>
                  </a:tcPr>
                </a:tc>
                <a:tc hMerge="1">
                  <a:txBody>
                    <a:bodyPr/>
                    <a:lstStyle/>
                    <a:p>
                      <a:endParaRPr lang="en-US" dirty="0"/>
                    </a:p>
                  </a:txBody>
                  <a:tcPr>
                    <a:solidFill>
                      <a:schemeClr val="accent6">
                        <a:lumMod val="60000"/>
                        <a:lumOff val="40000"/>
                      </a:schemeClr>
                    </a:solidFill>
                  </a:tcPr>
                </a:tc>
                <a:tc hMerge="1">
                  <a:txBody>
                    <a:bodyPr/>
                    <a:lstStyle/>
                    <a:p>
                      <a:endParaRPr lang="en-US" dirty="0"/>
                    </a:p>
                  </a:txBody>
                  <a:tcPr>
                    <a:solidFill>
                      <a:schemeClr val="accent6">
                        <a:lumMod val="60000"/>
                        <a:lumOff val="40000"/>
                      </a:schemeClr>
                    </a:solidFill>
                  </a:tcPr>
                </a:tc>
                <a:tc gridSpan="4">
                  <a:txBody>
                    <a:bodyPr/>
                    <a:lstStyle/>
                    <a:p>
                      <a:pPr algn="ctr"/>
                      <a:r>
                        <a:rPr lang="en-US" sz="1800" b="1" dirty="0" smtClean="0">
                          <a:effectLst>
                            <a:outerShdw blurRad="38100" dist="38100" dir="2700000" algn="tl">
                              <a:srgbClr val="000000">
                                <a:alpha val="43137"/>
                              </a:srgbClr>
                            </a:outerShdw>
                          </a:effectLst>
                        </a:rPr>
                        <a:t>OCEAN</a:t>
                      </a:r>
                      <a:endParaRPr lang="en-US" sz="1800" b="1" dirty="0">
                        <a:effectLst>
                          <a:outerShdw blurRad="38100" dist="38100" dir="2700000" algn="tl">
                            <a:srgbClr val="000000">
                              <a:alpha val="43137"/>
                            </a:srgbClr>
                          </a:outerShdw>
                        </a:effectLst>
                      </a:endParaRPr>
                    </a:p>
                  </a:txBody>
                  <a:tcPr>
                    <a:solidFill>
                      <a:srgbClr val="00B0F0"/>
                    </a:solidFill>
                  </a:tcPr>
                </a:tc>
                <a:tc hMerge="1">
                  <a:txBody>
                    <a:bodyPr/>
                    <a:lstStyle/>
                    <a:p>
                      <a:endParaRPr lang="en-US" dirty="0"/>
                    </a:p>
                  </a:txBody>
                  <a:tcPr>
                    <a:solidFill>
                      <a:srgbClr val="00B0F0"/>
                    </a:solidFill>
                  </a:tcPr>
                </a:tc>
                <a:tc hMerge="1">
                  <a:txBody>
                    <a:bodyPr/>
                    <a:lstStyle/>
                    <a:p>
                      <a:endParaRPr lang="en-US" dirty="0"/>
                    </a:p>
                  </a:txBody>
                  <a:tcPr>
                    <a:solidFill>
                      <a:srgbClr val="00B0F0"/>
                    </a:solidFill>
                  </a:tcPr>
                </a:tc>
                <a:tc hMerge="1">
                  <a:txBody>
                    <a:bodyPr/>
                    <a:lstStyle/>
                    <a:p>
                      <a:endParaRPr lang="en-US" dirty="0"/>
                    </a:p>
                  </a:txBody>
                  <a:tcPr>
                    <a:solidFill>
                      <a:srgbClr val="00B0F0"/>
                    </a:solidFill>
                  </a:tcPr>
                </a:tc>
              </a:tr>
              <a:tr h="312209">
                <a:tc>
                  <a:txBody>
                    <a:bodyPr/>
                    <a:lstStyle/>
                    <a:p>
                      <a:r>
                        <a:rPr lang="en-US" sz="1600" dirty="0" smtClean="0"/>
                        <a:t>Sample</a:t>
                      </a:r>
                      <a:r>
                        <a:rPr lang="en-US" sz="1600" baseline="0" dirty="0" smtClean="0"/>
                        <a:t> Size</a:t>
                      </a:r>
                      <a:endParaRPr lang="en-US" sz="1600" dirty="0"/>
                    </a:p>
                  </a:txBody>
                  <a:tcPr/>
                </a:tc>
                <a:tc>
                  <a:txBody>
                    <a:bodyPr/>
                    <a:lstStyle/>
                    <a:p>
                      <a:pPr algn="r"/>
                      <a:r>
                        <a:rPr lang="en-US" sz="1400" b="1" dirty="0" smtClean="0"/>
                        <a:t>537</a:t>
                      </a:r>
                      <a:endParaRPr lang="en-US" sz="1400" b="1" dirty="0"/>
                    </a:p>
                  </a:txBody>
                  <a:tcPr/>
                </a:tc>
                <a:tc>
                  <a:txBody>
                    <a:bodyPr/>
                    <a:lstStyle/>
                    <a:p>
                      <a:pPr algn="r"/>
                      <a:r>
                        <a:rPr lang="en-US" sz="1400" dirty="0" smtClean="0"/>
                        <a:t>601</a:t>
                      </a:r>
                      <a:endParaRPr lang="en-US" sz="1400" dirty="0"/>
                    </a:p>
                  </a:txBody>
                  <a:tcPr/>
                </a:tc>
                <a:tc>
                  <a:txBody>
                    <a:bodyPr/>
                    <a:lstStyle/>
                    <a:p>
                      <a:pPr algn="r"/>
                      <a:r>
                        <a:rPr lang="en-US" sz="1400" dirty="0" smtClean="0"/>
                        <a:t>701</a:t>
                      </a:r>
                      <a:endParaRPr lang="en-US" sz="1400" dirty="0"/>
                    </a:p>
                  </a:txBody>
                  <a:tcPr/>
                </a:tc>
                <a:tc>
                  <a:txBody>
                    <a:bodyPr/>
                    <a:lstStyle/>
                    <a:p>
                      <a:pPr algn="r"/>
                      <a:r>
                        <a:rPr lang="en-US" sz="1400" dirty="0" smtClean="0"/>
                        <a:t>718</a:t>
                      </a:r>
                      <a:endParaRPr lang="en-US" sz="1400" dirty="0"/>
                    </a:p>
                  </a:txBody>
                  <a:tcPr/>
                </a:tc>
                <a:tc>
                  <a:txBody>
                    <a:bodyPr/>
                    <a:lstStyle/>
                    <a:p>
                      <a:pPr algn="r"/>
                      <a:r>
                        <a:rPr lang="en-US" sz="1400" b="1" dirty="0" smtClean="0"/>
                        <a:t>509</a:t>
                      </a:r>
                      <a:endParaRPr lang="en-US" sz="1400" b="1" dirty="0"/>
                    </a:p>
                  </a:txBody>
                  <a:tcPr/>
                </a:tc>
                <a:tc>
                  <a:txBody>
                    <a:bodyPr/>
                    <a:lstStyle/>
                    <a:p>
                      <a:pPr algn="r"/>
                      <a:r>
                        <a:rPr lang="en-US" sz="1400" dirty="0" smtClean="0"/>
                        <a:t>787</a:t>
                      </a:r>
                      <a:endParaRPr lang="en-US" sz="1400" dirty="0"/>
                    </a:p>
                  </a:txBody>
                  <a:tcPr/>
                </a:tc>
                <a:tc>
                  <a:txBody>
                    <a:bodyPr/>
                    <a:lstStyle/>
                    <a:p>
                      <a:pPr algn="r"/>
                      <a:r>
                        <a:rPr lang="en-US" sz="1400" dirty="0" smtClean="0"/>
                        <a:t>737</a:t>
                      </a:r>
                      <a:endParaRPr lang="en-US" sz="1400" dirty="0"/>
                    </a:p>
                  </a:txBody>
                  <a:tcPr/>
                </a:tc>
                <a:tc>
                  <a:txBody>
                    <a:bodyPr/>
                    <a:lstStyle/>
                    <a:p>
                      <a:pPr algn="r"/>
                      <a:r>
                        <a:rPr lang="en-US" sz="1400" dirty="0" smtClean="0"/>
                        <a:t>91</a:t>
                      </a:r>
                      <a:endParaRPr lang="en-US" sz="1400" dirty="0"/>
                    </a:p>
                  </a:txBody>
                  <a:tcPr/>
                </a:tc>
              </a:tr>
              <a:tr h="312209">
                <a:tc>
                  <a:txBody>
                    <a:bodyPr/>
                    <a:lstStyle/>
                    <a:p>
                      <a:r>
                        <a:rPr lang="en-US" sz="1600" dirty="0" smtClean="0"/>
                        <a:t>Accuracy</a:t>
                      </a:r>
                      <a:endParaRPr lang="en-US" sz="1600" dirty="0"/>
                    </a:p>
                  </a:txBody>
                  <a:tcPr/>
                </a:tc>
                <a:tc>
                  <a:txBody>
                    <a:bodyPr/>
                    <a:lstStyle/>
                    <a:p>
                      <a:pPr algn="r"/>
                      <a:r>
                        <a:rPr lang="en-US" sz="1400" b="1" dirty="0" smtClean="0"/>
                        <a:t>0.184</a:t>
                      </a:r>
                      <a:endParaRPr lang="en-US" sz="1400" b="1" dirty="0"/>
                    </a:p>
                  </a:txBody>
                  <a:tcPr/>
                </a:tc>
                <a:tc>
                  <a:txBody>
                    <a:bodyPr/>
                    <a:lstStyle/>
                    <a:p>
                      <a:pPr algn="r"/>
                      <a:r>
                        <a:rPr lang="en-US" sz="1400" dirty="0" smtClean="0"/>
                        <a:t>-0.272</a:t>
                      </a:r>
                      <a:endParaRPr lang="en-US" sz="1400" dirty="0"/>
                    </a:p>
                  </a:txBody>
                  <a:tcPr/>
                </a:tc>
                <a:tc>
                  <a:txBody>
                    <a:bodyPr/>
                    <a:lstStyle/>
                    <a:p>
                      <a:pPr algn="r"/>
                      <a:r>
                        <a:rPr lang="en-US" sz="1400" dirty="0" smtClean="0"/>
                        <a:t>-0.248</a:t>
                      </a:r>
                      <a:endParaRPr lang="en-US" sz="1400" dirty="0"/>
                    </a:p>
                  </a:txBody>
                  <a:tcPr/>
                </a:tc>
                <a:tc>
                  <a:txBody>
                    <a:bodyPr/>
                    <a:lstStyle/>
                    <a:p>
                      <a:pPr algn="r"/>
                      <a:r>
                        <a:rPr lang="en-US" sz="1400" dirty="0" smtClean="0"/>
                        <a:t>-0.071</a:t>
                      </a:r>
                      <a:endParaRPr lang="en-US" sz="1400" dirty="0"/>
                    </a:p>
                  </a:txBody>
                  <a:tcPr/>
                </a:tc>
                <a:tc>
                  <a:txBody>
                    <a:bodyPr/>
                    <a:lstStyle/>
                    <a:p>
                      <a:pPr algn="r"/>
                      <a:r>
                        <a:rPr lang="en-US" sz="1400" b="1" dirty="0" smtClean="0"/>
                        <a:t>0.254</a:t>
                      </a:r>
                      <a:endParaRPr lang="en-US" sz="1400" b="1" dirty="0"/>
                    </a:p>
                  </a:txBody>
                  <a:tcPr/>
                </a:tc>
                <a:tc>
                  <a:txBody>
                    <a:bodyPr/>
                    <a:lstStyle/>
                    <a:p>
                      <a:pPr algn="r"/>
                      <a:r>
                        <a:rPr lang="en-US" sz="1400" dirty="0" smtClean="0"/>
                        <a:t>-0.128</a:t>
                      </a:r>
                      <a:endParaRPr lang="en-US" sz="1400" dirty="0"/>
                    </a:p>
                  </a:txBody>
                  <a:tcPr/>
                </a:tc>
                <a:tc>
                  <a:txBody>
                    <a:bodyPr/>
                    <a:lstStyle/>
                    <a:p>
                      <a:pPr algn="r"/>
                      <a:r>
                        <a:rPr lang="en-US" sz="1400" dirty="0" smtClean="0"/>
                        <a:t>-0.230</a:t>
                      </a:r>
                      <a:endParaRPr lang="en-US" sz="1400" dirty="0"/>
                    </a:p>
                  </a:txBody>
                  <a:tcPr/>
                </a:tc>
                <a:tc>
                  <a:txBody>
                    <a:bodyPr/>
                    <a:lstStyle/>
                    <a:p>
                      <a:pPr algn="r"/>
                      <a:r>
                        <a:rPr lang="en-US" sz="1400" dirty="0" smtClean="0"/>
                        <a:t>0.153</a:t>
                      </a:r>
                      <a:endParaRPr lang="en-US" sz="1400" dirty="0"/>
                    </a:p>
                  </a:txBody>
                  <a:tcPr/>
                </a:tc>
              </a:tr>
              <a:tr h="312209">
                <a:tc>
                  <a:txBody>
                    <a:bodyPr/>
                    <a:lstStyle/>
                    <a:p>
                      <a:r>
                        <a:rPr lang="en-US" sz="1600" dirty="0" smtClean="0"/>
                        <a:t>Precision</a:t>
                      </a:r>
                      <a:endParaRPr lang="en-US" sz="1600" dirty="0"/>
                    </a:p>
                  </a:txBody>
                  <a:tcPr/>
                </a:tc>
                <a:tc>
                  <a:txBody>
                    <a:bodyPr/>
                    <a:lstStyle/>
                    <a:p>
                      <a:pPr algn="r"/>
                      <a:r>
                        <a:rPr lang="en-US" sz="1400" b="1" dirty="0" smtClean="0"/>
                        <a:t>0.459</a:t>
                      </a:r>
                      <a:endParaRPr lang="en-US" sz="1400" b="1" dirty="0"/>
                    </a:p>
                  </a:txBody>
                  <a:tcPr/>
                </a:tc>
                <a:tc>
                  <a:txBody>
                    <a:bodyPr/>
                    <a:lstStyle/>
                    <a:p>
                      <a:pPr algn="r"/>
                      <a:r>
                        <a:rPr lang="en-US" sz="1400" dirty="0" smtClean="0"/>
                        <a:t>0.686</a:t>
                      </a:r>
                      <a:endParaRPr lang="en-US" sz="1400" dirty="0"/>
                    </a:p>
                  </a:txBody>
                  <a:tcPr/>
                </a:tc>
                <a:tc>
                  <a:txBody>
                    <a:bodyPr/>
                    <a:lstStyle/>
                    <a:p>
                      <a:pPr algn="r"/>
                      <a:r>
                        <a:rPr lang="en-US" sz="1400" dirty="0" smtClean="0"/>
                        <a:t>0.675</a:t>
                      </a:r>
                      <a:endParaRPr lang="en-US" sz="1400" dirty="0"/>
                    </a:p>
                  </a:txBody>
                  <a:tcPr/>
                </a:tc>
                <a:tc>
                  <a:txBody>
                    <a:bodyPr/>
                    <a:lstStyle/>
                    <a:p>
                      <a:pPr algn="r"/>
                      <a:r>
                        <a:rPr lang="en-US" sz="1400" dirty="0" smtClean="0"/>
                        <a:t>0.404</a:t>
                      </a:r>
                      <a:endParaRPr lang="en-US" sz="1400" dirty="0"/>
                    </a:p>
                  </a:txBody>
                  <a:tcPr/>
                </a:tc>
                <a:tc>
                  <a:txBody>
                    <a:bodyPr/>
                    <a:lstStyle/>
                    <a:p>
                      <a:pPr algn="r"/>
                      <a:r>
                        <a:rPr lang="en-US" sz="1400" b="1" dirty="0" smtClean="0"/>
                        <a:t>0.526</a:t>
                      </a:r>
                      <a:endParaRPr lang="en-US" sz="1400" b="1" dirty="0"/>
                    </a:p>
                  </a:txBody>
                  <a:tcPr/>
                </a:tc>
                <a:tc>
                  <a:txBody>
                    <a:bodyPr/>
                    <a:lstStyle/>
                    <a:p>
                      <a:pPr algn="r"/>
                      <a:r>
                        <a:rPr lang="en-US" sz="1400" dirty="0" smtClean="0"/>
                        <a:t>0.639</a:t>
                      </a:r>
                      <a:endParaRPr lang="en-US" sz="1400" dirty="0"/>
                    </a:p>
                  </a:txBody>
                  <a:tcPr/>
                </a:tc>
                <a:tc>
                  <a:txBody>
                    <a:bodyPr/>
                    <a:lstStyle/>
                    <a:p>
                      <a:pPr algn="r"/>
                      <a:r>
                        <a:rPr lang="en-US" sz="1400" dirty="0" smtClean="0"/>
                        <a:t>0.726</a:t>
                      </a:r>
                      <a:endParaRPr lang="en-US" sz="1400" dirty="0"/>
                    </a:p>
                  </a:txBody>
                  <a:tcPr/>
                </a:tc>
                <a:tc>
                  <a:txBody>
                    <a:bodyPr/>
                    <a:lstStyle/>
                    <a:p>
                      <a:pPr algn="r"/>
                      <a:r>
                        <a:rPr lang="en-US" sz="1400" dirty="0" smtClean="0"/>
                        <a:t>0.393</a:t>
                      </a:r>
                      <a:endParaRPr lang="en-US" sz="1400" dirty="0"/>
                    </a:p>
                  </a:txBody>
                  <a:tcPr/>
                </a:tc>
              </a:tr>
              <a:tr h="312209">
                <a:tc>
                  <a:txBody>
                    <a:bodyPr/>
                    <a:lstStyle/>
                    <a:p>
                      <a:r>
                        <a:rPr lang="en-US" sz="1600" dirty="0" smtClean="0"/>
                        <a:t>Uncertainty</a:t>
                      </a:r>
                      <a:endParaRPr lang="en-US" sz="1600" dirty="0"/>
                    </a:p>
                  </a:txBody>
                  <a:tcPr/>
                </a:tc>
                <a:tc>
                  <a:txBody>
                    <a:bodyPr/>
                    <a:lstStyle/>
                    <a:p>
                      <a:pPr algn="r"/>
                      <a:r>
                        <a:rPr lang="en-US" sz="1400" b="1" dirty="0" smtClean="0"/>
                        <a:t>0.495</a:t>
                      </a:r>
                      <a:endParaRPr lang="en-US" sz="1400" b="1" dirty="0"/>
                    </a:p>
                  </a:txBody>
                  <a:tcPr/>
                </a:tc>
                <a:tc>
                  <a:txBody>
                    <a:bodyPr/>
                    <a:lstStyle/>
                    <a:p>
                      <a:pPr algn="r"/>
                      <a:r>
                        <a:rPr lang="en-US" sz="1400" dirty="0" smtClean="0"/>
                        <a:t>0.738</a:t>
                      </a:r>
                      <a:endParaRPr lang="en-US" sz="1400" dirty="0"/>
                    </a:p>
                  </a:txBody>
                  <a:tcPr/>
                </a:tc>
                <a:tc>
                  <a:txBody>
                    <a:bodyPr/>
                    <a:lstStyle/>
                    <a:p>
                      <a:pPr algn="r"/>
                      <a:r>
                        <a:rPr lang="en-US" sz="1400" dirty="0" smtClean="0"/>
                        <a:t>0.719</a:t>
                      </a:r>
                      <a:endParaRPr lang="en-US" sz="1400" dirty="0"/>
                    </a:p>
                  </a:txBody>
                  <a:tcPr/>
                </a:tc>
                <a:tc>
                  <a:txBody>
                    <a:bodyPr/>
                    <a:lstStyle/>
                    <a:p>
                      <a:pPr algn="r"/>
                      <a:r>
                        <a:rPr lang="en-US" sz="1400" dirty="0" smtClean="0"/>
                        <a:t>0.411</a:t>
                      </a:r>
                      <a:endParaRPr lang="en-US" sz="1400" dirty="0"/>
                    </a:p>
                  </a:txBody>
                  <a:tcPr/>
                </a:tc>
                <a:tc>
                  <a:txBody>
                    <a:bodyPr/>
                    <a:lstStyle/>
                    <a:p>
                      <a:pPr algn="r"/>
                      <a:r>
                        <a:rPr lang="en-US" sz="1400" b="1" dirty="0" smtClean="0"/>
                        <a:t>0.585</a:t>
                      </a:r>
                      <a:endParaRPr lang="en-US" sz="1400" b="1" dirty="0"/>
                    </a:p>
                  </a:txBody>
                  <a:tcPr/>
                </a:tc>
                <a:tc>
                  <a:txBody>
                    <a:bodyPr/>
                    <a:lstStyle/>
                    <a:p>
                      <a:pPr algn="r"/>
                      <a:r>
                        <a:rPr lang="en-US" sz="1400" dirty="0" smtClean="0"/>
                        <a:t>0.652</a:t>
                      </a:r>
                      <a:endParaRPr lang="en-US" sz="1400" dirty="0"/>
                    </a:p>
                  </a:txBody>
                  <a:tcPr/>
                </a:tc>
                <a:tc>
                  <a:txBody>
                    <a:bodyPr/>
                    <a:lstStyle/>
                    <a:p>
                      <a:pPr algn="r"/>
                      <a:r>
                        <a:rPr lang="en-US" sz="1400" dirty="0" smtClean="0"/>
                        <a:t>0.761</a:t>
                      </a:r>
                      <a:endParaRPr lang="en-US" sz="1400" dirty="0"/>
                    </a:p>
                  </a:txBody>
                  <a:tcPr/>
                </a:tc>
                <a:tc>
                  <a:txBody>
                    <a:bodyPr/>
                    <a:lstStyle/>
                    <a:p>
                      <a:pPr algn="r"/>
                      <a:r>
                        <a:rPr lang="en-US" sz="1400" dirty="0" smtClean="0"/>
                        <a:t>0.422</a:t>
                      </a:r>
                      <a:endParaRPr lang="en-US" sz="1400" dirty="0"/>
                    </a:p>
                  </a:txBody>
                  <a:tcPr/>
                </a:tc>
              </a:tr>
              <a:tr h="312209">
                <a:tc>
                  <a:txBody>
                    <a:bodyPr/>
                    <a:lstStyle/>
                    <a:p>
                      <a:r>
                        <a:rPr lang="en-US" sz="1600" dirty="0" err="1" smtClean="0"/>
                        <a:t>Cor</a:t>
                      </a:r>
                      <a:r>
                        <a:rPr lang="en-US" sz="1600" dirty="0" smtClean="0"/>
                        <a:t> </a:t>
                      </a:r>
                      <a:r>
                        <a:rPr lang="en-US" sz="1600" baseline="0" dirty="0" smtClean="0"/>
                        <a:t> </a:t>
                      </a:r>
                      <a:r>
                        <a:rPr lang="en-US" sz="1600" baseline="0" dirty="0" err="1" smtClean="0"/>
                        <a:t>Coef</a:t>
                      </a:r>
                      <a:endParaRPr lang="en-US" sz="1600" dirty="0"/>
                    </a:p>
                  </a:txBody>
                  <a:tcPr/>
                </a:tc>
                <a:tc>
                  <a:txBody>
                    <a:bodyPr/>
                    <a:lstStyle/>
                    <a:p>
                      <a:pPr algn="r"/>
                      <a:r>
                        <a:rPr lang="en-US" sz="1400" b="1" dirty="0" smtClean="0"/>
                        <a:t>0.388</a:t>
                      </a:r>
                      <a:endParaRPr lang="en-US" sz="1400" b="1" dirty="0"/>
                    </a:p>
                  </a:txBody>
                  <a:tcPr/>
                </a:tc>
                <a:tc>
                  <a:txBody>
                    <a:bodyPr/>
                    <a:lstStyle/>
                    <a:p>
                      <a:pPr algn="r"/>
                      <a:r>
                        <a:rPr lang="en-US" sz="1400" dirty="0" smtClean="0"/>
                        <a:t>0.175</a:t>
                      </a:r>
                      <a:endParaRPr lang="en-US" sz="1400" dirty="0"/>
                    </a:p>
                  </a:txBody>
                  <a:tcPr/>
                </a:tc>
                <a:tc>
                  <a:txBody>
                    <a:bodyPr/>
                    <a:lstStyle/>
                    <a:p>
                      <a:pPr algn="r"/>
                      <a:r>
                        <a:rPr lang="en-US" sz="1400" dirty="0" smtClean="0"/>
                        <a:t>0.216</a:t>
                      </a:r>
                      <a:endParaRPr lang="en-US" sz="1400" dirty="0"/>
                    </a:p>
                  </a:txBody>
                  <a:tcPr/>
                </a:tc>
                <a:tc>
                  <a:txBody>
                    <a:bodyPr/>
                    <a:lstStyle/>
                    <a:p>
                      <a:pPr algn="r"/>
                      <a:r>
                        <a:rPr lang="en-US" sz="1400" dirty="0" smtClean="0"/>
                        <a:t>0.611</a:t>
                      </a:r>
                      <a:endParaRPr lang="en-US" sz="1400" dirty="0"/>
                    </a:p>
                  </a:txBody>
                  <a:tcPr/>
                </a:tc>
                <a:tc>
                  <a:txBody>
                    <a:bodyPr/>
                    <a:lstStyle/>
                    <a:p>
                      <a:pPr algn="r"/>
                      <a:r>
                        <a:rPr lang="en-US" sz="1400" b="1" dirty="0" smtClean="0"/>
                        <a:t>0.529</a:t>
                      </a:r>
                      <a:endParaRPr lang="en-US" sz="1400" b="1" dirty="0"/>
                    </a:p>
                  </a:txBody>
                  <a:tcPr/>
                </a:tc>
                <a:tc>
                  <a:txBody>
                    <a:bodyPr/>
                    <a:lstStyle/>
                    <a:p>
                      <a:pPr algn="r"/>
                      <a:r>
                        <a:rPr lang="en-US" sz="1400" dirty="0" smtClean="0"/>
                        <a:t>0.579</a:t>
                      </a:r>
                      <a:endParaRPr lang="en-US" sz="1400" dirty="0"/>
                    </a:p>
                  </a:txBody>
                  <a:tcPr/>
                </a:tc>
                <a:tc>
                  <a:txBody>
                    <a:bodyPr/>
                    <a:lstStyle/>
                    <a:p>
                      <a:pPr algn="r"/>
                      <a:r>
                        <a:rPr lang="en-US" sz="1400" dirty="0" smtClean="0"/>
                        <a:t>0.563</a:t>
                      </a:r>
                      <a:endParaRPr lang="en-US" sz="1400" dirty="0"/>
                    </a:p>
                  </a:txBody>
                  <a:tcPr/>
                </a:tc>
                <a:tc>
                  <a:txBody>
                    <a:bodyPr/>
                    <a:lstStyle/>
                    <a:p>
                      <a:pPr algn="r"/>
                      <a:r>
                        <a:rPr lang="en-US" sz="1400" dirty="0" smtClean="0"/>
                        <a:t>0.714</a:t>
                      </a:r>
                      <a:endParaRPr lang="en-US" sz="1400" dirty="0"/>
                    </a:p>
                  </a:txBody>
                  <a:tcPr/>
                </a:tc>
              </a:tr>
            </a:tbl>
          </a:graphicData>
        </a:graphic>
      </p:graphicFrame>
      <p:sp>
        <p:nvSpPr>
          <p:cNvPr id="5" name="Title 4"/>
          <p:cNvSpPr>
            <a:spLocks noGrp="1"/>
          </p:cNvSpPr>
          <p:nvPr>
            <p:ph type="title"/>
          </p:nvPr>
        </p:nvSpPr>
        <p:spPr/>
        <p:txBody>
          <a:bodyPr>
            <a:normAutofit/>
          </a:bodyPr>
          <a:lstStyle/>
          <a:p>
            <a:r>
              <a:rPr lang="en-US" dirty="0" smtClean="0"/>
              <a:t>Satellite-derived AE vs. </a:t>
            </a:r>
            <a:r>
              <a:rPr lang="en-US" dirty="0" err="1" smtClean="0"/>
              <a:t>AERONET</a:t>
            </a:r>
            <a:r>
              <a:rPr lang="en-US" dirty="0" smtClean="0"/>
              <a:t> AE</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43</a:t>
            </a:fld>
            <a:endParaRPr lang="en-US"/>
          </a:p>
        </p:txBody>
      </p:sp>
      <p:sp>
        <p:nvSpPr>
          <p:cNvPr id="8" name="TextBox 7"/>
          <p:cNvSpPr txBox="1"/>
          <p:nvPr/>
        </p:nvSpPr>
        <p:spPr>
          <a:xfrm>
            <a:off x="853441" y="905685"/>
            <a:ext cx="7252113" cy="369332"/>
          </a:xfrm>
          <a:prstGeom prst="rect">
            <a:avLst/>
          </a:prstGeom>
          <a:noFill/>
        </p:spPr>
        <p:txBody>
          <a:bodyPr wrap="none" rtlCol="0">
            <a:spAutoFit/>
          </a:bodyPr>
          <a:lstStyle/>
          <a:p>
            <a:r>
              <a:rPr lang="en-US" b="1" dirty="0" smtClean="0"/>
              <a:t>VIIRS APSP EDR , MODIS (</a:t>
            </a:r>
            <a:r>
              <a:rPr lang="en-US" b="1" dirty="0" err="1" smtClean="0"/>
              <a:t>Aqua&amp;Terra</a:t>
            </a:r>
            <a:r>
              <a:rPr lang="en-US" b="1" dirty="0" smtClean="0"/>
              <a:t>), </a:t>
            </a:r>
            <a:r>
              <a:rPr lang="en-US" b="1" dirty="0" err="1" smtClean="0"/>
              <a:t>MISR</a:t>
            </a:r>
            <a:r>
              <a:rPr lang="en-US" b="1" dirty="0" smtClean="0"/>
              <a:t> AE compared to AERONET AE</a:t>
            </a:r>
            <a:endParaRPr lang="en-US" b="1" dirty="0"/>
          </a:p>
        </p:txBody>
      </p:sp>
      <p:sp>
        <p:nvSpPr>
          <p:cNvPr id="10" name="TextBox 9"/>
          <p:cNvSpPr txBox="1"/>
          <p:nvPr/>
        </p:nvSpPr>
        <p:spPr>
          <a:xfrm>
            <a:off x="296092" y="3927566"/>
            <a:ext cx="5094514" cy="2185214"/>
          </a:xfrm>
          <a:prstGeom prst="rect">
            <a:avLst/>
          </a:prstGeom>
          <a:noFill/>
        </p:spPr>
        <p:txBody>
          <a:bodyPr wrap="square" rtlCol="0">
            <a:spAutoFit/>
          </a:bodyPr>
          <a:lstStyle/>
          <a:p>
            <a:pPr marL="174625" indent="-174625">
              <a:spcAft>
                <a:spcPts val="600"/>
              </a:spcAft>
              <a:buFont typeface="Arial" pitchFamily="34" charset="0"/>
              <a:buChar char="•"/>
            </a:pPr>
            <a:r>
              <a:rPr lang="en-US" dirty="0" smtClean="0"/>
              <a:t>Time periods: see slide 22</a:t>
            </a:r>
          </a:p>
          <a:p>
            <a:pPr marL="174625" indent="-174625">
              <a:spcAft>
                <a:spcPts val="600"/>
              </a:spcAft>
              <a:buFont typeface="Arial" pitchFamily="34" charset="0"/>
              <a:buChar char="•"/>
            </a:pPr>
            <a:r>
              <a:rPr lang="en-US" b="1" dirty="0" smtClean="0"/>
              <a:t>Over land</a:t>
            </a:r>
            <a:r>
              <a:rPr lang="en-US" dirty="0" smtClean="0"/>
              <a:t>, VIIRS and MODIS AE performance is inferior to </a:t>
            </a:r>
            <a:r>
              <a:rPr lang="en-US" dirty="0" err="1" smtClean="0"/>
              <a:t>MISR</a:t>
            </a:r>
            <a:r>
              <a:rPr lang="en-US" dirty="0" smtClean="0"/>
              <a:t>, but </a:t>
            </a:r>
            <a:r>
              <a:rPr lang="en-US" i="1" dirty="0" smtClean="0"/>
              <a:t>MODIS group does not recommend using their AE</a:t>
            </a:r>
            <a:r>
              <a:rPr lang="en-US" dirty="0" smtClean="0"/>
              <a:t>. </a:t>
            </a:r>
          </a:p>
          <a:p>
            <a:pPr marL="174625" indent="-174625">
              <a:spcAft>
                <a:spcPts val="600"/>
              </a:spcAft>
              <a:buFont typeface="Arial" pitchFamily="34" charset="0"/>
              <a:buChar char="•"/>
            </a:pPr>
            <a:r>
              <a:rPr lang="en-US" b="1" dirty="0" smtClean="0"/>
              <a:t>Over ocean</a:t>
            </a:r>
            <a:r>
              <a:rPr lang="en-US" dirty="0" smtClean="0"/>
              <a:t>, VIIRS and MODIS AE performance is comparable; </a:t>
            </a:r>
            <a:r>
              <a:rPr lang="en-US" b="1" dirty="0" smtClean="0"/>
              <a:t>better correlation with AERONET</a:t>
            </a:r>
            <a:r>
              <a:rPr lang="en-US" dirty="0" smtClean="0"/>
              <a:t>; </a:t>
            </a:r>
            <a:r>
              <a:rPr lang="en-US" dirty="0" err="1" smtClean="0"/>
              <a:t>MISR</a:t>
            </a:r>
            <a:r>
              <a:rPr lang="en-US" dirty="0" smtClean="0"/>
              <a:t> is still the best.</a:t>
            </a:r>
          </a:p>
        </p:txBody>
      </p:sp>
      <p:graphicFrame>
        <p:nvGraphicFramePr>
          <p:cNvPr id="11" name="Table 10"/>
          <p:cNvGraphicFramePr>
            <a:graphicFrameLocks noGrp="1"/>
          </p:cNvGraphicFramePr>
          <p:nvPr/>
        </p:nvGraphicFramePr>
        <p:xfrm>
          <a:off x="5860853" y="4165583"/>
          <a:ext cx="2386149" cy="630501"/>
        </p:xfrm>
        <a:graphic>
          <a:graphicData uri="http://schemas.openxmlformats.org/drawingml/2006/table">
            <a:tbl>
              <a:tblPr firstRow="1" bandRow="1">
                <a:tableStyleId>{5C22544A-7EE6-4342-B048-85BDC9FD1C3A}</a:tableStyleId>
              </a:tblPr>
              <a:tblGrid>
                <a:gridCol w="795383"/>
                <a:gridCol w="795383"/>
                <a:gridCol w="795383"/>
              </a:tblGrid>
              <a:tr h="210167">
                <a:tc>
                  <a:txBody>
                    <a:bodyPr/>
                    <a:lstStyle/>
                    <a:p>
                      <a:endParaRPr lang="en-US" sz="1200" dirty="0"/>
                    </a:p>
                  </a:txBody>
                  <a:tcPr marT="0" marB="0"/>
                </a:tc>
                <a:tc>
                  <a:txBody>
                    <a:bodyPr/>
                    <a:lstStyle/>
                    <a:p>
                      <a:r>
                        <a:rPr lang="en-US" sz="1200" dirty="0" smtClean="0"/>
                        <a:t>VIIRS</a:t>
                      </a:r>
                      <a:endParaRPr lang="en-US" sz="1200" dirty="0"/>
                    </a:p>
                  </a:txBody>
                  <a:tcPr marT="0" marB="0"/>
                </a:tc>
                <a:tc>
                  <a:txBody>
                    <a:bodyPr/>
                    <a:lstStyle/>
                    <a:p>
                      <a:r>
                        <a:rPr lang="en-US" sz="1200" dirty="0" err="1" smtClean="0"/>
                        <a:t>AERONET</a:t>
                      </a:r>
                      <a:endParaRPr lang="en-US" sz="1200" dirty="0"/>
                    </a:p>
                  </a:txBody>
                  <a:tcPr marT="0" marB="0"/>
                </a:tc>
              </a:tr>
              <a:tr h="210167">
                <a:tc>
                  <a:txBody>
                    <a:bodyPr/>
                    <a:lstStyle/>
                    <a:p>
                      <a:r>
                        <a:rPr lang="en-US" sz="1200" dirty="0" smtClean="0"/>
                        <a:t>Land</a:t>
                      </a:r>
                      <a:endParaRPr lang="en-US" sz="1200" dirty="0"/>
                    </a:p>
                  </a:txBody>
                  <a:tcPr marT="0" marB="0"/>
                </a:tc>
                <a:tc>
                  <a:txBody>
                    <a:bodyPr/>
                    <a:lstStyle/>
                    <a:p>
                      <a:r>
                        <a:rPr lang="en-US" sz="1200" dirty="0" smtClean="0"/>
                        <a:t>445/672</a:t>
                      </a:r>
                      <a:endParaRPr lang="en-US" sz="1200" dirty="0"/>
                    </a:p>
                  </a:txBody>
                  <a:tcPr marT="0" marB="0"/>
                </a:tc>
                <a:tc>
                  <a:txBody>
                    <a:bodyPr/>
                    <a:lstStyle/>
                    <a:p>
                      <a:r>
                        <a:rPr lang="en-US" sz="1200" dirty="0" smtClean="0"/>
                        <a:t>440/675</a:t>
                      </a:r>
                      <a:endParaRPr lang="en-US" sz="1200" dirty="0"/>
                    </a:p>
                  </a:txBody>
                  <a:tcPr marT="0" marB="0"/>
                </a:tc>
              </a:tr>
              <a:tr h="210167">
                <a:tc>
                  <a:txBody>
                    <a:bodyPr/>
                    <a:lstStyle/>
                    <a:p>
                      <a:r>
                        <a:rPr lang="en-US" sz="1200" dirty="0" smtClean="0"/>
                        <a:t>Ocean</a:t>
                      </a:r>
                      <a:endParaRPr lang="en-US" sz="1200" dirty="0"/>
                    </a:p>
                  </a:txBody>
                  <a:tcPr marT="0" marB="0"/>
                </a:tc>
                <a:tc>
                  <a:txBody>
                    <a:bodyPr/>
                    <a:lstStyle/>
                    <a:p>
                      <a:r>
                        <a:rPr lang="en-US" sz="1200" dirty="0" smtClean="0"/>
                        <a:t>865/1610</a:t>
                      </a:r>
                      <a:endParaRPr lang="en-US" sz="1200" dirty="0"/>
                    </a:p>
                  </a:txBody>
                  <a:tcPr marT="0" marB="0"/>
                </a:tc>
                <a:tc>
                  <a:txBody>
                    <a:bodyPr/>
                    <a:lstStyle/>
                    <a:p>
                      <a:r>
                        <a:rPr lang="en-US" sz="1200" dirty="0" smtClean="0"/>
                        <a:t>870/1640</a:t>
                      </a:r>
                      <a:endParaRPr lang="en-US" sz="1200" dirty="0"/>
                    </a:p>
                  </a:txBody>
                  <a:tcPr marT="0" marB="0"/>
                </a:tc>
              </a:tr>
            </a:tbl>
          </a:graphicData>
        </a:graphic>
      </p:graphicFrame>
      <p:graphicFrame>
        <p:nvGraphicFramePr>
          <p:cNvPr id="12" name="Table 11"/>
          <p:cNvGraphicFramePr>
            <a:graphicFrameLocks noGrp="1"/>
          </p:cNvGraphicFramePr>
          <p:nvPr/>
        </p:nvGraphicFramePr>
        <p:xfrm>
          <a:off x="5852387" y="4796667"/>
          <a:ext cx="2394615" cy="633113"/>
        </p:xfrm>
        <a:graphic>
          <a:graphicData uri="http://schemas.openxmlformats.org/drawingml/2006/table">
            <a:tbl>
              <a:tblPr firstRow="1" bandRow="1">
                <a:tableStyleId>{5C22544A-7EE6-4342-B048-85BDC9FD1C3A}</a:tableStyleId>
              </a:tblPr>
              <a:tblGrid>
                <a:gridCol w="798205"/>
                <a:gridCol w="798205"/>
                <a:gridCol w="798205"/>
              </a:tblGrid>
              <a:tr h="212779">
                <a:tc>
                  <a:txBody>
                    <a:bodyPr/>
                    <a:lstStyle/>
                    <a:p>
                      <a:endParaRPr lang="en-US" sz="1200" dirty="0"/>
                    </a:p>
                  </a:txBody>
                  <a:tcPr marT="0" marB="0"/>
                </a:tc>
                <a:tc>
                  <a:txBody>
                    <a:bodyPr/>
                    <a:lstStyle/>
                    <a:p>
                      <a:r>
                        <a:rPr lang="en-US" sz="1200" dirty="0" smtClean="0"/>
                        <a:t>MODIS</a:t>
                      </a:r>
                      <a:endParaRPr lang="en-US" sz="1200" dirty="0"/>
                    </a:p>
                  </a:txBody>
                  <a:tcPr marT="0" marB="0"/>
                </a:tc>
                <a:tc>
                  <a:txBody>
                    <a:bodyPr/>
                    <a:lstStyle/>
                    <a:p>
                      <a:r>
                        <a:rPr lang="en-US" sz="1200" dirty="0" err="1" smtClean="0"/>
                        <a:t>AERONET</a:t>
                      </a:r>
                      <a:endParaRPr lang="en-US" sz="1200" dirty="0"/>
                    </a:p>
                  </a:txBody>
                  <a:tcPr marT="0" marB="0"/>
                </a:tc>
              </a:tr>
              <a:tr h="210167">
                <a:tc>
                  <a:txBody>
                    <a:bodyPr/>
                    <a:lstStyle/>
                    <a:p>
                      <a:r>
                        <a:rPr lang="en-US" sz="1200" dirty="0" smtClean="0"/>
                        <a:t>Land</a:t>
                      </a:r>
                      <a:endParaRPr lang="en-US" sz="1200" dirty="0"/>
                    </a:p>
                  </a:txBody>
                  <a:tcPr marT="0" marB="0"/>
                </a:tc>
                <a:tc>
                  <a:txBody>
                    <a:bodyPr/>
                    <a:lstStyle/>
                    <a:p>
                      <a:r>
                        <a:rPr lang="en-US" sz="1200" dirty="0" smtClean="0"/>
                        <a:t>440/670</a:t>
                      </a:r>
                      <a:endParaRPr lang="en-US" sz="1200" dirty="0"/>
                    </a:p>
                  </a:txBody>
                  <a:tcPr marT="0" marB="0"/>
                </a:tc>
                <a:tc>
                  <a:txBody>
                    <a:bodyPr/>
                    <a:lstStyle/>
                    <a:p>
                      <a:r>
                        <a:rPr lang="en-US" sz="1200" dirty="0" smtClean="0"/>
                        <a:t>440/675</a:t>
                      </a:r>
                      <a:endParaRPr lang="en-US" sz="1200" dirty="0"/>
                    </a:p>
                  </a:txBody>
                  <a:tcPr marT="0" marB="0"/>
                </a:tc>
              </a:tr>
              <a:tr h="210167">
                <a:tc>
                  <a:txBody>
                    <a:bodyPr/>
                    <a:lstStyle/>
                    <a:p>
                      <a:r>
                        <a:rPr lang="en-US" sz="1200" dirty="0" smtClean="0"/>
                        <a:t>Ocean</a:t>
                      </a:r>
                      <a:endParaRPr lang="en-US" sz="1200" dirty="0"/>
                    </a:p>
                  </a:txBody>
                  <a:tcPr marT="0" marB="0"/>
                </a:tc>
                <a:tc>
                  <a:txBody>
                    <a:bodyPr/>
                    <a:lstStyle/>
                    <a:p>
                      <a:r>
                        <a:rPr lang="en-US" sz="1200" dirty="0" smtClean="0"/>
                        <a:t>550/860</a:t>
                      </a:r>
                      <a:endParaRPr lang="en-US" sz="1200" dirty="0"/>
                    </a:p>
                  </a:txBody>
                  <a:tcPr marT="0" marB="0"/>
                </a:tc>
                <a:tc>
                  <a:txBody>
                    <a:bodyPr/>
                    <a:lstStyle/>
                    <a:p>
                      <a:r>
                        <a:rPr lang="en-US" sz="1200" dirty="0" smtClean="0"/>
                        <a:t>550/870</a:t>
                      </a:r>
                      <a:endParaRPr lang="en-US" sz="1200" dirty="0"/>
                    </a:p>
                  </a:txBody>
                  <a:tcPr marT="0" marB="0"/>
                </a:tc>
              </a:tr>
            </a:tbl>
          </a:graphicData>
        </a:graphic>
      </p:graphicFrame>
      <p:graphicFrame>
        <p:nvGraphicFramePr>
          <p:cNvPr id="13" name="Table 12"/>
          <p:cNvGraphicFramePr>
            <a:graphicFrameLocks noGrp="1"/>
          </p:cNvGraphicFramePr>
          <p:nvPr/>
        </p:nvGraphicFramePr>
        <p:xfrm>
          <a:off x="5852147" y="5462001"/>
          <a:ext cx="2394854" cy="630501"/>
        </p:xfrm>
        <a:graphic>
          <a:graphicData uri="http://schemas.openxmlformats.org/drawingml/2006/table">
            <a:tbl>
              <a:tblPr firstRow="1" bandRow="1">
                <a:tableStyleId>{5C22544A-7EE6-4342-B048-85BDC9FD1C3A}</a:tableStyleId>
              </a:tblPr>
              <a:tblGrid>
                <a:gridCol w="774806"/>
                <a:gridCol w="810024"/>
                <a:gridCol w="810024"/>
              </a:tblGrid>
              <a:tr h="210167">
                <a:tc>
                  <a:txBody>
                    <a:bodyPr/>
                    <a:lstStyle/>
                    <a:p>
                      <a:endParaRPr lang="en-US" sz="1200" dirty="0"/>
                    </a:p>
                  </a:txBody>
                  <a:tcPr marT="0" marB="0"/>
                </a:tc>
                <a:tc>
                  <a:txBody>
                    <a:bodyPr/>
                    <a:lstStyle/>
                    <a:p>
                      <a:r>
                        <a:rPr lang="en-US" sz="1200" dirty="0" err="1" smtClean="0"/>
                        <a:t>MISR</a:t>
                      </a:r>
                      <a:endParaRPr lang="en-US" sz="1200" dirty="0"/>
                    </a:p>
                  </a:txBody>
                  <a:tcPr marT="0" marB="0"/>
                </a:tc>
                <a:tc>
                  <a:txBody>
                    <a:bodyPr/>
                    <a:lstStyle/>
                    <a:p>
                      <a:r>
                        <a:rPr lang="en-US" sz="1200" dirty="0" err="1" smtClean="0"/>
                        <a:t>AERONET</a:t>
                      </a:r>
                      <a:endParaRPr lang="en-US" sz="1200" dirty="0"/>
                    </a:p>
                  </a:txBody>
                  <a:tcPr marT="0" marB="0"/>
                </a:tc>
              </a:tr>
              <a:tr h="210167">
                <a:tc>
                  <a:txBody>
                    <a:bodyPr/>
                    <a:lstStyle/>
                    <a:p>
                      <a:r>
                        <a:rPr lang="en-US" sz="1200" dirty="0" smtClean="0"/>
                        <a:t>Land</a:t>
                      </a:r>
                      <a:endParaRPr lang="en-US" sz="1200" dirty="0"/>
                    </a:p>
                  </a:txBody>
                  <a:tcPr marT="0" marB="0"/>
                </a:tc>
                <a:tc>
                  <a:txBody>
                    <a:bodyPr/>
                    <a:lstStyle/>
                    <a:p>
                      <a:r>
                        <a:rPr lang="en-US" sz="1200" dirty="0" smtClean="0"/>
                        <a:t>(1)</a:t>
                      </a:r>
                      <a:endParaRPr lang="en-US" sz="1200" dirty="0"/>
                    </a:p>
                  </a:txBody>
                  <a:tcPr marT="0" marB="0"/>
                </a:tc>
                <a:tc>
                  <a:txBody>
                    <a:bodyPr/>
                    <a:lstStyle/>
                    <a:p>
                      <a:r>
                        <a:rPr lang="en-US" sz="1200" dirty="0" smtClean="0"/>
                        <a:t>440/675</a:t>
                      </a:r>
                      <a:endParaRPr lang="en-US" sz="1200" dirty="0"/>
                    </a:p>
                  </a:txBody>
                  <a:tcPr marT="0" marB="0"/>
                </a:tc>
              </a:tr>
              <a:tr h="210167">
                <a:tc>
                  <a:txBody>
                    <a:bodyPr/>
                    <a:lstStyle/>
                    <a:p>
                      <a:r>
                        <a:rPr lang="en-US" sz="1200" dirty="0" smtClean="0"/>
                        <a:t>Ocean</a:t>
                      </a:r>
                      <a:endParaRPr lang="en-US" sz="1200" dirty="0"/>
                    </a:p>
                  </a:txBody>
                  <a:tcPr marT="0" marB="0"/>
                </a:tc>
                <a:tc>
                  <a:txBody>
                    <a:bodyPr/>
                    <a:lstStyle/>
                    <a:p>
                      <a:r>
                        <a:rPr lang="en-US" sz="1200" dirty="0" smtClean="0"/>
                        <a:t>(1)</a:t>
                      </a:r>
                      <a:endParaRPr lang="en-US" sz="1200" dirty="0"/>
                    </a:p>
                  </a:txBody>
                  <a:tcPr marT="0" marB="0"/>
                </a:tc>
                <a:tc>
                  <a:txBody>
                    <a:bodyPr/>
                    <a:lstStyle/>
                    <a:p>
                      <a:r>
                        <a:rPr lang="en-US" sz="1200" dirty="0" smtClean="0"/>
                        <a:t>550/870</a:t>
                      </a:r>
                      <a:endParaRPr lang="en-US" sz="1200" dirty="0"/>
                    </a:p>
                  </a:txBody>
                  <a:tcPr marT="0" marB="0"/>
                </a:tc>
              </a:tr>
            </a:tbl>
          </a:graphicData>
        </a:graphic>
      </p:graphicFrame>
      <p:sp>
        <p:nvSpPr>
          <p:cNvPr id="14" name="TextBox 13"/>
          <p:cNvSpPr txBox="1"/>
          <p:nvPr/>
        </p:nvSpPr>
        <p:spPr>
          <a:xfrm>
            <a:off x="5799895" y="6069869"/>
            <a:ext cx="2081348" cy="461665"/>
          </a:xfrm>
          <a:prstGeom prst="rect">
            <a:avLst/>
          </a:prstGeom>
          <a:noFill/>
        </p:spPr>
        <p:txBody>
          <a:bodyPr wrap="square" rtlCol="0">
            <a:spAutoFit/>
          </a:bodyPr>
          <a:lstStyle/>
          <a:p>
            <a:r>
              <a:rPr lang="en-US" sz="1200" baseline="30000" dirty="0" smtClean="0"/>
              <a:t>(1) </a:t>
            </a:r>
            <a:r>
              <a:rPr lang="en-US" sz="1200" dirty="0" smtClean="0"/>
              <a:t>From fit of </a:t>
            </a:r>
            <a:r>
              <a:rPr lang="en-US" sz="1200" dirty="0" err="1" smtClean="0"/>
              <a:t>AOTs</a:t>
            </a:r>
            <a:r>
              <a:rPr lang="en-US" sz="1200" dirty="0" smtClean="0"/>
              <a:t> at 446, 558, 672, and 867 nm </a:t>
            </a:r>
            <a:endParaRPr lang="en-US" sz="1200" dirty="0"/>
          </a:p>
        </p:txBody>
      </p:sp>
      <p:sp>
        <p:nvSpPr>
          <p:cNvPr id="15" name="TextBox 14"/>
          <p:cNvSpPr txBox="1"/>
          <p:nvPr/>
        </p:nvSpPr>
        <p:spPr>
          <a:xfrm>
            <a:off x="6113418" y="3875315"/>
            <a:ext cx="1835118" cy="307777"/>
          </a:xfrm>
          <a:prstGeom prst="rect">
            <a:avLst/>
          </a:prstGeom>
          <a:noFill/>
        </p:spPr>
        <p:txBody>
          <a:bodyPr wrap="none" rtlCol="0">
            <a:spAutoFit/>
          </a:bodyPr>
          <a:lstStyle/>
          <a:p>
            <a:r>
              <a:rPr lang="en-US" sz="1400" dirty="0" smtClean="0"/>
              <a:t>Wavelength pairs (nm)</a:t>
            </a:r>
            <a:endParaRPr lang="en-US" sz="1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Aerosol particle size parameter (APSP) </a:t>
            </a:r>
            <a:br>
              <a:rPr lang="en-US" dirty="0" smtClean="0"/>
            </a:br>
            <a:r>
              <a:rPr lang="en-US" dirty="0" smtClean="0">
                <a:solidFill>
                  <a:schemeClr val="tx2"/>
                </a:solidFill>
              </a:rPr>
              <a:t>Comparison with MODIS</a:t>
            </a:r>
            <a:endParaRPr lang="en-US" dirty="0">
              <a:solidFill>
                <a:schemeClr val="tx2"/>
              </a:solidFill>
            </a:endParaRPr>
          </a:p>
        </p:txBody>
      </p:sp>
      <p:sp>
        <p:nvSpPr>
          <p:cNvPr id="4" name="Text Placeholder 3"/>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Collocated VIIRS and MODIS APSP</a:t>
            </a:r>
            <a:endParaRPr lang="en-US" dirty="0"/>
          </a:p>
        </p:txBody>
      </p:sp>
      <p:sp>
        <p:nvSpPr>
          <p:cNvPr id="7" name="Content Placeholder 6"/>
          <p:cNvSpPr>
            <a:spLocks noGrp="1"/>
          </p:cNvSpPr>
          <p:nvPr>
            <p:ph idx="1"/>
          </p:nvPr>
        </p:nvSpPr>
        <p:spPr/>
        <p:txBody>
          <a:bodyPr>
            <a:normAutofit fontScale="92500" lnSpcReduction="10000"/>
          </a:bodyPr>
          <a:lstStyle/>
          <a:p>
            <a:pPr marL="285750" indent="-285750">
              <a:buNone/>
            </a:pPr>
            <a:r>
              <a:rPr lang="en-US" b="1" dirty="0" smtClean="0"/>
              <a:t>Collocation method:</a:t>
            </a:r>
          </a:p>
          <a:p>
            <a:pPr marL="573088" indent="-287338">
              <a:buFont typeface="Arial"/>
              <a:buChar char="•"/>
            </a:pPr>
            <a:r>
              <a:rPr lang="en-US" sz="2400" i="1" dirty="0" smtClean="0"/>
              <a:t>Time</a:t>
            </a:r>
            <a:r>
              <a:rPr lang="en-US" sz="2400" dirty="0" smtClean="0"/>
              <a:t>: MODIS (L2) and VIIRS (IP/</a:t>
            </a:r>
            <a:r>
              <a:rPr lang="en-US" sz="2400" dirty="0" err="1" smtClean="0"/>
              <a:t>EDR</a:t>
            </a:r>
            <a:r>
              <a:rPr lang="en-US" sz="2400" dirty="0" smtClean="0"/>
              <a:t>) AOT are matched up in time within 5 minutes</a:t>
            </a:r>
          </a:p>
          <a:p>
            <a:pPr marL="573088" lvl="0" indent="-287338">
              <a:buFont typeface="Arial"/>
              <a:buChar char="•"/>
            </a:pPr>
            <a:r>
              <a:rPr lang="en-US" sz="2400" i="1" dirty="0" smtClean="0"/>
              <a:t>Space</a:t>
            </a:r>
            <a:r>
              <a:rPr lang="en-US" sz="2400" dirty="0" smtClean="0"/>
              <a:t>: </a:t>
            </a:r>
            <a:r>
              <a:rPr lang="en-US" sz="2400" dirty="0" smtClean="0">
                <a:cs typeface="Arial" pitchFamily="34" charset="0"/>
              </a:rPr>
              <a:t>VIIRS AOT from nearest pixel falling within MODIS 10 km.</a:t>
            </a:r>
            <a:endParaRPr lang="en-US" sz="2400" dirty="0" smtClean="0"/>
          </a:p>
          <a:p>
            <a:pPr marL="573088" indent="-287338">
              <a:buFont typeface="Arial"/>
              <a:buChar char="•"/>
            </a:pPr>
            <a:r>
              <a:rPr lang="en-US" sz="2400" b="1" dirty="0" smtClean="0"/>
              <a:t>MODIS </a:t>
            </a:r>
            <a:r>
              <a:rPr lang="en-US" sz="2400" b="1" dirty="0" err="1" smtClean="0"/>
              <a:t>AEs</a:t>
            </a:r>
            <a:r>
              <a:rPr lang="en-US" sz="2400" dirty="0" smtClean="0"/>
              <a:t> are derived from MODIS </a:t>
            </a:r>
            <a:r>
              <a:rPr lang="en-US" sz="2400" b="1" dirty="0" err="1" smtClean="0"/>
              <a:t>AOTs</a:t>
            </a:r>
            <a:r>
              <a:rPr lang="en-US" sz="2400" b="1" dirty="0" smtClean="0"/>
              <a:t> at wavelengths 0.86 and 1.63 µm</a:t>
            </a:r>
            <a:r>
              <a:rPr lang="en-US" sz="2400" dirty="0" smtClean="0"/>
              <a:t> filtered with MODIS Could Fraction = 0  (from aerosol cloud mask) and best MODIS AOT Quality Assurance over Ocean </a:t>
            </a:r>
          </a:p>
          <a:p>
            <a:pPr marL="573088" indent="-287338">
              <a:buFont typeface="Arial"/>
              <a:buChar char="•"/>
            </a:pPr>
            <a:r>
              <a:rPr lang="en-US" sz="2400" b="1" dirty="0" smtClean="0"/>
              <a:t>VIIRS </a:t>
            </a:r>
            <a:r>
              <a:rPr lang="en-US" sz="2400" b="1" dirty="0" err="1" smtClean="0"/>
              <a:t>AEs</a:t>
            </a:r>
            <a:r>
              <a:rPr lang="en-US" sz="2400" b="1" dirty="0" smtClean="0"/>
              <a:t> </a:t>
            </a:r>
            <a:r>
              <a:rPr lang="en-US" sz="2400" dirty="0" smtClean="0"/>
              <a:t>are derived from VIIRS </a:t>
            </a:r>
            <a:r>
              <a:rPr lang="en-US" sz="2400" b="1" dirty="0" err="1" smtClean="0"/>
              <a:t>AOTs</a:t>
            </a:r>
            <a:r>
              <a:rPr lang="en-US" sz="2400" b="1" dirty="0" smtClean="0"/>
              <a:t> at wavelengths 0.86 and 1.61 µm</a:t>
            </a:r>
            <a:r>
              <a:rPr lang="en-US" sz="2400" dirty="0" smtClean="0"/>
              <a:t> filtered with High Quality flag (QF=3 for EDR and QF=0 for IP)</a:t>
            </a:r>
          </a:p>
          <a:p>
            <a:pPr marL="285750" indent="-285750">
              <a:buNone/>
            </a:pPr>
            <a:r>
              <a:rPr lang="en-US" b="1" dirty="0" smtClean="0"/>
              <a:t>Time periods used:</a:t>
            </a:r>
          </a:p>
          <a:p>
            <a:pPr marL="573088" indent="-287338"/>
            <a:r>
              <a:rPr lang="en-US" sz="2400" dirty="0" smtClean="0"/>
              <a:t>Dec 2012 – Mar 2013: </a:t>
            </a:r>
            <a:r>
              <a:rPr lang="en-US" sz="2400" i="1" dirty="0" smtClean="0"/>
              <a:t>Ocean only; no MODIS AE over land.</a:t>
            </a:r>
          </a:p>
          <a:p>
            <a:pPr marL="285750" indent="-285750">
              <a:buFont typeface="Arial"/>
              <a:buChar char="•"/>
            </a:pPr>
            <a:endParaRPr lang="en-US" sz="2400" dirty="0" smtClean="0"/>
          </a:p>
          <a:p>
            <a:pPr>
              <a:buNone/>
            </a:pP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45</a:t>
            </a:fld>
            <a:endParaRPr lang="en-US"/>
          </a:p>
        </p:txBody>
      </p:sp>
    </p:spTree>
    <p:extLst>
      <p:ext uri="{BB962C8B-B14F-4D97-AF65-F5344CB8AC3E}">
        <p14:creationId xmlns="" xmlns:p14="http://schemas.microsoft.com/office/powerpoint/2010/main" val="12320682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ilaszlo\Documents\orbit052a\Documents\JPSS\Product maturity level\Provisional\Aerosol\Slides\VIIRS-MODIS AE-EDR.png"/>
          <p:cNvPicPr>
            <a:picLocks noChangeAspect="1" noChangeArrowheads="1"/>
          </p:cNvPicPr>
          <p:nvPr/>
        </p:nvPicPr>
        <p:blipFill>
          <a:blip r:embed="rId2"/>
          <a:srcRect/>
          <a:stretch>
            <a:fillRect/>
          </a:stretch>
        </p:blipFill>
        <p:spPr bwMode="auto">
          <a:xfrm>
            <a:off x="292189" y="1167446"/>
            <a:ext cx="4310063" cy="3535362"/>
          </a:xfrm>
          <a:prstGeom prst="rect">
            <a:avLst/>
          </a:prstGeom>
          <a:noFill/>
        </p:spPr>
      </p:pic>
      <p:pic>
        <p:nvPicPr>
          <p:cNvPr id="1027" name="Picture 3" descr="C:\Users\ilaszlo\Documents\orbit052a\Documents\JPSS\Product maturity level\Provisional\Aerosol\Slides\VIIRS-MODIS AE-IP.png"/>
          <p:cNvPicPr>
            <a:picLocks noChangeAspect="1" noChangeArrowheads="1"/>
          </p:cNvPicPr>
          <p:nvPr/>
        </p:nvPicPr>
        <p:blipFill>
          <a:blip r:embed="rId3"/>
          <a:srcRect/>
          <a:stretch>
            <a:fillRect/>
          </a:stretch>
        </p:blipFill>
        <p:spPr bwMode="auto">
          <a:xfrm>
            <a:off x="4617266" y="1177880"/>
            <a:ext cx="4297680" cy="3521465"/>
          </a:xfrm>
          <a:prstGeom prst="rect">
            <a:avLst/>
          </a:prstGeom>
          <a:noFill/>
        </p:spPr>
      </p:pic>
      <p:sp>
        <p:nvSpPr>
          <p:cNvPr id="2" name="Title 1"/>
          <p:cNvSpPr>
            <a:spLocks noGrp="1"/>
          </p:cNvSpPr>
          <p:nvPr>
            <p:ph type="title"/>
          </p:nvPr>
        </p:nvSpPr>
        <p:spPr/>
        <p:txBody>
          <a:bodyPr>
            <a:normAutofit fontScale="90000"/>
          </a:bodyPr>
          <a:lstStyle/>
          <a:p>
            <a:r>
              <a:rPr lang="en-US" dirty="0" smtClean="0"/>
              <a:t>VIIRS vs. MODIS/Aqua AE Over Ocean</a:t>
            </a:r>
            <a:br>
              <a:rPr lang="en-US" dirty="0" smtClean="0"/>
            </a:br>
            <a:r>
              <a:rPr lang="en-US" dirty="0" smtClean="0"/>
              <a:t>( Dec 2012 to Mar 2013)</a:t>
            </a:r>
            <a:endParaRPr lang="en-US" dirty="0"/>
          </a:p>
        </p:txBody>
      </p:sp>
      <p:sp>
        <p:nvSpPr>
          <p:cNvPr id="8" name="TextBox 7"/>
          <p:cNvSpPr txBox="1"/>
          <p:nvPr/>
        </p:nvSpPr>
        <p:spPr>
          <a:xfrm>
            <a:off x="685894" y="1452785"/>
            <a:ext cx="572593" cy="369332"/>
          </a:xfrm>
          <a:prstGeom prst="rect">
            <a:avLst/>
          </a:prstGeom>
          <a:noFill/>
        </p:spPr>
        <p:txBody>
          <a:bodyPr wrap="none" rtlCol="0">
            <a:spAutoFit/>
          </a:bodyPr>
          <a:lstStyle/>
          <a:p>
            <a:r>
              <a:rPr lang="en-US" b="1" dirty="0" smtClean="0"/>
              <a:t>EDR</a:t>
            </a:r>
            <a:endParaRPr lang="en-US" b="1" dirty="0"/>
          </a:p>
        </p:txBody>
      </p:sp>
      <p:sp>
        <p:nvSpPr>
          <p:cNvPr id="9" name="TextBox 8"/>
          <p:cNvSpPr txBox="1"/>
          <p:nvPr/>
        </p:nvSpPr>
        <p:spPr>
          <a:xfrm>
            <a:off x="5010246" y="1452785"/>
            <a:ext cx="369012" cy="369332"/>
          </a:xfrm>
          <a:prstGeom prst="rect">
            <a:avLst/>
          </a:prstGeom>
          <a:noFill/>
        </p:spPr>
        <p:txBody>
          <a:bodyPr wrap="none" rtlCol="0">
            <a:spAutoFit/>
          </a:bodyPr>
          <a:lstStyle/>
          <a:p>
            <a:r>
              <a:rPr lang="en-US" b="1" dirty="0" smtClean="0"/>
              <a:t>IP</a:t>
            </a:r>
            <a:endParaRPr lang="en-US" b="1" dirty="0"/>
          </a:p>
        </p:txBody>
      </p:sp>
      <p:cxnSp>
        <p:nvCxnSpPr>
          <p:cNvPr id="11" name="Straight Connector 10"/>
          <p:cNvCxnSpPr/>
          <p:nvPr/>
        </p:nvCxnSpPr>
        <p:spPr>
          <a:xfrm flipV="1">
            <a:off x="674255" y="1539875"/>
            <a:ext cx="3281795" cy="2856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87636" y="1539875"/>
            <a:ext cx="3295939" cy="2856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96E36F11-A39A-294D-A59D-6180D50ED29D}" type="slidenum">
              <a:rPr lang="en-US" smtClean="0"/>
              <a:pPr/>
              <a:t>46</a:t>
            </a:fld>
            <a:endParaRPr lang="en-US" dirty="0"/>
          </a:p>
        </p:txBody>
      </p:sp>
      <p:sp>
        <p:nvSpPr>
          <p:cNvPr id="14" name="Content Placeholder 13"/>
          <p:cNvSpPr>
            <a:spLocks noGrp="1"/>
          </p:cNvSpPr>
          <p:nvPr>
            <p:ph idx="1"/>
          </p:nvPr>
        </p:nvSpPr>
        <p:spPr>
          <a:xfrm>
            <a:off x="457200" y="4746170"/>
            <a:ext cx="8229600" cy="1654629"/>
          </a:xfrm>
        </p:spPr>
        <p:txBody>
          <a:bodyPr>
            <a:noAutofit/>
          </a:bodyPr>
          <a:lstStyle/>
          <a:p>
            <a:pPr marL="176213" indent="-176213"/>
            <a:r>
              <a:rPr lang="en-US" sz="2000" dirty="0" smtClean="0"/>
              <a:t>Collocated VIIRS and MODIS data are used.</a:t>
            </a:r>
          </a:p>
          <a:p>
            <a:pPr marL="176213" indent="-176213"/>
            <a:r>
              <a:rPr lang="en-US" sz="2000" dirty="0" smtClean="0"/>
              <a:t>VIIRS AE is biased high (suggesting smaller particles) relative to MODIS AE.</a:t>
            </a:r>
          </a:p>
          <a:p>
            <a:pPr marL="176213" indent="-176213"/>
            <a:r>
              <a:rPr lang="en-US" sz="2000" dirty="0" smtClean="0"/>
              <a:t>Standard deviation is somewhat larger for IP than for EDR.</a:t>
            </a:r>
          </a:p>
          <a:p>
            <a:pPr>
              <a:buNone/>
            </a:pPr>
            <a:endParaRPr lang="en-US" sz="2000" dirty="0"/>
          </a:p>
        </p:txBody>
      </p:sp>
    </p:spTree>
    <p:extLst>
      <p:ext uri="{BB962C8B-B14F-4D97-AF65-F5344CB8AC3E}">
        <p14:creationId xmlns="" xmlns:p14="http://schemas.microsoft.com/office/powerpoint/2010/main" val="39368403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64" y="267855"/>
            <a:ext cx="7370618" cy="822960"/>
          </a:xfrm>
        </p:spPr>
        <p:txBody>
          <a:bodyPr>
            <a:noAutofit/>
          </a:bodyPr>
          <a:lstStyle/>
          <a:p>
            <a:r>
              <a:rPr lang="en-US" sz="2800" dirty="0" smtClean="0"/>
              <a:t>Maps of collocated gridded VIIRS and MODIS/Aqua AE over ocean</a:t>
            </a:r>
            <a:br>
              <a:rPr lang="en-US" sz="2800" dirty="0" smtClean="0"/>
            </a:br>
            <a:r>
              <a:rPr lang="en-US" sz="2800" dirty="0" smtClean="0"/>
              <a:t> ( Dec 2012-Mar 2013)</a:t>
            </a:r>
            <a:endParaRPr lang="en-US" sz="28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47</a:t>
            </a:fld>
            <a:endParaRPr lang="en-US" dirty="0"/>
          </a:p>
        </p:txBody>
      </p:sp>
      <p:sp>
        <p:nvSpPr>
          <p:cNvPr id="8" name="TextBox 7"/>
          <p:cNvSpPr txBox="1"/>
          <p:nvPr/>
        </p:nvSpPr>
        <p:spPr>
          <a:xfrm>
            <a:off x="4941983" y="1830705"/>
            <a:ext cx="3583708" cy="3400931"/>
          </a:xfrm>
          <a:prstGeom prst="rect">
            <a:avLst/>
          </a:prstGeom>
          <a:noFill/>
        </p:spPr>
        <p:txBody>
          <a:bodyPr wrap="square" rtlCol="0">
            <a:spAutoFit/>
          </a:bodyPr>
          <a:lstStyle/>
          <a:p>
            <a:pPr marL="176213" indent="-176213">
              <a:spcAft>
                <a:spcPts val="600"/>
              </a:spcAft>
              <a:buFont typeface="Arial" pitchFamily="34" charset="0"/>
              <a:buChar char="•"/>
            </a:pPr>
            <a:r>
              <a:rPr lang="en-US" sz="2000" dirty="0" smtClean="0"/>
              <a:t>AE EDR mapped to 1-degree grids.</a:t>
            </a:r>
          </a:p>
          <a:p>
            <a:pPr marL="176213" indent="-176213">
              <a:spcAft>
                <a:spcPts val="600"/>
              </a:spcAft>
              <a:buFont typeface="Arial" pitchFamily="34" charset="0"/>
              <a:buChar char="•"/>
            </a:pPr>
            <a:r>
              <a:rPr lang="en-US" sz="2000" dirty="0" smtClean="0"/>
              <a:t>Similar spatial pattern:</a:t>
            </a:r>
          </a:p>
          <a:p>
            <a:pPr marL="633413" lvl="1" indent="-176213">
              <a:spcAft>
                <a:spcPts val="600"/>
              </a:spcAft>
              <a:buFont typeface="Arial" pitchFamily="34" charset="0"/>
              <a:buChar char="•"/>
            </a:pPr>
            <a:r>
              <a:rPr lang="en-US" sz="2000" dirty="0" smtClean="0"/>
              <a:t>larger values over the Bay of Bengal, South China Sea, west of the southern tip of Africa, south-west of Mexico City.</a:t>
            </a:r>
          </a:p>
          <a:p>
            <a:pPr marL="176213" indent="-176213">
              <a:spcAft>
                <a:spcPts val="600"/>
              </a:spcAft>
              <a:buFont typeface="Arial" pitchFamily="34" charset="0"/>
              <a:buChar char="•"/>
            </a:pPr>
            <a:r>
              <a:rPr lang="en-US" sz="2000" dirty="0" smtClean="0"/>
              <a:t>But overall, VIIRS AE tends to be higher than MODIS AE</a:t>
            </a:r>
          </a:p>
        </p:txBody>
      </p:sp>
      <p:pic>
        <p:nvPicPr>
          <p:cNvPr id="7" name="Content Placeholder 3" descr="VOAE_DJFM1.eps"/>
          <p:cNvPicPr>
            <a:picLocks noChangeAspect="1"/>
          </p:cNvPicPr>
          <p:nvPr/>
        </p:nvPicPr>
        <p:blipFill>
          <a:blip r:embed="rId2">
            <a:extLst>
              <a:ext uri="{28A0092B-C50C-407E-A947-70E740481C1C}">
                <a14:useLocalDpi xmlns:a14="http://schemas.microsoft.com/office/drawing/2010/main" xmlns="" val="0"/>
              </a:ext>
            </a:extLst>
          </a:blip>
          <a:srcRect l="343" r="343"/>
          <a:stretch>
            <a:fillRect/>
          </a:stretch>
        </p:blipFill>
        <p:spPr>
          <a:xfrm>
            <a:off x="461554" y="1600200"/>
            <a:ext cx="4297680" cy="2363558"/>
          </a:xfrm>
          <a:prstGeom prst="rect">
            <a:avLst/>
          </a:prstGeom>
        </p:spPr>
      </p:pic>
      <p:pic>
        <p:nvPicPr>
          <p:cNvPr id="12" name="Content Placeholder 3" descr="MOAE_DJFM1.eps"/>
          <p:cNvPicPr>
            <a:picLocks noGrp="1" noChangeAspect="1"/>
          </p:cNvPicPr>
          <p:nvPr>
            <p:ph idx="1"/>
          </p:nvPr>
        </p:nvPicPr>
        <p:blipFill>
          <a:blip r:embed="rId3">
            <a:extLst>
              <a:ext uri="{28A0092B-C50C-407E-A947-70E740481C1C}">
                <a14:useLocalDpi xmlns:a14="http://schemas.microsoft.com/office/drawing/2010/main" xmlns="" val="0"/>
              </a:ext>
            </a:extLst>
          </a:blip>
          <a:srcRect l="343" r="343"/>
          <a:stretch>
            <a:fillRect/>
          </a:stretch>
        </p:blipFill>
        <p:spPr>
          <a:xfrm>
            <a:off x="461554" y="3924811"/>
            <a:ext cx="4297680" cy="2363024"/>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AOT and APSP recommendation</a:t>
            </a:r>
            <a:endParaRPr lang="en-US" dirty="0"/>
          </a:p>
        </p:txBody>
      </p:sp>
      <p:sp>
        <p:nvSpPr>
          <p:cNvPr id="4" name="Content Placeholder 3"/>
          <p:cNvSpPr>
            <a:spLocks noGrp="1"/>
          </p:cNvSpPr>
          <p:nvPr>
            <p:ph idx="1"/>
          </p:nvPr>
        </p:nvSpPr>
        <p:spPr>
          <a:xfrm>
            <a:off x="457200" y="1371600"/>
            <a:ext cx="8216537" cy="4754563"/>
          </a:xfrm>
        </p:spPr>
        <p:txBody>
          <a:bodyPr/>
          <a:lstStyle/>
          <a:p>
            <a:r>
              <a:rPr lang="en-US" sz="2400" dirty="0" smtClean="0">
                <a:cs typeface="Arial" pitchFamily="34" charset="0"/>
              </a:rPr>
              <a:t>The statements below reflect the status as of April 2013 when the assessment was completed.</a:t>
            </a:r>
          </a:p>
          <a:p>
            <a:r>
              <a:rPr lang="en-US" sz="2400" b="1" dirty="0" smtClean="0">
                <a:solidFill>
                  <a:schemeClr val="tx2"/>
                </a:solidFill>
              </a:rPr>
              <a:t>VIIRS AOT is at Provisional maturity level.</a:t>
            </a:r>
          </a:p>
          <a:p>
            <a:r>
              <a:rPr lang="en-US" sz="2400" b="1" dirty="0" smtClean="0">
                <a:solidFill>
                  <a:schemeClr val="tx2"/>
                </a:solidFill>
                <a:cs typeface="Arial" pitchFamily="34" charset="0"/>
              </a:rPr>
              <a:t>APSP remains at Beta maturity level.</a:t>
            </a:r>
            <a:endParaRPr lang="en-US" sz="2000" dirty="0" smtClean="0">
              <a:solidFill>
                <a:schemeClr val="tx2"/>
              </a:solidFill>
              <a:cs typeface="Arial" pitchFamily="34" charset="0"/>
            </a:endParaRPr>
          </a:p>
          <a:p>
            <a:r>
              <a:rPr lang="en-US" sz="2400" dirty="0" smtClean="0">
                <a:solidFill>
                  <a:schemeClr val="tx2"/>
                </a:solidFill>
                <a:cs typeface="Arial" pitchFamily="34" charset="0"/>
              </a:rPr>
              <a:t>Recommended </a:t>
            </a:r>
            <a:r>
              <a:rPr lang="en-US" sz="2400" b="1" dirty="0" smtClean="0">
                <a:solidFill>
                  <a:schemeClr val="tx2"/>
                </a:solidFill>
                <a:cs typeface="Arial" pitchFamily="34" charset="0"/>
              </a:rPr>
              <a:t>starting (effectivity) date </a:t>
            </a:r>
            <a:r>
              <a:rPr lang="en-US" sz="2400" dirty="0" smtClean="0">
                <a:solidFill>
                  <a:schemeClr val="tx2"/>
                </a:solidFill>
                <a:cs typeface="Arial" pitchFamily="34" charset="0"/>
              </a:rPr>
              <a:t>for </a:t>
            </a:r>
            <a:r>
              <a:rPr lang="en-US" sz="2400" b="1" dirty="0" smtClean="0">
                <a:solidFill>
                  <a:schemeClr val="tx2"/>
                </a:solidFill>
                <a:cs typeface="Arial" pitchFamily="34" charset="0"/>
              </a:rPr>
              <a:t>AOT</a:t>
            </a:r>
            <a:r>
              <a:rPr lang="en-US" sz="2400" dirty="0" smtClean="0">
                <a:solidFill>
                  <a:schemeClr val="tx2"/>
                </a:solidFill>
                <a:cs typeface="Arial" pitchFamily="34" charset="0"/>
              </a:rPr>
              <a:t> qualifying </a:t>
            </a:r>
            <a:r>
              <a:rPr lang="en-US" sz="2400" b="1" dirty="0" smtClean="0">
                <a:solidFill>
                  <a:schemeClr val="tx2"/>
                </a:solidFill>
                <a:cs typeface="Arial" pitchFamily="34" charset="0"/>
              </a:rPr>
              <a:t>for Provisional level is Jan 23, 2013</a:t>
            </a:r>
            <a:r>
              <a:rPr lang="en-US" sz="2400" dirty="0" smtClean="0">
                <a:solidFill>
                  <a:schemeClr val="tx2"/>
                </a:solidFill>
                <a:cs typeface="Arial" pitchFamily="34" charset="0"/>
              </a:rPr>
              <a:t>.</a:t>
            </a:r>
          </a:p>
          <a:p>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Suspended matter (SM)</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planned before Provisional</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5</a:t>
            </a:fld>
            <a:endParaRPr lang="en-US"/>
          </a:p>
        </p:txBody>
      </p:sp>
      <p:graphicFrame>
        <p:nvGraphicFramePr>
          <p:cNvPr id="9" name="Content Placeholder 8"/>
          <p:cNvGraphicFramePr>
            <a:graphicFrameLocks noGrp="1"/>
          </p:cNvGraphicFramePr>
          <p:nvPr>
            <p:ph idx="1"/>
          </p:nvPr>
        </p:nvGraphicFramePr>
        <p:xfrm>
          <a:off x="457200" y="1419221"/>
          <a:ext cx="8067964" cy="4700016"/>
        </p:xfrm>
        <a:graphic>
          <a:graphicData uri="http://schemas.openxmlformats.org/drawingml/2006/table">
            <a:tbl>
              <a:tblPr firstRow="1" bandRow="1">
                <a:tableStyleId>{3B4B98B0-60AC-42C2-AFA5-B58CD77FA1E5}</a:tableStyleId>
              </a:tblPr>
              <a:tblGrid>
                <a:gridCol w="6808257"/>
                <a:gridCol w="1259707"/>
              </a:tblGrid>
              <a:tr h="0">
                <a:tc>
                  <a:txBody>
                    <a:bodyPr/>
                    <a:lstStyle/>
                    <a:p>
                      <a:pPr marL="0" marR="0">
                        <a:lnSpc>
                          <a:spcPct val="115000"/>
                        </a:lnSpc>
                        <a:spcBef>
                          <a:spcPts val="0"/>
                        </a:spcBef>
                        <a:spcAft>
                          <a:spcPts val="0"/>
                        </a:spcAft>
                      </a:pPr>
                      <a:r>
                        <a:rPr lang="en-US" sz="1800" dirty="0" smtClean="0"/>
                        <a:t>Task</a:t>
                      </a:r>
                      <a:endParaRPr lang="en-US" sz="1800" dirty="0">
                        <a:latin typeface="Calibri"/>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t>Completed</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r h="0">
                <a:tc>
                  <a:txBody>
                    <a:bodyPr/>
                    <a:lstStyle/>
                    <a:p>
                      <a:pPr marL="0" marR="0">
                        <a:lnSpc>
                          <a:spcPct val="115000"/>
                        </a:lnSpc>
                        <a:spcBef>
                          <a:spcPts val="0"/>
                        </a:spcBef>
                        <a:spcAft>
                          <a:spcPts val="0"/>
                        </a:spcAft>
                      </a:pPr>
                      <a:r>
                        <a:rPr lang="en-US" sz="1800" dirty="0"/>
                        <a:t>Continue investigations beyond </a:t>
                      </a:r>
                      <a:r>
                        <a:rPr lang="en-US" sz="1800" dirty="0" smtClean="0"/>
                        <a:t>one </a:t>
                      </a:r>
                      <a:r>
                        <a:rPr lang="en-US" sz="1800" dirty="0"/>
                        <a:t>month of </a:t>
                      </a:r>
                      <a:r>
                        <a:rPr lang="en-US" sz="1800" dirty="0" smtClean="0"/>
                        <a:t>analysis</a:t>
                      </a:r>
                      <a:endParaRPr lang="en-US" sz="1800" dirty="0">
                        <a:latin typeface="Calibri"/>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t>Yes</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r h="0">
                <a:tc>
                  <a:txBody>
                    <a:bodyPr/>
                    <a:lstStyle/>
                    <a:p>
                      <a:pPr marL="0" marR="0">
                        <a:lnSpc>
                          <a:spcPct val="115000"/>
                        </a:lnSpc>
                        <a:spcBef>
                          <a:spcPts val="0"/>
                        </a:spcBef>
                        <a:spcAft>
                          <a:spcPts val="0"/>
                        </a:spcAft>
                      </a:pPr>
                      <a:r>
                        <a:rPr lang="en-US" sz="1800" dirty="0"/>
                        <a:t>Collocations against </a:t>
                      </a:r>
                      <a:r>
                        <a:rPr lang="en-US" sz="1800" dirty="0" err="1"/>
                        <a:t>AERONET</a:t>
                      </a:r>
                      <a:r>
                        <a:rPr lang="en-US" sz="1800" dirty="0"/>
                        <a:t>/MAN data over </a:t>
                      </a:r>
                      <a:r>
                        <a:rPr lang="en-US" sz="1800" dirty="0" smtClean="0"/>
                        <a:t>ocean</a:t>
                      </a:r>
                      <a:endParaRPr lang="en-US" sz="1800" dirty="0">
                        <a:latin typeface="Calibri"/>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t>Yes</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r h="0">
                <a:tc>
                  <a:txBody>
                    <a:bodyPr/>
                    <a:lstStyle/>
                    <a:p>
                      <a:pPr marL="0" marR="0">
                        <a:lnSpc>
                          <a:spcPct val="115000"/>
                        </a:lnSpc>
                        <a:spcBef>
                          <a:spcPts val="0"/>
                        </a:spcBef>
                        <a:spcAft>
                          <a:spcPts val="0"/>
                        </a:spcAft>
                      </a:pPr>
                      <a:r>
                        <a:rPr lang="en-US" sz="1800" dirty="0"/>
                        <a:t>Determine reasons for high AOT bias over </a:t>
                      </a:r>
                      <a:r>
                        <a:rPr lang="en-US" sz="1800" dirty="0" smtClean="0"/>
                        <a:t>land</a:t>
                      </a:r>
                      <a:endParaRPr lang="en-US" sz="1800" dirty="0">
                        <a:latin typeface="Calibri"/>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t>Yes</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r h="0">
                <a:tc>
                  <a:txBody>
                    <a:bodyPr/>
                    <a:lstStyle/>
                    <a:p>
                      <a:pPr marL="0" marR="0">
                        <a:lnSpc>
                          <a:spcPct val="115000"/>
                        </a:lnSpc>
                        <a:spcBef>
                          <a:spcPts val="0"/>
                        </a:spcBef>
                        <a:spcAft>
                          <a:spcPts val="0"/>
                        </a:spcAft>
                      </a:pPr>
                      <a:r>
                        <a:rPr lang="en-US" sz="1800" dirty="0"/>
                        <a:t>Determine whether there is possibility for any skill in </a:t>
                      </a:r>
                      <a:r>
                        <a:rPr lang="en-US" sz="1800" dirty="0" smtClean="0"/>
                        <a:t>APSP </a:t>
                      </a:r>
                      <a:r>
                        <a:rPr lang="en-US" sz="1800" dirty="0"/>
                        <a:t>over </a:t>
                      </a:r>
                      <a:r>
                        <a:rPr lang="en-US" sz="1800" dirty="0" smtClean="0"/>
                        <a:t>land</a:t>
                      </a:r>
                      <a:endParaRPr lang="en-US" sz="1800" dirty="0">
                        <a:latin typeface="Calibri"/>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latin typeface="Calibri"/>
                          <a:ea typeface="Calibri"/>
                          <a:cs typeface="Times New Roman"/>
                        </a:rPr>
                        <a:t>Yes</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r h="0">
                <a:tc>
                  <a:txBody>
                    <a:bodyPr/>
                    <a:lstStyle/>
                    <a:p>
                      <a:pPr marL="0" marR="0">
                        <a:lnSpc>
                          <a:spcPct val="115000"/>
                        </a:lnSpc>
                        <a:spcBef>
                          <a:spcPts val="0"/>
                        </a:spcBef>
                        <a:spcAft>
                          <a:spcPts val="0"/>
                        </a:spcAft>
                      </a:pPr>
                      <a:r>
                        <a:rPr lang="en-US" sz="1800" dirty="0"/>
                        <a:t>Tune threshold to improve detection of dust over </a:t>
                      </a:r>
                      <a:r>
                        <a:rPr lang="en-US" sz="1800" dirty="0" smtClean="0"/>
                        <a:t>water</a:t>
                      </a:r>
                      <a:endParaRPr lang="en-US" sz="1800" dirty="0">
                        <a:latin typeface="Calibri"/>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latin typeface="Calibri"/>
                          <a:ea typeface="Calibri"/>
                          <a:cs typeface="Times New Roman"/>
                        </a:rPr>
                        <a:t>Yes</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r h="0">
                <a:tc>
                  <a:txBody>
                    <a:bodyPr/>
                    <a:lstStyle/>
                    <a:p>
                      <a:pPr marL="0" marR="0">
                        <a:lnSpc>
                          <a:spcPct val="115000"/>
                        </a:lnSpc>
                        <a:spcBef>
                          <a:spcPts val="0"/>
                        </a:spcBef>
                        <a:spcAft>
                          <a:spcPts val="0"/>
                        </a:spcAft>
                      </a:pPr>
                      <a:r>
                        <a:rPr lang="en-US" sz="1800" dirty="0"/>
                        <a:t>Lower AOT threshold from 1.0 to 0.5 to type </a:t>
                      </a:r>
                      <a:r>
                        <a:rPr lang="en-US" sz="1800" dirty="0" smtClean="0"/>
                        <a:t>SM</a:t>
                      </a:r>
                      <a:endParaRPr lang="en-US" sz="1800" dirty="0">
                        <a:latin typeface="Calibri"/>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latin typeface="Calibri"/>
                          <a:ea typeface="Calibri"/>
                          <a:cs typeface="Times New Roman"/>
                        </a:rPr>
                        <a:t>Yes</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t>Determine reasons for high APSP bias over ocean</a:t>
                      </a:r>
                      <a:endParaRPr lang="en-US" sz="1800" dirty="0" smtClean="0">
                        <a:latin typeface="+mn-lt"/>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latin typeface="Calibri"/>
                          <a:ea typeface="Calibri"/>
                          <a:cs typeface="Times New Roman"/>
                        </a:rPr>
                        <a:t>Ongoing</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r h="0">
                <a:tc>
                  <a:txBody>
                    <a:bodyPr/>
                    <a:lstStyle/>
                    <a:p>
                      <a:pPr marL="0" marR="0">
                        <a:lnSpc>
                          <a:spcPct val="115000"/>
                        </a:lnSpc>
                        <a:spcBef>
                          <a:spcPts val="0"/>
                        </a:spcBef>
                        <a:spcAft>
                          <a:spcPts val="0"/>
                        </a:spcAft>
                      </a:pPr>
                      <a:r>
                        <a:rPr lang="en-US" sz="1800" dirty="0"/>
                        <a:t>Implement </a:t>
                      </a:r>
                      <a:r>
                        <a:rPr lang="en-US" sz="1800" dirty="0" err="1"/>
                        <a:t>subpixel</a:t>
                      </a:r>
                      <a:r>
                        <a:rPr lang="en-US" sz="1800" dirty="0"/>
                        <a:t> snow/ice mask similar to MODIS to avoid issues with spring </a:t>
                      </a:r>
                      <a:r>
                        <a:rPr lang="en-US" sz="1800" dirty="0" smtClean="0"/>
                        <a:t>thaw</a:t>
                      </a:r>
                      <a:endParaRPr lang="en-US" sz="1800" dirty="0">
                        <a:latin typeface="Calibri"/>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latin typeface="Calibri"/>
                          <a:ea typeface="Calibri"/>
                          <a:cs typeface="Times New Roman"/>
                        </a:rPr>
                        <a:t>Ongoing</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r h="0">
                <a:tc>
                  <a:txBody>
                    <a:bodyPr/>
                    <a:lstStyle/>
                    <a:p>
                      <a:pPr marL="0" marR="0">
                        <a:lnSpc>
                          <a:spcPct val="115000"/>
                        </a:lnSpc>
                        <a:spcBef>
                          <a:spcPts val="0"/>
                        </a:spcBef>
                        <a:spcAft>
                          <a:spcPts val="0"/>
                        </a:spcAft>
                      </a:pPr>
                      <a:r>
                        <a:rPr lang="en-US" sz="1800" dirty="0"/>
                        <a:t>Evaluate and improve internal tests to flag bright pixels, ephemeral water, fires, etc. </a:t>
                      </a:r>
                      <a:endParaRPr lang="en-US" sz="1800" dirty="0">
                        <a:latin typeface="Calibri"/>
                        <a:ea typeface="Calibri"/>
                        <a:cs typeface="Times New Roman"/>
                      </a:endParaRPr>
                    </a:p>
                  </a:txBody>
                  <a:tcPr marL="68580" marR="68580" marT="91440" marB="0">
                    <a:lnR w="12700" cap="flat" cmpd="sng" algn="ctr">
                      <a:solidFill>
                        <a:schemeClr val="tx1"/>
                      </a:solidFill>
                      <a:prstDash val="solid"/>
                      <a:round/>
                      <a:headEnd type="none" w="med" len="med"/>
                      <a:tailEnd type="none" w="med" len="med"/>
                    </a:lnR>
                  </a:tcPr>
                </a:tc>
                <a:tc>
                  <a:txBody>
                    <a:bodyPr/>
                    <a:lstStyle/>
                    <a:p>
                      <a:pPr marL="0" marR="0">
                        <a:lnSpc>
                          <a:spcPct val="115000"/>
                        </a:lnSpc>
                        <a:spcBef>
                          <a:spcPts val="0"/>
                        </a:spcBef>
                        <a:spcAft>
                          <a:spcPts val="0"/>
                        </a:spcAft>
                      </a:pPr>
                      <a:r>
                        <a:rPr lang="en-US" sz="1800" dirty="0" smtClean="0">
                          <a:latin typeface="Calibri"/>
                          <a:ea typeface="Calibri"/>
                          <a:cs typeface="Times New Roman"/>
                        </a:rPr>
                        <a:t>Ongoing</a:t>
                      </a:r>
                      <a:endParaRPr lang="en-US" sz="1800" dirty="0">
                        <a:latin typeface="Calibri"/>
                        <a:ea typeface="Calibri"/>
                        <a:cs typeface="Times New Roman"/>
                      </a:endParaRPr>
                    </a:p>
                  </a:txBody>
                  <a:tcPr marL="68580" marR="68580" marT="91440" marB="0">
                    <a:lnL w="12700" cap="flat" cmpd="sng" algn="ctr">
                      <a:solidFill>
                        <a:schemeClr val="tx1"/>
                      </a:solidFill>
                      <a:prstDash val="solid"/>
                      <a:round/>
                      <a:headEnd type="none" w="med" len="med"/>
                      <a:tailEnd type="none" w="med" len="med"/>
                    </a:lnL>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SM User Requirement and Current Operational Capabilities at NOAA</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50</a:t>
            </a:fld>
            <a:endParaRPr lang="en-US" dirty="0">
              <a:solidFill>
                <a:prstClr val="black">
                  <a:tint val="75000"/>
                </a:prstClr>
              </a:solidFill>
            </a:endParaRPr>
          </a:p>
        </p:txBody>
      </p:sp>
      <p:graphicFrame>
        <p:nvGraphicFramePr>
          <p:cNvPr id="5" name="Content Placeholder 4"/>
          <p:cNvGraphicFramePr>
            <a:graphicFrameLocks noGrp="1"/>
          </p:cNvGraphicFramePr>
          <p:nvPr>
            <p:ph idx="4294967295"/>
          </p:nvPr>
        </p:nvGraphicFramePr>
        <p:xfrm>
          <a:off x="175301" y="1103887"/>
          <a:ext cx="8695945" cy="4584192"/>
        </p:xfrm>
        <a:graphic>
          <a:graphicData uri="http://schemas.openxmlformats.org/drawingml/2006/table">
            <a:tbl>
              <a:tblPr firstRow="1" bandRow="1">
                <a:tableStyleId>{5C22544A-7EE6-4342-B048-85BDC9FD1C3A}</a:tableStyleId>
              </a:tblPr>
              <a:tblGrid>
                <a:gridCol w="1250004"/>
                <a:gridCol w="1322962"/>
                <a:gridCol w="1415171"/>
                <a:gridCol w="1887166"/>
                <a:gridCol w="2820642"/>
              </a:tblGrid>
              <a:tr h="370840">
                <a:tc>
                  <a:txBody>
                    <a:bodyPr/>
                    <a:lstStyle/>
                    <a:p>
                      <a:r>
                        <a:rPr lang="en-US" dirty="0" smtClean="0"/>
                        <a:t>Product</a:t>
                      </a:r>
                      <a:endParaRPr lang="en-US" dirty="0"/>
                    </a:p>
                  </a:txBody>
                  <a:tcPr/>
                </a:tc>
                <a:tc>
                  <a:txBody>
                    <a:bodyPr/>
                    <a:lstStyle/>
                    <a:p>
                      <a:r>
                        <a:rPr lang="en-US" dirty="0" smtClean="0"/>
                        <a:t>Sensor</a:t>
                      </a:r>
                      <a:endParaRPr lang="en-US" dirty="0"/>
                    </a:p>
                  </a:txBody>
                  <a:tcPr/>
                </a:tc>
                <a:tc>
                  <a:txBody>
                    <a:bodyPr/>
                    <a:lstStyle/>
                    <a:p>
                      <a:r>
                        <a:rPr lang="en-US" dirty="0" smtClean="0"/>
                        <a:t>Accuracy</a:t>
                      </a:r>
                      <a:endParaRPr lang="en-US" dirty="0"/>
                    </a:p>
                  </a:txBody>
                  <a:tcPr/>
                </a:tc>
                <a:tc>
                  <a:txBody>
                    <a:bodyPr/>
                    <a:lstStyle/>
                    <a:p>
                      <a:r>
                        <a:rPr lang="en-US" dirty="0" smtClean="0"/>
                        <a:t>User</a:t>
                      </a:r>
                      <a:endParaRPr lang="en-US" dirty="0"/>
                    </a:p>
                  </a:txBody>
                  <a:tcPr/>
                </a:tc>
                <a:tc>
                  <a:txBody>
                    <a:bodyPr/>
                    <a:lstStyle/>
                    <a:p>
                      <a:r>
                        <a:rPr lang="en-US" dirty="0" smtClean="0"/>
                        <a:t>Application</a:t>
                      </a:r>
                      <a:endParaRPr lang="en-US" dirty="0"/>
                    </a:p>
                  </a:txBody>
                  <a:tcPr/>
                </a:tc>
              </a:tr>
              <a:tr h="726440">
                <a:tc rowSpan="3">
                  <a:txBody>
                    <a:bodyPr/>
                    <a:lstStyle/>
                    <a:p>
                      <a:r>
                        <a:rPr lang="en-US" sz="1600" dirty="0" smtClean="0"/>
                        <a:t>Dust flag</a:t>
                      </a:r>
                      <a:endParaRPr lang="en-US" sz="1600" dirty="0"/>
                    </a:p>
                  </a:txBody>
                  <a:tcPr/>
                </a:tc>
                <a:tc rowSpan="3">
                  <a:txBody>
                    <a:bodyPr/>
                    <a:lstStyle/>
                    <a:p>
                      <a:r>
                        <a:rPr lang="en-US" sz="1600" dirty="0" smtClean="0"/>
                        <a:t>Aqua</a:t>
                      </a:r>
                      <a:r>
                        <a:rPr lang="en-US" sz="1600" baseline="0" dirty="0" smtClean="0"/>
                        <a:t> MODIS</a:t>
                      </a:r>
                      <a:endParaRPr lang="en-US" sz="1600" dirty="0"/>
                    </a:p>
                  </a:txBody>
                  <a:tcPr/>
                </a:tc>
                <a:tc rowSpan="3">
                  <a:txBody>
                    <a:bodyPr/>
                    <a:lstStyle/>
                    <a:p>
                      <a:r>
                        <a:rPr lang="en-US" sz="1600" dirty="0" smtClean="0"/>
                        <a:t>80% correct classification</a:t>
                      </a:r>
                      <a:endParaRPr lang="en-US" sz="1600" dirty="0"/>
                    </a:p>
                  </a:txBody>
                  <a:tcPr/>
                </a:tc>
                <a:tc>
                  <a:txBody>
                    <a:bodyPr/>
                    <a:lstStyle/>
                    <a:p>
                      <a:r>
                        <a:rPr lang="en-US" sz="1600" dirty="0" smtClean="0"/>
                        <a:t>NWS/NCEP</a:t>
                      </a:r>
                      <a:endParaRPr lang="en-US" sz="1600" dirty="0"/>
                    </a:p>
                  </a:txBody>
                  <a:tcPr/>
                </a:tc>
                <a:tc>
                  <a:txBody>
                    <a:bodyPr/>
                    <a:lstStyle/>
                    <a:p>
                      <a:r>
                        <a:rPr lang="en-US" sz="1600" dirty="0" smtClean="0"/>
                        <a:t>Tag MODIS dark target AOT and deep blue AOD as “dust AOT” to verify NWS operational dust forecasts</a:t>
                      </a:r>
                      <a:endParaRPr lang="en-US" sz="1600" dirty="0"/>
                    </a:p>
                  </a:txBody>
                  <a:tcPr/>
                </a:tc>
              </a:tr>
              <a:tr h="58623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600" dirty="0" smtClean="0"/>
                        <a:t>NWS field</a:t>
                      </a:r>
                      <a:r>
                        <a:rPr lang="en-US" sz="1600" baseline="0" dirty="0" smtClean="0"/>
                        <a:t> offices (e.g., NWS Alaska)</a:t>
                      </a:r>
                      <a:endParaRPr lang="en-US" sz="1600" dirty="0"/>
                    </a:p>
                  </a:txBody>
                  <a:tcPr/>
                </a:tc>
                <a:tc>
                  <a:txBody>
                    <a:bodyPr/>
                    <a:lstStyle/>
                    <a:p>
                      <a:r>
                        <a:rPr lang="en-US" sz="1600" dirty="0" smtClean="0"/>
                        <a:t>Dust event monitoring and forecasting</a:t>
                      </a:r>
                      <a:endParaRPr lang="en-US" sz="1600" dirty="0"/>
                    </a:p>
                  </a:txBody>
                  <a:tcPr/>
                </a:tc>
              </a:tr>
              <a:tr h="42976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600" dirty="0" smtClean="0"/>
                        <a:t>EPA</a:t>
                      </a:r>
                      <a:endParaRPr lang="en-US" sz="1600" dirty="0"/>
                    </a:p>
                  </a:txBody>
                  <a:tcPr/>
                </a:tc>
                <a:tc>
                  <a:txBody>
                    <a:bodyPr/>
                    <a:lstStyle/>
                    <a:p>
                      <a:r>
                        <a:rPr lang="en-US" sz="1600" dirty="0" smtClean="0"/>
                        <a:t>Provide</a:t>
                      </a:r>
                      <a:r>
                        <a:rPr lang="en-US" sz="1600" baseline="0" dirty="0" smtClean="0"/>
                        <a:t> waivers to states for exceptional events rule</a:t>
                      </a:r>
                      <a:endParaRPr lang="en-US" sz="1600" dirty="0"/>
                    </a:p>
                  </a:txBody>
                  <a:tcPr/>
                </a:tc>
              </a:tr>
              <a:tr h="309880">
                <a:tc rowSpan="3">
                  <a:txBody>
                    <a:bodyPr/>
                    <a:lstStyle/>
                    <a:p>
                      <a:r>
                        <a:rPr lang="en-US" sz="1600" dirty="0" smtClean="0"/>
                        <a:t>Smoke flag*</a:t>
                      </a:r>
                      <a:endParaRPr lang="en-US" sz="1600" dirty="0"/>
                    </a:p>
                  </a:txBody>
                  <a:tcPr/>
                </a:tc>
                <a:tc rowSpan="3">
                  <a:txBody>
                    <a:bodyPr/>
                    <a:lstStyle/>
                    <a:p>
                      <a:r>
                        <a:rPr lang="en-US" sz="1600" dirty="0" smtClean="0"/>
                        <a:t>GOES Imager</a:t>
                      </a:r>
                      <a:endParaRPr lang="en-US" sz="1600" dirty="0"/>
                    </a:p>
                  </a:txBody>
                  <a:tcPr/>
                </a:tc>
                <a:tc rowSpan="3">
                  <a:txBody>
                    <a:bodyPr/>
                    <a:lstStyle/>
                    <a:p>
                      <a:r>
                        <a:rPr lang="en-US" sz="1600" dirty="0" smtClean="0"/>
                        <a:t>80% correct classification</a:t>
                      </a:r>
                      <a:endParaRPr lang="en-US" sz="1600" dirty="0"/>
                    </a:p>
                  </a:txBody>
                  <a:tcPr/>
                </a:tc>
                <a:tc>
                  <a:txBody>
                    <a:bodyPr/>
                    <a:lstStyle/>
                    <a:p>
                      <a:r>
                        <a:rPr lang="en-US" sz="1600" dirty="0" smtClean="0"/>
                        <a:t>NWS/NCEP</a:t>
                      </a:r>
                      <a:endParaRPr lang="en-US" sz="1600" dirty="0"/>
                    </a:p>
                  </a:txBody>
                  <a:tcPr/>
                </a:tc>
                <a:tc>
                  <a:txBody>
                    <a:bodyPr/>
                    <a:lstStyle/>
                    <a:p>
                      <a:r>
                        <a:rPr lang="en-US" sz="1600" dirty="0" smtClean="0"/>
                        <a:t>Tag GOES AOT as “smoke AOT” to verify NWS operational smoke forecasts</a:t>
                      </a:r>
                      <a:endParaRPr lang="en-US" sz="1600" dirty="0"/>
                    </a:p>
                  </a:txBody>
                  <a:tcPr/>
                </a:tc>
              </a:tr>
              <a:tr h="30988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600" dirty="0" smtClean="0"/>
                        <a:t>NWS field offices (e.g., NWS Alaska)</a:t>
                      </a:r>
                      <a:endParaRPr lang="en-US" sz="1600" dirty="0"/>
                    </a:p>
                  </a:txBody>
                  <a:tcPr/>
                </a:tc>
                <a:tc>
                  <a:txBody>
                    <a:bodyPr/>
                    <a:lstStyle/>
                    <a:p>
                      <a:r>
                        <a:rPr lang="en-US" sz="1600" dirty="0" smtClean="0"/>
                        <a:t>Smoke event monitoring and forecasting</a:t>
                      </a:r>
                      <a:endParaRPr lang="en-US" sz="1600" dirty="0"/>
                    </a:p>
                  </a:txBody>
                  <a:tcPr/>
                </a:tc>
              </a:tr>
              <a:tr h="30988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600" dirty="0" smtClean="0"/>
                        <a:t>EPA</a:t>
                      </a:r>
                      <a:endParaRPr lang="en-US" sz="1600" dirty="0"/>
                    </a:p>
                  </a:txBody>
                  <a:tcPr/>
                </a:tc>
                <a:tc>
                  <a:txBody>
                    <a:bodyPr/>
                    <a:lstStyle/>
                    <a:p>
                      <a:r>
                        <a:rPr lang="en-US" sz="1600" dirty="0" smtClean="0"/>
                        <a:t>Provide waivers to states for exceptional events rule</a:t>
                      </a:r>
                      <a:endParaRPr lang="en-US" sz="1600" dirty="0"/>
                    </a:p>
                  </a:txBody>
                  <a:tcPr/>
                </a:tc>
              </a:tr>
            </a:tbl>
          </a:graphicData>
        </a:graphic>
      </p:graphicFrame>
      <p:sp>
        <p:nvSpPr>
          <p:cNvPr id="7" name="TextBox 6"/>
          <p:cNvSpPr txBox="1"/>
          <p:nvPr/>
        </p:nvSpPr>
        <p:spPr>
          <a:xfrm>
            <a:off x="813816" y="5704219"/>
            <a:ext cx="7452360" cy="523220"/>
          </a:xfrm>
          <a:prstGeom prst="rect">
            <a:avLst/>
          </a:prstGeom>
          <a:noFill/>
        </p:spPr>
        <p:txBody>
          <a:bodyPr wrap="square" rtlCol="0">
            <a:spAutoFit/>
          </a:bodyPr>
          <a:lstStyle/>
          <a:p>
            <a:r>
              <a:rPr lang="en-US" sz="1400" dirty="0" smtClean="0">
                <a:solidFill>
                  <a:prstClr val="black"/>
                </a:solidFill>
              </a:rPr>
              <a:t>* STAR also generates smoke detection from Aqua and Terra MODIS but the product is a research version.  NWS preferred a GOES product because forecasts can be verified on an hourly basis.  </a:t>
            </a:r>
            <a:endParaRPr lang="en-US" sz="1400" dirty="0">
              <a:solidFill>
                <a:prstClr val="black"/>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L1RD Supplement Requirements</a:t>
            </a:r>
            <a:endParaRPr lang="en-US" dirty="0"/>
          </a:p>
        </p:txBody>
      </p:sp>
      <p:graphicFrame>
        <p:nvGraphicFramePr>
          <p:cNvPr id="5" name="Content Placeholder 4"/>
          <p:cNvGraphicFramePr>
            <a:graphicFrameLocks noGrp="1"/>
          </p:cNvGraphicFramePr>
          <p:nvPr>
            <p:ph idx="1"/>
          </p:nvPr>
        </p:nvGraphicFramePr>
        <p:xfrm>
          <a:off x="457200" y="1371600"/>
          <a:ext cx="8229600" cy="49682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Product</a:t>
                      </a:r>
                      <a:endParaRPr lang="en-US" dirty="0"/>
                    </a:p>
                  </a:txBody>
                  <a:tcPr/>
                </a:tc>
                <a:tc>
                  <a:txBody>
                    <a:bodyPr/>
                    <a:lstStyle/>
                    <a:p>
                      <a:r>
                        <a:rPr lang="en-US" dirty="0" smtClean="0"/>
                        <a:t>Threshold</a:t>
                      </a:r>
                      <a:endParaRPr lang="en-US" dirty="0"/>
                    </a:p>
                  </a:txBody>
                  <a:tcPr/>
                </a:tc>
                <a:tc>
                  <a:txBody>
                    <a:bodyPr/>
                    <a:lstStyle/>
                    <a:p>
                      <a:r>
                        <a:rPr lang="en-US" dirty="0" smtClean="0"/>
                        <a:t>Objective</a:t>
                      </a:r>
                      <a:endParaRPr lang="en-US" dirty="0"/>
                    </a:p>
                  </a:txBody>
                  <a:tcPr/>
                </a:tc>
                <a:tc>
                  <a:txBody>
                    <a:bodyPr/>
                    <a:lstStyle/>
                    <a:p>
                      <a:r>
                        <a:rPr lang="en-US" dirty="0" smtClean="0"/>
                        <a:t>Notes</a:t>
                      </a:r>
                      <a:endParaRPr lang="en-US" dirty="0"/>
                    </a:p>
                  </a:txBody>
                  <a:tcPr/>
                </a:tc>
              </a:tr>
              <a:tr h="370840">
                <a:tc>
                  <a:txBody>
                    <a:bodyPr/>
                    <a:lstStyle/>
                    <a:p>
                      <a:r>
                        <a:rPr lang="en-US" dirty="0" smtClean="0"/>
                        <a:t>SM</a:t>
                      </a:r>
                      <a:endParaRPr lang="en-US" dirty="0"/>
                    </a:p>
                  </a:txBody>
                  <a:tcPr/>
                </a:tc>
                <a:tc>
                  <a:txBody>
                    <a:bodyPr/>
                    <a:lstStyle/>
                    <a:p>
                      <a:r>
                        <a:rPr lang="en-US" dirty="0" smtClean="0"/>
                        <a:t>Dust, smoke, volcanic ash</a:t>
                      </a:r>
                      <a:endParaRPr lang="en-US" dirty="0"/>
                    </a:p>
                  </a:txBody>
                  <a:tcPr/>
                </a:tc>
                <a:tc>
                  <a:txBody>
                    <a:bodyPr/>
                    <a:lstStyle/>
                    <a:p>
                      <a:r>
                        <a:rPr lang="en-US" dirty="0" smtClean="0"/>
                        <a:t>Dust, smoke, volcanic ash, sea</a:t>
                      </a:r>
                      <a:r>
                        <a:rPr lang="en-US" baseline="0" dirty="0" smtClean="0"/>
                        <a:t> salt</a:t>
                      </a:r>
                      <a:endParaRPr lang="en-US" dirty="0"/>
                    </a:p>
                  </a:txBody>
                  <a:tcPr/>
                </a:tc>
                <a:tc>
                  <a:txBody>
                    <a:bodyPr/>
                    <a:lstStyle/>
                    <a:p>
                      <a:endParaRPr lang="en-US"/>
                    </a:p>
                  </a:txBody>
                  <a:tcPr/>
                </a:tc>
              </a:tr>
              <a:tr h="370840">
                <a:tc>
                  <a:txBody>
                    <a:bodyPr/>
                    <a:lstStyle/>
                    <a:p>
                      <a:r>
                        <a:rPr lang="en-US" dirty="0" smtClean="0"/>
                        <a:t>Smoke plume</a:t>
                      </a:r>
                      <a:endParaRPr lang="en-US" dirty="0"/>
                    </a:p>
                  </a:txBody>
                  <a:tcPr/>
                </a:tc>
                <a:tc>
                  <a:txBody>
                    <a:bodyPr/>
                    <a:lstStyle/>
                    <a:p>
                      <a:r>
                        <a:rPr lang="en-US" dirty="0" smtClean="0"/>
                        <a:t>0 to 150 µg/m</a:t>
                      </a:r>
                      <a:r>
                        <a:rPr lang="en-US" baseline="30000" dirty="0" smtClean="0"/>
                        <a:t>3</a:t>
                      </a:r>
                      <a:endParaRPr lang="en-US" baseline="30000" dirty="0"/>
                    </a:p>
                  </a:txBody>
                  <a:tcPr/>
                </a:tc>
                <a:tc>
                  <a:txBody>
                    <a:bodyPr/>
                    <a:lstStyle/>
                    <a:p>
                      <a:r>
                        <a:rPr lang="en-US" dirty="0" smtClean="0"/>
                        <a:t>0 to 200 µg/m</a:t>
                      </a:r>
                      <a:r>
                        <a:rPr lang="en-US" baseline="30000" dirty="0" smtClean="0"/>
                        <a:t>3</a:t>
                      </a:r>
                      <a:endParaRPr lang="en-US" baseline="30000" dirty="0"/>
                    </a:p>
                  </a:txBody>
                  <a:tcPr/>
                </a:tc>
                <a:tc>
                  <a:txBody>
                    <a:bodyPr/>
                    <a:lstStyle/>
                    <a:p>
                      <a:endParaRPr lang="en-US"/>
                    </a:p>
                  </a:txBody>
                  <a:tcPr/>
                </a:tc>
              </a:tr>
              <a:tr h="370840">
                <a:tc gridSpan="4">
                  <a:txBody>
                    <a:bodyPr/>
                    <a:lstStyle/>
                    <a:p>
                      <a:pPr algn="ctr"/>
                      <a:r>
                        <a:rPr lang="en-US" b="1" dirty="0" smtClean="0">
                          <a:solidFill>
                            <a:schemeClr val="bg1"/>
                          </a:solidFill>
                        </a:rPr>
                        <a:t>Accuracy</a:t>
                      </a:r>
                      <a:endParaRPr lang="en-US" b="1" dirty="0">
                        <a:solidFill>
                          <a:schemeClr val="bg1"/>
                        </a:solidFill>
                      </a:endParaRPr>
                    </a:p>
                  </a:txBody>
                  <a:tcPr>
                    <a:solidFill>
                      <a:srgbClr val="336699"/>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t>SM</a:t>
                      </a:r>
                      <a:endParaRPr lang="en-US" dirty="0"/>
                    </a:p>
                  </a:txBody>
                  <a:tcPr/>
                </a:tc>
                <a:tc>
                  <a:txBody>
                    <a:bodyPr/>
                    <a:lstStyle/>
                    <a:p>
                      <a:r>
                        <a:rPr lang="en-US" dirty="0" smtClean="0"/>
                        <a:t>80%</a:t>
                      </a:r>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Smoke</a:t>
                      </a:r>
                      <a:endParaRPr lang="en-US" dirty="0"/>
                    </a:p>
                  </a:txBody>
                  <a:tcPr/>
                </a:tc>
                <a:tc>
                  <a:txBody>
                    <a:bodyPr/>
                    <a:lstStyle/>
                    <a:p>
                      <a:r>
                        <a:rPr lang="en-US" dirty="0" smtClean="0"/>
                        <a:t>70%</a:t>
                      </a:r>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Dust</a:t>
                      </a:r>
                      <a:endParaRPr lang="en-US" dirty="0"/>
                    </a:p>
                  </a:txBody>
                  <a:tcPr/>
                </a:tc>
                <a:tc>
                  <a:txBody>
                    <a:bodyPr/>
                    <a:lstStyle/>
                    <a:p>
                      <a:r>
                        <a:rPr lang="en-US" dirty="0" smtClean="0"/>
                        <a:t>80%</a:t>
                      </a:r>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Ash</a:t>
                      </a:r>
                      <a:endParaRPr lang="en-US" dirty="0"/>
                    </a:p>
                  </a:txBody>
                  <a:tcPr/>
                </a:tc>
                <a:tc>
                  <a:txBody>
                    <a:bodyPr/>
                    <a:lstStyle/>
                    <a:p>
                      <a:r>
                        <a:rPr lang="en-US" dirty="0" smtClean="0"/>
                        <a:t>60%</a:t>
                      </a:r>
                      <a:endParaRPr lang="en-US" dirty="0"/>
                    </a:p>
                  </a:txBody>
                  <a:tcPr/>
                </a:tc>
                <a:tc>
                  <a:txBody>
                    <a:bodyPr/>
                    <a:lstStyle/>
                    <a:p>
                      <a:endParaRPr lang="en-US"/>
                    </a:p>
                  </a:txBody>
                  <a:tcPr/>
                </a:tc>
                <a:tc>
                  <a:txBody>
                    <a:bodyPr/>
                    <a:lstStyle/>
                    <a:p>
                      <a:r>
                        <a:rPr lang="en-US" dirty="0" smtClean="0"/>
                        <a:t>Dust can be </a:t>
                      </a:r>
                      <a:r>
                        <a:rPr lang="en-US" dirty="0" err="1" smtClean="0"/>
                        <a:t>mis</a:t>
                      </a:r>
                      <a:r>
                        <a:rPr lang="en-US" dirty="0" smtClean="0"/>
                        <a:t>-identified as ash</a:t>
                      </a:r>
                      <a:endParaRPr lang="en-US" dirty="0"/>
                    </a:p>
                  </a:txBody>
                  <a:tcPr/>
                </a:tc>
              </a:tr>
              <a:tr h="370840">
                <a:tc>
                  <a:txBody>
                    <a:bodyPr/>
                    <a:lstStyle/>
                    <a:p>
                      <a:r>
                        <a:rPr lang="en-US" dirty="0" smtClean="0"/>
                        <a:t>Mixed Aerosol</a:t>
                      </a:r>
                      <a:endParaRPr lang="en-US" dirty="0"/>
                    </a:p>
                  </a:txBody>
                  <a:tcPr/>
                </a:tc>
                <a:tc>
                  <a:txBody>
                    <a:bodyPr/>
                    <a:lstStyle/>
                    <a:p>
                      <a:endParaRPr lang="en-US" dirty="0"/>
                    </a:p>
                  </a:txBody>
                  <a:tcPr/>
                </a:tc>
                <a:tc>
                  <a:txBody>
                    <a:bodyPr/>
                    <a:lstStyle/>
                    <a:p>
                      <a:r>
                        <a:rPr lang="en-US" dirty="0" smtClean="0"/>
                        <a:t>80%</a:t>
                      </a:r>
                      <a:endParaRPr lang="en-US" dirty="0"/>
                    </a:p>
                  </a:txBody>
                  <a:tcPr/>
                </a:tc>
                <a:tc>
                  <a:txBody>
                    <a:bodyPr/>
                    <a:lstStyle/>
                    <a:p>
                      <a:r>
                        <a:rPr lang="en-US" dirty="0" smtClean="0"/>
                        <a:t>Report not</a:t>
                      </a:r>
                      <a:r>
                        <a:rPr lang="en-US" baseline="0" dirty="0" smtClean="0"/>
                        <a:t> only dominant aerosol but other aerosol components as well</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51</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p:cNvCxnSpPr/>
          <p:nvPr/>
        </p:nvCxnSpPr>
        <p:spPr>
          <a:xfrm>
            <a:off x="3730752" y="4270248"/>
            <a:ext cx="0" cy="832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4" name="Title 73"/>
          <p:cNvSpPr>
            <a:spLocks noGrp="1"/>
          </p:cNvSpPr>
          <p:nvPr>
            <p:ph type="title"/>
          </p:nvPr>
        </p:nvSpPr>
        <p:spPr/>
        <p:txBody>
          <a:bodyPr/>
          <a:lstStyle/>
          <a:p>
            <a:r>
              <a:rPr lang="en-US" dirty="0" smtClean="0"/>
              <a:t>SM Algorithm Overview</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solidFill>
                  <a:prstClr val="black">
                    <a:tint val="75000"/>
                  </a:prstClr>
                </a:solidFill>
              </a:rPr>
              <a:pPr/>
              <a:t>52</a:t>
            </a:fld>
            <a:endParaRPr lang="en-US" dirty="0">
              <a:solidFill>
                <a:prstClr val="black">
                  <a:tint val="75000"/>
                </a:prstClr>
              </a:solidFill>
            </a:endParaRPr>
          </a:p>
        </p:txBody>
      </p:sp>
      <p:sp>
        <p:nvSpPr>
          <p:cNvPr id="39" name="TextBox 38"/>
          <p:cNvSpPr txBox="1"/>
          <p:nvPr/>
        </p:nvSpPr>
        <p:spPr>
          <a:xfrm>
            <a:off x="3970020" y="3800332"/>
            <a:ext cx="859536" cy="369332"/>
          </a:xfrm>
          <a:prstGeom prst="rect">
            <a:avLst/>
          </a:prstGeom>
          <a:noFill/>
        </p:spPr>
        <p:txBody>
          <a:bodyPr wrap="square" rtlCol="0">
            <a:spAutoFit/>
          </a:bodyPr>
          <a:lstStyle/>
          <a:p>
            <a:r>
              <a:rPr lang="en-US" dirty="0" smtClean="0">
                <a:solidFill>
                  <a:prstClr val="black"/>
                </a:solidFill>
              </a:rPr>
              <a:t>Smoke</a:t>
            </a:r>
            <a:endParaRPr lang="en-US" dirty="0">
              <a:solidFill>
                <a:prstClr val="black"/>
              </a:solidFill>
            </a:endParaRPr>
          </a:p>
        </p:txBody>
      </p:sp>
      <p:grpSp>
        <p:nvGrpSpPr>
          <p:cNvPr id="3" name="Group 51"/>
          <p:cNvGrpSpPr/>
          <p:nvPr/>
        </p:nvGrpSpPr>
        <p:grpSpPr>
          <a:xfrm>
            <a:off x="923544" y="1399032"/>
            <a:ext cx="3860292" cy="3970282"/>
            <a:chOff x="1472184" y="2889504"/>
            <a:chExt cx="3860292" cy="3970282"/>
          </a:xfrm>
        </p:grpSpPr>
        <p:cxnSp>
          <p:nvCxnSpPr>
            <p:cNvPr id="23" name="Straight Arrow Connector 22"/>
            <p:cNvCxnSpPr/>
            <p:nvPr/>
          </p:nvCxnSpPr>
          <p:spPr>
            <a:xfrm>
              <a:off x="1901952" y="4087368"/>
              <a:ext cx="0" cy="1205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688336" y="5751576"/>
              <a:ext cx="0" cy="832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79292" y="4084320"/>
              <a:ext cx="0" cy="1667256"/>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688336" y="2889504"/>
              <a:ext cx="1581912" cy="612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Fine Mode Weight (FMW)</a:t>
              </a:r>
              <a:endParaRPr lang="en-US" dirty="0">
                <a:solidFill>
                  <a:prstClr val="white"/>
                </a:solidFill>
              </a:endParaRPr>
            </a:p>
          </p:txBody>
        </p:sp>
        <p:sp>
          <p:nvSpPr>
            <p:cNvPr id="8" name="TextBox 7"/>
            <p:cNvSpPr txBox="1"/>
            <p:nvPr/>
          </p:nvSpPr>
          <p:spPr>
            <a:xfrm>
              <a:off x="1472184" y="4478035"/>
              <a:ext cx="859536" cy="276999"/>
            </a:xfrm>
            <a:prstGeom prst="rect">
              <a:avLst/>
            </a:prstGeom>
            <a:solidFill>
              <a:schemeClr val="bg1"/>
            </a:solidFill>
            <a:ln w="12700">
              <a:solidFill>
                <a:schemeClr val="tx1"/>
              </a:solidFill>
            </a:ln>
          </p:spPr>
          <p:txBody>
            <a:bodyPr wrap="square" rtlCol="0">
              <a:spAutoFit/>
            </a:bodyPr>
            <a:lstStyle/>
            <a:p>
              <a:r>
                <a:rPr lang="en-US" sz="1200" dirty="0" smtClean="0">
                  <a:solidFill>
                    <a:prstClr val="black"/>
                  </a:solidFill>
                </a:rPr>
                <a:t>FMW ≤ 0.2</a:t>
              </a:r>
              <a:endParaRPr lang="en-US" sz="1200" dirty="0">
                <a:solidFill>
                  <a:prstClr val="black"/>
                </a:solidFill>
              </a:endParaRPr>
            </a:p>
          </p:txBody>
        </p:sp>
        <p:sp>
          <p:nvSpPr>
            <p:cNvPr id="11" name="TextBox 10"/>
            <p:cNvSpPr txBox="1"/>
            <p:nvPr/>
          </p:nvSpPr>
          <p:spPr>
            <a:xfrm>
              <a:off x="2331720" y="5974448"/>
              <a:ext cx="859536" cy="276999"/>
            </a:xfrm>
            <a:prstGeom prst="rect">
              <a:avLst/>
            </a:prstGeom>
            <a:solidFill>
              <a:schemeClr val="bg1"/>
            </a:solidFill>
            <a:ln w="12700">
              <a:solidFill>
                <a:schemeClr val="tx1"/>
              </a:solidFill>
            </a:ln>
          </p:spPr>
          <p:txBody>
            <a:bodyPr wrap="square" rtlCol="0">
              <a:spAutoFit/>
            </a:bodyPr>
            <a:lstStyle/>
            <a:p>
              <a:r>
                <a:rPr lang="en-US" sz="1200" dirty="0" smtClean="0">
                  <a:solidFill>
                    <a:prstClr val="black"/>
                  </a:solidFill>
                </a:rPr>
                <a:t>AOT ≤ 0.3</a:t>
              </a:r>
              <a:endParaRPr lang="en-US" sz="1200" dirty="0">
                <a:solidFill>
                  <a:prstClr val="black"/>
                </a:solidFill>
              </a:endParaRPr>
            </a:p>
          </p:txBody>
        </p:sp>
        <p:sp>
          <p:nvSpPr>
            <p:cNvPr id="12" name="TextBox 11"/>
            <p:cNvSpPr txBox="1"/>
            <p:nvPr/>
          </p:nvSpPr>
          <p:spPr>
            <a:xfrm>
              <a:off x="3049524" y="5184802"/>
              <a:ext cx="859536" cy="369332"/>
            </a:xfrm>
            <a:prstGeom prst="rect">
              <a:avLst/>
            </a:prstGeom>
            <a:solidFill>
              <a:schemeClr val="tx2">
                <a:lumMod val="60000"/>
                <a:lumOff val="40000"/>
              </a:schemeClr>
            </a:solidFill>
            <a:ln w="12700">
              <a:solidFill>
                <a:schemeClr val="tx1"/>
              </a:solidFill>
            </a:ln>
          </p:spPr>
          <p:txBody>
            <a:bodyPr wrap="square" rtlCol="0">
              <a:spAutoFit/>
            </a:bodyPr>
            <a:lstStyle/>
            <a:p>
              <a:pPr algn="ctr"/>
              <a:r>
                <a:rPr lang="en-US" dirty="0" smtClean="0">
                  <a:solidFill>
                    <a:prstClr val="white"/>
                  </a:solidFill>
                </a:rPr>
                <a:t>AOT</a:t>
              </a:r>
              <a:endParaRPr lang="en-US" dirty="0">
                <a:solidFill>
                  <a:prstClr val="white"/>
                </a:solidFill>
              </a:endParaRPr>
            </a:p>
          </p:txBody>
        </p:sp>
        <p:sp>
          <p:nvSpPr>
            <p:cNvPr id="13" name="TextBox 12"/>
            <p:cNvSpPr txBox="1"/>
            <p:nvPr/>
          </p:nvSpPr>
          <p:spPr>
            <a:xfrm>
              <a:off x="2897124" y="4284671"/>
              <a:ext cx="1203960" cy="276999"/>
            </a:xfrm>
            <a:prstGeom prst="rect">
              <a:avLst/>
            </a:prstGeom>
            <a:solidFill>
              <a:schemeClr val="bg1"/>
            </a:solidFill>
            <a:ln w="12700">
              <a:solidFill>
                <a:schemeClr val="tx1"/>
              </a:solidFill>
            </a:ln>
          </p:spPr>
          <p:txBody>
            <a:bodyPr wrap="square" rtlCol="0">
              <a:spAutoFit/>
            </a:bodyPr>
            <a:lstStyle/>
            <a:p>
              <a:r>
                <a:rPr lang="en-US" sz="1200" dirty="0" smtClean="0">
                  <a:solidFill>
                    <a:prstClr val="black"/>
                  </a:solidFill>
                </a:rPr>
                <a:t>0.2 &lt; FMW ≤0.5</a:t>
              </a:r>
              <a:endParaRPr lang="en-US" sz="1200" dirty="0">
                <a:solidFill>
                  <a:prstClr val="black"/>
                </a:solidFill>
              </a:endParaRPr>
            </a:p>
          </p:txBody>
        </p:sp>
        <p:sp>
          <p:nvSpPr>
            <p:cNvPr id="17" name="TextBox 16"/>
            <p:cNvSpPr txBox="1"/>
            <p:nvPr/>
          </p:nvSpPr>
          <p:spPr>
            <a:xfrm>
              <a:off x="3840480" y="5974448"/>
              <a:ext cx="859536" cy="276999"/>
            </a:xfrm>
            <a:prstGeom prst="rect">
              <a:avLst/>
            </a:prstGeom>
            <a:solidFill>
              <a:schemeClr val="bg1"/>
            </a:solidFill>
            <a:ln w="12700">
              <a:solidFill>
                <a:schemeClr val="tx1"/>
              </a:solidFill>
            </a:ln>
          </p:spPr>
          <p:txBody>
            <a:bodyPr wrap="square" rtlCol="0">
              <a:spAutoFit/>
            </a:bodyPr>
            <a:lstStyle/>
            <a:p>
              <a:r>
                <a:rPr lang="en-US" sz="1200" dirty="0" smtClean="0">
                  <a:solidFill>
                    <a:prstClr val="black"/>
                  </a:solidFill>
                </a:rPr>
                <a:t>AOT &gt; 0.3</a:t>
              </a:r>
              <a:endParaRPr lang="en-US" sz="1200" dirty="0">
                <a:solidFill>
                  <a:prstClr val="black"/>
                </a:solidFill>
              </a:endParaRPr>
            </a:p>
          </p:txBody>
        </p:sp>
        <p:cxnSp>
          <p:nvCxnSpPr>
            <p:cNvPr id="19" name="Straight Connector 18"/>
            <p:cNvCxnSpPr>
              <a:stCxn id="4" idx="2"/>
            </p:cNvCxnSpPr>
            <p:nvPr/>
          </p:nvCxnSpPr>
          <p:spPr>
            <a:xfrm>
              <a:off x="3479292" y="3502152"/>
              <a:ext cx="0" cy="585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01952" y="4087368"/>
              <a:ext cx="30007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902708" y="4084320"/>
              <a:ext cx="0" cy="1205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88336" y="5751576"/>
              <a:ext cx="1581912"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472940" y="4493121"/>
              <a:ext cx="859536" cy="276999"/>
            </a:xfrm>
            <a:prstGeom prst="rect">
              <a:avLst/>
            </a:prstGeom>
            <a:solidFill>
              <a:schemeClr val="bg1"/>
            </a:solidFill>
            <a:ln w="12700">
              <a:solidFill>
                <a:schemeClr val="tx1"/>
              </a:solidFill>
            </a:ln>
          </p:spPr>
          <p:txBody>
            <a:bodyPr wrap="square" rtlCol="0">
              <a:spAutoFit/>
            </a:bodyPr>
            <a:lstStyle/>
            <a:p>
              <a:r>
                <a:rPr lang="en-US" sz="1200" dirty="0" smtClean="0">
                  <a:solidFill>
                    <a:prstClr val="black"/>
                  </a:solidFill>
                </a:rPr>
                <a:t>FMW &gt; 0.5</a:t>
              </a:r>
              <a:endParaRPr lang="en-US" sz="1200" dirty="0">
                <a:solidFill>
                  <a:prstClr val="black"/>
                </a:solidFill>
              </a:endParaRPr>
            </a:p>
          </p:txBody>
        </p:sp>
        <p:sp>
          <p:nvSpPr>
            <p:cNvPr id="38" name="TextBox 37"/>
            <p:cNvSpPr txBox="1"/>
            <p:nvPr/>
          </p:nvSpPr>
          <p:spPr>
            <a:xfrm>
              <a:off x="1627632" y="5276088"/>
              <a:ext cx="859536" cy="369332"/>
            </a:xfrm>
            <a:prstGeom prst="rect">
              <a:avLst/>
            </a:prstGeom>
            <a:noFill/>
          </p:spPr>
          <p:txBody>
            <a:bodyPr wrap="square" rtlCol="0">
              <a:spAutoFit/>
            </a:bodyPr>
            <a:lstStyle/>
            <a:p>
              <a:r>
                <a:rPr lang="en-US" dirty="0" smtClean="0">
                  <a:solidFill>
                    <a:prstClr val="black"/>
                  </a:solidFill>
                </a:rPr>
                <a:t>Dust</a:t>
              </a:r>
              <a:endParaRPr lang="en-US" dirty="0">
                <a:solidFill>
                  <a:prstClr val="black"/>
                </a:solidFill>
              </a:endParaRPr>
            </a:p>
          </p:txBody>
        </p:sp>
        <p:sp>
          <p:nvSpPr>
            <p:cNvPr id="40" name="TextBox 39"/>
            <p:cNvSpPr txBox="1"/>
            <p:nvPr/>
          </p:nvSpPr>
          <p:spPr>
            <a:xfrm>
              <a:off x="2276856" y="6490454"/>
              <a:ext cx="1220724" cy="369332"/>
            </a:xfrm>
            <a:prstGeom prst="rect">
              <a:avLst/>
            </a:prstGeom>
            <a:noFill/>
          </p:spPr>
          <p:txBody>
            <a:bodyPr wrap="square" rtlCol="0">
              <a:spAutoFit/>
            </a:bodyPr>
            <a:lstStyle/>
            <a:p>
              <a:r>
                <a:rPr lang="en-US" dirty="0" smtClean="0">
                  <a:solidFill>
                    <a:prstClr val="black"/>
                  </a:solidFill>
                </a:rPr>
                <a:t>Sea Salt</a:t>
              </a:r>
              <a:endParaRPr lang="en-US" dirty="0">
                <a:solidFill>
                  <a:prstClr val="black"/>
                </a:solidFill>
              </a:endParaRPr>
            </a:p>
          </p:txBody>
        </p:sp>
        <p:sp>
          <p:nvSpPr>
            <p:cNvPr id="41" name="TextBox 40"/>
            <p:cNvSpPr txBox="1"/>
            <p:nvPr/>
          </p:nvSpPr>
          <p:spPr>
            <a:xfrm>
              <a:off x="3579876" y="6481310"/>
              <a:ext cx="1559052" cy="369332"/>
            </a:xfrm>
            <a:prstGeom prst="rect">
              <a:avLst/>
            </a:prstGeom>
            <a:noFill/>
          </p:spPr>
          <p:txBody>
            <a:bodyPr wrap="square" rtlCol="0">
              <a:spAutoFit/>
            </a:bodyPr>
            <a:lstStyle/>
            <a:p>
              <a:r>
                <a:rPr lang="en-US" dirty="0" smtClean="0">
                  <a:solidFill>
                    <a:prstClr val="black"/>
                  </a:solidFill>
                </a:rPr>
                <a:t>Undetermined</a:t>
              </a:r>
              <a:endParaRPr lang="en-US" dirty="0">
                <a:solidFill>
                  <a:prstClr val="black"/>
                </a:solidFill>
              </a:endParaRPr>
            </a:p>
          </p:txBody>
        </p:sp>
      </p:grpSp>
      <p:grpSp>
        <p:nvGrpSpPr>
          <p:cNvPr id="6" name="Group 50"/>
          <p:cNvGrpSpPr/>
          <p:nvPr/>
        </p:nvGrpSpPr>
        <p:grpSpPr>
          <a:xfrm>
            <a:off x="5721096" y="1453896"/>
            <a:ext cx="2965704" cy="2295144"/>
            <a:chOff x="5721096" y="2889504"/>
            <a:chExt cx="2965704" cy="2295144"/>
          </a:xfrm>
        </p:grpSpPr>
        <p:cxnSp>
          <p:nvCxnSpPr>
            <p:cNvPr id="50" name="Straight Arrow Connector 49"/>
            <p:cNvCxnSpPr/>
            <p:nvPr/>
          </p:nvCxnSpPr>
          <p:spPr>
            <a:xfrm>
              <a:off x="7659624" y="4331208"/>
              <a:ext cx="0" cy="832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077712" y="4352544"/>
              <a:ext cx="0" cy="832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68668" y="3246120"/>
              <a:ext cx="0" cy="1085088"/>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984748" y="2889504"/>
              <a:ext cx="1581912" cy="612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AOT Model Selection</a:t>
              </a:r>
              <a:endParaRPr lang="en-US" dirty="0">
                <a:solidFill>
                  <a:prstClr val="white"/>
                </a:solidFill>
              </a:endParaRPr>
            </a:p>
          </p:txBody>
        </p:sp>
        <p:sp>
          <p:nvSpPr>
            <p:cNvPr id="43" name="TextBox 42"/>
            <p:cNvSpPr txBox="1"/>
            <p:nvPr/>
          </p:nvSpPr>
          <p:spPr>
            <a:xfrm>
              <a:off x="5721096" y="4554080"/>
              <a:ext cx="1027176" cy="276999"/>
            </a:xfrm>
            <a:prstGeom prst="rect">
              <a:avLst/>
            </a:prstGeom>
            <a:solidFill>
              <a:schemeClr val="bg1"/>
            </a:solidFill>
            <a:ln w="12700">
              <a:solidFill>
                <a:schemeClr val="tx1"/>
              </a:solidFill>
            </a:ln>
          </p:spPr>
          <p:txBody>
            <a:bodyPr wrap="square" rtlCol="0">
              <a:spAutoFit/>
            </a:bodyPr>
            <a:lstStyle/>
            <a:p>
              <a:r>
                <a:rPr lang="en-US" sz="1200" dirty="0" smtClean="0">
                  <a:solidFill>
                    <a:prstClr val="black"/>
                  </a:solidFill>
                </a:rPr>
                <a:t>Dust Model</a:t>
              </a:r>
              <a:endParaRPr lang="en-US" sz="1200" dirty="0">
                <a:solidFill>
                  <a:prstClr val="black"/>
                </a:solidFill>
              </a:endParaRPr>
            </a:p>
          </p:txBody>
        </p:sp>
        <p:sp>
          <p:nvSpPr>
            <p:cNvPr id="44" name="TextBox 43"/>
            <p:cNvSpPr txBox="1"/>
            <p:nvPr/>
          </p:nvSpPr>
          <p:spPr>
            <a:xfrm>
              <a:off x="7229856" y="4554080"/>
              <a:ext cx="1456944" cy="276999"/>
            </a:xfrm>
            <a:prstGeom prst="rect">
              <a:avLst/>
            </a:prstGeom>
            <a:solidFill>
              <a:schemeClr val="bg1"/>
            </a:solidFill>
            <a:ln w="12700">
              <a:solidFill>
                <a:schemeClr val="tx1"/>
              </a:solidFill>
            </a:ln>
          </p:spPr>
          <p:txBody>
            <a:bodyPr wrap="square" rtlCol="0">
              <a:spAutoFit/>
            </a:bodyPr>
            <a:lstStyle/>
            <a:p>
              <a:r>
                <a:rPr lang="en-US" sz="1200" dirty="0" smtClean="0">
                  <a:solidFill>
                    <a:prstClr val="black"/>
                  </a:solidFill>
                </a:rPr>
                <a:t>Any other Model</a:t>
              </a:r>
              <a:endParaRPr lang="en-US" sz="1200" dirty="0">
                <a:solidFill>
                  <a:prstClr val="black"/>
                </a:solidFill>
              </a:endParaRPr>
            </a:p>
          </p:txBody>
        </p:sp>
        <p:cxnSp>
          <p:nvCxnSpPr>
            <p:cNvPr id="45" name="Straight Connector 44"/>
            <p:cNvCxnSpPr/>
            <p:nvPr/>
          </p:nvCxnSpPr>
          <p:spPr>
            <a:xfrm>
              <a:off x="6077712" y="4331208"/>
              <a:ext cx="158191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5815584" y="3775132"/>
            <a:ext cx="859536" cy="369332"/>
          </a:xfrm>
          <a:prstGeom prst="rect">
            <a:avLst/>
          </a:prstGeom>
          <a:noFill/>
        </p:spPr>
        <p:txBody>
          <a:bodyPr wrap="square" rtlCol="0">
            <a:spAutoFit/>
          </a:bodyPr>
          <a:lstStyle/>
          <a:p>
            <a:r>
              <a:rPr lang="en-US" dirty="0" smtClean="0">
                <a:solidFill>
                  <a:prstClr val="black"/>
                </a:solidFill>
              </a:rPr>
              <a:t>Dust</a:t>
            </a:r>
            <a:endParaRPr lang="en-US" dirty="0">
              <a:solidFill>
                <a:prstClr val="black"/>
              </a:solidFill>
            </a:endParaRPr>
          </a:p>
        </p:txBody>
      </p:sp>
      <p:sp>
        <p:nvSpPr>
          <p:cNvPr id="54" name="TextBox 53"/>
          <p:cNvSpPr txBox="1"/>
          <p:nvPr/>
        </p:nvSpPr>
        <p:spPr>
          <a:xfrm>
            <a:off x="7312152" y="3729412"/>
            <a:ext cx="859536" cy="369332"/>
          </a:xfrm>
          <a:prstGeom prst="rect">
            <a:avLst/>
          </a:prstGeom>
          <a:noFill/>
        </p:spPr>
        <p:txBody>
          <a:bodyPr wrap="square" rtlCol="0">
            <a:spAutoFit/>
          </a:bodyPr>
          <a:lstStyle/>
          <a:p>
            <a:r>
              <a:rPr lang="en-US" dirty="0" smtClean="0">
                <a:solidFill>
                  <a:prstClr val="black"/>
                </a:solidFill>
              </a:rPr>
              <a:t>Smoke</a:t>
            </a:r>
            <a:endParaRPr lang="en-US" dirty="0">
              <a:solidFill>
                <a:prstClr val="black"/>
              </a:solidFill>
            </a:endParaRPr>
          </a:p>
        </p:txBody>
      </p:sp>
      <p:sp>
        <p:nvSpPr>
          <p:cNvPr id="55" name="TextBox 54"/>
          <p:cNvSpPr txBox="1"/>
          <p:nvPr/>
        </p:nvSpPr>
        <p:spPr>
          <a:xfrm>
            <a:off x="2559558" y="978408"/>
            <a:ext cx="943356" cy="369332"/>
          </a:xfrm>
          <a:prstGeom prst="rect">
            <a:avLst/>
          </a:prstGeom>
          <a:noFill/>
        </p:spPr>
        <p:txBody>
          <a:bodyPr wrap="square" rtlCol="0">
            <a:spAutoFit/>
          </a:bodyPr>
          <a:lstStyle/>
          <a:p>
            <a:r>
              <a:rPr lang="en-US" dirty="0" smtClean="0">
                <a:solidFill>
                  <a:prstClr val="black"/>
                </a:solidFill>
              </a:rPr>
              <a:t>Ocean</a:t>
            </a:r>
            <a:endParaRPr lang="en-US" dirty="0">
              <a:solidFill>
                <a:prstClr val="black"/>
              </a:solidFill>
            </a:endParaRPr>
          </a:p>
        </p:txBody>
      </p:sp>
      <p:sp>
        <p:nvSpPr>
          <p:cNvPr id="56" name="TextBox 55"/>
          <p:cNvSpPr txBox="1"/>
          <p:nvPr/>
        </p:nvSpPr>
        <p:spPr>
          <a:xfrm>
            <a:off x="6412992" y="978408"/>
            <a:ext cx="670560" cy="369332"/>
          </a:xfrm>
          <a:prstGeom prst="rect">
            <a:avLst/>
          </a:prstGeom>
          <a:noFill/>
        </p:spPr>
        <p:txBody>
          <a:bodyPr wrap="square" rtlCol="0">
            <a:spAutoFit/>
          </a:bodyPr>
          <a:lstStyle/>
          <a:p>
            <a:r>
              <a:rPr lang="en-US" dirty="0" smtClean="0">
                <a:solidFill>
                  <a:prstClr val="black"/>
                </a:solidFill>
              </a:rPr>
              <a:t>Land</a:t>
            </a:r>
            <a:endParaRPr lang="en-US" dirty="0">
              <a:solidFill>
                <a:prstClr val="black"/>
              </a:solidFill>
            </a:endParaRPr>
          </a:p>
        </p:txBody>
      </p:sp>
      <p:sp>
        <p:nvSpPr>
          <p:cNvPr id="57" name="TextBox 56"/>
          <p:cNvSpPr txBox="1"/>
          <p:nvPr/>
        </p:nvSpPr>
        <p:spPr>
          <a:xfrm>
            <a:off x="219456" y="1133856"/>
            <a:ext cx="1847088" cy="523220"/>
          </a:xfrm>
          <a:prstGeom prst="rect">
            <a:avLst/>
          </a:prstGeom>
          <a:noFill/>
          <a:ln w="38100">
            <a:solidFill>
              <a:schemeClr val="tx1"/>
            </a:solidFill>
          </a:ln>
        </p:spPr>
        <p:txBody>
          <a:bodyPr wrap="square" rtlCol="0">
            <a:spAutoFit/>
          </a:bodyPr>
          <a:lstStyle/>
          <a:p>
            <a:r>
              <a:rPr lang="en-US" sz="1400" dirty="0" smtClean="0">
                <a:solidFill>
                  <a:prstClr val="black"/>
                </a:solidFill>
              </a:rPr>
              <a:t>Dependence on Fine Mode Weight (FMW)</a:t>
            </a:r>
            <a:endParaRPr lang="en-US" sz="1400" dirty="0">
              <a:solidFill>
                <a:prstClr val="black"/>
              </a:solidFill>
            </a:endParaRPr>
          </a:p>
        </p:txBody>
      </p:sp>
      <p:cxnSp>
        <p:nvCxnSpPr>
          <p:cNvPr id="58" name="Straight Arrow Connector 57"/>
          <p:cNvCxnSpPr/>
          <p:nvPr/>
        </p:nvCxnSpPr>
        <p:spPr>
          <a:xfrm>
            <a:off x="1353312" y="1670905"/>
            <a:ext cx="0" cy="922943"/>
          </a:xfrm>
          <a:prstGeom prst="straightConnector1">
            <a:avLst/>
          </a:prstGeom>
          <a:ln>
            <a:solidFill>
              <a:schemeClr val="tx2"/>
            </a:solidFill>
            <a:tailEnd type="arrow"/>
          </a:ln>
        </p:spPr>
        <p:style>
          <a:lnRef idx="3">
            <a:schemeClr val="dk1"/>
          </a:lnRef>
          <a:fillRef idx="0">
            <a:schemeClr val="dk1"/>
          </a:fillRef>
          <a:effectRef idx="2">
            <a:schemeClr val="dk1"/>
          </a:effectRef>
          <a:fontRef idx="minor">
            <a:schemeClr val="tx1"/>
          </a:fontRef>
        </p:style>
      </p:cxnSp>
      <p:sp>
        <p:nvSpPr>
          <p:cNvPr id="59" name="TextBox 58"/>
          <p:cNvSpPr txBox="1"/>
          <p:nvPr/>
        </p:nvSpPr>
        <p:spPr>
          <a:xfrm>
            <a:off x="91440" y="6309360"/>
            <a:ext cx="5236464" cy="369332"/>
          </a:xfrm>
          <a:prstGeom prst="rect">
            <a:avLst/>
          </a:prstGeom>
          <a:noFill/>
        </p:spPr>
        <p:txBody>
          <a:bodyPr wrap="square" rtlCol="0">
            <a:spAutoFit/>
          </a:bodyPr>
          <a:lstStyle/>
          <a:p>
            <a:r>
              <a:rPr lang="en-US" b="1" i="1" dirty="0" smtClean="0">
                <a:solidFill>
                  <a:prstClr val="black"/>
                </a:solidFill>
              </a:rPr>
              <a:t>From SM ATBD prepared by NGAS, dated 3/17/2010</a:t>
            </a:r>
            <a:endParaRPr lang="en-US" b="1" i="1" dirty="0">
              <a:solidFill>
                <a:prstClr val="black"/>
              </a:solidFill>
            </a:endParaRPr>
          </a:p>
        </p:txBody>
      </p:sp>
      <p:sp>
        <p:nvSpPr>
          <p:cNvPr id="60" name="TextBox 59"/>
          <p:cNvSpPr txBox="1"/>
          <p:nvPr/>
        </p:nvSpPr>
        <p:spPr>
          <a:xfrm>
            <a:off x="5989320" y="5577840"/>
            <a:ext cx="2432304" cy="923330"/>
          </a:xfrm>
          <a:prstGeom prst="rect">
            <a:avLst/>
          </a:prstGeom>
          <a:noFill/>
          <a:ln w="38100">
            <a:solidFill>
              <a:schemeClr val="tx1"/>
            </a:solidFill>
          </a:ln>
        </p:spPr>
        <p:txBody>
          <a:bodyPr wrap="square" rtlCol="0">
            <a:spAutoFit/>
          </a:bodyPr>
          <a:lstStyle/>
          <a:p>
            <a:r>
              <a:rPr lang="en-US" dirty="0" smtClean="0">
                <a:solidFill>
                  <a:prstClr val="black"/>
                </a:solidFill>
              </a:rPr>
              <a:t>Tuned out due to too many false positives as of 11/2/2012</a:t>
            </a:r>
            <a:endParaRPr lang="en-US" dirty="0">
              <a:solidFill>
                <a:prstClr val="black"/>
              </a:solidFill>
            </a:endParaRPr>
          </a:p>
        </p:txBody>
      </p:sp>
      <p:cxnSp>
        <p:nvCxnSpPr>
          <p:cNvPr id="61" name="Straight Arrow Connector 60"/>
          <p:cNvCxnSpPr/>
          <p:nvPr/>
        </p:nvCxnSpPr>
        <p:spPr>
          <a:xfrm flipV="1">
            <a:off x="7150608" y="4853308"/>
            <a:ext cx="0" cy="7245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984748" y="4483976"/>
            <a:ext cx="690372" cy="369332"/>
          </a:xfrm>
          <a:prstGeom prst="rect">
            <a:avLst/>
          </a:prstGeom>
          <a:noFill/>
        </p:spPr>
        <p:txBody>
          <a:bodyPr wrap="square" rtlCol="0">
            <a:spAutoFit/>
          </a:bodyPr>
          <a:lstStyle/>
          <a:p>
            <a:r>
              <a:rPr lang="en-US" dirty="0" smtClean="0">
                <a:solidFill>
                  <a:prstClr val="black"/>
                </a:solidFill>
              </a:rPr>
              <a:t>VCM</a:t>
            </a:r>
            <a:endParaRPr lang="en-US" dirty="0">
              <a:solidFill>
                <a:prstClr val="black"/>
              </a:solidFill>
            </a:endParaRPr>
          </a:p>
        </p:txBody>
      </p:sp>
      <p:cxnSp>
        <p:nvCxnSpPr>
          <p:cNvPr id="65" name="Straight Arrow Connector 64"/>
          <p:cNvCxnSpPr>
            <a:stCxn id="62" idx="3"/>
          </p:cNvCxnSpPr>
          <p:nvPr/>
        </p:nvCxnSpPr>
        <p:spPr>
          <a:xfrm flipV="1">
            <a:off x="6675120" y="4645152"/>
            <a:ext cx="1161288" cy="234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952232" y="4460486"/>
            <a:ext cx="734568" cy="369332"/>
          </a:xfrm>
          <a:prstGeom prst="rect">
            <a:avLst/>
          </a:prstGeom>
          <a:noFill/>
        </p:spPr>
        <p:txBody>
          <a:bodyPr wrap="square" rtlCol="0">
            <a:spAutoFit/>
          </a:bodyPr>
          <a:lstStyle/>
          <a:p>
            <a:r>
              <a:rPr lang="en-US" dirty="0" smtClean="0">
                <a:solidFill>
                  <a:prstClr val="black"/>
                </a:solidFill>
              </a:rPr>
              <a:t>Ash</a:t>
            </a:r>
            <a:endParaRPr lang="en-US" dirty="0">
              <a:solidFill>
                <a:prstClr val="black"/>
              </a:solidFill>
            </a:endParaRPr>
          </a:p>
        </p:txBody>
      </p:sp>
      <p:sp>
        <p:nvSpPr>
          <p:cNvPr id="67" name="Oval 66"/>
          <p:cNvSpPr/>
          <p:nvPr/>
        </p:nvSpPr>
        <p:spPr>
          <a:xfrm>
            <a:off x="5815584" y="4460486"/>
            <a:ext cx="2871216" cy="3928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57200" y="2414016"/>
            <a:ext cx="4870704" cy="11430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ppt_x"/>
                                          </p:val>
                                        </p:tav>
                                        <p:tav tm="100000">
                                          <p:val>
                                            <p:strVal val="#ppt_x"/>
                                          </p:val>
                                        </p:tav>
                                      </p:tavLst>
                                    </p:anim>
                                    <p:anim calcmode="lin" valueType="num">
                                      <p:cBhvr additive="base">
                                        <p:cTn id="18" dur="500" fill="hold"/>
                                        <p:tgtEl>
                                          <p:spTgt spid="5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ppt_x"/>
                                          </p:val>
                                        </p:tav>
                                        <p:tav tm="100000">
                                          <p:val>
                                            <p:strVal val="#ppt_x"/>
                                          </p:val>
                                        </p:tav>
                                      </p:tavLst>
                                    </p:anim>
                                    <p:anim calcmode="lin" valueType="num">
                                      <p:cBhvr additive="base">
                                        <p:cTn id="22" dur="500" fill="hold"/>
                                        <p:tgtEl>
                                          <p:spTgt spid="5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7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Aerosol Flag vs. SM</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VCM attempts to identify the presence of heavy aerosol flag for scenes that are classified as “confidently/probably cloudy” and passes that information to aerosol algorithm.</a:t>
            </a:r>
          </a:p>
          <a:p>
            <a:pPr lvl="1"/>
            <a:r>
              <a:rPr lang="en-US" dirty="0" smtClean="0"/>
              <a:t>Aerosol algorithm uses it to </a:t>
            </a:r>
            <a:r>
              <a:rPr lang="en-US" i="1" dirty="0" smtClean="0"/>
              <a:t>reset </a:t>
            </a:r>
            <a:r>
              <a:rPr lang="en-US" dirty="0" smtClean="0"/>
              <a:t>“confidently/probably cloudy” pixels as clear sky to attempt AOT/Angstrom Exponent/SM retrieval.</a:t>
            </a:r>
          </a:p>
          <a:p>
            <a:pPr lvl="1"/>
            <a:r>
              <a:rPr lang="en-US" dirty="0" smtClean="0"/>
              <a:t>If heavy aerosols (dust and smoke) are indeed present, AOT up to 2.0 is retrieved.  AOTs higher than 2.0 are flagged as “out of range”.</a:t>
            </a:r>
          </a:p>
          <a:p>
            <a:pPr lvl="1"/>
            <a:r>
              <a:rPr lang="en-US" dirty="0" smtClean="0"/>
              <a:t>If the pixels are indeed cloudy, AOTs will be high and likely out of range as well.</a:t>
            </a:r>
          </a:p>
          <a:p>
            <a:r>
              <a:rPr lang="en-US" dirty="0" smtClean="0"/>
              <a:t>With the recent inclusion of “probably cloudy” into heavy aerosol logic (</a:t>
            </a:r>
            <a:r>
              <a:rPr lang="en-US" i="1" dirty="0" smtClean="0"/>
              <a:t>implementation date June 27, 2013</a:t>
            </a:r>
            <a:r>
              <a:rPr lang="en-US" dirty="0" smtClean="0"/>
              <a:t>), cloud edges are being falsely identified as heavy aerosols.</a:t>
            </a:r>
          </a:p>
          <a:p>
            <a:pPr lvl="1"/>
            <a:r>
              <a:rPr lang="en-US" dirty="0" smtClean="0"/>
              <a:t>This will have an implication for global mean values, especially over Ocean.</a:t>
            </a:r>
          </a:p>
          <a:p>
            <a:r>
              <a:rPr lang="en-US" dirty="0" smtClean="0">
                <a:solidFill>
                  <a:srgbClr val="FF0000"/>
                </a:solidFill>
              </a:rPr>
              <a:t>SM algorithm does not rely on heavy aerosol information from VCM except for “volcanic ash”.</a:t>
            </a:r>
          </a:p>
          <a:p>
            <a:pPr lvl="1"/>
            <a:r>
              <a:rPr lang="en-US" dirty="0" smtClean="0">
                <a:solidFill>
                  <a:srgbClr val="FF0000"/>
                </a:solidFill>
              </a:rPr>
              <a:t>But, VCM tuned out all volcanic ash testing as of November 2, 2012</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53</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 Product Validation</a:t>
            </a:r>
            <a:endParaRPr lang="en-US" dirty="0"/>
          </a:p>
        </p:txBody>
      </p:sp>
      <p:sp>
        <p:nvSpPr>
          <p:cNvPr id="4" name="Content Placeholder 3"/>
          <p:cNvSpPr>
            <a:spLocks noGrp="1"/>
          </p:cNvSpPr>
          <p:nvPr>
            <p:ph sz="half" idx="2"/>
          </p:nvPr>
        </p:nvSpPr>
        <p:spPr>
          <a:xfrm>
            <a:off x="283464" y="1371600"/>
            <a:ext cx="8485632" cy="4754880"/>
          </a:xfrm>
        </p:spPr>
        <p:txBody>
          <a:bodyPr>
            <a:normAutofit fontScale="92500"/>
          </a:bodyPr>
          <a:lstStyle/>
          <a:p>
            <a:r>
              <a:rPr lang="en-US" dirty="0" smtClean="0"/>
              <a:t>Qualitative comparison of monthly global maps of VIIRS SM (dominant aerosol type), dust fraction, and smoke fraction to CALIPSO product (</a:t>
            </a:r>
            <a:r>
              <a:rPr lang="en-US" dirty="0" smtClean="0">
                <a:hlinkClick r:id="rId2"/>
              </a:rPr>
              <a:t>http://cain.larc.nasa.gov/</a:t>
            </a:r>
            <a:r>
              <a:rPr lang="en-US" dirty="0" smtClean="0"/>
              <a:t>)</a:t>
            </a:r>
          </a:p>
          <a:p>
            <a:pPr marL="742950" lvl="2" indent="-342900">
              <a:buFont typeface="Courier New" pitchFamily="49" charset="0"/>
              <a:buChar char="o"/>
            </a:pPr>
            <a:r>
              <a:rPr lang="en-US" dirty="0" smtClean="0"/>
              <a:t>CALIPSO: 5</a:t>
            </a:r>
            <a:r>
              <a:rPr lang="en-US" baseline="30000" dirty="0" smtClean="0"/>
              <a:t>o</a:t>
            </a:r>
            <a:r>
              <a:rPr lang="en-US" dirty="0" smtClean="0"/>
              <a:t> x 5</a:t>
            </a:r>
            <a:r>
              <a:rPr lang="en-US" baseline="30000" dirty="0" smtClean="0"/>
              <a:t>o</a:t>
            </a:r>
            <a:r>
              <a:rPr lang="en-US" baseline="-25000" dirty="0" smtClean="0"/>
              <a:t> </a:t>
            </a:r>
            <a:endParaRPr lang="en-US" dirty="0" smtClean="0"/>
          </a:p>
          <a:p>
            <a:pPr marL="1200150" lvl="3" indent="-342900">
              <a:buFont typeface="Wingdings" pitchFamily="2" charset="2"/>
              <a:buChar char="Ø"/>
            </a:pPr>
            <a:r>
              <a:rPr lang="en-US" dirty="0" smtClean="0"/>
              <a:t>Coarser grid for CALIPSO is used to obtain a good sample size.</a:t>
            </a:r>
          </a:p>
          <a:p>
            <a:pPr lvl="1">
              <a:buFont typeface="Courier New" pitchFamily="49" charset="0"/>
              <a:buChar char="o"/>
            </a:pPr>
            <a:r>
              <a:rPr lang="en-US" dirty="0" smtClean="0"/>
              <a:t>VIIRS: 0.25</a:t>
            </a:r>
            <a:r>
              <a:rPr lang="en-US" baseline="30000" dirty="0" smtClean="0"/>
              <a:t>o</a:t>
            </a:r>
            <a:r>
              <a:rPr lang="en-US" dirty="0" smtClean="0"/>
              <a:t> x 0.25</a:t>
            </a:r>
            <a:r>
              <a:rPr lang="en-US" baseline="30000" dirty="0" smtClean="0"/>
              <a:t>o</a:t>
            </a:r>
          </a:p>
          <a:p>
            <a:r>
              <a:rPr lang="en-US" dirty="0" smtClean="0"/>
              <a:t>Direct matchups of CALIPSO and VIIRS SM to compute accuracy, probability of detection, and false alarm ratio.</a:t>
            </a:r>
          </a:p>
          <a:p>
            <a:pPr lvl="1"/>
            <a:r>
              <a:rPr lang="en-US" dirty="0" smtClean="0"/>
              <a:t>31 individual cases (granules) covering both land and water.  Most of the matchups are for dust; for smoke no good matchups were obtained in the time period (August 2012 and January - February 2013) we looked at.</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54</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 name="TextBox 113"/>
          <p:cNvSpPr txBox="1"/>
          <p:nvPr/>
        </p:nvSpPr>
        <p:spPr>
          <a:xfrm>
            <a:off x="5562600" y="1121937"/>
            <a:ext cx="3398520" cy="3970318"/>
          </a:xfrm>
          <a:prstGeom prst="rect">
            <a:avLst/>
          </a:prstGeom>
          <a:noFill/>
          <a:ln>
            <a:solidFill>
              <a:schemeClr val="tx1"/>
            </a:solidFill>
          </a:ln>
        </p:spPr>
        <p:txBody>
          <a:bodyPr wrap="square" rtlCol="0">
            <a:spAutoFit/>
          </a:bodyPr>
          <a:lstStyle/>
          <a:p>
            <a:pPr marL="342900" indent="-342900">
              <a:buFont typeface="Arial" pitchFamily="34" charset="0"/>
              <a:buChar char="•"/>
            </a:pPr>
            <a:r>
              <a:rPr lang="en-US" sz="1400" dirty="0" smtClean="0">
                <a:solidFill>
                  <a:prstClr val="black"/>
                </a:solidFill>
              </a:rPr>
              <a:t>Time difference: ±2 minutes</a:t>
            </a:r>
          </a:p>
          <a:p>
            <a:pPr marL="342900" indent="-342900">
              <a:buFont typeface="Arial" pitchFamily="34" charset="0"/>
              <a:buChar char="•"/>
            </a:pPr>
            <a:r>
              <a:rPr lang="en-US" sz="1400" dirty="0" smtClean="0">
                <a:solidFill>
                  <a:prstClr val="black"/>
                </a:solidFill>
              </a:rPr>
              <a:t>Spatially , VIIRS pixels within ± 375m of </a:t>
            </a:r>
          </a:p>
          <a:p>
            <a:pPr marL="342900" indent="-342900"/>
            <a:r>
              <a:rPr lang="en-US" sz="1400" dirty="0" smtClean="0">
                <a:solidFill>
                  <a:prstClr val="black"/>
                </a:solidFill>
              </a:rPr>
              <a:t>         the middle CALIPSO profile was selected.</a:t>
            </a:r>
          </a:p>
          <a:p>
            <a:pPr marL="342900" indent="-342900">
              <a:buFont typeface="Arial" pitchFamily="34" charset="0"/>
              <a:buChar char="•"/>
            </a:pPr>
            <a:r>
              <a:rPr lang="en-US" sz="1400" dirty="0" smtClean="0">
                <a:solidFill>
                  <a:prstClr val="black"/>
                </a:solidFill>
              </a:rPr>
              <a:t>Middle three profiles are used to determine aerosol type in the column</a:t>
            </a:r>
          </a:p>
          <a:p>
            <a:pPr marL="800100" lvl="1" indent="-342900">
              <a:buFont typeface="Wingdings" pitchFamily="2" charset="2"/>
              <a:buChar char="§"/>
            </a:pPr>
            <a:r>
              <a:rPr lang="en-US" sz="1400" dirty="0" smtClean="0">
                <a:solidFill>
                  <a:prstClr val="black"/>
                </a:solidFill>
              </a:rPr>
              <a:t>All three profiles need to be cloud-free;</a:t>
            </a:r>
          </a:p>
          <a:p>
            <a:pPr marL="800100" lvl="1" indent="-342900">
              <a:buFont typeface="Wingdings" pitchFamily="2" charset="2"/>
              <a:buChar char="§"/>
            </a:pPr>
            <a:r>
              <a:rPr lang="en-US" sz="1400" dirty="0" smtClean="0">
                <a:solidFill>
                  <a:prstClr val="black"/>
                </a:solidFill>
              </a:rPr>
              <a:t>Dominant aerosol type is determined  through the calculation of dust (or smoke)  fraction ( i.e., no of dust (or smoke) layers divided by the no. of aerosol layers from surface to 12km.</a:t>
            </a:r>
          </a:p>
          <a:p>
            <a:pPr marL="342900" indent="-342900">
              <a:buFont typeface="Arial" pitchFamily="34" charset="0"/>
              <a:buChar char="•"/>
            </a:pPr>
            <a:r>
              <a:rPr lang="en-US" sz="1400" dirty="0" smtClean="0">
                <a:solidFill>
                  <a:prstClr val="black"/>
                </a:solidFill>
              </a:rPr>
              <a:t>VIIRS SM data are filtered for high quality.</a:t>
            </a:r>
          </a:p>
          <a:p>
            <a:pPr marL="342900" indent="-342900"/>
            <a:endParaRPr lang="en-US" sz="1400" dirty="0" smtClean="0">
              <a:solidFill>
                <a:prstClr val="black"/>
              </a:solidFill>
            </a:endParaRPr>
          </a:p>
        </p:txBody>
      </p:sp>
      <p:grpSp>
        <p:nvGrpSpPr>
          <p:cNvPr id="2" name="Group 129"/>
          <p:cNvGrpSpPr/>
          <p:nvPr/>
        </p:nvGrpSpPr>
        <p:grpSpPr>
          <a:xfrm>
            <a:off x="0" y="228600"/>
            <a:ext cx="5562600" cy="6583680"/>
            <a:chOff x="1752600" y="609600"/>
            <a:chExt cx="5771826" cy="6629400"/>
          </a:xfrm>
        </p:grpSpPr>
        <p:sp>
          <p:nvSpPr>
            <p:cNvPr id="85" name="Flowchart: Data 84"/>
            <p:cNvSpPr/>
            <p:nvPr/>
          </p:nvSpPr>
          <p:spPr>
            <a:xfrm>
              <a:off x="2819400" y="609600"/>
              <a:ext cx="3810000" cy="6629400"/>
            </a:xfrm>
            <a:prstGeom prst="flowChartInputOutput">
              <a:avLst/>
            </a:prstGeom>
            <a:noFill/>
            <a:ln>
              <a:prstDash val="sysDash"/>
            </a:ln>
            <a:scene3d>
              <a:camera prst="orthographicFront">
                <a:rot lat="17647459" lon="21000000" rev="2117791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128"/>
            <p:cNvGrpSpPr/>
            <p:nvPr/>
          </p:nvGrpSpPr>
          <p:grpSpPr>
            <a:xfrm>
              <a:off x="1752600" y="609600"/>
              <a:ext cx="5771826" cy="5638800"/>
              <a:chOff x="1752600" y="609600"/>
              <a:chExt cx="5771826" cy="5638800"/>
            </a:xfrm>
          </p:grpSpPr>
          <p:pic>
            <p:nvPicPr>
              <p:cNvPr id="1028" name="Picture 4" descr="http://www.satnews.com/cgi-bin/display_image.cgi?1047486393"/>
              <p:cNvPicPr>
                <a:picLocks noChangeAspect="1" noChangeArrowheads="1"/>
              </p:cNvPicPr>
              <p:nvPr/>
            </p:nvPicPr>
            <p:blipFill>
              <a:blip r:embed="rId2" cstate="print"/>
              <a:srcRect/>
              <a:stretch>
                <a:fillRect/>
              </a:stretch>
            </p:blipFill>
            <p:spPr bwMode="auto">
              <a:xfrm>
                <a:off x="1752600" y="609600"/>
                <a:ext cx="2314575" cy="1552576"/>
              </a:xfrm>
              <a:prstGeom prst="rect">
                <a:avLst/>
              </a:prstGeom>
              <a:noFill/>
              <a:scene3d>
                <a:camera prst="orthographicFront">
                  <a:rot lat="0" lon="11399970" rev="0"/>
                </a:camera>
                <a:lightRig rig="threePt" dir="t"/>
              </a:scene3d>
            </p:spPr>
          </p:pic>
          <p:cxnSp>
            <p:nvCxnSpPr>
              <p:cNvPr id="8" name="Straight Connector 7"/>
              <p:cNvCxnSpPr/>
              <p:nvPr/>
            </p:nvCxnSpPr>
            <p:spPr>
              <a:xfrm flipV="1">
                <a:off x="3581400" y="1828800"/>
                <a:ext cx="2133600" cy="4419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019550" y="3467100"/>
                <a:ext cx="13716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Arrow Connector 5"/>
              <p:cNvCxnSpPr/>
              <p:nvPr/>
            </p:nvCxnSpPr>
            <p:spPr>
              <a:xfrm>
                <a:off x="3581400" y="1371600"/>
                <a:ext cx="990600" cy="2819400"/>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81400" y="1295400"/>
                <a:ext cx="1143000" cy="2590800"/>
              </a:xfrm>
              <a:prstGeom prst="straightConnector1">
                <a:avLst/>
              </a:prstGeom>
              <a:ln w="15875">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570249" y="1291683"/>
                <a:ext cx="1295400" cy="2286000"/>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05200" y="1295400"/>
                <a:ext cx="914400" cy="320040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505200" y="1447800"/>
                <a:ext cx="762000" cy="335280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66532" y="1287966"/>
                <a:ext cx="1447800" cy="1981200"/>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81400" y="1295400"/>
                <a:ext cx="1559512" cy="1717088"/>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50166" y="1280532"/>
                <a:ext cx="1591322" cy="1514368"/>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1219200"/>
                <a:ext cx="1697858" cy="1350862"/>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33800" y="1219200"/>
                <a:ext cx="1719316" cy="1137790"/>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429000" y="1447800"/>
                <a:ext cx="714552" cy="3643224"/>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352800" y="1524000"/>
                <a:ext cx="661353" cy="3834444"/>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276600" y="1524000"/>
                <a:ext cx="593778" cy="4139247"/>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200400" y="1524000"/>
                <a:ext cx="536628" cy="4405947"/>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733800" y="1143000"/>
                <a:ext cx="1814566" cy="1013965"/>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4" idx="6"/>
              </p:cNvCxnSpPr>
              <p:nvPr/>
            </p:nvCxnSpPr>
            <p:spPr>
              <a:xfrm flipV="1">
                <a:off x="4705350" y="3886200"/>
                <a:ext cx="685800" cy="381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800600" y="3810000"/>
                <a:ext cx="543739" cy="276999"/>
              </a:xfrm>
              <a:prstGeom prst="rect">
                <a:avLst/>
              </a:prstGeom>
              <a:noFill/>
            </p:spPr>
            <p:txBody>
              <a:bodyPr wrap="none" rtlCol="0">
                <a:spAutoFit/>
              </a:bodyPr>
              <a:lstStyle/>
              <a:p>
                <a:r>
                  <a:rPr lang="en-US" sz="1200" dirty="0" smtClean="0">
                    <a:solidFill>
                      <a:prstClr val="black"/>
                    </a:solidFill>
                  </a:rPr>
                  <a:t>375m</a:t>
                </a:r>
                <a:endParaRPr lang="en-US" sz="1200" dirty="0">
                  <a:solidFill>
                    <a:prstClr val="black"/>
                  </a:solidFill>
                </a:endParaRPr>
              </a:p>
            </p:txBody>
          </p:sp>
          <p:cxnSp>
            <p:nvCxnSpPr>
              <p:cNvPr id="68" name="Straight Connector 67"/>
              <p:cNvCxnSpPr/>
              <p:nvPr/>
            </p:nvCxnSpPr>
            <p:spPr>
              <a:xfrm>
                <a:off x="5029200" y="3276600"/>
                <a:ext cx="152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882548" y="3572775"/>
                <a:ext cx="152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4953000" y="3276600"/>
                <a:ext cx="152400" cy="304800"/>
              </a:xfrm>
              <a:prstGeom prst="straightConnector1">
                <a:avLst/>
              </a:prstGeom>
              <a:ln w="6350">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29200" y="3276600"/>
                <a:ext cx="543739" cy="276999"/>
              </a:xfrm>
              <a:prstGeom prst="rect">
                <a:avLst/>
              </a:prstGeom>
              <a:noFill/>
            </p:spPr>
            <p:txBody>
              <a:bodyPr wrap="none" rtlCol="0">
                <a:spAutoFit/>
              </a:bodyPr>
              <a:lstStyle/>
              <a:p>
                <a:r>
                  <a:rPr lang="en-US" sz="1200" dirty="0" smtClean="0">
                    <a:solidFill>
                      <a:prstClr val="black"/>
                    </a:solidFill>
                  </a:rPr>
                  <a:t>330m</a:t>
                </a:r>
                <a:endParaRPr lang="en-US" sz="1200" dirty="0">
                  <a:solidFill>
                    <a:prstClr val="black"/>
                  </a:solidFill>
                </a:endParaRPr>
              </a:p>
            </p:txBody>
          </p:sp>
          <p:cxnSp>
            <p:nvCxnSpPr>
              <p:cNvPr id="75" name="Straight Connector 74"/>
              <p:cNvCxnSpPr/>
              <p:nvPr/>
            </p:nvCxnSpPr>
            <p:spPr>
              <a:xfrm>
                <a:off x="5560623" y="2158041"/>
                <a:ext cx="1678377" cy="5175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33800" y="5943600"/>
                <a:ext cx="3352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6858000" y="2209800"/>
                <a:ext cx="76200" cy="3733800"/>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934200" y="3962400"/>
                <a:ext cx="590226" cy="369332"/>
              </a:xfrm>
              <a:prstGeom prst="rect">
                <a:avLst/>
              </a:prstGeom>
              <a:noFill/>
            </p:spPr>
            <p:txBody>
              <a:bodyPr wrap="none" rtlCol="0">
                <a:spAutoFit/>
              </a:bodyPr>
              <a:lstStyle/>
              <a:p>
                <a:r>
                  <a:rPr lang="en-US" dirty="0" smtClean="0">
                    <a:solidFill>
                      <a:prstClr val="black"/>
                    </a:solidFill>
                  </a:rPr>
                  <a:t>5km</a:t>
                </a:r>
                <a:endParaRPr lang="en-US" dirty="0">
                  <a:solidFill>
                    <a:prstClr val="black"/>
                  </a:solidFill>
                </a:endParaRPr>
              </a:p>
            </p:txBody>
          </p:sp>
          <p:cxnSp>
            <p:nvCxnSpPr>
              <p:cNvPr id="87" name="Straight Connector 86"/>
              <p:cNvCxnSpPr/>
              <p:nvPr/>
            </p:nvCxnSpPr>
            <p:spPr>
              <a:xfrm flipH="1">
                <a:off x="4762502" y="2895600"/>
                <a:ext cx="1104898" cy="24384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476626" y="2514600"/>
                <a:ext cx="1095374" cy="246697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505200" y="3048000"/>
                <a:ext cx="2895600" cy="838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124200" y="3886200"/>
                <a:ext cx="2895600" cy="876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1981200" y="609600"/>
                <a:ext cx="973343" cy="369332"/>
              </a:xfrm>
              <a:prstGeom prst="rect">
                <a:avLst/>
              </a:prstGeom>
              <a:noFill/>
            </p:spPr>
            <p:txBody>
              <a:bodyPr wrap="none" rtlCol="0">
                <a:spAutoFit/>
              </a:bodyPr>
              <a:lstStyle/>
              <a:p>
                <a:r>
                  <a:rPr lang="en-US" dirty="0" smtClean="0">
                    <a:solidFill>
                      <a:prstClr val="black"/>
                    </a:solidFill>
                  </a:rPr>
                  <a:t>CALIPSO</a:t>
                </a:r>
                <a:endParaRPr lang="en-US" dirty="0">
                  <a:solidFill>
                    <a:prstClr val="black"/>
                  </a:solidFill>
                </a:endParaRPr>
              </a:p>
            </p:txBody>
          </p:sp>
          <p:sp>
            <p:nvSpPr>
              <p:cNvPr id="117" name="TextBox 116"/>
              <p:cNvSpPr txBox="1"/>
              <p:nvPr/>
            </p:nvSpPr>
            <p:spPr>
              <a:xfrm>
                <a:off x="1752600" y="3733800"/>
                <a:ext cx="1238352" cy="369332"/>
              </a:xfrm>
              <a:prstGeom prst="rect">
                <a:avLst/>
              </a:prstGeom>
              <a:noFill/>
            </p:spPr>
            <p:txBody>
              <a:bodyPr wrap="none" rtlCol="0">
                <a:spAutoFit/>
              </a:bodyPr>
              <a:lstStyle/>
              <a:p>
                <a:r>
                  <a:rPr lang="en-US" dirty="0" smtClean="0">
                    <a:solidFill>
                      <a:prstClr val="black"/>
                    </a:solidFill>
                  </a:rPr>
                  <a:t>VIIRS pixels</a:t>
                </a:r>
                <a:endParaRPr lang="en-US" dirty="0">
                  <a:solidFill>
                    <a:prstClr val="black"/>
                  </a:solidFill>
                </a:endParaRPr>
              </a:p>
            </p:txBody>
          </p:sp>
        </p:grpSp>
      </p:grpSp>
      <p:sp>
        <p:nvSpPr>
          <p:cNvPr id="118" name="TextBox 117"/>
          <p:cNvSpPr txBox="1"/>
          <p:nvPr/>
        </p:nvSpPr>
        <p:spPr>
          <a:xfrm>
            <a:off x="2409230" y="89106"/>
            <a:ext cx="4581575" cy="584775"/>
          </a:xfrm>
          <a:prstGeom prst="rect">
            <a:avLst/>
          </a:prstGeom>
          <a:noFill/>
        </p:spPr>
        <p:txBody>
          <a:bodyPr wrap="none" rtlCol="0">
            <a:spAutoFit/>
          </a:bodyPr>
          <a:lstStyle/>
          <a:p>
            <a:r>
              <a:rPr lang="en-US" sz="3200" dirty="0" smtClean="0">
                <a:solidFill>
                  <a:prstClr val="black"/>
                </a:solidFill>
              </a:rPr>
              <a:t>CALIPSO – VIIRS Matchups</a:t>
            </a:r>
            <a:endParaRPr lang="en-US" sz="3200" dirty="0">
              <a:solidFill>
                <a:prstClr val="black"/>
              </a:solidFill>
            </a:endParaRPr>
          </a:p>
        </p:txBody>
      </p:sp>
      <p:sp>
        <p:nvSpPr>
          <p:cNvPr id="41" name="TextBox 7"/>
          <p:cNvSpPr txBox="1">
            <a:spLocks noChangeArrowheads="1"/>
          </p:cNvSpPr>
          <p:nvPr/>
        </p:nvSpPr>
        <p:spPr bwMode="auto">
          <a:xfrm>
            <a:off x="73152" y="5843016"/>
            <a:ext cx="4112516" cy="83099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200" dirty="0">
                <a:solidFill>
                  <a:prstClr val="black"/>
                </a:solidFill>
              </a:rPr>
              <a:t>True Positive (TP): </a:t>
            </a:r>
            <a:r>
              <a:rPr lang="en-US" sz="1200" dirty="0" smtClean="0">
                <a:solidFill>
                  <a:prstClr val="black"/>
                </a:solidFill>
              </a:rPr>
              <a:t>VIIRS </a:t>
            </a:r>
            <a:r>
              <a:rPr lang="en-US" sz="1200" dirty="0">
                <a:solidFill>
                  <a:prstClr val="black"/>
                </a:solidFill>
              </a:rPr>
              <a:t>and CALIPSO say </a:t>
            </a:r>
            <a:r>
              <a:rPr lang="en-US" sz="1200" dirty="0">
                <a:solidFill>
                  <a:srgbClr val="FF0000"/>
                </a:solidFill>
              </a:rPr>
              <a:t>dust</a:t>
            </a:r>
          </a:p>
          <a:p>
            <a:r>
              <a:rPr lang="en-US" sz="1200" dirty="0">
                <a:solidFill>
                  <a:prstClr val="black"/>
                </a:solidFill>
              </a:rPr>
              <a:t>True Negative(TN): </a:t>
            </a:r>
            <a:r>
              <a:rPr lang="en-US" sz="1200" dirty="0" smtClean="0">
                <a:solidFill>
                  <a:prstClr val="black"/>
                </a:solidFill>
              </a:rPr>
              <a:t>VIIRS </a:t>
            </a:r>
            <a:r>
              <a:rPr lang="en-US" sz="1200" dirty="0">
                <a:solidFill>
                  <a:prstClr val="black"/>
                </a:solidFill>
              </a:rPr>
              <a:t>and CALIPSO say </a:t>
            </a:r>
            <a:r>
              <a:rPr lang="en-US" sz="1200" dirty="0">
                <a:solidFill>
                  <a:srgbClr val="FF0000"/>
                </a:solidFill>
              </a:rPr>
              <a:t>no dust</a:t>
            </a:r>
          </a:p>
          <a:p>
            <a:r>
              <a:rPr lang="en-US" sz="1200" dirty="0">
                <a:solidFill>
                  <a:prstClr val="black"/>
                </a:solidFill>
              </a:rPr>
              <a:t>False Negative(FN): </a:t>
            </a:r>
            <a:r>
              <a:rPr lang="en-US" sz="1200" dirty="0" smtClean="0">
                <a:solidFill>
                  <a:prstClr val="black"/>
                </a:solidFill>
              </a:rPr>
              <a:t>VIIRS </a:t>
            </a:r>
            <a:r>
              <a:rPr lang="en-US" sz="1200" dirty="0">
                <a:solidFill>
                  <a:prstClr val="black"/>
                </a:solidFill>
              </a:rPr>
              <a:t>says </a:t>
            </a:r>
            <a:r>
              <a:rPr lang="en-US" sz="1200" dirty="0">
                <a:solidFill>
                  <a:srgbClr val="FF0000"/>
                </a:solidFill>
              </a:rPr>
              <a:t>no</a:t>
            </a:r>
            <a:r>
              <a:rPr lang="en-US" sz="1200" dirty="0">
                <a:solidFill>
                  <a:prstClr val="black"/>
                </a:solidFill>
              </a:rPr>
              <a:t> </a:t>
            </a:r>
            <a:r>
              <a:rPr lang="en-US" sz="1200" dirty="0">
                <a:solidFill>
                  <a:srgbClr val="FF0000"/>
                </a:solidFill>
              </a:rPr>
              <a:t>dust</a:t>
            </a:r>
            <a:r>
              <a:rPr lang="en-US" sz="1200" dirty="0">
                <a:solidFill>
                  <a:prstClr val="black"/>
                </a:solidFill>
              </a:rPr>
              <a:t> but CALIPSO says </a:t>
            </a:r>
            <a:r>
              <a:rPr lang="en-US" sz="1200" dirty="0" smtClean="0">
                <a:solidFill>
                  <a:srgbClr val="FF0000"/>
                </a:solidFill>
              </a:rPr>
              <a:t>dust</a:t>
            </a:r>
            <a:endParaRPr lang="en-US" sz="1200" dirty="0">
              <a:solidFill>
                <a:srgbClr val="FF0000"/>
              </a:solidFill>
            </a:endParaRPr>
          </a:p>
          <a:p>
            <a:r>
              <a:rPr lang="en-US" sz="1200" dirty="0">
                <a:solidFill>
                  <a:prstClr val="black"/>
                </a:solidFill>
              </a:rPr>
              <a:t>False Positive(FP): </a:t>
            </a:r>
            <a:r>
              <a:rPr lang="en-US" sz="1200" dirty="0" smtClean="0">
                <a:solidFill>
                  <a:prstClr val="black"/>
                </a:solidFill>
              </a:rPr>
              <a:t>VIIRS </a:t>
            </a:r>
            <a:r>
              <a:rPr lang="en-US" sz="1200" dirty="0">
                <a:solidFill>
                  <a:prstClr val="black"/>
                </a:solidFill>
              </a:rPr>
              <a:t>says </a:t>
            </a:r>
            <a:r>
              <a:rPr lang="en-US" sz="1200" dirty="0">
                <a:solidFill>
                  <a:srgbClr val="FF0000"/>
                </a:solidFill>
              </a:rPr>
              <a:t>dust</a:t>
            </a:r>
            <a:r>
              <a:rPr lang="en-US" sz="1200" dirty="0">
                <a:solidFill>
                  <a:prstClr val="black"/>
                </a:solidFill>
              </a:rPr>
              <a:t> when CALIPSO says </a:t>
            </a:r>
            <a:r>
              <a:rPr lang="en-US" sz="1200" dirty="0" smtClean="0">
                <a:solidFill>
                  <a:srgbClr val="FF0000"/>
                </a:solidFill>
              </a:rPr>
              <a:t>no dust</a:t>
            </a:r>
            <a:endParaRPr lang="en-US" sz="1200" dirty="0">
              <a:solidFill>
                <a:srgbClr val="FF0000"/>
              </a:solidFill>
            </a:endParaRPr>
          </a:p>
        </p:txBody>
      </p:sp>
      <p:sp>
        <p:nvSpPr>
          <p:cNvPr id="42" name="TextBox 8"/>
          <p:cNvSpPr txBox="1">
            <a:spLocks noChangeArrowheads="1"/>
          </p:cNvSpPr>
          <p:nvPr/>
        </p:nvSpPr>
        <p:spPr bwMode="auto">
          <a:xfrm>
            <a:off x="5562600" y="5791200"/>
            <a:ext cx="3233928" cy="8925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600" dirty="0">
                <a:solidFill>
                  <a:prstClr val="black"/>
                </a:solidFill>
              </a:rPr>
              <a:t>POD = TP/(TP+FN)</a:t>
            </a:r>
          </a:p>
          <a:p>
            <a:r>
              <a:rPr lang="en-US" sz="1600" dirty="0">
                <a:solidFill>
                  <a:prstClr val="black"/>
                </a:solidFill>
              </a:rPr>
              <a:t>Accuracy = (TP+TN)/(TP+TN+FP+FN</a:t>
            </a:r>
            <a:r>
              <a:rPr lang="en-US" dirty="0" smtClean="0">
                <a:solidFill>
                  <a:prstClr val="black"/>
                </a:solidFill>
              </a:rPr>
              <a:t>)</a:t>
            </a:r>
          </a:p>
          <a:p>
            <a:r>
              <a:rPr lang="en-US" dirty="0" smtClean="0">
                <a:solidFill>
                  <a:prstClr val="black"/>
                </a:solidFill>
              </a:rPr>
              <a:t>FAR = FP/(FP+TP)</a:t>
            </a:r>
            <a:endParaRPr lang="en-US" dirty="0">
              <a:solidFill>
                <a:prstClr val="black"/>
              </a:solidFill>
            </a:endParaRPr>
          </a:p>
        </p:txBody>
      </p:sp>
      <p:sp>
        <p:nvSpPr>
          <p:cNvPr id="43" name="Slide Number Placeholder 42"/>
          <p:cNvSpPr>
            <a:spLocks noGrp="1"/>
          </p:cNvSpPr>
          <p:nvPr>
            <p:ph type="sldNum" sz="quarter" idx="12"/>
          </p:nvPr>
        </p:nvSpPr>
        <p:spPr/>
        <p:txBody>
          <a:bodyPr/>
          <a:lstStyle/>
          <a:p>
            <a:fld id="{96E36F11-A39A-294D-A59D-6180D50ED29D}" type="slidenum">
              <a:rPr lang="en-US" smtClean="0">
                <a:solidFill>
                  <a:prstClr val="black">
                    <a:tint val="75000"/>
                  </a:prstClr>
                </a:solidFill>
              </a:rPr>
              <a:pPr/>
              <a:t>55</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05.02-2012.06.02-HighQuality-DominantType_Res0.25.png"/>
          <p:cNvPicPr/>
          <p:nvPr/>
        </p:nvPicPr>
        <p:blipFill>
          <a:blip r:embed="rId2" cstate="print"/>
          <a:srcRect t="14054" b="6284"/>
          <a:stretch>
            <a:fillRect/>
          </a:stretch>
        </p:blipFill>
        <p:spPr>
          <a:xfrm>
            <a:off x="0" y="839749"/>
            <a:ext cx="9144000" cy="4856219"/>
          </a:xfrm>
          <a:prstGeom prst="rect">
            <a:avLst/>
          </a:prstGeom>
          <a:noFill/>
          <a:ln>
            <a:noFill/>
          </a:ln>
        </p:spPr>
      </p:pic>
      <p:sp>
        <p:nvSpPr>
          <p:cNvPr id="3" name="Title 1"/>
          <p:cNvSpPr txBox="1">
            <a:spLocks/>
          </p:cNvSpPr>
          <p:nvPr/>
        </p:nvSpPr>
        <p:spPr>
          <a:xfrm>
            <a:off x="457200" y="38127"/>
            <a:ext cx="8229600" cy="701546"/>
          </a:xfrm>
          <a:prstGeom prst="rect">
            <a:avLst/>
          </a:prstGeom>
        </p:spPr>
        <p:txBody>
          <a:bodyPr/>
          <a:lstStyle/>
          <a:p>
            <a:pPr algn="ctr">
              <a:spcBef>
                <a:spcPct val="0"/>
              </a:spcBef>
              <a:defRPr/>
            </a:pPr>
            <a:r>
              <a:rPr lang="en-US" sz="2400" dirty="0" smtClean="0">
                <a:solidFill>
                  <a:prstClr val="black"/>
                </a:solidFill>
              </a:rPr>
              <a:t>From Beta Maturity Report: Global Map of Dominant </a:t>
            </a:r>
          </a:p>
          <a:p>
            <a:pPr algn="ctr">
              <a:spcBef>
                <a:spcPct val="0"/>
              </a:spcBef>
              <a:defRPr/>
            </a:pPr>
            <a:r>
              <a:rPr lang="en-US" sz="2400" dirty="0" smtClean="0">
                <a:solidFill>
                  <a:prstClr val="black"/>
                </a:solidFill>
              </a:rPr>
              <a:t>Suspended Matter Type</a:t>
            </a:r>
            <a:endParaRPr lang="en-US" sz="2400" dirty="0">
              <a:solidFill>
                <a:prstClr val="black"/>
              </a:solidFill>
            </a:endParaRPr>
          </a:p>
        </p:txBody>
      </p:sp>
      <p:sp>
        <p:nvSpPr>
          <p:cNvPr id="4" name="TextBox 3"/>
          <p:cNvSpPr txBox="1"/>
          <p:nvPr/>
        </p:nvSpPr>
        <p:spPr>
          <a:xfrm>
            <a:off x="270579" y="5585250"/>
            <a:ext cx="8513805" cy="1200329"/>
          </a:xfrm>
          <a:prstGeom prst="rect">
            <a:avLst/>
          </a:prstGeom>
          <a:noFill/>
        </p:spPr>
        <p:txBody>
          <a:bodyPr wrap="square" rtlCol="0">
            <a:spAutoFit/>
          </a:bodyPr>
          <a:lstStyle/>
          <a:p>
            <a:pPr marL="168275" indent="-168275">
              <a:buFont typeface="Arial" pitchFamily="34" charset="0"/>
              <a:buChar char="•"/>
            </a:pPr>
            <a:r>
              <a:rPr lang="en-US" dirty="0" smtClean="0">
                <a:solidFill>
                  <a:prstClr val="black"/>
                </a:solidFill>
              </a:rPr>
              <a:t>Too much smoke over land.</a:t>
            </a:r>
          </a:p>
          <a:p>
            <a:pPr marL="168275" indent="-168275">
              <a:buFont typeface="Arial" pitchFamily="34" charset="0"/>
              <a:buChar char="•"/>
            </a:pPr>
            <a:r>
              <a:rPr lang="en-US" dirty="0" smtClean="0">
                <a:solidFill>
                  <a:prstClr val="black"/>
                </a:solidFill>
              </a:rPr>
              <a:t>Too much volcanic ash, especially in regions where volcanic ash is not expected to be present.</a:t>
            </a:r>
          </a:p>
          <a:p>
            <a:pPr marL="168275" indent="-168275">
              <a:buFont typeface="Arial" pitchFamily="34" charset="0"/>
              <a:buChar char="•"/>
            </a:pPr>
            <a:r>
              <a:rPr lang="en-US" dirty="0" smtClean="0">
                <a:solidFill>
                  <a:prstClr val="black"/>
                </a:solidFill>
              </a:rPr>
              <a:t>Missing dust over near dust sources and dust outflow regions (e.g., off of African coast).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56</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38711"/>
            <a:ext cx="8229600" cy="701546"/>
          </a:xfrm>
          <a:prstGeom prst="rect">
            <a:avLst/>
          </a:prstGeom>
        </p:spPr>
        <p:txBody>
          <a:bodyPr/>
          <a:lstStyle/>
          <a:p>
            <a:pPr algn="ctr">
              <a:spcBef>
                <a:spcPct val="0"/>
              </a:spcBef>
              <a:defRPr/>
            </a:pPr>
            <a:r>
              <a:rPr lang="en-US" sz="2400" dirty="0" smtClean="0">
                <a:solidFill>
                  <a:prstClr val="black"/>
                </a:solidFill>
              </a:rPr>
              <a:t>March 2013 (After PCT Update) : Global Map of Dominant </a:t>
            </a:r>
          </a:p>
          <a:p>
            <a:pPr algn="ctr">
              <a:spcBef>
                <a:spcPct val="0"/>
              </a:spcBef>
              <a:defRPr/>
            </a:pPr>
            <a:r>
              <a:rPr lang="en-US" sz="2400" dirty="0" smtClean="0">
                <a:solidFill>
                  <a:prstClr val="black"/>
                </a:solidFill>
              </a:rPr>
              <a:t>Suspended Matter Type</a:t>
            </a:r>
            <a:endParaRPr lang="en-US" sz="2400" dirty="0">
              <a:solidFill>
                <a:prstClr val="black"/>
              </a:solidFill>
            </a:endParaRPr>
          </a:p>
        </p:txBody>
      </p:sp>
      <p:sp>
        <p:nvSpPr>
          <p:cNvPr id="4" name="TextBox 3"/>
          <p:cNvSpPr txBox="1"/>
          <p:nvPr/>
        </p:nvSpPr>
        <p:spPr>
          <a:xfrm>
            <a:off x="457199" y="5832138"/>
            <a:ext cx="8513805" cy="1292662"/>
          </a:xfrm>
          <a:prstGeom prst="rect">
            <a:avLst/>
          </a:prstGeom>
          <a:noFill/>
        </p:spPr>
        <p:txBody>
          <a:bodyPr wrap="square" rtlCol="0">
            <a:spAutoFit/>
          </a:bodyPr>
          <a:lstStyle/>
          <a:p>
            <a:pPr>
              <a:buFont typeface="Arial" pitchFamily="34" charset="0"/>
              <a:buChar char="•"/>
            </a:pPr>
            <a:r>
              <a:rPr lang="en-US" dirty="0" smtClean="0">
                <a:solidFill>
                  <a:prstClr val="black"/>
                </a:solidFill>
              </a:rPr>
              <a:t> </a:t>
            </a:r>
            <a:r>
              <a:rPr lang="en-US" sz="1400" dirty="0" smtClean="0">
                <a:solidFill>
                  <a:prstClr val="black"/>
                </a:solidFill>
              </a:rPr>
              <a:t>No volcanic ash because VCM tuned out the tests.  Impact: if there is a volcanic eruption, VIIRS will not be able to provide volcanic ash information although the eruption will show up in the AOT product.  </a:t>
            </a:r>
          </a:p>
          <a:p>
            <a:pPr>
              <a:buFont typeface="Arial" pitchFamily="34" charset="0"/>
              <a:buChar char="•"/>
            </a:pPr>
            <a:r>
              <a:rPr lang="en-US" sz="1400" dirty="0" smtClean="0">
                <a:solidFill>
                  <a:prstClr val="black"/>
                </a:solidFill>
              </a:rPr>
              <a:t> Too much smoke over land.</a:t>
            </a:r>
          </a:p>
          <a:p>
            <a:pPr>
              <a:buFont typeface="Arial" pitchFamily="34" charset="0"/>
              <a:buChar char="•"/>
            </a:pPr>
            <a:r>
              <a:rPr lang="en-US" sz="1400" dirty="0" smtClean="0">
                <a:solidFill>
                  <a:prstClr val="black"/>
                </a:solidFill>
              </a:rPr>
              <a:t> Missing dust over near dust sources and dust outflow regions (e.g., off of African coast).</a:t>
            </a:r>
          </a:p>
          <a:p>
            <a:pPr>
              <a:buFont typeface="Arial" pitchFamily="34" charset="0"/>
              <a:buChar char="•"/>
            </a:pPr>
            <a:endParaRPr lang="en-US" dirty="0">
              <a:solidFill>
                <a:prstClr val="black"/>
              </a:solidFill>
            </a:endParaRPr>
          </a:p>
        </p:txBody>
      </p:sp>
      <p:pic>
        <p:nvPicPr>
          <p:cNvPr id="7170" name="Picture 2" descr="ftp://ftp.star.nesdis.noaa.gov/pub/smcd/VIIRS_Aerosol/jhuang/VIIRS_SM_GRIDDING_FIGURES/2013.03.01-2013.03.31/2013.03.01-2013.03.31-HighQuality-DominantType_Res0.25.png"/>
          <p:cNvPicPr>
            <a:picLocks noChangeArrowheads="1"/>
          </p:cNvPicPr>
          <p:nvPr/>
        </p:nvPicPr>
        <p:blipFill>
          <a:blip r:embed="rId2"/>
          <a:srcRect t="13956" b="6194"/>
          <a:stretch>
            <a:fillRect/>
          </a:stretch>
        </p:blipFill>
        <p:spPr bwMode="auto">
          <a:xfrm>
            <a:off x="0" y="877824"/>
            <a:ext cx="9144000" cy="4855464"/>
          </a:xfrm>
          <a:prstGeom prst="rect">
            <a:avLst/>
          </a:prstGeom>
          <a:noFill/>
        </p:spPr>
      </p:pic>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57</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ftp://ftp.star.nesdis.noaa.gov/pub/smcd/VIIRS_Aerosol/jhuang/VIIRS_SM_GRIDDING_FIGURES/2013.02.01-2013.02.28/2013.02.01-2013.02.28-HighQuality-Dust-Frac_Res0.25.png"/>
          <p:cNvPicPr>
            <a:picLocks noChangeAspect="1" noChangeArrowheads="1"/>
          </p:cNvPicPr>
          <p:nvPr/>
        </p:nvPicPr>
        <p:blipFill>
          <a:blip r:embed="rId2"/>
          <a:srcRect l="4559" t="22879" r="2401" b="5920"/>
          <a:stretch>
            <a:fillRect/>
          </a:stretch>
        </p:blipFill>
        <p:spPr bwMode="auto">
          <a:xfrm>
            <a:off x="3425309" y="3803904"/>
            <a:ext cx="5448601" cy="2779776"/>
          </a:xfrm>
          <a:prstGeom prst="rect">
            <a:avLst/>
          </a:prstGeom>
          <a:noFill/>
        </p:spPr>
      </p:pic>
      <p:sp>
        <p:nvSpPr>
          <p:cNvPr id="11" name="Title 10"/>
          <p:cNvSpPr>
            <a:spLocks noGrp="1"/>
          </p:cNvSpPr>
          <p:nvPr>
            <p:ph type="title"/>
          </p:nvPr>
        </p:nvSpPr>
        <p:spPr/>
        <p:txBody>
          <a:bodyPr/>
          <a:lstStyle/>
          <a:p>
            <a:r>
              <a:rPr lang="en-US" dirty="0" smtClean="0"/>
              <a:t>February 2013</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solidFill>
                  <a:prstClr val="black">
                    <a:tint val="75000"/>
                  </a:prstClr>
                </a:solidFill>
              </a:rPr>
              <a:pPr/>
              <a:t>58</a:t>
            </a:fld>
            <a:endParaRPr lang="en-US" dirty="0">
              <a:solidFill>
                <a:prstClr val="black">
                  <a:tint val="75000"/>
                </a:prstClr>
              </a:solidFill>
            </a:endParaRPr>
          </a:p>
        </p:txBody>
      </p:sp>
      <p:pic>
        <p:nvPicPr>
          <p:cNvPr id="27649" name="Picture 1" descr="C:\Users\shobhak\AppData\Local\Temp\1\dust_fraction_201302_5by5_high_day.png"/>
          <p:cNvPicPr>
            <a:picLocks noChangeAspect="1" noChangeArrowheads="1"/>
          </p:cNvPicPr>
          <p:nvPr/>
        </p:nvPicPr>
        <p:blipFill>
          <a:blip r:embed="rId3"/>
          <a:srcRect l="4571" t="21871" r="2000" b="5450"/>
          <a:stretch>
            <a:fillRect/>
          </a:stretch>
        </p:blipFill>
        <p:spPr bwMode="auto">
          <a:xfrm>
            <a:off x="70513" y="896112"/>
            <a:ext cx="5361335" cy="2780411"/>
          </a:xfrm>
          <a:prstGeom prst="rect">
            <a:avLst/>
          </a:prstGeom>
          <a:noFill/>
        </p:spPr>
      </p:pic>
      <p:sp>
        <p:nvSpPr>
          <p:cNvPr id="7" name="Rectangle 6"/>
          <p:cNvSpPr/>
          <p:nvPr/>
        </p:nvSpPr>
        <p:spPr>
          <a:xfrm>
            <a:off x="374904" y="4599432"/>
            <a:ext cx="2359152"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VIIRS “Dust Fraction” at 0.25</a:t>
            </a:r>
            <a:r>
              <a:rPr lang="en-US" baseline="30000" dirty="0" smtClean="0">
                <a:solidFill>
                  <a:prstClr val="white"/>
                </a:solidFill>
              </a:rPr>
              <a:t>o</a:t>
            </a:r>
            <a:r>
              <a:rPr lang="en-US" dirty="0" smtClean="0">
                <a:solidFill>
                  <a:prstClr val="white"/>
                </a:solidFill>
              </a:rPr>
              <a:t> x 0.25</a:t>
            </a:r>
            <a:r>
              <a:rPr lang="en-US" baseline="30000" dirty="0" smtClean="0">
                <a:solidFill>
                  <a:prstClr val="white"/>
                </a:solidFill>
              </a:rPr>
              <a:t>o</a:t>
            </a:r>
            <a:endParaRPr lang="en-US" baseline="30000" dirty="0">
              <a:solidFill>
                <a:prstClr val="white"/>
              </a:solidFill>
            </a:endParaRPr>
          </a:p>
        </p:txBody>
      </p:sp>
      <p:sp>
        <p:nvSpPr>
          <p:cNvPr id="8" name="Right Arrow 7"/>
          <p:cNvSpPr/>
          <p:nvPr/>
        </p:nvSpPr>
        <p:spPr>
          <a:xfrm>
            <a:off x="2734056" y="4864608"/>
            <a:ext cx="691253" cy="292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5916168" y="1664208"/>
            <a:ext cx="2212848" cy="630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CALIPSO “Dust Fraction” at 5</a:t>
            </a:r>
            <a:r>
              <a:rPr lang="en-US" baseline="30000" dirty="0" smtClean="0">
                <a:solidFill>
                  <a:prstClr val="white"/>
                </a:solidFill>
              </a:rPr>
              <a:t>o</a:t>
            </a:r>
            <a:r>
              <a:rPr lang="en-US" dirty="0" smtClean="0">
                <a:solidFill>
                  <a:prstClr val="white"/>
                </a:solidFill>
              </a:rPr>
              <a:t> x 5</a:t>
            </a:r>
            <a:r>
              <a:rPr lang="en-US" baseline="30000" dirty="0" smtClean="0">
                <a:solidFill>
                  <a:prstClr val="white"/>
                </a:solidFill>
              </a:rPr>
              <a:t>o</a:t>
            </a:r>
            <a:endParaRPr lang="en-US" baseline="30000" dirty="0">
              <a:solidFill>
                <a:prstClr val="white"/>
              </a:solidFill>
            </a:endParaRPr>
          </a:p>
        </p:txBody>
      </p:sp>
      <p:sp>
        <p:nvSpPr>
          <p:cNvPr id="10" name="Left Arrow 9"/>
          <p:cNvSpPr/>
          <p:nvPr/>
        </p:nvSpPr>
        <p:spPr>
          <a:xfrm>
            <a:off x="5431848" y="1883664"/>
            <a:ext cx="484320" cy="2194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70513" y="5907024"/>
            <a:ext cx="3354796" cy="646331"/>
          </a:xfrm>
          <a:prstGeom prst="rect">
            <a:avLst/>
          </a:prstGeom>
          <a:noFill/>
        </p:spPr>
        <p:txBody>
          <a:bodyPr wrap="square" rtlCol="0">
            <a:spAutoFit/>
          </a:bodyPr>
          <a:lstStyle/>
          <a:p>
            <a:pPr algn="ctr"/>
            <a:r>
              <a:rPr lang="en-US" dirty="0" smtClean="0">
                <a:solidFill>
                  <a:prstClr val="black"/>
                </a:solidFill>
              </a:rPr>
              <a:t>VIIRS global dust distribution not consistent with CALIPSO</a:t>
            </a:r>
            <a:endParaRPr lang="en-US"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ftp://ftp.star.nesdis.noaa.gov/pub/smcd/VIIRS_Aerosol/jhuang/VIIRS_SM_GRIDDING_FIGURES/2013.02.01-2013.02.28/2013.02.01-2013.02.28-HighQuality-Smoke-Frac_Res0.25.png"/>
          <p:cNvPicPr>
            <a:picLocks noChangeAspect="1" noChangeArrowheads="1"/>
          </p:cNvPicPr>
          <p:nvPr/>
        </p:nvPicPr>
        <p:blipFill>
          <a:blip r:embed="rId2"/>
          <a:srcRect l="4319" t="22440" r="1841" b="4920"/>
          <a:stretch>
            <a:fillRect/>
          </a:stretch>
        </p:blipFill>
        <p:spPr bwMode="auto">
          <a:xfrm>
            <a:off x="3602737" y="3941699"/>
            <a:ext cx="5386581" cy="2779776"/>
          </a:xfrm>
          <a:prstGeom prst="rect">
            <a:avLst/>
          </a:prstGeom>
          <a:noFill/>
        </p:spPr>
      </p:pic>
      <p:sp>
        <p:nvSpPr>
          <p:cNvPr id="13" name="Title 12"/>
          <p:cNvSpPr>
            <a:spLocks noGrp="1"/>
          </p:cNvSpPr>
          <p:nvPr>
            <p:ph type="title"/>
          </p:nvPr>
        </p:nvSpPr>
        <p:spPr/>
        <p:txBody>
          <a:bodyPr/>
          <a:lstStyle/>
          <a:p>
            <a:r>
              <a:rPr lang="en-US" dirty="0" smtClean="0">
                <a:solidFill>
                  <a:prstClr val="black"/>
                </a:solidFill>
              </a:rPr>
              <a:t>February 2013</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solidFill>
                  <a:prstClr val="black">
                    <a:tint val="75000"/>
                  </a:prstClr>
                </a:solidFill>
              </a:rPr>
              <a:pPr/>
              <a:t>59</a:t>
            </a:fld>
            <a:endParaRPr lang="en-US" dirty="0">
              <a:solidFill>
                <a:prstClr val="black">
                  <a:tint val="75000"/>
                </a:prstClr>
              </a:solidFill>
            </a:endParaRPr>
          </a:p>
        </p:txBody>
      </p:sp>
      <p:pic>
        <p:nvPicPr>
          <p:cNvPr id="29697" name="Picture 1" descr="C:\Users\shobhak\AppData\Local\Temp\1\smoke_fraction_201302_5by5_high_day.png"/>
          <p:cNvPicPr>
            <a:picLocks noChangeAspect="1" noChangeArrowheads="1"/>
          </p:cNvPicPr>
          <p:nvPr/>
        </p:nvPicPr>
        <p:blipFill>
          <a:blip r:embed="rId3"/>
          <a:srcRect l="4100" t="22250" r="1692" b="5450"/>
          <a:stretch>
            <a:fillRect/>
          </a:stretch>
        </p:blipFill>
        <p:spPr bwMode="auto">
          <a:xfrm>
            <a:off x="146305" y="923544"/>
            <a:ext cx="5433157" cy="2779776"/>
          </a:xfrm>
          <a:prstGeom prst="rect">
            <a:avLst/>
          </a:prstGeom>
          <a:noFill/>
        </p:spPr>
      </p:pic>
      <p:sp>
        <p:nvSpPr>
          <p:cNvPr id="5" name="Rectangle 4"/>
          <p:cNvSpPr/>
          <p:nvPr/>
        </p:nvSpPr>
        <p:spPr>
          <a:xfrm>
            <a:off x="301752" y="4599432"/>
            <a:ext cx="2432304" cy="740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VIIRS “Smoke Fraction” at 0.25</a:t>
            </a:r>
            <a:r>
              <a:rPr lang="en-US" baseline="30000" dirty="0" smtClean="0">
                <a:solidFill>
                  <a:prstClr val="white"/>
                </a:solidFill>
              </a:rPr>
              <a:t>o</a:t>
            </a:r>
            <a:r>
              <a:rPr lang="en-US" dirty="0" smtClean="0">
                <a:solidFill>
                  <a:prstClr val="white"/>
                </a:solidFill>
              </a:rPr>
              <a:t> x 0.25</a:t>
            </a:r>
            <a:r>
              <a:rPr lang="en-US" baseline="30000" dirty="0" smtClean="0">
                <a:solidFill>
                  <a:prstClr val="white"/>
                </a:solidFill>
              </a:rPr>
              <a:t>o</a:t>
            </a:r>
            <a:endParaRPr lang="en-US" baseline="30000" dirty="0">
              <a:solidFill>
                <a:prstClr val="white"/>
              </a:solidFill>
            </a:endParaRPr>
          </a:p>
        </p:txBody>
      </p:sp>
      <p:sp>
        <p:nvSpPr>
          <p:cNvPr id="6" name="Right Arrow 5"/>
          <p:cNvSpPr/>
          <p:nvPr/>
        </p:nvSpPr>
        <p:spPr>
          <a:xfrm>
            <a:off x="2734056" y="4864608"/>
            <a:ext cx="691253" cy="292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5916168" y="1664208"/>
            <a:ext cx="2212848" cy="630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CALIPSO “Smoke Fraction” at 5</a:t>
            </a:r>
            <a:r>
              <a:rPr lang="en-US" baseline="30000" dirty="0" smtClean="0">
                <a:solidFill>
                  <a:prstClr val="white"/>
                </a:solidFill>
              </a:rPr>
              <a:t>o</a:t>
            </a:r>
            <a:r>
              <a:rPr lang="en-US" dirty="0" smtClean="0">
                <a:solidFill>
                  <a:prstClr val="white"/>
                </a:solidFill>
              </a:rPr>
              <a:t> x 5</a:t>
            </a:r>
            <a:r>
              <a:rPr lang="en-US" baseline="30000" dirty="0" smtClean="0">
                <a:solidFill>
                  <a:prstClr val="white"/>
                </a:solidFill>
              </a:rPr>
              <a:t>o</a:t>
            </a:r>
            <a:endParaRPr lang="en-US" baseline="30000" dirty="0">
              <a:solidFill>
                <a:prstClr val="white"/>
              </a:solidFill>
            </a:endParaRPr>
          </a:p>
        </p:txBody>
      </p:sp>
      <p:sp>
        <p:nvSpPr>
          <p:cNvPr id="8" name="Left Arrow 7"/>
          <p:cNvSpPr/>
          <p:nvPr/>
        </p:nvSpPr>
        <p:spPr>
          <a:xfrm>
            <a:off x="5431848" y="1883664"/>
            <a:ext cx="484320" cy="2194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70513" y="5751376"/>
            <a:ext cx="3354796" cy="954107"/>
          </a:xfrm>
          <a:prstGeom prst="rect">
            <a:avLst/>
          </a:prstGeom>
          <a:noFill/>
        </p:spPr>
        <p:txBody>
          <a:bodyPr wrap="square" rtlCol="0">
            <a:spAutoFit/>
          </a:bodyPr>
          <a:lstStyle/>
          <a:p>
            <a:pPr algn="ctr"/>
            <a:r>
              <a:rPr lang="en-US" sz="1400" dirty="0" smtClean="0">
                <a:solidFill>
                  <a:prstClr val="black"/>
                </a:solidFill>
              </a:rPr>
              <a:t>VIIRS global smoke distribution not consistent with CALIPSO but very consistent with seasonal global biomass burning shown in Zhang et al., 2012</a:t>
            </a:r>
            <a:endParaRPr lang="en-US" sz="14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Aerosol Optical Thickness (AOT)</a:t>
            </a:r>
            <a:endParaRPr lang="en-US" dirty="0">
              <a:solidFill>
                <a:schemeClr val="tx2"/>
              </a:solidFill>
            </a:endParaRPr>
          </a:p>
        </p:txBody>
      </p:sp>
      <p:sp>
        <p:nvSpPr>
          <p:cNvPr id="4" name="Text Placeholder 3"/>
          <p:cNvSpPr>
            <a:spLocks noGrp="1"/>
          </p:cNvSpPr>
          <p:nvPr>
            <p:ph type="body" idx="1"/>
          </p:nvPr>
        </p:nvSpPr>
        <p:spPr>
          <a:xfrm>
            <a:off x="722313" y="1280160"/>
            <a:ext cx="7772400" cy="3126741"/>
          </a:xfrm>
        </p:spPr>
        <p:txBody>
          <a:bodyPr>
            <a:normAutofit fontScale="92500" lnSpcReduction="20000"/>
          </a:bodyPr>
          <a:lstStyle/>
          <a:p>
            <a:r>
              <a:rPr lang="en-US" u="sng" dirty="0" smtClean="0"/>
              <a:t>Outline:</a:t>
            </a:r>
          </a:p>
          <a:p>
            <a:pPr marL="174625" indent="-174625">
              <a:buFont typeface="Arial" pitchFamily="34" charset="0"/>
              <a:buChar char="•"/>
            </a:pPr>
            <a:r>
              <a:rPr lang="en-US" dirty="0" smtClean="0"/>
              <a:t>Objectives and methods for Provisional</a:t>
            </a:r>
          </a:p>
          <a:p>
            <a:pPr marL="174625" indent="-174625">
              <a:buFont typeface="Arial" pitchFamily="34" charset="0"/>
              <a:buChar char="•"/>
            </a:pPr>
            <a:r>
              <a:rPr lang="en-US" dirty="0" smtClean="0"/>
              <a:t>Data and Time period used</a:t>
            </a:r>
          </a:p>
          <a:p>
            <a:pPr marL="174625" indent="-174625">
              <a:buFont typeface="Arial" pitchFamily="34" charset="0"/>
              <a:buChar char="•"/>
            </a:pPr>
            <a:r>
              <a:rPr lang="en-US" dirty="0" smtClean="0"/>
              <a:t>Reduction of high bias over land</a:t>
            </a:r>
          </a:p>
          <a:p>
            <a:pPr marL="174625" indent="-174625">
              <a:buFont typeface="Arial" pitchFamily="34" charset="0"/>
              <a:buChar char="•"/>
            </a:pPr>
            <a:r>
              <a:rPr lang="en-US" dirty="0" smtClean="0"/>
              <a:t>Evaluation with </a:t>
            </a:r>
            <a:r>
              <a:rPr lang="en-US" dirty="0" err="1" smtClean="0"/>
              <a:t>AERONET</a:t>
            </a:r>
            <a:endParaRPr lang="en-US" dirty="0" smtClean="0"/>
          </a:p>
          <a:p>
            <a:pPr marL="631825" lvl="1" indent="-174625">
              <a:buFont typeface="Arial" pitchFamily="34" charset="0"/>
              <a:buChar char="•"/>
            </a:pPr>
            <a:r>
              <a:rPr lang="en-US" dirty="0" smtClean="0"/>
              <a:t>PGE Matchup</a:t>
            </a:r>
          </a:p>
          <a:p>
            <a:pPr marL="631825" lvl="1" indent="-174625">
              <a:buFont typeface="Arial" pitchFamily="34" charset="0"/>
              <a:buChar char="•"/>
            </a:pPr>
            <a:r>
              <a:rPr lang="en-US" dirty="0" err="1" smtClean="0"/>
              <a:t>MAPSS</a:t>
            </a:r>
            <a:r>
              <a:rPr lang="en-US" dirty="0" smtClean="0"/>
              <a:t>-like  matchup</a:t>
            </a:r>
          </a:p>
          <a:p>
            <a:pPr marL="631825" lvl="1" indent="-174625">
              <a:buFont typeface="Arial" pitchFamily="34" charset="0"/>
              <a:buChar char="•"/>
            </a:pPr>
            <a:r>
              <a:rPr lang="en-US" dirty="0" smtClean="0"/>
              <a:t>MAN matchup</a:t>
            </a:r>
          </a:p>
          <a:p>
            <a:pPr marL="174625" indent="-174625">
              <a:buFont typeface="Arial" pitchFamily="34" charset="0"/>
              <a:buChar char="•"/>
            </a:pPr>
            <a:r>
              <a:rPr lang="en-US" dirty="0" smtClean="0"/>
              <a:t>Evaluation with MODIS</a:t>
            </a:r>
          </a:p>
          <a:p>
            <a:pPr marL="174625" indent="-174625">
              <a:buFont typeface="Arial" pitchFamily="34" charset="0"/>
              <a:buChar char="•"/>
            </a:pPr>
            <a:r>
              <a:rPr lang="en-US" dirty="0" smtClean="0"/>
              <a:t>Planned improvements</a:t>
            </a:r>
          </a:p>
          <a:p>
            <a:pPr marL="631825" lvl="1" indent="-174625">
              <a:buFont typeface="Arial" pitchFamily="34" charset="0"/>
              <a:buChar char="•"/>
            </a:pPr>
            <a:r>
              <a:rPr lang="en-US" dirty="0" smtClean="0"/>
              <a:t>Improving surface reflectance band ratios in over-land retrieval</a:t>
            </a:r>
          </a:p>
          <a:p>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ciren\AppData\Local\Temp\2\scp22890\net\orbit170l\disk1\pub\pubu\GOESR_AIT\abi_smoke_dust\visual_code_new\deep_blue\npp_d20130131_t1443344_rgb.jpg"/>
          <p:cNvPicPr>
            <a:picLocks noChangeArrowheads="1"/>
          </p:cNvPicPr>
          <p:nvPr/>
        </p:nvPicPr>
        <p:blipFill>
          <a:blip r:embed="rId2" cstate="print"/>
          <a:srcRect/>
          <a:stretch>
            <a:fillRect/>
          </a:stretch>
        </p:blipFill>
        <p:spPr bwMode="auto">
          <a:xfrm>
            <a:off x="1447800" y="1371600"/>
            <a:ext cx="5870448" cy="3547872"/>
          </a:xfrm>
          <a:prstGeom prst="rect">
            <a:avLst/>
          </a:prstGeom>
          <a:noFill/>
        </p:spPr>
      </p:pic>
      <p:sp>
        <p:nvSpPr>
          <p:cNvPr id="3" name="TextBox 2"/>
          <p:cNvSpPr txBox="1"/>
          <p:nvPr/>
        </p:nvSpPr>
        <p:spPr>
          <a:xfrm>
            <a:off x="2112264" y="5239512"/>
            <a:ext cx="4617720" cy="923330"/>
          </a:xfrm>
          <a:prstGeom prst="rect">
            <a:avLst/>
          </a:prstGeom>
          <a:noFill/>
        </p:spPr>
        <p:txBody>
          <a:bodyPr wrap="square" rtlCol="0">
            <a:spAutoFit/>
          </a:bodyPr>
          <a:lstStyle/>
          <a:p>
            <a:r>
              <a:rPr lang="en-US" dirty="0" smtClean="0">
                <a:solidFill>
                  <a:prstClr val="black"/>
                </a:solidFill>
              </a:rPr>
              <a:t>VIIRS RGB January 31, 2013 showing a dust plume over the Atlantic.  Next slide shows VIIRS SM matchup with CALIPSO for this granule. </a:t>
            </a:r>
            <a:endParaRPr lang="en-US" dirty="0">
              <a:solidFill>
                <a:prstClr val="black"/>
              </a:solidFill>
            </a:endParaRPr>
          </a:p>
        </p:txBody>
      </p:sp>
      <p:sp>
        <p:nvSpPr>
          <p:cNvPr id="7" name="Title 6"/>
          <p:cNvSpPr>
            <a:spLocks noGrp="1"/>
          </p:cNvSpPr>
          <p:nvPr>
            <p:ph type="title"/>
          </p:nvPr>
        </p:nvSpPr>
        <p:spPr/>
        <p:txBody>
          <a:bodyPr>
            <a:normAutofit/>
          </a:bodyPr>
          <a:lstStyle/>
          <a:p>
            <a:r>
              <a:rPr lang="en-US" dirty="0" smtClean="0">
                <a:solidFill>
                  <a:prstClr val="black"/>
                </a:solidFill>
              </a:rPr>
              <a:t>VIIRS – CALIPSO SM Matchups </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ciren\Documents\CALIPSO_VFM_2013-01-31T14-35-05ZD-VSUMO_d20130131_t1443344_750mbox.png"/>
          <p:cNvPicPr>
            <a:picLocks noChangeAspect="1" noChangeArrowheads="1"/>
          </p:cNvPicPr>
          <p:nvPr/>
        </p:nvPicPr>
        <p:blipFill>
          <a:blip r:embed="rId2" cstate="print"/>
          <a:srcRect/>
          <a:stretch>
            <a:fillRect/>
          </a:stretch>
        </p:blipFill>
        <p:spPr bwMode="auto">
          <a:xfrm>
            <a:off x="134471" y="0"/>
            <a:ext cx="8875058" cy="6858000"/>
          </a:xfrm>
          <a:prstGeom prst="rect">
            <a:avLst/>
          </a:prstGeom>
          <a:noFill/>
        </p:spPr>
      </p:pic>
      <p:sp>
        <p:nvSpPr>
          <p:cNvPr id="5" name="TextBox 4"/>
          <p:cNvSpPr txBox="1"/>
          <p:nvPr/>
        </p:nvSpPr>
        <p:spPr>
          <a:xfrm>
            <a:off x="609600" y="152400"/>
            <a:ext cx="1806585" cy="369332"/>
          </a:xfrm>
          <a:prstGeom prst="rect">
            <a:avLst/>
          </a:prstGeom>
          <a:noFill/>
        </p:spPr>
        <p:txBody>
          <a:bodyPr wrap="none" rtlCol="0">
            <a:spAutoFit/>
          </a:bodyPr>
          <a:lstStyle/>
          <a:p>
            <a:r>
              <a:rPr lang="en-US" dirty="0" smtClean="0">
                <a:solidFill>
                  <a:prstClr val="black"/>
                </a:solidFill>
              </a:rPr>
              <a:t>VIIRS SM product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61</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05000" y="679704"/>
          <a:ext cx="5333999" cy="2743200"/>
        </p:xfrm>
        <a:graphic>
          <a:graphicData uri="http://schemas.openxmlformats.org/drawingml/2006/table">
            <a:tbl>
              <a:tblPr firstRow="1" bandRow="1">
                <a:tableStyleId>{5C22544A-7EE6-4342-B048-85BDC9FD1C3A}</a:tableStyleId>
              </a:tblPr>
              <a:tblGrid>
                <a:gridCol w="1904999"/>
                <a:gridCol w="838200"/>
                <a:gridCol w="1066800"/>
                <a:gridCol w="838200"/>
                <a:gridCol w="685800"/>
              </a:tblGrid>
              <a:tr h="228600">
                <a:tc gridSpan="2">
                  <a:txBody>
                    <a:bodyPr/>
                    <a:lstStyle/>
                    <a:p>
                      <a:r>
                        <a:rPr lang="en-US" sz="1400" dirty="0" smtClean="0"/>
                        <a:t>Granule</a:t>
                      </a:r>
                      <a:endParaRPr lang="en-US" sz="1400" dirty="0"/>
                    </a:p>
                  </a:txBody>
                  <a:tcPr anchor="ctr" anchorCtr="1"/>
                </a:tc>
                <a:tc hMerge="1">
                  <a:txBody>
                    <a:bodyPr/>
                    <a:lstStyle/>
                    <a:p>
                      <a:endParaRPr lang="en-US"/>
                    </a:p>
                  </a:txBody>
                  <a:tcPr/>
                </a:tc>
                <a:tc>
                  <a:txBody>
                    <a:bodyPr/>
                    <a:lstStyle/>
                    <a:p>
                      <a:r>
                        <a:rPr lang="en-US" sz="1400" dirty="0" smtClean="0"/>
                        <a:t>Accuracy</a:t>
                      </a:r>
                      <a:endParaRPr lang="en-US" sz="1400" dirty="0"/>
                    </a:p>
                  </a:txBody>
                  <a:tcPr anchor="ctr" anchorCtr="1"/>
                </a:tc>
                <a:tc>
                  <a:txBody>
                    <a:bodyPr/>
                    <a:lstStyle/>
                    <a:p>
                      <a:r>
                        <a:rPr lang="en-US" sz="1400" dirty="0" smtClean="0"/>
                        <a:t>POD</a:t>
                      </a:r>
                      <a:endParaRPr lang="en-US" sz="1400" dirty="0"/>
                    </a:p>
                  </a:txBody>
                  <a:tcPr anchor="ctr" anchorCtr="1"/>
                </a:tc>
                <a:tc>
                  <a:txBody>
                    <a:bodyPr/>
                    <a:lstStyle/>
                    <a:p>
                      <a:r>
                        <a:rPr lang="en-US" sz="1400" dirty="0" smtClean="0"/>
                        <a:t>FAR</a:t>
                      </a:r>
                      <a:endParaRPr lang="en-US" sz="1400" dirty="0"/>
                    </a:p>
                  </a:txBody>
                  <a:tcPr anchor="ctr" anchorCtr="1"/>
                </a:tc>
              </a:tr>
              <a:tr h="185420">
                <a:tc rowSpan="2">
                  <a:txBody>
                    <a:bodyPr/>
                    <a:lstStyle/>
                    <a:p>
                      <a:r>
                        <a:rPr lang="en-US" sz="1400" b="1" kern="1200" dirty="0" smtClean="0">
                          <a:solidFill>
                            <a:schemeClr val="dk1"/>
                          </a:solidFill>
                          <a:latin typeface="+mn-lt"/>
                          <a:ea typeface="+mn-ea"/>
                          <a:cs typeface="+mn-cs"/>
                        </a:rPr>
                        <a:t>d20120801_t1332529</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24.3</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d20130108_t1010226</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d20130115_t1122460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16.7</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d20130222_t1110420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16.7</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bl>
          </a:graphicData>
        </a:graphic>
      </p:graphicFrame>
      <p:graphicFrame>
        <p:nvGraphicFramePr>
          <p:cNvPr id="7" name="Table 6"/>
          <p:cNvGraphicFramePr>
            <a:graphicFrameLocks noGrp="1"/>
          </p:cNvGraphicFramePr>
          <p:nvPr/>
        </p:nvGraphicFramePr>
        <p:xfrm>
          <a:off x="1905000" y="3441192"/>
          <a:ext cx="5333999" cy="3352800"/>
        </p:xfrm>
        <a:graphic>
          <a:graphicData uri="http://schemas.openxmlformats.org/drawingml/2006/table">
            <a:tbl>
              <a:tblPr firstRow="1" bandRow="1">
                <a:tableStyleId>{5C22544A-7EE6-4342-B048-85BDC9FD1C3A}</a:tableStyleId>
              </a:tblPr>
              <a:tblGrid>
                <a:gridCol w="1904999"/>
                <a:gridCol w="838200"/>
                <a:gridCol w="1143000"/>
                <a:gridCol w="762000"/>
                <a:gridCol w="685800"/>
              </a:tblGrid>
              <a:tr h="142240">
                <a:tc gridSpan="2">
                  <a:txBody>
                    <a:bodyPr/>
                    <a:lstStyle/>
                    <a:p>
                      <a:pPr algn="ctr"/>
                      <a:r>
                        <a:rPr lang="en-US" sz="1400" dirty="0" smtClean="0"/>
                        <a:t>Granule</a:t>
                      </a:r>
                      <a:endParaRPr lang="en-US" sz="1400" dirty="0"/>
                    </a:p>
                  </a:txBody>
                  <a:tcPr anchor="ctr"/>
                </a:tc>
                <a:tc hMerge="1">
                  <a:txBody>
                    <a:bodyPr/>
                    <a:lstStyle/>
                    <a:p>
                      <a:endParaRPr lang="en-US"/>
                    </a:p>
                  </a:txBody>
                  <a:tcPr/>
                </a:tc>
                <a:tc>
                  <a:txBody>
                    <a:bodyPr/>
                    <a:lstStyle/>
                    <a:p>
                      <a:pPr algn="ctr"/>
                      <a:r>
                        <a:rPr lang="en-US" sz="1400" dirty="0" smtClean="0"/>
                        <a:t>Accuracy</a:t>
                      </a:r>
                      <a:endParaRPr lang="en-US" sz="1400" dirty="0"/>
                    </a:p>
                  </a:txBody>
                  <a:tcPr anchor="ctr"/>
                </a:tc>
                <a:tc>
                  <a:txBody>
                    <a:bodyPr/>
                    <a:lstStyle/>
                    <a:p>
                      <a:pPr algn="ctr"/>
                      <a:r>
                        <a:rPr lang="en-US" sz="1400" dirty="0" smtClean="0"/>
                        <a:t>POD</a:t>
                      </a:r>
                      <a:endParaRPr lang="en-US" sz="1400" dirty="0"/>
                    </a:p>
                  </a:txBody>
                  <a:tcPr anchor="ctr"/>
                </a:tc>
                <a:tc>
                  <a:txBody>
                    <a:bodyPr/>
                    <a:lstStyle/>
                    <a:p>
                      <a:pPr algn="ctr"/>
                      <a:r>
                        <a:rPr lang="en-US" sz="1400" dirty="0" smtClean="0"/>
                        <a:t>FAR</a:t>
                      </a:r>
                      <a:endParaRPr lang="en-US" sz="1400" dirty="0"/>
                    </a:p>
                  </a:txBody>
                  <a:tcPr anchor="ctr"/>
                </a:tc>
              </a:tr>
              <a:tr h="185420">
                <a:tc rowSpan="2">
                  <a:txBody>
                    <a:bodyPr/>
                    <a:lstStyle/>
                    <a:p>
                      <a:r>
                        <a:rPr lang="en-US" sz="1400" b="1" kern="1200" dirty="0" smtClean="0">
                          <a:solidFill>
                            <a:schemeClr val="dk1"/>
                          </a:solidFill>
                          <a:latin typeface="+mn-lt"/>
                          <a:ea typeface="+mn-ea"/>
                          <a:cs typeface="+mn-cs"/>
                        </a:rPr>
                        <a:t>d20120801_t1324204</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80.4</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d20130108_t1511560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6.9</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d20130131_t1443344</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2.3</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d20130131_t1444598</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solidFill>
                            <a:srgbClr val="FF0000"/>
                          </a:solidFill>
                        </a:rPr>
                        <a:t>13.1</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rowSpan="2">
                  <a:txBody>
                    <a:bodyPr/>
                    <a:lstStyle/>
                    <a:p>
                      <a:r>
                        <a:rPr lang="en-US" sz="1400" b="1" kern="1200" dirty="0" smtClean="0">
                          <a:solidFill>
                            <a:schemeClr val="dk1"/>
                          </a:solidFill>
                          <a:latin typeface="+mn-lt"/>
                          <a:ea typeface="+mn-ea"/>
                          <a:cs typeface="+mn-cs"/>
                        </a:rPr>
                        <a:t>d20130222_t1110420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45.0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0.7</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14.3</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bl>
          </a:graphicData>
        </a:graphic>
      </p:graphicFrame>
      <p:sp>
        <p:nvSpPr>
          <p:cNvPr id="5" name="TextBox 4"/>
          <p:cNvSpPr txBox="1"/>
          <p:nvPr/>
        </p:nvSpPr>
        <p:spPr>
          <a:xfrm>
            <a:off x="1905000" y="679704"/>
            <a:ext cx="768096" cy="369332"/>
          </a:xfrm>
          <a:prstGeom prst="rect">
            <a:avLst/>
          </a:prstGeom>
          <a:noFill/>
        </p:spPr>
        <p:txBody>
          <a:bodyPr wrap="square" rtlCol="0">
            <a:spAutoFit/>
          </a:bodyPr>
          <a:lstStyle/>
          <a:p>
            <a:r>
              <a:rPr lang="en-US" dirty="0" smtClean="0">
                <a:solidFill>
                  <a:srgbClr val="92D050"/>
                </a:solidFill>
              </a:rPr>
              <a:t>Land</a:t>
            </a:r>
            <a:endParaRPr lang="en-US" dirty="0">
              <a:solidFill>
                <a:srgbClr val="92D050"/>
              </a:solidFill>
            </a:endParaRPr>
          </a:p>
        </p:txBody>
      </p:sp>
      <p:sp>
        <p:nvSpPr>
          <p:cNvPr id="6" name="TextBox 5"/>
          <p:cNvSpPr txBox="1"/>
          <p:nvPr/>
        </p:nvSpPr>
        <p:spPr>
          <a:xfrm>
            <a:off x="1905000" y="3422904"/>
            <a:ext cx="768096" cy="369332"/>
          </a:xfrm>
          <a:prstGeom prst="rect">
            <a:avLst/>
          </a:prstGeom>
          <a:noFill/>
        </p:spPr>
        <p:txBody>
          <a:bodyPr wrap="square" rtlCol="0">
            <a:spAutoFit/>
          </a:bodyPr>
          <a:lstStyle/>
          <a:p>
            <a:r>
              <a:rPr lang="en-US" dirty="0" smtClean="0">
                <a:solidFill>
                  <a:srgbClr val="1F497D"/>
                </a:solidFill>
              </a:rPr>
              <a:t>Water</a:t>
            </a:r>
            <a:endParaRPr lang="en-US" dirty="0">
              <a:solidFill>
                <a:srgbClr val="1F497D"/>
              </a:solidFill>
            </a:endParaRPr>
          </a:p>
        </p:txBody>
      </p:sp>
      <p:sp>
        <p:nvSpPr>
          <p:cNvPr id="8" name="TextBox 7"/>
          <p:cNvSpPr txBox="1"/>
          <p:nvPr/>
        </p:nvSpPr>
        <p:spPr>
          <a:xfrm>
            <a:off x="2855976" y="184666"/>
            <a:ext cx="3874008" cy="369332"/>
          </a:xfrm>
          <a:prstGeom prst="rect">
            <a:avLst/>
          </a:prstGeom>
          <a:noFill/>
        </p:spPr>
        <p:txBody>
          <a:bodyPr wrap="square" rtlCol="0">
            <a:spAutoFit/>
          </a:bodyPr>
          <a:lstStyle/>
          <a:p>
            <a:r>
              <a:rPr lang="en-US" dirty="0" smtClean="0">
                <a:solidFill>
                  <a:prstClr val="black"/>
                </a:solidFill>
              </a:rPr>
              <a:t>VIIRS vs. CALIPSO SM Matchups</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96E36F11-A39A-294D-A59D-6180D50ED29D}" type="slidenum">
              <a:rPr lang="en-US" smtClean="0">
                <a:solidFill>
                  <a:prstClr val="black">
                    <a:tint val="75000"/>
                  </a:prstClr>
                </a:solidFill>
              </a:rPr>
              <a:pPr/>
              <a:t>62</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 Algorithm Approach Issues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Attempts to determine SM based on Fine Mode Weight (FMW) over Ocean:</a:t>
            </a:r>
          </a:p>
          <a:p>
            <a:pPr lvl="1"/>
            <a:r>
              <a:rPr lang="en-US" dirty="0" smtClean="0"/>
              <a:t>Single thresholds (e.g., 20% for dust), although based on AERONET volume size distribution analysis, for different aerosol types are not valid because </a:t>
            </a:r>
            <a:r>
              <a:rPr lang="en-US" dirty="0" smtClean="0">
                <a:solidFill>
                  <a:srgbClr val="FF0000"/>
                </a:solidFill>
              </a:rPr>
              <a:t>changes in plume characteristics change FMW</a:t>
            </a:r>
            <a:r>
              <a:rPr lang="en-US" dirty="0" smtClean="0"/>
              <a:t>;</a:t>
            </a:r>
          </a:p>
          <a:p>
            <a:pPr lvl="1"/>
            <a:r>
              <a:rPr lang="en-US" dirty="0" smtClean="0"/>
              <a:t>Analysis of FMW from MODIS data (Yu et al., JGR, 2009) shows that values have seasonal and regional dependencies;</a:t>
            </a:r>
          </a:p>
          <a:p>
            <a:pPr lvl="1"/>
            <a:r>
              <a:rPr lang="en-US" dirty="0" smtClean="0"/>
              <a:t>The operational (IDPS) version of Look-up-Table (LUT) for over Ocean aerosol retrieval used aerosol optical properties (models) different from MODIS Collection 5.</a:t>
            </a:r>
          </a:p>
          <a:p>
            <a:r>
              <a:rPr lang="en-US" dirty="0" smtClean="0"/>
              <a:t>Attempts to determine SM based on land aerosol model over Land:</a:t>
            </a:r>
          </a:p>
          <a:p>
            <a:pPr lvl="1"/>
            <a:r>
              <a:rPr lang="en-US" dirty="0" smtClean="0"/>
              <a:t>Uncertain and depends on the way residuals are calculated.</a:t>
            </a:r>
          </a:p>
          <a:p>
            <a:r>
              <a:rPr lang="en-US" dirty="0" smtClean="0"/>
              <a:t>High quality SM detection for AOTs &gt; 0.5 and typing only for AOTs &gt; 1.0</a:t>
            </a:r>
          </a:p>
          <a:p>
            <a:pPr lvl="1"/>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63</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VIIRS FMW</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64</a:t>
            </a:fld>
            <a:endParaRPr lang="en-US" dirty="0">
              <a:solidFill>
                <a:prstClr val="black">
                  <a:tint val="75000"/>
                </a:prstClr>
              </a:solidFill>
            </a:endParaRPr>
          </a:p>
        </p:txBody>
      </p:sp>
      <p:sp>
        <p:nvSpPr>
          <p:cNvPr id="3" name="Content Placeholder 2"/>
          <p:cNvSpPr>
            <a:spLocks noGrp="1"/>
          </p:cNvSpPr>
          <p:nvPr>
            <p:ph idx="4294967295"/>
          </p:nvPr>
        </p:nvSpPr>
        <p:spPr>
          <a:xfrm>
            <a:off x="515566" y="4785705"/>
            <a:ext cx="8229600" cy="909637"/>
          </a:xfrm>
          <a:prstGeom prst="rect">
            <a:avLst/>
          </a:prstGeom>
        </p:spPr>
        <p:txBody>
          <a:bodyPr>
            <a:normAutofit fontScale="77500" lnSpcReduction="20000"/>
          </a:bodyPr>
          <a:lstStyle/>
          <a:p>
            <a:pPr>
              <a:buNone/>
            </a:pPr>
            <a:r>
              <a:rPr lang="en-US" dirty="0" smtClean="0"/>
              <a:t>	MODIS shows lower FMW near the dust source regions.  This feature is missing in VIIRS due to which SM algorithm misses dust detection.  </a:t>
            </a:r>
          </a:p>
        </p:txBody>
      </p:sp>
      <p:pic>
        <p:nvPicPr>
          <p:cNvPr id="9" name="Picture 8" descr="viirs.smf.edr.Mavg.0.25.20120502.20120602.png"/>
          <p:cNvPicPr>
            <a:picLocks noChangeAspect="1"/>
          </p:cNvPicPr>
          <p:nvPr/>
        </p:nvPicPr>
        <p:blipFill>
          <a:blip r:embed="rId2" cstate="print"/>
          <a:stretch>
            <a:fillRect/>
          </a:stretch>
        </p:blipFill>
        <p:spPr>
          <a:xfrm>
            <a:off x="0" y="1269091"/>
            <a:ext cx="4572000" cy="2887579"/>
          </a:xfrm>
          <a:prstGeom prst="rect">
            <a:avLst/>
          </a:prstGeom>
        </p:spPr>
      </p:pic>
      <p:pic>
        <p:nvPicPr>
          <p:cNvPr id="10" name="Picture 9" descr="aqua.fmw.L2.Mavg.0.25.20120502.20120602.png"/>
          <p:cNvPicPr>
            <a:picLocks noChangeAspect="1"/>
          </p:cNvPicPr>
          <p:nvPr/>
        </p:nvPicPr>
        <p:blipFill>
          <a:blip r:embed="rId3" cstate="print"/>
          <a:stretch>
            <a:fillRect/>
          </a:stretch>
        </p:blipFill>
        <p:spPr>
          <a:xfrm>
            <a:off x="4572000" y="1261872"/>
            <a:ext cx="4572000" cy="2887579"/>
          </a:xfrm>
          <a:prstGeom prst="rect">
            <a:avLst/>
          </a:prstGeom>
        </p:spPr>
      </p:pic>
      <p:sp>
        <p:nvSpPr>
          <p:cNvPr id="11" name="Oval 10"/>
          <p:cNvSpPr/>
          <p:nvPr/>
        </p:nvSpPr>
        <p:spPr>
          <a:xfrm>
            <a:off x="6007608" y="2249424"/>
            <a:ext cx="749808" cy="310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2"/>
          <a:srcRect/>
          <a:stretch>
            <a:fillRect/>
          </a:stretch>
        </p:blipFill>
        <p:spPr bwMode="auto">
          <a:xfrm>
            <a:off x="3162300" y="2095500"/>
            <a:ext cx="5981700" cy="46259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Analysis of January 13, 2013 Dust Case</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65</a:t>
            </a:fld>
            <a:endParaRPr lang="en-US" dirty="0">
              <a:solidFill>
                <a:prstClr val="black">
                  <a:tint val="75000"/>
                </a:prstClr>
              </a:solidFill>
            </a:endParaRPr>
          </a:p>
        </p:txBody>
      </p:sp>
      <p:pic>
        <p:nvPicPr>
          <p:cNvPr id="6" name="Picture 2" descr="D:\Hongqing\WORK\VIIRS\VALIDATION\Provisional\NewLUT-Water\figures\rgb_20130113.jpg"/>
          <p:cNvPicPr>
            <a:picLocks noChangeAspect="1" noChangeArrowheads="1"/>
          </p:cNvPicPr>
          <p:nvPr/>
        </p:nvPicPr>
        <p:blipFill>
          <a:blip r:embed="rId3" cstate="print"/>
          <a:srcRect/>
          <a:stretch>
            <a:fillRect/>
          </a:stretch>
        </p:blipFill>
        <p:spPr bwMode="auto">
          <a:xfrm>
            <a:off x="97536" y="1005840"/>
            <a:ext cx="3852672" cy="2568448"/>
          </a:xfrm>
          <a:prstGeom prst="rect">
            <a:avLst/>
          </a:prstGeom>
          <a:noFill/>
        </p:spPr>
      </p:pic>
      <p:sp>
        <p:nvSpPr>
          <p:cNvPr id="7" name="Oval 6"/>
          <p:cNvSpPr/>
          <p:nvPr/>
        </p:nvSpPr>
        <p:spPr>
          <a:xfrm>
            <a:off x="8385048" y="4626864"/>
            <a:ext cx="128016"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E36F11-A39A-294D-A59D-6180D50ED29D}" type="slidenum">
              <a:rPr lang="en-US" smtClean="0">
                <a:solidFill>
                  <a:prstClr val="black">
                    <a:tint val="75000"/>
                  </a:prstClr>
                </a:solidFill>
              </a:rPr>
              <a:pPr/>
              <a:t>66</a:t>
            </a:fld>
            <a:endParaRPr lang="en-US" dirty="0">
              <a:solidFill>
                <a:prstClr val="black">
                  <a:tint val="75000"/>
                </a:prstClr>
              </a:solidFill>
            </a:endParaRPr>
          </a:p>
        </p:txBody>
      </p:sp>
      <p:pic>
        <p:nvPicPr>
          <p:cNvPr id="5" name="Picture 2" descr="D:\Hongqing\WORK\VIIRS\VALIDATION\Provisional\NewLUT-Water\figures\rgb_20130113.jpg"/>
          <p:cNvPicPr>
            <a:picLocks noChangeAspect="1" noChangeArrowheads="1"/>
          </p:cNvPicPr>
          <p:nvPr/>
        </p:nvPicPr>
        <p:blipFill>
          <a:blip r:embed="rId2" cstate="print"/>
          <a:srcRect/>
          <a:stretch>
            <a:fillRect/>
          </a:stretch>
        </p:blipFill>
        <p:spPr bwMode="auto">
          <a:xfrm>
            <a:off x="97536" y="1005840"/>
            <a:ext cx="8229600" cy="5486400"/>
          </a:xfrm>
          <a:prstGeom prst="rect">
            <a:avLst/>
          </a:prstGeom>
          <a:noFill/>
        </p:spPr>
      </p:pic>
      <p:sp>
        <p:nvSpPr>
          <p:cNvPr id="8" name="Title 4"/>
          <p:cNvSpPr txBox="1">
            <a:spLocks/>
          </p:cNvSpPr>
          <p:nvPr/>
        </p:nvSpPr>
        <p:spPr>
          <a:xfrm>
            <a:off x="457200" y="0"/>
            <a:ext cx="8229600" cy="822960"/>
          </a:xfrm>
          <a:prstGeom prst="rect">
            <a:avLst/>
          </a:prstGeom>
        </p:spPr>
        <p:txBody>
          <a:bodyPr/>
          <a:lstStyle/>
          <a:p>
            <a:pPr algn="ctr" defTabSz="914400">
              <a:spcBef>
                <a:spcPct val="0"/>
              </a:spcBef>
              <a:defRPr/>
            </a:pPr>
            <a:r>
              <a:rPr lang="en-US" sz="3200" dirty="0" smtClean="0">
                <a:solidFill>
                  <a:prstClr val="black"/>
                </a:solidFill>
              </a:rPr>
              <a:t>Analysis of VIIRS </a:t>
            </a:r>
            <a:r>
              <a:rPr lang="en-US" sz="3200" dirty="0" err="1" smtClean="0">
                <a:solidFill>
                  <a:prstClr val="black"/>
                </a:solidFill>
              </a:rPr>
              <a:t>FMW</a:t>
            </a:r>
            <a:r>
              <a:rPr lang="en-US" sz="3200" dirty="0" smtClean="0">
                <a:solidFill>
                  <a:prstClr val="black"/>
                </a:solidFill>
              </a:rPr>
              <a:t> (cont.)</a:t>
            </a:r>
            <a:endParaRPr lang="en-US" sz="3200" dirty="0">
              <a:solidFill>
                <a:prstClr val="black"/>
              </a:solidFill>
            </a:endParaRPr>
          </a:p>
        </p:txBody>
      </p:sp>
      <p:pic>
        <p:nvPicPr>
          <p:cNvPr id="10" name="Picture 9" descr="ami1_20130113_combo.sp.png"/>
          <p:cNvPicPr>
            <a:picLocks noChangeAspect="1"/>
          </p:cNvPicPr>
          <p:nvPr/>
        </p:nvPicPr>
        <p:blipFill>
          <a:blip r:embed="rId3" cstate="print"/>
          <a:stretch>
            <a:fillRect/>
          </a:stretch>
        </p:blipFill>
        <p:spPr>
          <a:xfrm>
            <a:off x="5446776" y="1005840"/>
            <a:ext cx="3352800" cy="2514600"/>
          </a:xfrm>
          <a:prstGeom prst="rect">
            <a:avLst/>
          </a:prstGeom>
        </p:spPr>
      </p:pic>
      <p:sp>
        <p:nvSpPr>
          <p:cNvPr id="7" name="TextBox 6"/>
          <p:cNvSpPr txBox="1"/>
          <p:nvPr/>
        </p:nvSpPr>
        <p:spPr>
          <a:xfrm>
            <a:off x="6858000" y="1293316"/>
            <a:ext cx="1883664" cy="430887"/>
          </a:xfrm>
          <a:prstGeom prst="rect">
            <a:avLst/>
          </a:prstGeom>
          <a:noFill/>
        </p:spPr>
        <p:txBody>
          <a:bodyPr wrap="square" rtlCol="0">
            <a:spAutoFit/>
          </a:bodyPr>
          <a:lstStyle/>
          <a:p>
            <a:r>
              <a:rPr lang="en-US" sz="1100" b="1" dirty="0" smtClean="0">
                <a:solidFill>
                  <a:prstClr val="black"/>
                </a:solidFill>
              </a:rPr>
              <a:t>FMW has to be less than 20% for dust to be detected.</a:t>
            </a:r>
            <a:endParaRPr lang="en-US" sz="1100" b="1" dirty="0">
              <a:solidFill>
                <a:prstClr val="black"/>
              </a:solidFill>
            </a:endParaRPr>
          </a:p>
        </p:txBody>
      </p:sp>
      <p:pic>
        <p:nvPicPr>
          <p:cNvPr id="21505" name="Picture 1" descr="C:\Users\shobhak\AppData\Local\Temp\1\sm1_20130113_SusMatType.sp.png"/>
          <p:cNvPicPr>
            <a:picLocks noChangeAspect="1" noChangeArrowheads="1"/>
          </p:cNvPicPr>
          <p:nvPr/>
        </p:nvPicPr>
        <p:blipFill>
          <a:blip r:embed="rId4"/>
          <a:srcRect/>
          <a:stretch>
            <a:fillRect/>
          </a:stretch>
        </p:blipFill>
        <p:spPr bwMode="auto">
          <a:xfrm>
            <a:off x="5446776" y="3749040"/>
            <a:ext cx="3657600" cy="27432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Analysis of VIIRS FMW (cont.)</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solidFill>
                  <a:prstClr val="black">
                    <a:tint val="75000"/>
                  </a:prstClr>
                </a:solidFill>
              </a:rPr>
              <a:pPr/>
              <a:t>67</a:t>
            </a:fld>
            <a:endParaRPr lang="en-US" dirty="0">
              <a:solidFill>
                <a:prstClr val="black">
                  <a:tint val="75000"/>
                </a:prstClr>
              </a:solidFill>
            </a:endParaRPr>
          </a:p>
        </p:txBody>
      </p:sp>
      <p:sp>
        <p:nvSpPr>
          <p:cNvPr id="6" name="TextBox 5"/>
          <p:cNvSpPr txBox="1"/>
          <p:nvPr/>
        </p:nvSpPr>
        <p:spPr>
          <a:xfrm>
            <a:off x="304800" y="5045774"/>
            <a:ext cx="4483100" cy="1477328"/>
          </a:xfrm>
          <a:prstGeom prst="rect">
            <a:avLst/>
          </a:prstGeom>
          <a:noFill/>
        </p:spPr>
        <p:txBody>
          <a:bodyPr wrap="square" rtlCol="0">
            <a:spAutoFit/>
          </a:bodyPr>
          <a:lstStyle/>
          <a:p>
            <a:pPr>
              <a:buFont typeface="Arial" pitchFamily="34" charset="0"/>
              <a:buChar char="•"/>
            </a:pPr>
            <a:r>
              <a:rPr lang="en-US" dirty="0" smtClean="0">
                <a:solidFill>
                  <a:prstClr val="black"/>
                </a:solidFill>
              </a:rPr>
              <a:t> No single VIIRS dust pixel has FMW less than 20%</a:t>
            </a:r>
          </a:p>
          <a:p>
            <a:pPr>
              <a:buFont typeface="Arial" pitchFamily="34" charset="0"/>
              <a:buChar char="•"/>
            </a:pPr>
            <a:r>
              <a:rPr lang="en-US" dirty="0" smtClean="0">
                <a:solidFill>
                  <a:prstClr val="black"/>
                </a:solidFill>
              </a:rPr>
              <a:t> Mean FMW in the dust plume ~50%</a:t>
            </a:r>
          </a:p>
          <a:p>
            <a:pPr>
              <a:buFont typeface="Arial" pitchFamily="34" charset="0"/>
              <a:buChar char="•"/>
            </a:pPr>
            <a:r>
              <a:rPr lang="en-US" dirty="0" smtClean="0">
                <a:solidFill>
                  <a:prstClr val="black"/>
                </a:solidFill>
              </a:rPr>
              <a:t> VIIRS FMW correlates well with MODIS but both MODIS and VIIRS show high FMW</a:t>
            </a:r>
            <a:endParaRPr lang="en-US" dirty="0">
              <a:solidFill>
                <a:prstClr val="black"/>
              </a:solidFill>
            </a:endParaRPr>
          </a:p>
        </p:txBody>
      </p:sp>
      <p:pic>
        <p:nvPicPr>
          <p:cNvPr id="2053" name="Picture 5"/>
          <p:cNvPicPr>
            <a:picLocks noChangeAspect="1" noChangeArrowheads="1"/>
          </p:cNvPicPr>
          <p:nvPr/>
        </p:nvPicPr>
        <p:blipFill>
          <a:blip r:embed="rId2"/>
          <a:srcRect/>
          <a:stretch>
            <a:fillRect/>
          </a:stretch>
        </p:blipFill>
        <p:spPr bwMode="auto">
          <a:xfrm>
            <a:off x="457200" y="1243394"/>
            <a:ext cx="4487863" cy="3436937"/>
          </a:xfrm>
          <a:prstGeom prst="rect">
            <a:avLst/>
          </a:prstGeom>
          <a:noFill/>
          <a:ln w="9525">
            <a:noFill/>
            <a:miter lim="800000"/>
            <a:headEnd/>
            <a:tailEnd/>
          </a:ln>
          <a:effectLst/>
        </p:spPr>
      </p:pic>
      <p:pic>
        <p:nvPicPr>
          <p:cNvPr id="2054" name="Picture 6"/>
          <p:cNvPicPr>
            <a:picLocks noChangeAspect="1" noChangeArrowheads="1"/>
          </p:cNvPicPr>
          <p:nvPr/>
        </p:nvPicPr>
        <p:blipFill>
          <a:blip r:embed="rId3"/>
          <a:srcRect/>
          <a:stretch>
            <a:fillRect/>
          </a:stretch>
        </p:blipFill>
        <p:spPr bwMode="auto">
          <a:xfrm>
            <a:off x="4505325" y="1027113"/>
            <a:ext cx="4095750" cy="53292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Changes to SM Algorithm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Test runs were conducted using the following approaches:</a:t>
            </a:r>
          </a:p>
          <a:p>
            <a:pPr lvl="1"/>
            <a:r>
              <a:rPr lang="en-US" b="1" dirty="0" smtClean="0"/>
              <a:t>IDPS: </a:t>
            </a:r>
            <a:r>
              <a:rPr lang="en-US" dirty="0" smtClean="0"/>
              <a:t>no change operational output</a:t>
            </a:r>
          </a:p>
          <a:p>
            <a:pPr lvl="1"/>
            <a:r>
              <a:rPr lang="en-US" b="1" dirty="0" smtClean="0"/>
              <a:t>LUT: </a:t>
            </a:r>
            <a:r>
              <a:rPr lang="en-US" dirty="0" smtClean="0"/>
              <a:t>using new lookup table calculated with MODIS Collection 5 ocean aerosol models</a:t>
            </a:r>
          </a:p>
          <a:p>
            <a:pPr lvl="1"/>
            <a:r>
              <a:rPr lang="en-US" b="1" dirty="0" smtClean="0"/>
              <a:t>RES: </a:t>
            </a:r>
            <a:r>
              <a:rPr lang="en-US" dirty="0" smtClean="0"/>
              <a:t>using new lookup table; residual computation following MODIS method</a:t>
            </a:r>
          </a:p>
          <a:p>
            <a:pPr>
              <a:buNone/>
            </a:pPr>
            <a:endParaRPr lang="en-US" dirty="0" smtClean="0"/>
          </a:p>
          <a:p>
            <a:r>
              <a:rPr lang="en-US" dirty="0" smtClean="0"/>
              <a:t>Testing done on the following datasets:</a:t>
            </a:r>
          </a:p>
          <a:p>
            <a:pPr lvl="1"/>
            <a:r>
              <a:rPr lang="en-US" dirty="0" smtClean="0">
                <a:solidFill>
                  <a:srgbClr val="FF0000"/>
                </a:solidFill>
              </a:rPr>
              <a:t>2012.09.09: </a:t>
            </a:r>
            <a:r>
              <a:rPr lang="en-US" dirty="0" smtClean="0"/>
              <a:t>t1441290, t1442544</a:t>
            </a:r>
          </a:p>
          <a:p>
            <a:pPr lvl="1"/>
            <a:r>
              <a:rPr lang="en-US" dirty="0" smtClean="0"/>
              <a:t>2012.09.13: t1506465, t1508119</a:t>
            </a:r>
          </a:p>
          <a:p>
            <a:pPr lvl="1"/>
            <a:r>
              <a:rPr lang="en-US" dirty="0" smtClean="0"/>
              <a:t>2013.01.13: t0834207, t0835461</a:t>
            </a:r>
          </a:p>
          <a:p>
            <a:pPr lvl="1"/>
            <a:r>
              <a:rPr lang="en-US" dirty="0" smtClean="0">
                <a:solidFill>
                  <a:srgbClr val="FF0000"/>
                </a:solidFill>
              </a:rPr>
              <a:t>September 2012 DOY 259</a:t>
            </a:r>
          </a:p>
          <a:p>
            <a:pPr lvl="1">
              <a:buNone/>
            </a:pPr>
            <a:endParaRPr lang="en-US"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2012.09.09</a:t>
            </a:r>
            <a:endParaRPr lang="en-US" dirty="0"/>
          </a:p>
        </p:txBody>
      </p:sp>
      <p:pic>
        <p:nvPicPr>
          <p:cNvPr id="1027" name="Picture 3" descr="D:\Hongqing\WORK\VIIRS\VALIDATION\Provisional\NewLUT-Water\figures\rgb_20120909.jpg"/>
          <p:cNvPicPr>
            <a:picLocks noChangeAspect="1" noChangeArrowheads="1"/>
          </p:cNvPicPr>
          <p:nvPr/>
        </p:nvPicPr>
        <p:blipFill>
          <a:blip r:embed="rId2" cstate="print"/>
          <a:srcRect/>
          <a:stretch>
            <a:fillRect/>
          </a:stretch>
        </p:blipFill>
        <p:spPr bwMode="auto">
          <a:xfrm>
            <a:off x="548640" y="1005840"/>
            <a:ext cx="8229600" cy="5486400"/>
          </a:xfrm>
          <a:prstGeom prst="rect">
            <a:avLst/>
          </a:prstGeom>
          <a:noFill/>
        </p:spPr>
      </p:pic>
      <p:sp>
        <p:nvSpPr>
          <p:cNvPr id="4" name="Slide Number Placeholder 3"/>
          <p:cNvSpPr>
            <a:spLocks noGrp="1"/>
          </p:cNvSpPr>
          <p:nvPr>
            <p:ph type="sldNum" sz="quarter" idx="12"/>
          </p:nvPr>
        </p:nvSpPr>
        <p:spPr/>
        <p:txBody>
          <a:bodyPr/>
          <a:lstStyle/>
          <a:p>
            <a:fld id="{96E36F11-A39A-294D-A59D-6180D50ED29D}"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Data Quality Assessment Objectives and Methods for Provisional</a:t>
            </a:r>
            <a:endParaRPr lang="en-US" dirty="0"/>
          </a:p>
        </p:txBody>
      </p:sp>
      <p:sp>
        <p:nvSpPr>
          <p:cNvPr id="6" name="Content Placeholder 5"/>
          <p:cNvSpPr>
            <a:spLocks noGrp="1"/>
          </p:cNvSpPr>
          <p:nvPr>
            <p:ph idx="1"/>
          </p:nvPr>
        </p:nvSpPr>
        <p:spPr/>
        <p:txBody>
          <a:bodyPr>
            <a:normAutofit lnSpcReduction="10000"/>
          </a:bodyPr>
          <a:lstStyle/>
          <a:p>
            <a:r>
              <a:rPr lang="en-US" b="1" dirty="0" smtClean="0"/>
              <a:t>Objectives:</a:t>
            </a:r>
          </a:p>
          <a:p>
            <a:pPr lvl="1"/>
            <a:r>
              <a:rPr lang="en-US" dirty="0" smtClean="0"/>
              <a:t>Establish how well VIIRS </a:t>
            </a:r>
            <a:r>
              <a:rPr lang="en-US" dirty="0" err="1" smtClean="0"/>
              <a:t>AOTs</a:t>
            </a:r>
            <a:r>
              <a:rPr lang="en-US" dirty="0" smtClean="0"/>
              <a:t> match </a:t>
            </a:r>
            <a:r>
              <a:rPr lang="en-US" b="1" dirty="0" err="1" smtClean="0"/>
              <a:t>AErosol</a:t>
            </a:r>
            <a:r>
              <a:rPr lang="en-US" b="1" dirty="0" smtClean="0"/>
              <a:t> </a:t>
            </a:r>
            <a:r>
              <a:rPr lang="en-US" b="1" dirty="0" err="1" smtClean="0"/>
              <a:t>RObotic</a:t>
            </a:r>
            <a:r>
              <a:rPr lang="en-US" b="1" dirty="0" smtClean="0"/>
              <a:t> </a:t>
            </a:r>
            <a:r>
              <a:rPr lang="en-US" b="1" dirty="0" err="1" smtClean="0"/>
              <a:t>NETwork</a:t>
            </a:r>
            <a:r>
              <a:rPr lang="en-US" b="1" dirty="0" smtClean="0"/>
              <a:t> (AERONET)</a:t>
            </a:r>
            <a:r>
              <a:rPr lang="en-US" dirty="0" smtClean="0"/>
              <a:t> observations and retrievals.</a:t>
            </a:r>
          </a:p>
          <a:p>
            <a:pPr lvl="1"/>
            <a:r>
              <a:rPr lang="en-US" dirty="0" smtClean="0"/>
              <a:t>Establish how well VIIRS </a:t>
            </a:r>
            <a:r>
              <a:rPr lang="en-US" dirty="0" err="1" smtClean="0"/>
              <a:t>AOTs</a:t>
            </a:r>
            <a:r>
              <a:rPr lang="en-US" dirty="0" smtClean="0"/>
              <a:t> match </a:t>
            </a:r>
            <a:r>
              <a:rPr lang="en-US" b="1" dirty="0" smtClean="0"/>
              <a:t>Moderate Resolution Imaging Spectroradiometer</a:t>
            </a:r>
            <a:r>
              <a:rPr lang="en-US" dirty="0" smtClean="0"/>
              <a:t> </a:t>
            </a:r>
            <a:r>
              <a:rPr lang="en-US" b="1" dirty="0" smtClean="0"/>
              <a:t>(MODIS) </a:t>
            </a:r>
            <a:r>
              <a:rPr lang="en-US" dirty="0" smtClean="0"/>
              <a:t>retrievals.</a:t>
            </a:r>
          </a:p>
          <a:p>
            <a:r>
              <a:rPr lang="en-US" b="1" dirty="0" smtClean="0"/>
              <a:t>Methods:</a:t>
            </a:r>
          </a:p>
          <a:p>
            <a:pPr lvl="1"/>
            <a:r>
              <a:rPr lang="en-US" dirty="0" smtClean="0"/>
              <a:t>Comparison with ground measurements</a:t>
            </a:r>
          </a:p>
          <a:p>
            <a:pPr lvl="2"/>
            <a:r>
              <a:rPr lang="en-US" dirty="0" smtClean="0"/>
              <a:t>AOT at stationary sites</a:t>
            </a:r>
          </a:p>
          <a:p>
            <a:pPr lvl="2"/>
            <a:r>
              <a:rPr lang="en-US" dirty="0" smtClean="0"/>
              <a:t>AOT from ships</a:t>
            </a:r>
          </a:p>
          <a:p>
            <a:pPr lvl="1"/>
            <a:r>
              <a:rPr lang="en-US" dirty="0" smtClean="0"/>
              <a:t>Comparison with other satellite-derived AOT:</a:t>
            </a:r>
          </a:p>
          <a:p>
            <a:pPr lvl="2"/>
            <a:r>
              <a:rPr lang="en-US" dirty="0" smtClean="0"/>
              <a:t>collocated (paired) data</a:t>
            </a:r>
          </a:p>
          <a:p>
            <a:pPr lvl="2"/>
            <a:r>
              <a:rPr lang="en-US" dirty="0" smtClean="0"/>
              <a:t>non-collocated (unpaired) data</a:t>
            </a:r>
          </a:p>
          <a:p>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Home\hliu\Desktop\Picture3.png"/>
          <p:cNvPicPr>
            <a:picLocks noChangeAspect="1" noChangeArrowheads="1"/>
          </p:cNvPicPr>
          <p:nvPr/>
        </p:nvPicPr>
        <p:blipFill>
          <a:blip r:embed="rId2" cstate="print"/>
          <a:srcRect/>
          <a:stretch>
            <a:fillRect/>
          </a:stretch>
        </p:blipFill>
        <p:spPr bwMode="auto">
          <a:xfrm>
            <a:off x="1066800" y="0"/>
            <a:ext cx="6869113" cy="6596063"/>
          </a:xfrm>
          <a:prstGeom prst="rect">
            <a:avLst/>
          </a:prstGeom>
          <a:noFill/>
        </p:spPr>
      </p:pic>
      <p:pic>
        <p:nvPicPr>
          <p:cNvPr id="4" name="Picture 2" descr="D:\Hongqing\WORK\VIIRS\VALIDATION\Provisional\NewLUT-Water\hist_fmf_20120909.gif"/>
          <p:cNvPicPr>
            <a:picLocks noChangeAspect="1" noChangeArrowheads="1"/>
          </p:cNvPicPr>
          <p:nvPr/>
        </p:nvPicPr>
        <p:blipFill>
          <a:blip r:embed="rId3" cstate="print"/>
          <a:srcRect t="7509" b="3162"/>
          <a:stretch>
            <a:fillRect/>
          </a:stretch>
        </p:blipFill>
        <p:spPr bwMode="auto">
          <a:xfrm>
            <a:off x="4800600" y="4357651"/>
            <a:ext cx="3657600" cy="2500349"/>
          </a:xfrm>
          <a:prstGeom prst="rect">
            <a:avLst/>
          </a:prstGeom>
          <a:noFill/>
        </p:spPr>
      </p:pic>
      <p:sp>
        <p:nvSpPr>
          <p:cNvPr id="2" name="Title 1"/>
          <p:cNvSpPr>
            <a:spLocks noGrp="1"/>
          </p:cNvSpPr>
          <p:nvPr>
            <p:ph type="title"/>
          </p:nvPr>
        </p:nvSpPr>
        <p:spPr>
          <a:xfrm>
            <a:off x="0" y="0"/>
            <a:ext cx="2286000" cy="457200"/>
          </a:xfrm>
        </p:spPr>
        <p:txBody>
          <a:bodyPr>
            <a:normAutofit/>
          </a:bodyPr>
          <a:lstStyle/>
          <a:p>
            <a:r>
              <a:rPr lang="en-US" sz="2000" b="1" dirty="0" smtClean="0"/>
              <a:t>FMW</a:t>
            </a:r>
            <a:endParaRPr lang="en-US" sz="2000" b="1" dirty="0"/>
          </a:p>
        </p:txBody>
      </p:sp>
      <p:sp>
        <p:nvSpPr>
          <p:cNvPr id="11" name="TextBox 10"/>
          <p:cNvSpPr txBox="1"/>
          <p:nvPr/>
        </p:nvSpPr>
        <p:spPr>
          <a:xfrm>
            <a:off x="457200" y="533400"/>
            <a:ext cx="623889" cy="369332"/>
          </a:xfrm>
          <a:prstGeom prst="rect">
            <a:avLst/>
          </a:prstGeom>
          <a:noFill/>
        </p:spPr>
        <p:txBody>
          <a:bodyPr wrap="none" rtlCol="0">
            <a:spAutoFit/>
          </a:bodyPr>
          <a:lstStyle/>
          <a:p>
            <a:r>
              <a:rPr lang="en-US" b="1" dirty="0" smtClean="0">
                <a:solidFill>
                  <a:prstClr val="black"/>
                </a:solidFill>
              </a:rPr>
              <a:t>IDPS</a:t>
            </a:r>
            <a:endParaRPr lang="en-US" b="1" dirty="0">
              <a:solidFill>
                <a:prstClr val="black"/>
              </a:solidFill>
            </a:endParaRPr>
          </a:p>
        </p:txBody>
      </p:sp>
      <p:sp>
        <p:nvSpPr>
          <p:cNvPr id="12" name="TextBox 11"/>
          <p:cNvSpPr txBox="1"/>
          <p:nvPr/>
        </p:nvSpPr>
        <p:spPr>
          <a:xfrm>
            <a:off x="457200" y="2590800"/>
            <a:ext cx="541302" cy="369332"/>
          </a:xfrm>
          <a:prstGeom prst="rect">
            <a:avLst/>
          </a:prstGeom>
          <a:noFill/>
        </p:spPr>
        <p:txBody>
          <a:bodyPr wrap="none" rtlCol="0">
            <a:spAutoFit/>
          </a:bodyPr>
          <a:lstStyle/>
          <a:p>
            <a:r>
              <a:rPr lang="en-US" b="1" dirty="0" smtClean="0">
                <a:solidFill>
                  <a:prstClr val="black"/>
                </a:solidFill>
              </a:rPr>
              <a:t>LUT</a:t>
            </a:r>
            <a:endParaRPr lang="en-US" b="1" dirty="0">
              <a:solidFill>
                <a:prstClr val="black"/>
              </a:solidFill>
            </a:endParaRPr>
          </a:p>
        </p:txBody>
      </p:sp>
      <p:sp>
        <p:nvSpPr>
          <p:cNvPr id="13" name="TextBox 12"/>
          <p:cNvSpPr txBox="1"/>
          <p:nvPr/>
        </p:nvSpPr>
        <p:spPr>
          <a:xfrm>
            <a:off x="381000" y="4953000"/>
            <a:ext cx="533479" cy="369332"/>
          </a:xfrm>
          <a:prstGeom prst="rect">
            <a:avLst/>
          </a:prstGeom>
          <a:noFill/>
        </p:spPr>
        <p:txBody>
          <a:bodyPr wrap="none" rtlCol="0">
            <a:spAutoFit/>
          </a:bodyPr>
          <a:lstStyle/>
          <a:p>
            <a:r>
              <a:rPr lang="en-US" b="1" dirty="0" smtClean="0">
                <a:solidFill>
                  <a:prstClr val="black"/>
                </a:solidFill>
              </a:rPr>
              <a:t>RES</a:t>
            </a:r>
            <a:endParaRPr lang="en-US" b="1" dirty="0">
              <a:solidFill>
                <a:prstClr val="black"/>
              </a:solidFill>
            </a:endParaRPr>
          </a:p>
        </p:txBody>
      </p:sp>
      <p:sp>
        <p:nvSpPr>
          <p:cNvPr id="14" name="TextBox 13"/>
          <p:cNvSpPr txBox="1"/>
          <p:nvPr/>
        </p:nvSpPr>
        <p:spPr>
          <a:xfrm>
            <a:off x="7910945" y="392668"/>
            <a:ext cx="1156855" cy="369332"/>
          </a:xfrm>
          <a:prstGeom prst="rect">
            <a:avLst/>
          </a:prstGeom>
          <a:noFill/>
        </p:spPr>
        <p:txBody>
          <a:bodyPr wrap="none" rtlCol="0">
            <a:spAutoFit/>
          </a:bodyPr>
          <a:lstStyle/>
          <a:p>
            <a:r>
              <a:rPr lang="en-US" b="1" dirty="0" smtClean="0">
                <a:solidFill>
                  <a:prstClr val="black"/>
                </a:solidFill>
              </a:rPr>
              <a:t>LUT - IDPS</a:t>
            </a:r>
            <a:endParaRPr lang="en-US" b="1" dirty="0">
              <a:solidFill>
                <a:prstClr val="black"/>
              </a:solidFill>
            </a:endParaRPr>
          </a:p>
        </p:txBody>
      </p:sp>
      <p:sp>
        <p:nvSpPr>
          <p:cNvPr id="15" name="TextBox 14"/>
          <p:cNvSpPr txBox="1"/>
          <p:nvPr/>
        </p:nvSpPr>
        <p:spPr>
          <a:xfrm>
            <a:off x="7872255" y="2133600"/>
            <a:ext cx="1119345" cy="369332"/>
          </a:xfrm>
          <a:prstGeom prst="rect">
            <a:avLst/>
          </a:prstGeom>
          <a:noFill/>
        </p:spPr>
        <p:txBody>
          <a:bodyPr wrap="none" rtlCol="0">
            <a:spAutoFit/>
          </a:bodyPr>
          <a:lstStyle/>
          <a:p>
            <a:r>
              <a:rPr lang="en-US" b="1" dirty="0" smtClean="0">
                <a:solidFill>
                  <a:prstClr val="black"/>
                </a:solidFill>
              </a:rPr>
              <a:t>RES -  LUT</a:t>
            </a:r>
            <a:endParaRPr lang="en-US" b="1" dirty="0">
              <a:solidFill>
                <a:prstClr val="black"/>
              </a:solidFill>
            </a:endParaRPr>
          </a:p>
        </p:txBody>
      </p:sp>
      <p:grpSp>
        <p:nvGrpSpPr>
          <p:cNvPr id="3" name="Group 19"/>
          <p:cNvGrpSpPr/>
          <p:nvPr/>
        </p:nvGrpSpPr>
        <p:grpSpPr>
          <a:xfrm>
            <a:off x="4904096" y="4038600"/>
            <a:ext cx="3599062" cy="353704"/>
            <a:chOff x="4904096" y="4038600"/>
            <a:chExt cx="3599062" cy="353704"/>
          </a:xfrm>
        </p:grpSpPr>
        <p:pic>
          <p:nvPicPr>
            <p:cNvPr id="2053" name="Picture 5" descr="D:\Home\hliu\Desktop\c1.TIF"/>
            <p:cNvPicPr>
              <a:picLocks noChangeAspect="1" noChangeArrowheads="1"/>
            </p:cNvPicPr>
            <p:nvPr/>
          </p:nvPicPr>
          <p:blipFill>
            <a:blip r:embed="rId4" cstate="print"/>
            <a:srcRect b="91875"/>
            <a:stretch>
              <a:fillRect/>
            </a:stretch>
          </p:blipFill>
          <p:spPr bwMode="auto">
            <a:xfrm>
              <a:off x="5029200" y="4038600"/>
              <a:ext cx="3253155" cy="228600"/>
            </a:xfrm>
            <a:prstGeom prst="rect">
              <a:avLst/>
            </a:prstGeom>
            <a:noFill/>
          </p:spPr>
        </p:pic>
        <p:sp>
          <p:nvSpPr>
            <p:cNvPr id="18" name="TextBox 17"/>
            <p:cNvSpPr txBox="1"/>
            <p:nvPr/>
          </p:nvSpPr>
          <p:spPr>
            <a:xfrm>
              <a:off x="4904096" y="4176860"/>
              <a:ext cx="3599062" cy="215444"/>
            </a:xfrm>
            <a:prstGeom prst="rect">
              <a:avLst/>
            </a:prstGeom>
            <a:noFill/>
          </p:spPr>
          <p:txBody>
            <a:bodyPr wrap="none" rtlCol="0">
              <a:spAutoFit/>
            </a:bodyPr>
            <a:lstStyle/>
            <a:p>
              <a:r>
                <a:rPr lang="en-US" sz="800" dirty="0" smtClean="0">
                  <a:solidFill>
                    <a:prstClr val="black"/>
                  </a:solidFill>
                </a:rPr>
                <a:t>-0.20    -0.16     -0.12     -0.08     -0.04     0.00      0.04       0.08      0.12     0.16      0.20   </a:t>
              </a:r>
              <a:endParaRPr lang="en-US" sz="800" dirty="0">
                <a:solidFill>
                  <a:prstClr val="black"/>
                </a:solidFill>
              </a:endParaRPr>
            </a:p>
          </p:txBody>
        </p:sp>
      </p:grpSp>
      <p:grpSp>
        <p:nvGrpSpPr>
          <p:cNvPr id="5" name="Group 22"/>
          <p:cNvGrpSpPr/>
          <p:nvPr/>
        </p:nvGrpSpPr>
        <p:grpSpPr>
          <a:xfrm>
            <a:off x="914400" y="6477000"/>
            <a:ext cx="3435556" cy="304800"/>
            <a:chOff x="990600" y="6324600"/>
            <a:chExt cx="3435556" cy="304800"/>
          </a:xfrm>
        </p:grpSpPr>
        <p:pic>
          <p:nvPicPr>
            <p:cNvPr id="2054" name="Picture 6" descr="D:\Home\hliu\Desktop\c0.TIF"/>
            <p:cNvPicPr>
              <a:picLocks noChangeAspect="1" noChangeArrowheads="1"/>
            </p:cNvPicPr>
            <p:nvPr/>
          </p:nvPicPr>
          <p:blipFill>
            <a:blip r:embed="rId5" cstate="print"/>
            <a:srcRect b="89792"/>
            <a:stretch>
              <a:fillRect/>
            </a:stretch>
          </p:blipFill>
          <p:spPr bwMode="auto">
            <a:xfrm>
              <a:off x="1066800" y="6324600"/>
              <a:ext cx="3276600" cy="228600"/>
            </a:xfrm>
            <a:prstGeom prst="rect">
              <a:avLst/>
            </a:prstGeom>
            <a:noFill/>
          </p:spPr>
        </p:pic>
        <p:sp>
          <p:nvSpPr>
            <p:cNvPr id="22" name="TextBox 21"/>
            <p:cNvSpPr txBox="1"/>
            <p:nvPr/>
          </p:nvSpPr>
          <p:spPr>
            <a:xfrm>
              <a:off x="990600" y="6413956"/>
              <a:ext cx="3435556" cy="215444"/>
            </a:xfrm>
            <a:prstGeom prst="rect">
              <a:avLst/>
            </a:prstGeom>
            <a:noFill/>
          </p:spPr>
          <p:txBody>
            <a:bodyPr wrap="none" rtlCol="0">
              <a:spAutoFit/>
            </a:bodyPr>
            <a:lstStyle/>
            <a:p>
              <a:r>
                <a:rPr lang="en-US" sz="800" dirty="0" smtClean="0">
                  <a:solidFill>
                    <a:prstClr val="black"/>
                  </a:solidFill>
                </a:rPr>
                <a:t>0.0          0.1        0.2        0.3        0.4        0.5        0.6        0.7        0.8        0.9        1.0</a:t>
              </a:r>
              <a:endParaRPr lang="en-US" sz="800" dirty="0">
                <a:solidFill>
                  <a:prstClr val="black"/>
                </a:solidFill>
              </a:endParaRPr>
            </a:p>
          </p:txBody>
        </p:sp>
      </p:grpSp>
      <p:sp>
        <p:nvSpPr>
          <p:cNvPr id="16" name="Slide Number Placeholder 15"/>
          <p:cNvSpPr>
            <a:spLocks noGrp="1"/>
          </p:cNvSpPr>
          <p:nvPr>
            <p:ph type="sldNum" sz="quarter" idx="12"/>
          </p:nvPr>
        </p:nvSpPr>
        <p:spPr/>
        <p:txBody>
          <a:bodyPr/>
          <a:lstStyle/>
          <a:p>
            <a:fld id="{96E36F11-A39A-294D-A59D-6180D50ED29D}" type="slidenum">
              <a:rPr lang="en-US" smtClean="0">
                <a:solidFill>
                  <a:prstClr val="black">
                    <a:tint val="75000"/>
                  </a:prstClr>
                </a:solidFill>
              </a:rPr>
              <a:pPr/>
              <a:t>70</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E36F11-A39A-294D-A59D-6180D50ED29D}" type="slidenum">
              <a:rPr lang="en-US" smtClean="0">
                <a:solidFill>
                  <a:prstClr val="black">
                    <a:tint val="75000"/>
                  </a:prstClr>
                </a:solidFill>
              </a:rPr>
              <a:pPr/>
              <a:t>71</a:t>
            </a:fld>
            <a:endParaRPr lang="en-US" dirty="0">
              <a:solidFill>
                <a:prstClr val="black">
                  <a:tint val="75000"/>
                </a:prstClr>
              </a:solidFill>
            </a:endParaRPr>
          </a:p>
        </p:txBody>
      </p:sp>
      <p:pic>
        <p:nvPicPr>
          <p:cNvPr id="3" name="Picture 2" descr="C:\Users\hliu\Documents\WORK\VIIRS\VALIDATION\Provisional\NewLUT-Water\ret_sm_20120909_1.jpg"/>
          <p:cNvPicPr>
            <a:picLocks noChangeAspect="1" noChangeArrowheads="1"/>
          </p:cNvPicPr>
          <p:nvPr/>
        </p:nvPicPr>
        <p:blipFill>
          <a:blip r:embed="rId2" cstate="print"/>
          <a:stretch>
            <a:fillRect/>
          </a:stretch>
        </p:blipFill>
        <p:spPr bwMode="auto">
          <a:xfrm>
            <a:off x="1066800" y="1179576"/>
            <a:ext cx="6858000" cy="4572000"/>
          </a:xfrm>
          <a:prstGeom prst="rect">
            <a:avLst/>
          </a:prstGeom>
          <a:noFill/>
          <a:ln>
            <a:noFill/>
          </a:ln>
        </p:spPr>
      </p:pic>
      <p:pic>
        <p:nvPicPr>
          <p:cNvPr id="4" name="Picture 3" descr="C:\Users\hliu\Documents\WORK\VIIRS\VALIDATION\Provisional\NewLUT-Water\ret_sm_20120909_2.jpg"/>
          <p:cNvPicPr>
            <a:picLocks noChangeAspect="1" noChangeArrowheads="1"/>
          </p:cNvPicPr>
          <p:nvPr/>
        </p:nvPicPr>
        <p:blipFill>
          <a:blip r:embed="rId3" cstate="print"/>
          <a:stretch>
            <a:fillRect/>
          </a:stretch>
        </p:blipFill>
        <p:spPr bwMode="auto">
          <a:xfrm>
            <a:off x="1066800" y="1179576"/>
            <a:ext cx="6858000" cy="4572000"/>
          </a:xfrm>
          <a:prstGeom prst="rect">
            <a:avLst/>
          </a:prstGeom>
          <a:noFill/>
          <a:ln>
            <a:noFill/>
          </a:ln>
        </p:spPr>
      </p:pic>
      <p:pic>
        <p:nvPicPr>
          <p:cNvPr id="5" name="Picture 4" descr="C:\Users\hliu\Documents\WORK\VIIRS\VALIDATION\Provisional\NewLUT-Water\ret_sm_20120909_3.jpg"/>
          <p:cNvPicPr>
            <a:picLocks noChangeAspect="1" noChangeArrowheads="1"/>
          </p:cNvPicPr>
          <p:nvPr/>
        </p:nvPicPr>
        <p:blipFill>
          <a:blip r:embed="rId4" cstate="print"/>
          <a:stretch>
            <a:fillRect/>
          </a:stretch>
        </p:blipFill>
        <p:spPr bwMode="auto">
          <a:xfrm>
            <a:off x="1066800" y="1179576"/>
            <a:ext cx="6858000" cy="4572000"/>
          </a:xfrm>
          <a:prstGeom prst="rect">
            <a:avLst/>
          </a:prstGeom>
          <a:noFill/>
          <a:ln>
            <a:noFill/>
          </a:ln>
        </p:spPr>
      </p:pic>
      <p:sp>
        <p:nvSpPr>
          <p:cNvPr id="7" name="TextBox 6"/>
          <p:cNvSpPr txBox="1"/>
          <p:nvPr/>
        </p:nvSpPr>
        <p:spPr>
          <a:xfrm>
            <a:off x="219456" y="5888736"/>
            <a:ext cx="5266944" cy="923330"/>
          </a:xfrm>
          <a:prstGeom prst="rect">
            <a:avLst/>
          </a:prstGeom>
          <a:noFill/>
        </p:spPr>
        <p:txBody>
          <a:bodyPr wrap="square" rtlCol="0">
            <a:spAutoFit/>
          </a:bodyPr>
          <a:lstStyle/>
          <a:p>
            <a:r>
              <a:rPr lang="en-US" dirty="0" smtClean="0">
                <a:solidFill>
                  <a:prstClr val="black"/>
                </a:solidFill>
              </a:rPr>
              <a:t>Image 1: IDPS</a:t>
            </a:r>
          </a:p>
          <a:p>
            <a:r>
              <a:rPr lang="en-US" dirty="0" smtClean="0">
                <a:solidFill>
                  <a:prstClr val="black"/>
                </a:solidFill>
              </a:rPr>
              <a:t>Image 2: LUT update</a:t>
            </a:r>
          </a:p>
          <a:p>
            <a:r>
              <a:rPr lang="en-US" dirty="0" smtClean="0">
                <a:solidFill>
                  <a:prstClr val="black"/>
                </a:solidFill>
              </a:rPr>
              <a:t>Image 3: LUT update + Update to residual calculation</a:t>
            </a:r>
            <a:endParaRPr lang="en-US" dirty="0">
              <a:solidFill>
                <a:prstClr val="black"/>
              </a:solidFill>
            </a:endParaRPr>
          </a:p>
        </p:txBody>
      </p:sp>
      <p:sp>
        <p:nvSpPr>
          <p:cNvPr id="9" name="Title 1"/>
          <p:cNvSpPr txBox="1">
            <a:spLocks/>
          </p:cNvSpPr>
          <p:nvPr/>
        </p:nvSpPr>
        <p:spPr>
          <a:xfrm>
            <a:off x="0" y="0"/>
            <a:ext cx="9144000" cy="1143000"/>
          </a:xfrm>
          <a:prstGeom prst="rect">
            <a:avLst/>
          </a:prstGeom>
        </p:spPr>
        <p:txBody>
          <a:bodyPr/>
          <a:lstStyle/>
          <a:p>
            <a:pPr algn="ctr" defTabSz="914400">
              <a:spcBef>
                <a:spcPct val="0"/>
              </a:spcBef>
              <a:defRPr/>
            </a:pPr>
            <a:r>
              <a:rPr lang="en-US" sz="3200" smtClean="0">
                <a:solidFill>
                  <a:prstClr val="black"/>
                </a:solidFill>
              </a:rPr>
              <a:t>2012.09.09</a:t>
            </a:r>
            <a:endParaRPr lang="en-US" sz="32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IDPS Product</a:t>
            </a:r>
            <a:endParaRPr lang="en-US" dirty="0"/>
          </a:p>
        </p:txBody>
      </p:sp>
      <p:pic>
        <p:nvPicPr>
          <p:cNvPr id="2050" name="Picture 2" descr="C:\Users\hliu\Documents\WORK\VIIRS\MyWork\viirs_sm_2012259.jpg"/>
          <p:cNvPicPr>
            <a:picLocks noChangeAspect="1" noChangeArrowheads="1"/>
          </p:cNvPicPr>
          <p:nvPr/>
        </p:nvPicPr>
        <p:blipFill>
          <a:blip r:embed="rId2" cstate="print"/>
          <a:srcRect/>
          <a:stretch>
            <a:fillRect/>
          </a:stretch>
        </p:blipFill>
        <p:spPr bwMode="auto">
          <a:xfrm>
            <a:off x="0" y="1060704"/>
            <a:ext cx="9144000" cy="5715000"/>
          </a:xfrm>
          <a:prstGeom prst="rect">
            <a:avLst/>
          </a:prstGeom>
          <a:noFill/>
        </p:spPr>
      </p:pic>
      <p:sp>
        <p:nvSpPr>
          <p:cNvPr id="4" name="Slide Number Placeholder 3"/>
          <p:cNvSpPr>
            <a:spLocks noGrp="1"/>
          </p:cNvSpPr>
          <p:nvPr>
            <p:ph type="sldNum" sz="quarter" idx="12"/>
          </p:nvPr>
        </p:nvSpPr>
        <p:spPr/>
        <p:txBody>
          <a:bodyPr/>
          <a:lstStyle/>
          <a:p>
            <a:fld id="{96E36F11-A39A-294D-A59D-6180D50ED29D}"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Reprocessed with STAR Stand Alone Algorithm</a:t>
            </a:r>
            <a:br>
              <a:rPr lang="en-US" dirty="0" smtClean="0"/>
            </a:br>
            <a:r>
              <a:rPr lang="en-US" sz="1600" dirty="0" smtClean="0"/>
              <a:t>With updated LUT (using MODIS C5 ocean aerosol models) and NDVI-dependent land surface reflectance ratios </a:t>
            </a:r>
            <a:endParaRPr lang="en-US" dirty="0"/>
          </a:p>
        </p:txBody>
      </p:sp>
      <p:pic>
        <p:nvPicPr>
          <p:cNvPr id="3074" name="Picture 2" descr="C:\Users\hliu\Documents\WORK\VIIRS\MyWork\viirs_sm_2012259_local.jpg"/>
          <p:cNvPicPr>
            <a:picLocks noChangeAspect="1" noChangeArrowheads="1"/>
          </p:cNvPicPr>
          <p:nvPr/>
        </p:nvPicPr>
        <p:blipFill>
          <a:blip r:embed="rId2" cstate="print"/>
          <a:srcRect/>
          <a:stretch>
            <a:fillRect/>
          </a:stretch>
        </p:blipFill>
        <p:spPr bwMode="auto">
          <a:xfrm>
            <a:off x="0" y="1060704"/>
            <a:ext cx="9144000" cy="5715000"/>
          </a:xfrm>
          <a:prstGeom prst="rect">
            <a:avLst/>
          </a:prstGeom>
          <a:noFill/>
        </p:spPr>
      </p:pic>
      <p:sp>
        <p:nvSpPr>
          <p:cNvPr id="4" name="Slide Number Placeholder 3"/>
          <p:cNvSpPr>
            <a:spLocks noGrp="1"/>
          </p:cNvSpPr>
          <p:nvPr>
            <p:ph type="sldNum" sz="quarter" idx="12"/>
          </p:nvPr>
        </p:nvSpPr>
        <p:spPr/>
        <p:txBody>
          <a:bodyPr/>
          <a:lstStyle/>
          <a:p>
            <a:fld id="{96E36F11-A39A-294D-A59D-6180D50ED29D}"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Key Remarks on SM</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SM is not a legacy NASA MODIS product</a:t>
            </a:r>
          </a:p>
          <a:p>
            <a:r>
              <a:rPr lang="en-US" dirty="0" smtClean="0"/>
              <a:t>SM product is very difficult to evaluate and validate</a:t>
            </a:r>
          </a:p>
          <a:p>
            <a:pPr lvl="1"/>
            <a:r>
              <a:rPr lang="en-US" dirty="0" smtClean="0"/>
              <a:t>Reliance on other satellite (CALIPSO) data.  Poor matchups with CALIPSO.  </a:t>
            </a:r>
            <a:r>
              <a:rPr lang="en-US" dirty="0" smtClean="0">
                <a:solidFill>
                  <a:srgbClr val="FF0000"/>
                </a:solidFill>
              </a:rPr>
              <a:t>Will look into MISR for future work</a:t>
            </a:r>
            <a:r>
              <a:rPr lang="en-US" dirty="0" smtClean="0"/>
              <a:t>.</a:t>
            </a:r>
          </a:p>
          <a:p>
            <a:pPr lvl="1"/>
            <a:r>
              <a:rPr lang="en-US" dirty="0" smtClean="0"/>
              <a:t>In situ (IMPROVE network) data are available but with a 1 to 2 yr latency.</a:t>
            </a:r>
          </a:p>
          <a:p>
            <a:pPr lvl="1"/>
            <a:r>
              <a:rPr lang="en-US" dirty="0" smtClean="0"/>
              <a:t>AERONET Angstrom Exponent based classification can be used but not really “truth” like the AERONET AOT product is.</a:t>
            </a:r>
          </a:p>
          <a:p>
            <a:r>
              <a:rPr lang="en-US" dirty="0" smtClean="0"/>
              <a:t>VIIRS SM algorithm relies on AOT and other internal parameters (</a:t>
            </a:r>
            <a:r>
              <a:rPr lang="en-US" dirty="0" smtClean="0">
                <a:solidFill>
                  <a:srgbClr val="FF0000"/>
                </a:solidFill>
              </a:rPr>
              <a:t>not validated</a:t>
            </a:r>
            <a:r>
              <a:rPr lang="en-US" dirty="0" smtClean="0"/>
              <a:t>) to identify and type SM</a:t>
            </a:r>
          </a:p>
          <a:p>
            <a:pPr lvl="1"/>
            <a:r>
              <a:rPr lang="en-US" dirty="0" smtClean="0"/>
              <a:t>Aerosol FMW over ocean</a:t>
            </a:r>
          </a:p>
          <a:p>
            <a:pPr lvl="1"/>
            <a:r>
              <a:rPr lang="en-US" dirty="0" smtClean="0"/>
              <a:t>Aerosol model over land</a:t>
            </a:r>
          </a:p>
          <a:p>
            <a:r>
              <a:rPr lang="en-US" dirty="0" smtClean="0"/>
              <a:t>In this review, we showed that VIIRS SM product cannot meet user requirement and alternate algorithms (slide 28) are needed to improve the product performance.  </a:t>
            </a:r>
            <a:r>
              <a:rPr lang="en-US" dirty="0" smtClean="0">
                <a:solidFill>
                  <a:srgbClr val="FF0000"/>
                </a:solidFill>
              </a:rPr>
              <a:t>The VIIRS SM product is not recommended for use in any applications.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74</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ciren\Documents\CALIPSO_VFM_2013-01-31T14-35-05ZD-VSUMO_d20130131_t1443344_750mbox.png"/>
          <p:cNvPicPr>
            <a:picLocks noChangeAspect="1" noChangeArrowheads="1"/>
          </p:cNvPicPr>
          <p:nvPr/>
        </p:nvPicPr>
        <p:blipFill>
          <a:blip r:embed="rId2" cstate="print"/>
          <a:srcRect/>
          <a:stretch>
            <a:fillRect/>
          </a:stretch>
        </p:blipFill>
        <p:spPr bwMode="auto">
          <a:xfrm>
            <a:off x="134471" y="0"/>
            <a:ext cx="8875058" cy="6858000"/>
          </a:xfrm>
          <a:prstGeom prst="rect">
            <a:avLst/>
          </a:prstGeom>
          <a:noFill/>
        </p:spPr>
      </p:pic>
      <p:sp>
        <p:nvSpPr>
          <p:cNvPr id="5" name="TextBox 4"/>
          <p:cNvSpPr txBox="1"/>
          <p:nvPr/>
        </p:nvSpPr>
        <p:spPr>
          <a:xfrm>
            <a:off x="609600" y="152400"/>
            <a:ext cx="2284280" cy="369332"/>
          </a:xfrm>
          <a:prstGeom prst="rect">
            <a:avLst/>
          </a:prstGeom>
          <a:noFill/>
        </p:spPr>
        <p:txBody>
          <a:bodyPr wrap="none" rtlCol="0">
            <a:spAutoFit/>
          </a:bodyPr>
          <a:lstStyle/>
          <a:p>
            <a:r>
              <a:rPr lang="en-US" dirty="0" smtClean="0">
                <a:solidFill>
                  <a:prstClr val="black"/>
                </a:solidFill>
              </a:rPr>
              <a:t>VIIRS IDPS SM product</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75</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iren\Documents\CALIPSO_VFM_2013-01-31T14-35-05ZD-DDB_d20130131_t1443344_750mbox.png"/>
          <p:cNvPicPr>
            <a:picLocks noChangeAspect="1" noChangeArrowheads="1"/>
          </p:cNvPicPr>
          <p:nvPr/>
        </p:nvPicPr>
        <p:blipFill>
          <a:blip r:embed="rId2" cstate="print"/>
          <a:srcRect/>
          <a:stretch>
            <a:fillRect/>
          </a:stretch>
        </p:blipFill>
        <p:spPr bwMode="auto">
          <a:xfrm>
            <a:off x="134471" y="0"/>
            <a:ext cx="8875058" cy="6858000"/>
          </a:xfrm>
          <a:prstGeom prst="rect">
            <a:avLst/>
          </a:prstGeom>
          <a:noFill/>
        </p:spPr>
      </p:pic>
      <p:sp>
        <p:nvSpPr>
          <p:cNvPr id="5" name="TextBox 4"/>
          <p:cNvSpPr txBox="1"/>
          <p:nvPr/>
        </p:nvSpPr>
        <p:spPr>
          <a:xfrm>
            <a:off x="609600" y="152400"/>
            <a:ext cx="5377113" cy="369332"/>
          </a:xfrm>
          <a:prstGeom prst="rect">
            <a:avLst/>
          </a:prstGeom>
          <a:noFill/>
        </p:spPr>
        <p:txBody>
          <a:bodyPr wrap="none" rtlCol="0">
            <a:spAutoFit/>
          </a:bodyPr>
          <a:lstStyle/>
          <a:p>
            <a:r>
              <a:rPr lang="en-US" dirty="0" smtClean="0">
                <a:solidFill>
                  <a:prstClr val="black"/>
                </a:solidFill>
              </a:rPr>
              <a:t>VIIRS SM based on Deep Blue Dust Detection Algorithm</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76</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14144" y="679704"/>
          <a:ext cx="5333999" cy="2743200"/>
        </p:xfrm>
        <a:graphic>
          <a:graphicData uri="http://schemas.openxmlformats.org/drawingml/2006/table">
            <a:tbl>
              <a:tblPr firstRow="1" bandRow="1">
                <a:tableStyleId>{5C22544A-7EE6-4342-B048-85BDC9FD1C3A}</a:tableStyleId>
              </a:tblPr>
              <a:tblGrid>
                <a:gridCol w="1904999"/>
                <a:gridCol w="838200"/>
                <a:gridCol w="1066800"/>
                <a:gridCol w="838200"/>
                <a:gridCol w="685800"/>
              </a:tblGrid>
              <a:tr h="228600">
                <a:tc gridSpan="2">
                  <a:txBody>
                    <a:bodyPr/>
                    <a:lstStyle/>
                    <a:p>
                      <a:r>
                        <a:rPr lang="en-US" sz="1400" dirty="0" smtClean="0"/>
                        <a:t>Granule</a:t>
                      </a:r>
                      <a:endParaRPr lang="en-US" sz="1400" dirty="0"/>
                    </a:p>
                  </a:txBody>
                  <a:tcPr anchor="ctr" anchorCtr="1"/>
                </a:tc>
                <a:tc hMerge="1">
                  <a:txBody>
                    <a:bodyPr/>
                    <a:lstStyle/>
                    <a:p>
                      <a:endParaRPr lang="en-US"/>
                    </a:p>
                  </a:txBody>
                  <a:tcPr/>
                </a:tc>
                <a:tc>
                  <a:txBody>
                    <a:bodyPr/>
                    <a:lstStyle/>
                    <a:p>
                      <a:r>
                        <a:rPr lang="en-US" sz="1400" dirty="0" smtClean="0"/>
                        <a:t>Accuracy</a:t>
                      </a:r>
                      <a:endParaRPr lang="en-US" sz="1400" dirty="0"/>
                    </a:p>
                  </a:txBody>
                  <a:tcPr anchor="ctr" anchorCtr="1"/>
                </a:tc>
                <a:tc>
                  <a:txBody>
                    <a:bodyPr/>
                    <a:lstStyle/>
                    <a:p>
                      <a:r>
                        <a:rPr lang="en-US" sz="1400" dirty="0" smtClean="0"/>
                        <a:t>POD</a:t>
                      </a:r>
                      <a:endParaRPr lang="en-US" sz="1400" dirty="0"/>
                    </a:p>
                  </a:txBody>
                  <a:tcPr anchor="ctr" anchorCtr="1"/>
                </a:tc>
                <a:tc>
                  <a:txBody>
                    <a:bodyPr/>
                    <a:lstStyle/>
                    <a:p>
                      <a:r>
                        <a:rPr lang="en-US" sz="1400" dirty="0" smtClean="0"/>
                        <a:t>FAR</a:t>
                      </a:r>
                      <a:endParaRPr lang="en-US" sz="1400" dirty="0"/>
                    </a:p>
                  </a:txBody>
                  <a:tcPr anchor="ctr" anchorCtr="1"/>
                </a:tc>
              </a:tr>
              <a:tr h="185420">
                <a:tc rowSpan="2">
                  <a:txBody>
                    <a:bodyPr/>
                    <a:lstStyle/>
                    <a:p>
                      <a:r>
                        <a:rPr lang="en-US" sz="1400" b="1" kern="1200" dirty="0" smtClean="0">
                          <a:solidFill>
                            <a:schemeClr val="dk1"/>
                          </a:solidFill>
                          <a:latin typeface="+mn-lt"/>
                          <a:ea typeface="+mn-ea"/>
                          <a:cs typeface="+mn-cs"/>
                        </a:rPr>
                        <a:t>d20120801_t1332529</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24.3</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d20130108_t1010226</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d20130115_t1122460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16.7</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d20130222_t1110420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16.7</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bl>
          </a:graphicData>
        </a:graphic>
      </p:graphicFrame>
      <p:graphicFrame>
        <p:nvGraphicFramePr>
          <p:cNvPr id="7" name="Table 6"/>
          <p:cNvGraphicFramePr>
            <a:graphicFrameLocks noGrp="1"/>
          </p:cNvGraphicFramePr>
          <p:nvPr/>
        </p:nvGraphicFramePr>
        <p:xfrm>
          <a:off x="1914144" y="3441192"/>
          <a:ext cx="5333999" cy="3352800"/>
        </p:xfrm>
        <a:graphic>
          <a:graphicData uri="http://schemas.openxmlformats.org/drawingml/2006/table">
            <a:tbl>
              <a:tblPr firstRow="1" bandRow="1">
                <a:tableStyleId>{5C22544A-7EE6-4342-B048-85BDC9FD1C3A}</a:tableStyleId>
              </a:tblPr>
              <a:tblGrid>
                <a:gridCol w="1904999"/>
                <a:gridCol w="838200"/>
                <a:gridCol w="1143000"/>
                <a:gridCol w="762000"/>
                <a:gridCol w="685800"/>
              </a:tblGrid>
              <a:tr h="142240">
                <a:tc gridSpan="2">
                  <a:txBody>
                    <a:bodyPr/>
                    <a:lstStyle/>
                    <a:p>
                      <a:pPr algn="ctr"/>
                      <a:r>
                        <a:rPr lang="en-US" sz="1400" dirty="0" smtClean="0"/>
                        <a:t>Granule</a:t>
                      </a:r>
                      <a:endParaRPr lang="en-US" sz="1400" dirty="0"/>
                    </a:p>
                  </a:txBody>
                  <a:tcPr anchor="ctr"/>
                </a:tc>
                <a:tc hMerge="1">
                  <a:txBody>
                    <a:bodyPr/>
                    <a:lstStyle/>
                    <a:p>
                      <a:endParaRPr lang="en-US"/>
                    </a:p>
                  </a:txBody>
                  <a:tcPr/>
                </a:tc>
                <a:tc>
                  <a:txBody>
                    <a:bodyPr/>
                    <a:lstStyle/>
                    <a:p>
                      <a:pPr algn="ctr"/>
                      <a:r>
                        <a:rPr lang="en-US" sz="1400" dirty="0" smtClean="0"/>
                        <a:t>Accuracy</a:t>
                      </a:r>
                      <a:endParaRPr lang="en-US" sz="1400" dirty="0"/>
                    </a:p>
                  </a:txBody>
                  <a:tcPr anchor="ctr"/>
                </a:tc>
                <a:tc>
                  <a:txBody>
                    <a:bodyPr/>
                    <a:lstStyle/>
                    <a:p>
                      <a:pPr algn="ctr"/>
                      <a:r>
                        <a:rPr lang="en-US" sz="1400" dirty="0" smtClean="0"/>
                        <a:t>POD</a:t>
                      </a:r>
                      <a:endParaRPr lang="en-US" sz="1400" dirty="0"/>
                    </a:p>
                  </a:txBody>
                  <a:tcPr anchor="ctr"/>
                </a:tc>
                <a:tc>
                  <a:txBody>
                    <a:bodyPr/>
                    <a:lstStyle/>
                    <a:p>
                      <a:pPr algn="ctr"/>
                      <a:r>
                        <a:rPr lang="en-US" sz="1400" dirty="0" smtClean="0"/>
                        <a:t>FAR</a:t>
                      </a:r>
                      <a:endParaRPr lang="en-US" sz="1400" dirty="0"/>
                    </a:p>
                  </a:txBody>
                  <a:tcPr anchor="ctr"/>
                </a:tc>
              </a:tr>
              <a:tr h="185420">
                <a:tc rowSpan="2">
                  <a:txBody>
                    <a:bodyPr/>
                    <a:lstStyle/>
                    <a:p>
                      <a:r>
                        <a:rPr lang="en-US" sz="1400" b="1" kern="1200" dirty="0" smtClean="0">
                          <a:solidFill>
                            <a:schemeClr val="dk1"/>
                          </a:solidFill>
                          <a:latin typeface="+mn-lt"/>
                          <a:ea typeface="+mn-ea"/>
                          <a:cs typeface="+mn-cs"/>
                        </a:rPr>
                        <a:t>d20120801_t1324204</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80.4</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d20130108_t1511560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6.9</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d20130131_t1443344</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2.3</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d20130131_t1444598</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solidFill>
                            <a:srgbClr val="FF0000"/>
                          </a:solidFill>
                        </a:rPr>
                        <a:t>13.1</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rowSpan="2">
                  <a:txBody>
                    <a:bodyPr/>
                    <a:lstStyle/>
                    <a:p>
                      <a:r>
                        <a:rPr lang="en-US" sz="1400" b="1" kern="1200" dirty="0" smtClean="0">
                          <a:solidFill>
                            <a:schemeClr val="dk1"/>
                          </a:solidFill>
                          <a:latin typeface="+mn-lt"/>
                          <a:ea typeface="+mn-ea"/>
                          <a:cs typeface="+mn-cs"/>
                        </a:rPr>
                        <a:t>d20130222_t1110420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endParaRPr lang="en-US" sz="1400" dirty="0"/>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45.0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0.7</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14.3</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bl>
          </a:graphicData>
        </a:graphic>
      </p:graphicFrame>
      <p:sp>
        <p:nvSpPr>
          <p:cNvPr id="5" name="TextBox 4"/>
          <p:cNvSpPr txBox="1"/>
          <p:nvPr/>
        </p:nvSpPr>
        <p:spPr>
          <a:xfrm>
            <a:off x="1905000" y="679704"/>
            <a:ext cx="768096" cy="369332"/>
          </a:xfrm>
          <a:prstGeom prst="rect">
            <a:avLst/>
          </a:prstGeom>
          <a:noFill/>
        </p:spPr>
        <p:txBody>
          <a:bodyPr wrap="square" rtlCol="0">
            <a:spAutoFit/>
          </a:bodyPr>
          <a:lstStyle/>
          <a:p>
            <a:r>
              <a:rPr lang="en-US" dirty="0" smtClean="0">
                <a:solidFill>
                  <a:srgbClr val="92D050"/>
                </a:solidFill>
              </a:rPr>
              <a:t>Land</a:t>
            </a:r>
            <a:endParaRPr lang="en-US" dirty="0">
              <a:solidFill>
                <a:srgbClr val="92D050"/>
              </a:solidFill>
            </a:endParaRPr>
          </a:p>
        </p:txBody>
      </p:sp>
      <p:sp>
        <p:nvSpPr>
          <p:cNvPr id="6" name="TextBox 5"/>
          <p:cNvSpPr txBox="1"/>
          <p:nvPr/>
        </p:nvSpPr>
        <p:spPr>
          <a:xfrm>
            <a:off x="1905000" y="3422904"/>
            <a:ext cx="768096" cy="369332"/>
          </a:xfrm>
          <a:prstGeom prst="rect">
            <a:avLst/>
          </a:prstGeom>
          <a:noFill/>
        </p:spPr>
        <p:txBody>
          <a:bodyPr wrap="square" rtlCol="0">
            <a:spAutoFit/>
          </a:bodyPr>
          <a:lstStyle/>
          <a:p>
            <a:r>
              <a:rPr lang="en-US" dirty="0" smtClean="0">
                <a:solidFill>
                  <a:srgbClr val="1F497D"/>
                </a:solidFill>
              </a:rPr>
              <a:t>Water</a:t>
            </a:r>
            <a:endParaRPr lang="en-US" dirty="0">
              <a:solidFill>
                <a:srgbClr val="1F497D"/>
              </a:solidFill>
            </a:endParaRPr>
          </a:p>
        </p:txBody>
      </p:sp>
      <p:sp>
        <p:nvSpPr>
          <p:cNvPr id="8" name="TextBox 7"/>
          <p:cNvSpPr txBox="1"/>
          <p:nvPr/>
        </p:nvSpPr>
        <p:spPr>
          <a:xfrm>
            <a:off x="2855976" y="184666"/>
            <a:ext cx="3874008" cy="369332"/>
          </a:xfrm>
          <a:prstGeom prst="rect">
            <a:avLst/>
          </a:prstGeom>
          <a:noFill/>
        </p:spPr>
        <p:txBody>
          <a:bodyPr wrap="square" rtlCol="0">
            <a:spAutoFit/>
          </a:bodyPr>
          <a:lstStyle/>
          <a:p>
            <a:r>
              <a:rPr lang="en-US" dirty="0" smtClean="0">
                <a:solidFill>
                  <a:prstClr val="black"/>
                </a:solidFill>
              </a:rPr>
              <a:t>VIIRS vs. CALIPSO SM Matchups</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96E36F11-A39A-294D-A59D-6180D50ED29D}" type="slidenum">
              <a:rPr lang="en-US" smtClean="0">
                <a:solidFill>
                  <a:prstClr val="black">
                    <a:tint val="75000"/>
                  </a:prstClr>
                </a:solidFill>
              </a:rPr>
              <a:pPr/>
              <a:t>77</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23288" y="670560"/>
          <a:ext cx="5333999" cy="2743200"/>
        </p:xfrm>
        <a:graphic>
          <a:graphicData uri="http://schemas.openxmlformats.org/drawingml/2006/table">
            <a:tbl>
              <a:tblPr firstRow="1" bandRow="1">
                <a:tableStyleId>{5C22544A-7EE6-4342-B048-85BDC9FD1C3A}</a:tableStyleId>
              </a:tblPr>
              <a:tblGrid>
                <a:gridCol w="1904999"/>
                <a:gridCol w="838200"/>
                <a:gridCol w="1066800"/>
                <a:gridCol w="838200"/>
                <a:gridCol w="685800"/>
              </a:tblGrid>
              <a:tr h="228600">
                <a:tc gridSpan="2">
                  <a:txBody>
                    <a:bodyPr/>
                    <a:lstStyle/>
                    <a:p>
                      <a:r>
                        <a:rPr lang="en-US" sz="1400" dirty="0" smtClean="0"/>
                        <a:t>Granule</a:t>
                      </a:r>
                      <a:endParaRPr lang="en-US" sz="1400" dirty="0"/>
                    </a:p>
                  </a:txBody>
                  <a:tcPr anchor="ctr" anchorCtr="1"/>
                </a:tc>
                <a:tc hMerge="1">
                  <a:txBody>
                    <a:bodyPr/>
                    <a:lstStyle/>
                    <a:p>
                      <a:endParaRPr lang="en-US"/>
                    </a:p>
                  </a:txBody>
                  <a:tcPr/>
                </a:tc>
                <a:tc>
                  <a:txBody>
                    <a:bodyPr/>
                    <a:lstStyle/>
                    <a:p>
                      <a:r>
                        <a:rPr lang="en-US" sz="1400" dirty="0" smtClean="0"/>
                        <a:t>Accuracy</a:t>
                      </a:r>
                      <a:endParaRPr lang="en-US" sz="1400" dirty="0"/>
                    </a:p>
                  </a:txBody>
                  <a:tcPr anchor="ctr" anchorCtr="1"/>
                </a:tc>
                <a:tc>
                  <a:txBody>
                    <a:bodyPr/>
                    <a:lstStyle/>
                    <a:p>
                      <a:r>
                        <a:rPr lang="en-US" sz="1400" dirty="0" smtClean="0"/>
                        <a:t>POD</a:t>
                      </a:r>
                      <a:endParaRPr lang="en-US" sz="1400" dirty="0"/>
                    </a:p>
                  </a:txBody>
                  <a:tcPr anchor="ctr" anchorCtr="1"/>
                </a:tc>
                <a:tc>
                  <a:txBody>
                    <a:bodyPr/>
                    <a:lstStyle/>
                    <a:p>
                      <a:r>
                        <a:rPr lang="en-US" sz="1400" dirty="0" smtClean="0"/>
                        <a:t>FAR</a:t>
                      </a:r>
                      <a:endParaRPr lang="en-US" sz="1400" dirty="0"/>
                    </a:p>
                  </a:txBody>
                  <a:tcPr anchor="ctr" anchorCtr="1"/>
                </a:tc>
              </a:tr>
              <a:tr h="185420">
                <a:tc rowSpan="2">
                  <a:txBody>
                    <a:bodyPr/>
                    <a:lstStyle/>
                    <a:p>
                      <a:r>
                        <a:rPr lang="en-US" sz="1400" b="1" kern="1200" dirty="0" smtClean="0">
                          <a:solidFill>
                            <a:schemeClr val="dk1"/>
                          </a:solidFill>
                          <a:latin typeface="+mn-lt"/>
                          <a:ea typeface="+mn-ea"/>
                          <a:cs typeface="+mn-cs"/>
                        </a:rPr>
                        <a:t>d20120801_t1332529</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r>
                        <a:rPr lang="en-US" sz="1400" b="1" dirty="0" smtClean="0"/>
                        <a:t> DBDI</a:t>
                      </a:r>
                      <a:endParaRPr lang="en-US" sz="1400" b="1"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78.4</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100.0</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22.2</a:t>
                      </a:r>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24.3</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d20130108_t1010226</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DBDI</a:t>
                      </a:r>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96.7</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96.7</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0.0</a:t>
                      </a:r>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d20130115_t1122460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r>
                        <a:rPr lang="en-US" sz="1400" b="1" dirty="0" smtClean="0"/>
                        <a:t>DBDI</a:t>
                      </a:r>
                      <a:endParaRPr lang="en-US" sz="1400" b="1"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78.3</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84</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10.6</a:t>
                      </a:r>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16.7</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d20130222_t1110420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r>
                        <a:rPr lang="en-US" sz="1400" b="1" dirty="0" smtClean="0"/>
                        <a:t>DBDI</a:t>
                      </a:r>
                      <a:endParaRPr lang="en-US" sz="1400" b="1"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93.3</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96.0</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4</a:t>
                      </a:r>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16.7</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bl>
          </a:graphicData>
        </a:graphic>
      </p:graphicFrame>
      <p:graphicFrame>
        <p:nvGraphicFramePr>
          <p:cNvPr id="7" name="Table 6"/>
          <p:cNvGraphicFramePr>
            <a:graphicFrameLocks noGrp="1"/>
          </p:cNvGraphicFramePr>
          <p:nvPr/>
        </p:nvGraphicFramePr>
        <p:xfrm>
          <a:off x="1932432" y="3441192"/>
          <a:ext cx="5333999" cy="3352800"/>
        </p:xfrm>
        <a:graphic>
          <a:graphicData uri="http://schemas.openxmlformats.org/drawingml/2006/table">
            <a:tbl>
              <a:tblPr firstRow="1" bandRow="1">
                <a:tableStyleId>{5C22544A-7EE6-4342-B048-85BDC9FD1C3A}</a:tableStyleId>
              </a:tblPr>
              <a:tblGrid>
                <a:gridCol w="1904999"/>
                <a:gridCol w="838200"/>
                <a:gridCol w="1143000"/>
                <a:gridCol w="762000"/>
                <a:gridCol w="685800"/>
              </a:tblGrid>
              <a:tr h="142240">
                <a:tc gridSpan="2">
                  <a:txBody>
                    <a:bodyPr/>
                    <a:lstStyle/>
                    <a:p>
                      <a:pPr algn="ctr"/>
                      <a:r>
                        <a:rPr lang="en-US" sz="1400" dirty="0" smtClean="0"/>
                        <a:t>Granule</a:t>
                      </a:r>
                      <a:endParaRPr lang="en-US" sz="1400" dirty="0"/>
                    </a:p>
                  </a:txBody>
                  <a:tcPr anchor="ctr"/>
                </a:tc>
                <a:tc hMerge="1">
                  <a:txBody>
                    <a:bodyPr/>
                    <a:lstStyle/>
                    <a:p>
                      <a:endParaRPr lang="en-US"/>
                    </a:p>
                  </a:txBody>
                  <a:tcPr/>
                </a:tc>
                <a:tc>
                  <a:txBody>
                    <a:bodyPr/>
                    <a:lstStyle/>
                    <a:p>
                      <a:pPr algn="ctr"/>
                      <a:r>
                        <a:rPr lang="en-US" sz="1400" dirty="0" smtClean="0"/>
                        <a:t>Accuracy</a:t>
                      </a:r>
                      <a:endParaRPr lang="en-US" sz="1400" dirty="0"/>
                    </a:p>
                  </a:txBody>
                  <a:tcPr anchor="ctr"/>
                </a:tc>
                <a:tc>
                  <a:txBody>
                    <a:bodyPr/>
                    <a:lstStyle/>
                    <a:p>
                      <a:pPr algn="ctr"/>
                      <a:r>
                        <a:rPr lang="en-US" sz="1400" dirty="0" smtClean="0"/>
                        <a:t>POD</a:t>
                      </a:r>
                      <a:endParaRPr lang="en-US" sz="1400" dirty="0"/>
                    </a:p>
                  </a:txBody>
                  <a:tcPr anchor="ctr"/>
                </a:tc>
                <a:tc>
                  <a:txBody>
                    <a:bodyPr/>
                    <a:lstStyle/>
                    <a:p>
                      <a:pPr algn="ctr"/>
                      <a:r>
                        <a:rPr lang="en-US" sz="1400" dirty="0" smtClean="0"/>
                        <a:t>FAR</a:t>
                      </a:r>
                      <a:endParaRPr lang="en-US" sz="1400" dirty="0"/>
                    </a:p>
                  </a:txBody>
                  <a:tcPr anchor="ctr"/>
                </a:tc>
              </a:tr>
              <a:tr h="185420">
                <a:tc rowSpan="2">
                  <a:txBody>
                    <a:bodyPr/>
                    <a:lstStyle/>
                    <a:p>
                      <a:r>
                        <a:rPr lang="en-US" sz="1400" b="1" kern="1200" dirty="0" smtClean="0">
                          <a:solidFill>
                            <a:schemeClr val="dk1"/>
                          </a:solidFill>
                          <a:latin typeface="+mn-lt"/>
                          <a:ea typeface="+mn-ea"/>
                          <a:cs typeface="+mn-cs"/>
                        </a:rPr>
                        <a:t>d20120801_t1324204</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r>
                        <a:rPr lang="en-US" sz="1400" b="1" dirty="0" smtClean="0"/>
                        <a:t> DBDI</a:t>
                      </a:r>
                      <a:endParaRPr lang="en-US" sz="1400" b="1"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89.1</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44.4</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0.0</a:t>
                      </a:r>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80.4</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d20130108_t1511560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r>
                        <a:rPr lang="en-US" sz="1400" b="1" dirty="0" smtClean="0"/>
                        <a:t>DBDI</a:t>
                      </a:r>
                      <a:endParaRPr lang="en-US" sz="1400" b="1"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93.0</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100.0</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6.98</a:t>
                      </a:r>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6.9</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d20130131_t1443344</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r>
                        <a:rPr lang="en-US" sz="1400" b="1" dirty="0" smtClean="0"/>
                        <a:t>DBDI</a:t>
                      </a:r>
                      <a:endParaRPr lang="en-US" sz="1400" b="1"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82.7</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84.7</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2.7</a:t>
                      </a:r>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2.3</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r h="185420">
                <a:tc rowSpan="2">
                  <a:txBody>
                    <a:bodyPr/>
                    <a:lstStyle/>
                    <a:p>
                      <a:r>
                        <a:rPr lang="en-US" sz="1400" b="1" kern="1200" dirty="0" smtClean="0">
                          <a:solidFill>
                            <a:schemeClr val="dk1"/>
                          </a:solidFill>
                          <a:latin typeface="+mn-lt"/>
                          <a:ea typeface="+mn-ea"/>
                          <a:cs typeface="+mn-cs"/>
                        </a:rPr>
                        <a:t>d20130131_t1444598</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r>
                        <a:rPr lang="en-US" sz="1400" b="1" dirty="0" smtClean="0"/>
                        <a:t>DBDI</a:t>
                      </a:r>
                      <a:endParaRPr lang="en-US" sz="1400" b="1" dirty="0"/>
                    </a:p>
                  </a:txBody>
                  <a:tcPr anchor="ctr" anchorCtr="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79.8</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82.2</a:t>
                      </a:r>
                      <a:endParaRPr lang="en-US" sz="1400" dirty="0"/>
                    </a:p>
                  </a:txBody>
                  <a:tcPr anchor="ctr" anchorCtr="1">
                    <a:lnB w="12700" cap="flat" cmpd="sng" algn="ctr">
                      <a:solidFill>
                        <a:schemeClr val="tx1"/>
                      </a:solidFill>
                      <a:prstDash val="solid"/>
                      <a:round/>
                      <a:headEnd type="none" w="med" len="med"/>
                      <a:tailEnd type="none" w="med" len="med"/>
                    </a:lnB>
                  </a:tcPr>
                </a:tc>
                <a:tc>
                  <a:txBody>
                    <a:bodyPr/>
                    <a:lstStyle/>
                    <a:p>
                      <a:r>
                        <a:rPr lang="en-US" sz="1400" dirty="0" smtClean="0"/>
                        <a:t>6.3</a:t>
                      </a:r>
                      <a:endParaRPr lang="en-US" sz="1400" dirty="0"/>
                    </a:p>
                  </a:txBody>
                  <a:tcPr anchor="ctr" anchorCtr="1">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solidFill>
                            <a:srgbClr val="FF0000"/>
                          </a:solidFill>
                        </a:rPr>
                        <a:t>13.1</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solidFill>
                            <a:srgbClr val="FF0000"/>
                          </a:solidFill>
                        </a:rPr>
                        <a:t>0.0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solidFill>
                            <a:srgbClr val="FF0000"/>
                          </a:solidFill>
                        </a:rPr>
                        <a:t>N/A</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rowSpan="2">
                  <a:txBody>
                    <a:bodyPr/>
                    <a:lstStyle/>
                    <a:p>
                      <a:r>
                        <a:rPr lang="en-US" sz="1400" b="1" kern="1200" dirty="0" smtClean="0">
                          <a:solidFill>
                            <a:schemeClr val="dk1"/>
                          </a:solidFill>
                          <a:latin typeface="+mn-lt"/>
                          <a:ea typeface="+mn-ea"/>
                          <a:cs typeface="+mn-cs"/>
                        </a:rPr>
                        <a:t>d20130222_t1110420</a:t>
                      </a:r>
                      <a:endParaRPr lang="en-US" sz="1400" b="1" dirty="0"/>
                    </a:p>
                  </a:txBody>
                  <a:tcPr anchor="ctr" anchorCtr="1">
                    <a:lnR w="12700" cap="flat" cmpd="sng" algn="ctr">
                      <a:solidFill>
                        <a:schemeClr val="tx1"/>
                      </a:solidFill>
                      <a:prstDash val="solid"/>
                      <a:round/>
                      <a:headEnd type="none" w="med" len="med"/>
                      <a:tailEnd type="none" w="med" len="med"/>
                    </a:lnR>
                  </a:tcPr>
                </a:tc>
                <a:tc>
                  <a:txBody>
                    <a:bodyPr/>
                    <a:lstStyle/>
                    <a:p>
                      <a:r>
                        <a:rPr lang="en-US" sz="1400" b="1" dirty="0" smtClean="0"/>
                        <a:t>DBDI</a:t>
                      </a:r>
                      <a:endParaRPr lang="en-US" sz="1400" b="1" dirty="0"/>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90.9</a:t>
                      </a:r>
                      <a:endParaRPr lang="en-US" sz="1400" dirty="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80.0</a:t>
                      </a:r>
                      <a:endParaRPr lang="en-US" sz="1400" dirty="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0</a:t>
                      </a:r>
                      <a:endParaRPr lang="en-US" sz="1400" dirty="0"/>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sz="1400" dirty="0"/>
                    </a:p>
                  </a:txBody>
                  <a:tcPr>
                    <a:lnR w="12700" cap="flat" cmpd="sng" algn="ctr">
                      <a:solidFill>
                        <a:schemeClr val="tx1"/>
                      </a:solidFill>
                      <a:prstDash val="solid"/>
                      <a:round/>
                      <a:headEnd type="none" w="med" len="med"/>
                      <a:tailEnd type="none" w="med" len="med"/>
                    </a:lnR>
                  </a:tcPr>
                </a:tc>
                <a:tc>
                  <a:txBody>
                    <a:bodyPr/>
                    <a:lstStyle/>
                    <a:p>
                      <a:r>
                        <a:rPr lang="en-US" sz="1400" b="1" dirty="0" smtClean="0">
                          <a:solidFill>
                            <a:srgbClr val="FF0000"/>
                          </a:solidFill>
                        </a:rPr>
                        <a:t>VSUMO</a:t>
                      </a:r>
                      <a:endParaRPr lang="en-US" sz="1400" b="1" dirty="0">
                        <a:solidFill>
                          <a:srgbClr val="FF0000"/>
                        </a:solidFill>
                      </a:endParaRPr>
                    </a:p>
                  </a:txBody>
                  <a:tcPr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45.0</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0.7</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dirty="0" smtClean="0">
                          <a:solidFill>
                            <a:srgbClr val="FF0000"/>
                          </a:solidFill>
                        </a:rPr>
                        <a:t>14.3</a:t>
                      </a:r>
                      <a:endParaRPr lang="en-US" sz="1400" dirty="0">
                        <a:solidFill>
                          <a:srgbClr val="FF0000"/>
                        </a:solidFill>
                      </a:endParaRPr>
                    </a:p>
                  </a:txBody>
                  <a:tcPr anchor="ctr" anchorCtr="1">
                    <a:lnT w="12700" cap="flat" cmpd="sng" algn="ctr">
                      <a:solidFill>
                        <a:schemeClr val="tx1"/>
                      </a:solidFill>
                      <a:prstDash val="solid"/>
                      <a:round/>
                      <a:headEnd type="none" w="med" len="med"/>
                      <a:tailEnd type="none" w="med" len="med"/>
                    </a:lnT>
                  </a:tcPr>
                </a:tc>
              </a:tr>
            </a:tbl>
          </a:graphicData>
        </a:graphic>
      </p:graphicFrame>
      <p:sp>
        <p:nvSpPr>
          <p:cNvPr id="5" name="TextBox 4"/>
          <p:cNvSpPr txBox="1"/>
          <p:nvPr/>
        </p:nvSpPr>
        <p:spPr>
          <a:xfrm>
            <a:off x="1905000" y="679704"/>
            <a:ext cx="768096" cy="369332"/>
          </a:xfrm>
          <a:prstGeom prst="rect">
            <a:avLst/>
          </a:prstGeom>
          <a:noFill/>
        </p:spPr>
        <p:txBody>
          <a:bodyPr wrap="square" rtlCol="0">
            <a:spAutoFit/>
          </a:bodyPr>
          <a:lstStyle/>
          <a:p>
            <a:r>
              <a:rPr lang="en-US" dirty="0" smtClean="0">
                <a:solidFill>
                  <a:srgbClr val="92D050"/>
                </a:solidFill>
              </a:rPr>
              <a:t>Land</a:t>
            </a:r>
            <a:endParaRPr lang="en-US" dirty="0">
              <a:solidFill>
                <a:srgbClr val="92D050"/>
              </a:solidFill>
            </a:endParaRPr>
          </a:p>
        </p:txBody>
      </p:sp>
      <p:sp>
        <p:nvSpPr>
          <p:cNvPr id="6" name="TextBox 5"/>
          <p:cNvSpPr txBox="1"/>
          <p:nvPr/>
        </p:nvSpPr>
        <p:spPr>
          <a:xfrm>
            <a:off x="1905000" y="3422904"/>
            <a:ext cx="768096" cy="369332"/>
          </a:xfrm>
          <a:prstGeom prst="rect">
            <a:avLst/>
          </a:prstGeom>
          <a:noFill/>
        </p:spPr>
        <p:txBody>
          <a:bodyPr wrap="square" rtlCol="0">
            <a:spAutoFit/>
          </a:bodyPr>
          <a:lstStyle/>
          <a:p>
            <a:r>
              <a:rPr lang="en-US" dirty="0" smtClean="0">
                <a:solidFill>
                  <a:srgbClr val="1F497D"/>
                </a:solidFill>
              </a:rPr>
              <a:t>Water</a:t>
            </a:r>
            <a:endParaRPr lang="en-US" dirty="0">
              <a:solidFill>
                <a:srgbClr val="1F497D"/>
              </a:solidFill>
            </a:endParaRPr>
          </a:p>
        </p:txBody>
      </p:sp>
      <p:sp>
        <p:nvSpPr>
          <p:cNvPr id="8" name="TextBox 7"/>
          <p:cNvSpPr txBox="1"/>
          <p:nvPr/>
        </p:nvSpPr>
        <p:spPr>
          <a:xfrm>
            <a:off x="2855976" y="184666"/>
            <a:ext cx="3874008" cy="369332"/>
          </a:xfrm>
          <a:prstGeom prst="rect">
            <a:avLst/>
          </a:prstGeom>
          <a:noFill/>
        </p:spPr>
        <p:txBody>
          <a:bodyPr wrap="square" rtlCol="0">
            <a:spAutoFit/>
          </a:bodyPr>
          <a:lstStyle/>
          <a:p>
            <a:r>
              <a:rPr lang="en-US" dirty="0" smtClean="0">
                <a:solidFill>
                  <a:prstClr val="black"/>
                </a:solidFill>
              </a:rPr>
              <a:t>VIIRS vs. CALIPSO SM Matchups</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96E36F11-A39A-294D-A59D-6180D50ED29D}" type="slidenum">
              <a:rPr lang="en-US" smtClean="0">
                <a:solidFill>
                  <a:prstClr val="black">
                    <a:tint val="75000"/>
                  </a:prstClr>
                </a:solidFill>
              </a:rPr>
              <a:pPr/>
              <a:t>78</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on VIIRS SM</a:t>
            </a:r>
            <a:endParaRPr lang="en-US" dirty="0"/>
          </a:p>
        </p:txBody>
      </p:sp>
      <p:sp>
        <p:nvSpPr>
          <p:cNvPr id="4" name="Content Placeholder 3"/>
          <p:cNvSpPr>
            <a:spLocks noGrp="1"/>
          </p:cNvSpPr>
          <p:nvPr>
            <p:ph idx="1"/>
          </p:nvPr>
        </p:nvSpPr>
        <p:spPr/>
        <p:txBody>
          <a:bodyPr>
            <a:normAutofit fontScale="92500" lnSpcReduction="20000"/>
          </a:bodyPr>
          <a:lstStyle/>
          <a:p>
            <a:r>
              <a:rPr lang="en-US" b="1" dirty="0" smtClean="0">
                <a:solidFill>
                  <a:schemeClr val="tx2"/>
                </a:solidFill>
              </a:rPr>
              <a:t>The VIIRS SM product is advanced to Beta maturity level, but is not recommended for use at this time.</a:t>
            </a:r>
          </a:p>
          <a:p>
            <a:pPr lvl="1"/>
            <a:r>
              <a:rPr lang="en-US" b="1" dirty="0" smtClean="0">
                <a:solidFill>
                  <a:schemeClr val="tx2"/>
                </a:solidFill>
              </a:rPr>
              <a:t>Effectivity date: May 2, 2012</a:t>
            </a:r>
          </a:p>
          <a:p>
            <a:r>
              <a:rPr lang="en-US" dirty="0" smtClean="0"/>
              <a:t>Both qualitative and quantitative comparisons of VIIRS SM with CALIPSO Vertical Feature Mask show that </a:t>
            </a:r>
            <a:r>
              <a:rPr lang="en-US" b="1" dirty="0" smtClean="0"/>
              <a:t>SM product should not be used in scientific work or in any applications related to policy and decision support systems.</a:t>
            </a:r>
          </a:p>
          <a:p>
            <a:r>
              <a:rPr lang="en-US" dirty="0" smtClean="0"/>
              <a:t>Alternate algorithms exist for SM which show a better accuracy, probability of detection, and false alarm ratio compared to operational (IDPS) VIIRS SM product but they have some limitations as well:</a:t>
            </a:r>
          </a:p>
          <a:p>
            <a:pPr lvl="1"/>
            <a:r>
              <a:rPr lang="en-US" dirty="0" smtClean="0"/>
              <a:t>More testing and upgrades needed over bright surface</a:t>
            </a:r>
          </a:p>
          <a:p>
            <a:pPr lvl="1"/>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solidFill>
                  <a:prstClr val="black">
                    <a:tint val="75000"/>
                  </a:prstClr>
                </a:solidFill>
              </a:rPr>
              <a:pPr/>
              <a:t>79</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50196" y="1371600"/>
            <a:ext cx="8511702" cy="4754563"/>
          </a:xfrm>
        </p:spPr>
        <p:txBody>
          <a:bodyPr>
            <a:normAutofit lnSpcReduction="10000"/>
          </a:bodyPr>
          <a:lstStyle/>
          <a:p>
            <a:pPr>
              <a:buNone/>
            </a:pPr>
            <a:r>
              <a:rPr lang="en-US" b="1" dirty="0" smtClean="0"/>
              <a:t>Data used in AOT evaluation</a:t>
            </a:r>
          </a:p>
          <a:p>
            <a:pPr marL="338138" indent="-338138"/>
            <a:r>
              <a:rPr lang="en-US" b="1" dirty="0" smtClean="0">
                <a:solidFill>
                  <a:schemeClr val="tx2"/>
                </a:solidFill>
              </a:rPr>
              <a:t>Ground measurements</a:t>
            </a:r>
          </a:p>
          <a:p>
            <a:pPr marL="738188" lvl="1" indent="-338138"/>
            <a:r>
              <a:rPr lang="en-US" dirty="0" err="1" smtClean="0"/>
              <a:t>AERONET</a:t>
            </a:r>
            <a:r>
              <a:rPr lang="en-US" dirty="0" smtClean="0"/>
              <a:t> aerosol data (land and coast) </a:t>
            </a:r>
            <a:r>
              <a:rPr lang="en-US" sz="1400" dirty="0" smtClean="0">
                <a:hlinkClick r:id="rId2"/>
              </a:rPr>
              <a:t>http://aeronet.gsfc.nasa.gov/</a:t>
            </a:r>
            <a:endParaRPr lang="en-US" dirty="0" smtClean="0"/>
          </a:p>
          <a:p>
            <a:pPr marL="738188" lvl="1" indent="-338138"/>
            <a:r>
              <a:rPr lang="en-US" dirty="0" smtClean="0"/>
              <a:t>MAN data (deep ocean cruise data)</a:t>
            </a:r>
            <a:r>
              <a:rPr lang="en-US" dirty="0" smtClean="0">
                <a:hlinkClick r:id="rId3"/>
              </a:rPr>
              <a:t> </a:t>
            </a:r>
            <a:r>
              <a:rPr lang="en-US" sz="1400" dirty="0" smtClean="0">
                <a:hlinkClick r:id="rId3"/>
              </a:rPr>
              <a:t>http://aeronet.gsfc.nasa.gov/new_web/maritime_aerosol_network.html</a:t>
            </a:r>
            <a:endParaRPr lang="en-US" dirty="0" smtClean="0"/>
          </a:p>
          <a:p>
            <a:r>
              <a:rPr lang="en-US" b="1" dirty="0" smtClean="0">
                <a:solidFill>
                  <a:schemeClr val="tx2"/>
                </a:solidFill>
              </a:rPr>
              <a:t>Satellite-derived aerosol data</a:t>
            </a:r>
          </a:p>
          <a:p>
            <a:pPr marL="738188" lvl="1" indent="-338138"/>
            <a:r>
              <a:rPr lang="en-US" dirty="0" smtClean="0"/>
              <a:t>VIIRS EDR and IP products </a:t>
            </a:r>
            <a:r>
              <a:rPr lang="en-US" sz="1400" dirty="0" smtClean="0">
                <a:hlinkClick r:id="rId4"/>
              </a:rPr>
              <a:t>http://peate.ssec.wisc.edu/</a:t>
            </a:r>
            <a:endParaRPr lang="en-US" dirty="0" smtClean="0"/>
          </a:p>
          <a:p>
            <a:pPr marL="738188" lvl="1" indent="-338138"/>
            <a:r>
              <a:rPr lang="en-US" dirty="0" smtClean="0"/>
              <a:t>MODIS Aqua aerosol products </a:t>
            </a:r>
            <a:r>
              <a:rPr lang="en-US" sz="1400" dirty="0" smtClean="0">
                <a:hlinkClick r:id="rId5"/>
              </a:rPr>
              <a:t>http://ladsweb.nascom.nasa.gov/</a:t>
            </a:r>
            <a:endParaRPr lang="en-US" dirty="0" smtClean="0"/>
          </a:p>
          <a:p>
            <a:pPr marL="738188" lvl="1" indent="-338138"/>
            <a:r>
              <a:rPr lang="en-US" dirty="0" err="1" smtClean="0"/>
              <a:t>MISR</a:t>
            </a:r>
            <a:r>
              <a:rPr lang="en-US" dirty="0" smtClean="0"/>
              <a:t> aerosol product </a:t>
            </a:r>
            <a:r>
              <a:rPr lang="en-US" sz="1400" dirty="0" smtClean="0">
                <a:hlinkClick r:id="rId6"/>
              </a:rPr>
              <a:t>http://eosweb.larc.nasa.gov/</a:t>
            </a:r>
            <a:endParaRPr lang="en-US" dirty="0" smtClean="0"/>
          </a:p>
          <a:p>
            <a:pPr marL="738188" lvl="1" indent="-338138">
              <a:buNone/>
            </a:pPr>
            <a:r>
              <a:rPr lang="en-US" dirty="0" smtClean="0"/>
              <a:t>	</a:t>
            </a:r>
            <a:r>
              <a:rPr lang="en-US" i="1" dirty="0" smtClean="0"/>
              <a:t>Note: MODIS and </a:t>
            </a:r>
            <a:r>
              <a:rPr lang="en-US" i="1" dirty="0" err="1" smtClean="0"/>
              <a:t>MISR</a:t>
            </a:r>
            <a:r>
              <a:rPr lang="en-US" i="1" dirty="0" smtClean="0"/>
              <a:t> are not truth and do not exactly match AERONET; nevertheless they represent the current state of the art.</a:t>
            </a:r>
          </a:p>
          <a:p>
            <a:pPr marL="738188" lvl="1" indent="-338138">
              <a:buNone/>
            </a:pPr>
            <a:endParaRPr lang="en-US" dirty="0" smtClean="0"/>
          </a:p>
          <a:p>
            <a:pPr>
              <a:buNone/>
            </a:pPr>
            <a:endParaRPr lang="en-US" b="1" dirty="0" smtClean="0"/>
          </a:p>
          <a:p>
            <a:endParaRPr lang="en-US" dirty="0"/>
          </a:p>
        </p:txBody>
      </p:sp>
      <p:sp>
        <p:nvSpPr>
          <p:cNvPr id="2" name="Title 1"/>
          <p:cNvSpPr>
            <a:spLocks noGrp="1"/>
          </p:cNvSpPr>
          <p:nvPr>
            <p:ph type="title"/>
          </p:nvPr>
        </p:nvSpPr>
        <p:spPr/>
        <p:txBody>
          <a:bodyPr/>
          <a:lstStyle/>
          <a:p>
            <a:r>
              <a:rPr lang="en-US" dirty="0" smtClean="0"/>
              <a:t>Data used in evaluation</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Remaining Issues</a:t>
            </a:r>
            <a:endParaRPr lang="en-US" dirty="0"/>
          </a:p>
        </p:txBody>
      </p:sp>
      <p:sp>
        <p:nvSpPr>
          <p:cNvPr id="4" name="Content Placeholder 3"/>
          <p:cNvSpPr>
            <a:spLocks noGrp="1"/>
          </p:cNvSpPr>
          <p:nvPr>
            <p:ph type="body" idx="1"/>
          </p:nvPr>
        </p:nvSpPr>
        <p:spPr/>
        <p:txBody>
          <a:bodyPr>
            <a:normAutofit fontScale="92500" lnSpcReduction="20000"/>
          </a:bodyPr>
          <a:lstStyle/>
          <a:p>
            <a:r>
              <a:rPr lang="en-US" dirty="0" smtClean="0"/>
              <a:t>ATBD Update</a:t>
            </a:r>
          </a:p>
          <a:p>
            <a:r>
              <a:rPr lang="en-US" dirty="0" smtClean="0"/>
              <a:t>Critical DRs</a:t>
            </a:r>
          </a:p>
          <a:p>
            <a:r>
              <a:rPr lang="en-US" dirty="0" smtClean="0"/>
              <a:t>Caveats at the time of beta maturity level review</a:t>
            </a:r>
          </a:p>
          <a:p>
            <a:r>
              <a:rPr lang="en-US" dirty="0" smtClean="0"/>
              <a:t>Updates/new caveats</a:t>
            </a:r>
          </a:p>
          <a:p>
            <a:r>
              <a:rPr lang="en-US" dirty="0" smtClean="0"/>
              <a:t>Path Forward</a:t>
            </a:r>
          </a:p>
        </p:txBody>
      </p:sp>
      <p:sp>
        <p:nvSpPr>
          <p:cNvPr id="3" name="Slide Number Placeholder 2"/>
          <p:cNvSpPr>
            <a:spLocks noGrp="1"/>
          </p:cNvSpPr>
          <p:nvPr>
            <p:ph type="sldNum" sz="quarter" idx="12"/>
          </p:nvPr>
        </p:nvSpPr>
        <p:spPr/>
        <p:txBody>
          <a:bodyPr/>
          <a:lstStyle/>
          <a:p>
            <a:fld id="{96E36F11-A39A-294D-A59D-6180D50ED29D}" type="slidenum">
              <a:rPr lang="en-US" smtClean="0">
                <a:solidFill>
                  <a:prstClr val="black">
                    <a:tint val="75000"/>
                  </a:prstClr>
                </a:solidFill>
              </a:rPr>
              <a:pPr/>
              <a:t>80</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ATBD Updates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b="1" dirty="0" smtClean="0"/>
              <a:t>AOT &amp; APSP</a:t>
            </a:r>
          </a:p>
          <a:p>
            <a:r>
              <a:rPr lang="en-US" dirty="0" smtClean="0"/>
              <a:t>Update is an almost complete re-write of the </a:t>
            </a:r>
            <a:r>
              <a:rPr lang="en-US" b="1" dirty="0" smtClean="0"/>
              <a:t>VIIRS Aerosol Optical Thickness (AOT) and Particle Size Parameter Algorithm Theoretical Basis Document (ATBD).</a:t>
            </a:r>
            <a:endParaRPr lang="en-US" dirty="0" smtClean="0"/>
          </a:p>
          <a:p>
            <a:r>
              <a:rPr lang="en-US" dirty="0" smtClean="0">
                <a:solidFill>
                  <a:schemeClr val="tx2"/>
                </a:solidFill>
              </a:rPr>
              <a:t>Revised theoretical and mathematical description of over-land aerosol retrieval to match algorithm implemented.</a:t>
            </a:r>
          </a:p>
          <a:p>
            <a:r>
              <a:rPr lang="en-US" dirty="0" smtClean="0"/>
              <a:t>Revision reflects updated surface reflectance band ratios.</a:t>
            </a:r>
          </a:p>
          <a:p>
            <a:r>
              <a:rPr lang="en-US" dirty="0" smtClean="0">
                <a:solidFill>
                  <a:schemeClr val="tx2"/>
                </a:solidFill>
              </a:rPr>
              <a:t>Expanded description of aerosol models used in look-up tables.</a:t>
            </a:r>
          </a:p>
          <a:p>
            <a:r>
              <a:rPr lang="en-US" dirty="0" smtClean="0"/>
              <a:t>Aggregation of AOT IP into AOT EDR and quality flags are now fully described.</a:t>
            </a:r>
          </a:p>
          <a:p>
            <a:r>
              <a:rPr lang="en-US" dirty="0" smtClean="0">
                <a:solidFill>
                  <a:schemeClr val="tx2"/>
                </a:solidFill>
              </a:rPr>
              <a:t>Updated/expanded the validation section using evaluation of actual VIIRS aerosol retrievals with AERONET and MODIS aerosol data.</a:t>
            </a:r>
          </a:p>
          <a:p>
            <a:r>
              <a:rPr lang="en-US" dirty="0" smtClean="0"/>
              <a:t>Methodology for </a:t>
            </a:r>
            <a:r>
              <a:rPr lang="en-US" dirty="0" err="1" smtClean="0"/>
              <a:t>NDVI</a:t>
            </a:r>
            <a:r>
              <a:rPr lang="en-US" dirty="0" smtClean="0"/>
              <a:t>-dependent surface reflectance band ratios, as a potential update for over-land retrieval, is discussed.</a:t>
            </a:r>
          </a:p>
          <a:p>
            <a:r>
              <a:rPr lang="en-US" dirty="0" smtClean="0">
                <a:solidFill>
                  <a:schemeClr val="tx2"/>
                </a:solidFill>
              </a:rPr>
              <a:t>Draft of updated ATBD is available now.</a:t>
            </a:r>
          </a:p>
          <a:p>
            <a:r>
              <a:rPr lang="en-US" dirty="0" smtClean="0"/>
              <a:t>Updated ATBD will be submitted in upcoming DR for requesting Provisional Maturity.</a:t>
            </a:r>
          </a:p>
          <a:p>
            <a:pPr>
              <a:buNone/>
            </a:pPr>
            <a:r>
              <a:rPr lang="en-US" b="1" dirty="0" smtClean="0">
                <a:solidFill>
                  <a:schemeClr val="tx2"/>
                </a:solidFill>
              </a:rPr>
              <a:t>SM</a:t>
            </a:r>
          </a:p>
          <a:p>
            <a:r>
              <a:rPr lang="en-US" dirty="0" smtClean="0">
                <a:solidFill>
                  <a:schemeClr val="tx2"/>
                </a:solidFill>
              </a:rPr>
              <a:t>No update to SM ATBD.</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02472" y="955675"/>
          <a:ext cx="8763002" cy="2613097"/>
        </p:xfrm>
        <a:graphic>
          <a:graphicData uri="http://schemas.openxmlformats.org/drawingml/2006/table">
            <a:tbl>
              <a:tblPr firstRow="1" bandRow="1">
                <a:tableStyleId>{5C22544A-7EE6-4342-B048-85BDC9FD1C3A}</a:tableStyleId>
              </a:tblPr>
              <a:tblGrid>
                <a:gridCol w="1164856"/>
                <a:gridCol w="2812784"/>
                <a:gridCol w="2508068"/>
                <a:gridCol w="2277294"/>
              </a:tblGrid>
              <a:tr h="336372">
                <a:tc>
                  <a:txBody>
                    <a:bodyPr/>
                    <a:lstStyle/>
                    <a:p>
                      <a:pPr algn="l"/>
                      <a:r>
                        <a:rPr lang="en-US" sz="1800" b="1" kern="1200" dirty="0" smtClean="0">
                          <a:solidFill>
                            <a:schemeClr val="lt1"/>
                          </a:solidFill>
                          <a:latin typeface="+mn-lt"/>
                          <a:ea typeface="+mn-ea"/>
                          <a:cs typeface="+mn-cs"/>
                        </a:rPr>
                        <a:t>ADR Title</a:t>
                      </a:r>
                    </a:p>
                  </a:txBody>
                  <a:tcPr anchor="ctr"/>
                </a:tc>
                <a:tc gridSpan="3">
                  <a:txBody>
                    <a:bodyPr/>
                    <a:lstStyle/>
                    <a:p>
                      <a:pPr algn="l" fontAlgn="b"/>
                      <a:r>
                        <a:rPr lang="en-US" sz="1800" b="1" kern="1200" dirty="0" smtClean="0">
                          <a:solidFill>
                            <a:schemeClr val="lt1"/>
                          </a:solidFill>
                          <a:latin typeface="+mn-lt"/>
                          <a:ea typeface="+mn-ea"/>
                          <a:cs typeface="+mn-cs"/>
                        </a:rPr>
                        <a:t>Aerosol retrieval anomaly following Mx6.3/6.4 transition</a:t>
                      </a:r>
                    </a:p>
                  </a:txBody>
                  <a:tcPr marR="9525" marT="9525" marB="0" anchor="ctr"/>
                </a:tc>
                <a:tc hMerge="1">
                  <a:txBody>
                    <a:bodyPr/>
                    <a:lstStyle/>
                    <a:p>
                      <a:endParaRPr lang="en-US"/>
                    </a:p>
                  </a:txBody>
                  <a:tcPr/>
                </a:tc>
                <a:tc hMerge="1">
                  <a:txBody>
                    <a:bodyPr/>
                    <a:lstStyle/>
                    <a:p>
                      <a:endParaRPr lang="en-US"/>
                    </a:p>
                  </a:txBody>
                  <a:tcPr/>
                </a:tc>
              </a:tr>
              <a:tr h="3083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ADR4962</a:t>
                      </a:r>
                      <a:endParaRPr lang="en-US" sz="16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Submit Date: 2012-10-19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PCR32735</a:t>
                      </a:r>
                      <a:r>
                        <a:rPr lang="en-US" sz="1600" baseline="0" dirty="0" smtClean="0"/>
                        <a:t> </a:t>
                      </a:r>
                      <a:endParaRPr 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Status: Closed</a:t>
                      </a:r>
                      <a:endParaRPr lang="en-US" sz="1600" dirty="0"/>
                    </a:p>
                  </a:txBody>
                  <a:tcPr/>
                </a:tc>
              </a:tr>
              <a:tr h="1429581">
                <a:tc>
                  <a:txBody>
                    <a:bodyPr/>
                    <a:lstStyle/>
                    <a:p>
                      <a:r>
                        <a:rPr lang="en-US" sz="1600" dirty="0" smtClean="0"/>
                        <a:t>ADR Description</a:t>
                      </a:r>
                      <a:endParaRPr lang="en-US" sz="1600" dirty="0"/>
                    </a:p>
                  </a:txBody>
                  <a:tcPr/>
                </a:tc>
                <a:tc gridSpan="3">
                  <a:txBody>
                    <a:bodyPr/>
                    <a:lstStyle/>
                    <a:p>
                      <a:r>
                        <a:rPr lang="en-US" sz="1600" dirty="0" smtClean="0"/>
                        <a:t>Following the recent Mx6.3/6.4</a:t>
                      </a:r>
                      <a:r>
                        <a:rPr lang="en-US" sz="1600" baseline="0" dirty="0" smtClean="0"/>
                        <a:t> </a:t>
                      </a:r>
                      <a:r>
                        <a:rPr lang="en-US" sz="1600" dirty="0" smtClean="0"/>
                        <a:t>transition, VIIRS Aerosol EDR and IP values are showing up even for confidently</a:t>
                      </a:r>
                      <a:r>
                        <a:rPr lang="en-US" sz="1600" baseline="0" dirty="0" smtClean="0"/>
                        <a:t> </a:t>
                      </a:r>
                      <a:r>
                        <a:rPr lang="en-US" sz="1600" dirty="0" smtClean="0"/>
                        <a:t>cloudy areas (as determined by the VCM) where there should not be aerosol retrievals. The VCM</a:t>
                      </a:r>
                      <a:r>
                        <a:rPr lang="en-US" sz="1600" baseline="0" dirty="0" smtClean="0"/>
                        <a:t> </a:t>
                      </a:r>
                      <a:r>
                        <a:rPr lang="en-US" sz="1600" dirty="0" smtClean="0"/>
                        <a:t>input appears to be correct. However, the AOT IP Cloud Confidence Flag reports</a:t>
                      </a:r>
                      <a:r>
                        <a:rPr lang="en-US" sz="1600" baseline="0" dirty="0" smtClean="0"/>
                        <a:t> </a:t>
                      </a:r>
                      <a:r>
                        <a:rPr lang="en-US" sz="1600" dirty="0" smtClean="0"/>
                        <a:t>‘Confidently Clear’ where the VCM says "Confidently Cloudy". As a</a:t>
                      </a:r>
                      <a:r>
                        <a:rPr lang="en-US" sz="1600" baseline="0" dirty="0" smtClean="0"/>
                        <a:t> </a:t>
                      </a:r>
                      <a:r>
                        <a:rPr lang="en-US" sz="1600" dirty="0" smtClean="0"/>
                        <a:t>result, aerosol retrievals are performed for much of the cloudy areas leading</a:t>
                      </a:r>
                      <a:r>
                        <a:rPr lang="en-US" sz="1600" baseline="0" dirty="0" smtClean="0"/>
                        <a:t> </a:t>
                      </a:r>
                      <a:r>
                        <a:rPr lang="en-US" sz="1600" dirty="0" smtClean="0"/>
                        <a:t>to increased AOT values.</a:t>
                      </a:r>
                      <a:endParaRPr lang="en-US" sz="1600" dirty="0"/>
                    </a:p>
                  </a:txBody>
                  <a:tcPr/>
                </a:tc>
                <a:tc hMerge="1">
                  <a:txBody>
                    <a:bodyPr/>
                    <a:lstStyle/>
                    <a:p>
                      <a:endParaRPr lang="en-US"/>
                    </a:p>
                  </a:txBody>
                  <a:tcPr/>
                </a:tc>
                <a:tc hMerge="1">
                  <a:txBody>
                    <a:bodyPr/>
                    <a:lstStyle/>
                    <a:p>
                      <a:endParaRPr lang="en-US"/>
                    </a:p>
                  </a:txBody>
                  <a:tcPr/>
                </a:tc>
              </a:tr>
              <a:tr h="357577">
                <a:tc>
                  <a:txBody>
                    <a:bodyPr/>
                    <a:lstStyle/>
                    <a:p>
                      <a:r>
                        <a:rPr lang="en-US" sz="1600" dirty="0" smtClean="0"/>
                        <a:t>Note</a:t>
                      </a:r>
                      <a:endParaRPr lang="en-US" sz="1600" dirty="0"/>
                    </a:p>
                  </a:txBody>
                  <a:tcPr anchor="ct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Fix was implemented in Mx6.5 on 2012-11-27</a:t>
                      </a:r>
                      <a:r>
                        <a:rPr lang="en-US" sz="1600" baseline="0" dirty="0" smtClean="0"/>
                        <a:t>. </a:t>
                      </a:r>
                    </a:p>
                  </a:txBody>
                  <a:tcPr anchor="ctr"/>
                </a:tc>
                <a:tc hMerge="1">
                  <a:txBody>
                    <a:bodyPr/>
                    <a:lstStyle/>
                    <a:p>
                      <a:endParaRPr lang="en-US" sz="1600" dirty="0"/>
                    </a:p>
                  </a:txBody>
                  <a:tcPr/>
                </a:tc>
                <a:tc hMerge="1">
                  <a:txBody>
                    <a:bodyPr/>
                    <a:lstStyle/>
                    <a:p>
                      <a:endParaRPr lang="en-US"/>
                    </a:p>
                  </a:txBody>
                  <a:tcPr/>
                </a:tc>
              </a:tr>
            </a:tbl>
          </a:graphicData>
        </a:graphic>
      </p:graphicFrame>
      <p:sp>
        <p:nvSpPr>
          <p:cNvPr id="2" name="Title 1"/>
          <p:cNvSpPr>
            <a:spLocks noGrp="1"/>
          </p:cNvSpPr>
          <p:nvPr>
            <p:ph type="title"/>
          </p:nvPr>
        </p:nvSpPr>
        <p:spPr/>
        <p:txBody>
          <a:bodyPr/>
          <a:lstStyle/>
          <a:p>
            <a:r>
              <a:rPr lang="en-US" dirty="0" smtClean="0"/>
              <a:t>Critical </a:t>
            </a:r>
            <a:r>
              <a:rPr lang="en-US" dirty="0" err="1" smtClean="0"/>
              <a:t>DRs</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82</a:t>
            </a:fld>
            <a:endParaRPr lang="en-US"/>
          </a:p>
        </p:txBody>
      </p:sp>
      <p:graphicFrame>
        <p:nvGraphicFramePr>
          <p:cNvPr id="7" name="Table 6"/>
          <p:cNvGraphicFramePr>
            <a:graphicFrameLocks noGrp="1"/>
          </p:cNvGraphicFramePr>
          <p:nvPr/>
        </p:nvGraphicFramePr>
        <p:xfrm>
          <a:off x="203444" y="3727671"/>
          <a:ext cx="8763002" cy="2354656"/>
        </p:xfrm>
        <a:graphic>
          <a:graphicData uri="http://schemas.openxmlformats.org/drawingml/2006/table">
            <a:tbl>
              <a:tblPr firstRow="1" bandRow="1">
                <a:tableStyleId>{5C22544A-7EE6-4342-B048-85BDC9FD1C3A}</a:tableStyleId>
              </a:tblPr>
              <a:tblGrid>
                <a:gridCol w="1160502"/>
                <a:gridCol w="2817138"/>
                <a:gridCol w="2508068"/>
                <a:gridCol w="2277294"/>
              </a:tblGrid>
              <a:tr h="342976">
                <a:tc>
                  <a:txBody>
                    <a:bodyPr/>
                    <a:lstStyle/>
                    <a:p>
                      <a:r>
                        <a:rPr lang="en-US" sz="1800" b="1" kern="1200" dirty="0" smtClean="0">
                          <a:solidFill>
                            <a:schemeClr val="lt1"/>
                          </a:solidFill>
                          <a:latin typeface="+mn-lt"/>
                          <a:ea typeface="+mn-ea"/>
                          <a:cs typeface="+mn-cs"/>
                        </a:rPr>
                        <a:t>ADR Title</a:t>
                      </a:r>
                    </a:p>
                  </a:txBody>
                  <a:tcPr anchor="ctr"/>
                </a:tc>
                <a:tc grid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Update spectral reflectance ratios for land inversion</a:t>
                      </a:r>
                    </a:p>
                  </a:txBody>
                  <a:tcPr marR="9525" marT="9525" marB="0" anchor="ctr"/>
                </a:tc>
                <a:tc hMerge="1">
                  <a:txBody>
                    <a:bodyPr/>
                    <a:lstStyle/>
                    <a:p>
                      <a:endParaRPr lang="en-US"/>
                    </a:p>
                  </a:txBody>
                  <a:tcPr/>
                </a:tc>
                <a:tc hMerge="1">
                  <a:txBody>
                    <a:bodyPr/>
                    <a:lstStyle/>
                    <a:p>
                      <a:endParaRPr lang="en-US"/>
                    </a:p>
                  </a:txBody>
                  <a:tcPr/>
                </a:tc>
              </a:tr>
              <a:tr h="3143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ADR4989</a:t>
                      </a:r>
                      <a:endParaRPr lang="en-US" sz="16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Submit Date: 2012-11-27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474-CCR-12-0788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Status: Closed</a:t>
                      </a:r>
                      <a:endParaRPr lang="en-US" sz="1600" dirty="0"/>
                    </a:p>
                  </a:txBody>
                  <a:tcPr/>
                </a:tc>
              </a:tr>
              <a:tr h="1183079">
                <a:tc>
                  <a:txBody>
                    <a:bodyPr/>
                    <a:lstStyle/>
                    <a:p>
                      <a:r>
                        <a:rPr lang="en-US" sz="1600" dirty="0" smtClean="0"/>
                        <a:t>ADR Description</a:t>
                      </a:r>
                      <a:endParaRPr lang="en-US" sz="1600" dirty="0"/>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The pre-launch spectral reflectance ratios used in the land inversion were</a:t>
                      </a:r>
                      <a:r>
                        <a:rPr lang="en-US" sz="1600" baseline="0" dirty="0" smtClean="0"/>
                        <a:t> </a:t>
                      </a:r>
                      <a:r>
                        <a:rPr lang="en-US" sz="1600" dirty="0" smtClean="0"/>
                        <a:t>generated using</a:t>
                      </a:r>
                      <a:r>
                        <a:rPr lang="en-US" sz="1600" baseline="0" dirty="0" smtClean="0"/>
                        <a:t> </a:t>
                      </a:r>
                      <a:r>
                        <a:rPr lang="en-US" sz="1600" dirty="0" smtClean="0"/>
                        <a:t>MODIS /AERONET match-up data.  These spectral reflectance</a:t>
                      </a:r>
                      <a:r>
                        <a:rPr lang="en-US" sz="1600" baseline="0" dirty="0" smtClean="0"/>
                        <a:t> </a:t>
                      </a:r>
                      <a:r>
                        <a:rPr lang="en-US" sz="1600" dirty="0" smtClean="0"/>
                        <a:t>ratios have been</a:t>
                      </a:r>
                      <a:r>
                        <a:rPr lang="en-US" sz="1600" baseline="0" dirty="0" smtClean="0"/>
                        <a:t> </a:t>
                      </a:r>
                      <a:r>
                        <a:rPr lang="en-US" sz="1600" dirty="0" smtClean="0"/>
                        <a:t>regenerated using VIIRS / AERONET match-up data.  Reprocessing</a:t>
                      </a:r>
                      <a:r>
                        <a:rPr lang="en-US" sz="1600" baseline="0" dirty="0" smtClean="0"/>
                        <a:t> </a:t>
                      </a:r>
                      <a:r>
                        <a:rPr lang="en-US" sz="1600" dirty="0" smtClean="0"/>
                        <a:t>VIIRS data using the</a:t>
                      </a:r>
                      <a:r>
                        <a:rPr lang="en-US" sz="1600" baseline="0" dirty="0" smtClean="0"/>
                        <a:t> </a:t>
                      </a:r>
                      <a:r>
                        <a:rPr lang="en-US" sz="1600" dirty="0" smtClean="0"/>
                        <a:t>updated coefficients shows improvement versus AERONET</a:t>
                      </a:r>
                      <a:r>
                        <a:rPr lang="en-US" sz="1600" baseline="0" dirty="0" smtClean="0"/>
                        <a:t> </a:t>
                      </a:r>
                      <a:r>
                        <a:rPr lang="en-US" sz="1600" dirty="0" smtClean="0"/>
                        <a:t>in-situ measurements of AOT.</a:t>
                      </a:r>
                      <a:r>
                        <a:rPr lang="en-US" sz="1600" baseline="0" dirty="0" smtClean="0"/>
                        <a:t> </a:t>
                      </a:r>
                      <a:r>
                        <a:rPr lang="en-US" sz="1600" dirty="0" smtClean="0"/>
                        <a:t>The operational processing coefficients should be</a:t>
                      </a:r>
                      <a:r>
                        <a:rPr lang="en-US" sz="1600" baseline="0" dirty="0" smtClean="0"/>
                        <a:t> </a:t>
                      </a:r>
                      <a:r>
                        <a:rPr lang="en-US" sz="1600" dirty="0" smtClean="0"/>
                        <a:t>updated to use these new</a:t>
                      </a:r>
                      <a:r>
                        <a:rPr lang="en-US" sz="1600" baseline="0" dirty="0" smtClean="0"/>
                        <a:t> </a:t>
                      </a:r>
                      <a:r>
                        <a:rPr lang="en-US" sz="1600" dirty="0" smtClean="0"/>
                        <a:t>values.</a:t>
                      </a:r>
                    </a:p>
                  </a:txBody>
                  <a:tcPr/>
                </a:tc>
                <a:tc hMerge="1">
                  <a:txBody>
                    <a:bodyPr/>
                    <a:lstStyle/>
                    <a:p>
                      <a:endParaRPr lang="en-US"/>
                    </a:p>
                  </a:txBody>
                  <a:tcPr/>
                </a:tc>
                <a:tc hMerge="1">
                  <a:txBody>
                    <a:bodyPr/>
                    <a:lstStyle/>
                    <a:p>
                      <a:endParaRPr lang="en-US"/>
                    </a:p>
                  </a:txBody>
                  <a:tcPr/>
                </a:tc>
              </a:tr>
              <a:tr h="342976">
                <a:tc>
                  <a:txBody>
                    <a:bodyPr/>
                    <a:lstStyle/>
                    <a:p>
                      <a:r>
                        <a:rPr lang="en-US" sz="1600" dirty="0" smtClean="0"/>
                        <a:t>Note</a:t>
                      </a:r>
                      <a:endParaRPr lang="en-US" sz="1600" dirty="0"/>
                    </a:p>
                  </a:txBody>
                  <a:tcPr anchor="ct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New PCT of spectral reflectance ratios went into operation on 2013-01-22.</a:t>
                      </a:r>
                    </a:p>
                  </a:txBody>
                  <a:tcPr anchor="ctr"/>
                </a:tc>
                <a:tc hMerge="1">
                  <a:txBody>
                    <a:bodyPr/>
                    <a:lstStyle/>
                    <a:p>
                      <a:endParaRPr lang="en-US" sz="1600" dirty="0"/>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87105" y="3699010"/>
          <a:ext cx="8763002" cy="3084497"/>
        </p:xfrm>
        <a:graphic>
          <a:graphicData uri="http://schemas.openxmlformats.org/drawingml/2006/table">
            <a:tbl>
              <a:tblPr firstRow="1" bandRow="1">
                <a:tableStyleId>{5C22544A-7EE6-4342-B048-85BDC9FD1C3A}</a:tableStyleId>
              </a:tblPr>
              <a:tblGrid>
                <a:gridCol w="1147354"/>
                <a:gridCol w="2830286"/>
                <a:gridCol w="2508068"/>
                <a:gridCol w="2277294"/>
              </a:tblGrid>
              <a:tr h="304954">
                <a:tc>
                  <a:txBody>
                    <a:bodyPr/>
                    <a:lstStyle/>
                    <a:p>
                      <a:pPr algn="l"/>
                      <a:r>
                        <a:rPr lang="en-US" sz="1800" b="1" kern="1200" dirty="0" smtClean="0">
                          <a:solidFill>
                            <a:schemeClr val="lt1"/>
                          </a:solidFill>
                          <a:latin typeface="+mn-lt"/>
                          <a:ea typeface="+mn-ea"/>
                          <a:cs typeface="+mn-cs"/>
                        </a:rPr>
                        <a:t>ADR Title</a:t>
                      </a:r>
                    </a:p>
                  </a:txBody>
                  <a:tcPr anchor="ctr"/>
                </a:tc>
                <a:tc grid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Inconsistent  Low Sun Quality Flags between aerosol IP and EDR products</a:t>
                      </a:r>
                    </a:p>
                  </a:txBody>
                  <a:tcPr marR="9525" marT="9525" marB="0" anchor="ctr"/>
                </a:tc>
                <a:tc hMerge="1">
                  <a:txBody>
                    <a:bodyPr/>
                    <a:lstStyle/>
                    <a:p>
                      <a:endParaRPr lang="en-US"/>
                    </a:p>
                  </a:txBody>
                  <a:tcPr/>
                </a:tc>
                <a:tc hMerge="1">
                  <a:txBody>
                    <a:bodyPr/>
                    <a:lstStyle/>
                    <a:p>
                      <a:endParaRPr lang="en-US"/>
                    </a:p>
                  </a:txBody>
                  <a:tcPr/>
                </a:tc>
              </a:tr>
              <a:tr h="3128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ADR4975</a:t>
                      </a:r>
                      <a:endParaRPr lang="en-US" sz="16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Submit Date: 2012-10-31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PCR33470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Status: Closed</a:t>
                      </a:r>
                      <a:endParaRPr lang="en-US" sz="1600" dirty="0"/>
                    </a:p>
                  </a:txBody>
                  <a:tcPr/>
                </a:tc>
              </a:tr>
              <a:tr h="1591493">
                <a:tc>
                  <a:txBody>
                    <a:bodyPr/>
                    <a:lstStyle/>
                    <a:p>
                      <a:r>
                        <a:rPr lang="en-US" sz="1600" dirty="0" smtClean="0"/>
                        <a:t>ADR Description</a:t>
                      </a:r>
                      <a:endParaRPr lang="en-US" sz="1600" dirty="0"/>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When the two aerosol EDR low</a:t>
                      </a:r>
                      <a:r>
                        <a:rPr lang="en-US" sz="1600" baseline="0" dirty="0" smtClean="0"/>
                        <a:t> </a:t>
                      </a:r>
                      <a:r>
                        <a:rPr lang="en-US" sz="1600" dirty="0" smtClean="0"/>
                        <a:t>sun quality flags are compared against the aerosol IP day/night quality flag,</a:t>
                      </a:r>
                      <a:r>
                        <a:rPr lang="en-US" sz="1600" baseline="0" dirty="0" smtClean="0"/>
                        <a:t> </a:t>
                      </a:r>
                      <a:r>
                        <a:rPr lang="en-US" sz="1600" dirty="0" smtClean="0"/>
                        <a:t>there are data patches where the quality flags are not set correctly</a:t>
                      </a:r>
                      <a:r>
                        <a:rPr lang="en-US" sz="1600" baseline="0" dirty="0" smtClean="0"/>
                        <a:t> </a:t>
                      </a:r>
                      <a:r>
                        <a:rPr lang="en-US" sz="1600" dirty="0" smtClean="0"/>
                        <a:t>or</a:t>
                      </a:r>
                      <a:r>
                        <a:rPr lang="en-US" sz="1600" baseline="0" dirty="0" smtClean="0"/>
                        <a:t> </a:t>
                      </a:r>
                      <a:r>
                        <a:rPr lang="en-US" sz="1600" dirty="0" smtClean="0"/>
                        <a:t>consistently to the aerosol IP day/night flag. Investigation indicated that such</a:t>
                      </a:r>
                      <a:r>
                        <a:rPr lang="en-US" sz="1600" baseline="0" dirty="0" smtClean="0"/>
                        <a:t> </a:t>
                      </a:r>
                      <a:r>
                        <a:rPr lang="en-US" sz="1600" dirty="0" smtClean="0"/>
                        <a:t>inconsistency is due to the aerosol EDR low sun quality flags are set within the</a:t>
                      </a:r>
                      <a:r>
                        <a:rPr lang="en-US" sz="1600" baseline="0" dirty="0" smtClean="0"/>
                        <a:t> </a:t>
                      </a:r>
                      <a:r>
                        <a:rPr lang="en-US" sz="1600" dirty="0" smtClean="0"/>
                        <a:t>land/ocean</a:t>
                      </a:r>
                      <a:r>
                        <a:rPr lang="en-US" sz="1600" baseline="0" dirty="0" smtClean="0"/>
                        <a:t> </a:t>
                      </a:r>
                      <a:r>
                        <a:rPr lang="en-US" sz="1600" dirty="0" smtClean="0"/>
                        <a:t>aerosol retrieval determination loop. Therefore, for any EDR pixels</a:t>
                      </a:r>
                      <a:r>
                        <a:rPr lang="en-US" sz="1600" baseline="0" dirty="0" smtClean="0"/>
                        <a:t> </a:t>
                      </a:r>
                      <a:r>
                        <a:rPr lang="en-US" sz="1600" dirty="0" smtClean="0"/>
                        <a:t>that are not going to</a:t>
                      </a:r>
                      <a:r>
                        <a:rPr lang="en-US" sz="1600" baseline="0" dirty="0" smtClean="0"/>
                        <a:t> </a:t>
                      </a:r>
                      <a:r>
                        <a:rPr lang="en-US" sz="1600" dirty="0" smtClean="0"/>
                        <a:t>have aerosol retrievals because they are not land or ocean</a:t>
                      </a:r>
                      <a:r>
                        <a:rPr lang="en-US" sz="1600" baseline="0" dirty="0" smtClean="0"/>
                        <a:t> </a:t>
                      </a:r>
                      <a:r>
                        <a:rPr lang="en-US" sz="1600" dirty="0" smtClean="0"/>
                        <a:t>dominated, the corresponding</a:t>
                      </a:r>
                      <a:r>
                        <a:rPr lang="en-US" sz="1600" baseline="0" dirty="0" smtClean="0"/>
                        <a:t> </a:t>
                      </a:r>
                      <a:r>
                        <a:rPr lang="en-US" sz="1600" dirty="0" smtClean="0"/>
                        <a:t>aerosol EDR low sun quality flags will stay as the</a:t>
                      </a:r>
                      <a:r>
                        <a:rPr lang="en-US" sz="1600" baseline="0" dirty="0" smtClean="0"/>
                        <a:t> </a:t>
                      </a:r>
                      <a:r>
                        <a:rPr lang="en-US" sz="1600" dirty="0" smtClean="0"/>
                        <a:t>initial default values that may not be</a:t>
                      </a:r>
                      <a:r>
                        <a:rPr lang="en-US" sz="1600" baseline="0" dirty="0" smtClean="0"/>
                        <a:t> </a:t>
                      </a:r>
                      <a:r>
                        <a:rPr lang="en-US" sz="1600" dirty="0" smtClean="0"/>
                        <a:t>consistent to the aerosol IP day/night</a:t>
                      </a:r>
                      <a:r>
                        <a:rPr lang="en-US" sz="1600" baseline="0" dirty="0" smtClean="0"/>
                        <a:t> </a:t>
                      </a:r>
                      <a:r>
                        <a:rPr lang="en-US" sz="1600" dirty="0" smtClean="0"/>
                        <a:t>quality</a:t>
                      </a:r>
                      <a:r>
                        <a:rPr lang="en-US" sz="1600" baseline="0" dirty="0" smtClean="0"/>
                        <a:t> </a:t>
                      </a:r>
                      <a:r>
                        <a:rPr lang="en-US" sz="1600" dirty="0" smtClean="0"/>
                        <a:t>flag.</a:t>
                      </a:r>
                    </a:p>
                  </a:txBody>
                  <a:tcPr/>
                </a:tc>
                <a:tc hMerge="1">
                  <a:txBody>
                    <a:bodyPr/>
                    <a:lstStyle/>
                    <a:p>
                      <a:endParaRPr lang="en-US"/>
                    </a:p>
                  </a:txBody>
                  <a:tcPr/>
                </a:tc>
                <a:tc hMerge="1">
                  <a:txBody>
                    <a:bodyPr/>
                    <a:lstStyle/>
                    <a:p>
                      <a:endParaRPr lang="en-US"/>
                    </a:p>
                  </a:txBody>
                  <a:tcPr/>
                </a:tc>
              </a:tr>
              <a:tr h="341297">
                <a:tc>
                  <a:txBody>
                    <a:bodyPr/>
                    <a:lstStyle/>
                    <a:p>
                      <a:r>
                        <a:rPr lang="en-US" sz="1600" dirty="0" smtClean="0"/>
                        <a:t>Note</a:t>
                      </a:r>
                      <a:endParaRPr lang="en-US" sz="1600" dirty="0"/>
                    </a:p>
                  </a:txBody>
                  <a:tcPr anchor="ct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The fix is</a:t>
                      </a:r>
                      <a:r>
                        <a:rPr lang="en-US" sz="1600" baseline="0" dirty="0" smtClean="0"/>
                        <a:t> in Mx7.1 build with </a:t>
                      </a:r>
                      <a:r>
                        <a:rPr lang="en-US" sz="1600" baseline="0" dirty="0" err="1" smtClean="0"/>
                        <a:t>TTO</a:t>
                      </a:r>
                      <a:r>
                        <a:rPr lang="en-US" sz="1600" baseline="0" dirty="0" smtClean="0"/>
                        <a:t> 2013-06-27. </a:t>
                      </a:r>
                      <a:endParaRPr lang="en-US" sz="1600" dirty="0" smtClean="0"/>
                    </a:p>
                  </a:txBody>
                  <a:tcPr anchor="ctr"/>
                </a:tc>
                <a:tc hMerge="1">
                  <a:txBody>
                    <a:bodyPr/>
                    <a:lstStyle/>
                    <a:p>
                      <a:endParaRPr lang="en-US" sz="1600" dirty="0"/>
                    </a:p>
                  </a:txBody>
                  <a:tcPr/>
                </a:tc>
                <a:tc hMerge="1">
                  <a:txBody>
                    <a:bodyPr/>
                    <a:lstStyle/>
                    <a:p>
                      <a:endParaRPr lang="en-US"/>
                    </a:p>
                  </a:txBody>
                  <a:tcPr/>
                </a:tc>
              </a:tr>
            </a:tbl>
          </a:graphicData>
        </a:graphic>
      </p:graphicFrame>
      <p:sp>
        <p:nvSpPr>
          <p:cNvPr id="2" name="Title 1"/>
          <p:cNvSpPr>
            <a:spLocks noGrp="1"/>
          </p:cNvSpPr>
          <p:nvPr>
            <p:ph type="title"/>
          </p:nvPr>
        </p:nvSpPr>
        <p:spPr/>
        <p:txBody>
          <a:bodyPr/>
          <a:lstStyle/>
          <a:p>
            <a:r>
              <a:rPr lang="en-US" dirty="0" smtClean="0"/>
              <a:t>Other </a:t>
            </a:r>
            <a:r>
              <a:rPr lang="en-US" dirty="0" err="1" smtClean="0"/>
              <a:t>DRs</a:t>
            </a:r>
            <a:r>
              <a:rPr lang="en-US" dirty="0" smtClean="0"/>
              <a:t> (1)</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83</a:t>
            </a:fld>
            <a:endParaRPr lang="en-US"/>
          </a:p>
        </p:txBody>
      </p:sp>
      <p:graphicFrame>
        <p:nvGraphicFramePr>
          <p:cNvPr id="8" name="Table 7"/>
          <p:cNvGraphicFramePr>
            <a:graphicFrameLocks noGrp="1"/>
          </p:cNvGraphicFramePr>
          <p:nvPr/>
        </p:nvGraphicFramePr>
        <p:xfrm>
          <a:off x="199811" y="941285"/>
          <a:ext cx="8763002" cy="2638842"/>
        </p:xfrm>
        <a:graphic>
          <a:graphicData uri="http://schemas.openxmlformats.org/drawingml/2006/table">
            <a:tbl>
              <a:tblPr firstRow="1" bandRow="1">
                <a:tableStyleId>{5C22544A-7EE6-4342-B048-85BDC9FD1C3A}</a:tableStyleId>
              </a:tblPr>
              <a:tblGrid>
                <a:gridCol w="1143000"/>
                <a:gridCol w="2834640"/>
                <a:gridCol w="2508068"/>
                <a:gridCol w="2277294"/>
              </a:tblGrid>
              <a:tr h="374541">
                <a:tc>
                  <a:txBody>
                    <a:bodyPr/>
                    <a:lstStyle/>
                    <a:p>
                      <a:r>
                        <a:rPr lang="en-US" sz="1800" b="1" kern="1200" dirty="0" smtClean="0">
                          <a:solidFill>
                            <a:schemeClr val="lt1"/>
                          </a:solidFill>
                          <a:latin typeface="+mn-lt"/>
                          <a:ea typeface="+mn-ea"/>
                          <a:cs typeface="+mn-cs"/>
                        </a:rPr>
                        <a:t>ADR Title</a:t>
                      </a:r>
                    </a:p>
                  </a:txBody>
                  <a:tcPr anchor="ctr"/>
                </a:tc>
                <a:tc grid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Aerosol inversion failure for a single pixel should not cause a granule failure</a:t>
                      </a:r>
                    </a:p>
                  </a:txBody>
                  <a:tcPr marR="9525" marT="9525" marB="0" anchor="ctr"/>
                </a:tc>
                <a:tc hMerge="1">
                  <a:txBody>
                    <a:bodyPr/>
                    <a:lstStyle/>
                    <a:p>
                      <a:endParaRPr lang="en-US"/>
                    </a:p>
                  </a:txBody>
                  <a:tcPr/>
                </a:tc>
                <a:tc hMerge="1">
                  <a:txBody>
                    <a:bodyPr/>
                    <a:lstStyle/>
                    <a:p>
                      <a:endParaRPr lang="en-US"/>
                    </a:p>
                  </a:txBody>
                  <a:tcPr/>
                </a:tc>
              </a:tr>
              <a:tr h="324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ADR4889</a:t>
                      </a:r>
                      <a:endParaRPr lang="en-US" sz="16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Submit Date: 2012-09-04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PCR32259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Status: Closed</a:t>
                      </a:r>
                      <a:endParaRPr lang="en-US" sz="1600" dirty="0"/>
                    </a:p>
                  </a:txBody>
                  <a:tcPr/>
                </a:tc>
              </a:tr>
              <a:tr h="833881">
                <a:tc>
                  <a:txBody>
                    <a:bodyPr/>
                    <a:lstStyle/>
                    <a:p>
                      <a:r>
                        <a:rPr lang="en-US" sz="1600" dirty="0" smtClean="0"/>
                        <a:t>ADR Description</a:t>
                      </a:r>
                      <a:endParaRPr lang="en-US" sz="1600" dirty="0"/>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There are numerous reasons for an individual pixel inversion to fail in the main</a:t>
                      </a:r>
                      <a:r>
                        <a:rPr lang="en-US" sz="1600" baseline="0" dirty="0" smtClean="0"/>
                        <a:t> </a:t>
                      </a:r>
                      <a:r>
                        <a:rPr lang="en-US" sz="1600" dirty="0" smtClean="0"/>
                        <a:t>pixel loop of the VIIRS Aerosol algorithm. Error trapping has been implemented</a:t>
                      </a:r>
                      <a:r>
                        <a:rPr lang="en-US" sz="1600" baseline="0" dirty="0" smtClean="0"/>
                        <a:t> </a:t>
                      </a:r>
                      <a:r>
                        <a:rPr lang="en-US" sz="1600" dirty="0" smtClean="0"/>
                        <a:t>to avoid</a:t>
                      </a:r>
                      <a:r>
                        <a:rPr lang="en-US" sz="1600" baseline="0" dirty="0" smtClean="0"/>
                        <a:t> </a:t>
                      </a:r>
                      <a:r>
                        <a:rPr lang="en-US" sz="1600" dirty="0" smtClean="0"/>
                        <a:t>segmentation faults; however, the logic in the main pixel loop is</a:t>
                      </a:r>
                      <a:r>
                        <a:rPr lang="en-US" sz="1600" baseline="0" dirty="0" smtClean="0"/>
                        <a:t> </a:t>
                      </a:r>
                      <a:r>
                        <a:rPr lang="en-US" sz="1600" dirty="0" smtClean="0"/>
                        <a:t>incorrect and returns</a:t>
                      </a:r>
                      <a:r>
                        <a:rPr lang="en-US" sz="1600" baseline="0" dirty="0" smtClean="0"/>
                        <a:t> </a:t>
                      </a:r>
                      <a:r>
                        <a:rPr lang="en-US" sz="1600" dirty="0" err="1" smtClean="0"/>
                        <a:t>PRO_FAIL</a:t>
                      </a:r>
                      <a:r>
                        <a:rPr lang="en-US" sz="1600" dirty="0" smtClean="0"/>
                        <a:t> from the main program under certain error</a:t>
                      </a:r>
                      <a:r>
                        <a:rPr lang="en-US" sz="1600" baseline="0" dirty="0" smtClean="0"/>
                        <a:t> </a:t>
                      </a:r>
                      <a:r>
                        <a:rPr lang="en-US" sz="1600" dirty="0" smtClean="0"/>
                        <a:t>conditions. If an individual pixel</a:t>
                      </a:r>
                      <a:r>
                        <a:rPr lang="en-US" sz="1600" baseline="0" dirty="0" smtClean="0"/>
                        <a:t> </a:t>
                      </a:r>
                      <a:r>
                        <a:rPr lang="en-US" sz="1600" dirty="0" smtClean="0"/>
                        <a:t>inversion fails, that pixels should have</a:t>
                      </a:r>
                      <a:r>
                        <a:rPr lang="en-US" sz="1600" baseline="0" dirty="0" smtClean="0"/>
                        <a:t> </a:t>
                      </a:r>
                      <a:r>
                        <a:rPr lang="en-US" sz="1600" dirty="0" smtClean="0"/>
                        <a:t>all output values set to fill, the overall quality set to</a:t>
                      </a:r>
                      <a:r>
                        <a:rPr lang="en-US" sz="1600" baseline="0" dirty="0" smtClean="0"/>
                        <a:t> </a:t>
                      </a:r>
                      <a:r>
                        <a:rPr lang="en-US" sz="1600" dirty="0" smtClean="0"/>
                        <a:t>not produced and then</a:t>
                      </a:r>
                      <a:r>
                        <a:rPr lang="en-US" sz="1600" baseline="0" dirty="0" smtClean="0"/>
                        <a:t> </a:t>
                      </a:r>
                      <a:r>
                        <a:rPr lang="en-US" sz="1600" dirty="0" smtClean="0"/>
                        <a:t>processing should continue with the next</a:t>
                      </a:r>
                      <a:r>
                        <a:rPr lang="en-US" sz="1600" baseline="0" dirty="0" smtClean="0"/>
                        <a:t> </a:t>
                      </a:r>
                      <a:r>
                        <a:rPr lang="en-US" sz="1600" dirty="0" smtClean="0"/>
                        <a:t>pixel.</a:t>
                      </a:r>
                    </a:p>
                  </a:txBody>
                  <a:tcPr/>
                </a:tc>
                <a:tc hMerge="1">
                  <a:txBody>
                    <a:bodyPr/>
                    <a:lstStyle/>
                    <a:p>
                      <a:endParaRPr lang="en-US"/>
                    </a:p>
                  </a:txBody>
                  <a:tcPr/>
                </a:tc>
                <a:tc hMerge="1">
                  <a:txBody>
                    <a:bodyPr/>
                    <a:lstStyle/>
                    <a:p>
                      <a:endParaRPr lang="en-US"/>
                    </a:p>
                  </a:txBody>
                  <a:tcPr/>
                </a:tc>
              </a:tr>
              <a:tr h="374541">
                <a:tc>
                  <a:txBody>
                    <a:bodyPr/>
                    <a:lstStyle/>
                    <a:p>
                      <a:r>
                        <a:rPr lang="en-US" sz="1600" dirty="0" smtClean="0"/>
                        <a:t>Note</a:t>
                      </a:r>
                      <a:endParaRPr lang="en-US" sz="1600" dirty="0"/>
                    </a:p>
                  </a:txBody>
                  <a:tcPr anchor="ct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The fix is</a:t>
                      </a:r>
                      <a:r>
                        <a:rPr lang="en-US" sz="1600" baseline="0" dirty="0" smtClean="0"/>
                        <a:t> in Mx7.1 build with </a:t>
                      </a:r>
                      <a:r>
                        <a:rPr lang="en-US" sz="1600" baseline="0" dirty="0" err="1" smtClean="0"/>
                        <a:t>TTO</a:t>
                      </a:r>
                      <a:r>
                        <a:rPr lang="en-US" sz="1600" baseline="0" dirty="0" smtClean="0"/>
                        <a:t> 2013-06-27. </a:t>
                      </a:r>
                      <a:endParaRPr lang="en-US" sz="1600" dirty="0" smtClean="0"/>
                    </a:p>
                  </a:txBody>
                  <a:tcPr anchor="ctr"/>
                </a:tc>
                <a:tc hMerge="1">
                  <a:txBody>
                    <a:bodyPr/>
                    <a:lstStyle/>
                    <a:p>
                      <a:endParaRPr lang="en-US" sz="1600" dirty="0"/>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20060" y="955675"/>
          <a:ext cx="8763002" cy="2116324"/>
        </p:xfrm>
        <a:graphic>
          <a:graphicData uri="http://schemas.openxmlformats.org/drawingml/2006/table">
            <a:tbl>
              <a:tblPr firstRow="1" bandRow="1">
                <a:tableStyleId>{5C22544A-7EE6-4342-B048-85BDC9FD1C3A}</a:tableStyleId>
              </a:tblPr>
              <a:tblGrid>
                <a:gridCol w="1147354"/>
                <a:gridCol w="2830286"/>
                <a:gridCol w="2508068"/>
                <a:gridCol w="2277294"/>
              </a:tblGrid>
              <a:tr h="341297">
                <a:tc>
                  <a:txBody>
                    <a:bodyPr/>
                    <a:lstStyle/>
                    <a:p>
                      <a:pPr algn="l"/>
                      <a:r>
                        <a:rPr lang="en-US" sz="1800" b="1" kern="1200" dirty="0" smtClean="0">
                          <a:solidFill>
                            <a:schemeClr val="lt1"/>
                          </a:solidFill>
                          <a:latin typeface="+mn-lt"/>
                          <a:ea typeface="+mn-ea"/>
                          <a:cs typeface="+mn-cs"/>
                        </a:rPr>
                        <a:t>ADR Title</a:t>
                      </a:r>
                    </a:p>
                  </a:txBody>
                  <a:tcPr anchor="ctr"/>
                </a:tc>
                <a:tc grid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dirty="0" smtClean="0"/>
                        <a:t>AOT IP does not contain proper fill at night in maneuver</a:t>
                      </a:r>
                      <a:endParaRPr lang="en-US" sz="1800" b="1" kern="1200" dirty="0" smtClean="0">
                        <a:solidFill>
                          <a:schemeClr val="lt1"/>
                        </a:solidFill>
                        <a:latin typeface="+mn-lt"/>
                        <a:ea typeface="+mn-ea"/>
                        <a:cs typeface="+mn-cs"/>
                      </a:endParaRPr>
                    </a:p>
                  </a:txBody>
                  <a:tcPr marR="9525" marT="9525" marB="0" anchor="ctr"/>
                </a:tc>
                <a:tc hMerge="1">
                  <a:txBody>
                    <a:bodyPr/>
                    <a:lstStyle/>
                    <a:p>
                      <a:endParaRPr lang="en-US"/>
                    </a:p>
                  </a:txBody>
                  <a:tcPr/>
                </a:tc>
                <a:tc hMerge="1">
                  <a:txBody>
                    <a:bodyPr/>
                    <a:lstStyle/>
                    <a:p>
                      <a:endParaRPr lang="en-US"/>
                    </a:p>
                  </a:txBody>
                  <a:tcPr/>
                </a:tc>
              </a:tr>
              <a:tr h="3128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ADR5016</a:t>
                      </a:r>
                      <a:endParaRPr lang="en-US" sz="16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Submit Date: 2012-12-13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PCR32613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Status: </a:t>
                      </a:r>
                      <a:r>
                        <a:rPr lang="en-US" sz="1600" dirty="0" smtClean="0">
                          <a:solidFill>
                            <a:schemeClr val="tx1"/>
                          </a:solidFill>
                        </a:rPr>
                        <a:t>Open</a:t>
                      </a:r>
                      <a:endParaRPr lang="en-US" sz="1600" dirty="0">
                        <a:solidFill>
                          <a:schemeClr val="tx1"/>
                        </a:solidFill>
                      </a:endParaRPr>
                    </a:p>
                  </a:txBody>
                  <a:tcPr/>
                </a:tc>
              </a:tr>
              <a:tr h="1073987">
                <a:tc>
                  <a:txBody>
                    <a:bodyPr/>
                    <a:lstStyle/>
                    <a:p>
                      <a:r>
                        <a:rPr lang="en-US" sz="1600" dirty="0" smtClean="0"/>
                        <a:t>ADR Description</a:t>
                      </a:r>
                      <a:endParaRPr lang="en-US" sz="1600" dirty="0"/>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AOT IP has incorrect fill in maneuver</a:t>
                      </a:r>
                      <a:r>
                        <a:rPr lang="en-US" sz="1600" baseline="0" dirty="0" smtClean="0"/>
                        <a:t> </a:t>
                      </a:r>
                      <a:r>
                        <a:rPr lang="en-US" sz="1600" dirty="0" smtClean="0"/>
                        <a:t>at night, but ok in day.RTN </a:t>
                      </a:r>
                      <a:r>
                        <a:rPr lang="en-US" sz="1600" dirty="0" err="1" smtClean="0"/>
                        <a:t>PCR</a:t>
                      </a:r>
                      <a:r>
                        <a:rPr lang="en-US" sz="1600" dirty="0" smtClean="0"/>
                        <a:t> Wording: In VIIRS Maneuver PROXY Dataset 4,</a:t>
                      </a:r>
                      <a:r>
                        <a:rPr lang="en-US" sz="1600" baseline="0" dirty="0" smtClean="0"/>
                        <a:t> </a:t>
                      </a:r>
                      <a:r>
                        <a:rPr lang="en-US" sz="1600" dirty="0" smtClean="0"/>
                        <a:t>Granule NPP001212109974, the Aerosol Optical Thickness IP (AOT IP) does not</a:t>
                      </a:r>
                      <a:r>
                        <a:rPr lang="en-US" sz="1600" baseline="0" dirty="0" smtClean="0"/>
                        <a:t> </a:t>
                      </a:r>
                      <a:r>
                        <a:rPr lang="en-US" sz="1600" dirty="0" smtClean="0"/>
                        <a:t>properly contain </a:t>
                      </a:r>
                      <a:r>
                        <a:rPr lang="en-US" sz="1600" dirty="0" err="1" smtClean="0"/>
                        <a:t>ELINT</a:t>
                      </a:r>
                      <a:r>
                        <a:rPr lang="en-US" sz="1600" dirty="0" smtClean="0"/>
                        <a:t> fill. This is a night granule and the product seems to</a:t>
                      </a:r>
                      <a:r>
                        <a:rPr lang="en-US" sz="1600" baseline="0" dirty="0" smtClean="0"/>
                        <a:t> </a:t>
                      </a:r>
                      <a:r>
                        <a:rPr lang="en-US" sz="1600" dirty="0" smtClean="0"/>
                        <a:t>contain proper </a:t>
                      </a:r>
                      <a:r>
                        <a:rPr lang="en-US" sz="1600" dirty="0" err="1" smtClean="0"/>
                        <a:t>ELINT</a:t>
                      </a:r>
                      <a:r>
                        <a:rPr lang="en-US" sz="1600" dirty="0" smtClean="0"/>
                        <a:t> fill in day granules. This was found in build</a:t>
                      </a:r>
                      <a:r>
                        <a:rPr lang="en-US" sz="1600" baseline="0" dirty="0" smtClean="0"/>
                        <a:t> </a:t>
                      </a:r>
                      <a:r>
                        <a:rPr lang="en-US" sz="1600" dirty="0" smtClean="0"/>
                        <a:t>7.F.</a:t>
                      </a:r>
                    </a:p>
                  </a:txBody>
                  <a:tcPr/>
                </a:tc>
                <a:tc hMerge="1">
                  <a:txBody>
                    <a:bodyPr/>
                    <a:lstStyle/>
                    <a:p>
                      <a:endParaRPr lang="en-US"/>
                    </a:p>
                  </a:txBody>
                  <a:tcPr/>
                </a:tc>
                <a:tc hMerge="1">
                  <a:txBody>
                    <a:bodyPr/>
                    <a:lstStyle/>
                    <a:p>
                      <a:endParaRPr lang="en-US"/>
                    </a:p>
                  </a:txBody>
                  <a:tcPr/>
                </a:tc>
              </a:tr>
              <a:tr h="341297">
                <a:tc>
                  <a:txBody>
                    <a:bodyPr/>
                    <a:lstStyle/>
                    <a:p>
                      <a:r>
                        <a:rPr lang="en-US" sz="1600" dirty="0" smtClean="0"/>
                        <a:t>Note</a:t>
                      </a:r>
                      <a:endParaRPr lang="en-US" sz="1600" dirty="0"/>
                    </a:p>
                  </a:txBody>
                  <a:tcPr anchor="ct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The fix is planned for IDPS_NPP_Maint_1.5.8</a:t>
                      </a:r>
                      <a:r>
                        <a:rPr lang="en-US" sz="1600" baseline="0" dirty="0" smtClean="0"/>
                        <a:t>. </a:t>
                      </a:r>
                    </a:p>
                  </a:txBody>
                  <a:tcPr anchor="ctr"/>
                </a:tc>
                <a:tc hMerge="1">
                  <a:txBody>
                    <a:bodyPr/>
                    <a:lstStyle/>
                    <a:p>
                      <a:endParaRPr lang="en-US" sz="1600" dirty="0"/>
                    </a:p>
                  </a:txBody>
                  <a:tcPr/>
                </a:tc>
                <a:tc hMerge="1">
                  <a:txBody>
                    <a:bodyPr/>
                    <a:lstStyle/>
                    <a:p>
                      <a:endParaRPr lang="en-US"/>
                    </a:p>
                  </a:txBody>
                  <a:tcPr/>
                </a:tc>
              </a:tr>
            </a:tbl>
          </a:graphicData>
        </a:graphic>
      </p:graphicFrame>
      <p:graphicFrame>
        <p:nvGraphicFramePr>
          <p:cNvPr id="7" name="Table 6"/>
          <p:cNvGraphicFramePr>
            <a:graphicFrameLocks noGrp="1"/>
          </p:cNvGraphicFramePr>
          <p:nvPr/>
        </p:nvGraphicFramePr>
        <p:xfrm>
          <a:off x="217060" y="3191630"/>
          <a:ext cx="8763002" cy="3574941"/>
        </p:xfrm>
        <a:graphic>
          <a:graphicData uri="http://schemas.openxmlformats.org/drawingml/2006/table">
            <a:tbl>
              <a:tblPr firstRow="1" bandRow="1">
                <a:tableStyleId>{5C22544A-7EE6-4342-B048-85BDC9FD1C3A}</a:tableStyleId>
              </a:tblPr>
              <a:tblGrid>
                <a:gridCol w="1143000"/>
                <a:gridCol w="2834640"/>
                <a:gridCol w="2508068"/>
                <a:gridCol w="2277294"/>
              </a:tblGrid>
              <a:tr h="374541">
                <a:tc>
                  <a:txBody>
                    <a:bodyPr/>
                    <a:lstStyle/>
                    <a:p>
                      <a:r>
                        <a:rPr lang="en-US" sz="1800" b="1" kern="1200" dirty="0" smtClean="0">
                          <a:solidFill>
                            <a:schemeClr val="lt1"/>
                          </a:solidFill>
                          <a:latin typeface="+mn-lt"/>
                          <a:ea typeface="+mn-ea"/>
                          <a:cs typeface="+mn-cs"/>
                        </a:rPr>
                        <a:t>ADR Title</a:t>
                      </a:r>
                    </a:p>
                  </a:txBody>
                  <a:tcPr anchor="ctr"/>
                </a:tc>
                <a:tc grid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VIIRS Suspended Matter EDR not compliant with </a:t>
                      </a:r>
                      <a:r>
                        <a:rPr lang="en-US" sz="1800" b="1" kern="1200" dirty="0" err="1" smtClean="0">
                          <a:solidFill>
                            <a:schemeClr val="lt1"/>
                          </a:solidFill>
                          <a:latin typeface="+mn-lt"/>
                          <a:ea typeface="+mn-ea"/>
                          <a:cs typeface="+mn-cs"/>
                        </a:rPr>
                        <a:t>EDRPR</a:t>
                      </a:r>
                      <a:endParaRPr lang="en-US" sz="1800" b="1" kern="1200" dirty="0" smtClean="0">
                        <a:solidFill>
                          <a:schemeClr val="lt1"/>
                        </a:solidFill>
                        <a:latin typeface="+mn-lt"/>
                        <a:ea typeface="+mn-ea"/>
                        <a:cs typeface="+mn-cs"/>
                      </a:endParaRPr>
                    </a:p>
                  </a:txBody>
                  <a:tcPr marR="9525" marT="9525" marB="0" anchor="ctr"/>
                </a:tc>
                <a:tc hMerge="1">
                  <a:txBody>
                    <a:bodyPr/>
                    <a:lstStyle/>
                    <a:p>
                      <a:endParaRPr lang="en-US"/>
                    </a:p>
                  </a:txBody>
                  <a:tcPr/>
                </a:tc>
                <a:tc hMerge="1">
                  <a:txBody>
                    <a:bodyPr/>
                    <a:lstStyle/>
                    <a:p>
                      <a:endParaRPr lang="en-US"/>
                    </a:p>
                  </a:txBody>
                  <a:tcPr/>
                </a:tc>
              </a:tr>
              <a:tr h="324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ADR7049</a:t>
                      </a:r>
                      <a:endParaRPr lang="en-US" sz="16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Submit Date: 2013-02-14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PCR33804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Status: Open</a:t>
                      </a:r>
                      <a:endParaRPr lang="en-US" sz="1600" dirty="0"/>
                    </a:p>
                  </a:txBody>
                  <a:tcPr/>
                </a:tc>
              </a:tr>
              <a:tr h="833881">
                <a:tc>
                  <a:txBody>
                    <a:bodyPr/>
                    <a:lstStyle/>
                    <a:p>
                      <a:r>
                        <a:rPr lang="en-US" sz="1600" dirty="0" smtClean="0"/>
                        <a:t>ADR Description</a:t>
                      </a:r>
                      <a:endParaRPr lang="en-US" sz="1600" dirty="0"/>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Suspended Matter EDR is currently implemented to be fill when the VCM is not</a:t>
                      </a:r>
                      <a:r>
                        <a:rPr lang="en-US" sz="1600" baseline="0" dirty="0" smtClean="0"/>
                        <a:t> </a:t>
                      </a:r>
                      <a:r>
                        <a:rPr lang="en-US" sz="1600" dirty="0" smtClean="0"/>
                        <a:t>Confidently clear or Probably Clear. The </a:t>
                      </a:r>
                      <a:r>
                        <a:rPr lang="en-US" sz="1600" dirty="0" err="1" smtClean="0"/>
                        <a:t>EDRPR</a:t>
                      </a:r>
                      <a:r>
                        <a:rPr lang="en-US" sz="1600" dirty="0" smtClean="0"/>
                        <a:t> says: NPP.EDR.9.2 SM product shall be produced only for pixels under Confidently Clear as determined by the VCM. Fill values</a:t>
                      </a:r>
                      <a:r>
                        <a:rPr lang="en-US" sz="1600" baseline="0" dirty="0" smtClean="0"/>
                        <a:t> </a:t>
                      </a:r>
                      <a:r>
                        <a:rPr lang="en-US" sz="1600" dirty="0" smtClean="0"/>
                        <a:t>shall be used otherwise. The (under development) new Level 2 spec also says the same thing. The decision needs to be made now whether the </a:t>
                      </a:r>
                      <a:r>
                        <a:rPr lang="en-US" sz="1600" dirty="0" err="1" smtClean="0"/>
                        <a:t>EDRPR</a:t>
                      </a:r>
                      <a:r>
                        <a:rPr lang="en-US" sz="1600" dirty="0" smtClean="0"/>
                        <a:t> is changed (and upcoming Block 2 Level 2 spec as well as Level 3 SRS) or the implementation is changed. The current functionality is non-compliant with the </a:t>
                      </a:r>
                      <a:r>
                        <a:rPr lang="en-US" sz="1600" dirty="0" err="1" smtClean="0"/>
                        <a:t>EDRPR</a:t>
                      </a:r>
                      <a:r>
                        <a:rPr lang="en-US" sz="1600" dirty="0" smtClean="0"/>
                        <a:t> and fails current and Block 1.5 </a:t>
                      </a:r>
                      <a:r>
                        <a:rPr lang="en-US" sz="1600" dirty="0" err="1" smtClean="0"/>
                        <a:t>IDPS</a:t>
                      </a:r>
                      <a:r>
                        <a:rPr lang="en-US" sz="1600" dirty="0" smtClean="0"/>
                        <a:t>/PRO requirements. </a:t>
                      </a:r>
                    </a:p>
                  </a:txBody>
                  <a:tcPr/>
                </a:tc>
                <a:tc hMerge="1">
                  <a:txBody>
                    <a:bodyPr/>
                    <a:lstStyle/>
                    <a:p>
                      <a:endParaRPr lang="en-US"/>
                    </a:p>
                  </a:txBody>
                  <a:tcPr/>
                </a:tc>
                <a:tc hMerge="1">
                  <a:txBody>
                    <a:bodyPr/>
                    <a:lstStyle/>
                    <a:p>
                      <a:endParaRPr lang="en-US"/>
                    </a:p>
                  </a:txBody>
                  <a:tcPr/>
                </a:tc>
              </a:tr>
              <a:tr h="374541">
                <a:tc>
                  <a:txBody>
                    <a:bodyPr/>
                    <a:lstStyle/>
                    <a:p>
                      <a:r>
                        <a:rPr lang="en-US" sz="1600" dirty="0" smtClean="0"/>
                        <a:t>Note</a:t>
                      </a:r>
                      <a:endParaRPr lang="en-US" sz="1600" dirty="0"/>
                    </a:p>
                  </a:txBody>
                  <a:tcPr anchor="ct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n-lt"/>
                          <a:ea typeface="+mn-ea"/>
                          <a:cs typeface="+mn-cs"/>
                        </a:rPr>
                        <a:t>Aerosol Cal/Val Team recommended to retrieve SM from both Confidently Clear and Probably Clear pixels; that is, the documentation should be changed not the code. </a:t>
                      </a:r>
                      <a:r>
                        <a:rPr lang="en-US" sz="1600" dirty="0" smtClean="0"/>
                        <a:t>The fix is planned for IDPS_NPP_Maint_1.5.8</a:t>
                      </a:r>
                      <a:r>
                        <a:rPr lang="en-US" sz="1600" baseline="0" dirty="0" smtClean="0"/>
                        <a:t>. </a:t>
                      </a:r>
                    </a:p>
                  </a:txBody>
                  <a:tcPr anchor="ctr"/>
                </a:tc>
                <a:tc hMerge="1">
                  <a:txBody>
                    <a:bodyPr/>
                    <a:lstStyle/>
                    <a:p>
                      <a:endParaRPr lang="en-US" sz="1600" dirty="0"/>
                    </a:p>
                  </a:txBody>
                  <a:tcPr/>
                </a:tc>
                <a:tc hMerge="1">
                  <a:txBody>
                    <a:bodyPr/>
                    <a:lstStyle/>
                    <a:p>
                      <a:endParaRPr lang="en-US"/>
                    </a:p>
                  </a:txBody>
                  <a:tcPr/>
                </a:tc>
              </a:tr>
            </a:tbl>
          </a:graphicData>
        </a:graphic>
      </p:graphicFrame>
      <p:sp>
        <p:nvSpPr>
          <p:cNvPr id="2" name="Title 1"/>
          <p:cNvSpPr>
            <a:spLocks noGrp="1"/>
          </p:cNvSpPr>
          <p:nvPr>
            <p:ph type="title"/>
          </p:nvPr>
        </p:nvSpPr>
        <p:spPr/>
        <p:txBody>
          <a:bodyPr/>
          <a:lstStyle/>
          <a:p>
            <a:r>
              <a:rPr lang="en-US" dirty="0" smtClean="0"/>
              <a:t>Other </a:t>
            </a:r>
            <a:r>
              <a:rPr lang="en-US" dirty="0" err="1" smtClean="0"/>
              <a:t>DRs</a:t>
            </a:r>
            <a:r>
              <a:rPr lang="en-US" dirty="0" smtClean="0"/>
              <a:t> (2)</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a:t>
            </a:r>
            <a:r>
              <a:rPr lang="en-US" dirty="0" err="1" smtClean="0"/>
              <a:t>DRs</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85</a:t>
            </a:fld>
            <a:endParaRPr lang="en-US"/>
          </a:p>
        </p:txBody>
      </p:sp>
      <p:graphicFrame>
        <p:nvGraphicFramePr>
          <p:cNvPr id="5" name="Content Placeholder 4"/>
          <p:cNvGraphicFramePr>
            <a:graphicFrameLocks noGrp="1"/>
          </p:cNvGraphicFramePr>
          <p:nvPr>
            <p:ph idx="1"/>
          </p:nvPr>
        </p:nvGraphicFramePr>
        <p:xfrm>
          <a:off x="193720" y="954334"/>
          <a:ext cx="8628062" cy="3528695"/>
        </p:xfrm>
        <a:graphic>
          <a:graphicData uri="http://schemas.openxmlformats.org/drawingml/2006/table">
            <a:tbl>
              <a:tblPr firstRow="1" bandRow="1">
                <a:tableStyleId>{5C22544A-7EE6-4342-B048-85BDC9FD1C3A}</a:tableStyleId>
              </a:tblPr>
              <a:tblGrid>
                <a:gridCol w="1725612"/>
                <a:gridCol w="6902450"/>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txBody>
                  <a:tcPr/>
                </a:tc>
                <a:tc hMerge="1">
                  <a:txBody>
                    <a:bodyPr/>
                    <a:lstStyle/>
                    <a:p>
                      <a:endParaRPr lang="en-US" dirty="0"/>
                    </a:p>
                  </a:txBody>
                  <a:tcPr/>
                </a:tc>
              </a:tr>
              <a:tr h="370840">
                <a:tc>
                  <a:txBody>
                    <a:bodyPr/>
                    <a:lstStyle/>
                    <a:p>
                      <a:pPr algn="l" fontAlgn="b"/>
                      <a:r>
                        <a:rPr lang="en-US" sz="1800" kern="1200" dirty="0" smtClean="0">
                          <a:solidFill>
                            <a:schemeClr val="dk1"/>
                          </a:solidFill>
                          <a:latin typeface="+mn-lt"/>
                          <a:ea typeface="+mn-ea"/>
                          <a:cs typeface="+mn-cs"/>
                        </a:rPr>
                        <a:t>ADR4991</a:t>
                      </a:r>
                    </a:p>
                  </a:txBody>
                  <a:tcPr marL="45720" marR="9525" marT="9525" marB="0"/>
                </a:tc>
                <a:tc>
                  <a:txBody>
                    <a:bodyPr/>
                    <a:lstStyle/>
                    <a:p>
                      <a:pPr algn="l" fontAlgn="b"/>
                      <a:r>
                        <a:rPr lang="en-US" sz="1800" kern="1200" dirty="0" smtClean="0">
                          <a:solidFill>
                            <a:schemeClr val="dk1"/>
                          </a:solidFill>
                          <a:latin typeface="+mn-lt"/>
                          <a:ea typeface="+mn-ea"/>
                          <a:cs typeface="+mn-cs"/>
                        </a:rPr>
                        <a:t>Update spectral reflectance ratios for land inversion to be a function of SWIR NDVI</a:t>
                      </a:r>
                    </a:p>
                  </a:txBody>
                  <a:tcPr marL="45720" marR="9525" marT="9525" marB="0"/>
                </a:tc>
              </a:tr>
              <a:tr h="370840">
                <a:tc>
                  <a:txBody>
                    <a:bodyPr/>
                    <a:lstStyle/>
                    <a:p>
                      <a:pPr algn="l" fontAlgn="b"/>
                      <a:r>
                        <a:rPr lang="en-US" sz="1800" kern="1200" dirty="0" smtClean="0">
                          <a:solidFill>
                            <a:schemeClr val="dk1"/>
                          </a:solidFill>
                          <a:latin typeface="+mn-lt"/>
                          <a:ea typeface="+mn-ea"/>
                          <a:cs typeface="+mn-cs"/>
                        </a:rPr>
                        <a:t>ADR4988</a:t>
                      </a:r>
                    </a:p>
                  </a:txBody>
                  <a:tcPr marL="45720" marR="9525" marT="9525" marB="0"/>
                </a:tc>
                <a:tc>
                  <a:txBody>
                    <a:bodyPr/>
                    <a:lstStyle/>
                    <a:p>
                      <a:pPr algn="l" fontAlgn="b"/>
                      <a:r>
                        <a:rPr lang="en-US" sz="1800" kern="1200" dirty="0" smtClean="0">
                          <a:solidFill>
                            <a:schemeClr val="dk1"/>
                          </a:solidFill>
                          <a:latin typeface="+mn-lt"/>
                          <a:ea typeface="+mn-ea"/>
                          <a:cs typeface="+mn-cs"/>
                        </a:rPr>
                        <a:t>Extend reporting range of AOT EDR</a:t>
                      </a:r>
                    </a:p>
                  </a:txBody>
                  <a:tcPr marL="45720" marR="9525" marT="9525" marB="0"/>
                </a:tc>
              </a:tr>
              <a:tr h="370840">
                <a:tc>
                  <a:txBody>
                    <a:bodyPr/>
                    <a:lstStyle/>
                    <a:p>
                      <a:pPr algn="l" fontAlgn="b"/>
                      <a:r>
                        <a:rPr lang="en-US" sz="1800" kern="1200" dirty="0" smtClean="0">
                          <a:solidFill>
                            <a:schemeClr val="dk1"/>
                          </a:solidFill>
                          <a:latin typeface="+mn-lt"/>
                          <a:ea typeface="+mn-ea"/>
                          <a:cs typeface="+mn-cs"/>
                        </a:rPr>
                        <a:t>ADR4836</a:t>
                      </a:r>
                    </a:p>
                  </a:txBody>
                  <a:tcPr marL="45720" marR="9525" marT="9525" marB="0"/>
                </a:tc>
                <a:tc>
                  <a:txBody>
                    <a:bodyPr/>
                    <a:lstStyle/>
                    <a:p>
                      <a:pPr algn="l" fontAlgn="b"/>
                      <a:r>
                        <a:rPr lang="en-US" sz="1800" kern="1200" dirty="0" smtClean="0">
                          <a:solidFill>
                            <a:schemeClr val="dk1"/>
                          </a:solidFill>
                          <a:latin typeface="+mn-lt"/>
                          <a:ea typeface="+mn-ea"/>
                          <a:cs typeface="+mn-cs"/>
                        </a:rPr>
                        <a:t>Inconsistency in VIIRS IP AOT and EDR AOT Quality Flag (QF) Definitions</a:t>
                      </a:r>
                    </a:p>
                  </a:txBody>
                  <a:tcPr marL="45720" marR="9525" marT="9525" marB="0"/>
                </a:tc>
              </a:tr>
              <a:tr h="370840">
                <a:tc>
                  <a:txBody>
                    <a:bodyPr/>
                    <a:lstStyle/>
                    <a:p>
                      <a:pPr algn="l" fontAlgn="b"/>
                      <a:r>
                        <a:rPr lang="en-US" sz="1800" kern="1200" dirty="0" smtClean="0">
                          <a:solidFill>
                            <a:schemeClr val="dk1"/>
                          </a:solidFill>
                          <a:latin typeface="+mn-lt"/>
                          <a:ea typeface="+mn-ea"/>
                          <a:cs typeface="+mn-cs"/>
                        </a:rPr>
                        <a:t>ADR4724</a:t>
                      </a:r>
                    </a:p>
                  </a:txBody>
                  <a:tcPr marL="45720" marR="9525" marT="9525" marB="0"/>
                </a:tc>
                <a:tc>
                  <a:txBody>
                    <a:bodyPr/>
                    <a:lstStyle/>
                    <a:p>
                      <a:pPr algn="l" fontAlgn="b"/>
                      <a:r>
                        <a:rPr lang="en-US" sz="1800" kern="1200" dirty="0" smtClean="0">
                          <a:solidFill>
                            <a:schemeClr val="dk1"/>
                          </a:solidFill>
                          <a:latin typeface="+mn-lt"/>
                          <a:ea typeface="+mn-ea"/>
                          <a:cs typeface="+mn-cs"/>
                        </a:rPr>
                        <a:t>Angstrom Exponent Quality Flag (IP) error</a:t>
                      </a:r>
                    </a:p>
                  </a:txBody>
                  <a:tcPr marL="45720" marR="9525" marT="9525" marB="0"/>
                </a:tc>
              </a:tr>
              <a:tr h="370840">
                <a:tc>
                  <a:txBody>
                    <a:bodyPr/>
                    <a:lstStyle/>
                    <a:p>
                      <a:pPr algn="l" fontAlgn="b"/>
                      <a:r>
                        <a:rPr lang="en-US" sz="1800" kern="1200" dirty="0" smtClean="0">
                          <a:solidFill>
                            <a:schemeClr val="dk1"/>
                          </a:solidFill>
                          <a:latin typeface="+mn-lt"/>
                          <a:ea typeface="+mn-ea"/>
                          <a:cs typeface="+mn-cs"/>
                        </a:rPr>
                        <a:t>ADR4706</a:t>
                      </a:r>
                    </a:p>
                  </a:txBody>
                  <a:tcPr marL="45720" marR="9525" marT="9525" marB="0"/>
                </a:tc>
                <a:tc>
                  <a:txBody>
                    <a:bodyPr/>
                    <a:lstStyle/>
                    <a:p>
                      <a:pPr algn="l" fontAlgn="b"/>
                      <a:r>
                        <a:rPr lang="en-US" sz="1800" kern="1200" dirty="0" smtClean="0">
                          <a:solidFill>
                            <a:schemeClr val="dk1"/>
                          </a:solidFill>
                          <a:latin typeface="+mn-lt"/>
                          <a:ea typeface="+mn-ea"/>
                          <a:cs typeface="+mn-cs"/>
                        </a:rPr>
                        <a:t>Update Aerosol LUT for RSR changes</a:t>
                      </a:r>
                    </a:p>
                  </a:txBody>
                  <a:tcPr marL="45720" marR="9525" marT="9525" marB="0"/>
                </a:tc>
              </a:tr>
              <a:tr h="370840">
                <a:tc>
                  <a:txBody>
                    <a:bodyPr/>
                    <a:lstStyle/>
                    <a:p>
                      <a:pPr algn="l" fontAlgn="b"/>
                      <a:r>
                        <a:rPr lang="en-US" sz="1800" kern="1200" dirty="0" smtClean="0">
                          <a:solidFill>
                            <a:schemeClr val="dk1"/>
                          </a:solidFill>
                          <a:latin typeface="+mn-lt"/>
                          <a:ea typeface="+mn-ea"/>
                          <a:cs typeface="+mn-cs"/>
                        </a:rPr>
                        <a:t>ADR7113</a:t>
                      </a:r>
                    </a:p>
                  </a:txBody>
                  <a:tcPr marL="45720" marR="9525" marT="9525" marB="0"/>
                </a:tc>
                <a:tc>
                  <a:txBody>
                    <a:bodyPr/>
                    <a:lstStyle/>
                    <a:p>
                      <a:pPr algn="l" fontAlgn="b"/>
                      <a:r>
                        <a:rPr lang="en-US" sz="1800" kern="1200" dirty="0" smtClean="0">
                          <a:solidFill>
                            <a:schemeClr val="dk1"/>
                          </a:solidFill>
                          <a:latin typeface="+mn-lt"/>
                          <a:ea typeface="+mn-ea"/>
                          <a:cs typeface="+mn-cs"/>
                        </a:rPr>
                        <a:t>Aerosol inversion over ocean should not use band M6 when saturation rollover is possible</a:t>
                      </a:r>
                    </a:p>
                  </a:txBody>
                  <a:tcPr marL="45720" marR="9525" marT="9525" marB="0"/>
                </a:tc>
              </a:tr>
              <a:tr h="37084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ADR7115</a:t>
                      </a:r>
                    </a:p>
                  </a:txBody>
                  <a:tcPr marL="45720" marR="9525" marT="9525" marB="0"/>
                </a:tc>
                <a:tc>
                  <a:txBody>
                    <a:bodyPr/>
                    <a:lstStyle/>
                    <a:p>
                      <a:pPr algn="l" fontAlgn="b"/>
                      <a:r>
                        <a:rPr lang="en-US" sz="1800" kern="1200" dirty="0" smtClean="0">
                          <a:solidFill>
                            <a:schemeClr val="dk1"/>
                          </a:solidFill>
                          <a:latin typeface="+mn-lt"/>
                          <a:ea typeface="+mn-ea"/>
                          <a:cs typeface="+mn-cs"/>
                        </a:rPr>
                        <a:t>Calculation of residual for band M7 is not skipped in over-ocean aerosol retrieval</a:t>
                      </a:r>
                    </a:p>
                  </a:txBody>
                  <a:tcPr marL="45720" marR="9525" marT="9525" marB="0"/>
                </a:tc>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Caveats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AOT:</a:t>
            </a:r>
          </a:p>
          <a:p>
            <a:pPr lvl="1"/>
            <a:r>
              <a:rPr lang="en-US" dirty="0" smtClean="0"/>
              <a:t>Recommend using only high quality EDR and IP</a:t>
            </a:r>
          </a:p>
          <a:p>
            <a:pPr lvl="1"/>
            <a:r>
              <a:rPr lang="en-US" dirty="0" smtClean="0"/>
              <a:t>Accuracy and precision values over land are derived from “only” two months of VIIRS retrievals (Feb-Mar, 2013), which have the updated surface reflectance band ratios implemented</a:t>
            </a:r>
          </a:p>
          <a:p>
            <a:pPr lvl="1"/>
            <a:r>
              <a:rPr lang="en-US" dirty="0" smtClean="0"/>
              <a:t>Testing and tuning of various internal tests are still ongoing (expected to minimize artifacts associated with snow melt, etc.)</a:t>
            </a:r>
          </a:p>
          <a:p>
            <a:r>
              <a:rPr lang="en-US" dirty="0" smtClean="0"/>
              <a:t>APSP (AE):</a:t>
            </a:r>
          </a:p>
          <a:p>
            <a:pPr lvl="1"/>
            <a:r>
              <a:rPr lang="en-US" dirty="0" smtClean="0"/>
              <a:t>Only “best quality” AE with AOT greater than 0.4 over ocean correlates moderately well with ground-based measurements.</a:t>
            </a:r>
          </a:p>
          <a:p>
            <a:pPr lvl="1"/>
            <a:r>
              <a:rPr lang="en-US" dirty="0" smtClean="0"/>
              <a:t>AE over land is not recommended. </a:t>
            </a:r>
          </a:p>
          <a:p>
            <a:r>
              <a:rPr lang="en-US" dirty="0" smtClean="0"/>
              <a:t>SM:</a:t>
            </a:r>
          </a:p>
          <a:p>
            <a:pPr lvl="1"/>
            <a:r>
              <a:rPr lang="en-US" dirty="0" smtClean="0"/>
              <a:t>SM is not recommended for use at this time.</a:t>
            </a:r>
          </a:p>
          <a:p>
            <a:pPr lvl="1"/>
            <a:endParaRPr lang="en-US" dirty="0" smtClean="0">
              <a:solidFill>
                <a:srgbClr val="0000FF"/>
              </a:solidFill>
            </a:endParaRPr>
          </a:p>
          <a:p>
            <a:pPr>
              <a:buNone/>
            </a:pPr>
            <a:endParaRPr lang="en-US" dirty="0" smtClean="0">
              <a:solidFill>
                <a:srgbClr val="FF0000"/>
              </a:solidFill>
            </a:endParaRPr>
          </a:p>
          <a:p>
            <a:pPr>
              <a:buNone/>
            </a:pP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 planned before Validated 1</a:t>
            </a:r>
            <a:br>
              <a:rPr lang="en-US" dirty="0" smtClean="0"/>
            </a:br>
            <a:r>
              <a:rPr lang="en-US" sz="2700" dirty="0" smtClean="0"/>
              <a:t>(Path forward)</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AOT and APSP:</a:t>
            </a:r>
          </a:p>
          <a:p>
            <a:pPr lvl="1"/>
            <a:r>
              <a:rPr lang="en-US" dirty="0" smtClean="0"/>
              <a:t>Monitor the effect of latest changes to the VCM, and adapt aerosol PCT and code to these changes, if necessary; </a:t>
            </a:r>
          </a:p>
          <a:p>
            <a:pPr lvl="1"/>
            <a:r>
              <a:rPr lang="en-US" dirty="0" smtClean="0"/>
              <a:t>Investigate options for reducing std in fit of surface reflectance band ratios (may lead to decrease in number of negative AOT retrievals over land);</a:t>
            </a:r>
          </a:p>
          <a:p>
            <a:pPr lvl="1"/>
            <a:r>
              <a:rPr lang="en-US" dirty="0" smtClean="0"/>
              <a:t>Test </a:t>
            </a:r>
            <a:r>
              <a:rPr lang="en-US" dirty="0" err="1" smtClean="0"/>
              <a:t>NDVI</a:t>
            </a:r>
            <a:r>
              <a:rPr lang="en-US" dirty="0" smtClean="0"/>
              <a:t>-dependent surface reflectance ratio using a longer time period;</a:t>
            </a:r>
          </a:p>
          <a:p>
            <a:pPr lvl="1"/>
            <a:r>
              <a:rPr lang="en-US" dirty="0" smtClean="0"/>
              <a:t>Implement </a:t>
            </a:r>
            <a:r>
              <a:rPr lang="en-US" dirty="0" err="1" smtClean="0"/>
              <a:t>NDVI</a:t>
            </a:r>
            <a:r>
              <a:rPr lang="en-US" dirty="0" smtClean="0"/>
              <a:t>-dependent surface reflectance ratio;</a:t>
            </a:r>
          </a:p>
          <a:p>
            <a:pPr lvl="1"/>
            <a:r>
              <a:rPr lang="en-US" dirty="0" smtClean="0"/>
              <a:t>Evaluate VIIRS APSP (and MODIS AE) with MAN APSP </a:t>
            </a:r>
            <a:r>
              <a:rPr lang="en-US" smtClean="0"/>
              <a:t>over open </a:t>
            </a:r>
            <a:r>
              <a:rPr lang="en-US" dirty="0" smtClean="0"/>
              <a:t>ocean;</a:t>
            </a:r>
          </a:p>
          <a:p>
            <a:pPr lvl="1"/>
            <a:r>
              <a:rPr lang="en-US" dirty="0" smtClean="0"/>
              <a:t>Test and expand valid range of land and ocean AOT retrievals from 2 to 5 at the high end and from zero to small negatives at the low end; </a:t>
            </a:r>
          </a:p>
          <a:p>
            <a:pPr lvl="1"/>
            <a:r>
              <a:rPr lang="en-US" dirty="0" smtClean="0"/>
              <a:t>Test the elimination of the internal snow/ice flag over oceans; </a:t>
            </a:r>
          </a:p>
          <a:p>
            <a:pPr lvl="1"/>
            <a:r>
              <a:rPr lang="en-US" dirty="0" smtClean="0"/>
              <a:t>Evaluate choice of aerosol models, land and ocean, in terms of covering adequate solution space and consequences for retrieving AE; </a:t>
            </a:r>
          </a:p>
          <a:p>
            <a:r>
              <a:rPr lang="en-US" b="1" dirty="0" smtClean="0"/>
              <a:t>SM</a:t>
            </a:r>
          </a:p>
          <a:p>
            <a:pPr lvl="1"/>
            <a:r>
              <a:rPr lang="en-US" dirty="0" smtClean="0"/>
              <a:t>Additional testing with new </a:t>
            </a:r>
            <a:r>
              <a:rPr lang="en-US" dirty="0" err="1" smtClean="0"/>
              <a:t>LUT</a:t>
            </a:r>
            <a:r>
              <a:rPr lang="en-US" dirty="0" smtClean="0"/>
              <a:t> over ocean retrievals to see if there is any skill.  Even so, over land product will continue to be an issue</a:t>
            </a:r>
          </a:p>
          <a:p>
            <a:pPr lvl="1"/>
            <a:r>
              <a:rPr lang="en-US" dirty="0" smtClean="0"/>
              <a:t>Complete testing of alternate algorithm based on deep blue and mid-</a:t>
            </a:r>
            <a:r>
              <a:rPr lang="en-US" dirty="0" err="1" smtClean="0"/>
              <a:t>IR</a:t>
            </a:r>
            <a:r>
              <a:rPr lang="en-US" dirty="0" smtClean="0"/>
              <a:t> channels for different scenarios; make it a stand alone SM algorithm for operational implementation, and update SM ATBD</a:t>
            </a:r>
          </a:p>
        </p:txBody>
      </p:sp>
      <p:sp>
        <p:nvSpPr>
          <p:cNvPr id="4" name="Slide Number Placeholder 3"/>
          <p:cNvSpPr>
            <a:spLocks noGrp="1"/>
          </p:cNvSpPr>
          <p:nvPr>
            <p:ph type="sldNum" sz="quarter" idx="12"/>
          </p:nvPr>
        </p:nvSpPr>
        <p:spPr/>
        <p:txBody>
          <a:bodyPr/>
          <a:lstStyle/>
          <a:p>
            <a:fld id="{96E36F11-A39A-294D-A59D-6180D50ED29D}"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a:t>
            </a:r>
            <a:r>
              <a:rPr lang="en-US" smtClean="0"/>
              <a:t>ssessment of </a:t>
            </a:r>
            <a:br>
              <a:rPr lang="en-US" smtClean="0"/>
            </a:br>
            <a:r>
              <a:rPr lang="en-US" smtClean="0"/>
              <a:t>Data </a:t>
            </a:r>
            <a:r>
              <a:rPr lang="en-US" dirty="0" smtClean="0"/>
              <a:t>Quality Threshold Tables</a:t>
            </a:r>
            <a:endParaRPr lang="en-US" dirty="0"/>
          </a:p>
        </p:txBody>
      </p:sp>
      <p:sp>
        <p:nvSpPr>
          <p:cNvPr id="3" name="Content Placeholder 2"/>
          <p:cNvSpPr>
            <a:spLocks noGrp="1"/>
          </p:cNvSpPr>
          <p:nvPr>
            <p:ph idx="1"/>
          </p:nvPr>
        </p:nvSpPr>
        <p:spPr/>
        <p:txBody>
          <a:bodyPr>
            <a:normAutofit lnSpcReduction="10000"/>
          </a:bodyPr>
          <a:lstStyle/>
          <a:p>
            <a:r>
              <a:rPr lang="en-US" dirty="0" smtClean="0"/>
              <a:t>The current aerosol Data Quality monitoring reports summaries of</a:t>
            </a:r>
          </a:p>
          <a:p>
            <a:pPr lvl="1"/>
            <a:r>
              <a:rPr lang="en-US" dirty="0" smtClean="0"/>
              <a:t>AOT, APSP, SM and SM typing product quality,</a:t>
            </a:r>
          </a:p>
          <a:p>
            <a:pPr lvl="1"/>
            <a:r>
              <a:rPr lang="en-US" dirty="0" smtClean="0"/>
              <a:t>AOT, APSP, SM detection and SM typing exclusion.</a:t>
            </a:r>
          </a:p>
          <a:p>
            <a:r>
              <a:rPr lang="en-US" dirty="0" smtClean="0"/>
              <a:t>The current DQTTs are adequate, no update is necessary for Provisional Maturity.</a:t>
            </a:r>
          </a:p>
          <a:p>
            <a:r>
              <a:rPr lang="en-US" dirty="0" smtClean="0"/>
              <a:t>DQTTs will be re-evaluated using several months of Provisional aerosol data</a:t>
            </a:r>
          </a:p>
          <a:p>
            <a:pPr lvl="1"/>
            <a:r>
              <a:rPr lang="en-US" dirty="0" smtClean="0"/>
              <a:t>Updates to DQTT will be implemented if needed at the time of Validated 1 Maturity.</a:t>
            </a:r>
            <a:br>
              <a:rPr lang="en-US" dirty="0" smtClean="0"/>
            </a:br>
            <a:endParaRPr lang="en-US" dirty="0" smtClean="0"/>
          </a:p>
          <a:p>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Timeline</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89</a:t>
            </a:fld>
            <a:endParaRPr lang="en-US"/>
          </a:p>
        </p:txBody>
      </p:sp>
      <p:graphicFrame>
        <p:nvGraphicFramePr>
          <p:cNvPr id="7" name="Content Placeholder 6"/>
          <p:cNvGraphicFramePr>
            <a:graphicFrameLocks noGrp="1"/>
          </p:cNvGraphicFramePr>
          <p:nvPr>
            <p:ph idx="1"/>
          </p:nvPr>
        </p:nvGraphicFramePr>
        <p:xfrm>
          <a:off x="334747" y="1371599"/>
          <a:ext cx="8229600" cy="1219202"/>
        </p:xfrm>
        <a:graphic>
          <a:graphicData uri="http://schemas.openxmlformats.org/drawingml/2006/table">
            <a:tbl>
              <a:tblPr firstRow="1" bandRow="1">
                <a:tableStyleId>{5C22544A-7EE6-4342-B048-85BDC9FD1C3A}</a:tableStyleId>
              </a:tblPr>
              <a:tblGrid>
                <a:gridCol w="2743200"/>
                <a:gridCol w="2514600"/>
                <a:gridCol w="685800"/>
                <a:gridCol w="840509"/>
                <a:gridCol w="1445491"/>
              </a:tblGrid>
              <a:tr h="609601">
                <a:tc rowSpan="2">
                  <a:txBody>
                    <a:bodyPr/>
                    <a:lstStyle/>
                    <a:p>
                      <a:pPr algn="ctr"/>
                      <a:r>
                        <a:rPr lang="en-US" sz="1800" dirty="0" smtClean="0"/>
                        <a:t>Initial </a:t>
                      </a:r>
                    </a:p>
                    <a:p>
                      <a:pPr algn="ctr"/>
                      <a:r>
                        <a:rPr lang="en-US" sz="1800" dirty="0" smtClean="0"/>
                        <a:t>instrument check out;</a:t>
                      </a:r>
                    </a:p>
                    <a:p>
                      <a:pPr algn="ctr"/>
                      <a:r>
                        <a:rPr lang="en-US" sz="1800" dirty="0" smtClean="0"/>
                        <a:t>Tuning cloud mask parameters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tc rowSpan="2">
                  <a:txBody>
                    <a:bodyPr/>
                    <a:lstStyle/>
                    <a:p>
                      <a:pPr algn="ctr"/>
                      <a:r>
                        <a:rPr lang="en-US" dirty="0" smtClean="0"/>
                        <a:t>Beta</a:t>
                      </a:r>
                      <a:r>
                        <a:rPr lang="en-US" baseline="0" dirty="0" smtClean="0"/>
                        <a:t> status</a:t>
                      </a:r>
                    </a:p>
                    <a:p>
                      <a:pPr algn="ctr"/>
                      <a:r>
                        <a:rPr lang="en-US" baseline="0" dirty="0" smtClean="0"/>
                        <a:t>AOT, APSP, SM</a:t>
                      </a:r>
                      <a:endParaRPr lang="en-US"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rowSpan="2">
                  <a:txBody>
                    <a:bodyPr/>
                    <a:lstStyle/>
                    <a:p>
                      <a:pPr algn="ctr"/>
                      <a:r>
                        <a:rPr lang="en-US" dirty="0" smtClean="0"/>
                        <a:t>Error</a:t>
                      </a:r>
                      <a:endParaRPr lang="en-US"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tc rowSpan="2">
                  <a:txBody>
                    <a:bodyPr/>
                    <a:lstStyle/>
                    <a:p>
                      <a:pPr algn="ctr"/>
                      <a:r>
                        <a:rPr lang="en-US" dirty="0" smtClean="0"/>
                        <a:t>Beta status</a:t>
                      </a:r>
                      <a:endParaRPr lang="en-US"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dirty="0" smtClean="0"/>
                        <a:t>Provisional status AOT</a:t>
                      </a:r>
                      <a:endParaRPr lang="en-US"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solidFill>
                  </a:tcPr>
                </a:tc>
              </a:tr>
              <a:tr h="60960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b="1" dirty="0" smtClean="0">
                          <a:solidFill>
                            <a:schemeClr val="bg1"/>
                          </a:solidFill>
                        </a:rPr>
                        <a:t>Beta status APSP, SM</a:t>
                      </a:r>
                      <a:endParaRPr lang="en-US" b="1"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r>
            </a:tbl>
          </a:graphicData>
        </a:graphic>
      </p:graphicFrame>
      <p:sp>
        <p:nvSpPr>
          <p:cNvPr id="8"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96E36F11-A39A-294D-A59D-6180D50ED29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grpSp>
        <p:nvGrpSpPr>
          <p:cNvPr id="3" name="Group 15"/>
          <p:cNvGrpSpPr/>
          <p:nvPr/>
        </p:nvGrpSpPr>
        <p:grpSpPr>
          <a:xfrm>
            <a:off x="335588" y="2585624"/>
            <a:ext cx="8087100" cy="1103460"/>
            <a:chOff x="334747" y="4763940"/>
            <a:chExt cx="8087100" cy="1103460"/>
          </a:xfrm>
        </p:grpSpPr>
        <p:sp>
          <p:nvSpPr>
            <p:cNvPr id="9" name="TextBox 8"/>
            <p:cNvSpPr txBox="1"/>
            <p:nvPr/>
          </p:nvSpPr>
          <p:spPr>
            <a:xfrm>
              <a:off x="334747" y="4763940"/>
              <a:ext cx="1319592" cy="369332"/>
            </a:xfrm>
            <a:prstGeom prst="rect">
              <a:avLst/>
            </a:prstGeom>
            <a:solidFill>
              <a:srgbClr val="C00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b="1" dirty="0" smtClean="0">
                  <a:solidFill>
                    <a:schemeClr val="bg1"/>
                  </a:solidFill>
                </a:rPr>
                <a:t>28 Oct 2011</a:t>
              </a:r>
              <a:endParaRPr lang="en-US" sz="3600" b="1" dirty="0">
                <a:solidFill>
                  <a:schemeClr val="bg1"/>
                </a:solidFill>
              </a:endParaRPr>
            </a:p>
          </p:txBody>
        </p:sp>
        <p:sp>
          <p:nvSpPr>
            <p:cNvPr id="10" name="TextBox 9"/>
            <p:cNvSpPr txBox="1"/>
            <p:nvPr/>
          </p:nvSpPr>
          <p:spPr>
            <a:xfrm>
              <a:off x="3075265" y="4763940"/>
              <a:ext cx="1296189" cy="369332"/>
            </a:xfrm>
            <a:prstGeom prst="rect">
              <a:avLst/>
            </a:prstGeom>
            <a:solidFill>
              <a:schemeClr val="tx2"/>
            </a:solidFill>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b="1" dirty="0" smtClean="0">
                  <a:solidFill>
                    <a:schemeClr val="bg1"/>
                  </a:solidFill>
                </a:rPr>
                <a:t>2 May 2012</a:t>
              </a:r>
              <a:endParaRPr lang="en-US" b="1" dirty="0">
                <a:solidFill>
                  <a:schemeClr val="bg1"/>
                </a:solidFill>
              </a:endParaRPr>
            </a:p>
          </p:txBody>
        </p:sp>
        <p:sp>
          <p:nvSpPr>
            <p:cNvPr id="11" name="TextBox 10"/>
            <p:cNvSpPr txBox="1"/>
            <p:nvPr/>
          </p:nvSpPr>
          <p:spPr>
            <a:xfrm>
              <a:off x="5593391" y="4763940"/>
              <a:ext cx="1319592" cy="369332"/>
            </a:xfrm>
            <a:prstGeom prst="rect">
              <a:avLst/>
            </a:prstGeom>
            <a:solidFill>
              <a:srgbClr val="C00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b="1" dirty="0" smtClean="0">
                  <a:solidFill>
                    <a:schemeClr val="bg1"/>
                  </a:solidFill>
                </a:rPr>
                <a:t>15 Oct 2012</a:t>
              </a:r>
              <a:endParaRPr lang="en-US" b="1" dirty="0">
                <a:solidFill>
                  <a:schemeClr val="bg1"/>
                </a:solidFill>
              </a:endParaRPr>
            </a:p>
          </p:txBody>
        </p:sp>
        <p:sp>
          <p:nvSpPr>
            <p:cNvPr id="12" name="TextBox 11"/>
            <p:cNvSpPr txBox="1"/>
            <p:nvPr/>
          </p:nvSpPr>
          <p:spPr>
            <a:xfrm>
              <a:off x="6291451" y="5133272"/>
              <a:ext cx="1366656" cy="369332"/>
            </a:xfrm>
            <a:prstGeom prst="rect">
              <a:avLst/>
            </a:prstGeom>
            <a:solidFill>
              <a:schemeClr val="tx2"/>
            </a:solidFill>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b="1" dirty="0" smtClean="0">
                  <a:solidFill>
                    <a:schemeClr val="bg1"/>
                  </a:solidFill>
                </a:rPr>
                <a:t>28 Nov 2012</a:t>
              </a:r>
              <a:endParaRPr lang="en-US" b="1" dirty="0">
                <a:solidFill>
                  <a:schemeClr val="bg1"/>
                </a:solidFill>
              </a:endParaRPr>
            </a:p>
          </p:txBody>
        </p:sp>
        <p:sp>
          <p:nvSpPr>
            <p:cNvPr id="13" name="TextBox 12"/>
            <p:cNvSpPr txBox="1"/>
            <p:nvPr/>
          </p:nvSpPr>
          <p:spPr>
            <a:xfrm>
              <a:off x="7123094" y="5498068"/>
              <a:ext cx="1298753" cy="369332"/>
            </a:xfrm>
            <a:prstGeom prst="rect">
              <a:avLst/>
            </a:prstGeom>
            <a:solidFill>
              <a:srgbClr val="00B05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b="1" dirty="0" smtClean="0">
                  <a:solidFill>
                    <a:schemeClr val="bg1"/>
                  </a:solidFill>
                </a:rPr>
                <a:t>23 Jan 2013</a:t>
              </a:r>
              <a:endParaRPr lang="en-US" b="1" dirty="0">
                <a:solidFill>
                  <a:schemeClr val="bg1"/>
                </a:solidFill>
              </a:endParaRPr>
            </a:p>
          </p:txBody>
        </p:sp>
      </p:grpSp>
      <p:graphicFrame>
        <p:nvGraphicFramePr>
          <p:cNvPr id="15" name="Table 14"/>
          <p:cNvGraphicFramePr>
            <a:graphicFrameLocks noGrp="1"/>
          </p:cNvGraphicFramePr>
          <p:nvPr/>
        </p:nvGraphicFramePr>
        <p:xfrm>
          <a:off x="457200" y="4419600"/>
          <a:ext cx="8086549" cy="1381760"/>
        </p:xfrm>
        <a:graphic>
          <a:graphicData uri="http://schemas.openxmlformats.org/drawingml/2006/table">
            <a:tbl>
              <a:tblPr bandRow="1">
                <a:tableStyleId>{5C22544A-7EE6-4342-B048-85BDC9FD1C3A}</a:tableStyleId>
              </a:tblPr>
              <a:tblGrid>
                <a:gridCol w="1579531"/>
                <a:gridCol w="6507018"/>
              </a:tblGrid>
              <a:tr h="370840">
                <a:tc>
                  <a:txBody>
                    <a:bodyPr/>
                    <a:lstStyle/>
                    <a:p>
                      <a:r>
                        <a:rPr lang="en-US" sz="1800" u="none" dirty="0" smtClean="0">
                          <a:solidFill>
                            <a:srgbClr val="C00000"/>
                          </a:solidFill>
                          <a:latin typeface="+mn-lt"/>
                          <a:cs typeface="Times New Roman" pitchFamily="18" charset="0"/>
                        </a:rPr>
                        <a:t>Red periods:</a:t>
                      </a:r>
                      <a:endParaRPr lang="en-US" u="none" dirty="0">
                        <a:latin typeface="+mn-lt"/>
                      </a:endParaRPr>
                    </a:p>
                  </a:txBody>
                  <a:tcPr/>
                </a:tc>
                <a:tc>
                  <a:txBody>
                    <a:bodyPr/>
                    <a:lstStyle/>
                    <a:p>
                      <a:r>
                        <a:rPr lang="en-US" sz="1800" dirty="0" smtClean="0">
                          <a:solidFill>
                            <a:srgbClr val="C00000"/>
                          </a:solidFill>
                          <a:latin typeface="+mn-lt"/>
                          <a:cs typeface="Times New Roman" pitchFamily="18" charset="0"/>
                        </a:rPr>
                        <a:t>Product is not available to public, or product should not be used. </a:t>
                      </a:r>
                      <a:endParaRPr lang="en-US" dirty="0">
                        <a:latin typeface="+mn-lt"/>
                      </a:endParaRPr>
                    </a:p>
                  </a:txBody>
                  <a:tcPr/>
                </a:tc>
              </a:tr>
              <a:tr h="370840">
                <a:tc>
                  <a:txBody>
                    <a:bodyPr/>
                    <a:lstStyle/>
                    <a:p>
                      <a:r>
                        <a:rPr lang="en-US" sz="1800" u="none" dirty="0" smtClean="0">
                          <a:solidFill>
                            <a:schemeClr val="tx2"/>
                          </a:solidFill>
                          <a:latin typeface="+mn-lt"/>
                          <a:cs typeface="Times New Roman" pitchFamily="18" charset="0"/>
                        </a:rPr>
                        <a:t>Blue periods: </a:t>
                      </a:r>
                      <a:endParaRPr lang="en-US" u="none" dirty="0">
                        <a:latin typeface="+mn-lt"/>
                      </a:endParaRPr>
                    </a:p>
                  </a:txBody>
                  <a:tcPr/>
                </a:tc>
                <a:tc>
                  <a:txBody>
                    <a:bodyPr/>
                    <a:lstStyle/>
                    <a:p>
                      <a:r>
                        <a:rPr lang="en-US" dirty="0" smtClean="0">
                          <a:solidFill>
                            <a:schemeClr val="tx2"/>
                          </a:solidFill>
                          <a:latin typeface="+mn-lt"/>
                        </a:rPr>
                        <a:t>Product  is available to public, but it should be used with caution, known problems, frequent changes.</a:t>
                      </a:r>
                      <a:endParaRPr lang="en-US" dirty="0">
                        <a:solidFill>
                          <a:schemeClr val="tx2"/>
                        </a:solidFill>
                        <a:latin typeface="+mn-lt"/>
                      </a:endParaRPr>
                    </a:p>
                  </a:txBody>
                  <a:tcPr/>
                </a:tc>
              </a:tr>
              <a:tr h="370840">
                <a:tc>
                  <a:txBody>
                    <a:bodyPr/>
                    <a:lstStyle/>
                    <a:p>
                      <a:r>
                        <a:rPr lang="en-US" sz="1800" u="none" dirty="0" smtClean="0">
                          <a:solidFill>
                            <a:srgbClr val="00B050"/>
                          </a:solidFill>
                          <a:latin typeface="+mn-lt"/>
                          <a:cs typeface="Times New Roman" pitchFamily="18" charset="0"/>
                        </a:rPr>
                        <a:t>Green</a:t>
                      </a:r>
                      <a:r>
                        <a:rPr lang="en-US" sz="1800" u="none" baseline="0" dirty="0" smtClean="0">
                          <a:solidFill>
                            <a:srgbClr val="00B050"/>
                          </a:solidFill>
                          <a:latin typeface="+mn-lt"/>
                          <a:cs typeface="Times New Roman" pitchFamily="18" charset="0"/>
                        </a:rPr>
                        <a:t> period:</a:t>
                      </a:r>
                      <a:endParaRPr lang="en-US" u="none" dirty="0">
                        <a:latin typeface="+mn-lt"/>
                      </a:endParaRPr>
                    </a:p>
                  </a:txBody>
                  <a:tcPr/>
                </a:tc>
                <a:tc>
                  <a:txBody>
                    <a:bodyPr/>
                    <a:lstStyle/>
                    <a:p>
                      <a:r>
                        <a:rPr lang="en-US" dirty="0" smtClean="0">
                          <a:solidFill>
                            <a:srgbClr val="00B050"/>
                          </a:solidFill>
                          <a:latin typeface="+mn-lt"/>
                        </a:rPr>
                        <a:t>Product  is available to public; users</a:t>
                      </a:r>
                      <a:r>
                        <a:rPr lang="en-US" baseline="0" dirty="0" smtClean="0">
                          <a:solidFill>
                            <a:srgbClr val="00B050"/>
                          </a:solidFill>
                          <a:latin typeface="+mn-lt"/>
                        </a:rPr>
                        <a:t> are encouraged to evaluate.</a:t>
                      </a:r>
                      <a:endParaRPr lang="en-US" dirty="0">
                        <a:solidFill>
                          <a:srgbClr val="00B050"/>
                        </a:solidFill>
                        <a:latin typeface="+mn-lt"/>
                      </a:endParaRPr>
                    </a:p>
                  </a:txBody>
                  <a:tcPr/>
                </a:tc>
              </a:tr>
            </a:tbl>
          </a:graphicData>
        </a:graphic>
      </p:graphicFrame>
      <p:sp>
        <p:nvSpPr>
          <p:cNvPr id="14" name="Isosceles Triangle 13"/>
          <p:cNvSpPr/>
          <p:nvPr/>
        </p:nvSpPr>
        <p:spPr>
          <a:xfrm rot="5400000">
            <a:off x="8419003" y="1513116"/>
            <a:ext cx="613954" cy="322217"/>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a:off x="8415165" y="2118191"/>
            <a:ext cx="613954" cy="32221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3011056"/>
            <a:ext cx="8229600" cy="3345294"/>
          </a:xfrm>
        </p:spPr>
        <p:txBody>
          <a:bodyPr>
            <a:normAutofit fontScale="85000" lnSpcReduction="20000"/>
          </a:bodyPr>
          <a:lstStyle/>
          <a:p>
            <a:r>
              <a:rPr lang="en-US" b="1" dirty="0" smtClean="0"/>
              <a:t>Changes in algorithm dictated 2-3 time intervals to be used in the analysis for Provisional</a:t>
            </a:r>
          </a:p>
          <a:p>
            <a:pPr lvl="1"/>
            <a:r>
              <a:rPr lang="en-US" i="1" dirty="0" smtClean="0"/>
              <a:t>Processing error (more on slide “Critical </a:t>
            </a:r>
            <a:r>
              <a:rPr lang="en-US" i="1" dirty="0" err="1" smtClean="0"/>
              <a:t>DRs</a:t>
            </a:r>
            <a:r>
              <a:rPr lang="en-US" i="1" dirty="0" smtClean="0"/>
              <a:t>”, DR4962)</a:t>
            </a:r>
          </a:p>
          <a:p>
            <a:pPr lvl="2"/>
            <a:r>
              <a:rPr lang="en-US" dirty="0" smtClean="0"/>
              <a:t>introduced on Oct 15, 2012, 15:19 GMT</a:t>
            </a:r>
          </a:p>
          <a:p>
            <a:pPr lvl="2"/>
            <a:r>
              <a:rPr lang="en-US" dirty="0" smtClean="0"/>
              <a:t>corrected on Nov 27, 2012, 14:58 GMT</a:t>
            </a:r>
          </a:p>
          <a:p>
            <a:pPr lvl="1"/>
            <a:r>
              <a:rPr lang="en-US" i="1" dirty="0" smtClean="0"/>
              <a:t>Processing coefficient update (see next slides)</a:t>
            </a:r>
          </a:p>
          <a:p>
            <a:pPr lvl="2"/>
            <a:r>
              <a:rPr lang="en-US" dirty="0" smtClean="0"/>
              <a:t>intended to reduce high AOT bias over land</a:t>
            </a:r>
          </a:p>
          <a:p>
            <a:pPr lvl="2"/>
            <a:r>
              <a:rPr lang="en-US" dirty="0" smtClean="0"/>
              <a:t>introduced on Jan 22, 2013, 17:28 GMT</a:t>
            </a:r>
          </a:p>
          <a:p>
            <a:r>
              <a:rPr lang="en-US" dirty="0" smtClean="0"/>
              <a:t>Land: </a:t>
            </a:r>
            <a:r>
              <a:rPr lang="en-US" b="1" dirty="0" smtClean="0"/>
              <a:t>May-Sep 2012, Dec 2012-Jan 2013, Feb-Mar 2013</a:t>
            </a:r>
          </a:p>
          <a:p>
            <a:r>
              <a:rPr lang="en-US" dirty="0" smtClean="0"/>
              <a:t>Ocean: </a:t>
            </a:r>
            <a:r>
              <a:rPr lang="en-US" b="1" dirty="0" smtClean="0"/>
              <a:t>May-Sep 2012, Dec 2012-Mar 2013</a:t>
            </a:r>
          </a:p>
          <a:p>
            <a:endParaRPr lang="en-US" dirty="0"/>
          </a:p>
        </p:txBody>
      </p:sp>
      <p:sp>
        <p:nvSpPr>
          <p:cNvPr id="2" name="Title 1"/>
          <p:cNvSpPr>
            <a:spLocks noGrp="1"/>
          </p:cNvSpPr>
          <p:nvPr>
            <p:ph type="title"/>
          </p:nvPr>
        </p:nvSpPr>
        <p:spPr/>
        <p:txBody>
          <a:bodyPr>
            <a:normAutofit fontScale="90000"/>
          </a:bodyPr>
          <a:lstStyle/>
          <a:p>
            <a:r>
              <a:rPr lang="en-US" dirty="0" smtClean="0"/>
              <a:t>Time periods used in</a:t>
            </a:r>
            <a:br>
              <a:rPr lang="en-US" dirty="0" smtClean="0"/>
            </a:br>
            <a:r>
              <a:rPr lang="en-US" dirty="0" smtClean="0"/>
              <a:t>maturity status evaluation</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9</a:t>
            </a:fld>
            <a:endParaRPr lang="en-US"/>
          </a:p>
        </p:txBody>
      </p:sp>
      <p:graphicFrame>
        <p:nvGraphicFramePr>
          <p:cNvPr id="9" name="Content Placeholder 4"/>
          <p:cNvGraphicFramePr>
            <a:graphicFrameLocks/>
          </p:cNvGraphicFramePr>
          <p:nvPr/>
        </p:nvGraphicFramePr>
        <p:xfrm>
          <a:off x="457200" y="1297712"/>
          <a:ext cx="8229603" cy="1483360"/>
        </p:xfrm>
        <a:graphic>
          <a:graphicData uri="http://schemas.openxmlformats.org/drawingml/2006/table">
            <a:tbl>
              <a:tblPr bandRow="1">
                <a:tableStyleId>{5C22544A-7EE6-4342-B048-85BDC9FD1C3A}</a:tableStyleId>
              </a:tblPr>
              <a:tblGrid>
                <a:gridCol w="1288475"/>
                <a:gridCol w="631012"/>
                <a:gridCol w="631011"/>
                <a:gridCol w="631012"/>
                <a:gridCol w="631011"/>
                <a:gridCol w="631012"/>
                <a:gridCol w="315506"/>
                <a:gridCol w="315506"/>
                <a:gridCol w="631012"/>
                <a:gridCol w="631011"/>
                <a:gridCol w="631012"/>
                <a:gridCol w="631011"/>
                <a:gridCol w="631012"/>
              </a:tblGrid>
              <a:tr h="370840">
                <a:tc>
                  <a:txBody>
                    <a:bodyPr/>
                    <a:lstStyle/>
                    <a:p>
                      <a:r>
                        <a:rPr lang="en-US" b="1" dirty="0" smtClean="0"/>
                        <a:t>Year</a:t>
                      </a:r>
                      <a:endParaRPr lang="en-US" b="1" dirty="0"/>
                    </a:p>
                  </a:txBody>
                  <a:tcPr/>
                </a:tc>
                <a:tc gridSpan="9">
                  <a:txBody>
                    <a:bodyPr/>
                    <a:lstStyle/>
                    <a:p>
                      <a:r>
                        <a:rPr lang="en-US" b="1" dirty="0" smtClean="0"/>
                        <a:t>2012</a:t>
                      </a:r>
                      <a:endParaRPr lang="en-US"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gridSpan="3">
                  <a:txBody>
                    <a:bodyPr/>
                    <a:lstStyle/>
                    <a:p>
                      <a:r>
                        <a:rPr lang="en-US" b="1" dirty="0" smtClean="0"/>
                        <a:t>2013</a:t>
                      </a:r>
                      <a:endParaRPr lang="en-US" b="1" dirty="0"/>
                    </a:p>
                  </a:txBody>
                  <a:tcPr/>
                </a:tc>
                <a:tc hMerge="1">
                  <a:txBody>
                    <a:bodyPr/>
                    <a:lstStyle/>
                    <a:p>
                      <a:endParaRPr lang="en-US" dirty="0"/>
                    </a:p>
                  </a:txBody>
                  <a:tcPr/>
                </a:tc>
                <a:tc hMerge="1">
                  <a:txBody>
                    <a:bodyPr/>
                    <a:lstStyle/>
                    <a:p>
                      <a:endParaRPr lang="en-US" dirty="0"/>
                    </a:p>
                  </a:txBody>
                  <a:tcPr/>
                </a:tc>
              </a:tr>
              <a:tr h="370840">
                <a:tc>
                  <a:txBody>
                    <a:bodyPr/>
                    <a:lstStyle/>
                    <a:p>
                      <a:r>
                        <a:rPr lang="en-US" b="1" dirty="0" smtClean="0"/>
                        <a:t>Month</a:t>
                      </a:r>
                      <a:endParaRPr lang="en-US" b="1" dirty="0"/>
                    </a:p>
                  </a:txBody>
                  <a:tcPr/>
                </a:tc>
                <a:tc>
                  <a:txBody>
                    <a:bodyPr/>
                    <a:lstStyle/>
                    <a:p>
                      <a:r>
                        <a:rPr lang="en-US" b="1" dirty="0" smtClean="0"/>
                        <a:t>May</a:t>
                      </a:r>
                      <a:endParaRPr lang="en-US" b="1" dirty="0"/>
                    </a:p>
                  </a:txBody>
                  <a:tcPr/>
                </a:tc>
                <a:tc>
                  <a:txBody>
                    <a:bodyPr/>
                    <a:lstStyle/>
                    <a:p>
                      <a:r>
                        <a:rPr lang="en-US" b="1" dirty="0" smtClean="0"/>
                        <a:t>Jun</a:t>
                      </a:r>
                      <a:endParaRPr lang="en-US" b="1" dirty="0"/>
                    </a:p>
                  </a:txBody>
                  <a:tcPr/>
                </a:tc>
                <a:tc>
                  <a:txBody>
                    <a:bodyPr/>
                    <a:lstStyle/>
                    <a:p>
                      <a:r>
                        <a:rPr lang="en-US" b="1" dirty="0" smtClean="0"/>
                        <a:t>Jul</a:t>
                      </a:r>
                      <a:endParaRPr lang="en-US" b="1" dirty="0"/>
                    </a:p>
                  </a:txBody>
                  <a:tcPr/>
                </a:tc>
                <a:tc>
                  <a:txBody>
                    <a:bodyPr/>
                    <a:lstStyle/>
                    <a:p>
                      <a:r>
                        <a:rPr lang="en-US" b="1" dirty="0" smtClean="0"/>
                        <a:t>Aug</a:t>
                      </a:r>
                      <a:endParaRPr lang="en-US" b="1" dirty="0"/>
                    </a:p>
                  </a:txBody>
                  <a:tcPr/>
                </a:tc>
                <a:tc>
                  <a:txBody>
                    <a:bodyPr/>
                    <a:lstStyle/>
                    <a:p>
                      <a:r>
                        <a:rPr lang="en-US" b="1" dirty="0" smtClean="0"/>
                        <a:t>Sep</a:t>
                      </a:r>
                      <a:endParaRPr lang="en-US" b="1" dirty="0"/>
                    </a:p>
                  </a:txBody>
                  <a:tcPr/>
                </a:tc>
                <a:tc gridSpan="2">
                  <a:txBody>
                    <a:bodyPr/>
                    <a:lstStyle/>
                    <a:p>
                      <a:r>
                        <a:rPr lang="en-US" b="1" dirty="0" smtClean="0"/>
                        <a:t>Oct</a:t>
                      </a:r>
                      <a:endParaRPr lang="en-US" b="1" dirty="0"/>
                    </a:p>
                  </a:txBody>
                  <a:tcPr/>
                </a:tc>
                <a:tc hMerge="1">
                  <a:txBody>
                    <a:bodyPr/>
                    <a:lstStyle/>
                    <a:p>
                      <a:endParaRPr lang="en-US"/>
                    </a:p>
                  </a:txBody>
                  <a:tcPr/>
                </a:tc>
                <a:tc>
                  <a:txBody>
                    <a:bodyPr/>
                    <a:lstStyle/>
                    <a:p>
                      <a:r>
                        <a:rPr lang="en-US" b="1" dirty="0" smtClean="0"/>
                        <a:t>Nov</a:t>
                      </a:r>
                      <a:endParaRPr lang="en-US" b="1" dirty="0"/>
                    </a:p>
                  </a:txBody>
                  <a:tcPr/>
                </a:tc>
                <a:tc>
                  <a:txBody>
                    <a:bodyPr/>
                    <a:lstStyle/>
                    <a:p>
                      <a:r>
                        <a:rPr lang="en-US" b="1" dirty="0" smtClean="0"/>
                        <a:t>Dec</a:t>
                      </a:r>
                      <a:endParaRPr lang="en-US" b="1" dirty="0"/>
                    </a:p>
                  </a:txBody>
                  <a:tcPr/>
                </a:tc>
                <a:tc>
                  <a:txBody>
                    <a:bodyPr/>
                    <a:lstStyle/>
                    <a:p>
                      <a:r>
                        <a:rPr lang="en-US" b="1" dirty="0" smtClean="0"/>
                        <a:t>Jan</a:t>
                      </a:r>
                      <a:endParaRPr lang="en-US" b="1" dirty="0"/>
                    </a:p>
                  </a:txBody>
                  <a:tcPr/>
                </a:tc>
                <a:tc>
                  <a:txBody>
                    <a:bodyPr/>
                    <a:lstStyle/>
                    <a:p>
                      <a:r>
                        <a:rPr lang="en-US" b="1" dirty="0" smtClean="0"/>
                        <a:t>Feb</a:t>
                      </a:r>
                      <a:endParaRPr lang="en-US" b="1" dirty="0"/>
                    </a:p>
                  </a:txBody>
                  <a:tcPr/>
                </a:tc>
                <a:tc>
                  <a:txBody>
                    <a:bodyPr/>
                    <a:lstStyle/>
                    <a:p>
                      <a:r>
                        <a:rPr lang="en-US" b="1" dirty="0" smtClean="0"/>
                        <a:t>Mar</a:t>
                      </a:r>
                      <a:endParaRPr lang="en-US" b="1" dirty="0"/>
                    </a:p>
                  </a:txBody>
                  <a:tcPr/>
                </a:tc>
              </a:tr>
              <a:tr h="370840">
                <a:tc>
                  <a:txBody>
                    <a:bodyPr/>
                    <a:lstStyle/>
                    <a:p>
                      <a:r>
                        <a:rPr lang="en-US" b="1" dirty="0" smtClean="0"/>
                        <a:t>Beta</a:t>
                      </a:r>
                      <a:endParaRPr lang="en-US" b="1" dirty="0"/>
                    </a:p>
                  </a:txBody>
                  <a:tcPr/>
                </a:tc>
                <a:tc>
                  <a:txBody>
                    <a:bodyPr/>
                    <a:lstStyle/>
                    <a:p>
                      <a:endParaRPr lang="en-US" dirty="0"/>
                    </a:p>
                  </a:txBody>
                  <a:tcPr>
                    <a:solidFill>
                      <a:schemeClr val="accent6">
                        <a:lumMod val="75000"/>
                      </a:schemeClr>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gridSpan="2">
                  <a:txBody>
                    <a:bodyPr/>
                    <a:lstStyle/>
                    <a:p>
                      <a:endParaRPr lang="en-US" dirty="0"/>
                    </a:p>
                  </a:txBody>
                  <a:tcPr/>
                </a:tc>
                <a:tc hMerge="1">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b="1" dirty="0" smtClean="0"/>
                        <a:t>Provisional</a:t>
                      </a:r>
                      <a:endParaRPr lang="en-US" b="1" dirty="0"/>
                    </a:p>
                  </a:txBody>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 perspective - </a:t>
            </a:r>
            <a:br>
              <a:rPr lang="en-US" dirty="0" smtClean="0"/>
            </a:br>
            <a:r>
              <a:rPr lang="en-US" dirty="0" smtClean="0"/>
              <a:t>VIIRS vs. MODIS algorithm evolution</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perspective</a:t>
            </a:r>
            <a:br>
              <a:rPr lang="en-US" dirty="0" smtClean="0"/>
            </a:br>
            <a:r>
              <a:rPr lang="en-US" sz="2200" dirty="0" smtClean="0"/>
              <a:t>VIIRS vs. MODIS algorithm evolution</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91</a:t>
            </a:fld>
            <a:endParaRPr lang="en-US"/>
          </a:p>
        </p:txBody>
      </p:sp>
      <p:grpSp>
        <p:nvGrpSpPr>
          <p:cNvPr id="3" name="Group 3"/>
          <p:cNvGrpSpPr>
            <a:grpSpLocks/>
          </p:cNvGrpSpPr>
          <p:nvPr/>
        </p:nvGrpSpPr>
        <p:grpSpPr bwMode="auto">
          <a:xfrm>
            <a:off x="152400" y="1530762"/>
            <a:ext cx="4572000" cy="3276600"/>
            <a:chOff x="960" y="336"/>
            <a:chExt cx="3992" cy="2994"/>
          </a:xfrm>
        </p:grpSpPr>
        <p:sp>
          <p:nvSpPr>
            <p:cNvPr id="6" name="Rectangle 4"/>
            <p:cNvSpPr>
              <a:spLocks noChangeArrowheads="1"/>
            </p:cNvSpPr>
            <p:nvPr/>
          </p:nvSpPr>
          <p:spPr bwMode="auto">
            <a:xfrm>
              <a:off x="1920" y="196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60" y="336"/>
              <a:ext cx="3992" cy="29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 name="Rectangle 6"/>
            <p:cNvSpPr>
              <a:spLocks noChangeArrowheads="1"/>
            </p:cNvSpPr>
            <p:nvPr/>
          </p:nvSpPr>
          <p:spPr bwMode="auto">
            <a:xfrm>
              <a:off x="2256" y="196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7"/>
            <p:cNvSpPr>
              <a:spLocks noChangeArrowheads="1"/>
            </p:cNvSpPr>
            <p:nvPr/>
          </p:nvSpPr>
          <p:spPr bwMode="auto">
            <a:xfrm>
              <a:off x="2304" y="19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8"/>
            <p:cNvSpPr>
              <a:spLocks noChangeArrowheads="1"/>
            </p:cNvSpPr>
            <p:nvPr/>
          </p:nvSpPr>
          <p:spPr bwMode="auto">
            <a:xfrm flipV="1">
              <a:off x="4272"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Rectangle 9"/>
            <p:cNvSpPr>
              <a:spLocks noChangeArrowheads="1"/>
            </p:cNvSpPr>
            <p:nvPr/>
          </p:nvSpPr>
          <p:spPr bwMode="auto">
            <a:xfrm flipH="1" flipV="1">
              <a:off x="2304" y="196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Rectangle 10"/>
            <p:cNvSpPr>
              <a:spLocks noChangeArrowheads="1"/>
            </p:cNvSpPr>
            <p:nvPr/>
          </p:nvSpPr>
          <p:spPr bwMode="auto">
            <a:xfrm>
              <a:off x="2976"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Rectangle 11"/>
            <p:cNvSpPr>
              <a:spLocks noChangeArrowheads="1"/>
            </p:cNvSpPr>
            <p:nvPr/>
          </p:nvSpPr>
          <p:spPr bwMode="auto">
            <a:xfrm>
              <a:off x="2304" y="187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Rectangle 12"/>
            <p:cNvSpPr>
              <a:spLocks noChangeArrowheads="1"/>
            </p:cNvSpPr>
            <p:nvPr/>
          </p:nvSpPr>
          <p:spPr bwMode="auto">
            <a:xfrm flipV="1">
              <a:off x="4176"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Rectangle 13"/>
            <p:cNvSpPr>
              <a:spLocks noChangeArrowheads="1"/>
            </p:cNvSpPr>
            <p:nvPr/>
          </p:nvSpPr>
          <p:spPr bwMode="auto">
            <a:xfrm>
              <a:off x="3264"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Rectangle 14"/>
            <p:cNvSpPr>
              <a:spLocks noChangeArrowheads="1"/>
            </p:cNvSpPr>
            <p:nvPr/>
          </p:nvSpPr>
          <p:spPr bwMode="auto">
            <a:xfrm>
              <a:off x="2256" y="187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Rectangle 15"/>
            <p:cNvSpPr>
              <a:spLocks noChangeArrowheads="1"/>
            </p:cNvSpPr>
            <p:nvPr/>
          </p:nvSpPr>
          <p:spPr bwMode="auto">
            <a:xfrm>
              <a:off x="3216" y="22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Rectangle 16"/>
            <p:cNvSpPr>
              <a:spLocks noChangeArrowheads="1"/>
            </p:cNvSpPr>
            <p:nvPr/>
          </p:nvSpPr>
          <p:spPr bwMode="auto">
            <a:xfrm>
              <a:off x="1968"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Rectangle 17"/>
            <p:cNvSpPr>
              <a:spLocks noChangeArrowheads="1"/>
            </p:cNvSpPr>
            <p:nvPr/>
          </p:nvSpPr>
          <p:spPr bwMode="auto">
            <a:xfrm>
              <a:off x="2928"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Rectangle 18"/>
            <p:cNvSpPr>
              <a:spLocks noChangeArrowheads="1"/>
            </p:cNvSpPr>
            <p:nvPr/>
          </p:nvSpPr>
          <p:spPr bwMode="auto">
            <a:xfrm>
              <a:off x="1776"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Rectangle 19"/>
            <p:cNvSpPr>
              <a:spLocks noChangeArrowheads="1"/>
            </p:cNvSpPr>
            <p:nvPr/>
          </p:nvSpPr>
          <p:spPr bwMode="auto">
            <a:xfrm>
              <a:off x="3168"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Rectangle 20"/>
            <p:cNvSpPr>
              <a:spLocks noChangeArrowheads="1"/>
            </p:cNvSpPr>
            <p:nvPr/>
          </p:nvSpPr>
          <p:spPr bwMode="auto">
            <a:xfrm flipV="1">
              <a:off x="2112"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Rectangle 21"/>
            <p:cNvSpPr>
              <a:spLocks noChangeArrowheads="1"/>
            </p:cNvSpPr>
            <p:nvPr/>
          </p:nvSpPr>
          <p:spPr bwMode="auto">
            <a:xfrm>
              <a:off x="1872"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Rectangle 22"/>
            <p:cNvSpPr>
              <a:spLocks noChangeArrowheads="1"/>
            </p:cNvSpPr>
            <p:nvPr/>
          </p:nvSpPr>
          <p:spPr bwMode="auto">
            <a:xfrm flipH="1">
              <a:off x="2112"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Rectangle 23"/>
            <p:cNvSpPr>
              <a:spLocks noChangeArrowheads="1"/>
            </p:cNvSpPr>
            <p:nvPr/>
          </p:nvSpPr>
          <p:spPr bwMode="auto">
            <a:xfrm>
              <a:off x="2256" y="24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Rectangle 24"/>
            <p:cNvSpPr>
              <a:spLocks noChangeArrowheads="1"/>
            </p:cNvSpPr>
            <p:nvPr/>
          </p:nvSpPr>
          <p:spPr bwMode="auto">
            <a:xfrm>
              <a:off x="1968"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Rectangle 25"/>
            <p:cNvSpPr>
              <a:spLocks noChangeArrowheads="1"/>
            </p:cNvSpPr>
            <p:nvPr/>
          </p:nvSpPr>
          <p:spPr bwMode="auto">
            <a:xfrm>
              <a:off x="2976"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Rectangle 26"/>
            <p:cNvSpPr>
              <a:spLocks noChangeArrowheads="1"/>
            </p:cNvSpPr>
            <p:nvPr/>
          </p:nvSpPr>
          <p:spPr bwMode="auto">
            <a:xfrm flipH="1">
              <a:off x="2064"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Rectangle 27"/>
            <p:cNvSpPr>
              <a:spLocks noChangeArrowheads="1"/>
            </p:cNvSpPr>
            <p:nvPr/>
          </p:nvSpPr>
          <p:spPr bwMode="auto">
            <a:xfrm>
              <a:off x="1728"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Rectangle 28"/>
            <p:cNvSpPr>
              <a:spLocks noChangeArrowheads="1"/>
            </p:cNvSpPr>
            <p:nvPr/>
          </p:nvSpPr>
          <p:spPr bwMode="auto">
            <a:xfrm>
              <a:off x="2352" y="23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Rectangle 29"/>
            <p:cNvSpPr>
              <a:spLocks noChangeArrowheads="1"/>
            </p:cNvSpPr>
            <p:nvPr/>
          </p:nvSpPr>
          <p:spPr bwMode="auto">
            <a:xfrm flipH="1">
              <a:off x="2112"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Rectangle 30"/>
            <p:cNvSpPr>
              <a:spLocks noChangeArrowheads="1"/>
            </p:cNvSpPr>
            <p:nvPr/>
          </p:nvSpPr>
          <p:spPr bwMode="auto">
            <a:xfrm flipV="1">
              <a:off x="403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Rectangle 31"/>
            <p:cNvSpPr>
              <a:spLocks noChangeArrowheads="1"/>
            </p:cNvSpPr>
            <p:nvPr/>
          </p:nvSpPr>
          <p:spPr bwMode="auto">
            <a:xfrm>
              <a:off x="3072"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Rectangle 32"/>
            <p:cNvSpPr>
              <a:spLocks noChangeArrowheads="1"/>
            </p:cNvSpPr>
            <p:nvPr/>
          </p:nvSpPr>
          <p:spPr bwMode="auto">
            <a:xfrm flipV="1">
              <a:off x="1968"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Rectangle 33"/>
            <p:cNvSpPr>
              <a:spLocks noChangeArrowheads="1"/>
            </p:cNvSpPr>
            <p:nvPr/>
          </p:nvSpPr>
          <p:spPr bwMode="auto">
            <a:xfrm>
              <a:off x="3168" y="21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Rectangle 34"/>
            <p:cNvSpPr>
              <a:spLocks noChangeArrowheads="1"/>
            </p:cNvSpPr>
            <p:nvPr/>
          </p:nvSpPr>
          <p:spPr bwMode="auto">
            <a:xfrm>
              <a:off x="3024"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Rectangle 35"/>
            <p:cNvSpPr>
              <a:spLocks noChangeArrowheads="1"/>
            </p:cNvSpPr>
            <p:nvPr/>
          </p:nvSpPr>
          <p:spPr bwMode="auto">
            <a:xfrm>
              <a:off x="1680"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Rectangle 36"/>
            <p:cNvSpPr>
              <a:spLocks noChangeArrowheads="1"/>
            </p:cNvSpPr>
            <p:nvPr/>
          </p:nvSpPr>
          <p:spPr bwMode="auto">
            <a:xfrm>
              <a:off x="3120" y="9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Rectangle 37"/>
            <p:cNvSpPr>
              <a:spLocks noChangeArrowheads="1"/>
            </p:cNvSpPr>
            <p:nvPr/>
          </p:nvSpPr>
          <p:spPr bwMode="auto">
            <a:xfrm flipH="1">
              <a:off x="2064"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Rectangle 38"/>
            <p:cNvSpPr>
              <a:spLocks noChangeArrowheads="1"/>
            </p:cNvSpPr>
            <p:nvPr/>
          </p:nvSpPr>
          <p:spPr bwMode="auto">
            <a:xfrm flipH="1">
              <a:off x="2160"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Rectangle 39"/>
            <p:cNvSpPr>
              <a:spLocks noChangeArrowheads="1"/>
            </p:cNvSpPr>
            <p:nvPr/>
          </p:nvSpPr>
          <p:spPr bwMode="auto">
            <a:xfrm>
              <a:off x="3024" y="9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Rectangle 40"/>
            <p:cNvSpPr>
              <a:spLocks noChangeArrowheads="1"/>
            </p:cNvSpPr>
            <p:nvPr/>
          </p:nvSpPr>
          <p:spPr bwMode="auto">
            <a:xfrm>
              <a:off x="163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Rectangle 41"/>
            <p:cNvSpPr>
              <a:spLocks noChangeArrowheads="1"/>
            </p:cNvSpPr>
            <p:nvPr/>
          </p:nvSpPr>
          <p:spPr bwMode="auto">
            <a:xfrm>
              <a:off x="3120"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Rectangle 42"/>
            <p:cNvSpPr>
              <a:spLocks noChangeArrowheads="1"/>
            </p:cNvSpPr>
            <p:nvPr/>
          </p:nvSpPr>
          <p:spPr bwMode="auto">
            <a:xfrm>
              <a:off x="3024" y="168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Rectangle 43"/>
            <p:cNvSpPr>
              <a:spLocks noChangeArrowheads="1"/>
            </p:cNvSpPr>
            <p:nvPr/>
          </p:nvSpPr>
          <p:spPr bwMode="auto">
            <a:xfrm>
              <a:off x="3024"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Rectangle 44"/>
            <p:cNvSpPr>
              <a:spLocks noChangeArrowheads="1"/>
            </p:cNvSpPr>
            <p:nvPr/>
          </p:nvSpPr>
          <p:spPr bwMode="auto">
            <a:xfrm>
              <a:off x="3312"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Rectangle 45"/>
            <p:cNvSpPr>
              <a:spLocks noChangeArrowheads="1"/>
            </p:cNvSpPr>
            <p:nvPr/>
          </p:nvSpPr>
          <p:spPr bwMode="auto">
            <a:xfrm>
              <a:off x="3312" y="22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Rectangle 46"/>
            <p:cNvSpPr>
              <a:spLocks noChangeArrowheads="1"/>
            </p:cNvSpPr>
            <p:nvPr/>
          </p:nvSpPr>
          <p:spPr bwMode="auto">
            <a:xfrm>
              <a:off x="307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Rectangle 47"/>
            <p:cNvSpPr>
              <a:spLocks noChangeArrowheads="1"/>
            </p:cNvSpPr>
            <p:nvPr/>
          </p:nvSpPr>
          <p:spPr bwMode="auto">
            <a:xfrm>
              <a:off x="2256" y="19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Rectangle 48"/>
            <p:cNvSpPr>
              <a:spLocks noChangeArrowheads="1"/>
            </p:cNvSpPr>
            <p:nvPr/>
          </p:nvSpPr>
          <p:spPr bwMode="auto">
            <a:xfrm>
              <a:off x="3264" y="22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Rectangle 49"/>
            <p:cNvSpPr>
              <a:spLocks noChangeArrowheads="1"/>
            </p:cNvSpPr>
            <p:nvPr/>
          </p:nvSpPr>
          <p:spPr bwMode="auto">
            <a:xfrm>
              <a:off x="3792" y="144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 name="Rectangle 50"/>
            <p:cNvSpPr>
              <a:spLocks noChangeArrowheads="1"/>
            </p:cNvSpPr>
            <p:nvPr/>
          </p:nvSpPr>
          <p:spPr bwMode="auto">
            <a:xfrm>
              <a:off x="1872"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 name="Rectangle 51"/>
            <p:cNvSpPr>
              <a:spLocks noChangeArrowheads="1"/>
            </p:cNvSpPr>
            <p:nvPr/>
          </p:nvSpPr>
          <p:spPr bwMode="auto">
            <a:xfrm>
              <a:off x="1680"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 name="Rectangle 52"/>
            <p:cNvSpPr>
              <a:spLocks noChangeArrowheads="1"/>
            </p:cNvSpPr>
            <p:nvPr/>
          </p:nvSpPr>
          <p:spPr bwMode="auto">
            <a:xfrm>
              <a:off x="1632"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 name="Rectangle 53"/>
            <p:cNvSpPr>
              <a:spLocks noChangeArrowheads="1"/>
            </p:cNvSpPr>
            <p:nvPr/>
          </p:nvSpPr>
          <p:spPr bwMode="auto">
            <a:xfrm flipH="1" flipV="1">
              <a:off x="1728"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Rectangle 54"/>
            <p:cNvSpPr>
              <a:spLocks noChangeArrowheads="1"/>
            </p:cNvSpPr>
            <p:nvPr/>
          </p:nvSpPr>
          <p:spPr bwMode="auto">
            <a:xfrm>
              <a:off x="3264" y="9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 name="Rectangle 55"/>
            <p:cNvSpPr>
              <a:spLocks noChangeArrowheads="1"/>
            </p:cNvSpPr>
            <p:nvPr/>
          </p:nvSpPr>
          <p:spPr bwMode="auto">
            <a:xfrm>
              <a:off x="1680"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 name="Rectangle 56"/>
            <p:cNvSpPr>
              <a:spLocks noChangeArrowheads="1"/>
            </p:cNvSpPr>
            <p:nvPr/>
          </p:nvSpPr>
          <p:spPr bwMode="auto">
            <a:xfrm>
              <a:off x="3264"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 name="Rectangle 57"/>
            <p:cNvSpPr>
              <a:spLocks noChangeArrowheads="1"/>
            </p:cNvSpPr>
            <p:nvPr/>
          </p:nvSpPr>
          <p:spPr bwMode="auto">
            <a:xfrm>
              <a:off x="3216" y="206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Rectangle 58"/>
            <p:cNvSpPr>
              <a:spLocks noChangeArrowheads="1"/>
            </p:cNvSpPr>
            <p:nvPr/>
          </p:nvSpPr>
          <p:spPr bwMode="auto">
            <a:xfrm>
              <a:off x="3312" y="134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Rectangle 59"/>
            <p:cNvSpPr>
              <a:spLocks noChangeArrowheads="1"/>
            </p:cNvSpPr>
            <p:nvPr/>
          </p:nvSpPr>
          <p:spPr bwMode="auto">
            <a:xfrm>
              <a:off x="2976"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Rectangle 60"/>
            <p:cNvSpPr>
              <a:spLocks noChangeArrowheads="1"/>
            </p:cNvSpPr>
            <p:nvPr/>
          </p:nvSpPr>
          <p:spPr bwMode="auto">
            <a:xfrm>
              <a:off x="2976" y="163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 name="Rectangle 61"/>
            <p:cNvSpPr>
              <a:spLocks noChangeArrowheads="1"/>
            </p:cNvSpPr>
            <p:nvPr/>
          </p:nvSpPr>
          <p:spPr bwMode="auto">
            <a:xfrm flipH="1" flipV="1">
              <a:off x="2304" y="23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Rectangle 62"/>
            <p:cNvSpPr>
              <a:spLocks noChangeArrowheads="1"/>
            </p:cNvSpPr>
            <p:nvPr/>
          </p:nvSpPr>
          <p:spPr bwMode="auto">
            <a:xfrm>
              <a:off x="1728"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 name="Rectangle 63"/>
            <p:cNvSpPr>
              <a:spLocks noChangeArrowheads="1"/>
            </p:cNvSpPr>
            <p:nvPr/>
          </p:nvSpPr>
          <p:spPr bwMode="auto">
            <a:xfrm>
              <a:off x="2208" y="19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 name="Rectangle 64"/>
            <p:cNvSpPr>
              <a:spLocks noChangeArrowheads="1"/>
            </p:cNvSpPr>
            <p:nvPr/>
          </p:nvSpPr>
          <p:spPr bwMode="auto">
            <a:xfrm flipH="1">
              <a:off x="2064"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 name="Rectangle 65"/>
            <p:cNvSpPr>
              <a:spLocks noChangeArrowheads="1"/>
            </p:cNvSpPr>
            <p:nvPr/>
          </p:nvSpPr>
          <p:spPr bwMode="auto">
            <a:xfrm flipH="1" flipV="1">
              <a:off x="1632"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 name="Rectangle 66"/>
            <p:cNvSpPr>
              <a:spLocks noChangeArrowheads="1"/>
            </p:cNvSpPr>
            <p:nvPr/>
          </p:nvSpPr>
          <p:spPr bwMode="auto">
            <a:xfrm>
              <a:off x="3120"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 name="Rectangle 67"/>
            <p:cNvSpPr>
              <a:spLocks noChangeArrowheads="1"/>
            </p:cNvSpPr>
            <p:nvPr/>
          </p:nvSpPr>
          <p:spPr bwMode="auto">
            <a:xfrm flipH="1" flipV="1">
              <a:off x="2304" y="206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Rectangle 68"/>
            <p:cNvSpPr>
              <a:spLocks noChangeArrowheads="1"/>
            </p:cNvSpPr>
            <p:nvPr/>
          </p:nvSpPr>
          <p:spPr bwMode="auto">
            <a:xfrm flipH="1" flipV="1">
              <a:off x="2400" y="21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Rectangle 69"/>
            <p:cNvSpPr>
              <a:spLocks noChangeArrowheads="1"/>
            </p:cNvSpPr>
            <p:nvPr/>
          </p:nvSpPr>
          <p:spPr bwMode="auto">
            <a:xfrm>
              <a:off x="1584"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Rectangle 70"/>
            <p:cNvSpPr>
              <a:spLocks noChangeArrowheads="1"/>
            </p:cNvSpPr>
            <p:nvPr/>
          </p:nvSpPr>
          <p:spPr bwMode="auto">
            <a:xfrm flipV="1">
              <a:off x="4320"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 name="Rectangle 71"/>
            <p:cNvSpPr>
              <a:spLocks noChangeArrowheads="1"/>
            </p:cNvSpPr>
            <p:nvPr/>
          </p:nvSpPr>
          <p:spPr bwMode="auto">
            <a:xfrm>
              <a:off x="187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Rectangle 72"/>
            <p:cNvSpPr>
              <a:spLocks noChangeArrowheads="1"/>
            </p:cNvSpPr>
            <p:nvPr/>
          </p:nvSpPr>
          <p:spPr bwMode="auto">
            <a:xfrm>
              <a:off x="3264" y="21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Rectangle 73"/>
            <p:cNvSpPr>
              <a:spLocks noChangeArrowheads="1"/>
            </p:cNvSpPr>
            <p:nvPr/>
          </p:nvSpPr>
          <p:spPr bwMode="auto">
            <a:xfrm>
              <a:off x="1968" y="134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Rectangle 74"/>
            <p:cNvSpPr>
              <a:spLocks noChangeArrowheads="1"/>
            </p:cNvSpPr>
            <p:nvPr/>
          </p:nvSpPr>
          <p:spPr bwMode="auto">
            <a:xfrm>
              <a:off x="2928"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 name="Rectangle 75"/>
            <p:cNvSpPr>
              <a:spLocks noChangeArrowheads="1"/>
            </p:cNvSpPr>
            <p:nvPr/>
          </p:nvSpPr>
          <p:spPr bwMode="auto">
            <a:xfrm>
              <a:off x="3072" y="9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Rectangle 76"/>
            <p:cNvSpPr>
              <a:spLocks noChangeArrowheads="1"/>
            </p:cNvSpPr>
            <p:nvPr/>
          </p:nvSpPr>
          <p:spPr bwMode="auto">
            <a:xfrm flipH="1">
              <a:off x="2016"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Oval 77"/>
            <p:cNvSpPr>
              <a:spLocks noChangeArrowheads="1"/>
            </p:cNvSpPr>
            <p:nvPr/>
          </p:nvSpPr>
          <p:spPr bwMode="auto">
            <a:xfrm>
              <a:off x="4272"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 name="Oval 78"/>
            <p:cNvSpPr>
              <a:spLocks noChangeArrowheads="1"/>
            </p:cNvSpPr>
            <p:nvPr/>
          </p:nvSpPr>
          <p:spPr bwMode="auto">
            <a:xfrm>
              <a:off x="2784" y="2016"/>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Oval 79"/>
            <p:cNvSpPr>
              <a:spLocks noChangeArrowheads="1"/>
            </p:cNvSpPr>
            <p:nvPr/>
          </p:nvSpPr>
          <p:spPr bwMode="auto">
            <a:xfrm>
              <a:off x="2784" y="1392"/>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Oval 80"/>
            <p:cNvSpPr>
              <a:spLocks noChangeArrowheads="1"/>
            </p:cNvSpPr>
            <p:nvPr/>
          </p:nvSpPr>
          <p:spPr bwMode="auto">
            <a:xfrm>
              <a:off x="2256" y="1584"/>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Oval 81"/>
            <p:cNvSpPr>
              <a:spLocks noChangeArrowheads="1"/>
            </p:cNvSpPr>
            <p:nvPr/>
          </p:nvSpPr>
          <p:spPr bwMode="auto">
            <a:xfrm>
              <a:off x="2256" y="134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 name="Oval 82"/>
            <p:cNvSpPr>
              <a:spLocks noChangeArrowheads="1"/>
            </p:cNvSpPr>
            <p:nvPr/>
          </p:nvSpPr>
          <p:spPr bwMode="auto">
            <a:xfrm>
              <a:off x="2640" y="158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Oval 83"/>
            <p:cNvSpPr>
              <a:spLocks noChangeArrowheads="1"/>
            </p:cNvSpPr>
            <p:nvPr/>
          </p:nvSpPr>
          <p:spPr bwMode="auto">
            <a:xfrm>
              <a:off x="4320" y="134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 name="Oval 84"/>
            <p:cNvSpPr>
              <a:spLocks noChangeArrowheads="1"/>
            </p:cNvSpPr>
            <p:nvPr/>
          </p:nvSpPr>
          <p:spPr bwMode="auto">
            <a:xfrm>
              <a:off x="1248" y="153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 name="Oval 85"/>
            <p:cNvSpPr>
              <a:spLocks noChangeArrowheads="1"/>
            </p:cNvSpPr>
            <p:nvPr/>
          </p:nvSpPr>
          <p:spPr bwMode="auto">
            <a:xfrm>
              <a:off x="2160" y="1248"/>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 name="Oval 86"/>
            <p:cNvSpPr>
              <a:spLocks noChangeArrowheads="1"/>
            </p:cNvSpPr>
            <p:nvPr/>
          </p:nvSpPr>
          <p:spPr bwMode="auto">
            <a:xfrm>
              <a:off x="2736" y="1632"/>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 name="Oval 87"/>
            <p:cNvSpPr>
              <a:spLocks noChangeArrowheads="1"/>
            </p:cNvSpPr>
            <p:nvPr/>
          </p:nvSpPr>
          <p:spPr bwMode="auto">
            <a:xfrm>
              <a:off x="3312"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0" name="Oval 88"/>
            <p:cNvSpPr>
              <a:spLocks noChangeArrowheads="1"/>
            </p:cNvSpPr>
            <p:nvPr/>
          </p:nvSpPr>
          <p:spPr bwMode="auto">
            <a:xfrm>
              <a:off x="1200" y="148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Oval 89"/>
            <p:cNvSpPr>
              <a:spLocks noChangeArrowheads="1"/>
            </p:cNvSpPr>
            <p:nvPr/>
          </p:nvSpPr>
          <p:spPr bwMode="auto">
            <a:xfrm>
              <a:off x="2208" y="105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 name="Oval 90"/>
            <p:cNvSpPr>
              <a:spLocks noChangeArrowheads="1"/>
            </p:cNvSpPr>
            <p:nvPr/>
          </p:nvSpPr>
          <p:spPr bwMode="auto">
            <a:xfrm>
              <a:off x="4704" y="182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 name="Oval 91"/>
            <p:cNvSpPr>
              <a:spLocks noChangeArrowheads="1"/>
            </p:cNvSpPr>
            <p:nvPr/>
          </p:nvSpPr>
          <p:spPr bwMode="auto">
            <a:xfrm flipV="1">
              <a:off x="4224" y="1440"/>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 name="Oval 92"/>
            <p:cNvSpPr>
              <a:spLocks noChangeArrowheads="1"/>
            </p:cNvSpPr>
            <p:nvPr/>
          </p:nvSpPr>
          <p:spPr bwMode="auto">
            <a:xfrm>
              <a:off x="3312" y="1344"/>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 name="Oval 93"/>
            <p:cNvSpPr>
              <a:spLocks noChangeArrowheads="1"/>
            </p:cNvSpPr>
            <p:nvPr/>
          </p:nvSpPr>
          <p:spPr bwMode="auto">
            <a:xfrm>
              <a:off x="2112"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6" name="Oval 94"/>
            <p:cNvSpPr>
              <a:spLocks noChangeArrowheads="1"/>
            </p:cNvSpPr>
            <p:nvPr/>
          </p:nvSpPr>
          <p:spPr bwMode="auto">
            <a:xfrm>
              <a:off x="2112"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 name="Oval 95"/>
            <p:cNvSpPr>
              <a:spLocks noChangeArrowheads="1"/>
            </p:cNvSpPr>
            <p:nvPr/>
          </p:nvSpPr>
          <p:spPr bwMode="auto">
            <a:xfrm>
              <a:off x="4416"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 name="Oval 96"/>
            <p:cNvSpPr>
              <a:spLocks noChangeArrowheads="1"/>
            </p:cNvSpPr>
            <p:nvPr/>
          </p:nvSpPr>
          <p:spPr bwMode="auto">
            <a:xfrm>
              <a:off x="1296" y="211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 name="Rectangle 97"/>
            <p:cNvSpPr>
              <a:spLocks noChangeArrowheads="1"/>
            </p:cNvSpPr>
            <p:nvPr/>
          </p:nvSpPr>
          <p:spPr bwMode="auto">
            <a:xfrm>
              <a:off x="2160" y="21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 name="Oval 98"/>
            <p:cNvSpPr>
              <a:spLocks noChangeArrowheads="1"/>
            </p:cNvSpPr>
            <p:nvPr/>
          </p:nvSpPr>
          <p:spPr bwMode="auto">
            <a:xfrm>
              <a:off x="2160" y="211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 name="Oval 99"/>
            <p:cNvSpPr>
              <a:spLocks noChangeArrowheads="1"/>
            </p:cNvSpPr>
            <p:nvPr/>
          </p:nvSpPr>
          <p:spPr bwMode="auto">
            <a:xfrm>
              <a:off x="2640"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 name="Oval 100"/>
            <p:cNvSpPr>
              <a:spLocks noChangeArrowheads="1"/>
            </p:cNvSpPr>
            <p:nvPr/>
          </p:nvSpPr>
          <p:spPr bwMode="auto">
            <a:xfrm>
              <a:off x="2880" y="1104"/>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 name="Oval 101"/>
            <p:cNvSpPr>
              <a:spLocks noChangeArrowheads="1"/>
            </p:cNvSpPr>
            <p:nvPr/>
          </p:nvSpPr>
          <p:spPr bwMode="auto">
            <a:xfrm>
              <a:off x="2016" y="1440"/>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 name="Oval 102"/>
            <p:cNvSpPr>
              <a:spLocks noChangeArrowheads="1"/>
            </p:cNvSpPr>
            <p:nvPr/>
          </p:nvSpPr>
          <p:spPr bwMode="auto">
            <a:xfrm>
              <a:off x="2880"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 name="Oval 103"/>
            <p:cNvSpPr>
              <a:spLocks noChangeArrowheads="1"/>
            </p:cNvSpPr>
            <p:nvPr/>
          </p:nvSpPr>
          <p:spPr bwMode="auto">
            <a:xfrm>
              <a:off x="3120" y="91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p>
          </p:txBody>
        </p:sp>
        <p:sp>
          <p:nvSpPr>
            <p:cNvPr id="106" name="Oval 104"/>
            <p:cNvSpPr>
              <a:spLocks noChangeArrowheads="1"/>
            </p:cNvSpPr>
            <p:nvPr/>
          </p:nvSpPr>
          <p:spPr bwMode="auto">
            <a:xfrm>
              <a:off x="2976" y="100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 name="Oval 105"/>
            <p:cNvSpPr>
              <a:spLocks noChangeArrowheads="1"/>
            </p:cNvSpPr>
            <p:nvPr/>
          </p:nvSpPr>
          <p:spPr bwMode="auto">
            <a:xfrm>
              <a:off x="3024" y="1200"/>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 name="Oval 106"/>
            <p:cNvSpPr>
              <a:spLocks noChangeArrowheads="1"/>
            </p:cNvSpPr>
            <p:nvPr/>
          </p:nvSpPr>
          <p:spPr bwMode="auto">
            <a:xfrm>
              <a:off x="3072" y="115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 name="Oval 107"/>
            <p:cNvSpPr>
              <a:spLocks noChangeArrowheads="1"/>
            </p:cNvSpPr>
            <p:nvPr/>
          </p:nvSpPr>
          <p:spPr bwMode="auto">
            <a:xfrm>
              <a:off x="3312" y="220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 name="Oval 108"/>
            <p:cNvSpPr>
              <a:spLocks noChangeArrowheads="1"/>
            </p:cNvSpPr>
            <p:nvPr/>
          </p:nvSpPr>
          <p:spPr bwMode="auto">
            <a:xfrm>
              <a:off x="3648" y="1776"/>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 name="Oval 109"/>
            <p:cNvSpPr>
              <a:spLocks noChangeArrowheads="1"/>
            </p:cNvSpPr>
            <p:nvPr/>
          </p:nvSpPr>
          <p:spPr bwMode="auto">
            <a:xfrm>
              <a:off x="1680"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 name="Oval 110"/>
            <p:cNvSpPr>
              <a:spLocks noChangeArrowheads="1"/>
            </p:cNvSpPr>
            <p:nvPr/>
          </p:nvSpPr>
          <p:spPr bwMode="auto">
            <a:xfrm>
              <a:off x="2208" y="153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 name="Oval 111"/>
            <p:cNvSpPr>
              <a:spLocks noChangeArrowheads="1"/>
            </p:cNvSpPr>
            <p:nvPr/>
          </p:nvSpPr>
          <p:spPr bwMode="auto">
            <a:xfrm>
              <a:off x="2880" y="105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 name="Oval 112"/>
            <p:cNvSpPr>
              <a:spLocks noChangeArrowheads="1"/>
            </p:cNvSpPr>
            <p:nvPr/>
          </p:nvSpPr>
          <p:spPr bwMode="auto">
            <a:xfrm>
              <a:off x="2112"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 name="Oval 113"/>
            <p:cNvSpPr>
              <a:spLocks noChangeArrowheads="1"/>
            </p:cNvSpPr>
            <p:nvPr/>
          </p:nvSpPr>
          <p:spPr bwMode="auto">
            <a:xfrm>
              <a:off x="2064"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 name="Oval 114"/>
            <p:cNvSpPr>
              <a:spLocks noChangeArrowheads="1"/>
            </p:cNvSpPr>
            <p:nvPr/>
          </p:nvSpPr>
          <p:spPr bwMode="auto">
            <a:xfrm>
              <a:off x="4176" y="2304"/>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 name="Oval 115"/>
            <p:cNvSpPr>
              <a:spLocks noChangeArrowheads="1"/>
            </p:cNvSpPr>
            <p:nvPr/>
          </p:nvSpPr>
          <p:spPr bwMode="auto">
            <a:xfrm>
              <a:off x="1632" y="1296"/>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 name="Oval 116"/>
            <p:cNvSpPr>
              <a:spLocks noChangeArrowheads="1"/>
            </p:cNvSpPr>
            <p:nvPr/>
          </p:nvSpPr>
          <p:spPr bwMode="auto">
            <a:xfrm>
              <a:off x="3072" y="110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9" name="Oval 117"/>
            <p:cNvSpPr>
              <a:spLocks noChangeArrowheads="1"/>
            </p:cNvSpPr>
            <p:nvPr/>
          </p:nvSpPr>
          <p:spPr bwMode="auto">
            <a:xfrm>
              <a:off x="2976" y="115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 name="Oval 118"/>
            <p:cNvSpPr>
              <a:spLocks noChangeArrowheads="1"/>
            </p:cNvSpPr>
            <p:nvPr/>
          </p:nvSpPr>
          <p:spPr bwMode="auto">
            <a:xfrm>
              <a:off x="1920" y="91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 name="Oval 119"/>
            <p:cNvSpPr>
              <a:spLocks noChangeArrowheads="1"/>
            </p:cNvSpPr>
            <p:nvPr/>
          </p:nvSpPr>
          <p:spPr bwMode="auto">
            <a:xfrm>
              <a:off x="2256" y="1632"/>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2" name="Oval 120"/>
            <p:cNvSpPr>
              <a:spLocks noChangeArrowheads="1"/>
            </p:cNvSpPr>
            <p:nvPr/>
          </p:nvSpPr>
          <p:spPr bwMode="auto">
            <a:xfrm>
              <a:off x="3696" y="1776"/>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3" name="Oval 121"/>
            <p:cNvSpPr>
              <a:spLocks noChangeArrowheads="1"/>
            </p:cNvSpPr>
            <p:nvPr/>
          </p:nvSpPr>
          <p:spPr bwMode="auto">
            <a:xfrm>
              <a:off x="2064"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 name="Oval 122"/>
            <p:cNvSpPr>
              <a:spLocks noChangeArrowheads="1"/>
            </p:cNvSpPr>
            <p:nvPr/>
          </p:nvSpPr>
          <p:spPr bwMode="auto">
            <a:xfrm>
              <a:off x="2928" y="105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5" name="Rectangle 123"/>
            <p:cNvSpPr>
              <a:spLocks noChangeArrowheads="1"/>
            </p:cNvSpPr>
            <p:nvPr/>
          </p:nvSpPr>
          <p:spPr bwMode="auto">
            <a:xfrm flipH="1">
              <a:off x="2064" y="134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 name="Rectangle 124"/>
            <p:cNvSpPr>
              <a:spLocks noChangeArrowheads="1"/>
            </p:cNvSpPr>
            <p:nvPr/>
          </p:nvSpPr>
          <p:spPr bwMode="auto">
            <a:xfrm flipV="1">
              <a:off x="211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7" name="Rectangle 125"/>
            <p:cNvSpPr>
              <a:spLocks noChangeArrowheads="1"/>
            </p:cNvSpPr>
            <p:nvPr/>
          </p:nvSpPr>
          <p:spPr bwMode="auto">
            <a:xfrm>
              <a:off x="3024"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8" name="Rectangle 126"/>
            <p:cNvSpPr>
              <a:spLocks noChangeArrowheads="1"/>
            </p:cNvSpPr>
            <p:nvPr/>
          </p:nvSpPr>
          <p:spPr bwMode="auto">
            <a:xfrm flipH="1">
              <a:off x="2160"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9" name="Rectangle 127"/>
            <p:cNvSpPr>
              <a:spLocks noChangeArrowheads="1"/>
            </p:cNvSpPr>
            <p:nvPr/>
          </p:nvSpPr>
          <p:spPr bwMode="auto">
            <a:xfrm flipH="1">
              <a:off x="2208"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 name="Rectangle 128"/>
            <p:cNvSpPr>
              <a:spLocks noChangeArrowheads="1"/>
            </p:cNvSpPr>
            <p:nvPr/>
          </p:nvSpPr>
          <p:spPr bwMode="auto">
            <a:xfrm>
              <a:off x="3072"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 name="Rectangle 129"/>
            <p:cNvSpPr>
              <a:spLocks noChangeArrowheads="1"/>
            </p:cNvSpPr>
            <p:nvPr/>
          </p:nvSpPr>
          <p:spPr bwMode="auto">
            <a:xfrm>
              <a:off x="1824"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 name="Rectangle 130"/>
            <p:cNvSpPr>
              <a:spLocks noChangeArrowheads="1"/>
            </p:cNvSpPr>
            <p:nvPr/>
          </p:nvSpPr>
          <p:spPr bwMode="auto">
            <a:xfrm>
              <a:off x="3072"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 name="Rectangle 131"/>
            <p:cNvSpPr>
              <a:spLocks noChangeArrowheads="1"/>
            </p:cNvSpPr>
            <p:nvPr/>
          </p:nvSpPr>
          <p:spPr bwMode="auto">
            <a:xfrm>
              <a:off x="2208" y="196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 name="Rectangle 132"/>
            <p:cNvSpPr>
              <a:spLocks noChangeArrowheads="1"/>
            </p:cNvSpPr>
            <p:nvPr/>
          </p:nvSpPr>
          <p:spPr bwMode="auto">
            <a:xfrm flipV="1">
              <a:off x="2064"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 name="Rectangle 133"/>
            <p:cNvSpPr>
              <a:spLocks noChangeArrowheads="1"/>
            </p:cNvSpPr>
            <p:nvPr/>
          </p:nvSpPr>
          <p:spPr bwMode="auto">
            <a:xfrm>
              <a:off x="3120"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 name="Rectangle 134"/>
            <p:cNvSpPr>
              <a:spLocks noChangeArrowheads="1"/>
            </p:cNvSpPr>
            <p:nvPr/>
          </p:nvSpPr>
          <p:spPr bwMode="auto">
            <a:xfrm flipH="1">
              <a:off x="2016"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 name="Rectangle 135"/>
            <p:cNvSpPr>
              <a:spLocks noChangeArrowheads="1"/>
            </p:cNvSpPr>
            <p:nvPr/>
          </p:nvSpPr>
          <p:spPr bwMode="auto">
            <a:xfrm>
              <a:off x="2976" y="1056"/>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 name="Rectangle 136"/>
            <p:cNvSpPr>
              <a:spLocks noChangeArrowheads="1"/>
            </p:cNvSpPr>
            <p:nvPr/>
          </p:nvSpPr>
          <p:spPr bwMode="auto">
            <a:xfrm>
              <a:off x="3072" y="1008"/>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 name="Rectangle 137"/>
            <p:cNvSpPr>
              <a:spLocks noChangeArrowheads="1"/>
            </p:cNvSpPr>
            <p:nvPr/>
          </p:nvSpPr>
          <p:spPr bwMode="auto">
            <a:xfrm>
              <a:off x="1248" y="7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 name="Rectangle 138"/>
            <p:cNvSpPr>
              <a:spLocks noChangeArrowheads="1"/>
            </p:cNvSpPr>
            <p:nvPr/>
          </p:nvSpPr>
          <p:spPr bwMode="auto">
            <a:xfrm>
              <a:off x="1344" y="81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 name="Rectangle 139"/>
            <p:cNvSpPr>
              <a:spLocks noChangeArrowheads="1"/>
            </p:cNvSpPr>
            <p:nvPr/>
          </p:nvSpPr>
          <p:spPr bwMode="auto">
            <a:xfrm>
              <a:off x="1776"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 name="Rectangle 140"/>
            <p:cNvSpPr>
              <a:spLocks noChangeArrowheads="1"/>
            </p:cNvSpPr>
            <p:nvPr/>
          </p:nvSpPr>
          <p:spPr bwMode="auto">
            <a:xfrm>
              <a:off x="4464" y="23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 name="Rectangle 141"/>
            <p:cNvSpPr>
              <a:spLocks noChangeArrowheads="1"/>
            </p:cNvSpPr>
            <p:nvPr/>
          </p:nvSpPr>
          <p:spPr bwMode="auto">
            <a:xfrm flipH="1">
              <a:off x="2256"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 name="Rectangle 142"/>
            <p:cNvSpPr>
              <a:spLocks noChangeArrowheads="1"/>
            </p:cNvSpPr>
            <p:nvPr/>
          </p:nvSpPr>
          <p:spPr bwMode="auto">
            <a:xfrm flipH="1">
              <a:off x="2208"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 name="Rectangle 143"/>
            <p:cNvSpPr>
              <a:spLocks noChangeArrowheads="1"/>
            </p:cNvSpPr>
            <p:nvPr/>
          </p:nvSpPr>
          <p:spPr bwMode="auto">
            <a:xfrm flipV="1">
              <a:off x="3936" y="9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6" name="Rectangle 144"/>
            <p:cNvSpPr>
              <a:spLocks noChangeArrowheads="1"/>
            </p:cNvSpPr>
            <p:nvPr/>
          </p:nvSpPr>
          <p:spPr bwMode="auto">
            <a:xfrm>
              <a:off x="1872" y="153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7" name="Rectangle 145"/>
            <p:cNvSpPr>
              <a:spLocks noChangeArrowheads="1"/>
            </p:cNvSpPr>
            <p:nvPr/>
          </p:nvSpPr>
          <p:spPr bwMode="auto">
            <a:xfrm>
              <a:off x="3360" y="9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8" name="Rectangle 146"/>
            <p:cNvSpPr>
              <a:spLocks noChangeArrowheads="1"/>
            </p:cNvSpPr>
            <p:nvPr/>
          </p:nvSpPr>
          <p:spPr bwMode="auto">
            <a:xfrm>
              <a:off x="2928" y="1104"/>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9" name="Rectangle 147"/>
            <p:cNvSpPr>
              <a:spLocks noChangeArrowheads="1"/>
            </p:cNvSpPr>
            <p:nvPr/>
          </p:nvSpPr>
          <p:spPr bwMode="auto">
            <a:xfrm>
              <a:off x="1680"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 name="Rectangle 148"/>
            <p:cNvSpPr>
              <a:spLocks noChangeArrowheads="1"/>
            </p:cNvSpPr>
            <p:nvPr/>
          </p:nvSpPr>
          <p:spPr bwMode="auto">
            <a:xfrm flipH="1" flipV="1">
              <a:off x="2352" y="19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1" name="Rectangle 149"/>
            <p:cNvSpPr>
              <a:spLocks noChangeArrowheads="1"/>
            </p:cNvSpPr>
            <p:nvPr/>
          </p:nvSpPr>
          <p:spPr bwMode="auto">
            <a:xfrm flipH="1" flipV="1">
              <a:off x="1632"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 name="Rectangle 150"/>
            <p:cNvSpPr>
              <a:spLocks noChangeArrowheads="1"/>
            </p:cNvSpPr>
            <p:nvPr/>
          </p:nvSpPr>
          <p:spPr bwMode="auto">
            <a:xfrm>
              <a:off x="2064" y="1200"/>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 name="Rectangle 151"/>
            <p:cNvSpPr>
              <a:spLocks noChangeArrowheads="1"/>
            </p:cNvSpPr>
            <p:nvPr/>
          </p:nvSpPr>
          <p:spPr bwMode="auto">
            <a:xfrm flipH="1" flipV="1">
              <a:off x="2304" y="172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 name="Rectangle 152"/>
            <p:cNvSpPr>
              <a:spLocks noChangeArrowheads="1"/>
            </p:cNvSpPr>
            <p:nvPr/>
          </p:nvSpPr>
          <p:spPr bwMode="auto">
            <a:xfrm>
              <a:off x="2976" y="1104"/>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5" name="Rectangle 153"/>
            <p:cNvSpPr>
              <a:spLocks noChangeArrowheads="1"/>
            </p:cNvSpPr>
            <p:nvPr/>
          </p:nvSpPr>
          <p:spPr bwMode="auto">
            <a:xfrm>
              <a:off x="1872" y="9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6" name="Rectangle 154"/>
            <p:cNvSpPr>
              <a:spLocks noChangeArrowheads="1"/>
            </p:cNvSpPr>
            <p:nvPr/>
          </p:nvSpPr>
          <p:spPr bwMode="auto">
            <a:xfrm>
              <a:off x="1920"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7" name="Rectangle 155"/>
            <p:cNvSpPr>
              <a:spLocks noChangeArrowheads="1"/>
            </p:cNvSpPr>
            <p:nvPr/>
          </p:nvSpPr>
          <p:spPr bwMode="auto">
            <a:xfrm flipV="1">
              <a:off x="4080"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 name="Rectangle 156"/>
            <p:cNvSpPr>
              <a:spLocks noChangeArrowheads="1"/>
            </p:cNvSpPr>
            <p:nvPr/>
          </p:nvSpPr>
          <p:spPr bwMode="auto">
            <a:xfrm flipH="1" flipV="1">
              <a:off x="1776" y="134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9" name="TextBox 158"/>
          <p:cNvSpPr txBox="1"/>
          <p:nvPr/>
        </p:nvSpPr>
        <p:spPr>
          <a:xfrm>
            <a:off x="592965" y="1069097"/>
            <a:ext cx="3382356" cy="461665"/>
          </a:xfrm>
          <a:prstGeom prst="rect">
            <a:avLst/>
          </a:prstGeom>
          <a:noFill/>
        </p:spPr>
        <p:txBody>
          <a:bodyPr wrap="none" rtlCol="0">
            <a:spAutoFit/>
          </a:bodyPr>
          <a:lstStyle/>
          <a:p>
            <a:r>
              <a:rPr lang="en-US" sz="2400" dirty="0" smtClean="0"/>
              <a:t>3 years after Terra launch</a:t>
            </a:r>
            <a:endParaRPr lang="en-US" sz="2400" dirty="0"/>
          </a:p>
        </p:txBody>
      </p:sp>
      <p:sp>
        <p:nvSpPr>
          <p:cNvPr id="160" name="TextBox 159"/>
          <p:cNvSpPr txBox="1"/>
          <p:nvPr/>
        </p:nvSpPr>
        <p:spPr>
          <a:xfrm>
            <a:off x="344809" y="4814664"/>
            <a:ext cx="3793202" cy="1938992"/>
          </a:xfrm>
          <a:prstGeom prst="rect">
            <a:avLst/>
          </a:prstGeom>
          <a:noFill/>
        </p:spPr>
        <p:txBody>
          <a:bodyPr wrap="square" rtlCol="0">
            <a:spAutoFit/>
          </a:bodyPr>
          <a:lstStyle/>
          <a:p>
            <a:r>
              <a:rPr lang="en-US" sz="2000" dirty="0" smtClean="0"/>
              <a:t>Global validation heavily weighted to Eastern U.S. and western Europe, with Amazon also well-represented.</a:t>
            </a:r>
          </a:p>
          <a:p>
            <a:endParaRPr lang="en-US" sz="2000" dirty="0"/>
          </a:p>
          <a:p>
            <a:r>
              <a:rPr lang="en-US" sz="2000" dirty="0" smtClean="0"/>
              <a:t>ALL VEGETATED SURFACES</a:t>
            </a:r>
            <a:endParaRPr lang="en-US" sz="2000" dirty="0"/>
          </a:p>
        </p:txBody>
      </p:sp>
      <p:pic>
        <p:nvPicPr>
          <p:cNvPr id="161" name="Picture 160"/>
          <p:cNvPicPr>
            <a:picLocks noChangeAspect="1"/>
          </p:cNvPicPr>
          <p:nvPr/>
        </p:nvPicPr>
        <p:blipFill>
          <a:blip r:embed="rId3"/>
          <a:stretch>
            <a:fillRect/>
          </a:stretch>
        </p:blipFill>
        <p:spPr>
          <a:xfrm>
            <a:off x="4724400" y="1611569"/>
            <a:ext cx="4419600" cy="3241452"/>
          </a:xfrm>
          <a:prstGeom prst="rect">
            <a:avLst/>
          </a:prstGeom>
        </p:spPr>
      </p:pic>
      <p:sp>
        <p:nvSpPr>
          <p:cNvPr id="162" name="TextBox 161"/>
          <p:cNvSpPr txBox="1"/>
          <p:nvPr/>
        </p:nvSpPr>
        <p:spPr>
          <a:xfrm>
            <a:off x="4823528" y="1069097"/>
            <a:ext cx="3989644" cy="461665"/>
          </a:xfrm>
          <a:prstGeom prst="rect">
            <a:avLst/>
          </a:prstGeom>
          <a:noFill/>
        </p:spPr>
        <p:txBody>
          <a:bodyPr wrap="none" rtlCol="0">
            <a:spAutoFit/>
          </a:bodyPr>
          <a:lstStyle/>
          <a:p>
            <a:r>
              <a:rPr lang="en-US" sz="2400" dirty="0" smtClean="0"/>
              <a:t>1 year after </a:t>
            </a:r>
            <a:r>
              <a:rPr lang="en-US" sz="2400" dirty="0" err="1" smtClean="0"/>
              <a:t>Suomi</a:t>
            </a:r>
            <a:r>
              <a:rPr lang="en-US" sz="2400" dirty="0" smtClean="0"/>
              <a:t>-NPP launch</a:t>
            </a:r>
            <a:endParaRPr lang="en-US" sz="2400" dirty="0"/>
          </a:p>
        </p:txBody>
      </p:sp>
      <p:sp>
        <p:nvSpPr>
          <p:cNvPr id="163" name="TextBox 162"/>
          <p:cNvSpPr txBox="1"/>
          <p:nvPr/>
        </p:nvSpPr>
        <p:spPr>
          <a:xfrm>
            <a:off x="4963077" y="5033538"/>
            <a:ext cx="3999508" cy="1631216"/>
          </a:xfrm>
          <a:prstGeom prst="rect">
            <a:avLst/>
          </a:prstGeom>
          <a:noFill/>
        </p:spPr>
        <p:txBody>
          <a:bodyPr wrap="square" rtlCol="0">
            <a:spAutoFit/>
          </a:bodyPr>
          <a:lstStyle/>
          <a:p>
            <a:r>
              <a:rPr lang="en-US" sz="2000" dirty="0" smtClean="0"/>
              <a:t>In time AERONET spread out to less desirable surfaces and MODIS retrieval “got worse”</a:t>
            </a:r>
          </a:p>
          <a:p>
            <a:endParaRPr lang="en-US" sz="2000" dirty="0"/>
          </a:p>
          <a:p>
            <a:r>
              <a:rPr lang="en-US" sz="2000" dirty="0" smtClean="0"/>
              <a:t>VIIRS is facing a harder “audience”</a:t>
            </a:r>
            <a:endParaRPr lang="en-US" sz="2000" dirty="0"/>
          </a:p>
        </p:txBody>
      </p:sp>
    </p:spTree>
    <p:extLst>
      <p:ext uri="{BB962C8B-B14F-4D97-AF65-F5344CB8AC3E}">
        <p14:creationId xmlns="" xmlns:p14="http://schemas.microsoft.com/office/powerpoint/2010/main" val="37113048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perspective</a:t>
            </a:r>
            <a:br>
              <a:rPr lang="en-US" dirty="0" smtClean="0"/>
            </a:br>
            <a:r>
              <a:rPr lang="en-US" sz="2200" dirty="0" smtClean="0"/>
              <a:t>VIIRS vs. MODIS algorithm evolution</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92</a:t>
            </a:fld>
            <a:endParaRPr lang="en-US"/>
          </a:p>
        </p:txBody>
      </p:sp>
      <p:pic>
        <p:nvPicPr>
          <p:cNvPr id="167" name="Picture 164"/>
          <p:cNvPicPr>
            <a:picLocks noChangeAspect="1" noChangeArrowheads="1"/>
          </p:cNvPicPr>
          <p:nvPr/>
        </p:nvPicPr>
        <p:blipFill>
          <a:blip r:embed="rId2">
            <a:extLst>
              <a:ext uri="{28A0092B-C50C-407E-A947-70E740481C1C}">
                <a14:useLocalDpi xmlns="" xmlns:a14="http://schemas.microsoft.com/office/drawing/2010/main" val="0"/>
              </a:ext>
            </a:extLst>
          </a:blip>
          <a:srcRect t="9523" r="5186"/>
          <a:stretch>
            <a:fillRect/>
          </a:stretch>
        </p:blipFill>
        <p:spPr bwMode="auto">
          <a:xfrm>
            <a:off x="5179622" y="1714910"/>
            <a:ext cx="3660775"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3" name="Group 174"/>
          <p:cNvGrpSpPr/>
          <p:nvPr/>
        </p:nvGrpSpPr>
        <p:grpSpPr>
          <a:xfrm>
            <a:off x="198212" y="1806838"/>
            <a:ext cx="4572000" cy="3691896"/>
            <a:chOff x="152400" y="639836"/>
            <a:chExt cx="4572000" cy="3691896"/>
          </a:xfrm>
        </p:grpSpPr>
        <p:grpSp>
          <p:nvGrpSpPr>
            <p:cNvPr id="5" name="Group 3"/>
            <p:cNvGrpSpPr>
              <a:grpSpLocks/>
            </p:cNvGrpSpPr>
            <p:nvPr/>
          </p:nvGrpSpPr>
          <p:grpSpPr bwMode="auto">
            <a:xfrm>
              <a:off x="152400" y="639836"/>
              <a:ext cx="4572000" cy="3276600"/>
              <a:chOff x="960" y="336"/>
              <a:chExt cx="3992" cy="2994"/>
            </a:xfrm>
          </p:grpSpPr>
          <p:sp>
            <p:nvSpPr>
              <p:cNvPr id="7" name="Rectangle 4"/>
              <p:cNvSpPr>
                <a:spLocks noChangeArrowheads="1"/>
              </p:cNvSpPr>
              <p:nvPr/>
            </p:nvSpPr>
            <p:spPr bwMode="auto">
              <a:xfrm>
                <a:off x="1920" y="196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60" y="336"/>
                <a:ext cx="3992" cy="29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 name="Rectangle 6"/>
              <p:cNvSpPr>
                <a:spLocks noChangeArrowheads="1"/>
              </p:cNvSpPr>
              <p:nvPr/>
            </p:nvSpPr>
            <p:spPr bwMode="auto">
              <a:xfrm>
                <a:off x="2256" y="196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7"/>
              <p:cNvSpPr>
                <a:spLocks noChangeArrowheads="1"/>
              </p:cNvSpPr>
              <p:nvPr/>
            </p:nvSpPr>
            <p:spPr bwMode="auto">
              <a:xfrm>
                <a:off x="2304" y="19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Rectangle 8"/>
              <p:cNvSpPr>
                <a:spLocks noChangeArrowheads="1"/>
              </p:cNvSpPr>
              <p:nvPr/>
            </p:nvSpPr>
            <p:spPr bwMode="auto">
              <a:xfrm flipV="1">
                <a:off x="4272"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Rectangle 9"/>
              <p:cNvSpPr>
                <a:spLocks noChangeArrowheads="1"/>
              </p:cNvSpPr>
              <p:nvPr/>
            </p:nvSpPr>
            <p:spPr bwMode="auto">
              <a:xfrm flipH="1" flipV="1">
                <a:off x="2304" y="196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Rectangle 10"/>
              <p:cNvSpPr>
                <a:spLocks noChangeArrowheads="1"/>
              </p:cNvSpPr>
              <p:nvPr/>
            </p:nvSpPr>
            <p:spPr bwMode="auto">
              <a:xfrm>
                <a:off x="2976"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Rectangle 11"/>
              <p:cNvSpPr>
                <a:spLocks noChangeArrowheads="1"/>
              </p:cNvSpPr>
              <p:nvPr/>
            </p:nvSpPr>
            <p:spPr bwMode="auto">
              <a:xfrm>
                <a:off x="2304" y="187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Rectangle 12"/>
              <p:cNvSpPr>
                <a:spLocks noChangeArrowheads="1"/>
              </p:cNvSpPr>
              <p:nvPr/>
            </p:nvSpPr>
            <p:spPr bwMode="auto">
              <a:xfrm flipV="1">
                <a:off x="4176"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Rectangle 13"/>
              <p:cNvSpPr>
                <a:spLocks noChangeArrowheads="1"/>
              </p:cNvSpPr>
              <p:nvPr/>
            </p:nvSpPr>
            <p:spPr bwMode="auto">
              <a:xfrm>
                <a:off x="3264"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Rectangle 14"/>
              <p:cNvSpPr>
                <a:spLocks noChangeArrowheads="1"/>
              </p:cNvSpPr>
              <p:nvPr/>
            </p:nvSpPr>
            <p:spPr bwMode="auto">
              <a:xfrm>
                <a:off x="2256" y="187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Rectangle 15"/>
              <p:cNvSpPr>
                <a:spLocks noChangeArrowheads="1"/>
              </p:cNvSpPr>
              <p:nvPr/>
            </p:nvSpPr>
            <p:spPr bwMode="auto">
              <a:xfrm>
                <a:off x="3216" y="22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Rectangle 16"/>
              <p:cNvSpPr>
                <a:spLocks noChangeArrowheads="1"/>
              </p:cNvSpPr>
              <p:nvPr/>
            </p:nvSpPr>
            <p:spPr bwMode="auto">
              <a:xfrm>
                <a:off x="1968"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Rectangle 17"/>
              <p:cNvSpPr>
                <a:spLocks noChangeArrowheads="1"/>
              </p:cNvSpPr>
              <p:nvPr/>
            </p:nvSpPr>
            <p:spPr bwMode="auto">
              <a:xfrm>
                <a:off x="2928"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Rectangle 18"/>
              <p:cNvSpPr>
                <a:spLocks noChangeArrowheads="1"/>
              </p:cNvSpPr>
              <p:nvPr/>
            </p:nvSpPr>
            <p:spPr bwMode="auto">
              <a:xfrm>
                <a:off x="1776"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Rectangle 19"/>
              <p:cNvSpPr>
                <a:spLocks noChangeArrowheads="1"/>
              </p:cNvSpPr>
              <p:nvPr/>
            </p:nvSpPr>
            <p:spPr bwMode="auto">
              <a:xfrm>
                <a:off x="3168"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Rectangle 20"/>
              <p:cNvSpPr>
                <a:spLocks noChangeArrowheads="1"/>
              </p:cNvSpPr>
              <p:nvPr/>
            </p:nvSpPr>
            <p:spPr bwMode="auto">
              <a:xfrm flipV="1">
                <a:off x="2112"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Rectangle 21"/>
              <p:cNvSpPr>
                <a:spLocks noChangeArrowheads="1"/>
              </p:cNvSpPr>
              <p:nvPr/>
            </p:nvSpPr>
            <p:spPr bwMode="auto">
              <a:xfrm>
                <a:off x="1872"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Rectangle 22"/>
              <p:cNvSpPr>
                <a:spLocks noChangeArrowheads="1"/>
              </p:cNvSpPr>
              <p:nvPr/>
            </p:nvSpPr>
            <p:spPr bwMode="auto">
              <a:xfrm flipH="1">
                <a:off x="2112"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Rectangle 23"/>
              <p:cNvSpPr>
                <a:spLocks noChangeArrowheads="1"/>
              </p:cNvSpPr>
              <p:nvPr/>
            </p:nvSpPr>
            <p:spPr bwMode="auto">
              <a:xfrm>
                <a:off x="2256" y="24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Rectangle 24"/>
              <p:cNvSpPr>
                <a:spLocks noChangeArrowheads="1"/>
              </p:cNvSpPr>
              <p:nvPr/>
            </p:nvSpPr>
            <p:spPr bwMode="auto">
              <a:xfrm>
                <a:off x="1968"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Rectangle 25"/>
              <p:cNvSpPr>
                <a:spLocks noChangeArrowheads="1"/>
              </p:cNvSpPr>
              <p:nvPr/>
            </p:nvSpPr>
            <p:spPr bwMode="auto">
              <a:xfrm>
                <a:off x="2976"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Rectangle 26"/>
              <p:cNvSpPr>
                <a:spLocks noChangeArrowheads="1"/>
              </p:cNvSpPr>
              <p:nvPr/>
            </p:nvSpPr>
            <p:spPr bwMode="auto">
              <a:xfrm flipH="1">
                <a:off x="2064"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Rectangle 27"/>
              <p:cNvSpPr>
                <a:spLocks noChangeArrowheads="1"/>
              </p:cNvSpPr>
              <p:nvPr/>
            </p:nvSpPr>
            <p:spPr bwMode="auto">
              <a:xfrm>
                <a:off x="1728"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Rectangle 28"/>
              <p:cNvSpPr>
                <a:spLocks noChangeArrowheads="1"/>
              </p:cNvSpPr>
              <p:nvPr/>
            </p:nvSpPr>
            <p:spPr bwMode="auto">
              <a:xfrm>
                <a:off x="2352" y="23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Rectangle 29"/>
              <p:cNvSpPr>
                <a:spLocks noChangeArrowheads="1"/>
              </p:cNvSpPr>
              <p:nvPr/>
            </p:nvSpPr>
            <p:spPr bwMode="auto">
              <a:xfrm flipH="1">
                <a:off x="2112"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Rectangle 30"/>
              <p:cNvSpPr>
                <a:spLocks noChangeArrowheads="1"/>
              </p:cNvSpPr>
              <p:nvPr/>
            </p:nvSpPr>
            <p:spPr bwMode="auto">
              <a:xfrm flipV="1">
                <a:off x="403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Rectangle 31"/>
              <p:cNvSpPr>
                <a:spLocks noChangeArrowheads="1"/>
              </p:cNvSpPr>
              <p:nvPr/>
            </p:nvSpPr>
            <p:spPr bwMode="auto">
              <a:xfrm>
                <a:off x="3072"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Rectangle 32"/>
              <p:cNvSpPr>
                <a:spLocks noChangeArrowheads="1"/>
              </p:cNvSpPr>
              <p:nvPr/>
            </p:nvSpPr>
            <p:spPr bwMode="auto">
              <a:xfrm flipV="1">
                <a:off x="1968"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Rectangle 33"/>
              <p:cNvSpPr>
                <a:spLocks noChangeArrowheads="1"/>
              </p:cNvSpPr>
              <p:nvPr/>
            </p:nvSpPr>
            <p:spPr bwMode="auto">
              <a:xfrm>
                <a:off x="3168" y="21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Rectangle 34"/>
              <p:cNvSpPr>
                <a:spLocks noChangeArrowheads="1"/>
              </p:cNvSpPr>
              <p:nvPr/>
            </p:nvSpPr>
            <p:spPr bwMode="auto">
              <a:xfrm>
                <a:off x="3024"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Rectangle 35"/>
              <p:cNvSpPr>
                <a:spLocks noChangeArrowheads="1"/>
              </p:cNvSpPr>
              <p:nvPr/>
            </p:nvSpPr>
            <p:spPr bwMode="auto">
              <a:xfrm>
                <a:off x="1680"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Rectangle 36"/>
              <p:cNvSpPr>
                <a:spLocks noChangeArrowheads="1"/>
              </p:cNvSpPr>
              <p:nvPr/>
            </p:nvSpPr>
            <p:spPr bwMode="auto">
              <a:xfrm>
                <a:off x="3120" y="9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Rectangle 37"/>
              <p:cNvSpPr>
                <a:spLocks noChangeArrowheads="1"/>
              </p:cNvSpPr>
              <p:nvPr/>
            </p:nvSpPr>
            <p:spPr bwMode="auto">
              <a:xfrm flipH="1">
                <a:off x="2064"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Rectangle 38"/>
              <p:cNvSpPr>
                <a:spLocks noChangeArrowheads="1"/>
              </p:cNvSpPr>
              <p:nvPr/>
            </p:nvSpPr>
            <p:spPr bwMode="auto">
              <a:xfrm flipH="1">
                <a:off x="2160"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Rectangle 39"/>
              <p:cNvSpPr>
                <a:spLocks noChangeArrowheads="1"/>
              </p:cNvSpPr>
              <p:nvPr/>
            </p:nvSpPr>
            <p:spPr bwMode="auto">
              <a:xfrm>
                <a:off x="3024" y="9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Rectangle 40"/>
              <p:cNvSpPr>
                <a:spLocks noChangeArrowheads="1"/>
              </p:cNvSpPr>
              <p:nvPr/>
            </p:nvSpPr>
            <p:spPr bwMode="auto">
              <a:xfrm>
                <a:off x="163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Rectangle 41"/>
              <p:cNvSpPr>
                <a:spLocks noChangeArrowheads="1"/>
              </p:cNvSpPr>
              <p:nvPr/>
            </p:nvSpPr>
            <p:spPr bwMode="auto">
              <a:xfrm>
                <a:off x="3120"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Rectangle 42"/>
              <p:cNvSpPr>
                <a:spLocks noChangeArrowheads="1"/>
              </p:cNvSpPr>
              <p:nvPr/>
            </p:nvSpPr>
            <p:spPr bwMode="auto">
              <a:xfrm>
                <a:off x="3024" y="168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Rectangle 43"/>
              <p:cNvSpPr>
                <a:spLocks noChangeArrowheads="1"/>
              </p:cNvSpPr>
              <p:nvPr/>
            </p:nvSpPr>
            <p:spPr bwMode="auto">
              <a:xfrm>
                <a:off x="3024"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Rectangle 44"/>
              <p:cNvSpPr>
                <a:spLocks noChangeArrowheads="1"/>
              </p:cNvSpPr>
              <p:nvPr/>
            </p:nvSpPr>
            <p:spPr bwMode="auto">
              <a:xfrm>
                <a:off x="3312"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Rectangle 45"/>
              <p:cNvSpPr>
                <a:spLocks noChangeArrowheads="1"/>
              </p:cNvSpPr>
              <p:nvPr/>
            </p:nvSpPr>
            <p:spPr bwMode="auto">
              <a:xfrm>
                <a:off x="3312" y="22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Rectangle 46"/>
              <p:cNvSpPr>
                <a:spLocks noChangeArrowheads="1"/>
              </p:cNvSpPr>
              <p:nvPr/>
            </p:nvSpPr>
            <p:spPr bwMode="auto">
              <a:xfrm>
                <a:off x="307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Rectangle 47"/>
              <p:cNvSpPr>
                <a:spLocks noChangeArrowheads="1"/>
              </p:cNvSpPr>
              <p:nvPr/>
            </p:nvSpPr>
            <p:spPr bwMode="auto">
              <a:xfrm>
                <a:off x="2256" y="19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Rectangle 48"/>
              <p:cNvSpPr>
                <a:spLocks noChangeArrowheads="1"/>
              </p:cNvSpPr>
              <p:nvPr/>
            </p:nvSpPr>
            <p:spPr bwMode="auto">
              <a:xfrm>
                <a:off x="3264" y="22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 name="Rectangle 49"/>
              <p:cNvSpPr>
                <a:spLocks noChangeArrowheads="1"/>
              </p:cNvSpPr>
              <p:nvPr/>
            </p:nvSpPr>
            <p:spPr bwMode="auto">
              <a:xfrm>
                <a:off x="3792" y="144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 name="Rectangle 50"/>
              <p:cNvSpPr>
                <a:spLocks noChangeArrowheads="1"/>
              </p:cNvSpPr>
              <p:nvPr/>
            </p:nvSpPr>
            <p:spPr bwMode="auto">
              <a:xfrm>
                <a:off x="1872"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 name="Rectangle 51"/>
              <p:cNvSpPr>
                <a:spLocks noChangeArrowheads="1"/>
              </p:cNvSpPr>
              <p:nvPr/>
            </p:nvSpPr>
            <p:spPr bwMode="auto">
              <a:xfrm>
                <a:off x="1680"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 name="Rectangle 52"/>
              <p:cNvSpPr>
                <a:spLocks noChangeArrowheads="1"/>
              </p:cNvSpPr>
              <p:nvPr/>
            </p:nvSpPr>
            <p:spPr bwMode="auto">
              <a:xfrm>
                <a:off x="1632"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Rectangle 53"/>
              <p:cNvSpPr>
                <a:spLocks noChangeArrowheads="1"/>
              </p:cNvSpPr>
              <p:nvPr/>
            </p:nvSpPr>
            <p:spPr bwMode="auto">
              <a:xfrm flipH="1" flipV="1">
                <a:off x="1728"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 name="Rectangle 54"/>
              <p:cNvSpPr>
                <a:spLocks noChangeArrowheads="1"/>
              </p:cNvSpPr>
              <p:nvPr/>
            </p:nvSpPr>
            <p:spPr bwMode="auto">
              <a:xfrm>
                <a:off x="3264" y="9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 name="Rectangle 55"/>
              <p:cNvSpPr>
                <a:spLocks noChangeArrowheads="1"/>
              </p:cNvSpPr>
              <p:nvPr/>
            </p:nvSpPr>
            <p:spPr bwMode="auto">
              <a:xfrm>
                <a:off x="1680"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 name="Rectangle 56"/>
              <p:cNvSpPr>
                <a:spLocks noChangeArrowheads="1"/>
              </p:cNvSpPr>
              <p:nvPr/>
            </p:nvSpPr>
            <p:spPr bwMode="auto">
              <a:xfrm>
                <a:off x="3264"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Rectangle 57"/>
              <p:cNvSpPr>
                <a:spLocks noChangeArrowheads="1"/>
              </p:cNvSpPr>
              <p:nvPr/>
            </p:nvSpPr>
            <p:spPr bwMode="auto">
              <a:xfrm>
                <a:off x="3216" y="206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Rectangle 58"/>
              <p:cNvSpPr>
                <a:spLocks noChangeArrowheads="1"/>
              </p:cNvSpPr>
              <p:nvPr/>
            </p:nvSpPr>
            <p:spPr bwMode="auto">
              <a:xfrm>
                <a:off x="3312" y="134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Rectangle 59"/>
              <p:cNvSpPr>
                <a:spLocks noChangeArrowheads="1"/>
              </p:cNvSpPr>
              <p:nvPr/>
            </p:nvSpPr>
            <p:spPr bwMode="auto">
              <a:xfrm>
                <a:off x="2976"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 name="Rectangle 60"/>
              <p:cNvSpPr>
                <a:spLocks noChangeArrowheads="1"/>
              </p:cNvSpPr>
              <p:nvPr/>
            </p:nvSpPr>
            <p:spPr bwMode="auto">
              <a:xfrm>
                <a:off x="2976" y="163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Rectangle 61"/>
              <p:cNvSpPr>
                <a:spLocks noChangeArrowheads="1"/>
              </p:cNvSpPr>
              <p:nvPr/>
            </p:nvSpPr>
            <p:spPr bwMode="auto">
              <a:xfrm flipH="1" flipV="1">
                <a:off x="2304" y="23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 name="Rectangle 62"/>
              <p:cNvSpPr>
                <a:spLocks noChangeArrowheads="1"/>
              </p:cNvSpPr>
              <p:nvPr/>
            </p:nvSpPr>
            <p:spPr bwMode="auto">
              <a:xfrm>
                <a:off x="1728"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 name="Rectangle 63"/>
              <p:cNvSpPr>
                <a:spLocks noChangeArrowheads="1"/>
              </p:cNvSpPr>
              <p:nvPr/>
            </p:nvSpPr>
            <p:spPr bwMode="auto">
              <a:xfrm>
                <a:off x="2208" y="19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 name="Rectangle 64"/>
              <p:cNvSpPr>
                <a:spLocks noChangeArrowheads="1"/>
              </p:cNvSpPr>
              <p:nvPr/>
            </p:nvSpPr>
            <p:spPr bwMode="auto">
              <a:xfrm flipH="1">
                <a:off x="2064"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 name="Rectangle 65"/>
              <p:cNvSpPr>
                <a:spLocks noChangeArrowheads="1"/>
              </p:cNvSpPr>
              <p:nvPr/>
            </p:nvSpPr>
            <p:spPr bwMode="auto">
              <a:xfrm flipH="1" flipV="1">
                <a:off x="1632"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 name="Rectangle 66"/>
              <p:cNvSpPr>
                <a:spLocks noChangeArrowheads="1"/>
              </p:cNvSpPr>
              <p:nvPr/>
            </p:nvSpPr>
            <p:spPr bwMode="auto">
              <a:xfrm>
                <a:off x="3120"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Rectangle 67"/>
              <p:cNvSpPr>
                <a:spLocks noChangeArrowheads="1"/>
              </p:cNvSpPr>
              <p:nvPr/>
            </p:nvSpPr>
            <p:spPr bwMode="auto">
              <a:xfrm flipH="1" flipV="1">
                <a:off x="2304" y="206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Rectangle 68"/>
              <p:cNvSpPr>
                <a:spLocks noChangeArrowheads="1"/>
              </p:cNvSpPr>
              <p:nvPr/>
            </p:nvSpPr>
            <p:spPr bwMode="auto">
              <a:xfrm flipH="1" flipV="1">
                <a:off x="2400" y="21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Rectangle 69"/>
              <p:cNvSpPr>
                <a:spLocks noChangeArrowheads="1"/>
              </p:cNvSpPr>
              <p:nvPr/>
            </p:nvSpPr>
            <p:spPr bwMode="auto">
              <a:xfrm>
                <a:off x="1584"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 name="Rectangle 70"/>
              <p:cNvSpPr>
                <a:spLocks noChangeArrowheads="1"/>
              </p:cNvSpPr>
              <p:nvPr/>
            </p:nvSpPr>
            <p:spPr bwMode="auto">
              <a:xfrm flipV="1">
                <a:off x="4320"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Rectangle 71"/>
              <p:cNvSpPr>
                <a:spLocks noChangeArrowheads="1"/>
              </p:cNvSpPr>
              <p:nvPr/>
            </p:nvSpPr>
            <p:spPr bwMode="auto">
              <a:xfrm>
                <a:off x="187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Rectangle 72"/>
              <p:cNvSpPr>
                <a:spLocks noChangeArrowheads="1"/>
              </p:cNvSpPr>
              <p:nvPr/>
            </p:nvSpPr>
            <p:spPr bwMode="auto">
              <a:xfrm>
                <a:off x="3264" y="21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Rectangle 73"/>
              <p:cNvSpPr>
                <a:spLocks noChangeArrowheads="1"/>
              </p:cNvSpPr>
              <p:nvPr/>
            </p:nvSpPr>
            <p:spPr bwMode="auto">
              <a:xfrm>
                <a:off x="1968" y="134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 name="Rectangle 74"/>
              <p:cNvSpPr>
                <a:spLocks noChangeArrowheads="1"/>
              </p:cNvSpPr>
              <p:nvPr/>
            </p:nvSpPr>
            <p:spPr bwMode="auto">
              <a:xfrm>
                <a:off x="2928"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Rectangle 75"/>
              <p:cNvSpPr>
                <a:spLocks noChangeArrowheads="1"/>
              </p:cNvSpPr>
              <p:nvPr/>
            </p:nvSpPr>
            <p:spPr bwMode="auto">
              <a:xfrm>
                <a:off x="3072" y="9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Rectangle 76"/>
              <p:cNvSpPr>
                <a:spLocks noChangeArrowheads="1"/>
              </p:cNvSpPr>
              <p:nvPr/>
            </p:nvSpPr>
            <p:spPr bwMode="auto">
              <a:xfrm flipH="1">
                <a:off x="2016" y="129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 name="Oval 77"/>
              <p:cNvSpPr>
                <a:spLocks noChangeArrowheads="1"/>
              </p:cNvSpPr>
              <p:nvPr/>
            </p:nvSpPr>
            <p:spPr bwMode="auto">
              <a:xfrm>
                <a:off x="4272"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Oval 78"/>
              <p:cNvSpPr>
                <a:spLocks noChangeArrowheads="1"/>
              </p:cNvSpPr>
              <p:nvPr/>
            </p:nvSpPr>
            <p:spPr bwMode="auto">
              <a:xfrm>
                <a:off x="2784" y="2016"/>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Oval 79"/>
              <p:cNvSpPr>
                <a:spLocks noChangeArrowheads="1"/>
              </p:cNvSpPr>
              <p:nvPr/>
            </p:nvSpPr>
            <p:spPr bwMode="auto">
              <a:xfrm>
                <a:off x="2784" y="1392"/>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Oval 80"/>
              <p:cNvSpPr>
                <a:spLocks noChangeArrowheads="1"/>
              </p:cNvSpPr>
              <p:nvPr/>
            </p:nvSpPr>
            <p:spPr bwMode="auto">
              <a:xfrm>
                <a:off x="2256" y="1584"/>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 name="Oval 81"/>
              <p:cNvSpPr>
                <a:spLocks noChangeArrowheads="1"/>
              </p:cNvSpPr>
              <p:nvPr/>
            </p:nvSpPr>
            <p:spPr bwMode="auto">
              <a:xfrm>
                <a:off x="2256" y="134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Oval 82"/>
              <p:cNvSpPr>
                <a:spLocks noChangeArrowheads="1"/>
              </p:cNvSpPr>
              <p:nvPr/>
            </p:nvSpPr>
            <p:spPr bwMode="auto">
              <a:xfrm>
                <a:off x="2640" y="158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 name="Oval 83"/>
              <p:cNvSpPr>
                <a:spLocks noChangeArrowheads="1"/>
              </p:cNvSpPr>
              <p:nvPr/>
            </p:nvSpPr>
            <p:spPr bwMode="auto">
              <a:xfrm>
                <a:off x="4320" y="134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 name="Oval 84"/>
              <p:cNvSpPr>
                <a:spLocks noChangeArrowheads="1"/>
              </p:cNvSpPr>
              <p:nvPr/>
            </p:nvSpPr>
            <p:spPr bwMode="auto">
              <a:xfrm>
                <a:off x="1248" y="153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 name="Oval 85"/>
              <p:cNvSpPr>
                <a:spLocks noChangeArrowheads="1"/>
              </p:cNvSpPr>
              <p:nvPr/>
            </p:nvSpPr>
            <p:spPr bwMode="auto">
              <a:xfrm>
                <a:off x="2160" y="1248"/>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 name="Oval 86"/>
              <p:cNvSpPr>
                <a:spLocks noChangeArrowheads="1"/>
              </p:cNvSpPr>
              <p:nvPr/>
            </p:nvSpPr>
            <p:spPr bwMode="auto">
              <a:xfrm>
                <a:off x="2736" y="1632"/>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0" name="Oval 87"/>
              <p:cNvSpPr>
                <a:spLocks noChangeArrowheads="1"/>
              </p:cNvSpPr>
              <p:nvPr/>
            </p:nvSpPr>
            <p:spPr bwMode="auto">
              <a:xfrm>
                <a:off x="3312"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Oval 88"/>
              <p:cNvSpPr>
                <a:spLocks noChangeArrowheads="1"/>
              </p:cNvSpPr>
              <p:nvPr/>
            </p:nvSpPr>
            <p:spPr bwMode="auto">
              <a:xfrm>
                <a:off x="1200" y="148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 name="Oval 89"/>
              <p:cNvSpPr>
                <a:spLocks noChangeArrowheads="1"/>
              </p:cNvSpPr>
              <p:nvPr/>
            </p:nvSpPr>
            <p:spPr bwMode="auto">
              <a:xfrm>
                <a:off x="2208" y="105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 name="Oval 90"/>
              <p:cNvSpPr>
                <a:spLocks noChangeArrowheads="1"/>
              </p:cNvSpPr>
              <p:nvPr/>
            </p:nvSpPr>
            <p:spPr bwMode="auto">
              <a:xfrm>
                <a:off x="4704" y="182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 name="Oval 91"/>
              <p:cNvSpPr>
                <a:spLocks noChangeArrowheads="1"/>
              </p:cNvSpPr>
              <p:nvPr/>
            </p:nvSpPr>
            <p:spPr bwMode="auto">
              <a:xfrm flipV="1">
                <a:off x="4224" y="1440"/>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 name="Oval 92"/>
              <p:cNvSpPr>
                <a:spLocks noChangeArrowheads="1"/>
              </p:cNvSpPr>
              <p:nvPr/>
            </p:nvSpPr>
            <p:spPr bwMode="auto">
              <a:xfrm>
                <a:off x="3312" y="1344"/>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6" name="Oval 93"/>
              <p:cNvSpPr>
                <a:spLocks noChangeArrowheads="1"/>
              </p:cNvSpPr>
              <p:nvPr/>
            </p:nvSpPr>
            <p:spPr bwMode="auto">
              <a:xfrm>
                <a:off x="2112"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 name="Oval 94"/>
              <p:cNvSpPr>
                <a:spLocks noChangeArrowheads="1"/>
              </p:cNvSpPr>
              <p:nvPr/>
            </p:nvSpPr>
            <p:spPr bwMode="auto">
              <a:xfrm>
                <a:off x="2112"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 name="Oval 95"/>
              <p:cNvSpPr>
                <a:spLocks noChangeArrowheads="1"/>
              </p:cNvSpPr>
              <p:nvPr/>
            </p:nvSpPr>
            <p:spPr bwMode="auto">
              <a:xfrm>
                <a:off x="4416"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 name="Oval 96"/>
              <p:cNvSpPr>
                <a:spLocks noChangeArrowheads="1"/>
              </p:cNvSpPr>
              <p:nvPr/>
            </p:nvSpPr>
            <p:spPr bwMode="auto">
              <a:xfrm>
                <a:off x="1296" y="211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 name="Rectangle 97"/>
              <p:cNvSpPr>
                <a:spLocks noChangeArrowheads="1"/>
              </p:cNvSpPr>
              <p:nvPr/>
            </p:nvSpPr>
            <p:spPr bwMode="auto">
              <a:xfrm>
                <a:off x="2160" y="211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 name="Oval 98"/>
              <p:cNvSpPr>
                <a:spLocks noChangeArrowheads="1"/>
              </p:cNvSpPr>
              <p:nvPr/>
            </p:nvSpPr>
            <p:spPr bwMode="auto">
              <a:xfrm>
                <a:off x="2160" y="211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 name="Oval 99"/>
              <p:cNvSpPr>
                <a:spLocks noChangeArrowheads="1"/>
              </p:cNvSpPr>
              <p:nvPr/>
            </p:nvSpPr>
            <p:spPr bwMode="auto">
              <a:xfrm>
                <a:off x="2640"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 name="Oval 100"/>
              <p:cNvSpPr>
                <a:spLocks noChangeArrowheads="1"/>
              </p:cNvSpPr>
              <p:nvPr/>
            </p:nvSpPr>
            <p:spPr bwMode="auto">
              <a:xfrm>
                <a:off x="2880" y="1104"/>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 name="Oval 101"/>
              <p:cNvSpPr>
                <a:spLocks noChangeArrowheads="1"/>
              </p:cNvSpPr>
              <p:nvPr/>
            </p:nvSpPr>
            <p:spPr bwMode="auto">
              <a:xfrm>
                <a:off x="2016" y="1440"/>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 name="Oval 102"/>
              <p:cNvSpPr>
                <a:spLocks noChangeArrowheads="1"/>
              </p:cNvSpPr>
              <p:nvPr/>
            </p:nvSpPr>
            <p:spPr bwMode="auto">
              <a:xfrm>
                <a:off x="2880"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 name="Oval 103"/>
              <p:cNvSpPr>
                <a:spLocks noChangeArrowheads="1"/>
              </p:cNvSpPr>
              <p:nvPr/>
            </p:nvSpPr>
            <p:spPr bwMode="auto">
              <a:xfrm>
                <a:off x="3120" y="91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p>
            </p:txBody>
          </p:sp>
          <p:sp>
            <p:nvSpPr>
              <p:cNvPr id="107" name="Oval 104"/>
              <p:cNvSpPr>
                <a:spLocks noChangeArrowheads="1"/>
              </p:cNvSpPr>
              <p:nvPr/>
            </p:nvSpPr>
            <p:spPr bwMode="auto">
              <a:xfrm>
                <a:off x="2976" y="100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 name="Oval 105"/>
              <p:cNvSpPr>
                <a:spLocks noChangeArrowheads="1"/>
              </p:cNvSpPr>
              <p:nvPr/>
            </p:nvSpPr>
            <p:spPr bwMode="auto">
              <a:xfrm>
                <a:off x="3024" y="1200"/>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 name="Oval 106"/>
              <p:cNvSpPr>
                <a:spLocks noChangeArrowheads="1"/>
              </p:cNvSpPr>
              <p:nvPr/>
            </p:nvSpPr>
            <p:spPr bwMode="auto">
              <a:xfrm>
                <a:off x="3072" y="115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 name="Oval 107"/>
              <p:cNvSpPr>
                <a:spLocks noChangeArrowheads="1"/>
              </p:cNvSpPr>
              <p:nvPr/>
            </p:nvSpPr>
            <p:spPr bwMode="auto">
              <a:xfrm>
                <a:off x="3312" y="220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 name="Oval 108"/>
              <p:cNvSpPr>
                <a:spLocks noChangeArrowheads="1"/>
              </p:cNvSpPr>
              <p:nvPr/>
            </p:nvSpPr>
            <p:spPr bwMode="auto">
              <a:xfrm>
                <a:off x="3648" y="1776"/>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 name="Oval 109"/>
              <p:cNvSpPr>
                <a:spLocks noChangeArrowheads="1"/>
              </p:cNvSpPr>
              <p:nvPr/>
            </p:nvSpPr>
            <p:spPr bwMode="auto">
              <a:xfrm>
                <a:off x="1680"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 name="Oval 110"/>
              <p:cNvSpPr>
                <a:spLocks noChangeArrowheads="1"/>
              </p:cNvSpPr>
              <p:nvPr/>
            </p:nvSpPr>
            <p:spPr bwMode="auto">
              <a:xfrm>
                <a:off x="2208" y="153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 name="Oval 111"/>
              <p:cNvSpPr>
                <a:spLocks noChangeArrowheads="1"/>
              </p:cNvSpPr>
              <p:nvPr/>
            </p:nvSpPr>
            <p:spPr bwMode="auto">
              <a:xfrm>
                <a:off x="2880" y="105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 name="Oval 112"/>
              <p:cNvSpPr>
                <a:spLocks noChangeArrowheads="1"/>
              </p:cNvSpPr>
              <p:nvPr/>
            </p:nvSpPr>
            <p:spPr bwMode="auto">
              <a:xfrm>
                <a:off x="2112"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6" name="Oval 113"/>
              <p:cNvSpPr>
                <a:spLocks noChangeArrowheads="1"/>
              </p:cNvSpPr>
              <p:nvPr/>
            </p:nvSpPr>
            <p:spPr bwMode="auto">
              <a:xfrm>
                <a:off x="2064" y="129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 name="Oval 114"/>
              <p:cNvSpPr>
                <a:spLocks noChangeArrowheads="1"/>
              </p:cNvSpPr>
              <p:nvPr/>
            </p:nvSpPr>
            <p:spPr bwMode="auto">
              <a:xfrm>
                <a:off x="4176" y="2304"/>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 name="Oval 115"/>
              <p:cNvSpPr>
                <a:spLocks noChangeArrowheads="1"/>
              </p:cNvSpPr>
              <p:nvPr/>
            </p:nvSpPr>
            <p:spPr bwMode="auto">
              <a:xfrm>
                <a:off x="1632" y="1296"/>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9" name="Oval 116"/>
              <p:cNvSpPr>
                <a:spLocks noChangeArrowheads="1"/>
              </p:cNvSpPr>
              <p:nvPr/>
            </p:nvSpPr>
            <p:spPr bwMode="auto">
              <a:xfrm>
                <a:off x="3072" y="1104"/>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 name="Oval 117"/>
              <p:cNvSpPr>
                <a:spLocks noChangeArrowheads="1"/>
              </p:cNvSpPr>
              <p:nvPr/>
            </p:nvSpPr>
            <p:spPr bwMode="auto">
              <a:xfrm>
                <a:off x="2976" y="115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 name="Oval 118"/>
              <p:cNvSpPr>
                <a:spLocks noChangeArrowheads="1"/>
              </p:cNvSpPr>
              <p:nvPr/>
            </p:nvSpPr>
            <p:spPr bwMode="auto">
              <a:xfrm>
                <a:off x="1920" y="912"/>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2" name="Oval 119"/>
              <p:cNvSpPr>
                <a:spLocks noChangeArrowheads="1"/>
              </p:cNvSpPr>
              <p:nvPr/>
            </p:nvSpPr>
            <p:spPr bwMode="auto">
              <a:xfrm>
                <a:off x="2256" y="1632"/>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3" name="Oval 120"/>
              <p:cNvSpPr>
                <a:spLocks noChangeArrowheads="1"/>
              </p:cNvSpPr>
              <p:nvPr/>
            </p:nvSpPr>
            <p:spPr bwMode="auto">
              <a:xfrm>
                <a:off x="3696" y="1776"/>
                <a:ext cx="48" cy="48"/>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 name="Oval 121"/>
              <p:cNvSpPr>
                <a:spLocks noChangeArrowheads="1"/>
              </p:cNvSpPr>
              <p:nvPr/>
            </p:nvSpPr>
            <p:spPr bwMode="auto">
              <a:xfrm>
                <a:off x="2064" y="1248"/>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5" name="Oval 122"/>
              <p:cNvSpPr>
                <a:spLocks noChangeArrowheads="1"/>
              </p:cNvSpPr>
              <p:nvPr/>
            </p:nvSpPr>
            <p:spPr bwMode="auto">
              <a:xfrm>
                <a:off x="2928" y="1056"/>
                <a:ext cx="48" cy="48"/>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 name="Rectangle 123"/>
              <p:cNvSpPr>
                <a:spLocks noChangeArrowheads="1"/>
              </p:cNvSpPr>
              <p:nvPr/>
            </p:nvSpPr>
            <p:spPr bwMode="auto">
              <a:xfrm flipH="1">
                <a:off x="2064" y="134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7" name="Rectangle 124"/>
              <p:cNvSpPr>
                <a:spLocks noChangeArrowheads="1"/>
              </p:cNvSpPr>
              <p:nvPr/>
            </p:nvSpPr>
            <p:spPr bwMode="auto">
              <a:xfrm flipV="1">
                <a:off x="2112"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8" name="Rectangle 125"/>
              <p:cNvSpPr>
                <a:spLocks noChangeArrowheads="1"/>
              </p:cNvSpPr>
              <p:nvPr/>
            </p:nvSpPr>
            <p:spPr bwMode="auto">
              <a:xfrm>
                <a:off x="3024"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9" name="Rectangle 126"/>
              <p:cNvSpPr>
                <a:spLocks noChangeArrowheads="1"/>
              </p:cNvSpPr>
              <p:nvPr/>
            </p:nvSpPr>
            <p:spPr bwMode="auto">
              <a:xfrm flipH="1">
                <a:off x="2160"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 name="Rectangle 127"/>
              <p:cNvSpPr>
                <a:spLocks noChangeArrowheads="1"/>
              </p:cNvSpPr>
              <p:nvPr/>
            </p:nvSpPr>
            <p:spPr bwMode="auto">
              <a:xfrm flipH="1">
                <a:off x="2208"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 name="Rectangle 128"/>
              <p:cNvSpPr>
                <a:spLocks noChangeArrowheads="1"/>
              </p:cNvSpPr>
              <p:nvPr/>
            </p:nvSpPr>
            <p:spPr bwMode="auto">
              <a:xfrm>
                <a:off x="3072"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 name="Rectangle 129"/>
              <p:cNvSpPr>
                <a:spLocks noChangeArrowheads="1"/>
              </p:cNvSpPr>
              <p:nvPr/>
            </p:nvSpPr>
            <p:spPr bwMode="auto">
              <a:xfrm>
                <a:off x="1824"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 name="Rectangle 130"/>
              <p:cNvSpPr>
                <a:spLocks noChangeArrowheads="1"/>
              </p:cNvSpPr>
              <p:nvPr/>
            </p:nvSpPr>
            <p:spPr bwMode="auto">
              <a:xfrm>
                <a:off x="3072"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 name="Rectangle 131"/>
              <p:cNvSpPr>
                <a:spLocks noChangeArrowheads="1"/>
              </p:cNvSpPr>
              <p:nvPr/>
            </p:nvSpPr>
            <p:spPr bwMode="auto">
              <a:xfrm>
                <a:off x="2208" y="196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 name="Rectangle 132"/>
              <p:cNvSpPr>
                <a:spLocks noChangeArrowheads="1"/>
              </p:cNvSpPr>
              <p:nvPr/>
            </p:nvSpPr>
            <p:spPr bwMode="auto">
              <a:xfrm flipV="1">
                <a:off x="2064"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 name="Rectangle 133"/>
              <p:cNvSpPr>
                <a:spLocks noChangeArrowheads="1"/>
              </p:cNvSpPr>
              <p:nvPr/>
            </p:nvSpPr>
            <p:spPr bwMode="auto">
              <a:xfrm>
                <a:off x="3120"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 name="Rectangle 134"/>
              <p:cNvSpPr>
                <a:spLocks noChangeArrowheads="1"/>
              </p:cNvSpPr>
              <p:nvPr/>
            </p:nvSpPr>
            <p:spPr bwMode="auto">
              <a:xfrm flipH="1">
                <a:off x="2016"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 name="Rectangle 135"/>
              <p:cNvSpPr>
                <a:spLocks noChangeArrowheads="1"/>
              </p:cNvSpPr>
              <p:nvPr/>
            </p:nvSpPr>
            <p:spPr bwMode="auto">
              <a:xfrm>
                <a:off x="2976" y="1056"/>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 name="Rectangle 136"/>
              <p:cNvSpPr>
                <a:spLocks noChangeArrowheads="1"/>
              </p:cNvSpPr>
              <p:nvPr/>
            </p:nvSpPr>
            <p:spPr bwMode="auto">
              <a:xfrm>
                <a:off x="3072" y="1008"/>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 name="Rectangle 137"/>
              <p:cNvSpPr>
                <a:spLocks noChangeArrowheads="1"/>
              </p:cNvSpPr>
              <p:nvPr/>
            </p:nvSpPr>
            <p:spPr bwMode="auto">
              <a:xfrm>
                <a:off x="1248" y="7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 name="Rectangle 138"/>
              <p:cNvSpPr>
                <a:spLocks noChangeArrowheads="1"/>
              </p:cNvSpPr>
              <p:nvPr/>
            </p:nvSpPr>
            <p:spPr bwMode="auto">
              <a:xfrm>
                <a:off x="1344" y="81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 name="Rectangle 139"/>
              <p:cNvSpPr>
                <a:spLocks noChangeArrowheads="1"/>
              </p:cNvSpPr>
              <p:nvPr/>
            </p:nvSpPr>
            <p:spPr bwMode="auto">
              <a:xfrm>
                <a:off x="1776" y="105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 name="Rectangle 140"/>
              <p:cNvSpPr>
                <a:spLocks noChangeArrowheads="1"/>
              </p:cNvSpPr>
              <p:nvPr/>
            </p:nvSpPr>
            <p:spPr bwMode="auto">
              <a:xfrm>
                <a:off x="4464" y="23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 name="Rectangle 141"/>
              <p:cNvSpPr>
                <a:spLocks noChangeArrowheads="1"/>
              </p:cNvSpPr>
              <p:nvPr/>
            </p:nvSpPr>
            <p:spPr bwMode="auto">
              <a:xfrm flipH="1">
                <a:off x="2256" y="110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 name="Rectangle 142"/>
              <p:cNvSpPr>
                <a:spLocks noChangeArrowheads="1"/>
              </p:cNvSpPr>
              <p:nvPr/>
            </p:nvSpPr>
            <p:spPr bwMode="auto">
              <a:xfrm flipH="1">
                <a:off x="2208" y="1152"/>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6" name="Rectangle 143"/>
              <p:cNvSpPr>
                <a:spLocks noChangeArrowheads="1"/>
              </p:cNvSpPr>
              <p:nvPr/>
            </p:nvSpPr>
            <p:spPr bwMode="auto">
              <a:xfrm flipV="1">
                <a:off x="3936" y="9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7" name="Rectangle 144"/>
              <p:cNvSpPr>
                <a:spLocks noChangeArrowheads="1"/>
              </p:cNvSpPr>
              <p:nvPr/>
            </p:nvSpPr>
            <p:spPr bwMode="auto">
              <a:xfrm>
                <a:off x="1872" y="1536"/>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8" name="Rectangle 145"/>
              <p:cNvSpPr>
                <a:spLocks noChangeArrowheads="1"/>
              </p:cNvSpPr>
              <p:nvPr/>
            </p:nvSpPr>
            <p:spPr bwMode="auto">
              <a:xfrm>
                <a:off x="3360" y="9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9" name="Rectangle 146"/>
              <p:cNvSpPr>
                <a:spLocks noChangeArrowheads="1"/>
              </p:cNvSpPr>
              <p:nvPr/>
            </p:nvSpPr>
            <p:spPr bwMode="auto">
              <a:xfrm>
                <a:off x="2928" y="1104"/>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 name="Rectangle 147"/>
              <p:cNvSpPr>
                <a:spLocks noChangeArrowheads="1"/>
              </p:cNvSpPr>
              <p:nvPr/>
            </p:nvSpPr>
            <p:spPr bwMode="auto">
              <a:xfrm>
                <a:off x="1680" y="120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1" name="Rectangle 148"/>
              <p:cNvSpPr>
                <a:spLocks noChangeArrowheads="1"/>
              </p:cNvSpPr>
              <p:nvPr/>
            </p:nvSpPr>
            <p:spPr bwMode="auto">
              <a:xfrm flipH="1" flipV="1">
                <a:off x="2352" y="192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 name="Rectangle 149"/>
              <p:cNvSpPr>
                <a:spLocks noChangeArrowheads="1"/>
              </p:cNvSpPr>
              <p:nvPr/>
            </p:nvSpPr>
            <p:spPr bwMode="auto">
              <a:xfrm flipH="1" flipV="1">
                <a:off x="1632"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 name="Rectangle 150"/>
              <p:cNvSpPr>
                <a:spLocks noChangeArrowheads="1"/>
              </p:cNvSpPr>
              <p:nvPr/>
            </p:nvSpPr>
            <p:spPr bwMode="auto">
              <a:xfrm>
                <a:off x="2064" y="1200"/>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 name="Rectangle 151"/>
              <p:cNvSpPr>
                <a:spLocks noChangeArrowheads="1"/>
              </p:cNvSpPr>
              <p:nvPr/>
            </p:nvSpPr>
            <p:spPr bwMode="auto">
              <a:xfrm flipH="1" flipV="1">
                <a:off x="2304" y="172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5" name="Rectangle 152"/>
              <p:cNvSpPr>
                <a:spLocks noChangeArrowheads="1"/>
              </p:cNvSpPr>
              <p:nvPr/>
            </p:nvSpPr>
            <p:spPr bwMode="auto">
              <a:xfrm>
                <a:off x="2976" y="1104"/>
                <a:ext cx="48" cy="48"/>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6" name="Rectangle 153"/>
              <p:cNvSpPr>
                <a:spLocks noChangeArrowheads="1"/>
              </p:cNvSpPr>
              <p:nvPr/>
            </p:nvSpPr>
            <p:spPr bwMode="auto">
              <a:xfrm>
                <a:off x="1872" y="960"/>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7" name="Rectangle 154"/>
              <p:cNvSpPr>
                <a:spLocks noChangeArrowheads="1"/>
              </p:cNvSpPr>
              <p:nvPr/>
            </p:nvSpPr>
            <p:spPr bwMode="auto">
              <a:xfrm>
                <a:off x="1920" y="100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 name="Rectangle 155"/>
              <p:cNvSpPr>
                <a:spLocks noChangeArrowheads="1"/>
              </p:cNvSpPr>
              <p:nvPr/>
            </p:nvSpPr>
            <p:spPr bwMode="auto">
              <a:xfrm flipV="1">
                <a:off x="4080" y="1248"/>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9" name="Rectangle 156"/>
              <p:cNvSpPr>
                <a:spLocks noChangeArrowheads="1"/>
              </p:cNvSpPr>
              <p:nvPr/>
            </p:nvSpPr>
            <p:spPr bwMode="auto">
              <a:xfrm flipH="1" flipV="1">
                <a:off x="1776" y="1344"/>
                <a:ext cx="48" cy="48"/>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60" name="Text Box 157"/>
            <p:cNvSpPr txBox="1">
              <a:spLocks noChangeArrowheads="1"/>
            </p:cNvSpPr>
            <p:nvPr/>
          </p:nvSpPr>
          <p:spPr bwMode="auto">
            <a:xfrm>
              <a:off x="2362200" y="2895600"/>
              <a:ext cx="1143000" cy="925513"/>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800"/>
                <a:t>ocean</a:t>
              </a:r>
            </a:p>
            <a:p>
              <a:r>
                <a:rPr lang="en-US" altLang="en-US" sz="1800"/>
                <a:t>land</a:t>
              </a:r>
            </a:p>
            <a:p>
              <a:r>
                <a:rPr lang="en-US" altLang="en-US" sz="1800"/>
                <a:t>both</a:t>
              </a:r>
              <a:endParaRPr lang="en-US" altLang="en-US"/>
            </a:p>
          </p:txBody>
        </p:sp>
        <p:grpSp>
          <p:nvGrpSpPr>
            <p:cNvPr id="6" name="Group 158"/>
            <p:cNvGrpSpPr>
              <a:grpSpLocks/>
            </p:cNvGrpSpPr>
            <p:nvPr/>
          </p:nvGrpSpPr>
          <p:grpSpPr bwMode="auto">
            <a:xfrm>
              <a:off x="3124200" y="3048000"/>
              <a:ext cx="152400" cy="609600"/>
              <a:chOff x="3600" y="3678"/>
              <a:chExt cx="106" cy="546"/>
            </a:xfrm>
          </p:grpSpPr>
          <p:sp>
            <p:nvSpPr>
              <p:cNvPr id="162" name="Rectangle 159"/>
              <p:cNvSpPr>
                <a:spLocks noChangeArrowheads="1"/>
              </p:cNvSpPr>
              <p:nvPr/>
            </p:nvSpPr>
            <p:spPr bwMode="auto">
              <a:xfrm>
                <a:off x="3610" y="3918"/>
                <a:ext cx="96" cy="96"/>
              </a:xfrm>
              <a:prstGeom prst="rect">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 name="Oval 160"/>
              <p:cNvSpPr>
                <a:spLocks noChangeArrowheads="1"/>
              </p:cNvSpPr>
              <p:nvPr/>
            </p:nvSpPr>
            <p:spPr bwMode="auto">
              <a:xfrm>
                <a:off x="3610" y="3678"/>
                <a:ext cx="96" cy="96"/>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4" name="Oval 161"/>
              <p:cNvSpPr>
                <a:spLocks noChangeArrowheads="1"/>
              </p:cNvSpPr>
              <p:nvPr/>
            </p:nvSpPr>
            <p:spPr bwMode="auto">
              <a:xfrm>
                <a:off x="3600" y="4128"/>
                <a:ext cx="96" cy="96"/>
              </a:xfrm>
              <a:prstGeom prst="ellipse">
                <a:avLst/>
              </a:prstGeom>
              <a:solidFill>
                <a:srgbClr val="CC00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65" name="Text Box 162"/>
            <p:cNvSpPr txBox="1">
              <a:spLocks noChangeArrowheads="1"/>
            </p:cNvSpPr>
            <p:nvPr/>
          </p:nvSpPr>
          <p:spPr bwMode="auto">
            <a:xfrm>
              <a:off x="1219200" y="762000"/>
              <a:ext cx="1800225" cy="376238"/>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1">
                  <a:solidFill>
                    <a:srgbClr val="FF0000"/>
                  </a:solidFill>
                </a:rPr>
                <a:t>AERONET sites</a:t>
              </a:r>
              <a:endParaRPr lang="en-US" altLang="en-US" b="1">
                <a:solidFill>
                  <a:srgbClr val="FF0000"/>
                </a:solidFill>
              </a:endParaRPr>
            </a:p>
          </p:txBody>
        </p:sp>
        <p:sp>
          <p:nvSpPr>
            <p:cNvPr id="168" name="Text Box 165"/>
            <p:cNvSpPr txBox="1">
              <a:spLocks noChangeArrowheads="1"/>
            </p:cNvSpPr>
            <p:nvPr/>
          </p:nvSpPr>
          <p:spPr bwMode="auto">
            <a:xfrm>
              <a:off x="304800" y="3962400"/>
              <a:ext cx="184666" cy="36933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dirty="0"/>
            </a:p>
          </p:txBody>
        </p:sp>
      </p:grpSp>
      <p:sp>
        <p:nvSpPr>
          <p:cNvPr id="169" name="Text Box 166"/>
          <p:cNvSpPr txBox="1">
            <a:spLocks noChangeArrowheads="1"/>
          </p:cNvSpPr>
          <p:nvPr/>
        </p:nvSpPr>
        <p:spPr bwMode="auto">
          <a:xfrm>
            <a:off x="228600" y="5151438"/>
            <a:ext cx="184666" cy="36933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dirty="0"/>
          </a:p>
        </p:txBody>
      </p:sp>
      <p:sp>
        <p:nvSpPr>
          <p:cNvPr id="172" name="Text Box 169"/>
          <p:cNvSpPr txBox="1">
            <a:spLocks noChangeArrowheads="1"/>
          </p:cNvSpPr>
          <p:nvPr/>
        </p:nvSpPr>
        <p:spPr bwMode="auto">
          <a:xfrm>
            <a:off x="2393860" y="945103"/>
            <a:ext cx="4766599" cy="83099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2400" dirty="0"/>
              <a:t>MODIS aerosol validation 2000-</a:t>
            </a:r>
            <a:r>
              <a:rPr lang="en-US" altLang="en-US" sz="2400" dirty="0" smtClean="0"/>
              <a:t>2002</a:t>
            </a:r>
          </a:p>
          <a:p>
            <a:pPr algn="ctr"/>
            <a:r>
              <a:rPr lang="en-US" altLang="en-US" sz="2400" dirty="0" smtClean="0"/>
              <a:t>(3 years after Terra launch)</a:t>
            </a:r>
            <a:endParaRPr lang="en-US" altLang="en-US" sz="2400" dirty="0"/>
          </a:p>
        </p:txBody>
      </p:sp>
      <p:sp>
        <p:nvSpPr>
          <p:cNvPr id="174" name="Text Box 171"/>
          <p:cNvSpPr txBox="1">
            <a:spLocks noChangeArrowheads="1"/>
          </p:cNvSpPr>
          <p:nvPr/>
        </p:nvSpPr>
        <p:spPr bwMode="auto">
          <a:xfrm>
            <a:off x="7541068" y="4028072"/>
            <a:ext cx="857250" cy="51911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1" dirty="0">
                <a:solidFill>
                  <a:srgbClr val="006600"/>
                </a:solidFill>
              </a:rPr>
              <a:t>land</a:t>
            </a:r>
          </a:p>
        </p:txBody>
      </p:sp>
      <p:sp>
        <p:nvSpPr>
          <p:cNvPr id="176" name="TextBox 175"/>
          <p:cNvSpPr txBox="1"/>
          <p:nvPr/>
        </p:nvSpPr>
        <p:spPr>
          <a:xfrm>
            <a:off x="2727014" y="5525353"/>
            <a:ext cx="5145159" cy="1200328"/>
          </a:xfrm>
          <a:prstGeom prst="rect">
            <a:avLst/>
          </a:prstGeom>
          <a:noFill/>
        </p:spPr>
        <p:txBody>
          <a:bodyPr wrap="none" rtlCol="0">
            <a:spAutoFit/>
          </a:bodyPr>
          <a:lstStyle/>
          <a:p>
            <a:r>
              <a:rPr lang="en-US" sz="2400" dirty="0" smtClean="0"/>
              <a:t>0.06 high bias over land, </a:t>
            </a:r>
          </a:p>
          <a:p>
            <a:r>
              <a:rPr lang="en-US" sz="2400" dirty="0" smtClean="0"/>
              <a:t>against “favorable” AERONET stations.</a:t>
            </a:r>
          </a:p>
          <a:p>
            <a:r>
              <a:rPr lang="en-US" sz="2400" dirty="0" smtClean="0"/>
              <a:t>2 years later this bias was closer to 0.10</a:t>
            </a:r>
            <a:endParaRPr lang="en-US" sz="2400" dirty="0"/>
          </a:p>
        </p:txBody>
      </p:sp>
      <p:cxnSp>
        <p:nvCxnSpPr>
          <p:cNvPr id="178" name="Straight Arrow Connector 177"/>
          <p:cNvCxnSpPr/>
          <p:nvPr/>
        </p:nvCxnSpPr>
        <p:spPr>
          <a:xfrm flipV="1">
            <a:off x="4770212" y="4547185"/>
            <a:ext cx="1096463" cy="9781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2300017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5867400" y="6172200"/>
            <a:ext cx="3048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b="0" dirty="0"/>
              <a:t>Li et al. (2005)</a:t>
            </a:r>
          </a:p>
        </p:txBody>
      </p:sp>
      <p:pic>
        <p:nvPicPr>
          <p:cNvPr id="9" name="Picture 8"/>
          <p:cNvPicPr>
            <a:picLocks noChangeAspect="1"/>
          </p:cNvPicPr>
          <p:nvPr/>
        </p:nvPicPr>
        <p:blipFill>
          <a:blip r:embed="rId3"/>
          <a:stretch>
            <a:fillRect/>
          </a:stretch>
        </p:blipFill>
        <p:spPr>
          <a:xfrm>
            <a:off x="3855676" y="2439070"/>
            <a:ext cx="5322004" cy="4418930"/>
          </a:xfrm>
          <a:prstGeom prst="rect">
            <a:avLst/>
          </a:prstGeom>
        </p:spPr>
      </p:pic>
      <p:sp>
        <p:nvSpPr>
          <p:cNvPr id="2" name="Title 1"/>
          <p:cNvSpPr>
            <a:spLocks noGrp="1"/>
          </p:cNvSpPr>
          <p:nvPr>
            <p:ph type="title"/>
          </p:nvPr>
        </p:nvSpPr>
        <p:spPr/>
        <p:txBody>
          <a:bodyPr>
            <a:normAutofit fontScale="90000"/>
          </a:bodyPr>
          <a:lstStyle/>
          <a:p>
            <a:r>
              <a:rPr lang="en-US" dirty="0" smtClean="0"/>
              <a:t>In perspective</a:t>
            </a:r>
            <a:br>
              <a:rPr lang="en-US" dirty="0" smtClean="0"/>
            </a:br>
            <a:r>
              <a:rPr lang="en-US" sz="2200" dirty="0" smtClean="0"/>
              <a:t>VIIRS vs. MODIS algorithm evolution</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93</a:t>
            </a:fld>
            <a:endParaRPr lang="en-US"/>
          </a:p>
        </p:txBody>
      </p:sp>
      <p:sp>
        <p:nvSpPr>
          <p:cNvPr id="8" name="TextBox 7"/>
          <p:cNvSpPr txBox="1"/>
          <p:nvPr/>
        </p:nvSpPr>
        <p:spPr>
          <a:xfrm>
            <a:off x="448801" y="3346804"/>
            <a:ext cx="3542958" cy="3416320"/>
          </a:xfrm>
          <a:prstGeom prst="rect">
            <a:avLst/>
          </a:prstGeom>
          <a:noFill/>
        </p:spPr>
        <p:txBody>
          <a:bodyPr wrap="square" rtlCol="0">
            <a:spAutoFit/>
          </a:bodyPr>
          <a:lstStyle/>
          <a:p>
            <a:r>
              <a:rPr lang="en-US" sz="2400" dirty="0" smtClean="0"/>
              <a:t>4 years after launch and still plagued by Spring thaw snow melt and artificial AOT of 0.2 to 0.3 over low NDVI areas and places with complex topography, which was finally eliminated in 2006 (</a:t>
            </a:r>
            <a:r>
              <a:rPr lang="en-US" sz="2400" dirty="0" smtClean="0">
                <a:solidFill>
                  <a:srgbClr val="FF0000"/>
                </a:solidFill>
              </a:rPr>
              <a:t>6 years after launch</a:t>
            </a:r>
            <a:r>
              <a:rPr lang="en-US" sz="2400" dirty="0" smtClean="0"/>
              <a:t>)</a:t>
            </a:r>
            <a:endParaRPr lang="en-US" sz="2400" dirty="0"/>
          </a:p>
        </p:txBody>
      </p:sp>
      <p:graphicFrame>
        <p:nvGraphicFramePr>
          <p:cNvPr id="5" name="Object 2"/>
          <p:cNvGraphicFramePr>
            <a:graphicFrameLocks noChangeAspect="1"/>
          </p:cNvGraphicFramePr>
          <p:nvPr>
            <p:extLst>
              <p:ext uri="{D42A27DB-BD31-4B8C-83A1-F6EECF244321}">
                <p14:modId xmlns="" xmlns:p14="http://schemas.microsoft.com/office/powerpoint/2010/main" val="942931201"/>
              </p:ext>
            </p:extLst>
          </p:nvPr>
        </p:nvGraphicFramePr>
        <p:xfrm>
          <a:off x="152400" y="838200"/>
          <a:ext cx="5334000" cy="2443163"/>
        </p:xfrm>
        <a:graphic>
          <a:graphicData uri="http://schemas.openxmlformats.org/presentationml/2006/ole">
            <p:oleObj spid="_x0000_s1026" name="Document" r:id="rId4" imgW="4955400" imgH="2267280" progId="Word.Document.8">
              <p:embed/>
            </p:oleObj>
          </a:graphicData>
        </a:graphic>
      </p:graphicFrame>
    </p:spTree>
    <p:extLst>
      <p:ext uri="{BB962C8B-B14F-4D97-AF65-F5344CB8AC3E}">
        <p14:creationId xmlns="" xmlns:p14="http://schemas.microsoft.com/office/powerpoint/2010/main" val="25822155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2572EF-8BE3-FF4A-AD5B-7F854437AF17}" type="slidenum">
              <a:rPr lang="en-US" smtClean="0"/>
              <a:pPr/>
              <a:t>94</a:t>
            </a:fld>
            <a:endParaRPr lang="en-US"/>
          </a:p>
        </p:txBody>
      </p:sp>
      <p:sp>
        <p:nvSpPr>
          <p:cNvPr id="5" name="TextBox 4"/>
          <p:cNvSpPr txBox="1"/>
          <p:nvPr/>
        </p:nvSpPr>
        <p:spPr>
          <a:xfrm>
            <a:off x="2366791" y="-30235"/>
            <a:ext cx="3955480" cy="892552"/>
          </a:xfrm>
          <a:prstGeom prst="rect">
            <a:avLst/>
          </a:prstGeom>
          <a:noFill/>
        </p:spPr>
        <p:txBody>
          <a:bodyPr wrap="none" rtlCol="0">
            <a:spAutoFit/>
          </a:bodyPr>
          <a:lstStyle/>
          <a:p>
            <a:pPr algn="ctr"/>
            <a:r>
              <a:rPr lang="en-US" sz="3200" dirty="0" smtClean="0"/>
              <a:t>In</a:t>
            </a:r>
            <a:r>
              <a:rPr lang="en-US" dirty="0" smtClean="0"/>
              <a:t> </a:t>
            </a:r>
            <a:r>
              <a:rPr lang="en-US" sz="3200" dirty="0" smtClean="0"/>
              <a:t>perspective</a:t>
            </a:r>
            <a:r>
              <a:rPr lang="en-US" dirty="0" smtClean="0"/>
              <a:t/>
            </a:r>
            <a:br>
              <a:rPr lang="en-US" dirty="0" smtClean="0"/>
            </a:br>
            <a:r>
              <a:rPr lang="en-US" sz="2000" dirty="0" smtClean="0"/>
              <a:t>VIIRS vs. MODIS algorithm evolution</a:t>
            </a:r>
            <a:endParaRPr lang="en-US" sz="2000" dirty="0"/>
          </a:p>
        </p:txBody>
      </p:sp>
      <p:sp>
        <p:nvSpPr>
          <p:cNvPr id="6" name="TextBox 5"/>
          <p:cNvSpPr txBox="1"/>
          <p:nvPr/>
        </p:nvSpPr>
        <p:spPr>
          <a:xfrm>
            <a:off x="287986" y="1488840"/>
            <a:ext cx="8632608" cy="3046988"/>
          </a:xfrm>
          <a:prstGeom prst="rect">
            <a:avLst/>
          </a:prstGeom>
          <a:noFill/>
        </p:spPr>
        <p:txBody>
          <a:bodyPr wrap="square" rtlCol="0">
            <a:spAutoFit/>
          </a:bodyPr>
          <a:lstStyle/>
          <a:p>
            <a:r>
              <a:rPr lang="en-US" sz="2400" dirty="0" smtClean="0"/>
              <a:t>It’s only been 18 months since launch of VIIRS</a:t>
            </a:r>
          </a:p>
          <a:p>
            <a:endParaRPr lang="en-US" sz="2400" dirty="0" smtClean="0"/>
          </a:p>
          <a:p>
            <a:pPr marL="342900" indent="-342900">
              <a:buFontTx/>
              <a:buChar char="-"/>
            </a:pPr>
            <a:r>
              <a:rPr lang="en-US" sz="2400" dirty="0" smtClean="0">
                <a:solidFill>
                  <a:srgbClr val="FF0000"/>
                </a:solidFill>
              </a:rPr>
              <a:t>Already VIIRS is producing AOT and AE with accuracy equal to MODIS that took MODIS 4 to 6 years to accomplish!</a:t>
            </a:r>
          </a:p>
          <a:p>
            <a:pPr marL="342900" indent="-342900">
              <a:buFontTx/>
              <a:buChar char="-"/>
            </a:pPr>
            <a:endParaRPr lang="en-US" sz="2400" dirty="0" smtClean="0"/>
          </a:p>
          <a:p>
            <a:r>
              <a:rPr lang="en-US" sz="2400" dirty="0" smtClean="0"/>
              <a:t>From the MODIS perspective, VIIRS is advancing at light speed, and people need to be patient with the expectations.</a:t>
            </a:r>
          </a:p>
          <a:p>
            <a:endParaRPr lang="en-US" sz="2400" dirty="0"/>
          </a:p>
        </p:txBody>
      </p:sp>
    </p:spTree>
    <p:extLst>
      <p:ext uri="{BB962C8B-B14F-4D97-AF65-F5344CB8AC3E}">
        <p14:creationId xmlns="" xmlns:p14="http://schemas.microsoft.com/office/powerpoint/2010/main" val="3211813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8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1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2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6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7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8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9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10387</TotalTime>
  <Words>7624</Words>
  <Application>Microsoft Office PowerPoint</Application>
  <PresentationFormat>On-screen Show (4:3)</PresentationFormat>
  <Paragraphs>1475</Paragraphs>
  <Slides>94</Slides>
  <Notes>6</Notes>
  <HiddenSlides>0</HiddenSlides>
  <MMClips>0</MMClips>
  <ScaleCrop>false</ScaleCrop>
  <HeadingPairs>
    <vt:vector size="6" baseType="variant">
      <vt:variant>
        <vt:lpstr>Theme</vt:lpstr>
      </vt:variant>
      <vt:variant>
        <vt:i4>16</vt:i4>
      </vt:variant>
      <vt:variant>
        <vt:lpstr>Embedded OLE Servers</vt:lpstr>
      </vt:variant>
      <vt:variant>
        <vt:i4>1</vt:i4>
      </vt:variant>
      <vt:variant>
        <vt:lpstr>Slide Titles</vt:lpstr>
      </vt:variant>
      <vt:variant>
        <vt:i4>94</vt:i4>
      </vt:variant>
    </vt:vector>
  </HeadingPairs>
  <TitlesOfParts>
    <vt:vector size="111" baseType="lpstr">
      <vt:lpstr>NPP_FOR</vt:lpstr>
      <vt:lpstr>3_NPP_FOR</vt:lpstr>
      <vt:lpstr>5_NPP_FOR</vt:lpstr>
      <vt:lpstr>6_NPP_FOR</vt:lpstr>
      <vt:lpstr>7_NPP_FOR</vt:lpstr>
      <vt:lpstr>8_NPP_FOR</vt:lpstr>
      <vt:lpstr>12_NPP_FOR</vt:lpstr>
      <vt:lpstr>13_NPP_FOR</vt:lpstr>
      <vt:lpstr>17_NPP_FOR</vt:lpstr>
      <vt:lpstr>18_NPP_FOR</vt:lpstr>
      <vt:lpstr>21_NPP_FOR</vt:lpstr>
      <vt:lpstr>22_NPP_FOR</vt:lpstr>
      <vt:lpstr>26_NPP_FOR</vt:lpstr>
      <vt:lpstr>27_NPP_FOR</vt:lpstr>
      <vt:lpstr>28_NPP_FOR</vt:lpstr>
      <vt:lpstr>29_NPP_FOR</vt:lpstr>
      <vt:lpstr>Document</vt:lpstr>
      <vt:lpstr>Assessment of the Suomi NPP VIIRS Aerosol  Products for Provisional/Beta Maturity Level </vt:lpstr>
      <vt:lpstr>VIIRS Aerosol Cal/Val Team</vt:lpstr>
      <vt:lpstr>Criteria for Provisional Maturity Status</vt:lpstr>
      <vt:lpstr>Overview of Data Products</vt:lpstr>
      <vt:lpstr>Work planned before Provisional</vt:lpstr>
      <vt:lpstr>Aerosol Optical Thickness (AOT)</vt:lpstr>
      <vt:lpstr>Data Quality Assessment Objectives and Methods for Provisional</vt:lpstr>
      <vt:lpstr>Data used in evaluation</vt:lpstr>
      <vt:lpstr>Time periods used in maturity status evaluation</vt:lpstr>
      <vt:lpstr>Aerosol Optical Thickness (AOT) Reduction of high bias over land</vt:lpstr>
      <vt:lpstr>Reduction of high AOT bias over land</vt:lpstr>
      <vt:lpstr>Evaluation of updated BR using  VIIRS / AERONET (PGE) match-up data (1)</vt:lpstr>
      <vt:lpstr>Evaluation of updated BR using  VIIRS / AERONET (PGE) match-up data (2) </vt:lpstr>
      <vt:lpstr>Evaluation of updated BR using  non-collocated Global Data over Land (1)</vt:lpstr>
      <vt:lpstr>Evaluation of updated BR using  non-collocated Global Data over Land (2)</vt:lpstr>
      <vt:lpstr>Aerosol Optical Thickness (AOT) Comparison with AERONET</vt:lpstr>
      <vt:lpstr>Evaluation using PGE Match-up Data </vt:lpstr>
      <vt:lpstr>Evaluation using MAPSS-like matchups</vt:lpstr>
      <vt:lpstr>VIIRS AOT EDR vs. AERONET AOT</vt:lpstr>
      <vt:lpstr>VIIRS AOT IP vs. AERONET AOT</vt:lpstr>
      <vt:lpstr>Satellite-derived AOT vs. AERONET AOT</vt:lpstr>
      <vt:lpstr>Comparison of AOT with MAN (1)</vt:lpstr>
      <vt:lpstr>Comparison of AOT with MAN (2)</vt:lpstr>
      <vt:lpstr>Aerosol Optical Thickness (AOT) Comparison with MODIS</vt:lpstr>
      <vt:lpstr>VIIRS vs. MODIS global mean AOT</vt:lpstr>
      <vt:lpstr>Collocated VIIRS and MODIS AOT</vt:lpstr>
      <vt:lpstr>VIIRS AOT vs. MODIS/Aqua Over Ocean ( Dec 2012 to Mar 2013)</vt:lpstr>
      <vt:lpstr>Maps of collocated gridded VIIRS and MODIS/Aqua AOT over ocean  ( Dec 2012-Mar 2013)</vt:lpstr>
      <vt:lpstr>VIIRS AOT vs. MODIS/Aqua over Land  ( Feb-Mar 2013)</vt:lpstr>
      <vt:lpstr>Maps of collocated gridded VIIRS and MODIS/Aqua AOT over land and ocean  ( Feb-Mar 2013)</vt:lpstr>
      <vt:lpstr>Aerosol optical thickness (AOT)  planned improvements</vt:lpstr>
      <vt:lpstr>NDVI-dependent surface reflectance ratio (1)</vt:lpstr>
      <vt:lpstr>NDVI-dependent surface reflectance ratio (2)</vt:lpstr>
      <vt:lpstr>NDVI-dependent surface reflectance ratio (3)</vt:lpstr>
      <vt:lpstr>NDVI-dependent surface reflectance ratio (4)</vt:lpstr>
      <vt:lpstr>Note on AOT IP</vt:lpstr>
      <vt:lpstr>Additional Comments on VIIRS AOT</vt:lpstr>
      <vt:lpstr>Aerosol particle size parameter (APSP) Comparison with aeronet</vt:lpstr>
      <vt:lpstr>Evaluation of updated BR using  VIIRS / AERONET (PGE) match-up data</vt:lpstr>
      <vt:lpstr>Evaluation of AE using PGE Match-up Data </vt:lpstr>
      <vt:lpstr>VIIRS APSP (AE) EDR vs. AERONET</vt:lpstr>
      <vt:lpstr>VIIRS APSP (AE) IP vs. AERONET</vt:lpstr>
      <vt:lpstr>Satellite-derived AE vs. AERONET AE</vt:lpstr>
      <vt:lpstr>Aerosol particle size parameter (APSP)  Comparison with MODIS</vt:lpstr>
      <vt:lpstr>Collocated VIIRS and MODIS APSP</vt:lpstr>
      <vt:lpstr>VIIRS vs. MODIS/Aqua AE Over Ocean ( Dec 2012 to Mar 2013)</vt:lpstr>
      <vt:lpstr>Maps of collocated gridded VIIRS and MODIS/Aqua AE over ocean  ( Dec 2012-Mar 2013)</vt:lpstr>
      <vt:lpstr>AOT and APSP recommendation</vt:lpstr>
      <vt:lpstr>Suspended matter (SM)</vt:lpstr>
      <vt:lpstr>SM User Requirement and Current Operational Capabilities at NOAA</vt:lpstr>
      <vt:lpstr>L1RD Supplement Requirements</vt:lpstr>
      <vt:lpstr>SM Algorithm Overview</vt:lpstr>
      <vt:lpstr>Heavy Aerosol Flag vs. SM</vt:lpstr>
      <vt:lpstr>SM Product Validation</vt:lpstr>
      <vt:lpstr>Slide 55</vt:lpstr>
      <vt:lpstr>Slide 56</vt:lpstr>
      <vt:lpstr>Slide 57</vt:lpstr>
      <vt:lpstr>February 2013</vt:lpstr>
      <vt:lpstr>February 2013</vt:lpstr>
      <vt:lpstr>VIIRS – CALIPSO SM Matchups </vt:lpstr>
      <vt:lpstr>Slide 61</vt:lpstr>
      <vt:lpstr>Slide 62</vt:lpstr>
      <vt:lpstr>SM Algorithm Approach Issues</vt:lpstr>
      <vt:lpstr>Analysis of VIIRS FMW</vt:lpstr>
      <vt:lpstr>Analysis of January 13, 2013 Dust Case</vt:lpstr>
      <vt:lpstr>Slide 66</vt:lpstr>
      <vt:lpstr>Analysis of VIIRS FMW (cont.)</vt:lpstr>
      <vt:lpstr>Test Changes to SM Algorithm</vt:lpstr>
      <vt:lpstr>2012.09.09</vt:lpstr>
      <vt:lpstr>FMW</vt:lpstr>
      <vt:lpstr>Slide 71</vt:lpstr>
      <vt:lpstr>IDPS Product</vt:lpstr>
      <vt:lpstr>Reprocessed with STAR Stand Alone Algorithm With updated LUT (using MODIS C5 ocean aerosol models) and NDVI-dependent land surface reflectance ratios </vt:lpstr>
      <vt:lpstr>Some Key Remarks on SM</vt:lpstr>
      <vt:lpstr>Slide 75</vt:lpstr>
      <vt:lpstr>Slide 76</vt:lpstr>
      <vt:lpstr>Slide 77</vt:lpstr>
      <vt:lpstr>Slide 78</vt:lpstr>
      <vt:lpstr>Conclusions on VIIRS SM</vt:lpstr>
      <vt:lpstr>Challenges and Remaining Issues</vt:lpstr>
      <vt:lpstr>ATBD Updates</vt:lpstr>
      <vt:lpstr>Critical DRs</vt:lpstr>
      <vt:lpstr>Other DRs (1)</vt:lpstr>
      <vt:lpstr>Other DRs (2)</vt:lpstr>
      <vt:lpstr>Recent DRs</vt:lpstr>
      <vt:lpstr>Caveats</vt:lpstr>
      <vt:lpstr>Work planned before Validated 1 (Path forward)</vt:lpstr>
      <vt:lpstr>Assessment of  Data Quality Threshold Tables</vt:lpstr>
      <vt:lpstr>Product Timeline</vt:lpstr>
      <vt:lpstr>In perspective -  VIIRS vs. MODIS algorithm evolution</vt:lpstr>
      <vt:lpstr>In perspective VIIRS vs. MODIS algorithm evolution</vt:lpstr>
      <vt:lpstr>In perspective VIIRS vs. MODIS algorithm evolution</vt:lpstr>
      <vt:lpstr>In perspective VIIRS vs. MODIS algorithm evolution</vt:lpstr>
      <vt:lpstr>Slide 94</vt:lpstr>
    </vt:vector>
  </TitlesOfParts>
  <Company>Lockheed Martin IS&amp;GS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the Suomi NPP VIIRS Aerosol EDRs and IPs for Provisional Maturity Level </dc:title>
  <dc:creator>Istvan Laszlo</dc:creator>
  <cp:lastModifiedBy>Istvan Laszlo</cp:lastModifiedBy>
  <cp:revision>1393</cp:revision>
  <dcterms:created xsi:type="dcterms:W3CDTF">2011-10-05T18:31:57Z</dcterms:created>
  <dcterms:modified xsi:type="dcterms:W3CDTF">2013-06-10T16:08:14Z</dcterms:modified>
</cp:coreProperties>
</file>