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8"/>
  </p:notesMasterIdLst>
  <p:handoutMasterIdLst>
    <p:handoutMasterId r:id="rId49"/>
  </p:handoutMasterIdLst>
  <p:sldIdLst>
    <p:sldId id="500" r:id="rId2"/>
    <p:sldId id="501" r:id="rId3"/>
    <p:sldId id="514" r:id="rId4"/>
    <p:sldId id="556" r:id="rId5"/>
    <p:sldId id="525" r:id="rId6"/>
    <p:sldId id="523" r:id="rId7"/>
    <p:sldId id="524" r:id="rId8"/>
    <p:sldId id="526" r:id="rId9"/>
    <p:sldId id="536" r:id="rId10"/>
    <p:sldId id="537" r:id="rId11"/>
    <p:sldId id="560" r:id="rId12"/>
    <p:sldId id="552" r:id="rId13"/>
    <p:sldId id="502" r:id="rId14"/>
    <p:sldId id="515" r:id="rId15"/>
    <p:sldId id="516" r:id="rId16"/>
    <p:sldId id="561" r:id="rId17"/>
    <p:sldId id="562" r:id="rId18"/>
    <p:sldId id="563" r:id="rId19"/>
    <p:sldId id="564" r:id="rId20"/>
    <p:sldId id="555" r:id="rId21"/>
    <p:sldId id="559" r:id="rId22"/>
    <p:sldId id="527" r:id="rId23"/>
    <p:sldId id="568" r:id="rId24"/>
    <p:sldId id="541" r:id="rId25"/>
    <p:sldId id="518" r:id="rId26"/>
    <p:sldId id="517" r:id="rId27"/>
    <p:sldId id="542" r:id="rId28"/>
    <p:sldId id="540" r:id="rId29"/>
    <p:sldId id="546" r:id="rId30"/>
    <p:sldId id="547" r:id="rId31"/>
    <p:sldId id="543" r:id="rId32"/>
    <p:sldId id="544" r:id="rId33"/>
    <p:sldId id="545" r:id="rId34"/>
    <p:sldId id="569" r:id="rId35"/>
    <p:sldId id="548" r:id="rId36"/>
    <p:sldId id="549" r:id="rId37"/>
    <p:sldId id="538" r:id="rId38"/>
    <p:sldId id="539" r:id="rId39"/>
    <p:sldId id="512" r:id="rId40"/>
    <p:sldId id="535" r:id="rId41"/>
    <p:sldId id="508" r:id="rId42"/>
    <p:sldId id="511" r:id="rId43"/>
    <p:sldId id="510" r:id="rId44"/>
    <p:sldId id="565" r:id="rId45"/>
    <p:sldId id="567" r:id="rId46"/>
    <p:sldId id="566" r:id="rId47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9EDF4"/>
    <a:srgbClr val="D0D8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7" autoAdjust="0"/>
    <p:restoredTop sz="96359" autoAdjust="0"/>
  </p:normalViewPr>
  <p:slideViewPr>
    <p:cSldViewPr snapToGrid="0" showGuides="1">
      <p:cViewPr>
        <p:scale>
          <a:sx n="98" d="100"/>
          <a:sy n="98" d="100"/>
        </p:scale>
        <p:origin x="-606" y="-72"/>
      </p:cViewPr>
      <p:guideLst>
        <p:guide orient="horz" pos="970"/>
        <p:guide pos="5218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18"/>
    </p:cViewPr>
  </p:sorterViewPr>
  <p:notesViewPr>
    <p:cSldViewPr snapToGrid="0" snapToObjects="1">
      <p:cViewPr varScale="1">
        <p:scale>
          <a:sx n="48" d="100"/>
          <a:sy n="48" d="100"/>
        </p:scale>
        <p:origin x="-4456" y="-104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7" rIns="92373" bIns="461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73" tIns="46187" rIns="92373" bIns="461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449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903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45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078-8DBE-44B4-B0F7-8369745C9B02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91" y="5762170"/>
            <a:ext cx="1031425" cy="10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418" y="5776687"/>
            <a:ext cx="1134012" cy="105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B3A4-043B-4656-B7DF-A3CAED7F4CE8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4C0F-378C-4829-93DB-C7BF784B8700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9428-9CDB-42B5-9926-F84AC94ED693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07A-D3FD-43CB-86CC-5480991F4401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8092-5A14-4233-8941-C7F7DA0AAB18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0864-4E34-4271-8E96-D0C5563C69CB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8F8D-C206-423C-AC53-94FC049C1DC1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BF22-25D0-49DE-BCDC-661E2558E573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41E1-1C1F-448C-9313-2A32670A006D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63E8-4D98-4734-A202-2DA2D7D45CAD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E30AC-F3E7-42DF-A2E8-F605A386225B}" type="datetime1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-108" charset="-128"/>
            </a:endParaRPr>
          </a:p>
        </p:txBody>
      </p:sp>
      <p:pic>
        <p:nvPicPr>
          <p:cNvPr id="11" name="Picture 8" descr="Macintosh HD:Users:gtiona:Documents:GI_info:GI - NPP:Instruments:CERES:CERES LaRC F2F 012808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810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3186" y="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Validated Stage 1 Science Maturity Review for VIIRS Cloud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Top Height and Daytime Optical and Microphysical Products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85900" y="3886200"/>
            <a:ext cx="643197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 defTabSz="914400">
              <a:spcBef>
                <a:spcPct val="20000"/>
              </a:spcBef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Andrew Heidinger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3, 2014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Description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021404"/>
            <a:ext cx="7853881" cy="54572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NDE cloud algorithms have delivered to AIT and are being implemented in the SAPF.</a:t>
            </a:r>
          </a:p>
          <a:p>
            <a:r>
              <a:rPr lang="en-US" dirty="0" smtClean="0"/>
              <a:t>These algorithms run with the Clouds from AVHRR Extended (CLAVR-x) processing system with is run in OSPO (and will be replaced by the SAPF).</a:t>
            </a:r>
          </a:p>
          <a:p>
            <a:r>
              <a:rPr lang="en-US" dirty="0" smtClean="0"/>
              <a:t>CLAVR-x can not run</a:t>
            </a:r>
          </a:p>
          <a:p>
            <a:pPr lvl="1"/>
            <a:r>
              <a:rPr lang="en-US" dirty="0" smtClean="0"/>
              <a:t>The Nighttime Cloud Optical Properties.</a:t>
            </a:r>
          </a:p>
          <a:p>
            <a:pPr lvl="1"/>
            <a:r>
              <a:rPr lang="en-US" dirty="0" smtClean="0"/>
              <a:t>The NDE Cloud Type</a:t>
            </a:r>
            <a:endParaRPr lang="en-US" dirty="0"/>
          </a:p>
          <a:p>
            <a:pPr marL="514350" indent="-457200"/>
            <a:r>
              <a:rPr lang="en-US" dirty="0" smtClean="0"/>
              <a:t>For this analysis, CLAVR-x read in the VCM and Cloud Type/Phase from the IDPS output.</a:t>
            </a:r>
          </a:p>
          <a:p>
            <a:pPr marL="914400" lvl="1" indent="-457200"/>
            <a:r>
              <a:rPr lang="en-US" dirty="0" smtClean="0"/>
              <a:t>NDE is funding a separate VIIRS Cloud Mask but that is not analyzed here.</a:t>
            </a:r>
          </a:p>
          <a:p>
            <a:pPr marL="914400" lvl="1" indent="-457200"/>
            <a:r>
              <a:rPr lang="en-US" dirty="0" smtClean="0"/>
              <a:t>NDE algorithms retrieve for probably-cloudy </a:t>
            </a:r>
            <a:endParaRPr lang="en-US" dirty="0"/>
          </a:p>
          <a:p>
            <a:r>
              <a:rPr lang="en-US" dirty="0" smtClean="0"/>
              <a:t>Pixels where the VCM (Mask/Phase) disagrees with our validation data are ignored.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4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CLAVR-x?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Screen shot 2014-01-05 at 3.2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244306"/>
            <a:ext cx="9144000" cy="3613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908" y="979665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CLAVR-x is the NESDIS Operational AVHRR and GOES Cloud Processing System.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CLAVR-x runs the GOES-R AWG cloud algorithms implemented in NDE.  Product list almost equivalent to IDPS cloud products.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CLAVR-x is now part of the CSPP Direct Broadcast Package.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CLAVR-x and the NDE algorithms also run on many other sensors (see below)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3121" y="2918657"/>
            <a:ext cx="286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http://</a:t>
            </a:r>
            <a:r>
              <a:rPr lang="en-US" sz="1600" dirty="0" err="1" smtClean="0">
                <a:solidFill>
                  <a:srgbClr val="3366FF"/>
                </a:solidFill>
              </a:rPr>
              <a:t>cimss.ssec.wisc.edu</a:t>
            </a:r>
            <a:r>
              <a:rPr lang="en-US" sz="1600" dirty="0" smtClean="0">
                <a:solidFill>
                  <a:srgbClr val="3366FF"/>
                </a:solidFill>
              </a:rPr>
              <a:t>/</a:t>
            </a:r>
            <a:r>
              <a:rPr lang="en-US" sz="1600" dirty="0" err="1" smtClean="0">
                <a:solidFill>
                  <a:srgbClr val="3366FF"/>
                </a:solidFill>
              </a:rPr>
              <a:t>clavr</a:t>
            </a:r>
            <a:endParaRPr 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3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Height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Yue</a:t>
            </a:r>
            <a:r>
              <a:rPr lang="en-US" dirty="0" smtClean="0"/>
              <a:t> Li and Andrew Heidinger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84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Top Height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61" y="991259"/>
            <a:ext cx="7989281" cy="53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Top Pressure Requirements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558" y="1057711"/>
            <a:ext cx="8330559" cy="551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1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Top Temperature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07" y="1118681"/>
            <a:ext cx="8389133" cy="51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6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Top Property Error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7" y="1003724"/>
            <a:ext cx="7776926" cy="170742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/>
              <a:t>Based on CALIPSO/CALIOP co-locations with VIIRS.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/>
              <a:t>COT filter &gt; 1 accomplished using CALIOP COT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/>
              <a:t>Data where VIIRS and CALIOP phase disagreed where thrown out (a loss of 17% of data</a:t>
            </a:r>
            <a:r>
              <a:rPr lang="en-US" dirty="0" smtClean="0"/>
              <a:t>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 smtClean="0"/>
              <a:t>CTP based on MODIS Comparisons. No CTP in CALIOP product.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8199358"/>
              </p:ext>
            </p:extLst>
          </p:nvPr>
        </p:nvGraphicFramePr>
        <p:xfrm>
          <a:off x="558199" y="2657000"/>
          <a:ext cx="8105564" cy="323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516"/>
                <a:gridCol w="2270427"/>
                <a:gridCol w="2116256"/>
                <a:gridCol w="2212365"/>
              </a:tblGrid>
              <a:tr h="3582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 Analyzed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L1RD Threshold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Analysis/Validation Result (within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specs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Error Summary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CTT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3K when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≥ 1, 6K when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&lt; 1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47.6% (accuracy)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37.8% (precision)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1.9K (bias)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8.3K (standard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3" marB="45723" horzOverflow="overflow"/>
                </a:tc>
              </a:tr>
              <a:tr h="6608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CTH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1km when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≥ 1,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2km when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&lt; 1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73.2% (accuracy)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77.2% (precision)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-0.51km (bias)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1.24km (standard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CTP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≥ 1: 100mb for [0,3km], 75mb for [3,7km], 50mb for &gt; 7km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82.9% (accuracy)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82.9% (accuracy)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-0.02hPa (bias)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68.8hPa (standard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4681" y="5787242"/>
            <a:ext cx="623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Limitations: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a. Analysis is based on single-layer data between 60°N and 60</a:t>
            </a:r>
            <a:r>
              <a:rPr lang="en-US" sz="1600" dirty="0">
                <a:solidFill>
                  <a:srgbClr val="FF0000"/>
                </a:solidFill>
              </a:rPr>
              <a:t>°</a:t>
            </a:r>
            <a:r>
              <a:rPr lang="en-US" sz="1600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b. Phase match excludes a large percentage of data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c. CTP is based on comparison with MODIS C6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4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</a:t>
            </a:r>
            <a:r>
              <a:rPr lang="en-US" dirty="0" smtClean="0"/>
              <a:t>Temperature </a:t>
            </a:r>
            <a:r>
              <a:rPr lang="en-US" dirty="0"/>
              <a:t>Error Budget Supporting Material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 descr="ctt_phasematc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3" b="427"/>
          <a:stretch/>
        </p:blipFill>
        <p:spPr>
          <a:xfrm>
            <a:off x="1709928" y="914400"/>
            <a:ext cx="5522976" cy="4233672"/>
          </a:xfrm>
        </p:spPr>
      </p:pic>
      <p:pic>
        <p:nvPicPr>
          <p:cNvPr id="6" name="Picture 5" descr="Screen Shot 2014-09-01 at 8.19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591" y="5180351"/>
            <a:ext cx="6815121" cy="16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6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Height Error Budget Supporting Material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 descr="cth_phasematc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2" b="426"/>
          <a:stretch/>
        </p:blipFill>
        <p:spPr>
          <a:xfrm>
            <a:off x="1709928" y="914400"/>
            <a:ext cx="5522976" cy="4233672"/>
          </a:xfrm>
        </p:spPr>
      </p:pic>
      <p:pic>
        <p:nvPicPr>
          <p:cNvPr id="8" name="Picture 7" descr="Screen Shot 2014-09-01 at 8.29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" t="1" r="4" b="1"/>
          <a:stretch/>
        </p:blipFill>
        <p:spPr>
          <a:xfrm>
            <a:off x="1152144" y="5184648"/>
            <a:ext cx="6793992" cy="15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1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</a:t>
            </a:r>
            <a:r>
              <a:rPr lang="en-US" dirty="0" smtClean="0"/>
              <a:t>Pressure </a:t>
            </a:r>
            <a:r>
              <a:rPr lang="en-US" dirty="0"/>
              <a:t>Error Budget Supporting Material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Screen Shot 2014-09-01 at 8.38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693" y="5176626"/>
            <a:ext cx="5778402" cy="1641774"/>
          </a:xfrm>
          <a:prstGeom prst="rect">
            <a:avLst/>
          </a:prstGeom>
        </p:spPr>
      </p:pic>
      <p:pic>
        <p:nvPicPr>
          <p:cNvPr id="10" name="Content Placeholder 9" descr="ctp_phasematch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3" b="427"/>
          <a:stretch/>
        </p:blipFill>
        <p:spPr>
          <a:xfrm>
            <a:off x="1709928" y="914400"/>
            <a:ext cx="5522976" cy="4233672"/>
          </a:xfrm>
        </p:spPr>
      </p:pic>
    </p:spTree>
    <p:extLst>
      <p:ext uri="{BB962C8B-B14F-4D97-AF65-F5344CB8AC3E}">
        <p14:creationId xmlns:p14="http://schemas.microsoft.com/office/powerpoint/2010/main" xmlns="" val="27289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899"/>
            <a:ext cx="8229600" cy="530552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Algorithm Cal/Val Team Members</a:t>
            </a:r>
          </a:p>
          <a:p>
            <a:endParaRPr lang="en-US" sz="2600" dirty="0" smtClean="0"/>
          </a:p>
          <a:p>
            <a:r>
              <a:rPr lang="en-US" sz="2600" dirty="0" smtClean="0"/>
              <a:t>Cloud Top Properties</a:t>
            </a:r>
          </a:p>
          <a:p>
            <a:pPr lvl="1"/>
            <a:r>
              <a:rPr lang="en-US" sz="2200" dirty="0" smtClean="0"/>
              <a:t>Product Requirements</a:t>
            </a:r>
          </a:p>
          <a:p>
            <a:pPr lvl="1"/>
            <a:r>
              <a:rPr lang="en-US" sz="2200" dirty="0" smtClean="0"/>
              <a:t>Evaluation of algorithm performance to specification requirements</a:t>
            </a:r>
          </a:p>
          <a:p>
            <a:pPr lvl="2"/>
            <a:r>
              <a:rPr lang="en-US" sz="1800" dirty="0" smtClean="0"/>
              <a:t>Evaluation of the effect of required algorithm inputs</a:t>
            </a:r>
          </a:p>
          <a:p>
            <a:pPr lvl="2"/>
            <a:r>
              <a:rPr lang="en-US" sz="1800" dirty="0" smtClean="0"/>
              <a:t>Quality flag analysis/validation</a:t>
            </a:r>
          </a:p>
          <a:p>
            <a:pPr lvl="2"/>
            <a:r>
              <a:rPr lang="en-US" sz="1800" dirty="0" smtClean="0"/>
              <a:t>Error Budget</a:t>
            </a:r>
          </a:p>
          <a:p>
            <a:r>
              <a:rPr lang="en-US" sz="2600" dirty="0" smtClean="0"/>
              <a:t>Cloud Optical Properties</a:t>
            </a:r>
          </a:p>
          <a:p>
            <a:pPr lvl="1"/>
            <a:r>
              <a:rPr lang="en-US" sz="2200" dirty="0"/>
              <a:t>Product Requirements</a:t>
            </a:r>
          </a:p>
          <a:p>
            <a:pPr lvl="1"/>
            <a:r>
              <a:rPr lang="en-US" sz="2200" dirty="0"/>
              <a:t>Evaluation of algorithm performance to specification requirements</a:t>
            </a:r>
          </a:p>
          <a:p>
            <a:pPr lvl="2"/>
            <a:r>
              <a:rPr lang="en-US" sz="1800" dirty="0"/>
              <a:t>Evaluation of the effect of required algorithm inputs</a:t>
            </a:r>
          </a:p>
          <a:p>
            <a:pPr lvl="2"/>
            <a:r>
              <a:rPr lang="en-US" sz="1800" dirty="0"/>
              <a:t>Quality flag analysis/validation</a:t>
            </a:r>
          </a:p>
          <a:p>
            <a:pPr lvl="2"/>
            <a:r>
              <a:rPr lang="en-US" sz="1800" dirty="0"/>
              <a:t>Error Budget</a:t>
            </a:r>
          </a:p>
          <a:p>
            <a:r>
              <a:rPr lang="en-US" sz="2600" dirty="0" smtClean="0"/>
              <a:t>Documentation</a:t>
            </a:r>
          </a:p>
          <a:p>
            <a:r>
              <a:rPr lang="en-US" sz="2400" dirty="0" smtClean="0"/>
              <a:t>Identification of Processing Environment</a:t>
            </a:r>
            <a:endParaRPr lang="en-US" sz="2600" dirty="0" smtClean="0"/>
          </a:p>
          <a:p>
            <a:r>
              <a:rPr lang="en-US" sz="2600" dirty="0" smtClean="0"/>
              <a:t>Users &amp; User Feedback</a:t>
            </a:r>
          </a:p>
          <a:p>
            <a:r>
              <a:rPr lang="en-US" sz="2600" dirty="0" smtClean="0"/>
              <a:t>Conclusion</a:t>
            </a:r>
          </a:p>
          <a:p>
            <a:r>
              <a:rPr lang="en-US" sz="2600" dirty="0" smtClean="0"/>
              <a:t>Path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Height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Screen Shot 2014-08-31 at 6.5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030" y="971846"/>
            <a:ext cx="5458970" cy="5367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711" y="1130100"/>
            <a:ext cx="355069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Plotting CTH bias as a function of retrieved height (y-axis) and retrieved emissivity (x-axis).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illustrates a known problem – over estimation of height for thin and very high cirrus clouds.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solution is the microphysical model which is the most difficult thing to nail down and is an active area of research.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 to k-ratio DR’s on IDPS algorithms.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VIIRS is sensitive to this because of no h2o or co2.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98856" y="2436096"/>
            <a:ext cx="2410322" cy="414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00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08" y="0"/>
            <a:ext cx="6545384" cy="822960"/>
          </a:xfrm>
        </p:spPr>
        <p:txBody>
          <a:bodyPr>
            <a:normAutofit/>
          </a:bodyPr>
          <a:lstStyle/>
          <a:p>
            <a:r>
              <a:rPr lang="en-US" dirty="0" smtClean="0"/>
              <a:t>CTPH:  NDE-VIIRS </a:t>
            </a:r>
            <a:r>
              <a:rPr lang="en-US" dirty="0" err="1" smtClean="0"/>
              <a:t>vs</a:t>
            </a:r>
            <a:r>
              <a:rPr lang="en-US" dirty="0" smtClean="0"/>
              <a:t> C6-MODIS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6" y="1084113"/>
            <a:ext cx="8662034" cy="156487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Images below show the same analysis plotted differently for C6 MODIS and CLAVR- </a:t>
            </a:r>
            <a:r>
              <a:rPr lang="en-US" sz="2000" dirty="0" err="1" smtClean="0"/>
              <a:t>vs</a:t>
            </a:r>
            <a:r>
              <a:rPr lang="en-US" sz="2000" dirty="0" smtClean="0"/>
              <a:t> CALIPSO cloud height .  NDE is run in CLAVR-x run and CLAVR-x appears on axis.</a:t>
            </a:r>
          </a:p>
          <a:p>
            <a:r>
              <a:rPr lang="en-US" sz="2000" dirty="0" smtClean="0"/>
              <a:t>MODAWG = MODIS + NOAA AWG = Processing system proposed for NPP Proposal lead by Steve </a:t>
            </a:r>
            <a:r>
              <a:rPr lang="en-US" sz="2000" dirty="0" err="1" smtClean="0"/>
              <a:t>Platnick</a:t>
            </a:r>
            <a:r>
              <a:rPr lang="en-US" sz="2000" dirty="0" smtClean="0"/>
              <a:t>.  MODAWG heights are CLAVR-x.</a:t>
            </a:r>
          </a:p>
          <a:p>
            <a:r>
              <a:rPr lang="en-US" sz="2000" b="1" dirty="0" smtClean="0"/>
              <a:t>CLAVR-x on VIIRS is similar to but not identical with C6 MODIS</a:t>
            </a:r>
            <a:r>
              <a:rPr lang="en-US" sz="20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CD8C-480D-4EFE-B840-7F15D9DDF482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9896" y="2591216"/>
            <a:ext cx="4572000" cy="33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8" y="2511577"/>
            <a:ext cx="4572000" cy="35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0380" y="6237687"/>
            <a:ext cx="256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2014 Day +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86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CTP/ACHA 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021404"/>
            <a:ext cx="7853881" cy="545721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Meta Data Definition (per pixel)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Cloud </a:t>
            </a:r>
            <a:r>
              <a:rPr lang="en-US" dirty="0"/>
              <a:t>Height Attempted (0 = no / 1 = 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Bias </a:t>
            </a:r>
            <a:r>
              <a:rPr lang="en-US" dirty="0"/>
              <a:t>Correction Employed (0 = no / 1 = </a:t>
            </a:r>
            <a:r>
              <a:rPr lang="en-US" dirty="0" smtClean="0"/>
              <a:t>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Ice </a:t>
            </a:r>
            <a:r>
              <a:rPr lang="en-US" dirty="0"/>
              <a:t>Cloud Retrieval (0 = no / 1 = 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Local </a:t>
            </a:r>
            <a:r>
              <a:rPr lang="en-US" dirty="0" err="1"/>
              <a:t>Radiatve</a:t>
            </a:r>
            <a:r>
              <a:rPr lang="en-US" dirty="0"/>
              <a:t> Center Processing Used (0 = no / 1 = 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Multi-layer </a:t>
            </a:r>
            <a:r>
              <a:rPr lang="en-US" dirty="0"/>
              <a:t>Retrieval (0 = no / 1 = </a:t>
            </a:r>
            <a:r>
              <a:rPr lang="en-US" dirty="0" smtClean="0"/>
              <a:t>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Lower </a:t>
            </a:r>
            <a:r>
              <a:rPr lang="en-US" dirty="0"/>
              <a:t>Cloud Interpolation Used (0 = no / 1 = yes</a:t>
            </a:r>
            <a:r>
              <a:rPr lang="en-US" dirty="0" smtClean="0"/>
              <a:t>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Boundary </a:t>
            </a:r>
            <a:r>
              <a:rPr lang="en-US" dirty="0"/>
              <a:t>Layer Inversion Assumed  (0 = no / 1 = </a:t>
            </a:r>
            <a:r>
              <a:rPr lang="en-US" dirty="0" smtClean="0"/>
              <a:t>yes)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NWP </a:t>
            </a:r>
            <a:r>
              <a:rPr lang="en-US" dirty="0"/>
              <a:t>Profile Inversion Assumed (0 = no / 1 = yes</a:t>
            </a:r>
            <a:r>
              <a:rPr lang="en-US" dirty="0" smtClean="0"/>
              <a:t>)</a:t>
            </a:r>
          </a:p>
          <a:p>
            <a:pPr marL="400050" lvl="1" indent="0">
              <a:buNone/>
            </a:pPr>
            <a:endParaRPr lang="en-US" dirty="0" smtClean="0"/>
          </a:p>
          <a:p>
            <a:r>
              <a:rPr lang="en-US" dirty="0" smtClean="0"/>
              <a:t>Quality </a:t>
            </a:r>
            <a:r>
              <a:rPr lang="en-US" dirty="0"/>
              <a:t>F</a:t>
            </a:r>
            <a:r>
              <a:rPr lang="en-US" dirty="0" smtClean="0"/>
              <a:t>lag Definition (per pixel)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Processed </a:t>
            </a:r>
            <a:r>
              <a:rPr lang="en-US" dirty="0"/>
              <a:t>(0 = no / 1 = yes)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Valid </a:t>
            </a:r>
            <a:r>
              <a:rPr lang="en-US" dirty="0" err="1"/>
              <a:t>Tc</a:t>
            </a:r>
            <a:r>
              <a:rPr lang="en-US" dirty="0"/>
              <a:t> Retrieval (0 = yes, 1 = no)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Valid </a:t>
            </a:r>
            <a:r>
              <a:rPr lang="en-US" dirty="0" err="1"/>
              <a:t>ec</a:t>
            </a:r>
            <a:r>
              <a:rPr lang="en-US" dirty="0"/>
              <a:t> Retrieval (0 = yes, 1 = no)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Valid </a:t>
            </a:r>
            <a:r>
              <a:rPr lang="en-US" dirty="0"/>
              <a:t>beta Retrieval (0 = yes, 1 = no)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degraded </a:t>
            </a:r>
            <a:r>
              <a:rPr lang="en-US" dirty="0" err="1"/>
              <a:t>Tc</a:t>
            </a:r>
            <a:r>
              <a:rPr lang="en-US" dirty="0"/>
              <a:t> Retrieval (0 = no, 1 = yes)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degraded </a:t>
            </a:r>
            <a:r>
              <a:rPr lang="en-US" dirty="0" err="1"/>
              <a:t>ec</a:t>
            </a:r>
            <a:r>
              <a:rPr lang="en-US" dirty="0"/>
              <a:t> Retrieval (0 = no, 1 = yes)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degraded </a:t>
            </a:r>
            <a:r>
              <a:rPr lang="en-US" dirty="0"/>
              <a:t>beta Retrieval (0 = no, 1 = yes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nalysis/validation</a:t>
            </a:r>
          </a:p>
          <a:p>
            <a:pPr lvl="1"/>
            <a:r>
              <a:rPr lang="en-US" dirty="0" smtClean="0"/>
              <a:t>Verified manually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8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Top Property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Within specs percentages are higher for CTH and CTP than CTT, due to conversion relationship from height to temperature</a:t>
            </a:r>
          </a:p>
          <a:p>
            <a:r>
              <a:rPr lang="en-US" dirty="0" smtClean="0"/>
              <a:t>NDE shows a negative cloud height bias for ice clouds, common to passive sensor</a:t>
            </a:r>
          </a:p>
          <a:p>
            <a:r>
              <a:rPr lang="en-US" dirty="0" smtClean="0"/>
              <a:t>Water clouds CTH bias is possibly related to temperature inversion, and less reliable CALIPSO data at lower levels? </a:t>
            </a:r>
          </a:p>
          <a:p>
            <a:r>
              <a:rPr lang="en-US" dirty="0" smtClean="0"/>
              <a:t>Large bias and variations of nighttime CTP is likely due to poor MODIS performance at night, and MODIS C6 CTP is </a:t>
            </a:r>
            <a:r>
              <a:rPr lang="en-US" smtClean="0"/>
              <a:t>pending validation too</a:t>
            </a:r>
            <a:endParaRPr lang="en-US" dirty="0" smtClean="0"/>
          </a:p>
          <a:p>
            <a:r>
              <a:rPr lang="en-US" dirty="0" smtClean="0"/>
              <a:t>ACHA COD performs well for values less than 1.5</a:t>
            </a:r>
          </a:p>
          <a:p>
            <a:r>
              <a:rPr lang="en-US" dirty="0" smtClean="0"/>
              <a:t>ACHA COD validation is only applicable to ice clouds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5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Daytime Cloud Optical Properties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Andi</a:t>
            </a:r>
            <a:r>
              <a:rPr lang="en-US" dirty="0" smtClean="0"/>
              <a:t> Walther, CIMSS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44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Optical Depth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22" y="1532815"/>
            <a:ext cx="8653063" cy="427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8959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Effective Particle Size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21" y="1352517"/>
            <a:ext cx="8112868" cy="510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66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Challenge: </a:t>
            </a:r>
            <a:r>
              <a:rPr lang="en-US" sz="2400" dirty="0" smtClean="0"/>
              <a:t>Cloud </a:t>
            </a:r>
            <a:r>
              <a:rPr lang="en-US" sz="2400" dirty="0"/>
              <a:t>optical parameters, in particular optical depth, are difficult to validate. </a:t>
            </a:r>
            <a:r>
              <a:rPr lang="en-US" sz="2400" dirty="0" smtClean="0"/>
              <a:t>Validation sources are rare. Most evaluation sources </a:t>
            </a:r>
            <a:r>
              <a:rPr lang="en-US" sz="2400" dirty="0"/>
              <a:t>use similar retrieval approaches, and are therefore not independent.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/>
              <a:t>Strategies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Sanity checks by </a:t>
            </a:r>
            <a:r>
              <a:rPr lang="en-US" sz="2400" dirty="0" smtClean="0"/>
              <a:t>inter-comparisons </a:t>
            </a:r>
            <a:r>
              <a:rPr lang="en-US" sz="2400" dirty="0"/>
              <a:t>with existing retrievals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Direct comparison with MODIS products.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Use of passive microwave retrievals to validate  liquid water path.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A-TRAIN measurements can help to identify aerosol layers and multi-layer clouds.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6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7" y="1352649"/>
            <a:ext cx="7776926" cy="1707422"/>
          </a:xfrm>
        </p:spPr>
        <p:txBody>
          <a:bodyPr>
            <a:normAutofit fontScale="92500"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 smtClean="0"/>
              <a:t>Errors computed relative to MODIS C6 COD and CEPS.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 smtClean="0"/>
              <a:t>VIIRS results are </a:t>
            </a:r>
            <a:r>
              <a:rPr lang="en-US" dirty="0" err="1" smtClean="0"/>
              <a:t>colocated</a:t>
            </a:r>
            <a:r>
              <a:rPr lang="en-US" dirty="0" smtClean="0"/>
              <a:t> AQUA/MODIS over 10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5340871"/>
              </p:ext>
            </p:extLst>
          </p:nvPr>
        </p:nvGraphicFramePr>
        <p:xfrm>
          <a:off x="627262" y="3418581"/>
          <a:ext cx="7835154" cy="2651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943"/>
                <a:gridCol w="1884669"/>
                <a:gridCol w="3426555"/>
                <a:gridCol w="914987"/>
              </a:tblGrid>
              <a:tr h="3582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 Analyzed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L1RD Threshold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Analysis/Validation Result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Error Summary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COD Accuracy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Greater of 24% or 1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A: 2.9% P: 26% ; 92.1% inside accuracy specs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CEPS Water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Accuracy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Greater of 22% or 1um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A: 21.5% P: 5.6%; 77.4% inside accuracy specs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CEPS Ice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Accuracy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Greater of 28% or 1um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A: 22.9% P: 3.6%; 69.3 % in accuracy specs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584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10" r="-12810"/>
          <a:stretch>
            <a:fillRect/>
          </a:stretch>
        </p:blipFill>
        <p:spPr>
          <a:xfrm>
            <a:off x="-103670" y="966232"/>
            <a:ext cx="4052888" cy="250666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772" y="990601"/>
            <a:ext cx="3272145" cy="254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984" y="3163073"/>
            <a:ext cx="34671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758" y="3226315"/>
            <a:ext cx="34671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1720" y="5844040"/>
            <a:ext cx="771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DCOMP to MODIS-AQUA products for 10 full days. White lines depict requirement limits.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44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8366401"/>
              </p:ext>
            </p:extLst>
          </p:nvPr>
        </p:nvGraphicFramePr>
        <p:xfrm>
          <a:off x="255661" y="1077977"/>
          <a:ext cx="8558204" cy="5212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657"/>
                <a:gridCol w="2007162"/>
                <a:gridCol w="4523385"/>
              </a:tblGrid>
              <a:tr h="3233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Organization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Major Task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Kurt F.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Brueske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/Raytheon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Code testing support within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IDPS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Janna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Feeley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Aerospace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Andrew Heidinger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NOAA/STAR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Lead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Eric Wong*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Algorithm Updates and Documentation Lead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Robert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Holz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UW/SSEC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CALIPSO Validation  and PEATE Liaison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Andi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Walther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UW/CIMSS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Daytime COP Algorithm Support</a:t>
                      </a:r>
                    </a:p>
                  </a:txBody>
                  <a:tcPr marT="45723" marB="45723" horzOverflow="overflow"/>
                </a:tc>
              </a:tr>
              <a:tr h="29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Yue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UW/CIMSS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CTP Algorithm + ADL Support</a:t>
                      </a:r>
                    </a:p>
                  </a:txBody>
                  <a:tcPr horzOverflow="overflow"/>
                </a:tc>
              </a:tr>
              <a:tr h="29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Denis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Botembakov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UW/CIMSS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Validation Data and Analysis Generation</a:t>
                      </a:r>
                    </a:p>
                  </a:txBody>
                  <a:tcPr horzOverflow="overflow"/>
                </a:tc>
              </a:tr>
              <a:tr h="29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Steve Miller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CSU/CIRA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Cloudsat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Validation</a:t>
                      </a:r>
                    </a:p>
                  </a:txBody>
                  <a:tcPr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Jay Mace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Utah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ARM (surface) Validation Tools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Kwo-Sen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NASA/Goddard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Scattering Models for Daytime COP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Bryan Baum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UW/SSEC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Scattering Models for Daytime COP</a:t>
                      </a:r>
                    </a:p>
                  </a:txBody>
                  <a:tcPr marT="45723" marB="45723"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Borbas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UW/SSEC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Using CrIS for VIIRS cloud height validation</a:t>
                      </a:r>
                    </a:p>
                  </a:txBody>
                  <a:tcPr marT="45723" marB="45723" horzOverflow="overflow"/>
                </a:tc>
              </a:tr>
              <a:tr h="29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Curtis Seaman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CSU/CIRA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Cloud Base Height</a:t>
                      </a:r>
                    </a:p>
                  </a:txBody>
                  <a:tcPr horzOverflow="overflow"/>
                </a:tc>
              </a:tr>
              <a:tr h="29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Yoo-Jeong Noh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CSU/CIRA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Cloud Base Height</a:t>
                      </a:r>
                    </a:p>
                  </a:txBody>
                  <a:tcPr horzOverflow="overflow"/>
                </a:tc>
              </a:tr>
              <a:tr h="296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UW/SSEC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General Validation Support</a:t>
                      </a: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Cloud Cal/Val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7567" y="6504131"/>
            <a:ext cx="895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Members in grey are no longer funded.    * Members funded outside of cloud team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61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41" t="14003" r="2402" b="5605"/>
          <a:stretch>
            <a:fillRect/>
          </a:stretch>
        </p:blipFill>
        <p:spPr bwMode="auto">
          <a:xfrm>
            <a:off x="3656944" y="1569064"/>
            <a:ext cx="4752044" cy="4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80999" y="1295400"/>
            <a:ext cx="328632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Microwave </a:t>
            </a:r>
            <a:r>
              <a:rPr lang="en-US" sz="1600" dirty="0" smtClean="0">
                <a:solidFill>
                  <a:srgbClr val="333333"/>
                </a:solidFill>
              </a:rPr>
              <a:t>sensors </a:t>
            </a:r>
            <a:r>
              <a:rPr lang="en-US" sz="1600" dirty="0">
                <a:solidFill>
                  <a:srgbClr val="333333"/>
                </a:solidFill>
              </a:rPr>
              <a:t>offer a further validation source</a:t>
            </a:r>
          </a:p>
          <a:p>
            <a:pPr algn="l"/>
            <a:r>
              <a:rPr lang="en-US" sz="1600" dirty="0">
                <a:solidFill>
                  <a:srgbClr val="333333"/>
                </a:solidFill>
              </a:rPr>
              <a:t>Validation is limited due to coarse spatial resolution and to only liquid phase sensitivity</a:t>
            </a:r>
          </a:p>
          <a:p>
            <a:pPr algn="l"/>
            <a:r>
              <a:rPr lang="en-US" sz="1600" dirty="0">
                <a:solidFill>
                  <a:srgbClr val="333333"/>
                </a:solidFill>
              </a:rPr>
              <a:t>We apply several filter criteria:</a:t>
            </a:r>
          </a:p>
          <a:p>
            <a:pPr algn="l"/>
            <a:endParaRPr lang="en-US" sz="1600" dirty="0">
              <a:solidFill>
                <a:srgbClr val="333333"/>
              </a:solidFill>
            </a:endParaRPr>
          </a:p>
          <a:p>
            <a:pPr lvl="1" algn="l">
              <a:buFont typeface="Arial" charset="0"/>
              <a:buChar char="•"/>
            </a:pPr>
            <a:r>
              <a:rPr lang="en-US" sz="1600" dirty="0">
                <a:solidFill>
                  <a:srgbClr val="333333"/>
                </a:solidFill>
              </a:rPr>
              <a:t>90% of DCOMP pixels must be covered by liquid clouds</a:t>
            </a:r>
          </a:p>
          <a:p>
            <a:pPr lvl="1" algn="l">
              <a:buFont typeface="Arial" charset="0"/>
              <a:buChar char="•"/>
            </a:pPr>
            <a:r>
              <a:rPr lang="en-US" sz="1600" dirty="0">
                <a:solidFill>
                  <a:srgbClr val="333333"/>
                </a:solidFill>
              </a:rPr>
              <a:t>MW is insensitive to thin clouds. We exclude clouds thinner than COD = 5.</a:t>
            </a:r>
          </a:p>
          <a:p>
            <a:pPr lvl="1" algn="l">
              <a:buFont typeface="Arial" charset="0"/>
              <a:buChar char="•"/>
            </a:pPr>
            <a:r>
              <a:rPr lang="en-US" sz="1600" dirty="0">
                <a:solidFill>
                  <a:srgbClr val="333333"/>
                </a:solidFill>
              </a:rPr>
              <a:t>We exclude all MW pixels with rain flag. 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00708" y="5871467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solidFill>
                  <a:srgbClr val="333333"/>
                </a:solidFill>
              </a:rPr>
              <a:t>Image shows that 90 percent of pixels are within the 50 g/m2 spec.</a:t>
            </a:r>
            <a:endParaRPr lang="en-US" dirty="0"/>
          </a:p>
        </p:txBody>
      </p:sp>
      <p:cxnSp>
        <p:nvCxnSpPr>
          <p:cNvPr id="17" name="AutoShape 1"/>
          <p:cNvCxnSpPr>
            <a:cxnSpLocks noChangeShapeType="1"/>
          </p:cNvCxnSpPr>
          <p:nvPr/>
        </p:nvCxnSpPr>
        <p:spPr bwMode="auto">
          <a:xfrm flipV="1">
            <a:off x="6324600" y="1447800"/>
            <a:ext cx="1676400" cy="167640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AutoShape 1"/>
          <p:cNvCxnSpPr>
            <a:cxnSpLocks noChangeShapeType="1"/>
          </p:cNvCxnSpPr>
          <p:nvPr/>
        </p:nvCxnSpPr>
        <p:spPr bwMode="auto">
          <a:xfrm flipV="1">
            <a:off x="6527283" y="1789926"/>
            <a:ext cx="1676400" cy="160020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7443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596"/>
            <a:ext cx="8229600" cy="5076568"/>
          </a:xfrm>
        </p:spPr>
        <p:txBody>
          <a:bodyPr/>
          <a:lstStyle/>
          <a:p>
            <a:r>
              <a:rPr lang="en-US" dirty="0" smtClean="0"/>
              <a:t>We demonstrated that DCOMP is consistent over the sensors: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Screen Shot 2014-08-28 at 4.3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28769"/>
            <a:ext cx="4665141" cy="4114800"/>
          </a:xfrm>
          <a:prstGeom prst="rect">
            <a:avLst/>
          </a:prstGeom>
        </p:spPr>
      </p:pic>
      <p:pic>
        <p:nvPicPr>
          <p:cNvPr id="7" name="Picture 6" descr="Screen Shot 2014-08-28 at 4.3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430" y="1865946"/>
            <a:ext cx="4569570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679" y="6077283"/>
            <a:ext cx="763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 Validation efforts of DCOMP can be made for any sensor.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70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4F81BD"/>
                </a:solidFill>
              </a:rPr>
              <a:t>COD-</a:t>
            </a:r>
            <a:r>
              <a:rPr lang="en-US" dirty="0" smtClean="0"/>
              <a:t>Inter comparison during CREW workshop 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636" r="-6636"/>
          <a:stretch>
            <a:fillRect/>
          </a:stretch>
        </p:blipFill>
        <p:spPr>
          <a:xfrm>
            <a:off x="-108186" y="1926710"/>
            <a:ext cx="7232650" cy="4471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3330" y="2073274"/>
            <a:ext cx="224186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DCOMP was continuously tested in the Cloud Retrieval Evaluation Workshop (CREW) series. All leading cloud retrieval developer are part of CREW. </a:t>
            </a:r>
          </a:p>
          <a:p>
            <a:r>
              <a:rPr lang="en-US" dirty="0" smtClean="0"/>
              <a:t>Image shows comparison of DCOMP (on x-axis’) to KNMI, EUMETSAT, DLR, Belgium Met office, UK Met Office and Goddard/NASA retrievals.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3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EPS- </a:t>
            </a:r>
            <a:r>
              <a:rPr lang="en-US" dirty="0" err="1" smtClean="0"/>
              <a:t>Intercomparison</a:t>
            </a:r>
            <a:r>
              <a:rPr lang="en-US" dirty="0" smtClean="0"/>
              <a:t> during CREW workshop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3330" y="1788198"/>
            <a:ext cx="234067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DCOMP was continuously tested over the last 6 years in the Cloud Retrieval Evaluation Workshop (CREW) series. All leading cloud retrieval developers are part of CREW. </a:t>
            </a:r>
          </a:p>
          <a:p>
            <a:r>
              <a:rPr lang="en-US" dirty="0" smtClean="0"/>
              <a:t>Image shows comparison of DCOMP/EPS (on x-axis’) to KNMI, EUMETSAT, DLR, UK Met Office. Langley/NASA and Goddard/NASA retrievals.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32" r="-7832"/>
          <a:stretch>
            <a:fillRect/>
          </a:stretch>
        </p:blipFill>
        <p:spPr>
          <a:xfrm>
            <a:off x="-500193" y="1886247"/>
            <a:ext cx="7848600" cy="4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3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DCOMP Comparison with </a:t>
            </a:r>
            <a:r>
              <a:rPr lang="en-US" dirty="0" err="1" smtClean="0"/>
              <a:t>IDps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9421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4" descr="CODwat_diff_hist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9917" y="1193284"/>
            <a:ext cx="28956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7687" y="36930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 descr="CODice_diff_hist_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1571" y="1232158"/>
            <a:ext cx="29114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365" y="4228326"/>
            <a:ext cx="289401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5936" y="4241284"/>
            <a:ext cx="289401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289085"/>
            <a:ext cx="31360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Imperfect matching complicates evaluation. Histograms of results over same region and time </a:t>
            </a:r>
            <a:r>
              <a:rPr lang="en-US" dirty="0" smtClean="0"/>
              <a:t>can </a:t>
            </a:r>
            <a:r>
              <a:rPr lang="en-US" dirty="0"/>
              <a:t>support analysis.</a:t>
            </a:r>
          </a:p>
          <a:p>
            <a:r>
              <a:rPr lang="en-US" dirty="0"/>
              <a:t>Images show Frequency of occurrence for </a:t>
            </a:r>
            <a:r>
              <a:rPr lang="en-US" dirty="0" smtClean="0"/>
              <a:t>COD </a:t>
            </a:r>
            <a:r>
              <a:rPr lang="en-US" dirty="0"/>
              <a:t>water and ice phase for DCOMP, MODIS and IDPS.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587" y="1308754"/>
            <a:ext cx="3019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show difference histograms </a:t>
            </a:r>
            <a:r>
              <a:rPr lang="en-US" dirty="0"/>
              <a:t>of pixel by pixel comparison </a:t>
            </a:r>
            <a:r>
              <a:rPr lang="en-US" dirty="0" smtClean="0"/>
              <a:t> between DCOMP on VIIRS, MODIS and IDPS on VIIRS retrievals for COD for water and ice. </a:t>
            </a:r>
          </a:p>
          <a:p>
            <a:r>
              <a:rPr lang="en-US" dirty="0"/>
              <a:t>Matching criteria are 5km and 10 minutes.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17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Cloud Optical Properties Error Budget Supporting Material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7687" y="36930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856" y="1152863"/>
            <a:ext cx="27035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2480" y="2708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6088" y="1217652"/>
            <a:ext cx="27035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4475" y="53127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002" y="4215368"/>
            <a:ext cx="28575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8910" y="4202410"/>
            <a:ext cx="29098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6216" y="1321712"/>
            <a:ext cx="3019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show difference histograms of pixel by pixel comparison between DCOMP, MODIS and IDPS retrievals for EPS for water and ice. </a:t>
            </a:r>
          </a:p>
          <a:p>
            <a:r>
              <a:rPr lang="en-US" dirty="0" smtClean="0"/>
              <a:t>Matching criteria are 5km and 10 minutes.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174" y="4237253"/>
            <a:ext cx="31360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Imperfect matching complicates evaluation. Histograms of results over same region and time may support analysis.</a:t>
            </a:r>
          </a:p>
          <a:p>
            <a:r>
              <a:rPr lang="en-US" dirty="0" smtClean="0"/>
              <a:t>Images show Frequency of occurrence for EPS water and ice phase for DCOMP, MODIS and IDPS.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88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COP/DCOMP Quality flag analysis/validation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DCOMP Quality Flag per pixel: </a:t>
            </a:r>
            <a:endParaRPr lang="en-US" dirty="0"/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76590931"/>
              </p:ext>
            </p:extLst>
          </p:nvPr>
        </p:nvGraphicFramePr>
        <p:xfrm>
          <a:off x="418324" y="1978700"/>
          <a:ext cx="8331201" cy="2971800"/>
        </p:xfrm>
        <a:graphic>
          <a:graphicData uri="http://schemas.openxmlformats.org/drawingml/2006/table">
            <a:tbl>
              <a:tblPr firstRow="1">
                <a:tableStyleId>{91EBBBCC-DAD2-459C-BE2E-F6DE35CF9A28}</a:tableStyleId>
              </a:tblPr>
              <a:tblGrid>
                <a:gridCol w="2772574"/>
                <a:gridCol w="470334"/>
                <a:gridCol w="537579"/>
                <a:gridCol w="2897056"/>
                <a:gridCol w="165365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QF1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Description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When to apply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DCOMP_PRCS_FLAG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0 - not processed 1- processed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DCOMP_QF_COD_VALID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–Valid retrieval 1- not valid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DCOMP_QF_REF_VALID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 –Valid retrieval 1- not valid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DCOMP_QF_COD_DEGRADED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–no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degraded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DCOMP_QF_REF_DEGRADED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 –no 1- degraded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DCOMP_QF_CONVERGENCY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convergent 1 - not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DCOMP_QF_GLINT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glint 1- glint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5215920"/>
            <a:ext cx="8137244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sz="1600" dirty="0" smtClean="0"/>
              <a:t>Reasons for COD degradation are set in DCOMP_INFO flag. Possible reasons for COD are snow, sea-ice, twilight and thick cloud saturation.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Reasons </a:t>
            </a:r>
            <a:r>
              <a:rPr lang="en-US" sz="1600" dirty="0"/>
              <a:t>for </a:t>
            </a:r>
            <a:r>
              <a:rPr lang="en-US" sz="1600" dirty="0" smtClean="0"/>
              <a:t>REF degradation </a:t>
            </a:r>
            <a:r>
              <a:rPr lang="en-US" sz="1600" dirty="0"/>
              <a:t>are set in DCOMP_INFO flag. Possible reasons for </a:t>
            </a:r>
            <a:r>
              <a:rPr lang="en-US" sz="1600" dirty="0" smtClean="0"/>
              <a:t>REF degradation </a:t>
            </a:r>
            <a:r>
              <a:rPr lang="en-US" sz="1600" dirty="0"/>
              <a:t>are snow, sea-</a:t>
            </a:r>
            <a:r>
              <a:rPr lang="en-US" sz="1600" dirty="0" smtClean="0"/>
              <a:t>ice, twilight.</a:t>
            </a:r>
            <a:endParaRPr lang="en-US" sz="1600" dirty="0"/>
          </a:p>
          <a:p>
            <a:endParaRPr lang="en-US" sz="1600" dirty="0" smtClean="0"/>
          </a:p>
          <a:p>
            <a:endParaRPr lang="en-US" sz="16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xmlns="" val="20104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COP/DCOMP Quality flag analysis/validation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DCOMP Meta information per pixel: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1722500"/>
              </p:ext>
            </p:extLst>
          </p:nvPr>
        </p:nvGraphicFramePr>
        <p:xfrm>
          <a:off x="405365" y="2030532"/>
          <a:ext cx="8331201" cy="3550920"/>
        </p:xfrm>
        <a:graphic>
          <a:graphicData uri="http://schemas.openxmlformats.org/drawingml/2006/table">
            <a:tbl>
              <a:tblPr firstRow="1">
                <a:tableStyleId>{91EBBBCC-DAD2-459C-BE2E-F6DE35CF9A28}</a:tableStyleId>
              </a:tblPr>
              <a:tblGrid>
                <a:gridCol w="2772574"/>
                <a:gridCol w="470334"/>
                <a:gridCol w="525366"/>
                <a:gridCol w="2909269"/>
                <a:gridCol w="165365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QF1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Description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When to apply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DCOMP_INFO_LAND_SEA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–Land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Ocean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DCOMP_INFO_DAY_NIGHT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 –Day 1-Night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DCOMP_INFO_TWILIGHT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0- no 1- solar angle between 65 and 82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DCOMP_INFO_SNOW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snow 1 -snow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DCOMP_INFO_SEA_ICE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sea ice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sea ice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DCOMP_INFO_PHASE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0-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water 1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ice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 Q1/B0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EQ 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DCOMP_INFO_THICK_CLOUD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not 1 –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DCOMP_INFO_THIN_CLOUD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0-not 1-yes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If Q1/B0 EQ </a:t>
                      </a:r>
                      <a:r>
                        <a:rPr kumimoji="0" lang="ja-JP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‘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ja-JP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2407" y="5604658"/>
            <a:ext cx="8137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r>
              <a:rPr lang="en-US" sz="1600" dirty="0" smtClean="0"/>
              <a:t>Thick cloud retrieval set COD to upper bound (160). The COD Quality is degraded. REF quality is good.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Thin cloud retrieval set REF to a-priori value. The REF retrieval </a:t>
            </a:r>
            <a:r>
              <a:rPr lang="en-US" sz="1600" dirty="0"/>
              <a:t>o</a:t>
            </a:r>
            <a:r>
              <a:rPr lang="en-US" sz="1600" dirty="0" smtClean="0"/>
              <a:t>utput is not valid. COD quality is good.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9389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376256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following documents will be updated and provided to the EDR Review Board before AERB approval:</a:t>
            </a:r>
          </a:p>
          <a:p>
            <a:pPr lvl="1"/>
            <a:r>
              <a:rPr lang="en-US" sz="2200" dirty="0" smtClean="0"/>
              <a:t>Current or updated ATBD</a:t>
            </a:r>
          </a:p>
          <a:p>
            <a:pPr lvl="1"/>
            <a:r>
              <a:rPr lang="en-US" sz="2200" dirty="0" smtClean="0"/>
              <a:t>README file for CLASS</a:t>
            </a:r>
          </a:p>
          <a:p>
            <a:pPr lvl="1"/>
            <a:r>
              <a:rPr lang="en-US" sz="2200" dirty="0" smtClean="0"/>
              <a:t>Product User’s Guide</a:t>
            </a:r>
          </a:p>
          <a:p>
            <a:pPr lvl="1"/>
            <a:r>
              <a:rPr lang="en-US" sz="2200" dirty="0" smtClean="0"/>
              <a:t>Other documentation as required by SPSRB for NDE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r>
              <a:rPr lang="en-US" sz="2200" dirty="0" smtClean="0"/>
              <a:t>* Note, there is no OAD equivalent for an NDE project.  The delivery of the OAD is therefore unknown.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959" y="0"/>
            <a:ext cx="7635810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SNPP Validation Stages Maturity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05" y="1161717"/>
            <a:ext cx="8518652" cy="50186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u="sng" dirty="0" smtClean="0"/>
              <a:t>Validated Stage 1:</a:t>
            </a:r>
          </a:p>
          <a:p>
            <a:pPr marL="1146175" lvl="1" indent="0">
              <a:buSzPct val="80000"/>
              <a:buNone/>
            </a:pPr>
            <a:r>
              <a:rPr lang="en-US" sz="2000" dirty="0" smtClean="0"/>
              <a:t>Using a limited set of samples, the algorithm output is shown to meet the threshold performance attributes identified in the JPSS Level 1 Requirements Supplement with the exception of the S-NPP Performance Exclusions</a:t>
            </a:r>
          </a:p>
          <a:p>
            <a:pPr marL="1146175" lvl="1" indent="0">
              <a:buSzPct val="80000"/>
              <a:buNone/>
            </a:pPr>
            <a:endParaRPr lang="en-US" sz="2000" dirty="0" smtClean="0"/>
          </a:p>
          <a:p>
            <a:pPr>
              <a:buNone/>
            </a:pPr>
            <a:r>
              <a:rPr lang="en-US" b="1" u="sng" dirty="0"/>
              <a:t>Validated Stage </a:t>
            </a:r>
            <a:r>
              <a:rPr lang="en-US" b="1" u="sng" dirty="0" smtClean="0"/>
              <a:t>2:</a:t>
            </a:r>
            <a:endParaRPr lang="en-US" b="1" u="sng" dirty="0"/>
          </a:p>
          <a:p>
            <a:pPr marL="1146175" lvl="1" indent="0">
              <a:buSzPct val="80000"/>
              <a:buNone/>
            </a:pPr>
            <a:r>
              <a:rPr lang="en-US" sz="2000" dirty="0"/>
              <a:t>Using a moderate set of samples, the algorithm output is shown to meet the threshold performance attributes identified in the JPSS Level 1 Requirements Supplement with the exception of the S-NPP Performance </a:t>
            </a:r>
            <a:r>
              <a:rPr lang="en-US" sz="2000" dirty="0" smtClean="0"/>
              <a:t>Exclusions</a:t>
            </a:r>
          </a:p>
          <a:p>
            <a:pPr marL="1146175" lvl="1" indent="0">
              <a:buSzPct val="80000"/>
              <a:buNone/>
            </a:pPr>
            <a:endParaRPr lang="en-US" sz="2000" dirty="0"/>
          </a:p>
          <a:p>
            <a:pPr>
              <a:buNone/>
            </a:pPr>
            <a:r>
              <a:rPr lang="en-US" b="1" u="sng" dirty="0"/>
              <a:t>Validated Stage </a:t>
            </a:r>
            <a:r>
              <a:rPr lang="en-US" b="1" u="sng" dirty="0" smtClean="0"/>
              <a:t>3:</a:t>
            </a:r>
            <a:endParaRPr lang="en-US" b="1" u="sng" dirty="0"/>
          </a:p>
          <a:p>
            <a:pPr marL="1146175" lvl="1" indent="0">
              <a:buSzPct val="80000"/>
              <a:buNone/>
            </a:pPr>
            <a:r>
              <a:rPr lang="en-US" sz="2000" dirty="0"/>
              <a:t>Using a large set of samples representing global conditions over four seasons, the algorithm output is shown to meet the threshold performance attributes identified in the JPSS Level 1 Requirements Supplement with the exception of the S-NPP Performance Exclusions</a:t>
            </a:r>
          </a:p>
          <a:p>
            <a:pPr marL="746125" indent="0">
              <a:buSzPct val="8000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0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Identification of Processing Environment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4965998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/>
              <a:t>All algorithms shown here have been delivered to and implemented in the STAR Algorithm Processing Framework (SAPF).</a:t>
            </a:r>
          </a:p>
          <a:p>
            <a:r>
              <a:rPr lang="en-US" sz="2600" dirty="0" smtClean="0"/>
              <a:t>Algorithm Version = First Delivery to SAPF (number unknown).</a:t>
            </a:r>
          </a:p>
          <a:p>
            <a:r>
              <a:rPr lang="en-US" sz="2600" dirty="0" smtClean="0"/>
              <a:t>Version of LUTs : First Delivery to SAPF</a:t>
            </a:r>
          </a:p>
          <a:p>
            <a:r>
              <a:rPr lang="en-US" sz="2600" dirty="0" smtClean="0"/>
              <a:t>Version of PCTs: Not Applicable</a:t>
            </a:r>
          </a:p>
          <a:p>
            <a:r>
              <a:rPr lang="en-US" sz="2600" dirty="0" smtClean="0"/>
              <a:t>Description of environment used to achieve validated stage 1</a:t>
            </a:r>
          </a:p>
          <a:p>
            <a:pPr lvl="1"/>
            <a:r>
              <a:rPr lang="en-US" sz="2200" dirty="0"/>
              <a:t>All results shown here were generated with CLAVR-x version </a:t>
            </a:r>
            <a:r>
              <a:rPr lang="en-US" sz="2200" dirty="0" smtClean="0"/>
              <a:t>5.4</a:t>
            </a:r>
          </a:p>
          <a:p>
            <a:pPr lvl="1"/>
            <a:r>
              <a:rPr lang="en-US" sz="2200" dirty="0" smtClean="0"/>
              <a:t>CLAVR-x runs within CSPP (VIIRS, MODIS and AVHRR)</a:t>
            </a:r>
          </a:p>
          <a:p>
            <a:pPr lvl="1"/>
            <a:r>
              <a:rPr lang="en-US" sz="2200" dirty="0" smtClean="0"/>
              <a:t>CLAVR-x runs </a:t>
            </a:r>
            <a:r>
              <a:rPr lang="en-US" sz="2200" dirty="0"/>
              <a:t>in </a:t>
            </a:r>
            <a:r>
              <a:rPr lang="en-US" sz="2200" dirty="0" smtClean="0"/>
              <a:t>OSPO though only on AVHRR and GOES</a:t>
            </a:r>
          </a:p>
          <a:p>
            <a:pPr lvl="1"/>
            <a:r>
              <a:rPr lang="en-US" sz="2200" dirty="0" smtClean="0"/>
              <a:t>CLAVR-x does not run the Night Cloud Optical Properties</a:t>
            </a:r>
          </a:p>
          <a:p>
            <a:pPr lvl="1"/>
            <a:r>
              <a:rPr lang="en-US" sz="2200" dirty="0" smtClean="0"/>
              <a:t>CLAVR-x does not run the NDE Cloud Phase/Type Algorithm. </a:t>
            </a:r>
          </a:p>
          <a:p>
            <a:pPr lvl="1"/>
            <a:r>
              <a:rPr lang="en-US" sz="2200" dirty="0" smtClean="0"/>
              <a:t>The official IDPS VCM including Cloud Phase were used in this analysis.  CLAVR-x has the ability to read those in before generated downstream cloud products. </a:t>
            </a:r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10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&amp; User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3762561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User Feedback</a:t>
            </a:r>
          </a:p>
          <a:p>
            <a:pPr lvl="1"/>
            <a:r>
              <a:rPr lang="en-US" sz="2200" dirty="0" smtClean="0"/>
              <a:t>NDE Algorithms Released in CSPP.  </a:t>
            </a:r>
          </a:p>
          <a:p>
            <a:pPr lvl="1"/>
            <a:r>
              <a:rPr lang="en-US" sz="2200" dirty="0" smtClean="0"/>
              <a:t>Most feedback and interaction has been with training users on the product definitions and use of quality flags.  </a:t>
            </a:r>
          </a:p>
          <a:p>
            <a:pPr lvl="1"/>
            <a:r>
              <a:rPr lang="en-US" sz="2200" dirty="0" smtClean="0"/>
              <a:t>Taiwan Weather Service has given most feedback.</a:t>
            </a:r>
          </a:p>
          <a:p>
            <a:pPr lvl="1"/>
            <a:r>
              <a:rPr lang="en-US" sz="2200" dirty="0" smtClean="0"/>
              <a:t>EUMETSAT has been served IDPS CTH since January – no feedback yet.</a:t>
            </a:r>
          </a:p>
          <a:p>
            <a:pPr lvl="1"/>
            <a:r>
              <a:rPr lang="en-US" sz="2200" dirty="0" smtClean="0"/>
              <a:t>Bill Ward expressed interest Cloud Cover Layers over Hawaii.</a:t>
            </a:r>
          </a:p>
          <a:p>
            <a:endParaRPr lang="en-US" sz="1600" dirty="0" smtClean="0"/>
          </a:p>
          <a:p>
            <a:r>
              <a:rPr lang="en-US" sz="2600" dirty="0" smtClean="0"/>
              <a:t>Downstream product list</a:t>
            </a:r>
          </a:p>
          <a:p>
            <a:pPr lvl="1"/>
            <a:r>
              <a:rPr lang="en-US" sz="2200" dirty="0" smtClean="0"/>
              <a:t>Polar Winds (CTH used in height assignment)</a:t>
            </a:r>
          </a:p>
          <a:p>
            <a:pPr lvl="1"/>
            <a:r>
              <a:rPr lang="en-US" sz="2200" dirty="0" smtClean="0"/>
              <a:t>In NDE, Fog and Icing use DCOMP and ACHA output.  </a:t>
            </a:r>
          </a:p>
          <a:p>
            <a:pPr lvl="1"/>
            <a:r>
              <a:rPr lang="en-US" sz="2200" dirty="0" smtClean="0"/>
              <a:t>Precipitation is considering use of DCOMP products. (Risk Reduction)</a:t>
            </a:r>
          </a:p>
          <a:p>
            <a:pPr lvl="1"/>
            <a:endParaRPr lang="en-US" sz="2200" dirty="0" smtClean="0"/>
          </a:p>
          <a:p>
            <a:r>
              <a:rPr lang="en-US" sz="2600" dirty="0" smtClean="0"/>
              <a:t>Reports from downstream product teams on the dependencies and impacts</a:t>
            </a:r>
          </a:p>
          <a:p>
            <a:pPr lvl="1"/>
            <a:r>
              <a:rPr lang="en-US" sz="2200" dirty="0" smtClean="0"/>
              <a:t>None received for IDPS or NDE algorithms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18" y="1080561"/>
            <a:ext cx="7627545" cy="5631523"/>
          </a:xfrm>
        </p:spPr>
        <p:txBody>
          <a:bodyPr>
            <a:normAutofit/>
          </a:bodyPr>
          <a:lstStyle/>
          <a:p>
            <a:r>
              <a:rPr lang="en-US" dirty="0" smtClean="0"/>
              <a:t>Cal/Val results summary:</a:t>
            </a:r>
          </a:p>
          <a:p>
            <a:pPr lvl="1"/>
            <a:r>
              <a:rPr lang="en-US" dirty="0" smtClean="0"/>
              <a:t>Team recommends algorithm validated stage 1 maturity for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Cloud Top Parameters (ACHA)</a:t>
            </a:r>
          </a:p>
          <a:p>
            <a:pPr lvl="3"/>
            <a:r>
              <a:rPr lang="en-US" dirty="0" smtClean="0"/>
              <a:t>Cloud Top Height</a:t>
            </a:r>
          </a:p>
          <a:p>
            <a:pPr lvl="3"/>
            <a:r>
              <a:rPr lang="en-US" dirty="0" smtClean="0"/>
              <a:t>Cloud Top Temperature</a:t>
            </a:r>
          </a:p>
          <a:p>
            <a:pPr lvl="3"/>
            <a:r>
              <a:rPr lang="en-US" dirty="0" smtClean="0"/>
              <a:t>Cloud Top Pressure</a:t>
            </a:r>
          </a:p>
          <a:p>
            <a:pPr marL="1371600" lvl="3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Daytime Cloud Optical Properties (DCOMP)</a:t>
            </a:r>
          </a:p>
          <a:p>
            <a:pPr lvl="3"/>
            <a:r>
              <a:rPr lang="en-US" dirty="0" smtClean="0"/>
              <a:t>Cloud Optical Depth</a:t>
            </a:r>
          </a:p>
          <a:p>
            <a:pPr lvl="3"/>
            <a:r>
              <a:rPr lang="en-US" dirty="0" smtClean="0"/>
              <a:t>Cloud Particle Size</a:t>
            </a:r>
          </a:p>
          <a:p>
            <a:pPr lvl="2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210" y="1090002"/>
            <a:ext cx="7600384" cy="5505352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/>
              <a:t>Planned further improvements</a:t>
            </a:r>
          </a:p>
          <a:p>
            <a:pPr lvl="1"/>
            <a:r>
              <a:rPr lang="en-US" dirty="0" smtClean="0"/>
              <a:t>daytime cloud optical properties</a:t>
            </a:r>
          </a:p>
          <a:p>
            <a:pPr lvl="2"/>
            <a:r>
              <a:rPr lang="en-US" dirty="0" smtClean="0"/>
              <a:t>Performance over snow surfaces</a:t>
            </a:r>
          </a:p>
          <a:p>
            <a:pPr lvl="2"/>
            <a:r>
              <a:rPr lang="en-US" dirty="0" smtClean="0"/>
              <a:t>Optimal use of 1.6, 2.2 and 3.75 mm for improved cloud effective radius.</a:t>
            </a:r>
          </a:p>
          <a:p>
            <a:pPr lvl="2"/>
            <a:r>
              <a:rPr lang="en-US" dirty="0" smtClean="0"/>
              <a:t>Explore integration of lunar algorithm to extend day time performance (JPSS-RR)</a:t>
            </a:r>
          </a:p>
          <a:p>
            <a:pPr lvl="2"/>
            <a:r>
              <a:rPr lang="en-US" dirty="0" smtClean="0"/>
              <a:t>Explore elevating </a:t>
            </a:r>
            <a:r>
              <a:rPr lang="en-US" dirty="0" err="1" smtClean="0"/>
              <a:t>lwp</a:t>
            </a:r>
            <a:r>
              <a:rPr lang="en-US" dirty="0" smtClean="0"/>
              <a:t> and </a:t>
            </a:r>
            <a:r>
              <a:rPr lang="en-US" dirty="0" err="1" smtClean="0"/>
              <a:t>iwp</a:t>
            </a:r>
            <a:r>
              <a:rPr lang="en-US" dirty="0" smtClean="0"/>
              <a:t> as products as they are in GOES-R.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cloud height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ptimize cloud height for AWV support</a:t>
            </a:r>
          </a:p>
          <a:p>
            <a:pPr lvl="2"/>
            <a:r>
              <a:rPr lang="en-US" dirty="0" smtClean="0"/>
              <a:t>Improve use of cloud type and other information for multilayer performance.</a:t>
            </a:r>
          </a:p>
          <a:p>
            <a:pPr lvl="2"/>
            <a:r>
              <a:rPr lang="en-US" dirty="0" smtClean="0"/>
              <a:t>Explore elevating IR optical depth and particle size as products as they are for GOES-R.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z="3200" dirty="0" smtClean="0"/>
              <a:t>Planned Cal/Val activities / milestones</a:t>
            </a:r>
            <a:endParaRPr lang="en-US" dirty="0"/>
          </a:p>
          <a:p>
            <a:pPr lvl="1"/>
            <a:r>
              <a:rPr lang="en-US" dirty="0" smtClean="0"/>
              <a:t>Validate Nighttime COP when available from NDE SAPF</a:t>
            </a:r>
          </a:p>
          <a:p>
            <a:pPr lvl="1"/>
            <a:r>
              <a:rPr lang="en-US" dirty="0" smtClean="0"/>
              <a:t>Launch our CALIPSO and MODIS near-real time monitoring site.</a:t>
            </a:r>
          </a:p>
          <a:p>
            <a:pPr lvl="1"/>
            <a:r>
              <a:rPr lang="en-US" dirty="0" smtClean="0"/>
              <a:t>Draft reports on impacts of cloud type and cloud mask errors on cloud product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material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430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ACHA Cloud Optical Properties Error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7" y="1352649"/>
            <a:ext cx="7776926" cy="1707422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dirty="0" smtClean="0"/>
              <a:t>Compare analysis/validation results against requirements, present as a table. Error budget limitations should be explained. Describe prospects for overcoming error budget limitations with future improvement of the algorithm, test data, and error analysis methodology.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7317353"/>
              </p:ext>
            </p:extLst>
          </p:nvPr>
        </p:nvGraphicFramePr>
        <p:xfrm>
          <a:off x="601345" y="3016885"/>
          <a:ext cx="7835154" cy="213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943"/>
                <a:gridCol w="2247514"/>
                <a:gridCol w="2021561"/>
                <a:gridCol w="1957136"/>
              </a:tblGrid>
              <a:tr h="43996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 Analyzed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L1RD Threshold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(Precision/Accuracy)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Analysis/Validation Result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Error Summary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6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ACHA COD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Greater of 33% or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Greater of 24% or 1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90.2% (accuracy)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91.7% (precision)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0.20 (bias)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0.57 (standard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3" marB="45723" horzOverflow="overflow"/>
                </a:tc>
              </a:tr>
              <a:tr h="23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23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3856" y="5592882"/>
            <a:ext cx="7788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Limitations: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a. Analysis is based on data between 60°N and 60</a:t>
            </a:r>
            <a:r>
              <a:rPr lang="en-US" dirty="0">
                <a:solidFill>
                  <a:srgbClr val="FF0000"/>
                </a:solidFill>
              </a:rPr>
              <a:t>°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b. Only COD values between 0 and 3 are included</a:t>
            </a:r>
          </a:p>
        </p:txBody>
      </p:sp>
      <p:pic>
        <p:nvPicPr>
          <p:cNvPr id="8" name="Picture 7" descr="Screen Shot 2014-09-01 at 8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467" y="4295308"/>
            <a:ext cx="6176954" cy="16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8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ACHA Cloud Optical Properties Error Budget Supporting Material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Content Placeholder 5" descr="cot_phasematch_ic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3" b="427"/>
          <a:stretch/>
        </p:blipFill>
        <p:spPr>
          <a:xfrm>
            <a:off x="1709928" y="914400"/>
            <a:ext cx="5522976" cy="4233672"/>
          </a:xfrm>
        </p:spPr>
      </p:pic>
      <p:pic>
        <p:nvPicPr>
          <p:cNvPr id="8" name="Picture 7" descr="Screen Shot 2014-09-01 at 8.57.3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"/>
          <a:stretch/>
        </p:blipFill>
        <p:spPr>
          <a:xfrm>
            <a:off x="1298448" y="5193792"/>
            <a:ext cx="6364224" cy="15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6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Provisional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801" y="1547623"/>
            <a:ext cx="8424173" cy="45950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All cloud products except Night COP for Water Clouds are provisional.</a:t>
            </a:r>
          </a:p>
          <a:p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The  Cloud Team feels that remaining issues with Day COP are significant enough to prevent Validation Stage 1.</a:t>
            </a:r>
          </a:p>
          <a:p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The Review Board recommends assessment of CLAVR-x algorithms as the replacement algorithms.   Freeze  further NPOESS cloud property algorithm improvements.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Action to Andrew Heidinger to present to review panel within 30 days results based on CLAVR-x with similar rigor shown in this review.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CLAVR-x </a:t>
            </a:r>
            <a:r>
              <a:rPr lang="en-US" dirty="0">
                <a:solidFill>
                  <a:srgbClr val="7F7F7F"/>
                </a:solidFill>
                <a:cs typeface="American Typewriter"/>
              </a:rPr>
              <a:t>= clouds from AVHRR and beyond.</a:t>
            </a:r>
          </a:p>
          <a:p>
            <a:pPr lvl="2"/>
            <a:r>
              <a:rPr lang="en-US" dirty="0">
                <a:solidFill>
                  <a:srgbClr val="7F7F7F"/>
                </a:solidFill>
                <a:cs typeface="American Typewriter"/>
              </a:rPr>
              <a:t>Beyond = VIIRS, ABI  =  Enterprise </a:t>
            </a:r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Algorithm</a:t>
            </a:r>
          </a:p>
          <a:p>
            <a:r>
              <a:rPr lang="en-US" dirty="0" smtClean="0">
                <a:solidFill>
                  <a:srgbClr val="7F7F7F"/>
                </a:solidFill>
                <a:cs typeface="American Typewriter"/>
              </a:rPr>
              <a:t>CLAVR-x is in CSPP with user engagement .</a:t>
            </a:r>
            <a:endParaRPr lang="en-US" dirty="0">
              <a:solidFill>
                <a:srgbClr val="7F7F7F"/>
              </a:solidFill>
              <a:cs typeface="American Typewriter"/>
            </a:endParaRPr>
          </a:p>
          <a:p>
            <a:pPr lvl="2"/>
            <a:endParaRPr lang="en-US" dirty="0" smtClean="0">
              <a:solidFill>
                <a:srgbClr val="7F7F7F"/>
              </a:solidFill>
              <a:cs typeface="American Typewriter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7F7F7F"/>
              </a:solidFill>
              <a:cs typeface="American Typewriter"/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  <a:cs typeface="American Typewri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422" y="997763"/>
            <a:ext cx="334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Guidance from the Review Board: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720" y="6232778"/>
            <a:ext cx="427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Team followed all of these directives.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458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Improvements since Provisional</a:t>
            </a:r>
          </a:p>
          <a:p>
            <a:r>
              <a:rPr lang="en-US" dirty="0" smtClean="0"/>
              <a:t>Cloud Team did stop work on open DR’s for IDPS cloud algorithms (IR RTM and Surface Reflectance)</a:t>
            </a:r>
          </a:p>
          <a:p>
            <a:r>
              <a:rPr lang="en-US" dirty="0" smtClean="0"/>
              <a:t>Algorithm Improvements of the NDE are ongoing</a:t>
            </a:r>
          </a:p>
          <a:p>
            <a:pPr lvl="1"/>
            <a:r>
              <a:rPr lang="en-US" dirty="0" smtClean="0"/>
              <a:t>CTP – cirrus heights near edges have been improved using a spatial filter to limit edges deviating from cloud centers</a:t>
            </a:r>
          </a:p>
          <a:p>
            <a:pPr lvl="1"/>
            <a:r>
              <a:rPr lang="en-US" dirty="0" smtClean="0"/>
              <a:t>Cloud base height retrained with </a:t>
            </a:r>
            <a:r>
              <a:rPr lang="en-US" dirty="0" err="1" smtClean="0"/>
              <a:t>CloudSat</a:t>
            </a:r>
            <a:endParaRPr lang="en-US" dirty="0" smtClean="0"/>
          </a:p>
          <a:p>
            <a:pPr lvl="1"/>
            <a:r>
              <a:rPr lang="en-US" dirty="0" smtClean="0"/>
              <a:t>Day COP modified to work better over snow</a:t>
            </a:r>
          </a:p>
          <a:p>
            <a:pPr lvl="1"/>
            <a:r>
              <a:rPr lang="en-US" dirty="0" smtClean="0"/>
              <a:t>Use of DNB in Cloud Mask and “Lunar” COP is maturing.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3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</a:t>
            </a:r>
          </a:p>
          <a:p>
            <a:pPr lvl="1"/>
            <a:r>
              <a:rPr lang="en-US" dirty="0" smtClean="0"/>
              <a:t>Cal/Val Activities are unchanged with move to NDE</a:t>
            </a:r>
          </a:p>
          <a:p>
            <a:pPr lvl="1"/>
            <a:r>
              <a:rPr lang="en-US" dirty="0" smtClean="0"/>
              <a:t>Mask:  CALIPSO, METAR and MODIS C6 comparisons</a:t>
            </a:r>
          </a:p>
          <a:p>
            <a:pPr lvl="1"/>
            <a:r>
              <a:rPr lang="en-US" dirty="0" smtClean="0"/>
              <a:t>Type: CALIPSO</a:t>
            </a:r>
          </a:p>
          <a:p>
            <a:pPr lvl="1"/>
            <a:r>
              <a:rPr lang="en-US" dirty="0" smtClean="0"/>
              <a:t>CTP: CALIPSO</a:t>
            </a:r>
          </a:p>
          <a:p>
            <a:pPr lvl="1"/>
            <a:r>
              <a:rPr lang="en-US" dirty="0" smtClean="0"/>
              <a:t>Day COP:  MODIS C6, ATMS</a:t>
            </a:r>
          </a:p>
          <a:p>
            <a:pPr lvl="1"/>
            <a:r>
              <a:rPr lang="en-US" dirty="0" smtClean="0"/>
              <a:t>Night COP: ATMS </a:t>
            </a:r>
          </a:p>
          <a:p>
            <a:pPr lvl="1"/>
            <a:r>
              <a:rPr lang="en-US" dirty="0" smtClean="0"/>
              <a:t>Cloud Base Height: </a:t>
            </a:r>
            <a:r>
              <a:rPr lang="en-US" dirty="0" err="1" smtClean="0"/>
              <a:t>CloudSat</a:t>
            </a:r>
            <a:endParaRPr lang="en-US" dirty="0" smtClean="0"/>
          </a:p>
          <a:p>
            <a:pPr lvl="1"/>
            <a:r>
              <a:rPr lang="en-US" dirty="0" smtClean="0"/>
              <a:t>Cloud Cover Layers: (CALIPSO)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6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51524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Required Algorithm Inputs</a:t>
            </a:r>
          </a:p>
          <a:p>
            <a:pPr lvl="1"/>
            <a:r>
              <a:rPr lang="en-US" dirty="0" smtClean="0"/>
              <a:t>Primary Sensor Data</a:t>
            </a:r>
          </a:p>
          <a:p>
            <a:pPr lvl="2"/>
            <a:r>
              <a:rPr lang="en-US" dirty="0" smtClean="0"/>
              <a:t>Mask: M1,M5,M7,M9-M16,I1,I5, (DNB)</a:t>
            </a:r>
          </a:p>
          <a:p>
            <a:pPr lvl="2"/>
            <a:r>
              <a:rPr lang="en-US" dirty="0" smtClean="0"/>
              <a:t>Type: M5,M9,M10,M12,M14-M16</a:t>
            </a:r>
          </a:p>
          <a:p>
            <a:pPr lvl="2"/>
            <a:r>
              <a:rPr lang="en-US" dirty="0" smtClean="0"/>
              <a:t>CTP/ACHA: M14-M16</a:t>
            </a:r>
          </a:p>
          <a:p>
            <a:pPr lvl="2"/>
            <a:r>
              <a:rPr lang="en-US" dirty="0" smtClean="0"/>
              <a:t>Day COP: M5,M8,M10,M11,M12</a:t>
            </a:r>
          </a:p>
          <a:p>
            <a:pPr lvl="2"/>
            <a:r>
              <a:rPr lang="en-US" dirty="0" smtClean="0"/>
              <a:t>Night: M12,M13,M15,M16 </a:t>
            </a:r>
          </a:p>
          <a:p>
            <a:pPr lvl="1"/>
            <a:r>
              <a:rPr lang="en-US" dirty="0" smtClean="0"/>
              <a:t>Ancillary Data</a:t>
            </a:r>
          </a:p>
          <a:p>
            <a:pPr lvl="2"/>
            <a:r>
              <a:rPr lang="en-US" dirty="0" smtClean="0"/>
              <a:t>NWP:  Profiles of Pressure, Temp, Height, </a:t>
            </a:r>
            <a:r>
              <a:rPr lang="en-US" dirty="0" err="1" smtClean="0"/>
              <a:t>wvmr</a:t>
            </a:r>
            <a:r>
              <a:rPr lang="en-US" dirty="0" smtClean="0"/>
              <a:t>, o3mr, </a:t>
            </a:r>
            <a:r>
              <a:rPr lang="en-US" dirty="0" err="1" smtClean="0"/>
              <a:t>tropopause</a:t>
            </a:r>
            <a:r>
              <a:rPr lang="en-US" dirty="0" smtClean="0"/>
              <a:t> height, surface temperature, surface pressure and surface elevation.</a:t>
            </a:r>
          </a:p>
          <a:p>
            <a:pPr lvl="2"/>
            <a:r>
              <a:rPr lang="en-US" dirty="0" smtClean="0"/>
              <a:t>Surface:   MODIS White-sky albedo (M5,M8,M9,M10). IR </a:t>
            </a:r>
            <a:r>
              <a:rPr lang="en-US" dirty="0" err="1" smtClean="0"/>
              <a:t>Emiss</a:t>
            </a:r>
            <a:r>
              <a:rPr lang="en-US" dirty="0" smtClean="0"/>
              <a:t> (M12-M16). UMD Surface Type, MODIS Land Mask, Hires Surface Elevation. </a:t>
            </a:r>
          </a:p>
          <a:p>
            <a:pPr lvl="1"/>
            <a:r>
              <a:rPr lang="en-US" dirty="0" smtClean="0"/>
              <a:t>Upstream Algorithms: Mask/Phase</a:t>
            </a:r>
          </a:p>
          <a:p>
            <a:pPr lvl="1"/>
            <a:r>
              <a:rPr lang="en-US" dirty="0" smtClean="0"/>
              <a:t>LUTs / PCTs</a:t>
            </a:r>
          </a:p>
          <a:p>
            <a:pPr lvl="2"/>
            <a:r>
              <a:rPr lang="en-US" dirty="0" smtClean="0"/>
              <a:t>Mask: Naïve Bayesian Classifier Data</a:t>
            </a:r>
          </a:p>
          <a:p>
            <a:pPr lvl="2"/>
            <a:r>
              <a:rPr lang="en-US" dirty="0" smtClean="0"/>
              <a:t>Type: No</a:t>
            </a:r>
          </a:p>
          <a:p>
            <a:pPr lvl="2"/>
            <a:r>
              <a:rPr lang="en-US" dirty="0" smtClean="0"/>
              <a:t>CTP: No:</a:t>
            </a:r>
          </a:p>
          <a:p>
            <a:pPr lvl="2"/>
            <a:r>
              <a:rPr lang="en-US" dirty="0" smtClean="0"/>
              <a:t>Day COP:   Reflectance LUTS</a:t>
            </a:r>
          </a:p>
          <a:p>
            <a:pPr lvl="2"/>
            <a:r>
              <a:rPr lang="en-US" dirty="0" smtClean="0"/>
              <a:t>Night COTP: Emissivity LUTS</a:t>
            </a:r>
          </a:p>
          <a:p>
            <a:r>
              <a:rPr lang="en-US" dirty="0" smtClean="0"/>
              <a:t>Evaluation of the effect of required algorithm inputs</a:t>
            </a:r>
          </a:p>
          <a:p>
            <a:pPr lvl="1"/>
            <a:r>
              <a:rPr lang="en-US" dirty="0" smtClean="0"/>
              <a:t>Not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55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515246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the effect of required algorithm inputs</a:t>
            </a:r>
          </a:p>
          <a:p>
            <a:pPr lvl="1"/>
            <a:r>
              <a:rPr lang="en-US" dirty="0" smtClean="0"/>
              <a:t>We have not explored robustness due to ancillary data drop outs or degradation.</a:t>
            </a:r>
          </a:p>
          <a:p>
            <a:pPr lvl="1"/>
            <a:r>
              <a:rPr lang="en-US" dirty="0" smtClean="0"/>
              <a:t>Our algorithms have been designed to operate on many channel combinations. This have given us robustness in terms of missing channels. </a:t>
            </a:r>
          </a:p>
          <a:p>
            <a:pPr lvl="2"/>
            <a:r>
              <a:rPr lang="en-US" dirty="0" smtClean="0"/>
              <a:t>Mask will perform as long as 11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is available.</a:t>
            </a:r>
          </a:p>
          <a:p>
            <a:pPr lvl="2"/>
            <a:r>
              <a:rPr lang="en-US" dirty="0" smtClean="0"/>
              <a:t>Type will perform as long as 11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is available.</a:t>
            </a:r>
          </a:p>
          <a:p>
            <a:pPr lvl="2"/>
            <a:r>
              <a:rPr lang="en-US" dirty="0" smtClean="0"/>
              <a:t>Height will perform as long as 11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is available but will also perform with only the 11 and 12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channels (8.5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is missing).</a:t>
            </a:r>
          </a:p>
          <a:p>
            <a:pPr lvl="2"/>
            <a:r>
              <a:rPr lang="en-US" dirty="0" smtClean="0"/>
              <a:t>Day COP will perform if 0.65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is available and any  of the following: 1.6, 2.2 or 3.75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11701</TotalTime>
  <Words>3403</Words>
  <Application>Microsoft Office PowerPoint</Application>
  <PresentationFormat>On-screen Show (4:3)</PresentationFormat>
  <Paragraphs>531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NPP_FOR</vt:lpstr>
      <vt:lpstr>Slide 1</vt:lpstr>
      <vt:lpstr>Outline</vt:lpstr>
      <vt:lpstr>VIIRS Cloud Cal/Val Team</vt:lpstr>
      <vt:lpstr>SNPP Validation Stages Maturity Definition</vt:lpstr>
      <vt:lpstr>Cloud Provisional Recommendations</vt:lpstr>
      <vt:lpstr>Evaluation of algorithm performance to specification requirements</vt:lpstr>
      <vt:lpstr>Evaluation of algorithm performance to specification requirements</vt:lpstr>
      <vt:lpstr>Evaluation of the effect of required algorithm inputs</vt:lpstr>
      <vt:lpstr>Evaluation of the effect of required algorithm inputs</vt:lpstr>
      <vt:lpstr>Description of Analysis</vt:lpstr>
      <vt:lpstr>What is CLAVR-x?</vt:lpstr>
      <vt:lpstr>Cloud Height</vt:lpstr>
      <vt:lpstr>Cloud Top Height Requirements</vt:lpstr>
      <vt:lpstr>Cloud Top Pressure Requirements</vt:lpstr>
      <vt:lpstr>Cloud Top Temperature Requirements</vt:lpstr>
      <vt:lpstr>Cloud Top Property Error Budget</vt:lpstr>
      <vt:lpstr>Cloud Temperature Error Budget Supporting Material and Analysis</vt:lpstr>
      <vt:lpstr>Cloud Height Error Budget Supporting Material and Analysis</vt:lpstr>
      <vt:lpstr>Cloud Pressure Error Budget Supporting Material and Analysis</vt:lpstr>
      <vt:lpstr>Cloud Height Error Budget Supporting Material and Analysis</vt:lpstr>
      <vt:lpstr>CTPH:  NDE-VIIRS vs C6-MODIS</vt:lpstr>
      <vt:lpstr>CTP/ACHA Quality flag analysis/validation</vt:lpstr>
      <vt:lpstr>Cloud Top Property Summary</vt:lpstr>
      <vt:lpstr>Daytime Cloud Optical Properties </vt:lpstr>
      <vt:lpstr>Cloud Optical Depth Requirements</vt:lpstr>
      <vt:lpstr>Cloud Effective Particle Size Requirements</vt:lpstr>
      <vt:lpstr>Day Cloud Optical Properties Error Budget Supporting Material and Analysis</vt:lpstr>
      <vt:lpstr>Day Cloud Optical Properties Error Budget</vt:lpstr>
      <vt:lpstr>Day Cloud Optical Properties Error Budget Supporting Material and Analysis</vt:lpstr>
      <vt:lpstr>Day Cloud Optical Properties Error Budget Supporting Material and Analysis</vt:lpstr>
      <vt:lpstr>Day Cloud Optical Properties Error Budget Supporting Material and Analysis</vt:lpstr>
      <vt:lpstr>Day Cloud Optical Properties Error Budget Supporting Material and Analysis</vt:lpstr>
      <vt:lpstr>Day Cloud Optical Properties Error Budget Supporting Material and Analysis</vt:lpstr>
      <vt:lpstr>DCOMP Comparison with IDps</vt:lpstr>
      <vt:lpstr>Day Cloud Optical Properties Error Budget Supporting Material and Analysis</vt:lpstr>
      <vt:lpstr>Day Cloud Optical Properties Error Budget Supporting Material and Analysis</vt:lpstr>
      <vt:lpstr>Day COP/DCOMP Quality flag analysis/validation</vt:lpstr>
      <vt:lpstr>Day COP/DCOMP Quality flag analysis/validation</vt:lpstr>
      <vt:lpstr>Documentation</vt:lpstr>
      <vt:lpstr>Identification of Processing Environment </vt:lpstr>
      <vt:lpstr>Users &amp; User Feedback</vt:lpstr>
      <vt:lpstr>Conclusion</vt:lpstr>
      <vt:lpstr>Path Forward</vt:lpstr>
      <vt:lpstr>Extra material</vt:lpstr>
      <vt:lpstr>ACHA Cloud Optical Properties Error Budget</vt:lpstr>
      <vt:lpstr>ACHA Cloud Optical Properties Error Budget Supporting Material and Analysis</vt:lpstr>
    </vt:vector>
  </TitlesOfParts>
  <Company>Lockheed Martin IS&amp;GS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 Suomi NPP VIIRS Aerosol EDRs and IPs for Provisional Maturity Level</dc:title>
  <dc:creator>Istvan Laszlo</dc:creator>
  <cp:lastModifiedBy>nwang</cp:lastModifiedBy>
  <cp:revision>1520</cp:revision>
  <dcterms:created xsi:type="dcterms:W3CDTF">2011-10-05T18:31:57Z</dcterms:created>
  <dcterms:modified xsi:type="dcterms:W3CDTF">2014-09-02T20:20:45Z</dcterms:modified>
</cp:coreProperties>
</file>