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20"/>
  </p:notesMasterIdLst>
  <p:handoutMasterIdLst>
    <p:handoutMasterId r:id="rId21"/>
  </p:handoutMasterIdLst>
  <p:sldIdLst>
    <p:sldId id="500" r:id="rId2"/>
    <p:sldId id="501" r:id="rId3"/>
    <p:sldId id="550" r:id="rId4"/>
    <p:sldId id="519" r:id="rId5"/>
    <p:sldId id="532" r:id="rId6"/>
    <p:sldId id="534" r:id="rId7"/>
    <p:sldId id="551" r:id="rId8"/>
    <p:sldId id="557" r:id="rId9"/>
    <p:sldId id="570" r:id="rId10"/>
    <p:sldId id="571" r:id="rId11"/>
    <p:sldId id="569" r:id="rId12"/>
    <p:sldId id="568" r:id="rId13"/>
    <p:sldId id="521" r:id="rId14"/>
    <p:sldId id="558" r:id="rId15"/>
    <p:sldId id="535" r:id="rId16"/>
    <p:sldId id="508" r:id="rId17"/>
    <p:sldId id="511" r:id="rId18"/>
    <p:sldId id="510" r:id="rId19"/>
  </p:sldIdLst>
  <p:sldSz cx="9144000" cy="6858000" type="screen4x3"/>
  <p:notesSz cx="69469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DIN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E9EDF4"/>
    <a:srgbClr val="D0D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77" autoAdjust="0"/>
    <p:restoredTop sz="96359" autoAdjust="0"/>
  </p:normalViewPr>
  <p:slideViewPr>
    <p:cSldViewPr snapToGrid="0" showGuides="1">
      <p:cViewPr>
        <p:scale>
          <a:sx n="98" d="100"/>
          <a:sy n="98" d="100"/>
        </p:scale>
        <p:origin x="-606" y="-72"/>
      </p:cViewPr>
      <p:guideLst>
        <p:guide orient="horz" pos="970"/>
        <p:guide pos="5218"/>
      </p:guideLst>
    </p:cSldViewPr>
  </p:slideViewPr>
  <p:outlineViewPr>
    <p:cViewPr>
      <p:scale>
        <a:sx n="33" d="100"/>
        <a:sy n="33" d="100"/>
      </p:scale>
      <p:origin x="0" y="13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notesViewPr>
    <p:cSldViewPr snapToGrid="0" snapToObjects="1">
      <p:cViewPr varScale="1">
        <p:scale>
          <a:sx n="48" d="100"/>
          <a:sy n="48" d="100"/>
        </p:scale>
        <p:origin x="-4456" y="-104"/>
      </p:cViewPr>
      <p:guideLst>
        <p:guide orient="horz" pos="2904"/>
        <p:guide pos="218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320" y="0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/>
          <a:lstStyle>
            <a:lvl1pPr algn="r">
              <a:defRPr sz="1200"/>
            </a:lvl1pPr>
          </a:lstStyle>
          <a:p>
            <a:fld id="{E6BE962C-A69F-4E2A-B52A-B5E0AB9803B8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775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320" y="8757775"/>
            <a:ext cx="3010009" cy="460853"/>
          </a:xfrm>
          <a:prstGeom prst="rect">
            <a:avLst/>
          </a:prstGeom>
        </p:spPr>
        <p:txBody>
          <a:bodyPr vert="horz" lIns="90544" tIns="45272" rIns="90544" bIns="45272" rtlCol="0" anchor="b"/>
          <a:lstStyle>
            <a:lvl1pPr algn="r">
              <a:defRPr sz="1200"/>
            </a:lvl1pPr>
          </a:lstStyle>
          <a:p>
            <a:fld id="{C3E56A17-EFBB-4F9F-A0CA-1392AD3D0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1182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/>
          <a:lstStyle>
            <a:lvl1pPr algn="r">
              <a:defRPr sz="1200"/>
            </a:lvl1pPr>
          </a:lstStyle>
          <a:p>
            <a:fld id="{816FB0CF-5528-C744-A119-58E52B5EA66C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3" tIns="46187" rIns="92373" bIns="461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73" tIns="46187" rIns="92373" bIns="46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4" cy="461010"/>
          </a:xfrm>
          <a:prstGeom prst="rect">
            <a:avLst/>
          </a:prstGeom>
        </p:spPr>
        <p:txBody>
          <a:bodyPr vert="horz" lIns="92373" tIns="46187" rIns="92373" bIns="46187" rtlCol="0" anchor="b"/>
          <a:lstStyle>
            <a:lvl1pPr algn="r">
              <a:defRPr sz="1200"/>
            </a:lvl1pPr>
          </a:lstStyle>
          <a:p>
            <a:fld id="{370B2DB1-9050-F54C-8252-2890C3B05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336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E078-8DBE-44B4-B0F7-8369745C9B02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291" y="5762170"/>
            <a:ext cx="1031425" cy="1012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PSS Logo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418" y="5776687"/>
            <a:ext cx="1134012" cy="105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3A4-043B-4656-B7DF-A3CAED7F4CE8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B4C0F-378C-4829-93DB-C7BF784B8700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9428-9CDB-42B5-9926-F84AC94ED693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707A-D3FD-43CB-86CC-5480991F4401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8092-5A14-4233-8941-C7F7DA0AAB18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0864-4E34-4271-8E96-D0C5563C69CB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8F8D-C206-423C-AC53-94FC049C1DC1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BF22-25D0-49DE-BCDC-661E2558E573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41E1-1C1F-448C-9313-2A32670A006D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963E8-4D98-4734-A202-2DA2D7D45CAD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E30AC-F3E7-42DF-A2E8-F605A386225B}" type="datetime1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887413"/>
          </a:xfrm>
          <a:prstGeom prst="rect">
            <a:avLst/>
          </a:prstGeom>
          <a:gradFill rotWithShape="0">
            <a:gsLst>
              <a:gs pos="0">
                <a:srgbClr val="5487BD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108" charset="-128"/>
            </a:endParaRPr>
          </a:p>
        </p:txBody>
      </p:sp>
      <p:pic>
        <p:nvPicPr>
          <p:cNvPr id="11" name="Picture 8" descr="Macintosh HD:Users:gtiona:Documents:GI_info:GI - NPP:Instruments:CERES:CERES LaRC F2F 012808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810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0" y="88582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+mj-lt"/>
              <a:ea typeface="+mn-ea"/>
              <a:cs typeface="ＭＳ Ｐゴシック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3186" y="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9215" y="0"/>
            <a:ext cx="7240385" cy="822960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Validated Stage 1 Science Maturity Review for VIIRS Cloud Base, Nighttime Optical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Properties and Cloud Cover Layers Products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85900" y="3886200"/>
            <a:ext cx="6431974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 defTabSz="914400">
              <a:spcBef>
                <a:spcPct val="20000"/>
              </a:spcBef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Andrew Heidinger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September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3, 2014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 Effective Particle Size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021" y="1352517"/>
            <a:ext cx="8112868" cy="5100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98673" y="992380"/>
            <a:ext cx="506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difference from Day Requirements shown earlier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66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Nighttime Cloud Optical and Microphysical Product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NDE is implementing the GOES-R version (NCOMP) which comes  from Dr. Patrick </a:t>
            </a:r>
            <a:r>
              <a:rPr lang="en-US" dirty="0" err="1" smtClean="0"/>
              <a:t>Minnis</a:t>
            </a:r>
            <a:r>
              <a:rPr lang="en-US" dirty="0" smtClean="0"/>
              <a:t> of NASA </a:t>
            </a:r>
            <a:r>
              <a:rPr lang="en-US" dirty="0" err="1" smtClean="0"/>
              <a:t>LaRC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algorithm does not run in CLAVR-x and we can’t yet run it in the NDE SAPF.  Therefore we can’t assess its maturity on VIIRS.</a:t>
            </a:r>
          </a:p>
          <a:p>
            <a:r>
              <a:rPr lang="en-US" dirty="0" smtClean="0"/>
              <a:t>NCOMP will undergo an NDE review later this year and this material should be relevant for the JPSS maturity assessment.</a:t>
            </a:r>
          </a:p>
          <a:p>
            <a:r>
              <a:rPr lang="en-US" dirty="0" smtClean="0"/>
              <a:t>IDPS products never made it to Provisional.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6921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Cover layers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8724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Cover/Layers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748" y="1139017"/>
            <a:ext cx="8264052" cy="4814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9710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Cover Layers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NDE is implementing the GOES-R version which is simply the cloud fraction for the high, middle and low cloud layers.</a:t>
            </a:r>
          </a:p>
          <a:p>
            <a:endParaRPr lang="en-US" dirty="0"/>
          </a:p>
          <a:p>
            <a:r>
              <a:rPr lang="en-US" dirty="0" smtClean="0"/>
              <a:t>The JPSS Cloud Cover Layers dynamically finds the layers based on binning. 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performance of both of these is totally dependent on the CTP algorithm.</a:t>
            </a:r>
          </a:p>
          <a:p>
            <a:endParaRPr lang="en-US" dirty="0"/>
          </a:p>
          <a:p>
            <a:r>
              <a:rPr lang="en-US" dirty="0" smtClean="0"/>
              <a:t>Either way is not a technical problem.</a:t>
            </a:r>
          </a:p>
          <a:p>
            <a:endParaRPr lang="en-US" dirty="0"/>
          </a:p>
          <a:p>
            <a:r>
              <a:rPr lang="en-US" dirty="0" smtClean="0"/>
              <a:t>Bill Ward has communicated interest for CCL over Hawaii and we work with him to gauge NWS interest.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191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Identification of Processing Environment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792" y="1425074"/>
            <a:ext cx="7944416" cy="4965998"/>
          </a:xfrm>
        </p:spPr>
        <p:txBody>
          <a:bodyPr>
            <a:normAutofit fontScale="85000" lnSpcReduction="10000"/>
          </a:bodyPr>
          <a:lstStyle/>
          <a:p>
            <a:r>
              <a:rPr lang="en-US" sz="2600" dirty="0" smtClean="0"/>
              <a:t>All algorithms shown here have been delivered to and implemented in the STAR Algorithm Processing Framework (SAPF).</a:t>
            </a:r>
          </a:p>
          <a:p>
            <a:r>
              <a:rPr lang="en-US" sz="2600" dirty="0" smtClean="0"/>
              <a:t>Algorithm Version = First Delivery to SAPF (number unknown).</a:t>
            </a:r>
          </a:p>
          <a:p>
            <a:r>
              <a:rPr lang="en-US" sz="2600" dirty="0" smtClean="0"/>
              <a:t>Version of LUTs : First Delivery to SAPF</a:t>
            </a:r>
          </a:p>
          <a:p>
            <a:r>
              <a:rPr lang="en-US" sz="2600" dirty="0" smtClean="0"/>
              <a:t>Version of PCTs: Not Applicable</a:t>
            </a:r>
          </a:p>
          <a:p>
            <a:r>
              <a:rPr lang="en-US" sz="2600" dirty="0" smtClean="0"/>
              <a:t>Description of environment used to achieve validated stage 1</a:t>
            </a:r>
          </a:p>
          <a:p>
            <a:pPr lvl="1"/>
            <a:r>
              <a:rPr lang="en-US" sz="2200" dirty="0"/>
              <a:t>All results shown here were generated with CLAVR-x version </a:t>
            </a:r>
            <a:r>
              <a:rPr lang="en-US" sz="2200" dirty="0" smtClean="0"/>
              <a:t>5.4</a:t>
            </a:r>
          </a:p>
          <a:p>
            <a:pPr lvl="1"/>
            <a:r>
              <a:rPr lang="en-US" sz="2200" dirty="0" smtClean="0"/>
              <a:t>CLAVR-x runs within CSPP (VIIRS, MODIS and AVHRR)</a:t>
            </a:r>
          </a:p>
          <a:p>
            <a:pPr lvl="1"/>
            <a:r>
              <a:rPr lang="en-US" sz="2200" dirty="0" smtClean="0"/>
              <a:t>CLAVR-x runs </a:t>
            </a:r>
            <a:r>
              <a:rPr lang="en-US" sz="2200" dirty="0"/>
              <a:t>in </a:t>
            </a:r>
            <a:r>
              <a:rPr lang="en-US" sz="2200" dirty="0" smtClean="0"/>
              <a:t>OSPO though only on AVHRR and GOES</a:t>
            </a:r>
          </a:p>
          <a:p>
            <a:pPr lvl="1"/>
            <a:r>
              <a:rPr lang="en-US" sz="2200" dirty="0" smtClean="0"/>
              <a:t>CLAVR-x does not run the Night Cloud Optical Properties</a:t>
            </a:r>
          </a:p>
          <a:p>
            <a:pPr lvl="1"/>
            <a:r>
              <a:rPr lang="en-US" sz="2200" dirty="0" smtClean="0"/>
              <a:t>CLAVR-x does not run the NDE Cloud Phase/Type Algorithm. </a:t>
            </a:r>
          </a:p>
          <a:p>
            <a:pPr lvl="1"/>
            <a:r>
              <a:rPr lang="en-US" sz="2200" dirty="0" smtClean="0"/>
              <a:t>The official IDPS VCM including Cloud Phase were used in this analysis.  CLAVR-x has the ability to read those in before generated downstream cloud products. </a:t>
            </a:r>
            <a:endParaRPr lang="en-US" sz="2200" dirty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106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Users &amp; User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792" y="1425074"/>
            <a:ext cx="7944416" cy="3762561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smtClean="0"/>
              <a:t>User Feedback</a:t>
            </a:r>
          </a:p>
          <a:p>
            <a:pPr lvl="1"/>
            <a:r>
              <a:rPr lang="en-US" sz="2200" dirty="0" smtClean="0"/>
              <a:t>NDE Algorithms Released in CSPP.  </a:t>
            </a:r>
          </a:p>
          <a:p>
            <a:pPr lvl="1"/>
            <a:r>
              <a:rPr lang="en-US" sz="2200" dirty="0" smtClean="0"/>
              <a:t>Most feedback and interaction has been with training users on the product definitions and use of quality flags.  </a:t>
            </a:r>
          </a:p>
          <a:p>
            <a:pPr lvl="1"/>
            <a:r>
              <a:rPr lang="en-US" sz="2200" dirty="0" smtClean="0"/>
              <a:t>Taiwan Weather Service has given most feedback.</a:t>
            </a:r>
          </a:p>
          <a:p>
            <a:pPr lvl="1"/>
            <a:r>
              <a:rPr lang="en-US" sz="2200" dirty="0" smtClean="0"/>
              <a:t>EUMETSAT has been served CTH since January – no feedback yet.</a:t>
            </a:r>
          </a:p>
          <a:p>
            <a:pPr lvl="1"/>
            <a:r>
              <a:rPr lang="en-US" sz="2200" dirty="0" smtClean="0"/>
              <a:t>Bill Ward expressed interest Cloud Cover Layers over Hawaii.</a:t>
            </a:r>
          </a:p>
          <a:p>
            <a:endParaRPr lang="en-US" sz="1600" dirty="0" smtClean="0"/>
          </a:p>
          <a:p>
            <a:r>
              <a:rPr lang="en-US" sz="2600" dirty="0" smtClean="0"/>
              <a:t>Downstream product list</a:t>
            </a:r>
          </a:p>
          <a:p>
            <a:pPr lvl="1"/>
            <a:r>
              <a:rPr lang="en-US" sz="2200" dirty="0" smtClean="0"/>
              <a:t>Polar Winds (CTH used in height assignment)</a:t>
            </a:r>
          </a:p>
          <a:p>
            <a:pPr lvl="1"/>
            <a:endParaRPr lang="en-US" sz="2200" dirty="0" smtClean="0"/>
          </a:p>
          <a:p>
            <a:r>
              <a:rPr lang="en-US" sz="2600" dirty="0" smtClean="0"/>
              <a:t>Reports from downstream product teams on the dependencies and impacts</a:t>
            </a:r>
          </a:p>
          <a:p>
            <a:pPr lvl="1"/>
            <a:r>
              <a:rPr lang="en-US" sz="2200" dirty="0" smtClean="0"/>
              <a:t>None received for IDPS or NDE algorithms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718" y="1080561"/>
            <a:ext cx="7627545" cy="5631523"/>
          </a:xfrm>
        </p:spPr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Team </a:t>
            </a:r>
            <a:r>
              <a:rPr lang="en-US" dirty="0" smtClean="0"/>
              <a:t>does not recommend </a:t>
            </a:r>
            <a:r>
              <a:rPr lang="en-US" dirty="0"/>
              <a:t>algorithm validated stage 1 maturity </a:t>
            </a:r>
            <a:r>
              <a:rPr lang="en-US" dirty="0" smtClean="0"/>
              <a:t>yet for</a:t>
            </a:r>
          </a:p>
          <a:p>
            <a:pPr lvl="2"/>
            <a:r>
              <a:rPr lang="en-US" dirty="0" smtClean="0"/>
              <a:t>Cloud Base</a:t>
            </a:r>
          </a:p>
          <a:p>
            <a:pPr lvl="3"/>
            <a:r>
              <a:rPr lang="en-US" dirty="0" smtClean="0"/>
              <a:t>While the cloud base performs better than IDPS version, we still think we need development to make a useful product.  This development is on-going and should yield a mature product in 6 months.</a:t>
            </a:r>
          </a:p>
          <a:p>
            <a:pPr lvl="3"/>
            <a:r>
              <a:rPr lang="en-US" dirty="0" smtClean="0"/>
              <a:t>Should we adopt GOES-R L1 Requirements?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Team can not make a decision on the maturity of the following</a:t>
            </a:r>
          </a:p>
          <a:p>
            <a:pPr lvl="2"/>
            <a:r>
              <a:rPr lang="en-US" dirty="0" smtClean="0"/>
              <a:t>Nighttime Cloud Optical Properties</a:t>
            </a:r>
          </a:p>
          <a:p>
            <a:pPr lvl="3"/>
            <a:r>
              <a:rPr lang="en-US" dirty="0" smtClean="0"/>
              <a:t>This algorithm is recently implemented into NDE SAPF.  We do not have the ability to run it yet.  GOES-R version would meet specs.</a:t>
            </a:r>
          </a:p>
          <a:p>
            <a:pPr lvl="2"/>
            <a:r>
              <a:rPr lang="en-US" dirty="0" smtClean="0"/>
              <a:t>Cloud Cover Layers</a:t>
            </a:r>
          </a:p>
          <a:p>
            <a:pPr lvl="3"/>
            <a:r>
              <a:rPr lang="en-US" dirty="0" smtClean="0"/>
              <a:t>NDE Cloud Cover Layers has a different (simpler) definition than JPSS.  The algorithm is simple and driven by Cloud Top Parameters.  We recommend implemented IDPS-like Cloud Cover Layers into NDE.  Alternatively, we adopt simpler GOES-R definition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Path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210" y="1090002"/>
            <a:ext cx="7600384" cy="5505352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Planned further improvements</a:t>
            </a:r>
          </a:p>
          <a:p>
            <a:pPr lvl="1"/>
            <a:r>
              <a:rPr lang="en-US" dirty="0" smtClean="0"/>
              <a:t>cloud base</a:t>
            </a:r>
          </a:p>
          <a:p>
            <a:pPr lvl="2"/>
            <a:r>
              <a:rPr lang="en-US" dirty="0" smtClean="0"/>
              <a:t>Finalize </a:t>
            </a:r>
            <a:r>
              <a:rPr lang="en-US" dirty="0" err="1" smtClean="0"/>
              <a:t>CloudSat</a:t>
            </a:r>
            <a:r>
              <a:rPr lang="en-US" dirty="0" smtClean="0"/>
              <a:t> derived parameterizations of geometrical thickness.</a:t>
            </a:r>
          </a:p>
          <a:p>
            <a:pPr lvl="2"/>
            <a:r>
              <a:rPr lang="en-US" dirty="0" smtClean="0"/>
              <a:t>Finalize use of NWP profiles for thick clouds.</a:t>
            </a:r>
          </a:p>
          <a:p>
            <a:pPr lvl="1"/>
            <a:r>
              <a:rPr lang="en-US" dirty="0" smtClean="0"/>
              <a:t>Implement IDPS-like cloud cover layers (if directed).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sz="3200" dirty="0" smtClean="0"/>
              <a:t>Planned Cal/Val activities / milestones</a:t>
            </a:r>
            <a:endParaRPr lang="en-US" dirty="0"/>
          </a:p>
          <a:p>
            <a:pPr lvl="1"/>
            <a:r>
              <a:rPr lang="en-US" dirty="0" smtClean="0"/>
              <a:t>Validate Nighttime COP when available from NDE SAPF</a:t>
            </a:r>
          </a:p>
          <a:p>
            <a:pPr lvl="1"/>
            <a:r>
              <a:rPr lang="en-US" dirty="0" smtClean="0"/>
              <a:t>Launch our CALIPSO and MODIS near-real time monitoring site.</a:t>
            </a:r>
          </a:p>
          <a:p>
            <a:pPr lvl="1"/>
            <a:r>
              <a:rPr lang="en-US" dirty="0" smtClean="0"/>
              <a:t>Draft reports on impacts of cloud type and cloud mask errors on cloud product performance.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9"/>
            <a:ext cx="8229600" cy="53055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Cloud Base Height</a:t>
            </a:r>
          </a:p>
          <a:p>
            <a:pPr lvl="1"/>
            <a:r>
              <a:rPr lang="en-US" sz="2200" dirty="0"/>
              <a:t>Product Requirements</a:t>
            </a:r>
          </a:p>
          <a:p>
            <a:pPr lvl="1"/>
            <a:r>
              <a:rPr lang="en-US" sz="2200" dirty="0"/>
              <a:t>Evaluation of algorithm performance to specification requirements</a:t>
            </a:r>
          </a:p>
          <a:p>
            <a:pPr lvl="2"/>
            <a:r>
              <a:rPr lang="en-US" sz="1800" dirty="0"/>
              <a:t>Evaluation of the effect of required algorithm inputs</a:t>
            </a:r>
          </a:p>
          <a:p>
            <a:pPr lvl="2"/>
            <a:r>
              <a:rPr lang="en-US" sz="1800" dirty="0"/>
              <a:t>Quality flag analysis/validation</a:t>
            </a:r>
          </a:p>
          <a:p>
            <a:pPr lvl="2"/>
            <a:r>
              <a:rPr lang="en-US" sz="1800" dirty="0"/>
              <a:t>Error </a:t>
            </a:r>
            <a:r>
              <a:rPr lang="en-US" sz="1800" dirty="0" smtClean="0"/>
              <a:t>Budget</a:t>
            </a:r>
          </a:p>
          <a:p>
            <a:pPr marL="914400" lvl="2" indent="0">
              <a:buNone/>
            </a:pPr>
            <a:endParaRPr lang="en-US" sz="1800" dirty="0" smtClean="0"/>
          </a:p>
          <a:p>
            <a:r>
              <a:rPr lang="en-US" sz="2600" dirty="0" smtClean="0"/>
              <a:t>Nighttime Optical and Microphysical Properties</a:t>
            </a:r>
            <a:endParaRPr lang="en-US" sz="2600" dirty="0"/>
          </a:p>
          <a:p>
            <a:pPr lvl="1"/>
            <a:r>
              <a:rPr lang="en-US" sz="2200" dirty="0"/>
              <a:t>Product Requirements</a:t>
            </a:r>
          </a:p>
          <a:p>
            <a:pPr lvl="1"/>
            <a:r>
              <a:rPr lang="en-US" sz="2200" dirty="0"/>
              <a:t>Issues </a:t>
            </a:r>
            <a:r>
              <a:rPr lang="en-US" sz="2200" dirty="0" smtClean="0"/>
              <a:t>preventing Val Stage 1 Maturity</a:t>
            </a:r>
            <a:endParaRPr lang="en-US" sz="2200" dirty="0"/>
          </a:p>
          <a:p>
            <a:pPr lvl="2"/>
            <a:endParaRPr lang="en-US" sz="1800" dirty="0"/>
          </a:p>
          <a:p>
            <a:r>
              <a:rPr lang="en-US" sz="2600" dirty="0" smtClean="0"/>
              <a:t>Cloud Cover Layers</a:t>
            </a:r>
          </a:p>
          <a:p>
            <a:pPr lvl="1"/>
            <a:r>
              <a:rPr lang="en-US" sz="2200" dirty="0"/>
              <a:t>Product </a:t>
            </a:r>
            <a:r>
              <a:rPr lang="en-US" sz="2200" dirty="0" smtClean="0"/>
              <a:t>Requirements</a:t>
            </a:r>
          </a:p>
          <a:p>
            <a:pPr lvl="1"/>
            <a:r>
              <a:rPr lang="en-US" sz="2200" dirty="0" smtClean="0"/>
              <a:t>Issues with definition in NDE</a:t>
            </a:r>
            <a:endParaRPr lang="en-US" sz="2600" dirty="0" smtClean="0"/>
          </a:p>
          <a:p>
            <a:r>
              <a:rPr lang="en-US" sz="2600" dirty="0" smtClean="0"/>
              <a:t>Conclusion</a:t>
            </a:r>
          </a:p>
          <a:p>
            <a:r>
              <a:rPr lang="en-US" sz="2600" dirty="0" smtClean="0"/>
              <a:t>Path Forward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BASE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Curtis Seamen, CIRA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03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Base Height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650" y="1138469"/>
            <a:ext cx="8444481" cy="4104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0640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 Base Height Error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957" y="1352649"/>
            <a:ext cx="7776926" cy="1707422"/>
          </a:xfrm>
        </p:spPr>
        <p:txBody>
          <a:bodyPr>
            <a:normAutofit fontScale="92500"/>
          </a:bodyPr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dirty="0" smtClean="0"/>
              <a:t>Based on VIIRS co-locations with </a:t>
            </a:r>
            <a:r>
              <a:rPr lang="en-US" dirty="0" err="1" smtClean="0"/>
              <a:t>CloudSat</a:t>
            </a:r>
            <a:r>
              <a:rPr lang="en-US" dirty="0" smtClean="0"/>
              <a:t> CPR data.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US" dirty="0" smtClean="0"/>
              <a:t>Data for separated for all clouds and those that meet the CTH specification.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6331509"/>
              </p:ext>
            </p:extLst>
          </p:nvPr>
        </p:nvGraphicFramePr>
        <p:xfrm>
          <a:off x="627262" y="3418581"/>
          <a:ext cx="7835154" cy="1889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943"/>
                <a:gridCol w="1692998"/>
                <a:gridCol w="2218099"/>
                <a:gridCol w="2315114"/>
              </a:tblGrid>
              <a:tr h="3582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Attribute Analyzed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L1RD Threshold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Analysis/Validation Result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Error Summary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CBH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km uncertainty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 km and 40% of time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All clouds</a:t>
                      </a: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CBH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km uncertainty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-0.1 km and 70 % of time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Clouds with CTH within spec</a:t>
                      </a: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742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 Base Height Error Budget Supporting Material and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Screen Shot 2014-08-31 at 3.35.0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0381" y="894099"/>
            <a:ext cx="6391881" cy="55492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6627" y="1308754"/>
            <a:ext cx="2345529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Cloud Profiling Radar (CPR) on the NASA </a:t>
            </a:r>
            <a:r>
              <a:rPr lang="en-US" dirty="0" err="1" smtClean="0"/>
              <a:t>CloudSat</a:t>
            </a:r>
            <a:r>
              <a:rPr lang="en-US" dirty="0" smtClean="0"/>
              <a:t> Mission provides the most complete cloud vertical structure information.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We define Cloud Base Height as the height of the lowest cloud layer.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Distribution shows results where CTH was in spec.  CBH is based on CTH.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96906" y="1788198"/>
            <a:ext cx="3732113" cy="374485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392082" y="1396364"/>
            <a:ext cx="3732113" cy="374485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4590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Cloud Base Height Error Budget Supporting Material and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 descr="Screen Shot 2014-08-31 at 3.35.1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1709" y="1064620"/>
            <a:ext cx="5121875" cy="57933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4381" y="1658618"/>
            <a:ext cx="32526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Same analysis as previous slide but show as a bias histogram.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Colors denote optical thickness.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specification calls for an uncertainty of 2 km.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NDE is approach is similar to IDPS but new improvements are coming based on </a:t>
            </a:r>
            <a:r>
              <a:rPr lang="en-US" dirty="0" err="1" smtClean="0"/>
              <a:t>CloudSat</a:t>
            </a:r>
            <a:r>
              <a:rPr lang="en-US" dirty="0" smtClean="0"/>
              <a:t> “tuning”.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416747" y="2436096"/>
            <a:ext cx="25917" cy="3006247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139331" y="2433000"/>
            <a:ext cx="25917" cy="3006247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9451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Nighttime Cloud optical properties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793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Optical Depth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522" y="1532815"/>
            <a:ext cx="8653063" cy="4274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98673" y="992380"/>
            <a:ext cx="506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difference from Day Requirements shown earlier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6362828"/>
      </p:ext>
    </p:extLst>
  </p:cSld>
  <p:clrMapOvr>
    <a:masterClrMapping/>
  </p:clrMapOvr>
</p:sld>
</file>

<file path=ppt/theme/theme1.xml><?xml version="1.0" encoding="utf-8"?>
<a:theme xmlns:a="http://schemas.openxmlformats.org/drawingml/2006/main" name="NPP_F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NPP_FOR.potx</Template>
  <TotalTime>11716</TotalTime>
  <Words>923</Words>
  <Application>Microsoft Office PowerPoint</Application>
  <PresentationFormat>On-screen Show (4:3)</PresentationFormat>
  <Paragraphs>142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NPP_FOR</vt:lpstr>
      <vt:lpstr>Slide 1</vt:lpstr>
      <vt:lpstr>Outline</vt:lpstr>
      <vt:lpstr>Cloud BASE</vt:lpstr>
      <vt:lpstr>Cloud Base Height Requirements</vt:lpstr>
      <vt:lpstr>Cloud Base Height Error Budget</vt:lpstr>
      <vt:lpstr>Cloud Base Height Error Budget Supporting Material and Analysis</vt:lpstr>
      <vt:lpstr>Cloud Base Height Error Budget Supporting Material and Analysis</vt:lpstr>
      <vt:lpstr>Nighttime Cloud optical properties</vt:lpstr>
      <vt:lpstr>Cloud Optical Depth Requirements</vt:lpstr>
      <vt:lpstr>Cloud Effective Particle Size Requirements</vt:lpstr>
      <vt:lpstr>Nighttime Cloud Optical and Microphysical Product Issues</vt:lpstr>
      <vt:lpstr>Cloud Cover layers</vt:lpstr>
      <vt:lpstr>Cloud Cover/Layers Requirements</vt:lpstr>
      <vt:lpstr>Cloud Cover Layers Issues</vt:lpstr>
      <vt:lpstr>Identification of Processing Environment </vt:lpstr>
      <vt:lpstr>Users &amp; User Feedback</vt:lpstr>
      <vt:lpstr>Conclusion</vt:lpstr>
      <vt:lpstr>Path Forward</vt:lpstr>
    </vt:vector>
  </TitlesOfParts>
  <Company>Lockheed Martin IS&amp;GS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the Suomi NPP VIIRS Aerosol EDRs and IPs for Provisional Maturity Level</dc:title>
  <dc:creator>Istvan Laszlo</dc:creator>
  <cp:lastModifiedBy>nwang</cp:lastModifiedBy>
  <cp:revision>1517</cp:revision>
  <dcterms:created xsi:type="dcterms:W3CDTF">2011-10-05T18:31:57Z</dcterms:created>
  <dcterms:modified xsi:type="dcterms:W3CDTF">2014-09-02T20:21:38Z</dcterms:modified>
</cp:coreProperties>
</file>