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7" r:id="rId3"/>
    <p:sldId id="369" r:id="rId4"/>
    <p:sldId id="368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81" r:id="rId13"/>
    <p:sldId id="382" r:id="rId14"/>
    <p:sldId id="378" r:id="rId15"/>
    <p:sldId id="380" r:id="rId16"/>
    <p:sldId id="377" r:id="rId17"/>
    <p:sldId id="391" r:id="rId18"/>
    <p:sldId id="392" r:id="rId19"/>
    <p:sldId id="393" r:id="rId20"/>
    <p:sldId id="394" r:id="rId21"/>
    <p:sldId id="395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8" autoAdjust="0"/>
    <p:restoredTop sz="89490" autoAdjust="0"/>
  </p:normalViewPr>
  <p:slideViewPr>
    <p:cSldViewPr snapToGrid="0" snapToObjects="1">
      <p:cViewPr varScale="1">
        <p:scale>
          <a:sx n="204" d="100"/>
          <a:sy n="204" d="100"/>
        </p:scale>
        <p:origin x="-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57FC2-3AFF-CF48-95AB-CB83E4CB8359}" type="datetimeFigureOut">
              <a:rPr lang="en-US" smtClean="0"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8DAE3-7982-3C40-93EB-2969729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8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B35A-0E17-384C-9A11-D52F5E2F9D00}" type="datetimeFigureOut">
              <a:rPr lang="en-US" smtClean="0"/>
              <a:t>4/25/12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188E-9FD0-DB4A-824E-686A5BE1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43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C188E-9FD0-DB4A-824E-686A5BE18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C188E-9FD0-DB4A-824E-686A5BE18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C188E-9FD0-DB4A-824E-686A5BE18B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C188E-9FD0-DB4A-824E-686A5BE18B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C188E-9FD0-DB4A-824E-686A5BE18B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C188E-9FD0-DB4A-824E-686A5BE18B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C188E-9FD0-DB4A-824E-686A5BE18B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3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5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380" y="64677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Jan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7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uw_status_24Jan2012.pptx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315" y="6467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0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328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UW status/report:</a:t>
            </a:r>
            <a:br>
              <a:rPr lang="en-US" sz="4000" dirty="0" smtClean="0"/>
            </a:br>
            <a:r>
              <a:rPr lang="en-US" sz="4000" dirty="0" smtClean="0"/>
              <a:t>1. Impact </a:t>
            </a:r>
            <a:r>
              <a:rPr lang="en-US" sz="4000" dirty="0" smtClean="0"/>
              <a:t>of new FIR </a:t>
            </a:r>
            <a:r>
              <a:rPr lang="en-US" sz="4000" dirty="0" smtClean="0"/>
              <a:t>filter</a:t>
            </a:r>
            <a:br>
              <a:rPr lang="en-US" sz="4000" dirty="0" smtClean="0"/>
            </a:br>
            <a:r>
              <a:rPr lang="en-US" sz="4000" dirty="0" smtClean="0"/>
              <a:t>2.  IDPS/ADL comparisons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906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CrIS SDR Cal/Val Telecon</a:t>
            </a:r>
            <a:endParaRPr lang="en-US" sz="2400" dirty="0"/>
          </a:p>
          <a:p>
            <a:r>
              <a:rPr lang="en-US" sz="2400" dirty="0"/>
              <a:t>2</a:t>
            </a:r>
            <a:r>
              <a:rPr lang="en-US" sz="2400" dirty="0" smtClean="0"/>
              <a:t>5-Apr-2012</a:t>
            </a:r>
            <a:endParaRPr lang="en-US" sz="2400" dirty="0"/>
          </a:p>
        </p:txBody>
      </p:sp>
      <p:pic>
        <p:nvPicPr>
          <p:cNvPr id="6" name="Picture 4" descr="final-20041209-col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13" y="5120685"/>
            <a:ext cx="1337162" cy="105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6" y="5073176"/>
            <a:ext cx="1210844" cy="12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78" y="5102093"/>
            <a:ext cx="1134597" cy="111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JPSS Logo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27" y="5102093"/>
            <a:ext cx="1191497" cy="111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1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_DM_filtDecLW2_4000_255_CrIS_FIR_filter_old_extracted_coefs_FPGAcorruption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563"/>
            <a:ext cx="9144000" cy="59201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ICT Magnitude Spectra: Original Filter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Difference between ICT mag spectra of sweep </a:t>
            </a:r>
            <a:r>
              <a:rPr lang="en-US" sz="2000" dirty="0" err="1" smtClean="0"/>
              <a:t>dir</a:t>
            </a:r>
            <a:r>
              <a:rPr lang="en-US" sz="2000" dirty="0" smtClean="0"/>
              <a:t> 0 and sweep </a:t>
            </a:r>
            <a:r>
              <a:rPr lang="en-US" sz="2000" dirty="0" err="1" smtClean="0"/>
              <a:t>dir</a:t>
            </a:r>
            <a:r>
              <a:rPr lang="en-US" sz="2000" dirty="0" smtClean="0"/>
              <a:t> 1</a:t>
            </a:r>
            <a:br>
              <a:rPr lang="en-US" sz="2000" dirty="0" smtClean="0"/>
            </a:br>
            <a:r>
              <a:rPr lang="en-US" sz="2000" dirty="0" smtClean="0"/>
              <a:t>Simulated </a:t>
            </a:r>
            <a:r>
              <a:rPr lang="en-US" sz="2000" dirty="0" err="1" smtClean="0"/>
              <a:t>NF'd</a:t>
            </a:r>
            <a:r>
              <a:rPr lang="en-US" sz="2000" dirty="0" smtClean="0"/>
              <a:t> DM data (</a:t>
            </a:r>
            <a:r>
              <a:rPr lang="en-US" sz="2000" dirty="0" smtClean="0">
                <a:solidFill>
                  <a:srgbClr val="3366FF"/>
                </a:solidFill>
              </a:rPr>
              <a:t>decimation index offset = 0</a:t>
            </a:r>
            <a:r>
              <a:rPr lang="en-US" sz="2000" dirty="0" smtClean="0"/>
              <a:t>) with NM and DM shown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dirty="0" smtClean="0">
                <a:solidFill>
                  <a:srgbClr val="3366FF"/>
                </a:solidFill>
              </a:rPr>
              <a:t>DM …</a:t>
            </a:r>
            <a:r>
              <a:rPr lang="en-US" sz="1200" dirty="0" smtClean="0"/>
              <a:t>” = DM data with current NF applied in software </a:t>
            </a:r>
          </a:p>
          <a:p>
            <a:r>
              <a:rPr lang="en-US" sz="1200" dirty="0" smtClean="0"/>
              <a:t>“</a:t>
            </a:r>
            <a:r>
              <a:rPr lang="en-US" sz="1200" dirty="0" smtClean="0">
                <a:solidFill>
                  <a:srgbClr val="FF0000"/>
                </a:solidFill>
              </a:rPr>
              <a:t>NM</a:t>
            </a:r>
            <a:r>
              <a:rPr lang="en-US" sz="1200" dirty="0" smtClean="0"/>
              <a:t>” = NM data from the satellite </a:t>
            </a:r>
          </a:p>
          <a:p>
            <a:r>
              <a:rPr lang="en-US" sz="1200" dirty="0" smtClean="0"/>
              <a:t>“DM” = DM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1375" y="6550223"/>
            <a:ext cx="3572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NB:  </a:t>
            </a:r>
            <a:r>
              <a:rPr lang="en-US" sz="1400" dirty="0" smtClean="0"/>
              <a:t>NF DM mag </a:t>
            </a:r>
            <a:r>
              <a:rPr lang="en-US" sz="1400" dirty="0"/>
              <a:t>spectra scaled by </a:t>
            </a:r>
            <a:r>
              <a:rPr lang="en-US" sz="1400" dirty="0" err="1"/>
              <a:t>Npts_DM</a:t>
            </a:r>
            <a:r>
              <a:rPr lang="en-US" sz="1400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119403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_DM_filtDecLW2_4000_255_CrIS_FIR_filter_ND_3475780_CrIS_FIR_Filter_Coefficient_optimization_v3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46"/>
            <a:ext cx="9144000" cy="59201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ICT Magnitude Spectra: New 253 tap Filter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Difference between ICT mag spectra of sweep </a:t>
            </a:r>
            <a:r>
              <a:rPr lang="en-US" sz="2000" dirty="0" err="1" smtClean="0"/>
              <a:t>dir</a:t>
            </a:r>
            <a:r>
              <a:rPr lang="en-US" sz="2000" dirty="0" smtClean="0"/>
              <a:t> 0 and sweep </a:t>
            </a:r>
            <a:r>
              <a:rPr lang="en-US" sz="2000" dirty="0" err="1" smtClean="0"/>
              <a:t>dir</a:t>
            </a:r>
            <a:r>
              <a:rPr lang="en-US" sz="2000" dirty="0" smtClean="0"/>
              <a:t> 1</a:t>
            </a:r>
            <a:br>
              <a:rPr lang="en-US" sz="2000" dirty="0" smtClean="0"/>
            </a:br>
            <a:r>
              <a:rPr lang="en-US" sz="2000" dirty="0" smtClean="0"/>
              <a:t>Simulated </a:t>
            </a:r>
            <a:r>
              <a:rPr lang="en-US" sz="2000" dirty="0" err="1" smtClean="0"/>
              <a:t>NF'd</a:t>
            </a:r>
            <a:r>
              <a:rPr lang="en-US" sz="2000" dirty="0" smtClean="0"/>
              <a:t> DM data (</a:t>
            </a:r>
            <a:r>
              <a:rPr lang="en-US" sz="2000" dirty="0" smtClean="0">
                <a:solidFill>
                  <a:srgbClr val="3366FF"/>
                </a:solidFill>
              </a:rPr>
              <a:t>decimation index offset = 0</a:t>
            </a:r>
            <a:r>
              <a:rPr lang="en-US" sz="2000" dirty="0" smtClean="0"/>
              <a:t>) with NM and DM shown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dirty="0" smtClean="0">
                <a:solidFill>
                  <a:srgbClr val="3366FF"/>
                </a:solidFill>
              </a:rPr>
              <a:t>DM …</a:t>
            </a:r>
            <a:r>
              <a:rPr lang="en-US" sz="1200" dirty="0" smtClean="0"/>
              <a:t>” = DM data with current NF applied in software </a:t>
            </a:r>
          </a:p>
          <a:p>
            <a:r>
              <a:rPr lang="en-US" sz="1200" dirty="0" smtClean="0"/>
              <a:t>“</a:t>
            </a:r>
            <a:r>
              <a:rPr lang="en-US" sz="1200" dirty="0" smtClean="0">
                <a:solidFill>
                  <a:srgbClr val="FF0000"/>
                </a:solidFill>
              </a:rPr>
              <a:t>NM</a:t>
            </a:r>
            <a:r>
              <a:rPr lang="en-US" sz="1200" dirty="0" smtClean="0"/>
              <a:t>” = NM data from the satellite </a:t>
            </a:r>
          </a:p>
          <a:p>
            <a:r>
              <a:rPr lang="en-US" sz="1200" dirty="0" smtClean="0"/>
              <a:t>“DM” = DM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1375" y="6550223"/>
            <a:ext cx="3572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NB:  </a:t>
            </a:r>
            <a:r>
              <a:rPr lang="en-US" sz="1400" dirty="0" smtClean="0"/>
              <a:t>NF DM mag </a:t>
            </a:r>
            <a:r>
              <a:rPr lang="en-US" sz="1400" dirty="0"/>
              <a:t>spectra scaled by </a:t>
            </a:r>
            <a:r>
              <a:rPr lang="en-US" sz="1400" dirty="0" err="1"/>
              <a:t>Npts_DM</a:t>
            </a:r>
            <a:r>
              <a:rPr lang="en-US" sz="1400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26806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idps_900cm_18apr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22"/>
            <a:ext cx="9144000" cy="6259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3376" y="140578"/>
            <a:ext cx="3866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900 cm</a:t>
            </a:r>
            <a:r>
              <a:rPr lang="en-US" b="1" baseline="30000" dirty="0" smtClean="0"/>
              <a:t>-1</a:t>
            </a:r>
            <a:r>
              <a:rPr lang="en-US" b="1" dirty="0" smtClean="0"/>
              <a:t> Imaginary Part, 18 April, IDPS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4902472">
            <a:off x="3061532" y="2456034"/>
            <a:ext cx="107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Old Filter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4902472">
            <a:off x="2608731" y="3296094"/>
            <a:ext cx="117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New Filter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84020" y="2614068"/>
            <a:ext cx="346114" cy="59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06035" y="3404293"/>
            <a:ext cx="3728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1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ps_900cm_18april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96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3376" y="140578"/>
            <a:ext cx="3866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900 cm</a:t>
            </a:r>
            <a:r>
              <a:rPr lang="en-US" b="1" baseline="30000" dirty="0" smtClean="0"/>
              <a:t>-1</a:t>
            </a:r>
            <a:r>
              <a:rPr lang="en-US" b="1" dirty="0" smtClean="0"/>
              <a:t> Imaginary Part, 18 April, IDPS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4902472">
            <a:off x="3061532" y="2456034"/>
            <a:ext cx="107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Old Filter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4902472">
            <a:off x="2608731" y="3296094"/>
            <a:ext cx="117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New Filter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84020" y="2614068"/>
            <a:ext cx="346114" cy="59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06035" y="3404293"/>
            <a:ext cx="3728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9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part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94"/>
            <a:ext cx="4472836" cy="3399355"/>
          </a:xfrm>
          <a:prstGeom prst="rect">
            <a:avLst/>
          </a:prstGeom>
        </p:spPr>
      </p:pic>
      <p:pic>
        <p:nvPicPr>
          <p:cNvPr id="4" name="Picture 3" descr="imag_part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64" y="937494"/>
            <a:ext cx="4472836" cy="339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0042" y="14164"/>
            <a:ext cx="7078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 15/16 Analysis: LW band</a:t>
            </a:r>
          </a:p>
          <a:p>
            <a:pPr algn="ctr"/>
            <a:r>
              <a:rPr lang="en-US" b="1" dirty="0" smtClean="0"/>
              <a:t>FORs adjacent to nadir over mostly clear sky ocean, ~10 minutes of data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FOR 15 (sweep </a:t>
            </a:r>
            <a:r>
              <a:rPr lang="en-US" dirty="0" err="1" smtClean="0">
                <a:solidFill>
                  <a:srgbClr val="0000FF"/>
                </a:solidFill>
              </a:rPr>
              <a:t>dir</a:t>
            </a:r>
            <a:r>
              <a:rPr lang="en-US" dirty="0" smtClean="0">
                <a:solidFill>
                  <a:srgbClr val="0000FF"/>
                </a:solidFill>
              </a:rPr>
              <a:t> 1)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FOR 16 (sweep 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>
                <a:solidFill>
                  <a:srgbClr val="FF0000"/>
                </a:solidFill>
              </a:rPr>
              <a:t> 2)</a:t>
            </a:r>
            <a:r>
              <a:rPr lang="en-US" dirty="0" smtClean="0"/>
              <a:t>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3400" y="1090225"/>
            <a:ext cx="105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Real Part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64000" y="1081138"/>
            <a:ext cx="159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Imaginary Part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64052" y="2553092"/>
            <a:ext cx="385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Difference from Mean of FORs 15 and 16: 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EE77-9EBA-B746-876C-D5B134C6D6A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for1516b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6"/>
          <a:stretch/>
        </p:blipFill>
        <p:spPr>
          <a:xfrm>
            <a:off x="0" y="4578198"/>
            <a:ext cx="4484068" cy="1647641"/>
          </a:xfrm>
          <a:prstGeom prst="rect">
            <a:avLst/>
          </a:prstGeom>
        </p:spPr>
      </p:pic>
      <p:pic>
        <p:nvPicPr>
          <p:cNvPr id="9" name="Picture 8" descr="for1516c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6"/>
          <a:stretch/>
        </p:blipFill>
        <p:spPr>
          <a:xfrm>
            <a:off x="4472836" y="4578198"/>
            <a:ext cx="4671164" cy="16822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87232" y="3863979"/>
            <a:ext cx="385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Old Filter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864052" y="4592528"/>
            <a:ext cx="385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New Filter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560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r1516g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5"/>
          <a:stretch/>
        </p:blipFill>
        <p:spPr>
          <a:xfrm>
            <a:off x="4248753" y="4565225"/>
            <a:ext cx="4895247" cy="1670982"/>
          </a:xfrm>
          <a:prstGeom prst="rect">
            <a:avLst/>
          </a:prstGeom>
        </p:spPr>
      </p:pic>
      <p:pic>
        <p:nvPicPr>
          <p:cNvPr id="4" name="Picture 3" descr="imag_part_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6" y="943689"/>
            <a:ext cx="4754994" cy="3621536"/>
          </a:xfrm>
          <a:prstGeom prst="rect">
            <a:avLst/>
          </a:prstGeom>
        </p:spPr>
      </p:pic>
      <p:pic>
        <p:nvPicPr>
          <p:cNvPr id="3" name="Picture 2" descr="real_part_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18018"/>
            <a:ext cx="4615967" cy="339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0042" y="20359"/>
            <a:ext cx="7078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 15/16 Analysis: SW band</a:t>
            </a:r>
          </a:p>
          <a:p>
            <a:pPr algn="ctr"/>
            <a:r>
              <a:rPr lang="en-US" b="1" dirty="0" smtClean="0"/>
              <a:t>FORs adjacent to nadir over mostly clear sky ocean, ~10 minutes of data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FOR 15 (sweep </a:t>
            </a:r>
            <a:r>
              <a:rPr lang="en-US" dirty="0" err="1" smtClean="0">
                <a:solidFill>
                  <a:srgbClr val="0000FF"/>
                </a:solidFill>
              </a:rPr>
              <a:t>dir</a:t>
            </a:r>
            <a:r>
              <a:rPr lang="en-US" dirty="0" smtClean="0">
                <a:solidFill>
                  <a:srgbClr val="0000FF"/>
                </a:solidFill>
              </a:rPr>
              <a:t> 1)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FOR 16 (sweep </a:t>
            </a:r>
            <a:r>
              <a:rPr lang="en-US" dirty="0" err="1" smtClean="0">
                <a:solidFill>
                  <a:srgbClr val="FF0000"/>
                </a:solidFill>
              </a:rPr>
              <a:t>dir</a:t>
            </a:r>
            <a:r>
              <a:rPr lang="en-US" dirty="0" smtClean="0">
                <a:solidFill>
                  <a:srgbClr val="FF0000"/>
                </a:solidFill>
              </a:rPr>
              <a:t> 2)</a:t>
            </a:r>
            <a:r>
              <a:rPr lang="en-US" dirty="0" smtClean="0"/>
              <a:t>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3399" y="1270750"/>
            <a:ext cx="105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Real Part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63999" y="1261663"/>
            <a:ext cx="159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Imaginary Part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EE77-9EBA-B746-876C-D5B134C6D6A4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 descr="for1516f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7"/>
          <a:stretch/>
        </p:blipFill>
        <p:spPr>
          <a:xfrm>
            <a:off x="0" y="4565225"/>
            <a:ext cx="4593421" cy="158914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64052" y="2707967"/>
            <a:ext cx="385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Difference from Mean of FORs 15 and 16: 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787232" y="3479878"/>
            <a:ext cx="385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Old Filter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2864052" y="4747403"/>
            <a:ext cx="3856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New Filter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399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479" y="29822"/>
            <a:ext cx="8229600" cy="676081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PCA of Imaginary Parts</a:t>
            </a:r>
            <a:endParaRPr lang="en-US" sz="2000" i="1" dirty="0"/>
          </a:p>
        </p:txBody>
      </p:sp>
      <p:pic>
        <p:nvPicPr>
          <p:cNvPr id="2" name="Picture 1" descr="20120418_Old_FIR_LW_P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936"/>
            <a:ext cx="4652138" cy="3489104"/>
          </a:xfrm>
          <a:prstGeom prst="rect">
            <a:avLst/>
          </a:prstGeom>
        </p:spPr>
      </p:pic>
      <p:pic>
        <p:nvPicPr>
          <p:cNvPr id="3" name="Picture 2" descr="20120418_New_FIR_LW_P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3" y="1357936"/>
            <a:ext cx="4652138" cy="3489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1586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new FIR filter removes the imaginary part artifact seen in PC #2 but the "ringing" artifact in PC #1 remains.</a:t>
            </a:r>
          </a:p>
        </p:txBody>
      </p:sp>
    </p:spTree>
    <p:extLst>
      <p:ext uri="{BB962C8B-B14F-4D97-AF65-F5344CB8AC3E}">
        <p14:creationId xmlns:p14="http://schemas.microsoft.com/office/powerpoint/2010/main" val="386299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79" y="78666"/>
            <a:ext cx="8229600" cy="676081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IDPS/ADL comparisons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14713" cy="5486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1765" y="5823691"/>
            <a:ext cx="46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3765" y="6329250"/>
            <a:ext cx="6874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(Not including three 8-minute aggregated IDPS granules for which IDPS and ADL/CSPP times did not match)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469" y="1937640"/>
            <a:ext cx="3860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</a:rPr>
              <a:t>ax(abs(ADL-IDPS)) for LW band on 22 April</a:t>
            </a: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for records where IDPS and ADL time stamps match exactly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8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14713" cy="548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79" y="78666"/>
            <a:ext cx="8229600" cy="676081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IDPS/ADL comparisons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1765" y="5823691"/>
            <a:ext cx="46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3765" y="6329250"/>
            <a:ext cx="6874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(Not including three 8-minute aggregated IDPS granules for which IDPS and ADL/CSPP times did not match)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469" y="1937640"/>
            <a:ext cx="38601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</a:rPr>
              <a:t>ax(abs(ADL-IDPS)) for LW band on 22 April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>
                <a:solidFill>
                  <a:srgbClr val="FF0000"/>
                </a:solidFill>
              </a:rPr>
              <a:t>for records where IDPS and ADL time stamps </a:t>
            </a:r>
            <a:r>
              <a:rPr lang="en-US" sz="1400" b="1">
                <a:solidFill>
                  <a:srgbClr val="FF0000"/>
                </a:solidFill>
              </a:rPr>
              <a:t>match </a:t>
            </a:r>
            <a:r>
              <a:rPr lang="en-US" sz="1400" b="1" smtClean="0">
                <a:solidFill>
                  <a:srgbClr val="FF0000"/>
                </a:solidFill>
              </a:rPr>
              <a:t>exactly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Y-axis zoom of previous plot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79" y="78666"/>
            <a:ext cx="8229600" cy="676081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IDPS/ADL comparisons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479" y="986249"/>
            <a:ext cx="8474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Three </a:t>
            </a:r>
            <a:r>
              <a:rPr lang="en-US" sz="1600" dirty="0"/>
              <a:t>8-minute aggregated IDPS granules for which IDPS and </a:t>
            </a:r>
            <a:r>
              <a:rPr lang="en-US" sz="1600" dirty="0" smtClean="0"/>
              <a:t>ADL/CSPP </a:t>
            </a:r>
            <a:r>
              <a:rPr lang="en-US" sz="1600" dirty="0"/>
              <a:t>times did not </a:t>
            </a:r>
            <a:r>
              <a:rPr lang="en-US" sz="1600" dirty="0" smtClean="0"/>
              <a:t>match exactly:</a:t>
            </a:r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smtClean="0"/>
              <a:t>SCRIS_npp_d20120422_t0153389_e0201367_b02507_c20120422080133516572_noaa_ops.h5 SCRIS_npp_d20120422_t0649389_e0657367_b02510_c20120422125731591062_noaa_ops.h5 </a:t>
            </a:r>
            <a:r>
              <a:rPr lang="fi-FI" sz="1600" dirty="0"/>
              <a:t>SCRIS_npp_d20120422_t1657309_e1705287_b02516_c20120422230528657419_noaa_ops.h5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76" y="2376719"/>
            <a:ext cx="5442042" cy="4081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1865" y="6271916"/>
            <a:ext cx="970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dirty="0" smtClean="0"/>
              <a:t>ecord index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25868" y="4025943"/>
            <a:ext cx="46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96546" y="2382700"/>
            <a:ext cx="2241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imes for first of above granules: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25908" y="3093754"/>
            <a:ext cx="81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CSPP time</a:t>
            </a:r>
          </a:p>
          <a:p>
            <a:r>
              <a:rPr lang="en-US" sz="1200" dirty="0" smtClean="0"/>
              <a:t>IDPS time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973548" y="5185716"/>
            <a:ext cx="1101949" cy="373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86293" y="5609967"/>
            <a:ext cx="1495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duplicate IDPS times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3976831" y="4318087"/>
            <a:ext cx="2090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Times ok (?) but indices offset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714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79" y="78666"/>
            <a:ext cx="8229600" cy="676081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FIR Filter: Topics</a:t>
            </a:r>
            <a:r>
              <a:rPr lang="en-US" sz="3200" b="1" i="1" dirty="0" smtClean="0"/>
              <a:t>/Summary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63" y="765067"/>
            <a:ext cx="7900736" cy="321927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Example 14 March slides (initial briefing of problem to the team)</a:t>
            </a: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Sweep direction bias with old FIR filter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Before/After “striping images”</a:t>
            </a: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New filter shows large reduction in sweep direction bias</a:t>
            </a:r>
          </a:p>
          <a:p>
            <a:pPr marL="457200" indent="-457200">
              <a:buAutoNum type="arabicPeriod"/>
            </a:pPr>
            <a:r>
              <a:rPr lang="en-US" sz="2000" b="1" dirty="0"/>
              <a:t>ICT magnitude spectra</a:t>
            </a:r>
          </a:p>
          <a:p>
            <a:pPr marL="400050" lvl="1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Sweep direction bias greatly </a:t>
            </a:r>
            <a:r>
              <a:rPr lang="en-US" sz="1800" b="1" dirty="0" smtClean="0">
                <a:solidFill>
                  <a:srgbClr val="0000FF"/>
                </a:solidFill>
              </a:rPr>
              <a:t>reduced/negligible with </a:t>
            </a:r>
            <a:r>
              <a:rPr lang="en-US" sz="1800" b="1" dirty="0">
                <a:solidFill>
                  <a:srgbClr val="0000FF"/>
                </a:solidFill>
              </a:rPr>
              <a:t>new filter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900 cm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 Imaginary Part images</a:t>
            </a: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Still shows sweep direction bias, but not due to filter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FOR15/16 Analysis</a:t>
            </a: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Spectral dependence of remaining sweep direction bias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PCA</a:t>
            </a:r>
          </a:p>
          <a:p>
            <a:pPr marL="0" lvl="1" indent="0">
              <a:buNone/>
            </a:pPr>
            <a:r>
              <a:rPr lang="en-US" sz="1800" b="1" dirty="0" smtClean="0"/>
              <a:t>	</a:t>
            </a:r>
            <a:r>
              <a:rPr lang="en-US" sz="1800" b="1" dirty="0" smtClean="0">
                <a:solidFill>
                  <a:srgbClr val="0000FF"/>
                </a:solidFill>
              </a:rPr>
              <a:t>Ringing </a:t>
            </a:r>
            <a:r>
              <a:rPr lang="en-US" sz="1800" b="1" dirty="0">
                <a:solidFill>
                  <a:srgbClr val="0000FF"/>
                </a:solidFill>
              </a:rPr>
              <a:t>largely unchanged (preliminary</a:t>
            </a:r>
            <a:r>
              <a:rPr lang="en-US" sz="1800" b="1" dirty="0" smtClean="0">
                <a:solidFill>
                  <a:srgbClr val="0000FF"/>
                </a:solidFill>
              </a:rPr>
              <a:t>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 smtClean="0"/>
              <a:t>Other (Backup slides)</a:t>
            </a: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Spectral calibration unaffected</a:t>
            </a: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Radiometric nonlinearity unaffected (but see backup slides)</a:t>
            </a: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Shortwave FOV-2-FOV biases – analysis underway, not complete yet</a:t>
            </a:r>
          </a:p>
          <a:p>
            <a:pPr marL="400050" lvl="1" indent="0">
              <a:buNone/>
            </a:pPr>
            <a:endParaRPr lang="en-US" sz="2000" b="1" dirty="0" smtClean="0"/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6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14713" cy="548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79" y="78666"/>
            <a:ext cx="8229600" cy="676081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IDPS/ADL comparisons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1765" y="5823691"/>
            <a:ext cx="1010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wavenumber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4227" y="1725978"/>
            <a:ext cx="3860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30 records for which there are duplicate IDPS times and IDPS radiance values are -999.8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25552" y="3019049"/>
            <a:ext cx="15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CSPP-IDPS (Rad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9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14713" cy="548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79" y="78666"/>
            <a:ext cx="8229600" cy="676081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IDPS/ADL comparisons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1765" y="5823691"/>
            <a:ext cx="1010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wavenumber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4227" y="1725978"/>
            <a:ext cx="386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Y-axis zoom of previous plot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25552" y="3019049"/>
            <a:ext cx="15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CSPP-IDPS (Rad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8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74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Back-Up slides</a:t>
            </a:r>
            <a:br>
              <a:rPr lang="en-US" dirty="0" smtClean="0"/>
            </a:br>
            <a:r>
              <a:rPr lang="en-US" dirty="0" smtClean="0"/>
              <a:t>(Nonlinearity)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1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Assessment of UW v02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a2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R. Knuteson, L. Borg, D. DeSlover, </a:t>
            </a:r>
            <a:br>
              <a:rPr lang="en-US" sz="2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H. Revercomb, J. Taylor, D. Tobin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UW-SSEC</a:t>
            </a:r>
          </a:p>
          <a:p>
            <a:pPr eaLnBrk="1" hangingPunct="1">
              <a:lnSpc>
                <a:spcPct val="80000"/>
              </a:lnSpc>
            </a:pPr>
            <a:endParaRPr lang="en-US" sz="2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24 April 2012</a:t>
            </a:r>
          </a:p>
        </p:txBody>
      </p:sp>
    </p:spTree>
    <p:extLst>
      <p:ext uri="{BB962C8B-B14F-4D97-AF65-F5344CB8AC3E}">
        <p14:creationId xmlns:p14="http://schemas.microsoft.com/office/powerpoint/2010/main" val="315052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Calibri" charset="0"/>
                <a:ea typeface="ＭＳ Ｐゴシック" charset="0"/>
                <a:cs typeface="ＭＳ Ｐゴシック" charset="0"/>
              </a:rPr>
              <a:t>UW Assessment Methodology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39850"/>
            <a:ext cx="84328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ADL/CSPP used to compute SDR granules for two sets of 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a2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coefficients for selected Golden Days.</a:t>
            </a: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UW 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a2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V00 – Pre-launch values from CrIS packet v32</a:t>
            </a:r>
            <a:b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UW 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a2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V02 – Values used in CrIS packet v33</a:t>
            </a: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FOV-to-FOV relative radiance spectra computed for each granule using LW FOV5 and MW FOV9 references using selection criteria for uniform Fields of Regard.</a:t>
            </a: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Jacobian perturbation method used to estimate 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a2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change relative to UW a2 V02.</a:t>
            </a: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Daily global mean (24 hour) of 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a2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scale factor estimated</a:t>
            </a: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Mean of three daily mean values used for the assessment.</a:t>
            </a: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Standard deviation computed from daily mean estimates.</a:t>
            </a:r>
          </a:p>
          <a:p>
            <a:pPr eaLnBrk="1" hangingPunct="1"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802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308100"/>
          <a:ext cx="8375650" cy="4714242"/>
        </p:xfrm>
        <a:graphic>
          <a:graphicData uri="http://schemas.openxmlformats.org/drawingml/2006/table">
            <a:tbl>
              <a:tblPr/>
              <a:tblGrid>
                <a:gridCol w="838200"/>
                <a:gridCol w="836613"/>
                <a:gridCol w="838200"/>
                <a:gridCol w="836612"/>
                <a:gridCol w="838200"/>
                <a:gridCol w="838200"/>
                <a:gridCol w="836613"/>
                <a:gridCol w="838200"/>
                <a:gridCol w="836612"/>
                <a:gridCol w="8382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LW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StdDev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MW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StdDev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463" name="TextBox 3"/>
          <p:cNvSpPr txBox="1">
            <a:spLocks noChangeArrowheads="1"/>
          </p:cNvSpPr>
          <p:nvPr/>
        </p:nvSpPr>
        <p:spPr bwMode="auto">
          <a:xfrm>
            <a:off x="960438" y="458788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UW a2 version </a:t>
            </a:r>
            <a:r>
              <a:rPr lang="ja-JP" altLang="en-US" sz="1800" b="1">
                <a:latin typeface="Calibri" charset="0"/>
              </a:rPr>
              <a:t>“</a:t>
            </a:r>
            <a:r>
              <a:rPr lang="en-US" sz="1800" b="1">
                <a:latin typeface="Calibri" charset="0"/>
              </a:rPr>
              <a:t>02</a:t>
            </a:r>
            <a:r>
              <a:rPr lang="ja-JP" altLang="en-US" sz="1800" b="1">
                <a:latin typeface="Calibri" charset="0"/>
              </a:rPr>
              <a:t>”</a:t>
            </a:r>
            <a:r>
              <a:rPr lang="en-US" sz="1800" b="1">
                <a:latin typeface="Calibri" charset="0"/>
              </a:rPr>
              <a:t> Verified Using Golden Days: 2/24, 2/25, 3/2/2012</a:t>
            </a:r>
          </a:p>
          <a:p>
            <a:pPr eaLnBrk="1" hangingPunct="1"/>
            <a:r>
              <a:rPr lang="en-US" sz="1800" b="1">
                <a:latin typeface="Calibri" charset="0"/>
              </a:rPr>
              <a:t>   [Values represent implied change to the </a:t>
            </a:r>
            <a:r>
              <a:rPr lang="ja-JP" altLang="en-US" sz="1800" b="1">
                <a:latin typeface="Calibri" charset="0"/>
              </a:rPr>
              <a:t>“</a:t>
            </a:r>
            <a:r>
              <a:rPr lang="en-US" sz="1800" b="1">
                <a:latin typeface="Calibri" charset="0"/>
              </a:rPr>
              <a:t>UW v02</a:t>
            </a:r>
            <a:r>
              <a:rPr lang="ja-JP" altLang="en-US" sz="1800" b="1">
                <a:latin typeface="Calibri" charset="0"/>
              </a:rPr>
              <a:t>”</a:t>
            </a:r>
            <a:r>
              <a:rPr lang="en-US" sz="1800" b="1">
                <a:latin typeface="Calibri" charset="0"/>
              </a:rPr>
              <a:t> baseline.]</a:t>
            </a:r>
          </a:p>
        </p:txBody>
      </p:sp>
      <p:sp>
        <p:nvSpPr>
          <p:cNvPr id="15464" name="TextBox 4"/>
          <p:cNvSpPr txBox="1">
            <a:spLocks noChangeArrowheads="1"/>
          </p:cNvSpPr>
          <p:nvPr/>
        </p:nvSpPr>
        <p:spPr bwMode="auto">
          <a:xfrm>
            <a:off x="960438" y="6057900"/>
            <a:ext cx="704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latin typeface="Calibri" charset="0"/>
              </a:rPr>
              <a:t> UW a2 v02 determined using Golden Day 2/24/2012. Repeatability &lt; 2%.</a:t>
            </a:r>
          </a:p>
        </p:txBody>
      </p:sp>
    </p:spTree>
    <p:extLst>
      <p:ext uri="{BB962C8B-B14F-4D97-AF65-F5344CB8AC3E}">
        <p14:creationId xmlns:p14="http://schemas.microsoft.com/office/powerpoint/2010/main" val="385922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308100"/>
          <a:ext cx="8375650" cy="4714242"/>
        </p:xfrm>
        <a:graphic>
          <a:graphicData uri="http://schemas.openxmlformats.org/drawingml/2006/table">
            <a:tbl>
              <a:tblPr/>
              <a:tblGrid>
                <a:gridCol w="838200"/>
                <a:gridCol w="836613"/>
                <a:gridCol w="838200"/>
                <a:gridCol w="836612"/>
                <a:gridCol w="838200"/>
                <a:gridCol w="838200"/>
                <a:gridCol w="836613"/>
                <a:gridCol w="838200"/>
                <a:gridCol w="836612"/>
                <a:gridCol w="8382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LW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1.0739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0.9799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0.8681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0.9662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StdDev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MW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0.9753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0.9634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0.9853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1.0161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StdDev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6487" name="TextBox 3"/>
          <p:cNvSpPr txBox="1">
            <a:spLocks noChangeArrowheads="1"/>
          </p:cNvSpPr>
          <p:nvPr/>
        </p:nvSpPr>
        <p:spPr bwMode="auto">
          <a:xfrm>
            <a:off x="1079500" y="433388"/>
            <a:ext cx="6481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Post-WarmUp a2 Assessment using dates:   3/27, 3/28, 3/29/2012</a:t>
            </a:r>
          </a:p>
          <a:p>
            <a:pPr eaLnBrk="1" hangingPunct="1"/>
            <a:r>
              <a:rPr lang="en-US" sz="1800" b="1">
                <a:latin typeface="Calibri" charset="0"/>
              </a:rPr>
              <a:t> [Values represent implied change to the </a:t>
            </a:r>
            <a:r>
              <a:rPr lang="ja-JP" altLang="en-US" sz="1800" b="1">
                <a:latin typeface="Calibri" charset="0"/>
              </a:rPr>
              <a:t>“</a:t>
            </a:r>
            <a:r>
              <a:rPr lang="en-US" sz="1800" b="1">
                <a:latin typeface="Calibri" charset="0"/>
              </a:rPr>
              <a:t>UW v02</a:t>
            </a:r>
            <a:r>
              <a:rPr lang="ja-JP" altLang="en-US" sz="1800" b="1">
                <a:latin typeface="Calibri" charset="0"/>
              </a:rPr>
              <a:t>”</a:t>
            </a:r>
            <a:r>
              <a:rPr lang="en-US" sz="1800" b="1">
                <a:latin typeface="Calibri" charset="0"/>
              </a:rPr>
              <a:t> baseline.]</a:t>
            </a:r>
          </a:p>
        </p:txBody>
      </p:sp>
      <p:sp>
        <p:nvSpPr>
          <p:cNvPr id="16488" name="TextBox 4"/>
          <p:cNvSpPr txBox="1">
            <a:spLocks noChangeArrowheads="1"/>
          </p:cNvSpPr>
          <p:nvPr/>
        </p:nvSpPr>
        <p:spPr bwMode="auto">
          <a:xfrm>
            <a:off x="960438" y="6057900"/>
            <a:ext cx="614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latin typeface="Calibri" charset="0"/>
              </a:rPr>
              <a:t> NPP anomaly on 3/24/2012. Bias &gt; 10% found in LW FOV #8.</a:t>
            </a:r>
          </a:p>
        </p:txBody>
      </p:sp>
    </p:spTree>
    <p:extLst>
      <p:ext uri="{BB962C8B-B14F-4D97-AF65-F5344CB8AC3E}">
        <p14:creationId xmlns:p14="http://schemas.microsoft.com/office/powerpoint/2010/main" val="365543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308100"/>
          <a:ext cx="8375650" cy="4714242"/>
        </p:xfrm>
        <a:graphic>
          <a:graphicData uri="http://schemas.openxmlformats.org/drawingml/2006/table">
            <a:tbl>
              <a:tblPr/>
              <a:tblGrid>
                <a:gridCol w="838200"/>
                <a:gridCol w="836613"/>
                <a:gridCol w="838200"/>
                <a:gridCol w="836612"/>
                <a:gridCol w="838200"/>
                <a:gridCol w="838200"/>
                <a:gridCol w="836613"/>
                <a:gridCol w="838200"/>
                <a:gridCol w="836612"/>
                <a:gridCol w="8382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LW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1.1412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0.8401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0.8246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StdDev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MW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0.9431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0.9843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0.9635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0.9802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1.0428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StdDev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511" name="TextBox 3"/>
          <p:cNvSpPr txBox="1">
            <a:spLocks noChangeArrowheads="1"/>
          </p:cNvSpPr>
          <p:nvPr/>
        </p:nvSpPr>
        <p:spPr bwMode="auto">
          <a:xfrm>
            <a:off x="1079500" y="433388"/>
            <a:ext cx="7161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Post-FIR Filter Upload a2 Assessment using dates:   4/19, 4/20, 4/21/2012</a:t>
            </a:r>
          </a:p>
          <a:p>
            <a:pPr eaLnBrk="1" hangingPunct="1"/>
            <a:r>
              <a:rPr lang="en-US" sz="1800" b="1">
                <a:latin typeface="Calibri" charset="0"/>
              </a:rPr>
              <a:t> [Values represent implied change to the </a:t>
            </a:r>
            <a:r>
              <a:rPr lang="ja-JP" altLang="en-US" sz="1800" b="1">
                <a:latin typeface="Calibri" charset="0"/>
              </a:rPr>
              <a:t>“</a:t>
            </a:r>
            <a:r>
              <a:rPr lang="en-US" sz="1800" b="1">
                <a:latin typeface="Calibri" charset="0"/>
              </a:rPr>
              <a:t>UW v02</a:t>
            </a:r>
            <a:r>
              <a:rPr lang="ja-JP" altLang="en-US" sz="1800" b="1">
                <a:latin typeface="Calibri" charset="0"/>
              </a:rPr>
              <a:t>”</a:t>
            </a:r>
            <a:r>
              <a:rPr lang="en-US" sz="1800" b="1">
                <a:latin typeface="Calibri" charset="0"/>
              </a:rPr>
              <a:t> baseline.]</a:t>
            </a:r>
          </a:p>
        </p:txBody>
      </p:sp>
      <p:sp>
        <p:nvSpPr>
          <p:cNvPr id="17512" name="TextBox 4"/>
          <p:cNvSpPr txBox="1">
            <a:spLocks noChangeArrowheads="1"/>
          </p:cNvSpPr>
          <p:nvPr/>
        </p:nvSpPr>
        <p:spPr bwMode="auto">
          <a:xfrm>
            <a:off x="960438" y="6057900"/>
            <a:ext cx="745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latin typeface="Calibri" charset="0"/>
              </a:rPr>
              <a:t> New FIR filter uploaded 4/18/2012. Biases &gt; 10% found in LW3, LW7, &amp; LW8.</a:t>
            </a:r>
          </a:p>
        </p:txBody>
      </p:sp>
    </p:spTree>
    <p:extLst>
      <p:ext uri="{BB962C8B-B14F-4D97-AF65-F5344CB8AC3E}">
        <p14:creationId xmlns:p14="http://schemas.microsoft.com/office/powerpoint/2010/main" val="44705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1390650" y="819150"/>
            <a:ext cx="6362700" cy="5219700"/>
            <a:chOff x="1390650" y="819150"/>
            <a:chExt cx="6362700" cy="5219700"/>
          </a:xfrm>
        </p:grpSpPr>
        <p:pic>
          <p:nvPicPr>
            <p:cNvPr id="18437" name="Picture 10" descr="a2_summary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819150"/>
              <a:ext cx="6362700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646488" y="2051050"/>
              <a:ext cx="274637" cy="557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818188" y="2247900"/>
              <a:ext cx="385762" cy="557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384925" y="2247900"/>
              <a:ext cx="436563" cy="557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079500" y="295275"/>
            <a:ext cx="7212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Post-FIR Filter Upload a2 Assessment using dates:   4/19, 4/20, 4/21/2012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817563" y="6148388"/>
            <a:ext cx="794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 Current a2 estimates for LW FOV 3, 7 &amp; 8 exceed a 10% change threshold.</a:t>
            </a:r>
          </a:p>
        </p:txBody>
      </p:sp>
    </p:spTree>
    <p:extLst>
      <p:ext uri="{BB962C8B-B14F-4D97-AF65-F5344CB8AC3E}">
        <p14:creationId xmlns:p14="http://schemas.microsoft.com/office/powerpoint/2010/main" val="109125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312863" y="574675"/>
            <a:ext cx="680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latin typeface="Calibri" charset="0"/>
              </a:rPr>
              <a:t>UW a2 Assessment Summary (24 April 2012)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013" y="1304925"/>
            <a:ext cx="7705725" cy="64611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Original V02 “a2” coefficients determined using Golden Day 24 Feb 2012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Golden Days 24, 25 Feb &amp; 02 March used to independently confirm V02 “a2” values to within 2% for that three day period.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NPP anomaly lead to detector warm-up on 24 March 2012.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Assessment of “a2” values using 27, 28, 29 March 2012 indicated changes for LW 3, 7, and 8 greater than &gt; 5%, relative to V02.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New FIR filter uploaded on 18 April 2012.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Assessment of “a2” values using 19, 20, 21 April 2012 indicate changes for LW 3, 7, and 8 greater than 10%, relative to V02.</a:t>
            </a:r>
            <a:b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defRPr/>
            </a:pPr>
            <a:r>
              <a:rPr lang="en-US" sz="2000" b="1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Tentative Conclusions: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is </a:t>
            </a:r>
            <a:r>
              <a:rPr lang="en-US" u="sng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 direct evidence 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the recent FIR filter upload has introduced changes in the optimal “a2” coefficient values.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Values of the “a2” coefficients should be estimated periodically (daily?) and </a:t>
            </a:r>
            <a:r>
              <a:rPr lang="en-US" u="sng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trends closely monitored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u="sng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Threshold criteria 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leading to updating the “a2” coefficients in the future should be discussed by the Cal/Val team.</a:t>
            </a:r>
          </a:p>
        </p:txBody>
      </p:sp>
    </p:spTree>
    <p:extLst>
      <p:ext uri="{BB962C8B-B14F-4D97-AF65-F5344CB8AC3E}">
        <p14:creationId xmlns:p14="http://schemas.microsoft.com/office/powerpoint/2010/main" val="395551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7" y="638251"/>
            <a:ext cx="7741734" cy="592718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479" y="29822"/>
            <a:ext cx="8229600" cy="676081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Example 14 March slides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5995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69"/>
          <a:stretch/>
        </p:blipFill>
        <p:spPr>
          <a:xfrm>
            <a:off x="606086" y="801384"/>
            <a:ext cx="7930349" cy="56653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479" y="29822"/>
            <a:ext cx="8229600" cy="676081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Example 14 March slides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8453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550-EDC1-CB42-9D21-E9BDA1C5674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771" y="1496332"/>
            <a:ext cx="6955144" cy="506758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9" y="842651"/>
            <a:ext cx="3840223" cy="30039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6479" y="29822"/>
            <a:ext cx="8229600" cy="676081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Example 14 March slides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3897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20418_160000_180000_FOV5LWstriping_plot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94" y="1616271"/>
            <a:ext cx="9144000" cy="59202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206" y="694001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Julian Day </a:t>
            </a:r>
            <a:r>
              <a:rPr lang="en-US" sz="2400" dirty="0" smtClean="0"/>
              <a:t>109</a:t>
            </a:r>
            <a:r>
              <a:rPr lang="en-US" sz="2400" dirty="0"/>
              <a:t>, 16:02:</a:t>
            </a:r>
            <a:r>
              <a:rPr lang="en-US" sz="2400" dirty="0" smtClean="0"/>
              <a:t>36 - </a:t>
            </a:r>
            <a:r>
              <a:rPr lang="en-US" sz="2400" dirty="0"/>
              <a:t>17:38:</a:t>
            </a:r>
            <a:r>
              <a:rPr lang="en-US" sz="2400" dirty="0" smtClean="0"/>
              <a:t>28, LW:  672 – 677 cm</a:t>
            </a:r>
            <a:r>
              <a:rPr lang="en-US" sz="2400" baseline="30000" dirty="0" smtClean="0"/>
              <a:t>-1</a:t>
            </a:r>
            <a:endParaRPr lang="en-US" sz="2400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7017-4831-3643-94F4-EAF9CC8AC0A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2731" y="15298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9627" y="152987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 from Mean BT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7601" y="152987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Adj</a:t>
            </a:r>
            <a:r>
              <a:rPr lang="en-US" dirty="0" smtClean="0"/>
              <a:t> FOR Diff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648806" y="2069603"/>
            <a:ext cx="0" cy="16588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13441" y="2528991"/>
            <a:ext cx="7545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Original</a:t>
            </a:r>
          </a:p>
          <a:p>
            <a:pPr algn="ctr"/>
            <a:r>
              <a:rPr lang="en-US" sz="1400" dirty="0" smtClean="0"/>
              <a:t>Filter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638023" y="3918563"/>
            <a:ext cx="0" cy="2061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95250" y="4780911"/>
            <a:ext cx="5693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New</a:t>
            </a:r>
          </a:p>
          <a:p>
            <a:pPr algn="ctr"/>
            <a:r>
              <a:rPr lang="en-US" sz="1400" dirty="0" smtClean="0"/>
              <a:t>Filter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6479" y="29822"/>
            <a:ext cx="8229600" cy="67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Before/After striping images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2223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7233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LW BT </a:t>
            </a:r>
            <a:r>
              <a:rPr lang="en-US" sz="2000" dirty="0"/>
              <a:t>(672 – 677 cm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  <a:r>
              <a:rPr lang="en-US" sz="2000" dirty="0" smtClean="0"/>
              <a:t>: Can minimize impact of limb darkening/brightening in difference by using nearest neighbor FOR averages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7017-4831-3643-94F4-EAF9CC8AC0A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5024" y="2683187"/>
            <a:ext cx="178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Difference from mean of nearest neighbor FORs</a:t>
            </a:r>
            <a:endParaRPr lang="en-US" sz="1200" dirty="0"/>
          </a:p>
        </p:txBody>
      </p:sp>
      <p:pic>
        <p:nvPicPr>
          <p:cNvPr id="7" name="Picture 6" descr="20120418_170000_180000_FOV0LWstriping_plot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6649"/>
            <a:ext cx="457200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741245"/>
            <a:ext cx="178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Difference from mean of nearest neighbor FORs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99" y="1902406"/>
            <a:ext cx="336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Original Filter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SCRIS_npp_d20120418_t1530029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9362" y="1908604"/>
            <a:ext cx="336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New Filter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SCRIS_npp_d20120418_t1706029</a:t>
            </a:r>
          </a:p>
        </p:txBody>
      </p:sp>
      <p:pic>
        <p:nvPicPr>
          <p:cNvPr id="9" name="Picture 8" descr="20120418_153000_160000_FOV0LWstriping_plot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649"/>
            <a:ext cx="4572000" cy="3429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6479" y="29822"/>
            <a:ext cx="8229600" cy="67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Before/After striping images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2557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0120418_160000_180000_FOV0SWstriping_plot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491"/>
            <a:ext cx="9144000" cy="59201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308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Julian Day </a:t>
            </a:r>
            <a:r>
              <a:rPr lang="en-US" sz="2400" dirty="0" smtClean="0"/>
              <a:t>109</a:t>
            </a:r>
            <a:r>
              <a:rPr lang="en-US" sz="2400" dirty="0"/>
              <a:t>, 16:02:</a:t>
            </a:r>
            <a:r>
              <a:rPr lang="en-US" sz="2400" dirty="0" smtClean="0"/>
              <a:t>36 - </a:t>
            </a:r>
            <a:r>
              <a:rPr lang="en-US" sz="2400" dirty="0"/>
              <a:t>17:38:</a:t>
            </a:r>
            <a:r>
              <a:rPr lang="en-US" sz="2400" dirty="0" smtClean="0"/>
              <a:t>28, SW:  2360 – 2370 cm</a:t>
            </a:r>
            <a:r>
              <a:rPr lang="en-US" sz="2400" baseline="30000" dirty="0" smtClean="0"/>
              <a:t>-1</a:t>
            </a:r>
            <a:endParaRPr lang="en-US" sz="2400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7017-4831-3643-94F4-EAF9CC8AC0A2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0725" y="15789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7621" y="157895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 from Mean BT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5595" y="157895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Adj</a:t>
            </a:r>
            <a:r>
              <a:rPr lang="en-US" dirty="0" smtClean="0"/>
              <a:t> FOR Diff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686800" y="2118685"/>
            <a:ext cx="0" cy="16588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51435" y="2578073"/>
            <a:ext cx="7545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Original</a:t>
            </a:r>
          </a:p>
          <a:p>
            <a:pPr algn="ctr"/>
            <a:r>
              <a:rPr lang="en-US" sz="1400" dirty="0" smtClean="0"/>
              <a:t>Filter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676017" y="3967645"/>
            <a:ext cx="0" cy="2061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33244" y="4829993"/>
            <a:ext cx="5693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New</a:t>
            </a:r>
          </a:p>
          <a:p>
            <a:pPr algn="ctr"/>
            <a:r>
              <a:rPr lang="en-US" sz="1400" dirty="0" smtClean="0"/>
              <a:t>Filter</a:t>
            </a:r>
            <a:endParaRPr 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6479" y="29822"/>
            <a:ext cx="8229600" cy="67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Before/After striping images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9406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15142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SW BT (2360 – 2370 cm</a:t>
            </a:r>
            <a:r>
              <a:rPr lang="en-US" sz="2000" baseline="30000" dirty="0"/>
              <a:t>-1</a:t>
            </a:r>
            <a:r>
              <a:rPr lang="en-US" sz="2000" dirty="0"/>
              <a:t>): </a:t>
            </a:r>
            <a:r>
              <a:rPr lang="en-US" sz="2000" dirty="0" smtClean="0"/>
              <a:t>Can minimize impact of limb darkening/brightening in difference by using nearest neighbor FOR averages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7017-4831-3643-94F4-EAF9CC8AC0A2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5024" y="2625991"/>
            <a:ext cx="178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Difference from mean of nearest neighbor FORs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2684049"/>
            <a:ext cx="178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Difference from mean of nearest neighbor FORs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99" y="1845210"/>
            <a:ext cx="336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Original Filter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SCRIS_npp_d20120418_t1530029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9362" y="1851408"/>
            <a:ext cx="336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New Filter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SCRIS_npp_d20120418_t1706029</a:t>
            </a:r>
          </a:p>
        </p:txBody>
      </p:sp>
      <p:pic>
        <p:nvPicPr>
          <p:cNvPr id="3" name="Picture 2" descr="20120418_170000_180000_FOV0SWstriping_plot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2518"/>
            <a:ext cx="4572000" cy="3429000"/>
          </a:xfrm>
          <a:prstGeom prst="rect">
            <a:avLst/>
          </a:prstGeom>
        </p:spPr>
      </p:pic>
      <p:pic>
        <p:nvPicPr>
          <p:cNvPr id="5" name="Picture 4" descr="20120418_153000_164000_FOV0SWstriping_plot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518"/>
            <a:ext cx="4572000" cy="3429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6479" y="29822"/>
            <a:ext cx="8229600" cy="67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Before/After striping images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4624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1486</Words>
  <Application>Microsoft Macintosh PowerPoint</Application>
  <PresentationFormat>On-screen Show (4:3)</PresentationFormat>
  <Paragraphs>405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UW status/report: 1. Impact of new FIR filter 2.  IDPS/ADL comparisons</vt:lpstr>
      <vt:lpstr>FIR Filter: Topics/Summary</vt:lpstr>
      <vt:lpstr>Example 14 March slides</vt:lpstr>
      <vt:lpstr>Example 14 March slides</vt:lpstr>
      <vt:lpstr>Example 14 March slides</vt:lpstr>
      <vt:lpstr>Julian Day 109, 16:02:36 - 17:38:28, LW:  672 – 677 cm-1</vt:lpstr>
      <vt:lpstr>LW BT (672 – 677 cm-1): Can minimize impact of limb darkening/brightening in difference by using nearest neighbor FOR averages</vt:lpstr>
      <vt:lpstr>Julian Day 109, 16:02:36 - 17:38:28, SW:  2360 – 2370 cm-1</vt:lpstr>
      <vt:lpstr>SW BT (2360 – 2370 cm-1): Can minimize impact of limb darkening/brightening in difference by using nearest neighbor FOR averages</vt:lpstr>
      <vt:lpstr>ICT Magnitude Spectra: Original Filter Difference between ICT mag spectra of sweep dir 0 and sweep dir 1 Simulated NF'd DM data (decimation index offset = 0) with NM and DM shown</vt:lpstr>
      <vt:lpstr>ICT Magnitude Spectra: New 253 tap Filter Difference between ICT mag spectra of sweep dir 0 and sweep dir 1 Simulated NF'd DM data (decimation index offset = 0) with NM and DM shown</vt:lpstr>
      <vt:lpstr>PowerPoint Presentation</vt:lpstr>
      <vt:lpstr>PowerPoint Presentation</vt:lpstr>
      <vt:lpstr>PowerPoint Presentation</vt:lpstr>
      <vt:lpstr>PowerPoint Presentation</vt:lpstr>
      <vt:lpstr>PCA of Imaginary Parts</vt:lpstr>
      <vt:lpstr>IDPS/ADL comparisons</vt:lpstr>
      <vt:lpstr>IDPS/ADL comparisons</vt:lpstr>
      <vt:lpstr>IDPS/ADL comparisons</vt:lpstr>
      <vt:lpstr>IDPS/ADL comparisons</vt:lpstr>
      <vt:lpstr>IDPS/ADL comparisons</vt:lpstr>
      <vt:lpstr>Back-Up slides (Nonlinearity)</vt:lpstr>
      <vt:lpstr>Assessment of UW v02 “a2”</vt:lpstr>
      <vt:lpstr>UW Assessment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Wisconsin-Madison, Space Science and Engineering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status, 24-Jan-2012</dc:title>
  <dc:creator>Dave Tobin</dc:creator>
  <cp:lastModifiedBy>Dave Tobin</cp:lastModifiedBy>
  <cp:revision>531</cp:revision>
  <cp:lastPrinted>2012-03-13T22:11:10Z</cp:lastPrinted>
  <dcterms:created xsi:type="dcterms:W3CDTF">2012-01-24T14:30:14Z</dcterms:created>
  <dcterms:modified xsi:type="dcterms:W3CDTF">2012-04-25T14:34:55Z</dcterms:modified>
</cp:coreProperties>
</file>