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373" r:id="rId3"/>
    <p:sldId id="380" r:id="rId4"/>
    <p:sldId id="499" r:id="rId5"/>
    <p:sldId id="439" r:id="rId6"/>
    <p:sldId id="473" r:id="rId7"/>
    <p:sldId id="474" r:id="rId8"/>
    <p:sldId id="476" r:id="rId9"/>
    <p:sldId id="477" r:id="rId10"/>
    <p:sldId id="478" r:id="rId11"/>
    <p:sldId id="479" r:id="rId12"/>
    <p:sldId id="481" r:id="rId13"/>
    <p:sldId id="500" r:id="rId14"/>
    <p:sldId id="505" r:id="rId15"/>
    <p:sldId id="508" r:id="rId16"/>
    <p:sldId id="506" r:id="rId17"/>
    <p:sldId id="514" r:id="rId18"/>
    <p:sldId id="510" r:id="rId19"/>
    <p:sldId id="511" r:id="rId20"/>
    <p:sldId id="512" r:id="rId21"/>
    <p:sldId id="513" r:id="rId22"/>
    <p:sldId id="515" r:id="rId23"/>
    <p:sldId id="516" r:id="rId24"/>
    <p:sldId id="507" r:id="rId25"/>
    <p:sldId id="503" r:id="rId26"/>
    <p:sldId id="489" r:id="rId27"/>
    <p:sldId id="525" r:id="rId28"/>
    <p:sldId id="482" r:id="rId29"/>
    <p:sldId id="493" r:id="rId30"/>
    <p:sldId id="495" r:id="rId31"/>
    <p:sldId id="496" r:id="rId32"/>
    <p:sldId id="498" r:id="rId33"/>
    <p:sldId id="405" r:id="rId34"/>
    <p:sldId id="523" r:id="rId35"/>
    <p:sldId id="519" r:id="rId36"/>
    <p:sldId id="520" r:id="rId37"/>
    <p:sldId id="497" r:id="rId38"/>
    <p:sldId id="494" r:id="rId39"/>
    <p:sldId id="517" r:id="rId40"/>
    <p:sldId id="420" r:id="rId41"/>
    <p:sldId id="522" r:id="rId42"/>
    <p:sldId id="480" r:id="rId43"/>
    <p:sldId id="501" r:id="rId44"/>
    <p:sldId id="521" r:id="rId45"/>
    <p:sldId id="52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1447" autoAdjust="0"/>
  </p:normalViewPr>
  <p:slideViewPr>
    <p:cSldViewPr>
      <p:cViewPr>
        <p:scale>
          <a:sx n="70" d="100"/>
          <a:sy n="70" d="100"/>
        </p:scale>
        <p:origin x="-87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8912-719C-4557-A16C-D4B66A3092EC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BD307-40C1-4679-BD21-AE2EE6E5D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References: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Tobin, D., H. </a:t>
            </a:r>
            <a:r>
              <a:rPr lang="en-US" dirty="0" err="1" smtClean="0"/>
              <a:t>Revercomb</a:t>
            </a:r>
            <a:r>
              <a:rPr lang="en-US" dirty="0" smtClean="0"/>
              <a:t>, L. </a:t>
            </a:r>
            <a:r>
              <a:rPr lang="en-US" dirty="0" err="1" smtClean="0"/>
              <a:t>Strow</a:t>
            </a:r>
            <a:r>
              <a:rPr lang="en-US" dirty="0" smtClean="0"/>
              <a:t>, S. Hannon, H. </a:t>
            </a:r>
            <a:r>
              <a:rPr lang="en-US" dirty="0" err="1" smtClean="0"/>
              <a:t>Motteler</a:t>
            </a:r>
            <a:r>
              <a:rPr lang="en-US" dirty="0" smtClean="0"/>
              <a:t> Analysis of Cross-track Infrared Sounder (CrIS) Prelaunch Test Data: OSA Topical Meeting on Fourier Transform Spectroscopy; Alexandria, Virginia, 31 January – 3 February, 2005.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 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Taylor et al., Analysis of CrIS Flight Model 1 Radiometric Linearity and Radiometric Noise, CALCON 2008.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22DF98-DCF3-4CE3-8D7A-55A3013E73C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SCRIS_npp_d20120225_t1148259_e1148557_b01704_c20120305160341393719_devl_dev.h5 -  SCRIS_npp_d20120225_t1154179_e1154477_b01704_c20120305161452168914_devl_dev.h5</a:t>
            </a:r>
          </a:p>
          <a:p>
            <a:r>
              <a:rPr lang="en-US" smtClean="0"/>
              <a:t>SVM15_npp_d20120225_t1148427_e1150069_b01704_c20120225181353288462_noaa_ops.h5 to</a:t>
            </a:r>
            <a:r>
              <a:rPr lang="en-US" baseline="0" smtClean="0"/>
              <a:t> </a:t>
            </a:r>
            <a:r>
              <a:rPr lang="en-US" smtClean="0"/>
              <a:t>SVM15_npp_d20120225_t1152589_e1154231_b01704_c20120225182702352691_noaa_ops.h5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9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AIRS.2012.02.25.227.L1B.AIRS_Rad.v5.0.0.0.G12057105052  bin 771</a:t>
            </a:r>
          </a:p>
          <a:p>
            <a:r>
              <a:rPr lang="en-US" dirty="0" smtClean="0"/>
              <a:t>SCRIS_npp_d20120225_t2241139_e2241437_b01710_c20120306193555014851_devl_dev to SCRIS_npp_d20120225_t2246339_e2247037_b01710_c20120306192441971696_devl_dev</a:t>
            </a:r>
          </a:p>
          <a:p>
            <a:r>
              <a:rPr lang="en-US" dirty="0" smtClean="0"/>
              <a:t>AIRS bin 770</a:t>
            </a:r>
            <a:r>
              <a:rPr lang="en-US" baseline="0" dirty="0" smtClean="0"/>
              <a:t> to 781</a:t>
            </a:r>
            <a:r>
              <a:rPr lang="en-US" dirty="0" smtClean="0"/>
              <a:t>, CrIS </a:t>
            </a:r>
            <a:r>
              <a:rPr lang="en-US" baseline="0" dirty="0" smtClean="0"/>
              <a:t> 911.59 to 915.5 cm-1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69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iusestart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550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Aug 30, 2012;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94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9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ADL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9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SpecFOVdiff20120827p5MWnadir.h5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References: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Tobin, D., H. </a:t>
            </a:r>
            <a:r>
              <a:rPr lang="en-US" dirty="0" err="1" smtClean="0"/>
              <a:t>Revercomb</a:t>
            </a:r>
            <a:r>
              <a:rPr lang="en-US" dirty="0" smtClean="0"/>
              <a:t>, L. </a:t>
            </a:r>
            <a:r>
              <a:rPr lang="en-US" dirty="0" err="1" smtClean="0"/>
              <a:t>Strow</a:t>
            </a:r>
            <a:r>
              <a:rPr lang="en-US" dirty="0" smtClean="0"/>
              <a:t>, S. Hannon, H. </a:t>
            </a:r>
            <a:r>
              <a:rPr lang="en-US" dirty="0" err="1" smtClean="0"/>
              <a:t>Motteler</a:t>
            </a:r>
            <a:r>
              <a:rPr lang="en-US" dirty="0" smtClean="0"/>
              <a:t> Analysis of Cross-track Infrared Sounder (CrIS) Prelaunch Test Data: OSA Topical Meeting on Fourier Transform Spectroscopy; Alexandria, Virginia, 31 January – 3 February, 2005.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 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Taylor et al., Analysis of CrIS Flight Model 1 Radiometric Linearity and Radiometric Noise, CALCON 2008.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22DF98-DCF3-4CE3-8D7A-55A3013E73C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References: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Tobin, D., H. </a:t>
            </a:r>
            <a:r>
              <a:rPr lang="en-US" dirty="0" err="1" smtClean="0"/>
              <a:t>Revercomb</a:t>
            </a:r>
            <a:r>
              <a:rPr lang="en-US" dirty="0" smtClean="0"/>
              <a:t>, L. </a:t>
            </a:r>
            <a:r>
              <a:rPr lang="en-US" dirty="0" err="1" smtClean="0"/>
              <a:t>Strow</a:t>
            </a:r>
            <a:r>
              <a:rPr lang="en-US" dirty="0" smtClean="0"/>
              <a:t>, S. Hannon, H. </a:t>
            </a:r>
            <a:r>
              <a:rPr lang="en-US" dirty="0" err="1" smtClean="0"/>
              <a:t>Motteler</a:t>
            </a:r>
            <a:r>
              <a:rPr lang="en-US" dirty="0" smtClean="0"/>
              <a:t> Analysis of Cross-track Infrared Sounder (CrIS) Prelaunch Test Data: OSA Topical Meeting on Fourier Transform Spectroscopy; Alexandria, Virginia, 31 January – 3 February, 2005.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 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Taylor et al., Analysis of CrIS Flight Model 1 Radiometric Linearity and Radiometric Noise, CALCON 2008.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22DF98-DCF3-4CE3-8D7A-55A3013E73C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SCRIS</a:t>
            </a:r>
            <a:r>
              <a:rPr lang="en-US" baseline="0" dirty="0" smtClean="0"/>
              <a:t> orbit 02726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7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References: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Tobin, D., H. </a:t>
            </a:r>
            <a:r>
              <a:rPr lang="en-US" dirty="0" err="1" smtClean="0"/>
              <a:t>Revercomb</a:t>
            </a:r>
            <a:r>
              <a:rPr lang="en-US" dirty="0" smtClean="0"/>
              <a:t>, L. </a:t>
            </a:r>
            <a:r>
              <a:rPr lang="en-US" dirty="0" err="1" smtClean="0"/>
              <a:t>Strow</a:t>
            </a:r>
            <a:r>
              <a:rPr lang="en-US" dirty="0" smtClean="0"/>
              <a:t>, S. Hannon, H. </a:t>
            </a:r>
            <a:r>
              <a:rPr lang="en-US" dirty="0" err="1" smtClean="0"/>
              <a:t>Motteler</a:t>
            </a:r>
            <a:r>
              <a:rPr lang="en-US" dirty="0" smtClean="0"/>
              <a:t> Analysis of Cross-track Infrared Sounder (CrIS) Prelaunch Test Data: OSA Topical Meeting on Fourier Transform Spectroscopy; Alexandria, Virginia, 31 January – 3 February, 2005.</a:t>
            </a:r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 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Taylor et al., Analysis of CrIS Flight Model 1 Radiometric Linearity and Radiometric Noise, CALCON 2008.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22DF98-DCF3-4CE3-8D7A-55A3013E73C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SpecFOVdiff20120827p5MWnadir.h5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SpecFOVdiff20120827p5SWnadir.h5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2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16, 2012 and August 30, 2012 (averaged over day)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2256 to 2302 cm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North Pole is at 25 minutes</a:t>
            </a:r>
          </a:p>
          <a:p>
            <a:r>
              <a:rPr lang="en-US" dirty="0" smtClean="0"/>
              <a:t>South Pole is at 75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FORs with STD larger than 10 K not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August 30, 2012 (averaged over day)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FORs with FOV</a:t>
            </a:r>
            <a:r>
              <a:rPr lang="en-US" baseline="0" dirty="0" smtClean="0"/>
              <a:t> STD</a:t>
            </a:r>
            <a:r>
              <a:rPr lang="en-US" dirty="0" smtClean="0"/>
              <a:t> &gt; 10 K not used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2256 to 2302 cm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BD307-40C1-4679-BD21-AE2EE6E5DB0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l-log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63" y="1219200"/>
            <a:ext cx="4333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2441448"/>
            <a:ext cx="8211312" cy="1444752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3886200"/>
            <a:ext cx="8211312" cy="101498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152400"/>
            <a:ext cx="659892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l-log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63" y="1219200"/>
            <a:ext cx="4333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2441448"/>
            <a:ext cx="8211312" cy="1444752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3886200"/>
            <a:ext cx="8211312" cy="101498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DFAC-352A-4157-A743-29D6F57CF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6713"/>
            <a:ext cx="7772400" cy="136207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67200"/>
            <a:ext cx="77724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64EA-D2EA-4C83-841A-2179955DB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52400"/>
            <a:ext cx="88087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447800"/>
            <a:ext cx="431292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4A40-93C1-4023-A6DF-775835D35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52400"/>
            <a:ext cx="88087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47800"/>
            <a:ext cx="431450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087562"/>
            <a:ext cx="4314508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33133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562"/>
            <a:ext cx="4331335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6BE8-A8A7-44B9-804E-3CA4B7ED3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284B-8DA3-46CA-94B9-71D7DBFBB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98F0-F73C-46B0-818F-C6AC439B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3050"/>
            <a:ext cx="32826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1435100"/>
            <a:ext cx="328263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2D02-5966-459C-B049-3504D9448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072062"/>
            <a:ext cx="8808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" y="228600"/>
            <a:ext cx="8808720" cy="464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5638800"/>
            <a:ext cx="8808720" cy="53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C193-D638-4B22-80EE-A15CAF13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C2E0-D357-4AEC-B946-2558ECFE7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152400"/>
            <a:ext cx="659892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78BA-8279-496A-B891-1F7C5498C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6713"/>
            <a:ext cx="7772400" cy="136207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67200"/>
            <a:ext cx="77724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588" y="762000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9290"/>
            <a:ext cx="8808720" cy="885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066800"/>
            <a:ext cx="4312920" cy="50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0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66489" y="29289"/>
            <a:ext cx="2866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For Official Use Only (FOUO): Distribution 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52600" y="6279376"/>
            <a:ext cx="48185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For Official Use Only (FOUO): Distribution D</a:t>
            </a:r>
            <a:endParaRPr kumimoji="0" 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Distribution Statement D: "Distribution to US Government Agencies and Authorized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DoD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Contractors only; Administrative or Operational Use; 11 October 2005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52400"/>
            <a:ext cx="880872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47800"/>
            <a:ext cx="431450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087562"/>
            <a:ext cx="4314508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33133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562"/>
            <a:ext cx="4331335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3050"/>
            <a:ext cx="32826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1435100"/>
            <a:ext cx="328263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072062"/>
            <a:ext cx="8808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" y="228600"/>
            <a:ext cx="8808720" cy="464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5638800"/>
            <a:ext cx="8808720" cy="53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8275" y="152400"/>
            <a:ext cx="880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275" y="1447800"/>
            <a:ext cx="8807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563" y="6327775"/>
            <a:ext cx="61277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</a:defRPr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87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27063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33363" algn="l" rtl="0" eaLnBrk="1" fontAlgn="base" hangingPunct="1">
        <a:spcBef>
          <a:spcPct val="20000"/>
        </a:spcBef>
        <a:spcAft>
          <a:spcPct val="0"/>
        </a:spcAft>
        <a:buSzPct val="62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1738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1463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275" y="152400"/>
            <a:ext cx="880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275" y="1447800"/>
            <a:ext cx="8807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563" y="6327775"/>
            <a:ext cx="61277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5E0FAD-3CC5-414A-9292-AE13A30D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87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27063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33363" algn="l" rtl="0" eaLnBrk="1" fontAlgn="base" hangingPunct="1">
        <a:spcBef>
          <a:spcPct val="20000"/>
        </a:spcBef>
        <a:spcAft>
          <a:spcPct val="0"/>
        </a:spcAft>
        <a:buSzPct val="62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1738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1463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9.tiff"/><Relationship Id="rId7" Type="http://schemas.openxmlformats.org/officeDocument/2006/relationships/image" Target="../media/image4.pn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0.tiff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png"/><Relationship Id="rId7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SDL CrIS Provisional SDR Status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23, 2012</a:t>
            </a:r>
          </a:p>
          <a:p>
            <a:r>
              <a:rPr lang="en-US" dirty="0" smtClean="0"/>
              <a:t>Mark Esplin, Vladimir Zavyalov, Mark Greenman, Ben Esplin, </a:t>
            </a:r>
            <a:r>
              <a:rPr lang="en-US" dirty="0"/>
              <a:t>Deron Scott, Kevin </a:t>
            </a:r>
            <a:r>
              <a:rPr lang="en-US" dirty="0" smtClean="0"/>
              <a:t>Grant, Brandon Graham, Charles Mayor and Lee Phillips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NEdN trending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ICT derived NEdN (from </a:t>
            </a:r>
            <a:r>
              <a:rPr lang="en-US" dirty="0" smtClean="0">
                <a:solidFill>
                  <a:srgbClr val="000000"/>
                </a:solidFill>
              </a:rPr>
              <a:t>January 21)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371600"/>
            <a:ext cx="382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IDPS NEdN product (from April 4)  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505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1" y="1752600"/>
            <a:ext cx="422018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200" y="4495800"/>
            <a:ext cx="8839200" cy="2209799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NEdN was averaged over all FOVs and over spectral regions: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681037" lvl="2" indent="0"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LWIR: 	650-750 ; 750-900 (ice contamination); and 750-1095 cm</a:t>
            </a:r>
            <a:r>
              <a:rPr lang="en-US" baseline="30000" dirty="0">
                <a:solidFill>
                  <a:srgbClr val="000000"/>
                </a:solidFill>
              </a:rPr>
              <a:t>-1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MWIR</a:t>
            </a:r>
            <a:r>
              <a:rPr lang="en-US" sz="2000" dirty="0">
                <a:solidFill>
                  <a:srgbClr val="000000"/>
                </a:solidFill>
              </a:rPr>
              <a:t>: 	Entire band 1210-1750 cm</a:t>
            </a:r>
            <a:r>
              <a:rPr lang="en-US" sz="2000" baseline="30000" dirty="0">
                <a:solidFill>
                  <a:srgbClr val="000000"/>
                </a:solidFill>
              </a:rPr>
              <a:t>-1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681037" lvl="2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SWIR</a:t>
            </a:r>
            <a:r>
              <a:rPr lang="en-US" sz="2000" dirty="0">
                <a:solidFill>
                  <a:srgbClr val="000000"/>
                </a:solidFill>
              </a:rPr>
              <a:t>:	Entire band  2155-2550 </a:t>
            </a:r>
            <a:r>
              <a:rPr lang="en-US" sz="2000" dirty="0" smtClean="0">
                <a:solidFill>
                  <a:srgbClr val="000000"/>
                </a:solidFill>
              </a:rPr>
              <a:t>cm</a:t>
            </a:r>
            <a:r>
              <a:rPr lang="en-US" sz="2000" baseline="30000" dirty="0" smtClean="0">
                <a:solidFill>
                  <a:srgbClr val="000000"/>
                </a:solidFill>
              </a:rPr>
              <a:t>-1</a:t>
            </a:r>
            <a:endParaRPr lang="en-US" sz="2000" dirty="0" smtClean="0"/>
          </a:p>
          <a:p>
            <a:r>
              <a:rPr lang="en-US" sz="2000" b="1" dirty="0"/>
              <a:t>NEdN derived  from both ICT and DS real spectra  is very stable 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17624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3245" y="990600"/>
            <a:ext cx="6100555" cy="3002266"/>
            <a:chOff x="1138445" y="1036334"/>
            <a:chExt cx="7449931" cy="4785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9"/>
            <a:stretch/>
          </p:blipFill>
          <p:spPr bwMode="auto">
            <a:xfrm>
              <a:off x="1930722" y="1036334"/>
              <a:ext cx="6657654" cy="4785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38445" y="3010455"/>
              <a:ext cx="400110" cy="83708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latin typeface="Arial"/>
                  <a:ea typeface="ＭＳ Ｐゴシック"/>
                  <a:cs typeface="Times New Roman" pitchFamily="18" charset="0"/>
                </a:rPr>
                <a:t>NEdT, </a:t>
              </a:r>
              <a:r>
                <a:rPr lang="en-US" sz="1400" b="1" baseline="30000" dirty="0" smtClean="0">
                  <a:solidFill>
                    <a:srgbClr val="000000"/>
                  </a:solidFill>
                  <a:latin typeface="Arial"/>
                  <a:ea typeface="ＭＳ Ｐゴシック"/>
                  <a:cs typeface="Times New Roman" pitchFamily="18" charset="0"/>
                </a:rPr>
                <a:t>0</a:t>
              </a:r>
              <a:r>
                <a:rPr lang="en-US" sz="1400" b="1" dirty="0" smtClean="0">
                  <a:solidFill>
                    <a:srgbClr val="000000"/>
                  </a:solidFill>
                  <a:latin typeface="Arial"/>
                  <a:ea typeface="ＭＳ Ｐゴシック"/>
                  <a:cs typeface="Times New Roman" pitchFamily="18" charset="0"/>
                </a:rPr>
                <a:t>K</a:t>
              </a:r>
              <a:endParaRPr lang="en-US" sz="1400" b="1" dirty="0">
                <a:solidFill>
                  <a:srgbClr val="000000"/>
                </a:solidFill>
                <a:latin typeface="Arial"/>
                <a:ea typeface="ＭＳ Ｐゴシック"/>
                <a:cs typeface="Times New Roman" pitchFamily="18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 NEdT </a:t>
            </a:r>
            <a:r>
              <a:rPr lang="en-US" dirty="0" smtClean="0"/>
              <a:t>vs. </a:t>
            </a:r>
            <a:r>
              <a:rPr lang="en-US" dirty="0"/>
              <a:t>AIRS and IASI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962400"/>
            <a:ext cx="8839200" cy="26670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CrIS </a:t>
            </a: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NEdT performance better than  spec requirements (T=270K) </a:t>
            </a:r>
            <a:endParaRPr lang="en-US" sz="2000" dirty="0" smtClean="0"/>
          </a:p>
          <a:p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CrIS has smaller noise levels than AIRS and IASI even at full spectral resolution in   MWIR and SWIR spectral bands </a:t>
            </a:r>
            <a:endParaRPr lang="en-US" sz="2000" dirty="0" smtClean="0"/>
          </a:p>
          <a:p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NEdT was estimated using SDL PCA approach from ES data retaining 30 PCs </a:t>
            </a:r>
            <a:endParaRPr lang="en-US" sz="2000" dirty="0" smtClean="0">
              <a:solidFill>
                <a:srgbClr val="000000"/>
              </a:solidFill>
              <a:ea typeface="ＭＳ Ｐゴシック"/>
            </a:endParaRPr>
          </a:p>
          <a:p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CrIS exhibits smaller noise level in LWIR (~x3.5) and SWIR (~x3)  spectral bands than noise estimated from IASI and AIRS spectra reduced to CrIS spectral resolution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CrIS Task </a:t>
            </a:r>
            <a:r>
              <a:rPr lang="en-US" dirty="0">
                <a:solidFill>
                  <a:schemeClr val="accent2"/>
                </a:solidFill>
              </a:rPr>
              <a:t>8</a:t>
            </a:r>
            <a:r>
              <a:rPr lang="en-US" sz="3200" b="1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Geolocation Calibration</a:t>
            </a:r>
            <a:endParaRPr lang="en-US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295400"/>
            <a:ext cx="8975725" cy="5181600"/>
          </a:xfrm>
        </p:spPr>
        <p:txBody>
          <a:bodyPr>
            <a:normAutofit/>
          </a:bodyPr>
          <a:lstStyle/>
          <a:p>
            <a:pPr marL="231775" indent="-231775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ct val="110000"/>
              </a:lnSpc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OBJECTIVE:  </a:t>
            </a:r>
            <a:r>
              <a:rPr lang="en-US" sz="1800" dirty="0" smtClean="0"/>
              <a:t>Verify </a:t>
            </a:r>
            <a:r>
              <a:rPr lang="en-US" sz="1800" dirty="0"/>
              <a:t>CrIS geolocation mapping </a:t>
            </a:r>
            <a:r>
              <a:rPr lang="en-US" sz="1800" dirty="0" smtClean="0"/>
              <a:t>parameters to sub-pixel accuracy (requirement is less than 1 km)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DESCRIPTION: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Use the radiance contrast between sea and land to determine shoreline positions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Compare measured shoreline crossing with known shoreline positions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Method that found the inflection point of a cubic fit to 4 consecutive field-of-views resulted in ambiguous results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Simulations show that non-uniform CrIS spatial sampling likely cause for difficulties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Method that models shoreline radiances (land/sea fraction) developed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We will apply method to enough data to give statistically significant results</a:t>
            </a: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RESULTS: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Preliminary results show geolocation shifts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Continuing analysis needed to quantify shifts and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7561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Geolocation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733800"/>
            <a:ext cx="8839200" cy="2667000"/>
          </a:xfrm>
        </p:spPr>
        <p:txBody>
          <a:bodyPr/>
          <a:lstStyle/>
          <a:p>
            <a:r>
              <a:rPr lang="en-US" dirty="0" smtClean="0"/>
              <a:t>Calculate the land/sea fraction</a:t>
            </a:r>
          </a:p>
          <a:p>
            <a:r>
              <a:rPr lang="en-US" dirty="0" smtClean="0"/>
              <a:t>Estimate expected radiance for each CrIS FOV</a:t>
            </a:r>
          </a:p>
          <a:p>
            <a:r>
              <a:rPr lang="en-US" dirty="0" smtClean="0"/>
              <a:t>Shift FOV footprint locations to minimize squared differences between observed and calculated radiances</a:t>
            </a:r>
          </a:p>
          <a:p>
            <a:r>
              <a:rPr lang="en-US" dirty="0" smtClean="0"/>
              <a:t>Method used by Ralf </a:t>
            </a:r>
            <a:r>
              <a:rPr lang="en-US" dirty="0" err="1" smtClean="0"/>
              <a:t>Bennartz</a:t>
            </a:r>
            <a:r>
              <a:rPr lang="en-US" dirty="0" smtClean="0"/>
              <a:t> (1998)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0777"/>
            <a:ext cx="326880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mesplin\Local Settings\Temporary Internet Files\Content.Outlook\8QZ3HNF1\fovMs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24470" r="32500" b="26439"/>
          <a:stretch/>
        </p:blipFill>
        <p:spPr bwMode="auto">
          <a:xfrm>
            <a:off x="4038600" y="914400"/>
            <a:ext cx="4613564" cy="26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7400" y="289411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CrIS FOV footprint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5379" y="129688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Land</a:t>
            </a:r>
            <a:endParaRPr lang="en-US" sz="1400" dirty="0"/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>
            <a:off x="2057400" y="1450777"/>
            <a:ext cx="1147979" cy="301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</p:cNvCxnSpPr>
          <p:nvPr/>
        </p:nvCxnSpPr>
        <p:spPr>
          <a:xfrm>
            <a:off x="3787590" y="1450777"/>
            <a:ext cx="2841810" cy="454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1"/>
          </p:cNvCxnSpPr>
          <p:nvPr/>
        </p:nvCxnSpPr>
        <p:spPr>
          <a:xfrm flipH="1" flipV="1">
            <a:off x="1710603" y="2403277"/>
            <a:ext cx="346797" cy="644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</p:cNvCxnSpPr>
          <p:nvPr/>
        </p:nvCxnSpPr>
        <p:spPr>
          <a:xfrm flipV="1">
            <a:off x="3715226" y="2286000"/>
            <a:ext cx="276177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Residuals between Calculated and Observed Radiances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839200" cy="1752600"/>
          </a:xfrm>
        </p:spPr>
        <p:txBody>
          <a:bodyPr/>
          <a:lstStyle/>
          <a:p>
            <a:r>
              <a:rPr lang="en-US" sz="2000" dirty="0" smtClean="0"/>
              <a:t>Gulf of Suez at 900 cm</a:t>
            </a:r>
            <a:r>
              <a:rPr lang="en-US" sz="2000" baseline="30000" dirty="0" smtClean="0"/>
              <a:t>-1</a:t>
            </a:r>
          </a:p>
          <a:p>
            <a:r>
              <a:rPr lang="en-US" sz="2000" dirty="0" smtClean="0"/>
              <a:t>IDPS SDRs, June 17, 2012 orbit 03307</a:t>
            </a:r>
          </a:p>
          <a:p>
            <a:r>
              <a:rPr lang="en-US" sz="2000" dirty="0" smtClean="0"/>
              <a:t>Continuing to optimize for higher computation speed</a:t>
            </a:r>
          </a:p>
          <a:p>
            <a:r>
              <a:rPr lang="en-US" sz="2000" dirty="0" smtClean="0"/>
              <a:t>Plan to apply to more cases to build up statistics</a:t>
            </a:r>
          </a:p>
          <a:p>
            <a:r>
              <a:rPr lang="en-US" sz="2000" dirty="0" smtClean="0"/>
              <a:t>Will compare result with NOAA/STAR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 descr="C:\Users\mesplin\Local Settings\Temporary Internet Files\Content.Outlook\8QZ3HNF1\afte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t="6982" r="15120" b="9647"/>
          <a:stretch/>
        </p:blipFill>
        <p:spPr bwMode="auto">
          <a:xfrm>
            <a:off x="4550025" y="1143000"/>
            <a:ext cx="414043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splin\Local Settings\Temporary Internet Files\Content.Outlook\8QZ3HNF1\befo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6982" r="15280" b="10331"/>
          <a:stretch/>
        </p:blipFill>
        <p:spPr bwMode="auto">
          <a:xfrm>
            <a:off x="118262" y="1143000"/>
            <a:ext cx="41148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524" y="134383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Shift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7662" y="133712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0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CrIS Task </a:t>
            </a:r>
            <a:r>
              <a:rPr lang="en-US" dirty="0">
                <a:solidFill>
                  <a:schemeClr val="accent2"/>
                </a:solidFill>
              </a:rPr>
              <a:t>9: </a:t>
            </a:r>
            <a:r>
              <a:rPr lang="en-US" dirty="0"/>
              <a:t>ICT External Environmental Radiance Model Assessment and Tuning</a:t>
            </a:r>
            <a:endParaRPr lang="en-US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295400"/>
            <a:ext cx="8975725" cy="5181600"/>
          </a:xfrm>
        </p:spPr>
        <p:txBody>
          <a:bodyPr>
            <a:normAutofit fontScale="92500" lnSpcReduction="10000"/>
          </a:bodyPr>
          <a:lstStyle/>
          <a:p>
            <a:pPr marL="231775" indent="-231775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OBJECTIVE: </a:t>
            </a:r>
            <a:r>
              <a:rPr lang="en-US" b="1" dirty="0" smtClean="0"/>
              <a:t>Verify that CrIS radiance calibration is not being significantly affected by changes in ICT </a:t>
            </a:r>
            <a:r>
              <a:rPr lang="en-US" b="1" dirty="0"/>
              <a:t>e</a:t>
            </a:r>
            <a:r>
              <a:rPr lang="en-US" b="1" dirty="0" smtClean="0"/>
              <a:t>xternal environmental or other effects</a:t>
            </a:r>
          </a:p>
          <a:p>
            <a:pPr marL="231775" indent="-231775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DESCRIPTION: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dirty="0" smtClean="0"/>
              <a:t>Evaluate changes in CrIS response through an orbit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dirty="0" smtClean="0"/>
              <a:t>Examine FOV to FOV differences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dirty="0" smtClean="0"/>
              <a:t>Examine changes in radiance when the sun impinges on the spacecraft 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dirty="0" smtClean="0"/>
              <a:t>Compare radiance with other sensors such as VIIRS, AIRS and IASI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dirty="0" smtClean="0"/>
              <a:t>Compare radiance with ground truth</a:t>
            </a: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RESULTS: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radiometer calibration of the CrIS sensor is within specification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There are small radiometer uncertainties that continue to be investigated</a:t>
            </a:r>
          </a:p>
        </p:txBody>
      </p:sp>
    </p:spTree>
    <p:extLst>
      <p:ext uri="{BB962C8B-B14F-4D97-AF65-F5344CB8AC3E}">
        <p14:creationId xmlns:p14="http://schemas.microsoft.com/office/powerpoint/2010/main" val="22863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SWIR Response Change During an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144" y="1619250"/>
            <a:ext cx="5105399" cy="3048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ifference in response averaged over the SWIR band to reduce channel spectra effects</a:t>
            </a:r>
          </a:p>
          <a:p>
            <a:r>
              <a:rPr lang="en-US" dirty="0" smtClean="0"/>
              <a:t>FOV3 and FOV7 are negatively correlated</a:t>
            </a:r>
          </a:p>
          <a:p>
            <a:r>
              <a:rPr lang="en-US" dirty="0" smtClean="0"/>
              <a:t>Averaged over 4 orbits (04351 to 04354) on August 30,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" y="1543050"/>
            <a:ext cx="3886200" cy="29146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1257" y="4057650"/>
            <a:ext cx="79672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Change in response do not necessarily result in a change in calibrated radiance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MWIR FOV to FOV Differences For Nadir FORs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23877"/>
            <a:ext cx="8839200" cy="1524000"/>
          </a:xfrm>
        </p:spPr>
        <p:txBody>
          <a:bodyPr/>
          <a:lstStyle/>
          <a:p>
            <a:r>
              <a:rPr lang="en-US" dirty="0"/>
              <a:t>5 Day average (August 27 – 31, 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Average </a:t>
            </a:r>
            <a:r>
              <a:rPr lang="en-US" dirty="0"/>
              <a:t>radiance over FOVs </a:t>
            </a:r>
            <a:r>
              <a:rPr lang="en-US" dirty="0" smtClean="0"/>
              <a:t>subtracted</a:t>
            </a:r>
          </a:p>
          <a:p>
            <a:r>
              <a:rPr lang="en-US" dirty="0" smtClean="0"/>
              <a:t>Ringing differences in FOV5 shows up very strongly</a:t>
            </a:r>
          </a:p>
          <a:p>
            <a:r>
              <a:rPr lang="en-US" dirty="0" smtClean="0"/>
              <a:t>MWIR FOV7 is out of family with other FOVs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393867" cy="3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3" y="1219200"/>
            <a:ext cx="4393867" cy="3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SWIR </a:t>
            </a:r>
            <a:r>
              <a:rPr lang="en-US" dirty="0"/>
              <a:t>FOV to FOV </a:t>
            </a:r>
            <a:r>
              <a:rPr lang="en-US" dirty="0" smtClean="0"/>
              <a:t>Differences For Nadir </a:t>
            </a:r>
            <a:r>
              <a:rPr lang="en-US" dirty="0"/>
              <a:t>FORs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24400"/>
            <a:ext cx="8839200" cy="1524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ome FOV to FOV difference particularly between FOV3 and FOV7 observed</a:t>
            </a:r>
          </a:p>
          <a:p>
            <a:r>
              <a:rPr lang="en-US" dirty="0"/>
              <a:t>5 Day average (August 27 – 31, 2012)</a:t>
            </a:r>
          </a:p>
          <a:p>
            <a:r>
              <a:rPr lang="en-US" dirty="0"/>
              <a:t>FORs 15 and 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878"/>
            <a:ext cx="3987467" cy="2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6953"/>
            <a:ext cx="4419267" cy="3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33" y="1066801"/>
            <a:ext cx="4165600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52400"/>
            <a:ext cx="9040632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Spikes Seen in FOV to FOV Brightness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04266"/>
            <a:ext cx="8839200" cy="1752600"/>
          </a:xfrm>
        </p:spPr>
        <p:txBody>
          <a:bodyPr/>
          <a:lstStyle/>
          <a:p>
            <a:r>
              <a:rPr lang="en-US" dirty="0" smtClean="0"/>
              <a:t>Averaged over one day </a:t>
            </a:r>
            <a:r>
              <a:rPr lang="en-US" dirty="0"/>
              <a:t>(</a:t>
            </a:r>
            <a:r>
              <a:rPr lang="en-US" dirty="0" smtClean="0"/>
              <a:t>FOV average subtracted)</a:t>
            </a:r>
          </a:p>
          <a:p>
            <a:r>
              <a:rPr lang="en-US" dirty="0"/>
              <a:t>Cold opaque spectral region 2256 to 2302 </a:t>
            </a:r>
            <a:r>
              <a:rPr lang="en-US" dirty="0" smtClean="0"/>
              <a:t>cm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Spikes consistently visible on different days</a:t>
            </a:r>
          </a:p>
          <a:p>
            <a:r>
              <a:rPr lang="en-US" dirty="0" smtClean="0"/>
              <a:t>Only uniform granules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1" y="1061955"/>
            <a:ext cx="4280452" cy="32103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5733" y="423493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16, 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415873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30,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2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SDL Cal/Val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038600"/>
          </a:xfrm>
        </p:spPr>
        <p:txBody>
          <a:bodyPr/>
          <a:lstStyle/>
          <a:p>
            <a:r>
              <a:rPr lang="en-US" sz="2300" dirty="0" smtClean="0"/>
              <a:t>CrIS Task #1 Interferometer Optimization (</a:t>
            </a:r>
            <a:r>
              <a:rPr lang="en-US" sz="2300" dirty="0" smtClean="0">
                <a:solidFill>
                  <a:srgbClr val="FF0000"/>
                </a:solidFill>
              </a:rPr>
              <a:t>Completed</a:t>
            </a:r>
            <a:r>
              <a:rPr lang="en-US" sz="2300" dirty="0" smtClean="0"/>
              <a:t>)</a:t>
            </a:r>
          </a:p>
          <a:p>
            <a:r>
              <a:rPr lang="en-US" sz="2300" dirty="0"/>
              <a:t>CrIS Task #3 Amplifier Gain Check and </a:t>
            </a:r>
            <a:r>
              <a:rPr lang="en-US" sz="2300" dirty="0" smtClean="0"/>
              <a:t>Adjustment (</a:t>
            </a:r>
            <a:r>
              <a:rPr lang="en-US" sz="2300" dirty="0" smtClean="0">
                <a:solidFill>
                  <a:srgbClr val="FF0000"/>
                </a:solidFill>
              </a:rPr>
              <a:t>Completed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CrIS Task #4 Bit Trim and Impulse Mask Check (</a:t>
            </a:r>
            <a:r>
              <a:rPr lang="en-US" sz="2300" dirty="0" smtClean="0">
                <a:solidFill>
                  <a:srgbClr val="FF0000"/>
                </a:solidFill>
              </a:rPr>
              <a:t>Completed for present resolution</a:t>
            </a:r>
            <a:r>
              <a:rPr lang="en-US" sz="2300" dirty="0" smtClean="0"/>
              <a:t>, assessing full resolution bit-trim mask)</a:t>
            </a:r>
          </a:p>
          <a:p>
            <a:r>
              <a:rPr lang="en-US" sz="2300" dirty="0" err="1" smtClean="0"/>
              <a:t>CriIS</a:t>
            </a:r>
            <a:r>
              <a:rPr lang="en-US" sz="2300" dirty="0" smtClean="0"/>
              <a:t> Task #5 Radiometric Noise Assessment (NEdN)</a:t>
            </a:r>
          </a:p>
          <a:p>
            <a:r>
              <a:rPr lang="en-US" sz="2300" dirty="0" smtClean="0"/>
              <a:t>CrIS </a:t>
            </a:r>
            <a:r>
              <a:rPr lang="en-US" sz="2300" dirty="0"/>
              <a:t>Task #8 Geolocation Calibration</a:t>
            </a:r>
          </a:p>
          <a:p>
            <a:r>
              <a:rPr lang="en-US" sz="2300" dirty="0"/>
              <a:t>CrIS Task #9 ICT External Environmental Model Tuning</a:t>
            </a:r>
          </a:p>
          <a:p>
            <a:r>
              <a:rPr lang="en-US" sz="2300" dirty="0"/>
              <a:t>CrIS Task #12 </a:t>
            </a:r>
            <a:r>
              <a:rPr lang="en-US" sz="2300" dirty="0" smtClean="0"/>
              <a:t>Spikes and Saturated Interferogram Analysis</a:t>
            </a:r>
            <a:endParaRPr lang="en-US" sz="2300" dirty="0"/>
          </a:p>
          <a:p>
            <a:r>
              <a:rPr lang="en-US" sz="2300" dirty="0"/>
              <a:t>CrIS Task #13 Ice Contamination Analysis</a:t>
            </a:r>
          </a:p>
          <a:p>
            <a:r>
              <a:rPr lang="en-US" sz="2300" dirty="0"/>
              <a:t>CrIS Task #14 Correlated/Uncorrelated noise </a:t>
            </a:r>
            <a:r>
              <a:rPr lang="en-US" sz="2300" dirty="0" smtClean="0"/>
              <a:t>characterization</a:t>
            </a:r>
            <a:endParaRPr lang="en-US" sz="23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" y="983642"/>
            <a:ext cx="4406348" cy="3304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Spikes Correspond to Sun on NPP Spacecraft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839200" cy="1752600"/>
          </a:xfrm>
        </p:spPr>
        <p:txBody>
          <a:bodyPr/>
          <a:lstStyle/>
          <a:p>
            <a:r>
              <a:rPr lang="en-US" dirty="0" smtClean="0"/>
              <a:t>Plot “day-night” from day-night flag in SDR files</a:t>
            </a:r>
          </a:p>
          <a:p>
            <a:r>
              <a:rPr lang="en-US" dirty="0" smtClean="0"/>
              <a:t>Plot “sun” is from calculation with STK when NPP is in sunlight</a:t>
            </a:r>
          </a:p>
          <a:p>
            <a:r>
              <a:rPr lang="en-US" dirty="0"/>
              <a:t>F</a:t>
            </a:r>
            <a:r>
              <a:rPr lang="en-US" dirty="0" smtClean="0"/>
              <a:t>lags have been scaled to fit plot</a:t>
            </a:r>
          </a:p>
          <a:p>
            <a:r>
              <a:rPr lang="en-US" dirty="0" smtClean="0"/>
              <a:t>Spikes not seen in LWIR </a:t>
            </a:r>
            <a:r>
              <a:rPr lang="en-US" dirty="0"/>
              <a:t>opaque</a:t>
            </a:r>
            <a:r>
              <a:rPr lang="en-US" dirty="0" smtClean="0"/>
              <a:t> region (670 – 680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83642"/>
            <a:ext cx="4343067" cy="325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32004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6805" y="32004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32004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6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270"/>
            <a:ext cx="3941520" cy="2956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CrIS - VIIRS </a:t>
            </a:r>
            <a:r>
              <a:rPr lang="en-US" dirty="0" err="1" smtClean="0"/>
              <a:t>Intercomparison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45" y="4572000"/>
            <a:ext cx="8839200" cy="1749123"/>
          </a:xfrm>
        </p:spPr>
        <p:txBody>
          <a:bodyPr/>
          <a:lstStyle/>
          <a:p>
            <a:r>
              <a:rPr lang="en-US" dirty="0" smtClean="0"/>
              <a:t>Pacific Ocean near Hawaii February 25, 2012</a:t>
            </a:r>
          </a:p>
          <a:p>
            <a:r>
              <a:rPr lang="en-US" dirty="0" smtClean="0"/>
              <a:t>VIIRS band M15</a:t>
            </a:r>
          </a:p>
          <a:p>
            <a:r>
              <a:rPr lang="en-US" dirty="0" smtClean="0"/>
              <a:t>Average </a:t>
            </a:r>
            <a:r>
              <a:rPr lang="en-US" dirty="0"/>
              <a:t>difference </a:t>
            </a:r>
            <a:r>
              <a:rPr lang="en-US" dirty="0" smtClean="0"/>
              <a:t>161 </a:t>
            </a:r>
            <a:r>
              <a:rPr lang="en-US" dirty="0" err="1" smtClean="0"/>
              <a:t>mK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deviation </a:t>
            </a:r>
            <a:r>
              <a:rPr lang="en-US" dirty="0" smtClean="0"/>
              <a:t>2.3 K</a:t>
            </a:r>
          </a:p>
          <a:p>
            <a:r>
              <a:rPr lang="en-US" dirty="0" smtClean="0"/>
              <a:t>Selecting uniform scenes can be used to reduce scatter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51140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797518" y="2419924"/>
            <a:ext cx="2008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Temperature difference (K)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31904" y="4129410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CrIS – VIIRS Difference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7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CrIS - AIRS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29" y="4250511"/>
            <a:ext cx="8839200" cy="1918318"/>
          </a:xfrm>
        </p:spPr>
        <p:txBody>
          <a:bodyPr/>
          <a:lstStyle/>
          <a:p>
            <a:r>
              <a:rPr lang="en-US" dirty="0" smtClean="0"/>
              <a:t>CrIS AIRS SNO (Simultaneous Nadir Overpass) occurred </a:t>
            </a:r>
            <a:r>
              <a:rPr lang="en-US" dirty="0"/>
              <a:t>February 25, 2012 at </a:t>
            </a:r>
            <a:r>
              <a:rPr lang="en-US" dirty="0" smtClean="0"/>
              <a:t>22:42 </a:t>
            </a:r>
            <a:r>
              <a:rPr lang="en-US" dirty="0"/>
              <a:t>over the South Pacific</a:t>
            </a: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difference </a:t>
            </a:r>
            <a:r>
              <a:rPr lang="en-US" dirty="0" smtClean="0"/>
              <a:t>159 </a:t>
            </a:r>
            <a:r>
              <a:rPr lang="en-US" dirty="0" err="1" smtClean="0"/>
              <a:t>mK</a:t>
            </a:r>
            <a:r>
              <a:rPr lang="en-US" dirty="0"/>
              <a:t> </a:t>
            </a:r>
            <a:r>
              <a:rPr lang="en-US" dirty="0" smtClean="0"/>
              <a:t>with standard </a:t>
            </a:r>
            <a:r>
              <a:rPr lang="en-US" dirty="0"/>
              <a:t>deviation </a:t>
            </a:r>
            <a:r>
              <a:rPr lang="en-US" dirty="0" smtClean="0"/>
              <a:t>1.8 K</a:t>
            </a:r>
          </a:p>
          <a:p>
            <a:r>
              <a:rPr lang="en-US" dirty="0" smtClean="0"/>
              <a:t>Averaged </a:t>
            </a:r>
            <a:r>
              <a:rPr lang="en-US" dirty="0"/>
              <a:t>into 0.5 degree latitude and longitude </a:t>
            </a:r>
            <a:r>
              <a:rPr lang="en-US" dirty="0" smtClean="0"/>
              <a:t>bins</a:t>
            </a:r>
          </a:p>
          <a:p>
            <a:r>
              <a:rPr lang="en-US" dirty="0" smtClean="0"/>
              <a:t>Averaged over LWIR window region (911 to 915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253" y="1001389"/>
            <a:ext cx="4267200" cy="3200400"/>
            <a:chOff x="0" y="1600200"/>
            <a:chExt cx="4267200" cy="3200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00200"/>
              <a:ext cx="4267200" cy="3200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3007722" y="3061900"/>
              <a:ext cx="2033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Temperature Difference (K)</a:t>
              </a:r>
              <a:endParaRPr lang="en-US" sz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48" y="990600"/>
            <a:ext cx="4342052" cy="32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smtClean="0"/>
              <a:t>Brightness Temperature (BT) </a:t>
            </a:r>
            <a:r>
              <a:rPr lang="en-US" dirty="0" smtClean="0"/>
              <a:t>in CrIS window channels–collocated SST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379" y="1490246"/>
            <a:ext cx="2154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LWIR: 900, 904 cm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/>
                <a:ea typeface="ＭＳ Ｐゴシック"/>
              </a:rPr>
              <a:t>-1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4237" y="1524000"/>
            <a:ext cx="2611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MWIR: 1231, 1232.5 cm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/>
                <a:ea typeface="ＭＳ Ｐゴシック"/>
              </a:rPr>
              <a:t>-1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1451" y="1502229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SWIR: 1293 cm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/>
                <a:ea typeface="ＭＳ Ｐゴシック"/>
              </a:rPr>
              <a:t>-1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" y="1828800"/>
            <a:ext cx="3167011" cy="20328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29" y="1905000"/>
            <a:ext cx="3076871" cy="197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85610"/>
            <a:ext cx="3272530" cy="21005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1985" y="3142013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Mean ~0K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SDV=0.60K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709" y="312780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Mean ~0K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SDV=0.66K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7696" y="3127806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Mean~0K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SDV=0.30K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1701" y="4038600"/>
            <a:ext cx="8839200" cy="23622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672 collocated radiosonde (over ocean, clear sky, nigh time) data were collected during June-July 2012</a:t>
            </a:r>
          </a:p>
          <a:p>
            <a:r>
              <a:rPr lang="en-US" sz="2000" dirty="0"/>
              <a:t>173 locations passed clear-sky criterion</a:t>
            </a:r>
          </a:p>
          <a:p>
            <a:r>
              <a:rPr lang="en-US" sz="2000" dirty="0"/>
              <a:t>BT in selected window channels were corrected for atmospheric transmission (AIRS team approach: H. </a:t>
            </a:r>
            <a:r>
              <a:rPr lang="en-US" sz="2000" dirty="0" err="1"/>
              <a:t>Aumann</a:t>
            </a:r>
            <a:r>
              <a:rPr lang="en-US" sz="2000" dirty="0"/>
              <a:t>, SPIE proc., 2003)</a:t>
            </a:r>
          </a:p>
          <a:p>
            <a:r>
              <a:rPr lang="en-US" sz="2000" dirty="0"/>
              <a:t>Corrected BT in selected window channels is then compared with SST from </a:t>
            </a:r>
            <a:r>
              <a:rPr lang="en-US" sz="2000" dirty="0" err="1"/>
              <a:t>MyOcean</a:t>
            </a:r>
            <a:r>
              <a:rPr lang="en-US" sz="2000" dirty="0"/>
              <a:t> site (satellite observations and modeling field data) </a:t>
            </a:r>
          </a:p>
        </p:txBody>
      </p:sp>
    </p:spTree>
    <p:extLst>
      <p:ext uri="{BB962C8B-B14F-4D97-AF65-F5344CB8AC3E}">
        <p14:creationId xmlns:p14="http://schemas.microsoft.com/office/powerpoint/2010/main" val="4359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CrIS Task 12: </a:t>
            </a:r>
            <a:r>
              <a:rPr lang="en-US" sz="2800" dirty="0"/>
              <a:t>Spikes and Saturated Interferogram </a:t>
            </a:r>
            <a:r>
              <a:rPr lang="en-US" sz="2800" dirty="0" smtClean="0"/>
              <a:t>Analysis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15400" cy="5029200"/>
          </a:xfrm>
        </p:spPr>
        <p:txBody>
          <a:bodyPr>
            <a:normAutofit fontScale="77500" lnSpcReduction="20000"/>
          </a:bodyPr>
          <a:lstStyle/>
          <a:p>
            <a:pPr marL="231775" indent="-231775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231775" indent="-231775">
              <a:lnSpc>
                <a:spcPct val="120000"/>
              </a:lnSpc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OBJECTIVE:  </a:t>
            </a:r>
            <a:r>
              <a:rPr lang="en-US" sz="2900" dirty="0" smtClean="0"/>
              <a:t>Investigate interferogram saturations and spikes and see if they are related </a:t>
            </a:r>
            <a:r>
              <a:rPr lang="en-US" sz="2900" dirty="0"/>
              <a:t>to the South Atlantic Anomaly</a:t>
            </a: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DESCRIPTION:</a:t>
            </a:r>
            <a:endParaRPr lang="en-US" sz="2900" dirty="0" smtClean="0"/>
          </a:p>
          <a:p>
            <a:pPr marL="631825" lvl="1" indent="-231775" eaLnBrk="1" hangingPunct="1">
              <a:lnSpc>
                <a:spcPct val="120000"/>
              </a:lnSpc>
            </a:pPr>
            <a:r>
              <a:rPr lang="en-US" sz="2900" dirty="0" smtClean="0"/>
              <a:t>Search RDRs for interferogram errors</a:t>
            </a:r>
          </a:p>
          <a:p>
            <a:pPr marL="631825" lvl="1" indent="-231775" eaLnBrk="1" hangingPunct="1">
              <a:lnSpc>
                <a:spcPct val="120000"/>
              </a:lnSpc>
            </a:pPr>
            <a:r>
              <a:rPr lang="en-US" sz="2900" dirty="0" smtClean="0"/>
              <a:t>Investigate cases of spikes and saturated </a:t>
            </a:r>
            <a:r>
              <a:rPr lang="en-US" sz="2900" dirty="0" smtClean="0"/>
              <a:t>interferograms</a:t>
            </a:r>
          </a:p>
          <a:p>
            <a:pPr marL="631825" lvl="1" indent="-231775" eaLnBrk="1" hangingPunct="1">
              <a:lnSpc>
                <a:spcPct val="120000"/>
              </a:lnSpc>
            </a:pPr>
            <a:r>
              <a:rPr lang="en-US" sz="2900" dirty="0" smtClean="0"/>
              <a:t>Cal/Val </a:t>
            </a:r>
            <a:r>
              <a:rPr lang="en-US" sz="2900" dirty="0" smtClean="0"/>
              <a:t>Phase: All </a:t>
            </a: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Results</a:t>
            </a:r>
            <a:r>
              <a:rPr lang="en-US" sz="2900" b="1" dirty="0" smtClean="0">
                <a:solidFill>
                  <a:srgbClr val="FF0000"/>
                </a:solidFill>
              </a:rPr>
              <a:t>:</a:t>
            </a:r>
          </a:p>
          <a:p>
            <a:pPr marL="630936"/>
            <a:r>
              <a:rPr lang="en-US" sz="3200" dirty="0">
                <a:solidFill>
                  <a:schemeClr val="accent1"/>
                </a:solidFill>
              </a:rPr>
              <a:t>Saturated SWIR interferogram occur every few days</a:t>
            </a:r>
          </a:p>
          <a:p>
            <a:pPr marL="630936"/>
            <a:r>
              <a:rPr lang="en-US" sz="3200" dirty="0">
                <a:solidFill>
                  <a:schemeClr val="accent1"/>
                </a:solidFill>
              </a:rPr>
              <a:t>Saturated interferograms caused by sun glints and fires</a:t>
            </a:r>
          </a:p>
          <a:p>
            <a:pPr marL="630936"/>
            <a:r>
              <a:rPr lang="en-US" sz="3200" dirty="0">
                <a:solidFill>
                  <a:schemeClr val="accent1"/>
                </a:solidFill>
              </a:rPr>
              <a:t>Impulse mask spikes are exceedingly rare with months between occurrences</a:t>
            </a:r>
          </a:p>
          <a:p>
            <a:pPr marL="630936"/>
            <a:r>
              <a:rPr lang="en-US" sz="3200" dirty="0">
                <a:solidFill>
                  <a:schemeClr val="accent1"/>
                </a:solidFill>
              </a:rPr>
              <a:t>Errors are properly flagged in RDRs</a:t>
            </a: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endParaRPr lang="en-US" sz="29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CrIS Task 13: </a:t>
            </a:r>
            <a:r>
              <a:rPr lang="en-US" dirty="0"/>
              <a:t>Ice Contamination Analysis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029200"/>
          </a:xfrm>
        </p:spPr>
        <p:txBody>
          <a:bodyPr>
            <a:normAutofit fontScale="70000" lnSpcReduction="20000"/>
          </a:bodyPr>
          <a:lstStyle/>
          <a:p>
            <a:pPr marL="231775" indent="-231775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TASK LEAD:   </a:t>
            </a:r>
            <a:r>
              <a:rPr lang="en-US" sz="3400" b="1" dirty="0" smtClean="0"/>
              <a:t>SDL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OBJECTIVE:   </a:t>
            </a:r>
            <a:r>
              <a:rPr lang="en-US" sz="3400" dirty="0"/>
              <a:t>T</a:t>
            </a:r>
            <a:r>
              <a:rPr lang="en-US" sz="3400" dirty="0" smtClean="0"/>
              <a:t>imely detect possible ice contamination and other artifacts that can reduce optical transmission </a:t>
            </a: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DESCRIPTION:</a:t>
            </a:r>
          </a:p>
          <a:p>
            <a:pPr marL="631825" lvl="1" indent="-231775" eaLnBrk="1" hangingPunct="1">
              <a:lnSpc>
                <a:spcPct val="120000"/>
              </a:lnSpc>
            </a:pPr>
            <a:r>
              <a:rPr lang="en-US" sz="2900" dirty="0" smtClean="0"/>
              <a:t>Monitor NEdN and its trend in the LWIR 750-900 </a:t>
            </a:r>
            <a:r>
              <a:rPr lang="en-US" sz="2900" dirty="0"/>
              <a:t>cm</a:t>
            </a:r>
            <a:r>
              <a:rPr lang="en-US" sz="2900" baseline="30000" dirty="0"/>
              <a:t>-1</a:t>
            </a:r>
            <a:r>
              <a:rPr lang="en-US" sz="2900" dirty="0"/>
              <a:t> </a:t>
            </a:r>
            <a:r>
              <a:rPr lang="en-US" sz="2900" dirty="0" smtClean="0"/>
              <a:t>spectral region sensitive to the ice contamination </a:t>
            </a:r>
          </a:p>
          <a:p>
            <a:pPr marL="631825" lvl="1" indent="-231775" eaLnBrk="1" hangingPunct="1">
              <a:lnSpc>
                <a:spcPct val="120000"/>
              </a:lnSpc>
            </a:pPr>
            <a:r>
              <a:rPr lang="en-US" sz="2900" dirty="0" smtClean="0"/>
              <a:t>Trend the </a:t>
            </a:r>
            <a:r>
              <a:rPr lang="en-US" sz="2900" dirty="0"/>
              <a:t>spectral responsivity of the CrIS </a:t>
            </a:r>
            <a:r>
              <a:rPr lang="en-US" sz="2900" dirty="0" smtClean="0"/>
              <a:t>sensor</a:t>
            </a:r>
            <a:endParaRPr lang="en-US" sz="2900" dirty="0"/>
          </a:p>
          <a:p>
            <a:pPr lvl="1"/>
            <a:r>
              <a:rPr lang="en-US" sz="2900" dirty="0"/>
              <a:t>Check to see if any reduction in responsivity have the spectral signature of ice</a:t>
            </a:r>
          </a:p>
          <a:p>
            <a:pPr lvl="1"/>
            <a:r>
              <a:rPr lang="en-US" sz="2900" dirty="0" smtClean="0"/>
              <a:t>Cal/Val Phase: All </a:t>
            </a: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2900" b="1" dirty="0" smtClean="0">
                <a:solidFill>
                  <a:srgbClr val="FF0000"/>
                </a:solidFill>
              </a:rPr>
              <a:t>Results</a:t>
            </a:r>
            <a:r>
              <a:rPr lang="en-US" sz="2900" b="1" dirty="0" smtClean="0">
                <a:solidFill>
                  <a:srgbClr val="FF0000"/>
                </a:solidFill>
              </a:rPr>
              <a:t>:</a:t>
            </a:r>
          </a:p>
          <a:p>
            <a:pPr marL="630936" lvl="0"/>
            <a:r>
              <a:rPr lang="en-US" sz="3400" dirty="0">
                <a:solidFill>
                  <a:srgbClr val="4F81BD"/>
                </a:solidFill>
              </a:rPr>
              <a:t>No signs of ice buildup have been found in NEdN or response</a:t>
            </a:r>
          </a:p>
          <a:p>
            <a:pPr marL="685800" lvl="1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endParaRPr lang="en-US" sz="3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in Response Is Very 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66" y="4699148"/>
            <a:ext cx="8839200" cy="1854051"/>
          </a:xfrm>
        </p:spPr>
        <p:txBody>
          <a:bodyPr/>
          <a:lstStyle/>
          <a:p>
            <a:r>
              <a:rPr lang="en-US" dirty="0" smtClean="0"/>
              <a:t>Very stable response since digital filter change</a:t>
            </a:r>
          </a:p>
          <a:p>
            <a:r>
              <a:rPr lang="en-US" dirty="0" smtClean="0"/>
              <a:t>Stable before filter change but at different value</a:t>
            </a:r>
          </a:p>
          <a:p>
            <a:r>
              <a:rPr lang="en-US" dirty="0" smtClean="0"/>
              <a:t>Small response changes do not have spectral signature of H</a:t>
            </a:r>
            <a:r>
              <a:rPr lang="en-US" baseline="-25000" dirty="0" smtClean="0"/>
              <a:t>2</a:t>
            </a:r>
            <a:r>
              <a:rPr lang="en-US" dirty="0" smtClean="0"/>
              <a:t>O 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7691"/>
            <a:ext cx="4597067" cy="3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80" y="1247691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1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CrIS Task 14: </a:t>
            </a:r>
            <a:r>
              <a:rPr lang="en-US" sz="3200" b="1" dirty="0" smtClean="0"/>
              <a:t>CrIS Correlated/Uncorrelated noise characterization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15400" cy="5257800"/>
          </a:xfrm>
        </p:spPr>
        <p:txBody>
          <a:bodyPr>
            <a:normAutofit fontScale="40000" lnSpcReduction="20000"/>
          </a:bodyPr>
          <a:lstStyle/>
          <a:p>
            <a:pPr marL="231775" indent="-231775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TASK LEAD:   </a:t>
            </a:r>
            <a:r>
              <a:rPr lang="en-US" sz="4000" b="1" dirty="0" smtClean="0"/>
              <a:t>SDL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OBJECTIVE:   </a:t>
            </a:r>
            <a:r>
              <a:rPr lang="en-US" sz="4000" dirty="0" smtClean="0"/>
              <a:t>Characterize </a:t>
            </a:r>
            <a:r>
              <a:rPr lang="en-US" sz="4000" dirty="0" smtClean="0"/>
              <a:t>the contribution of random and correlated noise components of CrIS spectra </a:t>
            </a:r>
          </a:p>
          <a:p>
            <a:pPr marL="231775" indent="-231775" eaLnBrk="1" hangingPunct="1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DESCRIPTION:</a:t>
            </a:r>
          </a:p>
          <a:p>
            <a:pPr marL="631825" lvl="1" indent="-231775" eaLnBrk="1" hangingPunct="1">
              <a:lnSpc>
                <a:spcPct val="120000"/>
              </a:lnSpc>
            </a:pPr>
            <a:r>
              <a:rPr lang="en-US" sz="4000" dirty="0" smtClean="0"/>
              <a:t>ICT and DS interferogram (IGM) are transformed to the spectral domain (SDR) and calibrated using SDR science algorithm</a:t>
            </a:r>
          </a:p>
          <a:p>
            <a:pPr marL="631825" lvl="1" indent="-231775">
              <a:lnSpc>
                <a:spcPct val="120000"/>
              </a:lnSpc>
            </a:pPr>
            <a:r>
              <a:rPr lang="en-US" sz="4000" dirty="0" smtClean="0"/>
              <a:t>Using PCA approach perform estimation of random and spectrally correlated components of total NEdN using calibrated  ICT and DS SDRs</a:t>
            </a:r>
          </a:p>
          <a:p>
            <a:pPr marL="631825" lvl="1" indent="-231775">
              <a:lnSpc>
                <a:spcPct val="120000"/>
              </a:lnSpc>
            </a:pPr>
            <a:r>
              <a:rPr lang="en-US" sz="4000" dirty="0" smtClean="0"/>
              <a:t>Perform the same analysis of the imaginary NEdN - imaginary part of the spectra is most sensitive to the external vibration and other artifacts  </a:t>
            </a:r>
          </a:p>
          <a:p>
            <a:pPr marL="631825" lvl="1" indent="-231775">
              <a:lnSpc>
                <a:spcPct val="120000"/>
              </a:lnSpc>
            </a:pPr>
            <a:r>
              <a:rPr lang="en-US" sz="4000" dirty="0" smtClean="0"/>
              <a:t>Statistical analysis of the results</a:t>
            </a:r>
          </a:p>
          <a:p>
            <a:pPr marL="631825" lvl="1" indent="-231775" eaLnBrk="1" hangingPunct="1">
              <a:lnSpc>
                <a:spcPct val="120000"/>
              </a:lnSpc>
            </a:pPr>
            <a:r>
              <a:rPr lang="en-US" sz="4000" dirty="0"/>
              <a:t> </a:t>
            </a:r>
            <a:r>
              <a:rPr lang="en-US" sz="4000" dirty="0" smtClean="0"/>
              <a:t>Cal/Val Phase: All </a:t>
            </a:r>
          </a:p>
          <a:p>
            <a:pPr marL="631825" lvl="1" indent="-231775">
              <a:lnSpc>
                <a:spcPct val="120000"/>
              </a:lnSpc>
            </a:pPr>
            <a:r>
              <a:rPr lang="en-US" sz="4000" dirty="0" smtClean="0"/>
              <a:t>Data type: RDRs and SDRs </a:t>
            </a:r>
          </a:p>
          <a:p>
            <a:pPr marL="231775" indent="-231775" eaLnBrk="1" hangingPunct="1">
              <a:lnSpc>
                <a:spcPct val="12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Results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</a:p>
          <a:p>
            <a:pPr marL="630936" lvl="0"/>
            <a:r>
              <a:rPr lang="en-US" sz="4000" dirty="0">
                <a:solidFill>
                  <a:srgbClr val="4F81BD"/>
                </a:solidFill>
              </a:rPr>
              <a:t>On-orbit correlated NEdN component is stable and smaller than what was seen during ground tests</a:t>
            </a:r>
          </a:p>
          <a:p>
            <a:pPr marL="630936" lvl="0"/>
            <a:r>
              <a:rPr lang="en-US" sz="4000" dirty="0">
                <a:solidFill>
                  <a:srgbClr val="4F81BD"/>
                </a:solidFill>
              </a:rPr>
              <a:t>No signs of vibration or other artifacts are seen in the on-orbit NEdN data derived from real and imaginary parts of the ICT and DS </a:t>
            </a:r>
            <a:r>
              <a:rPr lang="en-US" sz="4000" dirty="0" smtClean="0">
                <a:solidFill>
                  <a:srgbClr val="4F81BD"/>
                </a:solidFill>
              </a:rPr>
              <a:t>spectra</a:t>
            </a:r>
            <a:endParaRPr lang="en-US" sz="4000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28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0000"/>
                </a:solidFill>
                <a:latin typeface="Arial"/>
                <a:ea typeface="ＭＳ Ｐゴシック"/>
              </a:rPr>
              <a:t>Golden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Day 09/20/12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ＭＳ Ｐゴシック"/>
              </a:rPr>
              <a:t>Orbit 4656 :  </a:t>
            </a:r>
          </a:p>
          <a:p>
            <a:pPr algn="ctr" defTabSz="914400"/>
            <a:r>
              <a:rPr lang="en-US" sz="2800" b="1" dirty="0">
                <a:solidFill>
                  <a:srgbClr val="000000"/>
                </a:solidFill>
                <a:latin typeface="Arial"/>
                <a:ea typeface="ＭＳ Ｐゴシック"/>
              </a:rPr>
              <a:t>NEdN estimated from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ICT and DS spectra </a:t>
            </a:r>
            <a:endParaRPr lang="en-US" sz="28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8385"/>
            <a:ext cx="5962650" cy="21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0524"/>
            <a:ext cx="5962650" cy="2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305818"/>
            <a:ext cx="5833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ICT Real spectra NEdN: total (a) and random components (b) 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7659" y="3785770"/>
            <a:ext cx="557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ICT Imaginary NEdN: total (c) and random components (d) 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905000"/>
            <a:ext cx="266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1600" dirty="0" smtClean="0"/>
              <a:t>No contribution of correlated Noise is observed in the real NEdN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600" dirty="0" smtClean="0"/>
          </a:p>
          <a:p>
            <a:pPr marL="228600" indent="-228600">
              <a:buFont typeface="Wingdings" pitchFamily="2" charset="2"/>
              <a:buChar char="§"/>
            </a:pPr>
            <a:r>
              <a:rPr lang="en-US" sz="1600" dirty="0" smtClean="0"/>
              <a:t>Little contribution of correlated noise is seen in the ICT  imaginary NEdN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600" dirty="0" smtClean="0"/>
          </a:p>
          <a:p>
            <a:pPr marL="228600" indent="-228600">
              <a:buFont typeface="Wingdings" pitchFamily="2" charset="2"/>
              <a:buChar char="§"/>
            </a:pPr>
            <a:r>
              <a:rPr lang="en-US" sz="1600" dirty="0" smtClean="0"/>
              <a:t>DS exhibits small </a:t>
            </a:r>
            <a:r>
              <a:rPr lang="en-US" sz="1600" dirty="0"/>
              <a:t>contribution of correlated </a:t>
            </a:r>
            <a:r>
              <a:rPr lang="en-US" sz="1600" dirty="0" smtClean="0"/>
              <a:t>noise </a:t>
            </a:r>
            <a:r>
              <a:rPr lang="en-US" sz="1600" dirty="0"/>
              <a:t>in the imaginary NEdN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51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correlated noise in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rgbClr val="0066FF"/>
                </a:solidFill>
              </a:rPr>
              <a:t>imaginary spectra </a:t>
            </a:r>
            <a:r>
              <a:rPr lang="en-US" dirty="0" smtClean="0"/>
              <a:t>to total NEdN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2324770"/>
              </p:ext>
            </p:extLst>
          </p:nvPr>
        </p:nvGraphicFramePr>
        <p:xfrm>
          <a:off x="1295400" y="1540263"/>
          <a:ext cx="6784051" cy="2399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630"/>
                <a:gridCol w="1593997"/>
                <a:gridCol w="2167836"/>
                <a:gridCol w="2180588"/>
              </a:tblGrid>
              <a:tr h="173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On-orbit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TVAC4 MN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TVAC4 PQH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ES-EST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LWIR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– small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MWIR – small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SWIR – small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LWIR- </a:t>
                      </a:r>
                      <a:r>
                        <a:rPr lang="en-US" sz="1200" dirty="0">
                          <a:effectLst/>
                        </a:rPr>
                        <a:t>large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MWIR – large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SWIR – large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LWIR </a:t>
                      </a:r>
                      <a:r>
                        <a:rPr lang="en-US" sz="1200" dirty="0">
                          <a:effectLst/>
                        </a:rPr>
                        <a:t>– large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MWIR – large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SWIR – large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LWIR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- small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MWIR – small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SWIR – little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LWIR </a:t>
                      </a:r>
                      <a:r>
                        <a:rPr lang="en-US" sz="1200" dirty="0">
                          <a:effectLst/>
                        </a:rPr>
                        <a:t>– little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MWIR – little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SWIR – little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LWIR </a:t>
                      </a:r>
                      <a:r>
                        <a:rPr lang="en-US" sz="1200" dirty="0">
                          <a:effectLst/>
                        </a:rPr>
                        <a:t>– small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MWIR – small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SWIR – small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9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SWIR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– small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MWIR – small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SWIR – small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SWIR </a:t>
                      </a:r>
                      <a:r>
                        <a:rPr lang="en-US" sz="1200" dirty="0">
                          <a:effectLst/>
                        </a:rPr>
                        <a:t>– very </a:t>
                      </a:r>
                      <a:r>
                        <a:rPr lang="en-US" sz="1200" dirty="0" smtClean="0">
                          <a:effectLst/>
                        </a:rPr>
                        <a:t>large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MWIR – very large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SWIR – very large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SWIR </a:t>
                      </a:r>
                      <a:r>
                        <a:rPr lang="en-US" sz="1200" dirty="0">
                          <a:effectLst/>
                        </a:rPr>
                        <a:t>– very large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MWIR – very large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SWIR – very large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3033" y="3962400"/>
            <a:ext cx="4081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little 	  - </a:t>
            </a:r>
            <a:r>
              <a:rPr lang="en-US" sz="1400" dirty="0" smtClean="0">
                <a:solidFill>
                  <a:srgbClr val="000000"/>
                </a:solidFill>
              </a:rPr>
              <a:t>barely </a:t>
            </a:r>
            <a:r>
              <a:rPr lang="en-US" sz="1400" dirty="0" smtClean="0">
                <a:solidFill>
                  <a:srgbClr val="000000"/>
                </a:solidFill>
              </a:rPr>
              <a:t>noticed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s</a:t>
            </a:r>
            <a:r>
              <a:rPr lang="en-US" sz="1400" dirty="0" smtClean="0">
                <a:solidFill>
                  <a:srgbClr val="000000"/>
                </a:solidFill>
              </a:rPr>
              <a:t>mall	 - comparable with random noise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l</a:t>
            </a:r>
            <a:r>
              <a:rPr lang="en-US" sz="1400" dirty="0" smtClean="0">
                <a:solidFill>
                  <a:srgbClr val="000000"/>
                </a:solidFill>
              </a:rPr>
              <a:t>arge </a:t>
            </a:r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dirty="0" smtClean="0">
                <a:solidFill>
                  <a:srgbClr val="000000"/>
                </a:solidFill>
              </a:rPr>
              <a:t>- exceed random noise </a:t>
            </a:r>
          </a:p>
          <a:p>
            <a:r>
              <a:rPr lang="en-US" sz="1400" dirty="0">
                <a:solidFill>
                  <a:srgbClr val="000000"/>
                </a:solidFill>
              </a:rPr>
              <a:t>v</a:t>
            </a:r>
            <a:r>
              <a:rPr lang="en-US" sz="1400" dirty="0" smtClean="0">
                <a:solidFill>
                  <a:srgbClr val="000000"/>
                </a:solidFill>
              </a:rPr>
              <a:t>ery large 	- several times exceed random noise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4245" y="4916507"/>
            <a:ext cx="8839200" cy="1765226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On-orbit NEdN estimated from the imaginary spectra (ES, ICT, and DS) exhibits much smaller contribution of correlated noise as compared to the ground test data</a:t>
            </a:r>
          </a:p>
          <a:p>
            <a:r>
              <a:rPr lang="en-US" sz="1800" dirty="0"/>
              <a:t>No signs of </a:t>
            </a:r>
            <a:r>
              <a:rPr lang="en-US" sz="1800" dirty="0" smtClean="0"/>
              <a:t>vibration </a:t>
            </a:r>
            <a:r>
              <a:rPr lang="en-US" sz="1800" dirty="0"/>
              <a:t>seen in the real NEdN data</a:t>
            </a:r>
          </a:p>
          <a:p>
            <a:r>
              <a:rPr lang="en-US" sz="1800" dirty="0"/>
              <a:t>Small contribution of correlated noise in the imaginary NEdN does </a:t>
            </a:r>
            <a:r>
              <a:rPr lang="en-US" sz="1800" dirty="0" smtClean="0"/>
              <a:t>not </a:t>
            </a:r>
            <a:r>
              <a:rPr lang="en-US" sz="1800" dirty="0"/>
              <a:t>affect calibrated radiances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CrIS Task 4: </a:t>
            </a:r>
            <a:r>
              <a:rPr lang="en-US" sz="3200" b="1" dirty="0" smtClean="0"/>
              <a:t>Bit-Trim and Impulse Mask Check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295400"/>
            <a:ext cx="8975725" cy="5181600"/>
          </a:xfrm>
        </p:spPr>
        <p:txBody>
          <a:bodyPr>
            <a:normAutofit/>
          </a:bodyPr>
          <a:lstStyle/>
          <a:p>
            <a:pPr marL="231775" indent="-231775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OBJECTIVE:  </a:t>
            </a:r>
            <a:r>
              <a:rPr lang="en-US" sz="1800" dirty="0" smtClean="0"/>
              <a:t>Insure that the bit-trim and impulse masks are set properly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DESCRIPTION: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Search data for occurrences of bit-trim and impulse mask errors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Find very warm scenes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Find maximum magnitude of interferograms for each displacement position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Insure maximum interferogram values are below bit-trim mask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Evaluate bit-trim masks for adequate margins</a:t>
            </a: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RESULTS:</a:t>
            </a:r>
          </a:p>
          <a:p>
            <a:pPr marL="630936"/>
            <a:r>
              <a:rPr lang="en-US" sz="1800" dirty="0" smtClean="0">
                <a:solidFill>
                  <a:schemeClr val="accent1"/>
                </a:solidFill>
              </a:rPr>
              <a:t>The bit-trim mask is properly set for CrIS present resolution</a:t>
            </a:r>
          </a:p>
          <a:p>
            <a:pPr marL="630936"/>
            <a:r>
              <a:rPr lang="en-US" sz="1800" dirty="0">
                <a:solidFill>
                  <a:schemeClr val="accent1"/>
                </a:solidFill>
              </a:rPr>
              <a:t>Impulse mask errors are </a:t>
            </a:r>
            <a:r>
              <a:rPr lang="en-US" sz="1800" dirty="0" smtClean="0">
                <a:solidFill>
                  <a:schemeClr val="accent1"/>
                </a:solidFill>
              </a:rPr>
              <a:t>rare </a:t>
            </a:r>
            <a:r>
              <a:rPr lang="en-US" sz="1800" dirty="0">
                <a:solidFill>
                  <a:schemeClr val="accent1"/>
                </a:solidFill>
              </a:rPr>
              <a:t>and are properly </a:t>
            </a:r>
            <a:r>
              <a:rPr lang="en-US" sz="1800" dirty="0" smtClean="0">
                <a:solidFill>
                  <a:schemeClr val="accent1"/>
                </a:solidFill>
              </a:rPr>
              <a:t>flagged in the SDR </a:t>
            </a:r>
            <a:r>
              <a:rPr lang="en-US" sz="1800" dirty="0">
                <a:solidFill>
                  <a:schemeClr val="accent1"/>
                </a:solidFill>
              </a:rPr>
              <a:t>when they </a:t>
            </a:r>
            <a:r>
              <a:rPr lang="en-US" sz="1800" dirty="0" smtClean="0">
                <a:solidFill>
                  <a:schemeClr val="accent1"/>
                </a:solidFill>
              </a:rPr>
              <a:t>occur</a:t>
            </a:r>
          </a:p>
          <a:p>
            <a:pPr marL="630936"/>
            <a:r>
              <a:rPr lang="en-US" sz="1800" dirty="0" smtClean="0">
                <a:solidFill>
                  <a:schemeClr val="accent1"/>
                </a:solidFill>
              </a:rPr>
              <a:t>Evaluation of the proper bit-trim mask for the full resolution data is ongoing 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Imaginary noise trending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76" y="2143125"/>
            <a:ext cx="441412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133600"/>
            <a:ext cx="4422775" cy="230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0674" y="1600200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ICT derived NEdN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600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 derived NEdN 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4051" y="4724400"/>
            <a:ext cx="8839200" cy="1263613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Imaginary NEdN is stable over almost twelve months in orbit </a:t>
            </a:r>
          </a:p>
          <a:p>
            <a:r>
              <a:rPr lang="en-US" sz="2000" dirty="0"/>
              <a:t>Imaginary NEdN exhibit larger fluctuations as compared to the real NEdN </a:t>
            </a:r>
          </a:p>
          <a:p>
            <a:r>
              <a:rPr lang="en-US" sz="2000" dirty="0"/>
              <a:t>Small fluctuations in imaginary NEdN correlate with NPP orbital position </a:t>
            </a:r>
          </a:p>
        </p:txBody>
      </p:sp>
    </p:spTree>
    <p:extLst>
      <p:ext uri="{BB962C8B-B14F-4D97-AF65-F5344CB8AC3E}">
        <p14:creationId xmlns:p14="http://schemas.microsoft.com/office/powerpoint/2010/main" val="31921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variations in the imaginary NEdN </a:t>
            </a:r>
            <a:br>
              <a:rPr lang="en-US" dirty="0" smtClean="0"/>
            </a:br>
            <a:r>
              <a:rPr lang="en-US" dirty="0" smtClean="0"/>
              <a:t>and BT for corner FOVs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2851" y="4724400"/>
            <a:ext cx="7682949" cy="1676400"/>
          </a:xfrm>
        </p:spPr>
        <p:txBody>
          <a:bodyPr/>
          <a:lstStyle/>
          <a:p>
            <a:r>
              <a:rPr lang="en-US" sz="2000" dirty="0" smtClean="0"/>
              <a:t>Two points in the orbit with large FOV-to-FOV differences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North pole at time 25 minutes</a:t>
            </a:r>
            <a:r>
              <a:rPr lang="en-US" sz="2000" dirty="0" smtClean="0"/>
              <a:t>, South pole at 76 minutes</a:t>
            </a:r>
          </a:p>
          <a:p>
            <a:r>
              <a:rPr lang="en-US" sz="2000" dirty="0" smtClean="0"/>
              <a:t>Largest effects are seen near where NPP crosses the terminator</a:t>
            </a:r>
          </a:p>
          <a:p>
            <a:r>
              <a:rPr lang="en-US" sz="2000" dirty="0" smtClean="0"/>
              <a:t>Note: negligible small change in calibrated radiances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2851" y="2129884"/>
            <a:ext cx="7467600" cy="2514600"/>
            <a:chOff x="1381462" y="2590800"/>
            <a:chExt cx="5665450" cy="198477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462" y="2590800"/>
              <a:ext cx="2961938" cy="1984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600320"/>
              <a:ext cx="2779712" cy="197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438400" y="2740223"/>
              <a:ext cx="133347" cy="2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20640" y="2760554"/>
              <a:ext cx="133347" cy="210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6952" y="144780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 imaginary average NEdN </a:t>
            </a:r>
          </a:p>
          <a:p>
            <a:r>
              <a:rPr lang="en-US" sz="1800" dirty="0" smtClean="0"/>
              <a:t>MWIR and SWIR , FOV3 and 7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447800"/>
            <a:ext cx="4100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BT difference with respect to mean BT</a:t>
            </a:r>
          </a:p>
          <a:p>
            <a:r>
              <a:rPr lang="en-US" sz="1800" dirty="0" smtClean="0"/>
              <a:t> SWIR, FOV 3 and 7 </a:t>
            </a:r>
          </a:p>
        </p:txBody>
      </p:sp>
    </p:spTree>
    <p:extLst>
      <p:ext uri="{BB962C8B-B14F-4D97-AF65-F5344CB8AC3E}">
        <p14:creationId xmlns:p14="http://schemas.microsoft.com/office/powerpoint/2010/main" val="10456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4678363"/>
          </a:xfrm>
        </p:spPr>
        <p:txBody>
          <a:bodyPr/>
          <a:lstStyle/>
          <a:p>
            <a:r>
              <a:rPr lang="en-US" dirty="0" smtClean="0"/>
              <a:t>CrIS sensor is performing extremely well</a:t>
            </a:r>
          </a:p>
          <a:p>
            <a:r>
              <a:rPr lang="en-US" dirty="0" smtClean="0"/>
              <a:t>CrIS SDR has reached the Provisional maturity level</a:t>
            </a:r>
            <a:endParaRPr lang="en-US" dirty="0"/>
          </a:p>
          <a:p>
            <a:r>
              <a:rPr lang="en-US" dirty="0" smtClean="0"/>
              <a:t>CrIS performance trending and monitoring will continue</a:t>
            </a:r>
            <a:endParaRPr lang="en-US" dirty="0"/>
          </a:p>
          <a:p>
            <a:r>
              <a:rPr lang="en-US" dirty="0" smtClean="0"/>
              <a:t>Fine instrument tuning and calibration analysis will continue</a:t>
            </a:r>
          </a:p>
          <a:p>
            <a:r>
              <a:rPr lang="en-US" dirty="0" smtClean="0"/>
              <a:t>Support implementation of full resolution data collection and analysis</a:t>
            </a:r>
          </a:p>
          <a:p>
            <a:r>
              <a:rPr lang="en-US" dirty="0"/>
              <a:t>C</a:t>
            </a:r>
            <a:r>
              <a:rPr lang="en-US" dirty="0" smtClean="0"/>
              <a:t>ontinue to support pre-launch characterization and optimization of CrIS JPSS J1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42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4D64EA-D2EA-4C83-841A-2179955DBBA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5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MWIR Bit-Trim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29200"/>
            <a:ext cx="8839200" cy="1219200"/>
          </a:xfrm>
        </p:spPr>
        <p:txBody>
          <a:bodyPr/>
          <a:lstStyle/>
          <a:p>
            <a:r>
              <a:rPr lang="en-US" dirty="0"/>
              <a:t>Absolute value of maximum interferogram at each </a:t>
            </a:r>
            <a:r>
              <a:rPr lang="en-US" dirty="0" smtClean="0"/>
              <a:t>position</a:t>
            </a:r>
          </a:p>
          <a:p>
            <a:r>
              <a:rPr lang="en-US" dirty="0" smtClean="0"/>
              <a:t>MWIR bit-trim mask shows the largest margin</a:t>
            </a:r>
          </a:p>
          <a:p>
            <a:r>
              <a:rPr lang="en-US" dirty="0"/>
              <a:t>Orbit </a:t>
            </a:r>
            <a:r>
              <a:rPr lang="en-US" dirty="0" smtClean="0"/>
              <a:t>01444 </a:t>
            </a:r>
            <a:r>
              <a:rPr lang="en-US" dirty="0"/>
              <a:t>over Australia (Feb 7, 2012)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" y="1229271"/>
            <a:ext cx="4761772" cy="3571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572000" cy="342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3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WIR Bit-Trim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5" y="4572000"/>
            <a:ext cx="8839200" cy="1654821"/>
          </a:xfrm>
        </p:spPr>
        <p:txBody>
          <a:bodyPr/>
          <a:lstStyle/>
          <a:p>
            <a:r>
              <a:rPr lang="en-US" dirty="0" smtClean="0"/>
              <a:t>Absolute value of maximum interferogram at each position</a:t>
            </a:r>
          </a:p>
          <a:p>
            <a:r>
              <a:rPr lang="en-US" dirty="0" smtClean="0"/>
              <a:t>Present bit-trim mask shows margin against bit-trim errors</a:t>
            </a:r>
          </a:p>
          <a:p>
            <a:r>
              <a:rPr lang="en-US" dirty="0" smtClean="0"/>
              <a:t>Orbit 01444 over Australia (Feb 7, 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4704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13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2563" y="152400"/>
            <a:ext cx="8807450" cy="1143000"/>
          </a:xfrm>
        </p:spPr>
        <p:txBody>
          <a:bodyPr/>
          <a:lstStyle/>
          <a:p>
            <a:r>
              <a:rPr lang="en-US" dirty="0" smtClean="0"/>
              <a:t>DS derived Total Imaginary NEdN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5240338"/>
            <a:ext cx="8839200" cy="855662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Increased FOV3 NEdN near north pole for corner FOVs</a:t>
            </a:r>
          </a:p>
          <a:p>
            <a:r>
              <a:rPr lang="en-US" sz="1600" b="1" dirty="0" smtClean="0"/>
              <a:t>Higher NEdN is due to correlated component (PCA analysis)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3521"/>
            <a:ext cx="3714934" cy="317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6470"/>
            <a:ext cx="3938798" cy="33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4744608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</a:rPr>
              <a:t>Time 0 near Equator </a:t>
            </a:r>
            <a:endParaRPr lang="en-US" sz="1800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779123"/>
            <a:ext cx="275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Arial"/>
                <a:ea typeface="+mn-ea"/>
              </a:rPr>
              <a:t>Time 30 near North Pole </a:t>
            </a:r>
            <a:endParaRPr lang="en-US" sz="1800" dirty="0">
              <a:solidFill>
                <a:srgbClr val="FF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32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8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Golden Day: 09/20/12 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ＭＳ Ｐゴシック"/>
              </a:rPr>
              <a:t>Orbit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4656:  </a:t>
            </a:r>
            <a:endParaRPr lang="en-US" sz="3200" b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algn="ctr" defTabSz="914400"/>
            <a:r>
              <a:rPr lang="en-US" sz="2800" b="1" dirty="0">
                <a:solidFill>
                  <a:srgbClr val="000000"/>
                </a:solidFill>
                <a:latin typeface="Arial"/>
                <a:ea typeface="ＭＳ Ｐゴシック"/>
              </a:rPr>
              <a:t>NEdN estimated from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DS 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ＭＳ Ｐゴシック"/>
              </a:rPr>
              <a:t>real spectra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858041"/>
            <a:ext cx="5539989" cy="200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5539989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1414046"/>
            <a:ext cx="5503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Real spectra NEdN: total (a) and random components (b) 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004846"/>
            <a:ext cx="5242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Imaginary NEdN: total (c) and random components (d) 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4430" y="2921675"/>
            <a:ext cx="3183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sz="1600" b="1" dirty="0" smtClean="0"/>
              <a:t>No contribution of correlated Noise is observed in the real NEdN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sz="1600" b="1" dirty="0" smtClean="0"/>
          </a:p>
          <a:p>
            <a:pPr marL="228600" indent="-228600">
              <a:buFont typeface="Wingdings" pitchFamily="2" charset="2"/>
              <a:buChar char="§"/>
            </a:pPr>
            <a:r>
              <a:rPr lang="en-US" sz="1600" b="1" dirty="0" smtClean="0"/>
              <a:t>Small contribution of correlated noise is seen in the imaginary NEdN </a:t>
            </a:r>
          </a:p>
        </p:txBody>
      </p:sp>
    </p:spTree>
    <p:extLst>
      <p:ext uri="{BB962C8B-B14F-4D97-AF65-F5344CB8AC3E}">
        <p14:creationId xmlns:p14="http://schemas.microsoft.com/office/powerpoint/2010/main" val="6657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 - VIIRS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95800"/>
            <a:ext cx="8839200" cy="1676400"/>
          </a:xfrm>
        </p:spPr>
        <p:txBody>
          <a:bodyPr/>
          <a:lstStyle/>
          <a:p>
            <a:r>
              <a:rPr lang="en-US" dirty="0" smtClean="0"/>
              <a:t>An effective CrIS radiance is formed for each VIIRS bands using the indicated equation</a:t>
            </a:r>
          </a:p>
          <a:p>
            <a:r>
              <a:rPr lang="en-US" dirty="0" smtClean="0"/>
              <a:t>Both CrIS and VIIRS spatial radiances are averaged into 0.5 degree latitude and longitude bins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82563" y="5946775"/>
            <a:ext cx="612775" cy="228600"/>
          </a:xfrm>
        </p:spPr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943600" cy="3313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56888" y="1524000"/>
                <a:ext cx="2486258" cy="897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𝑑𝑣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𝑑𝑣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88" y="1524000"/>
                <a:ext cx="2486258" cy="8973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019800" y="26670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Where:</a:t>
            </a:r>
          </a:p>
          <a:p>
            <a:r>
              <a:rPr lang="en-US" sz="1200" dirty="0" err="1"/>
              <a:t>R</a:t>
            </a:r>
            <a:r>
              <a:rPr lang="en-US" sz="1200" baseline="-25000" dirty="0" err="1"/>
              <a:t>eff</a:t>
            </a:r>
            <a:r>
              <a:rPr lang="en-US" sz="1200" dirty="0"/>
              <a:t>  = Effective radiance</a:t>
            </a:r>
          </a:p>
          <a:p>
            <a:r>
              <a:rPr lang="en-US" sz="1200" dirty="0"/>
              <a:t>R = CrIS radiance</a:t>
            </a:r>
          </a:p>
          <a:p>
            <a:r>
              <a:rPr lang="en-US" sz="1200" dirty="0"/>
              <a:t>S = VIIRS spectral response function</a:t>
            </a:r>
          </a:p>
        </p:txBody>
      </p:sp>
    </p:spTree>
    <p:extLst>
      <p:ext uri="{BB962C8B-B14F-4D97-AF65-F5344CB8AC3E}">
        <p14:creationId xmlns:p14="http://schemas.microsoft.com/office/powerpoint/2010/main" val="3250356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Infrared Transmission of H</a:t>
            </a:r>
            <a:r>
              <a:rPr lang="en-US" baseline="-25000" dirty="0" smtClean="0"/>
              <a:t>2</a:t>
            </a:r>
            <a:r>
              <a:rPr lang="en-US" dirty="0" smtClean="0"/>
              <a:t>O Ice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48200"/>
            <a:ext cx="8839200" cy="1981200"/>
          </a:xfrm>
        </p:spPr>
        <p:txBody>
          <a:bodyPr/>
          <a:lstStyle/>
          <a:p>
            <a:r>
              <a:rPr lang="en-US" dirty="0" smtClean="0"/>
              <a:t>Calculated from imaginary part of the refractive index</a:t>
            </a:r>
          </a:p>
          <a:p>
            <a:pPr lvl="1"/>
            <a:r>
              <a:rPr lang="en-US" dirty="0" smtClean="0"/>
              <a:t>Data from Owen B. Toon et. </a:t>
            </a:r>
            <a:r>
              <a:rPr lang="en-US" dirty="0"/>
              <a:t>e</a:t>
            </a:r>
            <a:r>
              <a:rPr lang="en-US" dirty="0" smtClean="0"/>
              <a:t>l. “Infrared optical constants of H</a:t>
            </a:r>
            <a:r>
              <a:rPr lang="en-US" baseline="-25000" dirty="0" smtClean="0"/>
              <a:t>2</a:t>
            </a:r>
            <a:r>
              <a:rPr lang="en-US" dirty="0" smtClean="0"/>
              <a:t>0 ice, amorphous nitric acid solutions, and nitric acid hydrates,” Journal of Geophysical Research, Vol. 99, NO. D12, pp 25,631-25,654, 1994.</a:t>
            </a:r>
          </a:p>
          <a:p>
            <a:r>
              <a:rPr lang="en-US" dirty="0" smtClean="0"/>
              <a:t>Does not include reflection or scattering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91" y="914400"/>
            <a:ext cx="4953000" cy="37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LWIR Bit-Trim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669779"/>
            <a:ext cx="8001000" cy="1654821"/>
          </a:xfrm>
        </p:spPr>
        <p:txBody>
          <a:bodyPr/>
          <a:lstStyle/>
          <a:p>
            <a:r>
              <a:rPr lang="en-US" sz="2000" dirty="0" smtClean="0"/>
              <a:t>Absolute value of maximum interferogram at each position</a:t>
            </a:r>
          </a:p>
          <a:p>
            <a:r>
              <a:rPr lang="en-US" sz="2000" dirty="0" smtClean="0"/>
              <a:t>Launch bit-trim mask was inadequate</a:t>
            </a:r>
          </a:p>
          <a:p>
            <a:r>
              <a:rPr lang="en-US" sz="2000" dirty="0" smtClean="0"/>
              <a:t>Present bit-trim mask shows margin against bit-trim errors</a:t>
            </a:r>
          </a:p>
          <a:p>
            <a:r>
              <a:rPr lang="en-US" sz="2000" dirty="0" smtClean="0"/>
              <a:t>Hot scenes (orbit 01444 over Australia) (Feb 7, 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" y="990599"/>
            <a:ext cx="4619204" cy="346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3" y="990600"/>
            <a:ext cx="4619203" cy="34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 Relative Spectral Response is 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34392"/>
            <a:ext cx="8839200" cy="1414007"/>
          </a:xfrm>
        </p:spPr>
        <p:txBody>
          <a:bodyPr/>
          <a:lstStyle/>
          <a:p>
            <a:r>
              <a:rPr lang="en-US" dirty="0" smtClean="0"/>
              <a:t>Spectral response has not changed significantly for months</a:t>
            </a:r>
          </a:p>
          <a:p>
            <a:r>
              <a:rPr lang="en-US" dirty="0" smtClean="0"/>
              <a:t>Between April 17 and April 19 there was a significant difference due to upload of a new digital filter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3688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92" y="1346122"/>
            <a:ext cx="4335308" cy="32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5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 NEdN trending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1371600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Real spectra NEdN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12679" y="4876800"/>
            <a:ext cx="8077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/>
              <a:t>NEdN was averaged over all FOVs and over spectral regions: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	LWIR: 	650-750 ; </a:t>
            </a:r>
            <a:r>
              <a:rPr lang="en-US" sz="1400" dirty="0" smtClean="0"/>
              <a:t>750-900 (ice contamination); </a:t>
            </a:r>
            <a:r>
              <a:rPr lang="en-US" sz="1400" dirty="0"/>
              <a:t>and </a:t>
            </a:r>
            <a:r>
              <a:rPr lang="en-US" sz="1400" dirty="0" smtClean="0"/>
              <a:t>750-1095 </a:t>
            </a:r>
            <a:r>
              <a:rPr lang="en-US" sz="1400" dirty="0"/>
              <a:t>cm</a:t>
            </a:r>
            <a:r>
              <a:rPr lang="en-US" sz="1400" baseline="30000" dirty="0"/>
              <a:t>-1</a:t>
            </a:r>
            <a:r>
              <a:rPr lang="en-US" sz="14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	MWIR: 	Entire band </a:t>
            </a:r>
            <a:r>
              <a:rPr lang="en-US" sz="1400" dirty="0" smtClean="0"/>
              <a:t>1210-1750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	SWIR:	Entire band  2155-2550 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-1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b="1" dirty="0" smtClean="0"/>
              <a:t>NEdN derived from both ICT and DS real spectra  is very stable </a:t>
            </a:r>
            <a:endParaRPr lang="en-US" sz="1400" b="1" baseline="30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3152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5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450" cy="1143000"/>
          </a:xfrm>
        </p:spPr>
        <p:txBody>
          <a:bodyPr/>
          <a:lstStyle/>
          <a:p>
            <a:r>
              <a:rPr lang="en-US" sz="3600" dirty="0" smtClean="0"/>
              <a:t>IASI Instrument </a:t>
            </a:r>
            <a:r>
              <a:rPr lang="en-US" sz="3600" dirty="0"/>
              <a:t>R</a:t>
            </a:r>
            <a:r>
              <a:rPr lang="en-US" sz="3600" dirty="0" smtClean="0"/>
              <a:t>adiometric </a:t>
            </a:r>
            <a:r>
              <a:rPr lang="en-US" sz="3600" dirty="0"/>
              <a:t>N</a:t>
            </a:r>
            <a:r>
              <a:rPr lang="en-US" sz="3600" dirty="0" smtClean="0"/>
              <a:t>oise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724400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IASI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/>
              </a:rPr>
              <a:t>radiometric noise as a function of wave numbers and time for pixel 1. 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The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/>
              </a:rPr>
              <a:t>impact of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ice pollution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/>
              </a:rPr>
              <a:t>is clearly visible around 850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cm 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  <a:ea typeface="ＭＳ Ｐゴシック"/>
              </a:rPr>
              <a:t>-1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Also can be detected in optical transmission (decrease in spectral response)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Arial"/>
                <a:ea typeface="ＭＳ Ｐゴシック"/>
              </a:rPr>
              <a:t>Courtesy of B. </a:t>
            </a:r>
            <a:r>
              <a:rPr lang="en-US" sz="1800" b="1" dirty="0" err="1" smtClean="0">
                <a:latin typeface="Arial"/>
                <a:ea typeface="ＭＳ Ｐゴシック"/>
              </a:rPr>
              <a:t>Tournier</a:t>
            </a:r>
            <a:r>
              <a:rPr lang="en-US" sz="1800" b="1" dirty="0" smtClean="0">
                <a:latin typeface="Arial"/>
                <a:ea typeface="ＭＳ Ｐゴシック"/>
              </a:rPr>
              <a:t>, CNES, ANGLET</a:t>
            </a:r>
            <a:r>
              <a:rPr lang="en-US" sz="1800" b="1" dirty="0">
                <a:latin typeface="Arial"/>
                <a:ea typeface="ＭＳ Ｐゴシック"/>
              </a:rPr>
              <a:t>, 13–16 November 2007 </a:t>
            </a:r>
            <a:endParaRPr lang="en-US" sz="1800" b="1" dirty="0" smtClean="0">
              <a:latin typeface="Arial"/>
              <a:ea typeface="ＭＳ Ｐゴシック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Arial"/>
                <a:ea typeface="ＭＳ Ｐゴシック"/>
              </a:rPr>
              <a:t>No ice contamination is seen in CrIS NEdN (see NEdN trend graphs)</a:t>
            </a:r>
            <a:endParaRPr lang="en-US" sz="1800" b="1" dirty="0" smtClean="0">
              <a:latin typeface="Arial"/>
              <a:ea typeface="ＭＳ Ｐゴシック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6149" y="1371600"/>
            <a:ext cx="5394251" cy="3349879"/>
            <a:chOff x="1616149" y="1637084"/>
            <a:chExt cx="5394251" cy="334987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149" y="1637084"/>
              <a:ext cx="5394251" cy="3349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2514600" y="3122652"/>
              <a:ext cx="457200" cy="6873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52700" y="2753320"/>
              <a:ext cx="3070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0000FF"/>
                  </a:solidFill>
                  <a:latin typeface="Arial"/>
                  <a:ea typeface="ＭＳ Ｐゴシック"/>
                </a:rPr>
                <a:t>Ice contamination signature </a:t>
              </a:r>
              <a:endParaRPr lang="en-US" sz="1800" dirty="0">
                <a:solidFill>
                  <a:srgbClr val="0000FF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7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 Glints Can Cause Saturated Interferograms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45" y="4826574"/>
            <a:ext cx="8839200" cy="1498026"/>
          </a:xfrm>
        </p:spPr>
        <p:txBody>
          <a:bodyPr/>
          <a:lstStyle/>
          <a:p>
            <a:r>
              <a:rPr lang="en-US" dirty="0"/>
              <a:t>Over Pacific </a:t>
            </a:r>
            <a:r>
              <a:rPr lang="en-US" dirty="0" smtClean="0"/>
              <a:t>Ocean Feb 10, 2012</a:t>
            </a:r>
            <a:endParaRPr lang="en-US" dirty="0"/>
          </a:p>
          <a:p>
            <a:r>
              <a:rPr lang="en-US" dirty="0" smtClean="0"/>
              <a:t>SWIR approximately 2522.5 cm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Imaginary pixels in addition to the saturated pixels are also affected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8315" y="427110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Spectrum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8792" y="43434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Imaginary Spectrum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17835" r="24166" b="19718"/>
          <a:stretch/>
        </p:blipFill>
        <p:spPr>
          <a:xfrm>
            <a:off x="144308" y="1481397"/>
            <a:ext cx="4434437" cy="2783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17293" r="25775" b="21203"/>
          <a:stretch/>
        </p:blipFill>
        <p:spPr>
          <a:xfrm>
            <a:off x="4640108" y="1515788"/>
            <a:ext cx="4202463" cy="26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7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LWIR FOV to FOV Differences For Nadir FORs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82" y="4456044"/>
            <a:ext cx="8839200" cy="1792356"/>
          </a:xfrm>
        </p:spPr>
        <p:txBody>
          <a:bodyPr/>
          <a:lstStyle/>
          <a:p>
            <a:r>
              <a:rPr lang="en-US" dirty="0" smtClean="0"/>
              <a:t>Average radiance over FOVs subtracted</a:t>
            </a:r>
          </a:p>
          <a:p>
            <a:r>
              <a:rPr lang="en-US" dirty="0" smtClean="0"/>
              <a:t>Difference in spectral ringing among FOVs very noticeable</a:t>
            </a:r>
          </a:p>
          <a:p>
            <a:r>
              <a:rPr lang="en-US" dirty="0" smtClean="0"/>
              <a:t>Nadir FORs 15 and 16 averaged over 5 days</a:t>
            </a:r>
          </a:p>
          <a:p>
            <a:r>
              <a:rPr lang="en-US" dirty="0" smtClean="0"/>
              <a:t>August 27 – 31,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162216"/>
            <a:ext cx="436880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49" y="1085975"/>
            <a:ext cx="4444834" cy="3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Resolution MWIR Bit-Trim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839200" cy="1828800"/>
          </a:xfrm>
        </p:spPr>
        <p:txBody>
          <a:bodyPr/>
          <a:lstStyle/>
          <a:p>
            <a:r>
              <a:rPr lang="en-US" dirty="0" smtClean="0"/>
              <a:t>On-orbit test bit-trim mask excessively conservative</a:t>
            </a:r>
          </a:p>
          <a:p>
            <a:r>
              <a:rPr lang="en-US" dirty="0" smtClean="0"/>
              <a:t>Extended present bit-trim mask shows margin</a:t>
            </a:r>
          </a:p>
          <a:p>
            <a:r>
              <a:rPr lang="en-US" dirty="0"/>
              <a:t>Orbit 1671 over Australia (February 23,2012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Australian outback very warm in February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424029" cy="3312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29" y="1073432"/>
            <a:ext cx="4415171" cy="33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Resolution SWIR Bit-Trim Mask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21" y="4648200"/>
            <a:ext cx="8839200" cy="1828800"/>
          </a:xfrm>
        </p:spPr>
        <p:txBody>
          <a:bodyPr/>
          <a:lstStyle/>
          <a:p>
            <a:r>
              <a:rPr lang="en-US" dirty="0" smtClean="0"/>
              <a:t>On-orbit test SWIR bit-trim mask wasteful of bandwidth</a:t>
            </a:r>
          </a:p>
          <a:p>
            <a:pPr lvl="1"/>
            <a:r>
              <a:rPr lang="en-US" dirty="0" smtClean="0"/>
              <a:t>Interferogram would saturate before hitting bit-trim mask</a:t>
            </a:r>
          </a:p>
          <a:p>
            <a:r>
              <a:rPr lang="en-US" dirty="0" smtClean="0"/>
              <a:t>Extended present bit-trim mask has margin</a:t>
            </a:r>
          </a:p>
          <a:p>
            <a:r>
              <a:rPr lang="en-US" dirty="0" smtClean="0"/>
              <a:t>Orbit 1671 </a:t>
            </a:r>
            <a:r>
              <a:rPr lang="en-US" dirty="0"/>
              <a:t>over Australia (February 23,2012)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8660"/>
            <a:ext cx="4382854" cy="328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67" y="1208660"/>
            <a:ext cx="4382854" cy="32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2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</a:rPr>
              <a:t>CrIS Task 5: </a:t>
            </a:r>
            <a:r>
              <a:rPr lang="en-US" sz="3200" b="1" dirty="0" smtClean="0"/>
              <a:t>Radiometric Noise Assessment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295400"/>
            <a:ext cx="8975725" cy="5181600"/>
          </a:xfrm>
        </p:spPr>
        <p:txBody>
          <a:bodyPr>
            <a:normAutofit lnSpcReduction="10000"/>
          </a:bodyPr>
          <a:lstStyle/>
          <a:p>
            <a:pPr marL="231775" indent="-231775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TASK LEAD: </a:t>
            </a:r>
            <a:r>
              <a:rPr lang="en-US" sz="1800" dirty="0" smtClean="0"/>
              <a:t> </a:t>
            </a:r>
            <a:r>
              <a:rPr lang="en-US" sz="1800" b="1" dirty="0" smtClean="0"/>
              <a:t>SDL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OBJECTIVE:  </a:t>
            </a:r>
            <a:r>
              <a:rPr lang="en-US" sz="1800" dirty="0" smtClean="0"/>
              <a:t>Characterize the CrIS NEDN and its trending over time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DESCRIPTION: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NEdN is calculated using a minimum of 300 interferogram measurements of ICT and DS targets for each FOV 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Random component of the NEdN is also estimated analyzing Earth Scene (ES) data through the  PCA tools and compared with NEdN estimated using ICT and DS data 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Compare on-orbit  NEdN to ground-based measurements and predicted performance  </a:t>
            </a:r>
          </a:p>
          <a:p>
            <a:pPr marL="631825" lvl="1" indent="-231775">
              <a:lnSpc>
                <a:spcPct val="110000"/>
              </a:lnSpc>
            </a:pPr>
            <a:r>
              <a:rPr lang="en-US" sz="1700" dirty="0" smtClean="0"/>
              <a:t>Trend NEdN performance through different phases of Cal/Val </a:t>
            </a:r>
          </a:p>
          <a:p>
            <a:pPr marL="631825" lvl="1" indent="-231775" eaLnBrk="1" hangingPunct="1">
              <a:lnSpc>
                <a:spcPct val="110000"/>
              </a:lnSpc>
            </a:pPr>
            <a:r>
              <a:rPr lang="en-US" sz="1700" dirty="0" smtClean="0"/>
              <a:t>Cal/Val phases: All</a:t>
            </a:r>
          </a:p>
          <a:p>
            <a:pPr marL="631825" lvl="1" indent="-231775" eaLnBrk="1" hangingPunct="1">
              <a:lnSpc>
                <a:spcPct val="110000"/>
              </a:lnSpc>
            </a:pPr>
            <a:r>
              <a:rPr lang="en-US" sz="1700" dirty="0" smtClean="0"/>
              <a:t>Data type: RDRs and SDRs </a:t>
            </a:r>
          </a:p>
          <a:p>
            <a:pPr marL="231775" indent="-231775" eaLnBrk="1" hangingPunct="1">
              <a:lnSpc>
                <a:spcPct val="110000"/>
              </a:lnSpc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RESULTS: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On-orbit </a:t>
            </a:r>
            <a:r>
              <a:rPr lang="en-US" sz="1800" dirty="0">
                <a:solidFill>
                  <a:schemeClr val="accent1"/>
                </a:solidFill>
              </a:rPr>
              <a:t>NEdN </a:t>
            </a:r>
            <a:r>
              <a:rPr lang="en-US" sz="1800" dirty="0" smtClean="0">
                <a:solidFill>
                  <a:schemeClr val="accent1"/>
                </a:solidFill>
              </a:rPr>
              <a:t>is </a:t>
            </a:r>
            <a:r>
              <a:rPr lang="en-US" sz="1800" dirty="0">
                <a:solidFill>
                  <a:schemeClr val="accent1"/>
                </a:solidFill>
              </a:rPr>
              <a:t>well within </a:t>
            </a:r>
            <a:r>
              <a:rPr lang="en-US" sz="1800" dirty="0" smtClean="0">
                <a:solidFill>
                  <a:schemeClr val="accent1"/>
                </a:solidFill>
              </a:rPr>
              <a:t>spec </a:t>
            </a:r>
            <a:r>
              <a:rPr lang="en-US" sz="1800" dirty="0">
                <a:solidFill>
                  <a:schemeClr val="accent1"/>
                </a:solidFill>
              </a:rPr>
              <a:t>and is </a:t>
            </a:r>
            <a:r>
              <a:rPr lang="en-US" sz="1800" dirty="0" smtClean="0">
                <a:solidFill>
                  <a:schemeClr val="accent1"/>
                </a:solidFill>
              </a:rPr>
              <a:t>the </a:t>
            </a:r>
            <a:r>
              <a:rPr lang="en-US" sz="1800" dirty="0">
                <a:solidFill>
                  <a:schemeClr val="accent1"/>
                </a:solidFill>
              </a:rPr>
              <a:t>same as during ground TVAC tests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NEdN is very stable. No outages are observed during </a:t>
            </a:r>
            <a:r>
              <a:rPr lang="en-US" sz="1800" dirty="0" smtClean="0">
                <a:solidFill>
                  <a:schemeClr val="accent1"/>
                </a:solidFill>
              </a:rPr>
              <a:t>almost twelve months on-orbit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C</a:t>
            </a:r>
            <a:r>
              <a:rPr lang="en-US" sz="1800" dirty="0" smtClean="0">
                <a:solidFill>
                  <a:schemeClr val="accent1"/>
                </a:solidFill>
              </a:rPr>
              <a:t>rIS NEdN is smaller than AIRS and IASI NEdN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152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Golden day 09/20/12 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vs</a:t>
            </a:r>
            <a:r>
              <a:rPr lang="en-US" sz="3200" b="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01/23/12:  </a:t>
            </a:r>
          </a:p>
          <a:p>
            <a:pPr algn="ctr" defTabSz="914400"/>
            <a:r>
              <a:rPr lang="en-US" sz="32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NEdN estimated from ICT data </a:t>
            </a:r>
            <a:endParaRPr lang="en-US" sz="3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6516"/>
            <a:ext cx="3984476" cy="273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9488"/>
            <a:ext cx="3611597" cy="25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151182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Orbit # 1241, January 23, 2012  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51760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Orbit # 4656, September 20, 2012  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46401" y="1295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800600"/>
            <a:ext cx="8839200" cy="18288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Results from IDPS SDR product are practically the same as SDL NEdN ICT data </a:t>
            </a:r>
          </a:p>
          <a:p>
            <a:r>
              <a:rPr lang="en-US" sz="1800" dirty="0"/>
              <a:t>MWIR FOV7 is out family as it was during ground TVAC4 and S/C TVAC ground tests</a:t>
            </a:r>
          </a:p>
          <a:p>
            <a:r>
              <a:rPr lang="en-US" sz="1800" dirty="0" err="1"/>
              <a:t>NEdNs</a:t>
            </a:r>
            <a:r>
              <a:rPr lang="en-US" sz="1800" dirty="0"/>
              <a:t> of all other FOVs are well within spec values. </a:t>
            </a:r>
          </a:p>
          <a:p>
            <a:r>
              <a:rPr lang="en-US" sz="1800" dirty="0"/>
              <a:t>NEdN is very stable from the instrument activation </a:t>
            </a:r>
            <a:r>
              <a:rPr lang="en-US" sz="1800" dirty="0" smtClean="0"/>
              <a:t>in January 21,2012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774776" cy="25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28293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ＭＳ Ｐゴシック"/>
              </a:rPr>
              <a:t>Golden day 09/20/12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vs.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01/23/12: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NEdN estimated from </a:t>
            </a:r>
            <a:r>
              <a:rPr lang="en-US" dirty="0" smtClean="0"/>
              <a:t>DS </a:t>
            </a:r>
            <a:r>
              <a:rPr lang="en-US" dirty="0"/>
              <a:t>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7526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Orbit # 1241, January 23, 2012 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02039" y="1764268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Orbit # 4656, September 20, 2012   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031475"/>
            <a:ext cx="8839200" cy="14478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87000"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270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33363" algn="l" rtl="0" eaLnBrk="1" fontAlgn="base" hangingPunct="1">
              <a:spcBef>
                <a:spcPct val="20000"/>
              </a:spcBef>
              <a:spcAft>
                <a:spcPct val="0"/>
              </a:spcAft>
              <a:buSzPct val="6200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01738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541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NEdN estimated from all three targets (ES, ICT, and DS) agree very well,</a:t>
            </a:r>
          </a:p>
          <a:p>
            <a:r>
              <a:rPr lang="en-US" sz="1800" dirty="0"/>
              <a:t>Small differences between ICT and DS derived NEdN are most probably due to different target temperatures (radiance fluxes)</a:t>
            </a:r>
          </a:p>
          <a:p>
            <a:r>
              <a:rPr lang="en-US" sz="1800" dirty="0"/>
              <a:t>NEdN stability is illustrated </a:t>
            </a:r>
            <a:r>
              <a:rPr lang="en-US" sz="1800" dirty="0" smtClean="0"/>
              <a:t>on </a:t>
            </a:r>
            <a:r>
              <a:rPr lang="en-US" sz="1800" dirty="0"/>
              <a:t>trend graphs 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L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L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SDL_v1</Template>
  <TotalTime>7800</TotalTime>
  <Words>2848</Words>
  <Application>Microsoft Office PowerPoint</Application>
  <PresentationFormat>On-screen Show (4:3)</PresentationFormat>
  <Paragraphs>433</Paragraphs>
  <Slides>44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SDL_v1</vt:lpstr>
      <vt:lpstr>SDL PowerPoint</vt:lpstr>
      <vt:lpstr>SDL CrIS Provisional SDR Status Review</vt:lpstr>
      <vt:lpstr>SDL Cal/Val Tasks</vt:lpstr>
      <vt:lpstr>CrIS Task 4: Bit-Trim and Impulse Mask Check</vt:lpstr>
      <vt:lpstr>Present LWIR Bit-Trim Mask</vt:lpstr>
      <vt:lpstr>Full Resolution MWIR Bit-Trim Mask</vt:lpstr>
      <vt:lpstr>Full Resolution SWIR Bit-Trim Mask</vt:lpstr>
      <vt:lpstr>CrIS Task 5: Radiometric Noise Assessment</vt:lpstr>
      <vt:lpstr>PowerPoint Presentation</vt:lpstr>
      <vt:lpstr>Golden day 09/20/12 vs. 01/23/12:   NEdN estimated from DS data </vt:lpstr>
      <vt:lpstr>ICT NEdN trending </vt:lpstr>
      <vt:lpstr>CrIS NEdT vs. AIRS and IASI </vt:lpstr>
      <vt:lpstr>CrIS Task 8: Geolocation Calibration</vt:lpstr>
      <vt:lpstr>Geolocation Method</vt:lpstr>
      <vt:lpstr>Residuals between Calculated and Observed Radiances</vt:lpstr>
      <vt:lpstr>CrIS Task 9: ICT External Environmental Radiance Model Assessment and Tuning</vt:lpstr>
      <vt:lpstr>SWIR Response Change During an Orbit</vt:lpstr>
      <vt:lpstr>MWIR FOV to FOV Differences For Nadir FORs</vt:lpstr>
      <vt:lpstr>SWIR FOV to FOV Differences For Nadir FORs</vt:lpstr>
      <vt:lpstr>Spikes Seen in FOV to FOV Brightness Temperature</vt:lpstr>
      <vt:lpstr>Spikes Correspond to Sun on NPP Spacecraft</vt:lpstr>
      <vt:lpstr>Example CrIS - VIIRS Intercomparison</vt:lpstr>
      <vt:lpstr>Example CrIS - AIRS Intercomparison</vt:lpstr>
      <vt:lpstr>Example of Brightness Temperature (BT) in CrIS window channels–collocated SST </vt:lpstr>
      <vt:lpstr>CrIS Task 12: Spikes and Saturated Interferogram Analysis</vt:lpstr>
      <vt:lpstr>CrIS Task 13: Ice Contamination Analysis</vt:lpstr>
      <vt:lpstr>Change in Response Is Very Stable</vt:lpstr>
      <vt:lpstr>CrIS Task 14: CrIS Correlated/Uncorrelated noise characterization </vt:lpstr>
      <vt:lpstr>PowerPoint Presentation</vt:lpstr>
      <vt:lpstr>Contribution of correlated noise in  the imaginary spectra to total NEdN </vt:lpstr>
      <vt:lpstr>Imaginary noise trending </vt:lpstr>
      <vt:lpstr>Orbital variations in the imaginary NEdN  and BT for corner FOVs </vt:lpstr>
      <vt:lpstr>Summary</vt:lpstr>
      <vt:lpstr>Backup Slides</vt:lpstr>
      <vt:lpstr>MWIR Bit-Trim Mask</vt:lpstr>
      <vt:lpstr>SWIR Bit-Trim Mask</vt:lpstr>
      <vt:lpstr>DS derived Total Imaginary NEdN</vt:lpstr>
      <vt:lpstr>PowerPoint Presentation</vt:lpstr>
      <vt:lpstr>CrIS - VIIRS Intercomparison</vt:lpstr>
      <vt:lpstr>Infrared Transmission of H2O Ice Films</vt:lpstr>
      <vt:lpstr>CrIS Relative Spectral Response is Stable</vt:lpstr>
      <vt:lpstr>DS NEdN trending </vt:lpstr>
      <vt:lpstr>IASI Instrument Radiometric Noise </vt:lpstr>
      <vt:lpstr>Sun Glints Can Cause Saturated Interferograms</vt:lpstr>
      <vt:lpstr>LWIR FOV to FOV Differences For Nadir FORs</vt:lpstr>
    </vt:vector>
  </TitlesOfParts>
  <Company>USU Research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Scene Plate – Thermal NIST Support</dc:title>
  <dc:creator>as</dc:creator>
  <cp:lastModifiedBy>Deron</cp:lastModifiedBy>
  <cp:revision>367</cp:revision>
  <dcterms:created xsi:type="dcterms:W3CDTF">2009-07-27T18:53:30Z</dcterms:created>
  <dcterms:modified xsi:type="dcterms:W3CDTF">2012-10-20T13:54:16Z</dcterms:modified>
</cp:coreProperties>
</file>