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1"/>
  </p:sldMasterIdLst>
  <p:notesMasterIdLst>
    <p:notesMasterId r:id="rId31"/>
  </p:notesMasterIdLst>
  <p:handoutMasterIdLst>
    <p:handoutMasterId r:id="rId32"/>
  </p:handoutMasterIdLst>
  <p:sldIdLst>
    <p:sldId id="256" r:id="rId2"/>
    <p:sldId id="304" r:id="rId3"/>
    <p:sldId id="305" r:id="rId4"/>
    <p:sldId id="279" r:id="rId5"/>
    <p:sldId id="265" r:id="rId6"/>
    <p:sldId id="298" r:id="rId7"/>
    <p:sldId id="299" r:id="rId8"/>
    <p:sldId id="301" r:id="rId9"/>
    <p:sldId id="338" r:id="rId10"/>
    <p:sldId id="307" r:id="rId11"/>
    <p:sldId id="327" r:id="rId12"/>
    <p:sldId id="324" r:id="rId13"/>
    <p:sldId id="344" r:id="rId14"/>
    <p:sldId id="336" r:id="rId15"/>
    <p:sldId id="342" r:id="rId16"/>
    <p:sldId id="348" r:id="rId17"/>
    <p:sldId id="349" r:id="rId18"/>
    <p:sldId id="345" r:id="rId19"/>
    <p:sldId id="347" r:id="rId20"/>
    <p:sldId id="343" r:id="rId21"/>
    <p:sldId id="292" r:id="rId22"/>
    <p:sldId id="346" r:id="rId23"/>
    <p:sldId id="293" r:id="rId24"/>
    <p:sldId id="294" r:id="rId25"/>
    <p:sldId id="334" r:id="rId26"/>
    <p:sldId id="335" r:id="rId27"/>
    <p:sldId id="308" r:id="rId28"/>
    <p:sldId id="326" r:id="rId29"/>
    <p:sldId id="291"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DIN" initials="O"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D9"/>
    <a:srgbClr val="AA46AF"/>
    <a:srgbClr val="AF4BB4"/>
    <a:srgbClr val="AA4BBE"/>
    <a:srgbClr val="AF4BC8"/>
    <a:srgbClr val="AB32B8"/>
    <a:srgbClr val="A630B2"/>
    <a:srgbClr val="BC3ACA"/>
    <a:srgbClr val="C470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4" autoAdjust="0"/>
    <p:restoredTop sz="98711" autoAdjust="0"/>
  </p:normalViewPr>
  <p:slideViewPr>
    <p:cSldViewPr snapToGrid="0" snapToObjects="1" showGuides="1">
      <p:cViewPr varScale="1">
        <p:scale>
          <a:sx n="108" d="100"/>
          <a:sy n="108" d="100"/>
        </p:scale>
        <p:origin x="-784" y="-11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112"/>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commentAuthors" Target="commentAuthors.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F3E7F75-7915-45A3-ADC8-C223871FEA7F}" type="datetimeFigureOut">
              <a:rPr lang="en-US" smtClean="0"/>
              <a:pPr/>
              <a:t>4/19/13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smtClean="0"/>
              <a:t>DRAFT</a:t>
            </a: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0EBBD97-1164-4BD4-B939-002A5B526F91}" type="slidenum">
              <a:rPr lang="en-US" smtClean="0"/>
              <a:pPr/>
              <a:t>‹#›</a:t>
            </a:fld>
            <a:endParaRPr lang="en-US" dirty="0"/>
          </a:p>
        </p:txBody>
      </p:sp>
    </p:spTree>
    <p:extLst>
      <p:ext uri="{BB962C8B-B14F-4D97-AF65-F5344CB8AC3E}">
        <p14:creationId xmlns:p14="http://schemas.microsoft.com/office/powerpoint/2010/main" val="379144551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6FB0CF-5528-C744-A119-58E52B5EA66C}" type="datetimeFigureOut">
              <a:rPr lang="en-US" smtClean="0"/>
              <a:pPr/>
              <a:t>4/19/13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smtClean="0"/>
              <a:t>DRAFT</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0B2DB1-9050-F54C-8252-2890C3B05854}" type="slidenum">
              <a:rPr lang="en-US" smtClean="0"/>
              <a:pPr/>
              <a:t>‹#›</a:t>
            </a:fld>
            <a:endParaRPr lang="en-US" dirty="0"/>
          </a:p>
        </p:txBody>
      </p:sp>
    </p:spTree>
    <p:extLst>
      <p:ext uri="{BB962C8B-B14F-4D97-AF65-F5344CB8AC3E}">
        <p14:creationId xmlns:p14="http://schemas.microsoft.com/office/powerpoint/2010/main" val="2158229178"/>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70B2DB1-9050-F54C-8252-2890C3B05854}" type="slidenum">
              <a:rPr lang="en-US" smtClean="0"/>
              <a:pPr/>
              <a:t>1</a:t>
            </a:fld>
            <a:endParaRPr lang="en-US" dirty="0"/>
          </a:p>
        </p:txBody>
      </p:sp>
      <p:sp>
        <p:nvSpPr>
          <p:cNvPr id="5" name="Footer Placeholder 4"/>
          <p:cNvSpPr>
            <a:spLocks noGrp="1"/>
          </p:cNvSpPr>
          <p:nvPr>
            <p:ph type="ftr" sz="quarter" idx="11"/>
          </p:nvPr>
        </p:nvSpPr>
        <p:spPr/>
        <p:txBody>
          <a:bodyPr/>
          <a:lstStyle/>
          <a:p>
            <a:r>
              <a:rPr lang="en-US" dirty="0" smtClean="0"/>
              <a:t>DRAFT</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911FB2-1351-46F6-B018-E7F44B8DCC61}" type="slidenum">
              <a:rPr lang="en-US"/>
              <a:pPr/>
              <a:t>3</a:t>
            </a:fld>
            <a:endParaRPr lang="en-US" dirty="0"/>
          </a:p>
        </p:txBody>
      </p:sp>
      <p:sp>
        <p:nvSpPr>
          <p:cNvPr id="3213314" name="Rectangle 2"/>
          <p:cNvSpPr>
            <a:spLocks noGrp="1" noRot="1" noChangeAspect="1" noChangeArrowheads="1" noTextEdit="1"/>
          </p:cNvSpPr>
          <p:nvPr>
            <p:ph type="sldImg"/>
          </p:nvPr>
        </p:nvSpPr>
        <p:spPr>
          <a:xfrm>
            <a:off x="1155700" y="690563"/>
            <a:ext cx="4552950" cy="3416300"/>
          </a:xfrm>
          <a:ln/>
        </p:spPr>
      </p:sp>
      <p:sp>
        <p:nvSpPr>
          <p:cNvPr id="3213315" name="Rectangle 3"/>
          <p:cNvSpPr>
            <a:spLocks noGrp="1" noChangeArrowheads="1"/>
          </p:cNvSpPr>
          <p:nvPr>
            <p:ph type="body" idx="1"/>
          </p:nvPr>
        </p:nvSpPr>
        <p:spPr/>
        <p:txBody>
          <a:bodyPr/>
          <a:lstStyle/>
          <a:p>
            <a:endParaRPr lang="en-US" dirty="0"/>
          </a:p>
        </p:txBody>
      </p:sp>
      <p:sp>
        <p:nvSpPr>
          <p:cNvPr id="5" name="Footer Placeholder 4"/>
          <p:cNvSpPr>
            <a:spLocks noGrp="1"/>
          </p:cNvSpPr>
          <p:nvPr>
            <p:ph type="ftr" sz="quarter" idx="10"/>
          </p:nvPr>
        </p:nvSpPr>
        <p:spPr/>
        <p:txBody>
          <a:bodyPr/>
          <a:lstStyle/>
          <a:p>
            <a:r>
              <a:rPr lang="en-US" dirty="0" smtClean="0"/>
              <a:t>DRAFT</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r>
              <a:rPr lang="en-US" dirty="0"/>
              <a:t>Ancillary</a:t>
            </a:r>
          </a:p>
          <a:p>
            <a:r>
              <a:rPr lang="en-US" dirty="0"/>
              <a:t>GFS forecast surface pressure, lapse rate, and air temperature (for topography corrected surface pressure)</a:t>
            </a:r>
          </a:p>
          <a:p>
            <a:endParaRPr lang="en-US" dirty="0"/>
          </a:p>
          <a:p>
            <a:r>
              <a:rPr lang="en-US" dirty="0"/>
              <a:t>Look-up tables</a:t>
            </a:r>
          </a:p>
          <a:p>
            <a:r>
              <a:rPr lang="en-US" dirty="0"/>
              <a:t>DEM for surface altitude</a:t>
            </a:r>
          </a:p>
          <a:p>
            <a:r>
              <a:rPr lang="en-US" dirty="0"/>
              <a:t>Infrared and Microwave OSS coefficients</a:t>
            </a:r>
          </a:p>
          <a:p>
            <a:r>
              <a:rPr lang="en-US" dirty="0"/>
              <a:t>Local Angle Correction</a:t>
            </a:r>
          </a:p>
          <a:p>
            <a:r>
              <a:rPr lang="en-US" dirty="0"/>
              <a:t>IR emissivity and reflectivity covariance</a:t>
            </a:r>
          </a:p>
          <a:p>
            <a:r>
              <a:rPr lang="en-US" dirty="0"/>
              <a:t>MW emissivity covariance</a:t>
            </a:r>
          </a:p>
          <a:p>
            <a:r>
              <a:rPr lang="en-US" dirty="0"/>
              <a:t>AVTP and AVMP and Ozone covariance</a:t>
            </a:r>
          </a:p>
        </p:txBody>
      </p:sp>
      <p:sp>
        <p:nvSpPr>
          <p:cNvPr id="4" name="Footer Placeholder 3"/>
          <p:cNvSpPr>
            <a:spLocks noGrp="1"/>
          </p:cNvSpPr>
          <p:nvPr>
            <p:ph type="ftr" sz="quarter" idx="10"/>
          </p:nvPr>
        </p:nvSpPr>
        <p:spPr/>
        <p:txBody>
          <a:bodyPr/>
          <a:lstStyle/>
          <a:p>
            <a:r>
              <a:rPr lang="en-US" dirty="0" smtClean="0"/>
              <a:t>DRAFT</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p>
            <a:r>
              <a:rPr lang="en-US" dirty="0" smtClean="0"/>
              <a:t>Click to edit title</a:t>
            </a:r>
            <a:endParaRPr lang="en-US" dirty="0"/>
          </a:p>
        </p:txBody>
      </p:sp>
      <p:sp>
        <p:nvSpPr>
          <p:cNvPr id="4" name="Date Placeholder 3"/>
          <p:cNvSpPr>
            <a:spLocks noGrp="1"/>
          </p:cNvSpPr>
          <p:nvPr>
            <p:ph type="dt" sz="half" idx="10"/>
          </p:nvPr>
        </p:nvSpPr>
        <p:spPr/>
        <p:txBody>
          <a:bodyPr/>
          <a:lstStyle/>
          <a:p>
            <a:fld id="{46DF6EE0-4AF9-4636-AFD0-6F97DFC379C3}" type="datetime1">
              <a:rPr lang="en-US" smtClean="0"/>
              <a:pPr/>
              <a:t>4/19/13</a:t>
            </a:fld>
            <a:endParaRPr lang="en-US" dirty="0"/>
          </a:p>
        </p:txBody>
      </p:sp>
      <p:sp>
        <p:nvSpPr>
          <p:cNvPr id="5" name="Footer Placeholder 4"/>
          <p:cNvSpPr>
            <a:spLocks noGrp="1"/>
          </p:cNvSpPr>
          <p:nvPr>
            <p:ph type="ftr" sz="quarter" idx="11"/>
          </p:nvPr>
        </p:nvSpPr>
        <p:spPr>
          <a:xfrm>
            <a:off x="3124200" y="6356350"/>
            <a:ext cx="2895600" cy="365125"/>
          </a:xfrm>
        </p:spPr>
        <p:txBody>
          <a:bodyPr/>
          <a:lstStyle/>
          <a:p>
            <a:endParaRPr lang="en-US" dirty="0"/>
          </a:p>
        </p:txBody>
      </p:sp>
      <p:sp>
        <p:nvSpPr>
          <p:cNvPr id="6" name="Slide Number Placeholder 5"/>
          <p:cNvSpPr>
            <a:spLocks noGrp="1"/>
          </p:cNvSpPr>
          <p:nvPr>
            <p:ph type="sldNum" sz="quarter" idx="12"/>
          </p:nvPr>
        </p:nvSpPr>
        <p:spPr/>
        <p:txBody>
          <a:bodyPr/>
          <a:lstStyle/>
          <a:p>
            <a:fld id="{96E36F11-A39A-294D-A59D-6180D50ED29D}" type="slidenum">
              <a:rPr lang="en-US" smtClean="0"/>
              <a:pPr/>
              <a:t>‹#›</a:t>
            </a:fld>
            <a:endParaRPr lang="en-US" dirty="0"/>
          </a:p>
        </p:txBody>
      </p:sp>
      <p:pic>
        <p:nvPicPr>
          <p:cNvPr id="7" name="Picture 7"/>
          <p:cNvPicPr>
            <a:picLocks noChangeAspect="1" noChangeArrowheads="1"/>
          </p:cNvPicPr>
          <p:nvPr/>
        </p:nvPicPr>
        <p:blipFill>
          <a:blip r:embed="rId2" cstate="print"/>
          <a:srcRect/>
          <a:stretch>
            <a:fillRect/>
          </a:stretch>
        </p:blipFill>
        <p:spPr bwMode="auto">
          <a:xfrm>
            <a:off x="202291" y="5762170"/>
            <a:ext cx="1031425" cy="1012739"/>
          </a:xfrm>
          <a:prstGeom prst="rect">
            <a:avLst/>
          </a:prstGeom>
          <a:noFill/>
          <a:ln w="9525">
            <a:noFill/>
            <a:miter lim="800000"/>
            <a:headEnd/>
            <a:tailEnd/>
          </a:ln>
        </p:spPr>
      </p:pic>
      <p:pic>
        <p:nvPicPr>
          <p:cNvPr id="8" name="Picture 4" descr="JPSS Logo5.png"/>
          <p:cNvPicPr>
            <a:picLocks noChangeAspect="1"/>
          </p:cNvPicPr>
          <p:nvPr/>
        </p:nvPicPr>
        <p:blipFill>
          <a:blip r:embed="rId3" cstate="print"/>
          <a:srcRect/>
          <a:stretch>
            <a:fillRect/>
          </a:stretch>
        </p:blipFill>
        <p:spPr bwMode="auto">
          <a:xfrm>
            <a:off x="7937418" y="5776687"/>
            <a:ext cx="1134012" cy="1059815"/>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3" name="Vertical Text Placeholder 2"/>
          <p:cNvSpPr>
            <a:spLocks noGrp="1"/>
          </p:cNvSpPr>
          <p:nvPr>
            <p:ph type="body" orient="vert" idx="1" hasCustomPrompt="1"/>
          </p:nvPr>
        </p:nvSpPr>
        <p:spPr/>
        <p:txBody>
          <a:bodyPr vert="eaVert"/>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DFBEF28-F7DA-4F64-902D-7012AE52CB23}" type="datetime1">
              <a:rPr lang="en-US" smtClean="0"/>
              <a:pPr/>
              <a:t>4/19/13</a:t>
            </a:fld>
            <a:endParaRPr lang="en-US" dirty="0"/>
          </a:p>
        </p:txBody>
      </p:sp>
      <p:sp>
        <p:nvSpPr>
          <p:cNvPr id="5" name="Footer Placeholder 4"/>
          <p:cNvSpPr>
            <a:spLocks noGrp="1"/>
          </p:cNvSpPr>
          <p:nvPr>
            <p:ph type="ftr" sz="quarter" idx="11"/>
          </p:nvPr>
        </p:nvSpPr>
        <p:spPr/>
        <p:txBody>
          <a:bodyPr/>
          <a:lstStyle/>
          <a:p>
            <a:r>
              <a:rPr lang="en-US" dirty="0" smtClean="0"/>
              <a:t>main menu</a:t>
            </a:r>
            <a:endParaRPr lang="en-US" dirty="0"/>
          </a:p>
        </p:txBody>
      </p:sp>
      <p:sp>
        <p:nvSpPr>
          <p:cNvPr id="6" name="Slide Number Placeholder 5"/>
          <p:cNvSpPr>
            <a:spLocks noGrp="1"/>
          </p:cNvSpPr>
          <p:nvPr>
            <p:ph type="sldNum" sz="quarter" idx="12"/>
          </p:nvPr>
        </p:nvSpPr>
        <p:spPr/>
        <p:txBody>
          <a:bodyPr/>
          <a:lstStyle/>
          <a:p>
            <a:fld id="{96E36F11-A39A-294D-A59D-6180D50ED29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629400" y="274638"/>
            <a:ext cx="2057400" cy="5851525"/>
          </a:xfrm>
        </p:spPr>
        <p:txBody>
          <a:bodyPr vert="eaVert"/>
          <a:lstStyle/>
          <a:p>
            <a:r>
              <a:rPr lang="en-US" dirty="0" smtClean="0"/>
              <a:t>Click to edit title</a:t>
            </a:r>
            <a:endParaRPr lang="en-US" dirty="0"/>
          </a:p>
        </p:txBody>
      </p:sp>
      <p:sp>
        <p:nvSpPr>
          <p:cNvPr id="3" name="Vertical Text Placeholder 2"/>
          <p:cNvSpPr>
            <a:spLocks noGrp="1"/>
          </p:cNvSpPr>
          <p:nvPr>
            <p:ph type="body" orient="vert" idx="1" hasCustomPrompt="1"/>
          </p:nvPr>
        </p:nvSpPr>
        <p:spPr>
          <a:xfrm>
            <a:off x="457200" y="274638"/>
            <a:ext cx="6019800" cy="5851525"/>
          </a:xfrm>
        </p:spPr>
        <p:txBody>
          <a:bodyPr vert="eaVert"/>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083EB28-7C94-4355-8A68-2966CFE321D9}" type="datetime1">
              <a:rPr lang="en-US" smtClean="0"/>
              <a:pPr/>
              <a:t>4/19/13</a:t>
            </a:fld>
            <a:endParaRPr lang="en-US" dirty="0"/>
          </a:p>
        </p:txBody>
      </p:sp>
      <p:sp>
        <p:nvSpPr>
          <p:cNvPr id="5" name="Footer Placeholder 4"/>
          <p:cNvSpPr>
            <a:spLocks noGrp="1"/>
          </p:cNvSpPr>
          <p:nvPr>
            <p:ph type="ftr" sz="quarter" idx="11"/>
          </p:nvPr>
        </p:nvSpPr>
        <p:spPr/>
        <p:txBody>
          <a:bodyPr/>
          <a:lstStyle/>
          <a:p>
            <a:r>
              <a:rPr lang="en-US" dirty="0" smtClean="0"/>
              <a:t>main menu</a:t>
            </a:r>
            <a:endParaRPr lang="en-US" dirty="0"/>
          </a:p>
        </p:txBody>
      </p:sp>
      <p:sp>
        <p:nvSpPr>
          <p:cNvPr id="6" name="Slide Number Placeholder 5"/>
          <p:cNvSpPr>
            <a:spLocks noGrp="1"/>
          </p:cNvSpPr>
          <p:nvPr>
            <p:ph type="sldNum" sz="quarter" idx="12"/>
          </p:nvPr>
        </p:nvSpPr>
        <p:spPr/>
        <p:txBody>
          <a:bodyPr/>
          <a:lstStyle/>
          <a:p>
            <a:fld id="{96E36F11-A39A-294D-A59D-6180D50ED29D}"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8969BF-E97F-475C-97BF-9B6C20D1CF65}" type="datetimeFigureOut">
              <a:rPr lang="en-US" smtClean="0"/>
              <a:pPr/>
              <a:t>4/19/13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7E866F-924D-4595-8BF2-41691D5C410D}"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dirty="0" smtClean="0"/>
              <a:t>Click to edit title</a:t>
            </a:r>
            <a:endParaRPr lang="en-US" dirty="0"/>
          </a:p>
        </p:txBody>
      </p:sp>
      <p:sp>
        <p:nvSpPr>
          <p:cNvPr id="3" name="Content Placeholder 2"/>
          <p:cNvSpPr>
            <a:spLocks noGrp="1"/>
          </p:cNvSpPr>
          <p:nvPr>
            <p:ph idx="1" hasCustomPrompt="1"/>
          </p:nvPr>
        </p:nvSpPr>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7EC4A79-51BB-4F49-83DF-09F2F716A181}" type="datetime1">
              <a:rPr lang="en-US" smtClean="0"/>
              <a:pPr/>
              <a:t>4/19/13</a:t>
            </a:fld>
            <a:endParaRPr lang="en-US" dirty="0"/>
          </a:p>
        </p:txBody>
      </p:sp>
      <p:sp>
        <p:nvSpPr>
          <p:cNvPr id="5" name="Footer Placeholder 4"/>
          <p:cNvSpPr>
            <a:spLocks noGrp="1"/>
          </p:cNvSpPr>
          <p:nvPr>
            <p:ph type="ftr" sz="quarter" idx="11"/>
          </p:nvPr>
        </p:nvSpPr>
        <p:spPr/>
        <p:txBody>
          <a:bodyPr/>
          <a:lstStyle/>
          <a:p>
            <a:r>
              <a:rPr lang="en-US" dirty="0" smtClean="0"/>
              <a:t>main menu</a:t>
            </a:r>
            <a:endParaRPr lang="en-US" dirty="0"/>
          </a:p>
        </p:txBody>
      </p:sp>
      <p:sp>
        <p:nvSpPr>
          <p:cNvPr id="6" name="Slide Number Placeholder 5"/>
          <p:cNvSpPr>
            <a:spLocks noGrp="1"/>
          </p:cNvSpPr>
          <p:nvPr>
            <p:ph type="sldNum" sz="quarter" idx="12"/>
          </p:nvPr>
        </p:nvSpPr>
        <p:spPr/>
        <p:txBody>
          <a:bodyPr/>
          <a:lstStyle/>
          <a:p>
            <a:fld id="{96E36F11-A39A-294D-A59D-6180D50ED29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all"/>
            </a:lvl1pPr>
          </a:lstStyle>
          <a:p>
            <a:r>
              <a:rPr lang="en-US" dirty="0" smtClean="0"/>
              <a:t>Click to edit title</a:t>
            </a:r>
            <a:endParaRPr lang="en-US"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text</a:t>
            </a:r>
          </a:p>
        </p:txBody>
      </p:sp>
      <p:sp>
        <p:nvSpPr>
          <p:cNvPr id="4" name="Date Placeholder 3"/>
          <p:cNvSpPr>
            <a:spLocks noGrp="1"/>
          </p:cNvSpPr>
          <p:nvPr>
            <p:ph type="dt" sz="half" idx="10"/>
          </p:nvPr>
        </p:nvSpPr>
        <p:spPr/>
        <p:txBody>
          <a:bodyPr/>
          <a:lstStyle/>
          <a:p>
            <a:fld id="{A245F7B1-464B-4E1C-B260-6ED334F76FEF}" type="datetime1">
              <a:rPr lang="en-US" smtClean="0"/>
              <a:pPr/>
              <a:t>4/19/13</a:t>
            </a:fld>
            <a:endParaRPr lang="en-US" dirty="0"/>
          </a:p>
        </p:txBody>
      </p:sp>
      <p:sp>
        <p:nvSpPr>
          <p:cNvPr id="5" name="Footer Placeholder 4"/>
          <p:cNvSpPr>
            <a:spLocks noGrp="1"/>
          </p:cNvSpPr>
          <p:nvPr>
            <p:ph type="ftr" sz="quarter" idx="11"/>
          </p:nvPr>
        </p:nvSpPr>
        <p:spPr/>
        <p:txBody>
          <a:bodyPr/>
          <a:lstStyle/>
          <a:p>
            <a:r>
              <a:rPr lang="en-US" dirty="0" smtClean="0"/>
              <a:t>main menu</a:t>
            </a:r>
            <a:endParaRPr lang="en-US" dirty="0"/>
          </a:p>
        </p:txBody>
      </p:sp>
      <p:sp>
        <p:nvSpPr>
          <p:cNvPr id="6" name="Slide Number Placeholder 5"/>
          <p:cNvSpPr>
            <a:spLocks noGrp="1"/>
          </p:cNvSpPr>
          <p:nvPr>
            <p:ph type="sldNum" sz="quarter" idx="12"/>
          </p:nvPr>
        </p:nvSpPr>
        <p:spPr/>
        <p:txBody>
          <a:bodyPr/>
          <a:lstStyle/>
          <a:p>
            <a:fld id="{96E36F11-A39A-294D-A59D-6180D50ED29D}"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3" name="Content Placeholder 2"/>
          <p:cNvSpPr>
            <a:spLocks noGrp="1"/>
          </p:cNvSpPr>
          <p:nvPr>
            <p:ph sz="half" idx="1" hasCustomPrompt="1"/>
          </p:nvPr>
        </p:nvSpPr>
        <p:spPr>
          <a:xfrm>
            <a:off x="457200" y="1371600"/>
            <a:ext cx="4038600" cy="47548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1371600"/>
            <a:ext cx="4038600" cy="47548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CE6AEA72-84F1-46E3-A1F4-550B03DFAD15}" type="datetime1">
              <a:rPr lang="en-US" smtClean="0"/>
              <a:pPr/>
              <a:t>4/19/13</a:t>
            </a:fld>
            <a:endParaRPr lang="en-US" dirty="0"/>
          </a:p>
        </p:txBody>
      </p:sp>
      <p:sp>
        <p:nvSpPr>
          <p:cNvPr id="6" name="Footer Placeholder 5"/>
          <p:cNvSpPr>
            <a:spLocks noGrp="1"/>
          </p:cNvSpPr>
          <p:nvPr>
            <p:ph type="ftr" sz="quarter" idx="11"/>
          </p:nvPr>
        </p:nvSpPr>
        <p:spPr/>
        <p:txBody>
          <a:bodyPr/>
          <a:lstStyle/>
          <a:p>
            <a:r>
              <a:rPr lang="en-US" dirty="0" smtClean="0"/>
              <a:t>main menu</a:t>
            </a:r>
            <a:endParaRPr lang="en-US" dirty="0"/>
          </a:p>
        </p:txBody>
      </p:sp>
      <p:sp>
        <p:nvSpPr>
          <p:cNvPr id="7" name="Slide Number Placeholder 6"/>
          <p:cNvSpPr>
            <a:spLocks noGrp="1"/>
          </p:cNvSpPr>
          <p:nvPr>
            <p:ph type="sldNum" sz="quarter" idx="12"/>
          </p:nvPr>
        </p:nvSpPr>
        <p:spPr/>
        <p:txBody>
          <a:bodyPr/>
          <a:lstStyle/>
          <a:p>
            <a:fld id="{96E36F11-A39A-294D-A59D-6180D50ED29D}"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a:t>
            </a:r>
            <a:endParaRPr lang="en-US" dirty="0"/>
          </a:p>
        </p:txBody>
      </p:sp>
      <p:sp>
        <p:nvSpPr>
          <p:cNvPr id="3" name="Text Placeholder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subtitle</a:t>
            </a:r>
          </a:p>
        </p:txBody>
      </p:sp>
      <p:sp>
        <p:nvSpPr>
          <p:cNvPr id="4" name="Content Placeholder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subtitle</a:t>
            </a:r>
          </a:p>
        </p:txBody>
      </p:sp>
      <p:sp>
        <p:nvSpPr>
          <p:cNvPr id="6" name="Content Placeholder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9CA0B0A2-0C67-40D7-AA4F-8D1F93BDB63D}" type="datetime1">
              <a:rPr lang="en-US" smtClean="0"/>
              <a:pPr/>
              <a:t>4/19/13</a:t>
            </a:fld>
            <a:endParaRPr lang="en-US" dirty="0"/>
          </a:p>
        </p:txBody>
      </p:sp>
      <p:sp>
        <p:nvSpPr>
          <p:cNvPr id="8" name="Footer Placeholder 7"/>
          <p:cNvSpPr>
            <a:spLocks noGrp="1"/>
          </p:cNvSpPr>
          <p:nvPr>
            <p:ph type="ftr" sz="quarter" idx="11"/>
          </p:nvPr>
        </p:nvSpPr>
        <p:spPr/>
        <p:txBody>
          <a:bodyPr/>
          <a:lstStyle/>
          <a:p>
            <a:r>
              <a:rPr lang="en-US" dirty="0" smtClean="0"/>
              <a:t>main menu</a:t>
            </a:r>
            <a:endParaRPr lang="en-US" dirty="0"/>
          </a:p>
        </p:txBody>
      </p:sp>
      <p:sp>
        <p:nvSpPr>
          <p:cNvPr id="9" name="Slide Number Placeholder 8"/>
          <p:cNvSpPr>
            <a:spLocks noGrp="1"/>
          </p:cNvSpPr>
          <p:nvPr>
            <p:ph type="sldNum" sz="quarter" idx="12"/>
          </p:nvPr>
        </p:nvSpPr>
        <p:spPr/>
        <p:txBody>
          <a:bodyPr/>
          <a:lstStyle/>
          <a:p>
            <a:fld id="{96E36F11-A39A-294D-A59D-6180D50ED29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3" name="Date Placeholder 2"/>
          <p:cNvSpPr>
            <a:spLocks noGrp="1"/>
          </p:cNvSpPr>
          <p:nvPr>
            <p:ph type="dt" sz="half" idx="10"/>
          </p:nvPr>
        </p:nvSpPr>
        <p:spPr/>
        <p:txBody>
          <a:bodyPr/>
          <a:lstStyle/>
          <a:p>
            <a:fld id="{DA302C16-E25E-4DE9-A9A9-882F41A7EC79}" type="datetime1">
              <a:rPr lang="en-US" smtClean="0"/>
              <a:pPr/>
              <a:t>4/19/13</a:t>
            </a:fld>
            <a:endParaRPr lang="en-US" dirty="0"/>
          </a:p>
        </p:txBody>
      </p:sp>
      <p:sp>
        <p:nvSpPr>
          <p:cNvPr id="4" name="Footer Placeholder 3"/>
          <p:cNvSpPr>
            <a:spLocks noGrp="1"/>
          </p:cNvSpPr>
          <p:nvPr>
            <p:ph type="ftr" sz="quarter" idx="11"/>
          </p:nvPr>
        </p:nvSpPr>
        <p:spPr/>
        <p:txBody>
          <a:bodyPr/>
          <a:lstStyle/>
          <a:p>
            <a:r>
              <a:rPr lang="en-US" dirty="0" smtClean="0"/>
              <a:t>main menu</a:t>
            </a:r>
            <a:endParaRPr lang="en-US" dirty="0"/>
          </a:p>
        </p:txBody>
      </p:sp>
      <p:sp>
        <p:nvSpPr>
          <p:cNvPr id="5" name="Slide Number Placeholder 4"/>
          <p:cNvSpPr>
            <a:spLocks noGrp="1"/>
          </p:cNvSpPr>
          <p:nvPr>
            <p:ph type="sldNum" sz="quarter" idx="12"/>
          </p:nvPr>
        </p:nvSpPr>
        <p:spPr/>
        <p:txBody>
          <a:bodyPr/>
          <a:lstStyle/>
          <a:p>
            <a:fld id="{96E36F11-A39A-294D-A59D-6180D50ED29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B9B89F-5FAF-4BC8-8854-AF5AD3E3473F}" type="datetime1">
              <a:rPr lang="en-US" smtClean="0"/>
              <a:pPr/>
              <a:t>4/19/13</a:t>
            </a:fld>
            <a:endParaRPr lang="en-US" dirty="0"/>
          </a:p>
        </p:txBody>
      </p:sp>
      <p:sp>
        <p:nvSpPr>
          <p:cNvPr id="3" name="Footer Placeholder 2"/>
          <p:cNvSpPr>
            <a:spLocks noGrp="1"/>
          </p:cNvSpPr>
          <p:nvPr>
            <p:ph type="ftr" sz="quarter" idx="11"/>
          </p:nvPr>
        </p:nvSpPr>
        <p:spPr/>
        <p:txBody>
          <a:bodyPr/>
          <a:lstStyle/>
          <a:p>
            <a:r>
              <a:rPr lang="en-US" dirty="0" smtClean="0"/>
              <a:t>main menu</a:t>
            </a:r>
            <a:endParaRPr lang="en-US"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p:spPr>
        <p:txBody>
          <a:bodyPr anchor="b"/>
          <a:lstStyle>
            <a:lvl1pPr algn="l">
              <a:defRPr sz="2000" b="1"/>
            </a:lvl1pPr>
          </a:lstStyle>
          <a:p>
            <a:r>
              <a:rPr lang="en-US" dirty="0" smtClean="0"/>
              <a:t>Click to edit title</a:t>
            </a:r>
            <a:endParaRPr lang="en-US" dirty="0"/>
          </a:p>
        </p:txBody>
      </p:sp>
      <p:sp>
        <p:nvSpPr>
          <p:cNvPr id="3" name="Content Placeholder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text</a:t>
            </a:r>
          </a:p>
        </p:txBody>
      </p:sp>
      <p:sp>
        <p:nvSpPr>
          <p:cNvPr id="5" name="Date Placeholder 4"/>
          <p:cNvSpPr>
            <a:spLocks noGrp="1"/>
          </p:cNvSpPr>
          <p:nvPr>
            <p:ph type="dt" sz="half" idx="10"/>
          </p:nvPr>
        </p:nvSpPr>
        <p:spPr/>
        <p:txBody>
          <a:bodyPr/>
          <a:lstStyle/>
          <a:p>
            <a:fld id="{A379A18E-E609-4544-BD7A-12315B331D7C}" type="datetime1">
              <a:rPr lang="en-US" smtClean="0"/>
              <a:pPr/>
              <a:t>4/19/13</a:t>
            </a:fld>
            <a:endParaRPr lang="en-US" dirty="0"/>
          </a:p>
        </p:txBody>
      </p:sp>
      <p:sp>
        <p:nvSpPr>
          <p:cNvPr id="6" name="Footer Placeholder 5"/>
          <p:cNvSpPr>
            <a:spLocks noGrp="1"/>
          </p:cNvSpPr>
          <p:nvPr>
            <p:ph type="ftr" sz="quarter" idx="11"/>
          </p:nvPr>
        </p:nvSpPr>
        <p:spPr/>
        <p:txBody>
          <a:bodyPr/>
          <a:lstStyle/>
          <a:p>
            <a:r>
              <a:rPr lang="en-US" dirty="0" smtClean="0"/>
              <a:t>main menu</a:t>
            </a:r>
            <a:endParaRPr lang="en-US" dirty="0"/>
          </a:p>
        </p:txBody>
      </p:sp>
      <p:sp>
        <p:nvSpPr>
          <p:cNvPr id="7" name="Slide Number Placeholder 6"/>
          <p:cNvSpPr>
            <a:spLocks noGrp="1"/>
          </p:cNvSpPr>
          <p:nvPr>
            <p:ph type="sldNum" sz="quarter" idx="12"/>
          </p:nvPr>
        </p:nvSpPr>
        <p:spPr/>
        <p:txBody>
          <a:bodyPr/>
          <a:lstStyle/>
          <a:p>
            <a:fld id="{96E36F11-A39A-294D-A59D-6180D50ED29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p:spPr>
        <p:txBody>
          <a:bodyPr anchor="b"/>
          <a:lstStyle>
            <a:lvl1pPr algn="l">
              <a:defRPr sz="2000" b="1"/>
            </a:lvl1pPr>
          </a:lstStyle>
          <a:p>
            <a:r>
              <a:rPr lang="en-US" dirty="0" smtClean="0"/>
              <a:t>Click to edit title</a:t>
            </a:r>
            <a:endParaRPr lang="en-US" dirty="0"/>
          </a:p>
        </p:txBody>
      </p:sp>
      <p:sp>
        <p:nvSpPr>
          <p:cNvPr id="3" name="Picture Placeholder 2"/>
          <p:cNvSpPr>
            <a:spLocks noGrp="1"/>
          </p:cNvSpPr>
          <p:nvPr>
            <p:ph type="pic" idx="1"/>
          </p:nvPr>
        </p:nvSpPr>
        <p:spPr>
          <a:xfrm>
            <a:off x="1792288" y="1219199"/>
            <a:ext cx="5486400" cy="3508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text</a:t>
            </a:r>
          </a:p>
        </p:txBody>
      </p:sp>
      <p:sp>
        <p:nvSpPr>
          <p:cNvPr id="5" name="Date Placeholder 4"/>
          <p:cNvSpPr>
            <a:spLocks noGrp="1"/>
          </p:cNvSpPr>
          <p:nvPr>
            <p:ph type="dt" sz="half" idx="10"/>
          </p:nvPr>
        </p:nvSpPr>
        <p:spPr/>
        <p:txBody>
          <a:bodyPr/>
          <a:lstStyle/>
          <a:p>
            <a:fld id="{492E349F-CDB1-41A4-9605-C3C38880D621}" type="datetime1">
              <a:rPr lang="en-US" smtClean="0"/>
              <a:pPr/>
              <a:t>4/19/13</a:t>
            </a:fld>
            <a:endParaRPr lang="en-US" dirty="0"/>
          </a:p>
        </p:txBody>
      </p:sp>
      <p:sp>
        <p:nvSpPr>
          <p:cNvPr id="6" name="Footer Placeholder 5"/>
          <p:cNvSpPr>
            <a:spLocks noGrp="1"/>
          </p:cNvSpPr>
          <p:nvPr>
            <p:ph type="ftr" sz="quarter" idx="11"/>
          </p:nvPr>
        </p:nvSpPr>
        <p:spPr/>
        <p:txBody>
          <a:bodyPr/>
          <a:lstStyle/>
          <a:p>
            <a:r>
              <a:rPr lang="en-US" dirty="0" smtClean="0"/>
              <a:t>main menu</a:t>
            </a:r>
            <a:endParaRPr lang="en-US" dirty="0"/>
          </a:p>
        </p:txBody>
      </p:sp>
      <p:sp>
        <p:nvSpPr>
          <p:cNvPr id="7" name="Slide Number Placeholder 6"/>
          <p:cNvSpPr>
            <a:spLocks noGrp="1"/>
          </p:cNvSpPr>
          <p:nvPr>
            <p:ph type="sldNum" sz="quarter" idx="12"/>
          </p:nvPr>
        </p:nvSpPr>
        <p:spPr/>
        <p:txBody>
          <a:bodyPr/>
          <a:lstStyle/>
          <a:p>
            <a:fld id="{96E36F11-A39A-294D-A59D-6180D50ED29D}"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71600"/>
            <a:ext cx="8229600" cy="4754563"/>
          </a:xfrm>
          <a:prstGeom prst="rect">
            <a:avLst/>
          </a:prstGeom>
        </p:spPr>
        <p:txBody>
          <a:bodyPr vert="horz" lIns="91440" tIns="45720" rIns="91440" bIns="45720" rtlCol="0">
            <a:normAutofit/>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B9D261-1E8E-484B-843D-CC371AF3349C}" type="datetime1">
              <a:rPr lang="en-US" smtClean="0"/>
              <a:pPr/>
              <a:t>4/19/13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main menu</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E36F11-A39A-294D-A59D-6180D50ED29D}" type="slidenum">
              <a:rPr lang="en-US" smtClean="0"/>
              <a:pPr/>
              <a:t>‹#›</a:t>
            </a:fld>
            <a:endParaRPr lang="en-US" dirty="0"/>
          </a:p>
        </p:txBody>
      </p:sp>
      <p:sp>
        <p:nvSpPr>
          <p:cNvPr id="9" name="Rectangle 22"/>
          <p:cNvSpPr>
            <a:spLocks noChangeArrowheads="1"/>
          </p:cNvSpPr>
          <p:nvPr/>
        </p:nvSpPr>
        <p:spPr bwMode="auto">
          <a:xfrm>
            <a:off x="0" y="-7938"/>
            <a:ext cx="9144000" cy="887413"/>
          </a:xfrm>
          <a:prstGeom prst="rect">
            <a:avLst/>
          </a:prstGeom>
          <a:gradFill rotWithShape="0">
            <a:gsLst>
              <a:gs pos="0">
                <a:srgbClr val="5487BD"/>
              </a:gs>
              <a:gs pos="100000">
                <a:schemeClr val="bg1"/>
              </a:gs>
            </a:gsLst>
            <a:lin ang="0" scaled="1"/>
          </a:gradFill>
          <a:ln w="9525">
            <a:noFill/>
            <a:miter lim="800000"/>
            <a:headEnd/>
            <a:tailEnd/>
          </a:ln>
        </p:spPr>
        <p:txBody>
          <a:bodyPr wrap="none" anchor="ctr"/>
          <a:lstStyle/>
          <a:p>
            <a:pPr>
              <a:defRPr/>
            </a:pPr>
            <a:endParaRPr lang="en-US" dirty="0">
              <a:ea typeface="ＭＳ Ｐゴシック" pitchFamily="-108" charset="-128"/>
            </a:endParaRPr>
          </a:p>
        </p:txBody>
      </p:sp>
      <p:sp>
        <p:nvSpPr>
          <p:cNvPr id="12" name="Line 6"/>
          <p:cNvSpPr>
            <a:spLocks noChangeShapeType="1"/>
          </p:cNvSpPr>
          <p:nvPr/>
        </p:nvSpPr>
        <p:spPr bwMode="auto">
          <a:xfrm>
            <a:off x="0" y="885825"/>
            <a:ext cx="9144000" cy="0"/>
          </a:xfrm>
          <a:prstGeom prst="line">
            <a:avLst/>
          </a:prstGeom>
          <a:noFill/>
          <a:ln w="15875">
            <a:solidFill>
              <a:srgbClr val="FF0000"/>
            </a:solidFill>
            <a:round/>
            <a:headEnd/>
            <a:tailEnd/>
          </a:ln>
          <a:effectLst/>
        </p:spPr>
        <p:txBody>
          <a:bodyPr wrap="none" anchor="ctr"/>
          <a:lstStyle/>
          <a:p>
            <a:pPr eaLnBrk="0" hangingPunct="0">
              <a:defRPr/>
            </a:pPr>
            <a:endParaRPr lang="en-US" dirty="0">
              <a:latin typeface="+mj-lt"/>
              <a:ea typeface="+mn-ea"/>
              <a:cs typeface="ＭＳ Ｐゴシック"/>
            </a:endParaRPr>
          </a:p>
        </p:txBody>
      </p:sp>
      <p:pic>
        <p:nvPicPr>
          <p:cNvPr id="13" name="Picture 3"/>
          <p:cNvPicPr>
            <a:picLocks noChangeAspect="1" noChangeArrowheads="1"/>
          </p:cNvPicPr>
          <p:nvPr/>
        </p:nvPicPr>
        <p:blipFill>
          <a:blip r:embed="rId14" cstate="print"/>
          <a:srcRect/>
          <a:stretch>
            <a:fillRect/>
          </a:stretch>
        </p:blipFill>
        <p:spPr bwMode="auto">
          <a:xfrm>
            <a:off x="8253186" y="0"/>
            <a:ext cx="876300" cy="876300"/>
          </a:xfrm>
          <a:prstGeom prst="rect">
            <a:avLst/>
          </a:prstGeom>
          <a:noFill/>
          <a:ln w="9525">
            <a:noFill/>
            <a:miter lim="800000"/>
            <a:headEnd/>
            <a:tailEnd/>
          </a:ln>
        </p:spPr>
      </p:pic>
      <p:sp>
        <p:nvSpPr>
          <p:cNvPr id="2" name="Title Placeholder 1"/>
          <p:cNvSpPr>
            <a:spLocks noGrp="1"/>
          </p:cNvSpPr>
          <p:nvPr>
            <p:ph type="title"/>
          </p:nvPr>
        </p:nvSpPr>
        <p:spPr>
          <a:xfrm>
            <a:off x="457200" y="0"/>
            <a:ext cx="8229600" cy="822960"/>
          </a:xfrm>
          <a:prstGeom prst="rect">
            <a:avLst/>
          </a:prstGeom>
        </p:spPr>
        <p:txBody>
          <a:bodyPr vert="horz" lIns="91440" tIns="45720" rIns="91440" bIns="45720" rtlCol="0" anchor="ctr" anchorCtr="1">
            <a:normAutofit/>
          </a:bodyPr>
          <a:lstStyle/>
          <a:p>
            <a:r>
              <a:rPr lang="en-US" dirty="0" smtClean="0"/>
              <a:t>Click to edit title</a:t>
            </a:r>
            <a:endParaRPr lang="en-US" dirty="0"/>
          </a:p>
        </p:txBody>
      </p:sp>
      <p:pic>
        <p:nvPicPr>
          <p:cNvPr id="16" name="Picture 15" descr="NOAA_logo.png"/>
          <p:cNvPicPr preferRelativeResize="0">
            <a:picLocks/>
          </p:cNvPicPr>
          <p:nvPr userDrawn="1"/>
        </p:nvPicPr>
        <p:blipFill>
          <a:blip r:embed="rId15"/>
          <a:stretch>
            <a:fillRect/>
          </a:stretch>
        </p:blipFill>
        <p:spPr>
          <a:xfrm>
            <a:off x="0" y="0"/>
            <a:ext cx="877824" cy="877824"/>
          </a:xfrm>
          <a:prstGeom prst="rect">
            <a:avLst/>
          </a:prstGeom>
        </p:spPr>
      </p:pic>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hf hdr="0" ftr="0" dt="0"/>
  <p:txStyles>
    <p:titleStyle>
      <a:lvl1pPr algn="ctr" defTabSz="914400" rtl="0" eaLnBrk="1" latinLnBrk="0" hangingPunct="1">
        <a:spcBef>
          <a:spcPct val="0"/>
        </a:spcBef>
        <a:buNone/>
        <a:defRPr sz="3200" kern="1200"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png"/><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95412"/>
            <a:ext cx="7772400" cy="1470025"/>
          </a:xfrm>
        </p:spPr>
        <p:txBody>
          <a:bodyPr>
            <a:normAutofit fontScale="90000"/>
          </a:bodyPr>
          <a:lstStyle/>
          <a:p>
            <a:r>
              <a:rPr lang="en-US" sz="4000" dirty="0" smtClean="0"/>
              <a:t>Request for</a:t>
            </a:r>
            <a:br>
              <a:rPr lang="en-US" sz="4000" dirty="0" smtClean="0"/>
            </a:br>
            <a:r>
              <a:rPr lang="en-US" sz="4000" dirty="0" smtClean="0"/>
              <a:t>VIIRS Sea Ice Characterization EDR </a:t>
            </a:r>
            <a:br>
              <a:rPr lang="en-US" sz="4000" dirty="0" smtClean="0"/>
            </a:br>
            <a:r>
              <a:rPr lang="en-US" sz="4000" dirty="0" smtClean="0"/>
              <a:t>(Ice Age) Beta Maturity</a:t>
            </a:r>
            <a:r>
              <a:rPr lang="en-US" dirty="0" smtClean="0"/>
              <a:t/>
            </a:r>
            <a:br>
              <a:rPr lang="en-US" dirty="0" smtClean="0"/>
            </a:br>
            <a:endParaRPr lang="en-US" dirty="0"/>
          </a:p>
        </p:txBody>
      </p:sp>
      <p:sp>
        <p:nvSpPr>
          <p:cNvPr id="3" name="Subtitle 2"/>
          <p:cNvSpPr>
            <a:spLocks noGrp="1"/>
          </p:cNvSpPr>
          <p:nvPr>
            <p:ph type="subTitle" idx="4294967295"/>
          </p:nvPr>
        </p:nvSpPr>
        <p:spPr>
          <a:xfrm>
            <a:off x="866899" y="4504034"/>
            <a:ext cx="7362701" cy="1235041"/>
          </a:xfrm>
        </p:spPr>
        <p:txBody>
          <a:bodyPr>
            <a:normAutofit/>
          </a:bodyPr>
          <a:lstStyle/>
          <a:p>
            <a:pPr marL="0" indent="0" algn="ctr">
              <a:spcBef>
                <a:spcPts val="0"/>
              </a:spcBef>
              <a:buNone/>
            </a:pPr>
            <a:r>
              <a:rPr lang="en-US" sz="2000" dirty="0"/>
              <a:t>Cryosphere  Products Validation Team</a:t>
            </a:r>
          </a:p>
          <a:p>
            <a:pPr marL="0" indent="0" algn="ctr">
              <a:spcBef>
                <a:spcPts val="0"/>
              </a:spcBef>
              <a:buNone/>
            </a:pPr>
            <a:r>
              <a:rPr lang="en-US" sz="2000" dirty="0"/>
              <a:t>Jeff Key,  NOAA/NESDIS/STAR, Team Lead</a:t>
            </a:r>
          </a:p>
          <a:p>
            <a:pPr marL="0" indent="0" algn="ctr">
              <a:spcBef>
                <a:spcPts val="0"/>
              </a:spcBef>
              <a:buNone/>
            </a:pPr>
            <a:r>
              <a:rPr lang="en-US" sz="2000" dirty="0"/>
              <a:t>Paul Meade, Cryosphere  Products JAM</a:t>
            </a:r>
          </a:p>
        </p:txBody>
      </p:sp>
      <p:sp>
        <p:nvSpPr>
          <p:cNvPr id="5" name="TextBox 4"/>
          <p:cNvSpPr txBox="1"/>
          <p:nvPr/>
        </p:nvSpPr>
        <p:spPr>
          <a:xfrm>
            <a:off x="1508166" y="2738937"/>
            <a:ext cx="5890161" cy="1569660"/>
          </a:xfrm>
          <a:prstGeom prst="rect">
            <a:avLst/>
          </a:prstGeom>
          <a:noFill/>
        </p:spPr>
        <p:txBody>
          <a:bodyPr wrap="square" rtlCol="0">
            <a:spAutoFit/>
          </a:bodyPr>
          <a:lstStyle/>
          <a:p>
            <a:r>
              <a:rPr lang="en-US" sz="2400" dirty="0"/>
              <a:t>DR # 7132</a:t>
            </a:r>
          </a:p>
          <a:p>
            <a:r>
              <a:rPr lang="en-US" sz="2400" dirty="0"/>
              <a:t>CCR # 474-CCR-13-0945</a:t>
            </a:r>
          </a:p>
          <a:p>
            <a:r>
              <a:rPr lang="en-US" sz="2400" dirty="0"/>
              <a:t>DRAT discussion: April 19, 2013</a:t>
            </a:r>
          </a:p>
          <a:p>
            <a:r>
              <a:rPr lang="en-US" sz="2400" dirty="0"/>
              <a:t>AERB presentation: April 24, 2013</a:t>
            </a: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History of Algorithm changes/updates</a:t>
            </a:r>
            <a:endParaRPr lang="en-US" sz="3200"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10</a:t>
            </a:fld>
            <a:endParaRPr lang="en-US" dirty="0"/>
          </a:p>
        </p:txBody>
      </p:sp>
      <p:graphicFrame>
        <p:nvGraphicFramePr>
          <p:cNvPr id="9" name="Content Placeholder 4"/>
          <p:cNvGraphicFramePr>
            <a:graphicFrameLocks/>
          </p:cNvGraphicFramePr>
          <p:nvPr/>
        </p:nvGraphicFramePr>
        <p:xfrm>
          <a:off x="457200" y="1217225"/>
          <a:ext cx="8229600" cy="2209800"/>
        </p:xfrm>
        <a:graphic>
          <a:graphicData uri="http://schemas.openxmlformats.org/drawingml/2006/table">
            <a:tbl>
              <a:tblPr firstRow="1" bandRow="1">
                <a:tableStyleId>{5C22544A-7EE6-4342-B048-85BDC9FD1C3A}</a:tableStyleId>
              </a:tblPr>
              <a:tblGrid>
                <a:gridCol w="1300348"/>
                <a:gridCol w="1520042"/>
                <a:gridCol w="2624446"/>
                <a:gridCol w="2784764"/>
              </a:tblGrid>
              <a:tr h="370840">
                <a:tc>
                  <a:txBody>
                    <a:bodyPr/>
                    <a:lstStyle/>
                    <a:p>
                      <a:r>
                        <a:rPr lang="en-US" dirty="0" smtClean="0"/>
                        <a:t>Date</a:t>
                      </a:r>
                      <a:endParaRPr lang="en-US" dirty="0"/>
                    </a:p>
                  </a:txBody>
                  <a:tcPr/>
                </a:tc>
                <a:tc>
                  <a:txBody>
                    <a:bodyPr/>
                    <a:lstStyle/>
                    <a:p>
                      <a:r>
                        <a:rPr lang="en-US" dirty="0" smtClean="0"/>
                        <a:t>Update/DR#</a:t>
                      </a:r>
                      <a:endParaRPr lang="en-US" dirty="0"/>
                    </a:p>
                  </a:txBody>
                  <a:tcPr/>
                </a:tc>
                <a:tc>
                  <a:txBody>
                    <a:bodyPr/>
                    <a:lstStyle/>
                    <a:p>
                      <a:r>
                        <a:rPr lang="en-US" dirty="0" smtClean="0"/>
                        <a:t>Reason</a:t>
                      </a:r>
                      <a:endParaRPr lang="en-US" dirty="0"/>
                    </a:p>
                  </a:txBody>
                  <a:tcPr/>
                </a:tc>
                <a:tc>
                  <a:txBody>
                    <a:bodyPr/>
                    <a:lstStyle/>
                    <a:p>
                      <a:r>
                        <a:rPr lang="en-US" dirty="0" smtClean="0"/>
                        <a:t>Status</a:t>
                      </a:r>
                      <a:endParaRPr lang="en-US" dirty="0"/>
                    </a:p>
                  </a:txBody>
                  <a:tcPr/>
                </a:tc>
              </a:tr>
              <a:tr h="370840">
                <a:tc>
                  <a:txBody>
                    <a:bodyPr/>
                    <a:lstStyle/>
                    <a:p>
                      <a:r>
                        <a:rPr lang="en-US" sz="1200" kern="1200" dirty="0" smtClean="0">
                          <a:solidFill>
                            <a:schemeClr val="dk1"/>
                          </a:solidFill>
                          <a:latin typeface="+mn-lt"/>
                          <a:ea typeface="+mn-ea"/>
                          <a:cs typeface="+mn-cs"/>
                        </a:rPr>
                        <a:t>2/27/2013</a:t>
                      </a:r>
                      <a:endParaRPr lang="en-US" sz="1200" dirty="0">
                        <a:solidFill>
                          <a:schemeClr val="tx1"/>
                        </a:solidFill>
                      </a:endParaRPr>
                    </a:p>
                  </a:txBody>
                  <a:tcPr/>
                </a:tc>
                <a:tc>
                  <a:txBody>
                    <a:bodyPr/>
                    <a:lstStyle/>
                    <a:p>
                      <a:r>
                        <a:rPr lang="en-US" sz="1200" dirty="0" smtClean="0">
                          <a:solidFill>
                            <a:schemeClr val="tx1"/>
                          </a:solidFill>
                        </a:rPr>
                        <a:t>DR 7068</a:t>
                      </a:r>
                      <a:endParaRPr lang="en-US" sz="1200" dirty="0">
                        <a:solidFill>
                          <a:schemeClr val="tx1"/>
                        </a:solidFill>
                      </a:endParaRPr>
                    </a:p>
                  </a:txBody>
                  <a:tcPr/>
                </a:tc>
                <a:tc>
                  <a:txBody>
                    <a:bodyPr/>
                    <a:lstStyle/>
                    <a:p>
                      <a:r>
                        <a:rPr lang="en-US" sz="1200" kern="1200" dirty="0" smtClean="0">
                          <a:solidFill>
                            <a:schemeClr val="dk1"/>
                          </a:solidFill>
                          <a:latin typeface="+mn-lt"/>
                          <a:ea typeface="+mn-ea"/>
                          <a:cs typeface="+mn-cs"/>
                        </a:rPr>
                        <a:t>RTN Sev2 PCR (VIIRS-SIC-EDR fill conditions not applied to both fields in the EDR)</a:t>
                      </a:r>
                      <a:endParaRPr lang="en-US" sz="1200" dirty="0">
                        <a:latin typeface="+mn-lt"/>
                      </a:endParaRPr>
                    </a:p>
                  </a:txBody>
                  <a:tcPr/>
                </a:tc>
                <a:tc>
                  <a:txBody>
                    <a:bodyPr/>
                    <a:lstStyle/>
                    <a:p>
                      <a:r>
                        <a:rPr lang="en-US" sz="1200" dirty="0" smtClean="0"/>
                        <a:t>open</a:t>
                      </a:r>
                      <a:endParaRPr lang="en-US" sz="1200" dirty="0"/>
                    </a:p>
                  </a:txBody>
                  <a:tcPr/>
                </a:tc>
              </a:tr>
              <a:tr h="370840">
                <a:tc>
                  <a:txBody>
                    <a:bodyPr/>
                    <a:lstStyle/>
                    <a:p>
                      <a:r>
                        <a:rPr lang="en-US" sz="1200" dirty="0" smtClean="0">
                          <a:solidFill>
                            <a:schemeClr val="tx1"/>
                          </a:solidFill>
                        </a:rPr>
                        <a:t> 02-03-2011</a:t>
                      </a:r>
                      <a:endParaRPr lang="en-US" sz="1200" dirty="0">
                        <a:solidFill>
                          <a:schemeClr val="tx1"/>
                        </a:solidFill>
                      </a:endParaRPr>
                    </a:p>
                  </a:txBody>
                  <a:tcPr/>
                </a:tc>
                <a:tc>
                  <a:txBody>
                    <a:bodyPr/>
                    <a:lstStyle/>
                    <a:p>
                      <a:r>
                        <a:rPr lang="en-US" sz="1200" dirty="0" smtClean="0">
                          <a:solidFill>
                            <a:schemeClr val="tx1"/>
                          </a:solidFill>
                        </a:rPr>
                        <a:t>DR 4197 </a:t>
                      </a:r>
                      <a:endParaRPr lang="en-US" sz="1200" dirty="0">
                        <a:solidFill>
                          <a:schemeClr val="tx1"/>
                        </a:solidFill>
                      </a:endParaRPr>
                    </a:p>
                  </a:txBody>
                  <a:tcPr/>
                </a:tc>
                <a:tc>
                  <a:txBody>
                    <a:bodyPr/>
                    <a:lstStyle/>
                    <a:p>
                      <a:r>
                        <a:rPr lang="en-US" sz="1200" kern="1200" dirty="0" smtClean="0">
                          <a:solidFill>
                            <a:schemeClr val="dk1"/>
                          </a:solidFill>
                          <a:latin typeface="+mn-lt"/>
                          <a:ea typeface="+mn-ea"/>
                          <a:cs typeface="+mn-cs"/>
                        </a:rPr>
                        <a:t> Sea Ice Model based problems</a:t>
                      </a:r>
                      <a:endParaRPr lang="en-US" sz="1200" dirty="0">
                        <a:latin typeface="+mn-lt"/>
                      </a:endParaRPr>
                    </a:p>
                  </a:txBody>
                  <a:tcPr/>
                </a:tc>
                <a:tc>
                  <a:txBody>
                    <a:bodyPr/>
                    <a:lstStyle/>
                    <a:p>
                      <a:r>
                        <a:rPr lang="en-US" sz="1200" dirty="0" smtClean="0"/>
                        <a:t> </a:t>
                      </a:r>
                      <a:r>
                        <a:rPr lang="en-US" sz="1200" kern="1200" dirty="0" smtClean="0">
                          <a:solidFill>
                            <a:schemeClr val="dk1"/>
                          </a:solidFill>
                          <a:latin typeface="+mn-lt"/>
                          <a:ea typeface="+mn-ea"/>
                          <a:cs typeface="+mn-cs"/>
                        </a:rPr>
                        <a:t>Future Re-Evaluation</a:t>
                      </a:r>
                      <a:endParaRPr lang="en-US" sz="1200" dirty="0"/>
                    </a:p>
                  </a:txBody>
                  <a:tcPr/>
                </a:tc>
              </a:tr>
              <a:tr h="370840">
                <a:tc>
                  <a:txBody>
                    <a:bodyPr/>
                    <a:lstStyle/>
                    <a:p>
                      <a:r>
                        <a:rPr lang="en-US" sz="1200" dirty="0" smtClean="0">
                          <a:solidFill>
                            <a:schemeClr val="tx1"/>
                          </a:solidFill>
                        </a:rPr>
                        <a:t>07-17-2009</a:t>
                      </a:r>
                      <a:endParaRPr lang="en-US" sz="1200" dirty="0">
                        <a:solidFill>
                          <a:schemeClr val="tx1"/>
                        </a:solidFill>
                      </a:endParaRPr>
                    </a:p>
                  </a:txBody>
                  <a:tcPr/>
                </a:tc>
                <a:tc>
                  <a:txBody>
                    <a:bodyPr/>
                    <a:lstStyle/>
                    <a:p>
                      <a:r>
                        <a:rPr lang="en-US" sz="1200" dirty="0" smtClean="0">
                          <a:solidFill>
                            <a:schemeClr val="tx1"/>
                          </a:solidFill>
                        </a:rPr>
                        <a:t>DR 2844</a:t>
                      </a:r>
                      <a:endParaRPr lang="en-US" sz="1200" dirty="0">
                        <a:solidFill>
                          <a:schemeClr val="tx1"/>
                        </a:solidFill>
                      </a:endParaRPr>
                    </a:p>
                  </a:txBody>
                  <a:tcPr/>
                </a:tc>
                <a:tc>
                  <a:txBody>
                    <a:bodyPr/>
                    <a:lstStyle/>
                    <a:p>
                      <a:r>
                        <a:rPr lang="en-US" sz="1200" kern="1200" dirty="0" smtClean="0">
                          <a:solidFill>
                            <a:schemeClr val="dk1"/>
                          </a:solidFill>
                          <a:latin typeface="+mn-lt"/>
                          <a:ea typeface="+mn-ea"/>
                          <a:cs typeface="+mn-cs"/>
                        </a:rPr>
                        <a:t>Sea ice age ATBD does not meet scientific standards</a:t>
                      </a:r>
                      <a:endParaRPr lang="en-US" sz="1200" dirty="0">
                        <a:latin typeface="+mn-lt"/>
                      </a:endParaRPr>
                    </a:p>
                  </a:txBody>
                  <a:tcPr/>
                </a:tc>
                <a:tc>
                  <a:txBody>
                    <a:bodyPr/>
                    <a:lstStyle/>
                    <a:p>
                      <a:r>
                        <a:rPr lang="en-US" sz="1200" dirty="0" smtClean="0"/>
                        <a:t>open</a:t>
                      </a:r>
                      <a:endParaRPr lang="en-US" sz="1200" dirty="0"/>
                    </a:p>
                  </a:txBody>
                  <a:tcPr/>
                </a:tc>
              </a:tr>
              <a:tr h="370840">
                <a:tc>
                  <a:txBody>
                    <a:bodyPr/>
                    <a:lstStyle/>
                    <a:p>
                      <a:r>
                        <a:rPr lang="en-US" sz="1200" dirty="0" smtClean="0">
                          <a:solidFill>
                            <a:schemeClr val="tx1"/>
                          </a:solidFill>
                        </a:rPr>
                        <a:t>07-17-2009</a:t>
                      </a:r>
                      <a:endParaRPr lang="en-US" sz="1200" dirty="0">
                        <a:solidFill>
                          <a:schemeClr val="tx1"/>
                        </a:solidFill>
                      </a:endParaRPr>
                    </a:p>
                  </a:txBody>
                  <a:tcPr/>
                </a:tc>
                <a:tc>
                  <a:txBody>
                    <a:bodyPr/>
                    <a:lstStyle/>
                    <a:p>
                      <a:r>
                        <a:rPr lang="en-US" sz="1200" dirty="0" smtClean="0"/>
                        <a:t>DR</a:t>
                      </a:r>
                      <a:r>
                        <a:rPr lang="en-US" sz="1200" baseline="0" dirty="0" smtClean="0"/>
                        <a:t> 2723</a:t>
                      </a:r>
                      <a:endParaRPr lang="en-US" sz="1200" dirty="0"/>
                    </a:p>
                  </a:txBody>
                  <a:tcPr/>
                </a:tc>
                <a:tc>
                  <a:txBody>
                    <a:bodyPr/>
                    <a:lstStyle/>
                    <a:p>
                      <a:r>
                        <a:rPr lang="en-US" sz="1200" kern="1200" dirty="0" smtClean="0">
                          <a:solidFill>
                            <a:schemeClr val="dk1"/>
                          </a:solidFill>
                          <a:latin typeface="+mn-lt"/>
                          <a:ea typeface="+mn-ea"/>
                          <a:cs typeface="+mn-cs"/>
                        </a:rPr>
                        <a:t>Snow-depth-on-sea-ice-LUT</a:t>
                      </a:r>
                      <a:endParaRPr lang="en-US" sz="1200" dirty="0">
                        <a:latin typeface="+mn-lt"/>
                      </a:endParaRPr>
                    </a:p>
                  </a:txBody>
                  <a:tcPr/>
                </a:tc>
                <a:tc>
                  <a:txBody>
                    <a:bodyPr/>
                    <a:lstStyle/>
                    <a:p>
                      <a:r>
                        <a:rPr lang="en-US" sz="1200" dirty="0" smtClean="0"/>
                        <a:t>To</a:t>
                      </a:r>
                      <a:r>
                        <a:rPr lang="en-US" sz="1200" baseline="0" dirty="0" smtClean="0"/>
                        <a:t> be re-evaluated</a:t>
                      </a:r>
                      <a:endParaRPr lang="en-US" sz="1200" dirty="0"/>
                    </a:p>
                  </a:txBody>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170225" cy="822960"/>
          </a:xfrm>
        </p:spPr>
        <p:txBody>
          <a:bodyPr>
            <a:normAutofit fontScale="90000"/>
          </a:bodyPr>
          <a:lstStyle/>
          <a:p>
            <a:r>
              <a:rPr lang="en-US" sz="3200" dirty="0" smtClean="0"/>
              <a:t>VIIRS Sea Ice Characterization EDR</a:t>
            </a:r>
            <a:br>
              <a:rPr lang="en-US" sz="3200" dirty="0" smtClean="0"/>
            </a:br>
            <a:r>
              <a:rPr lang="en-US" sz="3200" dirty="0" smtClean="0"/>
              <a:t> Beta Maturity Evaluation</a:t>
            </a:r>
            <a:endParaRPr lang="en-US" sz="3200" dirty="0"/>
          </a:p>
        </p:txBody>
      </p:sp>
      <p:sp>
        <p:nvSpPr>
          <p:cNvPr id="3" name="Content Placeholder 2"/>
          <p:cNvSpPr>
            <a:spLocks noGrp="1"/>
          </p:cNvSpPr>
          <p:nvPr>
            <p:ph idx="1"/>
          </p:nvPr>
        </p:nvSpPr>
        <p:spPr>
          <a:xfrm>
            <a:off x="397825" y="1110349"/>
            <a:ext cx="8229600" cy="5349875"/>
          </a:xfrm>
        </p:spPr>
        <p:txBody>
          <a:bodyPr>
            <a:normAutofit lnSpcReduction="10000"/>
          </a:bodyPr>
          <a:lstStyle/>
          <a:p>
            <a:pPr>
              <a:spcAft>
                <a:spcPts val="1200"/>
              </a:spcAft>
            </a:pPr>
            <a:r>
              <a:rPr lang="en-US" dirty="0" smtClean="0"/>
              <a:t>Beta Maturity Evaluation Approaches</a:t>
            </a:r>
          </a:p>
          <a:p>
            <a:pPr lvl="1">
              <a:spcBef>
                <a:spcPts val="1200"/>
              </a:spcBef>
              <a:spcAft>
                <a:spcPts val="1200"/>
              </a:spcAft>
            </a:pPr>
            <a:r>
              <a:rPr lang="en-US" dirty="0" smtClean="0"/>
              <a:t>Our analysis has focused on the Beaufort Sea, but other regions in the Arctic and Antarctic, as well as global coverage, have been analyzed for one or more days</a:t>
            </a:r>
          </a:p>
          <a:p>
            <a:pPr lvl="1"/>
            <a:r>
              <a:rPr lang="en-US" dirty="0" smtClean="0"/>
              <a:t>Comparison of Summer Sea Ice Characterization (SIC) EDR to ice coverage shown by 4-km IMS data</a:t>
            </a:r>
          </a:p>
          <a:p>
            <a:pPr lvl="2">
              <a:spcAft>
                <a:spcPts val="1200"/>
              </a:spcAft>
            </a:pPr>
            <a:r>
              <a:rPr lang="en-US" dirty="0" smtClean="0"/>
              <a:t>At this time of year, all ice should be “other </a:t>
            </a:r>
            <a:r>
              <a:rPr lang="en-US" dirty="0" smtClean="0"/>
              <a:t>ice” (not new/young) </a:t>
            </a:r>
            <a:r>
              <a:rPr lang="en-US" dirty="0" smtClean="0"/>
              <a:t>so comparison is possible</a:t>
            </a:r>
          </a:p>
          <a:p>
            <a:pPr lvl="1">
              <a:spcAft>
                <a:spcPts val="1200"/>
              </a:spcAft>
            </a:pPr>
            <a:r>
              <a:rPr lang="en-US" dirty="0" smtClean="0"/>
              <a:t>Manual inspection </a:t>
            </a:r>
            <a:r>
              <a:rPr lang="en-US" dirty="0"/>
              <a:t>of </a:t>
            </a:r>
            <a:r>
              <a:rPr lang="en-US" dirty="0" smtClean="0"/>
              <a:t>SIC </a:t>
            </a:r>
            <a:r>
              <a:rPr lang="en-US" dirty="0"/>
              <a:t>EDR </a:t>
            </a:r>
            <a:r>
              <a:rPr lang="en-US" dirty="0" smtClean="0"/>
              <a:t>images in specific regions and globally</a:t>
            </a:r>
          </a:p>
          <a:p>
            <a:pPr lvl="1"/>
            <a:r>
              <a:rPr lang="en-US" dirty="0" smtClean="0"/>
              <a:t>Comparison of SIC EDR ice classification to National Ice Center charts</a:t>
            </a:r>
            <a:endParaRPr lang="en-US" dirty="0" smtClean="0">
              <a:solidFill>
                <a:srgbClr val="FF0000"/>
              </a:solidFill>
            </a:endParaRPr>
          </a:p>
          <a:p>
            <a:pPr lvl="1"/>
            <a:endParaRPr lang="en-US" dirty="0">
              <a:solidFill>
                <a:srgbClr val="FF0000"/>
              </a:solidFill>
            </a:endParaRPr>
          </a:p>
        </p:txBody>
      </p:sp>
      <p:sp>
        <p:nvSpPr>
          <p:cNvPr id="4" name="Slide Number Placeholder 3"/>
          <p:cNvSpPr>
            <a:spLocks noGrp="1"/>
          </p:cNvSpPr>
          <p:nvPr>
            <p:ph type="sldNum" sz="quarter" idx="12"/>
          </p:nvPr>
        </p:nvSpPr>
        <p:spPr/>
        <p:txBody>
          <a:bodyPr/>
          <a:lstStyle/>
          <a:p>
            <a:fld id="{96E36F11-A39A-294D-A59D-6180D50ED29D}" type="slidenum">
              <a:rPr lang="en-US" smtClean="0"/>
              <a:pPr/>
              <a:t>11</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896100" y="6492875"/>
            <a:ext cx="2133600" cy="365125"/>
          </a:xfrm>
        </p:spPr>
        <p:txBody>
          <a:bodyPr/>
          <a:lstStyle/>
          <a:p>
            <a:fld id="{96E36F11-A39A-294D-A59D-6180D50ED29D}" type="slidenum">
              <a:rPr lang="en-US" smtClean="0"/>
              <a:pPr/>
              <a:t>12</a:t>
            </a:fld>
            <a:endParaRPr lang="en-US" dirty="0"/>
          </a:p>
        </p:txBody>
      </p:sp>
      <p:sp>
        <p:nvSpPr>
          <p:cNvPr id="3" name="TextBox 2"/>
          <p:cNvSpPr txBox="1"/>
          <p:nvPr/>
        </p:nvSpPr>
        <p:spPr>
          <a:xfrm>
            <a:off x="292100" y="2657294"/>
            <a:ext cx="3364912" cy="1740291"/>
          </a:xfrm>
          <a:prstGeom prst="rect">
            <a:avLst/>
          </a:prstGeom>
          <a:noFill/>
        </p:spPr>
        <p:txBody>
          <a:bodyPr wrap="square" rtlCol="0">
            <a:spAutoFit/>
          </a:bodyPr>
          <a:lstStyle/>
          <a:p>
            <a:r>
              <a:rPr lang="en-US" i="1" dirty="0" smtClean="0"/>
              <a:t>VIIRS SIC EDR for Dec 17, 2012, with ice quality = good.  Ice coverage here looks reasonable, but note large areas of New/Young ice, which are incorrectly classified.</a:t>
            </a:r>
            <a:endParaRPr lang="en-US" i="1" dirty="0"/>
          </a:p>
        </p:txBody>
      </p:sp>
      <p:pic>
        <p:nvPicPr>
          <p:cNvPr id="5" name="Picture 2" descr="C:\Users\Tschudi\AppData\Local\Microsoft\Windows\Temporary Internet Files\Content.Outlook\WDQO1EAQ\SIC_NHem_goodQua_smal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012" y="1403349"/>
            <a:ext cx="5302839" cy="5302839"/>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p:txBody>
          <a:bodyPr>
            <a:normAutofit fontScale="90000"/>
          </a:bodyPr>
          <a:lstStyle/>
          <a:p>
            <a:r>
              <a:rPr lang="en-US" sz="3200" dirty="0" smtClean="0"/>
              <a:t>VIIRS Sea Ice Characterization EDR</a:t>
            </a:r>
            <a:br>
              <a:rPr lang="en-US" sz="3200" dirty="0" smtClean="0"/>
            </a:br>
            <a:r>
              <a:rPr lang="en-US" sz="3200" dirty="0" smtClean="0"/>
              <a:t>Beta Maturity Evaluation</a:t>
            </a:r>
            <a:endParaRPr lang="en-US" sz="3200"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34300" cy="822960"/>
          </a:xfrm>
        </p:spPr>
        <p:txBody>
          <a:bodyPr>
            <a:normAutofit fontScale="90000"/>
          </a:bodyPr>
          <a:lstStyle/>
          <a:p>
            <a:r>
              <a:rPr lang="en-US" dirty="0" smtClean="0"/>
              <a:t>Beta </a:t>
            </a:r>
            <a:r>
              <a:rPr lang="en-US" dirty="0"/>
              <a:t>Maturity </a:t>
            </a:r>
            <a:r>
              <a:rPr lang="en-US" dirty="0" smtClean="0"/>
              <a:t>Evaluation VIIRS Sea Ice Characterization EDR vs. Passive Microwave</a:t>
            </a:r>
            <a:endParaRPr lang="en-US"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13</a:t>
            </a:fld>
            <a:endParaRPr lang="en-US" dirty="0"/>
          </a:p>
        </p:txBody>
      </p:sp>
      <p:pic>
        <p:nvPicPr>
          <p:cNvPr id="5" name="Content Placeholder 4" descr="viirs_ssmi_ice_extent_1_feb_29_jan_12.jpg"/>
          <p:cNvPicPr>
            <a:picLocks noGrp="1" noChangeAspect="1"/>
          </p:cNvPicPr>
          <p:nvPr>
            <p:ph idx="1"/>
          </p:nvPr>
        </p:nvPicPr>
        <p:blipFill>
          <a:blip r:embed="rId2" cstate="print"/>
          <a:stretch>
            <a:fillRect/>
          </a:stretch>
        </p:blipFill>
        <p:spPr>
          <a:xfrm>
            <a:off x="2523098" y="1371600"/>
            <a:ext cx="6460004" cy="4754563"/>
          </a:xfrm>
          <a:prstGeom prst="rect">
            <a:avLst/>
          </a:prstGeom>
        </p:spPr>
      </p:pic>
      <p:sp>
        <p:nvSpPr>
          <p:cNvPr id="6" name="TextBox 5"/>
          <p:cNvSpPr txBox="1"/>
          <p:nvPr/>
        </p:nvSpPr>
        <p:spPr>
          <a:xfrm>
            <a:off x="241300" y="1524000"/>
            <a:ext cx="2184400" cy="2862322"/>
          </a:xfrm>
          <a:prstGeom prst="rect">
            <a:avLst/>
          </a:prstGeom>
          <a:noFill/>
        </p:spPr>
        <p:txBody>
          <a:bodyPr wrap="square" rtlCol="0">
            <a:spAutoFit/>
          </a:bodyPr>
          <a:lstStyle/>
          <a:p>
            <a:r>
              <a:rPr lang="en-US" i="1" dirty="0"/>
              <a:t>Sea ice extent is realistic, but with some false ice over open water, misclassification of new/young vs. other ice, and some misplacement of land </a:t>
            </a:r>
            <a:r>
              <a:rPr lang="en-US" i="1" dirty="0" smtClean="0"/>
              <a:t>values.</a:t>
            </a:r>
            <a:endParaRPr lang="en-US" i="1" dirty="0"/>
          </a:p>
          <a:p>
            <a:endParaRPr lang="en-US" i="1" dirty="0"/>
          </a:p>
        </p:txBody>
      </p:sp>
    </p:spTree>
    <p:extLst>
      <p:ext uri="{BB962C8B-B14F-4D97-AF65-F5344CB8AC3E}">
        <p14:creationId xmlns:p14="http://schemas.microsoft.com/office/powerpoint/2010/main" val="3709488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
            <a:ext cx="8229600" cy="822960"/>
          </a:xfrm>
        </p:spPr>
        <p:txBody>
          <a:bodyPr>
            <a:normAutofit fontScale="90000"/>
          </a:bodyPr>
          <a:lstStyle/>
          <a:p>
            <a:r>
              <a:rPr lang="en-US" dirty="0" smtClean="0"/>
              <a:t>Beta Maturity Evaluation</a:t>
            </a:r>
            <a:br>
              <a:rPr lang="en-US" dirty="0" smtClean="0"/>
            </a:br>
            <a:r>
              <a:rPr lang="en-US" dirty="0" smtClean="0"/>
              <a:t>Ice Type Misclassification Due to Cloud</a:t>
            </a:r>
            <a:r>
              <a:rPr lang="en-US" dirty="0" smtClean="0">
                <a:solidFill>
                  <a:srgbClr val="FF0000"/>
                </a:solidFill>
              </a:rPr>
              <a:t> </a:t>
            </a:r>
            <a:r>
              <a:rPr lang="en-US" dirty="0" smtClean="0"/>
              <a:t/>
            </a:r>
            <a:br>
              <a:rPr lang="en-US" dirty="0" smtClean="0"/>
            </a:br>
            <a:endParaRPr lang="en-US" dirty="0">
              <a:solidFill>
                <a:srgbClr val="FF0000"/>
              </a:solidFill>
            </a:endParaRPr>
          </a:p>
        </p:txBody>
      </p:sp>
      <p:pic>
        <p:nvPicPr>
          <p:cNvPr id="4" name="Picture 3" descr="VIIRS_IceAge_2km_gridded_CNFCLR_GOOD.jpg"/>
          <p:cNvPicPr/>
          <p:nvPr/>
        </p:nvPicPr>
        <p:blipFill>
          <a:blip r:embed="rId2" cstate="print"/>
          <a:stretch>
            <a:fillRect/>
          </a:stretch>
        </p:blipFill>
        <p:spPr>
          <a:xfrm>
            <a:off x="4115610" y="1104900"/>
            <a:ext cx="4679718" cy="5446086"/>
          </a:xfrm>
          <a:prstGeom prst="rect">
            <a:avLst/>
          </a:prstGeom>
        </p:spPr>
      </p:pic>
      <p:sp>
        <p:nvSpPr>
          <p:cNvPr id="3" name="TextBox 2"/>
          <p:cNvSpPr txBox="1"/>
          <p:nvPr/>
        </p:nvSpPr>
        <p:spPr>
          <a:xfrm>
            <a:off x="364545" y="2029121"/>
            <a:ext cx="3454400" cy="2031325"/>
          </a:xfrm>
          <a:prstGeom prst="rect">
            <a:avLst/>
          </a:prstGeom>
          <a:noFill/>
        </p:spPr>
        <p:txBody>
          <a:bodyPr wrap="square" rtlCol="0">
            <a:spAutoFit/>
          </a:bodyPr>
          <a:lstStyle/>
          <a:p>
            <a:r>
              <a:rPr lang="en-US" i="1" dirty="0"/>
              <a:t>VIIRS SIC on Feb 9, 2012 in the Beaufort Sea for VIIRS cloud mask confidently clear and good SIC quality flag data.  New/Young </a:t>
            </a:r>
            <a:r>
              <a:rPr lang="en-US" i="1" dirty="0" smtClean="0"/>
              <a:t>ice (</a:t>
            </a:r>
            <a:r>
              <a:rPr lang="en-US" i="1" dirty="0"/>
              <a:t>i</a:t>
            </a:r>
            <a:r>
              <a:rPr lang="en-US" i="1" dirty="0" smtClean="0"/>
              <a:t>n blue) </a:t>
            </a:r>
            <a:r>
              <a:rPr lang="en-US" i="1" dirty="0"/>
              <a:t>on left is misclassified, likely due to </a:t>
            </a:r>
            <a:r>
              <a:rPr lang="en-US" i="1" dirty="0" smtClean="0"/>
              <a:t>the presence of cloud. </a:t>
            </a:r>
            <a:endParaRPr lang="en-US" i="1" dirty="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smtClean="0"/>
              <a:t>Beta </a:t>
            </a:r>
            <a:r>
              <a:rPr lang="en-US" dirty="0"/>
              <a:t>Maturity </a:t>
            </a:r>
            <a:r>
              <a:rPr lang="en-US" dirty="0" smtClean="0"/>
              <a:t>Evaluation</a:t>
            </a:r>
            <a:br>
              <a:rPr lang="en-US" dirty="0" smtClean="0"/>
            </a:br>
            <a:r>
              <a:rPr lang="en-US" dirty="0" smtClean="0"/>
              <a:t>Misclassification during melt season</a:t>
            </a:r>
            <a:endParaRPr lang="en-US"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15</a:t>
            </a:fld>
            <a:endParaRPr lang="en-US" dirty="0"/>
          </a:p>
        </p:txBody>
      </p:sp>
      <p:pic>
        <p:nvPicPr>
          <p:cNvPr id="6" name="Picture 5" descr="VIIRS_IceAge_2km_gridded.jpg"/>
          <p:cNvPicPr/>
          <p:nvPr/>
        </p:nvPicPr>
        <p:blipFill>
          <a:blip r:embed="rId2" cstate="print"/>
          <a:stretch>
            <a:fillRect/>
          </a:stretch>
        </p:blipFill>
        <p:spPr>
          <a:xfrm>
            <a:off x="4174404" y="1536699"/>
            <a:ext cx="4618227" cy="5027437"/>
          </a:xfrm>
          <a:prstGeom prst="rect">
            <a:avLst/>
          </a:prstGeom>
        </p:spPr>
      </p:pic>
      <p:sp>
        <p:nvSpPr>
          <p:cNvPr id="7" name="TextBox 6"/>
          <p:cNvSpPr txBox="1"/>
          <p:nvPr/>
        </p:nvSpPr>
        <p:spPr>
          <a:xfrm>
            <a:off x="457200" y="2524393"/>
            <a:ext cx="3389361" cy="1477328"/>
          </a:xfrm>
          <a:prstGeom prst="rect">
            <a:avLst/>
          </a:prstGeom>
          <a:noFill/>
        </p:spPr>
        <p:txBody>
          <a:bodyPr wrap="square" rtlCol="0">
            <a:spAutoFit/>
          </a:bodyPr>
          <a:lstStyle/>
          <a:p>
            <a:r>
              <a:rPr lang="en-US" i="1" dirty="0" smtClean="0"/>
              <a:t>SIC EDR for June </a:t>
            </a:r>
            <a:r>
              <a:rPr lang="en-US" i="1" dirty="0"/>
              <a:t>8, </a:t>
            </a:r>
            <a:r>
              <a:rPr lang="en-US" i="1" dirty="0" smtClean="0"/>
              <a:t>2012, Beaufort Sea. New/Young ice (blue) </a:t>
            </a:r>
            <a:r>
              <a:rPr lang="en-US" i="1" dirty="0"/>
              <a:t>is </a:t>
            </a:r>
            <a:r>
              <a:rPr lang="en-US" i="1" dirty="0" smtClean="0"/>
              <a:t>misclassified. It should </a:t>
            </a:r>
            <a:r>
              <a:rPr lang="en-US" i="1" dirty="0"/>
              <a:t>not exist in </a:t>
            </a:r>
            <a:r>
              <a:rPr lang="en-US" i="1" dirty="0" smtClean="0"/>
              <a:t>June.</a:t>
            </a:r>
            <a:endParaRPr lang="en-US" i="1" dirty="0"/>
          </a:p>
          <a:p>
            <a:endParaRPr lang="en-US" dirty="0"/>
          </a:p>
        </p:txBody>
      </p:sp>
    </p:spTree>
    <p:extLst>
      <p:ext uri="{BB962C8B-B14F-4D97-AF65-F5344CB8AC3E}">
        <p14:creationId xmlns:p14="http://schemas.microsoft.com/office/powerpoint/2010/main" val="821249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3572" y="-279400"/>
            <a:ext cx="7503796" cy="1470025"/>
          </a:xfrm>
        </p:spPr>
        <p:txBody>
          <a:bodyPr>
            <a:noAutofit/>
          </a:bodyPr>
          <a:lstStyle/>
          <a:p>
            <a:r>
              <a:rPr lang="en-US" dirty="0" smtClean="0"/>
              <a:t>VIIRS Sea Ice Characterization EDR Anomalies over Beaufort Sea (June 8, 2012)</a:t>
            </a:r>
            <a:endParaRPr lang="en-US" dirty="0"/>
          </a:p>
        </p:txBody>
      </p:sp>
      <p:pic>
        <p:nvPicPr>
          <p:cNvPr id="7" name="Picture 6" descr="npp_sdr_m10m7m4_d20120608_t2048385_e2050027_zoom.png"/>
          <p:cNvPicPr>
            <a:picLocks noChangeAspect="1"/>
          </p:cNvPicPr>
          <p:nvPr/>
        </p:nvPicPr>
        <p:blipFill>
          <a:blip r:embed="rId2" cstate="print"/>
          <a:stretch>
            <a:fillRect/>
          </a:stretch>
        </p:blipFill>
        <p:spPr>
          <a:xfrm>
            <a:off x="533400" y="1600200"/>
            <a:ext cx="3845062" cy="3581400"/>
          </a:xfrm>
          <a:prstGeom prst="rect">
            <a:avLst/>
          </a:prstGeom>
        </p:spPr>
      </p:pic>
      <p:pic>
        <p:nvPicPr>
          <p:cNvPr id="8" name="Picture 7" descr="npp_sia_d20120608_t2048385_e2050027_zoom.png"/>
          <p:cNvPicPr>
            <a:picLocks noChangeAspect="1"/>
          </p:cNvPicPr>
          <p:nvPr/>
        </p:nvPicPr>
        <p:blipFill>
          <a:blip r:embed="rId3" cstate="print"/>
          <a:stretch>
            <a:fillRect/>
          </a:stretch>
        </p:blipFill>
        <p:spPr>
          <a:xfrm>
            <a:off x="4724400" y="1600200"/>
            <a:ext cx="3824609" cy="3562350"/>
          </a:xfrm>
          <a:prstGeom prst="rect">
            <a:avLst/>
          </a:prstGeom>
        </p:spPr>
      </p:pic>
      <p:sp>
        <p:nvSpPr>
          <p:cNvPr id="5" name="TextBox 4"/>
          <p:cNvSpPr txBox="1"/>
          <p:nvPr/>
        </p:nvSpPr>
        <p:spPr>
          <a:xfrm>
            <a:off x="6172200" y="971490"/>
            <a:ext cx="2743200" cy="400110"/>
          </a:xfrm>
          <a:prstGeom prst="rect">
            <a:avLst/>
          </a:prstGeom>
          <a:noFill/>
          <a:ln>
            <a:solidFill>
              <a:schemeClr val="tx2"/>
            </a:solidFill>
          </a:ln>
        </p:spPr>
        <p:txBody>
          <a:bodyPr wrap="square" rtlCol="0">
            <a:spAutoFit/>
          </a:bodyPr>
          <a:lstStyle/>
          <a:p>
            <a:r>
              <a:rPr lang="en-US" sz="1000" b="1" dirty="0" smtClean="0"/>
              <a:t>Discontinuities detected along lat/lon  boundaries spaced 0.5 deg.   </a:t>
            </a:r>
            <a:endParaRPr lang="en-US" sz="1000" b="1" dirty="0"/>
          </a:p>
        </p:txBody>
      </p:sp>
      <p:cxnSp>
        <p:nvCxnSpPr>
          <p:cNvPr id="9" name="Straight Arrow Connector 8"/>
          <p:cNvCxnSpPr>
            <a:stCxn id="5" idx="2"/>
          </p:cNvCxnSpPr>
          <p:nvPr/>
        </p:nvCxnSpPr>
        <p:spPr>
          <a:xfrm>
            <a:off x="7543800" y="1371600"/>
            <a:ext cx="685800" cy="173349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7543800" y="2667000"/>
            <a:ext cx="11430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914400" y="987425"/>
            <a:ext cx="3276600" cy="400110"/>
          </a:xfrm>
          <a:prstGeom prst="rect">
            <a:avLst/>
          </a:prstGeom>
          <a:noFill/>
          <a:ln>
            <a:solidFill>
              <a:schemeClr val="tx2"/>
            </a:solidFill>
          </a:ln>
        </p:spPr>
        <p:txBody>
          <a:bodyPr wrap="square" rtlCol="0">
            <a:spAutoFit/>
          </a:bodyPr>
          <a:lstStyle/>
          <a:p>
            <a:r>
              <a:rPr lang="en-US" sz="1000" b="1" dirty="0" smtClean="0"/>
              <a:t>Some misclassification evident due to VCM IP cloud leakage and cloud shadows</a:t>
            </a:r>
            <a:endParaRPr lang="en-US" sz="1000" b="1" dirty="0"/>
          </a:p>
        </p:txBody>
      </p:sp>
      <p:sp>
        <p:nvSpPr>
          <p:cNvPr id="16" name="Oval 15"/>
          <p:cNvSpPr/>
          <p:nvPr/>
        </p:nvSpPr>
        <p:spPr>
          <a:xfrm rot="2587146">
            <a:off x="5392966" y="3169028"/>
            <a:ext cx="1912248" cy="102820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Arrow Connector 16"/>
          <p:cNvCxnSpPr/>
          <p:nvPr/>
        </p:nvCxnSpPr>
        <p:spPr>
          <a:xfrm>
            <a:off x="2209800" y="1371600"/>
            <a:ext cx="3429000" cy="1828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rot="2587146">
            <a:off x="1236182" y="3257886"/>
            <a:ext cx="1912248" cy="102820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Arrow Connector 19"/>
          <p:cNvCxnSpPr/>
          <p:nvPr/>
        </p:nvCxnSpPr>
        <p:spPr>
          <a:xfrm flipH="1">
            <a:off x="1752600" y="1371600"/>
            <a:ext cx="381000" cy="1676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76385" y="5710594"/>
            <a:ext cx="8915400" cy="1169551"/>
          </a:xfrm>
          <a:prstGeom prst="rect">
            <a:avLst/>
          </a:prstGeom>
          <a:noFill/>
        </p:spPr>
        <p:txBody>
          <a:bodyPr wrap="square" rtlCol="0">
            <a:spAutoFit/>
          </a:bodyPr>
          <a:lstStyle/>
          <a:p>
            <a:r>
              <a:rPr lang="en-US" sz="1400" dirty="0" smtClean="0"/>
              <a:t>Several discontinuities that align along  0.5 steps of latitude and longitude are evident as shown along the black dashed lines.  The reflectance based day algorithm has dependencies on the coarse resolution NCEP ancillary fields for precipitable water and total column ozone.  In addition the algorithm also has a dependency on the climatological snow depth/ice thickness LUT (modeled using 2.5 deg. surface air and precipitation rate climatology data) .  The 0.5 deg. are strongly suggestive of sensitivity to the NCEP precipitable water field.</a:t>
            </a:r>
          </a:p>
        </p:txBody>
      </p:sp>
      <p:sp>
        <p:nvSpPr>
          <p:cNvPr id="23" name="Oval 22"/>
          <p:cNvSpPr/>
          <p:nvPr/>
        </p:nvSpPr>
        <p:spPr>
          <a:xfrm rot="4656734">
            <a:off x="6993801" y="3888160"/>
            <a:ext cx="1604965" cy="6325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p:cNvSpPr txBox="1"/>
          <p:nvPr/>
        </p:nvSpPr>
        <p:spPr>
          <a:xfrm>
            <a:off x="5029200" y="5275210"/>
            <a:ext cx="3429000" cy="400110"/>
          </a:xfrm>
          <a:prstGeom prst="rect">
            <a:avLst/>
          </a:prstGeom>
          <a:noFill/>
          <a:ln>
            <a:solidFill>
              <a:schemeClr val="tx2"/>
            </a:solidFill>
          </a:ln>
        </p:spPr>
        <p:txBody>
          <a:bodyPr wrap="square" rtlCol="0">
            <a:spAutoFit/>
          </a:bodyPr>
          <a:lstStyle/>
          <a:p>
            <a:r>
              <a:rPr lang="en-US" sz="1000" b="1" dirty="0" smtClean="0"/>
              <a:t>Large region misclassified where ice tie point reflectance values drop below ~ 0.53 </a:t>
            </a:r>
            <a:endParaRPr lang="en-US" sz="1000" b="1" dirty="0"/>
          </a:p>
        </p:txBody>
      </p:sp>
      <p:cxnSp>
        <p:nvCxnSpPr>
          <p:cNvPr id="25" name="Straight Arrow Connector 24"/>
          <p:cNvCxnSpPr>
            <a:endCxn id="23" idx="4"/>
          </p:cNvCxnSpPr>
          <p:nvPr/>
        </p:nvCxnSpPr>
        <p:spPr>
          <a:xfrm flipV="1">
            <a:off x="6477000" y="4272306"/>
            <a:ext cx="1010355" cy="100609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7391400" y="2667000"/>
            <a:ext cx="1447800" cy="121920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flipV="1">
            <a:off x="7543800" y="2209800"/>
            <a:ext cx="914400" cy="144780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7848600" y="1905000"/>
            <a:ext cx="593432" cy="276999"/>
          </a:xfrm>
          <a:prstGeom prst="rect">
            <a:avLst/>
          </a:prstGeom>
          <a:solidFill>
            <a:srgbClr val="00FF00"/>
          </a:solidFill>
        </p:spPr>
        <p:txBody>
          <a:bodyPr wrap="none" rtlCol="0">
            <a:spAutoFit/>
          </a:bodyPr>
          <a:lstStyle/>
          <a:p>
            <a:r>
              <a:rPr lang="en-US" sz="1200" dirty="0" smtClean="0"/>
              <a:t>72.5 N</a:t>
            </a:r>
            <a:endParaRPr lang="en-US" sz="1200" dirty="0"/>
          </a:p>
        </p:txBody>
      </p:sp>
      <p:cxnSp>
        <p:nvCxnSpPr>
          <p:cNvPr id="32" name="Straight Connector 31"/>
          <p:cNvCxnSpPr/>
          <p:nvPr/>
        </p:nvCxnSpPr>
        <p:spPr>
          <a:xfrm flipH="1" flipV="1">
            <a:off x="8001000" y="2133600"/>
            <a:ext cx="762000" cy="121920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7162800" y="2057400"/>
            <a:ext cx="593432" cy="276999"/>
          </a:xfrm>
          <a:prstGeom prst="rect">
            <a:avLst/>
          </a:prstGeom>
          <a:noFill/>
        </p:spPr>
        <p:txBody>
          <a:bodyPr wrap="none" rtlCol="0">
            <a:spAutoFit/>
          </a:bodyPr>
          <a:lstStyle/>
          <a:p>
            <a:r>
              <a:rPr lang="en-US" sz="1200" dirty="0" smtClean="0"/>
              <a:t>73.0 N</a:t>
            </a:r>
            <a:endParaRPr lang="en-US" sz="1200" dirty="0"/>
          </a:p>
        </p:txBody>
      </p:sp>
      <p:sp>
        <p:nvSpPr>
          <p:cNvPr id="42" name="TextBox 41"/>
          <p:cNvSpPr txBox="1"/>
          <p:nvPr/>
        </p:nvSpPr>
        <p:spPr>
          <a:xfrm>
            <a:off x="8458200" y="2466201"/>
            <a:ext cx="744114" cy="276999"/>
          </a:xfrm>
          <a:prstGeom prst="rect">
            <a:avLst/>
          </a:prstGeom>
          <a:noFill/>
        </p:spPr>
        <p:txBody>
          <a:bodyPr wrap="none" rtlCol="0">
            <a:spAutoFit/>
          </a:bodyPr>
          <a:lstStyle/>
          <a:p>
            <a:r>
              <a:rPr lang="en-US" sz="1200" dirty="0" smtClean="0"/>
              <a:t>163.0 W </a:t>
            </a:r>
            <a:endParaRPr lang="en-US" sz="1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660400" y="-76200"/>
            <a:ext cx="7772400" cy="1470025"/>
          </a:xfrm>
          <a:prstGeom prst="rect">
            <a:avLst/>
          </a:prstGeom>
        </p:spPr>
        <p:txBody>
          <a:bodyPr>
            <a:noAutofit/>
          </a:bodyPr>
          <a:lstStyle/>
          <a:p>
            <a:pPr lvl="0" algn="ctr">
              <a:spcBef>
                <a:spcPct val="0"/>
              </a:spcBef>
            </a:pPr>
            <a:r>
              <a:rPr lang="en-US" sz="3200" dirty="0" smtClean="0">
                <a:latin typeface="+mj-lt"/>
                <a:ea typeface="+mj-ea"/>
                <a:cs typeface="+mj-cs"/>
              </a:rPr>
              <a:t>Ice Age</a:t>
            </a:r>
            <a:r>
              <a:rPr kumimoji="0" lang="en-US" sz="3200" b="0" i="0" u="none" strike="noStrike" kern="1200" cap="none" spc="0" normalizeH="0" baseline="0" noProof="0" dirty="0" smtClean="0">
                <a:ln>
                  <a:noFill/>
                </a:ln>
                <a:solidFill>
                  <a:schemeClr val="tx1"/>
                </a:solidFill>
                <a:effectLst/>
                <a:uLnTx/>
                <a:uFillTx/>
                <a:latin typeface="+mj-lt"/>
                <a:ea typeface="+mj-ea"/>
                <a:cs typeface="+mj-cs"/>
              </a:rPr>
              <a:t> Day (reflectance</a:t>
            </a:r>
            <a:r>
              <a:rPr kumimoji="0" lang="en-US" sz="3200" b="0" i="0" u="none" strike="noStrike" kern="1200" cap="none" spc="0" normalizeH="0" noProof="0" dirty="0" smtClean="0">
                <a:ln>
                  <a:noFill/>
                </a:ln>
                <a:solidFill>
                  <a:schemeClr val="tx1"/>
                </a:solidFill>
                <a:effectLst/>
                <a:uLnTx/>
                <a:uFillTx/>
                <a:latin typeface="+mj-lt"/>
                <a:ea typeface="+mj-ea"/>
                <a:cs typeface="+mj-cs"/>
              </a:rPr>
              <a:t> based) </a:t>
            </a:r>
            <a:r>
              <a:rPr kumimoji="0" lang="en-US" sz="3200" b="0" i="0" u="none" strike="noStrike" kern="1200" cap="none" spc="0" normalizeH="0" baseline="0" noProof="0" dirty="0" smtClean="0">
                <a:ln>
                  <a:noFill/>
                </a:ln>
                <a:solidFill>
                  <a:schemeClr val="tx1"/>
                </a:solidFill>
                <a:effectLst/>
                <a:uLnTx/>
                <a:uFillTx/>
                <a:latin typeface="+mj-lt"/>
                <a:ea typeface="+mj-ea"/>
                <a:cs typeface="+mj-cs"/>
              </a:rPr>
              <a:t>Algorithm</a:t>
            </a:r>
            <a:r>
              <a:rPr kumimoji="0" lang="en-US" sz="3200" b="0" i="0" u="none" strike="noStrike" kern="1200" cap="none" spc="0" normalizeH="0" noProof="0" dirty="0" smtClean="0">
                <a:ln>
                  <a:noFill/>
                </a:ln>
                <a:solidFill>
                  <a:schemeClr val="tx1"/>
                </a:solidFill>
                <a:effectLst/>
                <a:uLnTx/>
                <a:uFillTx/>
                <a:latin typeface="+mj-lt"/>
                <a:ea typeface="+mj-ea"/>
                <a:cs typeface="+mj-cs"/>
              </a:rPr>
              <a:t> Dependencies on </a:t>
            </a:r>
            <a:r>
              <a:rPr lang="en-US" sz="3200" dirty="0" smtClean="0">
                <a:latin typeface="+mj-lt"/>
              </a:rPr>
              <a:t>Ancillary</a:t>
            </a:r>
            <a:r>
              <a:rPr lang="en-US" sz="3200" dirty="0" smtClean="0">
                <a:latin typeface="+mj-lt"/>
                <a:ea typeface="+mj-ea"/>
                <a:cs typeface="+mj-cs"/>
              </a:rPr>
              <a:t> Data and LUTs</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21" name="Table 20"/>
          <p:cNvGraphicFramePr>
            <a:graphicFrameLocks noGrp="1"/>
          </p:cNvGraphicFramePr>
          <p:nvPr/>
        </p:nvGraphicFramePr>
        <p:xfrm>
          <a:off x="762000" y="1774825"/>
          <a:ext cx="7620000" cy="3576319"/>
        </p:xfrm>
        <a:graphic>
          <a:graphicData uri="http://schemas.openxmlformats.org/drawingml/2006/table">
            <a:tbl>
              <a:tblPr firstRow="1" bandRow="1">
                <a:tableStyleId>{5C22544A-7EE6-4342-B048-85BDC9FD1C3A}</a:tableStyleId>
              </a:tblPr>
              <a:tblGrid>
                <a:gridCol w="3810000"/>
                <a:gridCol w="3810000"/>
              </a:tblGrid>
              <a:tr h="370840">
                <a:tc>
                  <a:txBody>
                    <a:bodyPr/>
                    <a:lstStyle/>
                    <a:p>
                      <a:pPr algn="ctr"/>
                      <a:r>
                        <a:rPr lang="en-US" sz="1400" dirty="0" smtClean="0"/>
                        <a:t>Data</a:t>
                      </a:r>
                      <a:r>
                        <a:rPr lang="en-US" sz="1400" baseline="0" dirty="0" smtClean="0"/>
                        <a:t> Type</a:t>
                      </a:r>
                      <a:endParaRPr lang="en-US" sz="1400" dirty="0"/>
                    </a:p>
                  </a:txBody>
                  <a:tcPr/>
                </a:tc>
                <a:tc>
                  <a:txBody>
                    <a:bodyPr/>
                    <a:lstStyle/>
                    <a:p>
                      <a:pPr algn="ctr"/>
                      <a:r>
                        <a:rPr lang="en-US" sz="1400" dirty="0" smtClean="0"/>
                        <a:t>Description</a:t>
                      </a:r>
                      <a:endParaRPr lang="en-US" sz="1400" dirty="0"/>
                    </a:p>
                  </a:txBody>
                  <a:tcPr/>
                </a:tc>
              </a:tr>
              <a:tr h="370840">
                <a:tc>
                  <a:txBody>
                    <a:bodyPr/>
                    <a:lstStyle/>
                    <a:p>
                      <a:r>
                        <a:rPr lang="en-US" sz="1400" dirty="0" smtClean="0"/>
                        <a:t>O3</a:t>
                      </a:r>
                      <a:endParaRPr lang="en-US" sz="1400" dirty="0"/>
                    </a:p>
                  </a:txBody>
                  <a:tcPr/>
                </a:tc>
                <a:tc>
                  <a:txBody>
                    <a:bodyPr/>
                    <a:lstStyle/>
                    <a:p>
                      <a:r>
                        <a:rPr lang="en-US" sz="1400" dirty="0" smtClean="0"/>
                        <a:t>NCEP granulated</a:t>
                      </a:r>
                      <a:r>
                        <a:rPr lang="en-US" sz="1400" baseline="0" dirty="0" smtClean="0"/>
                        <a:t> </a:t>
                      </a:r>
                      <a:r>
                        <a:rPr lang="en-US" sz="1400" dirty="0" smtClean="0"/>
                        <a:t>Total Col. Ozone</a:t>
                      </a:r>
                      <a:endParaRPr lang="en-US" sz="1400" dirty="0"/>
                    </a:p>
                  </a:txBody>
                  <a:tcPr/>
                </a:tc>
              </a:tr>
              <a:tr h="370840">
                <a:tc>
                  <a:txBody>
                    <a:bodyPr/>
                    <a:lstStyle/>
                    <a:p>
                      <a:r>
                        <a:rPr lang="en-US" sz="1400" dirty="0" smtClean="0"/>
                        <a:t>PW</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NCEP granulated</a:t>
                      </a:r>
                      <a:r>
                        <a:rPr lang="en-US" sz="1400" baseline="0" dirty="0" smtClean="0"/>
                        <a:t> Precip.Water</a:t>
                      </a:r>
                      <a:endParaRPr lang="en-US" sz="1400" dirty="0" smtClean="0"/>
                    </a:p>
                    <a:p>
                      <a:endParaRPr lang="en-US" sz="1400" dirty="0"/>
                    </a:p>
                  </a:txBody>
                  <a:tcPr/>
                </a:tc>
              </a:tr>
              <a:tr h="370840">
                <a:tc>
                  <a:txBody>
                    <a:bodyPr/>
                    <a:lstStyle/>
                    <a:p>
                      <a:r>
                        <a:rPr lang="en-US" sz="1400" dirty="0" smtClean="0"/>
                        <a:t>Snow Depth/Ice</a:t>
                      </a:r>
                      <a:r>
                        <a:rPr lang="en-US" sz="1400" baseline="0" dirty="0" smtClean="0"/>
                        <a:t> Thickness Climatology LUT </a:t>
                      </a:r>
                      <a:endParaRPr lang="en-US" sz="1400" dirty="0"/>
                    </a:p>
                  </a:txBody>
                  <a:tcPr/>
                </a:tc>
                <a:tc>
                  <a:txBody>
                    <a:bodyPr/>
                    <a:lstStyle/>
                    <a:p>
                      <a:r>
                        <a:rPr lang="en-US" sz="1400" dirty="0" smtClean="0"/>
                        <a:t>Modeled snow depth accumulation</a:t>
                      </a:r>
                      <a:r>
                        <a:rPr lang="en-US" sz="1400" baseline="0" dirty="0" smtClean="0"/>
                        <a:t> </a:t>
                      </a:r>
                      <a:r>
                        <a:rPr lang="en-US" sz="1400" dirty="0" smtClean="0"/>
                        <a:t>as a function of ice thickness (based</a:t>
                      </a:r>
                      <a:r>
                        <a:rPr lang="en-US" sz="1400" baseline="0" dirty="0" smtClean="0"/>
                        <a:t> on computed ice thickness growth time from long term monthly NCEP climatology precip. rate and surface. air temp)</a:t>
                      </a:r>
                      <a:endParaRPr lang="en-US" sz="1400" dirty="0"/>
                    </a:p>
                  </a:txBody>
                  <a:tcPr/>
                </a:tc>
              </a:tr>
              <a:tr h="370840">
                <a:tc>
                  <a:txBody>
                    <a:bodyPr/>
                    <a:lstStyle/>
                    <a:p>
                      <a:r>
                        <a:rPr lang="en-US" sz="1400" dirty="0" smtClean="0"/>
                        <a:t> Sea Ice Reflectance</a:t>
                      </a:r>
                      <a:r>
                        <a:rPr lang="en-US" sz="1400" baseline="0" dirty="0" smtClean="0"/>
                        <a:t> LUT</a:t>
                      </a:r>
                      <a:endParaRPr lang="en-US" sz="1400" dirty="0"/>
                    </a:p>
                  </a:txBody>
                  <a:tcPr/>
                </a:tc>
                <a:tc>
                  <a:txBody>
                    <a:bodyPr/>
                    <a:lstStyle/>
                    <a:p>
                      <a:r>
                        <a:rPr lang="en-US" sz="1400" dirty="0" smtClean="0"/>
                        <a:t>Sea Ice reflectance</a:t>
                      </a:r>
                      <a:r>
                        <a:rPr lang="en-US" sz="1400" baseline="0" dirty="0" smtClean="0"/>
                        <a:t> (</a:t>
                      </a:r>
                      <a:r>
                        <a:rPr lang="en-US" sz="1400" dirty="0" smtClean="0"/>
                        <a:t>RTM</a:t>
                      </a:r>
                      <a:r>
                        <a:rPr lang="en-US" sz="1400" baseline="0" dirty="0" smtClean="0"/>
                        <a:t> modeled) for I1, I2 as a function of :</a:t>
                      </a:r>
                    </a:p>
                    <a:p>
                      <a:r>
                        <a:rPr lang="en-US" sz="1400" baseline="0" dirty="0" smtClean="0"/>
                        <a:t>   ice thickness, snow depth, precip. water ,</a:t>
                      </a:r>
                    </a:p>
                    <a:p>
                      <a:r>
                        <a:rPr lang="en-US" sz="1400" baseline="0" dirty="0" smtClean="0"/>
                        <a:t>   total ozone, aot , aerosol model(2),</a:t>
                      </a:r>
                    </a:p>
                    <a:p>
                      <a:r>
                        <a:rPr lang="en-US" sz="1400" baseline="0" dirty="0" smtClean="0"/>
                        <a:t>   solar zenith, relative azimuth, sat. view zenith</a:t>
                      </a:r>
                    </a:p>
                    <a:p>
                      <a:r>
                        <a:rPr lang="en-US" sz="1400" baseline="0" dirty="0" smtClean="0"/>
                        <a:t>   </a:t>
                      </a:r>
                      <a:endParaRPr lang="en-US" sz="1400" dirty="0"/>
                    </a:p>
                  </a:txBody>
                  <a:tcPr/>
                </a:tc>
              </a:tr>
            </a:tbl>
          </a:graphicData>
        </a:graphic>
      </p:graphicFrame>
      <p:sp>
        <p:nvSpPr>
          <p:cNvPr id="4" name="Rectangle 3"/>
          <p:cNvSpPr/>
          <p:nvPr/>
        </p:nvSpPr>
        <p:spPr>
          <a:xfrm>
            <a:off x="419100" y="5674310"/>
            <a:ext cx="8534400" cy="369332"/>
          </a:xfrm>
          <a:prstGeom prst="rect">
            <a:avLst/>
          </a:prstGeom>
        </p:spPr>
        <p:txBody>
          <a:bodyPr wrap="square">
            <a:spAutoFit/>
          </a:bodyPr>
          <a:lstStyle/>
          <a:p>
            <a:r>
              <a:rPr lang="en-US" dirty="0" smtClean="0"/>
              <a:t>The 0.5 deg. are strongly suggestive of sensitivity to the NCEP granulated ancillary fields.</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Beta Maturity </a:t>
            </a:r>
            <a:r>
              <a:rPr lang="en-US" dirty="0" smtClean="0"/>
              <a:t>Evaluation</a:t>
            </a:r>
            <a:br>
              <a:rPr lang="en-US" dirty="0" smtClean="0"/>
            </a:br>
            <a:r>
              <a:rPr lang="en-US" dirty="0" smtClean="0"/>
              <a:t>Ice Type Misclassification</a:t>
            </a:r>
            <a:endParaRPr lang="en-US" dirty="0"/>
          </a:p>
        </p:txBody>
      </p:sp>
      <p:sp>
        <p:nvSpPr>
          <p:cNvPr id="3" name="Slide Number Placeholder 2"/>
          <p:cNvSpPr>
            <a:spLocks noGrp="1"/>
          </p:cNvSpPr>
          <p:nvPr>
            <p:ph type="sldNum" sz="quarter" idx="12"/>
          </p:nvPr>
        </p:nvSpPr>
        <p:spPr/>
        <p:txBody>
          <a:bodyPr/>
          <a:lstStyle/>
          <a:p>
            <a:fld id="{96E36F11-A39A-294D-A59D-6180D50ED29D}" type="slidenum">
              <a:rPr lang="en-US" smtClean="0"/>
              <a:pPr/>
              <a:t>18</a:t>
            </a:fld>
            <a:endParaRPr lang="en-US" dirty="0"/>
          </a:p>
        </p:txBody>
      </p:sp>
      <p:pic>
        <p:nvPicPr>
          <p:cNvPr id="4" name="Picture 3" descr="sic_ist_comparison_d20120129.ai"/>
          <p:cNvPicPr>
            <a:picLocks noChangeAspect="1"/>
          </p:cNvPicPr>
          <p:nvPr/>
        </p:nvPicPr>
        <p:blipFill>
          <a:blip r:embed="rId2" cstate="print"/>
          <a:stretch>
            <a:fillRect/>
          </a:stretch>
        </p:blipFill>
        <p:spPr>
          <a:xfrm>
            <a:off x="4515410" y="776568"/>
            <a:ext cx="4628590" cy="5989940"/>
          </a:xfrm>
          <a:prstGeom prst="rect">
            <a:avLst/>
          </a:prstGeom>
        </p:spPr>
      </p:pic>
      <p:sp>
        <p:nvSpPr>
          <p:cNvPr id="5" name="TextBox 4"/>
          <p:cNvSpPr txBox="1"/>
          <p:nvPr/>
        </p:nvSpPr>
        <p:spPr>
          <a:xfrm>
            <a:off x="558800" y="1888963"/>
            <a:ext cx="3816350" cy="2862322"/>
          </a:xfrm>
          <a:prstGeom prst="rect">
            <a:avLst/>
          </a:prstGeom>
          <a:noFill/>
        </p:spPr>
        <p:txBody>
          <a:bodyPr wrap="square" rtlCol="0">
            <a:spAutoFit/>
          </a:bodyPr>
          <a:lstStyle/>
          <a:p>
            <a:r>
              <a:rPr lang="en-US" dirty="0"/>
              <a:t>Winter scenes show misclassification of new/young ice and other ice.  Sea ice “leads” consisting of relatively warm and thin ice should be classified as new/young ice.  SIC winter scenes examined instead show some of this ice as “other ice” while thick, cold ice is mapped to “new/young ice” in some locations.</a:t>
            </a:r>
          </a:p>
          <a:p>
            <a:endParaRPr lang="en-US" dirty="0"/>
          </a:p>
        </p:txBody>
      </p:sp>
    </p:spTree>
    <p:extLst>
      <p:ext uri="{BB962C8B-B14F-4D97-AF65-F5344CB8AC3E}">
        <p14:creationId xmlns:p14="http://schemas.microsoft.com/office/powerpoint/2010/main" val="15514323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Beta Maturity Evaluation</a:t>
            </a:r>
            <a:br>
              <a:rPr lang="en-US" dirty="0"/>
            </a:br>
            <a:r>
              <a:rPr lang="en-US" dirty="0"/>
              <a:t>Ice Type Misclassification</a:t>
            </a:r>
          </a:p>
        </p:txBody>
      </p:sp>
      <p:sp>
        <p:nvSpPr>
          <p:cNvPr id="3" name="Slide Number Placeholder 2"/>
          <p:cNvSpPr>
            <a:spLocks noGrp="1"/>
          </p:cNvSpPr>
          <p:nvPr>
            <p:ph type="sldNum" sz="quarter" idx="12"/>
          </p:nvPr>
        </p:nvSpPr>
        <p:spPr/>
        <p:txBody>
          <a:bodyPr/>
          <a:lstStyle/>
          <a:p>
            <a:fld id="{96E36F11-A39A-294D-A59D-6180D50ED29D}" type="slidenum">
              <a:rPr lang="en-US" smtClean="0"/>
              <a:pPr/>
              <a:t>19</a:t>
            </a:fld>
            <a:endParaRPr lang="en-US" dirty="0"/>
          </a:p>
        </p:txBody>
      </p:sp>
      <p:pic>
        <p:nvPicPr>
          <p:cNvPr id="4" name="Picture 3" descr="new_young_other_ice_30_march_12.jpg"/>
          <p:cNvPicPr>
            <a:picLocks noChangeAspect="1"/>
          </p:cNvPicPr>
          <p:nvPr/>
        </p:nvPicPr>
        <p:blipFill>
          <a:blip r:embed="rId2" cstate="print"/>
          <a:stretch>
            <a:fillRect/>
          </a:stretch>
        </p:blipFill>
        <p:spPr>
          <a:xfrm>
            <a:off x="0" y="1046591"/>
            <a:ext cx="9144000" cy="5324075"/>
          </a:xfrm>
          <a:prstGeom prst="rect">
            <a:avLst/>
          </a:prstGeom>
        </p:spPr>
      </p:pic>
    </p:spTree>
    <p:extLst>
      <p:ext uri="{BB962C8B-B14F-4D97-AF65-F5344CB8AC3E}">
        <p14:creationId xmlns:p14="http://schemas.microsoft.com/office/powerpoint/2010/main" val="93998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3200" dirty="0" smtClean="0"/>
              <a:t>Outline</a:t>
            </a:r>
            <a:endParaRPr lang="en-US" sz="3200" dirty="0"/>
          </a:p>
        </p:txBody>
      </p:sp>
      <p:sp>
        <p:nvSpPr>
          <p:cNvPr id="3" name="Content Placeholder 2"/>
          <p:cNvSpPr>
            <a:spLocks noGrp="1"/>
          </p:cNvSpPr>
          <p:nvPr>
            <p:ph idx="1"/>
          </p:nvPr>
        </p:nvSpPr>
        <p:spPr>
          <a:xfrm>
            <a:off x="220133" y="1371600"/>
            <a:ext cx="8686800" cy="4754563"/>
          </a:xfrm>
        </p:spPr>
        <p:txBody>
          <a:bodyPr>
            <a:normAutofit fontScale="92500" lnSpcReduction="20000"/>
          </a:bodyPr>
          <a:lstStyle/>
          <a:p>
            <a:r>
              <a:rPr lang="en-US" dirty="0" smtClean="0"/>
              <a:t>VIIRS Sea Characterization EDR Users</a:t>
            </a:r>
          </a:p>
          <a:p>
            <a:r>
              <a:rPr lang="en-US" dirty="0" smtClean="0"/>
              <a:t>Beta EDR Maturity Definition</a:t>
            </a:r>
          </a:p>
          <a:p>
            <a:r>
              <a:rPr lang="en-US" dirty="0" smtClean="0"/>
              <a:t>Summary of Sea Characterization EDR </a:t>
            </a:r>
          </a:p>
          <a:p>
            <a:r>
              <a:rPr lang="en-US" dirty="0" smtClean="0"/>
              <a:t>VIIRS Sea Ice Characterization Requirements </a:t>
            </a:r>
          </a:p>
          <a:p>
            <a:r>
              <a:rPr lang="en-US" dirty="0" smtClean="0"/>
              <a:t>History of Algorithm Changes/Updates </a:t>
            </a:r>
          </a:p>
          <a:p>
            <a:r>
              <a:rPr lang="en-US" dirty="0" smtClean="0"/>
              <a:t>Beta Maturity Evaluation </a:t>
            </a:r>
          </a:p>
          <a:p>
            <a:r>
              <a:rPr lang="en-US" dirty="0" smtClean="0"/>
              <a:t>Beta Justification Summary </a:t>
            </a:r>
          </a:p>
          <a:p>
            <a:r>
              <a:rPr lang="en-US" dirty="0" smtClean="0"/>
              <a:t>Caveats of Operational VIIRS Sea Ice Characterization EDR</a:t>
            </a:r>
          </a:p>
          <a:p>
            <a:r>
              <a:rPr lang="en-US" dirty="0" smtClean="0"/>
              <a:t>Additional Supporting Documentation </a:t>
            </a:r>
          </a:p>
          <a:p>
            <a:r>
              <a:rPr lang="en-US" dirty="0" smtClean="0"/>
              <a:t>Future Plans Toward Provisional Status</a:t>
            </a:r>
          </a:p>
          <a:p>
            <a:r>
              <a:rPr lang="en-US" dirty="0" smtClean="0"/>
              <a:t>Conclusions </a:t>
            </a:r>
            <a:endParaRPr lang="en-US"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2</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Beta </a:t>
            </a:r>
            <a:r>
              <a:rPr lang="en-US" dirty="0"/>
              <a:t>Maturity </a:t>
            </a:r>
            <a:r>
              <a:rPr lang="en-US" dirty="0" smtClean="0"/>
              <a:t>Evaluation </a:t>
            </a:r>
            <a:br>
              <a:rPr lang="en-US" dirty="0" smtClean="0"/>
            </a:br>
            <a:r>
              <a:rPr lang="en-US" dirty="0" smtClean="0"/>
              <a:t>SIC EDR vs. MODIS Ice Extent</a:t>
            </a:r>
            <a:endParaRPr lang="en-US" dirty="0"/>
          </a:p>
        </p:txBody>
      </p:sp>
      <p:sp>
        <p:nvSpPr>
          <p:cNvPr id="3" name="Slide Number Placeholder 2"/>
          <p:cNvSpPr>
            <a:spLocks noGrp="1"/>
          </p:cNvSpPr>
          <p:nvPr>
            <p:ph type="sldNum" sz="quarter" idx="12"/>
          </p:nvPr>
        </p:nvSpPr>
        <p:spPr/>
        <p:txBody>
          <a:bodyPr/>
          <a:lstStyle/>
          <a:p>
            <a:fld id="{96E36F11-A39A-294D-A59D-6180D50ED29D}" type="slidenum">
              <a:rPr lang="en-US" smtClean="0"/>
              <a:pPr/>
              <a:t>20</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423755321"/>
              </p:ext>
            </p:extLst>
          </p:nvPr>
        </p:nvGraphicFramePr>
        <p:xfrm>
          <a:off x="3364709" y="1257300"/>
          <a:ext cx="5623560" cy="4366260"/>
        </p:xfrm>
        <a:graphic>
          <a:graphicData uri="http://schemas.openxmlformats.org/drawingml/2006/table">
            <a:tbl>
              <a:tblPr firstRow="1" firstCol="1" bandRow="1" bandCol="1">
                <a:tableStyleId>{5C22544A-7EE6-4342-B048-85BDC9FD1C3A}</a:tableStyleId>
              </a:tblPr>
              <a:tblGrid>
                <a:gridCol w="1124585"/>
                <a:gridCol w="1124585"/>
                <a:gridCol w="1124585"/>
                <a:gridCol w="1124585"/>
                <a:gridCol w="1125220"/>
              </a:tblGrid>
              <a:tr h="0">
                <a:tc>
                  <a:txBody>
                    <a:bodyPr/>
                    <a:lstStyle/>
                    <a:p>
                      <a:pPr marL="0" marR="0">
                        <a:spcBef>
                          <a:spcPts val="0"/>
                        </a:spcBef>
                        <a:spcAft>
                          <a:spcPts val="0"/>
                        </a:spcAft>
                      </a:pPr>
                      <a:r>
                        <a:rPr lang="en-US" sz="1200" dirty="0">
                          <a:effectLst/>
                        </a:rPr>
                        <a:t> </a:t>
                      </a:r>
                      <a:endParaRPr lang="en-US" sz="1200" dirty="0">
                        <a:effectLst/>
                        <a:latin typeface="Cambria"/>
                        <a:ea typeface="Cambria"/>
                        <a:cs typeface="Times New Roman"/>
                      </a:endParaRPr>
                    </a:p>
                  </a:txBody>
                  <a:tcPr marL="68580" marR="68580" marT="0" marB="0"/>
                </a:tc>
                <a:tc>
                  <a:txBody>
                    <a:bodyPr/>
                    <a:lstStyle/>
                    <a:p>
                      <a:pPr marL="0" marR="0">
                        <a:spcBef>
                          <a:spcPts val="0"/>
                        </a:spcBef>
                        <a:spcAft>
                          <a:spcPts val="0"/>
                        </a:spcAft>
                      </a:pPr>
                      <a:r>
                        <a:rPr lang="en-US" sz="1200" dirty="0">
                          <a:effectLst/>
                        </a:rPr>
                        <a:t>ALLCLD</a:t>
                      </a:r>
                    </a:p>
                    <a:p>
                      <a:pPr marL="0" marR="0">
                        <a:spcBef>
                          <a:spcPts val="0"/>
                        </a:spcBef>
                        <a:spcAft>
                          <a:spcPts val="0"/>
                        </a:spcAft>
                      </a:pPr>
                      <a:r>
                        <a:rPr lang="en-US" sz="1200" dirty="0">
                          <a:effectLst/>
                        </a:rPr>
                        <a:t>ALLQUAL  #1</a:t>
                      </a:r>
                      <a:endParaRPr lang="en-US" sz="1200" dirty="0">
                        <a:effectLst/>
                        <a:latin typeface="Cambria"/>
                        <a:ea typeface="Cambria"/>
                        <a:cs typeface="Times New Roman"/>
                      </a:endParaRPr>
                    </a:p>
                  </a:txBody>
                  <a:tcPr marL="68580" marR="68580" marT="0" marB="0"/>
                </a:tc>
                <a:tc>
                  <a:txBody>
                    <a:bodyPr/>
                    <a:lstStyle/>
                    <a:p>
                      <a:pPr marL="0" marR="0">
                        <a:spcBef>
                          <a:spcPts val="0"/>
                        </a:spcBef>
                        <a:spcAft>
                          <a:spcPts val="0"/>
                        </a:spcAft>
                      </a:pPr>
                      <a:r>
                        <a:rPr lang="en-US" sz="1200" dirty="0">
                          <a:effectLst/>
                        </a:rPr>
                        <a:t>ALLCLD</a:t>
                      </a:r>
                    </a:p>
                    <a:p>
                      <a:pPr marL="0" marR="0">
                        <a:spcBef>
                          <a:spcPts val="0"/>
                        </a:spcBef>
                        <a:spcAft>
                          <a:spcPts val="0"/>
                        </a:spcAft>
                      </a:pPr>
                      <a:r>
                        <a:rPr lang="en-US" sz="1200" dirty="0">
                          <a:effectLst/>
                        </a:rPr>
                        <a:t>GOOD  #2</a:t>
                      </a:r>
                      <a:endParaRPr lang="en-US" sz="1200" dirty="0">
                        <a:effectLst/>
                        <a:latin typeface="Cambria"/>
                        <a:ea typeface="Cambria"/>
                        <a:cs typeface="Times New Roman"/>
                      </a:endParaRPr>
                    </a:p>
                  </a:txBody>
                  <a:tcPr marL="68580" marR="68580" marT="0" marB="0"/>
                </a:tc>
                <a:tc>
                  <a:txBody>
                    <a:bodyPr/>
                    <a:lstStyle/>
                    <a:p>
                      <a:pPr marL="0" marR="0">
                        <a:spcBef>
                          <a:spcPts val="0"/>
                        </a:spcBef>
                        <a:spcAft>
                          <a:spcPts val="0"/>
                        </a:spcAft>
                      </a:pPr>
                      <a:r>
                        <a:rPr lang="en-US" sz="1200" dirty="0">
                          <a:effectLst/>
                        </a:rPr>
                        <a:t>CNFCLR</a:t>
                      </a:r>
                    </a:p>
                    <a:p>
                      <a:pPr marL="0" marR="0">
                        <a:spcBef>
                          <a:spcPts val="0"/>
                        </a:spcBef>
                        <a:spcAft>
                          <a:spcPts val="0"/>
                        </a:spcAft>
                      </a:pPr>
                      <a:r>
                        <a:rPr lang="en-US" sz="1200" dirty="0">
                          <a:effectLst/>
                        </a:rPr>
                        <a:t>ALLQUAL  #3</a:t>
                      </a:r>
                      <a:endParaRPr lang="en-US" sz="1200" dirty="0">
                        <a:effectLst/>
                        <a:latin typeface="Cambria"/>
                        <a:ea typeface="Cambria"/>
                        <a:cs typeface="Times New Roman"/>
                      </a:endParaRPr>
                    </a:p>
                  </a:txBody>
                  <a:tcPr marL="68580" marR="68580" marT="0" marB="0"/>
                </a:tc>
                <a:tc>
                  <a:txBody>
                    <a:bodyPr/>
                    <a:lstStyle/>
                    <a:p>
                      <a:pPr marL="0" marR="0">
                        <a:spcBef>
                          <a:spcPts val="0"/>
                        </a:spcBef>
                        <a:spcAft>
                          <a:spcPts val="0"/>
                        </a:spcAft>
                      </a:pPr>
                      <a:r>
                        <a:rPr lang="en-US" sz="1200" dirty="0">
                          <a:effectLst/>
                        </a:rPr>
                        <a:t>CNFCLR</a:t>
                      </a:r>
                    </a:p>
                    <a:p>
                      <a:pPr marL="0" marR="0">
                        <a:spcBef>
                          <a:spcPts val="0"/>
                        </a:spcBef>
                        <a:spcAft>
                          <a:spcPts val="0"/>
                        </a:spcAft>
                      </a:pPr>
                      <a:r>
                        <a:rPr lang="en-US" sz="1200" dirty="0">
                          <a:effectLst/>
                        </a:rPr>
                        <a:t>GOOD  #4</a:t>
                      </a:r>
                      <a:endParaRPr lang="en-US" sz="1200" dirty="0">
                        <a:effectLst/>
                        <a:latin typeface="Cambria"/>
                        <a:ea typeface="Cambria"/>
                        <a:cs typeface="Times New Roman"/>
                      </a:endParaRPr>
                    </a:p>
                  </a:txBody>
                  <a:tcPr marL="68580" marR="68580" marT="0" marB="0"/>
                </a:tc>
              </a:tr>
              <a:tr h="0">
                <a:tc>
                  <a:txBody>
                    <a:bodyPr/>
                    <a:lstStyle/>
                    <a:p>
                      <a:pPr marL="0" marR="0">
                        <a:spcBef>
                          <a:spcPts val="0"/>
                        </a:spcBef>
                        <a:spcAft>
                          <a:spcPts val="0"/>
                        </a:spcAft>
                      </a:pPr>
                      <a:r>
                        <a:rPr lang="en-US" sz="1200" dirty="0">
                          <a:effectLst/>
                        </a:rPr>
                        <a:t>MODIS Ice Pix</a:t>
                      </a:r>
                      <a:endParaRPr lang="en-US" sz="1200" dirty="0">
                        <a:effectLst/>
                        <a:latin typeface="Cambria"/>
                        <a:ea typeface="Cambria"/>
                        <a:cs typeface="Times New Roman"/>
                      </a:endParaRPr>
                    </a:p>
                  </a:txBody>
                  <a:tcPr marL="68580" marR="68580" marT="0" marB="0"/>
                </a:tc>
                <a:tc>
                  <a:txBody>
                    <a:bodyPr/>
                    <a:lstStyle/>
                    <a:p>
                      <a:pPr marL="0" marR="0">
                        <a:spcBef>
                          <a:spcPts val="0"/>
                        </a:spcBef>
                        <a:spcAft>
                          <a:spcPts val="0"/>
                        </a:spcAft>
                      </a:pPr>
                      <a:r>
                        <a:rPr lang="en-US" sz="1200" dirty="0">
                          <a:effectLst/>
                        </a:rPr>
                        <a:t>63252</a:t>
                      </a:r>
                      <a:endParaRPr lang="en-US" sz="1200" dirty="0">
                        <a:effectLst/>
                        <a:latin typeface="Cambria"/>
                        <a:ea typeface="Cambria"/>
                        <a:cs typeface="Times New Roman"/>
                      </a:endParaRPr>
                    </a:p>
                  </a:txBody>
                  <a:tcPr marL="68580" marR="68580" marT="0" marB="0"/>
                </a:tc>
                <a:tc>
                  <a:txBody>
                    <a:bodyPr/>
                    <a:lstStyle/>
                    <a:p>
                      <a:pPr marL="0" marR="0">
                        <a:spcBef>
                          <a:spcPts val="0"/>
                        </a:spcBef>
                        <a:spcAft>
                          <a:spcPts val="0"/>
                        </a:spcAft>
                      </a:pPr>
                      <a:r>
                        <a:rPr lang="en-US" sz="1200" dirty="0">
                          <a:effectLst/>
                        </a:rPr>
                        <a:t>27889</a:t>
                      </a:r>
                      <a:endParaRPr lang="en-US" sz="1200" dirty="0">
                        <a:effectLst/>
                        <a:latin typeface="Cambria"/>
                        <a:ea typeface="Cambria"/>
                        <a:cs typeface="Times New Roman"/>
                      </a:endParaRPr>
                    </a:p>
                  </a:txBody>
                  <a:tcPr marL="68580" marR="68580" marT="0" marB="0"/>
                </a:tc>
                <a:tc>
                  <a:txBody>
                    <a:bodyPr/>
                    <a:lstStyle/>
                    <a:p>
                      <a:pPr marL="0" marR="0">
                        <a:spcBef>
                          <a:spcPts val="0"/>
                        </a:spcBef>
                        <a:spcAft>
                          <a:spcPts val="0"/>
                        </a:spcAft>
                      </a:pPr>
                      <a:r>
                        <a:rPr lang="en-US" sz="1200" dirty="0">
                          <a:effectLst/>
                        </a:rPr>
                        <a:t>40190</a:t>
                      </a:r>
                      <a:endParaRPr lang="en-US" sz="1200" dirty="0">
                        <a:effectLst/>
                        <a:latin typeface="Cambria"/>
                        <a:ea typeface="Cambria"/>
                        <a:cs typeface="Times New Roman"/>
                      </a:endParaRPr>
                    </a:p>
                  </a:txBody>
                  <a:tcPr marL="68580" marR="68580" marT="0" marB="0"/>
                </a:tc>
                <a:tc>
                  <a:txBody>
                    <a:bodyPr/>
                    <a:lstStyle/>
                    <a:p>
                      <a:pPr marL="0" marR="0">
                        <a:spcBef>
                          <a:spcPts val="0"/>
                        </a:spcBef>
                        <a:spcAft>
                          <a:spcPts val="0"/>
                        </a:spcAft>
                      </a:pPr>
                      <a:r>
                        <a:rPr lang="en-US" sz="1200" dirty="0">
                          <a:effectLst/>
                        </a:rPr>
                        <a:t>27889</a:t>
                      </a:r>
                      <a:endParaRPr lang="en-US" sz="1200" dirty="0">
                        <a:effectLst/>
                        <a:latin typeface="Cambria"/>
                        <a:ea typeface="Cambria"/>
                        <a:cs typeface="Times New Roman"/>
                      </a:endParaRPr>
                    </a:p>
                  </a:txBody>
                  <a:tcPr marL="68580" marR="68580" marT="0" marB="0"/>
                </a:tc>
              </a:tr>
              <a:tr h="0">
                <a:tc>
                  <a:txBody>
                    <a:bodyPr/>
                    <a:lstStyle/>
                    <a:p>
                      <a:pPr marL="0" marR="0">
                        <a:spcBef>
                          <a:spcPts val="0"/>
                        </a:spcBef>
                        <a:spcAft>
                          <a:spcPts val="0"/>
                        </a:spcAft>
                      </a:pPr>
                      <a:r>
                        <a:rPr lang="en-US" sz="1200" dirty="0">
                          <a:effectLst/>
                        </a:rPr>
                        <a:t>VIIRS Ice Pix</a:t>
                      </a:r>
                      <a:endParaRPr lang="en-US" sz="1200" dirty="0">
                        <a:effectLst/>
                        <a:latin typeface="Cambria"/>
                        <a:ea typeface="Cambria"/>
                        <a:cs typeface="Times New Roman"/>
                      </a:endParaRPr>
                    </a:p>
                  </a:txBody>
                  <a:tcPr marL="68580" marR="68580" marT="0" marB="0"/>
                </a:tc>
                <a:tc>
                  <a:txBody>
                    <a:bodyPr/>
                    <a:lstStyle/>
                    <a:p>
                      <a:pPr marL="0" marR="0">
                        <a:spcBef>
                          <a:spcPts val="0"/>
                        </a:spcBef>
                        <a:spcAft>
                          <a:spcPts val="0"/>
                        </a:spcAft>
                      </a:pPr>
                      <a:r>
                        <a:rPr lang="en-US" sz="1200" dirty="0">
                          <a:effectLst/>
                        </a:rPr>
                        <a:t>45136</a:t>
                      </a:r>
                      <a:endParaRPr lang="en-US" sz="1200" dirty="0">
                        <a:effectLst/>
                        <a:latin typeface="Cambria"/>
                        <a:ea typeface="Cambria"/>
                        <a:cs typeface="Times New Roman"/>
                      </a:endParaRPr>
                    </a:p>
                  </a:txBody>
                  <a:tcPr marL="68580" marR="68580" marT="0" marB="0"/>
                </a:tc>
                <a:tc>
                  <a:txBody>
                    <a:bodyPr/>
                    <a:lstStyle/>
                    <a:p>
                      <a:pPr marL="0" marR="0">
                        <a:spcBef>
                          <a:spcPts val="0"/>
                        </a:spcBef>
                        <a:spcAft>
                          <a:spcPts val="0"/>
                        </a:spcAft>
                      </a:pPr>
                      <a:r>
                        <a:rPr lang="en-US" sz="1200" dirty="0">
                          <a:effectLst/>
                        </a:rPr>
                        <a:t>32458</a:t>
                      </a:r>
                      <a:endParaRPr lang="en-US" sz="1200" dirty="0">
                        <a:effectLst/>
                        <a:latin typeface="Cambria"/>
                        <a:ea typeface="Cambria"/>
                        <a:cs typeface="Times New Roman"/>
                      </a:endParaRPr>
                    </a:p>
                  </a:txBody>
                  <a:tcPr marL="68580" marR="68580" marT="0" marB="0"/>
                </a:tc>
                <a:tc>
                  <a:txBody>
                    <a:bodyPr/>
                    <a:lstStyle/>
                    <a:p>
                      <a:pPr marL="0" marR="0">
                        <a:spcBef>
                          <a:spcPts val="0"/>
                        </a:spcBef>
                        <a:spcAft>
                          <a:spcPts val="0"/>
                        </a:spcAft>
                      </a:pPr>
                      <a:r>
                        <a:rPr lang="en-US" sz="1200" dirty="0">
                          <a:effectLst/>
                        </a:rPr>
                        <a:t>33368</a:t>
                      </a:r>
                      <a:endParaRPr lang="en-US" sz="1200" dirty="0">
                        <a:effectLst/>
                        <a:latin typeface="Cambria"/>
                        <a:ea typeface="Cambria"/>
                        <a:cs typeface="Times New Roman"/>
                      </a:endParaRPr>
                    </a:p>
                  </a:txBody>
                  <a:tcPr marL="68580" marR="68580" marT="0" marB="0"/>
                </a:tc>
                <a:tc>
                  <a:txBody>
                    <a:bodyPr/>
                    <a:lstStyle/>
                    <a:p>
                      <a:pPr marL="0" marR="0">
                        <a:spcBef>
                          <a:spcPts val="0"/>
                        </a:spcBef>
                        <a:spcAft>
                          <a:spcPts val="0"/>
                        </a:spcAft>
                      </a:pPr>
                      <a:r>
                        <a:rPr lang="en-US" sz="1200" dirty="0">
                          <a:effectLst/>
                        </a:rPr>
                        <a:t>32458</a:t>
                      </a:r>
                      <a:endParaRPr lang="en-US" sz="1200" dirty="0">
                        <a:effectLst/>
                        <a:latin typeface="Cambria"/>
                        <a:ea typeface="Cambria"/>
                        <a:cs typeface="Times New Roman"/>
                      </a:endParaRPr>
                    </a:p>
                  </a:txBody>
                  <a:tcPr marL="68580" marR="68580" marT="0" marB="0"/>
                </a:tc>
              </a:tr>
              <a:tr h="525780">
                <a:tc>
                  <a:txBody>
                    <a:bodyPr/>
                    <a:lstStyle/>
                    <a:p>
                      <a:pPr marL="0" marR="0">
                        <a:spcBef>
                          <a:spcPts val="0"/>
                        </a:spcBef>
                        <a:spcAft>
                          <a:spcPts val="0"/>
                        </a:spcAft>
                      </a:pPr>
                      <a:r>
                        <a:rPr lang="en-US" sz="1200" dirty="0">
                          <a:effectLst/>
                        </a:rPr>
                        <a:t>VIIRS New/Young Ice Pix</a:t>
                      </a:r>
                      <a:endParaRPr lang="en-US" sz="1200" dirty="0">
                        <a:effectLst/>
                        <a:latin typeface="Cambria"/>
                        <a:ea typeface="Cambria"/>
                        <a:cs typeface="Times New Roman"/>
                      </a:endParaRPr>
                    </a:p>
                  </a:txBody>
                  <a:tcPr marL="68580" marR="68580" marT="0" marB="0"/>
                </a:tc>
                <a:tc>
                  <a:txBody>
                    <a:bodyPr/>
                    <a:lstStyle/>
                    <a:p>
                      <a:pPr marL="0" marR="0">
                        <a:spcBef>
                          <a:spcPts val="0"/>
                        </a:spcBef>
                        <a:spcAft>
                          <a:spcPts val="0"/>
                        </a:spcAft>
                      </a:pPr>
                      <a:r>
                        <a:rPr lang="en-US" sz="1200" dirty="0">
                          <a:effectLst/>
                        </a:rPr>
                        <a:t>42708</a:t>
                      </a:r>
                    </a:p>
                    <a:p>
                      <a:pPr marL="0" marR="0">
                        <a:spcBef>
                          <a:spcPts val="0"/>
                        </a:spcBef>
                        <a:spcAft>
                          <a:spcPts val="0"/>
                        </a:spcAft>
                      </a:pPr>
                      <a:r>
                        <a:rPr lang="en-US" sz="1200" dirty="0">
                          <a:effectLst/>
                        </a:rPr>
                        <a:t>(94.6%)</a:t>
                      </a:r>
                      <a:endParaRPr lang="en-US" sz="1200" dirty="0">
                        <a:effectLst/>
                        <a:latin typeface="Cambria"/>
                        <a:ea typeface="Cambria"/>
                        <a:cs typeface="Times New Roman"/>
                      </a:endParaRPr>
                    </a:p>
                  </a:txBody>
                  <a:tcPr marL="68580" marR="68580" marT="0" marB="0"/>
                </a:tc>
                <a:tc>
                  <a:txBody>
                    <a:bodyPr/>
                    <a:lstStyle/>
                    <a:p>
                      <a:pPr marL="0" marR="0">
                        <a:spcBef>
                          <a:spcPts val="0"/>
                        </a:spcBef>
                        <a:spcAft>
                          <a:spcPts val="0"/>
                        </a:spcAft>
                      </a:pPr>
                      <a:r>
                        <a:rPr lang="en-US" sz="1200" dirty="0">
                          <a:effectLst/>
                        </a:rPr>
                        <a:t>31867</a:t>
                      </a:r>
                    </a:p>
                    <a:p>
                      <a:pPr marL="0" marR="0">
                        <a:spcBef>
                          <a:spcPts val="0"/>
                        </a:spcBef>
                        <a:spcAft>
                          <a:spcPts val="0"/>
                        </a:spcAft>
                      </a:pPr>
                      <a:r>
                        <a:rPr lang="en-US" sz="1200" dirty="0">
                          <a:effectLst/>
                        </a:rPr>
                        <a:t>(98.2%)</a:t>
                      </a:r>
                      <a:endParaRPr lang="en-US" sz="1200" dirty="0">
                        <a:effectLst/>
                        <a:latin typeface="Cambria"/>
                        <a:ea typeface="Cambria"/>
                        <a:cs typeface="Times New Roman"/>
                      </a:endParaRPr>
                    </a:p>
                  </a:txBody>
                  <a:tcPr marL="68580" marR="68580" marT="0" marB="0"/>
                </a:tc>
                <a:tc>
                  <a:txBody>
                    <a:bodyPr/>
                    <a:lstStyle/>
                    <a:p>
                      <a:pPr marL="0" marR="0">
                        <a:spcBef>
                          <a:spcPts val="0"/>
                        </a:spcBef>
                        <a:spcAft>
                          <a:spcPts val="0"/>
                        </a:spcAft>
                      </a:pPr>
                      <a:r>
                        <a:rPr lang="en-US" sz="1200" dirty="0">
                          <a:effectLst/>
                        </a:rPr>
                        <a:t>32485</a:t>
                      </a:r>
                    </a:p>
                    <a:p>
                      <a:pPr marL="0" marR="0">
                        <a:spcBef>
                          <a:spcPts val="0"/>
                        </a:spcBef>
                        <a:spcAft>
                          <a:spcPts val="0"/>
                        </a:spcAft>
                      </a:pPr>
                      <a:r>
                        <a:rPr lang="en-US" sz="1200" dirty="0">
                          <a:effectLst/>
                        </a:rPr>
                        <a:t>(97.4%)</a:t>
                      </a:r>
                      <a:endParaRPr lang="en-US" sz="1200" dirty="0">
                        <a:effectLst/>
                        <a:latin typeface="Cambria"/>
                        <a:ea typeface="Cambria"/>
                        <a:cs typeface="Times New Roman"/>
                      </a:endParaRPr>
                    </a:p>
                  </a:txBody>
                  <a:tcPr marL="68580" marR="68580" marT="0" marB="0"/>
                </a:tc>
                <a:tc>
                  <a:txBody>
                    <a:bodyPr/>
                    <a:lstStyle/>
                    <a:p>
                      <a:pPr marL="0" marR="0">
                        <a:spcBef>
                          <a:spcPts val="0"/>
                        </a:spcBef>
                        <a:spcAft>
                          <a:spcPts val="0"/>
                        </a:spcAft>
                      </a:pPr>
                      <a:r>
                        <a:rPr lang="en-US" sz="1200" dirty="0">
                          <a:effectLst/>
                        </a:rPr>
                        <a:t>31867</a:t>
                      </a:r>
                    </a:p>
                    <a:p>
                      <a:pPr marL="0" marR="0">
                        <a:spcBef>
                          <a:spcPts val="0"/>
                        </a:spcBef>
                        <a:spcAft>
                          <a:spcPts val="0"/>
                        </a:spcAft>
                      </a:pPr>
                      <a:r>
                        <a:rPr lang="en-US" sz="1200" dirty="0">
                          <a:effectLst/>
                        </a:rPr>
                        <a:t>(98.2%)</a:t>
                      </a:r>
                      <a:endParaRPr lang="en-US" sz="1200" dirty="0">
                        <a:effectLst/>
                        <a:latin typeface="Cambria"/>
                        <a:ea typeface="Cambria"/>
                        <a:cs typeface="Times New Roman"/>
                      </a:endParaRPr>
                    </a:p>
                  </a:txBody>
                  <a:tcPr marL="68580" marR="68580" marT="0" marB="0"/>
                </a:tc>
              </a:tr>
              <a:tr h="0">
                <a:tc>
                  <a:txBody>
                    <a:bodyPr/>
                    <a:lstStyle/>
                    <a:p>
                      <a:pPr marL="0" marR="0">
                        <a:spcBef>
                          <a:spcPts val="0"/>
                        </a:spcBef>
                        <a:spcAft>
                          <a:spcPts val="0"/>
                        </a:spcAft>
                      </a:pPr>
                      <a:r>
                        <a:rPr lang="en-US" sz="1200" dirty="0">
                          <a:effectLst/>
                        </a:rPr>
                        <a:t>VIIRS Other Ice Pix</a:t>
                      </a:r>
                      <a:endParaRPr lang="en-US" sz="1200" dirty="0">
                        <a:effectLst/>
                        <a:latin typeface="Cambria"/>
                        <a:ea typeface="Cambria"/>
                        <a:cs typeface="Times New Roman"/>
                      </a:endParaRPr>
                    </a:p>
                  </a:txBody>
                  <a:tcPr marL="68580" marR="68580" marT="0" marB="0"/>
                </a:tc>
                <a:tc>
                  <a:txBody>
                    <a:bodyPr/>
                    <a:lstStyle/>
                    <a:p>
                      <a:pPr marL="0" marR="0">
                        <a:spcBef>
                          <a:spcPts val="0"/>
                        </a:spcBef>
                        <a:spcAft>
                          <a:spcPts val="0"/>
                        </a:spcAft>
                      </a:pPr>
                      <a:r>
                        <a:rPr lang="en-US" sz="1200" dirty="0">
                          <a:effectLst/>
                        </a:rPr>
                        <a:t>2428</a:t>
                      </a:r>
                    </a:p>
                    <a:p>
                      <a:pPr marL="0" marR="0">
                        <a:spcBef>
                          <a:spcPts val="0"/>
                        </a:spcBef>
                        <a:spcAft>
                          <a:spcPts val="0"/>
                        </a:spcAft>
                      </a:pPr>
                      <a:r>
                        <a:rPr lang="en-US" sz="1200" dirty="0">
                          <a:effectLst/>
                        </a:rPr>
                        <a:t>(5.4%)</a:t>
                      </a:r>
                      <a:endParaRPr lang="en-US" sz="1200" dirty="0">
                        <a:effectLst/>
                        <a:latin typeface="Cambria"/>
                        <a:ea typeface="Cambria"/>
                        <a:cs typeface="Times New Roman"/>
                      </a:endParaRPr>
                    </a:p>
                  </a:txBody>
                  <a:tcPr marL="68580" marR="68580" marT="0" marB="0"/>
                </a:tc>
                <a:tc>
                  <a:txBody>
                    <a:bodyPr/>
                    <a:lstStyle/>
                    <a:p>
                      <a:pPr marL="0" marR="0">
                        <a:spcBef>
                          <a:spcPts val="0"/>
                        </a:spcBef>
                        <a:spcAft>
                          <a:spcPts val="0"/>
                        </a:spcAft>
                      </a:pPr>
                      <a:r>
                        <a:rPr lang="en-US" sz="1200" dirty="0">
                          <a:effectLst/>
                        </a:rPr>
                        <a:t>591</a:t>
                      </a:r>
                    </a:p>
                    <a:p>
                      <a:pPr marL="0" marR="0">
                        <a:spcBef>
                          <a:spcPts val="0"/>
                        </a:spcBef>
                        <a:spcAft>
                          <a:spcPts val="0"/>
                        </a:spcAft>
                      </a:pPr>
                      <a:r>
                        <a:rPr lang="en-US" sz="1200" dirty="0">
                          <a:effectLst/>
                        </a:rPr>
                        <a:t>(1.8%)</a:t>
                      </a:r>
                      <a:endParaRPr lang="en-US" sz="1200" dirty="0">
                        <a:effectLst/>
                        <a:latin typeface="Cambria"/>
                        <a:ea typeface="Cambria"/>
                        <a:cs typeface="Times New Roman"/>
                      </a:endParaRPr>
                    </a:p>
                  </a:txBody>
                  <a:tcPr marL="68580" marR="68580" marT="0" marB="0"/>
                </a:tc>
                <a:tc>
                  <a:txBody>
                    <a:bodyPr/>
                    <a:lstStyle/>
                    <a:p>
                      <a:pPr marL="0" marR="0">
                        <a:spcBef>
                          <a:spcPts val="0"/>
                        </a:spcBef>
                        <a:spcAft>
                          <a:spcPts val="0"/>
                        </a:spcAft>
                      </a:pPr>
                      <a:r>
                        <a:rPr lang="en-US" sz="1200" dirty="0">
                          <a:effectLst/>
                        </a:rPr>
                        <a:t>883</a:t>
                      </a:r>
                    </a:p>
                    <a:p>
                      <a:pPr marL="0" marR="0">
                        <a:spcBef>
                          <a:spcPts val="0"/>
                        </a:spcBef>
                        <a:spcAft>
                          <a:spcPts val="0"/>
                        </a:spcAft>
                      </a:pPr>
                      <a:r>
                        <a:rPr lang="en-US" sz="1200" dirty="0">
                          <a:effectLst/>
                        </a:rPr>
                        <a:t>(2.6%)</a:t>
                      </a:r>
                      <a:endParaRPr lang="en-US" sz="1200" dirty="0">
                        <a:effectLst/>
                        <a:latin typeface="Cambria"/>
                        <a:ea typeface="Cambria"/>
                        <a:cs typeface="Times New Roman"/>
                      </a:endParaRPr>
                    </a:p>
                  </a:txBody>
                  <a:tcPr marL="68580" marR="68580" marT="0" marB="0"/>
                </a:tc>
                <a:tc>
                  <a:txBody>
                    <a:bodyPr/>
                    <a:lstStyle/>
                    <a:p>
                      <a:pPr marL="0" marR="0">
                        <a:spcBef>
                          <a:spcPts val="0"/>
                        </a:spcBef>
                        <a:spcAft>
                          <a:spcPts val="0"/>
                        </a:spcAft>
                      </a:pPr>
                      <a:r>
                        <a:rPr lang="en-US" sz="1200" dirty="0">
                          <a:effectLst/>
                        </a:rPr>
                        <a:t>591</a:t>
                      </a:r>
                    </a:p>
                    <a:p>
                      <a:pPr marL="0" marR="0">
                        <a:spcBef>
                          <a:spcPts val="0"/>
                        </a:spcBef>
                        <a:spcAft>
                          <a:spcPts val="0"/>
                        </a:spcAft>
                      </a:pPr>
                      <a:r>
                        <a:rPr lang="en-US" sz="1200" dirty="0">
                          <a:effectLst/>
                        </a:rPr>
                        <a:t>(1.8%)</a:t>
                      </a:r>
                      <a:endParaRPr lang="en-US" sz="1200" dirty="0">
                        <a:effectLst/>
                        <a:latin typeface="Cambria"/>
                        <a:ea typeface="Cambria"/>
                        <a:cs typeface="Times New Roman"/>
                      </a:endParaRPr>
                    </a:p>
                  </a:txBody>
                  <a:tcPr marL="68580" marR="68580" marT="0" marB="0"/>
                </a:tc>
              </a:tr>
              <a:tr h="0">
                <a:tc>
                  <a:txBody>
                    <a:bodyPr/>
                    <a:lstStyle/>
                    <a:p>
                      <a:pPr marL="0" marR="0">
                        <a:spcBef>
                          <a:spcPts val="0"/>
                        </a:spcBef>
                        <a:spcAft>
                          <a:spcPts val="0"/>
                        </a:spcAft>
                      </a:pPr>
                      <a:r>
                        <a:rPr lang="en-US" sz="1200" dirty="0">
                          <a:effectLst/>
                        </a:rPr>
                        <a:t>Ice Agree</a:t>
                      </a:r>
                      <a:endParaRPr lang="en-US" sz="1200" dirty="0">
                        <a:effectLst/>
                        <a:latin typeface="Cambria"/>
                        <a:ea typeface="Cambria"/>
                        <a:cs typeface="Times New Roman"/>
                      </a:endParaRPr>
                    </a:p>
                  </a:txBody>
                  <a:tcPr marL="68580" marR="68580" marT="0" marB="0"/>
                </a:tc>
                <a:tc>
                  <a:txBody>
                    <a:bodyPr/>
                    <a:lstStyle/>
                    <a:p>
                      <a:pPr marL="0" marR="0">
                        <a:spcBef>
                          <a:spcPts val="0"/>
                        </a:spcBef>
                        <a:spcAft>
                          <a:spcPts val="0"/>
                        </a:spcAft>
                      </a:pPr>
                      <a:r>
                        <a:rPr lang="en-US" sz="1200" dirty="0">
                          <a:effectLst/>
                        </a:rPr>
                        <a:t>30695 (48.5%)</a:t>
                      </a:r>
                      <a:endParaRPr lang="en-US" sz="1200" dirty="0">
                        <a:effectLst/>
                        <a:latin typeface="Cambria"/>
                        <a:ea typeface="Cambria"/>
                        <a:cs typeface="Times New Roman"/>
                      </a:endParaRPr>
                    </a:p>
                  </a:txBody>
                  <a:tcPr marL="68580" marR="68580" marT="0" marB="0"/>
                </a:tc>
                <a:tc>
                  <a:txBody>
                    <a:bodyPr/>
                    <a:lstStyle/>
                    <a:p>
                      <a:pPr marL="0" marR="0">
                        <a:spcBef>
                          <a:spcPts val="0"/>
                        </a:spcBef>
                        <a:spcAft>
                          <a:spcPts val="0"/>
                        </a:spcAft>
                      </a:pPr>
                      <a:r>
                        <a:rPr lang="en-US" sz="1200" dirty="0">
                          <a:effectLst/>
                        </a:rPr>
                        <a:t>27608</a:t>
                      </a:r>
                    </a:p>
                    <a:p>
                      <a:pPr marL="0" marR="0">
                        <a:spcBef>
                          <a:spcPts val="0"/>
                        </a:spcBef>
                        <a:spcAft>
                          <a:spcPts val="0"/>
                        </a:spcAft>
                      </a:pPr>
                      <a:r>
                        <a:rPr lang="en-US" sz="1200" dirty="0">
                          <a:effectLst/>
                        </a:rPr>
                        <a:t>(99.0%)</a:t>
                      </a:r>
                      <a:endParaRPr lang="en-US" sz="1200" dirty="0">
                        <a:effectLst/>
                        <a:latin typeface="Cambria"/>
                        <a:ea typeface="Cambria"/>
                        <a:cs typeface="Times New Roman"/>
                      </a:endParaRPr>
                    </a:p>
                  </a:txBody>
                  <a:tcPr marL="68580" marR="68580" marT="0" marB="0"/>
                </a:tc>
                <a:tc>
                  <a:txBody>
                    <a:bodyPr/>
                    <a:lstStyle/>
                    <a:p>
                      <a:pPr marL="0" marR="0">
                        <a:spcBef>
                          <a:spcPts val="0"/>
                        </a:spcBef>
                        <a:spcAft>
                          <a:spcPts val="0"/>
                        </a:spcAft>
                      </a:pPr>
                      <a:r>
                        <a:rPr lang="en-US" sz="1200" dirty="0">
                          <a:effectLst/>
                        </a:rPr>
                        <a:t>27902</a:t>
                      </a:r>
                    </a:p>
                    <a:p>
                      <a:pPr marL="0" marR="0">
                        <a:spcBef>
                          <a:spcPts val="0"/>
                        </a:spcBef>
                        <a:spcAft>
                          <a:spcPts val="0"/>
                        </a:spcAft>
                      </a:pPr>
                      <a:r>
                        <a:rPr lang="en-US" sz="1200" dirty="0">
                          <a:effectLst/>
                        </a:rPr>
                        <a:t>(69.4%)</a:t>
                      </a:r>
                      <a:endParaRPr lang="en-US" sz="1200" dirty="0">
                        <a:effectLst/>
                        <a:latin typeface="Cambria"/>
                        <a:ea typeface="Cambria"/>
                        <a:cs typeface="Times New Roman"/>
                      </a:endParaRPr>
                    </a:p>
                  </a:txBody>
                  <a:tcPr marL="68580" marR="68580" marT="0" marB="0"/>
                </a:tc>
                <a:tc>
                  <a:txBody>
                    <a:bodyPr/>
                    <a:lstStyle/>
                    <a:p>
                      <a:pPr marL="0" marR="0">
                        <a:spcBef>
                          <a:spcPts val="0"/>
                        </a:spcBef>
                        <a:spcAft>
                          <a:spcPts val="0"/>
                        </a:spcAft>
                      </a:pPr>
                      <a:r>
                        <a:rPr lang="en-US" sz="1200" dirty="0">
                          <a:effectLst/>
                        </a:rPr>
                        <a:t>27608</a:t>
                      </a:r>
                    </a:p>
                    <a:p>
                      <a:pPr marL="0" marR="0">
                        <a:spcBef>
                          <a:spcPts val="0"/>
                        </a:spcBef>
                        <a:spcAft>
                          <a:spcPts val="0"/>
                        </a:spcAft>
                      </a:pPr>
                      <a:r>
                        <a:rPr lang="en-US" sz="1200" dirty="0">
                          <a:effectLst/>
                        </a:rPr>
                        <a:t>(99.0%)</a:t>
                      </a:r>
                      <a:endParaRPr lang="en-US" sz="1200" dirty="0">
                        <a:effectLst/>
                        <a:latin typeface="Cambria"/>
                        <a:ea typeface="Cambria"/>
                        <a:cs typeface="Times New Roman"/>
                      </a:endParaRPr>
                    </a:p>
                  </a:txBody>
                  <a:tcPr marL="68580" marR="68580" marT="0" marB="0"/>
                </a:tc>
              </a:tr>
              <a:tr h="0">
                <a:tc>
                  <a:txBody>
                    <a:bodyPr/>
                    <a:lstStyle/>
                    <a:p>
                      <a:pPr marL="0" marR="0">
                        <a:spcBef>
                          <a:spcPts val="0"/>
                        </a:spcBef>
                        <a:spcAft>
                          <a:spcPts val="0"/>
                        </a:spcAft>
                      </a:pPr>
                      <a:r>
                        <a:rPr lang="en-US" sz="1200" dirty="0">
                          <a:effectLst/>
                        </a:rPr>
                        <a:t>MODIS Ice Free Pix</a:t>
                      </a:r>
                      <a:endParaRPr lang="en-US" sz="1200" dirty="0">
                        <a:effectLst/>
                        <a:latin typeface="Cambria"/>
                        <a:ea typeface="Cambria"/>
                        <a:cs typeface="Times New Roman"/>
                      </a:endParaRPr>
                    </a:p>
                  </a:txBody>
                  <a:tcPr marL="68580" marR="68580" marT="0" marB="0"/>
                </a:tc>
                <a:tc>
                  <a:txBody>
                    <a:bodyPr/>
                    <a:lstStyle/>
                    <a:p>
                      <a:pPr marL="0" marR="0">
                        <a:spcBef>
                          <a:spcPts val="0"/>
                        </a:spcBef>
                        <a:spcAft>
                          <a:spcPts val="0"/>
                        </a:spcAft>
                      </a:pPr>
                      <a:r>
                        <a:rPr lang="en-US" sz="1200" dirty="0">
                          <a:effectLst/>
                        </a:rPr>
                        <a:t>83064</a:t>
                      </a:r>
                      <a:endParaRPr lang="en-US" sz="1200" dirty="0">
                        <a:effectLst/>
                        <a:latin typeface="Cambria"/>
                        <a:ea typeface="Cambria"/>
                        <a:cs typeface="Times New Roman"/>
                      </a:endParaRPr>
                    </a:p>
                  </a:txBody>
                  <a:tcPr marL="68580" marR="68580" marT="0" marB="0"/>
                </a:tc>
                <a:tc>
                  <a:txBody>
                    <a:bodyPr/>
                    <a:lstStyle/>
                    <a:p>
                      <a:pPr marL="0" marR="0">
                        <a:spcBef>
                          <a:spcPts val="0"/>
                        </a:spcBef>
                        <a:spcAft>
                          <a:spcPts val="0"/>
                        </a:spcAft>
                      </a:pPr>
                      <a:r>
                        <a:rPr lang="en-US" sz="1200" dirty="0">
                          <a:effectLst/>
                        </a:rPr>
                        <a:t>59067</a:t>
                      </a:r>
                      <a:endParaRPr lang="en-US" sz="1200" dirty="0">
                        <a:effectLst/>
                        <a:latin typeface="Cambria"/>
                        <a:ea typeface="Cambria"/>
                        <a:cs typeface="Times New Roman"/>
                      </a:endParaRPr>
                    </a:p>
                  </a:txBody>
                  <a:tcPr marL="68580" marR="68580" marT="0" marB="0"/>
                </a:tc>
                <a:tc>
                  <a:txBody>
                    <a:bodyPr/>
                    <a:lstStyle/>
                    <a:p>
                      <a:pPr marL="0" marR="0">
                        <a:spcBef>
                          <a:spcPts val="0"/>
                        </a:spcBef>
                        <a:spcAft>
                          <a:spcPts val="0"/>
                        </a:spcAft>
                      </a:pPr>
                      <a:r>
                        <a:rPr lang="en-US" sz="1200" dirty="0">
                          <a:effectLst/>
                        </a:rPr>
                        <a:t>62080</a:t>
                      </a:r>
                      <a:endParaRPr lang="en-US" sz="1200" dirty="0">
                        <a:effectLst/>
                        <a:latin typeface="Cambria"/>
                        <a:ea typeface="Cambria"/>
                        <a:cs typeface="Times New Roman"/>
                      </a:endParaRPr>
                    </a:p>
                  </a:txBody>
                  <a:tcPr marL="68580" marR="68580" marT="0" marB="0"/>
                </a:tc>
                <a:tc>
                  <a:txBody>
                    <a:bodyPr/>
                    <a:lstStyle/>
                    <a:p>
                      <a:pPr marL="0" marR="0">
                        <a:spcBef>
                          <a:spcPts val="0"/>
                        </a:spcBef>
                        <a:spcAft>
                          <a:spcPts val="0"/>
                        </a:spcAft>
                      </a:pPr>
                      <a:r>
                        <a:rPr lang="en-US" sz="1200" dirty="0">
                          <a:effectLst/>
                        </a:rPr>
                        <a:t>59067</a:t>
                      </a:r>
                      <a:endParaRPr lang="en-US" sz="1200" dirty="0">
                        <a:effectLst/>
                        <a:latin typeface="Cambria"/>
                        <a:ea typeface="Cambria"/>
                        <a:cs typeface="Times New Roman"/>
                      </a:endParaRPr>
                    </a:p>
                  </a:txBody>
                  <a:tcPr marL="68580" marR="68580" marT="0" marB="0"/>
                </a:tc>
              </a:tr>
              <a:tr h="0">
                <a:tc>
                  <a:txBody>
                    <a:bodyPr/>
                    <a:lstStyle/>
                    <a:p>
                      <a:pPr marL="0" marR="0">
                        <a:spcBef>
                          <a:spcPts val="0"/>
                        </a:spcBef>
                        <a:spcAft>
                          <a:spcPts val="0"/>
                        </a:spcAft>
                      </a:pPr>
                      <a:r>
                        <a:rPr lang="en-US" sz="1200" dirty="0">
                          <a:effectLst/>
                        </a:rPr>
                        <a:t>VIIRS Ice Free Pix</a:t>
                      </a:r>
                      <a:endParaRPr lang="en-US" sz="1200" dirty="0">
                        <a:effectLst/>
                        <a:latin typeface="Cambria"/>
                        <a:ea typeface="Cambria"/>
                        <a:cs typeface="Times New Roman"/>
                      </a:endParaRPr>
                    </a:p>
                  </a:txBody>
                  <a:tcPr marL="68580" marR="68580" marT="0" marB="0"/>
                </a:tc>
                <a:tc>
                  <a:txBody>
                    <a:bodyPr/>
                    <a:lstStyle/>
                    <a:p>
                      <a:pPr marL="0" marR="0">
                        <a:spcBef>
                          <a:spcPts val="0"/>
                        </a:spcBef>
                        <a:spcAft>
                          <a:spcPts val="0"/>
                        </a:spcAft>
                      </a:pPr>
                      <a:r>
                        <a:rPr lang="en-US" sz="1200" dirty="0">
                          <a:effectLst/>
                        </a:rPr>
                        <a:t>109187</a:t>
                      </a:r>
                      <a:endParaRPr lang="en-US" sz="1200" dirty="0">
                        <a:effectLst/>
                        <a:latin typeface="Cambria"/>
                        <a:ea typeface="Cambria"/>
                        <a:cs typeface="Times New Roman"/>
                      </a:endParaRPr>
                    </a:p>
                  </a:txBody>
                  <a:tcPr marL="68580" marR="68580" marT="0" marB="0"/>
                </a:tc>
                <a:tc>
                  <a:txBody>
                    <a:bodyPr/>
                    <a:lstStyle/>
                    <a:p>
                      <a:pPr marL="0" marR="0">
                        <a:spcBef>
                          <a:spcPts val="0"/>
                        </a:spcBef>
                        <a:spcAft>
                          <a:spcPts val="0"/>
                        </a:spcAft>
                      </a:pPr>
                      <a:r>
                        <a:rPr lang="en-US" sz="1200" dirty="0">
                          <a:effectLst/>
                        </a:rPr>
                        <a:t>61632</a:t>
                      </a:r>
                      <a:endParaRPr lang="en-US" sz="1200" dirty="0">
                        <a:effectLst/>
                        <a:latin typeface="Cambria"/>
                        <a:ea typeface="Cambria"/>
                        <a:cs typeface="Times New Roman"/>
                      </a:endParaRPr>
                    </a:p>
                  </a:txBody>
                  <a:tcPr marL="68580" marR="68580" marT="0" marB="0"/>
                </a:tc>
                <a:tc>
                  <a:txBody>
                    <a:bodyPr/>
                    <a:lstStyle/>
                    <a:p>
                      <a:pPr marL="0" marR="0">
                        <a:spcBef>
                          <a:spcPts val="0"/>
                        </a:spcBef>
                        <a:spcAft>
                          <a:spcPts val="0"/>
                        </a:spcAft>
                      </a:pPr>
                      <a:r>
                        <a:rPr lang="en-US" sz="1200" dirty="0">
                          <a:effectLst/>
                        </a:rPr>
                        <a:t>80778</a:t>
                      </a:r>
                      <a:endParaRPr lang="en-US" sz="1200" dirty="0">
                        <a:effectLst/>
                        <a:latin typeface="Cambria"/>
                        <a:ea typeface="Cambria"/>
                        <a:cs typeface="Times New Roman"/>
                      </a:endParaRPr>
                    </a:p>
                  </a:txBody>
                  <a:tcPr marL="68580" marR="68580" marT="0" marB="0"/>
                </a:tc>
                <a:tc>
                  <a:txBody>
                    <a:bodyPr/>
                    <a:lstStyle/>
                    <a:p>
                      <a:pPr marL="0" marR="0">
                        <a:spcBef>
                          <a:spcPts val="0"/>
                        </a:spcBef>
                        <a:spcAft>
                          <a:spcPts val="0"/>
                        </a:spcAft>
                      </a:pPr>
                      <a:r>
                        <a:rPr lang="en-US" sz="1200" dirty="0">
                          <a:effectLst/>
                        </a:rPr>
                        <a:t>61632</a:t>
                      </a:r>
                      <a:endParaRPr lang="en-US" sz="1200" dirty="0">
                        <a:effectLst/>
                        <a:latin typeface="Cambria"/>
                        <a:ea typeface="Cambria"/>
                        <a:cs typeface="Times New Roman"/>
                      </a:endParaRPr>
                    </a:p>
                  </a:txBody>
                  <a:tcPr marL="68580" marR="68580" marT="0" marB="0"/>
                </a:tc>
              </a:tr>
              <a:tr h="0">
                <a:tc>
                  <a:txBody>
                    <a:bodyPr/>
                    <a:lstStyle/>
                    <a:p>
                      <a:pPr marL="0" marR="0">
                        <a:spcBef>
                          <a:spcPts val="0"/>
                        </a:spcBef>
                        <a:spcAft>
                          <a:spcPts val="0"/>
                        </a:spcAft>
                      </a:pPr>
                      <a:r>
                        <a:rPr lang="en-US" sz="1200" dirty="0">
                          <a:effectLst/>
                        </a:rPr>
                        <a:t>Ice Free Agree</a:t>
                      </a:r>
                      <a:endParaRPr lang="en-US" sz="1200" dirty="0">
                        <a:effectLst/>
                        <a:latin typeface="Cambria"/>
                        <a:ea typeface="Cambria"/>
                        <a:cs typeface="Times New Roman"/>
                      </a:endParaRPr>
                    </a:p>
                  </a:txBody>
                  <a:tcPr marL="68580" marR="68580" marT="0" marB="0"/>
                </a:tc>
                <a:tc>
                  <a:txBody>
                    <a:bodyPr/>
                    <a:lstStyle/>
                    <a:p>
                      <a:pPr marL="0" marR="0">
                        <a:spcBef>
                          <a:spcPts val="0"/>
                        </a:spcBef>
                        <a:spcAft>
                          <a:spcPts val="0"/>
                        </a:spcAft>
                      </a:pPr>
                      <a:r>
                        <a:rPr lang="en-US" sz="1200" dirty="0">
                          <a:effectLst/>
                        </a:rPr>
                        <a:t>74192</a:t>
                      </a:r>
                    </a:p>
                    <a:p>
                      <a:pPr marL="0" marR="0">
                        <a:spcBef>
                          <a:spcPts val="0"/>
                        </a:spcBef>
                        <a:spcAft>
                          <a:spcPts val="0"/>
                        </a:spcAft>
                      </a:pPr>
                      <a:r>
                        <a:rPr lang="en-US" sz="1200" dirty="0">
                          <a:effectLst/>
                        </a:rPr>
                        <a:t>(89.3%)</a:t>
                      </a:r>
                      <a:endParaRPr lang="en-US" sz="1200" dirty="0">
                        <a:effectLst/>
                        <a:latin typeface="Cambria"/>
                        <a:ea typeface="Cambria"/>
                        <a:cs typeface="Times New Roman"/>
                      </a:endParaRPr>
                    </a:p>
                  </a:txBody>
                  <a:tcPr marL="68580" marR="68580" marT="0" marB="0"/>
                </a:tc>
                <a:tc>
                  <a:txBody>
                    <a:bodyPr/>
                    <a:lstStyle/>
                    <a:p>
                      <a:pPr marL="0" marR="0">
                        <a:spcBef>
                          <a:spcPts val="0"/>
                        </a:spcBef>
                        <a:spcAft>
                          <a:spcPts val="0"/>
                        </a:spcAft>
                      </a:pPr>
                      <a:r>
                        <a:rPr lang="en-US" sz="1200" dirty="0">
                          <a:effectLst/>
                        </a:rPr>
                        <a:t>58511</a:t>
                      </a:r>
                    </a:p>
                    <a:p>
                      <a:pPr marL="0" marR="0">
                        <a:spcBef>
                          <a:spcPts val="0"/>
                        </a:spcBef>
                        <a:spcAft>
                          <a:spcPts val="0"/>
                        </a:spcAft>
                      </a:pPr>
                      <a:r>
                        <a:rPr lang="en-US" sz="1200" dirty="0">
                          <a:effectLst/>
                        </a:rPr>
                        <a:t>(99.1%)</a:t>
                      </a:r>
                      <a:endParaRPr lang="en-US" sz="1200" dirty="0">
                        <a:effectLst/>
                        <a:latin typeface="Cambria"/>
                        <a:ea typeface="Cambria"/>
                        <a:cs typeface="Times New Roman"/>
                      </a:endParaRPr>
                    </a:p>
                  </a:txBody>
                  <a:tcPr marL="68580" marR="68580" marT="0" marB="0"/>
                </a:tc>
                <a:tc>
                  <a:txBody>
                    <a:bodyPr/>
                    <a:lstStyle/>
                    <a:p>
                      <a:pPr marL="0" marR="0">
                        <a:spcBef>
                          <a:spcPts val="0"/>
                        </a:spcBef>
                        <a:spcAft>
                          <a:spcPts val="0"/>
                        </a:spcAft>
                      </a:pPr>
                      <a:r>
                        <a:rPr lang="en-US" sz="1200" dirty="0">
                          <a:effectLst/>
                        </a:rPr>
                        <a:t>61479</a:t>
                      </a:r>
                    </a:p>
                    <a:p>
                      <a:pPr marL="0" marR="0">
                        <a:spcBef>
                          <a:spcPts val="0"/>
                        </a:spcBef>
                        <a:spcAft>
                          <a:spcPts val="0"/>
                        </a:spcAft>
                      </a:pPr>
                      <a:r>
                        <a:rPr lang="en-US" sz="1200" dirty="0">
                          <a:effectLst/>
                        </a:rPr>
                        <a:t>(99.0%)</a:t>
                      </a:r>
                      <a:endParaRPr lang="en-US" sz="1200" dirty="0">
                        <a:effectLst/>
                        <a:latin typeface="Cambria"/>
                        <a:ea typeface="Cambria"/>
                        <a:cs typeface="Times New Roman"/>
                      </a:endParaRPr>
                    </a:p>
                  </a:txBody>
                  <a:tcPr marL="68580" marR="68580" marT="0" marB="0"/>
                </a:tc>
                <a:tc>
                  <a:txBody>
                    <a:bodyPr/>
                    <a:lstStyle/>
                    <a:p>
                      <a:pPr marL="0" marR="0">
                        <a:spcBef>
                          <a:spcPts val="0"/>
                        </a:spcBef>
                        <a:spcAft>
                          <a:spcPts val="0"/>
                        </a:spcAft>
                      </a:pPr>
                      <a:r>
                        <a:rPr lang="en-US" sz="1200" dirty="0">
                          <a:effectLst/>
                        </a:rPr>
                        <a:t>58511</a:t>
                      </a:r>
                    </a:p>
                    <a:p>
                      <a:pPr marL="0" marR="0">
                        <a:spcBef>
                          <a:spcPts val="0"/>
                        </a:spcBef>
                        <a:spcAft>
                          <a:spcPts val="0"/>
                        </a:spcAft>
                      </a:pPr>
                      <a:r>
                        <a:rPr lang="en-US" sz="1200" dirty="0">
                          <a:effectLst/>
                        </a:rPr>
                        <a:t>(99.1%)</a:t>
                      </a:r>
                      <a:endParaRPr lang="en-US" sz="1200" dirty="0">
                        <a:effectLst/>
                        <a:latin typeface="Cambria"/>
                        <a:ea typeface="Cambria"/>
                        <a:cs typeface="Times New Roman"/>
                      </a:endParaRPr>
                    </a:p>
                  </a:txBody>
                  <a:tcPr marL="68580" marR="68580" marT="0" marB="0"/>
                </a:tc>
              </a:tr>
              <a:tr h="0">
                <a:tc>
                  <a:txBody>
                    <a:bodyPr/>
                    <a:lstStyle/>
                    <a:p>
                      <a:pPr marL="0" marR="0">
                        <a:spcBef>
                          <a:spcPts val="0"/>
                        </a:spcBef>
                        <a:spcAft>
                          <a:spcPts val="0"/>
                        </a:spcAft>
                      </a:pPr>
                      <a:r>
                        <a:rPr lang="en-US" sz="1200" dirty="0">
                          <a:effectLst/>
                        </a:rPr>
                        <a:t>MODIS ICE</a:t>
                      </a:r>
                    </a:p>
                    <a:p>
                      <a:pPr marL="0" marR="0">
                        <a:spcBef>
                          <a:spcPts val="0"/>
                        </a:spcBef>
                        <a:spcAft>
                          <a:spcPts val="0"/>
                        </a:spcAft>
                      </a:pPr>
                      <a:r>
                        <a:rPr lang="en-US" sz="1200" dirty="0">
                          <a:effectLst/>
                        </a:rPr>
                        <a:t>VIIRS Cloud</a:t>
                      </a:r>
                      <a:endParaRPr lang="en-US" sz="1200" dirty="0">
                        <a:effectLst/>
                        <a:latin typeface="Cambria"/>
                        <a:ea typeface="Cambria"/>
                        <a:cs typeface="Times New Roman"/>
                      </a:endParaRPr>
                    </a:p>
                  </a:txBody>
                  <a:tcPr marL="68580" marR="68580" marT="0" marB="0"/>
                </a:tc>
                <a:tc>
                  <a:txBody>
                    <a:bodyPr/>
                    <a:lstStyle/>
                    <a:p>
                      <a:pPr marL="0" marR="0">
                        <a:spcBef>
                          <a:spcPts val="0"/>
                        </a:spcBef>
                        <a:spcAft>
                          <a:spcPts val="0"/>
                        </a:spcAft>
                      </a:pPr>
                      <a:r>
                        <a:rPr lang="en-US" sz="1200" dirty="0">
                          <a:effectLst/>
                        </a:rPr>
                        <a:t>15599</a:t>
                      </a:r>
                      <a:endParaRPr lang="en-US" sz="1200" dirty="0">
                        <a:effectLst/>
                        <a:latin typeface="Cambria"/>
                        <a:ea typeface="Cambria"/>
                        <a:cs typeface="Times New Roman"/>
                      </a:endParaRPr>
                    </a:p>
                  </a:txBody>
                  <a:tcPr marL="68580" marR="68580" marT="0" marB="0"/>
                </a:tc>
                <a:tc>
                  <a:txBody>
                    <a:bodyPr/>
                    <a:lstStyle/>
                    <a:p>
                      <a:pPr marL="0" marR="0">
                        <a:spcBef>
                          <a:spcPts val="0"/>
                        </a:spcBef>
                        <a:spcAft>
                          <a:spcPts val="0"/>
                        </a:spcAft>
                      </a:pPr>
                      <a:r>
                        <a:rPr lang="en-US" sz="1200" dirty="0">
                          <a:effectLst/>
                        </a:rPr>
                        <a:t>N/A</a:t>
                      </a:r>
                      <a:endParaRPr lang="en-US" sz="1200" dirty="0">
                        <a:effectLst/>
                        <a:latin typeface="Cambria"/>
                        <a:ea typeface="Cambria"/>
                        <a:cs typeface="Times New Roman"/>
                      </a:endParaRPr>
                    </a:p>
                  </a:txBody>
                  <a:tcPr marL="68580" marR="68580" marT="0" marB="0"/>
                </a:tc>
                <a:tc>
                  <a:txBody>
                    <a:bodyPr/>
                    <a:lstStyle/>
                    <a:p>
                      <a:pPr marL="0" marR="0">
                        <a:spcBef>
                          <a:spcPts val="0"/>
                        </a:spcBef>
                        <a:spcAft>
                          <a:spcPts val="0"/>
                        </a:spcAft>
                      </a:pPr>
                      <a:r>
                        <a:rPr lang="en-US" sz="1200" dirty="0">
                          <a:effectLst/>
                        </a:rPr>
                        <a:t>N/A</a:t>
                      </a:r>
                      <a:endParaRPr lang="en-US" sz="1200" dirty="0">
                        <a:effectLst/>
                        <a:latin typeface="Cambria"/>
                        <a:ea typeface="Cambria"/>
                        <a:cs typeface="Times New Roman"/>
                      </a:endParaRPr>
                    </a:p>
                  </a:txBody>
                  <a:tcPr marL="68580" marR="68580" marT="0" marB="0"/>
                </a:tc>
                <a:tc>
                  <a:txBody>
                    <a:bodyPr/>
                    <a:lstStyle/>
                    <a:p>
                      <a:pPr marL="0" marR="0">
                        <a:spcBef>
                          <a:spcPts val="0"/>
                        </a:spcBef>
                        <a:spcAft>
                          <a:spcPts val="0"/>
                        </a:spcAft>
                      </a:pPr>
                      <a:r>
                        <a:rPr lang="en-US" sz="1200" dirty="0">
                          <a:effectLst/>
                        </a:rPr>
                        <a:t>N/A</a:t>
                      </a:r>
                      <a:endParaRPr lang="en-US" sz="1200" dirty="0">
                        <a:effectLst/>
                        <a:latin typeface="Cambria"/>
                        <a:ea typeface="Cambria"/>
                        <a:cs typeface="Times New Roman"/>
                      </a:endParaRPr>
                    </a:p>
                  </a:txBody>
                  <a:tcPr marL="68580" marR="68580" marT="0" marB="0"/>
                </a:tc>
              </a:tr>
              <a:tr h="0">
                <a:tc>
                  <a:txBody>
                    <a:bodyPr/>
                    <a:lstStyle/>
                    <a:p>
                      <a:pPr marL="0" marR="0">
                        <a:spcBef>
                          <a:spcPts val="0"/>
                        </a:spcBef>
                        <a:spcAft>
                          <a:spcPts val="0"/>
                        </a:spcAft>
                      </a:pPr>
                      <a:r>
                        <a:rPr lang="en-US" sz="1200" dirty="0">
                          <a:effectLst/>
                        </a:rPr>
                        <a:t>MODIS Ice</a:t>
                      </a:r>
                    </a:p>
                    <a:p>
                      <a:pPr marL="0" marR="0">
                        <a:spcBef>
                          <a:spcPts val="0"/>
                        </a:spcBef>
                        <a:spcAft>
                          <a:spcPts val="0"/>
                        </a:spcAft>
                      </a:pPr>
                      <a:r>
                        <a:rPr lang="en-US" sz="1200" dirty="0">
                          <a:effectLst/>
                        </a:rPr>
                        <a:t>VIIRS Free</a:t>
                      </a:r>
                      <a:endParaRPr lang="en-US" sz="1200" dirty="0">
                        <a:effectLst/>
                        <a:latin typeface="Cambria"/>
                        <a:ea typeface="Cambria"/>
                        <a:cs typeface="Times New Roman"/>
                      </a:endParaRPr>
                    </a:p>
                  </a:txBody>
                  <a:tcPr marL="68580" marR="68580" marT="0" marB="0"/>
                </a:tc>
                <a:tc>
                  <a:txBody>
                    <a:bodyPr/>
                    <a:lstStyle/>
                    <a:p>
                      <a:pPr marL="0" marR="0">
                        <a:spcBef>
                          <a:spcPts val="0"/>
                        </a:spcBef>
                        <a:spcAft>
                          <a:spcPts val="0"/>
                        </a:spcAft>
                      </a:pPr>
                      <a:r>
                        <a:rPr lang="en-US" sz="1200" dirty="0">
                          <a:effectLst/>
                        </a:rPr>
                        <a:t>16958</a:t>
                      </a:r>
                      <a:endParaRPr lang="en-US" sz="1200" dirty="0">
                        <a:effectLst/>
                        <a:latin typeface="Cambria"/>
                        <a:ea typeface="Cambria"/>
                        <a:cs typeface="Times New Roman"/>
                      </a:endParaRPr>
                    </a:p>
                  </a:txBody>
                  <a:tcPr marL="68580" marR="68580" marT="0" marB="0"/>
                </a:tc>
                <a:tc>
                  <a:txBody>
                    <a:bodyPr/>
                    <a:lstStyle/>
                    <a:p>
                      <a:pPr marL="0" marR="0">
                        <a:spcBef>
                          <a:spcPts val="0"/>
                        </a:spcBef>
                        <a:spcAft>
                          <a:spcPts val="0"/>
                        </a:spcAft>
                      </a:pPr>
                      <a:r>
                        <a:rPr lang="en-US" sz="1200" dirty="0">
                          <a:effectLst/>
                        </a:rPr>
                        <a:t>281</a:t>
                      </a:r>
                      <a:endParaRPr lang="en-US" sz="1200" dirty="0">
                        <a:effectLst/>
                        <a:latin typeface="Cambria"/>
                        <a:ea typeface="Cambria"/>
                        <a:cs typeface="Times New Roman"/>
                      </a:endParaRPr>
                    </a:p>
                  </a:txBody>
                  <a:tcPr marL="68580" marR="68580" marT="0" marB="0"/>
                </a:tc>
                <a:tc>
                  <a:txBody>
                    <a:bodyPr/>
                    <a:lstStyle/>
                    <a:p>
                      <a:pPr marL="0" marR="0">
                        <a:spcBef>
                          <a:spcPts val="0"/>
                        </a:spcBef>
                        <a:spcAft>
                          <a:spcPts val="0"/>
                        </a:spcAft>
                      </a:pPr>
                      <a:r>
                        <a:rPr lang="en-US" sz="1200" dirty="0">
                          <a:effectLst/>
                        </a:rPr>
                        <a:t>12288</a:t>
                      </a:r>
                      <a:endParaRPr lang="en-US" sz="1200" dirty="0">
                        <a:effectLst/>
                        <a:latin typeface="Cambria"/>
                        <a:ea typeface="Cambria"/>
                        <a:cs typeface="Times New Roman"/>
                      </a:endParaRPr>
                    </a:p>
                  </a:txBody>
                  <a:tcPr marL="68580" marR="68580" marT="0" marB="0"/>
                </a:tc>
                <a:tc>
                  <a:txBody>
                    <a:bodyPr/>
                    <a:lstStyle/>
                    <a:p>
                      <a:pPr marL="0" marR="0">
                        <a:spcBef>
                          <a:spcPts val="0"/>
                        </a:spcBef>
                        <a:spcAft>
                          <a:spcPts val="0"/>
                        </a:spcAft>
                      </a:pPr>
                      <a:r>
                        <a:rPr lang="en-US" sz="1200" dirty="0">
                          <a:effectLst/>
                        </a:rPr>
                        <a:t>281</a:t>
                      </a:r>
                      <a:endParaRPr lang="en-US" sz="1200" dirty="0">
                        <a:effectLst/>
                        <a:latin typeface="Cambria"/>
                        <a:ea typeface="Cambria"/>
                        <a:cs typeface="Times New Roman"/>
                      </a:endParaRPr>
                    </a:p>
                  </a:txBody>
                  <a:tcPr marL="68580" marR="68580" marT="0" marB="0"/>
                </a:tc>
              </a:tr>
              <a:tr h="0">
                <a:tc>
                  <a:txBody>
                    <a:bodyPr/>
                    <a:lstStyle/>
                    <a:p>
                      <a:pPr marL="0" marR="0">
                        <a:spcBef>
                          <a:spcPts val="0"/>
                        </a:spcBef>
                        <a:spcAft>
                          <a:spcPts val="0"/>
                        </a:spcAft>
                      </a:pPr>
                      <a:r>
                        <a:rPr lang="en-US" sz="1200" dirty="0">
                          <a:effectLst/>
                        </a:rPr>
                        <a:t>Ice Type Classification Accuracy*</a:t>
                      </a:r>
                      <a:endParaRPr lang="en-US" sz="1200" dirty="0">
                        <a:effectLst/>
                        <a:latin typeface="Cambria"/>
                        <a:ea typeface="Cambria"/>
                        <a:cs typeface="Times New Roman"/>
                      </a:endParaRPr>
                    </a:p>
                  </a:txBody>
                  <a:tcPr marL="68580" marR="68580" marT="0" marB="0"/>
                </a:tc>
                <a:tc>
                  <a:txBody>
                    <a:bodyPr/>
                    <a:lstStyle/>
                    <a:p>
                      <a:pPr marL="0" marR="0">
                        <a:spcBef>
                          <a:spcPts val="0"/>
                        </a:spcBef>
                        <a:spcAft>
                          <a:spcPts val="0"/>
                        </a:spcAft>
                      </a:pPr>
                      <a:r>
                        <a:rPr lang="en-US" sz="1200" dirty="0">
                          <a:effectLst/>
                        </a:rPr>
                        <a:t>5.4%</a:t>
                      </a:r>
                      <a:endParaRPr lang="en-US" sz="1200" dirty="0">
                        <a:effectLst/>
                        <a:latin typeface="Cambria"/>
                        <a:ea typeface="Cambria"/>
                        <a:cs typeface="Times New Roman"/>
                      </a:endParaRPr>
                    </a:p>
                  </a:txBody>
                  <a:tcPr marL="68580" marR="68580" marT="0" marB="0"/>
                </a:tc>
                <a:tc>
                  <a:txBody>
                    <a:bodyPr/>
                    <a:lstStyle/>
                    <a:p>
                      <a:pPr marL="0" marR="0">
                        <a:spcBef>
                          <a:spcPts val="0"/>
                        </a:spcBef>
                        <a:spcAft>
                          <a:spcPts val="0"/>
                        </a:spcAft>
                      </a:pPr>
                      <a:r>
                        <a:rPr lang="en-US" sz="1200" dirty="0">
                          <a:effectLst/>
                        </a:rPr>
                        <a:t>1.8%</a:t>
                      </a:r>
                      <a:endParaRPr lang="en-US" sz="1200" dirty="0">
                        <a:effectLst/>
                        <a:latin typeface="Cambria"/>
                        <a:ea typeface="Cambria"/>
                        <a:cs typeface="Times New Roman"/>
                      </a:endParaRPr>
                    </a:p>
                  </a:txBody>
                  <a:tcPr marL="68580" marR="68580" marT="0" marB="0"/>
                </a:tc>
                <a:tc>
                  <a:txBody>
                    <a:bodyPr/>
                    <a:lstStyle/>
                    <a:p>
                      <a:pPr marL="0" marR="0">
                        <a:spcBef>
                          <a:spcPts val="0"/>
                        </a:spcBef>
                        <a:spcAft>
                          <a:spcPts val="0"/>
                        </a:spcAft>
                      </a:pPr>
                      <a:r>
                        <a:rPr lang="en-US" sz="1200" dirty="0">
                          <a:effectLst/>
                        </a:rPr>
                        <a:t>2.6%</a:t>
                      </a:r>
                      <a:endParaRPr lang="en-US" sz="1200" dirty="0">
                        <a:effectLst/>
                        <a:latin typeface="Cambria"/>
                        <a:ea typeface="Cambria"/>
                        <a:cs typeface="Times New Roman"/>
                      </a:endParaRPr>
                    </a:p>
                  </a:txBody>
                  <a:tcPr marL="68580" marR="68580" marT="0" marB="0"/>
                </a:tc>
                <a:tc>
                  <a:txBody>
                    <a:bodyPr/>
                    <a:lstStyle/>
                    <a:p>
                      <a:pPr marL="0" marR="0">
                        <a:spcBef>
                          <a:spcPts val="0"/>
                        </a:spcBef>
                        <a:spcAft>
                          <a:spcPts val="0"/>
                        </a:spcAft>
                      </a:pPr>
                      <a:r>
                        <a:rPr lang="en-US" sz="1200" dirty="0">
                          <a:effectLst/>
                        </a:rPr>
                        <a:t>1.8%</a:t>
                      </a:r>
                      <a:endParaRPr lang="en-US" sz="1200" dirty="0">
                        <a:effectLst/>
                        <a:latin typeface="Cambria"/>
                        <a:ea typeface="Cambria"/>
                        <a:cs typeface="Times New Roman"/>
                      </a:endParaRPr>
                    </a:p>
                  </a:txBody>
                  <a:tcPr marL="68580" marR="68580" marT="0" marB="0"/>
                </a:tc>
              </a:tr>
            </a:tbl>
          </a:graphicData>
        </a:graphic>
      </p:graphicFrame>
      <p:sp>
        <p:nvSpPr>
          <p:cNvPr id="5" name="TextBox 4"/>
          <p:cNvSpPr txBox="1"/>
          <p:nvPr/>
        </p:nvSpPr>
        <p:spPr>
          <a:xfrm>
            <a:off x="342900" y="1460500"/>
            <a:ext cx="2870200" cy="3600986"/>
          </a:xfrm>
          <a:prstGeom prst="rect">
            <a:avLst/>
          </a:prstGeom>
          <a:noFill/>
        </p:spPr>
        <p:txBody>
          <a:bodyPr wrap="square" rtlCol="0">
            <a:spAutoFit/>
          </a:bodyPr>
          <a:lstStyle/>
          <a:p>
            <a:r>
              <a:rPr lang="en-US" sz="1400" dirty="0"/>
              <a:t>SIC EDR is compared to MODIS over sea ice during the melt </a:t>
            </a:r>
            <a:r>
              <a:rPr lang="en-US" sz="1400" dirty="0" smtClean="0"/>
              <a:t>period, </a:t>
            </a:r>
            <a:r>
              <a:rPr lang="en-US" sz="1400" dirty="0"/>
              <a:t>when only “other ice” is expected.   </a:t>
            </a:r>
          </a:p>
          <a:p>
            <a:endParaRPr lang="en-US" sz="1400" dirty="0"/>
          </a:p>
          <a:p>
            <a:r>
              <a:rPr lang="en-US" sz="1400" dirty="0"/>
              <a:t>Beaufort </a:t>
            </a:r>
            <a:r>
              <a:rPr lang="en-US" sz="1400" dirty="0" smtClean="0"/>
              <a:t>Sea, July </a:t>
            </a:r>
            <a:r>
              <a:rPr lang="en-US" sz="1400" dirty="0"/>
              <a:t>23, 2012</a:t>
            </a:r>
          </a:p>
          <a:p>
            <a:endParaRPr lang="en-US" sz="1400" dirty="0"/>
          </a:p>
          <a:p>
            <a:r>
              <a:rPr lang="en-US" sz="1400" b="1" dirty="0"/>
              <a:t>NOTE BOTTOM </a:t>
            </a:r>
            <a:r>
              <a:rPr lang="en-US" sz="1400" b="1" dirty="0" smtClean="0"/>
              <a:t>ROW</a:t>
            </a:r>
            <a:endParaRPr lang="en-US" sz="1400" b="1" dirty="0"/>
          </a:p>
          <a:p>
            <a:endParaRPr lang="en-US" sz="1400" dirty="0"/>
          </a:p>
          <a:p>
            <a:r>
              <a:rPr lang="en-US" sz="1400" b="1" dirty="0"/>
              <a:t>ALLCLD</a:t>
            </a:r>
            <a:r>
              <a:rPr lang="en-US" sz="1400" dirty="0"/>
              <a:t>=No Cloud Cover Quality Flag Filter   </a:t>
            </a:r>
          </a:p>
          <a:p>
            <a:r>
              <a:rPr lang="en-US" sz="1400" b="1" dirty="0"/>
              <a:t>ALLQUAL</a:t>
            </a:r>
            <a:r>
              <a:rPr lang="en-US" sz="1400" dirty="0"/>
              <a:t>=No Ice Quality Flag Filter</a:t>
            </a:r>
          </a:p>
          <a:p>
            <a:r>
              <a:rPr lang="en-US" sz="1400" b="1" dirty="0"/>
              <a:t>CNFCLR</a:t>
            </a:r>
            <a:r>
              <a:rPr lang="en-US" sz="1400" dirty="0"/>
              <a:t>=Only Pixels with Confidently Clear Cloud Cover Flag  </a:t>
            </a:r>
          </a:p>
          <a:p>
            <a:r>
              <a:rPr lang="en-US" sz="1400" b="1" dirty="0"/>
              <a:t>GOOD</a:t>
            </a:r>
            <a:r>
              <a:rPr lang="en-US" sz="1400" dirty="0"/>
              <a:t>=Only pixels with Good Ice Quality Flag</a:t>
            </a:r>
          </a:p>
          <a:p>
            <a:endParaRPr lang="en-US" dirty="0"/>
          </a:p>
        </p:txBody>
      </p:sp>
    </p:spTree>
    <p:extLst>
      <p:ext uri="{BB962C8B-B14F-4D97-AF65-F5344CB8AC3E}">
        <p14:creationId xmlns:p14="http://schemas.microsoft.com/office/powerpoint/2010/main" val="24465420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sz="3200" dirty="0" smtClean="0"/>
              <a:t>Beta Justification Summary</a:t>
            </a:r>
            <a:endParaRPr lang="en-US" sz="3200" dirty="0"/>
          </a:p>
        </p:txBody>
      </p:sp>
      <p:sp>
        <p:nvSpPr>
          <p:cNvPr id="8" name="Content Placeholder 7"/>
          <p:cNvSpPr>
            <a:spLocks noGrp="1"/>
          </p:cNvSpPr>
          <p:nvPr>
            <p:ph idx="1"/>
          </p:nvPr>
        </p:nvSpPr>
        <p:spPr>
          <a:xfrm>
            <a:off x="152400" y="1062850"/>
            <a:ext cx="8991600" cy="5795150"/>
          </a:xfrm>
        </p:spPr>
        <p:txBody>
          <a:bodyPr>
            <a:normAutofit/>
          </a:bodyPr>
          <a:lstStyle/>
          <a:p>
            <a:r>
              <a:rPr lang="en-US" dirty="0" smtClean="0"/>
              <a:t>Criteria: Early release product</a:t>
            </a:r>
          </a:p>
          <a:p>
            <a:pPr lvl="1"/>
            <a:r>
              <a:rPr lang="en-US" sz="2200" dirty="0" smtClean="0"/>
              <a:t>Sea Characterization EDR performance is dependent on VIIRS Imagery resolution SDRs  and the VIIRS Surface Temperature IP tie points. </a:t>
            </a:r>
          </a:p>
          <a:p>
            <a:pPr lvl="1">
              <a:spcBef>
                <a:spcPts val="0"/>
              </a:spcBef>
              <a:spcAft>
                <a:spcPts val="1200"/>
              </a:spcAft>
              <a:buNone/>
            </a:pPr>
            <a:r>
              <a:rPr lang="en-US" sz="2200" dirty="0" smtClean="0"/>
              <a:t>     It is also dependent on the VIIRS Cloud Mask IP, and AOT IP through the Ice Quality Flags IP and Ice Weights IP, and NCEP ancillary surface data. Dependencies on LUTs include LUTs for model TOA snow/ice reflectance, broadband albedo, atmospheric transmittance and a modeled climatology based snow depth/ice thickness LUT.</a:t>
            </a:r>
          </a:p>
          <a:p>
            <a:pPr lvl="2">
              <a:spcBef>
                <a:spcPts val="600"/>
              </a:spcBef>
              <a:spcAft>
                <a:spcPts val="600"/>
              </a:spcAft>
            </a:pPr>
            <a:r>
              <a:rPr lang="en-US" dirty="0" smtClean="0"/>
              <a:t>VIIRS SDR Cal and Geo products reached provisional maturity in Mar. 2013</a:t>
            </a:r>
          </a:p>
          <a:p>
            <a:pPr lvl="2">
              <a:spcBef>
                <a:spcPts val="600"/>
              </a:spcBef>
              <a:spcAft>
                <a:spcPts val="600"/>
              </a:spcAft>
            </a:pPr>
            <a:r>
              <a:rPr lang="en-US" dirty="0" smtClean="0"/>
              <a:t>VIIRS  Cloud Mask IP reached provisional maturity in Feb. 2013</a:t>
            </a:r>
          </a:p>
          <a:p>
            <a:pPr lvl="2">
              <a:spcBef>
                <a:spcPts val="600"/>
              </a:spcBef>
              <a:spcAft>
                <a:spcPts val="600"/>
              </a:spcAft>
            </a:pPr>
            <a:r>
              <a:rPr lang="en-US" dirty="0" smtClean="0"/>
              <a:t>VIIRS Aerosol Optical Thickness reached beta maturity in Sep. 2013</a:t>
            </a:r>
          </a:p>
          <a:p>
            <a:pPr lvl="2">
              <a:spcBef>
                <a:spcPts val="600"/>
              </a:spcBef>
              <a:spcAft>
                <a:spcPts val="600"/>
              </a:spcAft>
            </a:pPr>
            <a:r>
              <a:rPr lang="en-US" dirty="0" smtClean="0"/>
              <a:t>VIIRS Surface Temperature IP beta maturity pending approval</a:t>
            </a:r>
          </a:p>
        </p:txBody>
      </p:sp>
      <p:sp>
        <p:nvSpPr>
          <p:cNvPr id="5" name="Slide Number Placeholder 4"/>
          <p:cNvSpPr>
            <a:spLocks noGrp="1"/>
          </p:cNvSpPr>
          <p:nvPr>
            <p:ph type="sldNum" sz="quarter" idx="12"/>
          </p:nvPr>
        </p:nvSpPr>
        <p:spPr/>
        <p:txBody>
          <a:bodyPr/>
          <a:lstStyle/>
          <a:p>
            <a:fld id="{96E36F11-A39A-294D-A59D-6180D50ED29D}" type="slidenum">
              <a:rPr lang="en-US" smtClean="0"/>
              <a:pPr/>
              <a:t>21</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Beta Maturity Evaluation</a:t>
            </a:r>
            <a:br>
              <a:rPr lang="en-US" dirty="0"/>
            </a:br>
            <a:r>
              <a:rPr lang="en-US" dirty="0" smtClean="0"/>
              <a:t>Criteria</a:t>
            </a:r>
            <a:endParaRPr lang="en-US" dirty="0"/>
          </a:p>
        </p:txBody>
      </p:sp>
      <p:sp>
        <p:nvSpPr>
          <p:cNvPr id="3" name="Content Placeholder 2"/>
          <p:cNvSpPr>
            <a:spLocks noGrp="1"/>
          </p:cNvSpPr>
          <p:nvPr>
            <p:ph idx="1"/>
          </p:nvPr>
        </p:nvSpPr>
        <p:spPr/>
        <p:txBody>
          <a:bodyPr/>
          <a:lstStyle/>
          <a:p>
            <a:r>
              <a:rPr lang="en-US" dirty="0"/>
              <a:t>Criteria: Minimally validated</a:t>
            </a:r>
          </a:p>
          <a:p>
            <a:pPr lvl="1"/>
            <a:r>
              <a:rPr lang="en-US" dirty="0"/>
              <a:t>Evaluation is based on a limited number of focus days (hemispheric comparisons for retrieval products)</a:t>
            </a:r>
          </a:p>
          <a:p>
            <a:pPr lvl="2"/>
            <a:r>
              <a:rPr lang="en-US" dirty="0"/>
              <a:t>NH data: 1/29/2012, 2/1/2012, 2/27/2012</a:t>
            </a:r>
          </a:p>
          <a:p>
            <a:pPr lvl="2"/>
            <a:r>
              <a:rPr lang="en-US" dirty="0"/>
              <a:t>Antarctica:  10/12/2012</a:t>
            </a:r>
            <a:endParaRPr lang="en-US" dirty="0">
              <a:solidFill>
                <a:srgbClr val="FF0000"/>
              </a:solidFill>
            </a:endParaRPr>
          </a:p>
          <a:p>
            <a:pPr lvl="1"/>
            <a:r>
              <a:rPr lang="en-US" dirty="0"/>
              <a:t>Some detailed  analysis has been done on other days with a limited set of granules focused on a region </a:t>
            </a:r>
          </a:p>
          <a:p>
            <a:pPr lvl="2"/>
            <a:r>
              <a:rPr lang="en-US" dirty="0"/>
              <a:t> Beaufort Sea: 1/29/2012, 2/9/2012</a:t>
            </a:r>
            <a:r>
              <a:rPr lang="en-US" dirty="0" smtClean="0"/>
              <a:t>, 3/30/2012, </a:t>
            </a:r>
            <a:r>
              <a:rPr lang="en-US" dirty="0"/>
              <a:t>4/5/2012, 6/8/2012, </a:t>
            </a:r>
            <a:r>
              <a:rPr lang="en-US" dirty="0" smtClean="0"/>
              <a:t>7/23/2012 </a:t>
            </a:r>
            <a:endParaRPr lang="en-US" dirty="0"/>
          </a:p>
          <a:p>
            <a:pPr lvl="2"/>
            <a:endParaRPr lang="en-US" dirty="0"/>
          </a:p>
          <a:p>
            <a:endParaRPr lang="en-US"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22</a:t>
            </a:fld>
            <a:endParaRPr lang="en-US" dirty="0"/>
          </a:p>
        </p:txBody>
      </p:sp>
    </p:spTree>
    <p:extLst>
      <p:ext uri="{BB962C8B-B14F-4D97-AF65-F5344CB8AC3E}">
        <p14:creationId xmlns:p14="http://schemas.microsoft.com/office/powerpoint/2010/main" val="40434033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sz="3200" dirty="0" smtClean="0"/>
              <a:t>Beta Justification Summary</a:t>
            </a:r>
            <a:endParaRPr lang="en-US" sz="3200" dirty="0"/>
          </a:p>
        </p:txBody>
      </p:sp>
      <p:sp>
        <p:nvSpPr>
          <p:cNvPr id="8" name="Content Placeholder 7"/>
          <p:cNvSpPr>
            <a:spLocks noGrp="1"/>
          </p:cNvSpPr>
          <p:nvPr>
            <p:ph idx="1"/>
          </p:nvPr>
        </p:nvSpPr>
        <p:spPr>
          <a:xfrm>
            <a:off x="457200" y="1371600"/>
            <a:ext cx="8229600" cy="4984750"/>
          </a:xfrm>
        </p:spPr>
        <p:txBody>
          <a:bodyPr>
            <a:normAutofit/>
          </a:bodyPr>
          <a:lstStyle/>
          <a:p>
            <a:r>
              <a:rPr lang="en-US" dirty="0" smtClean="0"/>
              <a:t>Criteria: Available to allow users to gain familiarity with data formats and parameters</a:t>
            </a:r>
          </a:p>
          <a:p>
            <a:pPr lvl="1"/>
            <a:r>
              <a:rPr lang="en-US" dirty="0" smtClean="0"/>
              <a:t>Cryosphere team has evaluated IDPS EDR products available from CLASS</a:t>
            </a:r>
          </a:p>
          <a:p>
            <a:pPr lvl="2"/>
            <a:r>
              <a:rPr lang="en-US" dirty="0" smtClean="0"/>
              <a:t>Users can access and read the products and the product compares reasonably with the heritage satellite snow map products </a:t>
            </a:r>
          </a:p>
          <a:p>
            <a:pPr lvl="1"/>
            <a:r>
              <a:rPr lang="en-US" dirty="0" smtClean="0"/>
              <a:t>Beta release will allow other users within the community to gain experience with the data formats and parameters.</a:t>
            </a:r>
          </a:p>
          <a:p>
            <a:pPr lvl="2"/>
            <a:r>
              <a:rPr lang="en-US" dirty="0" smtClean="0"/>
              <a:t>This is important to allow users to complement the validation activity.</a:t>
            </a:r>
          </a:p>
        </p:txBody>
      </p:sp>
      <p:sp>
        <p:nvSpPr>
          <p:cNvPr id="5" name="Slide Number Placeholder 4"/>
          <p:cNvSpPr>
            <a:spLocks noGrp="1"/>
          </p:cNvSpPr>
          <p:nvPr>
            <p:ph type="sldNum" sz="quarter" idx="12"/>
          </p:nvPr>
        </p:nvSpPr>
        <p:spPr/>
        <p:txBody>
          <a:bodyPr/>
          <a:lstStyle/>
          <a:p>
            <a:fld id="{96E36F11-A39A-294D-A59D-6180D50ED29D}" type="slidenum">
              <a:rPr lang="en-US" smtClean="0"/>
              <a:pPr/>
              <a:t>23</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sz="3200" dirty="0" smtClean="0"/>
              <a:t>Beta Justification Summary </a:t>
            </a:r>
            <a:endParaRPr lang="en-US" sz="3200" dirty="0"/>
          </a:p>
        </p:txBody>
      </p:sp>
      <p:sp>
        <p:nvSpPr>
          <p:cNvPr id="8" name="Content Placeholder 7"/>
          <p:cNvSpPr>
            <a:spLocks noGrp="1"/>
          </p:cNvSpPr>
          <p:nvPr>
            <p:ph idx="1"/>
          </p:nvPr>
        </p:nvSpPr>
        <p:spPr/>
        <p:txBody>
          <a:bodyPr>
            <a:normAutofit/>
          </a:bodyPr>
          <a:lstStyle/>
          <a:p>
            <a:r>
              <a:rPr lang="en-US" sz="2600" dirty="0" smtClean="0"/>
              <a:t>Criteria: Product is not appropriate as the basis for quantitative scientific publication studies and applications</a:t>
            </a:r>
          </a:p>
          <a:p>
            <a:pPr lvl="1">
              <a:spcBef>
                <a:spcPts val="600"/>
              </a:spcBef>
              <a:spcAft>
                <a:spcPts val="600"/>
              </a:spcAft>
            </a:pPr>
            <a:r>
              <a:rPr lang="en-US" sz="2200" dirty="0" smtClean="0"/>
              <a:t>The product has known flaws (see caveats slides later in this presentation</a:t>
            </a:r>
            <a:r>
              <a:rPr lang="en-US" sz="2200" dirty="0" smtClean="0"/>
              <a:t>). It is clearly not suitable for use in publications. </a:t>
            </a:r>
            <a:endParaRPr lang="en-US" sz="2200" dirty="0" smtClean="0">
              <a:solidFill>
                <a:srgbClr val="FF0000"/>
              </a:solidFill>
            </a:endParaRPr>
          </a:p>
        </p:txBody>
      </p:sp>
      <p:sp>
        <p:nvSpPr>
          <p:cNvPr id="5" name="Slide Number Placeholder 4"/>
          <p:cNvSpPr>
            <a:spLocks noGrp="1"/>
          </p:cNvSpPr>
          <p:nvPr>
            <p:ph type="sldNum" sz="quarter" idx="12"/>
          </p:nvPr>
        </p:nvSpPr>
        <p:spPr/>
        <p:txBody>
          <a:bodyPr/>
          <a:lstStyle/>
          <a:p>
            <a:fld id="{96E36F11-A39A-294D-A59D-6180D50ED29D}" type="slidenum">
              <a:rPr lang="en-US" smtClean="0"/>
              <a:pPr/>
              <a:t>24</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Caveats for Operational VIIRS Sea Ice Characterization EDR</a:t>
            </a:r>
            <a:endParaRPr lang="en-US" sz="3100" dirty="0"/>
          </a:p>
        </p:txBody>
      </p:sp>
      <p:sp>
        <p:nvSpPr>
          <p:cNvPr id="3" name="Content Placeholder 2"/>
          <p:cNvSpPr>
            <a:spLocks noGrp="1"/>
          </p:cNvSpPr>
          <p:nvPr>
            <p:ph idx="1"/>
          </p:nvPr>
        </p:nvSpPr>
        <p:spPr>
          <a:xfrm>
            <a:off x="457200" y="1371600"/>
            <a:ext cx="8229600" cy="4984750"/>
          </a:xfrm>
        </p:spPr>
        <p:txBody>
          <a:bodyPr>
            <a:normAutofit fontScale="32500" lnSpcReduction="20000"/>
          </a:bodyPr>
          <a:lstStyle/>
          <a:p>
            <a:r>
              <a:rPr lang="en-US" sz="6200" dirty="0"/>
              <a:t>K</a:t>
            </a:r>
            <a:r>
              <a:rPr lang="en-US" sz="6200" dirty="0" smtClean="0"/>
              <a:t>nown problems and proposed technical solutions</a:t>
            </a:r>
            <a:endParaRPr lang="en-US" sz="6200" dirty="0"/>
          </a:p>
          <a:p>
            <a:pPr lvl="1">
              <a:lnSpc>
                <a:spcPct val="120000"/>
              </a:lnSpc>
            </a:pPr>
            <a:r>
              <a:rPr lang="en-US" sz="5500" dirty="0" smtClean="0"/>
              <a:t>In general, significant </a:t>
            </a:r>
            <a:r>
              <a:rPr lang="en-US" sz="5500" dirty="0"/>
              <a:t>discontinuities in ice classification between New Young and Other </a:t>
            </a:r>
            <a:r>
              <a:rPr lang="en-US" sz="5500" dirty="0" smtClean="0"/>
              <a:t>Ice </a:t>
            </a:r>
            <a:r>
              <a:rPr lang="en-US" sz="5500" dirty="0"/>
              <a:t>have been observed in the granule level mapped composite data. </a:t>
            </a:r>
          </a:p>
          <a:p>
            <a:pPr lvl="1">
              <a:lnSpc>
                <a:spcPct val="120000"/>
              </a:lnSpc>
            </a:pPr>
            <a:r>
              <a:rPr lang="en-US" sz="5500" dirty="0"/>
              <a:t>Ice classification discontinuities </a:t>
            </a:r>
            <a:r>
              <a:rPr lang="en-US" sz="5500" dirty="0" smtClean="0"/>
              <a:t>are </a:t>
            </a:r>
            <a:r>
              <a:rPr lang="en-US" sz="5500" dirty="0"/>
              <a:t>most evident near the terminator region  where the algorithm transitions from the day reflectance based algorithm to the night energy balance based algorithm </a:t>
            </a:r>
            <a:endParaRPr lang="en-US" sz="5500" dirty="0" smtClean="0"/>
          </a:p>
          <a:p>
            <a:pPr lvl="2">
              <a:lnSpc>
                <a:spcPct val="120000"/>
              </a:lnSpc>
            </a:pPr>
            <a:r>
              <a:rPr lang="en-US" sz="4900" dirty="0" smtClean="0"/>
              <a:t>Proposed solution: Nighttime algorithm could be revised to utilize a local sliding IST window.  For example, if </a:t>
            </a:r>
            <a:r>
              <a:rPr lang="en-US" sz="4900" dirty="0"/>
              <a:t>the IST for the pixel is greater </a:t>
            </a:r>
            <a:r>
              <a:rPr lang="en-US" sz="4900" dirty="0" smtClean="0"/>
              <a:t>than the mean plus a threshold of the </a:t>
            </a:r>
            <a:r>
              <a:rPr lang="en-US" sz="4900" dirty="0"/>
              <a:t>IST in the moving window, then it would be re-classified as new/young ice. </a:t>
            </a:r>
          </a:p>
          <a:p>
            <a:pPr lvl="1">
              <a:lnSpc>
                <a:spcPct val="120000"/>
              </a:lnSpc>
            </a:pPr>
            <a:r>
              <a:rPr lang="en-US" sz="5500" dirty="0"/>
              <a:t>The snow depth thresholds based on the snow/depth ice thickness climatology </a:t>
            </a:r>
            <a:r>
              <a:rPr lang="en-US" sz="5500" dirty="0" smtClean="0"/>
              <a:t>LUT are problematic</a:t>
            </a:r>
          </a:p>
          <a:p>
            <a:pPr lvl="2">
              <a:lnSpc>
                <a:spcPct val="120000"/>
              </a:lnSpc>
            </a:pPr>
            <a:r>
              <a:rPr lang="en-US" sz="4900" dirty="0" smtClean="0"/>
              <a:t>Proposed solution:  Investigate use of ancillary </a:t>
            </a:r>
            <a:r>
              <a:rPr lang="en-US" sz="4900" dirty="0" smtClean="0"/>
              <a:t>precipitation </a:t>
            </a:r>
            <a:r>
              <a:rPr lang="en-US" sz="4900" dirty="0" smtClean="0"/>
              <a:t>to derive snow depth and compute an ice thickness based on that snow depth. Dependence on the problematic SnowDepth/IceThickness Climatology LUT can then be eliminated.</a:t>
            </a:r>
            <a:endParaRPr lang="en-US" sz="5500" dirty="0"/>
          </a:p>
          <a:p>
            <a:pPr lvl="1"/>
            <a:endParaRPr lang="en-US" sz="2200" dirty="0"/>
          </a:p>
          <a:p>
            <a:pPr lvl="2"/>
            <a:endParaRPr lang="en-US" sz="1900" dirty="0"/>
          </a:p>
          <a:p>
            <a:pPr lvl="1"/>
            <a:endParaRPr lang="en-US" sz="1700" dirty="0" smtClean="0"/>
          </a:p>
          <a:p>
            <a:pPr lvl="1">
              <a:buNone/>
            </a:pPr>
            <a:r>
              <a:rPr lang="en-US" sz="1500" dirty="0" smtClean="0"/>
              <a:t> </a:t>
            </a:r>
          </a:p>
          <a:p>
            <a:pPr lvl="1">
              <a:buNone/>
            </a:pPr>
            <a:endParaRPr lang="en-US"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600" y="0"/>
            <a:ext cx="6934200" cy="822960"/>
          </a:xfrm>
        </p:spPr>
        <p:txBody>
          <a:bodyPr>
            <a:normAutofit fontScale="90000"/>
          </a:bodyPr>
          <a:lstStyle/>
          <a:p>
            <a:r>
              <a:rPr lang="en-US" dirty="0" smtClean="0"/>
              <a:t>Caveats for Operational VIIRS Sea Ice Characterization EDR (additional issues)</a:t>
            </a:r>
            <a:endParaRPr lang="en-US" dirty="0"/>
          </a:p>
        </p:txBody>
      </p:sp>
      <p:sp>
        <p:nvSpPr>
          <p:cNvPr id="4" name="Content Placeholder 3"/>
          <p:cNvSpPr>
            <a:spLocks noGrp="1"/>
          </p:cNvSpPr>
          <p:nvPr>
            <p:ph idx="1"/>
          </p:nvPr>
        </p:nvSpPr>
        <p:spPr>
          <a:xfrm>
            <a:off x="457200" y="1195230"/>
            <a:ext cx="8229600" cy="5377636"/>
          </a:xfrm>
        </p:spPr>
        <p:txBody>
          <a:bodyPr>
            <a:normAutofit/>
          </a:bodyPr>
          <a:lstStyle/>
          <a:p>
            <a:pPr lvl="1"/>
            <a:r>
              <a:rPr lang="en-US" sz="1800" dirty="0"/>
              <a:t>False ice is frequently observed near cloud </a:t>
            </a:r>
            <a:r>
              <a:rPr lang="en-US" sz="1800" dirty="0" smtClean="0"/>
              <a:t>edges</a:t>
            </a:r>
          </a:p>
          <a:p>
            <a:pPr lvl="2"/>
            <a:r>
              <a:rPr lang="en-US" sz="1600" dirty="0"/>
              <a:t>Proposed solution: Implement </a:t>
            </a:r>
            <a:r>
              <a:rPr lang="en-US" sz="1600" dirty="0" smtClean="0"/>
              <a:t>additional quality checks for extended cloud adjacency and partly cloudy conditions within the ice tie point search window in the Sea Ice Concentration IP</a:t>
            </a:r>
            <a:endParaRPr lang="en-US" sz="1600" dirty="0"/>
          </a:p>
          <a:p>
            <a:pPr lvl="1"/>
            <a:r>
              <a:rPr lang="en-US" sz="1800" dirty="0"/>
              <a:t>Ice misclassifications occur due to low opacity clouds or ice fog, particularly during </a:t>
            </a:r>
            <a:r>
              <a:rPr lang="en-US" sz="1800" dirty="0" smtClean="0"/>
              <a:t>nighttime</a:t>
            </a:r>
          </a:p>
          <a:p>
            <a:pPr lvl="2"/>
            <a:r>
              <a:rPr lang="en-US" sz="1600" dirty="0"/>
              <a:t>Proposed solution: Assistance </a:t>
            </a:r>
            <a:r>
              <a:rPr lang="en-US" sz="1600" dirty="0" smtClean="0"/>
              <a:t>from VCM to improve cloud vs. ice detection </a:t>
            </a:r>
            <a:endParaRPr lang="en-US" sz="1600" dirty="0"/>
          </a:p>
          <a:p>
            <a:pPr lvl="1"/>
            <a:r>
              <a:rPr lang="en-US" sz="1800" dirty="0"/>
              <a:t>Lower reflectance of melting sea ice appears to cause the SIC EDR to indicate New/Young Ice, although this type of ice cannot be present this time of year.</a:t>
            </a:r>
          </a:p>
          <a:p>
            <a:pPr lvl="2"/>
            <a:r>
              <a:rPr lang="en-US" sz="1600" dirty="0"/>
              <a:t>Proposed </a:t>
            </a:r>
            <a:r>
              <a:rPr lang="en-US" sz="1600" dirty="0" smtClean="0"/>
              <a:t>solutions:  </a:t>
            </a:r>
            <a:r>
              <a:rPr lang="en-US" sz="1600" dirty="0"/>
              <a:t>Define and utilize melt season </a:t>
            </a:r>
            <a:r>
              <a:rPr lang="en-US" sz="1600" dirty="0" smtClean="0"/>
              <a:t>period where </a:t>
            </a:r>
            <a:r>
              <a:rPr lang="en-US" sz="1600" dirty="0"/>
              <a:t>New/Young ice cannot exist</a:t>
            </a:r>
            <a:r>
              <a:rPr lang="en-US" sz="1600" dirty="0" smtClean="0"/>
              <a:t>. Could do this by date/latitude or possibly with IST or NCEP air temp input.  </a:t>
            </a:r>
            <a:r>
              <a:rPr lang="en-US" sz="1600" dirty="0"/>
              <a:t>During this time, ALL ice would be classified as “other ice</a:t>
            </a:r>
            <a:r>
              <a:rPr lang="en-US" sz="1600" dirty="0" smtClean="0"/>
              <a:t>.”</a:t>
            </a:r>
          </a:p>
          <a:p>
            <a:pPr lvl="2"/>
            <a:r>
              <a:rPr lang="en-US" sz="1600" dirty="0" smtClean="0"/>
              <a:t>Investigate reflectance and temperature thresholds used in the algorithm </a:t>
            </a:r>
          </a:p>
          <a:p>
            <a:pPr lvl="2"/>
            <a:r>
              <a:rPr lang="en-US" sz="1600" dirty="0" smtClean="0"/>
              <a:t>Investigate and mitigate sensitivity of retrievals to NCEP ancillary data </a:t>
            </a:r>
            <a:r>
              <a:rPr lang="en-US" sz="1600" dirty="0" smtClean="0"/>
              <a:t>inputs</a:t>
            </a:r>
          </a:p>
          <a:p>
            <a:pPr lvl="1"/>
            <a:r>
              <a:rPr lang="en-US" sz="1800" dirty="0" smtClean="0"/>
              <a:t>Replace the algorithm</a:t>
            </a:r>
          </a:p>
          <a:p>
            <a:pPr lvl="2"/>
            <a:r>
              <a:rPr lang="en-US" sz="1600" dirty="0" smtClean="0"/>
              <a:t>It is not known if the proposed solutions above will be sufficient. It may therefore be necessary to test a completely different algorithm.  One possibility is the one-dimensional thermodynamic ice model (OTIM) of Wang et al. (2010). </a:t>
            </a:r>
            <a:r>
              <a:rPr lang="en-US" sz="1600" dirty="0" smtClean="0"/>
              <a:t>A simpler approach based only on temperature may also be possible.</a:t>
            </a:r>
            <a:endParaRPr lang="en-US" sz="1400" dirty="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Supporting Documentation</a:t>
            </a:r>
            <a:endParaRPr lang="en-US" dirty="0"/>
          </a:p>
        </p:txBody>
      </p:sp>
      <p:sp>
        <p:nvSpPr>
          <p:cNvPr id="3" name="Content Placeholder 2"/>
          <p:cNvSpPr>
            <a:spLocks noGrp="1"/>
          </p:cNvSpPr>
          <p:nvPr>
            <p:ph idx="1"/>
          </p:nvPr>
        </p:nvSpPr>
        <p:spPr/>
        <p:txBody>
          <a:bodyPr>
            <a:normAutofit/>
          </a:bodyPr>
          <a:lstStyle/>
          <a:p>
            <a:r>
              <a:rPr lang="en-US" dirty="0" smtClean="0"/>
              <a:t>TIM Meetings and Presentations</a:t>
            </a:r>
          </a:p>
          <a:p>
            <a:pPr marL="742950" lvl="2" indent="-342900">
              <a:buFont typeface="Calibri" pitchFamily="34" charset="0"/>
              <a:buChar char="−"/>
            </a:pPr>
            <a:r>
              <a:rPr lang="en-US" sz="2400" dirty="0" smtClean="0"/>
              <a:t>Cal/Val Team Meeting, April 2012</a:t>
            </a:r>
          </a:p>
          <a:p>
            <a:r>
              <a:rPr lang="en-US" dirty="0" smtClean="0"/>
              <a:t>Monthly/weekly reports </a:t>
            </a:r>
            <a:r>
              <a:rPr lang="en-US" sz="2000" dirty="0" smtClean="0">
                <a:solidFill>
                  <a:schemeClr val="tx2"/>
                </a:solidFill>
              </a:rPr>
              <a:t>https://groups.ssec.wisc.edu/groups/jpss/cryosphere/reports</a:t>
            </a:r>
          </a:p>
          <a:p>
            <a:endParaRPr lang="en-US" dirty="0" smtClean="0"/>
          </a:p>
          <a:p>
            <a:endParaRPr lang="en-US" dirty="0" smtClean="0"/>
          </a:p>
        </p:txBody>
      </p:sp>
      <p:sp>
        <p:nvSpPr>
          <p:cNvPr id="4" name="Slide Number Placeholder 3"/>
          <p:cNvSpPr>
            <a:spLocks noGrp="1"/>
          </p:cNvSpPr>
          <p:nvPr>
            <p:ph type="sldNum" sz="quarter" idx="12"/>
          </p:nvPr>
        </p:nvSpPr>
        <p:spPr/>
        <p:txBody>
          <a:bodyPr/>
          <a:lstStyle/>
          <a:p>
            <a:fld id="{96E36F11-A39A-294D-A59D-6180D50ED29D}" type="slidenum">
              <a:rPr lang="en-US" smtClean="0"/>
              <a:pPr/>
              <a:t>27</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Plans and Issues</a:t>
            </a:r>
            <a:endParaRPr lang="en-US" dirty="0"/>
          </a:p>
        </p:txBody>
      </p:sp>
      <p:sp>
        <p:nvSpPr>
          <p:cNvPr id="3" name="Content Placeholder 2"/>
          <p:cNvSpPr>
            <a:spLocks noGrp="1"/>
          </p:cNvSpPr>
          <p:nvPr>
            <p:ph idx="1"/>
          </p:nvPr>
        </p:nvSpPr>
        <p:spPr>
          <a:xfrm>
            <a:off x="142522" y="929836"/>
            <a:ext cx="8858974" cy="5898514"/>
          </a:xfrm>
        </p:spPr>
        <p:txBody>
          <a:bodyPr>
            <a:normAutofit fontScale="77500" lnSpcReduction="20000"/>
          </a:bodyPr>
          <a:lstStyle/>
          <a:p>
            <a:r>
              <a:rPr lang="en-US" dirty="0" smtClean="0"/>
              <a:t>We are working to get these changes into the IDPS</a:t>
            </a:r>
            <a:endParaRPr lang="en-US" dirty="0" smtClean="0">
              <a:solidFill>
                <a:srgbClr val="FF0000"/>
              </a:solidFill>
            </a:endParaRPr>
          </a:p>
          <a:p>
            <a:pPr lvl="1"/>
            <a:r>
              <a:rPr lang="en-US" dirty="0" smtClean="0"/>
              <a:t>Implement </a:t>
            </a:r>
            <a:r>
              <a:rPr lang="en-US" dirty="0"/>
              <a:t>additional quality checks for extended cloud adjacency and partly cloudy conditions within the ice tie point search window in the Sea Ice Concentration IP</a:t>
            </a:r>
          </a:p>
          <a:p>
            <a:pPr lvl="1"/>
            <a:endParaRPr lang="en-US" dirty="0" smtClean="0">
              <a:solidFill>
                <a:srgbClr val="FF0000"/>
              </a:solidFill>
            </a:endParaRPr>
          </a:p>
          <a:p>
            <a:r>
              <a:rPr lang="en-US" dirty="0" smtClean="0"/>
              <a:t>Detailed performance characterization requires:</a:t>
            </a:r>
          </a:p>
          <a:p>
            <a:pPr lvl="1"/>
            <a:r>
              <a:rPr lang="en-US" dirty="0" smtClean="0"/>
              <a:t>Analysis of sensitivity of retrievals to NCEP ancillary data inputs and snow depth on sea ice</a:t>
            </a:r>
            <a:endParaRPr lang="en-US" dirty="0"/>
          </a:p>
          <a:p>
            <a:pPr marL="457200" lvl="1" indent="0">
              <a:buNone/>
            </a:pPr>
            <a:endParaRPr lang="en-US" dirty="0" smtClean="0">
              <a:solidFill>
                <a:srgbClr val="FF0000"/>
              </a:solidFill>
            </a:endParaRPr>
          </a:p>
          <a:p>
            <a:r>
              <a:rPr lang="en-US" dirty="0" smtClean="0"/>
              <a:t>Major actions for the provisional maturity justification and schedule</a:t>
            </a:r>
          </a:p>
          <a:p>
            <a:pPr marL="800100" lvl="3" indent="-342900"/>
            <a:r>
              <a:rPr lang="en-US" sz="2400" dirty="0" smtClean="0"/>
              <a:t>Revision, testing and implementation of SIC EDR Nighttime Algorithm, possibly utilizing </a:t>
            </a:r>
            <a:r>
              <a:rPr lang="en-US" sz="2400" dirty="0"/>
              <a:t>a local sliding IST window. </a:t>
            </a:r>
            <a:endParaRPr lang="en-US" sz="2400" dirty="0" smtClean="0"/>
          </a:p>
          <a:p>
            <a:pPr marL="800100" lvl="3" indent="-342900"/>
            <a:r>
              <a:rPr lang="en-US" sz="2400" dirty="0"/>
              <a:t>Revision, testing and implementation of SIC EDR </a:t>
            </a:r>
            <a:r>
              <a:rPr lang="en-US" sz="2400" dirty="0" smtClean="0"/>
              <a:t>Daytime </a:t>
            </a:r>
            <a:r>
              <a:rPr lang="en-US" sz="2400" dirty="0"/>
              <a:t>Algorithm </a:t>
            </a:r>
            <a:r>
              <a:rPr lang="en-US" sz="2400" dirty="0" smtClean="0"/>
              <a:t>to possibly include: </a:t>
            </a:r>
            <a:endParaRPr lang="en-US" sz="2400" dirty="0"/>
          </a:p>
          <a:p>
            <a:pPr marL="1257300" lvl="4" indent="-342900"/>
            <a:r>
              <a:rPr lang="en-US" sz="2200" dirty="0" smtClean="0"/>
              <a:t>Definition </a:t>
            </a:r>
            <a:r>
              <a:rPr lang="en-US" sz="2200" dirty="0"/>
              <a:t>and </a:t>
            </a:r>
            <a:r>
              <a:rPr lang="en-US" sz="2200" dirty="0" smtClean="0"/>
              <a:t>utilization of </a:t>
            </a:r>
            <a:r>
              <a:rPr lang="en-US" sz="2200" dirty="0"/>
              <a:t>melt season period where New/Young ice cannot </a:t>
            </a:r>
            <a:r>
              <a:rPr lang="en-US" sz="2200" dirty="0" smtClean="0"/>
              <a:t>exist, or utilize IST checks to assist with ice type definition (Oct. 2013)</a:t>
            </a:r>
          </a:p>
          <a:p>
            <a:pPr marL="1257300" lvl="4" indent="-342900"/>
            <a:r>
              <a:rPr lang="en-US" sz="2200" dirty="0" smtClean="0"/>
              <a:t>Use of ancillary precip. field to improve snow depth estimates and to derive ice age based on ice thickness computed from snow depth   (Oct. 2013)</a:t>
            </a:r>
          </a:p>
          <a:p>
            <a:pPr marL="800100" lvl="3" indent="-342900"/>
            <a:r>
              <a:rPr lang="en-US" sz="2600" i="1" dirty="0"/>
              <a:t>M</a:t>
            </a:r>
            <a:r>
              <a:rPr lang="en-US" sz="2600" i="1" dirty="0" smtClean="0"/>
              <a:t>apping </a:t>
            </a:r>
            <a:r>
              <a:rPr lang="en-US" sz="2600" i="1" dirty="0"/>
              <a:t>of fresh-water </a:t>
            </a:r>
            <a:r>
              <a:rPr lang="en-US" sz="2600" i="1" dirty="0" smtClean="0"/>
              <a:t>ice</a:t>
            </a:r>
            <a:endParaRPr lang="en-US" sz="2400" dirty="0" smtClean="0"/>
          </a:p>
        </p:txBody>
      </p:sp>
      <p:sp>
        <p:nvSpPr>
          <p:cNvPr id="4" name="Slide Number Placeholder 3"/>
          <p:cNvSpPr>
            <a:spLocks noGrp="1"/>
          </p:cNvSpPr>
          <p:nvPr>
            <p:ph type="sldNum" sz="quarter" idx="12"/>
          </p:nvPr>
        </p:nvSpPr>
        <p:spPr/>
        <p:txBody>
          <a:bodyPr/>
          <a:lstStyle/>
          <a:p>
            <a:fld id="{96E36F11-A39A-294D-A59D-6180D50ED29D}" type="slidenum">
              <a:rPr lang="en-US" smtClean="0"/>
              <a:pPr/>
              <a:t>28</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Conclusion </a:t>
            </a:r>
            <a:endParaRPr lang="en-US" dirty="0"/>
          </a:p>
        </p:txBody>
      </p:sp>
      <p:sp>
        <p:nvSpPr>
          <p:cNvPr id="8" name="Content Placeholder 7"/>
          <p:cNvSpPr>
            <a:spLocks noGrp="1"/>
          </p:cNvSpPr>
          <p:nvPr>
            <p:ph idx="1"/>
          </p:nvPr>
        </p:nvSpPr>
        <p:spPr/>
        <p:txBody>
          <a:bodyPr>
            <a:normAutofit/>
          </a:bodyPr>
          <a:lstStyle/>
          <a:p>
            <a:r>
              <a:rPr lang="en-US" dirty="0" smtClean="0"/>
              <a:t>VIIRS Sea Ice Characterization EDR has met the beta maturity stage based on the definitions and the evidence shown</a:t>
            </a:r>
          </a:p>
          <a:p>
            <a:pPr lvl="1"/>
            <a:r>
              <a:rPr lang="en-US" dirty="0" smtClean="0"/>
              <a:t>It exceeds the definition of beta in most cases</a:t>
            </a:r>
          </a:p>
          <a:p>
            <a:pPr lvl="1"/>
            <a:r>
              <a:rPr lang="en-US" dirty="0" smtClean="0"/>
              <a:t>Off-line product performance appears  to be of sufficient quality for Beta maturity </a:t>
            </a:r>
          </a:p>
          <a:p>
            <a:r>
              <a:rPr lang="en-US" dirty="0" smtClean="0"/>
              <a:t>Some issues have been uncovered during validation and solutions are being evaluated.   </a:t>
            </a:r>
            <a:endParaRPr lang="en-US" dirty="0" smtClean="0">
              <a:solidFill>
                <a:srgbClr val="FF0000"/>
              </a:solidFill>
            </a:endParaRPr>
          </a:p>
        </p:txBody>
      </p:sp>
      <p:sp>
        <p:nvSpPr>
          <p:cNvPr id="5" name="Slide Number Placeholder 4"/>
          <p:cNvSpPr>
            <a:spLocks noGrp="1"/>
          </p:cNvSpPr>
          <p:nvPr>
            <p:ph type="sldNum" sz="quarter" idx="12"/>
          </p:nvPr>
        </p:nvSpPr>
        <p:spPr/>
        <p:txBody>
          <a:bodyPr/>
          <a:lstStyle/>
          <a:p>
            <a:fld id="{96E36F11-A39A-294D-A59D-6180D50ED29D}" type="slidenum">
              <a:rPr lang="en-US" smtClean="0"/>
              <a:pPr/>
              <a:t>29</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0756477B-AE6E-439E-A4DA-7F184F660519}" type="slidenum">
              <a:rPr lang="en-US"/>
              <a:pPr/>
              <a:t>3</a:t>
            </a:fld>
            <a:endParaRPr lang="en-US" dirty="0"/>
          </a:p>
        </p:txBody>
      </p:sp>
      <p:sp>
        <p:nvSpPr>
          <p:cNvPr id="3212290" name="Rectangle 2"/>
          <p:cNvSpPr>
            <a:spLocks noGrp="1" noChangeArrowheads="1"/>
          </p:cNvSpPr>
          <p:nvPr>
            <p:ph type="title"/>
          </p:nvPr>
        </p:nvSpPr>
        <p:spPr>
          <a:xfrm>
            <a:off x="1003300" y="254000"/>
            <a:ext cx="7391400" cy="729343"/>
          </a:xfrm>
        </p:spPr>
        <p:txBody>
          <a:bodyPr>
            <a:noAutofit/>
          </a:bodyPr>
          <a:lstStyle/>
          <a:p>
            <a:r>
              <a:rPr lang="en-US" sz="3200" dirty="0" smtClean="0"/>
              <a:t>VIIRS Sea Characterization EDR</a:t>
            </a:r>
            <a:br>
              <a:rPr lang="en-US" sz="3200" dirty="0" smtClean="0"/>
            </a:br>
            <a:r>
              <a:rPr lang="en-US" sz="3200" dirty="0" smtClean="0"/>
              <a:t> (Ice  Age) Product Users</a:t>
            </a:r>
            <a:br>
              <a:rPr lang="en-US" sz="3200" dirty="0" smtClean="0"/>
            </a:br>
            <a:endParaRPr lang="en-US" sz="3200" dirty="0"/>
          </a:p>
        </p:txBody>
      </p:sp>
      <p:sp>
        <p:nvSpPr>
          <p:cNvPr id="6" name="Rectangle 3"/>
          <p:cNvSpPr txBox="1">
            <a:spLocks noChangeArrowheads="1"/>
          </p:cNvSpPr>
          <p:nvPr/>
        </p:nvSpPr>
        <p:spPr>
          <a:xfrm>
            <a:off x="152400" y="1292335"/>
            <a:ext cx="8839200" cy="4464698"/>
          </a:xfrm>
          <a:prstGeom prst="rect">
            <a:avLst/>
          </a:prstGeom>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nSpc>
                <a:spcPct val="80000"/>
              </a:lnSpc>
              <a:buFont typeface="Arial" pitchFamily="34" charset="0"/>
              <a:buChar char="•"/>
              <a:tabLst>
                <a:tab pos="1600200" algn="l"/>
              </a:tabLst>
            </a:pPr>
            <a:r>
              <a:rPr lang="en-US" sz="2800" dirty="0" smtClean="0"/>
              <a:t>U.S.  Users</a:t>
            </a:r>
          </a:p>
          <a:p>
            <a:pPr lvl="2">
              <a:lnSpc>
                <a:spcPct val="80000"/>
              </a:lnSpc>
              <a:spcBef>
                <a:spcPts val="300"/>
              </a:spcBef>
              <a:spcAft>
                <a:spcPts val="600"/>
              </a:spcAft>
              <a:buFont typeface="Calibri" pitchFamily="34" charset="0"/>
              <a:buChar char="−"/>
              <a:tabLst>
                <a:tab pos="1600200" algn="l"/>
                <a:tab pos="1995488" algn="l"/>
              </a:tabLst>
            </a:pPr>
            <a:r>
              <a:rPr lang="en-US" dirty="0" smtClean="0"/>
              <a:t>NSIDC, National Snow Ice Data Center </a:t>
            </a:r>
          </a:p>
          <a:p>
            <a:pPr lvl="2">
              <a:lnSpc>
                <a:spcPct val="80000"/>
              </a:lnSpc>
              <a:spcBef>
                <a:spcPts val="300"/>
              </a:spcBef>
              <a:spcAft>
                <a:spcPts val="600"/>
              </a:spcAft>
              <a:buFont typeface="Calibri" pitchFamily="34" charset="0"/>
              <a:buChar char="−"/>
              <a:tabLst>
                <a:tab pos="1600200" algn="l"/>
                <a:tab pos="1995488" algn="l"/>
              </a:tabLst>
            </a:pPr>
            <a:r>
              <a:rPr lang="en-US" dirty="0" smtClean="0"/>
              <a:t>NIC, National/Naval Ice Center  </a:t>
            </a:r>
          </a:p>
          <a:p>
            <a:pPr lvl="2">
              <a:lnSpc>
                <a:spcPct val="80000"/>
              </a:lnSpc>
              <a:spcBef>
                <a:spcPts val="300"/>
              </a:spcBef>
              <a:spcAft>
                <a:spcPts val="600"/>
              </a:spcAft>
              <a:buFont typeface="Calibri" pitchFamily="34" charset="0"/>
              <a:buChar char="−"/>
              <a:tabLst>
                <a:tab pos="1600200" algn="l"/>
                <a:tab pos="1719263" algn="l"/>
                <a:tab pos="1995488" algn="l"/>
              </a:tabLst>
            </a:pPr>
            <a:r>
              <a:rPr lang="en-US" dirty="0" smtClean="0"/>
              <a:t>OSPO, Office of Satellite and Product Operations  </a:t>
            </a:r>
          </a:p>
          <a:p>
            <a:pPr lvl="2">
              <a:lnSpc>
                <a:spcPct val="80000"/>
              </a:lnSpc>
              <a:spcBef>
                <a:spcPts val="300"/>
              </a:spcBef>
              <a:spcAft>
                <a:spcPts val="600"/>
              </a:spcAft>
              <a:buFont typeface="Calibri" pitchFamily="34" charset="0"/>
              <a:buChar char="−"/>
              <a:tabLst>
                <a:tab pos="1600200" algn="l"/>
                <a:tab pos="1995488" algn="l"/>
              </a:tabLst>
            </a:pPr>
            <a:r>
              <a:rPr lang="en-US" dirty="0" smtClean="0"/>
              <a:t>STAR, Center for Satellite Applications and Research  </a:t>
            </a:r>
          </a:p>
          <a:p>
            <a:pPr lvl="2">
              <a:lnSpc>
                <a:spcPct val="80000"/>
              </a:lnSpc>
              <a:spcBef>
                <a:spcPts val="300"/>
              </a:spcBef>
              <a:spcAft>
                <a:spcPts val="600"/>
              </a:spcAft>
              <a:buFont typeface="Calibri" pitchFamily="34" charset="0"/>
              <a:buChar char="−"/>
              <a:tabLst>
                <a:tab pos="1600200" algn="l"/>
                <a:tab pos="1995488" algn="l"/>
              </a:tabLst>
            </a:pPr>
            <a:r>
              <a:rPr lang="en-US" dirty="0" smtClean="0"/>
              <a:t>GSFC, NASA/Goddard Space Flight Center Hydrological Sciences Branch</a:t>
            </a:r>
          </a:p>
          <a:p>
            <a:pPr lvl="2">
              <a:lnSpc>
                <a:spcPct val="80000"/>
              </a:lnSpc>
              <a:spcBef>
                <a:spcPts val="300"/>
              </a:spcBef>
              <a:spcAft>
                <a:spcPts val="600"/>
              </a:spcAft>
              <a:buFont typeface="Calibri" pitchFamily="34" charset="0"/>
              <a:buChar char="−"/>
              <a:tabLst>
                <a:tab pos="1600200" algn="l"/>
                <a:tab pos="1995488" algn="l"/>
              </a:tabLst>
            </a:pPr>
            <a:r>
              <a:rPr lang="en-US" dirty="0" smtClean="0"/>
              <a:t>NWS, National Weather Service, including the Alaska Ice Desk</a:t>
            </a:r>
          </a:p>
          <a:p>
            <a:pPr lvl="2">
              <a:lnSpc>
                <a:spcPct val="80000"/>
              </a:lnSpc>
              <a:spcBef>
                <a:spcPts val="300"/>
              </a:spcBef>
              <a:spcAft>
                <a:spcPts val="600"/>
              </a:spcAft>
              <a:buFont typeface="Calibri" pitchFamily="34" charset="0"/>
              <a:buChar char="−"/>
              <a:tabLst>
                <a:tab pos="1600200" algn="l"/>
                <a:tab pos="1995488" algn="l"/>
              </a:tabLst>
            </a:pPr>
            <a:r>
              <a:rPr lang="en-US" dirty="0" smtClean="0"/>
              <a:t>CLASS, Comprehensive Large Array-data Stewardship System  </a:t>
            </a:r>
          </a:p>
          <a:p>
            <a:pPr lvl="1">
              <a:lnSpc>
                <a:spcPct val="80000"/>
              </a:lnSpc>
              <a:buFont typeface="Arial" pitchFamily="34" charset="0"/>
              <a:buChar char="•"/>
              <a:tabLst>
                <a:tab pos="1600200" algn="l"/>
              </a:tabLst>
            </a:pPr>
            <a:endParaRPr lang="en-US" sz="2000" dirty="0" smtClean="0"/>
          </a:p>
          <a:p>
            <a:pPr lvl="1">
              <a:lnSpc>
                <a:spcPct val="80000"/>
              </a:lnSpc>
              <a:buFont typeface="Arial" pitchFamily="34" charset="0"/>
              <a:buChar char="•"/>
              <a:tabLst>
                <a:tab pos="1600200" algn="l"/>
              </a:tabLst>
            </a:pPr>
            <a:r>
              <a:rPr lang="en-US" sz="2800" dirty="0" smtClean="0"/>
              <a:t>User Community</a:t>
            </a:r>
            <a:endParaRPr lang="en-US" sz="2000" dirty="0" smtClean="0"/>
          </a:p>
          <a:p>
            <a:pPr lvl="2">
              <a:lnSpc>
                <a:spcPct val="80000"/>
              </a:lnSpc>
              <a:buFont typeface="Calibri" pitchFamily="34" charset="0"/>
              <a:buChar char="−"/>
              <a:tabLst>
                <a:tab pos="1600200" algn="l"/>
              </a:tabLst>
            </a:pPr>
            <a:r>
              <a:rPr lang="en-US" dirty="0" smtClean="0"/>
              <a:t>Navigation</a:t>
            </a:r>
          </a:p>
          <a:p>
            <a:pPr lvl="2">
              <a:lnSpc>
                <a:spcPct val="80000"/>
              </a:lnSpc>
              <a:buFont typeface="Calibri" pitchFamily="34" charset="0"/>
              <a:buChar char="−"/>
              <a:tabLst>
                <a:tab pos="1600200" algn="l"/>
              </a:tabLst>
            </a:pPr>
            <a:r>
              <a:rPr lang="en-US" dirty="0" smtClean="0"/>
              <a:t>Emergency Management</a:t>
            </a:r>
          </a:p>
          <a:p>
            <a:pPr lvl="2">
              <a:lnSpc>
                <a:spcPct val="80000"/>
              </a:lnSpc>
              <a:buFont typeface="Calibri" pitchFamily="34" charset="0"/>
              <a:buChar char="−"/>
              <a:tabLst>
                <a:tab pos="1600200" algn="l"/>
              </a:tabLst>
            </a:pPr>
            <a:r>
              <a:rPr lang="en-US" dirty="0" smtClean="0"/>
              <a:t>Operational Weather Prediction</a:t>
            </a:r>
          </a:p>
          <a:p>
            <a:pPr lvl="2">
              <a:lnSpc>
                <a:spcPct val="80000"/>
              </a:lnSpc>
              <a:buFont typeface="Calibri" pitchFamily="34" charset="0"/>
              <a:buChar char="−"/>
              <a:tabLst>
                <a:tab pos="1600200" algn="l"/>
              </a:tabLst>
            </a:pPr>
            <a:r>
              <a:rPr lang="en-US" dirty="0" smtClean="0"/>
              <a:t>Climate Research</a:t>
            </a:r>
          </a:p>
          <a:p>
            <a:pPr lvl="2">
              <a:lnSpc>
                <a:spcPct val="80000"/>
              </a:lnSpc>
              <a:buFont typeface="Calibri" pitchFamily="34" charset="0"/>
              <a:buChar char="−"/>
              <a:tabLst>
                <a:tab pos="1600200" algn="l"/>
              </a:tabLst>
            </a:pPr>
            <a:r>
              <a:rPr lang="en-US" dirty="0" smtClean="0"/>
              <a:t>DOD</a:t>
            </a:r>
          </a:p>
          <a:p>
            <a:pPr lvl="1">
              <a:lnSpc>
                <a:spcPct val="80000"/>
              </a:lnSpc>
              <a:buFont typeface="Arial" pitchFamily="34" charset="0"/>
              <a:buChar char="•"/>
              <a:tabLst>
                <a:tab pos="1600200" algn="l"/>
              </a:tabLst>
            </a:pPr>
            <a:endParaRPr lang="en-US" sz="2000" dirty="0" smtClean="0"/>
          </a:p>
          <a:p>
            <a:pPr lvl="1">
              <a:lnSpc>
                <a:spcPct val="80000"/>
              </a:lnSpc>
              <a:buFont typeface="Arial" pitchFamily="34" charset="0"/>
              <a:buNone/>
            </a:pPr>
            <a:endParaRPr lang="en-US" sz="2000"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sz="3200" dirty="0" smtClean="0"/>
              <a:t>Beta EDR Maturity Definition</a:t>
            </a:r>
            <a:endParaRPr lang="en-US" sz="3200" dirty="0"/>
          </a:p>
        </p:txBody>
      </p:sp>
      <p:sp>
        <p:nvSpPr>
          <p:cNvPr id="8" name="Content Placeholder 7"/>
          <p:cNvSpPr>
            <a:spLocks noGrp="1"/>
          </p:cNvSpPr>
          <p:nvPr>
            <p:ph idx="1"/>
          </p:nvPr>
        </p:nvSpPr>
        <p:spPr>
          <a:xfrm>
            <a:off x="457200" y="1371601"/>
            <a:ext cx="8229600" cy="3448878"/>
          </a:xfrm>
        </p:spPr>
        <p:txBody>
          <a:bodyPr>
            <a:normAutofit/>
          </a:bodyPr>
          <a:lstStyle/>
          <a:p>
            <a:r>
              <a:rPr lang="en-US" sz="2400" dirty="0" smtClean="0"/>
              <a:t>Early release product.</a:t>
            </a:r>
          </a:p>
          <a:p>
            <a:r>
              <a:rPr lang="en-US" sz="2400" dirty="0" smtClean="0"/>
              <a:t>Minimally validated.</a:t>
            </a:r>
          </a:p>
          <a:p>
            <a:r>
              <a:rPr lang="en-US" sz="2400" dirty="0" smtClean="0"/>
              <a:t>May still contain significant errors.</a:t>
            </a:r>
          </a:p>
          <a:p>
            <a:r>
              <a:rPr lang="en-US" sz="2400" dirty="0" smtClean="0"/>
              <a:t>Versioning not established until a baseline is determined.</a:t>
            </a:r>
          </a:p>
          <a:p>
            <a:r>
              <a:rPr lang="en-US" sz="2400" dirty="0" smtClean="0"/>
              <a:t>Available to allow users to gain familiarity with data formats and parameters.</a:t>
            </a:r>
          </a:p>
          <a:p>
            <a:r>
              <a:rPr lang="en-US" sz="2400" dirty="0" smtClean="0"/>
              <a:t>Product is not appropriate as the basis for quantitative scientific publication studies and applications.</a:t>
            </a:r>
          </a:p>
        </p:txBody>
      </p:sp>
      <p:sp>
        <p:nvSpPr>
          <p:cNvPr id="5" name="Slide Number Placeholder 4"/>
          <p:cNvSpPr>
            <a:spLocks noGrp="1"/>
          </p:cNvSpPr>
          <p:nvPr>
            <p:ph type="sldNum" sz="quarter" idx="12"/>
          </p:nvPr>
        </p:nvSpPr>
        <p:spPr/>
        <p:txBody>
          <a:bodyPr/>
          <a:lstStyle/>
          <a:p>
            <a:fld id="{96E36F11-A39A-294D-A59D-6180D50ED29D}" type="slidenum">
              <a:rPr lang="en-US" smtClean="0"/>
              <a:pPr/>
              <a:t>4</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7162800" cy="822960"/>
          </a:xfrm>
        </p:spPr>
        <p:txBody>
          <a:bodyPr>
            <a:normAutofit fontScale="90000"/>
          </a:bodyPr>
          <a:lstStyle/>
          <a:p>
            <a:r>
              <a:rPr lang="en-US" sz="3200" dirty="0" smtClean="0"/>
              <a:t>Summary of the VIIRS Sea Ice Characterization EDR </a:t>
            </a:r>
            <a:endParaRPr lang="en-US" sz="3200" dirty="0"/>
          </a:p>
        </p:txBody>
      </p:sp>
      <p:sp>
        <p:nvSpPr>
          <p:cNvPr id="5" name="Slide Number Placeholder 4"/>
          <p:cNvSpPr>
            <a:spLocks noGrp="1"/>
          </p:cNvSpPr>
          <p:nvPr>
            <p:ph type="sldNum" sz="quarter" idx="12"/>
          </p:nvPr>
        </p:nvSpPr>
        <p:spPr/>
        <p:txBody>
          <a:bodyPr/>
          <a:lstStyle/>
          <a:p>
            <a:fld id="{96E36F11-A39A-294D-A59D-6180D50ED29D}" type="slidenum">
              <a:rPr lang="en-US" smtClean="0"/>
              <a:pPr/>
              <a:t>5</a:t>
            </a:fld>
            <a:endParaRPr lang="en-US" dirty="0"/>
          </a:p>
        </p:txBody>
      </p:sp>
      <p:sp>
        <p:nvSpPr>
          <p:cNvPr id="10" name="Rectangle 9"/>
          <p:cNvSpPr/>
          <p:nvPr/>
        </p:nvSpPr>
        <p:spPr>
          <a:xfrm>
            <a:off x="177800" y="1092200"/>
            <a:ext cx="8509000" cy="5314275"/>
          </a:xfrm>
          <a:prstGeom prst="rect">
            <a:avLst/>
          </a:prstGeom>
        </p:spPr>
        <p:txBody>
          <a:bodyPr wrap="square">
            <a:spAutoFit/>
          </a:bodyPr>
          <a:lstStyle/>
          <a:p>
            <a:pPr marL="228600" indent="-228600">
              <a:spcBef>
                <a:spcPts val="0"/>
              </a:spcBef>
              <a:spcAft>
                <a:spcPts val="1200"/>
              </a:spcAft>
              <a:buFont typeface="Arial" pitchFamily="34" charset="0"/>
              <a:buChar char="•"/>
              <a:defRPr/>
            </a:pPr>
            <a:r>
              <a:rPr lang="en-US" dirty="0" smtClean="0"/>
              <a:t>The VIIRS Sea Characterization EDR (Ice Age) consists of ice classifications for </a:t>
            </a:r>
            <a:r>
              <a:rPr lang="en-US" i="1" dirty="0" smtClean="0"/>
              <a:t>Ice Free</a:t>
            </a:r>
            <a:r>
              <a:rPr lang="en-US" dirty="0" smtClean="0"/>
              <a:t>, </a:t>
            </a:r>
            <a:r>
              <a:rPr lang="en-US" i="1" dirty="0" smtClean="0"/>
              <a:t>New/Young </a:t>
            </a:r>
            <a:r>
              <a:rPr lang="en-US" dirty="0" smtClean="0"/>
              <a:t>and </a:t>
            </a:r>
            <a:r>
              <a:rPr lang="en-US" i="1" dirty="0" smtClean="0"/>
              <a:t>Other Ice </a:t>
            </a:r>
            <a:r>
              <a:rPr lang="en-US" dirty="0" smtClean="0"/>
              <a:t>at VIIRS moderate spatial resolution (750 m @ nadir), for both day and night, over oceans poleward of </a:t>
            </a:r>
            <a:r>
              <a:rPr lang="en-US" dirty="0" smtClean="0"/>
              <a:t>36</a:t>
            </a:r>
            <a:r>
              <a:rPr lang="en-US" dirty="0" smtClean="0">
                <a:latin typeface="Times New Roman"/>
                <a:cs typeface="Times New Roman"/>
              </a:rPr>
              <a:t>º</a:t>
            </a:r>
            <a:r>
              <a:rPr lang="en-US" dirty="0" smtClean="0">
                <a:cs typeface="Times New Roman"/>
              </a:rPr>
              <a:t>N  </a:t>
            </a:r>
            <a:r>
              <a:rPr lang="en-US" dirty="0" smtClean="0">
                <a:cs typeface="Times New Roman"/>
              </a:rPr>
              <a:t>and </a:t>
            </a:r>
            <a:r>
              <a:rPr lang="en-US" dirty="0" smtClean="0">
                <a:cs typeface="Times New Roman"/>
              </a:rPr>
              <a:t>50</a:t>
            </a:r>
            <a:r>
              <a:rPr lang="en-US" dirty="0" smtClean="0">
                <a:latin typeface="Times New Roman"/>
                <a:cs typeface="Times New Roman"/>
              </a:rPr>
              <a:t>º</a:t>
            </a:r>
            <a:r>
              <a:rPr lang="en-US" dirty="0" smtClean="0">
                <a:cs typeface="Times New Roman"/>
              </a:rPr>
              <a:t>S </a:t>
            </a:r>
            <a:r>
              <a:rPr lang="en-US" dirty="0" smtClean="0">
                <a:cs typeface="Times New Roman"/>
              </a:rPr>
              <a:t>latitude.</a:t>
            </a:r>
            <a:endParaRPr lang="en-US" dirty="0" smtClean="0"/>
          </a:p>
          <a:p>
            <a:pPr>
              <a:spcBef>
                <a:spcPts val="600"/>
              </a:spcBef>
              <a:spcAft>
                <a:spcPts val="600"/>
              </a:spcAft>
              <a:buFont typeface="Arial" pitchFamily="34" charset="0"/>
              <a:buChar char="•"/>
              <a:tabLst>
                <a:tab pos="292100" algn="l"/>
              </a:tabLst>
            </a:pPr>
            <a:r>
              <a:rPr lang="en-US" sz="1600" dirty="0" smtClean="0"/>
              <a:t> 	</a:t>
            </a:r>
            <a:r>
              <a:rPr lang="en-US" dirty="0" smtClean="0"/>
              <a:t>New or Young ice is discriminated from thicker ice (Other </a:t>
            </a:r>
            <a:r>
              <a:rPr lang="en-US" dirty="0" smtClean="0"/>
              <a:t>Ice</a:t>
            </a:r>
            <a:r>
              <a:rPr lang="en-US" dirty="0" smtClean="0"/>
              <a:t>) by a threshold ice 	thickness of 30 cm. Discrimination of New/Young ice from thicker </a:t>
            </a:r>
            <a:r>
              <a:rPr lang="en-US" dirty="0" smtClean="0"/>
              <a:t>ice </a:t>
            </a:r>
            <a:r>
              <a:rPr lang="en-US" dirty="0" smtClean="0"/>
              <a:t>is achieved by 	two </a:t>
            </a:r>
            <a:r>
              <a:rPr lang="en-US" dirty="0" smtClean="0"/>
              <a:t>algorithms:</a:t>
            </a:r>
            <a:endParaRPr lang="en-US" dirty="0" smtClean="0"/>
          </a:p>
          <a:p>
            <a:pPr lvl="1"/>
            <a:r>
              <a:rPr lang="en-US" sz="1600" dirty="0" smtClean="0"/>
              <a:t> 1. Energy (heat) balance based retrieval for night and high solar zenith angles</a:t>
            </a:r>
          </a:p>
          <a:p>
            <a:pPr lvl="1" indent="-228600">
              <a:spcBef>
                <a:spcPts val="600"/>
              </a:spcBef>
              <a:spcAft>
                <a:spcPts val="600"/>
              </a:spcAft>
            </a:pPr>
            <a:r>
              <a:rPr lang="en-US" sz="1600" dirty="0" smtClean="0"/>
              <a:t>      2. Reflectance/ice thickness retrieval using modeled Sea Ice Reflectance LUT for </a:t>
            </a:r>
            <a:r>
              <a:rPr lang="en-US" sz="1600" dirty="0" smtClean="0"/>
              <a:t>daytime</a:t>
            </a:r>
            <a:endParaRPr lang="en-US" sz="1600" dirty="0" smtClean="0"/>
          </a:p>
          <a:p>
            <a:pPr defTabSz="292100">
              <a:spcBef>
                <a:spcPts val="400"/>
              </a:spcBef>
              <a:buFont typeface="Arial" pitchFamily="34" charset="0"/>
              <a:buChar char="•"/>
            </a:pPr>
            <a:r>
              <a:rPr lang="en-US" sz="1400" dirty="0" smtClean="0"/>
              <a:t> 	</a:t>
            </a:r>
            <a:r>
              <a:rPr lang="en-US" dirty="0" smtClean="0"/>
              <a:t>Inputs: Ice Reflectance/Temperature IP, Ice Quality Flags IP,  AOT IP,  granulated  	ancillary 	surface wind speed, surface air pressure, surface air temperature and 	surface air specific humidity. Modeled Snow Depth/Sea Ice Climatology LUT, modeled 	sea ice reflectance LUT, sea ice spectral albedo and broadband albedo LUTs, 	atmospheric transmittance LUT  </a:t>
            </a:r>
          </a:p>
          <a:p>
            <a:pPr defTabSz="292100">
              <a:spcBef>
                <a:spcPts val="400"/>
              </a:spcBef>
              <a:buFont typeface="Arial" pitchFamily="34" charset="0"/>
              <a:buChar char="•"/>
            </a:pPr>
            <a:r>
              <a:rPr lang="en-US" dirty="0" smtClean="0"/>
              <a:t> 	Heritage:   No operational Visible/IR heritage. AVHRR research heritage (Comiso and 	Massom 1994, Yu and Rothrock 1996 and </a:t>
            </a:r>
            <a:r>
              <a:rPr lang="en-US" dirty="0" smtClean="0"/>
              <a:t>Wang et al. 2010</a:t>
            </a:r>
            <a:r>
              <a:rPr lang="en-US" dirty="0" smtClean="0"/>
              <a:t>)</a:t>
            </a:r>
            <a:endParaRPr lang="en-US" dirty="0" smtClean="0"/>
          </a:p>
          <a:p>
            <a:pPr defTabSz="292100">
              <a:spcBef>
                <a:spcPts val="400"/>
              </a:spcBef>
              <a:buFont typeface="Arial" pitchFamily="34" charset="0"/>
              <a:buChar char="•"/>
            </a:pPr>
            <a:endParaRPr lang="en-US" sz="1400" b="1" dirty="0" smtClean="0"/>
          </a:p>
          <a:p>
            <a:pPr>
              <a:spcBef>
                <a:spcPts val="400"/>
              </a:spcBef>
              <a:buFont typeface="Arial" pitchFamily="34" charset="0"/>
              <a:buChar char="•"/>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1079500" y="0"/>
            <a:ext cx="6985000" cy="822960"/>
          </a:xfrm>
        </p:spPr>
        <p:txBody>
          <a:bodyPr>
            <a:normAutofit fontScale="90000"/>
          </a:bodyPr>
          <a:lstStyle/>
          <a:p>
            <a:r>
              <a:rPr lang="en-US" dirty="0" smtClean="0"/>
              <a:t>Summary of the VIIRS Characterization EDR (Ice Age) Algorithm Inputs</a:t>
            </a:r>
          </a:p>
        </p:txBody>
      </p:sp>
      <p:sp>
        <p:nvSpPr>
          <p:cNvPr id="38" name="Slide Number Placeholder 37"/>
          <p:cNvSpPr>
            <a:spLocks noGrp="1"/>
          </p:cNvSpPr>
          <p:nvPr>
            <p:ph type="sldNum" sz="quarter" idx="12"/>
          </p:nvPr>
        </p:nvSpPr>
        <p:spPr/>
        <p:txBody>
          <a:bodyPr/>
          <a:lstStyle/>
          <a:p>
            <a:fld id="{96E36F11-A39A-294D-A59D-6180D50ED29D}" type="slidenum">
              <a:rPr lang="en-US" smtClean="0"/>
              <a:pPr/>
              <a:t>6</a:t>
            </a:fld>
            <a:endParaRPr lang="en-US" dirty="0"/>
          </a:p>
        </p:txBody>
      </p:sp>
      <p:sp>
        <p:nvSpPr>
          <p:cNvPr id="23" name="Text Box 4"/>
          <p:cNvSpPr txBox="1">
            <a:spLocks noChangeArrowheads="1"/>
          </p:cNvSpPr>
          <p:nvPr/>
        </p:nvSpPr>
        <p:spPr bwMode="auto">
          <a:xfrm>
            <a:off x="777004" y="1751670"/>
            <a:ext cx="2502136" cy="12008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Narrow" pitchFamily="34" charset="0"/>
              </a:rPr>
              <a:t>VIIRS </a:t>
            </a:r>
            <a:r>
              <a:rPr lang="en-US" sz="1400" b="1" dirty="0" smtClean="0">
                <a:latin typeface="Arial Narrow" pitchFamily="34" charset="0"/>
              </a:rPr>
              <a:t>375</a:t>
            </a:r>
            <a:r>
              <a:rPr kumimoji="0" lang="en-US" sz="1400" b="1" i="0" u="none" strike="noStrike" cap="none" normalizeH="0" baseline="0" dirty="0" smtClean="0">
                <a:ln>
                  <a:noFill/>
                </a:ln>
                <a:solidFill>
                  <a:schemeClr val="tx1"/>
                </a:solidFill>
                <a:effectLst/>
                <a:latin typeface="Arial Narrow" pitchFamily="34" charset="0"/>
              </a:rPr>
              <a:t>m TC </a:t>
            </a:r>
            <a:r>
              <a:rPr lang="en-US" sz="1400" b="1" dirty="0" smtClean="0">
                <a:latin typeface="Arial Narrow" pitchFamily="34" charset="0"/>
              </a:rPr>
              <a:t>GEO</a:t>
            </a:r>
            <a:endParaRPr kumimoji="0" lang="en-US" sz="1400" b="1" i="0" u="none" strike="noStrike" cap="none" normalizeH="0" baseline="0" dirty="0" smtClean="0">
              <a:ln>
                <a:noFill/>
              </a:ln>
              <a:solidFill>
                <a:schemeClr val="tx1"/>
              </a:solidFill>
              <a:effectLst/>
              <a:latin typeface="Arial Narrow"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1400" b="1" dirty="0" smtClean="0">
                <a:latin typeface="Arial Narrow" pitchFamily="34" charset="0"/>
              </a:rPr>
              <a:t>VIIRS 750m TC GEO</a:t>
            </a:r>
            <a:endParaRPr kumimoji="0" lang="en-US" sz="1400" b="1" i="0" u="none" strike="noStrike" cap="none" normalizeH="0" baseline="0" dirty="0" smtClean="0">
              <a:ln>
                <a:noFill/>
              </a:ln>
              <a:solidFill>
                <a:schemeClr val="tx1"/>
              </a:solidFill>
              <a:effectLst/>
              <a:latin typeface="Arial Narrow"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1400" b="1" dirty="0" smtClean="0">
                <a:latin typeface="Arial Narrow" pitchFamily="34" charset="0"/>
              </a:rPr>
              <a:t>V</a:t>
            </a:r>
            <a:r>
              <a:rPr kumimoji="0" lang="en-US" sz="1400" b="1" i="0" u="none" strike="noStrike" cap="none" normalizeH="0" baseline="0" dirty="0" smtClean="0">
                <a:ln>
                  <a:noFill/>
                </a:ln>
                <a:solidFill>
                  <a:schemeClr val="tx1"/>
                </a:solidFill>
                <a:effectLst/>
                <a:latin typeface="Arial Narrow" pitchFamily="34" charset="0"/>
              </a:rPr>
              <a:t>IIRS Ice</a:t>
            </a:r>
            <a:r>
              <a:rPr kumimoji="0" lang="en-US" sz="1400" b="1" i="0" u="none" strike="noStrike" cap="none" normalizeH="0" dirty="0" smtClean="0">
                <a:ln>
                  <a:noFill/>
                </a:ln>
                <a:solidFill>
                  <a:schemeClr val="tx1"/>
                </a:solidFill>
                <a:effectLst/>
                <a:latin typeface="Arial Narrow" pitchFamily="34" charset="0"/>
              </a:rPr>
              <a:t> Quality Flags IP</a:t>
            </a:r>
            <a:endParaRPr kumimoji="0" lang="en-US" sz="1400" b="1" i="0" u="none" strike="noStrike" cap="none" normalizeH="0" baseline="0" dirty="0" smtClean="0">
              <a:ln>
                <a:noFill/>
              </a:ln>
              <a:solidFill>
                <a:schemeClr val="tx1"/>
              </a:solidFill>
              <a:effectLst/>
              <a:latin typeface="Arial Narrow"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Narrow" pitchFamily="34" charset="0"/>
              </a:rPr>
              <a:t>VIIRS</a:t>
            </a:r>
            <a:r>
              <a:rPr kumimoji="0" lang="en-US" sz="1400" b="1" i="0" u="none" strike="noStrike" cap="none" normalizeH="0" dirty="0" smtClean="0">
                <a:ln>
                  <a:noFill/>
                </a:ln>
                <a:solidFill>
                  <a:schemeClr val="tx1"/>
                </a:solidFill>
                <a:effectLst/>
                <a:latin typeface="Arial Narrow" pitchFamily="34" charset="0"/>
              </a:rPr>
              <a:t> </a:t>
            </a:r>
            <a:r>
              <a:rPr lang="en-US" sz="1400" b="1" dirty="0" smtClean="0">
                <a:latin typeface="Arial Narrow" pitchFamily="34" charset="0"/>
              </a:rPr>
              <a:t>Ice Weights IP</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dirty="0" smtClean="0">
                <a:ln>
                  <a:noFill/>
                </a:ln>
                <a:solidFill>
                  <a:schemeClr val="tx1"/>
                </a:solidFill>
                <a:effectLst/>
                <a:latin typeface="Arial Narrow" pitchFamily="34" charset="0"/>
              </a:rPr>
              <a:t>VIIRS Ice Concentration IP</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dirty="0" smtClean="0">
                <a:ln>
                  <a:noFill/>
                </a:ln>
                <a:solidFill>
                  <a:schemeClr val="tx1"/>
                </a:solidFill>
                <a:effectLst/>
                <a:latin typeface="Arial Narrow" pitchFamily="34" charset="0"/>
              </a:rPr>
              <a:t>VIIRS Ice Refl./Temp. IP</a:t>
            </a:r>
          </a:p>
          <a:p>
            <a:pPr marL="0" marR="0" lvl="0" indent="0" algn="l" defTabSz="914400" rtl="0" eaLnBrk="1" fontAlgn="base" latinLnBrk="0" hangingPunct="1">
              <a:lnSpc>
                <a:spcPct val="100000"/>
              </a:lnSpc>
              <a:spcBef>
                <a:spcPct val="0"/>
              </a:spcBef>
              <a:spcAft>
                <a:spcPct val="0"/>
              </a:spcAft>
              <a:buClrTx/>
              <a:buSzTx/>
              <a:buFontTx/>
              <a:buNone/>
              <a:tabLst/>
            </a:pPr>
            <a:r>
              <a:rPr lang="en-US" sz="1400" b="1" dirty="0" smtClean="0">
                <a:latin typeface="Arial Narrow" pitchFamily="34" charset="0"/>
              </a:rPr>
              <a:t>VIIRS Surface Temperature IP</a:t>
            </a:r>
          </a:p>
          <a:p>
            <a:pPr marL="0" marR="0" lvl="0" indent="0" algn="l" defTabSz="914400" rtl="0" eaLnBrk="1" fontAlgn="base" latinLnBrk="0" hangingPunct="1">
              <a:lnSpc>
                <a:spcPct val="100000"/>
              </a:lnSpc>
              <a:spcBef>
                <a:spcPct val="0"/>
              </a:spcBef>
              <a:spcAft>
                <a:spcPct val="0"/>
              </a:spcAft>
              <a:buClrTx/>
              <a:buSzTx/>
              <a:buFontTx/>
              <a:buNone/>
              <a:tabLst/>
            </a:pPr>
            <a:r>
              <a:rPr lang="en-US" sz="1400" b="1" dirty="0" smtClean="0">
                <a:latin typeface="Arial Narrow" pitchFamily="34" charset="0"/>
              </a:rPr>
              <a:t>OMPS Tot. Col. Ozone  1st gues IP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Narrow" pitchFamily="34" charset="0"/>
            </a:endParaRPr>
          </a:p>
        </p:txBody>
      </p:sp>
      <p:sp>
        <p:nvSpPr>
          <p:cNvPr id="24" name="Text Box 5"/>
          <p:cNvSpPr txBox="1">
            <a:spLocks noChangeArrowheads="1"/>
          </p:cNvSpPr>
          <p:nvPr/>
        </p:nvSpPr>
        <p:spPr bwMode="auto">
          <a:xfrm>
            <a:off x="6246147" y="1863058"/>
            <a:ext cx="2702781" cy="7465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Narrow" pitchFamily="34" charset="0"/>
              </a:rPr>
              <a:t>VIIRS</a:t>
            </a:r>
            <a:r>
              <a:rPr kumimoji="0" lang="en-US" sz="1400" b="1" i="0" u="none" strike="noStrike" cap="none" normalizeH="0" dirty="0" smtClean="0">
                <a:ln>
                  <a:noFill/>
                </a:ln>
                <a:solidFill>
                  <a:schemeClr val="tx1"/>
                </a:solidFill>
                <a:effectLst/>
                <a:latin typeface="Arial Narrow" pitchFamily="34" charset="0"/>
              </a:rPr>
              <a:t> Sea Ice </a:t>
            </a:r>
            <a:r>
              <a:rPr lang="en-US" sz="1400" b="1" dirty="0" smtClean="0">
                <a:latin typeface="Arial Narrow" pitchFamily="34" charset="0"/>
              </a:rPr>
              <a:t>Age EDR</a:t>
            </a:r>
          </a:p>
        </p:txBody>
      </p:sp>
      <p:sp>
        <p:nvSpPr>
          <p:cNvPr id="25" name="Rectangle 8"/>
          <p:cNvSpPr>
            <a:spLocks noChangeAspect="1" noChangeArrowheads="1"/>
          </p:cNvSpPr>
          <p:nvPr/>
        </p:nvSpPr>
        <p:spPr bwMode="auto">
          <a:xfrm>
            <a:off x="3611866" y="1539707"/>
            <a:ext cx="2220643" cy="1517589"/>
          </a:xfrm>
          <a:prstGeom prst="rect">
            <a:avLst/>
          </a:prstGeom>
          <a:noFill/>
          <a:ln w="9525">
            <a:solidFill>
              <a:srgbClr val="3333CC"/>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Narrow" pitchFamily="34" charset="0"/>
            </a:endParaRPr>
          </a:p>
        </p:txBody>
      </p:sp>
      <p:sp>
        <p:nvSpPr>
          <p:cNvPr id="26" name="Text Box 9"/>
          <p:cNvSpPr txBox="1">
            <a:spLocks noChangeAspect="1" noChangeArrowheads="1"/>
          </p:cNvSpPr>
          <p:nvPr/>
        </p:nvSpPr>
        <p:spPr bwMode="auto">
          <a:xfrm>
            <a:off x="1537825" y="1520570"/>
            <a:ext cx="1629603" cy="2947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rgbClr val="000000"/>
                </a:solidFill>
                <a:effectLst/>
                <a:latin typeface="Arial Narrow" pitchFamily="34" charset="0"/>
              </a:rPr>
              <a:t>NPOESS </a:t>
            </a:r>
            <a:r>
              <a:rPr kumimoji="0" lang="en-US" sz="1400" b="0" i="1" u="none" strike="noStrike" cap="none" normalizeH="0" baseline="0" dirty="0" smtClean="0">
                <a:ln>
                  <a:noFill/>
                </a:ln>
                <a:solidFill>
                  <a:srgbClr val="000000"/>
                </a:solidFill>
                <a:effectLst/>
                <a:latin typeface="Arial Narrow" pitchFamily="34" charset="0"/>
              </a:rPr>
              <a:t>xDRs</a:t>
            </a:r>
            <a:r>
              <a:rPr kumimoji="0" lang="en-US" sz="1200" b="0" i="1" u="none" strike="noStrike" cap="none" normalizeH="0" baseline="0" dirty="0" smtClean="0">
                <a:ln>
                  <a:noFill/>
                </a:ln>
                <a:solidFill>
                  <a:srgbClr val="000000"/>
                </a:solidFill>
                <a:effectLst/>
                <a:latin typeface="Arial Narrow" pitchFamily="34" charset="0"/>
              </a:rPr>
              <a:t> &amp; IPs</a:t>
            </a:r>
            <a:endParaRPr kumimoji="0" lang="en-US" sz="1200" b="0" i="0" u="none" strike="noStrike" cap="none" normalizeH="0" baseline="0" dirty="0" smtClean="0">
              <a:ln>
                <a:noFill/>
              </a:ln>
              <a:solidFill>
                <a:schemeClr val="tx1"/>
              </a:solidFill>
              <a:effectLst/>
              <a:latin typeface="Arial Narrow" pitchFamily="34" charset="0"/>
            </a:endParaRPr>
          </a:p>
        </p:txBody>
      </p:sp>
      <p:sp>
        <p:nvSpPr>
          <p:cNvPr id="27" name="Text Box 10"/>
          <p:cNvSpPr txBox="1">
            <a:spLocks noChangeAspect="1" noChangeArrowheads="1"/>
          </p:cNvSpPr>
          <p:nvPr/>
        </p:nvSpPr>
        <p:spPr bwMode="auto">
          <a:xfrm>
            <a:off x="1452481" y="3422067"/>
            <a:ext cx="1629603" cy="2947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smtClean="0">
                <a:ln>
                  <a:noFill/>
                </a:ln>
                <a:solidFill>
                  <a:srgbClr val="000000"/>
                </a:solidFill>
                <a:effectLst/>
                <a:latin typeface="Arial Narrow" pitchFamily="34" charset="0"/>
              </a:rPr>
              <a:t>Auxiliary Data</a:t>
            </a:r>
            <a:endParaRPr kumimoji="0" lang="en-US" sz="1400" b="0" i="0" u="none" strike="noStrike" cap="none" normalizeH="0" baseline="0" dirty="0" smtClean="0">
              <a:ln>
                <a:noFill/>
              </a:ln>
              <a:solidFill>
                <a:schemeClr val="tx1"/>
              </a:solidFill>
              <a:effectLst/>
              <a:latin typeface="Arial Narrow" pitchFamily="34" charset="0"/>
            </a:endParaRPr>
          </a:p>
        </p:txBody>
      </p:sp>
      <p:sp>
        <p:nvSpPr>
          <p:cNvPr id="28" name="Line 13"/>
          <p:cNvSpPr>
            <a:spLocks noChangeAspect="1" noChangeShapeType="1"/>
          </p:cNvSpPr>
          <p:nvPr/>
        </p:nvSpPr>
        <p:spPr bwMode="auto">
          <a:xfrm>
            <a:off x="3019283" y="1723426"/>
            <a:ext cx="592583" cy="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n-US" sz="1000" dirty="0">
              <a:latin typeface="Arial Narrow" pitchFamily="34" charset="0"/>
            </a:endParaRPr>
          </a:p>
        </p:txBody>
      </p:sp>
      <p:sp>
        <p:nvSpPr>
          <p:cNvPr id="29" name="Line 14"/>
          <p:cNvSpPr>
            <a:spLocks noChangeAspect="1" noChangeShapeType="1"/>
          </p:cNvSpPr>
          <p:nvPr/>
        </p:nvSpPr>
        <p:spPr bwMode="auto">
          <a:xfrm>
            <a:off x="2550461" y="3593594"/>
            <a:ext cx="740729"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000" dirty="0">
              <a:latin typeface="Arial Narrow" pitchFamily="34" charset="0"/>
            </a:endParaRPr>
          </a:p>
        </p:txBody>
      </p:sp>
      <p:sp>
        <p:nvSpPr>
          <p:cNvPr id="30" name="Line 15"/>
          <p:cNvSpPr>
            <a:spLocks noChangeAspect="1" noChangeShapeType="1"/>
          </p:cNvSpPr>
          <p:nvPr/>
        </p:nvSpPr>
        <p:spPr bwMode="auto">
          <a:xfrm flipV="1">
            <a:off x="3303382" y="1723426"/>
            <a:ext cx="0" cy="1873214"/>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000" dirty="0">
              <a:latin typeface="Arial Narrow" pitchFamily="34" charset="0"/>
            </a:endParaRPr>
          </a:p>
        </p:txBody>
      </p:sp>
      <p:sp>
        <p:nvSpPr>
          <p:cNvPr id="31" name="Text Box 16"/>
          <p:cNvSpPr txBox="1">
            <a:spLocks noChangeAspect="1" noChangeArrowheads="1"/>
          </p:cNvSpPr>
          <p:nvPr/>
        </p:nvSpPr>
        <p:spPr bwMode="auto">
          <a:xfrm>
            <a:off x="4010827" y="1671121"/>
            <a:ext cx="1356786" cy="55042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rgbClr val="000000"/>
                </a:solidFill>
                <a:effectLst/>
                <a:latin typeface="Arial Narrow" pitchFamily="34" charset="0"/>
              </a:rPr>
              <a:t>Sea Ice</a:t>
            </a:r>
            <a:r>
              <a:rPr kumimoji="0" lang="en-US" sz="1600" b="1" i="0" u="none" strike="noStrike" cap="none" normalizeH="0" dirty="0" smtClean="0">
                <a:ln>
                  <a:noFill/>
                </a:ln>
                <a:solidFill>
                  <a:srgbClr val="000000"/>
                </a:solidFill>
                <a:effectLst/>
                <a:latin typeface="Arial Narrow" pitchFamily="34" charset="0"/>
              </a:rPr>
              <a:t> Characterization (</a:t>
            </a:r>
            <a:r>
              <a:rPr lang="en-US" sz="1600" b="1" dirty="0" smtClean="0">
                <a:solidFill>
                  <a:srgbClr val="000000"/>
                </a:solidFill>
                <a:latin typeface="Arial Narrow" pitchFamily="34" charset="0"/>
              </a:rPr>
              <a:t>Ice Age) </a:t>
            </a:r>
            <a:r>
              <a:rPr kumimoji="0" lang="en-US" sz="1600" b="1" i="0" u="none" strike="noStrike" cap="none" normalizeH="0" dirty="0" smtClean="0">
                <a:ln>
                  <a:noFill/>
                </a:ln>
                <a:solidFill>
                  <a:srgbClr val="000000"/>
                </a:solidFill>
                <a:effectLst/>
                <a:latin typeface="Arial Narrow" pitchFamily="34" charset="0"/>
              </a:rPr>
              <a:t> </a:t>
            </a:r>
            <a:r>
              <a:rPr lang="en-US" sz="1600" b="1" dirty="0" smtClean="0">
                <a:solidFill>
                  <a:srgbClr val="000000"/>
                </a:solidFill>
                <a:latin typeface="Arial Narrow" pitchFamily="34" charset="0"/>
              </a:rPr>
              <a:t>EDR   </a:t>
            </a:r>
            <a:r>
              <a:rPr kumimoji="0" lang="en-US" sz="1600" b="1" i="0" u="none" strike="noStrike" cap="none" normalizeH="0" baseline="0" dirty="0" smtClean="0">
                <a:ln>
                  <a:noFill/>
                </a:ln>
                <a:solidFill>
                  <a:srgbClr val="000000"/>
                </a:solidFill>
                <a:effectLst/>
                <a:latin typeface="Arial Narrow" pitchFamily="34" charset="0"/>
              </a:rPr>
              <a:t> </a:t>
            </a:r>
            <a:endParaRPr kumimoji="0" lang="en-US" sz="1600" b="0" i="0" u="none" strike="noStrike" cap="none" normalizeH="0" baseline="0" dirty="0" smtClean="0">
              <a:ln>
                <a:noFill/>
              </a:ln>
              <a:solidFill>
                <a:schemeClr val="tx1"/>
              </a:solidFill>
              <a:effectLst/>
              <a:latin typeface="Arial Narrow" pitchFamily="34" charset="0"/>
            </a:endParaRPr>
          </a:p>
        </p:txBody>
      </p:sp>
      <p:pic>
        <p:nvPicPr>
          <p:cNvPr id="32" name="Picture 18"/>
          <p:cNvPicPr>
            <a:picLocks noChangeAspect="1" noChangeArrowheads="1"/>
          </p:cNvPicPr>
          <p:nvPr/>
        </p:nvPicPr>
        <p:blipFill>
          <a:blip r:embed="rId3" cstate="print"/>
          <a:srcRect/>
          <a:stretch>
            <a:fillRect/>
          </a:stretch>
        </p:blipFill>
        <p:spPr bwMode="auto">
          <a:xfrm>
            <a:off x="3611681" y="2714433"/>
            <a:ext cx="2222375" cy="183155"/>
          </a:xfrm>
          <a:prstGeom prst="rect">
            <a:avLst/>
          </a:prstGeom>
          <a:noFill/>
          <a:ln w="9525">
            <a:noFill/>
            <a:miter lim="800000"/>
            <a:headEnd/>
            <a:tailEnd/>
          </a:ln>
          <a:effectLst/>
        </p:spPr>
      </p:pic>
      <p:pic>
        <p:nvPicPr>
          <p:cNvPr id="33" name="Picture 19"/>
          <p:cNvPicPr>
            <a:picLocks noChangeAspect="1" noChangeArrowheads="1"/>
          </p:cNvPicPr>
          <p:nvPr/>
        </p:nvPicPr>
        <p:blipFill>
          <a:blip r:embed="rId4" cstate="print"/>
          <a:srcRect/>
          <a:stretch>
            <a:fillRect/>
          </a:stretch>
        </p:blipFill>
        <p:spPr bwMode="auto">
          <a:xfrm>
            <a:off x="3611681" y="2897587"/>
            <a:ext cx="2222375" cy="243567"/>
          </a:xfrm>
          <a:prstGeom prst="rect">
            <a:avLst/>
          </a:prstGeom>
          <a:noFill/>
          <a:ln w="9525">
            <a:noFill/>
            <a:miter lim="800000"/>
            <a:headEnd/>
            <a:tailEnd/>
          </a:ln>
          <a:effectLst/>
        </p:spPr>
      </p:pic>
      <p:sp>
        <p:nvSpPr>
          <p:cNvPr id="34" name="Text Box 4"/>
          <p:cNvSpPr txBox="1">
            <a:spLocks noChangeArrowheads="1"/>
          </p:cNvSpPr>
          <p:nvPr/>
        </p:nvSpPr>
        <p:spPr bwMode="auto">
          <a:xfrm>
            <a:off x="739649" y="3641301"/>
            <a:ext cx="6270751" cy="125988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r>
              <a:rPr lang="en-US" sz="1400" b="1" dirty="0" smtClean="0">
                <a:latin typeface="Arial Narrow" pitchFamily="34" charset="0"/>
              </a:rPr>
              <a:t>VIIRS Ice Age Tunable Parameter File</a:t>
            </a:r>
          </a:p>
          <a:p>
            <a:r>
              <a:rPr lang="en-US" sz="1400" b="1" dirty="0" smtClean="0">
                <a:latin typeface="Arial Narrow" pitchFamily="34" charset="0"/>
              </a:rPr>
              <a:t>Sea Ice Modeled Refl. and  Shortwave BB Albedo  LUT</a:t>
            </a:r>
          </a:p>
          <a:p>
            <a:r>
              <a:rPr lang="en-US" sz="1400" b="1" dirty="0" smtClean="0">
                <a:latin typeface="Arial Narrow" pitchFamily="34" charset="0"/>
              </a:rPr>
              <a:t>Snow-Depth-Ice-Thickness Climatology LUT</a:t>
            </a:r>
          </a:p>
          <a:p>
            <a:r>
              <a:rPr lang="en-US" sz="1400" b="1" dirty="0" smtClean="0">
                <a:latin typeface="Arial Narrow" pitchFamily="34" charset="0"/>
              </a:rPr>
              <a:t>Atmos. Broadband Transmittance LUT</a:t>
            </a:r>
          </a:p>
          <a:p>
            <a:endParaRPr lang="en-US" sz="1400" b="1" dirty="0" smtClean="0">
              <a:latin typeface="Arial Narrow" pitchFamily="34" charset="0"/>
            </a:endParaRPr>
          </a:p>
          <a:p>
            <a:endParaRPr lang="en-US" sz="1400" b="1" dirty="0" smtClean="0">
              <a:latin typeface="Arial Narrow" pitchFamily="34" charset="0"/>
            </a:endParaRPr>
          </a:p>
          <a:p>
            <a:endParaRPr lang="en-US" sz="1400" b="1" dirty="0" smtClean="0">
              <a:latin typeface="Arial Narrow" pitchFamily="34" charset="0"/>
            </a:endParaRPr>
          </a:p>
        </p:txBody>
      </p:sp>
      <p:sp>
        <p:nvSpPr>
          <p:cNvPr id="35" name="Text Box 11"/>
          <p:cNvSpPr txBox="1">
            <a:spLocks noChangeAspect="1" noChangeArrowheads="1"/>
          </p:cNvSpPr>
          <p:nvPr/>
        </p:nvSpPr>
        <p:spPr bwMode="auto">
          <a:xfrm>
            <a:off x="6670528" y="1576610"/>
            <a:ext cx="1629457" cy="2946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smtClean="0">
                <a:ln>
                  <a:noFill/>
                </a:ln>
                <a:solidFill>
                  <a:srgbClr val="000000"/>
                </a:solidFill>
                <a:effectLst/>
                <a:latin typeface="Arial Narrow" pitchFamily="34" charset="0"/>
              </a:rPr>
              <a:t>Output EDRs &amp; IPs</a:t>
            </a:r>
            <a:endParaRPr kumimoji="0" lang="en-US" sz="1400" b="0" i="0" u="none" strike="noStrike" cap="none" normalizeH="0" baseline="0" dirty="0" smtClean="0">
              <a:ln>
                <a:noFill/>
              </a:ln>
              <a:solidFill>
                <a:schemeClr val="tx1"/>
              </a:solidFill>
              <a:effectLst/>
              <a:latin typeface="Arial Narrow" pitchFamily="34" charset="0"/>
            </a:endParaRPr>
          </a:p>
        </p:txBody>
      </p:sp>
      <p:sp>
        <p:nvSpPr>
          <p:cNvPr id="36" name="Line 13"/>
          <p:cNvSpPr>
            <a:spLocks noChangeAspect="1" noChangeShapeType="1"/>
          </p:cNvSpPr>
          <p:nvPr/>
        </p:nvSpPr>
        <p:spPr bwMode="auto">
          <a:xfrm>
            <a:off x="5889349" y="1723354"/>
            <a:ext cx="592530" cy="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n-US" sz="1000" dirty="0">
              <a:latin typeface="Arial Narrow" pitchFamily="34" charset="0"/>
            </a:endParaRPr>
          </a:p>
        </p:txBody>
      </p:sp>
      <p:sp>
        <p:nvSpPr>
          <p:cNvPr id="37" name="Rectangle 36"/>
          <p:cNvSpPr/>
          <p:nvPr/>
        </p:nvSpPr>
        <p:spPr>
          <a:xfrm>
            <a:off x="512487" y="4703167"/>
            <a:ext cx="4572000" cy="1169551"/>
          </a:xfrm>
          <a:prstGeom prst="rect">
            <a:avLst/>
          </a:prstGeom>
        </p:spPr>
        <p:txBody>
          <a:bodyPr>
            <a:spAutoFit/>
          </a:bodyPr>
          <a:lstStyle/>
          <a:p>
            <a:r>
              <a:rPr lang="en-US" sz="1400" b="1" dirty="0" smtClean="0">
                <a:latin typeface="Arial Narrow" pitchFamily="34" charset="0"/>
              </a:rPr>
              <a:t>NCEP Gran. Anc. Sfc. Air Temp.</a:t>
            </a:r>
          </a:p>
          <a:p>
            <a:r>
              <a:rPr lang="en-US" sz="1400" b="1" dirty="0" smtClean="0">
                <a:latin typeface="Arial Narrow" pitchFamily="34" charset="0"/>
              </a:rPr>
              <a:t>NCEP Gran. Anc. Sfc. Air Pressure</a:t>
            </a:r>
          </a:p>
          <a:p>
            <a:r>
              <a:rPr lang="en-US" sz="1400" b="1" dirty="0" smtClean="0">
                <a:latin typeface="Arial Narrow" pitchFamily="34" charset="0"/>
              </a:rPr>
              <a:t>NCEP Gran. Anc. Sfc. Wind Speed</a:t>
            </a:r>
          </a:p>
          <a:p>
            <a:r>
              <a:rPr lang="en-US" sz="1400" b="1" dirty="0" smtClean="0">
                <a:latin typeface="Arial Narrow" pitchFamily="34" charset="0"/>
              </a:rPr>
              <a:t>NCEP Gran. Anc. Sfc. Specific Humidity</a:t>
            </a:r>
          </a:p>
          <a:p>
            <a:r>
              <a:rPr lang="en-US" sz="1400" b="1" dirty="0" smtClean="0">
                <a:latin typeface="Arial Narrow" pitchFamily="34" charset="0"/>
              </a:rPr>
              <a:t>NCEP Gran. Anc. Precipitable Water</a:t>
            </a:r>
            <a:endParaRPr lang="en-US" sz="1400" dirty="0"/>
          </a:p>
        </p:txBody>
      </p:sp>
      <p:sp>
        <p:nvSpPr>
          <p:cNvPr id="19" name="Text Box 10"/>
          <p:cNvSpPr txBox="1">
            <a:spLocks noChangeAspect="1" noChangeArrowheads="1"/>
          </p:cNvSpPr>
          <p:nvPr/>
        </p:nvSpPr>
        <p:spPr bwMode="auto">
          <a:xfrm>
            <a:off x="1389680" y="4505009"/>
            <a:ext cx="1629603" cy="2947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smtClean="0">
                <a:ln>
                  <a:noFill/>
                </a:ln>
                <a:solidFill>
                  <a:srgbClr val="000000"/>
                </a:solidFill>
                <a:effectLst/>
                <a:latin typeface="Arial Narrow" pitchFamily="34" charset="0"/>
              </a:rPr>
              <a:t>Ancillary Data</a:t>
            </a:r>
            <a:endParaRPr kumimoji="0" lang="en-US" sz="1400" b="0" i="0" u="none" strike="noStrike" cap="none" normalizeH="0" baseline="0" dirty="0" smtClean="0">
              <a:ln>
                <a:noFill/>
              </a:ln>
              <a:solidFill>
                <a:schemeClr val="tx1"/>
              </a:solidFill>
              <a:effectLst/>
              <a:latin typeface="Arial Narrow" pitchFamily="34" charset="0"/>
            </a:endParaRPr>
          </a:p>
        </p:txBody>
      </p:sp>
      <p:cxnSp>
        <p:nvCxnSpPr>
          <p:cNvPr id="39" name="Straight Connector 38"/>
          <p:cNvCxnSpPr>
            <a:stCxn id="37" idx="0"/>
          </p:cNvCxnSpPr>
          <p:nvPr/>
        </p:nvCxnSpPr>
        <p:spPr>
          <a:xfrm>
            <a:off x="2798487" y="4703167"/>
            <a:ext cx="2286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084487" y="3422067"/>
            <a:ext cx="0" cy="12811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a:off x="3303382" y="3422067"/>
            <a:ext cx="1781105"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782041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774701" y="27126"/>
            <a:ext cx="7162799" cy="792271"/>
          </a:xfrm>
        </p:spPr>
        <p:txBody>
          <a:bodyPr>
            <a:normAutofit fontScale="90000"/>
          </a:bodyPr>
          <a:lstStyle/>
          <a:p>
            <a:r>
              <a:rPr lang="en-US" dirty="0" smtClean="0"/>
              <a:t>Summary of VIIRS Sea Characterization EDR (Ice Age) Algorithm Overview</a:t>
            </a:r>
          </a:p>
        </p:txBody>
      </p:sp>
      <p:sp>
        <p:nvSpPr>
          <p:cNvPr id="48" name="Slide Number Placeholder 47"/>
          <p:cNvSpPr>
            <a:spLocks noGrp="1"/>
          </p:cNvSpPr>
          <p:nvPr>
            <p:ph type="sldNum" sz="quarter" idx="12"/>
          </p:nvPr>
        </p:nvSpPr>
        <p:spPr/>
        <p:txBody>
          <a:bodyPr/>
          <a:lstStyle/>
          <a:p>
            <a:fld id="{96E36F11-A39A-294D-A59D-6180D50ED29D}" type="slidenum">
              <a:rPr lang="en-US" smtClean="0"/>
              <a:pPr/>
              <a:t>7</a:t>
            </a:fld>
            <a:endParaRPr lang="en-US" dirty="0"/>
          </a:p>
        </p:txBody>
      </p:sp>
      <p:grpSp>
        <p:nvGrpSpPr>
          <p:cNvPr id="27" name="Group 26"/>
          <p:cNvGrpSpPr/>
          <p:nvPr/>
        </p:nvGrpSpPr>
        <p:grpSpPr>
          <a:xfrm>
            <a:off x="1030796" y="1224025"/>
            <a:ext cx="8018716" cy="3845999"/>
            <a:chOff x="1030796" y="1224025"/>
            <a:chExt cx="8018716" cy="3845999"/>
          </a:xfrm>
        </p:grpSpPr>
        <p:sp>
          <p:nvSpPr>
            <p:cNvPr id="29" name="Rectangle 15"/>
            <p:cNvSpPr>
              <a:spLocks noChangeArrowheads="1"/>
            </p:cNvSpPr>
            <p:nvPr/>
          </p:nvSpPr>
          <p:spPr bwMode="auto">
            <a:xfrm>
              <a:off x="1030796" y="3519180"/>
              <a:ext cx="7118145" cy="1550844"/>
            </a:xfrm>
            <a:prstGeom prst="rect">
              <a:avLst/>
            </a:prstGeom>
            <a:noFill/>
            <a:ln w="19050">
              <a:solidFill>
                <a:schemeClr val="bg1"/>
              </a:solidFill>
              <a:miter lim="800000"/>
              <a:headEnd/>
              <a:tailEnd/>
            </a:ln>
            <a:effectLst/>
          </p:spPr>
          <p:txBody>
            <a:bodyPr wrap="none" anchor="ctr"/>
            <a:lstStyle/>
            <a:p>
              <a:endParaRPr lang="en-US" sz="1800" dirty="0">
                <a:latin typeface="Times New Roman" pitchFamily="18" charset="0"/>
              </a:endParaRPr>
            </a:p>
          </p:txBody>
        </p:sp>
        <p:sp>
          <p:nvSpPr>
            <p:cNvPr id="31" name="Rectangle 17"/>
            <p:cNvSpPr>
              <a:spLocks noChangeArrowheads="1"/>
            </p:cNvSpPr>
            <p:nvPr/>
          </p:nvSpPr>
          <p:spPr bwMode="auto">
            <a:xfrm>
              <a:off x="1030796" y="3519180"/>
              <a:ext cx="8018716" cy="369332"/>
            </a:xfrm>
            <a:prstGeom prst="rect">
              <a:avLst/>
            </a:prstGeom>
            <a:noFill/>
            <a:ln w="9525">
              <a:noFill/>
              <a:miter lim="800000"/>
              <a:headEnd/>
              <a:tailEnd/>
            </a:ln>
            <a:effectLst/>
          </p:spPr>
          <p:txBody>
            <a:bodyPr wrap="square">
              <a:spAutoFit/>
            </a:bodyPr>
            <a:lstStyle/>
            <a:p>
              <a:pPr algn="l"/>
              <a:r>
                <a:rPr lang="en-US" sz="1800" b="1" dirty="0">
                  <a:latin typeface="Arial" pitchFamily="34" charset="0"/>
                  <a:cs typeface="Arial" pitchFamily="34" charset="0"/>
                </a:rPr>
                <a:t>Energy Balance </a:t>
              </a:r>
              <a:r>
                <a:rPr lang="en-US" sz="1800" b="1" dirty="0" smtClean="0">
                  <a:latin typeface="Arial" pitchFamily="34" charset="0"/>
                  <a:cs typeface="Arial" pitchFamily="34" charset="0"/>
                </a:rPr>
                <a:t>Branch (Terminator and Night Region Algorithm) </a:t>
              </a:r>
              <a:endParaRPr lang="en-US" sz="1800" b="1" dirty="0">
                <a:latin typeface="Arial" pitchFamily="34" charset="0"/>
                <a:cs typeface="Arial" pitchFamily="34" charset="0"/>
              </a:endParaRPr>
            </a:p>
          </p:txBody>
        </p:sp>
        <p:sp>
          <p:nvSpPr>
            <p:cNvPr id="34" name="Rectangle 30"/>
            <p:cNvSpPr>
              <a:spLocks noChangeArrowheads="1"/>
            </p:cNvSpPr>
            <p:nvPr/>
          </p:nvSpPr>
          <p:spPr bwMode="auto">
            <a:xfrm>
              <a:off x="1268602" y="1224025"/>
              <a:ext cx="7040641" cy="369332"/>
            </a:xfrm>
            <a:prstGeom prst="rect">
              <a:avLst/>
            </a:prstGeom>
            <a:noFill/>
            <a:ln w="9525" algn="ctr">
              <a:noFill/>
              <a:miter lim="800000"/>
              <a:headEnd/>
              <a:tailEnd/>
            </a:ln>
            <a:effectLst/>
          </p:spPr>
          <p:txBody>
            <a:bodyPr wrap="square">
              <a:spAutoFit/>
            </a:bodyPr>
            <a:lstStyle/>
            <a:p>
              <a:r>
                <a:rPr lang="en-US" sz="1800" dirty="0">
                  <a:latin typeface="Arial" pitchFamily="34" charset="0"/>
                  <a:cs typeface="Arial" pitchFamily="34" charset="0"/>
                </a:rPr>
                <a:t> </a:t>
              </a:r>
              <a:r>
                <a:rPr lang="en-US" sz="1800" b="1" dirty="0">
                  <a:latin typeface="Arial" pitchFamily="34" charset="0"/>
                  <a:cs typeface="Arial" pitchFamily="34" charset="0"/>
                </a:rPr>
                <a:t>Reflectance Threshold Branch </a:t>
              </a:r>
              <a:r>
                <a:rPr lang="en-US" sz="1800" b="1" dirty="0" smtClean="0">
                  <a:latin typeface="Arial" pitchFamily="34" charset="0"/>
                  <a:cs typeface="Arial" pitchFamily="34" charset="0"/>
                </a:rPr>
                <a:t>(Day Region Algorithm)</a:t>
              </a:r>
              <a:endParaRPr lang="en-US" sz="1800" b="1" dirty="0">
                <a:latin typeface="Arial" pitchFamily="34" charset="0"/>
                <a:cs typeface="Arial" pitchFamily="34" charset="0"/>
              </a:endParaRPr>
            </a:p>
          </p:txBody>
        </p:sp>
      </p:grpSp>
      <p:sp>
        <p:nvSpPr>
          <p:cNvPr id="35" name="TextBox 34"/>
          <p:cNvSpPr txBox="1"/>
          <p:nvPr/>
        </p:nvSpPr>
        <p:spPr>
          <a:xfrm>
            <a:off x="438912" y="5448409"/>
            <a:ext cx="8424672" cy="907941"/>
          </a:xfrm>
          <a:prstGeom prst="rect">
            <a:avLst/>
          </a:prstGeom>
          <a:noFill/>
        </p:spPr>
        <p:txBody>
          <a:bodyPr wrap="square" rtlCol="0">
            <a:spAutoFit/>
          </a:bodyPr>
          <a:lstStyle/>
          <a:p>
            <a:r>
              <a:rPr lang="en-US" sz="1600" b="1" dirty="0" smtClean="0">
                <a:latin typeface="Arial" pitchFamily="34" charset="0"/>
                <a:cs typeface="Arial" pitchFamily="34" charset="0"/>
              </a:rPr>
              <a:t>The Snow-Depth-Ice Thickness Climatology LUT  contains:</a:t>
            </a:r>
          </a:p>
          <a:p>
            <a:pPr>
              <a:spcBef>
                <a:spcPts val="600"/>
              </a:spcBef>
              <a:buFont typeface="Arial" pitchFamily="34" charset="0"/>
              <a:buChar char="•"/>
            </a:pPr>
            <a:r>
              <a:rPr lang="en-US" sz="1600" dirty="0" smtClean="0">
                <a:latin typeface="Arial" pitchFamily="34" charset="0"/>
                <a:cs typeface="Arial" pitchFamily="34" charset="0"/>
              </a:rPr>
              <a:t>  </a:t>
            </a:r>
            <a:r>
              <a:rPr lang="en-US" sz="1400" dirty="0" smtClean="0">
                <a:latin typeface="Arial" pitchFamily="34" charset="0"/>
                <a:cs typeface="Arial" pitchFamily="34" charset="0"/>
              </a:rPr>
              <a:t>predicted </a:t>
            </a:r>
            <a:r>
              <a:rPr lang="en-US" sz="1400" dirty="0" smtClean="0">
                <a:latin typeface="Arial" pitchFamily="34" charset="0"/>
                <a:cs typeface="Arial" pitchFamily="34" charset="0"/>
              </a:rPr>
              <a:t>snow accumulation depths for modeled ice thickness threshold growth times</a:t>
            </a:r>
          </a:p>
          <a:p>
            <a:r>
              <a:rPr lang="en-US" sz="1400" dirty="0" smtClean="0">
                <a:latin typeface="Arial" pitchFamily="34" charset="0"/>
                <a:cs typeface="Arial" pitchFamily="34" charset="0"/>
              </a:rPr>
              <a:t>    based on monthly climatology surface air temperatures and precipitation rates </a:t>
            </a:r>
            <a:endParaRPr lang="en-US" sz="1400" dirty="0">
              <a:latin typeface="Arial" pitchFamily="34" charset="0"/>
              <a:cs typeface="Arial" pitchFamily="34" charset="0"/>
            </a:endParaRPr>
          </a:p>
        </p:txBody>
      </p:sp>
      <p:sp>
        <p:nvSpPr>
          <p:cNvPr id="12" name="Text Box 7"/>
          <p:cNvSpPr txBox="1">
            <a:spLocks noChangeArrowheads="1"/>
          </p:cNvSpPr>
          <p:nvPr/>
        </p:nvSpPr>
        <p:spPr bwMode="auto">
          <a:xfrm>
            <a:off x="438912" y="1593357"/>
            <a:ext cx="8424672" cy="1908215"/>
          </a:xfrm>
          <a:prstGeom prst="rect">
            <a:avLst/>
          </a:prstGeom>
          <a:solidFill>
            <a:schemeClr val="bg1">
              <a:lumMod val="85000"/>
            </a:schemeClr>
          </a:solidFill>
          <a:ln w="9525">
            <a:solidFill>
              <a:schemeClr val="tx1"/>
            </a:solidFill>
            <a:miter lim="800000"/>
            <a:headEnd/>
            <a:tailEnd/>
          </a:ln>
          <a:effectLst/>
        </p:spPr>
        <p:txBody>
          <a:bodyPr wrap="square">
            <a:spAutoFit/>
          </a:bodyPr>
          <a:lstStyle/>
          <a:p>
            <a:pPr algn="l">
              <a:spcBef>
                <a:spcPts val="600"/>
              </a:spcBef>
              <a:buFont typeface="Arial" pitchFamily="34" charset="0"/>
              <a:buChar char="•"/>
            </a:pPr>
            <a:r>
              <a:rPr lang="en-US" sz="1200" dirty="0"/>
              <a:t>  </a:t>
            </a:r>
            <a:r>
              <a:rPr lang="en-US" sz="1400" dirty="0" smtClean="0"/>
              <a:t>Input ice tie point reflectance (I1, I2), VCM IP, AOT IP</a:t>
            </a:r>
          </a:p>
          <a:p>
            <a:pPr algn="l">
              <a:spcBef>
                <a:spcPts val="600"/>
              </a:spcBef>
              <a:buFont typeface="Arial" pitchFamily="34" charset="0"/>
              <a:buChar char="•"/>
            </a:pPr>
            <a:r>
              <a:rPr lang="en-US" sz="1400" dirty="0" smtClean="0"/>
              <a:t>  Input granulated NCEP gridded precipitable water, total ozone fields </a:t>
            </a:r>
            <a:endParaRPr lang="en-US" sz="1400" dirty="0"/>
          </a:p>
          <a:p>
            <a:pPr algn="l">
              <a:spcBef>
                <a:spcPts val="600"/>
              </a:spcBef>
              <a:buFont typeface="Arial" pitchFamily="34" charset="0"/>
              <a:buChar char="•"/>
            </a:pPr>
            <a:r>
              <a:rPr lang="en-US" sz="1400" dirty="0"/>
              <a:t>  </a:t>
            </a:r>
            <a:r>
              <a:rPr lang="en-US" sz="1400" dirty="0" smtClean="0"/>
              <a:t>Obtain snow </a:t>
            </a:r>
            <a:r>
              <a:rPr lang="en-US" sz="1400" dirty="0"/>
              <a:t>depth for each ice thickness bin obtained from </a:t>
            </a:r>
            <a:r>
              <a:rPr lang="en-US" sz="1400" dirty="0" smtClean="0"/>
              <a:t>climatology modeled snow depth/ice thickness  </a:t>
            </a:r>
            <a:r>
              <a:rPr lang="en-US" sz="1400" dirty="0"/>
              <a:t>LUT</a:t>
            </a:r>
          </a:p>
          <a:p>
            <a:pPr algn="l">
              <a:spcBef>
                <a:spcPts val="600"/>
              </a:spcBef>
              <a:buFont typeface="Arial" pitchFamily="34" charset="0"/>
              <a:buChar char="•"/>
            </a:pPr>
            <a:r>
              <a:rPr lang="en-US" sz="1400" dirty="0"/>
              <a:t>   </a:t>
            </a:r>
            <a:r>
              <a:rPr lang="en-US" sz="1400" dirty="0" smtClean="0"/>
              <a:t>Retrieve </a:t>
            </a:r>
            <a:r>
              <a:rPr lang="en-US" sz="1400" dirty="0"/>
              <a:t>ice thickness from sea ice reflectance LUT using </a:t>
            </a:r>
            <a:r>
              <a:rPr lang="en-US" sz="1400" dirty="0" smtClean="0"/>
              <a:t>ice tie point reflectances, </a:t>
            </a:r>
            <a:r>
              <a:rPr lang="en-US" sz="1400" dirty="0" smtClean="0"/>
              <a:t>modeled </a:t>
            </a:r>
            <a:r>
              <a:rPr lang="en-US" sz="1400" dirty="0" smtClean="0"/>
              <a:t>snow depth, </a:t>
            </a:r>
            <a:r>
              <a:rPr lang="en-US" sz="1400" dirty="0" smtClean="0"/>
              <a:t>AOT, </a:t>
            </a:r>
            <a:r>
              <a:rPr lang="en-US" sz="1400" dirty="0" smtClean="0"/>
              <a:t>precip. water and solar and satellite view geometry</a:t>
            </a:r>
          </a:p>
          <a:p>
            <a:pPr algn="l">
              <a:spcBef>
                <a:spcPts val="600"/>
              </a:spcBef>
              <a:buFont typeface="Arial" pitchFamily="34" charset="0"/>
              <a:buChar char="•"/>
            </a:pPr>
            <a:r>
              <a:rPr lang="en-US" sz="1400" dirty="0" smtClean="0"/>
              <a:t> Classify </a:t>
            </a:r>
            <a:r>
              <a:rPr lang="en-US" sz="1400" dirty="0"/>
              <a:t>by comparing retrieved ice thickness to </a:t>
            </a:r>
            <a:r>
              <a:rPr lang="en-US" sz="1400" dirty="0" smtClean="0"/>
              <a:t>30 cm ice </a:t>
            </a:r>
            <a:r>
              <a:rPr lang="en-US" sz="1400" dirty="0"/>
              <a:t>thickness </a:t>
            </a:r>
            <a:r>
              <a:rPr lang="en-US" sz="1400" dirty="0" smtClean="0"/>
              <a:t>threshold</a:t>
            </a:r>
            <a:endParaRPr lang="en-US" sz="1400" dirty="0"/>
          </a:p>
        </p:txBody>
      </p:sp>
      <p:sp>
        <p:nvSpPr>
          <p:cNvPr id="13" name="Text Box 16"/>
          <p:cNvSpPr txBox="1">
            <a:spLocks noChangeArrowheads="1"/>
          </p:cNvSpPr>
          <p:nvPr/>
        </p:nvSpPr>
        <p:spPr bwMode="auto">
          <a:xfrm>
            <a:off x="457200" y="3888512"/>
            <a:ext cx="8406384" cy="1184940"/>
          </a:xfrm>
          <a:prstGeom prst="rect">
            <a:avLst/>
          </a:prstGeom>
          <a:solidFill>
            <a:schemeClr val="bg1">
              <a:lumMod val="85000"/>
            </a:schemeClr>
          </a:solidFill>
          <a:ln w="9525">
            <a:solidFill>
              <a:schemeClr val="tx1"/>
            </a:solidFill>
            <a:miter lim="800000"/>
            <a:headEnd/>
            <a:tailEnd/>
          </a:ln>
          <a:effectLst/>
        </p:spPr>
        <p:txBody>
          <a:bodyPr wrap="square">
            <a:spAutoFit/>
          </a:bodyPr>
          <a:lstStyle/>
          <a:p>
            <a:pPr marL="342900" indent="-342900" algn="l">
              <a:spcBef>
                <a:spcPts val="600"/>
              </a:spcBef>
              <a:buFont typeface="Arial" pitchFamily="34" charset="0"/>
              <a:buChar char="•"/>
            </a:pPr>
            <a:r>
              <a:rPr lang="en-US" sz="1400" dirty="0" smtClean="0"/>
              <a:t>Input Ice Temperature Tie Point IP</a:t>
            </a:r>
          </a:p>
          <a:p>
            <a:pPr marL="342900" indent="-342900" algn="l">
              <a:spcBef>
                <a:spcPts val="600"/>
              </a:spcBef>
              <a:buFont typeface="Arial" pitchFamily="34" charset="0"/>
              <a:buChar char="•"/>
            </a:pPr>
            <a:r>
              <a:rPr lang="en-US" sz="1400" dirty="0" smtClean="0"/>
              <a:t>Input granulated NCEP gridded surface fields (sfc.P, sfc air temp, specific hum. etc…)  </a:t>
            </a:r>
          </a:p>
          <a:p>
            <a:pPr marL="342900" indent="-342900" algn="l">
              <a:spcBef>
                <a:spcPts val="600"/>
              </a:spcBef>
              <a:buFont typeface="Arial" pitchFamily="34" charset="0"/>
              <a:buChar char="•"/>
            </a:pPr>
            <a:r>
              <a:rPr lang="en-US" sz="1400" dirty="0" smtClean="0"/>
              <a:t>Compute </a:t>
            </a:r>
            <a:r>
              <a:rPr lang="en-US" sz="1400" dirty="0"/>
              <a:t>snow depth for 30cm ice thickness threshold from heat/energy balance</a:t>
            </a:r>
          </a:p>
          <a:p>
            <a:pPr marL="342900" indent="-342900" algn="l">
              <a:spcBef>
                <a:spcPts val="600"/>
              </a:spcBef>
              <a:buFont typeface="Arial" pitchFamily="34" charset="0"/>
              <a:buChar char="•"/>
            </a:pPr>
            <a:r>
              <a:rPr lang="en-US" sz="1400" dirty="0"/>
              <a:t>Classify by comparing computed and climatology LUT snow depth for </a:t>
            </a:r>
            <a:r>
              <a:rPr lang="en-US" sz="1400" dirty="0" smtClean="0"/>
              <a:t>a 30 cm ice thickness threshold</a:t>
            </a:r>
            <a:endParaRPr lang="en-US" sz="1400" dirty="0"/>
          </a:p>
        </p:txBody>
      </p:sp>
    </p:spTree>
    <p:extLst>
      <p:ext uri="{BB962C8B-B14F-4D97-AF65-F5344CB8AC3E}">
        <p14:creationId xmlns:p14="http://schemas.microsoft.com/office/powerpoint/2010/main" val="352284376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a:xfrm>
            <a:off x="1905000" y="0"/>
            <a:ext cx="6261100" cy="822960"/>
          </a:xfrm>
        </p:spPr>
        <p:txBody>
          <a:bodyPr>
            <a:noAutofit/>
          </a:bodyPr>
          <a:lstStyle/>
          <a:p>
            <a:pPr eaLnBrk="1" hangingPunct="1"/>
            <a:r>
              <a:rPr lang="en-US" dirty="0" smtClean="0"/>
              <a:t>VIIRS Sea Ice Characterization EDR L1RD Requirements </a:t>
            </a:r>
          </a:p>
        </p:txBody>
      </p:sp>
      <p:sp>
        <p:nvSpPr>
          <p:cNvPr id="4" name="Slide Number Placeholder 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4148ED15-B560-43C2-886A-E8F736136991}" type="slidenum">
              <a:rPr lang="en-US" sz="1200">
                <a:solidFill>
                  <a:schemeClr val="tx1">
                    <a:tint val="75000"/>
                  </a:schemeClr>
                </a:solidFill>
                <a:latin typeface="+mn-lt"/>
              </a:rPr>
              <a:pPr algn="r" fontAlgn="auto">
                <a:spcBef>
                  <a:spcPts val="0"/>
                </a:spcBef>
                <a:spcAft>
                  <a:spcPts val="0"/>
                </a:spcAft>
                <a:defRPr/>
              </a:pPr>
              <a:t>8</a:t>
            </a:fld>
            <a:endParaRPr lang="en-US" sz="1200" dirty="0">
              <a:solidFill>
                <a:schemeClr val="tx1">
                  <a:tint val="75000"/>
                </a:schemeClr>
              </a:solidFill>
              <a:latin typeface="+mn-lt"/>
            </a:endParaRPr>
          </a:p>
        </p:txBody>
      </p:sp>
      <p:sp>
        <p:nvSpPr>
          <p:cNvPr id="5160" name="Text Box 97"/>
          <p:cNvSpPr txBox="1">
            <a:spLocks noChangeArrowheads="1"/>
          </p:cNvSpPr>
          <p:nvPr/>
        </p:nvSpPr>
        <p:spPr bwMode="auto">
          <a:xfrm>
            <a:off x="228600" y="1435100"/>
            <a:ext cx="85344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dirty="0" smtClean="0"/>
              <a:t>Sea Ice Characterization (SIC)</a:t>
            </a:r>
          </a:p>
          <a:p>
            <a:pPr eaLnBrk="1" hangingPunct="1">
              <a:spcBef>
                <a:spcPct val="50000"/>
              </a:spcBef>
            </a:pPr>
            <a:endParaRPr lang="en-US" sz="1200" dirty="0" smtClean="0"/>
          </a:p>
          <a:p>
            <a:pPr>
              <a:buFont typeface="Arial" pitchFamily="34" charset="0"/>
              <a:buChar char="•"/>
            </a:pPr>
            <a:r>
              <a:rPr lang="en-US" sz="1600" dirty="0" smtClean="0"/>
              <a:t> “Sea ice age is defined as the time that has passed since the formation of the surface layer of an ice-covered region of the ocean. The sea ice characterization EDR provides an ice age class. Sea ice concentration, which is the fraction of a horizontal cell covered by ice, is an intermediate product (IP)”</a:t>
            </a:r>
          </a:p>
          <a:p>
            <a:endParaRPr lang="en-US" sz="1400" dirty="0" smtClean="0"/>
          </a:p>
          <a:p>
            <a:endParaRPr lang="en-US" sz="1400" dirty="0" smtClean="0"/>
          </a:p>
          <a:p>
            <a:endParaRPr lang="en-US" sz="1400" dirty="0" smtClean="0"/>
          </a:p>
        </p:txBody>
      </p:sp>
      <p:sp>
        <p:nvSpPr>
          <p:cNvPr id="10" name="Slide Number Placeholder 9"/>
          <p:cNvSpPr>
            <a:spLocks noGrp="1"/>
          </p:cNvSpPr>
          <p:nvPr>
            <p:ph type="sldNum" sz="quarter" idx="12"/>
          </p:nvPr>
        </p:nvSpPr>
        <p:spPr/>
        <p:txBody>
          <a:bodyPr/>
          <a:lstStyle/>
          <a:p>
            <a:fld id="{96E36F11-A39A-294D-A59D-6180D50ED29D}" type="slidenum">
              <a:rPr lang="en-US" smtClean="0"/>
              <a:pPr/>
              <a:t>8</a:t>
            </a:fld>
            <a:endParaRPr lang="en-US" dirty="0"/>
          </a:p>
        </p:txBody>
      </p:sp>
    </p:spTree>
    <p:extLst>
      <p:ext uri="{BB962C8B-B14F-4D97-AF65-F5344CB8AC3E}">
        <p14:creationId xmlns:p14="http://schemas.microsoft.com/office/powerpoint/2010/main" val="178684119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a:xfrm>
            <a:off x="1739900" y="0"/>
            <a:ext cx="6184900" cy="822960"/>
          </a:xfrm>
        </p:spPr>
        <p:txBody>
          <a:bodyPr>
            <a:noAutofit/>
          </a:bodyPr>
          <a:lstStyle/>
          <a:p>
            <a:pPr eaLnBrk="1" hangingPunct="1"/>
            <a:r>
              <a:rPr lang="en-US" dirty="0" smtClean="0"/>
              <a:t>VIIRS Sea Ice Characterization EDR L1RD Requirements (Continued)</a:t>
            </a:r>
          </a:p>
        </p:txBody>
      </p:sp>
      <p:sp>
        <p:nvSpPr>
          <p:cNvPr id="4" name="Slide Number Placeholder 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4148ED15-B560-43C2-886A-E8F736136991}" type="slidenum">
              <a:rPr lang="en-US" sz="1200">
                <a:solidFill>
                  <a:schemeClr val="tx1">
                    <a:tint val="75000"/>
                  </a:schemeClr>
                </a:solidFill>
                <a:latin typeface="+mn-lt"/>
              </a:rPr>
              <a:pPr algn="r" fontAlgn="auto">
                <a:spcBef>
                  <a:spcPts val="0"/>
                </a:spcBef>
                <a:spcAft>
                  <a:spcPts val="0"/>
                </a:spcAft>
                <a:defRPr/>
              </a:pPr>
              <a:t>9</a:t>
            </a:fld>
            <a:endParaRPr lang="en-US" sz="1200" dirty="0">
              <a:solidFill>
                <a:schemeClr val="tx1">
                  <a:tint val="75000"/>
                </a:schemeClr>
              </a:solidFill>
              <a:latin typeface="+mn-lt"/>
            </a:endParaRPr>
          </a:p>
        </p:txBody>
      </p:sp>
      <p:sp>
        <p:nvSpPr>
          <p:cNvPr id="5124" name="Text Box 1251"/>
          <p:cNvSpPr txBox="1">
            <a:spLocks noChangeArrowheads="1"/>
          </p:cNvSpPr>
          <p:nvPr/>
        </p:nvSpPr>
        <p:spPr bwMode="auto">
          <a:xfrm>
            <a:off x="228600" y="4419600"/>
            <a:ext cx="20605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dirty="0">
                <a:solidFill>
                  <a:schemeClr val="bg1"/>
                </a:solidFill>
                <a:latin typeface="Calibri" pitchFamily="34" charset="0"/>
              </a:rPr>
              <a:t>RGB Image shows dense smoke (high absorption) in northwest, north central and central coastal portions of image.</a:t>
            </a:r>
          </a:p>
        </p:txBody>
      </p:sp>
      <p:sp>
        <p:nvSpPr>
          <p:cNvPr id="10" name="Slide Number Placeholder 9"/>
          <p:cNvSpPr>
            <a:spLocks noGrp="1"/>
          </p:cNvSpPr>
          <p:nvPr>
            <p:ph type="sldNum" sz="quarter" idx="12"/>
          </p:nvPr>
        </p:nvSpPr>
        <p:spPr/>
        <p:txBody>
          <a:bodyPr/>
          <a:lstStyle/>
          <a:p>
            <a:fld id="{96E36F11-A39A-294D-A59D-6180D50ED29D}" type="slidenum">
              <a:rPr lang="en-US" smtClean="0"/>
              <a:pPr/>
              <a:t>9</a:t>
            </a:fld>
            <a:endParaRPr lang="en-US" dirty="0"/>
          </a:p>
        </p:txBody>
      </p:sp>
      <p:sp>
        <p:nvSpPr>
          <p:cNvPr id="9" name="Rectangle 8"/>
          <p:cNvSpPr/>
          <p:nvPr/>
        </p:nvSpPr>
        <p:spPr>
          <a:xfrm>
            <a:off x="1095375" y="1175961"/>
            <a:ext cx="7591425" cy="369332"/>
          </a:xfrm>
          <a:prstGeom prst="rect">
            <a:avLst/>
          </a:prstGeom>
        </p:spPr>
        <p:txBody>
          <a:bodyPr wrap="square">
            <a:spAutoFit/>
          </a:bodyPr>
          <a:lstStyle/>
          <a:p>
            <a:pPr>
              <a:spcBef>
                <a:spcPct val="50000"/>
              </a:spcBef>
            </a:pPr>
            <a:r>
              <a:rPr lang="en-US" dirty="0" smtClean="0"/>
              <a:t>Sea Ice Characterization  Requirements from L1RD version 2.4</a:t>
            </a:r>
          </a:p>
        </p:txBody>
      </p:sp>
      <p:graphicFrame>
        <p:nvGraphicFramePr>
          <p:cNvPr id="11" name="Group 95"/>
          <p:cNvGraphicFramePr>
            <a:graphicFrameLocks/>
          </p:cNvGraphicFramePr>
          <p:nvPr>
            <p:extLst>
              <p:ext uri="{D42A27DB-BD31-4B8C-83A1-F6EECF244321}">
                <p14:modId xmlns:p14="http://schemas.microsoft.com/office/powerpoint/2010/main" val="1819916155"/>
              </p:ext>
            </p:extLst>
          </p:nvPr>
        </p:nvGraphicFramePr>
        <p:xfrm>
          <a:off x="228600" y="1545293"/>
          <a:ext cx="8686801" cy="4835199"/>
        </p:xfrm>
        <a:graphic>
          <a:graphicData uri="http://schemas.openxmlformats.org/drawingml/2006/table">
            <a:tbl>
              <a:tblPr/>
              <a:tblGrid>
                <a:gridCol w="2908300"/>
                <a:gridCol w="2908300"/>
                <a:gridCol w="2870201"/>
              </a:tblGrid>
              <a:tr h="313173">
                <a:tc>
                  <a:txBody>
                    <a:bodyPr/>
                    <a:lstStyle/>
                    <a:p>
                      <a:pPr marL="342900" marR="0" lvl="0" indent="-342900" algn="ctr" defTabSz="914400" rtl="0" eaLnBrk="0" fontAlgn="base" latinLnBrk="0" hangingPunct="0">
                        <a:lnSpc>
                          <a:spcPct val="100000"/>
                        </a:lnSpc>
                        <a:spcBef>
                          <a:spcPct val="0"/>
                        </a:spcBef>
                        <a:spcAft>
                          <a:spcPct val="0"/>
                        </a:spcAft>
                        <a:buClrTx/>
                        <a:buSzTx/>
                        <a:buFont typeface="Arial" charset="0"/>
                        <a:buNone/>
                        <a:tabLst/>
                      </a:pPr>
                      <a:r>
                        <a:rPr kumimoji="0" lang="en-US" sz="1400" b="1" i="0" u="none" strike="noStrike" cap="none" normalizeH="0" baseline="0" dirty="0" smtClean="0">
                          <a:ln>
                            <a:noFill/>
                          </a:ln>
                          <a:solidFill>
                            <a:schemeClr val="tx1"/>
                          </a:solidFill>
                          <a:effectLst/>
                          <a:latin typeface="Calibri" pitchFamily="34" charset="0"/>
                        </a:rPr>
                        <a:t>EDR Attribute</a:t>
                      </a: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 typeface="Arial" charset="0"/>
                        <a:buNone/>
                        <a:tabLst/>
                      </a:pPr>
                      <a:r>
                        <a:rPr kumimoji="0" lang="en-US" sz="1400" b="1" i="0" u="none" strike="noStrike" cap="none" normalizeH="0" baseline="0" dirty="0" smtClean="0">
                          <a:ln>
                            <a:noFill/>
                          </a:ln>
                          <a:solidFill>
                            <a:schemeClr val="tx1"/>
                          </a:solidFill>
                          <a:effectLst/>
                          <a:latin typeface="Calibri" pitchFamily="34" charset="0"/>
                        </a:rPr>
                        <a:t>Threshold</a:t>
                      </a: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 typeface="Arial" charset="0"/>
                        <a:buNone/>
                        <a:tabLst/>
                      </a:pPr>
                      <a:r>
                        <a:rPr kumimoji="0" lang="en-US" sz="1400" b="1" i="0" u="none" strike="noStrike" cap="none" normalizeH="0" baseline="0" dirty="0" smtClean="0">
                          <a:ln>
                            <a:noFill/>
                          </a:ln>
                          <a:solidFill>
                            <a:schemeClr val="tx1"/>
                          </a:solidFill>
                          <a:effectLst/>
                          <a:latin typeface="Calibri" pitchFamily="34" charset="0"/>
                          <a:cs typeface="Times New Roman" pitchFamily="18" charset="0"/>
                        </a:rPr>
                        <a:t>Objective</a:t>
                      </a:r>
                      <a:endParaRPr kumimoji="0" lang="en-US" sz="1400" b="1" i="0" u="none" strike="noStrike" cap="none" normalizeH="0" baseline="0" dirty="0" smtClean="0">
                        <a:ln>
                          <a:noFill/>
                        </a:ln>
                        <a:solidFill>
                          <a:schemeClr val="tx1"/>
                        </a:solidFill>
                        <a:effectLst/>
                        <a:latin typeface="Calibri" pitchFamily="34"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284702">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200" b="1" i="0" u="none" strike="noStrike" cap="none" normalizeH="0" baseline="0" dirty="0" smtClean="0">
                          <a:ln>
                            <a:noFill/>
                          </a:ln>
                          <a:solidFill>
                            <a:schemeClr val="tx1"/>
                          </a:solidFill>
                          <a:effectLst/>
                          <a:latin typeface="Calibri" pitchFamily="34" charset="0"/>
                        </a:rPr>
                        <a:t>a. Vertical Coverage</a:t>
                      </a: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200" b="0" i="0" u="none" strike="noStrike" cap="none" normalizeH="0" baseline="0" dirty="0" smtClean="0">
                          <a:ln>
                            <a:noFill/>
                          </a:ln>
                          <a:solidFill>
                            <a:schemeClr val="tx1"/>
                          </a:solidFill>
                          <a:effectLst/>
                          <a:latin typeface="Calibri" pitchFamily="34" charset="0"/>
                        </a:rPr>
                        <a:t>Ice Surface</a:t>
                      </a: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200" b="0" i="0" u="none" strike="noStrike" cap="none" normalizeH="0" baseline="0" dirty="0" smtClean="0">
                          <a:ln>
                            <a:noFill/>
                          </a:ln>
                          <a:solidFill>
                            <a:schemeClr val="tx1"/>
                          </a:solidFill>
                          <a:effectLst/>
                          <a:latin typeface="Calibri" pitchFamily="34" charset="0"/>
                        </a:rPr>
                        <a:t>Ice Surface</a:t>
                      </a: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6962">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200" b="1" i="0" u="none" strike="noStrike" cap="none" normalizeH="0" baseline="0" dirty="0" smtClean="0">
                          <a:ln>
                            <a:noFill/>
                          </a:ln>
                          <a:solidFill>
                            <a:schemeClr val="tx1"/>
                          </a:solidFill>
                          <a:effectLst/>
                          <a:latin typeface="Calibri" pitchFamily="34" charset="0"/>
                        </a:rPr>
                        <a:t>b. Horizontal Cell Size</a:t>
                      </a:r>
                    </a:p>
                    <a:p>
                      <a:pPr marL="342900" marR="0" lvl="0" indent="-342900" algn="l" defTabSz="914400" rtl="0" eaLnBrk="0" fontAlgn="base" latinLnBrk="0" hangingPunct="0">
                        <a:lnSpc>
                          <a:spcPct val="100000"/>
                        </a:lnSpc>
                        <a:spcBef>
                          <a:spcPct val="0"/>
                        </a:spcBef>
                        <a:spcAft>
                          <a:spcPct val="0"/>
                        </a:spcAft>
                        <a:buClrTx/>
                        <a:buSzTx/>
                        <a:buFont typeface="Arial" charset="0"/>
                        <a:buAutoNum type="arabicPeriod"/>
                        <a:tabLst/>
                      </a:pPr>
                      <a:r>
                        <a:rPr kumimoji="0" lang="en-US" sz="1200" b="1" i="0" u="none" strike="noStrike" cap="none" normalizeH="0" baseline="0" dirty="0" smtClean="0">
                          <a:ln>
                            <a:noFill/>
                          </a:ln>
                          <a:solidFill>
                            <a:schemeClr val="tx1"/>
                          </a:solidFill>
                          <a:effectLst/>
                          <a:latin typeface="Calibri" pitchFamily="34" charset="0"/>
                        </a:rPr>
                        <a:t>Clear</a:t>
                      </a:r>
                    </a:p>
                    <a:p>
                      <a:pPr marL="342900" marR="0" lvl="0" indent="-342900" algn="l" defTabSz="914400" rtl="0" eaLnBrk="0" fontAlgn="base" latinLnBrk="0" hangingPunct="0">
                        <a:lnSpc>
                          <a:spcPct val="100000"/>
                        </a:lnSpc>
                        <a:spcBef>
                          <a:spcPct val="0"/>
                        </a:spcBef>
                        <a:spcAft>
                          <a:spcPct val="0"/>
                        </a:spcAft>
                        <a:buClrTx/>
                        <a:buSzTx/>
                        <a:buFont typeface="Arial" charset="0"/>
                        <a:buAutoNum type="arabicPeriod"/>
                        <a:tabLst/>
                      </a:pPr>
                      <a:r>
                        <a:rPr kumimoji="0" lang="en-US" sz="1200" b="1" i="0" u="none" strike="noStrike" cap="none" normalizeH="0" baseline="0" dirty="0" smtClean="0">
                          <a:ln>
                            <a:noFill/>
                          </a:ln>
                          <a:solidFill>
                            <a:schemeClr val="tx1"/>
                          </a:solidFill>
                          <a:effectLst/>
                          <a:latin typeface="Calibri" pitchFamily="34" charset="0"/>
                        </a:rPr>
                        <a:t>All weather </a:t>
                      </a: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endParaRPr kumimoji="0" lang="en-US" sz="1200" b="0" i="0" u="none" strike="noStrike" cap="none" normalizeH="0" baseline="0" dirty="0" smtClean="0">
                        <a:ln>
                          <a:noFill/>
                        </a:ln>
                        <a:solidFill>
                          <a:schemeClr val="tx1"/>
                        </a:solidFill>
                        <a:effectLst/>
                        <a:latin typeface="Calibri"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200" b="0" i="0" u="none" strike="noStrike" cap="none" normalizeH="0" baseline="0" dirty="0" smtClean="0">
                          <a:ln>
                            <a:noFill/>
                          </a:ln>
                          <a:solidFill>
                            <a:schemeClr val="tx1"/>
                          </a:solidFill>
                          <a:effectLst/>
                          <a:latin typeface="Calibri" pitchFamily="34" charset="0"/>
                        </a:rPr>
                        <a:t>1.0 km</a:t>
                      </a:r>
                    </a:p>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200" b="0" i="0" u="none" strike="noStrike" cap="none" normalizeH="0" baseline="0" dirty="0" smtClean="0">
                          <a:ln>
                            <a:noFill/>
                          </a:ln>
                          <a:solidFill>
                            <a:schemeClr val="tx1"/>
                          </a:solidFill>
                          <a:effectLst/>
                          <a:latin typeface="Calibri" pitchFamily="34" charset="0"/>
                        </a:rPr>
                        <a:t>No capability</a:t>
                      </a: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endParaRPr kumimoji="0" lang="en-US" sz="1200" b="0" i="0" u="none" strike="noStrike" cap="none" normalizeH="0" baseline="0" dirty="0" smtClean="0">
                        <a:ln>
                          <a:noFill/>
                        </a:ln>
                        <a:solidFill>
                          <a:schemeClr val="tx1"/>
                        </a:solidFill>
                        <a:effectLst/>
                        <a:latin typeface="Calibri"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200" b="0" i="0" u="none" strike="noStrike" cap="none" normalizeH="0" baseline="0" dirty="0" smtClean="0">
                          <a:ln>
                            <a:noFill/>
                          </a:ln>
                          <a:solidFill>
                            <a:schemeClr val="tx1"/>
                          </a:solidFill>
                          <a:effectLst/>
                          <a:latin typeface="Calibri" pitchFamily="34" charset="0"/>
                        </a:rPr>
                        <a:t>0.5 km</a:t>
                      </a:r>
                    </a:p>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200" b="0" i="0" u="none" strike="noStrike" cap="none" normalizeH="0" baseline="0" dirty="0" smtClean="0">
                          <a:ln>
                            <a:noFill/>
                          </a:ln>
                          <a:solidFill>
                            <a:schemeClr val="tx1"/>
                          </a:solidFill>
                          <a:effectLst/>
                          <a:latin typeface="Calibri" pitchFamily="34" charset="0"/>
                        </a:rPr>
                        <a:t>1 km</a:t>
                      </a: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7738">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200" b="1" i="0" u="none" strike="noStrike" cap="none" normalizeH="0" baseline="0" dirty="0" smtClean="0">
                          <a:ln>
                            <a:noFill/>
                          </a:ln>
                          <a:solidFill>
                            <a:schemeClr val="tx1"/>
                          </a:solidFill>
                          <a:effectLst/>
                          <a:latin typeface="Calibri" pitchFamily="34" charset="0"/>
                        </a:rPr>
                        <a:t>c. Mapping Uncertainty, 3 sigma</a:t>
                      </a:r>
                    </a:p>
                    <a:p>
                      <a:pPr marL="342900" marR="0" lvl="0" indent="-342900" algn="l" defTabSz="914400" rtl="0" eaLnBrk="0" fontAlgn="base" latinLnBrk="0" hangingPunct="0">
                        <a:lnSpc>
                          <a:spcPct val="100000"/>
                        </a:lnSpc>
                        <a:spcBef>
                          <a:spcPct val="0"/>
                        </a:spcBef>
                        <a:spcAft>
                          <a:spcPct val="0"/>
                        </a:spcAft>
                        <a:buClrTx/>
                        <a:buSzTx/>
                        <a:buFont typeface="Arial" charset="0"/>
                        <a:buAutoNum type="arabicPeriod"/>
                        <a:tabLst/>
                      </a:pPr>
                      <a:r>
                        <a:rPr kumimoji="0" lang="en-US" sz="1200" b="1" i="0" u="none" strike="noStrike" cap="none" normalizeH="0" baseline="0" dirty="0" smtClean="0">
                          <a:ln>
                            <a:noFill/>
                          </a:ln>
                          <a:solidFill>
                            <a:schemeClr val="tx1"/>
                          </a:solidFill>
                          <a:effectLst/>
                          <a:latin typeface="Calibri" pitchFamily="34" charset="0"/>
                        </a:rPr>
                        <a:t>Clear</a:t>
                      </a:r>
                    </a:p>
                    <a:p>
                      <a:pPr marL="342900" marR="0" lvl="0" indent="-342900" algn="l" defTabSz="914400" rtl="0" eaLnBrk="0" fontAlgn="base" latinLnBrk="0" hangingPunct="0">
                        <a:lnSpc>
                          <a:spcPct val="100000"/>
                        </a:lnSpc>
                        <a:spcBef>
                          <a:spcPct val="0"/>
                        </a:spcBef>
                        <a:spcAft>
                          <a:spcPct val="0"/>
                        </a:spcAft>
                        <a:buClrTx/>
                        <a:buSzTx/>
                        <a:buFont typeface="Arial" charset="0"/>
                        <a:buAutoNum type="arabicPeriod"/>
                        <a:tabLst/>
                      </a:pPr>
                      <a:r>
                        <a:rPr kumimoji="0" lang="en-US" sz="1200" b="1" i="0" u="none" strike="noStrike" cap="none" normalizeH="0" baseline="0" dirty="0" smtClean="0">
                          <a:ln>
                            <a:noFill/>
                          </a:ln>
                          <a:solidFill>
                            <a:schemeClr val="tx1"/>
                          </a:solidFill>
                          <a:effectLst/>
                          <a:latin typeface="Calibri" pitchFamily="34" charset="0"/>
                        </a:rPr>
                        <a:t>Cloudy</a:t>
                      </a: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endParaRPr kumimoji="0" lang="en-US" sz="1200" b="0" i="0" u="none" strike="noStrike" cap="none" normalizeH="0" baseline="0" dirty="0" smtClean="0">
                        <a:ln>
                          <a:noFill/>
                        </a:ln>
                        <a:solidFill>
                          <a:schemeClr val="tx1"/>
                        </a:solidFill>
                        <a:effectLst/>
                        <a:latin typeface="Calibri"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200" b="0" i="0" u="none" strike="noStrike" cap="none" normalizeH="0" baseline="0" dirty="0" smtClean="0">
                          <a:ln>
                            <a:noFill/>
                          </a:ln>
                          <a:solidFill>
                            <a:schemeClr val="tx1"/>
                          </a:solidFill>
                          <a:effectLst/>
                          <a:latin typeface="Calibri" pitchFamily="34" charset="0"/>
                        </a:rPr>
                        <a:t>5 km</a:t>
                      </a:r>
                    </a:p>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200" b="0" i="0" u="none" strike="noStrike" cap="none" normalizeH="0" baseline="0" dirty="0" smtClean="0">
                          <a:ln>
                            <a:noFill/>
                          </a:ln>
                          <a:solidFill>
                            <a:schemeClr val="tx1"/>
                          </a:solidFill>
                          <a:effectLst/>
                          <a:latin typeface="Calibri" pitchFamily="34" charset="0"/>
                        </a:rPr>
                        <a:t>No capability</a:t>
                      </a: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endParaRPr kumimoji="0" lang="en-US" sz="1200" b="0" i="0" u="none" strike="noStrike" cap="none" normalizeH="0" baseline="0" dirty="0" smtClean="0">
                        <a:ln>
                          <a:noFill/>
                        </a:ln>
                        <a:solidFill>
                          <a:schemeClr val="tx1"/>
                        </a:solidFill>
                        <a:effectLst/>
                        <a:latin typeface="Calibri"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200" b="0" i="0" u="none" strike="noStrike" cap="none" normalizeH="0" baseline="0" dirty="0" smtClean="0">
                          <a:ln>
                            <a:noFill/>
                          </a:ln>
                          <a:solidFill>
                            <a:schemeClr val="tx1"/>
                          </a:solidFill>
                          <a:effectLst/>
                          <a:latin typeface="Calibri" pitchFamily="34" charset="0"/>
                        </a:rPr>
                        <a:t>0.5 km</a:t>
                      </a:r>
                    </a:p>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200" b="0" i="0" u="none" strike="noStrike" cap="none" normalizeH="0" baseline="0" dirty="0" smtClean="0">
                          <a:ln>
                            <a:noFill/>
                          </a:ln>
                          <a:solidFill>
                            <a:schemeClr val="tx1"/>
                          </a:solidFill>
                          <a:effectLst/>
                          <a:latin typeface="Calibri" pitchFamily="34" charset="0"/>
                        </a:rPr>
                        <a:t>1 km</a:t>
                      </a: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6962">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200" b="1" i="0" u="none" strike="noStrike" cap="none" normalizeH="0" baseline="0" dirty="0" smtClean="0">
                          <a:ln>
                            <a:noFill/>
                          </a:ln>
                          <a:solidFill>
                            <a:schemeClr val="tx1"/>
                          </a:solidFill>
                          <a:effectLst/>
                          <a:latin typeface="Calibri" pitchFamily="34" charset="0"/>
                        </a:rPr>
                        <a:t>d. Measure Range</a:t>
                      </a:r>
                    </a:p>
                    <a:p>
                      <a:pPr marL="342900" marR="0" lvl="0" indent="-342900" algn="l" defTabSz="914400" rtl="0" eaLnBrk="0" fontAlgn="base" latinLnBrk="0" hangingPunct="0">
                        <a:lnSpc>
                          <a:spcPct val="100000"/>
                        </a:lnSpc>
                        <a:spcBef>
                          <a:spcPct val="0"/>
                        </a:spcBef>
                        <a:spcAft>
                          <a:spcPct val="0"/>
                        </a:spcAft>
                        <a:buClrTx/>
                        <a:buSzTx/>
                        <a:buFont typeface="Arial" charset="0"/>
                        <a:buAutoNum type="arabicPeriod"/>
                        <a:tabLst/>
                      </a:pPr>
                      <a:r>
                        <a:rPr kumimoji="0" lang="en-US" sz="1200" b="1" i="0" u="none" strike="noStrike" cap="none" normalizeH="0" baseline="0" dirty="0" smtClean="0">
                          <a:ln>
                            <a:noFill/>
                          </a:ln>
                          <a:solidFill>
                            <a:schemeClr val="tx1"/>
                          </a:solidFill>
                          <a:effectLst/>
                          <a:latin typeface="Calibri" pitchFamily="34" charset="0"/>
                        </a:rPr>
                        <a:t>Ice Age</a:t>
                      </a:r>
                    </a:p>
                    <a:p>
                      <a:pPr marL="342900" marR="0" lvl="0" indent="-342900" algn="l" defTabSz="914400" rtl="0" eaLnBrk="0" fontAlgn="base" latinLnBrk="0" hangingPunct="0">
                        <a:lnSpc>
                          <a:spcPct val="100000"/>
                        </a:lnSpc>
                        <a:spcBef>
                          <a:spcPct val="0"/>
                        </a:spcBef>
                        <a:spcAft>
                          <a:spcPct val="0"/>
                        </a:spcAft>
                        <a:buClrTx/>
                        <a:buSzTx/>
                        <a:buFont typeface="Arial" charset="0"/>
                        <a:buNone/>
                        <a:tabLst/>
                      </a:pPr>
                      <a:endParaRPr kumimoji="0" lang="en-US" sz="1200" b="1" i="0" u="none" strike="noStrike" cap="none" normalizeH="0" baseline="0" dirty="0" smtClean="0">
                        <a:ln>
                          <a:noFill/>
                        </a:ln>
                        <a:solidFill>
                          <a:schemeClr val="tx1"/>
                        </a:solidFill>
                        <a:effectLst/>
                        <a:latin typeface="Calibri"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charset="0"/>
                        <a:buNone/>
                        <a:tabLst/>
                      </a:pPr>
                      <a:endParaRPr kumimoji="0" lang="en-US" sz="1200" b="1" i="0" u="none" strike="noStrike" cap="none" normalizeH="0" baseline="0" dirty="0" smtClean="0">
                        <a:ln>
                          <a:noFill/>
                        </a:ln>
                        <a:solidFill>
                          <a:schemeClr val="tx1"/>
                        </a:solidFill>
                        <a:effectLst/>
                        <a:latin typeface="Calibri"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200" b="1" i="0" u="none" strike="noStrike" cap="none" normalizeH="0" baseline="0" dirty="0" smtClean="0">
                          <a:ln>
                            <a:noFill/>
                          </a:ln>
                          <a:solidFill>
                            <a:schemeClr val="tx1"/>
                          </a:solidFill>
                          <a:effectLst/>
                          <a:latin typeface="Calibri" pitchFamily="34" charset="0"/>
                        </a:rPr>
                        <a:t>2.       Ice Concentration</a:t>
                      </a: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200" b="0" i="0" u="none" strike="noStrike" cap="none" normalizeH="0" baseline="0" dirty="0" smtClean="0">
                          <a:ln>
                            <a:noFill/>
                          </a:ln>
                          <a:solidFill>
                            <a:schemeClr val="tx1"/>
                          </a:solidFill>
                          <a:effectLst/>
                          <a:latin typeface="Calibri" pitchFamily="34" charset="0"/>
                        </a:rPr>
                        <a:t> </a:t>
                      </a:r>
                    </a:p>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200" b="0" i="0" u="none" strike="noStrike" cap="none" normalizeH="0" baseline="0" dirty="0" smtClean="0">
                          <a:ln>
                            <a:noFill/>
                          </a:ln>
                          <a:solidFill>
                            <a:schemeClr val="tx1"/>
                          </a:solidFill>
                          <a:effectLst/>
                          <a:latin typeface="Calibri" pitchFamily="34" charset="0"/>
                        </a:rPr>
                        <a:t>Ice Free, New Young, all other ice</a:t>
                      </a:r>
                    </a:p>
                    <a:p>
                      <a:pPr marL="342900" marR="0" lvl="0" indent="-342900" algn="l" defTabSz="914400" rtl="0" eaLnBrk="0" fontAlgn="base" latinLnBrk="0" hangingPunct="0">
                        <a:lnSpc>
                          <a:spcPct val="100000"/>
                        </a:lnSpc>
                        <a:spcBef>
                          <a:spcPct val="0"/>
                        </a:spcBef>
                        <a:spcAft>
                          <a:spcPct val="0"/>
                        </a:spcAft>
                        <a:buClrTx/>
                        <a:buSzTx/>
                        <a:buFont typeface="Arial" charset="0"/>
                        <a:buNone/>
                        <a:tabLst/>
                      </a:pPr>
                      <a:endParaRPr kumimoji="0" lang="en-US" sz="1200" b="0" i="0" u="none" strike="noStrike" cap="none" normalizeH="0" baseline="0" dirty="0" smtClean="0">
                        <a:ln>
                          <a:noFill/>
                        </a:ln>
                        <a:solidFill>
                          <a:schemeClr val="tx1"/>
                        </a:solidFill>
                        <a:effectLst/>
                        <a:latin typeface="Calibri"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charset="0"/>
                        <a:buNone/>
                        <a:tabLst/>
                      </a:pPr>
                      <a:endParaRPr kumimoji="0" lang="en-US" sz="1200" b="0" i="0" u="none" strike="noStrike" cap="none" normalizeH="0" baseline="0" dirty="0" smtClean="0">
                        <a:ln>
                          <a:noFill/>
                        </a:ln>
                        <a:solidFill>
                          <a:schemeClr val="tx1"/>
                        </a:solidFill>
                        <a:effectLst/>
                        <a:latin typeface="Calibri"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200" b="0" i="0" u="none" strike="noStrike" cap="none" normalizeH="0" baseline="0" dirty="0" smtClean="0">
                          <a:ln>
                            <a:noFill/>
                          </a:ln>
                          <a:solidFill>
                            <a:schemeClr val="tx1"/>
                          </a:solidFill>
                          <a:effectLst/>
                          <a:latin typeface="Calibri" pitchFamily="34" charset="0"/>
                        </a:rPr>
                        <a:t>0/10 to 10/10</a:t>
                      </a: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charset="0"/>
                        <a:buNone/>
                        <a:tabLst/>
                      </a:pPr>
                      <a:r>
                        <a:rPr kumimoji="0" lang="en-US" sz="1200" b="0" i="0" u="none" strike="noStrike" cap="none" normalizeH="0" baseline="0" dirty="0" smtClean="0">
                          <a:ln>
                            <a:noFill/>
                          </a:ln>
                          <a:solidFill>
                            <a:schemeClr val="tx1"/>
                          </a:solidFill>
                          <a:effectLst/>
                          <a:latin typeface="Calibri" pitchFamily="34" charset="0"/>
                        </a:rPr>
                        <a:t>Ice free,  Nilas, Gray White Grey, White, First Year Medium, First Year Thick, Second Year, Multiyear, Smooth and Deformed Ice</a:t>
                      </a:r>
                    </a:p>
                    <a:p>
                      <a:pPr marL="342900" marR="0" lvl="0" indent="-342900" algn="l" defTabSz="914400" rtl="0" eaLnBrk="0" fontAlgn="base" latinLnBrk="0" hangingPunct="0">
                        <a:lnSpc>
                          <a:spcPct val="100000"/>
                        </a:lnSpc>
                        <a:spcBef>
                          <a:spcPct val="0"/>
                        </a:spcBef>
                        <a:spcAft>
                          <a:spcPct val="0"/>
                        </a:spcAft>
                        <a:buClrTx/>
                        <a:buSzTx/>
                        <a:buFont typeface="Arial" charset="0"/>
                        <a:buNone/>
                        <a:tabLst/>
                      </a:pPr>
                      <a:endParaRPr kumimoji="0" lang="en-US" sz="1200" b="0" i="0" u="none" strike="noStrike" cap="none" normalizeH="0" baseline="0" dirty="0" smtClean="0">
                        <a:ln>
                          <a:noFill/>
                        </a:ln>
                        <a:solidFill>
                          <a:schemeClr val="tx1"/>
                        </a:solidFill>
                        <a:effectLst/>
                        <a:latin typeface="Calibri"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200" b="0" i="0" u="none" strike="noStrike" cap="none" normalizeH="0" baseline="0" dirty="0" smtClean="0">
                          <a:ln>
                            <a:noFill/>
                          </a:ln>
                          <a:solidFill>
                            <a:schemeClr val="tx1"/>
                          </a:solidFill>
                          <a:effectLst/>
                          <a:latin typeface="Calibri" pitchFamily="34" charset="0"/>
                        </a:rPr>
                        <a:t>0/10 to 10/10</a:t>
                      </a: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6962">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200" b="1" i="0" u="none" strike="noStrike" cap="none" normalizeH="0" baseline="0" dirty="0" smtClean="0">
                          <a:ln>
                            <a:noFill/>
                          </a:ln>
                          <a:solidFill>
                            <a:schemeClr val="tx1"/>
                          </a:solidFill>
                          <a:effectLst/>
                          <a:latin typeface="Calibri" pitchFamily="34" charset="0"/>
                        </a:rPr>
                        <a:t>e. Measurement Uncertainty</a:t>
                      </a:r>
                    </a:p>
                    <a:p>
                      <a:pPr marL="228600" marR="0" lvl="0" indent="-228600" algn="l" defTabSz="914400" rtl="0" eaLnBrk="0" fontAlgn="base" latinLnBrk="0" hangingPunct="0">
                        <a:lnSpc>
                          <a:spcPct val="100000"/>
                        </a:lnSpc>
                        <a:spcBef>
                          <a:spcPct val="0"/>
                        </a:spcBef>
                        <a:spcAft>
                          <a:spcPct val="0"/>
                        </a:spcAft>
                        <a:buClrTx/>
                        <a:buSzTx/>
                        <a:buFont typeface="Arial" charset="0"/>
                        <a:buAutoNum type="arabicPeriod"/>
                        <a:tabLst/>
                      </a:pPr>
                      <a:r>
                        <a:rPr kumimoji="0" lang="en-US" sz="1200" b="1" i="0" u="none" strike="noStrike" cap="none" normalizeH="0" baseline="0" dirty="0" smtClean="0">
                          <a:ln>
                            <a:noFill/>
                          </a:ln>
                          <a:solidFill>
                            <a:schemeClr val="tx1"/>
                          </a:solidFill>
                          <a:effectLst/>
                          <a:latin typeface="Calibri" pitchFamily="34" charset="0"/>
                        </a:rPr>
                        <a:t>Probability of Correct Typing (Ice Age)</a:t>
                      </a:r>
                    </a:p>
                    <a:p>
                      <a:pPr marL="228600" marR="0" lvl="0" indent="-228600" algn="l" defTabSz="914400" rtl="0" eaLnBrk="0" fontAlgn="base" latinLnBrk="0" hangingPunct="0">
                        <a:lnSpc>
                          <a:spcPct val="100000"/>
                        </a:lnSpc>
                        <a:spcBef>
                          <a:spcPct val="0"/>
                        </a:spcBef>
                        <a:spcAft>
                          <a:spcPct val="0"/>
                        </a:spcAft>
                        <a:buClrTx/>
                        <a:buSzTx/>
                        <a:buFont typeface="Arial" charset="0"/>
                        <a:buAutoNum type="arabicPeriod"/>
                        <a:tabLst/>
                      </a:pPr>
                      <a:r>
                        <a:rPr kumimoji="0" lang="en-US" sz="1200" b="1" i="0" u="none" strike="noStrike" cap="none" normalizeH="0" baseline="0" dirty="0" smtClean="0">
                          <a:ln>
                            <a:noFill/>
                          </a:ln>
                          <a:solidFill>
                            <a:schemeClr val="tx1"/>
                          </a:solidFill>
                          <a:effectLst/>
                          <a:latin typeface="Calibri" pitchFamily="34" charset="0"/>
                        </a:rPr>
                        <a:t>Ice Concentration</a:t>
                      </a: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endParaRPr kumimoji="0" lang="en-US" sz="1200" b="0" i="0" u="none" strike="noStrike" cap="none" normalizeH="0" baseline="0" dirty="0" smtClean="0">
                        <a:ln>
                          <a:noFill/>
                        </a:ln>
                        <a:solidFill>
                          <a:schemeClr val="tx1"/>
                        </a:solidFill>
                        <a:effectLst/>
                        <a:latin typeface="Calibri"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200" b="0" i="0" u="none" strike="noStrike" cap="none" normalizeH="0" baseline="0" dirty="0" smtClean="0">
                          <a:ln>
                            <a:noFill/>
                          </a:ln>
                          <a:solidFill>
                            <a:schemeClr val="tx1"/>
                          </a:solidFill>
                          <a:effectLst/>
                          <a:latin typeface="Calibri" pitchFamily="34" charset="0"/>
                        </a:rPr>
                        <a:t>70%</a:t>
                      </a:r>
                    </a:p>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200" b="0" i="0" u="none" strike="noStrike" cap="none" normalizeH="0" baseline="0" dirty="0" smtClean="0">
                          <a:ln>
                            <a:noFill/>
                          </a:ln>
                          <a:solidFill>
                            <a:schemeClr val="tx1"/>
                          </a:solidFill>
                          <a:effectLst/>
                          <a:latin typeface="Calibri" pitchFamily="34" charset="0"/>
                        </a:rPr>
                        <a:t>Note 1</a:t>
                      </a: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endParaRPr kumimoji="0" lang="en-US" sz="1200" b="0" i="0" u="none" strike="noStrike" cap="none" normalizeH="0" baseline="0" dirty="0" smtClean="0">
                        <a:ln>
                          <a:noFill/>
                        </a:ln>
                        <a:solidFill>
                          <a:schemeClr val="tx1"/>
                        </a:solidFill>
                        <a:effectLst/>
                        <a:latin typeface="Calibri"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200" b="0" i="0" u="none" strike="noStrike" cap="none" normalizeH="0" baseline="0" dirty="0" smtClean="0">
                          <a:ln>
                            <a:noFill/>
                          </a:ln>
                          <a:solidFill>
                            <a:schemeClr val="tx1"/>
                          </a:solidFill>
                          <a:effectLst/>
                          <a:latin typeface="Calibri" pitchFamily="34" charset="0"/>
                        </a:rPr>
                        <a:t>90%</a:t>
                      </a:r>
                    </a:p>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200" b="0" i="0" u="none" strike="noStrike" cap="none" normalizeH="0" baseline="0" dirty="0" smtClean="0">
                          <a:ln>
                            <a:noFill/>
                          </a:ln>
                          <a:solidFill>
                            <a:schemeClr val="tx1"/>
                          </a:solidFill>
                          <a:effectLst/>
                          <a:latin typeface="Calibri" pitchFamily="34" charset="0"/>
                        </a:rPr>
                        <a:t>5%</a:t>
                      </a: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6962">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200" b="1" i="0" u="none" strike="noStrike" cap="none" normalizeH="0" baseline="0" dirty="0" smtClean="0">
                          <a:ln>
                            <a:noFill/>
                          </a:ln>
                          <a:solidFill>
                            <a:schemeClr val="tx1"/>
                          </a:solidFill>
                          <a:effectLst/>
                          <a:latin typeface="Calibri" pitchFamily="34" charset="0"/>
                        </a:rPr>
                        <a:t>f. Refresh</a:t>
                      </a: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charset="0"/>
                        <a:buNone/>
                        <a:tabLst/>
                      </a:pPr>
                      <a:r>
                        <a:rPr kumimoji="0" lang="en-US" sz="1200" b="0" i="0" u="none" strike="noStrike" cap="none" normalizeH="0" baseline="0" dirty="0" smtClean="0">
                          <a:ln>
                            <a:noFill/>
                          </a:ln>
                          <a:solidFill>
                            <a:schemeClr val="tx1"/>
                          </a:solidFill>
                          <a:effectLst/>
                          <a:latin typeface="Calibri" pitchFamily="34" charset="0"/>
                        </a:rPr>
                        <a:t>At least 90% coverage of the global every 24 hours (monthly average)</a:t>
                      </a: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200" b="0" i="0" u="none" strike="noStrike" cap="none" normalizeH="0" baseline="0" dirty="0" smtClean="0">
                          <a:ln>
                            <a:noFill/>
                          </a:ln>
                          <a:solidFill>
                            <a:schemeClr val="tx1"/>
                          </a:solidFill>
                          <a:effectLst/>
                          <a:latin typeface="Calibri" pitchFamily="34" charset="0"/>
                        </a:rPr>
                        <a:t>6 hrs</a:t>
                      </a: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6962">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200" b="1" i="0" u="none" strike="noStrike" cap="none" normalizeH="0" baseline="0" dirty="0" smtClean="0">
                          <a:ln>
                            <a:noFill/>
                          </a:ln>
                          <a:solidFill>
                            <a:schemeClr val="tx1"/>
                          </a:solidFill>
                          <a:effectLst/>
                          <a:latin typeface="Calibri" pitchFamily="34" charset="0"/>
                        </a:rPr>
                        <a:t>g. Geographic coverage</a:t>
                      </a: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200" b="0" i="0" u="none" strike="noStrike" cap="none" normalizeH="0" baseline="0" dirty="0" smtClean="0">
                          <a:ln>
                            <a:noFill/>
                          </a:ln>
                          <a:solidFill>
                            <a:schemeClr val="tx1"/>
                          </a:solidFill>
                          <a:effectLst/>
                          <a:latin typeface="Calibri" pitchFamily="34" charset="0"/>
                        </a:rPr>
                        <a:t>All Ice-covered regions of the global ocean </a:t>
                      </a: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200" b="0" i="0" u="none" strike="noStrike" cap="none" normalizeH="0" baseline="0" dirty="0" smtClean="0">
                          <a:ln>
                            <a:noFill/>
                          </a:ln>
                          <a:solidFill>
                            <a:schemeClr val="tx1"/>
                          </a:solidFill>
                          <a:effectLst/>
                          <a:latin typeface="Calibri" pitchFamily="34" charset="0"/>
                        </a:rPr>
                        <a:t>All Ice-covered regions of the global ocean </a:t>
                      </a: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6962">
                <a:tc gridSpan="3">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100" b="0" i="0" u="none" strike="noStrike" cap="none" normalizeH="0" baseline="0" dirty="0" smtClean="0">
                          <a:ln>
                            <a:noFill/>
                          </a:ln>
                          <a:solidFill>
                            <a:schemeClr val="tx1"/>
                          </a:solidFill>
                          <a:effectLst/>
                          <a:latin typeface="Calibri" pitchFamily="34" charset="0"/>
                        </a:rPr>
                        <a:t>Notes:</a:t>
                      </a:r>
                    </a:p>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100" b="0" i="0" u="none" strike="noStrike" cap="none" normalizeH="0" baseline="0" dirty="0" smtClean="0">
                          <a:ln>
                            <a:noFill/>
                          </a:ln>
                          <a:solidFill>
                            <a:schemeClr val="tx1"/>
                          </a:solidFill>
                          <a:effectLst/>
                          <a:latin typeface="Calibri" pitchFamily="34" charset="0"/>
                        </a:rPr>
                        <a:t>1. VIIRS produces a sea ice concentration IP in clear sky conditions, which is provided as an input to the ice surface temperature calculation</a:t>
                      </a: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endParaRPr kumimoji="0" lang="en-US" sz="1200" b="0" i="0" u="none" strike="noStrike" cap="none" normalizeH="0" baseline="0" dirty="0" smtClean="0">
                        <a:ln>
                          <a:noFill/>
                        </a:ln>
                        <a:solidFill>
                          <a:schemeClr val="tx1"/>
                        </a:solidFill>
                        <a:effectLst/>
                        <a:latin typeface="Calibri" pitchFamily="34"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endParaRPr kumimoji="0" lang="en-US" sz="1200" b="0" i="0" u="none" strike="noStrike" cap="none" normalizeH="0" baseline="0" dirty="0" smtClean="0">
                        <a:ln>
                          <a:noFill/>
                        </a:ln>
                        <a:solidFill>
                          <a:schemeClr val="tx1"/>
                        </a:solidFill>
                        <a:effectLst/>
                        <a:latin typeface="Calibri" pitchFamily="34"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78684119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NPP_FO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NPP_FOR.potx</Template>
  <TotalTime>5404</TotalTime>
  <Words>3057</Words>
  <Application>Microsoft Macintosh PowerPoint</Application>
  <PresentationFormat>On-screen Show (4:3)</PresentationFormat>
  <Paragraphs>416</Paragraphs>
  <Slides>29</Slides>
  <Notes>3</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NPP_FOR</vt:lpstr>
      <vt:lpstr>Request for VIIRS Sea Ice Characterization EDR  (Ice Age) Beta Maturity </vt:lpstr>
      <vt:lpstr>Outline</vt:lpstr>
      <vt:lpstr>VIIRS Sea Characterization EDR  (Ice  Age) Product Users </vt:lpstr>
      <vt:lpstr>Beta EDR Maturity Definition</vt:lpstr>
      <vt:lpstr>Summary of the VIIRS Sea Ice Characterization EDR </vt:lpstr>
      <vt:lpstr>Summary of the VIIRS Characterization EDR (Ice Age) Algorithm Inputs</vt:lpstr>
      <vt:lpstr>Summary of VIIRS Sea Characterization EDR (Ice Age) Algorithm Overview</vt:lpstr>
      <vt:lpstr>VIIRS Sea Ice Characterization EDR L1RD Requirements </vt:lpstr>
      <vt:lpstr>VIIRS Sea Ice Characterization EDR L1RD Requirements (Continued)</vt:lpstr>
      <vt:lpstr>History of Algorithm changes/updates</vt:lpstr>
      <vt:lpstr>VIIRS Sea Ice Characterization EDR  Beta Maturity Evaluation</vt:lpstr>
      <vt:lpstr>VIIRS Sea Ice Characterization EDR Beta Maturity Evaluation</vt:lpstr>
      <vt:lpstr>Beta Maturity Evaluation VIIRS Sea Ice Characterization EDR vs. Passive Microwave</vt:lpstr>
      <vt:lpstr>Beta Maturity Evaluation Ice Type Misclassification Due to Cloud  </vt:lpstr>
      <vt:lpstr>Beta Maturity Evaluation Misclassification during melt season</vt:lpstr>
      <vt:lpstr>VIIRS Sea Ice Characterization EDR Anomalies over Beaufort Sea (June 8, 2012)</vt:lpstr>
      <vt:lpstr>PowerPoint Presentation</vt:lpstr>
      <vt:lpstr>Beta Maturity Evaluation Ice Type Misclassification</vt:lpstr>
      <vt:lpstr>Beta Maturity Evaluation Ice Type Misclassification</vt:lpstr>
      <vt:lpstr>Beta Maturity Evaluation  SIC EDR vs. MODIS Ice Extent</vt:lpstr>
      <vt:lpstr>Beta Justification Summary</vt:lpstr>
      <vt:lpstr>Beta Maturity Evaluation Criteria</vt:lpstr>
      <vt:lpstr>Beta Justification Summary</vt:lpstr>
      <vt:lpstr>Beta Justification Summary </vt:lpstr>
      <vt:lpstr>Caveats for Operational VIIRS Sea Ice Characterization EDR</vt:lpstr>
      <vt:lpstr>Caveats for Operational VIIRS Sea Ice Characterization EDR (additional issues)</vt:lpstr>
      <vt:lpstr>Additional Supporting Documentation</vt:lpstr>
      <vt:lpstr>Future Plans and Issues</vt:lpstr>
      <vt:lpstr>Conclusion </vt:lpstr>
    </vt:vector>
  </TitlesOfParts>
  <Company>Lockheed Martin IS&amp;GS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CrIMSS EDR Beta Request</dc:title>
  <dc:creator>Christopher Barnet</dc:creator>
  <cp:lastModifiedBy>Jeff Key</cp:lastModifiedBy>
  <cp:revision>509</cp:revision>
  <dcterms:created xsi:type="dcterms:W3CDTF">2011-07-07T16:52:26Z</dcterms:created>
  <dcterms:modified xsi:type="dcterms:W3CDTF">2013-04-19T10:13:57Z</dcterms:modified>
</cp:coreProperties>
</file>