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5" r:id="rId1"/>
  </p:sldMasterIdLst>
  <p:notesMasterIdLst>
    <p:notesMasterId r:id="rId28"/>
  </p:notesMasterIdLst>
  <p:handoutMasterIdLst>
    <p:handoutMasterId r:id="rId29"/>
  </p:handoutMasterIdLst>
  <p:sldIdLst>
    <p:sldId id="256" r:id="rId2"/>
    <p:sldId id="304" r:id="rId3"/>
    <p:sldId id="305" r:id="rId4"/>
    <p:sldId id="279" r:id="rId5"/>
    <p:sldId id="265" r:id="rId6"/>
    <p:sldId id="298" r:id="rId7"/>
    <p:sldId id="299" r:id="rId8"/>
    <p:sldId id="301" r:id="rId9"/>
    <p:sldId id="338" r:id="rId10"/>
    <p:sldId id="307" r:id="rId11"/>
    <p:sldId id="327" r:id="rId12"/>
    <p:sldId id="324" r:id="rId13"/>
    <p:sldId id="344" r:id="rId14"/>
    <p:sldId id="342" r:id="rId15"/>
    <p:sldId id="292" r:id="rId16"/>
    <p:sldId id="293" r:id="rId17"/>
    <p:sldId id="294" r:id="rId18"/>
    <p:sldId id="334" r:id="rId19"/>
    <p:sldId id="335" r:id="rId20"/>
    <p:sldId id="349" r:id="rId21"/>
    <p:sldId id="337" r:id="rId22"/>
    <p:sldId id="336" r:id="rId23"/>
    <p:sldId id="345" r:id="rId24"/>
    <p:sldId id="308" r:id="rId25"/>
    <p:sldId id="326" r:id="rId26"/>
    <p:sldId id="291"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ODIN" initials="O"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5D9"/>
    <a:srgbClr val="AA46AF"/>
    <a:srgbClr val="AF4BB4"/>
    <a:srgbClr val="AA4BBE"/>
    <a:srgbClr val="AF4BC8"/>
    <a:srgbClr val="AB32B8"/>
    <a:srgbClr val="A630B2"/>
    <a:srgbClr val="BC3ACA"/>
    <a:srgbClr val="C470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snapToObjects="1" showGuides="1">
      <p:cViewPr>
        <p:scale>
          <a:sx n="100" d="100"/>
          <a:sy n="100" d="100"/>
        </p:scale>
        <p:origin x="-1016" y="-31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5274"/>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interSettings" Target="printerSettings/printerSettings1.bin"/><Relationship Id="rId31" Type="http://schemas.openxmlformats.org/officeDocument/2006/relationships/commentAuthors" Target="commentAuthors.xml"/><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F3E7F75-7915-45A3-ADC8-C223871FEA7F}" type="datetimeFigureOut">
              <a:rPr lang="en-US" smtClean="0"/>
              <a:pPr/>
              <a:t>4/19/13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US" dirty="0" smtClean="0"/>
              <a:t>DRAFT</a:t>
            </a: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0EBBD97-1164-4BD4-B939-002A5B526F91}" type="slidenum">
              <a:rPr lang="en-US" smtClean="0"/>
              <a:pPr/>
              <a:t>‹#›</a:t>
            </a:fld>
            <a:endParaRPr lang="en-US" dirty="0"/>
          </a:p>
        </p:txBody>
      </p:sp>
    </p:spTree>
    <p:extLst>
      <p:ext uri="{BB962C8B-B14F-4D97-AF65-F5344CB8AC3E}">
        <p14:creationId xmlns:p14="http://schemas.microsoft.com/office/powerpoint/2010/main" val="1848479907"/>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16FB0CF-5528-C744-A119-58E52B5EA66C}" type="datetimeFigureOut">
              <a:rPr lang="en-US" smtClean="0"/>
              <a:pPr/>
              <a:t>4/19/13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US" dirty="0" smtClean="0"/>
              <a:t>DRAFT</a:t>
            </a: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70B2DB1-9050-F54C-8252-2890C3B05854}" type="slidenum">
              <a:rPr lang="en-US" smtClean="0"/>
              <a:pPr/>
              <a:t>‹#›</a:t>
            </a:fld>
            <a:endParaRPr lang="en-US" dirty="0"/>
          </a:p>
        </p:txBody>
      </p:sp>
    </p:spTree>
    <p:extLst>
      <p:ext uri="{BB962C8B-B14F-4D97-AF65-F5344CB8AC3E}">
        <p14:creationId xmlns:p14="http://schemas.microsoft.com/office/powerpoint/2010/main" val="2669210825"/>
      </p:ext>
    </p:extLst>
  </p:cSld>
  <p:clrMap bg1="lt1" tx1="dk1" bg2="lt2" tx2="dk2" accent1="accent1" accent2="accent2" accent3="accent3" accent4="accent4" accent5="accent5" accent6="accent6" hlink="hlink" folHlink="folHlink"/>
  <p:hf hd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70B2DB1-9050-F54C-8252-2890C3B05854}" type="slidenum">
              <a:rPr lang="en-US" smtClean="0"/>
              <a:pPr/>
              <a:t>1</a:t>
            </a:fld>
            <a:endParaRPr lang="en-US" dirty="0"/>
          </a:p>
        </p:txBody>
      </p:sp>
      <p:sp>
        <p:nvSpPr>
          <p:cNvPr id="5" name="Footer Placeholder 4"/>
          <p:cNvSpPr>
            <a:spLocks noGrp="1"/>
          </p:cNvSpPr>
          <p:nvPr>
            <p:ph type="ftr" sz="quarter" idx="11"/>
          </p:nvPr>
        </p:nvSpPr>
        <p:spPr/>
        <p:txBody>
          <a:bodyPr/>
          <a:lstStyle/>
          <a:p>
            <a:r>
              <a:rPr lang="en-US" dirty="0" smtClean="0"/>
              <a:t>DRAFT</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911FB2-1351-46F6-B018-E7F44B8DCC61}" type="slidenum">
              <a:rPr lang="en-US"/>
              <a:pPr/>
              <a:t>3</a:t>
            </a:fld>
            <a:endParaRPr lang="en-US" dirty="0"/>
          </a:p>
        </p:txBody>
      </p:sp>
      <p:sp>
        <p:nvSpPr>
          <p:cNvPr id="3213314" name="Rectangle 2"/>
          <p:cNvSpPr>
            <a:spLocks noGrp="1" noRot="1" noChangeAspect="1" noChangeArrowheads="1" noTextEdit="1"/>
          </p:cNvSpPr>
          <p:nvPr>
            <p:ph type="sldImg"/>
          </p:nvPr>
        </p:nvSpPr>
        <p:spPr>
          <a:xfrm>
            <a:off x="1155700" y="690563"/>
            <a:ext cx="4552950" cy="3416300"/>
          </a:xfrm>
          <a:ln/>
        </p:spPr>
      </p:sp>
      <p:sp>
        <p:nvSpPr>
          <p:cNvPr id="3213315" name="Rectangle 3"/>
          <p:cNvSpPr>
            <a:spLocks noGrp="1" noChangeArrowheads="1"/>
          </p:cNvSpPr>
          <p:nvPr>
            <p:ph type="body" idx="1"/>
          </p:nvPr>
        </p:nvSpPr>
        <p:spPr/>
        <p:txBody>
          <a:bodyPr/>
          <a:lstStyle/>
          <a:p>
            <a:endParaRPr lang="en-US" dirty="0"/>
          </a:p>
        </p:txBody>
      </p:sp>
      <p:sp>
        <p:nvSpPr>
          <p:cNvPr id="5" name="Footer Placeholder 4"/>
          <p:cNvSpPr>
            <a:spLocks noGrp="1"/>
          </p:cNvSpPr>
          <p:nvPr>
            <p:ph type="ftr" sz="quarter" idx="10"/>
          </p:nvPr>
        </p:nvSpPr>
        <p:spPr/>
        <p:txBody>
          <a:bodyPr/>
          <a:lstStyle/>
          <a:p>
            <a:r>
              <a:rPr lang="en-US" dirty="0" smtClean="0"/>
              <a:t>DRAFT</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p:txBody>
          <a:bodyPr/>
          <a:lstStyle/>
          <a:p>
            <a:r>
              <a:rPr lang="en-US" dirty="0"/>
              <a:t>Ancillary</a:t>
            </a:r>
          </a:p>
          <a:p>
            <a:r>
              <a:rPr lang="en-US" dirty="0"/>
              <a:t>GFS forecast surface pressure, lapse rate, and air temperature (for topography corrected surface pressure)</a:t>
            </a:r>
          </a:p>
          <a:p>
            <a:endParaRPr lang="en-US" dirty="0"/>
          </a:p>
          <a:p>
            <a:r>
              <a:rPr lang="en-US" dirty="0"/>
              <a:t>Look-up tables</a:t>
            </a:r>
          </a:p>
          <a:p>
            <a:r>
              <a:rPr lang="en-US" dirty="0"/>
              <a:t>DEM for surface altitude</a:t>
            </a:r>
          </a:p>
          <a:p>
            <a:r>
              <a:rPr lang="en-US" dirty="0"/>
              <a:t>Infrared and Microwave OSS coefficients</a:t>
            </a:r>
          </a:p>
          <a:p>
            <a:r>
              <a:rPr lang="en-US" dirty="0"/>
              <a:t>Local Angle Correction</a:t>
            </a:r>
          </a:p>
          <a:p>
            <a:r>
              <a:rPr lang="en-US" dirty="0"/>
              <a:t>IR emissivity and reflectivity covariance</a:t>
            </a:r>
          </a:p>
          <a:p>
            <a:r>
              <a:rPr lang="en-US" dirty="0"/>
              <a:t>MW emissivity covariance</a:t>
            </a:r>
          </a:p>
          <a:p>
            <a:r>
              <a:rPr lang="en-US" dirty="0"/>
              <a:t>AVTP and AVMP and Ozone covariance</a:t>
            </a:r>
          </a:p>
        </p:txBody>
      </p:sp>
      <p:sp>
        <p:nvSpPr>
          <p:cNvPr id="4" name="Footer Placeholder 3"/>
          <p:cNvSpPr>
            <a:spLocks noGrp="1"/>
          </p:cNvSpPr>
          <p:nvPr>
            <p:ph type="ftr" sz="quarter" idx="10"/>
          </p:nvPr>
        </p:nvSpPr>
        <p:spPr/>
        <p:txBody>
          <a:bodyPr/>
          <a:lstStyle/>
          <a:p>
            <a:r>
              <a:rPr lang="en-US" dirty="0" smtClean="0"/>
              <a:t>DRAFT</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dirty="0" smtClean="0"/>
              <a:t>DRAFT</a:t>
            </a:r>
            <a:endParaRPr lang="en-US" dirty="0"/>
          </a:p>
        </p:txBody>
      </p:sp>
      <p:sp>
        <p:nvSpPr>
          <p:cNvPr id="5" name="Slide Number Placeholder 4"/>
          <p:cNvSpPr>
            <a:spLocks noGrp="1"/>
          </p:cNvSpPr>
          <p:nvPr>
            <p:ph type="sldNum" sz="quarter" idx="11"/>
          </p:nvPr>
        </p:nvSpPr>
        <p:spPr/>
        <p:txBody>
          <a:bodyPr/>
          <a:lstStyle/>
          <a:p>
            <a:fld id="{370B2DB1-9050-F54C-8252-2890C3B05854}" type="slidenum">
              <a:rPr lang="en-US" smtClean="0"/>
              <a:pPr/>
              <a:t>12</a:t>
            </a:fld>
            <a:endParaRPr lang="en-US" dirty="0"/>
          </a:p>
        </p:txBody>
      </p:sp>
    </p:spTree>
    <p:extLst>
      <p:ext uri="{BB962C8B-B14F-4D97-AF65-F5344CB8AC3E}">
        <p14:creationId xmlns:p14="http://schemas.microsoft.com/office/powerpoint/2010/main" val="20740576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5"/>
            <a:ext cx="7772400" cy="1470025"/>
          </a:xfrm>
        </p:spPr>
        <p:txBody>
          <a:bodyPr/>
          <a:lstStyle/>
          <a:p>
            <a:r>
              <a:rPr lang="en-US" dirty="0" smtClean="0"/>
              <a:t>Click to edit title</a:t>
            </a:r>
            <a:endParaRPr lang="en-US" dirty="0"/>
          </a:p>
        </p:txBody>
      </p:sp>
      <p:sp>
        <p:nvSpPr>
          <p:cNvPr id="4" name="Date Placeholder 3"/>
          <p:cNvSpPr>
            <a:spLocks noGrp="1"/>
          </p:cNvSpPr>
          <p:nvPr>
            <p:ph type="dt" sz="half" idx="10"/>
          </p:nvPr>
        </p:nvSpPr>
        <p:spPr/>
        <p:txBody>
          <a:bodyPr/>
          <a:lstStyle/>
          <a:p>
            <a:fld id="{46DF6EE0-4AF9-4636-AFD0-6F97DFC379C3}" type="datetime1">
              <a:rPr lang="en-US" smtClean="0"/>
              <a:pPr/>
              <a:t>4/19/13</a:t>
            </a:fld>
            <a:endParaRPr lang="en-US" dirty="0"/>
          </a:p>
        </p:txBody>
      </p:sp>
      <p:sp>
        <p:nvSpPr>
          <p:cNvPr id="5" name="Footer Placeholder 4"/>
          <p:cNvSpPr>
            <a:spLocks noGrp="1"/>
          </p:cNvSpPr>
          <p:nvPr>
            <p:ph type="ftr" sz="quarter" idx="11"/>
          </p:nvPr>
        </p:nvSpPr>
        <p:spPr>
          <a:xfrm>
            <a:off x="3124200" y="6356350"/>
            <a:ext cx="2895600" cy="365125"/>
          </a:xfrm>
        </p:spPr>
        <p:txBody>
          <a:bodyPr/>
          <a:lstStyle/>
          <a:p>
            <a:endParaRPr lang="en-US" dirty="0"/>
          </a:p>
        </p:txBody>
      </p:sp>
      <p:sp>
        <p:nvSpPr>
          <p:cNvPr id="6" name="Slide Number Placeholder 5"/>
          <p:cNvSpPr>
            <a:spLocks noGrp="1"/>
          </p:cNvSpPr>
          <p:nvPr>
            <p:ph type="sldNum" sz="quarter" idx="12"/>
          </p:nvPr>
        </p:nvSpPr>
        <p:spPr/>
        <p:txBody>
          <a:bodyPr/>
          <a:lstStyle/>
          <a:p>
            <a:fld id="{96E36F11-A39A-294D-A59D-6180D50ED29D}" type="slidenum">
              <a:rPr lang="en-US" smtClean="0"/>
              <a:pPr/>
              <a:t>‹#›</a:t>
            </a:fld>
            <a:endParaRPr lang="en-US" dirty="0"/>
          </a:p>
        </p:txBody>
      </p:sp>
      <p:pic>
        <p:nvPicPr>
          <p:cNvPr id="7" name="Picture 7"/>
          <p:cNvPicPr>
            <a:picLocks noChangeAspect="1" noChangeArrowheads="1"/>
          </p:cNvPicPr>
          <p:nvPr/>
        </p:nvPicPr>
        <p:blipFill>
          <a:blip r:embed="rId2" cstate="print"/>
          <a:srcRect/>
          <a:stretch>
            <a:fillRect/>
          </a:stretch>
        </p:blipFill>
        <p:spPr bwMode="auto">
          <a:xfrm>
            <a:off x="202291" y="5762170"/>
            <a:ext cx="1031425" cy="1012739"/>
          </a:xfrm>
          <a:prstGeom prst="rect">
            <a:avLst/>
          </a:prstGeom>
          <a:noFill/>
          <a:ln w="9525">
            <a:noFill/>
            <a:miter lim="800000"/>
            <a:headEnd/>
            <a:tailEnd/>
          </a:ln>
        </p:spPr>
      </p:pic>
      <p:pic>
        <p:nvPicPr>
          <p:cNvPr id="8" name="Picture 4" descr="JPSS Logo5.png"/>
          <p:cNvPicPr>
            <a:picLocks noChangeAspect="1"/>
          </p:cNvPicPr>
          <p:nvPr/>
        </p:nvPicPr>
        <p:blipFill>
          <a:blip r:embed="rId3" cstate="print"/>
          <a:srcRect/>
          <a:stretch>
            <a:fillRect/>
          </a:stretch>
        </p:blipFill>
        <p:spPr bwMode="auto">
          <a:xfrm>
            <a:off x="7937418" y="5776687"/>
            <a:ext cx="1134012" cy="1059815"/>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
        <p:nvSpPr>
          <p:cNvPr id="3" name="Vertical Text Placeholder 2"/>
          <p:cNvSpPr>
            <a:spLocks noGrp="1"/>
          </p:cNvSpPr>
          <p:nvPr>
            <p:ph type="body" orient="vert" idx="1" hasCustomPrompt="1"/>
          </p:nvPr>
        </p:nvSpPr>
        <p:spPr/>
        <p:txBody>
          <a:bodyPr vert="eaVert"/>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EDFBEF28-F7DA-4F64-902D-7012AE52CB23}" type="datetime1">
              <a:rPr lang="en-US" smtClean="0"/>
              <a:pPr/>
              <a:t>4/19/13</a:t>
            </a:fld>
            <a:endParaRPr lang="en-US" dirty="0"/>
          </a:p>
        </p:txBody>
      </p:sp>
      <p:sp>
        <p:nvSpPr>
          <p:cNvPr id="5" name="Footer Placeholder 4"/>
          <p:cNvSpPr>
            <a:spLocks noGrp="1"/>
          </p:cNvSpPr>
          <p:nvPr>
            <p:ph type="ftr" sz="quarter" idx="11"/>
          </p:nvPr>
        </p:nvSpPr>
        <p:spPr/>
        <p:txBody>
          <a:bodyPr/>
          <a:lstStyle/>
          <a:p>
            <a:r>
              <a:rPr lang="en-US" dirty="0" smtClean="0"/>
              <a:t>main menu</a:t>
            </a:r>
            <a:endParaRPr lang="en-US" dirty="0"/>
          </a:p>
        </p:txBody>
      </p:sp>
      <p:sp>
        <p:nvSpPr>
          <p:cNvPr id="6" name="Slide Number Placeholder 5"/>
          <p:cNvSpPr>
            <a:spLocks noGrp="1"/>
          </p:cNvSpPr>
          <p:nvPr>
            <p:ph type="sldNum" sz="quarter" idx="12"/>
          </p:nvPr>
        </p:nvSpPr>
        <p:spPr/>
        <p:txBody>
          <a:bodyPr/>
          <a:lstStyle/>
          <a:p>
            <a:fld id="{96E36F11-A39A-294D-A59D-6180D50ED29D}"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629400" y="274638"/>
            <a:ext cx="2057400" cy="5851525"/>
          </a:xfrm>
        </p:spPr>
        <p:txBody>
          <a:bodyPr vert="eaVert"/>
          <a:lstStyle/>
          <a:p>
            <a:r>
              <a:rPr lang="en-US" dirty="0" smtClean="0"/>
              <a:t>Click to edit title</a:t>
            </a:r>
            <a:endParaRPr lang="en-US" dirty="0"/>
          </a:p>
        </p:txBody>
      </p:sp>
      <p:sp>
        <p:nvSpPr>
          <p:cNvPr id="3" name="Vertical Text Placeholder 2"/>
          <p:cNvSpPr>
            <a:spLocks noGrp="1"/>
          </p:cNvSpPr>
          <p:nvPr>
            <p:ph type="body" orient="vert" idx="1" hasCustomPrompt="1"/>
          </p:nvPr>
        </p:nvSpPr>
        <p:spPr>
          <a:xfrm>
            <a:off x="457200" y="274638"/>
            <a:ext cx="6019800" cy="5851525"/>
          </a:xfrm>
        </p:spPr>
        <p:txBody>
          <a:bodyPr vert="eaVert"/>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2083EB28-7C94-4355-8A68-2966CFE321D9}" type="datetime1">
              <a:rPr lang="en-US" smtClean="0"/>
              <a:pPr/>
              <a:t>4/19/13</a:t>
            </a:fld>
            <a:endParaRPr lang="en-US" dirty="0"/>
          </a:p>
        </p:txBody>
      </p:sp>
      <p:sp>
        <p:nvSpPr>
          <p:cNvPr id="5" name="Footer Placeholder 4"/>
          <p:cNvSpPr>
            <a:spLocks noGrp="1"/>
          </p:cNvSpPr>
          <p:nvPr>
            <p:ph type="ftr" sz="quarter" idx="11"/>
          </p:nvPr>
        </p:nvSpPr>
        <p:spPr/>
        <p:txBody>
          <a:bodyPr/>
          <a:lstStyle/>
          <a:p>
            <a:r>
              <a:rPr lang="en-US" dirty="0" smtClean="0"/>
              <a:t>main menu</a:t>
            </a:r>
            <a:endParaRPr lang="en-US" dirty="0"/>
          </a:p>
        </p:txBody>
      </p:sp>
      <p:sp>
        <p:nvSpPr>
          <p:cNvPr id="6" name="Slide Number Placeholder 5"/>
          <p:cNvSpPr>
            <a:spLocks noGrp="1"/>
          </p:cNvSpPr>
          <p:nvPr>
            <p:ph type="sldNum" sz="quarter" idx="12"/>
          </p:nvPr>
        </p:nvSpPr>
        <p:spPr/>
        <p:txBody>
          <a:bodyPr/>
          <a:lstStyle/>
          <a:p>
            <a:fld id="{96E36F11-A39A-294D-A59D-6180D50ED29D}"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4F2819A-5CBF-4706-996D-E42FFCA47A75}" type="datetimeFigureOut">
              <a:rPr lang="en-US" smtClean="0"/>
              <a:pPr/>
              <a:t>4/19/13</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CA5D2748-604C-462A-B6AE-62058BDE9306}"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600"/>
            </a:lvl1pPr>
          </a:lstStyle>
          <a:p>
            <a:r>
              <a:rPr lang="en-US" dirty="0" smtClean="0"/>
              <a:t>Click to edit title</a:t>
            </a:r>
            <a:endParaRPr lang="en-US" dirty="0"/>
          </a:p>
        </p:txBody>
      </p:sp>
      <p:sp>
        <p:nvSpPr>
          <p:cNvPr id="3" name="Content Placeholder 2"/>
          <p:cNvSpPr>
            <a:spLocks noGrp="1"/>
          </p:cNvSpPr>
          <p:nvPr>
            <p:ph idx="1" hasCustomPrompt="1"/>
          </p:nvPr>
        </p:nvSpPr>
        <p:spPr/>
        <p:txBody>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67EC4A79-51BB-4F49-83DF-09F2F716A181}" type="datetime1">
              <a:rPr lang="en-US" smtClean="0"/>
              <a:pPr/>
              <a:t>4/19/13</a:t>
            </a:fld>
            <a:endParaRPr lang="en-US" dirty="0"/>
          </a:p>
        </p:txBody>
      </p:sp>
      <p:sp>
        <p:nvSpPr>
          <p:cNvPr id="5" name="Footer Placeholder 4"/>
          <p:cNvSpPr>
            <a:spLocks noGrp="1"/>
          </p:cNvSpPr>
          <p:nvPr>
            <p:ph type="ftr" sz="quarter" idx="11"/>
          </p:nvPr>
        </p:nvSpPr>
        <p:spPr/>
        <p:txBody>
          <a:bodyPr/>
          <a:lstStyle/>
          <a:p>
            <a:r>
              <a:rPr lang="en-US" dirty="0" smtClean="0"/>
              <a:t>main menu</a:t>
            </a:r>
            <a:endParaRPr lang="en-US" dirty="0"/>
          </a:p>
        </p:txBody>
      </p:sp>
      <p:sp>
        <p:nvSpPr>
          <p:cNvPr id="6" name="Slide Number Placeholder 5"/>
          <p:cNvSpPr>
            <a:spLocks noGrp="1"/>
          </p:cNvSpPr>
          <p:nvPr>
            <p:ph type="sldNum" sz="quarter" idx="12"/>
          </p:nvPr>
        </p:nvSpPr>
        <p:spPr/>
        <p:txBody>
          <a:bodyPr/>
          <a:lstStyle/>
          <a:p>
            <a:fld id="{96E36F11-A39A-294D-A59D-6180D50ED29D}"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p:spPr>
        <p:txBody>
          <a:bodyPr anchor="t"/>
          <a:lstStyle>
            <a:lvl1pPr algn="l">
              <a:defRPr sz="4000" b="1" cap="all"/>
            </a:lvl1pPr>
          </a:lstStyle>
          <a:p>
            <a:r>
              <a:rPr lang="en-US" dirty="0" smtClean="0"/>
              <a:t>Click to edit title</a:t>
            </a:r>
            <a:endParaRPr lang="en-US" dirty="0"/>
          </a:p>
        </p:txBody>
      </p:sp>
      <p:sp>
        <p:nvSpPr>
          <p:cNvPr id="3" name="Text Placeholder 2"/>
          <p:cNvSpPr>
            <a:spLocks noGrp="1"/>
          </p:cNvSpPr>
          <p:nvPr>
            <p:ph type="body" idx="1" hasCustomPrompt="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text</a:t>
            </a:r>
          </a:p>
        </p:txBody>
      </p:sp>
      <p:sp>
        <p:nvSpPr>
          <p:cNvPr id="4" name="Date Placeholder 3"/>
          <p:cNvSpPr>
            <a:spLocks noGrp="1"/>
          </p:cNvSpPr>
          <p:nvPr>
            <p:ph type="dt" sz="half" idx="10"/>
          </p:nvPr>
        </p:nvSpPr>
        <p:spPr/>
        <p:txBody>
          <a:bodyPr/>
          <a:lstStyle/>
          <a:p>
            <a:fld id="{A245F7B1-464B-4E1C-B260-6ED334F76FEF}" type="datetime1">
              <a:rPr lang="en-US" smtClean="0"/>
              <a:pPr/>
              <a:t>4/19/13</a:t>
            </a:fld>
            <a:endParaRPr lang="en-US" dirty="0"/>
          </a:p>
        </p:txBody>
      </p:sp>
      <p:sp>
        <p:nvSpPr>
          <p:cNvPr id="5" name="Footer Placeholder 4"/>
          <p:cNvSpPr>
            <a:spLocks noGrp="1"/>
          </p:cNvSpPr>
          <p:nvPr>
            <p:ph type="ftr" sz="quarter" idx="11"/>
          </p:nvPr>
        </p:nvSpPr>
        <p:spPr/>
        <p:txBody>
          <a:bodyPr/>
          <a:lstStyle/>
          <a:p>
            <a:r>
              <a:rPr lang="en-US" dirty="0" smtClean="0"/>
              <a:t>main menu</a:t>
            </a:r>
            <a:endParaRPr lang="en-US" dirty="0"/>
          </a:p>
        </p:txBody>
      </p:sp>
      <p:sp>
        <p:nvSpPr>
          <p:cNvPr id="6" name="Slide Number Placeholder 5"/>
          <p:cNvSpPr>
            <a:spLocks noGrp="1"/>
          </p:cNvSpPr>
          <p:nvPr>
            <p:ph type="sldNum" sz="quarter" idx="12"/>
          </p:nvPr>
        </p:nvSpPr>
        <p:spPr/>
        <p:txBody>
          <a:bodyPr/>
          <a:lstStyle/>
          <a:p>
            <a:fld id="{96E36F11-A39A-294D-A59D-6180D50ED29D}"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
        <p:nvSpPr>
          <p:cNvPr id="3" name="Content Placeholder 2"/>
          <p:cNvSpPr>
            <a:spLocks noGrp="1"/>
          </p:cNvSpPr>
          <p:nvPr>
            <p:ph sz="half" idx="1" hasCustomPrompt="1"/>
          </p:nvPr>
        </p:nvSpPr>
        <p:spPr>
          <a:xfrm>
            <a:off x="457200" y="1371600"/>
            <a:ext cx="4038600" cy="47548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hasCustomPrompt="1"/>
          </p:nvPr>
        </p:nvSpPr>
        <p:spPr>
          <a:xfrm>
            <a:off x="4648200" y="1371600"/>
            <a:ext cx="4038600" cy="47548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CE6AEA72-84F1-46E3-A1F4-550B03DFAD15}" type="datetime1">
              <a:rPr lang="en-US" smtClean="0"/>
              <a:pPr/>
              <a:t>4/19/13</a:t>
            </a:fld>
            <a:endParaRPr lang="en-US" dirty="0"/>
          </a:p>
        </p:txBody>
      </p:sp>
      <p:sp>
        <p:nvSpPr>
          <p:cNvPr id="6" name="Footer Placeholder 5"/>
          <p:cNvSpPr>
            <a:spLocks noGrp="1"/>
          </p:cNvSpPr>
          <p:nvPr>
            <p:ph type="ftr" sz="quarter" idx="11"/>
          </p:nvPr>
        </p:nvSpPr>
        <p:spPr/>
        <p:txBody>
          <a:bodyPr/>
          <a:lstStyle/>
          <a:p>
            <a:r>
              <a:rPr lang="en-US" dirty="0" smtClean="0"/>
              <a:t>main menu</a:t>
            </a:r>
            <a:endParaRPr lang="en-US" dirty="0"/>
          </a:p>
        </p:txBody>
      </p:sp>
      <p:sp>
        <p:nvSpPr>
          <p:cNvPr id="7" name="Slide Number Placeholder 6"/>
          <p:cNvSpPr>
            <a:spLocks noGrp="1"/>
          </p:cNvSpPr>
          <p:nvPr>
            <p:ph type="sldNum" sz="quarter" idx="12"/>
          </p:nvPr>
        </p:nvSpPr>
        <p:spPr/>
        <p:txBody>
          <a:bodyPr/>
          <a:lstStyle/>
          <a:p>
            <a:fld id="{96E36F11-A39A-294D-A59D-6180D50ED29D}"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title</a:t>
            </a:r>
            <a:endParaRPr lang="en-US" dirty="0"/>
          </a:p>
        </p:txBody>
      </p:sp>
      <p:sp>
        <p:nvSpPr>
          <p:cNvPr id="3" name="Text Placeholder 2"/>
          <p:cNvSpPr>
            <a:spLocks noGrp="1"/>
          </p:cNvSpPr>
          <p:nvPr>
            <p:ph type="body" idx="1" hasCustomPrompt="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subtitle</a:t>
            </a:r>
          </a:p>
        </p:txBody>
      </p:sp>
      <p:sp>
        <p:nvSpPr>
          <p:cNvPr id="4" name="Content Placeholder 3"/>
          <p:cNvSpPr>
            <a:spLocks noGrp="1"/>
          </p:cNvSpPr>
          <p:nvPr>
            <p:ph sz="half" idx="2" hasCustomPrompt="1"/>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hasCustomPrompt="1"/>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subtitle</a:t>
            </a:r>
          </a:p>
        </p:txBody>
      </p:sp>
      <p:sp>
        <p:nvSpPr>
          <p:cNvPr id="6" name="Content Placeholder 5"/>
          <p:cNvSpPr>
            <a:spLocks noGrp="1"/>
          </p:cNvSpPr>
          <p:nvPr>
            <p:ph sz="quarter" idx="4" hasCustomPrompt="1"/>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9CA0B0A2-0C67-40D7-AA4F-8D1F93BDB63D}" type="datetime1">
              <a:rPr lang="en-US" smtClean="0"/>
              <a:pPr/>
              <a:t>4/19/13</a:t>
            </a:fld>
            <a:endParaRPr lang="en-US" dirty="0"/>
          </a:p>
        </p:txBody>
      </p:sp>
      <p:sp>
        <p:nvSpPr>
          <p:cNvPr id="8" name="Footer Placeholder 7"/>
          <p:cNvSpPr>
            <a:spLocks noGrp="1"/>
          </p:cNvSpPr>
          <p:nvPr>
            <p:ph type="ftr" sz="quarter" idx="11"/>
          </p:nvPr>
        </p:nvSpPr>
        <p:spPr/>
        <p:txBody>
          <a:bodyPr/>
          <a:lstStyle/>
          <a:p>
            <a:r>
              <a:rPr lang="en-US" dirty="0" smtClean="0"/>
              <a:t>main menu</a:t>
            </a:r>
            <a:endParaRPr lang="en-US" dirty="0"/>
          </a:p>
        </p:txBody>
      </p:sp>
      <p:sp>
        <p:nvSpPr>
          <p:cNvPr id="9" name="Slide Number Placeholder 8"/>
          <p:cNvSpPr>
            <a:spLocks noGrp="1"/>
          </p:cNvSpPr>
          <p:nvPr>
            <p:ph type="sldNum" sz="quarter" idx="12"/>
          </p:nvPr>
        </p:nvSpPr>
        <p:spPr/>
        <p:txBody>
          <a:bodyPr/>
          <a:lstStyle/>
          <a:p>
            <a:fld id="{96E36F11-A39A-294D-A59D-6180D50ED29D}"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
        <p:nvSpPr>
          <p:cNvPr id="3" name="Date Placeholder 2"/>
          <p:cNvSpPr>
            <a:spLocks noGrp="1"/>
          </p:cNvSpPr>
          <p:nvPr>
            <p:ph type="dt" sz="half" idx="10"/>
          </p:nvPr>
        </p:nvSpPr>
        <p:spPr/>
        <p:txBody>
          <a:bodyPr/>
          <a:lstStyle/>
          <a:p>
            <a:fld id="{DA302C16-E25E-4DE9-A9A9-882F41A7EC79}" type="datetime1">
              <a:rPr lang="en-US" smtClean="0"/>
              <a:pPr/>
              <a:t>4/19/13</a:t>
            </a:fld>
            <a:endParaRPr lang="en-US" dirty="0"/>
          </a:p>
        </p:txBody>
      </p:sp>
      <p:sp>
        <p:nvSpPr>
          <p:cNvPr id="4" name="Footer Placeholder 3"/>
          <p:cNvSpPr>
            <a:spLocks noGrp="1"/>
          </p:cNvSpPr>
          <p:nvPr>
            <p:ph type="ftr" sz="quarter" idx="11"/>
          </p:nvPr>
        </p:nvSpPr>
        <p:spPr/>
        <p:txBody>
          <a:bodyPr/>
          <a:lstStyle/>
          <a:p>
            <a:r>
              <a:rPr lang="en-US" dirty="0" smtClean="0"/>
              <a:t>main menu</a:t>
            </a:r>
            <a:endParaRPr lang="en-US" dirty="0"/>
          </a:p>
        </p:txBody>
      </p:sp>
      <p:sp>
        <p:nvSpPr>
          <p:cNvPr id="5" name="Slide Number Placeholder 4"/>
          <p:cNvSpPr>
            <a:spLocks noGrp="1"/>
          </p:cNvSpPr>
          <p:nvPr>
            <p:ph type="sldNum" sz="quarter" idx="12"/>
          </p:nvPr>
        </p:nvSpPr>
        <p:spPr/>
        <p:txBody>
          <a:bodyPr/>
          <a:lstStyle/>
          <a:p>
            <a:fld id="{96E36F11-A39A-294D-A59D-6180D50ED29D}"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B9B89F-5FAF-4BC8-8854-AF5AD3E3473F}" type="datetime1">
              <a:rPr lang="en-US" smtClean="0"/>
              <a:pPr/>
              <a:t>4/19/13</a:t>
            </a:fld>
            <a:endParaRPr lang="en-US" dirty="0"/>
          </a:p>
        </p:txBody>
      </p:sp>
      <p:sp>
        <p:nvSpPr>
          <p:cNvPr id="3" name="Footer Placeholder 2"/>
          <p:cNvSpPr>
            <a:spLocks noGrp="1"/>
          </p:cNvSpPr>
          <p:nvPr>
            <p:ph type="ftr" sz="quarter" idx="11"/>
          </p:nvPr>
        </p:nvSpPr>
        <p:spPr/>
        <p:txBody>
          <a:bodyPr/>
          <a:lstStyle/>
          <a:p>
            <a:r>
              <a:rPr lang="en-US" dirty="0" smtClean="0"/>
              <a:t>main menu</a:t>
            </a:r>
            <a:endParaRPr lang="en-US" dirty="0"/>
          </a:p>
        </p:txBody>
      </p:sp>
      <p:sp>
        <p:nvSpPr>
          <p:cNvPr id="4" name="Slide Number Placeholder 3"/>
          <p:cNvSpPr>
            <a:spLocks noGrp="1"/>
          </p:cNvSpPr>
          <p:nvPr>
            <p:ph type="sldNum" sz="quarter" idx="12"/>
          </p:nvPr>
        </p:nvSpPr>
        <p:spPr/>
        <p:txBody>
          <a:bodyPr/>
          <a:lstStyle/>
          <a:p>
            <a:fld id="{96E36F11-A39A-294D-A59D-6180D50ED29D}"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3050"/>
            <a:ext cx="3008313" cy="1162050"/>
          </a:xfrm>
        </p:spPr>
        <p:txBody>
          <a:bodyPr anchor="b"/>
          <a:lstStyle>
            <a:lvl1pPr algn="l">
              <a:defRPr sz="2000" b="1"/>
            </a:lvl1pPr>
          </a:lstStyle>
          <a:p>
            <a:r>
              <a:rPr lang="en-US" dirty="0" smtClean="0"/>
              <a:t>Click to edit title</a:t>
            </a:r>
            <a:endParaRPr lang="en-US" dirty="0"/>
          </a:p>
        </p:txBody>
      </p:sp>
      <p:sp>
        <p:nvSpPr>
          <p:cNvPr id="3" name="Content Placeholder 2"/>
          <p:cNvSpPr>
            <a:spLocks noGrp="1"/>
          </p:cNvSpPr>
          <p:nvPr>
            <p:ph idx="1" hasCustomPrompt="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hasCustomPrompt="1"/>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text</a:t>
            </a:r>
          </a:p>
        </p:txBody>
      </p:sp>
      <p:sp>
        <p:nvSpPr>
          <p:cNvPr id="5" name="Date Placeholder 4"/>
          <p:cNvSpPr>
            <a:spLocks noGrp="1"/>
          </p:cNvSpPr>
          <p:nvPr>
            <p:ph type="dt" sz="half" idx="10"/>
          </p:nvPr>
        </p:nvSpPr>
        <p:spPr/>
        <p:txBody>
          <a:bodyPr/>
          <a:lstStyle/>
          <a:p>
            <a:fld id="{A379A18E-E609-4544-BD7A-12315B331D7C}" type="datetime1">
              <a:rPr lang="en-US" smtClean="0"/>
              <a:pPr/>
              <a:t>4/19/13</a:t>
            </a:fld>
            <a:endParaRPr lang="en-US" dirty="0"/>
          </a:p>
        </p:txBody>
      </p:sp>
      <p:sp>
        <p:nvSpPr>
          <p:cNvPr id="6" name="Footer Placeholder 5"/>
          <p:cNvSpPr>
            <a:spLocks noGrp="1"/>
          </p:cNvSpPr>
          <p:nvPr>
            <p:ph type="ftr" sz="quarter" idx="11"/>
          </p:nvPr>
        </p:nvSpPr>
        <p:spPr/>
        <p:txBody>
          <a:bodyPr/>
          <a:lstStyle/>
          <a:p>
            <a:r>
              <a:rPr lang="en-US" dirty="0" smtClean="0"/>
              <a:t>main menu</a:t>
            </a:r>
            <a:endParaRPr lang="en-US" dirty="0"/>
          </a:p>
        </p:txBody>
      </p:sp>
      <p:sp>
        <p:nvSpPr>
          <p:cNvPr id="7" name="Slide Number Placeholder 6"/>
          <p:cNvSpPr>
            <a:spLocks noGrp="1"/>
          </p:cNvSpPr>
          <p:nvPr>
            <p:ph type="sldNum" sz="quarter" idx="12"/>
          </p:nvPr>
        </p:nvSpPr>
        <p:spPr/>
        <p:txBody>
          <a:bodyPr/>
          <a:lstStyle/>
          <a:p>
            <a:fld id="{96E36F11-A39A-294D-A59D-6180D50ED29D}"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4800600"/>
            <a:ext cx="5486400" cy="566738"/>
          </a:xfrm>
        </p:spPr>
        <p:txBody>
          <a:bodyPr anchor="b"/>
          <a:lstStyle>
            <a:lvl1pPr algn="l">
              <a:defRPr sz="2000" b="1"/>
            </a:lvl1pPr>
          </a:lstStyle>
          <a:p>
            <a:r>
              <a:rPr lang="en-US" dirty="0" smtClean="0"/>
              <a:t>Click to edit title</a:t>
            </a:r>
            <a:endParaRPr lang="en-US" dirty="0"/>
          </a:p>
        </p:txBody>
      </p:sp>
      <p:sp>
        <p:nvSpPr>
          <p:cNvPr id="3" name="Picture Placeholder 2"/>
          <p:cNvSpPr>
            <a:spLocks noGrp="1"/>
          </p:cNvSpPr>
          <p:nvPr>
            <p:ph type="pic" idx="1"/>
          </p:nvPr>
        </p:nvSpPr>
        <p:spPr>
          <a:xfrm>
            <a:off x="1792288" y="1219199"/>
            <a:ext cx="5486400" cy="35083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hasCustomPrompt="1"/>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text</a:t>
            </a:r>
          </a:p>
        </p:txBody>
      </p:sp>
      <p:sp>
        <p:nvSpPr>
          <p:cNvPr id="5" name="Date Placeholder 4"/>
          <p:cNvSpPr>
            <a:spLocks noGrp="1"/>
          </p:cNvSpPr>
          <p:nvPr>
            <p:ph type="dt" sz="half" idx="10"/>
          </p:nvPr>
        </p:nvSpPr>
        <p:spPr/>
        <p:txBody>
          <a:bodyPr/>
          <a:lstStyle/>
          <a:p>
            <a:fld id="{492E349F-CDB1-41A4-9605-C3C38880D621}" type="datetime1">
              <a:rPr lang="en-US" smtClean="0"/>
              <a:pPr/>
              <a:t>4/19/13</a:t>
            </a:fld>
            <a:endParaRPr lang="en-US" dirty="0"/>
          </a:p>
        </p:txBody>
      </p:sp>
      <p:sp>
        <p:nvSpPr>
          <p:cNvPr id="6" name="Footer Placeholder 5"/>
          <p:cNvSpPr>
            <a:spLocks noGrp="1"/>
          </p:cNvSpPr>
          <p:nvPr>
            <p:ph type="ftr" sz="quarter" idx="11"/>
          </p:nvPr>
        </p:nvSpPr>
        <p:spPr/>
        <p:txBody>
          <a:bodyPr/>
          <a:lstStyle/>
          <a:p>
            <a:r>
              <a:rPr lang="en-US" dirty="0" smtClean="0"/>
              <a:t>main menu</a:t>
            </a:r>
            <a:endParaRPr lang="en-US" dirty="0"/>
          </a:p>
        </p:txBody>
      </p:sp>
      <p:sp>
        <p:nvSpPr>
          <p:cNvPr id="7" name="Slide Number Placeholder 6"/>
          <p:cNvSpPr>
            <a:spLocks noGrp="1"/>
          </p:cNvSpPr>
          <p:nvPr>
            <p:ph type="sldNum" sz="quarter" idx="12"/>
          </p:nvPr>
        </p:nvSpPr>
        <p:spPr/>
        <p:txBody>
          <a:bodyPr/>
          <a:lstStyle/>
          <a:p>
            <a:fld id="{96E36F11-A39A-294D-A59D-6180D50ED29D}"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85000"/>
          </a:schemeClr>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371600"/>
            <a:ext cx="8229600" cy="4754563"/>
          </a:xfrm>
          <a:prstGeom prst="rect">
            <a:avLst/>
          </a:prstGeom>
        </p:spPr>
        <p:txBody>
          <a:bodyPr vert="horz" lIns="91440" tIns="45720" rIns="91440" bIns="45720" rtlCol="0">
            <a:normAutofit/>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B9D261-1E8E-484B-843D-CC371AF3349C}" type="datetime1">
              <a:rPr lang="en-US" smtClean="0"/>
              <a:pPr/>
              <a:t>4/19/13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main menu</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E36F11-A39A-294D-A59D-6180D50ED29D}" type="slidenum">
              <a:rPr lang="en-US" smtClean="0"/>
              <a:pPr/>
              <a:t>‹#›</a:t>
            </a:fld>
            <a:endParaRPr lang="en-US" dirty="0"/>
          </a:p>
        </p:txBody>
      </p:sp>
      <p:sp>
        <p:nvSpPr>
          <p:cNvPr id="9" name="Rectangle 22"/>
          <p:cNvSpPr>
            <a:spLocks noChangeArrowheads="1"/>
          </p:cNvSpPr>
          <p:nvPr/>
        </p:nvSpPr>
        <p:spPr bwMode="auto">
          <a:xfrm>
            <a:off x="0" y="-7938"/>
            <a:ext cx="9144000" cy="887413"/>
          </a:xfrm>
          <a:prstGeom prst="rect">
            <a:avLst/>
          </a:prstGeom>
          <a:gradFill rotWithShape="0">
            <a:gsLst>
              <a:gs pos="0">
                <a:srgbClr val="5487BD"/>
              </a:gs>
              <a:gs pos="100000">
                <a:schemeClr val="bg1"/>
              </a:gs>
            </a:gsLst>
            <a:lin ang="0" scaled="1"/>
          </a:gradFill>
          <a:ln w="9525">
            <a:noFill/>
            <a:miter lim="800000"/>
            <a:headEnd/>
            <a:tailEnd/>
          </a:ln>
        </p:spPr>
        <p:txBody>
          <a:bodyPr wrap="none" anchor="ctr"/>
          <a:lstStyle/>
          <a:p>
            <a:pPr>
              <a:defRPr/>
            </a:pPr>
            <a:endParaRPr lang="en-US" dirty="0">
              <a:ea typeface="ＭＳ Ｐゴシック" pitchFamily="-108" charset="-128"/>
            </a:endParaRPr>
          </a:p>
        </p:txBody>
      </p:sp>
      <p:sp>
        <p:nvSpPr>
          <p:cNvPr id="12" name="Line 6"/>
          <p:cNvSpPr>
            <a:spLocks noChangeShapeType="1"/>
          </p:cNvSpPr>
          <p:nvPr/>
        </p:nvSpPr>
        <p:spPr bwMode="auto">
          <a:xfrm>
            <a:off x="0" y="885825"/>
            <a:ext cx="9144000" cy="0"/>
          </a:xfrm>
          <a:prstGeom prst="line">
            <a:avLst/>
          </a:prstGeom>
          <a:noFill/>
          <a:ln w="15875">
            <a:solidFill>
              <a:srgbClr val="FF0000"/>
            </a:solidFill>
            <a:round/>
            <a:headEnd/>
            <a:tailEnd/>
          </a:ln>
          <a:effectLst/>
        </p:spPr>
        <p:txBody>
          <a:bodyPr wrap="none" anchor="ctr"/>
          <a:lstStyle/>
          <a:p>
            <a:pPr eaLnBrk="0" hangingPunct="0">
              <a:defRPr/>
            </a:pPr>
            <a:endParaRPr lang="en-US" dirty="0">
              <a:latin typeface="+mj-lt"/>
              <a:ea typeface="+mn-ea"/>
              <a:cs typeface="ＭＳ Ｐゴシック"/>
            </a:endParaRPr>
          </a:p>
        </p:txBody>
      </p:sp>
      <p:pic>
        <p:nvPicPr>
          <p:cNvPr id="13" name="Picture 3"/>
          <p:cNvPicPr>
            <a:picLocks noChangeAspect="1" noChangeArrowheads="1"/>
          </p:cNvPicPr>
          <p:nvPr/>
        </p:nvPicPr>
        <p:blipFill>
          <a:blip r:embed="rId14" cstate="print"/>
          <a:srcRect/>
          <a:stretch>
            <a:fillRect/>
          </a:stretch>
        </p:blipFill>
        <p:spPr bwMode="auto">
          <a:xfrm>
            <a:off x="8253186" y="0"/>
            <a:ext cx="876300" cy="876300"/>
          </a:xfrm>
          <a:prstGeom prst="rect">
            <a:avLst/>
          </a:prstGeom>
          <a:noFill/>
          <a:ln w="9525">
            <a:noFill/>
            <a:miter lim="800000"/>
            <a:headEnd/>
            <a:tailEnd/>
          </a:ln>
        </p:spPr>
      </p:pic>
      <p:sp>
        <p:nvSpPr>
          <p:cNvPr id="2" name="Title Placeholder 1"/>
          <p:cNvSpPr>
            <a:spLocks noGrp="1"/>
          </p:cNvSpPr>
          <p:nvPr>
            <p:ph type="title"/>
          </p:nvPr>
        </p:nvSpPr>
        <p:spPr>
          <a:xfrm>
            <a:off x="457200" y="0"/>
            <a:ext cx="8229600" cy="822960"/>
          </a:xfrm>
          <a:prstGeom prst="rect">
            <a:avLst/>
          </a:prstGeom>
        </p:spPr>
        <p:txBody>
          <a:bodyPr vert="horz" lIns="91440" tIns="45720" rIns="91440" bIns="45720" rtlCol="0" anchor="ctr" anchorCtr="1">
            <a:normAutofit/>
          </a:bodyPr>
          <a:lstStyle/>
          <a:p>
            <a:r>
              <a:rPr lang="en-US" dirty="0" smtClean="0"/>
              <a:t>Click to edit title</a:t>
            </a:r>
            <a:endParaRPr lang="en-US" dirty="0"/>
          </a:p>
        </p:txBody>
      </p:sp>
      <p:pic>
        <p:nvPicPr>
          <p:cNvPr id="16" name="Picture 15" descr="NOAA_logo.png"/>
          <p:cNvPicPr preferRelativeResize="0">
            <a:picLocks/>
          </p:cNvPicPr>
          <p:nvPr userDrawn="1"/>
        </p:nvPicPr>
        <p:blipFill>
          <a:blip r:embed="rId15"/>
          <a:stretch>
            <a:fillRect/>
          </a:stretch>
        </p:blipFill>
        <p:spPr>
          <a:xfrm>
            <a:off x="0" y="0"/>
            <a:ext cx="877824" cy="877824"/>
          </a:xfrm>
          <a:prstGeom prst="rect">
            <a:avLst/>
          </a:prstGeom>
        </p:spPr>
      </p:pic>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hf hdr="0" ftr="0" dt="0"/>
  <p:txStyles>
    <p:titleStyle>
      <a:lvl1pPr algn="ctr" defTabSz="914400" rtl="0" eaLnBrk="1" latinLnBrk="0" hangingPunct="1">
        <a:spcBef>
          <a:spcPct val="0"/>
        </a:spcBef>
        <a:buNone/>
        <a:defRPr sz="3200" kern="1200" baseline="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jpeg"/><Relationship Id="rId3" Type="http://schemas.openxmlformats.org/officeDocument/2006/relationships/image" Target="../media/image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png"/><Relationship Id="rId1" Type="http://schemas.openxmlformats.org/officeDocument/2006/relationships/slideLayout" Target="../slideLayouts/slideLayout12.xml"/><Relationship Id="rId2" Type="http://schemas.openxmlformats.org/officeDocument/2006/relationships/image" Target="../media/image14.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 Id="rId3" Type="http://schemas.openxmlformats.org/officeDocument/2006/relationships/image" Target="../media/image18.jpeg"/></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tiff"/><Relationship Id="rId3" Type="http://schemas.openxmlformats.org/officeDocument/2006/relationships/image" Target="../media/image23.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groups.ssec.wisc.edu/groups/jpss/cryosphere/reports"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95412"/>
            <a:ext cx="7772400" cy="1470025"/>
          </a:xfrm>
        </p:spPr>
        <p:txBody>
          <a:bodyPr>
            <a:normAutofit fontScale="90000"/>
          </a:bodyPr>
          <a:lstStyle/>
          <a:p>
            <a:r>
              <a:rPr lang="en-US" sz="4000" dirty="0" smtClean="0"/>
              <a:t>Request for</a:t>
            </a:r>
            <a:br>
              <a:rPr lang="en-US" sz="4000" dirty="0" smtClean="0"/>
            </a:br>
            <a:r>
              <a:rPr lang="en-US" sz="4000" dirty="0" smtClean="0"/>
              <a:t>VIIRS Sea Ice Concentration IP </a:t>
            </a:r>
            <a:br>
              <a:rPr lang="en-US" sz="4000" dirty="0" smtClean="0"/>
            </a:br>
            <a:r>
              <a:rPr lang="en-US" sz="4000" dirty="0" smtClean="0"/>
              <a:t>Beta Maturity</a:t>
            </a:r>
            <a:r>
              <a:rPr lang="en-US" dirty="0" smtClean="0"/>
              <a:t/>
            </a:r>
            <a:br>
              <a:rPr lang="en-US" dirty="0" smtClean="0"/>
            </a:br>
            <a:endParaRPr lang="en-US" dirty="0"/>
          </a:p>
        </p:txBody>
      </p:sp>
      <p:sp>
        <p:nvSpPr>
          <p:cNvPr id="3" name="Subtitle 2"/>
          <p:cNvSpPr>
            <a:spLocks noGrp="1"/>
          </p:cNvSpPr>
          <p:nvPr>
            <p:ph type="subTitle" idx="4294967295"/>
          </p:nvPr>
        </p:nvSpPr>
        <p:spPr>
          <a:xfrm>
            <a:off x="866899" y="4504034"/>
            <a:ext cx="7362701" cy="1235041"/>
          </a:xfrm>
        </p:spPr>
        <p:txBody>
          <a:bodyPr>
            <a:normAutofit/>
          </a:bodyPr>
          <a:lstStyle/>
          <a:p>
            <a:pPr marL="0" indent="0" algn="ctr">
              <a:spcBef>
                <a:spcPts val="0"/>
              </a:spcBef>
              <a:buNone/>
            </a:pPr>
            <a:r>
              <a:rPr lang="en-US" sz="2000" dirty="0"/>
              <a:t>Cryosphere  Products Validation Team</a:t>
            </a:r>
          </a:p>
          <a:p>
            <a:pPr marL="0" indent="0" algn="ctr">
              <a:spcBef>
                <a:spcPts val="0"/>
              </a:spcBef>
              <a:buNone/>
            </a:pPr>
            <a:r>
              <a:rPr lang="en-US" sz="2000" dirty="0"/>
              <a:t>Jeff Key,  NOAA/NESDIS/STAR, Team Lead</a:t>
            </a:r>
          </a:p>
          <a:p>
            <a:pPr marL="0" indent="0" algn="ctr">
              <a:spcBef>
                <a:spcPts val="0"/>
              </a:spcBef>
              <a:buNone/>
            </a:pPr>
            <a:r>
              <a:rPr lang="en-US" sz="2000" dirty="0"/>
              <a:t>Paul Meade, Cryosphere  Products JAM</a:t>
            </a:r>
          </a:p>
        </p:txBody>
      </p:sp>
      <p:sp>
        <p:nvSpPr>
          <p:cNvPr id="5" name="TextBox 4"/>
          <p:cNvSpPr txBox="1"/>
          <p:nvPr/>
        </p:nvSpPr>
        <p:spPr>
          <a:xfrm>
            <a:off x="1508166" y="2738937"/>
            <a:ext cx="5890161" cy="1569660"/>
          </a:xfrm>
          <a:prstGeom prst="rect">
            <a:avLst/>
          </a:prstGeom>
          <a:noFill/>
        </p:spPr>
        <p:txBody>
          <a:bodyPr wrap="square" rtlCol="0">
            <a:spAutoFit/>
          </a:bodyPr>
          <a:lstStyle/>
          <a:p>
            <a:r>
              <a:rPr lang="en-US" sz="2400" dirty="0" smtClean="0"/>
              <a:t>DR # 7132</a:t>
            </a:r>
          </a:p>
          <a:p>
            <a:r>
              <a:rPr lang="en-US" sz="2400" dirty="0" smtClean="0"/>
              <a:t>CCR # 474-CCR-13-0945</a:t>
            </a:r>
          </a:p>
          <a:p>
            <a:r>
              <a:rPr lang="en-US" sz="2400" dirty="0" smtClean="0"/>
              <a:t>DRAT discussion: April 19, 2013</a:t>
            </a:r>
          </a:p>
          <a:p>
            <a:r>
              <a:rPr lang="en-US" sz="2400" dirty="0" smtClean="0"/>
              <a:t>AERB presentation: April 24, 2013</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 of Algorithm changes/updates</a:t>
            </a:r>
            <a:endParaRPr lang="en-US" dirty="0"/>
          </a:p>
        </p:txBody>
      </p:sp>
      <p:graphicFrame>
        <p:nvGraphicFramePr>
          <p:cNvPr id="5" name="Content Placeholder 4"/>
          <p:cNvGraphicFramePr>
            <a:graphicFrameLocks noGrp="1"/>
          </p:cNvGraphicFramePr>
          <p:nvPr>
            <p:ph idx="1"/>
          </p:nvPr>
        </p:nvGraphicFramePr>
        <p:xfrm>
          <a:off x="457200" y="1217225"/>
          <a:ext cx="8229600" cy="3764280"/>
        </p:xfrm>
        <a:graphic>
          <a:graphicData uri="http://schemas.openxmlformats.org/drawingml/2006/table">
            <a:tbl>
              <a:tblPr firstRow="1" bandRow="1">
                <a:tableStyleId>{5C22544A-7EE6-4342-B048-85BDC9FD1C3A}</a:tableStyleId>
              </a:tblPr>
              <a:tblGrid>
                <a:gridCol w="1300348"/>
                <a:gridCol w="1520042"/>
                <a:gridCol w="2805710"/>
                <a:gridCol w="2603500"/>
              </a:tblGrid>
              <a:tr h="370840">
                <a:tc>
                  <a:txBody>
                    <a:bodyPr/>
                    <a:lstStyle/>
                    <a:p>
                      <a:r>
                        <a:rPr lang="en-US" dirty="0" smtClean="0"/>
                        <a:t>Date</a:t>
                      </a:r>
                      <a:endParaRPr lang="en-US" dirty="0"/>
                    </a:p>
                  </a:txBody>
                  <a:tcPr/>
                </a:tc>
                <a:tc>
                  <a:txBody>
                    <a:bodyPr/>
                    <a:lstStyle/>
                    <a:p>
                      <a:r>
                        <a:rPr lang="en-US" dirty="0" smtClean="0"/>
                        <a:t>Update/DR#</a:t>
                      </a:r>
                      <a:endParaRPr lang="en-US" dirty="0"/>
                    </a:p>
                  </a:txBody>
                  <a:tcPr/>
                </a:tc>
                <a:tc>
                  <a:txBody>
                    <a:bodyPr/>
                    <a:lstStyle/>
                    <a:p>
                      <a:r>
                        <a:rPr lang="en-US" dirty="0" smtClean="0"/>
                        <a:t>Reason</a:t>
                      </a:r>
                      <a:endParaRPr lang="en-US" dirty="0"/>
                    </a:p>
                  </a:txBody>
                  <a:tcPr/>
                </a:tc>
                <a:tc>
                  <a:txBody>
                    <a:bodyPr/>
                    <a:lstStyle/>
                    <a:p>
                      <a:r>
                        <a:rPr lang="en-US" dirty="0" smtClean="0"/>
                        <a:t>Status</a:t>
                      </a:r>
                      <a:endParaRPr lang="en-US" dirty="0"/>
                    </a:p>
                  </a:txBody>
                  <a:tcPr/>
                </a:tc>
              </a:tr>
              <a:tr h="370840">
                <a:tc>
                  <a:txBody>
                    <a:bodyPr/>
                    <a:lstStyle/>
                    <a:p>
                      <a:r>
                        <a:rPr lang="en-US" sz="1200" dirty="0" smtClean="0">
                          <a:solidFill>
                            <a:schemeClr val="tx1"/>
                          </a:solidFill>
                        </a:rPr>
                        <a:t>04-09-2013</a:t>
                      </a:r>
                      <a:endParaRPr lang="en-US" sz="1200" dirty="0">
                        <a:solidFill>
                          <a:schemeClr val="tx1"/>
                        </a:solidFill>
                      </a:endParaRPr>
                    </a:p>
                  </a:txBody>
                  <a:tcPr/>
                </a:tc>
                <a:tc>
                  <a:txBody>
                    <a:bodyPr/>
                    <a:lstStyle/>
                    <a:p>
                      <a:r>
                        <a:rPr lang="en-US" sz="1200" dirty="0" smtClean="0"/>
                        <a:t>DR 7139</a:t>
                      </a:r>
                      <a:endParaRPr lang="en-US"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latin typeface="+mn-lt"/>
                        </a:rPr>
                        <a:t>Correct Sea Ice Conc. OAD flow chart</a:t>
                      </a:r>
                      <a:r>
                        <a:rPr lang="en-US" sz="1200" baseline="0" dirty="0" smtClean="0">
                          <a:solidFill>
                            <a:schemeClr val="tx1"/>
                          </a:solidFill>
                          <a:latin typeface="+mn-lt"/>
                        </a:rPr>
                        <a:t> figure</a:t>
                      </a:r>
                      <a:r>
                        <a:rPr lang="en-US" sz="1200" baseline="0" dirty="0">
                          <a:solidFill>
                            <a:schemeClr val="tx1"/>
                          </a:solidFill>
                          <a:latin typeface="+mn-lt"/>
                        </a:rPr>
                        <a:t> </a:t>
                      </a:r>
                      <a:endParaRPr lang="en-US" sz="1200" dirty="0" smtClean="0">
                        <a:solidFill>
                          <a:schemeClr val="tx1"/>
                        </a:solidFill>
                        <a:latin typeface="+mn-lt"/>
                      </a:endParaRPr>
                    </a:p>
                  </a:txBody>
                  <a:tcPr/>
                </a:tc>
                <a:tc>
                  <a:txBody>
                    <a:bodyPr/>
                    <a:lstStyle/>
                    <a:p>
                      <a:r>
                        <a:rPr lang="en-US" sz="1200" dirty="0" smtClean="0"/>
                        <a:t>Request</a:t>
                      </a:r>
                      <a:r>
                        <a:rPr lang="en-US" sz="1200" baseline="0" dirty="0" smtClean="0"/>
                        <a:t> closure with Beta Maturity 474-CCR-13-0945</a:t>
                      </a:r>
                      <a:endParaRPr lang="en-US" sz="1200"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rPr>
                        <a:t>12-13-2012</a:t>
                      </a:r>
                    </a:p>
                  </a:txBody>
                  <a:tcPr/>
                </a:tc>
                <a:tc>
                  <a:txBody>
                    <a:bodyPr/>
                    <a:lstStyle/>
                    <a:p>
                      <a:r>
                        <a:rPr lang="en-US" sz="1200" dirty="0" smtClean="0"/>
                        <a:t>DR 5017</a:t>
                      </a:r>
                      <a:endParaRPr lang="en-US" sz="1200" dirty="0"/>
                    </a:p>
                  </a:txBody>
                  <a:tcPr/>
                </a:tc>
                <a:tc>
                  <a:txBody>
                    <a:bodyPr/>
                    <a:lstStyle/>
                    <a:p>
                      <a:r>
                        <a:rPr lang="en-US" sz="1200" kern="1200" dirty="0" smtClean="0">
                          <a:solidFill>
                            <a:schemeClr val="dk1"/>
                          </a:solidFill>
                          <a:latin typeface="+mn-lt"/>
                          <a:ea typeface="+mn-ea"/>
                          <a:cs typeface="+mn-cs"/>
                        </a:rPr>
                        <a:t>RTN Sev2 PCR Ice IPs Maneuver</a:t>
                      </a:r>
                      <a:endParaRPr lang="en-US" sz="1200" dirty="0">
                        <a:latin typeface="+mn-lt"/>
                      </a:endParaRPr>
                    </a:p>
                  </a:txBody>
                  <a:tcPr/>
                </a:tc>
                <a:tc>
                  <a:txBody>
                    <a:bodyPr/>
                    <a:lstStyle/>
                    <a:p>
                      <a:r>
                        <a:rPr lang="en-US" sz="1200" dirty="0" smtClean="0"/>
                        <a:t>open</a:t>
                      </a:r>
                      <a:endParaRPr lang="en-US" sz="1200"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rPr>
                        <a:t>11-27-2012</a:t>
                      </a:r>
                    </a:p>
                    <a:p>
                      <a:endParaRPr lang="en-US" sz="1200" dirty="0">
                        <a:solidFill>
                          <a:schemeClr val="tx1"/>
                        </a:solidFill>
                      </a:endParaRPr>
                    </a:p>
                  </a:txBody>
                  <a:tcPr/>
                </a:tc>
                <a:tc>
                  <a:txBody>
                    <a:bodyPr/>
                    <a:lstStyle/>
                    <a:p>
                      <a:r>
                        <a:rPr lang="en-US" sz="1200" dirty="0" smtClean="0"/>
                        <a:t>DR 4987</a:t>
                      </a:r>
                      <a:endParaRPr lang="en-US" sz="1200" dirty="0"/>
                    </a:p>
                  </a:txBody>
                  <a:tcPr/>
                </a:tc>
                <a:tc>
                  <a:txBody>
                    <a:bodyPr/>
                    <a:lstStyle/>
                    <a:p>
                      <a:r>
                        <a:rPr lang="en-US" sz="1200" kern="1200" dirty="0" smtClean="0">
                          <a:solidFill>
                            <a:schemeClr val="dk1"/>
                          </a:solidFill>
                          <a:latin typeface="+mn-lt"/>
                          <a:ea typeface="+mn-ea"/>
                          <a:cs typeface="+mn-cs"/>
                        </a:rPr>
                        <a:t>Sea Ice Quality/Ice Concentration IP:  Additional quality checks for identifying regions with potential VCM cloud leakage</a:t>
                      </a:r>
                      <a:endParaRPr lang="en-US" sz="1200" dirty="0">
                        <a:latin typeface="+mn-lt"/>
                      </a:endParaRPr>
                    </a:p>
                  </a:txBody>
                  <a:tcPr/>
                </a:tc>
                <a:tc>
                  <a:txBody>
                    <a:bodyPr/>
                    <a:lstStyle/>
                    <a:p>
                      <a:r>
                        <a:rPr lang="en-US" sz="1200" dirty="0" smtClean="0"/>
                        <a:t>open</a:t>
                      </a:r>
                      <a:endParaRPr lang="en-US" sz="1200" dirty="0"/>
                    </a:p>
                  </a:txBody>
                  <a:tcPr/>
                </a:tc>
              </a:tr>
              <a:tr h="370840">
                <a:tc>
                  <a:txBody>
                    <a:bodyPr/>
                    <a:lstStyle/>
                    <a:p>
                      <a:r>
                        <a:rPr lang="en-US" sz="1200" dirty="0" smtClean="0">
                          <a:solidFill>
                            <a:schemeClr val="tx1"/>
                          </a:solidFill>
                        </a:rPr>
                        <a:t>10-17-2012</a:t>
                      </a:r>
                      <a:endParaRPr lang="en-US" sz="1200" dirty="0">
                        <a:solidFill>
                          <a:schemeClr val="tx1"/>
                        </a:solidFill>
                      </a:endParaRPr>
                    </a:p>
                  </a:txBody>
                  <a:tcPr/>
                </a:tc>
                <a:tc>
                  <a:txBody>
                    <a:bodyPr/>
                    <a:lstStyle/>
                    <a:p>
                      <a:r>
                        <a:rPr lang="en-US" sz="1200" dirty="0" smtClean="0"/>
                        <a:t>DR 4959</a:t>
                      </a:r>
                      <a:endParaRPr lang="en-US" sz="1200" dirty="0"/>
                    </a:p>
                  </a:txBody>
                  <a:tcPr/>
                </a:tc>
                <a:tc>
                  <a:txBody>
                    <a:bodyPr/>
                    <a:lstStyle/>
                    <a:p>
                      <a:r>
                        <a:rPr lang="en-US" sz="1200" baseline="0" dirty="0" smtClean="0">
                          <a:latin typeface="+mn-lt"/>
                        </a:rPr>
                        <a:t>Sea Ice Conc. Tie Point Fill Fix </a:t>
                      </a:r>
                      <a:endParaRPr lang="en-US" sz="1200" dirty="0">
                        <a:latin typeface="+mn-lt"/>
                      </a:endParaRPr>
                    </a:p>
                  </a:txBody>
                  <a:tcPr/>
                </a:tc>
                <a:tc>
                  <a:txBody>
                    <a:bodyPr/>
                    <a:lstStyle/>
                    <a:p>
                      <a:r>
                        <a:rPr lang="en-US" sz="1200" dirty="0" smtClean="0"/>
                        <a:t>open</a:t>
                      </a:r>
                      <a:endParaRPr lang="en-US" sz="1200" dirty="0"/>
                    </a:p>
                  </a:txBody>
                  <a:tcPr/>
                </a:tc>
              </a:tr>
              <a:tr h="370840">
                <a:tc>
                  <a:txBody>
                    <a:bodyPr/>
                    <a:lstStyle/>
                    <a:p>
                      <a:r>
                        <a:rPr lang="en-US" sz="1200" dirty="0" smtClean="0">
                          <a:solidFill>
                            <a:schemeClr val="tx1"/>
                          </a:solidFill>
                        </a:rPr>
                        <a:t>01-19-2012</a:t>
                      </a:r>
                      <a:endParaRPr lang="en-US" sz="1200" dirty="0">
                        <a:solidFill>
                          <a:schemeClr val="tx1"/>
                        </a:solidFill>
                      </a:endParaRPr>
                    </a:p>
                  </a:txBody>
                  <a:tcPr/>
                </a:tc>
                <a:tc>
                  <a:txBody>
                    <a:bodyPr/>
                    <a:lstStyle/>
                    <a:p>
                      <a:r>
                        <a:rPr lang="en-US" sz="1200" dirty="0" smtClean="0">
                          <a:solidFill>
                            <a:schemeClr val="tx1"/>
                          </a:solidFill>
                        </a:rPr>
                        <a:t>DR</a:t>
                      </a:r>
                      <a:r>
                        <a:rPr lang="en-US" sz="1200" baseline="0" dirty="0" smtClean="0">
                          <a:solidFill>
                            <a:schemeClr val="tx1"/>
                          </a:solidFill>
                        </a:rPr>
                        <a:t> 4524</a:t>
                      </a:r>
                      <a:endParaRPr lang="en-US" sz="1200" dirty="0">
                        <a:solidFill>
                          <a:schemeClr val="tx1"/>
                        </a:solidFill>
                      </a:endParaRPr>
                    </a:p>
                  </a:txBody>
                  <a:tcPr/>
                </a:tc>
                <a:tc>
                  <a:txBody>
                    <a:bodyPr/>
                    <a:lstStyle/>
                    <a:p>
                      <a:r>
                        <a:rPr lang="en-US" sz="1200" kern="1200" dirty="0" smtClean="0">
                          <a:solidFill>
                            <a:schemeClr val="tx1"/>
                          </a:solidFill>
                          <a:latin typeface="+mn-lt"/>
                          <a:ea typeface="+mn-ea"/>
                          <a:cs typeface="+mn-cs"/>
                        </a:rPr>
                        <a:t>OAD for VIIRS Sea Ice Concentration (SIC) Intermediate Product (IP) Mx6 Updates (ECR-ALG-0034) (CDRL A031)</a:t>
                      </a:r>
                      <a:endParaRPr lang="en-US" sz="1200" dirty="0">
                        <a:solidFill>
                          <a:schemeClr val="tx1"/>
                        </a:solidFill>
                        <a:latin typeface="+mn-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rPr>
                        <a:t>open</a:t>
                      </a:r>
                    </a:p>
                    <a:p>
                      <a:endParaRPr lang="en-US" sz="1200" dirty="0">
                        <a:solidFill>
                          <a:schemeClr val="tx1"/>
                        </a:solidFill>
                      </a:endParaRPr>
                    </a:p>
                  </a:txBody>
                  <a:tcPr/>
                </a:tc>
              </a:tr>
              <a:tr h="370840">
                <a:tc>
                  <a:txBody>
                    <a:bodyPr/>
                    <a:lstStyle/>
                    <a:p>
                      <a:r>
                        <a:rPr lang="en-US" sz="1200" dirty="0" smtClean="0">
                          <a:solidFill>
                            <a:schemeClr val="tx1"/>
                          </a:solidFill>
                        </a:rPr>
                        <a:t>12-08-2010</a:t>
                      </a:r>
                      <a:endParaRPr lang="en-US" sz="1200" dirty="0">
                        <a:solidFill>
                          <a:schemeClr val="tx1"/>
                        </a:solidFill>
                      </a:endParaRPr>
                    </a:p>
                  </a:txBody>
                  <a:tcPr/>
                </a:tc>
                <a:tc>
                  <a:txBody>
                    <a:bodyPr/>
                    <a:lstStyle/>
                    <a:p>
                      <a:r>
                        <a:rPr lang="en-US" sz="1200" dirty="0" smtClean="0">
                          <a:solidFill>
                            <a:schemeClr val="tx1"/>
                          </a:solidFill>
                        </a:rPr>
                        <a:t>DR 4129</a:t>
                      </a:r>
                      <a:endParaRPr lang="en-US" sz="1200" dirty="0">
                        <a:solidFill>
                          <a:schemeClr val="tx1"/>
                        </a:solidFill>
                      </a:endParaRPr>
                    </a:p>
                  </a:txBody>
                  <a:tcPr/>
                </a:tc>
                <a:tc>
                  <a:txBody>
                    <a:bodyPr/>
                    <a:lstStyle/>
                    <a:p>
                      <a:r>
                        <a:rPr lang="en-US" sz="1200" kern="1200" dirty="0" smtClean="0">
                          <a:solidFill>
                            <a:schemeClr val="dk1"/>
                          </a:solidFill>
                          <a:latin typeface="+mn-lt"/>
                          <a:ea typeface="+mn-ea"/>
                          <a:cs typeface="+mn-cs"/>
                        </a:rPr>
                        <a:t>Ice concentration weights not initialized before final ice concentration calculation</a:t>
                      </a:r>
                      <a:endParaRPr lang="en-US" sz="1200" dirty="0">
                        <a:solidFill>
                          <a:schemeClr val="tx1"/>
                        </a:solidFill>
                        <a:latin typeface="+mn-lt"/>
                      </a:endParaRPr>
                    </a:p>
                  </a:txBody>
                  <a:tcPr/>
                </a:tc>
                <a:tc>
                  <a:txBody>
                    <a:bodyPr/>
                    <a:lstStyle/>
                    <a:p>
                      <a:r>
                        <a:rPr lang="en-US" sz="1200" dirty="0" smtClean="0">
                          <a:solidFill>
                            <a:schemeClr val="tx1"/>
                          </a:solidFill>
                        </a:rPr>
                        <a:t>open</a:t>
                      </a:r>
                      <a:endParaRPr lang="en-US" sz="1200" dirty="0">
                        <a:solidFill>
                          <a:schemeClr val="tx1"/>
                        </a:solidFill>
                      </a:endParaRPr>
                    </a:p>
                  </a:txBody>
                  <a:tcPr/>
                </a:tc>
              </a:tr>
              <a:tr h="370840">
                <a:tc>
                  <a:txBody>
                    <a:bodyPr/>
                    <a:lstStyle/>
                    <a:p>
                      <a:r>
                        <a:rPr lang="en-US" sz="1200" dirty="0" smtClean="0">
                          <a:solidFill>
                            <a:schemeClr val="tx1"/>
                          </a:solidFill>
                        </a:rPr>
                        <a:t>07-17-2009</a:t>
                      </a:r>
                      <a:endParaRPr lang="en-US" sz="1200" dirty="0">
                        <a:solidFill>
                          <a:schemeClr val="tx1"/>
                        </a:solidFill>
                      </a:endParaRPr>
                    </a:p>
                  </a:txBody>
                  <a:tcPr/>
                </a:tc>
                <a:tc>
                  <a:txBody>
                    <a:bodyPr/>
                    <a:lstStyle/>
                    <a:p>
                      <a:r>
                        <a:rPr lang="en-US" sz="1200" dirty="0" smtClean="0">
                          <a:solidFill>
                            <a:schemeClr val="tx1"/>
                          </a:solidFill>
                        </a:rPr>
                        <a:t>DR 2863</a:t>
                      </a:r>
                      <a:endParaRPr lang="en-US" sz="1200" dirty="0">
                        <a:solidFill>
                          <a:schemeClr val="tx1"/>
                        </a:solidFill>
                      </a:endParaRPr>
                    </a:p>
                  </a:txBody>
                  <a:tcPr/>
                </a:tc>
                <a:tc>
                  <a:txBody>
                    <a:bodyPr/>
                    <a:lstStyle/>
                    <a:p>
                      <a:r>
                        <a:rPr lang="en-US" sz="1200" kern="1200" dirty="0" smtClean="0">
                          <a:solidFill>
                            <a:schemeClr val="dk1"/>
                          </a:solidFill>
                          <a:latin typeface="+mn-lt"/>
                          <a:ea typeface="+mn-ea"/>
                          <a:cs typeface="+mn-cs"/>
                        </a:rPr>
                        <a:t>Latency impact due to valid point count methodology</a:t>
                      </a:r>
                      <a:endParaRPr lang="en-US" sz="1200" dirty="0">
                        <a:solidFill>
                          <a:schemeClr val="tx1"/>
                        </a:solidFill>
                        <a:latin typeface="+mn-lt"/>
                      </a:endParaRPr>
                    </a:p>
                  </a:txBody>
                  <a:tcPr/>
                </a:tc>
                <a:tc>
                  <a:txBody>
                    <a:bodyPr/>
                    <a:lstStyle/>
                    <a:p>
                      <a:r>
                        <a:rPr lang="en-US" sz="1200" dirty="0" smtClean="0">
                          <a:solidFill>
                            <a:schemeClr val="tx1"/>
                          </a:solidFill>
                        </a:rPr>
                        <a:t>Deferred for re-evaluation</a:t>
                      </a:r>
                      <a:endParaRPr lang="en-US" sz="1200" dirty="0">
                        <a:solidFill>
                          <a:schemeClr val="tx1"/>
                        </a:solidFill>
                      </a:endParaRPr>
                    </a:p>
                  </a:txBody>
                  <a:tcPr/>
                </a:tc>
              </a:tr>
            </a:tbl>
          </a:graphicData>
        </a:graphic>
      </p:graphicFrame>
      <p:sp>
        <p:nvSpPr>
          <p:cNvPr id="4" name="Slide Number Placeholder 3"/>
          <p:cNvSpPr>
            <a:spLocks noGrp="1"/>
          </p:cNvSpPr>
          <p:nvPr>
            <p:ph type="sldNum" sz="quarter" idx="12"/>
          </p:nvPr>
        </p:nvSpPr>
        <p:spPr/>
        <p:txBody>
          <a:bodyPr/>
          <a:lstStyle/>
          <a:p>
            <a:fld id="{96E36F11-A39A-294D-A59D-6180D50ED29D}" type="slidenum">
              <a:rPr lang="en-US" smtClean="0"/>
              <a:pPr/>
              <a:t>10</a:t>
            </a:fld>
            <a:endParaRPr lang="en-US" dirty="0"/>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Beta Maturity Evaluation</a:t>
            </a:r>
            <a:endParaRPr lang="en-US" dirty="0"/>
          </a:p>
        </p:txBody>
      </p:sp>
      <p:sp>
        <p:nvSpPr>
          <p:cNvPr id="3" name="Content Placeholder 2"/>
          <p:cNvSpPr>
            <a:spLocks noGrp="1"/>
          </p:cNvSpPr>
          <p:nvPr>
            <p:ph idx="1"/>
          </p:nvPr>
        </p:nvSpPr>
        <p:spPr>
          <a:xfrm>
            <a:off x="397825" y="1110349"/>
            <a:ext cx="8229600" cy="5349875"/>
          </a:xfrm>
        </p:spPr>
        <p:txBody>
          <a:bodyPr>
            <a:normAutofit lnSpcReduction="10000"/>
          </a:bodyPr>
          <a:lstStyle/>
          <a:p>
            <a:r>
              <a:rPr lang="en-US" dirty="0" smtClean="0"/>
              <a:t>Beta Maturity Evaluation Approaches</a:t>
            </a:r>
          </a:p>
          <a:p>
            <a:pPr lvl="1"/>
            <a:r>
              <a:rPr lang="en-US" dirty="0" smtClean="0"/>
              <a:t>Visualizations  of daily global VIIRS Sea Ice Concentration and comparison with passive microwave ice concentration</a:t>
            </a:r>
          </a:p>
          <a:p>
            <a:r>
              <a:rPr lang="en-US" dirty="0"/>
              <a:t>Criteria: Minimally validated</a:t>
            </a:r>
          </a:p>
          <a:p>
            <a:pPr lvl="1"/>
            <a:r>
              <a:rPr lang="en-US" dirty="0"/>
              <a:t>Evaluation is based on a limited number of focus days (hemispheric comparisons for retrieval products)</a:t>
            </a:r>
          </a:p>
          <a:p>
            <a:pPr lvl="2"/>
            <a:r>
              <a:rPr lang="en-US" dirty="0"/>
              <a:t>NH data: 1/29/2012, 2/1/2012, 2/27/2012</a:t>
            </a:r>
          </a:p>
          <a:p>
            <a:pPr lvl="2"/>
            <a:r>
              <a:rPr lang="en-US" dirty="0"/>
              <a:t>Antarctica:  10/12/2012</a:t>
            </a:r>
            <a:endParaRPr lang="en-US" dirty="0">
              <a:solidFill>
                <a:srgbClr val="FF0000"/>
              </a:solidFill>
            </a:endParaRPr>
          </a:p>
          <a:p>
            <a:pPr lvl="1"/>
            <a:r>
              <a:rPr lang="en-US" dirty="0"/>
              <a:t>Some detailed  analysis has been done on other days with a limited set of granules focused on a region </a:t>
            </a:r>
          </a:p>
          <a:p>
            <a:pPr lvl="2"/>
            <a:r>
              <a:rPr lang="en-US" dirty="0"/>
              <a:t> Beaufort Sea: 1/29/2012, 2/9/2012, 4/5/2012, 6/8/2012, 7/23/2012</a:t>
            </a:r>
          </a:p>
          <a:p>
            <a:pPr lvl="2"/>
            <a:r>
              <a:rPr lang="en-US" dirty="0"/>
              <a:t>Gulf of Alaska:  12/17/2012</a:t>
            </a:r>
          </a:p>
          <a:p>
            <a:pPr lvl="2"/>
            <a:r>
              <a:rPr lang="en-US" dirty="0"/>
              <a:t>Terra Nova Bay: 10/12/2012</a:t>
            </a:r>
          </a:p>
          <a:p>
            <a:pPr lvl="2"/>
            <a:endParaRPr lang="en-US" dirty="0">
              <a:solidFill>
                <a:srgbClr val="FF0000"/>
              </a:solidFill>
            </a:endParaRPr>
          </a:p>
          <a:p>
            <a:pPr lvl="1"/>
            <a:endParaRPr lang="en-US" dirty="0">
              <a:solidFill>
                <a:srgbClr val="FF0000"/>
              </a:solidFill>
            </a:endParaRPr>
          </a:p>
        </p:txBody>
      </p:sp>
      <p:sp>
        <p:nvSpPr>
          <p:cNvPr id="4" name="Slide Number Placeholder 3"/>
          <p:cNvSpPr>
            <a:spLocks noGrp="1"/>
          </p:cNvSpPr>
          <p:nvPr>
            <p:ph type="sldNum" sz="quarter" idx="12"/>
          </p:nvPr>
        </p:nvSpPr>
        <p:spPr/>
        <p:txBody>
          <a:bodyPr/>
          <a:lstStyle/>
          <a:p>
            <a:fld id="{96E36F11-A39A-294D-A59D-6180D50ED29D}" type="slidenum">
              <a:rPr lang="en-US" smtClean="0"/>
              <a:pPr/>
              <a:t>11</a:t>
            </a:fld>
            <a:endParaRPr lang="en-US" dirty="0"/>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Beta Maturity Evaluation – Comparison of VIIRS Ice Conc. </a:t>
            </a:r>
            <a:r>
              <a:rPr lang="en-US" dirty="0"/>
              <a:t>t</a:t>
            </a:r>
            <a:r>
              <a:rPr lang="en-US" dirty="0" smtClean="0"/>
              <a:t>o Passive Microwave</a:t>
            </a:r>
            <a:endParaRPr lang="en-US" dirty="0"/>
          </a:p>
        </p:txBody>
      </p:sp>
      <p:sp>
        <p:nvSpPr>
          <p:cNvPr id="4" name="Slide Number Placeholder 3"/>
          <p:cNvSpPr>
            <a:spLocks noGrp="1"/>
          </p:cNvSpPr>
          <p:nvPr>
            <p:ph type="sldNum" sz="quarter" idx="12"/>
          </p:nvPr>
        </p:nvSpPr>
        <p:spPr>
          <a:xfrm>
            <a:off x="6896100" y="6492875"/>
            <a:ext cx="2133600" cy="365125"/>
          </a:xfrm>
        </p:spPr>
        <p:txBody>
          <a:bodyPr/>
          <a:lstStyle/>
          <a:p>
            <a:fld id="{96E36F11-A39A-294D-A59D-6180D50ED29D}" type="slidenum">
              <a:rPr lang="en-US" smtClean="0"/>
              <a:pPr/>
              <a:t>12</a:t>
            </a:fld>
            <a:endParaRPr lang="en-US" dirty="0"/>
          </a:p>
        </p:txBody>
      </p:sp>
      <p:sp>
        <p:nvSpPr>
          <p:cNvPr id="3" name="TextBox 2"/>
          <p:cNvSpPr txBox="1"/>
          <p:nvPr/>
        </p:nvSpPr>
        <p:spPr>
          <a:xfrm>
            <a:off x="-1" y="1193800"/>
            <a:ext cx="1611403" cy="369332"/>
          </a:xfrm>
          <a:prstGeom prst="rect">
            <a:avLst/>
          </a:prstGeom>
          <a:noFill/>
        </p:spPr>
        <p:txBody>
          <a:bodyPr wrap="square" rtlCol="0">
            <a:spAutoFit/>
          </a:bodyPr>
          <a:lstStyle/>
          <a:p>
            <a:endParaRPr lang="en-US" dirty="0"/>
          </a:p>
        </p:txBody>
      </p:sp>
      <p:pic>
        <p:nvPicPr>
          <p:cNvPr id="8" name="Picture 7" descr="viirs_ice_conc_vs_ssmi.jpg"/>
          <p:cNvPicPr>
            <a:picLocks noChangeAspect="1"/>
          </p:cNvPicPr>
          <p:nvPr/>
        </p:nvPicPr>
        <p:blipFill>
          <a:blip r:embed="rId3" cstate="print"/>
          <a:stretch>
            <a:fillRect/>
          </a:stretch>
        </p:blipFill>
        <p:spPr>
          <a:xfrm>
            <a:off x="0" y="1578608"/>
            <a:ext cx="9144000" cy="4773168"/>
          </a:xfrm>
          <a:prstGeom prst="rect">
            <a:avLst/>
          </a:prstGeom>
        </p:spPr>
      </p:pic>
      <p:sp>
        <p:nvSpPr>
          <p:cNvPr id="12" name="Footer Placeholder 6"/>
          <p:cNvSpPr>
            <a:spLocks noGrp="1"/>
          </p:cNvSpPr>
          <p:nvPr>
            <p:ph type="ftr" sz="quarter" idx="11"/>
          </p:nvPr>
        </p:nvSpPr>
        <p:spPr>
          <a:xfrm>
            <a:off x="393700" y="1003300"/>
            <a:ext cx="8191500" cy="365125"/>
          </a:xfrm>
        </p:spPr>
        <p:txBody>
          <a:bodyPr/>
          <a:lstStyle/>
          <a:p>
            <a:r>
              <a:rPr lang="en-US" sz="2000" dirty="0" smtClean="0">
                <a:solidFill>
                  <a:schemeClr val="tx1"/>
                </a:solidFill>
              </a:rPr>
              <a:t>VIIRS sea ice concentration IP is retrieving false sea ice over lower-latitude ocean areas</a:t>
            </a:r>
            <a:r>
              <a:rPr lang="en-US" sz="2000" dirty="0" smtClean="0">
                <a:solidFill>
                  <a:srgbClr val="FF0000"/>
                </a:solidFill>
              </a:rPr>
              <a:t>. </a:t>
            </a:r>
            <a:endParaRPr lang="en-US" sz="2000"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Beta Maturity Evaluation – Comparison </a:t>
            </a:r>
            <a:r>
              <a:rPr lang="en-US" dirty="0" smtClean="0"/>
              <a:t>of </a:t>
            </a:r>
            <a:r>
              <a:rPr lang="en-US" dirty="0"/>
              <a:t>VIIRS Ice Conc. t</a:t>
            </a:r>
            <a:r>
              <a:rPr lang="en-US" dirty="0" smtClean="0"/>
              <a:t>o Passive </a:t>
            </a:r>
            <a:r>
              <a:rPr lang="en-US" dirty="0"/>
              <a:t>Microwave</a:t>
            </a:r>
          </a:p>
        </p:txBody>
      </p:sp>
      <p:sp>
        <p:nvSpPr>
          <p:cNvPr id="4" name="Slide Number Placeholder 3"/>
          <p:cNvSpPr>
            <a:spLocks noGrp="1"/>
          </p:cNvSpPr>
          <p:nvPr>
            <p:ph type="sldNum" sz="quarter" idx="12"/>
          </p:nvPr>
        </p:nvSpPr>
        <p:spPr/>
        <p:txBody>
          <a:bodyPr/>
          <a:lstStyle/>
          <a:p>
            <a:fld id="{96E36F11-A39A-294D-A59D-6180D50ED29D}" type="slidenum">
              <a:rPr lang="en-US" smtClean="0"/>
              <a:pPr/>
              <a:t>13</a:t>
            </a:fld>
            <a:endParaRPr lang="en-US" dirty="0"/>
          </a:p>
        </p:txBody>
      </p:sp>
      <p:pic>
        <p:nvPicPr>
          <p:cNvPr id="6" name="Picture 2" descr="NPP_SIC_1km_2012_291_10_17_1714_1725.jpg"/>
          <p:cNvPicPr>
            <a:picLocks noChangeAspect="1"/>
          </p:cNvPicPr>
          <p:nvPr/>
        </p:nvPicPr>
        <p:blipFill rotWithShape="1">
          <a:blip r:embed="rId2">
            <a:extLst>
              <a:ext uri="{28A0092B-C50C-407E-A947-70E740481C1C}">
                <a14:useLocalDpi xmlns:a14="http://schemas.microsoft.com/office/drawing/2010/main" val="0"/>
              </a:ext>
            </a:extLst>
          </a:blip>
          <a:srcRect l="-10139" t="10208" r="10139" b="-10208"/>
          <a:stretch/>
        </p:blipFill>
        <p:spPr bwMode="auto">
          <a:xfrm>
            <a:off x="190500" y="2011680"/>
            <a:ext cx="3657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descr="Microwave_SIC_2012_291_10_17_0000_240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48100" y="1380490"/>
            <a:ext cx="4442460" cy="4442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279400" y="5638800"/>
            <a:ext cx="8407400" cy="646331"/>
          </a:xfrm>
          <a:prstGeom prst="rect">
            <a:avLst/>
          </a:prstGeom>
          <a:noFill/>
        </p:spPr>
        <p:txBody>
          <a:bodyPr wrap="square" rtlCol="0">
            <a:spAutoFit/>
          </a:bodyPr>
          <a:lstStyle/>
          <a:p>
            <a:r>
              <a:rPr lang="en-US" dirty="0" smtClean="0"/>
              <a:t>VIIRS Sea Ice Concentration IP (left) vs. SSM/I Ice Concentration (right) for 10/12/2012, Antarctica.</a:t>
            </a:r>
            <a:endParaRPr lang="en-US" dirty="0"/>
          </a:p>
        </p:txBody>
      </p:sp>
    </p:spTree>
    <p:extLst>
      <p:ext uri="{BB962C8B-B14F-4D97-AF65-F5344CB8AC3E}">
        <p14:creationId xmlns:p14="http://schemas.microsoft.com/office/powerpoint/2010/main" val="39309461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Beta Maturity Evaluation – Comparison  VIIRS Ice Conc. Passive Microwave</a:t>
            </a:r>
          </a:p>
        </p:txBody>
      </p:sp>
      <p:sp>
        <p:nvSpPr>
          <p:cNvPr id="4" name="Slide Number Placeholder 3"/>
          <p:cNvSpPr>
            <a:spLocks noGrp="1"/>
          </p:cNvSpPr>
          <p:nvPr>
            <p:ph type="sldNum" sz="quarter" idx="12"/>
          </p:nvPr>
        </p:nvSpPr>
        <p:spPr/>
        <p:txBody>
          <a:bodyPr/>
          <a:lstStyle/>
          <a:p>
            <a:fld id="{96E36F11-A39A-294D-A59D-6180D50ED29D}" type="slidenum">
              <a:rPr lang="en-US" smtClean="0"/>
              <a:pPr/>
              <a:t>14</a:t>
            </a:fld>
            <a:endParaRPr lang="en-US" dirty="0"/>
          </a:p>
        </p:txBody>
      </p:sp>
      <p:pic>
        <p:nvPicPr>
          <p:cNvPr id="5" name="Picture 4" descr="viirs_ssmi_ice_extent_1_feb_29_jan_12.jpg"/>
          <p:cNvPicPr>
            <a:picLocks noChangeAspect="1"/>
          </p:cNvPicPr>
          <p:nvPr/>
        </p:nvPicPr>
        <p:blipFill>
          <a:blip r:embed="rId2"/>
          <a:stretch>
            <a:fillRect/>
          </a:stretch>
        </p:blipFill>
        <p:spPr>
          <a:xfrm>
            <a:off x="1490817" y="1184838"/>
            <a:ext cx="7522604" cy="5536637"/>
          </a:xfrm>
          <a:prstGeom prst="rect">
            <a:avLst/>
          </a:prstGeom>
        </p:spPr>
      </p:pic>
      <p:sp>
        <p:nvSpPr>
          <p:cNvPr id="6" name="TextBox 5"/>
          <p:cNvSpPr txBox="1"/>
          <p:nvPr/>
        </p:nvSpPr>
        <p:spPr>
          <a:xfrm>
            <a:off x="1" y="1371600"/>
            <a:ext cx="1490816" cy="2523768"/>
          </a:xfrm>
          <a:prstGeom prst="rect">
            <a:avLst/>
          </a:prstGeom>
          <a:noFill/>
        </p:spPr>
        <p:txBody>
          <a:bodyPr wrap="square" rtlCol="0">
            <a:spAutoFit/>
          </a:bodyPr>
          <a:lstStyle/>
          <a:p>
            <a:r>
              <a:rPr lang="en-US" sz="1400" dirty="0"/>
              <a:t>Sea ice extent is realistic, but with some false ice over open water, misclassification of new/young vs. other </a:t>
            </a:r>
            <a:r>
              <a:rPr lang="en-US" sz="1400" dirty="0" smtClean="0"/>
              <a:t>ice (in SIC EDR), </a:t>
            </a:r>
            <a:r>
              <a:rPr lang="en-US" sz="1400" dirty="0"/>
              <a:t>and some misplacement of land values</a:t>
            </a:r>
          </a:p>
          <a:p>
            <a:endParaRPr lang="en-US" dirty="0"/>
          </a:p>
        </p:txBody>
      </p:sp>
    </p:spTree>
    <p:extLst>
      <p:ext uri="{BB962C8B-B14F-4D97-AF65-F5344CB8AC3E}">
        <p14:creationId xmlns:p14="http://schemas.microsoft.com/office/powerpoint/2010/main" val="26991421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dirty="0" smtClean="0"/>
              <a:t>Beta Justification Summary</a:t>
            </a:r>
            <a:r>
              <a:rPr lang="en-US" sz="2800" dirty="0" smtClean="0"/>
              <a:t> </a:t>
            </a:r>
            <a:endParaRPr lang="en-US" sz="2800" dirty="0"/>
          </a:p>
        </p:txBody>
      </p:sp>
      <p:sp>
        <p:nvSpPr>
          <p:cNvPr id="8" name="Content Placeholder 7"/>
          <p:cNvSpPr>
            <a:spLocks noGrp="1"/>
          </p:cNvSpPr>
          <p:nvPr>
            <p:ph idx="1"/>
          </p:nvPr>
        </p:nvSpPr>
        <p:spPr>
          <a:xfrm>
            <a:off x="314700" y="1062850"/>
            <a:ext cx="8229600" cy="5492329"/>
          </a:xfrm>
        </p:spPr>
        <p:txBody>
          <a:bodyPr>
            <a:normAutofit/>
          </a:bodyPr>
          <a:lstStyle/>
          <a:p>
            <a:r>
              <a:rPr lang="en-US" dirty="0" smtClean="0"/>
              <a:t>Criteria: Early release product</a:t>
            </a:r>
          </a:p>
          <a:p>
            <a:pPr lvl="1"/>
            <a:r>
              <a:rPr lang="en-US" dirty="0" smtClean="0"/>
              <a:t>Ice Concentration IP performance is directly dependent on VIIRS Imagery resolution SDRs  and the VIIRS Surface Temperature IP.  It is also dependent on the VIIRS Cloud Mask IP, and AOT IP through the Ice Quality Flags IP and Ice Weights IP </a:t>
            </a:r>
          </a:p>
          <a:p>
            <a:pPr lvl="2"/>
            <a:r>
              <a:rPr lang="en-US" dirty="0" smtClean="0"/>
              <a:t>VIIRS SDR Cal and Geo products reached provisional maturity in March, 2013. </a:t>
            </a:r>
          </a:p>
          <a:p>
            <a:pPr lvl="2"/>
            <a:r>
              <a:rPr lang="en-US" dirty="0" smtClean="0"/>
              <a:t>VIIRS  Cloud Mask IP reached provisional maturity in February, 2013</a:t>
            </a:r>
          </a:p>
          <a:p>
            <a:pPr lvl="2"/>
            <a:r>
              <a:rPr lang="en-US" dirty="0" smtClean="0"/>
              <a:t>VIIRS Aerosol Optical Thickness reached beta maturity in September 2013</a:t>
            </a:r>
          </a:p>
          <a:p>
            <a:pPr lvl="2"/>
            <a:r>
              <a:rPr lang="en-US" dirty="0" smtClean="0"/>
              <a:t>VIIRS Surface Temperature IP beta maturity pending approval</a:t>
            </a:r>
          </a:p>
        </p:txBody>
      </p:sp>
      <p:sp>
        <p:nvSpPr>
          <p:cNvPr id="5" name="Slide Number Placeholder 4"/>
          <p:cNvSpPr>
            <a:spLocks noGrp="1"/>
          </p:cNvSpPr>
          <p:nvPr>
            <p:ph type="sldNum" sz="quarter" idx="12"/>
          </p:nvPr>
        </p:nvSpPr>
        <p:spPr/>
        <p:txBody>
          <a:bodyPr/>
          <a:lstStyle/>
          <a:p>
            <a:fld id="{96E36F11-A39A-294D-A59D-6180D50ED29D}" type="slidenum">
              <a:rPr lang="en-US" smtClean="0"/>
              <a:pPr/>
              <a:t>15</a:t>
            </a:fld>
            <a:endParaRPr lang="en-US" dirty="0"/>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smtClean="0"/>
              <a:t>Beta Justification Summary</a:t>
            </a:r>
            <a:endParaRPr lang="en-US" dirty="0"/>
          </a:p>
        </p:txBody>
      </p:sp>
      <p:sp>
        <p:nvSpPr>
          <p:cNvPr id="8" name="Content Placeholder 7"/>
          <p:cNvSpPr>
            <a:spLocks noGrp="1"/>
          </p:cNvSpPr>
          <p:nvPr>
            <p:ph idx="1"/>
          </p:nvPr>
        </p:nvSpPr>
        <p:spPr>
          <a:xfrm>
            <a:off x="457200" y="1371600"/>
            <a:ext cx="8229600" cy="4984750"/>
          </a:xfrm>
        </p:spPr>
        <p:txBody>
          <a:bodyPr>
            <a:normAutofit/>
          </a:bodyPr>
          <a:lstStyle/>
          <a:p>
            <a:r>
              <a:rPr lang="en-US" dirty="0" smtClean="0"/>
              <a:t>Criteria: Available to allow users to gain familiarity with data formats and parameters</a:t>
            </a:r>
          </a:p>
          <a:p>
            <a:pPr lvl="1"/>
            <a:r>
              <a:rPr lang="en-US" dirty="0" smtClean="0"/>
              <a:t>Cryosphere team has evaluated IDPS EDR products available from CLASS</a:t>
            </a:r>
          </a:p>
          <a:p>
            <a:pPr lvl="2"/>
            <a:r>
              <a:rPr lang="en-US" dirty="0" smtClean="0"/>
              <a:t>Users can access and read the products and the product compares reasonably with the heritage satellite snow map products </a:t>
            </a:r>
          </a:p>
          <a:p>
            <a:pPr lvl="1"/>
            <a:r>
              <a:rPr lang="en-US" dirty="0" smtClean="0"/>
              <a:t>Beta release will allow other users within the community to gain experience with the data formats and parameters.</a:t>
            </a:r>
          </a:p>
          <a:p>
            <a:pPr lvl="2"/>
            <a:r>
              <a:rPr lang="en-US" dirty="0" smtClean="0"/>
              <a:t>This is important to allow users to complement the validation activity.</a:t>
            </a:r>
          </a:p>
        </p:txBody>
      </p:sp>
      <p:sp>
        <p:nvSpPr>
          <p:cNvPr id="5" name="Slide Number Placeholder 4"/>
          <p:cNvSpPr>
            <a:spLocks noGrp="1"/>
          </p:cNvSpPr>
          <p:nvPr>
            <p:ph type="sldNum" sz="quarter" idx="12"/>
          </p:nvPr>
        </p:nvSpPr>
        <p:spPr/>
        <p:txBody>
          <a:bodyPr/>
          <a:lstStyle/>
          <a:p>
            <a:fld id="{96E36F11-A39A-294D-A59D-6180D50ED29D}" type="slidenum">
              <a:rPr lang="en-US" smtClean="0"/>
              <a:pPr/>
              <a:t>16</a:t>
            </a:fld>
            <a:endParaRPr lang="en-US" dirty="0"/>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smtClean="0"/>
              <a:t>Beta Justification Summary </a:t>
            </a:r>
            <a:endParaRPr lang="en-US" dirty="0"/>
          </a:p>
        </p:txBody>
      </p:sp>
      <p:sp>
        <p:nvSpPr>
          <p:cNvPr id="8" name="Content Placeholder 7"/>
          <p:cNvSpPr>
            <a:spLocks noGrp="1"/>
          </p:cNvSpPr>
          <p:nvPr>
            <p:ph idx="1"/>
          </p:nvPr>
        </p:nvSpPr>
        <p:spPr>
          <a:xfrm>
            <a:off x="457200" y="1371600"/>
            <a:ext cx="8229600" cy="5257800"/>
          </a:xfrm>
        </p:spPr>
        <p:txBody>
          <a:bodyPr>
            <a:normAutofit fontScale="92500" lnSpcReduction="20000"/>
          </a:bodyPr>
          <a:lstStyle/>
          <a:p>
            <a:r>
              <a:rPr lang="en-US" sz="2600" dirty="0" smtClean="0"/>
              <a:t>Criteria: Product is not appropriate as the basis for quantitative scientific publication studies and applications</a:t>
            </a:r>
          </a:p>
          <a:p>
            <a:pPr lvl="1">
              <a:spcAft>
                <a:spcPts val="600"/>
              </a:spcAft>
            </a:pPr>
            <a:r>
              <a:rPr lang="en-US" sz="2200" dirty="0" smtClean="0"/>
              <a:t>The product has known flaws (see caveats slides later in this presentation), but these products are of sufficient quality to justify use by a broader community</a:t>
            </a:r>
          </a:p>
          <a:p>
            <a:pPr lvl="1">
              <a:spcAft>
                <a:spcPts val="600"/>
              </a:spcAft>
            </a:pPr>
            <a:r>
              <a:rPr lang="en-US" sz="2200" dirty="0" smtClean="0"/>
              <a:t>Most of the issues</a:t>
            </a:r>
          </a:p>
          <a:p>
            <a:pPr lvl="2">
              <a:spcAft>
                <a:spcPts val="600"/>
              </a:spcAft>
            </a:pPr>
            <a:r>
              <a:rPr lang="en-US" sz="1900" dirty="0" smtClean="0"/>
              <a:t>VIIRS Sea Ice Concentration IP contains retrievals over false ice. The SST team has reported instances of missing ice.  Some of the false ice retrieved by the VIIRS Sea Ice Concentration IP has been linked to a cloud leakage from a VIIRS Cloud Mask (VCM) which is still maturing and out of date (not update daily) Grid-VIIRS-Snow-Ice-Cover-Rolling Tiles that affects the VCM performance. </a:t>
            </a:r>
          </a:p>
          <a:p>
            <a:pPr lvl="2">
              <a:spcAft>
                <a:spcPts val="600"/>
              </a:spcAft>
            </a:pPr>
            <a:r>
              <a:rPr lang="en-US" sz="1900" dirty="0" smtClean="0"/>
              <a:t>Significant discontinuities false and missing ice have been observed transitioning from day to night. </a:t>
            </a:r>
            <a:r>
              <a:rPr lang="en-US" sz="1900" dirty="0" smtClean="0"/>
              <a:t>Nighttime </a:t>
            </a:r>
            <a:r>
              <a:rPr lang="en-US" sz="1900" dirty="0" smtClean="0"/>
              <a:t>performance is </a:t>
            </a:r>
            <a:r>
              <a:rPr lang="en-US" sz="1900" dirty="0" smtClean="0"/>
              <a:t>poorer than daytime.</a:t>
            </a:r>
            <a:endParaRPr lang="en-US" sz="1900" dirty="0" smtClean="0"/>
          </a:p>
          <a:p>
            <a:pPr lvl="2">
              <a:spcAft>
                <a:spcPts val="600"/>
              </a:spcAft>
            </a:pPr>
            <a:r>
              <a:rPr lang="en-US" sz="1900" dirty="0" smtClean="0"/>
              <a:t>Ice Concentration performance bias exists but is expected to improve with additional quality checks, algorithm quality checks and maturation of the VCM and updated Surface Temperature IP regression coefficients</a:t>
            </a:r>
          </a:p>
        </p:txBody>
      </p:sp>
      <p:sp>
        <p:nvSpPr>
          <p:cNvPr id="5" name="Slide Number Placeholder 4"/>
          <p:cNvSpPr>
            <a:spLocks noGrp="1"/>
          </p:cNvSpPr>
          <p:nvPr>
            <p:ph type="sldNum" sz="quarter" idx="12"/>
          </p:nvPr>
        </p:nvSpPr>
        <p:spPr/>
        <p:txBody>
          <a:bodyPr/>
          <a:lstStyle/>
          <a:p>
            <a:fld id="{96E36F11-A39A-294D-A59D-6180D50ED29D}" type="slidenum">
              <a:rPr lang="en-US" smtClean="0"/>
              <a:pPr/>
              <a:t>17</a:t>
            </a:fld>
            <a:endParaRPr lang="en-US" dirty="0"/>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Caveats for Operational VIIRS Ice</a:t>
            </a:r>
            <a:br>
              <a:rPr lang="en-US" dirty="0" smtClean="0"/>
            </a:br>
            <a:r>
              <a:rPr lang="en-US" dirty="0" smtClean="0"/>
              <a:t> Concentration IP </a:t>
            </a:r>
            <a:r>
              <a:rPr lang="en-US" sz="3100" dirty="0" smtClean="0"/>
              <a:t>(additional issues)</a:t>
            </a:r>
            <a:endParaRPr lang="en-US" sz="3100" dirty="0"/>
          </a:p>
        </p:txBody>
      </p:sp>
      <p:sp>
        <p:nvSpPr>
          <p:cNvPr id="3" name="Content Placeholder 2"/>
          <p:cNvSpPr>
            <a:spLocks noGrp="1"/>
          </p:cNvSpPr>
          <p:nvPr>
            <p:ph idx="1"/>
          </p:nvPr>
        </p:nvSpPr>
        <p:spPr>
          <a:xfrm>
            <a:off x="457200" y="1371600"/>
            <a:ext cx="8229600" cy="5257800"/>
          </a:xfrm>
        </p:spPr>
        <p:txBody>
          <a:bodyPr>
            <a:normAutofit/>
          </a:bodyPr>
          <a:lstStyle/>
          <a:p>
            <a:r>
              <a:rPr lang="en-US" sz="2400" dirty="0" smtClean="0"/>
              <a:t>Known problems and proposed technical solutions</a:t>
            </a:r>
          </a:p>
          <a:p>
            <a:pPr lvl="1"/>
            <a:r>
              <a:rPr lang="en-US" sz="1800" dirty="0" smtClean="0"/>
              <a:t> False ice frequently observed near cloud edges. </a:t>
            </a:r>
          </a:p>
          <a:p>
            <a:pPr lvl="2"/>
            <a:r>
              <a:rPr lang="en-US" sz="1600" dirty="0" smtClean="0"/>
              <a:t>Implementation of  additional quality checks in the Sea Ice Concentration IP for future builds beyond MX 8.0 should mitigate this problem</a:t>
            </a:r>
          </a:p>
          <a:p>
            <a:pPr lvl="1"/>
            <a:r>
              <a:rPr lang="en-US" sz="1800" dirty="0" smtClean="0"/>
              <a:t>Significant discontinuities in ice concentration evident at 85 deg SZA  transition between day/night for VCM and Ice Concentration to thermal based retrievals.</a:t>
            </a:r>
          </a:p>
          <a:p>
            <a:pPr lvl="2"/>
            <a:r>
              <a:rPr lang="en-US" sz="1600" dirty="0" smtClean="0"/>
              <a:t>Such errors may be reduced with subsequent VIIRS Cloud Mask updates. However, such discontinuities will always remain.</a:t>
            </a:r>
          </a:p>
          <a:p>
            <a:pPr lvl="1"/>
            <a:r>
              <a:rPr lang="en-US" dirty="0" smtClean="0"/>
              <a:t>Ice Concentration biases </a:t>
            </a:r>
          </a:p>
          <a:p>
            <a:pPr lvl="2"/>
            <a:r>
              <a:rPr lang="en-US" sz="1600" dirty="0"/>
              <a:t>I</a:t>
            </a:r>
            <a:r>
              <a:rPr lang="en-US" sz="1600" dirty="0" smtClean="0"/>
              <a:t>nvestigate </a:t>
            </a:r>
            <a:r>
              <a:rPr lang="en-US" sz="1600" dirty="0" smtClean="0"/>
              <a:t>and adjust tunable parameters associated with computation of ice tie points</a:t>
            </a:r>
          </a:p>
          <a:p>
            <a:pPr lvl="1"/>
            <a:r>
              <a:rPr lang="en-US" dirty="0" smtClean="0"/>
              <a:t>Minor discontinuities related to ice tie points evident in the ice concentration </a:t>
            </a:r>
          </a:p>
          <a:p>
            <a:pPr lvl="2"/>
            <a:r>
              <a:rPr lang="en-US" sz="1600" dirty="0" smtClean="0"/>
              <a:t>DR 4959  implementation of running mean based fallback tie points are likely to mitigate this </a:t>
            </a:r>
            <a:r>
              <a:rPr lang="en-US" sz="1600" dirty="0" smtClean="0"/>
              <a:t>problem</a:t>
            </a:r>
            <a:endParaRPr lang="en-US" sz="1600" dirty="0" smtClean="0"/>
          </a:p>
        </p:txBody>
      </p:sp>
      <p:sp>
        <p:nvSpPr>
          <p:cNvPr id="4" name="Slide Number Placeholder 3"/>
          <p:cNvSpPr>
            <a:spLocks noGrp="1"/>
          </p:cNvSpPr>
          <p:nvPr>
            <p:ph type="sldNum" sz="quarter" idx="12"/>
          </p:nvPr>
        </p:nvSpPr>
        <p:spPr/>
        <p:txBody>
          <a:bodyPr/>
          <a:lstStyle/>
          <a:p>
            <a:fld id="{96E36F11-A39A-294D-A59D-6180D50ED29D}" type="slidenum">
              <a:rPr lang="en-US" smtClean="0"/>
              <a:pPr/>
              <a:t>18</a:t>
            </a:fld>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Caveats for Operational Ice Concentration IP False Ice Observed near scattered clouds</a:t>
            </a:r>
            <a:endParaRPr lang="en-US" dirty="0"/>
          </a:p>
        </p:txBody>
      </p:sp>
      <p:sp>
        <p:nvSpPr>
          <p:cNvPr id="4" name="Slide Number Placeholder 3"/>
          <p:cNvSpPr>
            <a:spLocks noGrp="1"/>
          </p:cNvSpPr>
          <p:nvPr>
            <p:ph type="sldNum" sz="quarter" idx="12"/>
          </p:nvPr>
        </p:nvSpPr>
        <p:spPr/>
        <p:txBody>
          <a:bodyPr/>
          <a:lstStyle/>
          <a:p>
            <a:fld id="{96E36F11-A39A-294D-A59D-6180D50ED29D}" type="slidenum">
              <a:rPr lang="en-US" smtClean="0"/>
              <a:pPr/>
              <a:t>19</a:t>
            </a:fld>
            <a:endParaRPr lang="en-US" dirty="0"/>
          </a:p>
        </p:txBody>
      </p:sp>
      <p:grpSp>
        <p:nvGrpSpPr>
          <p:cNvPr id="89" name="Group 19"/>
          <p:cNvGrpSpPr/>
          <p:nvPr/>
        </p:nvGrpSpPr>
        <p:grpSpPr>
          <a:xfrm>
            <a:off x="2479942" y="5895551"/>
            <a:ext cx="5343677" cy="460799"/>
            <a:chOff x="2004194" y="5803392"/>
            <a:chExt cx="5582848" cy="689399"/>
          </a:xfrm>
        </p:grpSpPr>
        <p:grpSp>
          <p:nvGrpSpPr>
            <p:cNvPr id="90" name="Group 59"/>
            <p:cNvGrpSpPr/>
            <p:nvPr/>
          </p:nvGrpSpPr>
          <p:grpSpPr>
            <a:xfrm>
              <a:off x="2004194" y="5803392"/>
              <a:ext cx="5582848" cy="494455"/>
              <a:chOff x="2004194" y="5803392"/>
              <a:chExt cx="5582848" cy="494455"/>
            </a:xfrm>
          </p:grpSpPr>
          <p:grpSp>
            <p:nvGrpSpPr>
              <p:cNvPr id="92" name="Group 12"/>
              <p:cNvGrpSpPr/>
              <p:nvPr/>
            </p:nvGrpSpPr>
            <p:grpSpPr>
              <a:xfrm>
                <a:off x="2103120" y="5803392"/>
                <a:ext cx="5327904" cy="228600"/>
                <a:chOff x="768096" y="6492240"/>
                <a:chExt cx="7141464" cy="365760"/>
              </a:xfrm>
            </p:grpSpPr>
            <p:sp>
              <p:nvSpPr>
                <p:cNvPr id="114" name="Rectangle 113"/>
                <p:cNvSpPr>
                  <a:spLocks noChangeAspect="1"/>
                </p:cNvSpPr>
                <p:nvPr/>
              </p:nvSpPr>
              <p:spPr>
                <a:xfrm>
                  <a:off x="1524000" y="6492240"/>
                  <a:ext cx="365760" cy="36576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15" name="Rectangle 114"/>
                <p:cNvSpPr>
                  <a:spLocks/>
                </p:cNvSpPr>
                <p:nvPr/>
              </p:nvSpPr>
              <p:spPr>
                <a:xfrm>
                  <a:off x="1158240" y="6492240"/>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16" name="Rectangle 115"/>
                <p:cNvSpPr>
                  <a:spLocks/>
                </p:cNvSpPr>
                <p:nvPr/>
              </p:nvSpPr>
              <p:spPr>
                <a:xfrm>
                  <a:off x="768096" y="6492240"/>
                  <a:ext cx="384048"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17" name="Rectangle 116"/>
                <p:cNvSpPr>
                  <a:spLocks noChangeAspect="1"/>
                </p:cNvSpPr>
                <p:nvPr/>
              </p:nvSpPr>
              <p:spPr>
                <a:xfrm>
                  <a:off x="1905000" y="6492240"/>
                  <a:ext cx="365760" cy="365760"/>
                </a:xfrm>
                <a:prstGeom prst="rect">
                  <a:avLst/>
                </a:prstGeom>
                <a:solidFill>
                  <a:srgbClr val="000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18" name="Rectangle 117"/>
                <p:cNvSpPr/>
                <p:nvPr/>
              </p:nvSpPr>
              <p:spPr>
                <a:xfrm>
                  <a:off x="2286000" y="6492240"/>
                  <a:ext cx="365760" cy="365760"/>
                </a:xfrm>
                <a:prstGeom prst="rect">
                  <a:avLst/>
                </a:prstGeom>
                <a:solidFill>
                  <a:srgbClr val="D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19" name="Rectangle 118"/>
                <p:cNvSpPr>
                  <a:spLocks noChangeAspect="1"/>
                </p:cNvSpPr>
                <p:nvPr/>
              </p:nvSpPr>
              <p:spPr>
                <a:xfrm>
                  <a:off x="2667000" y="6492240"/>
                  <a:ext cx="365760" cy="365760"/>
                </a:xfrm>
                <a:prstGeom prst="rect">
                  <a:avLst/>
                </a:prstGeom>
                <a:solidFill>
                  <a:srgbClr val="00C8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20" name="Rectangle 119"/>
                <p:cNvSpPr>
                  <a:spLocks noChangeAspect="1"/>
                </p:cNvSpPr>
                <p:nvPr/>
              </p:nvSpPr>
              <p:spPr>
                <a:xfrm>
                  <a:off x="3048000" y="6492240"/>
                  <a:ext cx="365760" cy="365760"/>
                </a:xfrm>
                <a:prstGeom prst="rect">
                  <a:avLst/>
                </a:prstGeom>
                <a:solidFill>
                  <a:srgbClr val="87FF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21" name="Rectangle 120"/>
                <p:cNvSpPr>
                  <a:spLocks noChangeAspect="1"/>
                </p:cNvSpPr>
                <p:nvPr/>
              </p:nvSpPr>
              <p:spPr>
                <a:xfrm>
                  <a:off x="3429000" y="6492240"/>
                  <a:ext cx="365760" cy="365760"/>
                </a:xfrm>
                <a:prstGeom prst="rect">
                  <a:avLst/>
                </a:prstGeom>
                <a:solidFill>
                  <a:srgbClr val="00F0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22" name="Rectangle 121"/>
                <p:cNvSpPr>
                  <a:spLocks noChangeAspect="1"/>
                </p:cNvSpPr>
                <p:nvPr/>
              </p:nvSpPr>
              <p:spPr>
                <a:xfrm>
                  <a:off x="3810000" y="6492240"/>
                  <a:ext cx="365760" cy="365760"/>
                </a:xfrm>
                <a:prstGeom prst="rect">
                  <a:avLst/>
                </a:prstGeom>
                <a:solidFill>
                  <a:srgbClr val="FFF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23" name="Rectangle 122"/>
                <p:cNvSpPr>
                  <a:spLocks noChangeAspect="1"/>
                </p:cNvSpPr>
                <p:nvPr/>
              </p:nvSpPr>
              <p:spPr>
                <a:xfrm>
                  <a:off x="4114800" y="6492240"/>
                  <a:ext cx="365760" cy="36576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24" name="Rectangle 123"/>
                <p:cNvSpPr>
                  <a:spLocks noChangeAspect="1"/>
                </p:cNvSpPr>
                <p:nvPr/>
              </p:nvSpPr>
              <p:spPr>
                <a:xfrm>
                  <a:off x="4495800" y="6492240"/>
                  <a:ext cx="365760" cy="365760"/>
                </a:xfrm>
                <a:prstGeom prst="rect">
                  <a:avLst/>
                </a:prstGeom>
                <a:solidFill>
                  <a:srgbClr val="FAF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25" name="Rectangle 124"/>
                <p:cNvSpPr>
                  <a:spLocks noChangeAspect="1"/>
                </p:cNvSpPr>
                <p:nvPr/>
              </p:nvSpPr>
              <p:spPr>
                <a:xfrm>
                  <a:off x="4876800" y="6492240"/>
                  <a:ext cx="365760" cy="365760"/>
                </a:xfrm>
                <a:prstGeom prst="rect">
                  <a:avLst/>
                </a:prstGeom>
                <a:solidFill>
                  <a:srgbClr val="FFE6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26" name="Rectangle 125"/>
                <p:cNvSpPr>
                  <a:spLocks noChangeAspect="1"/>
                </p:cNvSpPr>
                <p:nvPr/>
              </p:nvSpPr>
              <p:spPr>
                <a:xfrm>
                  <a:off x="5257800" y="6492240"/>
                  <a:ext cx="365760" cy="365760"/>
                </a:xfrm>
                <a:prstGeom prst="rect">
                  <a:avLst/>
                </a:prstGeom>
                <a:solidFill>
                  <a:srgbClr val="FFA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27" name="Rectangle 126"/>
                <p:cNvSpPr>
                  <a:spLocks noChangeAspect="1"/>
                </p:cNvSpPr>
                <p:nvPr/>
              </p:nvSpPr>
              <p:spPr>
                <a:xfrm>
                  <a:off x="5638800" y="6492240"/>
                  <a:ext cx="365760" cy="365760"/>
                </a:xfrm>
                <a:prstGeom prst="rect">
                  <a:avLst/>
                </a:prstGeom>
                <a:solidFill>
                  <a:srgbClr val="FF9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28" name="Rectangle 127"/>
                <p:cNvSpPr>
                  <a:spLocks noChangeAspect="1"/>
                </p:cNvSpPr>
                <p:nvPr/>
              </p:nvSpPr>
              <p:spPr>
                <a:xfrm>
                  <a:off x="6019800" y="6492240"/>
                  <a:ext cx="365760" cy="365760"/>
                </a:xfrm>
                <a:prstGeom prst="rect">
                  <a:avLst/>
                </a:prstGeom>
                <a:solidFill>
                  <a:srgbClr val="FF6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29" name="Rectangle 128"/>
                <p:cNvSpPr>
                  <a:spLocks noChangeAspect="1"/>
                </p:cNvSpPr>
                <p:nvPr/>
              </p:nvSpPr>
              <p:spPr>
                <a:xfrm>
                  <a:off x="6400800" y="6492240"/>
                  <a:ext cx="365760" cy="365760"/>
                </a:xfrm>
                <a:prstGeom prst="rect">
                  <a:avLst/>
                </a:prstGeom>
                <a:solidFill>
                  <a:srgbClr val="FF3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30" name="Rectangle 129"/>
                <p:cNvSpPr>
                  <a:spLocks noChangeAspect="1"/>
                </p:cNvSpPr>
                <p:nvPr/>
              </p:nvSpPr>
              <p:spPr>
                <a:xfrm>
                  <a:off x="6781800" y="6492240"/>
                  <a:ext cx="365760" cy="365760"/>
                </a:xfrm>
                <a:prstGeom prst="rect">
                  <a:avLst/>
                </a:prstGeom>
                <a:solidFill>
                  <a:srgbClr val="FA00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31" name="Rectangle 130"/>
                <p:cNvSpPr>
                  <a:spLocks noChangeAspect="1"/>
                </p:cNvSpPr>
                <p:nvPr/>
              </p:nvSpPr>
              <p:spPr>
                <a:xfrm>
                  <a:off x="7162800" y="6492240"/>
                  <a:ext cx="365760" cy="365760"/>
                </a:xfrm>
                <a:prstGeom prst="rect">
                  <a:avLst/>
                </a:prstGeom>
                <a:solidFill>
                  <a:srgbClr val="F000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32" name="Rectangle 131"/>
                <p:cNvSpPr>
                  <a:spLocks noChangeAspect="1"/>
                </p:cNvSpPr>
                <p:nvPr/>
              </p:nvSpPr>
              <p:spPr>
                <a:xfrm>
                  <a:off x="7543800" y="6492240"/>
                  <a:ext cx="365760" cy="365760"/>
                </a:xfrm>
                <a:prstGeom prst="rect">
                  <a:avLst/>
                </a:prstGeom>
                <a:solidFill>
                  <a:srgbClr val="960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grpSp>
          <p:grpSp>
            <p:nvGrpSpPr>
              <p:cNvPr id="93" name="Group 58"/>
              <p:cNvGrpSpPr/>
              <p:nvPr/>
            </p:nvGrpSpPr>
            <p:grpSpPr>
              <a:xfrm>
                <a:off x="2004194" y="6082403"/>
                <a:ext cx="5582848" cy="215444"/>
                <a:chOff x="2004194" y="6082403"/>
                <a:chExt cx="5582848" cy="215444"/>
              </a:xfrm>
            </p:grpSpPr>
            <p:sp>
              <p:nvSpPr>
                <p:cNvPr id="94" name="Rectangle 93"/>
                <p:cNvSpPr/>
                <p:nvPr/>
              </p:nvSpPr>
              <p:spPr>
                <a:xfrm>
                  <a:off x="2004194" y="6082403"/>
                  <a:ext cx="309700" cy="215444"/>
                </a:xfrm>
                <a:prstGeom prst="rect">
                  <a:avLst/>
                </a:prstGeom>
              </p:spPr>
              <p:txBody>
                <a:bodyPr wrap="none">
                  <a:spAutoFit/>
                </a:bodyPr>
                <a:lstStyle/>
                <a:p>
                  <a:r>
                    <a:rPr lang="en-US" sz="800" dirty="0" smtClean="0"/>
                    <a:t>Fill</a:t>
                  </a:r>
                  <a:endParaRPr lang="en-US" sz="800" dirty="0"/>
                </a:p>
              </p:txBody>
            </p:sp>
            <p:sp>
              <p:nvSpPr>
                <p:cNvPr id="95" name="Rectangle 94"/>
                <p:cNvSpPr/>
                <p:nvPr/>
              </p:nvSpPr>
              <p:spPr>
                <a:xfrm>
                  <a:off x="2278133" y="6082403"/>
                  <a:ext cx="404278" cy="215444"/>
                </a:xfrm>
                <a:prstGeom prst="rect">
                  <a:avLst/>
                </a:prstGeom>
              </p:spPr>
              <p:txBody>
                <a:bodyPr wrap="none">
                  <a:spAutoFit/>
                </a:bodyPr>
                <a:lstStyle/>
                <a:p>
                  <a:r>
                    <a:rPr lang="en-US" sz="800" dirty="0" smtClean="0"/>
                    <a:t>Land</a:t>
                  </a:r>
                  <a:endParaRPr lang="en-US" sz="800" dirty="0"/>
                </a:p>
              </p:txBody>
            </p:sp>
            <p:sp>
              <p:nvSpPr>
                <p:cNvPr id="96" name="Rectangle 95"/>
                <p:cNvSpPr/>
                <p:nvPr/>
              </p:nvSpPr>
              <p:spPr>
                <a:xfrm>
                  <a:off x="2544833" y="6082403"/>
                  <a:ext cx="439544" cy="215444"/>
                </a:xfrm>
                <a:prstGeom prst="rect">
                  <a:avLst/>
                </a:prstGeom>
              </p:spPr>
              <p:txBody>
                <a:bodyPr wrap="none">
                  <a:spAutoFit/>
                </a:bodyPr>
                <a:lstStyle/>
                <a:p>
                  <a:r>
                    <a:rPr lang="en-US" sz="800" dirty="0" smtClean="0"/>
                    <a:t>Cloud</a:t>
                  </a:r>
                  <a:endParaRPr lang="en-US" sz="800" dirty="0"/>
                </a:p>
              </p:txBody>
            </p:sp>
            <p:sp>
              <p:nvSpPr>
                <p:cNvPr id="97" name="Rectangle 96"/>
                <p:cNvSpPr/>
                <p:nvPr/>
              </p:nvSpPr>
              <p:spPr>
                <a:xfrm>
                  <a:off x="3344933" y="6082403"/>
                  <a:ext cx="327334" cy="215444"/>
                </a:xfrm>
                <a:prstGeom prst="rect">
                  <a:avLst/>
                </a:prstGeom>
              </p:spPr>
              <p:txBody>
                <a:bodyPr wrap="none">
                  <a:spAutoFit/>
                </a:bodyPr>
                <a:lstStyle/>
                <a:p>
                  <a:r>
                    <a:rPr lang="en-US" sz="800" dirty="0" smtClean="0"/>
                    <a:t>0.1</a:t>
                  </a:r>
                  <a:endParaRPr lang="en-US" sz="800" dirty="0"/>
                </a:p>
              </p:txBody>
            </p:sp>
            <p:sp>
              <p:nvSpPr>
                <p:cNvPr id="98" name="Rectangle 97"/>
                <p:cNvSpPr/>
                <p:nvPr/>
              </p:nvSpPr>
              <p:spPr>
                <a:xfrm>
                  <a:off x="3621157" y="6082403"/>
                  <a:ext cx="331717" cy="215444"/>
                </a:xfrm>
                <a:prstGeom prst="rect">
                  <a:avLst/>
                </a:prstGeom>
              </p:spPr>
              <p:txBody>
                <a:bodyPr wrap="square">
                  <a:spAutoFit/>
                </a:bodyPr>
                <a:lstStyle/>
                <a:p>
                  <a:r>
                    <a:rPr lang="en-US" sz="800" dirty="0" smtClean="0"/>
                    <a:t>0.2</a:t>
                  </a:r>
                  <a:endParaRPr lang="en-US" sz="800" dirty="0"/>
                </a:p>
              </p:txBody>
            </p:sp>
            <p:sp>
              <p:nvSpPr>
                <p:cNvPr id="99" name="Rectangle 98"/>
                <p:cNvSpPr/>
                <p:nvPr/>
              </p:nvSpPr>
              <p:spPr>
                <a:xfrm>
                  <a:off x="3916433" y="6082403"/>
                  <a:ext cx="327334" cy="215444"/>
                </a:xfrm>
                <a:prstGeom prst="rect">
                  <a:avLst/>
                </a:prstGeom>
              </p:spPr>
              <p:txBody>
                <a:bodyPr wrap="none">
                  <a:spAutoFit/>
                </a:bodyPr>
                <a:lstStyle/>
                <a:p>
                  <a:r>
                    <a:rPr lang="en-US" sz="800" dirty="0" smtClean="0"/>
                    <a:t>0.3</a:t>
                  </a:r>
                  <a:endParaRPr lang="en-US" sz="800" dirty="0"/>
                </a:p>
              </p:txBody>
            </p:sp>
            <p:sp>
              <p:nvSpPr>
                <p:cNvPr id="100" name="Rectangle 99"/>
                <p:cNvSpPr/>
                <p:nvPr/>
              </p:nvSpPr>
              <p:spPr>
                <a:xfrm>
                  <a:off x="4183133" y="6082403"/>
                  <a:ext cx="327334" cy="215444"/>
                </a:xfrm>
                <a:prstGeom prst="rect">
                  <a:avLst/>
                </a:prstGeom>
              </p:spPr>
              <p:txBody>
                <a:bodyPr wrap="none">
                  <a:spAutoFit/>
                </a:bodyPr>
                <a:lstStyle/>
                <a:p>
                  <a:r>
                    <a:rPr lang="en-US" sz="800" dirty="0" smtClean="0"/>
                    <a:t>0.4</a:t>
                  </a:r>
                  <a:endParaRPr lang="en-US" sz="800" dirty="0"/>
                </a:p>
              </p:txBody>
            </p:sp>
            <p:sp>
              <p:nvSpPr>
                <p:cNvPr id="101" name="Rectangle 100"/>
                <p:cNvSpPr/>
                <p:nvPr/>
              </p:nvSpPr>
              <p:spPr>
                <a:xfrm>
                  <a:off x="4430783" y="6082403"/>
                  <a:ext cx="327334" cy="215444"/>
                </a:xfrm>
                <a:prstGeom prst="rect">
                  <a:avLst/>
                </a:prstGeom>
              </p:spPr>
              <p:txBody>
                <a:bodyPr wrap="none">
                  <a:spAutoFit/>
                </a:bodyPr>
                <a:lstStyle/>
                <a:p>
                  <a:r>
                    <a:rPr lang="en-US" sz="800" dirty="0" smtClean="0"/>
                    <a:t>0.5</a:t>
                  </a:r>
                  <a:endParaRPr lang="en-US" sz="800" dirty="0"/>
                </a:p>
              </p:txBody>
            </p:sp>
            <p:sp>
              <p:nvSpPr>
                <p:cNvPr id="102" name="Rectangle 101"/>
                <p:cNvSpPr/>
                <p:nvPr/>
              </p:nvSpPr>
              <p:spPr>
                <a:xfrm>
                  <a:off x="4716533" y="6082403"/>
                  <a:ext cx="327334" cy="215444"/>
                </a:xfrm>
                <a:prstGeom prst="rect">
                  <a:avLst/>
                </a:prstGeom>
              </p:spPr>
              <p:txBody>
                <a:bodyPr wrap="none">
                  <a:spAutoFit/>
                </a:bodyPr>
                <a:lstStyle/>
                <a:p>
                  <a:r>
                    <a:rPr lang="en-US" sz="800" dirty="0" smtClean="0"/>
                    <a:t>0.6</a:t>
                  </a:r>
                  <a:endParaRPr lang="en-US" sz="800" dirty="0"/>
                </a:p>
              </p:txBody>
            </p:sp>
            <p:sp>
              <p:nvSpPr>
                <p:cNvPr id="103" name="Rectangle 102"/>
                <p:cNvSpPr/>
                <p:nvPr/>
              </p:nvSpPr>
              <p:spPr>
                <a:xfrm>
                  <a:off x="5002283" y="6082403"/>
                  <a:ext cx="327334" cy="215444"/>
                </a:xfrm>
                <a:prstGeom prst="rect">
                  <a:avLst/>
                </a:prstGeom>
              </p:spPr>
              <p:txBody>
                <a:bodyPr wrap="none">
                  <a:spAutoFit/>
                </a:bodyPr>
                <a:lstStyle/>
                <a:p>
                  <a:r>
                    <a:rPr lang="en-US" sz="800" dirty="0" smtClean="0"/>
                    <a:t>0.7</a:t>
                  </a:r>
                  <a:endParaRPr lang="en-US" sz="800" dirty="0"/>
                </a:p>
              </p:txBody>
            </p:sp>
            <p:sp>
              <p:nvSpPr>
                <p:cNvPr id="104" name="Rectangle 103"/>
                <p:cNvSpPr/>
                <p:nvPr/>
              </p:nvSpPr>
              <p:spPr>
                <a:xfrm>
                  <a:off x="5288033" y="6082403"/>
                  <a:ext cx="327334" cy="215444"/>
                </a:xfrm>
                <a:prstGeom prst="rect">
                  <a:avLst/>
                </a:prstGeom>
              </p:spPr>
              <p:txBody>
                <a:bodyPr wrap="none">
                  <a:spAutoFit/>
                </a:bodyPr>
                <a:lstStyle/>
                <a:p>
                  <a:r>
                    <a:rPr lang="en-US" sz="800" dirty="0" smtClean="0"/>
                    <a:t>0.8</a:t>
                  </a:r>
                  <a:endParaRPr lang="en-US" sz="800" dirty="0"/>
                </a:p>
              </p:txBody>
            </p:sp>
            <p:sp>
              <p:nvSpPr>
                <p:cNvPr id="105" name="Rectangle 104"/>
                <p:cNvSpPr/>
                <p:nvPr/>
              </p:nvSpPr>
              <p:spPr>
                <a:xfrm>
                  <a:off x="5564258" y="6082403"/>
                  <a:ext cx="383438" cy="215444"/>
                </a:xfrm>
                <a:prstGeom prst="rect">
                  <a:avLst/>
                </a:prstGeom>
              </p:spPr>
              <p:txBody>
                <a:bodyPr wrap="none">
                  <a:spAutoFit/>
                </a:bodyPr>
                <a:lstStyle/>
                <a:p>
                  <a:r>
                    <a:rPr lang="en-US" sz="800" dirty="0" smtClean="0"/>
                    <a:t>0.85</a:t>
                  </a:r>
                  <a:endParaRPr lang="en-US" sz="800" dirty="0"/>
                </a:p>
              </p:txBody>
            </p:sp>
            <p:sp>
              <p:nvSpPr>
                <p:cNvPr id="106" name="Rectangle 105"/>
                <p:cNvSpPr/>
                <p:nvPr/>
              </p:nvSpPr>
              <p:spPr>
                <a:xfrm>
                  <a:off x="6964433" y="6082403"/>
                  <a:ext cx="383438" cy="215444"/>
                </a:xfrm>
                <a:prstGeom prst="rect">
                  <a:avLst/>
                </a:prstGeom>
              </p:spPr>
              <p:txBody>
                <a:bodyPr wrap="none">
                  <a:spAutoFit/>
                </a:bodyPr>
                <a:lstStyle/>
                <a:p>
                  <a:r>
                    <a:rPr lang="en-US" sz="800" dirty="0" smtClean="0"/>
                    <a:t>0.99</a:t>
                  </a:r>
                  <a:endParaRPr lang="en-US" sz="800" dirty="0"/>
                </a:p>
              </p:txBody>
            </p:sp>
            <p:sp>
              <p:nvSpPr>
                <p:cNvPr id="107" name="Rectangle 106"/>
                <p:cNvSpPr/>
                <p:nvPr/>
              </p:nvSpPr>
              <p:spPr>
                <a:xfrm>
                  <a:off x="7259708" y="6082403"/>
                  <a:ext cx="327334" cy="215444"/>
                </a:xfrm>
                <a:prstGeom prst="rect">
                  <a:avLst/>
                </a:prstGeom>
              </p:spPr>
              <p:txBody>
                <a:bodyPr wrap="none">
                  <a:spAutoFit/>
                </a:bodyPr>
                <a:lstStyle/>
                <a:p>
                  <a:r>
                    <a:rPr lang="en-US" sz="800" dirty="0" smtClean="0"/>
                    <a:t>1.0</a:t>
                  </a:r>
                  <a:endParaRPr lang="en-US" sz="800" dirty="0"/>
                </a:p>
              </p:txBody>
            </p:sp>
            <p:sp>
              <p:nvSpPr>
                <p:cNvPr id="108" name="Rectangle 107"/>
                <p:cNvSpPr/>
                <p:nvPr/>
              </p:nvSpPr>
              <p:spPr>
                <a:xfrm>
                  <a:off x="6678683" y="6082403"/>
                  <a:ext cx="383438" cy="215444"/>
                </a:xfrm>
                <a:prstGeom prst="rect">
                  <a:avLst/>
                </a:prstGeom>
              </p:spPr>
              <p:txBody>
                <a:bodyPr wrap="none">
                  <a:spAutoFit/>
                </a:bodyPr>
                <a:lstStyle/>
                <a:p>
                  <a:r>
                    <a:rPr lang="en-US" sz="800" dirty="0" smtClean="0"/>
                    <a:t>0.98</a:t>
                  </a:r>
                  <a:endParaRPr lang="en-US" sz="800" dirty="0"/>
                </a:p>
              </p:txBody>
            </p:sp>
            <p:sp>
              <p:nvSpPr>
                <p:cNvPr id="109" name="Rectangle 108"/>
                <p:cNvSpPr/>
                <p:nvPr/>
              </p:nvSpPr>
              <p:spPr>
                <a:xfrm>
                  <a:off x="6392933" y="6082403"/>
                  <a:ext cx="383438" cy="215444"/>
                </a:xfrm>
                <a:prstGeom prst="rect">
                  <a:avLst/>
                </a:prstGeom>
              </p:spPr>
              <p:txBody>
                <a:bodyPr wrap="none">
                  <a:spAutoFit/>
                </a:bodyPr>
                <a:lstStyle/>
                <a:p>
                  <a:r>
                    <a:rPr lang="en-US" sz="800" dirty="0" smtClean="0"/>
                    <a:t>0.96</a:t>
                  </a:r>
                  <a:endParaRPr lang="en-US" sz="800" dirty="0"/>
                </a:p>
              </p:txBody>
            </p:sp>
            <p:sp>
              <p:nvSpPr>
                <p:cNvPr id="110" name="Rectangle 109"/>
                <p:cNvSpPr/>
                <p:nvPr/>
              </p:nvSpPr>
              <p:spPr>
                <a:xfrm>
                  <a:off x="6107183" y="6082403"/>
                  <a:ext cx="383438" cy="215444"/>
                </a:xfrm>
                <a:prstGeom prst="rect">
                  <a:avLst/>
                </a:prstGeom>
              </p:spPr>
              <p:txBody>
                <a:bodyPr wrap="none">
                  <a:spAutoFit/>
                </a:bodyPr>
                <a:lstStyle/>
                <a:p>
                  <a:r>
                    <a:rPr lang="en-US" sz="800" dirty="0" smtClean="0"/>
                    <a:t>0.95</a:t>
                  </a:r>
                  <a:endParaRPr lang="en-US" sz="800" dirty="0"/>
                </a:p>
              </p:txBody>
            </p:sp>
            <p:sp>
              <p:nvSpPr>
                <p:cNvPr id="111" name="Rectangle 110"/>
                <p:cNvSpPr/>
                <p:nvPr/>
              </p:nvSpPr>
              <p:spPr>
                <a:xfrm>
                  <a:off x="5850008" y="6082403"/>
                  <a:ext cx="327334" cy="215444"/>
                </a:xfrm>
                <a:prstGeom prst="rect">
                  <a:avLst/>
                </a:prstGeom>
              </p:spPr>
              <p:txBody>
                <a:bodyPr wrap="none">
                  <a:spAutoFit/>
                </a:bodyPr>
                <a:lstStyle/>
                <a:p>
                  <a:r>
                    <a:rPr lang="en-US" sz="800" dirty="0" smtClean="0"/>
                    <a:t>0.9</a:t>
                  </a:r>
                  <a:endParaRPr lang="en-US" sz="800" dirty="0"/>
                </a:p>
              </p:txBody>
            </p:sp>
            <p:sp>
              <p:nvSpPr>
                <p:cNvPr id="112" name="Rectangle 111"/>
                <p:cNvSpPr/>
                <p:nvPr/>
              </p:nvSpPr>
              <p:spPr>
                <a:xfrm>
                  <a:off x="3068708" y="6082403"/>
                  <a:ext cx="383438" cy="215444"/>
                </a:xfrm>
                <a:prstGeom prst="rect">
                  <a:avLst/>
                </a:prstGeom>
              </p:spPr>
              <p:txBody>
                <a:bodyPr wrap="none">
                  <a:spAutoFit/>
                </a:bodyPr>
                <a:lstStyle/>
                <a:p>
                  <a:r>
                    <a:rPr lang="en-US" sz="800" dirty="0" smtClean="0"/>
                    <a:t>0.01</a:t>
                  </a:r>
                  <a:endParaRPr lang="en-US" sz="800" dirty="0"/>
                </a:p>
              </p:txBody>
            </p:sp>
            <p:sp>
              <p:nvSpPr>
                <p:cNvPr id="113" name="Rectangle 112"/>
                <p:cNvSpPr/>
                <p:nvPr/>
              </p:nvSpPr>
              <p:spPr>
                <a:xfrm>
                  <a:off x="2859158" y="6082403"/>
                  <a:ext cx="327334" cy="215444"/>
                </a:xfrm>
                <a:prstGeom prst="rect">
                  <a:avLst/>
                </a:prstGeom>
              </p:spPr>
              <p:txBody>
                <a:bodyPr wrap="none">
                  <a:spAutoFit/>
                </a:bodyPr>
                <a:lstStyle/>
                <a:p>
                  <a:r>
                    <a:rPr lang="en-US" sz="800" dirty="0" smtClean="0"/>
                    <a:t>0.0</a:t>
                  </a:r>
                  <a:endParaRPr lang="en-US" sz="800" dirty="0"/>
                </a:p>
              </p:txBody>
            </p:sp>
          </p:grpSp>
        </p:grpSp>
        <p:sp>
          <p:nvSpPr>
            <p:cNvPr id="91" name="TextBox 90"/>
            <p:cNvSpPr txBox="1"/>
            <p:nvPr/>
          </p:nvSpPr>
          <p:spPr>
            <a:xfrm>
              <a:off x="4191000" y="6238875"/>
              <a:ext cx="837089" cy="253916"/>
            </a:xfrm>
            <a:prstGeom prst="rect">
              <a:avLst/>
            </a:prstGeom>
            <a:noFill/>
          </p:spPr>
          <p:txBody>
            <a:bodyPr wrap="none" rtlCol="0">
              <a:spAutoFit/>
            </a:bodyPr>
            <a:lstStyle/>
            <a:p>
              <a:r>
                <a:rPr lang="en-US" sz="1050" dirty="0" smtClean="0">
                  <a:latin typeface="Arial" pitchFamily="34" charset="0"/>
                  <a:cs typeface="Arial" pitchFamily="34" charset="0"/>
                </a:rPr>
                <a:t>ice fraction</a:t>
              </a:r>
              <a:endParaRPr lang="en-US" sz="1050" dirty="0">
                <a:latin typeface="Arial" pitchFamily="34" charset="0"/>
                <a:cs typeface="Arial" pitchFamily="34" charset="0"/>
              </a:endParaRPr>
            </a:p>
          </p:txBody>
        </p:sp>
      </p:grpSp>
      <p:sp>
        <p:nvSpPr>
          <p:cNvPr id="136" name="TextBox 135"/>
          <p:cNvSpPr txBox="1"/>
          <p:nvPr/>
        </p:nvSpPr>
        <p:spPr>
          <a:xfrm>
            <a:off x="3208604" y="853107"/>
            <a:ext cx="2805063" cy="307777"/>
          </a:xfrm>
          <a:prstGeom prst="rect">
            <a:avLst/>
          </a:prstGeom>
          <a:noFill/>
        </p:spPr>
        <p:txBody>
          <a:bodyPr wrap="none" rtlCol="0">
            <a:spAutoFit/>
          </a:bodyPr>
          <a:lstStyle/>
          <a:p>
            <a:r>
              <a:rPr lang="en-US" sz="1400" dirty="0" smtClean="0">
                <a:latin typeface="Arial" pitchFamily="34" charset="0"/>
                <a:cs typeface="Arial" pitchFamily="34" charset="0"/>
              </a:rPr>
              <a:t>d20121017_t2311272_e2312514</a:t>
            </a:r>
            <a:endParaRPr lang="en-US" sz="1400" dirty="0">
              <a:latin typeface="Arial" pitchFamily="34" charset="0"/>
              <a:cs typeface="Arial" pitchFamily="34" charset="0"/>
            </a:endParaRPr>
          </a:p>
        </p:txBody>
      </p:sp>
      <p:sp>
        <p:nvSpPr>
          <p:cNvPr id="137" name="Rectangle 136"/>
          <p:cNvSpPr/>
          <p:nvPr/>
        </p:nvSpPr>
        <p:spPr>
          <a:xfrm>
            <a:off x="1134531" y="6356350"/>
            <a:ext cx="7090638" cy="307777"/>
          </a:xfrm>
          <a:prstGeom prst="rect">
            <a:avLst/>
          </a:prstGeom>
        </p:spPr>
        <p:txBody>
          <a:bodyPr wrap="square">
            <a:spAutoFit/>
          </a:bodyPr>
          <a:lstStyle/>
          <a:p>
            <a:r>
              <a:rPr lang="en-US" sz="1400" dirty="0" smtClean="0"/>
              <a:t>False ice is observed in regions with scattered clouds for Chukchi Sea/Beaufort Sea scene. </a:t>
            </a:r>
            <a:endParaRPr lang="en-US" sz="1400" dirty="0"/>
          </a:p>
        </p:txBody>
      </p:sp>
      <p:sp>
        <p:nvSpPr>
          <p:cNvPr id="144" name="TextBox 143"/>
          <p:cNvSpPr txBox="1"/>
          <p:nvPr/>
        </p:nvSpPr>
        <p:spPr>
          <a:xfrm rot="10800000" flipV="1">
            <a:off x="8457594" y="1077903"/>
            <a:ext cx="686406" cy="338554"/>
          </a:xfrm>
          <a:prstGeom prst="rect">
            <a:avLst/>
          </a:prstGeom>
          <a:noFill/>
        </p:spPr>
        <p:txBody>
          <a:bodyPr wrap="square" rtlCol="0">
            <a:spAutoFit/>
          </a:bodyPr>
          <a:lstStyle/>
          <a:p>
            <a:r>
              <a:rPr lang="en-US" sz="1600" dirty="0" smtClean="0">
                <a:latin typeface="Arial" pitchFamily="34" charset="0"/>
                <a:cs typeface="Arial" pitchFamily="34" charset="0"/>
              </a:rPr>
              <a:t>North</a:t>
            </a:r>
            <a:endParaRPr lang="en-US" sz="1600" dirty="0">
              <a:latin typeface="Arial" pitchFamily="34" charset="0"/>
              <a:cs typeface="Arial" pitchFamily="34" charset="0"/>
            </a:endParaRPr>
          </a:p>
        </p:txBody>
      </p:sp>
      <p:grpSp>
        <p:nvGrpSpPr>
          <p:cNvPr id="84" name="Group 83"/>
          <p:cNvGrpSpPr/>
          <p:nvPr/>
        </p:nvGrpSpPr>
        <p:grpSpPr>
          <a:xfrm>
            <a:off x="0" y="1070496"/>
            <a:ext cx="8724900" cy="4971925"/>
            <a:chOff x="0" y="1070496"/>
            <a:chExt cx="8724900" cy="4971925"/>
          </a:xfrm>
        </p:grpSpPr>
        <p:grpSp>
          <p:nvGrpSpPr>
            <p:cNvPr id="87" name="Group 86"/>
            <p:cNvGrpSpPr/>
            <p:nvPr/>
          </p:nvGrpSpPr>
          <p:grpSpPr>
            <a:xfrm>
              <a:off x="1629940" y="2726429"/>
              <a:ext cx="6922008" cy="1645920"/>
              <a:chOff x="954523" y="2778033"/>
              <a:chExt cx="7609812" cy="1739183"/>
            </a:xfrm>
          </p:grpSpPr>
          <p:pic>
            <p:nvPicPr>
              <p:cNvPr id="19" name="Picture 18" descr="sdr_m10m7m4_d20121017_t2311272_e2312514_fullgran_subset.jpg"/>
              <p:cNvPicPr>
                <a:picLocks noChangeAspect="1"/>
              </p:cNvPicPr>
              <p:nvPr/>
            </p:nvPicPr>
            <p:blipFill>
              <a:blip r:embed="rId2" cstate="print"/>
              <a:stretch>
                <a:fillRect/>
              </a:stretch>
            </p:blipFill>
            <p:spPr>
              <a:xfrm>
                <a:off x="954523" y="2828860"/>
                <a:ext cx="7609812" cy="1688356"/>
              </a:xfrm>
              <a:prstGeom prst="rect">
                <a:avLst/>
              </a:prstGeom>
            </p:spPr>
          </p:pic>
          <p:sp>
            <p:nvSpPr>
              <p:cNvPr id="23" name="TextBox 22"/>
              <p:cNvSpPr txBox="1"/>
              <p:nvPr/>
            </p:nvSpPr>
            <p:spPr>
              <a:xfrm>
                <a:off x="1581047" y="3610412"/>
                <a:ext cx="800316" cy="326343"/>
              </a:xfrm>
              <a:prstGeom prst="rect">
                <a:avLst/>
              </a:prstGeom>
              <a:solidFill>
                <a:schemeClr val="tx1">
                  <a:lumMod val="75000"/>
                  <a:lumOff val="25000"/>
                </a:schemeClr>
              </a:solidFill>
            </p:spPr>
            <p:txBody>
              <a:bodyPr wrap="square" rtlCol="0">
                <a:spAutoFit/>
              </a:bodyPr>
              <a:lstStyle/>
              <a:p>
                <a:pPr algn="ctr"/>
                <a:r>
                  <a:rPr lang="en-US" sz="1000" dirty="0" smtClean="0">
                    <a:solidFill>
                      <a:srgbClr val="FFC000"/>
                    </a:solidFill>
                    <a:latin typeface="Arial" pitchFamily="34" charset="0"/>
                    <a:cs typeface="Arial" pitchFamily="34" charset="0"/>
                  </a:rPr>
                  <a:t>Clouds</a:t>
                </a:r>
                <a:endParaRPr lang="en-US" sz="1000" dirty="0">
                  <a:solidFill>
                    <a:srgbClr val="FFC000"/>
                  </a:solidFill>
                  <a:latin typeface="Arial" pitchFamily="34" charset="0"/>
                  <a:cs typeface="Arial" pitchFamily="34" charset="0"/>
                </a:endParaRPr>
              </a:p>
            </p:txBody>
          </p:sp>
          <p:cxnSp>
            <p:nvCxnSpPr>
              <p:cNvPr id="25" name="Straight Arrow Connector 24"/>
              <p:cNvCxnSpPr/>
              <p:nvPr/>
            </p:nvCxnSpPr>
            <p:spPr>
              <a:xfrm>
                <a:off x="2333802" y="3731701"/>
                <a:ext cx="721347" cy="571952"/>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2333802" y="3709703"/>
                <a:ext cx="1950014" cy="461960"/>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2381363" y="3717035"/>
                <a:ext cx="2227456" cy="117323"/>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rot="21080522">
                <a:off x="3767021" y="2778033"/>
                <a:ext cx="476678" cy="1136570"/>
              </a:xfrm>
              <a:prstGeom prst="ellipse">
                <a:avLst/>
              </a:prstGeom>
              <a:noFill/>
              <a:ln>
                <a:solidFill>
                  <a:srgbClr val="FFC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31" name="TextBox 30"/>
              <p:cNvSpPr txBox="1"/>
              <p:nvPr/>
            </p:nvSpPr>
            <p:spPr>
              <a:xfrm>
                <a:off x="6931396" y="3115751"/>
                <a:ext cx="657883" cy="326343"/>
              </a:xfrm>
              <a:prstGeom prst="rect">
                <a:avLst/>
              </a:prstGeom>
              <a:solidFill>
                <a:schemeClr val="tx1">
                  <a:lumMod val="75000"/>
                  <a:lumOff val="25000"/>
                </a:schemeClr>
              </a:solidFill>
            </p:spPr>
            <p:txBody>
              <a:bodyPr wrap="none" rtlCol="0">
                <a:spAutoFit/>
              </a:bodyPr>
              <a:lstStyle/>
              <a:p>
                <a:r>
                  <a:rPr lang="en-US" sz="1000" dirty="0" smtClean="0">
                    <a:solidFill>
                      <a:srgbClr val="FFC000"/>
                    </a:solidFill>
                    <a:latin typeface="Arial" pitchFamily="34" charset="0"/>
                    <a:cs typeface="Arial" pitchFamily="34" charset="0"/>
                  </a:rPr>
                  <a:t>Clouds</a:t>
                </a:r>
                <a:endParaRPr lang="en-US" sz="1000" dirty="0">
                  <a:solidFill>
                    <a:srgbClr val="FFC000"/>
                  </a:solidFill>
                  <a:latin typeface="Arial" pitchFamily="34" charset="0"/>
                  <a:cs typeface="Arial" pitchFamily="34" charset="0"/>
                </a:endParaRPr>
              </a:p>
            </p:txBody>
          </p:sp>
        </p:grpSp>
        <p:grpSp>
          <p:nvGrpSpPr>
            <p:cNvPr id="86" name="Group 85"/>
            <p:cNvGrpSpPr/>
            <p:nvPr/>
          </p:nvGrpSpPr>
          <p:grpSpPr>
            <a:xfrm>
              <a:off x="1595963" y="1070496"/>
              <a:ext cx="6925737" cy="1647223"/>
              <a:chOff x="933765" y="955515"/>
              <a:chExt cx="7612669" cy="1739507"/>
            </a:xfrm>
          </p:grpSpPr>
          <p:pic>
            <p:nvPicPr>
              <p:cNvPr id="35" name="Picture 34" descr="noaa_snowice_17oct2012.png_swath.png"/>
              <p:cNvPicPr>
                <a:picLocks noChangeAspect="1"/>
              </p:cNvPicPr>
              <p:nvPr/>
            </p:nvPicPr>
            <p:blipFill>
              <a:blip r:embed="rId3" cstate="print"/>
              <a:stretch>
                <a:fillRect/>
              </a:stretch>
            </p:blipFill>
            <p:spPr>
              <a:xfrm>
                <a:off x="933765" y="1006681"/>
                <a:ext cx="7612669" cy="1688341"/>
              </a:xfrm>
              <a:prstGeom prst="rect">
                <a:avLst/>
              </a:prstGeom>
            </p:spPr>
          </p:pic>
          <p:sp>
            <p:nvSpPr>
              <p:cNvPr id="36" name="TextBox 35"/>
              <p:cNvSpPr txBox="1"/>
              <p:nvPr/>
            </p:nvSpPr>
            <p:spPr>
              <a:xfrm>
                <a:off x="2334584" y="1142098"/>
                <a:ext cx="702644" cy="326343"/>
              </a:xfrm>
              <a:prstGeom prst="rect">
                <a:avLst/>
              </a:prstGeom>
              <a:solidFill>
                <a:schemeClr val="tx1">
                  <a:lumMod val="75000"/>
                  <a:lumOff val="25000"/>
                </a:schemeClr>
              </a:solidFill>
            </p:spPr>
            <p:txBody>
              <a:bodyPr wrap="square" rtlCol="0">
                <a:spAutoFit/>
              </a:bodyPr>
              <a:lstStyle/>
              <a:p>
                <a:r>
                  <a:rPr lang="en-US" sz="1000" dirty="0" smtClean="0">
                    <a:solidFill>
                      <a:srgbClr val="FFC000"/>
                    </a:solidFill>
                    <a:latin typeface="Arial" pitchFamily="34" charset="0"/>
                    <a:cs typeface="Arial" pitchFamily="34" charset="0"/>
                  </a:rPr>
                  <a:t>Sea Ice </a:t>
                </a:r>
              </a:p>
            </p:txBody>
          </p:sp>
          <p:sp>
            <p:nvSpPr>
              <p:cNvPr id="37" name="TextBox 36"/>
              <p:cNvSpPr txBox="1"/>
              <p:nvPr/>
            </p:nvSpPr>
            <p:spPr>
              <a:xfrm>
                <a:off x="6064387" y="2032492"/>
                <a:ext cx="569127" cy="326343"/>
              </a:xfrm>
              <a:prstGeom prst="rect">
                <a:avLst/>
              </a:prstGeom>
              <a:solidFill>
                <a:schemeClr val="tx1">
                  <a:lumMod val="75000"/>
                  <a:lumOff val="25000"/>
                </a:schemeClr>
              </a:solidFill>
            </p:spPr>
            <p:txBody>
              <a:bodyPr wrap="none" rtlCol="0">
                <a:spAutoFit/>
              </a:bodyPr>
              <a:lstStyle/>
              <a:p>
                <a:r>
                  <a:rPr lang="en-US" sz="1000" dirty="0" smtClean="0">
                    <a:solidFill>
                      <a:srgbClr val="66CCFF"/>
                    </a:solidFill>
                    <a:latin typeface="Arial" pitchFamily="34" charset="0"/>
                    <a:cs typeface="Arial" pitchFamily="34" charset="0"/>
                  </a:rPr>
                  <a:t>Snow</a:t>
                </a:r>
                <a:endParaRPr lang="en-US" sz="1000" dirty="0">
                  <a:solidFill>
                    <a:srgbClr val="66CCFF"/>
                  </a:solidFill>
                  <a:latin typeface="Arial" pitchFamily="34" charset="0"/>
                  <a:cs typeface="Arial" pitchFamily="34" charset="0"/>
                </a:endParaRPr>
              </a:p>
            </p:txBody>
          </p:sp>
          <p:sp>
            <p:nvSpPr>
              <p:cNvPr id="38" name="Oval 37"/>
              <p:cNvSpPr/>
              <p:nvPr/>
            </p:nvSpPr>
            <p:spPr>
              <a:xfrm rot="21080522">
                <a:off x="3747319" y="955515"/>
                <a:ext cx="476856" cy="1105091"/>
              </a:xfrm>
              <a:prstGeom prst="ellipse">
                <a:avLst/>
              </a:prstGeom>
              <a:noFill/>
              <a:ln>
                <a:solidFill>
                  <a:srgbClr val="FFC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cxnSp>
            <p:nvCxnSpPr>
              <p:cNvPr id="40" name="Straight Arrow Connector 39"/>
              <p:cNvCxnSpPr/>
              <p:nvPr/>
            </p:nvCxnSpPr>
            <p:spPr>
              <a:xfrm>
                <a:off x="3098618" y="1305269"/>
                <a:ext cx="872285" cy="292314"/>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979450" y="2316497"/>
                <a:ext cx="880847" cy="326343"/>
              </a:xfrm>
              <a:prstGeom prst="rect">
                <a:avLst/>
              </a:prstGeom>
              <a:solidFill>
                <a:schemeClr val="tx1">
                  <a:lumMod val="75000"/>
                  <a:lumOff val="25000"/>
                </a:schemeClr>
              </a:solidFill>
            </p:spPr>
            <p:txBody>
              <a:bodyPr wrap="square" rtlCol="0">
                <a:spAutoFit/>
              </a:bodyPr>
              <a:lstStyle/>
              <a:p>
                <a:r>
                  <a:rPr lang="en-US" sz="1000" dirty="0" smtClean="0">
                    <a:solidFill>
                      <a:srgbClr val="00B050"/>
                    </a:solidFill>
                    <a:latin typeface="Arial" pitchFamily="34" charset="0"/>
                    <a:cs typeface="Arial" pitchFamily="34" charset="0"/>
                  </a:rPr>
                  <a:t>No Snow</a:t>
                </a:r>
                <a:endParaRPr lang="en-US" sz="1000" dirty="0">
                  <a:solidFill>
                    <a:srgbClr val="00B050"/>
                  </a:solidFill>
                  <a:latin typeface="Arial" pitchFamily="34" charset="0"/>
                  <a:cs typeface="Arial" pitchFamily="34" charset="0"/>
                </a:endParaRPr>
              </a:p>
            </p:txBody>
          </p:sp>
          <p:sp>
            <p:nvSpPr>
              <p:cNvPr id="42" name="TextBox 41"/>
              <p:cNvSpPr txBox="1"/>
              <p:nvPr/>
            </p:nvSpPr>
            <p:spPr>
              <a:xfrm>
                <a:off x="6910638" y="1283882"/>
                <a:ext cx="1409825" cy="326343"/>
              </a:xfrm>
              <a:prstGeom prst="rect">
                <a:avLst/>
              </a:prstGeom>
              <a:solidFill>
                <a:schemeClr val="tx1">
                  <a:lumMod val="75000"/>
                  <a:lumOff val="25000"/>
                </a:schemeClr>
              </a:solidFill>
            </p:spPr>
            <p:txBody>
              <a:bodyPr wrap="square" rtlCol="0">
                <a:spAutoFit/>
              </a:bodyPr>
              <a:lstStyle/>
              <a:p>
                <a:pPr algn="ctr"/>
                <a:r>
                  <a:rPr lang="en-US" sz="1000" dirty="0" smtClean="0">
                    <a:solidFill>
                      <a:srgbClr val="CCECFF"/>
                    </a:solidFill>
                    <a:latin typeface="Arial" pitchFamily="34" charset="0"/>
                    <a:cs typeface="Arial" pitchFamily="34" charset="0"/>
                  </a:rPr>
                  <a:t>Ice Free Ocean</a:t>
                </a:r>
                <a:endParaRPr lang="en-US" sz="1000" dirty="0">
                  <a:solidFill>
                    <a:srgbClr val="CCECFF"/>
                  </a:solidFill>
                  <a:latin typeface="Arial" pitchFamily="34" charset="0"/>
                  <a:cs typeface="Arial" pitchFamily="34" charset="0"/>
                </a:endParaRPr>
              </a:p>
            </p:txBody>
          </p:sp>
        </p:grpSp>
        <p:grpSp>
          <p:nvGrpSpPr>
            <p:cNvPr id="88" name="Group 87"/>
            <p:cNvGrpSpPr/>
            <p:nvPr/>
          </p:nvGrpSpPr>
          <p:grpSpPr>
            <a:xfrm>
              <a:off x="1609182" y="4396501"/>
              <a:ext cx="6922008" cy="1645920"/>
              <a:chOff x="933764" y="4638519"/>
              <a:chExt cx="7821683" cy="2181509"/>
            </a:xfrm>
          </p:grpSpPr>
          <p:pic>
            <p:nvPicPr>
              <p:cNvPr id="71" name="Picture 70" descr="iceconc_filtered_clds_wts_frac_fullgran.jpg"/>
              <p:cNvPicPr preferRelativeResize="0">
                <a:picLocks/>
              </p:cNvPicPr>
              <p:nvPr/>
            </p:nvPicPr>
            <p:blipFill>
              <a:blip r:embed="rId4" cstate="print"/>
              <a:stretch>
                <a:fillRect/>
              </a:stretch>
            </p:blipFill>
            <p:spPr>
              <a:xfrm>
                <a:off x="933764" y="4638519"/>
                <a:ext cx="7821683" cy="2181509"/>
              </a:xfrm>
              <a:prstGeom prst="rect">
                <a:avLst/>
              </a:prstGeom>
            </p:spPr>
          </p:pic>
          <p:sp>
            <p:nvSpPr>
              <p:cNvPr id="72" name="TextBox 71"/>
              <p:cNvSpPr txBox="1"/>
              <p:nvPr/>
            </p:nvSpPr>
            <p:spPr>
              <a:xfrm>
                <a:off x="1295455" y="4794130"/>
                <a:ext cx="1552701" cy="530308"/>
              </a:xfrm>
              <a:prstGeom prst="rect">
                <a:avLst/>
              </a:prstGeom>
              <a:solidFill>
                <a:schemeClr val="tx1">
                  <a:lumMod val="75000"/>
                  <a:lumOff val="25000"/>
                </a:schemeClr>
              </a:solidFill>
            </p:spPr>
            <p:txBody>
              <a:bodyPr wrap="square" rtlCol="0">
                <a:spAutoFit/>
              </a:bodyPr>
              <a:lstStyle/>
              <a:p>
                <a:r>
                  <a:rPr lang="en-US" sz="1000" dirty="0" smtClean="0">
                    <a:solidFill>
                      <a:srgbClr val="FFC000"/>
                    </a:solidFill>
                    <a:latin typeface="Arial" pitchFamily="34" charset="0"/>
                    <a:cs typeface="Arial" pitchFamily="34" charset="0"/>
                  </a:rPr>
                  <a:t>Sea Ice </a:t>
                </a:r>
              </a:p>
              <a:p>
                <a:r>
                  <a:rPr lang="en-US" sz="1000" dirty="0" smtClean="0">
                    <a:solidFill>
                      <a:srgbClr val="FFC000"/>
                    </a:solidFill>
                    <a:latin typeface="Arial" pitchFamily="34" charset="0"/>
                    <a:cs typeface="Arial" pitchFamily="34" charset="0"/>
                  </a:rPr>
                  <a:t>(correctly retrieved)</a:t>
                </a:r>
                <a:endParaRPr lang="en-US" sz="1000" dirty="0">
                  <a:solidFill>
                    <a:srgbClr val="FFC000"/>
                  </a:solidFill>
                  <a:latin typeface="Arial" pitchFamily="34" charset="0"/>
                  <a:cs typeface="Arial" pitchFamily="34" charset="0"/>
                </a:endParaRPr>
              </a:p>
            </p:txBody>
          </p:sp>
          <p:sp>
            <p:nvSpPr>
              <p:cNvPr id="73" name="TextBox 72"/>
              <p:cNvSpPr txBox="1"/>
              <p:nvPr/>
            </p:nvSpPr>
            <p:spPr>
              <a:xfrm>
                <a:off x="6522008" y="5933576"/>
                <a:ext cx="1795411" cy="326343"/>
              </a:xfrm>
              <a:prstGeom prst="rect">
                <a:avLst/>
              </a:prstGeom>
              <a:solidFill>
                <a:schemeClr val="tx1">
                  <a:lumMod val="75000"/>
                  <a:lumOff val="25000"/>
                </a:schemeClr>
              </a:solidFill>
            </p:spPr>
            <p:txBody>
              <a:bodyPr wrap="none" rtlCol="0">
                <a:spAutoFit/>
              </a:bodyPr>
              <a:lstStyle/>
              <a:p>
                <a:r>
                  <a:rPr lang="en-US" sz="1000" dirty="0" smtClean="0">
                    <a:solidFill>
                      <a:srgbClr val="FF0000"/>
                    </a:solidFill>
                    <a:latin typeface="Arial" pitchFamily="34" charset="0"/>
                    <a:cs typeface="Arial" pitchFamily="34" charset="0"/>
                  </a:rPr>
                  <a:t>Sea Ice Falsely retrieved</a:t>
                </a:r>
                <a:endParaRPr lang="en-US" sz="1000" dirty="0">
                  <a:solidFill>
                    <a:srgbClr val="FF0000"/>
                  </a:solidFill>
                  <a:latin typeface="Arial" pitchFamily="34" charset="0"/>
                  <a:cs typeface="Arial" pitchFamily="34" charset="0"/>
                </a:endParaRPr>
              </a:p>
            </p:txBody>
          </p:sp>
          <p:cxnSp>
            <p:nvCxnSpPr>
              <p:cNvPr id="74" name="Straight Arrow Connector 73"/>
              <p:cNvCxnSpPr/>
              <p:nvPr/>
            </p:nvCxnSpPr>
            <p:spPr>
              <a:xfrm>
                <a:off x="2811187" y="4951292"/>
                <a:ext cx="646959" cy="101693"/>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flipH="1" flipV="1">
                <a:off x="5525332" y="6023649"/>
                <a:ext cx="996676" cy="8537"/>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78" name="Rectangle 77"/>
              <p:cNvSpPr/>
              <p:nvPr/>
            </p:nvSpPr>
            <p:spPr>
              <a:xfrm>
                <a:off x="4483749" y="5703754"/>
                <a:ext cx="1199440" cy="849774"/>
              </a:xfrm>
              <a:prstGeom prst="rect">
                <a:avLst/>
              </a:prstGeom>
              <a:no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solidFill>
                    <a:schemeClr val="tx1"/>
                  </a:solidFill>
                </a:endParaRPr>
              </a:p>
            </p:txBody>
          </p:sp>
        </p:grpSp>
        <p:sp>
          <p:nvSpPr>
            <p:cNvPr id="133" name="TextBox 132"/>
            <p:cNvSpPr txBox="1"/>
            <p:nvPr/>
          </p:nvSpPr>
          <p:spPr>
            <a:xfrm>
              <a:off x="0" y="1446464"/>
              <a:ext cx="1354663" cy="954107"/>
            </a:xfrm>
            <a:prstGeom prst="rect">
              <a:avLst/>
            </a:prstGeom>
            <a:noFill/>
          </p:spPr>
          <p:txBody>
            <a:bodyPr wrap="square" rtlCol="0">
              <a:spAutoFit/>
            </a:bodyPr>
            <a:lstStyle/>
            <a:p>
              <a:r>
                <a:rPr lang="en-US" sz="1400" dirty="0" smtClean="0"/>
                <a:t>NOAA Global Automated Multisensor Snow/Ice</a:t>
              </a:r>
              <a:endParaRPr lang="en-US" sz="1400" dirty="0"/>
            </a:p>
          </p:txBody>
        </p:sp>
        <p:sp>
          <p:nvSpPr>
            <p:cNvPr id="134" name="TextBox 133"/>
            <p:cNvSpPr txBox="1"/>
            <p:nvPr/>
          </p:nvSpPr>
          <p:spPr>
            <a:xfrm>
              <a:off x="0" y="2972214"/>
              <a:ext cx="1354663" cy="738664"/>
            </a:xfrm>
            <a:prstGeom prst="rect">
              <a:avLst/>
            </a:prstGeom>
            <a:noFill/>
          </p:spPr>
          <p:txBody>
            <a:bodyPr wrap="square" rtlCol="0">
              <a:spAutoFit/>
            </a:bodyPr>
            <a:lstStyle/>
            <a:p>
              <a:r>
                <a:rPr lang="en-US" sz="1400" dirty="0" smtClean="0"/>
                <a:t>False Color VIIRS SDR Imagery</a:t>
              </a:r>
              <a:endParaRPr lang="en-US" sz="1400" dirty="0"/>
            </a:p>
          </p:txBody>
        </p:sp>
        <p:sp>
          <p:nvSpPr>
            <p:cNvPr id="135" name="TextBox 134"/>
            <p:cNvSpPr txBox="1"/>
            <p:nvPr/>
          </p:nvSpPr>
          <p:spPr>
            <a:xfrm>
              <a:off x="0" y="4875918"/>
              <a:ext cx="1354663" cy="523220"/>
            </a:xfrm>
            <a:prstGeom prst="rect">
              <a:avLst/>
            </a:prstGeom>
            <a:noFill/>
          </p:spPr>
          <p:txBody>
            <a:bodyPr wrap="square" rtlCol="0">
              <a:spAutoFit/>
            </a:bodyPr>
            <a:lstStyle/>
            <a:p>
              <a:r>
                <a:rPr lang="en-US" sz="1400" dirty="0" smtClean="0"/>
                <a:t>VIIRS Sea Ice Conc. IP</a:t>
              </a:r>
              <a:endParaRPr lang="en-US" sz="1400" dirty="0"/>
            </a:p>
          </p:txBody>
        </p:sp>
        <p:sp>
          <p:nvSpPr>
            <p:cNvPr id="138" name="Oval 137"/>
            <p:cNvSpPr/>
            <p:nvPr/>
          </p:nvSpPr>
          <p:spPr>
            <a:xfrm rot="21080522">
              <a:off x="4213634" y="4313929"/>
              <a:ext cx="433594" cy="1075622"/>
            </a:xfrm>
            <a:prstGeom prst="ellipse">
              <a:avLst/>
            </a:prstGeom>
            <a:noFill/>
            <a:ln>
              <a:solidFill>
                <a:srgbClr val="FFC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cxnSp>
          <p:nvCxnSpPr>
            <p:cNvPr id="140" name="Straight Arrow Connector 139"/>
            <p:cNvCxnSpPr>
              <a:endCxn id="35" idx="1"/>
            </p:cNvCxnSpPr>
            <p:nvPr/>
          </p:nvCxnSpPr>
          <p:spPr>
            <a:xfrm>
              <a:off x="1155700" y="1905000"/>
              <a:ext cx="440263" cy="13334"/>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1" name="Straight Arrow Connector 140"/>
            <p:cNvCxnSpPr/>
            <p:nvPr/>
          </p:nvCxnSpPr>
          <p:spPr>
            <a:xfrm>
              <a:off x="1134531" y="3341546"/>
              <a:ext cx="440263" cy="13334"/>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2" name="Straight Arrow Connector 141"/>
            <p:cNvCxnSpPr/>
            <p:nvPr/>
          </p:nvCxnSpPr>
          <p:spPr>
            <a:xfrm>
              <a:off x="1189677" y="5118095"/>
              <a:ext cx="440263" cy="13334"/>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3" name="Straight Arrow Connector 142"/>
            <p:cNvCxnSpPr/>
            <p:nvPr/>
          </p:nvCxnSpPr>
          <p:spPr>
            <a:xfrm flipV="1">
              <a:off x="8715375" y="1446464"/>
              <a:ext cx="9525" cy="42862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3" name="TextBox 82"/>
            <p:cNvSpPr txBox="1"/>
            <p:nvPr/>
          </p:nvSpPr>
          <p:spPr>
            <a:xfrm>
              <a:off x="7665021" y="5826977"/>
              <a:ext cx="946093" cy="215444"/>
            </a:xfrm>
            <a:prstGeom prst="rect">
              <a:avLst/>
            </a:prstGeom>
            <a:noFill/>
          </p:spPr>
          <p:txBody>
            <a:bodyPr wrap="none" rtlCol="0">
              <a:spAutoFit/>
            </a:bodyPr>
            <a:lstStyle/>
            <a:p>
              <a:r>
                <a:rPr lang="en-US" sz="800" dirty="0" smtClean="0">
                  <a:solidFill>
                    <a:schemeClr val="bg1">
                      <a:lumMod val="75000"/>
                    </a:schemeClr>
                  </a:solidFill>
                </a:rPr>
                <a:t>R. Mahoney NGAS</a:t>
              </a:r>
              <a:endParaRPr lang="en-US" sz="800" dirty="0">
                <a:solidFill>
                  <a:schemeClr val="bg1">
                    <a:lumMod val="75000"/>
                  </a:schemeClr>
                </a:solidFill>
              </a:endParaRPr>
            </a:p>
          </p:txBody>
        </p:sp>
      </p:gr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sz="3200" dirty="0" smtClean="0"/>
              <a:t>Outline</a:t>
            </a:r>
            <a:endParaRPr lang="en-US" sz="3200" dirty="0"/>
          </a:p>
        </p:txBody>
      </p:sp>
      <p:sp>
        <p:nvSpPr>
          <p:cNvPr id="3" name="Content Placeholder 2"/>
          <p:cNvSpPr>
            <a:spLocks noGrp="1"/>
          </p:cNvSpPr>
          <p:nvPr>
            <p:ph idx="1"/>
          </p:nvPr>
        </p:nvSpPr>
        <p:spPr>
          <a:xfrm>
            <a:off x="220133" y="1371600"/>
            <a:ext cx="8686800" cy="4754563"/>
          </a:xfrm>
        </p:spPr>
        <p:txBody>
          <a:bodyPr>
            <a:normAutofit fontScale="92500" lnSpcReduction="20000"/>
          </a:bodyPr>
          <a:lstStyle/>
          <a:p>
            <a:r>
              <a:rPr lang="en-US" dirty="0" smtClean="0"/>
              <a:t>VIIRS Sea Ice Concentration IP Users</a:t>
            </a:r>
          </a:p>
          <a:p>
            <a:r>
              <a:rPr lang="en-US" dirty="0" smtClean="0"/>
              <a:t>Beta EDR Maturity Definition</a:t>
            </a:r>
          </a:p>
          <a:p>
            <a:r>
              <a:rPr lang="en-US" dirty="0" smtClean="0"/>
              <a:t>Summary of Sea Ice Concentration IP </a:t>
            </a:r>
          </a:p>
          <a:p>
            <a:r>
              <a:rPr lang="en-US" dirty="0" smtClean="0"/>
              <a:t>VIIRS Sea Ice Concentration IP requirements </a:t>
            </a:r>
          </a:p>
          <a:p>
            <a:r>
              <a:rPr lang="en-US" dirty="0" smtClean="0"/>
              <a:t>History of Algorithm Changes/Updates </a:t>
            </a:r>
          </a:p>
          <a:p>
            <a:r>
              <a:rPr lang="en-US" dirty="0" smtClean="0"/>
              <a:t>Beta Maturity Evaluation </a:t>
            </a:r>
          </a:p>
          <a:p>
            <a:r>
              <a:rPr lang="en-US" dirty="0" smtClean="0"/>
              <a:t>Beta Justification Summary </a:t>
            </a:r>
          </a:p>
          <a:p>
            <a:r>
              <a:rPr lang="en-US" dirty="0" smtClean="0"/>
              <a:t>Caveats of Operational VIIRS Sea Ice Concentration IP</a:t>
            </a:r>
          </a:p>
          <a:p>
            <a:r>
              <a:rPr lang="en-US" dirty="0" smtClean="0"/>
              <a:t>Additional Supporting Documentation </a:t>
            </a:r>
          </a:p>
          <a:p>
            <a:r>
              <a:rPr lang="en-US" dirty="0" smtClean="0"/>
              <a:t>Future Plans Toward Provisional Status</a:t>
            </a:r>
          </a:p>
          <a:p>
            <a:r>
              <a:rPr lang="en-US" dirty="0" smtClean="0"/>
              <a:t>Conclusions </a:t>
            </a:r>
            <a:endParaRPr lang="en-US" dirty="0"/>
          </a:p>
        </p:txBody>
      </p:sp>
      <p:sp>
        <p:nvSpPr>
          <p:cNvPr id="4" name="Slide Number Placeholder 3"/>
          <p:cNvSpPr>
            <a:spLocks noGrp="1"/>
          </p:cNvSpPr>
          <p:nvPr>
            <p:ph type="sldNum" sz="quarter" idx="12"/>
          </p:nvPr>
        </p:nvSpPr>
        <p:spPr/>
        <p:txBody>
          <a:bodyPr/>
          <a:lstStyle/>
          <a:p>
            <a:fld id="{96E36F11-A39A-294D-A59D-6180D50ED29D}" type="slidenum">
              <a:rPr lang="en-US" smtClean="0"/>
              <a:pPr/>
              <a:t>2</a:t>
            </a:fld>
            <a:endParaRPr lang="en-US" dirty="0"/>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3"/>
          <p:cNvSpPr>
            <a:spLocks noGrp="1"/>
          </p:cNvSpPr>
          <p:nvPr>
            <p:ph type="sldNum" sz="quarter" idx="11"/>
          </p:nvPr>
        </p:nvSpPr>
        <p:spPr>
          <a:xfrm>
            <a:off x="28411" y="6477000"/>
            <a:ext cx="400378" cy="297651"/>
          </a:xfrm>
        </p:spPr>
        <p:txBody>
          <a:bodyPr/>
          <a:lstStyle/>
          <a:p>
            <a:fld id="{F6EFC63E-F8D9-44BB-A462-AC735E845F95}" type="slidenum">
              <a:rPr lang="en-US" sz="1300" smtClean="0">
                <a:latin typeface="Arial" pitchFamily="34" charset="0"/>
                <a:cs typeface="Arial" pitchFamily="34" charset="0"/>
              </a:rPr>
              <a:pPr/>
              <a:t>20</a:t>
            </a:fld>
            <a:endParaRPr lang="en-US" sz="1300" dirty="0">
              <a:latin typeface="Arial" pitchFamily="34" charset="0"/>
              <a:cs typeface="Arial" pitchFamily="34" charset="0"/>
            </a:endParaRPr>
          </a:p>
        </p:txBody>
      </p:sp>
      <p:sp>
        <p:nvSpPr>
          <p:cNvPr id="7" name="TextBox 6"/>
          <p:cNvSpPr txBox="1"/>
          <p:nvPr/>
        </p:nvSpPr>
        <p:spPr>
          <a:xfrm>
            <a:off x="362857" y="5926460"/>
            <a:ext cx="8781143" cy="646331"/>
          </a:xfrm>
          <a:prstGeom prst="rect">
            <a:avLst/>
          </a:prstGeom>
          <a:noFill/>
        </p:spPr>
        <p:txBody>
          <a:bodyPr wrap="square" rtlCol="0">
            <a:spAutoFit/>
          </a:bodyPr>
          <a:lstStyle/>
          <a:p>
            <a:r>
              <a:rPr lang="en-US" sz="1200" dirty="0" smtClean="0"/>
              <a:t>False color of VIIRS SDR reflectance (Red: M10, Green: M7, Blue: M5) for zoomed region (left).  False ice shown by the yellow circled regions (right) correspond  to clouds misclassified as confidently clear by the VCM and suggests additional quality checks are required in the Ice Concentration IP for extended cloud adjacency and significant partial cloudy regions.</a:t>
            </a:r>
            <a:endParaRPr lang="en-US" sz="1200" dirty="0"/>
          </a:p>
        </p:txBody>
      </p:sp>
      <p:sp>
        <p:nvSpPr>
          <p:cNvPr id="72" name="TextBox 71"/>
          <p:cNvSpPr txBox="1"/>
          <p:nvPr/>
        </p:nvSpPr>
        <p:spPr>
          <a:xfrm>
            <a:off x="7846850" y="3737428"/>
            <a:ext cx="1297150" cy="215444"/>
          </a:xfrm>
          <a:prstGeom prst="rect">
            <a:avLst/>
          </a:prstGeom>
          <a:noFill/>
        </p:spPr>
        <p:txBody>
          <a:bodyPr wrap="none" rtlCol="0">
            <a:spAutoFit/>
          </a:bodyPr>
          <a:lstStyle/>
          <a:p>
            <a:r>
              <a:rPr lang="en-US" sz="800" dirty="0" smtClean="0">
                <a:solidFill>
                  <a:schemeClr val="bg1"/>
                </a:solidFill>
                <a:latin typeface="Arial" pitchFamily="34" charset="0"/>
                <a:cs typeface="Arial" pitchFamily="34" charset="0"/>
              </a:rPr>
              <a:t>Robert Mahoney, NGAS</a:t>
            </a:r>
            <a:endParaRPr lang="en-US" sz="800" dirty="0">
              <a:solidFill>
                <a:schemeClr val="bg1"/>
              </a:solidFill>
              <a:latin typeface="Arial" pitchFamily="34" charset="0"/>
              <a:cs typeface="Arial" pitchFamily="34" charset="0"/>
            </a:endParaRPr>
          </a:p>
        </p:txBody>
      </p:sp>
      <p:sp>
        <p:nvSpPr>
          <p:cNvPr id="10" name="Title 1"/>
          <p:cNvSpPr txBox="1">
            <a:spLocks/>
          </p:cNvSpPr>
          <p:nvPr/>
        </p:nvSpPr>
        <p:spPr>
          <a:xfrm>
            <a:off x="457200" y="0"/>
            <a:ext cx="8229600" cy="822960"/>
          </a:xfrm>
          <a:prstGeom prst="rect">
            <a:avLst/>
          </a:prstGeom>
        </p:spPr>
        <p:txBody>
          <a:bodyPr vert="horz" lIns="91440" tIns="45720" rIns="91440" bIns="45720" rtlCol="0" anchor="ctr" anchorCtr="1">
            <a:normAutofit fontScale="9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chemeClr val="tx1"/>
                </a:solidFill>
                <a:effectLst/>
                <a:uLnTx/>
                <a:uFillTx/>
                <a:latin typeface="+mj-lt"/>
                <a:ea typeface="+mj-ea"/>
                <a:cs typeface="+mj-cs"/>
              </a:rPr>
              <a:t>Caveats for Operational Ice Concentration IP False Ice Observed near scattered clouds</a:t>
            </a:r>
            <a:endParaRPr kumimoji="0" lang="en-US" sz="3200" b="0" i="0" u="none" strike="noStrike" kern="1200" cap="none" spc="0" normalizeH="0" baseline="0" noProof="0" dirty="0">
              <a:ln>
                <a:noFill/>
              </a:ln>
              <a:solidFill>
                <a:schemeClr val="tx1"/>
              </a:solidFill>
              <a:effectLst/>
              <a:uLnTx/>
              <a:uFillTx/>
              <a:latin typeface="+mj-lt"/>
              <a:ea typeface="+mj-ea"/>
              <a:cs typeface="+mj-cs"/>
            </a:endParaRPr>
          </a:p>
        </p:txBody>
      </p:sp>
      <p:sp>
        <p:nvSpPr>
          <p:cNvPr id="57" name="TextBox 56"/>
          <p:cNvSpPr txBox="1"/>
          <p:nvPr/>
        </p:nvSpPr>
        <p:spPr>
          <a:xfrm>
            <a:off x="5674268" y="937024"/>
            <a:ext cx="2172582" cy="369332"/>
          </a:xfrm>
          <a:prstGeom prst="rect">
            <a:avLst/>
          </a:prstGeom>
          <a:noFill/>
        </p:spPr>
        <p:txBody>
          <a:bodyPr wrap="none" rtlCol="0">
            <a:spAutoFit/>
          </a:bodyPr>
          <a:lstStyle/>
          <a:p>
            <a:r>
              <a:rPr lang="en-US" dirty="0" smtClean="0"/>
              <a:t>VIIRS Sea Ice Conc. IP</a:t>
            </a:r>
            <a:endParaRPr lang="en-US" dirty="0"/>
          </a:p>
        </p:txBody>
      </p:sp>
      <p:sp>
        <p:nvSpPr>
          <p:cNvPr id="58" name="TextBox 57"/>
          <p:cNvSpPr txBox="1"/>
          <p:nvPr/>
        </p:nvSpPr>
        <p:spPr>
          <a:xfrm>
            <a:off x="1278673" y="937024"/>
            <a:ext cx="2222147" cy="369332"/>
          </a:xfrm>
          <a:prstGeom prst="rect">
            <a:avLst/>
          </a:prstGeom>
          <a:noFill/>
        </p:spPr>
        <p:txBody>
          <a:bodyPr wrap="none" rtlCol="0">
            <a:spAutoFit/>
          </a:bodyPr>
          <a:lstStyle/>
          <a:p>
            <a:r>
              <a:rPr lang="en-US" dirty="0" smtClean="0"/>
              <a:t>False color VIIRS SDRs</a:t>
            </a:r>
            <a:endParaRPr lang="en-US" dirty="0"/>
          </a:p>
        </p:txBody>
      </p:sp>
      <p:grpSp>
        <p:nvGrpSpPr>
          <p:cNvPr id="80" name="Group 79"/>
          <p:cNvGrpSpPr/>
          <p:nvPr/>
        </p:nvGrpSpPr>
        <p:grpSpPr>
          <a:xfrm>
            <a:off x="362857" y="1306356"/>
            <a:ext cx="8323943" cy="4620104"/>
            <a:chOff x="362857" y="1306356"/>
            <a:chExt cx="8323943" cy="4620104"/>
          </a:xfrm>
        </p:grpSpPr>
        <p:pic>
          <p:nvPicPr>
            <p:cNvPr id="73" name="Picture 72" descr="sdr_falsecolor_subset.jpg"/>
            <p:cNvPicPr>
              <a:picLocks noChangeAspect="1"/>
            </p:cNvPicPr>
            <p:nvPr/>
          </p:nvPicPr>
          <p:blipFill>
            <a:blip r:embed="rId2" cstate="print"/>
            <a:stretch>
              <a:fillRect/>
            </a:stretch>
          </p:blipFill>
          <p:spPr>
            <a:xfrm>
              <a:off x="362857" y="1308261"/>
              <a:ext cx="4058259" cy="4160520"/>
            </a:xfrm>
            <a:prstGeom prst="rect">
              <a:avLst/>
            </a:prstGeom>
          </p:spPr>
        </p:pic>
        <p:sp>
          <p:nvSpPr>
            <p:cNvPr id="118" name="TextBox 117"/>
            <p:cNvSpPr txBox="1"/>
            <p:nvPr/>
          </p:nvSpPr>
          <p:spPr>
            <a:xfrm>
              <a:off x="5094125" y="5099503"/>
              <a:ext cx="1297150" cy="215444"/>
            </a:xfrm>
            <a:prstGeom prst="rect">
              <a:avLst/>
            </a:prstGeom>
            <a:noFill/>
          </p:spPr>
          <p:txBody>
            <a:bodyPr wrap="none" rtlCol="0">
              <a:spAutoFit/>
            </a:bodyPr>
            <a:lstStyle/>
            <a:p>
              <a:r>
                <a:rPr lang="en-US" sz="800" dirty="0" smtClean="0">
                  <a:solidFill>
                    <a:schemeClr val="bg1"/>
                  </a:solidFill>
                  <a:latin typeface="Arial" pitchFamily="34" charset="0"/>
                  <a:cs typeface="Arial" pitchFamily="34" charset="0"/>
                </a:rPr>
                <a:t>Robert Mahoney, NGAS</a:t>
              </a:r>
              <a:endParaRPr lang="en-US" sz="800" dirty="0">
                <a:solidFill>
                  <a:schemeClr val="bg1"/>
                </a:solidFill>
                <a:latin typeface="Arial" pitchFamily="34" charset="0"/>
                <a:cs typeface="Arial" pitchFamily="34" charset="0"/>
              </a:endParaRPr>
            </a:p>
          </p:txBody>
        </p:sp>
        <p:pic>
          <p:nvPicPr>
            <p:cNvPr id="11" name="Picture 10" descr="iceconc_filtered_clds_wts_frac_subset.jpg"/>
            <p:cNvPicPr>
              <a:picLocks noChangeAspect="1"/>
            </p:cNvPicPr>
            <p:nvPr/>
          </p:nvPicPr>
          <p:blipFill>
            <a:blip r:embed="rId3" cstate="print"/>
            <a:stretch>
              <a:fillRect/>
            </a:stretch>
          </p:blipFill>
          <p:spPr>
            <a:xfrm>
              <a:off x="4626686" y="1306356"/>
              <a:ext cx="4060114" cy="4162425"/>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4806764" y="5468781"/>
              <a:ext cx="3636691" cy="457679"/>
            </a:xfrm>
            <a:prstGeom prst="rect">
              <a:avLst/>
            </a:prstGeom>
            <a:noFill/>
            <a:ln w="9525">
              <a:noFill/>
              <a:miter lim="800000"/>
              <a:headEnd/>
              <a:tailEnd/>
            </a:ln>
          </p:spPr>
        </p:pic>
        <p:sp>
          <p:nvSpPr>
            <p:cNvPr id="59" name="Oval 58"/>
            <p:cNvSpPr/>
            <p:nvPr/>
          </p:nvSpPr>
          <p:spPr>
            <a:xfrm rot="20488902">
              <a:off x="1586761" y="1709346"/>
              <a:ext cx="531316" cy="287859"/>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Oval 59"/>
            <p:cNvSpPr/>
            <p:nvPr/>
          </p:nvSpPr>
          <p:spPr>
            <a:xfrm rot="20488902">
              <a:off x="5828000" y="1640894"/>
              <a:ext cx="531316" cy="287859"/>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Oval 61"/>
            <p:cNvSpPr/>
            <p:nvPr/>
          </p:nvSpPr>
          <p:spPr>
            <a:xfrm rot="20488902">
              <a:off x="5798441" y="5098561"/>
              <a:ext cx="329540" cy="334916"/>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Oval 62"/>
            <p:cNvSpPr/>
            <p:nvPr/>
          </p:nvSpPr>
          <p:spPr>
            <a:xfrm rot="20488902">
              <a:off x="1555265" y="5076260"/>
              <a:ext cx="329540" cy="334916"/>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p:cNvSpPr/>
            <p:nvPr/>
          </p:nvSpPr>
          <p:spPr>
            <a:xfrm rot="20488902">
              <a:off x="2443346" y="3069508"/>
              <a:ext cx="329540" cy="334916"/>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Oval 64"/>
            <p:cNvSpPr/>
            <p:nvPr/>
          </p:nvSpPr>
          <p:spPr>
            <a:xfrm rot="20488902">
              <a:off x="6662224" y="3069509"/>
              <a:ext cx="329540" cy="334916"/>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Oval 65"/>
            <p:cNvSpPr/>
            <p:nvPr/>
          </p:nvSpPr>
          <p:spPr>
            <a:xfrm rot="20488902">
              <a:off x="2321508" y="3660104"/>
              <a:ext cx="400844" cy="561601"/>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Oval 66"/>
            <p:cNvSpPr/>
            <p:nvPr/>
          </p:nvSpPr>
          <p:spPr>
            <a:xfrm rot="20488902">
              <a:off x="6590222" y="3660102"/>
              <a:ext cx="400844" cy="561601"/>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Oval 67"/>
            <p:cNvSpPr/>
            <p:nvPr/>
          </p:nvSpPr>
          <p:spPr>
            <a:xfrm rot="20488902">
              <a:off x="6137221" y="3781090"/>
              <a:ext cx="329540" cy="334916"/>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Oval 68"/>
            <p:cNvSpPr/>
            <p:nvPr/>
          </p:nvSpPr>
          <p:spPr>
            <a:xfrm rot="20488902">
              <a:off x="1918359" y="3781089"/>
              <a:ext cx="329540" cy="334916"/>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Oval 69"/>
            <p:cNvSpPr/>
            <p:nvPr/>
          </p:nvSpPr>
          <p:spPr>
            <a:xfrm rot="20488902">
              <a:off x="1992702" y="4268019"/>
              <a:ext cx="329540" cy="334916"/>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Oval 70"/>
            <p:cNvSpPr/>
            <p:nvPr/>
          </p:nvSpPr>
          <p:spPr>
            <a:xfrm rot="20488902">
              <a:off x="6243374" y="4268019"/>
              <a:ext cx="329540" cy="334916"/>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Oval 73"/>
            <p:cNvSpPr/>
            <p:nvPr/>
          </p:nvSpPr>
          <p:spPr>
            <a:xfrm>
              <a:off x="1492777" y="3719617"/>
              <a:ext cx="329540" cy="673964"/>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Oval 74"/>
            <p:cNvSpPr/>
            <p:nvPr/>
          </p:nvSpPr>
          <p:spPr>
            <a:xfrm>
              <a:off x="5763026" y="3737428"/>
              <a:ext cx="329540" cy="673964"/>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p:cNvSpPr/>
            <p:nvPr/>
          </p:nvSpPr>
          <p:spPr>
            <a:xfrm rot="20488902">
              <a:off x="6114917" y="2880691"/>
              <a:ext cx="329540" cy="334916"/>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Oval 77"/>
            <p:cNvSpPr/>
            <p:nvPr/>
          </p:nvSpPr>
          <p:spPr>
            <a:xfrm rot="20488902">
              <a:off x="1839031" y="2914145"/>
              <a:ext cx="329540" cy="334916"/>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TextBox 78"/>
            <p:cNvSpPr txBox="1"/>
            <p:nvPr/>
          </p:nvSpPr>
          <p:spPr>
            <a:xfrm>
              <a:off x="7740707" y="5261695"/>
              <a:ext cx="946093" cy="215444"/>
            </a:xfrm>
            <a:prstGeom prst="rect">
              <a:avLst/>
            </a:prstGeom>
            <a:noFill/>
          </p:spPr>
          <p:txBody>
            <a:bodyPr wrap="none" rtlCol="0">
              <a:spAutoFit/>
            </a:bodyPr>
            <a:lstStyle/>
            <a:p>
              <a:r>
                <a:rPr lang="en-US" sz="800" dirty="0" smtClean="0">
                  <a:solidFill>
                    <a:schemeClr val="bg1">
                      <a:lumMod val="85000"/>
                    </a:schemeClr>
                  </a:solidFill>
                </a:rPr>
                <a:t>R. Mahoney NGAS</a:t>
              </a:r>
              <a:endParaRPr lang="en-US" sz="800" dirty="0">
                <a:solidFill>
                  <a:schemeClr val="bg1">
                    <a:lumMod val="85000"/>
                  </a:schemeClr>
                </a:solidFill>
              </a:endParaRPr>
            </a:p>
          </p:txBody>
        </p:sp>
      </p:gr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Caveats for Operational Ice Concentration IP</a:t>
            </a:r>
            <a:br>
              <a:rPr lang="en-US" dirty="0" smtClean="0"/>
            </a:br>
            <a:r>
              <a:rPr lang="en-US" dirty="0" smtClean="0"/>
              <a:t>Observed Missing Sea Ice</a:t>
            </a:r>
            <a:endParaRPr lang="en-US" dirty="0">
              <a:solidFill>
                <a:srgbClr val="FF0000"/>
              </a:solidFill>
            </a:endParaRPr>
          </a:p>
        </p:txBody>
      </p:sp>
      <p:sp>
        <p:nvSpPr>
          <p:cNvPr id="4" name="Slide Number Placeholder 3"/>
          <p:cNvSpPr>
            <a:spLocks noGrp="1"/>
          </p:cNvSpPr>
          <p:nvPr>
            <p:ph type="sldNum" sz="quarter" idx="12"/>
          </p:nvPr>
        </p:nvSpPr>
        <p:spPr/>
        <p:txBody>
          <a:bodyPr/>
          <a:lstStyle/>
          <a:p>
            <a:fld id="{96E36F11-A39A-294D-A59D-6180D50ED29D}" type="slidenum">
              <a:rPr lang="en-US" smtClean="0"/>
              <a:pPr/>
              <a:t>21</a:t>
            </a:fld>
            <a:endParaRPr lang="en-US" dirty="0"/>
          </a:p>
        </p:txBody>
      </p:sp>
      <p:pic>
        <p:nvPicPr>
          <p:cNvPr id="6" name="Picture 5" descr="sdr_m10m7m4_d20121017_t2311272_e2312514_subset_iceregion.jpg"/>
          <p:cNvPicPr>
            <a:picLocks noChangeAspect="1"/>
          </p:cNvPicPr>
          <p:nvPr/>
        </p:nvPicPr>
        <p:blipFill>
          <a:blip r:embed="rId2" cstate="print"/>
          <a:stretch>
            <a:fillRect/>
          </a:stretch>
        </p:blipFill>
        <p:spPr>
          <a:xfrm>
            <a:off x="99255" y="1356592"/>
            <a:ext cx="4218546" cy="4514849"/>
          </a:xfrm>
          <a:prstGeom prst="rect">
            <a:avLst/>
          </a:prstGeom>
        </p:spPr>
      </p:pic>
      <p:pic>
        <p:nvPicPr>
          <p:cNvPr id="7" name="Picture 6" descr="iceconc_ip_d20121017_t2311272_e2312514_subset_iceregion.jpg"/>
          <p:cNvPicPr>
            <a:picLocks noChangeAspect="1"/>
          </p:cNvPicPr>
          <p:nvPr/>
        </p:nvPicPr>
        <p:blipFill>
          <a:blip r:embed="rId3" cstate="print"/>
          <a:stretch>
            <a:fillRect/>
          </a:stretch>
        </p:blipFill>
        <p:spPr>
          <a:xfrm>
            <a:off x="4336711" y="1356592"/>
            <a:ext cx="4224956" cy="4521709"/>
          </a:xfrm>
          <a:prstGeom prst="rect">
            <a:avLst/>
          </a:prstGeom>
        </p:spPr>
      </p:pic>
      <p:sp>
        <p:nvSpPr>
          <p:cNvPr id="8" name="TextBox 7"/>
          <p:cNvSpPr txBox="1"/>
          <p:nvPr/>
        </p:nvSpPr>
        <p:spPr>
          <a:xfrm>
            <a:off x="456238" y="5987018"/>
            <a:ext cx="8029229" cy="523220"/>
          </a:xfrm>
          <a:prstGeom prst="rect">
            <a:avLst/>
          </a:prstGeom>
          <a:noFill/>
        </p:spPr>
        <p:txBody>
          <a:bodyPr wrap="square" rtlCol="0">
            <a:spAutoFit/>
          </a:bodyPr>
          <a:lstStyle/>
          <a:p>
            <a:r>
              <a:rPr lang="en-US" sz="1400" dirty="0" smtClean="0">
                <a:latin typeface="Arial" pitchFamily="34" charset="0"/>
                <a:cs typeface="Arial" pitchFamily="34" charset="0"/>
              </a:rPr>
              <a:t>Some regions of missing sea ice have been observed in the VIIRS Ice Concentration IP for thin ice as shown in the circled region. False ice near clouds area also seen and for low ice fractions  </a:t>
            </a:r>
            <a:endParaRPr lang="en-US" sz="1400" dirty="0">
              <a:latin typeface="Arial" pitchFamily="34" charset="0"/>
              <a:cs typeface="Arial" pitchFamily="34" charset="0"/>
            </a:endParaRPr>
          </a:p>
        </p:txBody>
      </p:sp>
      <p:sp>
        <p:nvSpPr>
          <p:cNvPr id="9" name="Oval 8"/>
          <p:cNvSpPr/>
          <p:nvPr/>
        </p:nvSpPr>
        <p:spPr>
          <a:xfrm>
            <a:off x="1509486" y="2786743"/>
            <a:ext cx="624114" cy="1146628"/>
          </a:xfrm>
          <a:prstGeom prst="ellipse">
            <a:avLst/>
          </a:prstGeom>
          <a:noFill/>
          <a:ln>
            <a:solidFill>
              <a:srgbClr val="FFC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0" name="Oval 9"/>
          <p:cNvSpPr/>
          <p:nvPr/>
        </p:nvSpPr>
        <p:spPr>
          <a:xfrm>
            <a:off x="5759785" y="2807804"/>
            <a:ext cx="624114" cy="1146628"/>
          </a:xfrm>
          <a:prstGeom prst="ellipse">
            <a:avLst/>
          </a:prstGeom>
          <a:noFill/>
          <a:ln>
            <a:solidFill>
              <a:srgbClr val="FFC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1" name="TextBox 10"/>
          <p:cNvSpPr txBox="1"/>
          <p:nvPr/>
        </p:nvSpPr>
        <p:spPr>
          <a:xfrm>
            <a:off x="7188317" y="6596390"/>
            <a:ext cx="1297150" cy="215444"/>
          </a:xfrm>
          <a:prstGeom prst="rect">
            <a:avLst/>
          </a:prstGeom>
          <a:noFill/>
        </p:spPr>
        <p:txBody>
          <a:bodyPr wrap="none" rtlCol="0">
            <a:spAutoFit/>
          </a:bodyPr>
          <a:lstStyle/>
          <a:p>
            <a:r>
              <a:rPr lang="en-US" sz="800" dirty="0" smtClean="0">
                <a:solidFill>
                  <a:schemeClr val="bg1"/>
                </a:solidFill>
                <a:latin typeface="Arial" pitchFamily="34" charset="0"/>
                <a:cs typeface="Arial" pitchFamily="34" charset="0"/>
              </a:rPr>
              <a:t>Robert Mahoney, NGAS</a:t>
            </a:r>
            <a:endParaRPr lang="en-US" sz="800" dirty="0">
              <a:solidFill>
                <a:schemeClr val="bg1"/>
              </a:solidFill>
              <a:latin typeface="Arial" pitchFamily="34" charset="0"/>
              <a:cs typeface="Arial" pitchFamily="34" charset="0"/>
            </a:endParaRPr>
          </a:p>
        </p:txBody>
      </p:sp>
      <p:sp>
        <p:nvSpPr>
          <p:cNvPr id="12" name="TextBox 11"/>
          <p:cNvSpPr txBox="1"/>
          <p:nvPr/>
        </p:nvSpPr>
        <p:spPr>
          <a:xfrm>
            <a:off x="-839950" y="6248628"/>
            <a:ext cx="1297150" cy="215444"/>
          </a:xfrm>
          <a:prstGeom prst="rect">
            <a:avLst/>
          </a:prstGeom>
          <a:noFill/>
        </p:spPr>
        <p:txBody>
          <a:bodyPr wrap="none" rtlCol="0">
            <a:spAutoFit/>
          </a:bodyPr>
          <a:lstStyle/>
          <a:p>
            <a:r>
              <a:rPr lang="en-US" sz="800" dirty="0" smtClean="0">
                <a:solidFill>
                  <a:schemeClr val="bg1"/>
                </a:solidFill>
                <a:latin typeface="Arial" pitchFamily="34" charset="0"/>
                <a:cs typeface="Arial" pitchFamily="34" charset="0"/>
              </a:rPr>
              <a:t>Robert Mahoney, NGAS</a:t>
            </a:r>
            <a:endParaRPr lang="en-US" sz="800" dirty="0">
              <a:solidFill>
                <a:schemeClr val="bg1"/>
              </a:solidFill>
              <a:latin typeface="Arial" pitchFamily="34" charset="0"/>
              <a:cs typeface="Arial" pitchFamily="34" charset="0"/>
            </a:endParaRPr>
          </a:p>
        </p:txBody>
      </p:sp>
      <p:grpSp>
        <p:nvGrpSpPr>
          <p:cNvPr id="59" name="Group 58"/>
          <p:cNvGrpSpPr/>
          <p:nvPr/>
        </p:nvGrpSpPr>
        <p:grpSpPr>
          <a:xfrm rot="5400000">
            <a:off x="6306619" y="3321562"/>
            <a:ext cx="5005637" cy="528940"/>
            <a:chOff x="2885901" y="5202388"/>
            <a:chExt cx="5005637" cy="528940"/>
          </a:xfrm>
        </p:grpSpPr>
        <p:sp>
          <p:nvSpPr>
            <p:cNvPr id="57" name="Rectangle 56"/>
            <p:cNvSpPr/>
            <p:nvPr/>
          </p:nvSpPr>
          <p:spPr>
            <a:xfrm>
              <a:off x="2885902" y="5202388"/>
              <a:ext cx="5005636" cy="52894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8" name="Group 57"/>
            <p:cNvGrpSpPr/>
            <p:nvPr/>
          </p:nvGrpSpPr>
          <p:grpSpPr>
            <a:xfrm>
              <a:off x="2885901" y="5227788"/>
              <a:ext cx="5005637" cy="460799"/>
              <a:chOff x="3661843" y="6397201"/>
              <a:chExt cx="5005637" cy="460799"/>
            </a:xfrm>
          </p:grpSpPr>
          <p:grpSp>
            <p:nvGrpSpPr>
              <p:cNvPr id="14" name="Group 59"/>
              <p:cNvGrpSpPr/>
              <p:nvPr/>
            </p:nvGrpSpPr>
            <p:grpSpPr>
              <a:xfrm>
                <a:off x="3661843" y="6397201"/>
                <a:ext cx="5005637" cy="330497"/>
                <a:chOff x="2357364" y="5803392"/>
                <a:chExt cx="5229678" cy="494455"/>
              </a:xfrm>
            </p:grpSpPr>
            <p:grpSp>
              <p:nvGrpSpPr>
                <p:cNvPr id="16" name="Group 12"/>
                <p:cNvGrpSpPr/>
                <p:nvPr/>
              </p:nvGrpSpPr>
              <p:grpSpPr>
                <a:xfrm>
                  <a:off x="2441135" y="5803392"/>
                  <a:ext cx="4989888" cy="228600"/>
                  <a:chOff x="1221168" y="6492240"/>
                  <a:chExt cx="6688392" cy="365760"/>
                </a:xfrm>
              </p:grpSpPr>
              <p:sp>
                <p:nvSpPr>
                  <p:cNvPr id="38" name="Rectangle 37"/>
                  <p:cNvSpPr>
                    <a:spLocks noChangeAspect="1"/>
                  </p:cNvSpPr>
                  <p:nvPr/>
                </p:nvSpPr>
                <p:spPr>
                  <a:xfrm>
                    <a:off x="1524000" y="6492240"/>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39" name="Rectangle 38"/>
                  <p:cNvSpPr>
                    <a:spLocks/>
                  </p:cNvSpPr>
                  <p:nvPr/>
                </p:nvSpPr>
                <p:spPr>
                  <a:xfrm>
                    <a:off x="1221168" y="6492240"/>
                    <a:ext cx="302831"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41" name="Rectangle 40"/>
                  <p:cNvSpPr>
                    <a:spLocks noChangeAspect="1"/>
                  </p:cNvSpPr>
                  <p:nvPr/>
                </p:nvSpPr>
                <p:spPr>
                  <a:xfrm>
                    <a:off x="1905000" y="6492240"/>
                    <a:ext cx="365760" cy="365760"/>
                  </a:xfrm>
                  <a:prstGeom prst="rect">
                    <a:avLst/>
                  </a:prstGeom>
                  <a:solidFill>
                    <a:srgbClr val="000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42" name="Rectangle 41"/>
                  <p:cNvSpPr/>
                  <p:nvPr/>
                </p:nvSpPr>
                <p:spPr>
                  <a:xfrm>
                    <a:off x="2286000" y="6492240"/>
                    <a:ext cx="365760" cy="365760"/>
                  </a:xfrm>
                  <a:prstGeom prst="rect">
                    <a:avLst/>
                  </a:prstGeom>
                  <a:solidFill>
                    <a:srgbClr val="D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43" name="Rectangle 42"/>
                  <p:cNvSpPr>
                    <a:spLocks noChangeAspect="1"/>
                  </p:cNvSpPr>
                  <p:nvPr/>
                </p:nvSpPr>
                <p:spPr>
                  <a:xfrm>
                    <a:off x="2667000" y="6492240"/>
                    <a:ext cx="365760" cy="365760"/>
                  </a:xfrm>
                  <a:prstGeom prst="rect">
                    <a:avLst/>
                  </a:prstGeom>
                  <a:solidFill>
                    <a:srgbClr val="00C8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44" name="Rectangle 43"/>
                  <p:cNvSpPr>
                    <a:spLocks noChangeAspect="1"/>
                  </p:cNvSpPr>
                  <p:nvPr/>
                </p:nvSpPr>
                <p:spPr>
                  <a:xfrm>
                    <a:off x="3048000" y="6492240"/>
                    <a:ext cx="365760" cy="365760"/>
                  </a:xfrm>
                  <a:prstGeom prst="rect">
                    <a:avLst/>
                  </a:prstGeom>
                  <a:solidFill>
                    <a:srgbClr val="87FF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45" name="Rectangle 44"/>
                  <p:cNvSpPr>
                    <a:spLocks noChangeAspect="1"/>
                  </p:cNvSpPr>
                  <p:nvPr/>
                </p:nvSpPr>
                <p:spPr>
                  <a:xfrm>
                    <a:off x="3429000" y="6492240"/>
                    <a:ext cx="365760" cy="365760"/>
                  </a:xfrm>
                  <a:prstGeom prst="rect">
                    <a:avLst/>
                  </a:prstGeom>
                  <a:solidFill>
                    <a:srgbClr val="00F0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46" name="Rectangle 45"/>
                  <p:cNvSpPr>
                    <a:spLocks noChangeAspect="1"/>
                  </p:cNvSpPr>
                  <p:nvPr/>
                </p:nvSpPr>
                <p:spPr>
                  <a:xfrm>
                    <a:off x="3810000" y="6492240"/>
                    <a:ext cx="365760" cy="365760"/>
                  </a:xfrm>
                  <a:prstGeom prst="rect">
                    <a:avLst/>
                  </a:prstGeom>
                  <a:solidFill>
                    <a:srgbClr val="FFF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47" name="Rectangle 46"/>
                  <p:cNvSpPr>
                    <a:spLocks noChangeAspect="1"/>
                  </p:cNvSpPr>
                  <p:nvPr/>
                </p:nvSpPr>
                <p:spPr>
                  <a:xfrm>
                    <a:off x="4114800" y="6492240"/>
                    <a:ext cx="365760" cy="36576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48" name="Rectangle 47"/>
                  <p:cNvSpPr>
                    <a:spLocks noChangeAspect="1"/>
                  </p:cNvSpPr>
                  <p:nvPr/>
                </p:nvSpPr>
                <p:spPr>
                  <a:xfrm>
                    <a:off x="4495800" y="6492240"/>
                    <a:ext cx="365760" cy="365760"/>
                  </a:xfrm>
                  <a:prstGeom prst="rect">
                    <a:avLst/>
                  </a:prstGeom>
                  <a:solidFill>
                    <a:srgbClr val="FAF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49" name="Rectangle 48"/>
                  <p:cNvSpPr>
                    <a:spLocks noChangeAspect="1"/>
                  </p:cNvSpPr>
                  <p:nvPr/>
                </p:nvSpPr>
                <p:spPr>
                  <a:xfrm>
                    <a:off x="4876800" y="6492240"/>
                    <a:ext cx="365760" cy="365760"/>
                  </a:xfrm>
                  <a:prstGeom prst="rect">
                    <a:avLst/>
                  </a:prstGeom>
                  <a:solidFill>
                    <a:srgbClr val="FFE6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50" name="Rectangle 49"/>
                  <p:cNvSpPr>
                    <a:spLocks noChangeAspect="1"/>
                  </p:cNvSpPr>
                  <p:nvPr/>
                </p:nvSpPr>
                <p:spPr>
                  <a:xfrm>
                    <a:off x="5257800" y="6492240"/>
                    <a:ext cx="365760" cy="365760"/>
                  </a:xfrm>
                  <a:prstGeom prst="rect">
                    <a:avLst/>
                  </a:prstGeom>
                  <a:solidFill>
                    <a:srgbClr val="FFA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51" name="Rectangle 50"/>
                  <p:cNvSpPr>
                    <a:spLocks noChangeAspect="1"/>
                  </p:cNvSpPr>
                  <p:nvPr/>
                </p:nvSpPr>
                <p:spPr>
                  <a:xfrm>
                    <a:off x="5638800" y="6492240"/>
                    <a:ext cx="365760" cy="365760"/>
                  </a:xfrm>
                  <a:prstGeom prst="rect">
                    <a:avLst/>
                  </a:prstGeom>
                  <a:solidFill>
                    <a:srgbClr val="FF9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52" name="Rectangle 51"/>
                  <p:cNvSpPr>
                    <a:spLocks noChangeAspect="1"/>
                  </p:cNvSpPr>
                  <p:nvPr/>
                </p:nvSpPr>
                <p:spPr>
                  <a:xfrm>
                    <a:off x="6019800" y="6492240"/>
                    <a:ext cx="365760" cy="365760"/>
                  </a:xfrm>
                  <a:prstGeom prst="rect">
                    <a:avLst/>
                  </a:prstGeom>
                  <a:solidFill>
                    <a:srgbClr val="FF6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53" name="Rectangle 52"/>
                  <p:cNvSpPr>
                    <a:spLocks noChangeAspect="1"/>
                  </p:cNvSpPr>
                  <p:nvPr/>
                </p:nvSpPr>
                <p:spPr>
                  <a:xfrm>
                    <a:off x="6400800" y="6492240"/>
                    <a:ext cx="365760" cy="365760"/>
                  </a:xfrm>
                  <a:prstGeom prst="rect">
                    <a:avLst/>
                  </a:prstGeom>
                  <a:solidFill>
                    <a:srgbClr val="FF3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54" name="Rectangle 53"/>
                  <p:cNvSpPr>
                    <a:spLocks noChangeAspect="1"/>
                  </p:cNvSpPr>
                  <p:nvPr/>
                </p:nvSpPr>
                <p:spPr>
                  <a:xfrm>
                    <a:off x="6781800" y="6492240"/>
                    <a:ext cx="365760" cy="365760"/>
                  </a:xfrm>
                  <a:prstGeom prst="rect">
                    <a:avLst/>
                  </a:prstGeom>
                  <a:solidFill>
                    <a:srgbClr val="FA00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55" name="Rectangle 54"/>
                  <p:cNvSpPr>
                    <a:spLocks noChangeAspect="1"/>
                  </p:cNvSpPr>
                  <p:nvPr/>
                </p:nvSpPr>
                <p:spPr>
                  <a:xfrm>
                    <a:off x="7162800" y="6492240"/>
                    <a:ext cx="365760" cy="365760"/>
                  </a:xfrm>
                  <a:prstGeom prst="rect">
                    <a:avLst/>
                  </a:prstGeom>
                  <a:solidFill>
                    <a:srgbClr val="F000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56" name="Rectangle 55"/>
                  <p:cNvSpPr>
                    <a:spLocks noChangeAspect="1"/>
                  </p:cNvSpPr>
                  <p:nvPr/>
                </p:nvSpPr>
                <p:spPr>
                  <a:xfrm>
                    <a:off x="7543800" y="6492240"/>
                    <a:ext cx="365760" cy="365760"/>
                  </a:xfrm>
                  <a:prstGeom prst="rect">
                    <a:avLst/>
                  </a:prstGeom>
                  <a:solidFill>
                    <a:srgbClr val="960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grpSp>
            <p:grpSp>
              <p:nvGrpSpPr>
                <p:cNvPr id="17" name="Group 58"/>
                <p:cNvGrpSpPr/>
                <p:nvPr/>
              </p:nvGrpSpPr>
              <p:grpSpPr>
                <a:xfrm>
                  <a:off x="2357364" y="6082403"/>
                  <a:ext cx="5229678" cy="215444"/>
                  <a:chOff x="2357364" y="6082403"/>
                  <a:chExt cx="5229678" cy="215444"/>
                </a:xfrm>
              </p:grpSpPr>
              <p:sp>
                <p:nvSpPr>
                  <p:cNvPr id="18" name="Rectangle 17"/>
                  <p:cNvSpPr/>
                  <p:nvPr/>
                </p:nvSpPr>
                <p:spPr>
                  <a:xfrm>
                    <a:off x="2357364" y="6082403"/>
                    <a:ext cx="309700" cy="215444"/>
                  </a:xfrm>
                  <a:prstGeom prst="rect">
                    <a:avLst/>
                  </a:prstGeom>
                  <a:ln>
                    <a:noFill/>
                  </a:ln>
                </p:spPr>
                <p:txBody>
                  <a:bodyPr wrap="none">
                    <a:spAutoFit/>
                  </a:bodyPr>
                  <a:lstStyle/>
                  <a:p>
                    <a:r>
                      <a:rPr lang="en-US" sz="800" dirty="0" smtClean="0"/>
                      <a:t>Fill</a:t>
                    </a:r>
                    <a:endParaRPr lang="en-US" sz="800" dirty="0"/>
                  </a:p>
                </p:txBody>
              </p:sp>
              <p:sp>
                <p:nvSpPr>
                  <p:cNvPr id="20" name="Rectangle 19"/>
                  <p:cNvSpPr/>
                  <p:nvPr/>
                </p:nvSpPr>
                <p:spPr>
                  <a:xfrm>
                    <a:off x="2544833" y="6082403"/>
                    <a:ext cx="439544" cy="215444"/>
                  </a:xfrm>
                  <a:prstGeom prst="rect">
                    <a:avLst/>
                  </a:prstGeom>
                  <a:ln>
                    <a:noFill/>
                  </a:ln>
                </p:spPr>
                <p:txBody>
                  <a:bodyPr wrap="none">
                    <a:spAutoFit/>
                  </a:bodyPr>
                  <a:lstStyle/>
                  <a:p>
                    <a:r>
                      <a:rPr lang="en-US" sz="800" dirty="0" smtClean="0"/>
                      <a:t>Cloud</a:t>
                    </a:r>
                    <a:endParaRPr lang="en-US" sz="800" dirty="0"/>
                  </a:p>
                </p:txBody>
              </p:sp>
              <p:sp>
                <p:nvSpPr>
                  <p:cNvPr id="21" name="Rectangle 20"/>
                  <p:cNvSpPr/>
                  <p:nvPr/>
                </p:nvSpPr>
                <p:spPr>
                  <a:xfrm>
                    <a:off x="3344933" y="6082403"/>
                    <a:ext cx="327334" cy="215444"/>
                  </a:xfrm>
                  <a:prstGeom prst="rect">
                    <a:avLst/>
                  </a:prstGeom>
                  <a:ln>
                    <a:noFill/>
                  </a:ln>
                </p:spPr>
                <p:txBody>
                  <a:bodyPr wrap="none">
                    <a:spAutoFit/>
                  </a:bodyPr>
                  <a:lstStyle/>
                  <a:p>
                    <a:r>
                      <a:rPr lang="en-US" sz="800" dirty="0" smtClean="0"/>
                      <a:t>0.1</a:t>
                    </a:r>
                    <a:endParaRPr lang="en-US" sz="800" dirty="0"/>
                  </a:p>
                </p:txBody>
              </p:sp>
              <p:sp>
                <p:nvSpPr>
                  <p:cNvPr id="22" name="Rectangle 21"/>
                  <p:cNvSpPr/>
                  <p:nvPr/>
                </p:nvSpPr>
                <p:spPr>
                  <a:xfrm>
                    <a:off x="3621157" y="6082403"/>
                    <a:ext cx="331717" cy="215444"/>
                  </a:xfrm>
                  <a:prstGeom prst="rect">
                    <a:avLst/>
                  </a:prstGeom>
                  <a:ln>
                    <a:noFill/>
                  </a:ln>
                </p:spPr>
                <p:txBody>
                  <a:bodyPr wrap="square">
                    <a:spAutoFit/>
                  </a:bodyPr>
                  <a:lstStyle/>
                  <a:p>
                    <a:r>
                      <a:rPr lang="en-US" sz="800" dirty="0" smtClean="0"/>
                      <a:t>0.2</a:t>
                    </a:r>
                    <a:endParaRPr lang="en-US" sz="800" dirty="0"/>
                  </a:p>
                </p:txBody>
              </p:sp>
              <p:sp>
                <p:nvSpPr>
                  <p:cNvPr id="23" name="Rectangle 22"/>
                  <p:cNvSpPr/>
                  <p:nvPr/>
                </p:nvSpPr>
                <p:spPr>
                  <a:xfrm>
                    <a:off x="3916433" y="6082403"/>
                    <a:ext cx="327334" cy="215444"/>
                  </a:xfrm>
                  <a:prstGeom prst="rect">
                    <a:avLst/>
                  </a:prstGeom>
                  <a:ln>
                    <a:noFill/>
                  </a:ln>
                </p:spPr>
                <p:txBody>
                  <a:bodyPr wrap="none">
                    <a:spAutoFit/>
                  </a:bodyPr>
                  <a:lstStyle/>
                  <a:p>
                    <a:r>
                      <a:rPr lang="en-US" sz="800" dirty="0" smtClean="0"/>
                      <a:t>0.3</a:t>
                    </a:r>
                    <a:endParaRPr lang="en-US" sz="800" dirty="0"/>
                  </a:p>
                </p:txBody>
              </p:sp>
              <p:sp>
                <p:nvSpPr>
                  <p:cNvPr id="24" name="Rectangle 23"/>
                  <p:cNvSpPr/>
                  <p:nvPr/>
                </p:nvSpPr>
                <p:spPr>
                  <a:xfrm>
                    <a:off x="4183133" y="6082403"/>
                    <a:ext cx="327334" cy="215444"/>
                  </a:xfrm>
                  <a:prstGeom prst="rect">
                    <a:avLst/>
                  </a:prstGeom>
                  <a:ln>
                    <a:noFill/>
                  </a:ln>
                </p:spPr>
                <p:txBody>
                  <a:bodyPr wrap="none">
                    <a:spAutoFit/>
                  </a:bodyPr>
                  <a:lstStyle/>
                  <a:p>
                    <a:r>
                      <a:rPr lang="en-US" sz="800" dirty="0" smtClean="0"/>
                      <a:t>0.4</a:t>
                    </a:r>
                    <a:endParaRPr lang="en-US" sz="800" dirty="0"/>
                  </a:p>
                </p:txBody>
              </p:sp>
              <p:sp>
                <p:nvSpPr>
                  <p:cNvPr id="25" name="Rectangle 24"/>
                  <p:cNvSpPr/>
                  <p:nvPr/>
                </p:nvSpPr>
                <p:spPr>
                  <a:xfrm>
                    <a:off x="4430783" y="6082403"/>
                    <a:ext cx="327334" cy="215444"/>
                  </a:xfrm>
                  <a:prstGeom prst="rect">
                    <a:avLst/>
                  </a:prstGeom>
                  <a:ln>
                    <a:noFill/>
                  </a:ln>
                </p:spPr>
                <p:txBody>
                  <a:bodyPr wrap="none">
                    <a:spAutoFit/>
                  </a:bodyPr>
                  <a:lstStyle/>
                  <a:p>
                    <a:r>
                      <a:rPr lang="en-US" sz="800" dirty="0" smtClean="0"/>
                      <a:t>0.5</a:t>
                    </a:r>
                    <a:endParaRPr lang="en-US" sz="800" dirty="0"/>
                  </a:p>
                </p:txBody>
              </p:sp>
              <p:sp>
                <p:nvSpPr>
                  <p:cNvPr id="26" name="Rectangle 25"/>
                  <p:cNvSpPr/>
                  <p:nvPr/>
                </p:nvSpPr>
                <p:spPr>
                  <a:xfrm>
                    <a:off x="4716533" y="6082403"/>
                    <a:ext cx="327334" cy="215444"/>
                  </a:xfrm>
                  <a:prstGeom prst="rect">
                    <a:avLst/>
                  </a:prstGeom>
                  <a:ln>
                    <a:noFill/>
                  </a:ln>
                </p:spPr>
                <p:txBody>
                  <a:bodyPr wrap="none">
                    <a:spAutoFit/>
                  </a:bodyPr>
                  <a:lstStyle/>
                  <a:p>
                    <a:r>
                      <a:rPr lang="en-US" sz="800" dirty="0" smtClean="0"/>
                      <a:t>0.6</a:t>
                    </a:r>
                    <a:endParaRPr lang="en-US" sz="800" dirty="0"/>
                  </a:p>
                </p:txBody>
              </p:sp>
              <p:sp>
                <p:nvSpPr>
                  <p:cNvPr id="27" name="Rectangle 26"/>
                  <p:cNvSpPr/>
                  <p:nvPr/>
                </p:nvSpPr>
                <p:spPr>
                  <a:xfrm>
                    <a:off x="5002283" y="6082403"/>
                    <a:ext cx="327334" cy="215444"/>
                  </a:xfrm>
                  <a:prstGeom prst="rect">
                    <a:avLst/>
                  </a:prstGeom>
                  <a:ln>
                    <a:noFill/>
                  </a:ln>
                </p:spPr>
                <p:txBody>
                  <a:bodyPr wrap="none">
                    <a:spAutoFit/>
                  </a:bodyPr>
                  <a:lstStyle/>
                  <a:p>
                    <a:r>
                      <a:rPr lang="en-US" sz="800" dirty="0" smtClean="0"/>
                      <a:t>0.7</a:t>
                    </a:r>
                    <a:endParaRPr lang="en-US" sz="800" dirty="0"/>
                  </a:p>
                </p:txBody>
              </p:sp>
              <p:sp>
                <p:nvSpPr>
                  <p:cNvPr id="28" name="Rectangle 27"/>
                  <p:cNvSpPr/>
                  <p:nvPr/>
                </p:nvSpPr>
                <p:spPr>
                  <a:xfrm>
                    <a:off x="5288033" y="6082403"/>
                    <a:ext cx="327334" cy="215444"/>
                  </a:xfrm>
                  <a:prstGeom prst="rect">
                    <a:avLst/>
                  </a:prstGeom>
                  <a:ln>
                    <a:noFill/>
                  </a:ln>
                </p:spPr>
                <p:txBody>
                  <a:bodyPr wrap="none">
                    <a:spAutoFit/>
                  </a:bodyPr>
                  <a:lstStyle/>
                  <a:p>
                    <a:r>
                      <a:rPr lang="en-US" sz="800" dirty="0" smtClean="0"/>
                      <a:t>0.8</a:t>
                    </a:r>
                    <a:endParaRPr lang="en-US" sz="800" dirty="0"/>
                  </a:p>
                </p:txBody>
              </p:sp>
              <p:sp>
                <p:nvSpPr>
                  <p:cNvPr id="29" name="Rectangle 28"/>
                  <p:cNvSpPr/>
                  <p:nvPr/>
                </p:nvSpPr>
                <p:spPr>
                  <a:xfrm>
                    <a:off x="5564258" y="6082403"/>
                    <a:ext cx="383438" cy="215444"/>
                  </a:xfrm>
                  <a:prstGeom prst="rect">
                    <a:avLst/>
                  </a:prstGeom>
                  <a:ln>
                    <a:noFill/>
                  </a:ln>
                </p:spPr>
                <p:txBody>
                  <a:bodyPr wrap="none">
                    <a:spAutoFit/>
                  </a:bodyPr>
                  <a:lstStyle/>
                  <a:p>
                    <a:r>
                      <a:rPr lang="en-US" sz="800" dirty="0" smtClean="0"/>
                      <a:t>0.85</a:t>
                    </a:r>
                    <a:endParaRPr lang="en-US" sz="800" dirty="0"/>
                  </a:p>
                </p:txBody>
              </p:sp>
              <p:sp>
                <p:nvSpPr>
                  <p:cNvPr id="30" name="Rectangle 29"/>
                  <p:cNvSpPr/>
                  <p:nvPr/>
                </p:nvSpPr>
                <p:spPr>
                  <a:xfrm>
                    <a:off x="6964433" y="6082403"/>
                    <a:ext cx="383438" cy="215444"/>
                  </a:xfrm>
                  <a:prstGeom prst="rect">
                    <a:avLst/>
                  </a:prstGeom>
                  <a:ln>
                    <a:noFill/>
                  </a:ln>
                </p:spPr>
                <p:txBody>
                  <a:bodyPr wrap="none">
                    <a:spAutoFit/>
                  </a:bodyPr>
                  <a:lstStyle/>
                  <a:p>
                    <a:r>
                      <a:rPr lang="en-US" sz="800" dirty="0" smtClean="0"/>
                      <a:t>0.99</a:t>
                    </a:r>
                    <a:endParaRPr lang="en-US" sz="800" dirty="0"/>
                  </a:p>
                </p:txBody>
              </p:sp>
              <p:sp>
                <p:nvSpPr>
                  <p:cNvPr id="31" name="Rectangle 30"/>
                  <p:cNvSpPr/>
                  <p:nvPr/>
                </p:nvSpPr>
                <p:spPr>
                  <a:xfrm>
                    <a:off x="7259708" y="6082403"/>
                    <a:ext cx="327334" cy="215444"/>
                  </a:xfrm>
                  <a:prstGeom prst="rect">
                    <a:avLst/>
                  </a:prstGeom>
                  <a:ln>
                    <a:noFill/>
                  </a:ln>
                </p:spPr>
                <p:txBody>
                  <a:bodyPr wrap="none">
                    <a:spAutoFit/>
                  </a:bodyPr>
                  <a:lstStyle/>
                  <a:p>
                    <a:r>
                      <a:rPr lang="en-US" sz="800" dirty="0" smtClean="0"/>
                      <a:t>1.0</a:t>
                    </a:r>
                    <a:endParaRPr lang="en-US" sz="800" dirty="0"/>
                  </a:p>
                </p:txBody>
              </p:sp>
              <p:sp>
                <p:nvSpPr>
                  <p:cNvPr id="32" name="Rectangle 31"/>
                  <p:cNvSpPr/>
                  <p:nvPr/>
                </p:nvSpPr>
                <p:spPr>
                  <a:xfrm>
                    <a:off x="6678683" y="6082403"/>
                    <a:ext cx="383438" cy="215444"/>
                  </a:xfrm>
                  <a:prstGeom prst="rect">
                    <a:avLst/>
                  </a:prstGeom>
                  <a:ln>
                    <a:noFill/>
                  </a:ln>
                </p:spPr>
                <p:txBody>
                  <a:bodyPr wrap="none">
                    <a:spAutoFit/>
                  </a:bodyPr>
                  <a:lstStyle/>
                  <a:p>
                    <a:r>
                      <a:rPr lang="en-US" sz="800" dirty="0" smtClean="0"/>
                      <a:t>0.98</a:t>
                    </a:r>
                    <a:endParaRPr lang="en-US" sz="800" dirty="0"/>
                  </a:p>
                </p:txBody>
              </p:sp>
              <p:sp>
                <p:nvSpPr>
                  <p:cNvPr id="33" name="Rectangle 32"/>
                  <p:cNvSpPr/>
                  <p:nvPr/>
                </p:nvSpPr>
                <p:spPr>
                  <a:xfrm>
                    <a:off x="6392933" y="6082403"/>
                    <a:ext cx="383438" cy="215444"/>
                  </a:xfrm>
                  <a:prstGeom prst="rect">
                    <a:avLst/>
                  </a:prstGeom>
                  <a:ln>
                    <a:noFill/>
                  </a:ln>
                </p:spPr>
                <p:txBody>
                  <a:bodyPr wrap="none">
                    <a:spAutoFit/>
                  </a:bodyPr>
                  <a:lstStyle/>
                  <a:p>
                    <a:r>
                      <a:rPr lang="en-US" sz="800" dirty="0" smtClean="0"/>
                      <a:t>0.96</a:t>
                    </a:r>
                    <a:endParaRPr lang="en-US" sz="800" dirty="0"/>
                  </a:p>
                </p:txBody>
              </p:sp>
              <p:sp>
                <p:nvSpPr>
                  <p:cNvPr id="34" name="Rectangle 33"/>
                  <p:cNvSpPr/>
                  <p:nvPr/>
                </p:nvSpPr>
                <p:spPr>
                  <a:xfrm>
                    <a:off x="6107183" y="6082403"/>
                    <a:ext cx="383438" cy="215444"/>
                  </a:xfrm>
                  <a:prstGeom prst="rect">
                    <a:avLst/>
                  </a:prstGeom>
                  <a:ln>
                    <a:noFill/>
                  </a:ln>
                </p:spPr>
                <p:txBody>
                  <a:bodyPr wrap="none">
                    <a:spAutoFit/>
                  </a:bodyPr>
                  <a:lstStyle/>
                  <a:p>
                    <a:r>
                      <a:rPr lang="en-US" sz="800" dirty="0" smtClean="0"/>
                      <a:t>0.95</a:t>
                    </a:r>
                    <a:endParaRPr lang="en-US" sz="800" dirty="0"/>
                  </a:p>
                </p:txBody>
              </p:sp>
              <p:sp>
                <p:nvSpPr>
                  <p:cNvPr id="35" name="Rectangle 34"/>
                  <p:cNvSpPr/>
                  <p:nvPr/>
                </p:nvSpPr>
                <p:spPr>
                  <a:xfrm>
                    <a:off x="5850008" y="6082403"/>
                    <a:ext cx="327334" cy="215444"/>
                  </a:xfrm>
                  <a:prstGeom prst="rect">
                    <a:avLst/>
                  </a:prstGeom>
                  <a:ln>
                    <a:noFill/>
                  </a:ln>
                </p:spPr>
                <p:txBody>
                  <a:bodyPr wrap="none">
                    <a:spAutoFit/>
                  </a:bodyPr>
                  <a:lstStyle/>
                  <a:p>
                    <a:r>
                      <a:rPr lang="en-US" sz="800" dirty="0" smtClean="0"/>
                      <a:t>0.9</a:t>
                    </a:r>
                    <a:endParaRPr lang="en-US" sz="800" dirty="0"/>
                  </a:p>
                </p:txBody>
              </p:sp>
              <p:sp>
                <p:nvSpPr>
                  <p:cNvPr id="36" name="Rectangle 35"/>
                  <p:cNvSpPr/>
                  <p:nvPr/>
                </p:nvSpPr>
                <p:spPr>
                  <a:xfrm>
                    <a:off x="3068708" y="6082403"/>
                    <a:ext cx="383438" cy="215444"/>
                  </a:xfrm>
                  <a:prstGeom prst="rect">
                    <a:avLst/>
                  </a:prstGeom>
                  <a:ln>
                    <a:noFill/>
                  </a:ln>
                </p:spPr>
                <p:txBody>
                  <a:bodyPr wrap="none">
                    <a:spAutoFit/>
                  </a:bodyPr>
                  <a:lstStyle/>
                  <a:p>
                    <a:r>
                      <a:rPr lang="en-US" sz="800" dirty="0" smtClean="0"/>
                      <a:t>0.01</a:t>
                    </a:r>
                    <a:endParaRPr lang="en-US" sz="800" dirty="0"/>
                  </a:p>
                </p:txBody>
              </p:sp>
              <p:sp>
                <p:nvSpPr>
                  <p:cNvPr id="37" name="Rectangle 36"/>
                  <p:cNvSpPr/>
                  <p:nvPr/>
                </p:nvSpPr>
                <p:spPr>
                  <a:xfrm>
                    <a:off x="2859158" y="6082403"/>
                    <a:ext cx="327334" cy="215444"/>
                  </a:xfrm>
                  <a:prstGeom prst="rect">
                    <a:avLst/>
                  </a:prstGeom>
                  <a:ln>
                    <a:noFill/>
                  </a:ln>
                </p:spPr>
                <p:txBody>
                  <a:bodyPr wrap="none">
                    <a:spAutoFit/>
                  </a:bodyPr>
                  <a:lstStyle/>
                  <a:p>
                    <a:r>
                      <a:rPr lang="en-US" sz="800" dirty="0" smtClean="0"/>
                      <a:t>0.0</a:t>
                    </a:r>
                    <a:endParaRPr lang="en-US" sz="800" dirty="0"/>
                  </a:p>
                </p:txBody>
              </p:sp>
            </p:grpSp>
          </p:grpSp>
          <p:sp>
            <p:nvSpPr>
              <p:cNvPr id="15" name="TextBox 14"/>
              <p:cNvSpPr txBox="1"/>
              <p:nvPr/>
            </p:nvSpPr>
            <p:spPr>
              <a:xfrm>
                <a:off x="5416926" y="6688281"/>
                <a:ext cx="801228" cy="169719"/>
              </a:xfrm>
              <a:prstGeom prst="rect">
                <a:avLst/>
              </a:prstGeom>
              <a:noFill/>
              <a:ln>
                <a:noFill/>
              </a:ln>
            </p:spPr>
            <p:txBody>
              <a:bodyPr wrap="none" rtlCol="0">
                <a:spAutoFit/>
              </a:bodyPr>
              <a:lstStyle/>
              <a:p>
                <a:r>
                  <a:rPr lang="en-US" sz="1050" dirty="0" smtClean="0">
                    <a:latin typeface="Arial" pitchFamily="34" charset="0"/>
                    <a:cs typeface="Arial" pitchFamily="34" charset="0"/>
                  </a:rPr>
                  <a:t>ice fraction</a:t>
                </a:r>
                <a:endParaRPr lang="en-US" sz="1050" dirty="0">
                  <a:latin typeface="Arial" pitchFamily="34" charset="0"/>
                  <a:cs typeface="Arial" pitchFamily="34" charset="0"/>
                </a:endParaRPr>
              </a:p>
            </p:txBody>
          </p:sp>
        </p:grpSp>
      </p:grpSp>
      <p:sp>
        <p:nvSpPr>
          <p:cNvPr id="60" name="TextBox 59"/>
          <p:cNvSpPr txBox="1"/>
          <p:nvPr/>
        </p:nvSpPr>
        <p:spPr>
          <a:xfrm>
            <a:off x="7615574" y="5678330"/>
            <a:ext cx="946093" cy="215444"/>
          </a:xfrm>
          <a:prstGeom prst="rect">
            <a:avLst/>
          </a:prstGeom>
          <a:noFill/>
        </p:spPr>
        <p:txBody>
          <a:bodyPr wrap="none" rtlCol="0">
            <a:spAutoFit/>
          </a:bodyPr>
          <a:lstStyle/>
          <a:p>
            <a:r>
              <a:rPr lang="en-US" sz="800" dirty="0" smtClean="0">
                <a:solidFill>
                  <a:schemeClr val="bg1">
                    <a:lumMod val="75000"/>
                  </a:schemeClr>
                </a:solidFill>
              </a:rPr>
              <a:t>R. Mahoney NGAS</a:t>
            </a:r>
            <a:endParaRPr lang="en-US" sz="800" dirty="0">
              <a:solidFill>
                <a:schemeClr val="bg1">
                  <a:lumMod val="75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1940"/>
            <a:ext cx="8229600" cy="822960"/>
          </a:xfrm>
        </p:spPr>
        <p:txBody>
          <a:bodyPr>
            <a:normAutofit fontScale="90000"/>
          </a:bodyPr>
          <a:lstStyle/>
          <a:p>
            <a:r>
              <a:rPr lang="en-US" dirty="0" smtClean="0"/>
              <a:t>Beta Maturity Evaluation</a:t>
            </a:r>
            <a:br>
              <a:rPr lang="en-US" dirty="0" smtClean="0"/>
            </a:br>
            <a:r>
              <a:rPr lang="en-US" dirty="0" smtClean="0"/>
              <a:t>- test to improve SIC IP</a:t>
            </a:r>
            <a:r>
              <a:rPr lang="en-US" dirty="0" smtClean="0">
                <a:solidFill>
                  <a:srgbClr val="FF0000"/>
                </a:solidFill>
              </a:rPr>
              <a:t> </a:t>
            </a:r>
            <a:r>
              <a:rPr lang="en-US" dirty="0" smtClean="0"/>
              <a:t/>
            </a:r>
            <a:br>
              <a:rPr lang="en-US" dirty="0" smtClean="0"/>
            </a:br>
            <a:endParaRPr lang="en-US" dirty="0">
              <a:solidFill>
                <a:srgbClr val="FF0000"/>
              </a:solidFill>
            </a:endParaRPr>
          </a:p>
        </p:txBody>
      </p:sp>
      <p:pic>
        <p:nvPicPr>
          <p:cNvPr id="1026" name="Picture 2" descr="C:\Mark\NPP VIIRS\Beta\IceConA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89000"/>
            <a:ext cx="2781300" cy="27813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Mark\NPP VIIRS\Beta\IceConFilter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889000"/>
            <a:ext cx="2781300" cy="27813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46078" y="4006848"/>
            <a:ext cx="8140696" cy="923330"/>
          </a:xfrm>
          <a:prstGeom prst="rect">
            <a:avLst/>
          </a:prstGeom>
          <a:noFill/>
        </p:spPr>
        <p:txBody>
          <a:bodyPr wrap="square" rtlCol="0">
            <a:spAutoFit/>
          </a:bodyPr>
          <a:lstStyle/>
          <a:p>
            <a:r>
              <a:rPr lang="en-US" dirty="0" smtClean="0"/>
              <a:t>12/17/12: False ice (left) in Gulf of Alaska, removed (center) in local test after applying threshold for ice concentration weights.  IMS ice data (right), showing absence of sea ice in this region (all ice-free).</a:t>
            </a:r>
            <a:endParaRPr lang="en-US" dirty="0"/>
          </a:p>
        </p:txBody>
      </p:sp>
      <p:pic>
        <p:nvPicPr>
          <p:cNvPr id="4" name="Picture 2" descr="C:\Mark\NPP VIIRS\Beta\IMS_Dec17_GulfAls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3976" y="909638"/>
            <a:ext cx="2740024" cy="27400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1940"/>
            <a:ext cx="8229600" cy="822960"/>
          </a:xfrm>
        </p:spPr>
        <p:txBody>
          <a:bodyPr>
            <a:normAutofit fontScale="90000"/>
          </a:bodyPr>
          <a:lstStyle/>
          <a:p>
            <a:r>
              <a:rPr lang="en-US" dirty="0" smtClean="0"/>
              <a:t>Beta Maturity Evaluation</a:t>
            </a:r>
            <a:br>
              <a:rPr lang="en-US" dirty="0" smtClean="0"/>
            </a:br>
            <a:r>
              <a:rPr lang="en-US" dirty="0" smtClean="0"/>
              <a:t>- Sliding Window Cloud Filtering Test</a:t>
            </a:r>
            <a:br>
              <a:rPr lang="en-US" dirty="0" smtClean="0"/>
            </a:br>
            <a:endParaRPr lang="en-US" dirty="0">
              <a:solidFill>
                <a:srgbClr val="FF0000"/>
              </a:solidFill>
            </a:endParaRPr>
          </a:p>
        </p:txBody>
      </p:sp>
      <p:sp>
        <p:nvSpPr>
          <p:cNvPr id="58" name="TextBox 57"/>
          <p:cNvSpPr txBox="1"/>
          <p:nvPr/>
        </p:nvSpPr>
        <p:spPr>
          <a:xfrm>
            <a:off x="468370" y="6043500"/>
            <a:ext cx="8232856" cy="830997"/>
          </a:xfrm>
          <a:prstGeom prst="rect">
            <a:avLst/>
          </a:prstGeom>
          <a:noFill/>
        </p:spPr>
        <p:txBody>
          <a:bodyPr wrap="square" rtlCol="0">
            <a:spAutoFit/>
          </a:bodyPr>
          <a:lstStyle/>
          <a:p>
            <a:r>
              <a:rPr lang="en-US" sz="1200" dirty="0" smtClean="0"/>
              <a:t>Results of partial cloudy filter tests for mosaic of VIIRS Sea Ice Concentration IP granules for Arctic  12-18-2012.  Upper figure shows unfiltered ice concentration IP  and lower figure shows results after application of a 15% non-confidently clear tie point search window filter. Further tests are required to determine the benefits and drawbacks of such an approach as an additional quality check in the Ice Concentration IP.</a:t>
            </a:r>
            <a:endParaRPr lang="en-US" sz="1200" dirty="0"/>
          </a:p>
        </p:txBody>
      </p:sp>
      <p:grpSp>
        <p:nvGrpSpPr>
          <p:cNvPr id="60" name="Group 59"/>
          <p:cNvGrpSpPr/>
          <p:nvPr/>
        </p:nvGrpSpPr>
        <p:grpSpPr>
          <a:xfrm>
            <a:off x="274320" y="1104898"/>
            <a:ext cx="8412480" cy="4938602"/>
            <a:chOff x="274320" y="1104898"/>
            <a:chExt cx="8412480" cy="4938602"/>
          </a:xfrm>
        </p:grpSpPr>
        <p:pic>
          <p:nvPicPr>
            <p:cNvPr id="8" name="Picture 7" descr="iviic_arctic_d20121218_composite_unfiltered.tif"/>
            <p:cNvPicPr>
              <a:picLocks noChangeAspect="1"/>
            </p:cNvPicPr>
            <p:nvPr/>
          </p:nvPicPr>
          <p:blipFill>
            <a:blip r:embed="rId2"/>
            <a:stretch>
              <a:fillRect/>
            </a:stretch>
          </p:blipFill>
          <p:spPr>
            <a:xfrm rot="5400000">
              <a:off x="3245700" y="-1866482"/>
              <a:ext cx="2469720" cy="8412480"/>
            </a:xfrm>
            <a:prstGeom prst="rect">
              <a:avLst/>
            </a:prstGeom>
          </p:spPr>
        </p:pic>
        <p:pic>
          <p:nvPicPr>
            <p:cNvPr id="9" name="Picture 8" descr="iviic_arctic_d20121218_composite_filtered.tif"/>
            <p:cNvPicPr>
              <a:picLocks noChangeAspect="1"/>
            </p:cNvPicPr>
            <p:nvPr/>
          </p:nvPicPr>
          <p:blipFill>
            <a:blip r:embed="rId3"/>
            <a:stretch>
              <a:fillRect/>
            </a:stretch>
          </p:blipFill>
          <p:spPr>
            <a:xfrm rot="5400000">
              <a:off x="3247548" y="604248"/>
              <a:ext cx="2468880" cy="8409623"/>
            </a:xfrm>
            <a:prstGeom prst="rect">
              <a:avLst/>
            </a:prstGeom>
            <a:ln>
              <a:solidFill>
                <a:schemeClr val="bg1"/>
              </a:solidFill>
            </a:ln>
          </p:spPr>
        </p:pic>
        <p:sp>
          <p:nvSpPr>
            <p:cNvPr id="10" name="Oval 9"/>
            <p:cNvSpPr/>
            <p:nvPr/>
          </p:nvSpPr>
          <p:spPr>
            <a:xfrm>
              <a:off x="5969794" y="2005013"/>
              <a:ext cx="1713706" cy="1193006"/>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4911555" y="1670182"/>
              <a:ext cx="2116477" cy="369332"/>
            </a:xfrm>
            <a:prstGeom prst="rect">
              <a:avLst/>
            </a:prstGeom>
            <a:noFill/>
          </p:spPr>
          <p:txBody>
            <a:bodyPr wrap="none" rtlCol="0">
              <a:spAutoFit/>
            </a:bodyPr>
            <a:lstStyle/>
            <a:p>
              <a:r>
                <a:rPr lang="en-US" dirty="0" smtClean="0">
                  <a:solidFill>
                    <a:srgbClr val="FFFF00"/>
                  </a:solidFill>
                </a:rPr>
                <a:t>False Ice near clouds</a:t>
              </a:r>
              <a:endParaRPr lang="en-US" dirty="0">
                <a:solidFill>
                  <a:srgbClr val="FFFF00"/>
                </a:solidFill>
              </a:endParaRPr>
            </a:p>
          </p:txBody>
        </p:sp>
        <p:cxnSp>
          <p:nvCxnSpPr>
            <p:cNvPr id="13" name="Straight Arrow Connector 12"/>
            <p:cNvCxnSpPr/>
            <p:nvPr/>
          </p:nvCxnSpPr>
          <p:spPr>
            <a:xfrm>
              <a:off x="5969794" y="2162175"/>
              <a:ext cx="707231" cy="485775"/>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nvGrpSpPr>
            <p:cNvPr id="14" name="Group 19"/>
            <p:cNvGrpSpPr/>
            <p:nvPr/>
          </p:nvGrpSpPr>
          <p:grpSpPr>
            <a:xfrm>
              <a:off x="2056728" y="5452401"/>
              <a:ext cx="5343272" cy="544996"/>
              <a:chOff x="2004194" y="5803392"/>
              <a:chExt cx="5582425" cy="815365"/>
            </a:xfrm>
          </p:grpSpPr>
          <p:grpSp>
            <p:nvGrpSpPr>
              <p:cNvPr id="15" name="Group 59"/>
              <p:cNvGrpSpPr/>
              <p:nvPr/>
            </p:nvGrpSpPr>
            <p:grpSpPr>
              <a:xfrm>
                <a:off x="2004194" y="5803392"/>
                <a:ext cx="5582425" cy="601336"/>
                <a:chOff x="2004194" y="5803392"/>
                <a:chExt cx="5582425" cy="601336"/>
              </a:xfrm>
            </p:grpSpPr>
            <p:grpSp>
              <p:nvGrpSpPr>
                <p:cNvPr id="17" name="Group 12"/>
                <p:cNvGrpSpPr/>
                <p:nvPr/>
              </p:nvGrpSpPr>
              <p:grpSpPr>
                <a:xfrm>
                  <a:off x="2103120" y="5803392"/>
                  <a:ext cx="5327904" cy="228600"/>
                  <a:chOff x="768096" y="6492240"/>
                  <a:chExt cx="7141464" cy="365760"/>
                </a:xfrm>
              </p:grpSpPr>
              <p:sp>
                <p:nvSpPr>
                  <p:cNvPr id="39" name="Rectangle 38"/>
                  <p:cNvSpPr>
                    <a:spLocks noChangeAspect="1"/>
                  </p:cNvSpPr>
                  <p:nvPr/>
                </p:nvSpPr>
                <p:spPr>
                  <a:xfrm>
                    <a:off x="1524000" y="6492240"/>
                    <a:ext cx="365760" cy="36576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00"/>
                      </a:solidFill>
                    </a:endParaRPr>
                  </a:p>
                </p:txBody>
              </p:sp>
              <p:sp>
                <p:nvSpPr>
                  <p:cNvPr id="40" name="Rectangle 39"/>
                  <p:cNvSpPr>
                    <a:spLocks/>
                  </p:cNvSpPr>
                  <p:nvPr/>
                </p:nvSpPr>
                <p:spPr>
                  <a:xfrm>
                    <a:off x="1158240" y="6492240"/>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00"/>
                      </a:solidFill>
                    </a:endParaRPr>
                  </a:p>
                </p:txBody>
              </p:sp>
              <p:sp>
                <p:nvSpPr>
                  <p:cNvPr id="41" name="Rectangle 40"/>
                  <p:cNvSpPr>
                    <a:spLocks/>
                  </p:cNvSpPr>
                  <p:nvPr/>
                </p:nvSpPr>
                <p:spPr>
                  <a:xfrm>
                    <a:off x="768096" y="6492240"/>
                    <a:ext cx="384048"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00"/>
                      </a:solidFill>
                    </a:endParaRPr>
                  </a:p>
                </p:txBody>
              </p:sp>
              <p:sp>
                <p:nvSpPr>
                  <p:cNvPr id="42" name="Rectangle 41"/>
                  <p:cNvSpPr>
                    <a:spLocks noChangeAspect="1"/>
                  </p:cNvSpPr>
                  <p:nvPr/>
                </p:nvSpPr>
                <p:spPr>
                  <a:xfrm>
                    <a:off x="1905000" y="6492240"/>
                    <a:ext cx="365760" cy="365760"/>
                  </a:xfrm>
                  <a:prstGeom prst="rect">
                    <a:avLst/>
                  </a:prstGeom>
                  <a:solidFill>
                    <a:srgbClr val="000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00"/>
                      </a:solidFill>
                    </a:endParaRPr>
                  </a:p>
                </p:txBody>
              </p:sp>
              <p:sp>
                <p:nvSpPr>
                  <p:cNvPr id="43" name="Rectangle 42"/>
                  <p:cNvSpPr/>
                  <p:nvPr/>
                </p:nvSpPr>
                <p:spPr>
                  <a:xfrm>
                    <a:off x="2286000" y="6492240"/>
                    <a:ext cx="365760" cy="365760"/>
                  </a:xfrm>
                  <a:prstGeom prst="rect">
                    <a:avLst/>
                  </a:prstGeom>
                  <a:solidFill>
                    <a:srgbClr val="D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00"/>
                      </a:solidFill>
                    </a:endParaRPr>
                  </a:p>
                </p:txBody>
              </p:sp>
              <p:sp>
                <p:nvSpPr>
                  <p:cNvPr id="44" name="Rectangle 43"/>
                  <p:cNvSpPr>
                    <a:spLocks noChangeAspect="1"/>
                  </p:cNvSpPr>
                  <p:nvPr/>
                </p:nvSpPr>
                <p:spPr>
                  <a:xfrm>
                    <a:off x="2667000" y="6492240"/>
                    <a:ext cx="365760" cy="365760"/>
                  </a:xfrm>
                  <a:prstGeom prst="rect">
                    <a:avLst/>
                  </a:prstGeom>
                  <a:solidFill>
                    <a:srgbClr val="00C8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00"/>
                      </a:solidFill>
                    </a:endParaRPr>
                  </a:p>
                </p:txBody>
              </p:sp>
              <p:sp>
                <p:nvSpPr>
                  <p:cNvPr id="45" name="Rectangle 44"/>
                  <p:cNvSpPr>
                    <a:spLocks noChangeAspect="1"/>
                  </p:cNvSpPr>
                  <p:nvPr/>
                </p:nvSpPr>
                <p:spPr>
                  <a:xfrm>
                    <a:off x="3048000" y="6492240"/>
                    <a:ext cx="365760" cy="365760"/>
                  </a:xfrm>
                  <a:prstGeom prst="rect">
                    <a:avLst/>
                  </a:prstGeom>
                  <a:solidFill>
                    <a:srgbClr val="87FF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00"/>
                      </a:solidFill>
                    </a:endParaRPr>
                  </a:p>
                </p:txBody>
              </p:sp>
              <p:sp>
                <p:nvSpPr>
                  <p:cNvPr id="46" name="Rectangle 45"/>
                  <p:cNvSpPr>
                    <a:spLocks noChangeAspect="1"/>
                  </p:cNvSpPr>
                  <p:nvPr/>
                </p:nvSpPr>
                <p:spPr>
                  <a:xfrm>
                    <a:off x="3429000" y="6492240"/>
                    <a:ext cx="365760" cy="365760"/>
                  </a:xfrm>
                  <a:prstGeom prst="rect">
                    <a:avLst/>
                  </a:prstGeom>
                  <a:solidFill>
                    <a:srgbClr val="00F0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00"/>
                      </a:solidFill>
                    </a:endParaRPr>
                  </a:p>
                </p:txBody>
              </p:sp>
              <p:sp>
                <p:nvSpPr>
                  <p:cNvPr id="47" name="Rectangle 46"/>
                  <p:cNvSpPr>
                    <a:spLocks noChangeAspect="1"/>
                  </p:cNvSpPr>
                  <p:nvPr/>
                </p:nvSpPr>
                <p:spPr>
                  <a:xfrm>
                    <a:off x="3810000" y="6492240"/>
                    <a:ext cx="365760" cy="365760"/>
                  </a:xfrm>
                  <a:prstGeom prst="rect">
                    <a:avLst/>
                  </a:prstGeom>
                  <a:solidFill>
                    <a:srgbClr val="FFF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00"/>
                      </a:solidFill>
                    </a:endParaRPr>
                  </a:p>
                </p:txBody>
              </p:sp>
              <p:sp>
                <p:nvSpPr>
                  <p:cNvPr id="48" name="Rectangle 47"/>
                  <p:cNvSpPr>
                    <a:spLocks noChangeAspect="1"/>
                  </p:cNvSpPr>
                  <p:nvPr/>
                </p:nvSpPr>
                <p:spPr>
                  <a:xfrm>
                    <a:off x="4114800" y="6492240"/>
                    <a:ext cx="365760" cy="36576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00"/>
                      </a:solidFill>
                    </a:endParaRPr>
                  </a:p>
                </p:txBody>
              </p:sp>
              <p:sp>
                <p:nvSpPr>
                  <p:cNvPr id="49" name="Rectangle 48"/>
                  <p:cNvSpPr>
                    <a:spLocks noChangeAspect="1"/>
                  </p:cNvSpPr>
                  <p:nvPr/>
                </p:nvSpPr>
                <p:spPr>
                  <a:xfrm>
                    <a:off x="4495800" y="6492240"/>
                    <a:ext cx="365760" cy="365760"/>
                  </a:xfrm>
                  <a:prstGeom prst="rect">
                    <a:avLst/>
                  </a:prstGeom>
                  <a:solidFill>
                    <a:srgbClr val="FAF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00"/>
                      </a:solidFill>
                    </a:endParaRPr>
                  </a:p>
                </p:txBody>
              </p:sp>
              <p:sp>
                <p:nvSpPr>
                  <p:cNvPr id="50" name="Rectangle 49"/>
                  <p:cNvSpPr>
                    <a:spLocks noChangeAspect="1"/>
                  </p:cNvSpPr>
                  <p:nvPr/>
                </p:nvSpPr>
                <p:spPr>
                  <a:xfrm>
                    <a:off x="4876800" y="6492240"/>
                    <a:ext cx="365760" cy="365760"/>
                  </a:xfrm>
                  <a:prstGeom prst="rect">
                    <a:avLst/>
                  </a:prstGeom>
                  <a:solidFill>
                    <a:srgbClr val="FFE6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00"/>
                      </a:solidFill>
                    </a:endParaRPr>
                  </a:p>
                </p:txBody>
              </p:sp>
              <p:sp>
                <p:nvSpPr>
                  <p:cNvPr id="51" name="Rectangle 50"/>
                  <p:cNvSpPr>
                    <a:spLocks noChangeAspect="1"/>
                  </p:cNvSpPr>
                  <p:nvPr/>
                </p:nvSpPr>
                <p:spPr>
                  <a:xfrm>
                    <a:off x="5257800" y="6492240"/>
                    <a:ext cx="365760" cy="365760"/>
                  </a:xfrm>
                  <a:prstGeom prst="rect">
                    <a:avLst/>
                  </a:prstGeom>
                  <a:solidFill>
                    <a:srgbClr val="FFA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00"/>
                      </a:solidFill>
                    </a:endParaRPr>
                  </a:p>
                </p:txBody>
              </p:sp>
              <p:sp>
                <p:nvSpPr>
                  <p:cNvPr id="52" name="Rectangle 51"/>
                  <p:cNvSpPr>
                    <a:spLocks noChangeAspect="1"/>
                  </p:cNvSpPr>
                  <p:nvPr/>
                </p:nvSpPr>
                <p:spPr>
                  <a:xfrm>
                    <a:off x="5638800" y="6492240"/>
                    <a:ext cx="365760" cy="365760"/>
                  </a:xfrm>
                  <a:prstGeom prst="rect">
                    <a:avLst/>
                  </a:prstGeom>
                  <a:solidFill>
                    <a:srgbClr val="FF9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00"/>
                      </a:solidFill>
                    </a:endParaRPr>
                  </a:p>
                </p:txBody>
              </p:sp>
              <p:sp>
                <p:nvSpPr>
                  <p:cNvPr id="53" name="Rectangle 52"/>
                  <p:cNvSpPr>
                    <a:spLocks noChangeAspect="1"/>
                  </p:cNvSpPr>
                  <p:nvPr/>
                </p:nvSpPr>
                <p:spPr>
                  <a:xfrm>
                    <a:off x="6019800" y="6492240"/>
                    <a:ext cx="365760" cy="365760"/>
                  </a:xfrm>
                  <a:prstGeom prst="rect">
                    <a:avLst/>
                  </a:prstGeom>
                  <a:solidFill>
                    <a:srgbClr val="FF6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00"/>
                      </a:solidFill>
                    </a:endParaRPr>
                  </a:p>
                </p:txBody>
              </p:sp>
              <p:sp>
                <p:nvSpPr>
                  <p:cNvPr id="54" name="Rectangle 53"/>
                  <p:cNvSpPr>
                    <a:spLocks noChangeAspect="1"/>
                  </p:cNvSpPr>
                  <p:nvPr/>
                </p:nvSpPr>
                <p:spPr>
                  <a:xfrm>
                    <a:off x="6400800" y="6492240"/>
                    <a:ext cx="365760" cy="365760"/>
                  </a:xfrm>
                  <a:prstGeom prst="rect">
                    <a:avLst/>
                  </a:prstGeom>
                  <a:solidFill>
                    <a:srgbClr val="FF3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00"/>
                      </a:solidFill>
                    </a:endParaRPr>
                  </a:p>
                </p:txBody>
              </p:sp>
              <p:sp>
                <p:nvSpPr>
                  <p:cNvPr id="55" name="Rectangle 54"/>
                  <p:cNvSpPr>
                    <a:spLocks noChangeAspect="1"/>
                  </p:cNvSpPr>
                  <p:nvPr/>
                </p:nvSpPr>
                <p:spPr>
                  <a:xfrm>
                    <a:off x="6781800" y="6492240"/>
                    <a:ext cx="365760" cy="365760"/>
                  </a:xfrm>
                  <a:prstGeom prst="rect">
                    <a:avLst/>
                  </a:prstGeom>
                  <a:solidFill>
                    <a:srgbClr val="FA00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00"/>
                      </a:solidFill>
                    </a:endParaRPr>
                  </a:p>
                </p:txBody>
              </p:sp>
              <p:sp>
                <p:nvSpPr>
                  <p:cNvPr id="56" name="Rectangle 55"/>
                  <p:cNvSpPr>
                    <a:spLocks noChangeAspect="1"/>
                  </p:cNvSpPr>
                  <p:nvPr/>
                </p:nvSpPr>
                <p:spPr>
                  <a:xfrm>
                    <a:off x="7162800" y="6492240"/>
                    <a:ext cx="365760" cy="365760"/>
                  </a:xfrm>
                  <a:prstGeom prst="rect">
                    <a:avLst/>
                  </a:prstGeom>
                  <a:solidFill>
                    <a:srgbClr val="F000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00"/>
                      </a:solidFill>
                    </a:endParaRPr>
                  </a:p>
                </p:txBody>
              </p:sp>
              <p:sp>
                <p:nvSpPr>
                  <p:cNvPr id="57" name="Rectangle 56"/>
                  <p:cNvSpPr>
                    <a:spLocks noChangeAspect="1"/>
                  </p:cNvSpPr>
                  <p:nvPr/>
                </p:nvSpPr>
                <p:spPr>
                  <a:xfrm>
                    <a:off x="7543800" y="6492240"/>
                    <a:ext cx="365760" cy="365760"/>
                  </a:xfrm>
                  <a:prstGeom prst="rect">
                    <a:avLst/>
                  </a:prstGeom>
                  <a:solidFill>
                    <a:srgbClr val="960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00"/>
                      </a:solidFill>
                    </a:endParaRPr>
                  </a:p>
                </p:txBody>
              </p:sp>
            </p:grpSp>
            <p:grpSp>
              <p:nvGrpSpPr>
                <p:cNvPr id="18" name="Group 58"/>
                <p:cNvGrpSpPr/>
                <p:nvPr/>
              </p:nvGrpSpPr>
              <p:grpSpPr>
                <a:xfrm>
                  <a:off x="2004194" y="6082403"/>
                  <a:ext cx="5582425" cy="322325"/>
                  <a:chOff x="2004194" y="6082403"/>
                  <a:chExt cx="5582425" cy="322325"/>
                </a:xfrm>
              </p:grpSpPr>
              <p:sp>
                <p:nvSpPr>
                  <p:cNvPr id="19" name="Rectangle 18"/>
                  <p:cNvSpPr/>
                  <p:nvPr/>
                </p:nvSpPr>
                <p:spPr>
                  <a:xfrm>
                    <a:off x="2004194" y="6082403"/>
                    <a:ext cx="316862" cy="322325"/>
                  </a:xfrm>
                  <a:prstGeom prst="rect">
                    <a:avLst/>
                  </a:prstGeom>
                </p:spPr>
                <p:txBody>
                  <a:bodyPr wrap="none">
                    <a:spAutoFit/>
                  </a:bodyPr>
                  <a:lstStyle/>
                  <a:p>
                    <a:r>
                      <a:rPr lang="en-US" sz="800" dirty="0" smtClean="0">
                        <a:solidFill>
                          <a:srgbClr val="FFFF00"/>
                        </a:solidFill>
                      </a:rPr>
                      <a:t>Fill</a:t>
                    </a:r>
                    <a:endParaRPr lang="en-US" sz="800" dirty="0">
                      <a:solidFill>
                        <a:srgbClr val="FFFF00"/>
                      </a:solidFill>
                    </a:endParaRPr>
                  </a:p>
                </p:txBody>
              </p:sp>
              <p:sp>
                <p:nvSpPr>
                  <p:cNvPr id="20" name="Rectangle 19"/>
                  <p:cNvSpPr/>
                  <p:nvPr/>
                </p:nvSpPr>
                <p:spPr>
                  <a:xfrm>
                    <a:off x="2278133" y="6082403"/>
                    <a:ext cx="403949" cy="322325"/>
                  </a:xfrm>
                  <a:prstGeom prst="rect">
                    <a:avLst/>
                  </a:prstGeom>
                </p:spPr>
                <p:txBody>
                  <a:bodyPr wrap="none">
                    <a:spAutoFit/>
                  </a:bodyPr>
                  <a:lstStyle/>
                  <a:p>
                    <a:r>
                      <a:rPr lang="en-US" sz="800" dirty="0" smtClean="0">
                        <a:solidFill>
                          <a:srgbClr val="FFFF00"/>
                        </a:solidFill>
                      </a:rPr>
                      <a:t>Land</a:t>
                    </a:r>
                    <a:endParaRPr lang="en-US" sz="800" dirty="0">
                      <a:solidFill>
                        <a:srgbClr val="FFFF00"/>
                      </a:solidFill>
                    </a:endParaRPr>
                  </a:p>
                </p:txBody>
              </p:sp>
              <p:sp>
                <p:nvSpPr>
                  <p:cNvPr id="21" name="Rectangle 20"/>
                  <p:cNvSpPr/>
                  <p:nvPr/>
                </p:nvSpPr>
                <p:spPr>
                  <a:xfrm>
                    <a:off x="2544833" y="6082403"/>
                    <a:ext cx="445819" cy="322325"/>
                  </a:xfrm>
                  <a:prstGeom prst="rect">
                    <a:avLst/>
                  </a:prstGeom>
                </p:spPr>
                <p:txBody>
                  <a:bodyPr wrap="none">
                    <a:spAutoFit/>
                  </a:bodyPr>
                  <a:lstStyle/>
                  <a:p>
                    <a:r>
                      <a:rPr lang="en-US" sz="800" dirty="0" smtClean="0">
                        <a:solidFill>
                          <a:srgbClr val="FFFF00"/>
                        </a:solidFill>
                      </a:rPr>
                      <a:t>Cloud</a:t>
                    </a:r>
                    <a:endParaRPr lang="en-US" sz="800" dirty="0">
                      <a:solidFill>
                        <a:srgbClr val="FFFF00"/>
                      </a:solidFill>
                    </a:endParaRPr>
                  </a:p>
                </p:txBody>
              </p:sp>
              <p:sp>
                <p:nvSpPr>
                  <p:cNvPr id="22" name="Rectangle 21"/>
                  <p:cNvSpPr/>
                  <p:nvPr/>
                </p:nvSpPr>
                <p:spPr>
                  <a:xfrm>
                    <a:off x="3344933" y="6082403"/>
                    <a:ext cx="326911" cy="322325"/>
                  </a:xfrm>
                  <a:prstGeom prst="rect">
                    <a:avLst/>
                  </a:prstGeom>
                </p:spPr>
                <p:txBody>
                  <a:bodyPr wrap="none">
                    <a:spAutoFit/>
                  </a:bodyPr>
                  <a:lstStyle/>
                  <a:p>
                    <a:r>
                      <a:rPr lang="en-US" sz="800" dirty="0" smtClean="0">
                        <a:solidFill>
                          <a:srgbClr val="FFFF00"/>
                        </a:solidFill>
                      </a:rPr>
                      <a:t>0.1</a:t>
                    </a:r>
                    <a:endParaRPr lang="en-US" sz="800" dirty="0">
                      <a:solidFill>
                        <a:srgbClr val="FFFF00"/>
                      </a:solidFill>
                    </a:endParaRPr>
                  </a:p>
                </p:txBody>
              </p:sp>
              <p:sp>
                <p:nvSpPr>
                  <p:cNvPr id="23" name="Rectangle 22"/>
                  <p:cNvSpPr/>
                  <p:nvPr/>
                </p:nvSpPr>
                <p:spPr>
                  <a:xfrm>
                    <a:off x="3621157" y="6082403"/>
                    <a:ext cx="331717" cy="322325"/>
                  </a:xfrm>
                  <a:prstGeom prst="rect">
                    <a:avLst/>
                  </a:prstGeom>
                </p:spPr>
                <p:txBody>
                  <a:bodyPr wrap="square">
                    <a:spAutoFit/>
                  </a:bodyPr>
                  <a:lstStyle/>
                  <a:p>
                    <a:r>
                      <a:rPr lang="en-US" sz="800" dirty="0" smtClean="0">
                        <a:solidFill>
                          <a:srgbClr val="FFFF00"/>
                        </a:solidFill>
                      </a:rPr>
                      <a:t>0.2</a:t>
                    </a:r>
                    <a:endParaRPr lang="en-US" sz="800" dirty="0">
                      <a:solidFill>
                        <a:srgbClr val="FFFF00"/>
                      </a:solidFill>
                    </a:endParaRPr>
                  </a:p>
                </p:txBody>
              </p:sp>
              <p:sp>
                <p:nvSpPr>
                  <p:cNvPr id="24" name="Rectangle 23"/>
                  <p:cNvSpPr/>
                  <p:nvPr/>
                </p:nvSpPr>
                <p:spPr>
                  <a:xfrm>
                    <a:off x="3916433" y="6082403"/>
                    <a:ext cx="326911" cy="322325"/>
                  </a:xfrm>
                  <a:prstGeom prst="rect">
                    <a:avLst/>
                  </a:prstGeom>
                </p:spPr>
                <p:txBody>
                  <a:bodyPr wrap="none">
                    <a:spAutoFit/>
                  </a:bodyPr>
                  <a:lstStyle/>
                  <a:p>
                    <a:r>
                      <a:rPr lang="en-US" sz="800" dirty="0" smtClean="0">
                        <a:solidFill>
                          <a:srgbClr val="FFFF00"/>
                        </a:solidFill>
                      </a:rPr>
                      <a:t>0.3</a:t>
                    </a:r>
                    <a:endParaRPr lang="en-US" sz="800" dirty="0">
                      <a:solidFill>
                        <a:srgbClr val="FFFF00"/>
                      </a:solidFill>
                    </a:endParaRPr>
                  </a:p>
                </p:txBody>
              </p:sp>
              <p:sp>
                <p:nvSpPr>
                  <p:cNvPr id="25" name="Rectangle 24"/>
                  <p:cNvSpPr/>
                  <p:nvPr/>
                </p:nvSpPr>
                <p:spPr>
                  <a:xfrm>
                    <a:off x="4183133" y="6082403"/>
                    <a:ext cx="326911" cy="322325"/>
                  </a:xfrm>
                  <a:prstGeom prst="rect">
                    <a:avLst/>
                  </a:prstGeom>
                </p:spPr>
                <p:txBody>
                  <a:bodyPr wrap="none">
                    <a:spAutoFit/>
                  </a:bodyPr>
                  <a:lstStyle/>
                  <a:p>
                    <a:r>
                      <a:rPr lang="en-US" sz="800" dirty="0" smtClean="0">
                        <a:solidFill>
                          <a:srgbClr val="FFFF00"/>
                        </a:solidFill>
                      </a:rPr>
                      <a:t>0.4</a:t>
                    </a:r>
                    <a:endParaRPr lang="en-US" sz="800" dirty="0">
                      <a:solidFill>
                        <a:srgbClr val="FFFF00"/>
                      </a:solidFill>
                    </a:endParaRPr>
                  </a:p>
                </p:txBody>
              </p:sp>
              <p:sp>
                <p:nvSpPr>
                  <p:cNvPr id="26" name="Rectangle 25"/>
                  <p:cNvSpPr/>
                  <p:nvPr/>
                </p:nvSpPr>
                <p:spPr>
                  <a:xfrm>
                    <a:off x="4430783" y="6082403"/>
                    <a:ext cx="326911" cy="322325"/>
                  </a:xfrm>
                  <a:prstGeom prst="rect">
                    <a:avLst/>
                  </a:prstGeom>
                </p:spPr>
                <p:txBody>
                  <a:bodyPr wrap="none">
                    <a:spAutoFit/>
                  </a:bodyPr>
                  <a:lstStyle/>
                  <a:p>
                    <a:r>
                      <a:rPr lang="en-US" sz="800" dirty="0" smtClean="0">
                        <a:solidFill>
                          <a:srgbClr val="FFFF00"/>
                        </a:solidFill>
                      </a:rPr>
                      <a:t>0.5</a:t>
                    </a:r>
                    <a:endParaRPr lang="en-US" sz="800" dirty="0">
                      <a:solidFill>
                        <a:srgbClr val="FFFF00"/>
                      </a:solidFill>
                    </a:endParaRPr>
                  </a:p>
                </p:txBody>
              </p:sp>
              <p:sp>
                <p:nvSpPr>
                  <p:cNvPr id="27" name="Rectangle 26"/>
                  <p:cNvSpPr/>
                  <p:nvPr/>
                </p:nvSpPr>
                <p:spPr>
                  <a:xfrm>
                    <a:off x="4716533" y="6082403"/>
                    <a:ext cx="326911" cy="322325"/>
                  </a:xfrm>
                  <a:prstGeom prst="rect">
                    <a:avLst/>
                  </a:prstGeom>
                </p:spPr>
                <p:txBody>
                  <a:bodyPr wrap="none">
                    <a:spAutoFit/>
                  </a:bodyPr>
                  <a:lstStyle/>
                  <a:p>
                    <a:r>
                      <a:rPr lang="en-US" sz="800" dirty="0" smtClean="0">
                        <a:solidFill>
                          <a:srgbClr val="FFFF00"/>
                        </a:solidFill>
                      </a:rPr>
                      <a:t>0.6</a:t>
                    </a:r>
                    <a:endParaRPr lang="en-US" sz="800" dirty="0">
                      <a:solidFill>
                        <a:srgbClr val="FFFF00"/>
                      </a:solidFill>
                    </a:endParaRPr>
                  </a:p>
                </p:txBody>
              </p:sp>
              <p:sp>
                <p:nvSpPr>
                  <p:cNvPr id="28" name="Rectangle 27"/>
                  <p:cNvSpPr/>
                  <p:nvPr/>
                </p:nvSpPr>
                <p:spPr>
                  <a:xfrm>
                    <a:off x="5002283" y="6082403"/>
                    <a:ext cx="326911" cy="322325"/>
                  </a:xfrm>
                  <a:prstGeom prst="rect">
                    <a:avLst/>
                  </a:prstGeom>
                </p:spPr>
                <p:txBody>
                  <a:bodyPr wrap="none">
                    <a:spAutoFit/>
                  </a:bodyPr>
                  <a:lstStyle/>
                  <a:p>
                    <a:r>
                      <a:rPr lang="en-US" sz="800" dirty="0" smtClean="0">
                        <a:solidFill>
                          <a:srgbClr val="FFFF00"/>
                        </a:solidFill>
                      </a:rPr>
                      <a:t>0.7</a:t>
                    </a:r>
                    <a:endParaRPr lang="en-US" sz="800" dirty="0">
                      <a:solidFill>
                        <a:srgbClr val="FFFF00"/>
                      </a:solidFill>
                    </a:endParaRPr>
                  </a:p>
                </p:txBody>
              </p:sp>
              <p:sp>
                <p:nvSpPr>
                  <p:cNvPr id="29" name="Rectangle 28"/>
                  <p:cNvSpPr/>
                  <p:nvPr/>
                </p:nvSpPr>
                <p:spPr>
                  <a:xfrm>
                    <a:off x="5288033" y="6082403"/>
                    <a:ext cx="326911" cy="322325"/>
                  </a:xfrm>
                  <a:prstGeom prst="rect">
                    <a:avLst/>
                  </a:prstGeom>
                </p:spPr>
                <p:txBody>
                  <a:bodyPr wrap="none">
                    <a:spAutoFit/>
                  </a:bodyPr>
                  <a:lstStyle/>
                  <a:p>
                    <a:r>
                      <a:rPr lang="en-US" sz="800" dirty="0" smtClean="0">
                        <a:solidFill>
                          <a:srgbClr val="FFFF00"/>
                        </a:solidFill>
                      </a:rPr>
                      <a:t>0.8</a:t>
                    </a:r>
                    <a:endParaRPr lang="en-US" sz="800" dirty="0">
                      <a:solidFill>
                        <a:srgbClr val="FFFF00"/>
                      </a:solidFill>
                    </a:endParaRPr>
                  </a:p>
                </p:txBody>
              </p:sp>
              <p:sp>
                <p:nvSpPr>
                  <p:cNvPr id="30" name="Rectangle 29"/>
                  <p:cNvSpPr/>
                  <p:nvPr/>
                </p:nvSpPr>
                <p:spPr>
                  <a:xfrm>
                    <a:off x="5564258" y="6082403"/>
                    <a:ext cx="380503" cy="322325"/>
                  </a:xfrm>
                  <a:prstGeom prst="rect">
                    <a:avLst/>
                  </a:prstGeom>
                </p:spPr>
                <p:txBody>
                  <a:bodyPr wrap="none">
                    <a:spAutoFit/>
                  </a:bodyPr>
                  <a:lstStyle/>
                  <a:p>
                    <a:r>
                      <a:rPr lang="en-US" sz="800" dirty="0" smtClean="0">
                        <a:solidFill>
                          <a:srgbClr val="FFFF00"/>
                        </a:solidFill>
                      </a:rPr>
                      <a:t>0.85</a:t>
                    </a:r>
                    <a:endParaRPr lang="en-US" sz="800" dirty="0">
                      <a:solidFill>
                        <a:srgbClr val="FFFF00"/>
                      </a:solidFill>
                    </a:endParaRPr>
                  </a:p>
                </p:txBody>
              </p:sp>
              <p:sp>
                <p:nvSpPr>
                  <p:cNvPr id="31" name="Rectangle 30"/>
                  <p:cNvSpPr/>
                  <p:nvPr/>
                </p:nvSpPr>
                <p:spPr>
                  <a:xfrm>
                    <a:off x="6964433" y="6082403"/>
                    <a:ext cx="380503" cy="322325"/>
                  </a:xfrm>
                  <a:prstGeom prst="rect">
                    <a:avLst/>
                  </a:prstGeom>
                </p:spPr>
                <p:txBody>
                  <a:bodyPr wrap="none">
                    <a:spAutoFit/>
                  </a:bodyPr>
                  <a:lstStyle/>
                  <a:p>
                    <a:r>
                      <a:rPr lang="en-US" sz="800" dirty="0" smtClean="0">
                        <a:solidFill>
                          <a:srgbClr val="FFFF00"/>
                        </a:solidFill>
                      </a:rPr>
                      <a:t>0.99</a:t>
                    </a:r>
                    <a:endParaRPr lang="en-US" sz="800" dirty="0">
                      <a:solidFill>
                        <a:srgbClr val="FFFF00"/>
                      </a:solidFill>
                    </a:endParaRPr>
                  </a:p>
                </p:txBody>
              </p:sp>
              <p:sp>
                <p:nvSpPr>
                  <p:cNvPr id="32" name="Rectangle 31"/>
                  <p:cNvSpPr/>
                  <p:nvPr/>
                </p:nvSpPr>
                <p:spPr>
                  <a:xfrm>
                    <a:off x="7259708" y="6082403"/>
                    <a:ext cx="326911" cy="322325"/>
                  </a:xfrm>
                  <a:prstGeom prst="rect">
                    <a:avLst/>
                  </a:prstGeom>
                </p:spPr>
                <p:txBody>
                  <a:bodyPr wrap="none">
                    <a:spAutoFit/>
                  </a:bodyPr>
                  <a:lstStyle/>
                  <a:p>
                    <a:r>
                      <a:rPr lang="en-US" sz="800" dirty="0" smtClean="0">
                        <a:solidFill>
                          <a:srgbClr val="FFFF00"/>
                        </a:solidFill>
                      </a:rPr>
                      <a:t>1.0</a:t>
                    </a:r>
                    <a:endParaRPr lang="en-US" sz="800" dirty="0">
                      <a:solidFill>
                        <a:srgbClr val="FFFF00"/>
                      </a:solidFill>
                    </a:endParaRPr>
                  </a:p>
                </p:txBody>
              </p:sp>
              <p:sp>
                <p:nvSpPr>
                  <p:cNvPr id="33" name="Rectangle 32"/>
                  <p:cNvSpPr/>
                  <p:nvPr/>
                </p:nvSpPr>
                <p:spPr>
                  <a:xfrm>
                    <a:off x="6678683" y="6082403"/>
                    <a:ext cx="380503" cy="322325"/>
                  </a:xfrm>
                  <a:prstGeom prst="rect">
                    <a:avLst/>
                  </a:prstGeom>
                </p:spPr>
                <p:txBody>
                  <a:bodyPr wrap="none">
                    <a:spAutoFit/>
                  </a:bodyPr>
                  <a:lstStyle/>
                  <a:p>
                    <a:r>
                      <a:rPr lang="en-US" sz="800" dirty="0" smtClean="0">
                        <a:solidFill>
                          <a:srgbClr val="FFFF00"/>
                        </a:solidFill>
                      </a:rPr>
                      <a:t>0.98</a:t>
                    </a:r>
                    <a:endParaRPr lang="en-US" sz="800" dirty="0">
                      <a:solidFill>
                        <a:srgbClr val="FFFF00"/>
                      </a:solidFill>
                    </a:endParaRPr>
                  </a:p>
                </p:txBody>
              </p:sp>
              <p:sp>
                <p:nvSpPr>
                  <p:cNvPr id="34" name="Rectangle 33"/>
                  <p:cNvSpPr/>
                  <p:nvPr/>
                </p:nvSpPr>
                <p:spPr>
                  <a:xfrm>
                    <a:off x="6392933" y="6082403"/>
                    <a:ext cx="380503" cy="322325"/>
                  </a:xfrm>
                  <a:prstGeom prst="rect">
                    <a:avLst/>
                  </a:prstGeom>
                </p:spPr>
                <p:txBody>
                  <a:bodyPr wrap="none">
                    <a:spAutoFit/>
                  </a:bodyPr>
                  <a:lstStyle/>
                  <a:p>
                    <a:r>
                      <a:rPr lang="en-US" sz="800" dirty="0" smtClean="0">
                        <a:solidFill>
                          <a:srgbClr val="FFFF00"/>
                        </a:solidFill>
                      </a:rPr>
                      <a:t>0.96</a:t>
                    </a:r>
                    <a:endParaRPr lang="en-US" sz="800" dirty="0">
                      <a:solidFill>
                        <a:srgbClr val="FFFF00"/>
                      </a:solidFill>
                    </a:endParaRPr>
                  </a:p>
                </p:txBody>
              </p:sp>
              <p:sp>
                <p:nvSpPr>
                  <p:cNvPr id="35" name="Rectangle 34"/>
                  <p:cNvSpPr/>
                  <p:nvPr/>
                </p:nvSpPr>
                <p:spPr>
                  <a:xfrm>
                    <a:off x="6107183" y="6082403"/>
                    <a:ext cx="380503" cy="322325"/>
                  </a:xfrm>
                  <a:prstGeom prst="rect">
                    <a:avLst/>
                  </a:prstGeom>
                </p:spPr>
                <p:txBody>
                  <a:bodyPr wrap="none">
                    <a:spAutoFit/>
                  </a:bodyPr>
                  <a:lstStyle/>
                  <a:p>
                    <a:r>
                      <a:rPr lang="en-US" sz="800" dirty="0" smtClean="0">
                        <a:solidFill>
                          <a:srgbClr val="FFFF00"/>
                        </a:solidFill>
                      </a:rPr>
                      <a:t>0.95</a:t>
                    </a:r>
                    <a:endParaRPr lang="en-US" sz="800" dirty="0">
                      <a:solidFill>
                        <a:srgbClr val="FFFF00"/>
                      </a:solidFill>
                    </a:endParaRPr>
                  </a:p>
                </p:txBody>
              </p:sp>
              <p:sp>
                <p:nvSpPr>
                  <p:cNvPr id="36" name="Rectangle 35"/>
                  <p:cNvSpPr/>
                  <p:nvPr/>
                </p:nvSpPr>
                <p:spPr>
                  <a:xfrm>
                    <a:off x="5850008" y="6082403"/>
                    <a:ext cx="326911" cy="322325"/>
                  </a:xfrm>
                  <a:prstGeom prst="rect">
                    <a:avLst/>
                  </a:prstGeom>
                </p:spPr>
                <p:txBody>
                  <a:bodyPr wrap="none">
                    <a:spAutoFit/>
                  </a:bodyPr>
                  <a:lstStyle/>
                  <a:p>
                    <a:r>
                      <a:rPr lang="en-US" sz="800" dirty="0" smtClean="0">
                        <a:solidFill>
                          <a:srgbClr val="FFFF00"/>
                        </a:solidFill>
                      </a:rPr>
                      <a:t>0.9</a:t>
                    </a:r>
                    <a:endParaRPr lang="en-US" sz="800" dirty="0">
                      <a:solidFill>
                        <a:srgbClr val="FFFF00"/>
                      </a:solidFill>
                    </a:endParaRPr>
                  </a:p>
                </p:txBody>
              </p:sp>
              <p:sp>
                <p:nvSpPr>
                  <p:cNvPr id="37" name="Rectangle 36"/>
                  <p:cNvSpPr/>
                  <p:nvPr/>
                </p:nvSpPr>
                <p:spPr>
                  <a:xfrm>
                    <a:off x="3068708" y="6082403"/>
                    <a:ext cx="380503" cy="322325"/>
                  </a:xfrm>
                  <a:prstGeom prst="rect">
                    <a:avLst/>
                  </a:prstGeom>
                </p:spPr>
                <p:txBody>
                  <a:bodyPr wrap="none">
                    <a:spAutoFit/>
                  </a:bodyPr>
                  <a:lstStyle/>
                  <a:p>
                    <a:r>
                      <a:rPr lang="en-US" sz="800" dirty="0" smtClean="0">
                        <a:solidFill>
                          <a:srgbClr val="FFFF00"/>
                        </a:solidFill>
                      </a:rPr>
                      <a:t>0.01</a:t>
                    </a:r>
                    <a:endParaRPr lang="en-US" sz="800" dirty="0">
                      <a:solidFill>
                        <a:srgbClr val="FFFF00"/>
                      </a:solidFill>
                    </a:endParaRPr>
                  </a:p>
                </p:txBody>
              </p:sp>
              <p:sp>
                <p:nvSpPr>
                  <p:cNvPr id="38" name="Rectangle 37"/>
                  <p:cNvSpPr/>
                  <p:nvPr/>
                </p:nvSpPr>
                <p:spPr>
                  <a:xfrm>
                    <a:off x="2859158" y="6082403"/>
                    <a:ext cx="326911" cy="322325"/>
                  </a:xfrm>
                  <a:prstGeom prst="rect">
                    <a:avLst/>
                  </a:prstGeom>
                </p:spPr>
                <p:txBody>
                  <a:bodyPr wrap="none">
                    <a:spAutoFit/>
                  </a:bodyPr>
                  <a:lstStyle/>
                  <a:p>
                    <a:r>
                      <a:rPr lang="en-US" sz="800" dirty="0" smtClean="0">
                        <a:solidFill>
                          <a:srgbClr val="FFFF00"/>
                        </a:solidFill>
                      </a:rPr>
                      <a:t>0.0</a:t>
                    </a:r>
                    <a:endParaRPr lang="en-US" sz="800" dirty="0">
                      <a:solidFill>
                        <a:srgbClr val="FFFF00"/>
                      </a:solidFill>
                    </a:endParaRPr>
                  </a:p>
                </p:txBody>
              </p:sp>
            </p:grpSp>
          </p:grpSp>
          <p:sp>
            <p:nvSpPr>
              <p:cNvPr id="16" name="TextBox 15"/>
              <p:cNvSpPr txBox="1"/>
              <p:nvPr/>
            </p:nvSpPr>
            <p:spPr>
              <a:xfrm>
                <a:off x="4191001" y="6238875"/>
                <a:ext cx="874555" cy="379882"/>
              </a:xfrm>
              <a:prstGeom prst="rect">
                <a:avLst/>
              </a:prstGeom>
              <a:noFill/>
            </p:spPr>
            <p:txBody>
              <a:bodyPr wrap="none" rtlCol="0">
                <a:spAutoFit/>
              </a:bodyPr>
              <a:lstStyle/>
              <a:p>
                <a:r>
                  <a:rPr lang="en-US" sz="1050" dirty="0" smtClean="0">
                    <a:solidFill>
                      <a:srgbClr val="FFFF00"/>
                    </a:solidFill>
                    <a:latin typeface="Arial" pitchFamily="34" charset="0"/>
                    <a:cs typeface="Arial" pitchFamily="34" charset="0"/>
                  </a:rPr>
                  <a:t>ice fraction</a:t>
                </a:r>
                <a:endParaRPr lang="en-US" sz="1050" dirty="0">
                  <a:solidFill>
                    <a:srgbClr val="FFFF00"/>
                  </a:solidFill>
                  <a:latin typeface="Arial" pitchFamily="34" charset="0"/>
                  <a:cs typeface="Arial" pitchFamily="34" charset="0"/>
                </a:endParaRPr>
              </a:p>
            </p:txBody>
          </p:sp>
        </p:grpSp>
        <p:sp>
          <p:nvSpPr>
            <p:cNvPr id="59" name="TextBox 58"/>
            <p:cNvSpPr txBox="1"/>
            <p:nvPr/>
          </p:nvSpPr>
          <p:spPr>
            <a:xfrm>
              <a:off x="7740707" y="5828056"/>
              <a:ext cx="946093" cy="215444"/>
            </a:xfrm>
            <a:prstGeom prst="rect">
              <a:avLst/>
            </a:prstGeom>
            <a:noFill/>
          </p:spPr>
          <p:txBody>
            <a:bodyPr wrap="none" rtlCol="0">
              <a:spAutoFit/>
            </a:bodyPr>
            <a:lstStyle/>
            <a:p>
              <a:r>
                <a:rPr lang="en-US" sz="800" dirty="0" smtClean="0">
                  <a:solidFill>
                    <a:schemeClr val="tx1">
                      <a:lumMod val="65000"/>
                      <a:lumOff val="35000"/>
                    </a:schemeClr>
                  </a:solidFill>
                </a:rPr>
                <a:t>R. Mahoney NGAS</a:t>
              </a:r>
              <a:endParaRPr lang="en-US" sz="800" dirty="0">
                <a:solidFill>
                  <a:schemeClr val="tx1">
                    <a:lumMod val="65000"/>
                    <a:lumOff val="35000"/>
                  </a:schemeClr>
                </a:solidFill>
              </a:endParaRPr>
            </a:p>
          </p:txBody>
        </p:sp>
      </p:gr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Supporting Documentation</a:t>
            </a:r>
            <a:endParaRPr lang="en-US" dirty="0"/>
          </a:p>
        </p:txBody>
      </p:sp>
      <p:sp>
        <p:nvSpPr>
          <p:cNvPr id="3" name="Content Placeholder 2"/>
          <p:cNvSpPr>
            <a:spLocks noGrp="1"/>
          </p:cNvSpPr>
          <p:nvPr>
            <p:ph idx="1"/>
          </p:nvPr>
        </p:nvSpPr>
        <p:spPr/>
        <p:txBody>
          <a:bodyPr>
            <a:normAutofit/>
          </a:bodyPr>
          <a:lstStyle/>
          <a:p>
            <a:pPr>
              <a:spcAft>
                <a:spcPts val="600"/>
              </a:spcAft>
            </a:pPr>
            <a:r>
              <a:rPr lang="en-US" dirty="0" smtClean="0"/>
              <a:t>TIM Meetings and Presentations</a:t>
            </a:r>
          </a:p>
          <a:p>
            <a:pPr marL="742950" lvl="2" indent="-342900">
              <a:buFont typeface="Calibri" pitchFamily="34" charset="0"/>
              <a:buChar char="−"/>
            </a:pPr>
            <a:r>
              <a:rPr lang="en-US" sz="2400" dirty="0" smtClean="0"/>
              <a:t>Cal/Val Team Meeting, April 2012</a:t>
            </a:r>
          </a:p>
          <a:p>
            <a:pPr marL="742950" lvl="2" indent="-342900">
              <a:buFont typeface="Calibri" pitchFamily="34" charset="0"/>
              <a:buChar char="−"/>
            </a:pPr>
            <a:r>
              <a:rPr lang="en-US" sz="2400" dirty="0" smtClean="0"/>
              <a:t>DR 4987 Sea Ice Concentration IP: Poor Performance Near Cloud Edges,  January 3, 2013</a:t>
            </a:r>
          </a:p>
          <a:p>
            <a:pPr>
              <a:spcBef>
                <a:spcPts val="1200"/>
              </a:spcBef>
            </a:pPr>
            <a:r>
              <a:rPr lang="en-US" dirty="0" smtClean="0"/>
              <a:t>Monthly/weekly reports </a:t>
            </a:r>
            <a:r>
              <a:rPr lang="en-US" sz="2000" dirty="0" smtClean="0">
                <a:solidFill>
                  <a:schemeClr val="tx2"/>
                </a:solidFill>
                <a:hlinkClick r:id="rId2"/>
              </a:rPr>
              <a:t>https://groups.ssec.wisc.edu/groups/jpss/cryosphere/reports</a:t>
            </a:r>
            <a:endParaRPr lang="en-US" sz="2000" dirty="0" smtClean="0">
              <a:solidFill>
                <a:schemeClr val="tx2"/>
              </a:solidFill>
            </a:endParaRPr>
          </a:p>
          <a:p>
            <a:r>
              <a:rPr lang="en-US" dirty="0" smtClean="0"/>
              <a:t>NPP Science Team, Land Report, </a:t>
            </a:r>
            <a:r>
              <a:rPr lang="en-US" dirty="0"/>
              <a:t>1</a:t>
            </a:r>
            <a:r>
              <a:rPr lang="en-US" dirty="0" smtClean="0"/>
              <a:t>2/12/2013 </a:t>
            </a:r>
          </a:p>
        </p:txBody>
      </p:sp>
      <p:sp>
        <p:nvSpPr>
          <p:cNvPr id="4" name="Slide Number Placeholder 3"/>
          <p:cNvSpPr>
            <a:spLocks noGrp="1"/>
          </p:cNvSpPr>
          <p:nvPr>
            <p:ph type="sldNum" sz="quarter" idx="12"/>
          </p:nvPr>
        </p:nvSpPr>
        <p:spPr/>
        <p:txBody>
          <a:bodyPr/>
          <a:lstStyle/>
          <a:p>
            <a:fld id="{96E36F11-A39A-294D-A59D-6180D50ED29D}" type="slidenum">
              <a:rPr lang="en-US" smtClean="0"/>
              <a:pPr/>
              <a:t>24</a:t>
            </a:fld>
            <a:endParaRPr lang="en-US" dirty="0"/>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Plans and Issues</a:t>
            </a:r>
            <a:endParaRPr lang="en-US" dirty="0"/>
          </a:p>
        </p:txBody>
      </p:sp>
      <p:sp>
        <p:nvSpPr>
          <p:cNvPr id="3" name="Content Placeholder 2"/>
          <p:cNvSpPr>
            <a:spLocks noGrp="1"/>
          </p:cNvSpPr>
          <p:nvPr>
            <p:ph idx="1"/>
          </p:nvPr>
        </p:nvSpPr>
        <p:spPr>
          <a:xfrm>
            <a:off x="142522" y="929836"/>
            <a:ext cx="8858974" cy="5898514"/>
          </a:xfrm>
        </p:spPr>
        <p:txBody>
          <a:bodyPr>
            <a:normAutofit/>
          </a:bodyPr>
          <a:lstStyle/>
          <a:p>
            <a:r>
              <a:rPr lang="en-US" dirty="0" smtClean="0"/>
              <a:t>We are working to get these changes into the IDPS</a:t>
            </a:r>
          </a:p>
          <a:p>
            <a:pPr lvl="1"/>
            <a:r>
              <a:rPr lang="en-US" dirty="0" smtClean="0"/>
              <a:t>DR 7139, 4959, 4987, 4129, 7139 </a:t>
            </a:r>
          </a:p>
          <a:p>
            <a:r>
              <a:rPr lang="en-US" dirty="0" smtClean="0"/>
              <a:t>Detailed performance characterization requires:</a:t>
            </a:r>
          </a:p>
          <a:p>
            <a:pPr lvl="1"/>
            <a:r>
              <a:rPr lang="en-US" dirty="0" smtClean="0"/>
              <a:t>Further qualitative and quantitative comparisons with independent ice concentration sources</a:t>
            </a:r>
          </a:p>
          <a:p>
            <a:r>
              <a:rPr lang="en-US" dirty="0" smtClean="0"/>
              <a:t>Major actions for the provisional maturity justification and schedule </a:t>
            </a:r>
          </a:p>
          <a:p>
            <a:pPr lvl="1">
              <a:buFont typeface="Calibri" pitchFamily="34" charset="0"/>
              <a:buChar char="−"/>
            </a:pPr>
            <a:r>
              <a:rPr lang="en-US" dirty="0" smtClean="0"/>
              <a:t>Implementation of additional quality checks and associated quality flags (MX 9.0)</a:t>
            </a:r>
          </a:p>
          <a:p>
            <a:pPr lvl="1">
              <a:buNone/>
            </a:pPr>
            <a:endParaRPr lang="en-US" sz="2000" dirty="0" smtClean="0"/>
          </a:p>
        </p:txBody>
      </p:sp>
      <p:sp>
        <p:nvSpPr>
          <p:cNvPr id="4" name="Slide Number Placeholder 3"/>
          <p:cNvSpPr>
            <a:spLocks noGrp="1"/>
          </p:cNvSpPr>
          <p:nvPr>
            <p:ph type="sldNum" sz="quarter" idx="12"/>
          </p:nvPr>
        </p:nvSpPr>
        <p:spPr/>
        <p:txBody>
          <a:bodyPr/>
          <a:lstStyle/>
          <a:p>
            <a:fld id="{96E36F11-A39A-294D-A59D-6180D50ED29D}" type="slidenum">
              <a:rPr lang="en-US" smtClean="0"/>
              <a:pPr/>
              <a:t>25</a:t>
            </a:fld>
            <a:endParaRPr lang="en-US" dirty="0"/>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smtClean="0"/>
              <a:t>Conclusion </a:t>
            </a:r>
            <a:endParaRPr lang="en-US" dirty="0"/>
          </a:p>
        </p:txBody>
      </p:sp>
      <p:sp>
        <p:nvSpPr>
          <p:cNvPr id="8" name="Content Placeholder 7"/>
          <p:cNvSpPr>
            <a:spLocks noGrp="1"/>
          </p:cNvSpPr>
          <p:nvPr>
            <p:ph idx="1"/>
          </p:nvPr>
        </p:nvSpPr>
        <p:spPr/>
        <p:txBody>
          <a:bodyPr>
            <a:normAutofit/>
          </a:bodyPr>
          <a:lstStyle/>
          <a:p>
            <a:r>
              <a:rPr lang="en-US" dirty="0" smtClean="0"/>
              <a:t>VIIRS Sea Ice Concentration IP has met the beta maturity stage based on the definitions and the evidence shown</a:t>
            </a:r>
          </a:p>
          <a:p>
            <a:pPr lvl="1"/>
            <a:r>
              <a:rPr lang="en-US" dirty="0" smtClean="0"/>
              <a:t>It exceeds the definition of beta in most cases</a:t>
            </a:r>
          </a:p>
          <a:p>
            <a:pPr lvl="1"/>
            <a:r>
              <a:rPr lang="en-US" dirty="0" smtClean="0"/>
              <a:t>Off-line IP product performance appears  to be of sufficient quality for use by the Sea Ice Age EDR to identify ice to be classified as well as for Ice Surface Temperature EDR to identify sea ice for retrievals </a:t>
            </a:r>
          </a:p>
          <a:p>
            <a:r>
              <a:rPr lang="en-US" dirty="0" smtClean="0"/>
              <a:t>Some issues have been uncovered during validation and solutions are being evaluated.   </a:t>
            </a:r>
            <a:endParaRPr lang="en-US" dirty="0"/>
          </a:p>
        </p:txBody>
      </p:sp>
      <p:sp>
        <p:nvSpPr>
          <p:cNvPr id="5" name="Slide Number Placeholder 4"/>
          <p:cNvSpPr>
            <a:spLocks noGrp="1"/>
          </p:cNvSpPr>
          <p:nvPr>
            <p:ph type="sldNum" sz="quarter" idx="12"/>
          </p:nvPr>
        </p:nvSpPr>
        <p:spPr/>
        <p:txBody>
          <a:bodyPr/>
          <a:lstStyle/>
          <a:p>
            <a:fld id="{96E36F11-A39A-294D-A59D-6180D50ED29D}" type="slidenum">
              <a:rPr lang="en-US" smtClean="0"/>
              <a:pPr/>
              <a:t>26</a:t>
            </a:fld>
            <a:endParaRPr lang="en-US" dirty="0"/>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0756477B-AE6E-439E-A4DA-7F184F660519}" type="slidenum">
              <a:rPr lang="en-US"/>
              <a:pPr/>
              <a:t>3</a:t>
            </a:fld>
            <a:endParaRPr lang="en-US" dirty="0"/>
          </a:p>
        </p:txBody>
      </p:sp>
      <p:sp>
        <p:nvSpPr>
          <p:cNvPr id="3212290" name="Rectangle 2"/>
          <p:cNvSpPr>
            <a:spLocks noGrp="1" noChangeArrowheads="1"/>
          </p:cNvSpPr>
          <p:nvPr>
            <p:ph type="title"/>
          </p:nvPr>
        </p:nvSpPr>
        <p:spPr>
          <a:xfrm>
            <a:off x="1466850" y="304800"/>
            <a:ext cx="5886450" cy="729343"/>
          </a:xfrm>
        </p:spPr>
        <p:txBody>
          <a:bodyPr>
            <a:noAutofit/>
          </a:bodyPr>
          <a:lstStyle/>
          <a:p>
            <a:r>
              <a:rPr lang="en-US" sz="3200" dirty="0" smtClean="0"/>
              <a:t>VIIRS Sea Ice Concentration IP Product Users</a:t>
            </a:r>
            <a:br>
              <a:rPr lang="en-US" sz="3200" dirty="0" smtClean="0"/>
            </a:br>
            <a:endParaRPr lang="en-US" sz="3200" dirty="0"/>
          </a:p>
        </p:txBody>
      </p:sp>
      <p:sp>
        <p:nvSpPr>
          <p:cNvPr id="6" name="Rectangle 3"/>
          <p:cNvSpPr txBox="1">
            <a:spLocks noChangeArrowheads="1"/>
          </p:cNvSpPr>
          <p:nvPr/>
        </p:nvSpPr>
        <p:spPr>
          <a:xfrm>
            <a:off x="152400" y="1292335"/>
            <a:ext cx="8839200" cy="4464698"/>
          </a:xfrm>
          <a:prstGeom prst="rect">
            <a:avLst/>
          </a:prstGeom>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lnSpc>
                <a:spcPct val="80000"/>
              </a:lnSpc>
              <a:buFont typeface="Arial" pitchFamily="34" charset="0"/>
              <a:buChar char="•"/>
              <a:tabLst>
                <a:tab pos="1600200" algn="l"/>
              </a:tabLst>
            </a:pPr>
            <a:r>
              <a:rPr lang="en-US" sz="2800" dirty="0" smtClean="0"/>
              <a:t>U.S.  Users</a:t>
            </a:r>
          </a:p>
          <a:p>
            <a:pPr lvl="2">
              <a:lnSpc>
                <a:spcPct val="80000"/>
              </a:lnSpc>
              <a:spcBef>
                <a:spcPts val="300"/>
              </a:spcBef>
              <a:spcAft>
                <a:spcPts val="600"/>
              </a:spcAft>
              <a:buFont typeface="Calibri" pitchFamily="34" charset="0"/>
              <a:buChar char="−"/>
              <a:tabLst>
                <a:tab pos="1600200" algn="l"/>
                <a:tab pos="1995488" algn="l"/>
              </a:tabLst>
            </a:pPr>
            <a:r>
              <a:rPr lang="en-US" dirty="0" smtClean="0"/>
              <a:t>NSIDC, National Snow Ice Data Center </a:t>
            </a:r>
          </a:p>
          <a:p>
            <a:pPr lvl="2">
              <a:lnSpc>
                <a:spcPct val="80000"/>
              </a:lnSpc>
              <a:spcBef>
                <a:spcPts val="300"/>
              </a:spcBef>
              <a:spcAft>
                <a:spcPts val="600"/>
              </a:spcAft>
              <a:buFont typeface="Calibri" pitchFamily="34" charset="0"/>
              <a:buChar char="−"/>
              <a:tabLst>
                <a:tab pos="1600200" algn="l"/>
                <a:tab pos="1995488" algn="l"/>
              </a:tabLst>
            </a:pPr>
            <a:r>
              <a:rPr lang="en-US" dirty="0" smtClean="0"/>
              <a:t>NIC, National/Naval Ice Center  </a:t>
            </a:r>
          </a:p>
          <a:p>
            <a:pPr lvl="2">
              <a:lnSpc>
                <a:spcPct val="80000"/>
              </a:lnSpc>
              <a:spcBef>
                <a:spcPts val="300"/>
              </a:spcBef>
              <a:spcAft>
                <a:spcPts val="600"/>
              </a:spcAft>
              <a:buFont typeface="Calibri" pitchFamily="34" charset="0"/>
              <a:buChar char="−"/>
              <a:tabLst>
                <a:tab pos="1600200" algn="l"/>
                <a:tab pos="1719263" algn="l"/>
                <a:tab pos="1995488" algn="l"/>
              </a:tabLst>
            </a:pPr>
            <a:r>
              <a:rPr lang="en-US" dirty="0" smtClean="0"/>
              <a:t>OSPO, Office of Satellite and Product Operations  </a:t>
            </a:r>
          </a:p>
          <a:p>
            <a:pPr lvl="2">
              <a:lnSpc>
                <a:spcPct val="80000"/>
              </a:lnSpc>
              <a:spcBef>
                <a:spcPts val="300"/>
              </a:spcBef>
              <a:spcAft>
                <a:spcPts val="600"/>
              </a:spcAft>
              <a:buFont typeface="Calibri" pitchFamily="34" charset="0"/>
              <a:buChar char="−"/>
              <a:tabLst>
                <a:tab pos="1600200" algn="l"/>
                <a:tab pos="1995488" algn="l"/>
              </a:tabLst>
            </a:pPr>
            <a:r>
              <a:rPr lang="en-US" dirty="0" smtClean="0"/>
              <a:t>STAR, Center for Satellite Applications and Research  </a:t>
            </a:r>
          </a:p>
          <a:p>
            <a:pPr lvl="2">
              <a:lnSpc>
                <a:spcPct val="80000"/>
              </a:lnSpc>
              <a:spcBef>
                <a:spcPts val="300"/>
              </a:spcBef>
              <a:spcAft>
                <a:spcPts val="600"/>
              </a:spcAft>
              <a:buFont typeface="Calibri" pitchFamily="34" charset="0"/>
              <a:buChar char="−"/>
              <a:tabLst>
                <a:tab pos="1600200" algn="l"/>
                <a:tab pos="1995488" algn="l"/>
              </a:tabLst>
            </a:pPr>
            <a:r>
              <a:rPr lang="en-US" dirty="0" smtClean="0"/>
              <a:t>GSFC, NASA/Goddard Space Flight Center Hydrological Sciences Branch</a:t>
            </a:r>
          </a:p>
          <a:p>
            <a:pPr lvl="2">
              <a:lnSpc>
                <a:spcPct val="80000"/>
              </a:lnSpc>
              <a:spcBef>
                <a:spcPts val="300"/>
              </a:spcBef>
              <a:spcAft>
                <a:spcPts val="600"/>
              </a:spcAft>
              <a:buFont typeface="Calibri" pitchFamily="34" charset="0"/>
              <a:buChar char="−"/>
              <a:tabLst>
                <a:tab pos="1600200" algn="l"/>
                <a:tab pos="1995488" algn="l"/>
              </a:tabLst>
            </a:pPr>
            <a:r>
              <a:rPr lang="en-US" dirty="0" smtClean="0"/>
              <a:t>NWS, National Weather Service, including the Alaska Ice Desk</a:t>
            </a:r>
          </a:p>
          <a:p>
            <a:pPr lvl="2">
              <a:lnSpc>
                <a:spcPct val="80000"/>
              </a:lnSpc>
              <a:spcBef>
                <a:spcPts val="300"/>
              </a:spcBef>
              <a:spcAft>
                <a:spcPts val="600"/>
              </a:spcAft>
              <a:buFont typeface="Calibri" pitchFamily="34" charset="0"/>
              <a:buChar char="−"/>
              <a:tabLst>
                <a:tab pos="1600200" algn="l"/>
                <a:tab pos="1995488" algn="l"/>
              </a:tabLst>
            </a:pPr>
            <a:r>
              <a:rPr lang="en-US" dirty="0" smtClean="0"/>
              <a:t>CLASS, Comprehensive Large Array-data Stewardship System  </a:t>
            </a:r>
          </a:p>
          <a:p>
            <a:pPr lvl="1">
              <a:lnSpc>
                <a:spcPct val="80000"/>
              </a:lnSpc>
              <a:buFont typeface="Arial" pitchFamily="34" charset="0"/>
              <a:buChar char="•"/>
              <a:tabLst>
                <a:tab pos="1600200" algn="l"/>
              </a:tabLst>
            </a:pPr>
            <a:endParaRPr lang="en-US" sz="2000" dirty="0" smtClean="0"/>
          </a:p>
          <a:p>
            <a:pPr lvl="1">
              <a:lnSpc>
                <a:spcPct val="80000"/>
              </a:lnSpc>
              <a:buFont typeface="Arial" pitchFamily="34" charset="0"/>
              <a:buChar char="•"/>
              <a:tabLst>
                <a:tab pos="1600200" algn="l"/>
              </a:tabLst>
            </a:pPr>
            <a:r>
              <a:rPr lang="en-US" sz="2800" dirty="0" smtClean="0"/>
              <a:t>User Community</a:t>
            </a:r>
            <a:endParaRPr lang="en-US" sz="2000" dirty="0" smtClean="0"/>
          </a:p>
          <a:p>
            <a:pPr lvl="2">
              <a:lnSpc>
                <a:spcPct val="80000"/>
              </a:lnSpc>
              <a:buFont typeface="Calibri" pitchFamily="34" charset="0"/>
              <a:buChar char="−"/>
              <a:tabLst>
                <a:tab pos="1600200" algn="l"/>
              </a:tabLst>
            </a:pPr>
            <a:r>
              <a:rPr lang="en-US" dirty="0" smtClean="0"/>
              <a:t>Navigation</a:t>
            </a:r>
          </a:p>
          <a:p>
            <a:pPr lvl="2">
              <a:lnSpc>
                <a:spcPct val="80000"/>
              </a:lnSpc>
              <a:buFont typeface="Calibri" pitchFamily="34" charset="0"/>
              <a:buChar char="−"/>
              <a:tabLst>
                <a:tab pos="1600200" algn="l"/>
              </a:tabLst>
            </a:pPr>
            <a:r>
              <a:rPr lang="en-US" dirty="0" smtClean="0"/>
              <a:t>Emergency Management</a:t>
            </a:r>
          </a:p>
          <a:p>
            <a:pPr lvl="2">
              <a:lnSpc>
                <a:spcPct val="80000"/>
              </a:lnSpc>
              <a:buFont typeface="Calibri" pitchFamily="34" charset="0"/>
              <a:buChar char="−"/>
              <a:tabLst>
                <a:tab pos="1600200" algn="l"/>
              </a:tabLst>
            </a:pPr>
            <a:r>
              <a:rPr lang="en-US" dirty="0" smtClean="0"/>
              <a:t>Operational Weather Prediction</a:t>
            </a:r>
          </a:p>
          <a:p>
            <a:pPr lvl="2">
              <a:lnSpc>
                <a:spcPct val="80000"/>
              </a:lnSpc>
              <a:buFont typeface="Calibri" pitchFamily="34" charset="0"/>
              <a:buChar char="−"/>
              <a:tabLst>
                <a:tab pos="1600200" algn="l"/>
              </a:tabLst>
            </a:pPr>
            <a:r>
              <a:rPr lang="en-US" dirty="0" smtClean="0"/>
              <a:t>Climate Research</a:t>
            </a:r>
          </a:p>
          <a:p>
            <a:pPr lvl="2">
              <a:lnSpc>
                <a:spcPct val="80000"/>
              </a:lnSpc>
              <a:buFont typeface="Calibri" pitchFamily="34" charset="0"/>
              <a:buChar char="−"/>
              <a:tabLst>
                <a:tab pos="1600200" algn="l"/>
              </a:tabLst>
            </a:pPr>
            <a:r>
              <a:rPr lang="en-US" dirty="0" smtClean="0"/>
              <a:t>DOD</a:t>
            </a:r>
          </a:p>
          <a:p>
            <a:pPr lvl="1">
              <a:lnSpc>
                <a:spcPct val="80000"/>
              </a:lnSpc>
              <a:buFont typeface="Arial" pitchFamily="34" charset="0"/>
              <a:buChar char="•"/>
              <a:tabLst>
                <a:tab pos="1600200" algn="l"/>
              </a:tabLst>
            </a:pPr>
            <a:endParaRPr lang="en-US" sz="2000" dirty="0" smtClean="0"/>
          </a:p>
          <a:p>
            <a:pPr lvl="1">
              <a:lnSpc>
                <a:spcPct val="80000"/>
              </a:lnSpc>
              <a:buFont typeface="Arial" pitchFamily="34" charset="0"/>
              <a:buNone/>
            </a:pP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sz="3200" dirty="0" smtClean="0"/>
              <a:t>Beta EDR Maturity Definition</a:t>
            </a:r>
            <a:endParaRPr lang="en-US" sz="3200" dirty="0"/>
          </a:p>
        </p:txBody>
      </p:sp>
      <p:sp>
        <p:nvSpPr>
          <p:cNvPr id="8" name="Content Placeholder 7"/>
          <p:cNvSpPr>
            <a:spLocks noGrp="1"/>
          </p:cNvSpPr>
          <p:nvPr>
            <p:ph idx="1"/>
          </p:nvPr>
        </p:nvSpPr>
        <p:spPr>
          <a:xfrm>
            <a:off x="457200" y="1371601"/>
            <a:ext cx="8229600" cy="3448878"/>
          </a:xfrm>
        </p:spPr>
        <p:txBody>
          <a:bodyPr>
            <a:normAutofit/>
          </a:bodyPr>
          <a:lstStyle/>
          <a:p>
            <a:r>
              <a:rPr lang="en-US" sz="2400" dirty="0" smtClean="0"/>
              <a:t>Early release product.</a:t>
            </a:r>
          </a:p>
          <a:p>
            <a:r>
              <a:rPr lang="en-US" sz="2400" dirty="0" smtClean="0"/>
              <a:t>Minimally validated.</a:t>
            </a:r>
          </a:p>
          <a:p>
            <a:r>
              <a:rPr lang="en-US" sz="2400" dirty="0" smtClean="0"/>
              <a:t>May still contain significant errors.</a:t>
            </a:r>
          </a:p>
          <a:p>
            <a:r>
              <a:rPr lang="en-US" sz="2400" dirty="0" smtClean="0"/>
              <a:t>Versioning not established until a baseline is determined.</a:t>
            </a:r>
          </a:p>
          <a:p>
            <a:r>
              <a:rPr lang="en-US" sz="2400" dirty="0" smtClean="0"/>
              <a:t>Available to allow users to gain familiarity with data formats and parameters.</a:t>
            </a:r>
          </a:p>
          <a:p>
            <a:r>
              <a:rPr lang="en-US" sz="2400" dirty="0" smtClean="0"/>
              <a:t>Product is not appropriate as the basis for quantitative scientific publication studies and applications.</a:t>
            </a:r>
          </a:p>
        </p:txBody>
      </p:sp>
      <p:sp>
        <p:nvSpPr>
          <p:cNvPr id="5" name="Slide Number Placeholder 4"/>
          <p:cNvSpPr>
            <a:spLocks noGrp="1"/>
          </p:cNvSpPr>
          <p:nvPr>
            <p:ph type="sldNum" sz="quarter" idx="12"/>
          </p:nvPr>
        </p:nvSpPr>
        <p:spPr/>
        <p:txBody>
          <a:bodyPr/>
          <a:lstStyle/>
          <a:p>
            <a:fld id="{96E36F11-A39A-294D-A59D-6180D50ED29D}" type="slidenum">
              <a:rPr lang="en-US" smtClean="0"/>
              <a:pPr/>
              <a:t>4</a:t>
            </a:fld>
            <a:endParaRPr lang="en-US" dirty="0"/>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sz="3200" dirty="0" smtClean="0"/>
              <a:t>Summary of the VIIRS Sea Ice Conc. IP  </a:t>
            </a:r>
            <a:endParaRPr lang="en-US" sz="3200" dirty="0"/>
          </a:p>
        </p:txBody>
      </p:sp>
      <p:sp>
        <p:nvSpPr>
          <p:cNvPr id="5" name="Slide Number Placeholder 4"/>
          <p:cNvSpPr>
            <a:spLocks noGrp="1"/>
          </p:cNvSpPr>
          <p:nvPr>
            <p:ph type="sldNum" sz="quarter" idx="12"/>
          </p:nvPr>
        </p:nvSpPr>
        <p:spPr/>
        <p:txBody>
          <a:bodyPr/>
          <a:lstStyle/>
          <a:p>
            <a:fld id="{96E36F11-A39A-294D-A59D-6180D50ED29D}" type="slidenum">
              <a:rPr lang="en-US" smtClean="0"/>
              <a:pPr/>
              <a:t>5</a:t>
            </a:fld>
            <a:endParaRPr lang="en-US" dirty="0"/>
          </a:p>
        </p:txBody>
      </p:sp>
      <p:sp>
        <p:nvSpPr>
          <p:cNvPr id="10" name="Rectangle 9"/>
          <p:cNvSpPr/>
          <p:nvPr/>
        </p:nvSpPr>
        <p:spPr>
          <a:xfrm>
            <a:off x="177800" y="1092200"/>
            <a:ext cx="8509000" cy="4811575"/>
          </a:xfrm>
          <a:prstGeom prst="rect">
            <a:avLst/>
          </a:prstGeom>
        </p:spPr>
        <p:txBody>
          <a:bodyPr wrap="square">
            <a:spAutoFit/>
          </a:bodyPr>
          <a:lstStyle/>
          <a:p>
            <a:pPr marL="457200" indent="-457200">
              <a:spcBef>
                <a:spcPts val="0"/>
              </a:spcBef>
              <a:spcAft>
                <a:spcPts val="1200"/>
              </a:spcAft>
              <a:buFont typeface="Arial" pitchFamily="34" charset="0"/>
              <a:buChar char="•"/>
              <a:defRPr/>
            </a:pPr>
            <a:r>
              <a:rPr lang="en-US" dirty="0" smtClean="0"/>
              <a:t>The VIIRS Sea Ice Concentration IP consists of retrieved ice concentration at VIIRS Imagery spatial resolution (375 m @ nadir), for both day and night, over oceans pole ward of 36</a:t>
            </a:r>
            <a:r>
              <a:rPr lang="en-US" dirty="0" smtClean="0">
                <a:latin typeface="Times New Roman"/>
                <a:cs typeface="Times New Roman"/>
              </a:rPr>
              <a:t>º</a:t>
            </a:r>
            <a:r>
              <a:rPr lang="en-US" dirty="0" smtClean="0">
                <a:cs typeface="Times New Roman"/>
              </a:rPr>
              <a:t>  N  and 50</a:t>
            </a:r>
            <a:r>
              <a:rPr lang="en-US" dirty="0" smtClean="0">
                <a:latin typeface="Times New Roman"/>
                <a:cs typeface="Times New Roman"/>
              </a:rPr>
              <a:t>º</a:t>
            </a:r>
            <a:r>
              <a:rPr lang="en-US" dirty="0" smtClean="0">
                <a:cs typeface="Times New Roman"/>
              </a:rPr>
              <a:t> S latitude.</a:t>
            </a:r>
            <a:endParaRPr lang="en-US" dirty="0" smtClean="0"/>
          </a:p>
          <a:p>
            <a:pPr marL="457200" indent="-457200">
              <a:spcBef>
                <a:spcPts val="0"/>
              </a:spcBef>
              <a:spcAft>
                <a:spcPts val="1200"/>
              </a:spcAft>
              <a:buFont typeface="Arial" pitchFamily="34" charset="0"/>
              <a:buChar char="•"/>
              <a:defRPr/>
            </a:pPr>
            <a:r>
              <a:rPr lang="en-US" dirty="0" smtClean="0"/>
              <a:t>The Ice Concentration algorithm computes ice fractions based on ice and water tie points determined from VIIRS I1 (0.64 </a:t>
            </a:r>
            <a:r>
              <a:rPr lang="en-US" dirty="0" smtClean="0">
                <a:latin typeface="Times New Roman"/>
                <a:cs typeface="Times New Roman"/>
              </a:rPr>
              <a:t>µ</a:t>
            </a:r>
            <a:r>
              <a:rPr lang="en-US" dirty="0" smtClean="0"/>
              <a:t>m and I2 (0.865 </a:t>
            </a:r>
            <a:r>
              <a:rPr lang="en-US" dirty="0" smtClean="0">
                <a:latin typeface="Times New Roman"/>
                <a:cs typeface="Times New Roman"/>
              </a:rPr>
              <a:t>µ</a:t>
            </a:r>
            <a:r>
              <a:rPr lang="en-US" dirty="0" smtClean="0"/>
              <a:t>m) reflectance and VIIRS I5 band (11.5 </a:t>
            </a:r>
            <a:r>
              <a:rPr lang="en-US" dirty="0" smtClean="0">
                <a:latin typeface="Times New Roman"/>
                <a:cs typeface="Times New Roman"/>
              </a:rPr>
              <a:t>µ</a:t>
            </a:r>
            <a:r>
              <a:rPr lang="en-US" dirty="0" smtClean="0"/>
              <a:t>m) based retrieved surface temperature from the VIIRS Surface Temperature IP. </a:t>
            </a:r>
          </a:p>
          <a:p>
            <a:pPr marL="457200" indent="-457200">
              <a:spcBef>
                <a:spcPts val="0"/>
              </a:spcBef>
              <a:spcAft>
                <a:spcPts val="1200"/>
              </a:spcAft>
              <a:buFont typeface="Arial" pitchFamily="34" charset="0"/>
              <a:buChar char="•"/>
              <a:defRPr/>
            </a:pPr>
            <a:r>
              <a:rPr lang="en-US" dirty="0" smtClean="0"/>
              <a:t>Ice/water thresholds are determined from the local minimum of the distribution of reflectance and temperature.  Ice and water tie points are derived from the local maxima of the reflectance and temperature distribution within a sliding search window centered on each pixel. </a:t>
            </a:r>
          </a:p>
          <a:p>
            <a:pPr>
              <a:spcBef>
                <a:spcPts val="400"/>
              </a:spcBef>
              <a:buFont typeface="Arial" pitchFamily="34" charset="0"/>
              <a:buChar char="•"/>
            </a:pPr>
            <a:r>
              <a:rPr lang="en-US" dirty="0" smtClean="0"/>
              <a:t> 	Inputs are TOA reflectance (VIIRS I1 and I2 bands)  and  Surface Temperature IP at </a:t>
            </a:r>
          </a:p>
          <a:p>
            <a:r>
              <a:rPr lang="en-US" dirty="0" smtClean="0"/>
              <a:t>         VIIRS imagery resolution. Cloud  and quality information input are provided by the 	Ice Quality Flags and IP, Ice Weights IP</a:t>
            </a:r>
            <a:endParaRPr lang="en-US" b="1" dirty="0" smtClean="0"/>
          </a:p>
          <a:p>
            <a:pPr>
              <a:spcBef>
                <a:spcPts val="400"/>
              </a:spcBef>
              <a:spcAft>
                <a:spcPts val="600"/>
              </a:spcAft>
              <a:buFont typeface="Arial" pitchFamily="34" charset="0"/>
              <a:buChar char="•"/>
            </a:pPr>
            <a:r>
              <a:rPr lang="en-US" dirty="0" smtClean="0"/>
              <a:t> 	Outputs Ice Concentration IP and Reflectance/Temperature IP</a:t>
            </a: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normAutofit fontScale="90000"/>
          </a:bodyPr>
          <a:lstStyle/>
          <a:p>
            <a:r>
              <a:rPr lang="en-US" dirty="0" smtClean="0"/>
              <a:t>Summary of the VIIRS Sea Ice Conc. IP  </a:t>
            </a:r>
            <a:br>
              <a:rPr lang="en-US" dirty="0" smtClean="0"/>
            </a:br>
            <a:r>
              <a:rPr lang="en-US" dirty="0" smtClean="0"/>
              <a:t>Algorithm Inputs</a:t>
            </a:r>
          </a:p>
        </p:txBody>
      </p:sp>
      <p:sp>
        <p:nvSpPr>
          <p:cNvPr id="38" name="Slide Number Placeholder 37"/>
          <p:cNvSpPr>
            <a:spLocks noGrp="1"/>
          </p:cNvSpPr>
          <p:nvPr>
            <p:ph type="sldNum" sz="quarter" idx="12"/>
          </p:nvPr>
        </p:nvSpPr>
        <p:spPr/>
        <p:txBody>
          <a:bodyPr/>
          <a:lstStyle/>
          <a:p>
            <a:fld id="{96E36F11-A39A-294D-A59D-6180D50ED29D}" type="slidenum">
              <a:rPr lang="en-US" smtClean="0"/>
              <a:pPr/>
              <a:t>6</a:t>
            </a:fld>
            <a:endParaRPr lang="en-US" dirty="0"/>
          </a:p>
        </p:txBody>
      </p:sp>
      <p:sp>
        <p:nvSpPr>
          <p:cNvPr id="43" name="Text Box 4"/>
          <p:cNvSpPr txBox="1">
            <a:spLocks noChangeArrowheads="1"/>
          </p:cNvSpPr>
          <p:nvPr/>
        </p:nvSpPr>
        <p:spPr bwMode="auto">
          <a:xfrm>
            <a:off x="870664" y="2512391"/>
            <a:ext cx="2502136" cy="12008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Narrow" pitchFamily="34" charset="0"/>
              </a:rPr>
              <a:t>VIIRS </a:t>
            </a:r>
            <a:r>
              <a:rPr lang="en-US" sz="1400" b="1" dirty="0" smtClean="0">
                <a:latin typeface="Arial Narrow" pitchFamily="34" charset="0"/>
              </a:rPr>
              <a:t>375</a:t>
            </a:r>
            <a:r>
              <a:rPr kumimoji="0" lang="en-US" sz="1400" b="1" i="0" u="none" strike="noStrike" cap="none" normalizeH="0" baseline="0" dirty="0" smtClean="0">
                <a:ln>
                  <a:noFill/>
                </a:ln>
                <a:solidFill>
                  <a:schemeClr val="tx1"/>
                </a:solidFill>
                <a:effectLst/>
                <a:latin typeface="Arial Narrow" pitchFamily="34" charset="0"/>
              </a:rPr>
              <a:t>m SDR</a:t>
            </a:r>
          </a:p>
          <a:p>
            <a:pPr marL="0" marR="0" lvl="0" indent="0" algn="l" defTabSz="914400" rtl="0" eaLnBrk="1" fontAlgn="base" latinLnBrk="0" hangingPunct="1">
              <a:lnSpc>
                <a:spcPct val="100000"/>
              </a:lnSpc>
              <a:spcBef>
                <a:spcPct val="0"/>
              </a:spcBef>
              <a:spcAft>
                <a:spcPct val="0"/>
              </a:spcAft>
              <a:buClrTx/>
              <a:buSzTx/>
              <a:buFontTx/>
              <a:buNone/>
              <a:tabLst/>
            </a:pPr>
            <a:r>
              <a:rPr lang="en-US" sz="1400" b="1" dirty="0" smtClean="0">
                <a:latin typeface="Arial Narrow" pitchFamily="34" charset="0"/>
              </a:rPr>
              <a:t>V</a:t>
            </a:r>
            <a:r>
              <a:rPr kumimoji="0" lang="en-US" sz="1400" b="1" i="0" u="none" strike="noStrike" cap="none" normalizeH="0" baseline="0" dirty="0" smtClean="0">
                <a:ln>
                  <a:noFill/>
                </a:ln>
                <a:solidFill>
                  <a:schemeClr val="tx1"/>
                </a:solidFill>
                <a:effectLst/>
                <a:latin typeface="Arial Narrow" pitchFamily="34" charset="0"/>
              </a:rPr>
              <a:t>IIRS Ice</a:t>
            </a:r>
            <a:r>
              <a:rPr kumimoji="0" lang="en-US" sz="1400" b="1" i="0" u="none" strike="noStrike" cap="none" normalizeH="0" dirty="0" smtClean="0">
                <a:ln>
                  <a:noFill/>
                </a:ln>
                <a:solidFill>
                  <a:schemeClr val="tx1"/>
                </a:solidFill>
                <a:effectLst/>
                <a:latin typeface="Arial Narrow" pitchFamily="34" charset="0"/>
              </a:rPr>
              <a:t> Quality Flags IP</a:t>
            </a:r>
            <a:endParaRPr kumimoji="0" lang="en-US" sz="1400" b="1" i="0" u="none" strike="noStrike" cap="none" normalizeH="0" baseline="0" dirty="0" smtClean="0">
              <a:ln>
                <a:noFill/>
              </a:ln>
              <a:solidFill>
                <a:schemeClr val="tx1"/>
              </a:solidFill>
              <a:effectLst/>
              <a:latin typeface="Arial Narrow"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Narrow" pitchFamily="34" charset="0"/>
              </a:rPr>
              <a:t>VIIRS</a:t>
            </a:r>
            <a:r>
              <a:rPr kumimoji="0" lang="en-US" sz="1400" b="1" i="0" u="none" strike="noStrike" cap="none" normalizeH="0" dirty="0" smtClean="0">
                <a:ln>
                  <a:noFill/>
                </a:ln>
                <a:solidFill>
                  <a:schemeClr val="tx1"/>
                </a:solidFill>
                <a:effectLst/>
                <a:latin typeface="Arial Narrow" pitchFamily="34" charset="0"/>
              </a:rPr>
              <a:t> </a:t>
            </a:r>
            <a:r>
              <a:rPr lang="en-US" sz="1400" b="1" dirty="0" smtClean="0">
                <a:latin typeface="Arial Narrow" pitchFamily="34" charset="0"/>
              </a:rPr>
              <a:t>Ice Weights IP</a:t>
            </a:r>
            <a:endParaRPr kumimoji="0" lang="en-US" sz="1400" b="1" i="0" u="none" strike="noStrike" cap="none" normalizeH="0" dirty="0" smtClean="0">
              <a:ln>
                <a:noFill/>
              </a:ln>
              <a:solidFill>
                <a:schemeClr val="tx1"/>
              </a:solidFill>
              <a:effectLst/>
              <a:latin typeface="Arial Narrow"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lang="en-US" sz="1400" b="1" dirty="0" smtClean="0">
                <a:latin typeface="Arial Narrow" pitchFamily="34" charset="0"/>
              </a:rPr>
              <a:t>VIIRS Surface Temperature IP</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Narrow" pitchFamily="34" charset="0"/>
            </a:endParaRPr>
          </a:p>
        </p:txBody>
      </p:sp>
      <p:sp>
        <p:nvSpPr>
          <p:cNvPr id="44" name="Text Box 5"/>
          <p:cNvSpPr txBox="1">
            <a:spLocks noChangeArrowheads="1"/>
          </p:cNvSpPr>
          <p:nvPr/>
        </p:nvSpPr>
        <p:spPr bwMode="auto">
          <a:xfrm>
            <a:off x="6339807" y="2623779"/>
            <a:ext cx="2702781" cy="74653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Narrow" pitchFamily="34" charset="0"/>
              </a:rPr>
              <a:t>VIIRS</a:t>
            </a:r>
            <a:r>
              <a:rPr kumimoji="0" lang="en-US" sz="1400" b="1" i="0" u="none" strike="noStrike" cap="none" normalizeH="0" dirty="0" smtClean="0">
                <a:ln>
                  <a:noFill/>
                </a:ln>
                <a:solidFill>
                  <a:schemeClr val="tx1"/>
                </a:solidFill>
                <a:effectLst/>
                <a:latin typeface="Arial Narrow" pitchFamily="34" charset="0"/>
              </a:rPr>
              <a:t> Sea Ice Concentration IP</a:t>
            </a:r>
            <a:endParaRPr lang="en-US" sz="1400" b="1" dirty="0" smtClean="0">
              <a:latin typeface="Arial Narrow"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Narrow" pitchFamily="34" charset="0"/>
              </a:rPr>
              <a:t>VIIRS</a:t>
            </a:r>
            <a:r>
              <a:rPr kumimoji="0" lang="en-US" sz="1400" b="1" i="0" u="none" strike="noStrike" cap="none" normalizeH="0" dirty="0" smtClean="0">
                <a:ln>
                  <a:noFill/>
                </a:ln>
                <a:solidFill>
                  <a:schemeClr val="tx1"/>
                </a:solidFill>
                <a:effectLst/>
                <a:latin typeface="Arial Narrow" pitchFamily="34" charset="0"/>
              </a:rPr>
              <a:t> </a:t>
            </a:r>
            <a:r>
              <a:rPr lang="en-US" sz="1400" b="1" dirty="0" smtClean="0">
                <a:latin typeface="Arial Narrow" pitchFamily="34" charset="0"/>
              </a:rPr>
              <a:t>Reflectance/Temperature </a:t>
            </a:r>
            <a:r>
              <a:rPr kumimoji="0" lang="en-US" sz="1400" b="1" i="0" u="none" strike="noStrike" cap="none" normalizeH="0" baseline="0" dirty="0" smtClean="0">
                <a:ln>
                  <a:noFill/>
                </a:ln>
                <a:solidFill>
                  <a:schemeClr val="tx1"/>
                </a:solidFill>
                <a:effectLst/>
                <a:latin typeface="Arial Narrow" pitchFamily="34" charset="0"/>
              </a:rPr>
              <a:t>IP</a:t>
            </a:r>
          </a:p>
        </p:txBody>
      </p:sp>
      <p:grpSp>
        <p:nvGrpSpPr>
          <p:cNvPr id="45" name="Group 6"/>
          <p:cNvGrpSpPr>
            <a:grpSpLocks/>
          </p:cNvGrpSpPr>
          <p:nvPr/>
        </p:nvGrpSpPr>
        <p:grpSpPr bwMode="auto">
          <a:xfrm>
            <a:off x="1631485" y="2281291"/>
            <a:ext cx="4296231" cy="1781684"/>
            <a:chOff x="2400" y="1692"/>
            <a:chExt cx="5554" cy="1858"/>
          </a:xfrm>
        </p:grpSpPr>
        <p:grpSp>
          <p:nvGrpSpPr>
            <p:cNvPr id="46" name="Group 7"/>
            <p:cNvGrpSpPr>
              <a:grpSpLocks noChangeAspect="1"/>
            </p:cNvGrpSpPr>
            <p:nvPr/>
          </p:nvGrpSpPr>
          <p:grpSpPr bwMode="auto">
            <a:xfrm>
              <a:off x="2400" y="1692"/>
              <a:ext cx="5552" cy="1858"/>
              <a:chOff x="1056" y="568"/>
              <a:chExt cx="2783" cy="931"/>
            </a:xfrm>
          </p:grpSpPr>
          <p:sp>
            <p:nvSpPr>
              <p:cNvPr id="50" name="Rectangle 8"/>
              <p:cNvSpPr>
                <a:spLocks noChangeAspect="1" noChangeArrowheads="1"/>
              </p:cNvSpPr>
              <p:nvPr/>
            </p:nvSpPr>
            <p:spPr bwMode="auto">
              <a:xfrm>
                <a:off x="2400" y="578"/>
                <a:ext cx="1439" cy="793"/>
              </a:xfrm>
              <a:prstGeom prst="rect">
                <a:avLst/>
              </a:prstGeom>
              <a:noFill/>
              <a:ln w="9525">
                <a:solidFill>
                  <a:srgbClr val="3333CC"/>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smtClean="0">
                  <a:ln>
                    <a:noFill/>
                  </a:ln>
                  <a:solidFill>
                    <a:schemeClr val="tx1"/>
                  </a:solidFill>
                  <a:effectLst/>
                  <a:latin typeface="Arial Narrow" pitchFamily="34" charset="0"/>
                </a:endParaRPr>
              </a:p>
            </p:txBody>
          </p:sp>
          <p:sp>
            <p:nvSpPr>
              <p:cNvPr id="51" name="Text Box 9"/>
              <p:cNvSpPr txBox="1">
                <a:spLocks noChangeAspect="1" noChangeArrowheads="1"/>
              </p:cNvSpPr>
              <p:nvPr/>
            </p:nvSpPr>
            <p:spPr bwMode="auto">
              <a:xfrm>
                <a:off x="1056" y="568"/>
                <a:ext cx="1056" cy="15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smtClean="0">
                    <a:ln>
                      <a:noFill/>
                    </a:ln>
                    <a:solidFill>
                      <a:srgbClr val="000000"/>
                    </a:solidFill>
                    <a:effectLst/>
                    <a:latin typeface="Arial Narrow" pitchFamily="34" charset="0"/>
                  </a:rPr>
                  <a:t>NPOESS </a:t>
                </a:r>
                <a:r>
                  <a:rPr kumimoji="0" lang="en-US" sz="1400" b="0" i="1" u="none" strike="noStrike" cap="none" normalizeH="0" baseline="0" dirty="0" smtClean="0">
                    <a:ln>
                      <a:noFill/>
                    </a:ln>
                    <a:solidFill>
                      <a:srgbClr val="000000"/>
                    </a:solidFill>
                    <a:effectLst/>
                    <a:latin typeface="Arial Narrow" pitchFamily="34" charset="0"/>
                  </a:rPr>
                  <a:t>xDRs</a:t>
                </a:r>
                <a:r>
                  <a:rPr kumimoji="0" lang="en-US" sz="1200" b="0" i="1" u="none" strike="noStrike" cap="none" normalizeH="0" baseline="0" dirty="0" smtClean="0">
                    <a:ln>
                      <a:noFill/>
                    </a:ln>
                    <a:solidFill>
                      <a:srgbClr val="000000"/>
                    </a:solidFill>
                    <a:effectLst/>
                    <a:latin typeface="Arial Narrow" pitchFamily="34" charset="0"/>
                  </a:rPr>
                  <a:t> &amp; IPs</a:t>
                </a:r>
                <a:endParaRPr kumimoji="0" lang="en-US" sz="1200" b="0" i="0" u="none" strike="noStrike" cap="none" normalizeH="0" baseline="0" dirty="0" smtClean="0">
                  <a:ln>
                    <a:noFill/>
                  </a:ln>
                  <a:solidFill>
                    <a:schemeClr val="tx1"/>
                  </a:solidFill>
                  <a:effectLst/>
                  <a:latin typeface="Arial Narrow" pitchFamily="34" charset="0"/>
                </a:endParaRPr>
              </a:p>
            </p:txBody>
          </p:sp>
          <p:sp>
            <p:nvSpPr>
              <p:cNvPr id="52" name="Text Box 10"/>
              <p:cNvSpPr txBox="1">
                <a:spLocks noChangeAspect="1" noChangeArrowheads="1"/>
              </p:cNvSpPr>
              <p:nvPr/>
            </p:nvSpPr>
            <p:spPr bwMode="auto">
              <a:xfrm>
                <a:off x="1056" y="1345"/>
                <a:ext cx="1056" cy="15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smtClean="0">
                    <a:ln>
                      <a:noFill/>
                    </a:ln>
                    <a:solidFill>
                      <a:srgbClr val="000000"/>
                    </a:solidFill>
                    <a:effectLst/>
                    <a:latin typeface="Arial Narrow" pitchFamily="34" charset="0"/>
                  </a:rPr>
                  <a:t>Auxiliary Data</a:t>
                </a:r>
                <a:endParaRPr kumimoji="0" lang="en-US" sz="1400" b="0" i="0" u="none" strike="noStrike" cap="none" normalizeH="0" baseline="0" dirty="0" smtClean="0">
                  <a:ln>
                    <a:noFill/>
                  </a:ln>
                  <a:solidFill>
                    <a:schemeClr val="tx1"/>
                  </a:solidFill>
                  <a:effectLst/>
                  <a:latin typeface="Arial Narrow" pitchFamily="34" charset="0"/>
                </a:endParaRPr>
              </a:p>
            </p:txBody>
          </p:sp>
          <p:sp>
            <p:nvSpPr>
              <p:cNvPr id="53" name="Line 13"/>
              <p:cNvSpPr>
                <a:spLocks noChangeAspect="1" noChangeShapeType="1"/>
              </p:cNvSpPr>
              <p:nvPr/>
            </p:nvSpPr>
            <p:spPr bwMode="auto">
              <a:xfrm>
                <a:off x="2016" y="674"/>
                <a:ext cx="384" cy="0"/>
              </a:xfrm>
              <a:prstGeom prst="line">
                <a:avLst/>
              </a:prstGeom>
              <a:noFill/>
              <a:ln w="9525">
                <a:solidFill>
                  <a:srgbClr val="000000"/>
                </a:solidFill>
                <a:round/>
                <a:headEnd/>
                <a:tailEnd type="triangle" w="sm" len="sm"/>
              </a:ln>
            </p:spPr>
            <p:txBody>
              <a:bodyPr vert="horz" wrap="square" lIns="91440" tIns="45720" rIns="91440" bIns="45720" numCol="1" anchor="t" anchorCtr="0" compatLnSpc="1">
                <a:prstTxWarp prst="textNoShape">
                  <a:avLst/>
                </a:prstTxWarp>
              </a:bodyPr>
              <a:lstStyle/>
              <a:p>
                <a:endParaRPr lang="en-US" sz="1000" dirty="0">
                  <a:latin typeface="Arial Narrow" pitchFamily="34" charset="0"/>
                </a:endParaRPr>
              </a:p>
            </p:txBody>
          </p:sp>
          <p:sp>
            <p:nvSpPr>
              <p:cNvPr id="54" name="Line 14"/>
              <p:cNvSpPr>
                <a:spLocks noChangeAspect="1" noChangeShapeType="1"/>
              </p:cNvSpPr>
              <p:nvPr/>
            </p:nvSpPr>
            <p:spPr bwMode="auto">
              <a:xfrm>
                <a:off x="1728" y="1441"/>
                <a:ext cx="480"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sz="1000" dirty="0">
                  <a:latin typeface="Arial Narrow" pitchFamily="34" charset="0"/>
                </a:endParaRPr>
              </a:p>
            </p:txBody>
          </p:sp>
          <p:sp>
            <p:nvSpPr>
              <p:cNvPr id="55" name="Line 15"/>
              <p:cNvSpPr>
                <a:spLocks noChangeAspect="1" noChangeShapeType="1"/>
              </p:cNvSpPr>
              <p:nvPr/>
            </p:nvSpPr>
            <p:spPr bwMode="auto">
              <a:xfrm flipV="1">
                <a:off x="2208" y="674"/>
                <a:ext cx="0" cy="767"/>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sz="1000" dirty="0">
                  <a:latin typeface="Arial Narrow" pitchFamily="34" charset="0"/>
                </a:endParaRPr>
              </a:p>
            </p:txBody>
          </p:sp>
        </p:grpSp>
        <p:sp>
          <p:nvSpPr>
            <p:cNvPr id="47" name="Text Box 16"/>
            <p:cNvSpPr txBox="1">
              <a:spLocks noChangeAspect="1" noChangeArrowheads="1"/>
            </p:cNvSpPr>
            <p:nvPr/>
          </p:nvSpPr>
          <p:spPr bwMode="auto">
            <a:xfrm>
              <a:off x="5597" y="1849"/>
              <a:ext cx="1754" cy="57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600" b="1" i="0" u="none" strike="noStrike" cap="none" normalizeH="0" baseline="0" dirty="0" smtClean="0">
                  <a:ln>
                    <a:noFill/>
                  </a:ln>
                  <a:solidFill>
                    <a:srgbClr val="000000"/>
                  </a:solidFill>
                  <a:effectLst/>
                  <a:latin typeface="Arial Narrow" pitchFamily="34" charset="0"/>
                </a:rPr>
                <a:t>Sea Ice </a:t>
              </a:r>
              <a:r>
                <a:rPr lang="en-US" sz="1600" b="1" dirty="0" smtClean="0">
                  <a:solidFill>
                    <a:srgbClr val="000000"/>
                  </a:solidFill>
                  <a:latin typeface="Arial Narrow" pitchFamily="34" charset="0"/>
                </a:rPr>
                <a:t>Concentration IP   </a:t>
              </a:r>
              <a:r>
                <a:rPr kumimoji="0" lang="en-US" sz="1600" b="1" i="0" u="none" strike="noStrike" cap="none" normalizeH="0" baseline="0" dirty="0" smtClean="0">
                  <a:ln>
                    <a:noFill/>
                  </a:ln>
                  <a:solidFill>
                    <a:srgbClr val="000000"/>
                  </a:solidFill>
                  <a:effectLst/>
                  <a:latin typeface="Arial Narrow" pitchFamily="34" charset="0"/>
                </a:rPr>
                <a:t> </a:t>
              </a:r>
              <a:endParaRPr kumimoji="0" lang="en-US" sz="1600" b="0" i="0" u="none" strike="noStrike" cap="none" normalizeH="0" baseline="0" dirty="0" smtClean="0">
                <a:ln>
                  <a:noFill/>
                </a:ln>
                <a:solidFill>
                  <a:schemeClr val="tx1"/>
                </a:solidFill>
                <a:effectLst/>
                <a:latin typeface="Arial Narrow" pitchFamily="34" charset="0"/>
              </a:endParaRPr>
            </a:p>
          </p:txBody>
        </p:sp>
        <p:pic>
          <p:nvPicPr>
            <p:cNvPr id="48" name="Picture 18"/>
            <p:cNvPicPr>
              <a:picLocks noChangeAspect="1" noChangeArrowheads="1"/>
            </p:cNvPicPr>
            <p:nvPr/>
          </p:nvPicPr>
          <p:blipFill>
            <a:blip r:embed="rId3" cstate="print"/>
            <a:srcRect/>
            <a:stretch>
              <a:fillRect/>
            </a:stretch>
          </p:blipFill>
          <p:spPr bwMode="auto">
            <a:xfrm>
              <a:off x="5081" y="2937"/>
              <a:ext cx="2873" cy="191"/>
            </a:xfrm>
            <a:prstGeom prst="rect">
              <a:avLst/>
            </a:prstGeom>
            <a:noFill/>
            <a:ln w="9525">
              <a:noFill/>
              <a:miter lim="800000"/>
              <a:headEnd/>
              <a:tailEnd/>
            </a:ln>
            <a:effectLst/>
          </p:spPr>
        </p:pic>
        <p:pic>
          <p:nvPicPr>
            <p:cNvPr id="49" name="Picture 19"/>
            <p:cNvPicPr>
              <a:picLocks noChangeAspect="1" noChangeArrowheads="1"/>
            </p:cNvPicPr>
            <p:nvPr/>
          </p:nvPicPr>
          <p:blipFill>
            <a:blip r:embed="rId4" cstate="print"/>
            <a:srcRect/>
            <a:stretch>
              <a:fillRect/>
            </a:stretch>
          </p:blipFill>
          <p:spPr bwMode="auto">
            <a:xfrm>
              <a:off x="5081" y="3128"/>
              <a:ext cx="2873" cy="254"/>
            </a:xfrm>
            <a:prstGeom prst="rect">
              <a:avLst/>
            </a:prstGeom>
            <a:noFill/>
            <a:ln w="9525">
              <a:noFill/>
              <a:miter lim="800000"/>
              <a:headEnd/>
              <a:tailEnd/>
            </a:ln>
            <a:effectLst/>
          </p:spPr>
        </p:pic>
      </p:grpSp>
      <p:sp>
        <p:nvSpPr>
          <p:cNvPr id="56" name="Text Box 20"/>
          <p:cNvSpPr txBox="1">
            <a:spLocks noChangeArrowheads="1"/>
          </p:cNvSpPr>
          <p:nvPr/>
        </p:nvSpPr>
        <p:spPr bwMode="auto">
          <a:xfrm>
            <a:off x="1397876" y="4022700"/>
            <a:ext cx="2579750" cy="7144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smtClean="0">
              <a:ln>
                <a:noFill/>
              </a:ln>
              <a:solidFill>
                <a:schemeClr val="tx1"/>
              </a:solidFill>
              <a:effectLst/>
              <a:latin typeface="Arial Narrow" pitchFamily="34" charset="0"/>
            </a:endParaRPr>
          </a:p>
        </p:txBody>
      </p:sp>
      <p:sp>
        <p:nvSpPr>
          <p:cNvPr id="57" name="Text Box 4"/>
          <p:cNvSpPr txBox="1">
            <a:spLocks noChangeArrowheads="1"/>
          </p:cNvSpPr>
          <p:nvPr/>
        </p:nvSpPr>
        <p:spPr bwMode="auto">
          <a:xfrm>
            <a:off x="845501" y="4036262"/>
            <a:ext cx="3688627" cy="321099"/>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r>
              <a:rPr lang="en-US" sz="1400" b="1" dirty="0" smtClean="0">
                <a:latin typeface="Arial Narrow" pitchFamily="34" charset="0"/>
              </a:rPr>
              <a:t>VIIRS Ice Concentration Tunable Parameters</a:t>
            </a:r>
          </a:p>
        </p:txBody>
      </p:sp>
      <p:sp>
        <p:nvSpPr>
          <p:cNvPr id="58" name="Text Box 11"/>
          <p:cNvSpPr txBox="1">
            <a:spLocks noChangeAspect="1" noChangeArrowheads="1"/>
          </p:cNvSpPr>
          <p:nvPr/>
        </p:nvSpPr>
        <p:spPr bwMode="auto">
          <a:xfrm>
            <a:off x="6764188" y="2337331"/>
            <a:ext cx="1629457" cy="2946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smtClean="0">
                <a:ln>
                  <a:noFill/>
                </a:ln>
                <a:solidFill>
                  <a:srgbClr val="000000"/>
                </a:solidFill>
                <a:effectLst/>
                <a:latin typeface="Arial Narrow" pitchFamily="34" charset="0"/>
              </a:rPr>
              <a:t>Output EDRs &amp; IPs</a:t>
            </a:r>
            <a:endParaRPr kumimoji="0" lang="en-US" sz="1400" b="0" i="0" u="none" strike="noStrike" cap="none" normalizeH="0" baseline="0" dirty="0" smtClean="0">
              <a:ln>
                <a:noFill/>
              </a:ln>
              <a:solidFill>
                <a:schemeClr val="tx1"/>
              </a:solidFill>
              <a:effectLst/>
              <a:latin typeface="Arial Narrow" pitchFamily="34" charset="0"/>
            </a:endParaRPr>
          </a:p>
        </p:txBody>
      </p:sp>
      <p:sp>
        <p:nvSpPr>
          <p:cNvPr id="59" name="Line 13"/>
          <p:cNvSpPr>
            <a:spLocks noChangeAspect="1" noChangeShapeType="1"/>
          </p:cNvSpPr>
          <p:nvPr/>
        </p:nvSpPr>
        <p:spPr bwMode="auto">
          <a:xfrm>
            <a:off x="5983009" y="2484075"/>
            <a:ext cx="592530" cy="0"/>
          </a:xfrm>
          <a:prstGeom prst="line">
            <a:avLst/>
          </a:prstGeom>
          <a:noFill/>
          <a:ln w="9525">
            <a:solidFill>
              <a:srgbClr val="000000"/>
            </a:solidFill>
            <a:round/>
            <a:headEnd/>
            <a:tailEnd type="triangle" w="sm" len="sm"/>
          </a:ln>
        </p:spPr>
        <p:txBody>
          <a:bodyPr vert="horz" wrap="square" lIns="91440" tIns="45720" rIns="91440" bIns="45720" numCol="1" anchor="t" anchorCtr="0" compatLnSpc="1">
            <a:prstTxWarp prst="textNoShape">
              <a:avLst/>
            </a:prstTxWarp>
          </a:bodyPr>
          <a:lstStyle/>
          <a:p>
            <a:endParaRPr lang="en-US" sz="1000" dirty="0">
              <a:latin typeface="Arial Narrow" pitchFamily="34" charset="0"/>
            </a:endParaRPr>
          </a:p>
        </p:txBody>
      </p:sp>
    </p:spTree>
    <p:extLst>
      <p:ext uri="{BB962C8B-B14F-4D97-AF65-F5344CB8AC3E}">
        <p14:creationId xmlns:p14="http://schemas.microsoft.com/office/powerpoint/2010/main" val="238782041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Rectangle 190"/>
          <p:cNvSpPr/>
          <p:nvPr/>
        </p:nvSpPr>
        <p:spPr>
          <a:xfrm>
            <a:off x="199714" y="1071511"/>
            <a:ext cx="8652186" cy="4338689"/>
          </a:xfrm>
          <a:prstGeom prst="rect">
            <a:avLst/>
          </a:prstGeom>
          <a:solidFill>
            <a:schemeClr val="bg1">
              <a:lumMod val="95000"/>
            </a:schemeClr>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610" name="Rectangle 2"/>
          <p:cNvSpPr>
            <a:spLocks noGrp="1" noChangeArrowheads="1"/>
          </p:cNvSpPr>
          <p:nvPr>
            <p:ph type="title"/>
          </p:nvPr>
        </p:nvSpPr>
        <p:spPr>
          <a:xfrm>
            <a:off x="457200" y="27126"/>
            <a:ext cx="8229600" cy="792271"/>
          </a:xfrm>
        </p:spPr>
        <p:txBody>
          <a:bodyPr>
            <a:normAutofit fontScale="90000"/>
          </a:bodyPr>
          <a:lstStyle/>
          <a:p>
            <a:r>
              <a:rPr lang="en-US" dirty="0" smtClean="0"/>
              <a:t>Summary of VIIRS Sea Ice Conc. IP</a:t>
            </a:r>
            <a:br>
              <a:rPr lang="en-US" dirty="0" smtClean="0"/>
            </a:br>
            <a:r>
              <a:rPr lang="en-US" dirty="0" smtClean="0"/>
              <a:t>Processing Flow</a:t>
            </a:r>
          </a:p>
        </p:txBody>
      </p:sp>
      <p:sp>
        <p:nvSpPr>
          <p:cNvPr id="48" name="Slide Number Placeholder 47"/>
          <p:cNvSpPr>
            <a:spLocks noGrp="1"/>
          </p:cNvSpPr>
          <p:nvPr>
            <p:ph type="sldNum" sz="quarter" idx="12"/>
          </p:nvPr>
        </p:nvSpPr>
        <p:spPr/>
        <p:txBody>
          <a:bodyPr/>
          <a:lstStyle/>
          <a:p>
            <a:fld id="{96E36F11-A39A-294D-A59D-6180D50ED29D}" type="slidenum">
              <a:rPr lang="en-US" smtClean="0"/>
              <a:pPr/>
              <a:t>7</a:t>
            </a:fld>
            <a:endParaRPr lang="en-US" dirty="0"/>
          </a:p>
        </p:txBody>
      </p:sp>
      <p:grpSp>
        <p:nvGrpSpPr>
          <p:cNvPr id="190" name="Group 189"/>
          <p:cNvGrpSpPr/>
          <p:nvPr/>
        </p:nvGrpSpPr>
        <p:grpSpPr>
          <a:xfrm>
            <a:off x="326714" y="1273432"/>
            <a:ext cx="8382000" cy="3984785"/>
            <a:chOff x="457200" y="1725234"/>
            <a:chExt cx="8382000" cy="3984785"/>
          </a:xfrm>
        </p:grpSpPr>
        <p:sp>
          <p:nvSpPr>
            <p:cNvPr id="68616" name="Text Box 8"/>
            <p:cNvSpPr txBox="1">
              <a:spLocks noChangeArrowheads="1"/>
            </p:cNvSpPr>
            <p:nvPr/>
          </p:nvSpPr>
          <p:spPr bwMode="auto">
            <a:xfrm>
              <a:off x="3146114" y="1725234"/>
              <a:ext cx="2743200" cy="461665"/>
            </a:xfrm>
            <a:prstGeom prst="rect">
              <a:avLst/>
            </a:prstGeom>
            <a:solidFill>
              <a:schemeClr val="accent1">
                <a:lumMod val="20000"/>
                <a:lumOff val="8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1200" dirty="0" smtClean="0"/>
                <a:t>Read SDRs,  IPs, Tunable Parameters</a:t>
              </a:r>
            </a:p>
            <a:p>
              <a:pPr algn="ctr"/>
              <a:r>
                <a:rPr lang="en-US" sz="1200" dirty="0" smtClean="0"/>
                <a:t> </a:t>
              </a:r>
              <a:endParaRPr lang="en-US" sz="1200" dirty="0"/>
            </a:p>
          </p:txBody>
        </p:sp>
        <p:sp>
          <p:nvSpPr>
            <p:cNvPr id="26" name="Flowchart: Decision 25"/>
            <p:cNvSpPr/>
            <p:nvPr/>
          </p:nvSpPr>
          <p:spPr>
            <a:xfrm>
              <a:off x="3297700" y="3343530"/>
              <a:ext cx="2425700" cy="592783"/>
            </a:xfrm>
            <a:prstGeom prst="flowChartDecision">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chemeClr val="tx1"/>
                  </a:solidFill>
                </a:rPr>
                <a:t> if max_wsize &lt;= min_wsize</a:t>
              </a:r>
              <a:endParaRPr lang="en-US" sz="1100" dirty="0">
                <a:solidFill>
                  <a:schemeClr val="tx1"/>
                </a:solidFill>
              </a:endParaRPr>
            </a:p>
          </p:txBody>
        </p:sp>
        <p:sp>
          <p:nvSpPr>
            <p:cNvPr id="28" name="Text Box 34"/>
            <p:cNvSpPr txBox="1">
              <a:spLocks noChangeArrowheads="1"/>
            </p:cNvSpPr>
            <p:nvPr/>
          </p:nvSpPr>
          <p:spPr bwMode="auto">
            <a:xfrm>
              <a:off x="457200" y="3170273"/>
              <a:ext cx="2326150" cy="923330"/>
            </a:xfrm>
            <a:prstGeom prst="rect">
              <a:avLst/>
            </a:prstGeom>
            <a:solidFill>
              <a:schemeClr val="accent1">
                <a:lumMod val="20000"/>
                <a:lumOff val="8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1200" u="sng" dirty="0" smtClean="0"/>
                <a:t>Function: IC_tiepoint</a:t>
              </a:r>
            </a:p>
            <a:p>
              <a:pPr>
                <a:buFont typeface="Arial" pitchFamily="34" charset="0"/>
                <a:buChar char="•"/>
              </a:pPr>
              <a:r>
                <a:rPr lang="en-US" sz="1200" dirty="0" smtClean="0"/>
                <a:t>  Compute local ice tie points using fixed size sliding widow</a:t>
              </a:r>
            </a:p>
            <a:p>
              <a:pPr>
                <a:spcBef>
                  <a:spcPct val="50000"/>
                </a:spcBef>
                <a:buFont typeface="Arial" pitchFamily="34" charset="0"/>
                <a:buChar char="•"/>
              </a:pPr>
              <a:r>
                <a:rPr lang="en-US" sz="1200" dirty="0" smtClean="0"/>
                <a:t>  Compute global water tie points</a:t>
              </a:r>
            </a:p>
          </p:txBody>
        </p:sp>
        <p:sp>
          <p:nvSpPr>
            <p:cNvPr id="33" name="Line 17"/>
            <p:cNvSpPr>
              <a:spLocks noChangeShapeType="1"/>
            </p:cNvSpPr>
            <p:nvPr/>
          </p:nvSpPr>
          <p:spPr bwMode="auto">
            <a:xfrm>
              <a:off x="4517714" y="2999531"/>
              <a:ext cx="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cxnSp>
          <p:nvCxnSpPr>
            <p:cNvPr id="41" name="Straight Arrow Connector 40"/>
            <p:cNvCxnSpPr/>
            <p:nvPr/>
          </p:nvCxnSpPr>
          <p:spPr>
            <a:xfrm>
              <a:off x="5723400" y="3627222"/>
              <a:ext cx="602807" cy="4807"/>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a:stCxn id="26" idx="1"/>
              <a:endCxn id="28" idx="3"/>
            </p:cNvCxnSpPr>
            <p:nvPr/>
          </p:nvCxnSpPr>
          <p:spPr>
            <a:xfrm flipH="1" flipV="1">
              <a:off x="2783350" y="3631938"/>
              <a:ext cx="514350" cy="7984"/>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7" name="Text Box 34"/>
            <p:cNvSpPr txBox="1">
              <a:spLocks noChangeArrowheads="1"/>
            </p:cNvSpPr>
            <p:nvPr/>
          </p:nvSpPr>
          <p:spPr bwMode="auto">
            <a:xfrm>
              <a:off x="3397693" y="2491699"/>
              <a:ext cx="2326150" cy="461665"/>
            </a:xfrm>
            <a:prstGeom prst="rect">
              <a:avLst/>
            </a:prstGeom>
            <a:solidFill>
              <a:schemeClr val="accent1">
                <a:lumMod val="20000"/>
                <a:lumOff val="8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1200" dirty="0" smtClean="0"/>
                <a:t>Function: IC_threshold</a:t>
              </a:r>
            </a:p>
            <a:p>
              <a:pPr algn="ctr">
                <a:buFont typeface="Arial" pitchFamily="34" charset="0"/>
                <a:buChar char="•"/>
              </a:pPr>
              <a:r>
                <a:rPr lang="en-US" sz="1200" dirty="0" smtClean="0"/>
                <a:t> Compute Ice/Water Threshold</a:t>
              </a:r>
            </a:p>
          </p:txBody>
        </p:sp>
        <p:sp>
          <p:nvSpPr>
            <p:cNvPr id="38" name="TextBox 37"/>
            <p:cNvSpPr txBox="1"/>
            <p:nvPr/>
          </p:nvSpPr>
          <p:spPr>
            <a:xfrm>
              <a:off x="5758190" y="3343530"/>
              <a:ext cx="255198" cy="276999"/>
            </a:xfrm>
            <a:prstGeom prst="rect">
              <a:avLst/>
            </a:prstGeom>
            <a:noFill/>
          </p:spPr>
          <p:txBody>
            <a:bodyPr wrap="none" rtlCol="0">
              <a:spAutoFit/>
            </a:bodyPr>
            <a:lstStyle/>
            <a:p>
              <a:r>
                <a:rPr lang="en-US" sz="1200" b="1" dirty="0" smtClean="0"/>
                <a:t>F</a:t>
              </a:r>
              <a:endParaRPr lang="en-US" sz="1200" b="1" dirty="0"/>
            </a:p>
          </p:txBody>
        </p:sp>
        <p:sp>
          <p:nvSpPr>
            <p:cNvPr id="39" name="Text Box 34"/>
            <p:cNvSpPr txBox="1">
              <a:spLocks noChangeArrowheads="1"/>
            </p:cNvSpPr>
            <p:nvPr/>
          </p:nvSpPr>
          <p:spPr bwMode="auto">
            <a:xfrm>
              <a:off x="6326650" y="3155022"/>
              <a:ext cx="2512550" cy="923330"/>
            </a:xfrm>
            <a:prstGeom prst="rect">
              <a:avLst/>
            </a:prstGeom>
            <a:solidFill>
              <a:schemeClr val="accent1">
                <a:lumMod val="20000"/>
                <a:lumOff val="8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1200" u="sng" dirty="0" smtClean="0"/>
                <a:t>Function: IC_tiepoint_plus</a:t>
              </a:r>
            </a:p>
            <a:p>
              <a:pPr>
                <a:buFont typeface="Arial" pitchFamily="34" charset="0"/>
                <a:buChar char="•"/>
              </a:pPr>
              <a:r>
                <a:rPr lang="en-US" sz="1200" dirty="0" smtClean="0"/>
                <a:t>  Compute local ice tie points using expandable size sliding window </a:t>
              </a:r>
            </a:p>
            <a:p>
              <a:pPr>
                <a:spcBef>
                  <a:spcPct val="50000"/>
                </a:spcBef>
                <a:buFont typeface="Arial" pitchFamily="34" charset="0"/>
                <a:buChar char="•"/>
              </a:pPr>
              <a:r>
                <a:rPr lang="en-US" sz="1200" dirty="0" smtClean="0"/>
                <a:t>  Compute global water tie points</a:t>
              </a:r>
            </a:p>
          </p:txBody>
        </p:sp>
        <p:sp>
          <p:nvSpPr>
            <p:cNvPr id="42" name="TextBox 41"/>
            <p:cNvSpPr txBox="1"/>
            <p:nvPr/>
          </p:nvSpPr>
          <p:spPr>
            <a:xfrm>
              <a:off x="3008145" y="3304331"/>
              <a:ext cx="261610" cy="276999"/>
            </a:xfrm>
            <a:prstGeom prst="rect">
              <a:avLst/>
            </a:prstGeom>
            <a:noFill/>
          </p:spPr>
          <p:txBody>
            <a:bodyPr wrap="none" rtlCol="0">
              <a:spAutoFit/>
            </a:bodyPr>
            <a:lstStyle/>
            <a:p>
              <a:r>
                <a:rPr lang="en-US" sz="1200" b="1" dirty="0" smtClean="0"/>
                <a:t>T</a:t>
              </a:r>
              <a:endParaRPr lang="en-US" sz="1200" b="1" dirty="0"/>
            </a:p>
          </p:txBody>
        </p:sp>
        <p:sp>
          <p:nvSpPr>
            <p:cNvPr id="44" name="Text Box 34"/>
            <p:cNvSpPr txBox="1">
              <a:spLocks noChangeArrowheads="1"/>
            </p:cNvSpPr>
            <p:nvPr/>
          </p:nvSpPr>
          <p:spPr bwMode="auto">
            <a:xfrm>
              <a:off x="3372293" y="4287217"/>
              <a:ext cx="2326150" cy="646331"/>
            </a:xfrm>
            <a:prstGeom prst="rect">
              <a:avLst/>
            </a:prstGeom>
            <a:solidFill>
              <a:schemeClr val="accent1">
                <a:lumMod val="20000"/>
                <a:lumOff val="80000"/>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1200" u="sng" dirty="0" smtClean="0"/>
                <a:t>Function: IC_local_water_tiepoint</a:t>
              </a:r>
            </a:p>
            <a:p>
              <a:pPr>
                <a:buFont typeface="Arial" pitchFamily="34" charset="0"/>
                <a:buChar char="•"/>
              </a:pPr>
              <a:r>
                <a:rPr lang="en-US" sz="1200" dirty="0" smtClean="0"/>
                <a:t>  Compute local water tie points using fixed size sliding widow</a:t>
              </a:r>
            </a:p>
          </p:txBody>
        </p:sp>
        <p:sp>
          <p:nvSpPr>
            <p:cNvPr id="46" name="Text Box 34"/>
            <p:cNvSpPr txBox="1">
              <a:spLocks noChangeArrowheads="1"/>
            </p:cNvSpPr>
            <p:nvPr/>
          </p:nvSpPr>
          <p:spPr bwMode="auto">
            <a:xfrm>
              <a:off x="3347475" y="5248354"/>
              <a:ext cx="2326150" cy="461665"/>
            </a:xfrm>
            <a:prstGeom prst="rect">
              <a:avLst/>
            </a:prstGeom>
            <a:solidFill>
              <a:schemeClr val="accent1">
                <a:lumMod val="20000"/>
                <a:lumOff val="8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1200" u="sng" dirty="0" smtClean="0"/>
                <a:t>Function: IC_local_water_tiepoint</a:t>
              </a:r>
            </a:p>
            <a:p>
              <a:pPr>
                <a:buFont typeface="Arial" pitchFamily="34" charset="0"/>
                <a:buChar char="•"/>
              </a:pPr>
              <a:r>
                <a:rPr lang="en-US" sz="1200" dirty="0" smtClean="0"/>
                <a:t>  Compute ice fraction</a:t>
              </a:r>
            </a:p>
          </p:txBody>
        </p:sp>
        <p:sp>
          <p:nvSpPr>
            <p:cNvPr id="187" name="Line 17"/>
            <p:cNvSpPr>
              <a:spLocks noChangeShapeType="1"/>
            </p:cNvSpPr>
            <p:nvPr/>
          </p:nvSpPr>
          <p:spPr bwMode="auto">
            <a:xfrm>
              <a:off x="4517714" y="2186899"/>
              <a:ext cx="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88" name="Line 17"/>
            <p:cNvSpPr>
              <a:spLocks noChangeShapeType="1"/>
            </p:cNvSpPr>
            <p:nvPr/>
          </p:nvSpPr>
          <p:spPr bwMode="auto">
            <a:xfrm>
              <a:off x="4517714" y="3941203"/>
              <a:ext cx="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89" name="Line 17"/>
            <p:cNvSpPr>
              <a:spLocks noChangeShapeType="1"/>
            </p:cNvSpPr>
            <p:nvPr/>
          </p:nvSpPr>
          <p:spPr bwMode="auto">
            <a:xfrm>
              <a:off x="4517714" y="4933548"/>
              <a:ext cx="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sp>
        <p:nvSpPr>
          <p:cNvPr id="193" name="Flowchart: Data 192"/>
          <p:cNvSpPr/>
          <p:nvPr/>
        </p:nvSpPr>
        <p:spPr>
          <a:xfrm>
            <a:off x="1871814" y="5704390"/>
            <a:ext cx="2590800" cy="434640"/>
          </a:xfrm>
          <a:prstGeom prst="flowChartInputOutpu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Ice Concentration IP</a:t>
            </a:r>
            <a:endParaRPr lang="en-US" sz="1200" dirty="0">
              <a:solidFill>
                <a:schemeClr val="tx1"/>
              </a:solidFill>
            </a:endParaRPr>
          </a:p>
        </p:txBody>
      </p:sp>
      <p:sp>
        <p:nvSpPr>
          <p:cNvPr id="194" name="Flowchart: Data 193"/>
          <p:cNvSpPr/>
          <p:nvPr/>
        </p:nvSpPr>
        <p:spPr>
          <a:xfrm>
            <a:off x="4387228" y="5704390"/>
            <a:ext cx="3213100" cy="434640"/>
          </a:xfrm>
          <a:prstGeom prst="flowChartInputOutpu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Reflectance/Temperature IP</a:t>
            </a:r>
            <a:endParaRPr lang="en-US" sz="1200" dirty="0">
              <a:solidFill>
                <a:schemeClr val="tx1"/>
              </a:solidFill>
            </a:endParaRPr>
          </a:p>
        </p:txBody>
      </p:sp>
      <p:cxnSp>
        <p:nvCxnSpPr>
          <p:cNvPr id="205" name="Straight Arrow Connector 204"/>
          <p:cNvCxnSpPr>
            <a:endCxn id="193" idx="1"/>
          </p:cNvCxnSpPr>
          <p:nvPr/>
        </p:nvCxnSpPr>
        <p:spPr>
          <a:xfrm>
            <a:off x="3167214" y="5410200"/>
            <a:ext cx="0" cy="29419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6" name="Straight Arrow Connector 205"/>
          <p:cNvCxnSpPr/>
          <p:nvPr/>
        </p:nvCxnSpPr>
        <p:spPr>
          <a:xfrm>
            <a:off x="6019800" y="5429625"/>
            <a:ext cx="0" cy="29419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284376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idx="4294967295"/>
          </p:nvPr>
        </p:nvSpPr>
        <p:spPr/>
        <p:txBody>
          <a:bodyPr>
            <a:normAutofit fontScale="90000"/>
          </a:bodyPr>
          <a:lstStyle/>
          <a:p>
            <a:pPr eaLnBrk="1" hangingPunct="1"/>
            <a:r>
              <a:rPr lang="en-US" dirty="0" smtClean="0"/>
              <a:t>VIIRS Sea Ice Characterization L1RD Requirements </a:t>
            </a:r>
          </a:p>
        </p:txBody>
      </p:sp>
      <p:sp>
        <p:nvSpPr>
          <p:cNvPr id="4" name="Slide Number Placeholder 3"/>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4148ED15-B560-43C2-886A-E8F736136991}" type="slidenum">
              <a:rPr lang="en-US" sz="1200">
                <a:solidFill>
                  <a:schemeClr val="tx1">
                    <a:tint val="75000"/>
                  </a:schemeClr>
                </a:solidFill>
                <a:latin typeface="+mn-lt"/>
              </a:rPr>
              <a:pPr algn="r" fontAlgn="auto">
                <a:spcBef>
                  <a:spcPts val="0"/>
                </a:spcBef>
                <a:spcAft>
                  <a:spcPts val="0"/>
                </a:spcAft>
                <a:defRPr/>
              </a:pPr>
              <a:t>8</a:t>
            </a:fld>
            <a:endParaRPr lang="en-US" sz="1200" dirty="0">
              <a:solidFill>
                <a:schemeClr val="tx1">
                  <a:tint val="75000"/>
                </a:schemeClr>
              </a:solidFill>
              <a:latin typeface="+mn-lt"/>
            </a:endParaRPr>
          </a:p>
        </p:txBody>
      </p:sp>
      <p:sp>
        <p:nvSpPr>
          <p:cNvPr id="5160" name="Text Box 97"/>
          <p:cNvSpPr txBox="1">
            <a:spLocks noChangeArrowheads="1"/>
          </p:cNvSpPr>
          <p:nvPr/>
        </p:nvSpPr>
        <p:spPr bwMode="auto">
          <a:xfrm>
            <a:off x="228600" y="1435100"/>
            <a:ext cx="8534400"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dirty="0" smtClean="0"/>
              <a:t>Sea Ice Characterization (SIC)</a:t>
            </a:r>
          </a:p>
          <a:p>
            <a:endParaRPr lang="en-US" sz="1400" dirty="0" smtClean="0"/>
          </a:p>
          <a:p>
            <a:r>
              <a:rPr lang="en-US" dirty="0" smtClean="0">
                <a:latin typeface="+mn-lt"/>
              </a:rPr>
              <a:t>“Sea ice age is defined as the time that has passed since the formation of the surface layer of an ice-covered region of the ocean. The sea ice characterization EDR provides an ice age class. Sea ice concentration, which is the fraction of a horizontal cell covered by ice, is an intermediate product (IP).”</a:t>
            </a:r>
          </a:p>
        </p:txBody>
      </p:sp>
      <p:sp>
        <p:nvSpPr>
          <p:cNvPr id="10" name="Slide Number Placeholder 9"/>
          <p:cNvSpPr>
            <a:spLocks noGrp="1"/>
          </p:cNvSpPr>
          <p:nvPr>
            <p:ph type="sldNum" sz="quarter" idx="12"/>
          </p:nvPr>
        </p:nvSpPr>
        <p:spPr/>
        <p:txBody>
          <a:bodyPr/>
          <a:lstStyle/>
          <a:p>
            <a:fld id="{96E36F11-A39A-294D-A59D-6180D50ED29D}" type="slidenum">
              <a:rPr lang="en-US" smtClean="0"/>
              <a:pPr/>
              <a:t>8</a:t>
            </a:fld>
            <a:endParaRPr lang="en-US" dirty="0"/>
          </a:p>
        </p:txBody>
      </p:sp>
    </p:spTree>
    <p:extLst>
      <p:ext uri="{BB962C8B-B14F-4D97-AF65-F5344CB8AC3E}">
        <p14:creationId xmlns:p14="http://schemas.microsoft.com/office/powerpoint/2010/main" val="178684119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idx="4294967295"/>
          </p:nvPr>
        </p:nvSpPr>
        <p:spPr>
          <a:xfrm>
            <a:off x="457200" y="0"/>
            <a:ext cx="7607300" cy="822960"/>
          </a:xfrm>
        </p:spPr>
        <p:txBody>
          <a:bodyPr>
            <a:normAutofit fontScale="90000"/>
          </a:bodyPr>
          <a:lstStyle/>
          <a:p>
            <a:pPr eaLnBrk="1" hangingPunct="1"/>
            <a:r>
              <a:rPr lang="en-US" dirty="0" smtClean="0"/>
              <a:t>VIIRS Sea Ice Characterization L1RD Requirements (Continued)</a:t>
            </a:r>
          </a:p>
        </p:txBody>
      </p:sp>
      <p:sp>
        <p:nvSpPr>
          <p:cNvPr id="4" name="Slide Number Placeholder 3"/>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4148ED15-B560-43C2-886A-E8F736136991}" type="slidenum">
              <a:rPr lang="en-US" sz="1200">
                <a:solidFill>
                  <a:schemeClr val="tx1">
                    <a:tint val="75000"/>
                  </a:schemeClr>
                </a:solidFill>
                <a:latin typeface="+mn-lt"/>
              </a:rPr>
              <a:pPr algn="r" fontAlgn="auto">
                <a:spcBef>
                  <a:spcPts val="0"/>
                </a:spcBef>
                <a:spcAft>
                  <a:spcPts val="0"/>
                </a:spcAft>
                <a:defRPr/>
              </a:pPr>
              <a:t>9</a:t>
            </a:fld>
            <a:endParaRPr lang="en-US" sz="1200" dirty="0">
              <a:solidFill>
                <a:schemeClr val="tx1">
                  <a:tint val="75000"/>
                </a:schemeClr>
              </a:solidFill>
              <a:latin typeface="+mn-lt"/>
            </a:endParaRPr>
          </a:p>
        </p:txBody>
      </p:sp>
      <p:sp>
        <p:nvSpPr>
          <p:cNvPr id="5124" name="Text Box 1251"/>
          <p:cNvSpPr txBox="1">
            <a:spLocks noChangeArrowheads="1"/>
          </p:cNvSpPr>
          <p:nvPr/>
        </p:nvSpPr>
        <p:spPr bwMode="auto">
          <a:xfrm>
            <a:off x="228600" y="4419600"/>
            <a:ext cx="20605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000" dirty="0">
                <a:solidFill>
                  <a:schemeClr val="bg1"/>
                </a:solidFill>
                <a:latin typeface="Calibri" pitchFamily="34" charset="0"/>
              </a:rPr>
              <a:t>RGB Image shows dense smoke (high absorption) in northwest, north central and central coastal portions of image.</a:t>
            </a:r>
          </a:p>
        </p:txBody>
      </p:sp>
      <p:sp>
        <p:nvSpPr>
          <p:cNvPr id="10" name="Slide Number Placeholder 9"/>
          <p:cNvSpPr>
            <a:spLocks noGrp="1"/>
          </p:cNvSpPr>
          <p:nvPr>
            <p:ph type="sldNum" sz="quarter" idx="12"/>
          </p:nvPr>
        </p:nvSpPr>
        <p:spPr/>
        <p:txBody>
          <a:bodyPr/>
          <a:lstStyle/>
          <a:p>
            <a:fld id="{96E36F11-A39A-294D-A59D-6180D50ED29D}" type="slidenum">
              <a:rPr lang="en-US" smtClean="0"/>
              <a:pPr/>
              <a:t>9</a:t>
            </a:fld>
            <a:endParaRPr lang="en-US" dirty="0"/>
          </a:p>
        </p:txBody>
      </p:sp>
      <p:sp>
        <p:nvSpPr>
          <p:cNvPr id="9" name="Rectangle 8"/>
          <p:cNvSpPr/>
          <p:nvPr/>
        </p:nvSpPr>
        <p:spPr>
          <a:xfrm>
            <a:off x="1095375" y="1175961"/>
            <a:ext cx="7591425" cy="369332"/>
          </a:xfrm>
          <a:prstGeom prst="rect">
            <a:avLst/>
          </a:prstGeom>
        </p:spPr>
        <p:txBody>
          <a:bodyPr wrap="square">
            <a:spAutoFit/>
          </a:bodyPr>
          <a:lstStyle/>
          <a:p>
            <a:pPr>
              <a:spcBef>
                <a:spcPct val="50000"/>
              </a:spcBef>
            </a:pPr>
            <a:r>
              <a:rPr lang="en-US" dirty="0" smtClean="0"/>
              <a:t>Sea Ice Characterization  Requirements from L1RD version 2.4</a:t>
            </a:r>
          </a:p>
        </p:txBody>
      </p:sp>
      <p:graphicFrame>
        <p:nvGraphicFramePr>
          <p:cNvPr id="11" name="Group 95"/>
          <p:cNvGraphicFramePr>
            <a:graphicFrameLocks/>
          </p:cNvGraphicFramePr>
          <p:nvPr>
            <p:extLst>
              <p:ext uri="{D42A27DB-BD31-4B8C-83A1-F6EECF244321}">
                <p14:modId xmlns:p14="http://schemas.microsoft.com/office/powerpoint/2010/main" val="1819916155"/>
              </p:ext>
            </p:extLst>
          </p:nvPr>
        </p:nvGraphicFramePr>
        <p:xfrm>
          <a:off x="228600" y="1545293"/>
          <a:ext cx="8686801" cy="4835199"/>
        </p:xfrm>
        <a:graphic>
          <a:graphicData uri="http://schemas.openxmlformats.org/drawingml/2006/table">
            <a:tbl>
              <a:tblPr/>
              <a:tblGrid>
                <a:gridCol w="2908300"/>
                <a:gridCol w="2908300"/>
                <a:gridCol w="2870201"/>
              </a:tblGrid>
              <a:tr h="313173">
                <a:tc>
                  <a:txBody>
                    <a:bodyPr/>
                    <a:lstStyle/>
                    <a:p>
                      <a:pPr marL="342900" marR="0" lvl="0" indent="-342900" algn="ctr" defTabSz="914400" rtl="0" eaLnBrk="0" fontAlgn="base" latinLnBrk="0" hangingPunct="0">
                        <a:lnSpc>
                          <a:spcPct val="100000"/>
                        </a:lnSpc>
                        <a:spcBef>
                          <a:spcPct val="0"/>
                        </a:spcBef>
                        <a:spcAft>
                          <a:spcPct val="0"/>
                        </a:spcAft>
                        <a:buClrTx/>
                        <a:buSzTx/>
                        <a:buFont typeface="Arial" charset="0"/>
                        <a:buNone/>
                        <a:tabLst/>
                      </a:pPr>
                      <a:r>
                        <a:rPr kumimoji="0" lang="en-US" sz="1400" b="1" i="0" u="none" strike="noStrike" cap="none" normalizeH="0" baseline="0" dirty="0" smtClean="0">
                          <a:ln>
                            <a:noFill/>
                          </a:ln>
                          <a:solidFill>
                            <a:schemeClr val="tx1"/>
                          </a:solidFill>
                          <a:effectLst/>
                          <a:latin typeface="Calibri" pitchFamily="34" charset="0"/>
                        </a:rPr>
                        <a:t>EDR Attribute</a:t>
                      </a: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342900" marR="0" lvl="0" indent="-342900" algn="ctr" defTabSz="914400" rtl="0" eaLnBrk="0" fontAlgn="base" latinLnBrk="0" hangingPunct="0">
                        <a:lnSpc>
                          <a:spcPct val="100000"/>
                        </a:lnSpc>
                        <a:spcBef>
                          <a:spcPct val="0"/>
                        </a:spcBef>
                        <a:spcAft>
                          <a:spcPct val="0"/>
                        </a:spcAft>
                        <a:buClrTx/>
                        <a:buSzTx/>
                        <a:buFont typeface="Arial" charset="0"/>
                        <a:buNone/>
                        <a:tabLst/>
                      </a:pPr>
                      <a:r>
                        <a:rPr kumimoji="0" lang="en-US" sz="1400" b="1" i="0" u="none" strike="noStrike" cap="none" normalizeH="0" baseline="0" dirty="0" smtClean="0">
                          <a:ln>
                            <a:noFill/>
                          </a:ln>
                          <a:solidFill>
                            <a:schemeClr val="tx1"/>
                          </a:solidFill>
                          <a:effectLst/>
                          <a:latin typeface="Calibri" pitchFamily="34" charset="0"/>
                        </a:rPr>
                        <a:t>Threshold</a:t>
                      </a: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342900" marR="0" lvl="0" indent="-342900" algn="ctr" defTabSz="914400" rtl="0" eaLnBrk="0" fontAlgn="base" latinLnBrk="0" hangingPunct="0">
                        <a:lnSpc>
                          <a:spcPct val="100000"/>
                        </a:lnSpc>
                        <a:spcBef>
                          <a:spcPct val="0"/>
                        </a:spcBef>
                        <a:spcAft>
                          <a:spcPct val="0"/>
                        </a:spcAft>
                        <a:buClrTx/>
                        <a:buSzTx/>
                        <a:buFont typeface="Arial" charset="0"/>
                        <a:buNone/>
                        <a:tabLst/>
                      </a:pPr>
                      <a:r>
                        <a:rPr kumimoji="0" lang="en-US" sz="1400" b="1" i="0" u="none" strike="noStrike" cap="none" normalizeH="0" baseline="0" dirty="0" smtClean="0">
                          <a:ln>
                            <a:noFill/>
                          </a:ln>
                          <a:solidFill>
                            <a:schemeClr val="tx1"/>
                          </a:solidFill>
                          <a:effectLst/>
                          <a:latin typeface="Calibri" pitchFamily="34" charset="0"/>
                          <a:cs typeface="Times New Roman" pitchFamily="18" charset="0"/>
                        </a:rPr>
                        <a:t>Objective</a:t>
                      </a:r>
                      <a:endParaRPr kumimoji="0" lang="en-US" sz="1400" b="1" i="0" u="none" strike="noStrike" cap="none" normalizeH="0" baseline="0" dirty="0" smtClean="0">
                        <a:ln>
                          <a:noFill/>
                        </a:ln>
                        <a:solidFill>
                          <a:schemeClr val="tx1"/>
                        </a:solidFill>
                        <a:effectLst/>
                        <a:latin typeface="Calibri" pitchFamily="34" charset="0"/>
                      </a:endParaRP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r>
              <a:tr h="284702">
                <a:tc>
                  <a:txBody>
                    <a:bodyPr/>
                    <a:lstStyle/>
                    <a:p>
                      <a:pPr marL="342900" marR="0" lvl="0" indent="-342900" algn="l" defTabSz="914400" rtl="0" eaLnBrk="0" fontAlgn="base" latinLnBrk="0" hangingPunct="0">
                        <a:lnSpc>
                          <a:spcPct val="100000"/>
                        </a:lnSpc>
                        <a:spcBef>
                          <a:spcPct val="0"/>
                        </a:spcBef>
                        <a:spcAft>
                          <a:spcPct val="0"/>
                        </a:spcAft>
                        <a:buClrTx/>
                        <a:buSzTx/>
                        <a:buFont typeface="Arial" charset="0"/>
                        <a:buNone/>
                        <a:tabLst/>
                      </a:pPr>
                      <a:r>
                        <a:rPr kumimoji="0" lang="en-US" sz="1200" b="1" i="0" u="none" strike="noStrike" cap="none" normalizeH="0" baseline="0" dirty="0" smtClean="0">
                          <a:ln>
                            <a:noFill/>
                          </a:ln>
                          <a:solidFill>
                            <a:schemeClr val="tx1"/>
                          </a:solidFill>
                          <a:effectLst/>
                          <a:latin typeface="Calibri" pitchFamily="34" charset="0"/>
                        </a:rPr>
                        <a:t>a. Vertical Coverage</a:t>
                      </a: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 typeface="Arial" charset="0"/>
                        <a:buNone/>
                        <a:tabLst/>
                      </a:pPr>
                      <a:r>
                        <a:rPr kumimoji="0" lang="en-US" sz="1200" b="0" i="0" u="none" strike="noStrike" cap="none" normalizeH="0" baseline="0" dirty="0" smtClean="0">
                          <a:ln>
                            <a:noFill/>
                          </a:ln>
                          <a:solidFill>
                            <a:schemeClr val="tx1"/>
                          </a:solidFill>
                          <a:effectLst/>
                          <a:latin typeface="Calibri" pitchFamily="34" charset="0"/>
                        </a:rPr>
                        <a:t>Ice Surface</a:t>
                      </a: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 typeface="Arial" charset="0"/>
                        <a:buNone/>
                        <a:tabLst/>
                      </a:pPr>
                      <a:r>
                        <a:rPr kumimoji="0" lang="en-US" sz="1200" b="0" i="0" u="none" strike="noStrike" cap="none" normalizeH="0" baseline="0" dirty="0" smtClean="0">
                          <a:ln>
                            <a:noFill/>
                          </a:ln>
                          <a:solidFill>
                            <a:schemeClr val="tx1"/>
                          </a:solidFill>
                          <a:effectLst/>
                          <a:latin typeface="Calibri" pitchFamily="34" charset="0"/>
                        </a:rPr>
                        <a:t>Ice Surface</a:t>
                      </a: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6962">
                <a:tc>
                  <a:txBody>
                    <a:bodyPr/>
                    <a:lstStyle/>
                    <a:p>
                      <a:pPr marL="342900" marR="0" lvl="0" indent="-342900" algn="l" defTabSz="914400" rtl="0" eaLnBrk="0" fontAlgn="base" latinLnBrk="0" hangingPunct="0">
                        <a:lnSpc>
                          <a:spcPct val="100000"/>
                        </a:lnSpc>
                        <a:spcBef>
                          <a:spcPct val="0"/>
                        </a:spcBef>
                        <a:spcAft>
                          <a:spcPct val="0"/>
                        </a:spcAft>
                        <a:buClrTx/>
                        <a:buSzTx/>
                        <a:buFont typeface="Arial" charset="0"/>
                        <a:buNone/>
                        <a:tabLst/>
                      </a:pPr>
                      <a:r>
                        <a:rPr kumimoji="0" lang="en-US" sz="1200" b="1" i="0" u="none" strike="noStrike" cap="none" normalizeH="0" baseline="0" dirty="0" smtClean="0">
                          <a:ln>
                            <a:noFill/>
                          </a:ln>
                          <a:solidFill>
                            <a:schemeClr val="tx1"/>
                          </a:solidFill>
                          <a:effectLst/>
                          <a:latin typeface="Calibri" pitchFamily="34" charset="0"/>
                        </a:rPr>
                        <a:t>b. Horizontal Cell Size</a:t>
                      </a:r>
                    </a:p>
                    <a:p>
                      <a:pPr marL="342900" marR="0" lvl="0" indent="-342900" algn="l" defTabSz="914400" rtl="0" eaLnBrk="0" fontAlgn="base" latinLnBrk="0" hangingPunct="0">
                        <a:lnSpc>
                          <a:spcPct val="100000"/>
                        </a:lnSpc>
                        <a:spcBef>
                          <a:spcPct val="0"/>
                        </a:spcBef>
                        <a:spcAft>
                          <a:spcPct val="0"/>
                        </a:spcAft>
                        <a:buClrTx/>
                        <a:buSzTx/>
                        <a:buFont typeface="Arial" charset="0"/>
                        <a:buAutoNum type="arabicPeriod"/>
                        <a:tabLst/>
                      </a:pPr>
                      <a:r>
                        <a:rPr kumimoji="0" lang="en-US" sz="1200" b="1" i="0" u="none" strike="noStrike" cap="none" normalizeH="0" baseline="0" dirty="0" smtClean="0">
                          <a:ln>
                            <a:noFill/>
                          </a:ln>
                          <a:solidFill>
                            <a:schemeClr val="tx1"/>
                          </a:solidFill>
                          <a:effectLst/>
                          <a:latin typeface="Calibri" pitchFamily="34" charset="0"/>
                        </a:rPr>
                        <a:t>Clear</a:t>
                      </a:r>
                    </a:p>
                    <a:p>
                      <a:pPr marL="342900" marR="0" lvl="0" indent="-342900" algn="l" defTabSz="914400" rtl="0" eaLnBrk="0" fontAlgn="base" latinLnBrk="0" hangingPunct="0">
                        <a:lnSpc>
                          <a:spcPct val="100000"/>
                        </a:lnSpc>
                        <a:spcBef>
                          <a:spcPct val="0"/>
                        </a:spcBef>
                        <a:spcAft>
                          <a:spcPct val="0"/>
                        </a:spcAft>
                        <a:buClrTx/>
                        <a:buSzTx/>
                        <a:buFont typeface="Arial" charset="0"/>
                        <a:buAutoNum type="arabicPeriod"/>
                        <a:tabLst/>
                      </a:pPr>
                      <a:r>
                        <a:rPr kumimoji="0" lang="en-US" sz="1200" b="1" i="0" u="none" strike="noStrike" cap="none" normalizeH="0" baseline="0" dirty="0" smtClean="0">
                          <a:ln>
                            <a:noFill/>
                          </a:ln>
                          <a:solidFill>
                            <a:schemeClr val="tx1"/>
                          </a:solidFill>
                          <a:effectLst/>
                          <a:latin typeface="Calibri" pitchFamily="34" charset="0"/>
                        </a:rPr>
                        <a:t>All weather </a:t>
                      </a: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 typeface="Arial" charset="0"/>
                        <a:buNone/>
                        <a:tabLst/>
                      </a:pPr>
                      <a:endParaRPr kumimoji="0" lang="en-US" sz="1200" b="0" i="0" u="none" strike="noStrike" cap="none" normalizeH="0" baseline="0" dirty="0" smtClean="0">
                        <a:ln>
                          <a:noFill/>
                        </a:ln>
                        <a:solidFill>
                          <a:schemeClr val="tx1"/>
                        </a:solidFill>
                        <a:effectLst/>
                        <a:latin typeface="Calibri"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charset="0"/>
                        <a:buNone/>
                        <a:tabLst/>
                      </a:pPr>
                      <a:r>
                        <a:rPr kumimoji="0" lang="en-US" sz="1200" b="0" i="0" u="none" strike="noStrike" cap="none" normalizeH="0" baseline="0" dirty="0" smtClean="0">
                          <a:ln>
                            <a:noFill/>
                          </a:ln>
                          <a:solidFill>
                            <a:schemeClr val="tx1"/>
                          </a:solidFill>
                          <a:effectLst/>
                          <a:latin typeface="Calibri" pitchFamily="34" charset="0"/>
                        </a:rPr>
                        <a:t>1.0 km</a:t>
                      </a:r>
                    </a:p>
                    <a:p>
                      <a:pPr marL="342900" marR="0" lvl="0" indent="-342900" algn="l" defTabSz="914400" rtl="0" eaLnBrk="0" fontAlgn="base" latinLnBrk="0" hangingPunct="0">
                        <a:lnSpc>
                          <a:spcPct val="100000"/>
                        </a:lnSpc>
                        <a:spcBef>
                          <a:spcPct val="0"/>
                        </a:spcBef>
                        <a:spcAft>
                          <a:spcPct val="0"/>
                        </a:spcAft>
                        <a:buClrTx/>
                        <a:buSzTx/>
                        <a:buFont typeface="Arial" charset="0"/>
                        <a:buNone/>
                        <a:tabLst/>
                      </a:pPr>
                      <a:r>
                        <a:rPr kumimoji="0" lang="en-US" sz="1200" b="0" i="0" u="none" strike="noStrike" cap="none" normalizeH="0" baseline="0" dirty="0" smtClean="0">
                          <a:ln>
                            <a:noFill/>
                          </a:ln>
                          <a:solidFill>
                            <a:schemeClr val="tx1"/>
                          </a:solidFill>
                          <a:effectLst/>
                          <a:latin typeface="Calibri" pitchFamily="34" charset="0"/>
                        </a:rPr>
                        <a:t>No capability</a:t>
                      </a: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 typeface="Arial" charset="0"/>
                        <a:buNone/>
                        <a:tabLst/>
                      </a:pPr>
                      <a:endParaRPr kumimoji="0" lang="en-US" sz="1200" b="0" i="0" u="none" strike="noStrike" cap="none" normalizeH="0" baseline="0" dirty="0" smtClean="0">
                        <a:ln>
                          <a:noFill/>
                        </a:ln>
                        <a:solidFill>
                          <a:schemeClr val="tx1"/>
                        </a:solidFill>
                        <a:effectLst/>
                        <a:latin typeface="Calibri"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charset="0"/>
                        <a:buNone/>
                        <a:tabLst/>
                      </a:pPr>
                      <a:r>
                        <a:rPr kumimoji="0" lang="en-US" sz="1200" b="0" i="0" u="none" strike="noStrike" cap="none" normalizeH="0" baseline="0" dirty="0" smtClean="0">
                          <a:ln>
                            <a:noFill/>
                          </a:ln>
                          <a:solidFill>
                            <a:schemeClr val="tx1"/>
                          </a:solidFill>
                          <a:effectLst/>
                          <a:latin typeface="Calibri" pitchFamily="34" charset="0"/>
                        </a:rPr>
                        <a:t>0.5 km</a:t>
                      </a:r>
                    </a:p>
                    <a:p>
                      <a:pPr marL="342900" marR="0" lvl="0" indent="-342900" algn="l" defTabSz="914400" rtl="0" eaLnBrk="0" fontAlgn="base" latinLnBrk="0" hangingPunct="0">
                        <a:lnSpc>
                          <a:spcPct val="100000"/>
                        </a:lnSpc>
                        <a:spcBef>
                          <a:spcPct val="0"/>
                        </a:spcBef>
                        <a:spcAft>
                          <a:spcPct val="0"/>
                        </a:spcAft>
                        <a:buClrTx/>
                        <a:buSzTx/>
                        <a:buFont typeface="Arial" charset="0"/>
                        <a:buNone/>
                        <a:tabLst/>
                      </a:pPr>
                      <a:r>
                        <a:rPr kumimoji="0" lang="en-US" sz="1200" b="0" i="0" u="none" strike="noStrike" cap="none" normalizeH="0" baseline="0" dirty="0" smtClean="0">
                          <a:ln>
                            <a:noFill/>
                          </a:ln>
                          <a:solidFill>
                            <a:schemeClr val="tx1"/>
                          </a:solidFill>
                          <a:effectLst/>
                          <a:latin typeface="Calibri" pitchFamily="34" charset="0"/>
                        </a:rPr>
                        <a:t>1 km</a:t>
                      </a: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97738">
                <a:tc>
                  <a:txBody>
                    <a:bodyPr/>
                    <a:lstStyle/>
                    <a:p>
                      <a:pPr marL="342900" marR="0" lvl="0" indent="-342900" algn="l" defTabSz="914400" rtl="0" eaLnBrk="0" fontAlgn="base" latinLnBrk="0" hangingPunct="0">
                        <a:lnSpc>
                          <a:spcPct val="100000"/>
                        </a:lnSpc>
                        <a:spcBef>
                          <a:spcPct val="0"/>
                        </a:spcBef>
                        <a:spcAft>
                          <a:spcPct val="0"/>
                        </a:spcAft>
                        <a:buClrTx/>
                        <a:buSzTx/>
                        <a:buFont typeface="Arial" charset="0"/>
                        <a:buNone/>
                        <a:tabLst/>
                      </a:pPr>
                      <a:r>
                        <a:rPr kumimoji="0" lang="en-US" sz="1200" b="1" i="0" u="none" strike="noStrike" cap="none" normalizeH="0" baseline="0" dirty="0" smtClean="0">
                          <a:ln>
                            <a:noFill/>
                          </a:ln>
                          <a:solidFill>
                            <a:schemeClr val="tx1"/>
                          </a:solidFill>
                          <a:effectLst/>
                          <a:latin typeface="Calibri" pitchFamily="34" charset="0"/>
                        </a:rPr>
                        <a:t>c. Mapping Uncertainty, 3 sigma</a:t>
                      </a:r>
                    </a:p>
                    <a:p>
                      <a:pPr marL="342900" marR="0" lvl="0" indent="-342900" algn="l" defTabSz="914400" rtl="0" eaLnBrk="0" fontAlgn="base" latinLnBrk="0" hangingPunct="0">
                        <a:lnSpc>
                          <a:spcPct val="100000"/>
                        </a:lnSpc>
                        <a:spcBef>
                          <a:spcPct val="0"/>
                        </a:spcBef>
                        <a:spcAft>
                          <a:spcPct val="0"/>
                        </a:spcAft>
                        <a:buClrTx/>
                        <a:buSzTx/>
                        <a:buFont typeface="Arial" charset="0"/>
                        <a:buAutoNum type="arabicPeriod"/>
                        <a:tabLst/>
                      </a:pPr>
                      <a:r>
                        <a:rPr kumimoji="0" lang="en-US" sz="1200" b="1" i="0" u="none" strike="noStrike" cap="none" normalizeH="0" baseline="0" dirty="0" smtClean="0">
                          <a:ln>
                            <a:noFill/>
                          </a:ln>
                          <a:solidFill>
                            <a:schemeClr val="tx1"/>
                          </a:solidFill>
                          <a:effectLst/>
                          <a:latin typeface="Calibri" pitchFamily="34" charset="0"/>
                        </a:rPr>
                        <a:t>Clear</a:t>
                      </a:r>
                    </a:p>
                    <a:p>
                      <a:pPr marL="342900" marR="0" lvl="0" indent="-342900" algn="l" defTabSz="914400" rtl="0" eaLnBrk="0" fontAlgn="base" latinLnBrk="0" hangingPunct="0">
                        <a:lnSpc>
                          <a:spcPct val="100000"/>
                        </a:lnSpc>
                        <a:spcBef>
                          <a:spcPct val="0"/>
                        </a:spcBef>
                        <a:spcAft>
                          <a:spcPct val="0"/>
                        </a:spcAft>
                        <a:buClrTx/>
                        <a:buSzTx/>
                        <a:buFont typeface="Arial" charset="0"/>
                        <a:buAutoNum type="arabicPeriod"/>
                        <a:tabLst/>
                      </a:pPr>
                      <a:r>
                        <a:rPr kumimoji="0" lang="en-US" sz="1200" b="1" i="0" u="none" strike="noStrike" cap="none" normalizeH="0" baseline="0" dirty="0" smtClean="0">
                          <a:ln>
                            <a:noFill/>
                          </a:ln>
                          <a:solidFill>
                            <a:schemeClr val="tx1"/>
                          </a:solidFill>
                          <a:effectLst/>
                          <a:latin typeface="Calibri" pitchFamily="34" charset="0"/>
                        </a:rPr>
                        <a:t>Cloudy</a:t>
                      </a: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 typeface="Arial" charset="0"/>
                        <a:buNone/>
                        <a:tabLst/>
                      </a:pPr>
                      <a:endParaRPr kumimoji="0" lang="en-US" sz="1200" b="0" i="0" u="none" strike="noStrike" cap="none" normalizeH="0" baseline="0" dirty="0" smtClean="0">
                        <a:ln>
                          <a:noFill/>
                        </a:ln>
                        <a:solidFill>
                          <a:schemeClr val="tx1"/>
                        </a:solidFill>
                        <a:effectLst/>
                        <a:latin typeface="Calibri"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charset="0"/>
                        <a:buNone/>
                        <a:tabLst/>
                      </a:pPr>
                      <a:r>
                        <a:rPr kumimoji="0" lang="en-US" sz="1200" b="0" i="0" u="none" strike="noStrike" cap="none" normalizeH="0" baseline="0" dirty="0" smtClean="0">
                          <a:ln>
                            <a:noFill/>
                          </a:ln>
                          <a:solidFill>
                            <a:schemeClr val="tx1"/>
                          </a:solidFill>
                          <a:effectLst/>
                          <a:latin typeface="Calibri" pitchFamily="34" charset="0"/>
                        </a:rPr>
                        <a:t>5 km</a:t>
                      </a:r>
                    </a:p>
                    <a:p>
                      <a:pPr marL="342900" marR="0" lvl="0" indent="-342900" algn="l" defTabSz="914400" rtl="0" eaLnBrk="0" fontAlgn="base" latinLnBrk="0" hangingPunct="0">
                        <a:lnSpc>
                          <a:spcPct val="100000"/>
                        </a:lnSpc>
                        <a:spcBef>
                          <a:spcPct val="0"/>
                        </a:spcBef>
                        <a:spcAft>
                          <a:spcPct val="0"/>
                        </a:spcAft>
                        <a:buClrTx/>
                        <a:buSzTx/>
                        <a:buFont typeface="Arial" charset="0"/>
                        <a:buNone/>
                        <a:tabLst/>
                      </a:pPr>
                      <a:r>
                        <a:rPr kumimoji="0" lang="en-US" sz="1200" b="0" i="0" u="none" strike="noStrike" cap="none" normalizeH="0" baseline="0" dirty="0" smtClean="0">
                          <a:ln>
                            <a:noFill/>
                          </a:ln>
                          <a:solidFill>
                            <a:schemeClr val="tx1"/>
                          </a:solidFill>
                          <a:effectLst/>
                          <a:latin typeface="Calibri" pitchFamily="34" charset="0"/>
                        </a:rPr>
                        <a:t>No capability</a:t>
                      </a: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 typeface="Arial" charset="0"/>
                        <a:buNone/>
                        <a:tabLst/>
                      </a:pPr>
                      <a:endParaRPr kumimoji="0" lang="en-US" sz="1200" b="0" i="0" u="none" strike="noStrike" cap="none" normalizeH="0" baseline="0" dirty="0" smtClean="0">
                        <a:ln>
                          <a:noFill/>
                        </a:ln>
                        <a:solidFill>
                          <a:schemeClr val="tx1"/>
                        </a:solidFill>
                        <a:effectLst/>
                        <a:latin typeface="Calibri"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charset="0"/>
                        <a:buNone/>
                        <a:tabLst/>
                      </a:pPr>
                      <a:r>
                        <a:rPr kumimoji="0" lang="en-US" sz="1200" b="0" i="0" u="none" strike="noStrike" cap="none" normalizeH="0" baseline="0" dirty="0" smtClean="0">
                          <a:ln>
                            <a:noFill/>
                          </a:ln>
                          <a:solidFill>
                            <a:schemeClr val="tx1"/>
                          </a:solidFill>
                          <a:effectLst/>
                          <a:latin typeface="Calibri" pitchFamily="34" charset="0"/>
                        </a:rPr>
                        <a:t>0.5 km</a:t>
                      </a:r>
                    </a:p>
                    <a:p>
                      <a:pPr marL="342900" marR="0" lvl="0" indent="-342900" algn="l" defTabSz="914400" rtl="0" eaLnBrk="0" fontAlgn="base" latinLnBrk="0" hangingPunct="0">
                        <a:lnSpc>
                          <a:spcPct val="100000"/>
                        </a:lnSpc>
                        <a:spcBef>
                          <a:spcPct val="0"/>
                        </a:spcBef>
                        <a:spcAft>
                          <a:spcPct val="0"/>
                        </a:spcAft>
                        <a:buClrTx/>
                        <a:buSzTx/>
                        <a:buFont typeface="Arial" charset="0"/>
                        <a:buNone/>
                        <a:tabLst/>
                      </a:pPr>
                      <a:r>
                        <a:rPr kumimoji="0" lang="en-US" sz="1200" b="0" i="0" u="none" strike="noStrike" cap="none" normalizeH="0" baseline="0" dirty="0" smtClean="0">
                          <a:ln>
                            <a:noFill/>
                          </a:ln>
                          <a:solidFill>
                            <a:schemeClr val="tx1"/>
                          </a:solidFill>
                          <a:effectLst/>
                          <a:latin typeface="Calibri" pitchFamily="34" charset="0"/>
                        </a:rPr>
                        <a:t>1 km</a:t>
                      </a: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6962">
                <a:tc>
                  <a:txBody>
                    <a:bodyPr/>
                    <a:lstStyle/>
                    <a:p>
                      <a:pPr marL="342900" marR="0" lvl="0" indent="-342900" algn="l" defTabSz="914400" rtl="0" eaLnBrk="0" fontAlgn="base" latinLnBrk="0" hangingPunct="0">
                        <a:lnSpc>
                          <a:spcPct val="100000"/>
                        </a:lnSpc>
                        <a:spcBef>
                          <a:spcPct val="0"/>
                        </a:spcBef>
                        <a:spcAft>
                          <a:spcPct val="0"/>
                        </a:spcAft>
                        <a:buClrTx/>
                        <a:buSzTx/>
                        <a:buFont typeface="Arial" charset="0"/>
                        <a:buNone/>
                        <a:tabLst/>
                      </a:pPr>
                      <a:r>
                        <a:rPr kumimoji="0" lang="en-US" sz="1200" b="1" i="0" u="none" strike="noStrike" cap="none" normalizeH="0" baseline="0" dirty="0" smtClean="0">
                          <a:ln>
                            <a:noFill/>
                          </a:ln>
                          <a:solidFill>
                            <a:schemeClr val="tx1"/>
                          </a:solidFill>
                          <a:effectLst/>
                          <a:latin typeface="Calibri" pitchFamily="34" charset="0"/>
                        </a:rPr>
                        <a:t>d. Measure Range</a:t>
                      </a:r>
                    </a:p>
                    <a:p>
                      <a:pPr marL="342900" marR="0" lvl="0" indent="-342900" algn="l" defTabSz="914400" rtl="0" eaLnBrk="0" fontAlgn="base" latinLnBrk="0" hangingPunct="0">
                        <a:lnSpc>
                          <a:spcPct val="100000"/>
                        </a:lnSpc>
                        <a:spcBef>
                          <a:spcPct val="0"/>
                        </a:spcBef>
                        <a:spcAft>
                          <a:spcPct val="0"/>
                        </a:spcAft>
                        <a:buClrTx/>
                        <a:buSzTx/>
                        <a:buFont typeface="Arial" charset="0"/>
                        <a:buAutoNum type="arabicPeriod"/>
                        <a:tabLst/>
                      </a:pPr>
                      <a:r>
                        <a:rPr kumimoji="0" lang="en-US" sz="1200" b="1" i="0" u="none" strike="noStrike" cap="none" normalizeH="0" baseline="0" dirty="0" smtClean="0">
                          <a:ln>
                            <a:noFill/>
                          </a:ln>
                          <a:solidFill>
                            <a:schemeClr val="tx1"/>
                          </a:solidFill>
                          <a:effectLst/>
                          <a:latin typeface="Calibri" pitchFamily="34" charset="0"/>
                        </a:rPr>
                        <a:t>Ice Age</a:t>
                      </a:r>
                    </a:p>
                    <a:p>
                      <a:pPr marL="342900" marR="0" lvl="0" indent="-342900" algn="l" defTabSz="914400" rtl="0" eaLnBrk="0" fontAlgn="base" latinLnBrk="0" hangingPunct="0">
                        <a:lnSpc>
                          <a:spcPct val="100000"/>
                        </a:lnSpc>
                        <a:spcBef>
                          <a:spcPct val="0"/>
                        </a:spcBef>
                        <a:spcAft>
                          <a:spcPct val="0"/>
                        </a:spcAft>
                        <a:buClrTx/>
                        <a:buSzTx/>
                        <a:buFont typeface="Arial" charset="0"/>
                        <a:buNone/>
                        <a:tabLst/>
                      </a:pPr>
                      <a:endParaRPr kumimoji="0" lang="en-US" sz="1200" b="1" i="0" u="none" strike="noStrike" cap="none" normalizeH="0" baseline="0" dirty="0" smtClean="0">
                        <a:ln>
                          <a:noFill/>
                        </a:ln>
                        <a:solidFill>
                          <a:schemeClr val="tx1"/>
                        </a:solidFill>
                        <a:effectLst/>
                        <a:latin typeface="Calibri"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charset="0"/>
                        <a:buNone/>
                        <a:tabLst/>
                      </a:pPr>
                      <a:endParaRPr kumimoji="0" lang="en-US" sz="1200" b="1" i="0" u="none" strike="noStrike" cap="none" normalizeH="0" baseline="0" dirty="0" smtClean="0">
                        <a:ln>
                          <a:noFill/>
                        </a:ln>
                        <a:solidFill>
                          <a:schemeClr val="tx1"/>
                        </a:solidFill>
                        <a:effectLst/>
                        <a:latin typeface="Calibri"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charset="0"/>
                        <a:buNone/>
                        <a:tabLst/>
                      </a:pPr>
                      <a:r>
                        <a:rPr kumimoji="0" lang="en-US" sz="1200" b="1" i="0" u="none" strike="noStrike" cap="none" normalizeH="0" baseline="0" dirty="0" smtClean="0">
                          <a:ln>
                            <a:noFill/>
                          </a:ln>
                          <a:solidFill>
                            <a:schemeClr val="tx1"/>
                          </a:solidFill>
                          <a:effectLst/>
                          <a:latin typeface="Calibri" pitchFamily="34" charset="0"/>
                        </a:rPr>
                        <a:t>2.       Ice Concentration</a:t>
                      </a: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 typeface="Arial" charset="0"/>
                        <a:buNone/>
                        <a:tabLst/>
                      </a:pPr>
                      <a:r>
                        <a:rPr kumimoji="0" lang="en-US" sz="1200" b="0" i="0" u="none" strike="noStrike" cap="none" normalizeH="0" baseline="0" dirty="0" smtClean="0">
                          <a:ln>
                            <a:noFill/>
                          </a:ln>
                          <a:solidFill>
                            <a:schemeClr val="tx1"/>
                          </a:solidFill>
                          <a:effectLst/>
                          <a:latin typeface="Calibri" pitchFamily="34" charset="0"/>
                        </a:rPr>
                        <a:t> </a:t>
                      </a:r>
                    </a:p>
                    <a:p>
                      <a:pPr marL="342900" marR="0" lvl="0" indent="-342900" algn="l" defTabSz="914400" rtl="0" eaLnBrk="0" fontAlgn="base" latinLnBrk="0" hangingPunct="0">
                        <a:lnSpc>
                          <a:spcPct val="100000"/>
                        </a:lnSpc>
                        <a:spcBef>
                          <a:spcPct val="0"/>
                        </a:spcBef>
                        <a:spcAft>
                          <a:spcPct val="0"/>
                        </a:spcAft>
                        <a:buClrTx/>
                        <a:buSzTx/>
                        <a:buFont typeface="Arial" charset="0"/>
                        <a:buNone/>
                        <a:tabLst/>
                      </a:pPr>
                      <a:r>
                        <a:rPr kumimoji="0" lang="en-US" sz="1200" b="0" i="0" u="none" strike="noStrike" cap="none" normalizeH="0" baseline="0" dirty="0" smtClean="0">
                          <a:ln>
                            <a:noFill/>
                          </a:ln>
                          <a:solidFill>
                            <a:schemeClr val="tx1"/>
                          </a:solidFill>
                          <a:effectLst/>
                          <a:latin typeface="Calibri" pitchFamily="34" charset="0"/>
                        </a:rPr>
                        <a:t>Ice Free, New Young, all other ice</a:t>
                      </a:r>
                    </a:p>
                    <a:p>
                      <a:pPr marL="342900" marR="0" lvl="0" indent="-342900" algn="l" defTabSz="914400" rtl="0" eaLnBrk="0" fontAlgn="base" latinLnBrk="0" hangingPunct="0">
                        <a:lnSpc>
                          <a:spcPct val="100000"/>
                        </a:lnSpc>
                        <a:spcBef>
                          <a:spcPct val="0"/>
                        </a:spcBef>
                        <a:spcAft>
                          <a:spcPct val="0"/>
                        </a:spcAft>
                        <a:buClrTx/>
                        <a:buSzTx/>
                        <a:buFont typeface="Arial" charset="0"/>
                        <a:buNone/>
                        <a:tabLst/>
                      </a:pPr>
                      <a:endParaRPr kumimoji="0" lang="en-US" sz="1200" b="0" i="0" u="none" strike="noStrike" cap="none" normalizeH="0" baseline="0" dirty="0" smtClean="0">
                        <a:ln>
                          <a:noFill/>
                        </a:ln>
                        <a:solidFill>
                          <a:schemeClr val="tx1"/>
                        </a:solidFill>
                        <a:effectLst/>
                        <a:latin typeface="Calibri"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charset="0"/>
                        <a:buNone/>
                        <a:tabLst/>
                      </a:pPr>
                      <a:endParaRPr kumimoji="0" lang="en-US" sz="1200" b="0" i="0" u="none" strike="noStrike" cap="none" normalizeH="0" baseline="0" dirty="0" smtClean="0">
                        <a:ln>
                          <a:noFill/>
                        </a:ln>
                        <a:solidFill>
                          <a:schemeClr val="tx1"/>
                        </a:solidFill>
                        <a:effectLst/>
                        <a:latin typeface="Calibri"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charset="0"/>
                        <a:buNone/>
                        <a:tabLst/>
                      </a:pPr>
                      <a:r>
                        <a:rPr kumimoji="0" lang="en-US" sz="1200" b="0" i="0" u="none" strike="noStrike" cap="none" normalizeH="0" baseline="0" dirty="0" smtClean="0">
                          <a:ln>
                            <a:noFill/>
                          </a:ln>
                          <a:solidFill>
                            <a:schemeClr val="tx1"/>
                          </a:solidFill>
                          <a:effectLst/>
                          <a:latin typeface="Calibri" pitchFamily="34" charset="0"/>
                        </a:rPr>
                        <a:t>0/10 to 10/10</a:t>
                      </a: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 typeface="Arial" charset="0"/>
                        <a:buNone/>
                        <a:tabLst/>
                      </a:pPr>
                      <a:r>
                        <a:rPr kumimoji="0" lang="en-US" sz="1200" b="0" i="0" u="none" strike="noStrike" cap="none" normalizeH="0" baseline="0" dirty="0" smtClean="0">
                          <a:ln>
                            <a:noFill/>
                          </a:ln>
                          <a:solidFill>
                            <a:schemeClr val="tx1"/>
                          </a:solidFill>
                          <a:effectLst/>
                          <a:latin typeface="Calibri" pitchFamily="34" charset="0"/>
                        </a:rPr>
                        <a:t>Ice free,  Nilas, Gray White Grey, White, First Year Medium, First Year Thick, Second Year, Multiyear, Smooth and Deformed Ice</a:t>
                      </a:r>
                    </a:p>
                    <a:p>
                      <a:pPr marL="342900" marR="0" lvl="0" indent="-342900" algn="l" defTabSz="914400" rtl="0" eaLnBrk="0" fontAlgn="base" latinLnBrk="0" hangingPunct="0">
                        <a:lnSpc>
                          <a:spcPct val="100000"/>
                        </a:lnSpc>
                        <a:spcBef>
                          <a:spcPct val="0"/>
                        </a:spcBef>
                        <a:spcAft>
                          <a:spcPct val="0"/>
                        </a:spcAft>
                        <a:buClrTx/>
                        <a:buSzTx/>
                        <a:buFont typeface="Arial" charset="0"/>
                        <a:buNone/>
                        <a:tabLst/>
                      </a:pPr>
                      <a:endParaRPr kumimoji="0" lang="en-US" sz="1200" b="0" i="0" u="none" strike="noStrike" cap="none" normalizeH="0" baseline="0" dirty="0" smtClean="0">
                        <a:ln>
                          <a:noFill/>
                        </a:ln>
                        <a:solidFill>
                          <a:schemeClr val="tx1"/>
                        </a:solidFill>
                        <a:effectLst/>
                        <a:latin typeface="Calibri"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charset="0"/>
                        <a:buNone/>
                        <a:tabLst/>
                      </a:pPr>
                      <a:r>
                        <a:rPr kumimoji="0" lang="en-US" sz="1200" b="0" i="0" u="none" strike="noStrike" cap="none" normalizeH="0" baseline="0" dirty="0" smtClean="0">
                          <a:ln>
                            <a:noFill/>
                          </a:ln>
                          <a:solidFill>
                            <a:schemeClr val="tx1"/>
                          </a:solidFill>
                          <a:effectLst/>
                          <a:latin typeface="Calibri" pitchFamily="34" charset="0"/>
                        </a:rPr>
                        <a:t>0/10 to 10/10</a:t>
                      </a: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6962">
                <a:tc>
                  <a:txBody>
                    <a:bodyPr/>
                    <a:lstStyle/>
                    <a:p>
                      <a:pPr marL="342900" marR="0" lvl="0" indent="-342900" algn="l" defTabSz="914400" rtl="0" eaLnBrk="0" fontAlgn="base" latinLnBrk="0" hangingPunct="0">
                        <a:lnSpc>
                          <a:spcPct val="100000"/>
                        </a:lnSpc>
                        <a:spcBef>
                          <a:spcPct val="0"/>
                        </a:spcBef>
                        <a:spcAft>
                          <a:spcPct val="0"/>
                        </a:spcAft>
                        <a:buClrTx/>
                        <a:buSzTx/>
                        <a:buFont typeface="Arial" charset="0"/>
                        <a:buNone/>
                        <a:tabLst/>
                      </a:pPr>
                      <a:r>
                        <a:rPr kumimoji="0" lang="en-US" sz="1200" b="1" i="0" u="none" strike="noStrike" cap="none" normalizeH="0" baseline="0" dirty="0" smtClean="0">
                          <a:ln>
                            <a:noFill/>
                          </a:ln>
                          <a:solidFill>
                            <a:schemeClr val="tx1"/>
                          </a:solidFill>
                          <a:effectLst/>
                          <a:latin typeface="Calibri" pitchFamily="34" charset="0"/>
                        </a:rPr>
                        <a:t>e. Measurement Uncertainty</a:t>
                      </a:r>
                    </a:p>
                    <a:p>
                      <a:pPr marL="228600" marR="0" lvl="0" indent="-228600" algn="l" defTabSz="914400" rtl="0" eaLnBrk="0" fontAlgn="base" latinLnBrk="0" hangingPunct="0">
                        <a:lnSpc>
                          <a:spcPct val="100000"/>
                        </a:lnSpc>
                        <a:spcBef>
                          <a:spcPct val="0"/>
                        </a:spcBef>
                        <a:spcAft>
                          <a:spcPct val="0"/>
                        </a:spcAft>
                        <a:buClrTx/>
                        <a:buSzTx/>
                        <a:buFont typeface="Arial" charset="0"/>
                        <a:buAutoNum type="arabicPeriod"/>
                        <a:tabLst/>
                      </a:pPr>
                      <a:r>
                        <a:rPr kumimoji="0" lang="en-US" sz="1200" b="1" i="0" u="none" strike="noStrike" cap="none" normalizeH="0" baseline="0" dirty="0" smtClean="0">
                          <a:ln>
                            <a:noFill/>
                          </a:ln>
                          <a:solidFill>
                            <a:schemeClr val="tx1"/>
                          </a:solidFill>
                          <a:effectLst/>
                          <a:latin typeface="Calibri" pitchFamily="34" charset="0"/>
                        </a:rPr>
                        <a:t>Probability of Correct Typing (Ice Age)</a:t>
                      </a:r>
                    </a:p>
                    <a:p>
                      <a:pPr marL="228600" marR="0" lvl="0" indent="-228600" algn="l" defTabSz="914400" rtl="0" eaLnBrk="0" fontAlgn="base" latinLnBrk="0" hangingPunct="0">
                        <a:lnSpc>
                          <a:spcPct val="100000"/>
                        </a:lnSpc>
                        <a:spcBef>
                          <a:spcPct val="0"/>
                        </a:spcBef>
                        <a:spcAft>
                          <a:spcPct val="0"/>
                        </a:spcAft>
                        <a:buClrTx/>
                        <a:buSzTx/>
                        <a:buFont typeface="Arial" charset="0"/>
                        <a:buAutoNum type="arabicPeriod"/>
                        <a:tabLst/>
                      </a:pPr>
                      <a:r>
                        <a:rPr kumimoji="0" lang="en-US" sz="1200" b="1" i="0" u="none" strike="noStrike" cap="none" normalizeH="0" baseline="0" dirty="0" smtClean="0">
                          <a:ln>
                            <a:noFill/>
                          </a:ln>
                          <a:solidFill>
                            <a:schemeClr val="tx1"/>
                          </a:solidFill>
                          <a:effectLst/>
                          <a:latin typeface="Calibri" pitchFamily="34" charset="0"/>
                        </a:rPr>
                        <a:t>Ice Concentration</a:t>
                      </a: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 typeface="Arial" charset="0"/>
                        <a:buNone/>
                        <a:tabLst/>
                      </a:pPr>
                      <a:endParaRPr kumimoji="0" lang="en-US" sz="1200" b="0" i="0" u="none" strike="noStrike" cap="none" normalizeH="0" baseline="0" dirty="0" smtClean="0">
                        <a:ln>
                          <a:noFill/>
                        </a:ln>
                        <a:solidFill>
                          <a:schemeClr val="tx1"/>
                        </a:solidFill>
                        <a:effectLst/>
                        <a:latin typeface="Calibri"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charset="0"/>
                        <a:buNone/>
                        <a:tabLst/>
                      </a:pPr>
                      <a:r>
                        <a:rPr kumimoji="0" lang="en-US" sz="1200" b="0" i="0" u="none" strike="noStrike" cap="none" normalizeH="0" baseline="0" dirty="0" smtClean="0">
                          <a:ln>
                            <a:noFill/>
                          </a:ln>
                          <a:solidFill>
                            <a:schemeClr val="tx1"/>
                          </a:solidFill>
                          <a:effectLst/>
                          <a:latin typeface="Calibri" pitchFamily="34" charset="0"/>
                        </a:rPr>
                        <a:t>70%</a:t>
                      </a:r>
                    </a:p>
                    <a:p>
                      <a:pPr marL="342900" marR="0" lvl="0" indent="-342900" algn="l" defTabSz="914400" rtl="0" eaLnBrk="0" fontAlgn="base" latinLnBrk="0" hangingPunct="0">
                        <a:lnSpc>
                          <a:spcPct val="100000"/>
                        </a:lnSpc>
                        <a:spcBef>
                          <a:spcPct val="0"/>
                        </a:spcBef>
                        <a:spcAft>
                          <a:spcPct val="0"/>
                        </a:spcAft>
                        <a:buClrTx/>
                        <a:buSzTx/>
                        <a:buFont typeface="Arial" charset="0"/>
                        <a:buNone/>
                        <a:tabLst/>
                      </a:pPr>
                      <a:r>
                        <a:rPr kumimoji="0" lang="en-US" sz="1200" b="0" i="0" u="none" strike="noStrike" cap="none" normalizeH="0" baseline="0" dirty="0" smtClean="0">
                          <a:ln>
                            <a:noFill/>
                          </a:ln>
                          <a:solidFill>
                            <a:schemeClr val="tx1"/>
                          </a:solidFill>
                          <a:effectLst/>
                          <a:latin typeface="Calibri" pitchFamily="34" charset="0"/>
                        </a:rPr>
                        <a:t>Note 1</a:t>
                      </a: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 typeface="Arial" charset="0"/>
                        <a:buNone/>
                        <a:tabLst/>
                      </a:pPr>
                      <a:endParaRPr kumimoji="0" lang="en-US" sz="1200" b="0" i="0" u="none" strike="noStrike" cap="none" normalizeH="0" baseline="0" dirty="0" smtClean="0">
                        <a:ln>
                          <a:noFill/>
                        </a:ln>
                        <a:solidFill>
                          <a:schemeClr val="tx1"/>
                        </a:solidFill>
                        <a:effectLst/>
                        <a:latin typeface="Calibri"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charset="0"/>
                        <a:buNone/>
                        <a:tabLst/>
                      </a:pPr>
                      <a:r>
                        <a:rPr kumimoji="0" lang="en-US" sz="1200" b="0" i="0" u="none" strike="noStrike" cap="none" normalizeH="0" baseline="0" dirty="0" smtClean="0">
                          <a:ln>
                            <a:noFill/>
                          </a:ln>
                          <a:solidFill>
                            <a:schemeClr val="tx1"/>
                          </a:solidFill>
                          <a:effectLst/>
                          <a:latin typeface="Calibri" pitchFamily="34" charset="0"/>
                        </a:rPr>
                        <a:t>90%</a:t>
                      </a:r>
                    </a:p>
                    <a:p>
                      <a:pPr marL="342900" marR="0" lvl="0" indent="-342900" algn="l" defTabSz="914400" rtl="0" eaLnBrk="0" fontAlgn="base" latinLnBrk="0" hangingPunct="0">
                        <a:lnSpc>
                          <a:spcPct val="100000"/>
                        </a:lnSpc>
                        <a:spcBef>
                          <a:spcPct val="0"/>
                        </a:spcBef>
                        <a:spcAft>
                          <a:spcPct val="0"/>
                        </a:spcAft>
                        <a:buClrTx/>
                        <a:buSzTx/>
                        <a:buFont typeface="Arial" charset="0"/>
                        <a:buNone/>
                        <a:tabLst/>
                      </a:pPr>
                      <a:r>
                        <a:rPr kumimoji="0" lang="en-US" sz="1200" b="0" i="0" u="none" strike="noStrike" cap="none" normalizeH="0" baseline="0" dirty="0" smtClean="0">
                          <a:ln>
                            <a:noFill/>
                          </a:ln>
                          <a:solidFill>
                            <a:schemeClr val="tx1"/>
                          </a:solidFill>
                          <a:effectLst/>
                          <a:latin typeface="Calibri" pitchFamily="34" charset="0"/>
                        </a:rPr>
                        <a:t>5%</a:t>
                      </a: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6962">
                <a:tc>
                  <a:txBody>
                    <a:bodyPr/>
                    <a:lstStyle/>
                    <a:p>
                      <a:pPr marL="342900" marR="0" lvl="0" indent="-342900" algn="l" defTabSz="914400" rtl="0" eaLnBrk="0" fontAlgn="base" latinLnBrk="0" hangingPunct="0">
                        <a:lnSpc>
                          <a:spcPct val="100000"/>
                        </a:lnSpc>
                        <a:spcBef>
                          <a:spcPct val="0"/>
                        </a:spcBef>
                        <a:spcAft>
                          <a:spcPct val="0"/>
                        </a:spcAft>
                        <a:buClrTx/>
                        <a:buSzTx/>
                        <a:buFont typeface="Arial" charset="0"/>
                        <a:buNone/>
                        <a:tabLst/>
                      </a:pPr>
                      <a:r>
                        <a:rPr kumimoji="0" lang="en-US" sz="1200" b="1" i="0" u="none" strike="noStrike" cap="none" normalizeH="0" baseline="0" dirty="0" smtClean="0">
                          <a:ln>
                            <a:noFill/>
                          </a:ln>
                          <a:solidFill>
                            <a:schemeClr val="tx1"/>
                          </a:solidFill>
                          <a:effectLst/>
                          <a:latin typeface="Calibri" pitchFamily="34" charset="0"/>
                        </a:rPr>
                        <a:t>f. Refresh</a:t>
                      </a: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 typeface="Arial" charset="0"/>
                        <a:buNone/>
                        <a:tabLst/>
                      </a:pPr>
                      <a:r>
                        <a:rPr kumimoji="0" lang="en-US" sz="1200" b="0" i="0" u="none" strike="noStrike" cap="none" normalizeH="0" baseline="0" dirty="0" smtClean="0">
                          <a:ln>
                            <a:noFill/>
                          </a:ln>
                          <a:solidFill>
                            <a:schemeClr val="tx1"/>
                          </a:solidFill>
                          <a:effectLst/>
                          <a:latin typeface="Calibri" pitchFamily="34" charset="0"/>
                        </a:rPr>
                        <a:t>At least 90% coverage of the global every 24 hours (monthly average)</a:t>
                      </a: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 typeface="Arial" charset="0"/>
                        <a:buNone/>
                        <a:tabLst/>
                      </a:pPr>
                      <a:r>
                        <a:rPr kumimoji="0" lang="en-US" sz="1200" b="0" i="0" u="none" strike="noStrike" cap="none" normalizeH="0" baseline="0" dirty="0" smtClean="0">
                          <a:ln>
                            <a:noFill/>
                          </a:ln>
                          <a:solidFill>
                            <a:schemeClr val="tx1"/>
                          </a:solidFill>
                          <a:effectLst/>
                          <a:latin typeface="Calibri" pitchFamily="34" charset="0"/>
                        </a:rPr>
                        <a:t>6 hrs</a:t>
                      </a: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6962">
                <a:tc>
                  <a:txBody>
                    <a:bodyPr/>
                    <a:lstStyle/>
                    <a:p>
                      <a:pPr marL="342900" marR="0" lvl="0" indent="-342900" algn="l" defTabSz="914400" rtl="0" eaLnBrk="0" fontAlgn="base" latinLnBrk="0" hangingPunct="0">
                        <a:lnSpc>
                          <a:spcPct val="100000"/>
                        </a:lnSpc>
                        <a:spcBef>
                          <a:spcPct val="0"/>
                        </a:spcBef>
                        <a:spcAft>
                          <a:spcPct val="0"/>
                        </a:spcAft>
                        <a:buClrTx/>
                        <a:buSzTx/>
                        <a:buFont typeface="Arial" charset="0"/>
                        <a:buNone/>
                        <a:tabLst/>
                      </a:pPr>
                      <a:r>
                        <a:rPr kumimoji="0" lang="en-US" sz="1200" b="1" i="0" u="none" strike="noStrike" cap="none" normalizeH="0" baseline="0" dirty="0" smtClean="0">
                          <a:ln>
                            <a:noFill/>
                          </a:ln>
                          <a:solidFill>
                            <a:schemeClr val="tx1"/>
                          </a:solidFill>
                          <a:effectLst/>
                          <a:latin typeface="Calibri" pitchFamily="34" charset="0"/>
                        </a:rPr>
                        <a:t>g. Geographic coverage</a:t>
                      </a: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 typeface="Arial" charset="0"/>
                        <a:buNone/>
                        <a:tabLst/>
                      </a:pPr>
                      <a:r>
                        <a:rPr kumimoji="0" lang="en-US" sz="1200" b="0" i="0" u="none" strike="noStrike" cap="none" normalizeH="0" baseline="0" dirty="0" smtClean="0">
                          <a:ln>
                            <a:noFill/>
                          </a:ln>
                          <a:solidFill>
                            <a:schemeClr val="tx1"/>
                          </a:solidFill>
                          <a:effectLst/>
                          <a:latin typeface="Calibri" pitchFamily="34" charset="0"/>
                        </a:rPr>
                        <a:t>All Ice-covered regions of the global ocean </a:t>
                      </a: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 typeface="Arial" charset="0"/>
                        <a:buNone/>
                        <a:tabLst/>
                      </a:pPr>
                      <a:r>
                        <a:rPr kumimoji="0" lang="en-US" sz="1200" b="0" i="0" u="none" strike="noStrike" cap="none" normalizeH="0" baseline="0" dirty="0" smtClean="0">
                          <a:ln>
                            <a:noFill/>
                          </a:ln>
                          <a:solidFill>
                            <a:schemeClr val="tx1"/>
                          </a:solidFill>
                          <a:effectLst/>
                          <a:latin typeface="Calibri" pitchFamily="34" charset="0"/>
                        </a:rPr>
                        <a:t>All Ice-covered regions of the global ocean </a:t>
                      </a: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6962">
                <a:tc gridSpan="3">
                  <a:txBody>
                    <a:bodyPr/>
                    <a:lstStyle/>
                    <a:p>
                      <a:pPr marL="342900" marR="0" lvl="0" indent="-342900" algn="l" defTabSz="914400" rtl="0" eaLnBrk="0" fontAlgn="base" latinLnBrk="0" hangingPunct="0">
                        <a:lnSpc>
                          <a:spcPct val="100000"/>
                        </a:lnSpc>
                        <a:spcBef>
                          <a:spcPct val="0"/>
                        </a:spcBef>
                        <a:spcAft>
                          <a:spcPct val="0"/>
                        </a:spcAft>
                        <a:buClrTx/>
                        <a:buSzTx/>
                        <a:buFont typeface="Arial" charset="0"/>
                        <a:buNone/>
                        <a:tabLst/>
                      </a:pPr>
                      <a:r>
                        <a:rPr kumimoji="0" lang="en-US" sz="1100" b="0" i="0" u="none" strike="noStrike" cap="none" normalizeH="0" baseline="0" dirty="0" smtClean="0">
                          <a:ln>
                            <a:noFill/>
                          </a:ln>
                          <a:solidFill>
                            <a:schemeClr val="tx1"/>
                          </a:solidFill>
                          <a:effectLst/>
                          <a:latin typeface="Calibri" pitchFamily="34" charset="0"/>
                        </a:rPr>
                        <a:t>Notes:</a:t>
                      </a:r>
                    </a:p>
                    <a:p>
                      <a:pPr marL="342900" marR="0" lvl="0" indent="-342900" algn="l" defTabSz="914400" rtl="0" eaLnBrk="0" fontAlgn="base" latinLnBrk="0" hangingPunct="0">
                        <a:lnSpc>
                          <a:spcPct val="100000"/>
                        </a:lnSpc>
                        <a:spcBef>
                          <a:spcPct val="0"/>
                        </a:spcBef>
                        <a:spcAft>
                          <a:spcPct val="0"/>
                        </a:spcAft>
                        <a:buClrTx/>
                        <a:buSzTx/>
                        <a:buFont typeface="Arial" charset="0"/>
                        <a:buNone/>
                        <a:tabLst/>
                      </a:pPr>
                      <a:r>
                        <a:rPr kumimoji="0" lang="en-US" sz="1100" b="0" i="0" u="none" strike="noStrike" cap="none" normalizeH="0" baseline="0" dirty="0" smtClean="0">
                          <a:ln>
                            <a:noFill/>
                          </a:ln>
                          <a:solidFill>
                            <a:schemeClr val="tx1"/>
                          </a:solidFill>
                          <a:effectLst/>
                          <a:latin typeface="Calibri" pitchFamily="34" charset="0"/>
                        </a:rPr>
                        <a:t>1. VIIRS produces a sea ice concentration IP in clear sky conditions, which is provided as an input to the ice surface temperature calculation</a:t>
                      </a: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342900" marR="0" lvl="0" indent="-342900" algn="l" defTabSz="914400" rtl="0" eaLnBrk="0" fontAlgn="base" latinLnBrk="0" hangingPunct="0">
                        <a:lnSpc>
                          <a:spcPct val="100000"/>
                        </a:lnSpc>
                        <a:spcBef>
                          <a:spcPct val="0"/>
                        </a:spcBef>
                        <a:spcAft>
                          <a:spcPct val="0"/>
                        </a:spcAft>
                        <a:buClrTx/>
                        <a:buSzTx/>
                        <a:buFont typeface="Arial" charset="0"/>
                        <a:buNone/>
                        <a:tabLst/>
                      </a:pPr>
                      <a:endParaRPr kumimoji="0" lang="en-US" sz="1200" b="0" i="0" u="none" strike="noStrike" cap="none" normalizeH="0" baseline="0" dirty="0" smtClean="0">
                        <a:ln>
                          <a:noFill/>
                        </a:ln>
                        <a:solidFill>
                          <a:schemeClr val="tx1"/>
                        </a:solidFill>
                        <a:effectLst/>
                        <a:latin typeface="Calibri" pitchFamily="34" charset="0"/>
                      </a:endParaRP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342900" marR="0" lvl="0" indent="-342900" algn="l" defTabSz="914400" rtl="0" eaLnBrk="0" fontAlgn="base" latinLnBrk="0" hangingPunct="0">
                        <a:lnSpc>
                          <a:spcPct val="100000"/>
                        </a:lnSpc>
                        <a:spcBef>
                          <a:spcPct val="0"/>
                        </a:spcBef>
                        <a:spcAft>
                          <a:spcPct val="0"/>
                        </a:spcAft>
                        <a:buClrTx/>
                        <a:buSzTx/>
                        <a:buFont typeface="Arial" charset="0"/>
                        <a:buNone/>
                        <a:tabLst/>
                      </a:pPr>
                      <a:endParaRPr kumimoji="0" lang="en-US" sz="1200" b="0" i="0" u="none" strike="noStrike" cap="none" normalizeH="0" baseline="0" dirty="0" smtClean="0">
                        <a:ln>
                          <a:noFill/>
                        </a:ln>
                        <a:solidFill>
                          <a:schemeClr val="tx1"/>
                        </a:solidFill>
                        <a:effectLst/>
                        <a:latin typeface="Calibri" pitchFamily="34" charset="0"/>
                      </a:endParaRPr>
                    </a:p>
                  </a:txBody>
                  <a:tcPr marT="45732" marB="4573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178684119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NPP_FO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NPP_FOR.potx</Template>
  <TotalTime>5101</TotalTime>
  <Words>2485</Words>
  <Application>Microsoft Macintosh PowerPoint</Application>
  <PresentationFormat>On-screen Show (4:3)</PresentationFormat>
  <Paragraphs>380</Paragraphs>
  <Slides>26</Slides>
  <Notes>4</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NPP_FOR</vt:lpstr>
      <vt:lpstr>Request for VIIRS Sea Ice Concentration IP  Beta Maturity </vt:lpstr>
      <vt:lpstr>Outline</vt:lpstr>
      <vt:lpstr>VIIRS Sea Ice Concentration IP Product Users </vt:lpstr>
      <vt:lpstr>Beta EDR Maturity Definition</vt:lpstr>
      <vt:lpstr>Summary of the VIIRS Sea Ice Conc. IP  </vt:lpstr>
      <vt:lpstr>Summary of the VIIRS Sea Ice Conc. IP   Algorithm Inputs</vt:lpstr>
      <vt:lpstr>Summary of VIIRS Sea Ice Conc. IP Processing Flow</vt:lpstr>
      <vt:lpstr>VIIRS Sea Ice Characterization L1RD Requirements </vt:lpstr>
      <vt:lpstr>VIIRS Sea Ice Characterization L1RD Requirements (Continued)</vt:lpstr>
      <vt:lpstr>History of Algorithm changes/updates</vt:lpstr>
      <vt:lpstr>Beta Maturity Evaluation</vt:lpstr>
      <vt:lpstr>Beta Maturity Evaluation – Comparison of VIIRS Ice Conc. to Passive Microwave</vt:lpstr>
      <vt:lpstr>Beta Maturity Evaluation – Comparison of VIIRS Ice Conc. to Passive Microwave</vt:lpstr>
      <vt:lpstr>Beta Maturity Evaluation – Comparison  VIIRS Ice Conc. Passive Microwave</vt:lpstr>
      <vt:lpstr>Beta Justification Summary </vt:lpstr>
      <vt:lpstr>Beta Justification Summary</vt:lpstr>
      <vt:lpstr>Beta Justification Summary </vt:lpstr>
      <vt:lpstr>Caveats for Operational VIIRS Ice  Concentration IP (additional issues)</vt:lpstr>
      <vt:lpstr>Caveats for Operational Ice Concentration IP False Ice Observed near scattered clouds</vt:lpstr>
      <vt:lpstr>PowerPoint Presentation</vt:lpstr>
      <vt:lpstr>Caveats for Operational Ice Concentration IP Observed Missing Sea Ice</vt:lpstr>
      <vt:lpstr>Beta Maturity Evaluation - test to improve SIC IP  </vt:lpstr>
      <vt:lpstr>Beta Maturity Evaluation - Sliding Window Cloud Filtering Test </vt:lpstr>
      <vt:lpstr>Additional Supporting Documentation</vt:lpstr>
      <vt:lpstr>Future Plans and Issues</vt:lpstr>
      <vt:lpstr>Conclusion </vt:lpstr>
    </vt:vector>
  </TitlesOfParts>
  <Company>Lockheed Martin IS&amp;GS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CrIMSS EDR Beta Request</dc:title>
  <dc:creator>Christopher Barnet</dc:creator>
  <cp:lastModifiedBy>Jeff Key</cp:lastModifiedBy>
  <cp:revision>452</cp:revision>
  <dcterms:created xsi:type="dcterms:W3CDTF">2011-07-07T16:52:26Z</dcterms:created>
  <dcterms:modified xsi:type="dcterms:W3CDTF">2013-04-19T09:30:43Z</dcterms:modified>
</cp:coreProperties>
</file>