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65"/>
  </p:notesMasterIdLst>
  <p:handoutMasterIdLst>
    <p:handoutMasterId r:id="rId66"/>
  </p:handoutMasterIdLst>
  <p:sldIdLst>
    <p:sldId id="256" r:id="rId2"/>
    <p:sldId id="387" r:id="rId3"/>
    <p:sldId id="305" r:id="rId4"/>
    <p:sldId id="351" r:id="rId5"/>
    <p:sldId id="390" r:id="rId6"/>
    <p:sldId id="391" r:id="rId7"/>
    <p:sldId id="350" r:id="rId8"/>
    <p:sldId id="265" r:id="rId9"/>
    <p:sldId id="298" r:id="rId10"/>
    <p:sldId id="299" r:id="rId11"/>
    <p:sldId id="307" r:id="rId12"/>
    <p:sldId id="393" r:id="rId13"/>
    <p:sldId id="406" r:id="rId14"/>
    <p:sldId id="405" r:id="rId15"/>
    <p:sldId id="292" r:id="rId16"/>
    <p:sldId id="327" r:id="rId17"/>
    <p:sldId id="324" r:id="rId18"/>
    <p:sldId id="344" r:id="rId19"/>
    <p:sldId id="342" r:id="rId20"/>
    <p:sldId id="403" r:id="rId21"/>
    <p:sldId id="404" r:id="rId22"/>
    <p:sldId id="294" r:id="rId23"/>
    <p:sldId id="334" r:id="rId24"/>
    <p:sldId id="335" r:id="rId25"/>
    <p:sldId id="349" r:id="rId26"/>
    <p:sldId id="337" r:id="rId27"/>
    <p:sldId id="336" r:id="rId28"/>
    <p:sldId id="345" r:id="rId29"/>
    <p:sldId id="394" r:id="rId30"/>
    <p:sldId id="395" r:id="rId31"/>
    <p:sldId id="308" r:id="rId32"/>
    <p:sldId id="326" r:id="rId33"/>
    <p:sldId id="291" r:id="rId34"/>
    <p:sldId id="392" r:id="rId35"/>
    <p:sldId id="388" r:id="rId36"/>
    <p:sldId id="358" r:id="rId37"/>
    <p:sldId id="359" r:id="rId38"/>
    <p:sldId id="360" r:id="rId39"/>
    <p:sldId id="363" r:id="rId40"/>
    <p:sldId id="370" r:id="rId41"/>
    <p:sldId id="364" r:id="rId42"/>
    <p:sldId id="365" r:id="rId43"/>
    <p:sldId id="366" r:id="rId44"/>
    <p:sldId id="367" r:id="rId45"/>
    <p:sldId id="368" r:id="rId46"/>
    <p:sldId id="369" r:id="rId47"/>
    <p:sldId id="371" r:id="rId48"/>
    <p:sldId id="372" r:id="rId49"/>
    <p:sldId id="373" r:id="rId50"/>
    <p:sldId id="396" r:id="rId51"/>
    <p:sldId id="397" r:id="rId52"/>
    <p:sldId id="400" r:id="rId53"/>
    <p:sldId id="401" r:id="rId54"/>
    <p:sldId id="399" r:id="rId55"/>
    <p:sldId id="402" r:id="rId56"/>
    <p:sldId id="384" r:id="rId57"/>
    <p:sldId id="374" r:id="rId58"/>
    <p:sldId id="377" r:id="rId59"/>
    <p:sldId id="378" r:id="rId60"/>
    <p:sldId id="379" r:id="rId61"/>
    <p:sldId id="380" r:id="rId62"/>
    <p:sldId id="381" r:id="rId63"/>
    <p:sldId id="382"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 id="1" name="s119705" initials="rmahoney" lastIdx="6" clrIdx="1"/>
  <p:cmAuthor id="2" name="Mark Tschudi" initials="MT"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D9"/>
    <a:srgbClr val="AA46AF"/>
    <a:srgbClr val="AF4BB4"/>
    <a:srgbClr val="AA4BBE"/>
    <a:srgbClr val="AF4BC8"/>
    <a:srgbClr val="AB32B8"/>
    <a:srgbClr val="A630B2"/>
    <a:srgbClr val="BC3ACA"/>
    <a:srgbClr val="C47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04" autoAdjust="0"/>
    <p:restoredTop sz="93011" autoAdjust="0"/>
  </p:normalViewPr>
  <p:slideViewPr>
    <p:cSldViewPr snapToGrid="0" snapToObjects="1" showGuides="1">
      <p:cViewPr varScale="1">
        <p:scale>
          <a:sx n="124" d="100"/>
          <a:sy n="124" d="100"/>
        </p:scale>
        <p:origin x="-112" y="-3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1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commentAuthors" Target="commentAuthors.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3-09-19T11:57:56.076" idx="6">
    <p:pos x="5821" y="3031"/>
    <p:text>Corrected subroutine name to IC_fraction</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3-09-08T14:37:27.319" idx="3">
    <p:pos x="5227" y="3112"/>
    <p:text>The IST EDR was declared provisional with an effectivity date of 15-Oct-2012. However, there is no requirement to perform a Beta or Provisional review for ST IP since it is not mentioned in the L1RD spec.   I think we need have one plot comparing ST IP and Ice Bridge in the Evaluation section and hope there are no large discrepancies with IST.</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3-09-08T14:32:43.549" idx="2">
    <p:pos x="5614" y="3920"/>
    <p:text>We need to discuss this since ST IP we were not required to provide a Beta Maturity request for this product since there is no mention of it in the L1RD spec.   Perhaps we need to have a chart that compares performance with this against the same IceBrdge data used for IST. If the performance shows no obvious large discrepancies it we could mention that.</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3E7F75-7915-45A3-ADC8-C223871FEA7F}" type="datetimeFigureOut">
              <a:rPr lang="en-US" smtClean="0"/>
              <a:pPr/>
              <a:t>Nov 14, 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DRAFT</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EBBD97-1164-4BD4-B939-002A5B526F91}" type="slidenum">
              <a:rPr lang="en-US" smtClean="0"/>
              <a:pPr/>
              <a:t>‹#›</a:t>
            </a:fld>
            <a:endParaRPr lang="en-US" dirty="0"/>
          </a:p>
        </p:txBody>
      </p:sp>
    </p:spTree>
    <p:extLst>
      <p:ext uri="{BB962C8B-B14F-4D97-AF65-F5344CB8AC3E}">
        <p14:creationId xmlns:p14="http://schemas.microsoft.com/office/powerpoint/2010/main" val="184847990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FB0CF-5528-C744-A119-58E52B5EA66C}" type="datetimeFigureOut">
              <a:rPr lang="en-US" smtClean="0"/>
              <a:pPr/>
              <a:t>Nov 14, 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DRAFT</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B2DB1-9050-F54C-8252-2890C3B05854}" type="slidenum">
              <a:rPr lang="en-US" smtClean="0"/>
              <a:pPr/>
              <a:t>‹#›</a:t>
            </a:fld>
            <a:endParaRPr lang="en-US" dirty="0"/>
          </a:p>
        </p:txBody>
      </p:sp>
    </p:spTree>
    <p:extLst>
      <p:ext uri="{BB962C8B-B14F-4D97-AF65-F5344CB8AC3E}">
        <p14:creationId xmlns:p14="http://schemas.microsoft.com/office/powerpoint/2010/main" val="2669210825"/>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a:t>
            </a:fld>
            <a:endParaRPr lang="en-US" dirty="0"/>
          </a:p>
        </p:txBody>
      </p:sp>
      <p:sp>
        <p:nvSpPr>
          <p:cNvPr id="5" name="Footer Placeholder 4"/>
          <p:cNvSpPr>
            <a:spLocks noGrp="1"/>
          </p:cNvSpPr>
          <p:nvPr>
            <p:ph type="ftr" sz="quarter" idx="11"/>
          </p:nvPr>
        </p:nvSpPr>
        <p:spPr/>
        <p:txBody>
          <a:bodyPr/>
          <a:lstStyle/>
          <a:p>
            <a:r>
              <a:rPr lang="en-US" dirty="0" smtClean="0"/>
              <a:t>DRAFT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11FB2-1351-46F6-B018-E7F44B8DCC61}" type="slidenum">
              <a:rPr lang="en-US"/>
              <a:pPr/>
              <a:t>3</a:t>
            </a:fld>
            <a:endParaRPr lang="en-US" dirty="0"/>
          </a:p>
        </p:txBody>
      </p:sp>
      <p:sp>
        <p:nvSpPr>
          <p:cNvPr id="3213314" name="Rectangle 2"/>
          <p:cNvSpPr>
            <a:spLocks noGrp="1" noRot="1" noChangeAspect="1" noChangeArrowheads="1" noTextEdit="1"/>
          </p:cNvSpPr>
          <p:nvPr>
            <p:ph type="sldImg"/>
          </p:nvPr>
        </p:nvSpPr>
        <p:spPr>
          <a:xfrm>
            <a:off x="1155700" y="690563"/>
            <a:ext cx="4552950" cy="3416300"/>
          </a:xfrm>
          <a:ln/>
        </p:spPr>
      </p:sp>
      <p:sp>
        <p:nvSpPr>
          <p:cNvPr id="3213315" name="Rectangle 3"/>
          <p:cNvSpPr>
            <a:spLocks noGrp="1" noChangeArrowheads="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DRAFT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dirty="0"/>
              <a:t>Ancillary</a:t>
            </a:r>
          </a:p>
          <a:p>
            <a:r>
              <a:rPr lang="en-US" dirty="0"/>
              <a:t>GFS forecast surface pressure, lapse rate, and air temperature (for topography corrected surface pressure)</a:t>
            </a:r>
          </a:p>
          <a:p>
            <a:endParaRPr lang="en-US" dirty="0"/>
          </a:p>
          <a:p>
            <a:r>
              <a:rPr lang="en-US" dirty="0"/>
              <a:t>Look-up tables</a:t>
            </a:r>
          </a:p>
          <a:p>
            <a:r>
              <a:rPr lang="en-US" dirty="0"/>
              <a:t>DEM for surface altitude</a:t>
            </a:r>
          </a:p>
          <a:p>
            <a:r>
              <a:rPr lang="en-US" dirty="0"/>
              <a:t>Infrared and Microwave OSS coefficients</a:t>
            </a:r>
          </a:p>
          <a:p>
            <a:r>
              <a:rPr lang="en-US" dirty="0"/>
              <a:t>Local Angle Correction</a:t>
            </a:r>
          </a:p>
          <a:p>
            <a:r>
              <a:rPr lang="en-US" dirty="0"/>
              <a:t>IR emissivity and reflectivity covariance</a:t>
            </a:r>
          </a:p>
          <a:p>
            <a:r>
              <a:rPr lang="en-US" dirty="0"/>
              <a:t>MW emissivity covariance</a:t>
            </a:r>
          </a:p>
          <a:p>
            <a:r>
              <a:rPr lang="en-US" dirty="0"/>
              <a:t>AVTP and AVMP and Ozone covariance</a:t>
            </a:r>
          </a:p>
        </p:txBody>
      </p:sp>
      <p:sp>
        <p:nvSpPr>
          <p:cNvPr id="4" name="Footer Placeholder 3"/>
          <p:cNvSpPr>
            <a:spLocks noGrp="1"/>
          </p:cNvSpPr>
          <p:nvPr>
            <p:ph type="ftr" sz="quarter" idx="10"/>
          </p:nvPr>
        </p:nvSpPr>
        <p:spPr/>
        <p:txBody>
          <a:bodyPr/>
          <a:lstStyle/>
          <a:p>
            <a:r>
              <a:rPr lang="en-US" dirty="0" smtClean="0"/>
              <a:t>DRAFT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was recently discovered that the Surface Temperature intermediate product (IP) and the VIIRS Ice Surface Temperature (IST) EDR were producing significantly different (1-3 degrees) temperatures over sea ice for early 2012 data. It was discovered that on August 10, 2012 the IDPS implemented the MX 6.0 build, which included corrected IST regression coefficients that were delivered in 2010. The correct Surface Temperature IP regression coefficients were also delivered in 2010 but were implemented with the MX 5.0 build before the launch of NPP. The two products are in much closer agreement now, as illustrated in a comparison with </a:t>
            </a:r>
            <a:r>
              <a:rPr lang="en-US" sz="1200" kern="1200" dirty="0" err="1" smtClean="0">
                <a:solidFill>
                  <a:schemeClr val="tx1"/>
                </a:solidFill>
                <a:effectLst/>
                <a:latin typeface="+mn-lt"/>
                <a:ea typeface="+mn-ea"/>
                <a:cs typeface="+mn-cs"/>
              </a:rPr>
              <a:t>IceBridge</a:t>
            </a:r>
            <a:r>
              <a:rPr lang="en-US" sz="1200" kern="1200" dirty="0" smtClean="0">
                <a:solidFill>
                  <a:schemeClr val="tx1"/>
                </a:solidFill>
                <a:effectLst/>
                <a:latin typeface="+mn-lt"/>
                <a:ea typeface="+mn-ea"/>
                <a:cs typeface="+mn-cs"/>
              </a:rPr>
              <a:t> aircraft data over the Arctic Ocean where the IST EDR was reprocessed with the corrected coefficients.</a:t>
            </a:r>
            <a:r>
              <a:rPr lang="en-US" dirty="0" smtClean="0">
                <a:effectLst/>
              </a:rPr>
              <a:t> </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latin typeface="Calibri"/>
              </a:rPr>
              <a:t>DRAFT</a:t>
            </a:r>
            <a:endParaRPr lang="en-US" dirty="0">
              <a:solidFill>
                <a:prstClr val="black"/>
              </a:solidFill>
              <a:latin typeface="Calibri"/>
            </a:endParaRPr>
          </a:p>
        </p:txBody>
      </p:sp>
      <p:sp>
        <p:nvSpPr>
          <p:cNvPr id="5" name="Slide Number Placeholder 4"/>
          <p:cNvSpPr>
            <a:spLocks noGrp="1"/>
          </p:cNvSpPr>
          <p:nvPr>
            <p:ph type="sldNum" sz="quarter" idx="11"/>
          </p:nvPr>
        </p:nvSpPr>
        <p:spPr/>
        <p:txBody>
          <a:bodyPr/>
          <a:lstStyle/>
          <a:p>
            <a:fld id="{370B2DB1-9050-F54C-8252-2890C3B05854}"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151682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DRAFT</a:t>
            </a:r>
            <a:endParaRPr lang="en-US" dirty="0"/>
          </a:p>
        </p:txBody>
      </p:sp>
      <p:sp>
        <p:nvSpPr>
          <p:cNvPr id="5" name="Slide Number Placeholder 4"/>
          <p:cNvSpPr>
            <a:spLocks noGrp="1"/>
          </p:cNvSpPr>
          <p:nvPr>
            <p:ph type="sldNum" sz="quarter" idx="11"/>
          </p:nvPr>
        </p:nvSpPr>
        <p:spPr/>
        <p:txBody>
          <a:bodyPr/>
          <a:lstStyle/>
          <a:p>
            <a:fld id="{370B2DB1-9050-F54C-8252-2890C3B05854}" type="slidenum">
              <a:rPr lang="en-US" smtClean="0"/>
              <a:pPr/>
              <a:t>17</a:t>
            </a:fld>
            <a:endParaRPr lang="en-US" dirty="0"/>
          </a:p>
        </p:txBody>
      </p:sp>
    </p:spTree>
    <p:extLst>
      <p:ext uri="{BB962C8B-B14F-4D97-AF65-F5344CB8AC3E}">
        <p14:creationId xmlns:p14="http://schemas.microsoft.com/office/powerpoint/2010/main" val="207405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 example of the collocated VIIRS and passive microwave sea ice concentration on April 30, 2013 is given in Figure 6. The microwave product shows a reduction in the sea ice concentration from the pack ice to the ice edge, while the VIIRS product does not. This difference can partly be attributed to the differences in instrument sensitivities, instrument field-of-view, and the fundamental differences in the retrieval algorithms. </a:t>
            </a:r>
            <a:r>
              <a:rPr lang="en-US" sz="1200" i="1" kern="1200" dirty="0" smtClean="0">
                <a:solidFill>
                  <a:schemeClr val="tx1"/>
                </a:solidFill>
                <a:latin typeface="+mn-lt"/>
                <a:ea typeface="+mn-ea"/>
                <a:cs typeface="+mn-cs"/>
              </a:rPr>
              <a:t>Sea ice concentration retrievals from microwave sensors tend to underestimate due to factors including water attenuation due to melt, weather contamination, and etc., and the estimation are also more common along the marginal ice zone, This underestimation is shown in Figure 6 when VIIRS and passive microwave sea ice concentration are compared to the sea ice concentration from ice chart. Over the Hudson Bay, Hudson Strait, and Davis Strait, both ice chart and VIIRS show higher than 90% sea ice concentration, while microwave product shows sea ice concentration around 50%. This also explains the large sea ice concentration differences for the intermediate values from microwave product shown in next</a:t>
            </a:r>
            <a:r>
              <a:rPr lang="en-US" sz="1200" i="1" kern="1200" baseline="0" dirty="0" smtClean="0">
                <a:solidFill>
                  <a:schemeClr val="tx1"/>
                </a:solidFill>
                <a:latin typeface="+mn-lt"/>
                <a:ea typeface="+mn-ea"/>
                <a:cs typeface="+mn-cs"/>
              </a:rPr>
              <a:t> slide</a:t>
            </a:r>
            <a:r>
              <a:rPr lang="en-US" sz="1200" i="1" kern="1200" dirty="0" smtClean="0">
                <a:solidFill>
                  <a:schemeClr val="tx1"/>
                </a:solidFill>
                <a:latin typeface="+mn-lt"/>
                <a:ea typeface="+mn-ea"/>
                <a:cs typeface="+mn-cs"/>
              </a:rPr>
              <a:t>.</a:t>
            </a:r>
            <a:r>
              <a:rPr lang="en-US" dirty="0" smtClean="0"/>
              <a:t> </a:t>
            </a:r>
            <a:endParaRPr lang="en-US" dirty="0"/>
          </a:p>
        </p:txBody>
      </p:sp>
      <p:sp>
        <p:nvSpPr>
          <p:cNvPr id="4" name="Footer Placeholder 3"/>
          <p:cNvSpPr>
            <a:spLocks noGrp="1"/>
          </p:cNvSpPr>
          <p:nvPr>
            <p:ph type="ftr" sz="quarter" idx="10"/>
          </p:nvPr>
        </p:nvSpPr>
        <p:spPr/>
        <p:txBody>
          <a:bodyPr/>
          <a:lstStyle/>
          <a:p>
            <a:r>
              <a:rPr lang="en-US" smtClean="0"/>
              <a:t>DRAFT</a:t>
            </a:r>
            <a:endParaRPr lang="en-US" dirty="0"/>
          </a:p>
        </p:txBody>
      </p:sp>
      <p:sp>
        <p:nvSpPr>
          <p:cNvPr id="5" name="Slide Number Placeholder 4"/>
          <p:cNvSpPr>
            <a:spLocks noGrp="1"/>
          </p:cNvSpPr>
          <p:nvPr>
            <p:ph type="sldNum" sz="quarter" idx="11"/>
          </p:nvPr>
        </p:nvSpPr>
        <p:spPr/>
        <p:txBody>
          <a:bodyPr/>
          <a:lstStyle/>
          <a:p>
            <a:fld id="{370B2DB1-9050-F54C-8252-2890C3B05854}" type="slidenum">
              <a:rPr lang="en-US" smtClean="0"/>
              <a:pPr/>
              <a:t>20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All collocated VIIRS and passive microwave sea ice concentration retrievals in each month were collected from August 2012 to May 2013 over both the Arctic and Antarctic. In each month, histograms of sea ice concentration differences between the VIIRS and passive microwave products were plotted for all cases and for cases with passive microwave sea ice concentrations in the bins 0-20%, 20-40%, 40-60%, 60-80%, and 80-100%. </a:t>
            </a:r>
          </a:p>
          <a:p>
            <a:r>
              <a:rPr lang="en-US" sz="1200" kern="1200" dirty="0" smtClean="0">
                <a:solidFill>
                  <a:schemeClr val="tx1"/>
                </a:solidFill>
                <a:latin typeface="+mn-lt"/>
                <a:ea typeface="+mn-ea"/>
                <a:cs typeface="+mn-cs"/>
              </a:rPr>
              <a:t>An example of the histogram and statistical analysis in February 2013 is shown in this</a:t>
            </a:r>
            <a:r>
              <a:rPr lang="en-US" sz="1200" kern="1200" baseline="0" dirty="0" smtClean="0">
                <a:solidFill>
                  <a:schemeClr val="tx1"/>
                </a:solidFill>
                <a:latin typeface="+mn-lt"/>
                <a:ea typeface="+mn-ea"/>
                <a:cs typeface="+mn-cs"/>
              </a:rPr>
              <a:t> slide</a:t>
            </a:r>
            <a:r>
              <a:rPr lang="en-US" sz="1200" kern="1200" dirty="0" smtClean="0">
                <a:solidFill>
                  <a:schemeClr val="tx1"/>
                </a:solidFill>
                <a:latin typeface="+mn-lt"/>
                <a:ea typeface="+mn-ea"/>
                <a:cs typeface="+mn-cs"/>
              </a:rPr>
              <a:t>. Over 200,000 collocated cases were collected in that month. The VIIRS sea ice concentration retrievals show the smallest bias and precision, defined as the standard deviation of the measurement errors, for surface sea ice concentration between 80 and 100%. With lower sea ice concentration, the VIIRS retrievals show larger values of measurement bias and precision. Overall, the measurement accuracy and precision of VIIRS sea ice concentration retrievals are approximately 5% and 15%, respectively. These relatively small values are due to the larger percentage of cases with sea ice concentration between 80 and 100%. In the Arctic, the accuracies of VIIRS sea ice concentration are under 10% for most months, while the precision increases from 15% in February to 30% in July due to the. In the Antarctic, the accuracies increases from 13% in July and August to over 20% in February; and the precisions increases from 13% in July to 30% in February. The underestimation of microwave sea ice product for intermediate sea ice concentration may be the main reason of such differences.</a:t>
            </a:r>
            <a:r>
              <a:rPr lang="en-US" dirty="0" smtClean="0"/>
              <a:t> </a:t>
            </a:r>
            <a:endParaRPr lang="en-US" dirty="0"/>
          </a:p>
        </p:txBody>
      </p:sp>
      <p:sp>
        <p:nvSpPr>
          <p:cNvPr id="4" name="Footer Placeholder 3"/>
          <p:cNvSpPr>
            <a:spLocks noGrp="1"/>
          </p:cNvSpPr>
          <p:nvPr>
            <p:ph type="ftr" sz="quarter" idx="10"/>
          </p:nvPr>
        </p:nvSpPr>
        <p:spPr/>
        <p:txBody>
          <a:bodyPr/>
          <a:lstStyle/>
          <a:p>
            <a:r>
              <a:rPr lang="en-US" smtClean="0"/>
              <a:t>DRAFT</a:t>
            </a:r>
            <a:endParaRPr lang="en-US" dirty="0"/>
          </a:p>
        </p:txBody>
      </p:sp>
      <p:sp>
        <p:nvSpPr>
          <p:cNvPr id="5" name="Slide Number Placeholder 4"/>
          <p:cNvSpPr>
            <a:spLocks noGrp="1"/>
          </p:cNvSpPr>
          <p:nvPr>
            <p:ph type="sldNum" sz="quarter" idx="11"/>
          </p:nvPr>
        </p:nvSpPr>
        <p:spPr/>
        <p:txBody>
          <a:bodyPr/>
          <a:lstStyle/>
          <a:p>
            <a:fld id="{370B2DB1-9050-F54C-8252-2890C3B05854}" type="slidenum">
              <a:rPr lang="en-US" smtClean="0"/>
              <a:pPr/>
              <a:t>21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dirty="0"/>
              <a:t>Ancillary</a:t>
            </a:r>
          </a:p>
          <a:p>
            <a:r>
              <a:rPr lang="en-US" dirty="0"/>
              <a:t>GFS forecast surface pressure, lapse rate, and air temperature (for topography corrected surface pressure)</a:t>
            </a:r>
          </a:p>
          <a:p>
            <a:endParaRPr lang="en-US" dirty="0"/>
          </a:p>
          <a:p>
            <a:r>
              <a:rPr lang="en-US" dirty="0"/>
              <a:t>Look-up tables</a:t>
            </a:r>
          </a:p>
          <a:p>
            <a:r>
              <a:rPr lang="en-US" dirty="0"/>
              <a:t>DEM for surface altitude</a:t>
            </a:r>
          </a:p>
          <a:p>
            <a:r>
              <a:rPr lang="en-US" dirty="0"/>
              <a:t>Infrared and Microwave OSS coefficients</a:t>
            </a:r>
          </a:p>
          <a:p>
            <a:r>
              <a:rPr lang="en-US" dirty="0"/>
              <a:t>Local Angle Correction</a:t>
            </a:r>
          </a:p>
          <a:p>
            <a:r>
              <a:rPr lang="en-US" dirty="0"/>
              <a:t>IR emissivity and reflectivity covariance</a:t>
            </a:r>
          </a:p>
          <a:p>
            <a:r>
              <a:rPr lang="en-US" dirty="0"/>
              <a:t>MW emissivity covariance</a:t>
            </a:r>
          </a:p>
          <a:p>
            <a:r>
              <a:rPr lang="en-US" dirty="0"/>
              <a:t>AVTP and AVMP and Ozone covariance</a:t>
            </a:r>
          </a:p>
        </p:txBody>
      </p:sp>
      <p:sp>
        <p:nvSpPr>
          <p:cNvPr id="4" name="Footer Placeholder 3"/>
          <p:cNvSpPr>
            <a:spLocks noGrp="1"/>
          </p:cNvSpPr>
          <p:nvPr>
            <p:ph type="ftr" sz="quarter" idx="10"/>
          </p:nvPr>
        </p:nvSpPr>
        <p:spPr/>
        <p:txBody>
          <a:bodyPr/>
          <a:lstStyle/>
          <a:p>
            <a:r>
              <a:rPr lang="en-US" dirty="0" smtClean="0"/>
              <a:t>DRAFT</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46DF6EE0-4AF9-4636-AFD0-6F97DFC379C3}" type="datetime1">
              <a:rPr lang="en-US" smtClean="0"/>
              <a:pPr/>
              <a:t>Nov 14, 13</a:t>
            </a:fld>
            <a:endParaRPr lang="en-US" dirty="0"/>
          </a:p>
        </p:txBody>
      </p:sp>
      <p:sp>
        <p:nvSpPr>
          <p:cNvPr id="5" name="Footer Placeholder 4"/>
          <p:cNvSpPr>
            <a:spLocks noGrp="1"/>
          </p:cNvSpPr>
          <p:nvPr>
            <p:ph type="ftr" sz="quarter" idx="11"/>
          </p:nvPr>
        </p:nvSpPr>
        <p:spPr>
          <a:xfrm>
            <a:off x="3124200" y="6356350"/>
            <a:ext cx="2895600" cy="365125"/>
          </a:xfrm>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DFBEF28-F7DA-4F64-902D-7012AE52CB23}" type="datetime1">
              <a:rPr lang="en-US" smtClean="0"/>
              <a:pPr/>
              <a:t>Nov 14, 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83EB28-7C94-4355-8A68-2966CFE321D9}" type="datetime1">
              <a:rPr lang="en-US" smtClean="0"/>
              <a:pPr/>
              <a:t>Nov 14, 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F2819A-5CBF-4706-996D-E42FFCA47A75}" type="datetimeFigureOut">
              <a:rPr lang="en-US" smtClean="0"/>
              <a:pPr/>
              <a:t>Nov 14, 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A5D2748-604C-462A-B6AE-62058BDE930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EC4A79-51BB-4F49-83DF-09F2F716A181}" type="datetime1">
              <a:rPr lang="en-US" smtClean="0"/>
              <a:pPr/>
              <a:t>Nov 14, 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A245F7B1-464B-4E1C-B260-6ED334F76FEF}" type="datetime1">
              <a:rPr lang="en-US" smtClean="0"/>
              <a:pPr/>
              <a:t>Nov 14, 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E6AEA72-84F1-46E3-A1F4-550B03DFAD15}" type="datetime1">
              <a:rPr lang="en-US" smtClean="0"/>
              <a:pPr/>
              <a:t>Nov 14, 13</a:t>
            </a:fld>
            <a:endParaRPr lang="en-US" dirty="0"/>
          </a:p>
        </p:txBody>
      </p:sp>
      <p:sp>
        <p:nvSpPr>
          <p:cNvPr id="6" name="Footer Placeholder 5"/>
          <p:cNvSpPr>
            <a:spLocks noGrp="1"/>
          </p:cNvSpPr>
          <p:nvPr>
            <p:ph type="ftr" sz="quarter" idx="11"/>
          </p:nvPr>
        </p:nvSpPr>
        <p:spPr/>
        <p:txBody>
          <a:bodyPr/>
          <a:lstStyle/>
          <a:p>
            <a:r>
              <a:rPr lang="en-US" dirty="0"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CA0B0A2-0C67-40D7-AA4F-8D1F93BDB63D}" type="datetime1">
              <a:rPr lang="en-US" smtClean="0"/>
              <a:pPr/>
              <a:t>Nov 14, 13</a:t>
            </a:fld>
            <a:endParaRPr lang="en-US" dirty="0"/>
          </a:p>
        </p:txBody>
      </p:sp>
      <p:sp>
        <p:nvSpPr>
          <p:cNvPr id="8" name="Footer Placeholder 7"/>
          <p:cNvSpPr>
            <a:spLocks noGrp="1"/>
          </p:cNvSpPr>
          <p:nvPr>
            <p:ph type="ftr" sz="quarter" idx="11"/>
          </p:nvPr>
        </p:nvSpPr>
        <p:spPr/>
        <p:txBody>
          <a:bodyPr/>
          <a:lstStyle/>
          <a:p>
            <a:r>
              <a:rPr lang="en-US" dirty="0" smtClean="0"/>
              <a:t>main menu</a:t>
            </a:r>
            <a:endParaRPr lang="en-US" dirty="0"/>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DA302C16-E25E-4DE9-A9A9-882F41A7EC79}" type="datetime1">
              <a:rPr lang="en-US" smtClean="0"/>
              <a:pPr/>
              <a:t>Nov 14, 13</a:t>
            </a:fld>
            <a:endParaRPr lang="en-US" dirty="0"/>
          </a:p>
        </p:txBody>
      </p:sp>
      <p:sp>
        <p:nvSpPr>
          <p:cNvPr id="4" name="Footer Placeholder 3"/>
          <p:cNvSpPr>
            <a:spLocks noGrp="1"/>
          </p:cNvSpPr>
          <p:nvPr>
            <p:ph type="ftr" sz="quarter" idx="11"/>
          </p:nvPr>
        </p:nvSpPr>
        <p:spPr/>
        <p:txBody>
          <a:bodyPr/>
          <a:lstStyle/>
          <a:p>
            <a:r>
              <a:rPr lang="en-US" dirty="0" smtClean="0"/>
              <a:t>main menu</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9B89F-5FAF-4BC8-8854-AF5AD3E3473F}" type="datetime1">
              <a:rPr lang="en-US" smtClean="0"/>
              <a:pPr/>
              <a:t>Nov 14, 13</a:t>
            </a:fld>
            <a:endParaRPr lang="en-US" dirty="0"/>
          </a:p>
        </p:txBody>
      </p:sp>
      <p:sp>
        <p:nvSpPr>
          <p:cNvPr id="3" name="Footer Placeholder 2"/>
          <p:cNvSpPr>
            <a:spLocks noGrp="1"/>
          </p:cNvSpPr>
          <p:nvPr>
            <p:ph type="ftr" sz="quarter" idx="11"/>
          </p:nvPr>
        </p:nvSpPr>
        <p:spPr/>
        <p:txBody>
          <a:bodyPr/>
          <a:lstStyle/>
          <a:p>
            <a:r>
              <a:rPr lang="en-US" dirty="0" smtClean="0"/>
              <a:t>main menu</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A379A18E-E609-4544-BD7A-12315B331D7C}" type="datetime1">
              <a:rPr lang="en-US" smtClean="0"/>
              <a:pPr/>
              <a:t>Nov 14, 13</a:t>
            </a:fld>
            <a:endParaRPr lang="en-US" dirty="0"/>
          </a:p>
        </p:txBody>
      </p:sp>
      <p:sp>
        <p:nvSpPr>
          <p:cNvPr id="6" name="Footer Placeholder 5"/>
          <p:cNvSpPr>
            <a:spLocks noGrp="1"/>
          </p:cNvSpPr>
          <p:nvPr>
            <p:ph type="ftr" sz="quarter" idx="11"/>
          </p:nvPr>
        </p:nvSpPr>
        <p:spPr/>
        <p:txBody>
          <a:bodyPr/>
          <a:lstStyle/>
          <a:p>
            <a:r>
              <a:rPr lang="en-US" dirty="0"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492E349F-CDB1-41A4-9605-C3C38880D621}" type="datetime1">
              <a:rPr lang="en-US" smtClean="0"/>
              <a:pPr/>
              <a:t>Nov 14, 13</a:t>
            </a:fld>
            <a:endParaRPr lang="en-US" dirty="0"/>
          </a:p>
        </p:txBody>
      </p:sp>
      <p:sp>
        <p:nvSpPr>
          <p:cNvPr id="6" name="Footer Placeholder 5"/>
          <p:cNvSpPr>
            <a:spLocks noGrp="1"/>
          </p:cNvSpPr>
          <p:nvPr>
            <p:ph type="ftr" sz="quarter" idx="11"/>
          </p:nvPr>
        </p:nvSpPr>
        <p:spPr/>
        <p:txBody>
          <a:bodyPr/>
          <a:lstStyle/>
          <a:p>
            <a:r>
              <a:rPr lang="en-US" dirty="0"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9D261-1E8E-484B-843D-CC371AF3349C}" type="datetime1">
              <a:rPr lang="en-US" smtClean="0"/>
              <a:pPr/>
              <a:t>Nov 14, 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main menu</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dirty="0"/>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ea typeface="ＭＳ Ｐゴシック" pitchFamily="-108" charset="-128"/>
            </a:endParaRPr>
          </a:p>
        </p:txBody>
      </p:sp>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pic>
        <p:nvPicPr>
          <p:cNvPr id="16" name="Picture 15" descr="NOAA_logo.png"/>
          <p:cNvPicPr preferRelativeResize="0">
            <a:picLocks/>
          </p:cNvPicPr>
          <p:nvPr userDrawn="1"/>
        </p:nvPicPr>
        <p:blipFill>
          <a:blip r:embed="rId15"/>
          <a:stretch>
            <a:fillRect/>
          </a:stretch>
        </p:blipFill>
        <p:spPr>
          <a:xfrm>
            <a:off x="0" y="0"/>
            <a:ext cx="877824" cy="877824"/>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gi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eg"/><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image" Target="../media/image3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roups.ssec.wisc.edu/groups/jpss/cryosphere/report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543800" cy="1470025"/>
          </a:xfrm>
        </p:spPr>
        <p:txBody>
          <a:bodyPr>
            <a:normAutofit fontScale="90000"/>
          </a:bodyPr>
          <a:lstStyle/>
          <a:p>
            <a:r>
              <a:rPr lang="en-US" sz="4000" dirty="0" smtClean="0"/>
              <a:t>Request for</a:t>
            </a:r>
            <a:br>
              <a:rPr lang="en-US" sz="4000" dirty="0" smtClean="0"/>
            </a:br>
            <a:r>
              <a:rPr lang="en-US" sz="4000" dirty="0" smtClean="0"/>
              <a:t>VIIRS Sea Ice Characterization EDR </a:t>
            </a:r>
            <a:br>
              <a:rPr lang="en-US" sz="4000" dirty="0" smtClean="0"/>
            </a:br>
            <a:r>
              <a:rPr lang="en-US" sz="4000" dirty="0" smtClean="0"/>
              <a:t>and Sea Ice Concentration IP Provisional Maturity</a:t>
            </a:r>
            <a:r>
              <a:rPr lang="en-US" dirty="0" smtClean="0"/>
              <a:t/>
            </a:r>
            <a:br>
              <a:rPr lang="en-US" dirty="0" smtClean="0"/>
            </a:br>
            <a:endParaRPr lang="en-US" dirty="0"/>
          </a:p>
        </p:txBody>
      </p:sp>
      <p:sp>
        <p:nvSpPr>
          <p:cNvPr id="3" name="Subtitle 2"/>
          <p:cNvSpPr>
            <a:spLocks noGrp="1"/>
          </p:cNvSpPr>
          <p:nvPr>
            <p:ph type="subTitle" idx="4294967295"/>
          </p:nvPr>
        </p:nvSpPr>
        <p:spPr>
          <a:xfrm>
            <a:off x="866899" y="4504034"/>
            <a:ext cx="7362701" cy="1235041"/>
          </a:xfrm>
        </p:spPr>
        <p:txBody>
          <a:bodyPr>
            <a:normAutofit/>
          </a:bodyPr>
          <a:lstStyle/>
          <a:p>
            <a:pPr marL="0" indent="0" algn="ctr">
              <a:spcBef>
                <a:spcPts val="0"/>
              </a:spcBef>
              <a:buNone/>
            </a:pPr>
            <a:r>
              <a:rPr lang="en-US" sz="2000" dirty="0"/>
              <a:t>Cryosphere  Products Validation Team</a:t>
            </a:r>
          </a:p>
          <a:p>
            <a:pPr marL="0" indent="0" algn="ctr">
              <a:spcBef>
                <a:spcPts val="0"/>
              </a:spcBef>
              <a:buNone/>
            </a:pPr>
            <a:r>
              <a:rPr lang="en-US" sz="2000" dirty="0"/>
              <a:t>Jeff Key,  NOAA/NESDIS/STAR, Team Lead</a:t>
            </a:r>
          </a:p>
          <a:p>
            <a:pPr marL="0" indent="0" algn="ctr">
              <a:spcBef>
                <a:spcPts val="0"/>
              </a:spcBef>
              <a:buNone/>
            </a:pPr>
            <a:r>
              <a:rPr lang="en-US" sz="2000" dirty="0"/>
              <a:t>Paul Meade, Cryosphere  Products JAM</a:t>
            </a:r>
          </a:p>
        </p:txBody>
      </p:sp>
      <p:sp>
        <p:nvSpPr>
          <p:cNvPr id="4" name="Rectangle 3"/>
          <p:cNvSpPr/>
          <p:nvPr/>
        </p:nvSpPr>
        <p:spPr>
          <a:xfrm>
            <a:off x="1115334" y="3244333"/>
            <a:ext cx="6876626" cy="461665"/>
          </a:xfrm>
          <a:prstGeom prst="rect">
            <a:avLst/>
          </a:prstGeom>
        </p:spPr>
        <p:txBody>
          <a:bodyPr wrap="none">
            <a:spAutoFit/>
          </a:bodyPr>
          <a:lstStyle/>
          <a:p>
            <a:r>
              <a:rPr lang="en-US" sz="2400" dirty="0">
                <a:solidFill>
                  <a:srgbClr val="0000FF"/>
                </a:solidFill>
              </a:rPr>
              <a:t>Provisional </a:t>
            </a:r>
            <a:r>
              <a:rPr lang="en-US" sz="2400" dirty="0" err="1">
                <a:solidFill>
                  <a:srgbClr val="0000FF"/>
                </a:solidFill>
              </a:rPr>
              <a:t>Effectivity</a:t>
            </a:r>
            <a:r>
              <a:rPr lang="en-US" sz="2400" dirty="0">
                <a:solidFill>
                  <a:srgbClr val="0000FF"/>
                </a:solidFill>
              </a:rPr>
              <a:t> Date</a:t>
            </a:r>
            <a:r>
              <a:rPr lang="en-US" sz="2400" dirty="0" smtClean="0">
                <a:solidFill>
                  <a:srgbClr val="0000FF"/>
                </a:solidFill>
              </a:rPr>
              <a:t>: 15 October 2012 (MX 6.4)</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p:cNvSpPr/>
          <p:nvPr/>
        </p:nvSpPr>
        <p:spPr>
          <a:xfrm>
            <a:off x="199714" y="1071511"/>
            <a:ext cx="8652186" cy="4338689"/>
          </a:xfrm>
          <a:prstGeom prst="rect">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10" name="Rectangle 2"/>
          <p:cNvSpPr>
            <a:spLocks noGrp="1" noChangeArrowheads="1"/>
          </p:cNvSpPr>
          <p:nvPr>
            <p:ph type="title"/>
          </p:nvPr>
        </p:nvSpPr>
        <p:spPr>
          <a:xfrm>
            <a:off x="457200" y="27126"/>
            <a:ext cx="8229600" cy="792271"/>
          </a:xfrm>
        </p:spPr>
        <p:txBody>
          <a:bodyPr>
            <a:normAutofit fontScale="90000"/>
          </a:bodyPr>
          <a:lstStyle/>
          <a:p>
            <a:r>
              <a:rPr lang="en-US" dirty="0" smtClean="0"/>
              <a:t>Summary of VIIRS Sea Ice Conc. IP</a:t>
            </a:r>
            <a:br>
              <a:rPr lang="en-US" dirty="0" smtClean="0"/>
            </a:br>
            <a:r>
              <a:rPr lang="en-US" dirty="0" smtClean="0"/>
              <a:t>Processing Flow</a:t>
            </a:r>
          </a:p>
        </p:txBody>
      </p:sp>
      <p:sp>
        <p:nvSpPr>
          <p:cNvPr id="48" name="Slide Number Placeholder 47"/>
          <p:cNvSpPr>
            <a:spLocks noGrp="1"/>
          </p:cNvSpPr>
          <p:nvPr>
            <p:ph type="sldNum" sz="quarter" idx="12"/>
          </p:nvPr>
        </p:nvSpPr>
        <p:spPr/>
        <p:txBody>
          <a:bodyPr/>
          <a:lstStyle/>
          <a:p>
            <a:fld id="{96E36F11-A39A-294D-A59D-6180D50ED29D}" type="slidenum">
              <a:rPr lang="en-US" smtClean="0"/>
              <a:pPr/>
              <a:t>10</a:t>
            </a:fld>
            <a:endParaRPr lang="en-US" dirty="0"/>
          </a:p>
        </p:txBody>
      </p:sp>
      <p:grpSp>
        <p:nvGrpSpPr>
          <p:cNvPr id="190" name="Group 189"/>
          <p:cNvGrpSpPr/>
          <p:nvPr/>
        </p:nvGrpSpPr>
        <p:grpSpPr>
          <a:xfrm>
            <a:off x="326714" y="1273432"/>
            <a:ext cx="8382000" cy="3984785"/>
            <a:chOff x="457200" y="1725234"/>
            <a:chExt cx="8382000" cy="3984785"/>
          </a:xfrm>
        </p:grpSpPr>
        <p:sp>
          <p:nvSpPr>
            <p:cNvPr id="68616" name="Text Box 8"/>
            <p:cNvSpPr txBox="1">
              <a:spLocks noChangeArrowheads="1"/>
            </p:cNvSpPr>
            <p:nvPr/>
          </p:nvSpPr>
          <p:spPr bwMode="auto">
            <a:xfrm>
              <a:off x="3146114" y="1725234"/>
              <a:ext cx="2743200" cy="461665"/>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dirty="0" smtClean="0"/>
                <a:t>Read SDRs,  IPs, Tunable Parameters</a:t>
              </a:r>
            </a:p>
            <a:p>
              <a:pPr algn="ctr"/>
              <a:r>
                <a:rPr lang="en-US" sz="1200" dirty="0" smtClean="0"/>
                <a:t> </a:t>
              </a:r>
              <a:endParaRPr lang="en-US" sz="1200" dirty="0"/>
            </a:p>
          </p:txBody>
        </p:sp>
        <p:sp>
          <p:nvSpPr>
            <p:cNvPr id="26" name="Flowchart: Decision 25"/>
            <p:cNvSpPr/>
            <p:nvPr/>
          </p:nvSpPr>
          <p:spPr>
            <a:xfrm>
              <a:off x="3297700" y="3343530"/>
              <a:ext cx="2425700" cy="592783"/>
            </a:xfrm>
            <a:prstGeom prst="flowChartDecision">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 if max_wsize &lt;= min_wsize</a:t>
              </a:r>
              <a:endParaRPr lang="en-US" sz="1100" dirty="0">
                <a:solidFill>
                  <a:schemeClr val="tx1"/>
                </a:solidFill>
              </a:endParaRPr>
            </a:p>
          </p:txBody>
        </p:sp>
        <p:sp>
          <p:nvSpPr>
            <p:cNvPr id="28" name="Text Box 34"/>
            <p:cNvSpPr txBox="1">
              <a:spLocks noChangeArrowheads="1"/>
            </p:cNvSpPr>
            <p:nvPr/>
          </p:nvSpPr>
          <p:spPr bwMode="auto">
            <a:xfrm>
              <a:off x="457200" y="3170273"/>
              <a:ext cx="2326150" cy="923330"/>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IC_tiepoint</a:t>
              </a:r>
            </a:p>
            <a:p>
              <a:pPr>
                <a:buFont typeface="Arial" pitchFamily="34" charset="0"/>
                <a:buChar char="•"/>
              </a:pPr>
              <a:r>
                <a:rPr lang="en-US" sz="1200" dirty="0" smtClean="0"/>
                <a:t>  Compute local ice tie points using fixed size sliding widow</a:t>
              </a:r>
            </a:p>
            <a:p>
              <a:pPr>
                <a:spcBef>
                  <a:spcPct val="50000"/>
                </a:spcBef>
                <a:buFont typeface="Arial" pitchFamily="34" charset="0"/>
                <a:buChar char="•"/>
              </a:pPr>
              <a:r>
                <a:rPr lang="en-US" sz="1200" dirty="0" smtClean="0"/>
                <a:t>  Compute global water tie points</a:t>
              </a:r>
            </a:p>
          </p:txBody>
        </p:sp>
        <p:sp>
          <p:nvSpPr>
            <p:cNvPr id="33" name="Line 17"/>
            <p:cNvSpPr>
              <a:spLocks noChangeShapeType="1"/>
            </p:cNvSpPr>
            <p:nvPr/>
          </p:nvSpPr>
          <p:spPr bwMode="auto">
            <a:xfrm>
              <a:off x="4517714" y="2999531"/>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41" name="Straight Arrow Connector 40"/>
            <p:cNvCxnSpPr/>
            <p:nvPr/>
          </p:nvCxnSpPr>
          <p:spPr>
            <a:xfrm>
              <a:off x="5723400" y="3627222"/>
              <a:ext cx="602807" cy="4807"/>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6" idx="1"/>
              <a:endCxn id="28" idx="3"/>
            </p:cNvCxnSpPr>
            <p:nvPr/>
          </p:nvCxnSpPr>
          <p:spPr>
            <a:xfrm flipH="1" flipV="1">
              <a:off x="2783350" y="3631938"/>
              <a:ext cx="514350" cy="7984"/>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 Box 34"/>
            <p:cNvSpPr txBox="1">
              <a:spLocks noChangeArrowheads="1"/>
            </p:cNvSpPr>
            <p:nvPr/>
          </p:nvSpPr>
          <p:spPr bwMode="auto">
            <a:xfrm>
              <a:off x="3397693" y="2491699"/>
              <a:ext cx="2326150" cy="461665"/>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dirty="0" smtClean="0"/>
                <a:t>Function: IC_threshold</a:t>
              </a:r>
            </a:p>
            <a:p>
              <a:pPr algn="ctr">
                <a:buFont typeface="Arial" pitchFamily="34" charset="0"/>
                <a:buChar char="•"/>
              </a:pPr>
              <a:r>
                <a:rPr lang="en-US" sz="1200" dirty="0" smtClean="0"/>
                <a:t> Compute Ice/Water Threshold</a:t>
              </a:r>
            </a:p>
          </p:txBody>
        </p:sp>
        <p:sp>
          <p:nvSpPr>
            <p:cNvPr id="38" name="TextBox 37"/>
            <p:cNvSpPr txBox="1"/>
            <p:nvPr/>
          </p:nvSpPr>
          <p:spPr>
            <a:xfrm>
              <a:off x="5758190" y="3343530"/>
              <a:ext cx="255198" cy="276999"/>
            </a:xfrm>
            <a:prstGeom prst="rect">
              <a:avLst/>
            </a:prstGeom>
            <a:noFill/>
          </p:spPr>
          <p:txBody>
            <a:bodyPr wrap="none" rtlCol="0">
              <a:spAutoFit/>
            </a:bodyPr>
            <a:lstStyle/>
            <a:p>
              <a:r>
                <a:rPr lang="en-US" sz="1200" b="1" dirty="0" smtClean="0"/>
                <a:t>F</a:t>
              </a:r>
              <a:endParaRPr lang="en-US" sz="1200" b="1" dirty="0"/>
            </a:p>
          </p:txBody>
        </p:sp>
        <p:sp>
          <p:nvSpPr>
            <p:cNvPr id="39" name="Text Box 34"/>
            <p:cNvSpPr txBox="1">
              <a:spLocks noChangeArrowheads="1"/>
            </p:cNvSpPr>
            <p:nvPr/>
          </p:nvSpPr>
          <p:spPr bwMode="auto">
            <a:xfrm>
              <a:off x="6326650" y="3155022"/>
              <a:ext cx="2512550" cy="923330"/>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IC_tiepoint_plus</a:t>
              </a:r>
            </a:p>
            <a:p>
              <a:pPr>
                <a:buFont typeface="Arial" pitchFamily="34" charset="0"/>
                <a:buChar char="•"/>
              </a:pPr>
              <a:r>
                <a:rPr lang="en-US" sz="1200" dirty="0" smtClean="0"/>
                <a:t>  Compute local ice tie points using expandable size sliding window </a:t>
              </a:r>
            </a:p>
            <a:p>
              <a:pPr>
                <a:spcBef>
                  <a:spcPct val="50000"/>
                </a:spcBef>
                <a:buFont typeface="Arial" pitchFamily="34" charset="0"/>
                <a:buChar char="•"/>
              </a:pPr>
              <a:r>
                <a:rPr lang="en-US" sz="1200" dirty="0" smtClean="0"/>
                <a:t>  Compute global water tie points</a:t>
              </a:r>
            </a:p>
          </p:txBody>
        </p:sp>
        <p:sp>
          <p:nvSpPr>
            <p:cNvPr id="42" name="TextBox 41"/>
            <p:cNvSpPr txBox="1"/>
            <p:nvPr/>
          </p:nvSpPr>
          <p:spPr>
            <a:xfrm>
              <a:off x="3008145" y="3304331"/>
              <a:ext cx="261610" cy="276999"/>
            </a:xfrm>
            <a:prstGeom prst="rect">
              <a:avLst/>
            </a:prstGeom>
            <a:noFill/>
          </p:spPr>
          <p:txBody>
            <a:bodyPr wrap="none" rtlCol="0">
              <a:spAutoFit/>
            </a:bodyPr>
            <a:lstStyle/>
            <a:p>
              <a:r>
                <a:rPr lang="en-US" sz="1200" b="1" dirty="0" smtClean="0"/>
                <a:t>T</a:t>
              </a:r>
              <a:endParaRPr lang="en-US" sz="1200" b="1" dirty="0"/>
            </a:p>
          </p:txBody>
        </p:sp>
        <p:sp>
          <p:nvSpPr>
            <p:cNvPr id="44" name="Text Box 34"/>
            <p:cNvSpPr txBox="1">
              <a:spLocks noChangeArrowheads="1"/>
            </p:cNvSpPr>
            <p:nvPr/>
          </p:nvSpPr>
          <p:spPr bwMode="auto">
            <a:xfrm>
              <a:off x="3372293" y="4287217"/>
              <a:ext cx="2326150" cy="646331"/>
            </a:xfrm>
            <a:prstGeom prst="rect">
              <a:avLst/>
            </a:prstGeom>
            <a:solidFill>
              <a:schemeClr val="accent1">
                <a:lumMod val="20000"/>
                <a:lumOff val="80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IC_local_water_tiepoint</a:t>
              </a:r>
            </a:p>
            <a:p>
              <a:pPr>
                <a:buFont typeface="Arial" pitchFamily="34" charset="0"/>
                <a:buChar char="•"/>
              </a:pPr>
              <a:r>
                <a:rPr lang="en-US" sz="1200" dirty="0" smtClean="0"/>
                <a:t>  Compute local water tie points using fixed size sliding widow</a:t>
              </a:r>
            </a:p>
          </p:txBody>
        </p:sp>
        <p:sp>
          <p:nvSpPr>
            <p:cNvPr id="46" name="Text Box 34"/>
            <p:cNvSpPr txBox="1">
              <a:spLocks noChangeArrowheads="1"/>
            </p:cNvSpPr>
            <p:nvPr/>
          </p:nvSpPr>
          <p:spPr bwMode="auto">
            <a:xfrm>
              <a:off x="3347475" y="5248354"/>
              <a:ext cx="2326150" cy="461665"/>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a:t>
              </a:r>
              <a:r>
                <a:rPr lang="en-US" sz="1200" u="sng" dirty="0" err="1" smtClean="0"/>
                <a:t>IC_fraction</a:t>
              </a:r>
              <a:endParaRPr lang="en-US" sz="1200" u="sng" dirty="0" smtClean="0"/>
            </a:p>
            <a:p>
              <a:pPr>
                <a:buFont typeface="Arial" pitchFamily="34" charset="0"/>
                <a:buChar char="•"/>
              </a:pPr>
              <a:r>
                <a:rPr lang="en-US" sz="1200" dirty="0" smtClean="0"/>
                <a:t>  Compute ice fraction</a:t>
              </a:r>
            </a:p>
          </p:txBody>
        </p:sp>
        <p:sp>
          <p:nvSpPr>
            <p:cNvPr id="187" name="Line 17"/>
            <p:cNvSpPr>
              <a:spLocks noChangeShapeType="1"/>
            </p:cNvSpPr>
            <p:nvPr/>
          </p:nvSpPr>
          <p:spPr bwMode="auto">
            <a:xfrm>
              <a:off x="4517714" y="2186899"/>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8" name="Line 17"/>
            <p:cNvSpPr>
              <a:spLocks noChangeShapeType="1"/>
            </p:cNvSpPr>
            <p:nvPr/>
          </p:nvSpPr>
          <p:spPr bwMode="auto">
            <a:xfrm>
              <a:off x="4517714" y="394120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9" name="Line 17"/>
            <p:cNvSpPr>
              <a:spLocks noChangeShapeType="1"/>
            </p:cNvSpPr>
            <p:nvPr/>
          </p:nvSpPr>
          <p:spPr bwMode="auto">
            <a:xfrm>
              <a:off x="4517714" y="4933548"/>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93" name="Flowchart: Data 192"/>
          <p:cNvSpPr/>
          <p:nvPr/>
        </p:nvSpPr>
        <p:spPr>
          <a:xfrm>
            <a:off x="1871814" y="5704390"/>
            <a:ext cx="2590800" cy="434640"/>
          </a:xfrm>
          <a:prstGeom prst="flowChartInputOutpu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Ice Concentration IP</a:t>
            </a:r>
            <a:endParaRPr lang="en-US" sz="1200" dirty="0">
              <a:solidFill>
                <a:schemeClr val="tx1"/>
              </a:solidFill>
            </a:endParaRPr>
          </a:p>
        </p:txBody>
      </p:sp>
      <p:sp>
        <p:nvSpPr>
          <p:cNvPr id="194" name="Flowchart: Data 193"/>
          <p:cNvSpPr/>
          <p:nvPr/>
        </p:nvSpPr>
        <p:spPr>
          <a:xfrm>
            <a:off x="4387228" y="5704390"/>
            <a:ext cx="3213100" cy="434640"/>
          </a:xfrm>
          <a:prstGeom prst="flowChartInputOutpu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Reflectance/Temperature IP</a:t>
            </a:r>
            <a:endParaRPr lang="en-US" sz="1200" dirty="0">
              <a:solidFill>
                <a:schemeClr val="tx1"/>
              </a:solidFill>
            </a:endParaRPr>
          </a:p>
        </p:txBody>
      </p:sp>
      <p:cxnSp>
        <p:nvCxnSpPr>
          <p:cNvPr id="205" name="Straight Arrow Connector 204"/>
          <p:cNvCxnSpPr>
            <a:endCxn id="193" idx="1"/>
          </p:cNvCxnSpPr>
          <p:nvPr/>
        </p:nvCxnSpPr>
        <p:spPr>
          <a:xfrm>
            <a:off x="3167214" y="5410200"/>
            <a:ext cx="0" cy="29419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6019800" y="5429625"/>
            <a:ext cx="0" cy="29419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437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Algorithm changes/updates</a:t>
            </a:r>
            <a:endParaRPr lang="en-US" dirty="0"/>
          </a:p>
        </p:txBody>
      </p:sp>
      <p:graphicFrame>
        <p:nvGraphicFramePr>
          <p:cNvPr id="5" name="Content Placeholder 4"/>
          <p:cNvGraphicFramePr>
            <a:graphicFrameLocks noGrp="1"/>
          </p:cNvGraphicFramePr>
          <p:nvPr>
            <p:ph idx="1"/>
          </p:nvPr>
        </p:nvGraphicFramePr>
        <p:xfrm>
          <a:off x="457200" y="1217225"/>
          <a:ext cx="8229600" cy="4221480"/>
        </p:xfrm>
        <a:graphic>
          <a:graphicData uri="http://schemas.openxmlformats.org/drawingml/2006/table">
            <a:tbl>
              <a:tblPr firstRow="1" bandRow="1">
                <a:tableStyleId>{5C22544A-7EE6-4342-B048-85BDC9FD1C3A}</a:tableStyleId>
              </a:tblPr>
              <a:tblGrid>
                <a:gridCol w="1300348"/>
                <a:gridCol w="1520042"/>
                <a:gridCol w="2805710"/>
                <a:gridCol w="2603500"/>
              </a:tblGrid>
              <a:tr h="370840">
                <a:tc>
                  <a:txBody>
                    <a:bodyPr/>
                    <a:lstStyle/>
                    <a:p>
                      <a:r>
                        <a:rPr lang="en-US" dirty="0" smtClean="0"/>
                        <a:t>Date</a:t>
                      </a:r>
                      <a:endParaRPr lang="en-US" dirty="0"/>
                    </a:p>
                  </a:txBody>
                  <a:tcPr/>
                </a:tc>
                <a:tc>
                  <a:txBody>
                    <a:bodyPr/>
                    <a:lstStyle/>
                    <a:p>
                      <a:r>
                        <a:rPr lang="en-US" dirty="0" smtClean="0"/>
                        <a:t>Update/DR#</a:t>
                      </a:r>
                      <a:endParaRPr lang="en-US" dirty="0"/>
                    </a:p>
                  </a:txBody>
                  <a:tcPr/>
                </a:tc>
                <a:tc>
                  <a:txBody>
                    <a:bodyPr/>
                    <a:lstStyle/>
                    <a:p>
                      <a:r>
                        <a:rPr lang="en-US" dirty="0" smtClean="0"/>
                        <a:t>Reason</a:t>
                      </a:r>
                      <a:endParaRPr lang="en-US" dirty="0"/>
                    </a:p>
                  </a:txBody>
                  <a:tcPr/>
                </a:tc>
                <a:tc>
                  <a:txBody>
                    <a:bodyPr/>
                    <a:lstStyle/>
                    <a:p>
                      <a:r>
                        <a:rPr lang="en-US" dirty="0" smtClean="0"/>
                        <a:t>Status</a:t>
                      </a:r>
                      <a:endParaRPr lang="en-US" dirty="0"/>
                    </a:p>
                  </a:txBody>
                  <a:tcPr/>
                </a:tc>
              </a:tr>
              <a:tr h="370840">
                <a:tc>
                  <a:txBody>
                    <a:bodyPr/>
                    <a:lstStyle/>
                    <a:p>
                      <a:r>
                        <a:rPr lang="en-US" sz="1200" dirty="0" smtClean="0">
                          <a:solidFill>
                            <a:schemeClr val="tx1"/>
                          </a:solidFill>
                        </a:rPr>
                        <a:t>04-09-2013</a:t>
                      </a:r>
                      <a:endParaRPr lang="en-US" sz="1200" dirty="0">
                        <a:solidFill>
                          <a:schemeClr val="tx1"/>
                        </a:solidFill>
                      </a:endParaRPr>
                    </a:p>
                  </a:txBody>
                  <a:tcPr/>
                </a:tc>
                <a:tc>
                  <a:txBody>
                    <a:bodyPr/>
                    <a:lstStyle/>
                    <a:p>
                      <a:r>
                        <a:rPr lang="en-US" sz="1200" dirty="0" smtClean="0"/>
                        <a:t>DR 7139</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mn-lt"/>
                        </a:rPr>
                        <a:t>Correct Sea Ice Conc. OAD flow chart</a:t>
                      </a:r>
                      <a:r>
                        <a:rPr lang="en-US" sz="1200" baseline="0" dirty="0" smtClean="0">
                          <a:solidFill>
                            <a:schemeClr val="tx1"/>
                          </a:solidFill>
                          <a:latin typeface="+mn-lt"/>
                        </a:rPr>
                        <a:t> figure</a:t>
                      </a:r>
                      <a:r>
                        <a:rPr lang="en-US" sz="1200" baseline="0" dirty="0">
                          <a:solidFill>
                            <a:schemeClr val="tx1"/>
                          </a:solidFill>
                          <a:latin typeface="+mn-lt"/>
                        </a:rPr>
                        <a:t> </a:t>
                      </a:r>
                      <a:endParaRPr lang="en-US" sz="1200" dirty="0" smtClean="0">
                        <a:solidFill>
                          <a:schemeClr val="tx1"/>
                        </a:solidFill>
                        <a:latin typeface="+mn-lt"/>
                      </a:endParaRPr>
                    </a:p>
                  </a:txBody>
                  <a:tcPr/>
                </a:tc>
                <a:tc>
                  <a:txBody>
                    <a:bodyPr/>
                    <a:lstStyle/>
                    <a:p>
                      <a:r>
                        <a:rPr lang="en-US" sz="1200" dirty="0" smtClean="0"/>
                        <a:t>Request</a:t>
                      </a:r>
                      <a:r>
                        <a:rPr lang="en-US" sz="1200" baseline="0" dirty="0" smtClean="0"/>
                        <a:t> closure with Beta Maturity 474-CCR-13-0945</a:t>
                      </a:r>
                      <a:endParaRPr lang="en-US" sz="1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12-13-2012</a:t>
                      </a:r>
                    </a:p>
                  </a:txBody>
                  <a:tcPr/>
                </a:tc>
                <a:tc>
                  <a:txBody>
                    <a:bodyPr/>
                    <a:lstStyle/>
                    <a:p>
                      <a:r>
                        <a:rPr lang="en-US" sz="1200" dirty="0" smtClean="0"/>
                        <a:t>DR 5017</a:t>
                      </a:r>
                      <a:endParaRPr lang="en-US" sz="1200" dirty="0"/>
                    </a:p>
                  </a:txBody>
                  <a:tcPr/>
                </a:tc>
                <a:tc>
                  <a:txBody>
                    <a:bodyPr/>
                    <a:lstStyle/>
                    <a:p>
                      <a:r>
                        <a:rPr lang="en-US" sz="1200" kern="1200" dirty="0" smtClean="0">
                          <a:solidFill>
                            <a:schemeClr val="dk1"/>
                          </a:solidFill>
                          <a:latin typeface="+mn-lt"/>
                          <a:ea typeface="+mn-ea"/>
                          <a:cs typeface="+mn-cs"/>
                        </a:rPr>
                        <a:t>RTN Sev2 PCR Ice IPs Maneuver</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11-27-2012</a:t>
                      </a:r>
                    </a:p>
                    <a:p>
                      <a:endParaRPr lang="en-US" sz="1200" dirty="0">
                        <a:solidFill>
                          <a:schemeClr val="tx1"/>
                        </a:solidFill>
                      </a:endParaRPr>
                    </a:p>
                  </a:txBody>
                  <a:tcPr/>
                </a:tc>
                <a:tc>
                  <a:txBody>
                    <a:bodyPr/>
                    <a:lstStyle/>
                    <a:p>
                      <a:r>
                        <a:rPr lang="en-US" sz="1200" dirty="0" smtClean="0"/>
                        <a:t>DR 4987</a:t>
                      </a:r>
                      <a:endParaRPr lang="en-US" sz="1200" dirty="0"/>
                    </a:p>
                  </a:txBody>
                  <a:tcPr/>
                </a:tc>
                <a:tc>
                  <a:txBody>
                    <a:bodyPr/>
                    <a:lstStyle/>
                    <a:p>
                      <a:r>
                        <a:rPr lang="en-US" sz="1200" kern="1200" dirty="0" smtClean="0">
                          <a:solidFill>
                            <a:schemeClr val="dk1"/>
                          </a:solidFill>
                          <a:latin typeface="+mn-lt"/>
                          <a:ea typeface="+mn-ea"/>
                          <a:cs typeface="+mn-cs"/>
                        </a:rPr>
                        <a:t>Sea Ice Quality/Ice Concentration IP:  Additional quality checks for identifying regions with potential VCM cloud leakage</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r>
                        <a:rPr lang="en-US" sz="1200" dirty="0" smtClean="0">
                          <a:solidFill>
                            <a:schemeClr val="tx1"/>
                          </a:solidFill>
                        </a:rPr>
                        <a:t>10-17-2012</a:t>
                      </a:r>
                      <a:endParaRPr lang="en-US" sz="1200" dirty="0">
                        <a:solidFill>
                          <a:schemeClr val="tx1"/>
                        </a:solidFill>
                      </a:endParaRPr>
                    </a:p>
                  </a:txBody>
                  <a:tcPr/>
                </a:tc>
                <a:tc>
                  <a:txBody>
                    <a:bodyPr/>
                    <a:lstStyle/>
                    <a:p>
                      <a:r>
                        <a:rPr lang="en-US" sz="1200" dirty="0" smtClean="0"/>
                        <a:t>DR 4959</a:t>
                      </a:r>
                      <a:endParaRPr lang="en-US" sz="1200" dirty="0"/>
                    </a:p>
                  </a:txBody>
                  <a:tcPr/>
                </a:tc>
                <a:tc>
                  <a:txBody>
                    <a:bodyPr/>
                    <a:lstStyle/>
                    <a:p>
                      <a:r>
                        <a:rPr lang="en-US" sz="1200" baseline="0" dirty="0" smtClean="0">
                          <a:latin typeface="+mn-lt"/>
                        </a:rPr>
                        <a:t>Sea Ice Conc. Tie Point Fill Fix </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r>
                        <a:rPr lang="en-US" sz="1200" dirty="0" smtClean="0">
                          <a:solidFill>
                            <a:schemeClr val="tx1"/>
                          </a:solidFill>
                        </a:rPr>
                        <a:t>01-19-2012</a:t>
                      </a:r>
                      <a:endParaRPr lang="en-US" sz="1200" dirty="0">
                        <a:solidFill>
                          <a:schemeClr val="tx1"/>
                        </a:solidFill>
                      </a:endParaRPr>
                    </a:p>
                  </a:txBody>
                  <a:tcPr/>
                </a:tc>
                <a:tc>
                  <a:txBody>
                    <a:bodyPr/>
                    <a:lstStyle/>
                    <a:p>
                      <a:r>
                        <a:rPr lang="en-US" sz="1200" dirty="0" smtClean="0">
                          <a:solidFill>
                            <a:schemeClr val="tx1"/>
                          </a:solidFill>
                        </a:rPr>
                        <a:t>DR</a:t>
                      </a:r>
                      <a:r>
                        <a:rPr lang="en-US" sz="1200" baseline="0" dirty="0" smtClean="0">
                          <a:solidFill>
                            <a:schemeClr val="tx1"/>
                          </a:solidFill>
                        </a:rPr>
                        <a:t> 4524</a:t>
                      </a:r>
                      <a:endParaRPr lang="en-US" sz="1200" dirty="0">
                        <a:solidFill>
                          <a:schemeClr val="tx1"/>
                        </a:solidFill>
                      </a:endParaRPr>
                    </a:p>
                  </a:txBody>
                  <a:tcPr/>
                </a:tc>
                <a:tc>
                  <a:txBody>
                    <a:bodyPr/>
                    <a:lstStyle/>
                    <a:p>
                      <a:r>
                        <a:rPr lang="en-US" sz="1200" kern="1200" dirty="0" smtClean="0">
                          <a:solidFill>
                            <a:schemeClr val="tx1"/>
                          </a:solidFill>
                          <a:latin typeface="+mn-lt"/>
                          <a:ea typeface="+mn-ea"/>
                          <a:cs typeface="+mn-cs"/>
                        </a:rPr>
                        <a:t>OAD for VIIRS Sea Ice Concentration (SIC) Intermediate Product (IP) Mx6 Updates (ECR-ALG-0034) (CDRL A031)</a:t>
                      </a:r>
                      <a:endParaRPr lang="en-US" sz="1200" dirty="0">
                        <a:solidFill>
                          <a:schemeClr val="tx1"/>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open</a:t>
                      </a:r>
                    </a:p>
                    <a:p>
                      <a:endParaRPr lang="en-US" sz="1200" dirty="0">
                        <a:solidFill>
                          <a:schemeClr val="tx1"/>
                        </a:solidFill>
                      </a:endParaRPr>
                    </a:p>
                  </a:txBody>
                  <a:tcPr/>
                </a:tc>
              </a:tr>
              <a:tr h="370840">
                <a:tc>
                  <a:txBody>
                    <a:bodyPr/>
                    <a:lstStyle/>
                    <a:p>
                      <a:r>
                        <a:rPr lang="en-US" sz="1200" dirty="0" smtClean="0">
                          <a:solidFill>
                            <a:schemeClr val="tx1"/>
                          </a:solidFill>
                        </a:rPr>
                        <a:t>12-08-2010</a:t>
                      </a:r>
                      <a:endParaRPr lang="en-US" sz="1200" dirty="0">
                        <a:solidFill>
                          <a:schemeClr val="tx1"/>
                        </a:solidFill>
                      </a:endParaRPr>
                    </a:p>
                  </a:txBody>
                  <a:tcPr/>
                </a:tc>
                <a:tc>
                  <a:txBody>
                    <a:bodyPr/>
                    <a:lstStyle/>
                    <a:p>
                      <a:r>
                        <a:rPr lang="en-US" sz="1200" dirty="0" smtClean="0">
                          <a:solidFill>
                            <a:schemeClr val="tx1"/>
                          </a:solidFill>
                        </a:rPr>
                        <a:t>DR 4129</a:t>
                      </a:r>
                      <a:endParaRPr lang="en-US" sz="1200" dirty="0">
                        <a:solidFill>
                          <a:schemeClr val="tx1"/>
                        </a:solidFill>
                      </a:endParaRPr>
                    </a:p>
                  </a:txBody>
                  <a:tcPr/>
                </a:tc>
                <a:tc>
                  <a:txBody>
                    <a:bodyPr/>
                    <a:lstStyle/>
                    <a:p>
                      <a:r>
                        <a:rPr lang="en-US" sz="1200" kern="1200" dirty="0" smtClean="0">
                          <a:solidFill>
                            <a:schemeClr val="dk1"/>
                          </a:solidFill>
                          <a:latin typeface="+mn-lt"/>
                          <a:ea typeface="+mn-ea"/>
                          <a:cs typeface="+mn-cs"/>
                        </a:rPr>
                        <a:t>Ice concentration weights not initialized before final ice concentration calculation</a:t>
                      </a:r>
                      <a:endParaRPr lang="en-US" sz="1200" dirty="0">
                        <a:solidFill>
                          <a:schemeClr val="tx1"/>
                        </a:solidFill>
                        <a:latin typeface="+mn-lt"/>
                      </a:endParaRPr>
                    </a:p>
                  </a:txBody>
                  <a:tcPr/>
                </a:tc>
                <a:tc>
                  <a:txBody>
                    <a:bodyPr/>
                    <a:lstStyle/>
                    <a:p>
                      <a:r>
                        <a:rPr lang="en-US" sz="1200" dirty="0" smtClean="0">
                          <a:solidFill>
                            <a:schemeClr val="tx1"/>
                          </a:solidFill>
                        </a:rPr>
                        <a:t>open</a:t>
                      </a:r>
                      <a:endParaRPr lang="en-US" sz="1200" dirty="0">
                        <a:solidFill>
                          <a:schemeClr val="tx1"/>
                        </a:solidFill>
                      </a:endParaRPr>
                    </a:p>
                  </a:txBody>
                  <a:tcPr/>
                </a:tc>
              </a:tr>
              <a:tr h="370840">
                <a:tc>
                  <a:txBody>
                    <a:bodyPr/>
                    <a:lstStyle/>
                    <a:p>
                      <a:r>
                        <a:rPr lang="en-US" sz="1200" dirty="0" smtClean="0">
                          <a:solidFill>
                            <a:schemeClr val="tx1"/>
                          </a:solidFill>
                        </a:rPr>
                        <a:t>07-17-2009</a:t>
                      </a:r>
                      <a:endParaRPr lang="en-US" sz="1200" dirty="0">
                        <a:solidFill>
                          <a:schemeClr val="tx1"/>
                        </a:solidFill>
                      </a:endParaRPr>
                    </a:p>
                  </a:txBody>
                  <a:tcPr/>
                </a:tc>
                <a:tc>
                  <a:txBody>
                    <a:bodyPr/>
                    <a:lstStyle/>
                    <a:p>
                      <a:r>
                        <a:rPr lang="en-US" sz="1200" dirty="0" smtClean="0">
                          <a:solidFill>
                            <a:schemeClr val="tx1"/>
                          </a:solidFill>
                        </a:rPr>
                        <a:t>DR 2863</a:t>
                      </a:r>
                      <a:endParaRPr lang="en-US" sz="1200" dirty="0">
                        <a:solidFill>
                          <a:schemeClr val="tx1"/>
                        </a:solidFill>
                      </a:endParaRPr>
                    </a:p>
                  </a:txBody>
                  <a:tcPr/>
                </a:tc>
                <a:tc>
                  <a:txBody>
                    <a:bodyPr/>
                    <a:lstStyle/>
                    <a:p>
                      <a:r>
                        <a:rPr lang="en-US" sz="1200" kern="1200" dirty="0" smtClean="0">
                          <a:solidFill>
                            <a:schemeClr val="dk1"/>
                          </a:solidFill>
                          <a:latin typeface="+mn-lt"/>
                          <a:ea typeface="+mn-ea"/>
                          <a:cs typeface="+mn-cs"/>
                        </a:rPr>
                        <a:t>Latency impact due to valid point count methodology</a:t>
                      </a:r>
                      <a:endParaRPr lang="en-US" sz="1200" dirty="0">
                        <a:solidFill>
                          <a:schemeClr val="tx1"/>
                        </a:solidFill>
                        <a:latin typeface="+mn-lt"/>
                      </a:endParaRPr>
                    </a:p>
                  </a:txBody>
                  <a:tcPr/>
                </a:tc>
                <a:tc>
                  <a:txBody>
                    <a:bodyPr/>
                    <a:lstStyle/>
                    <a:p>
                      <a:r>
                        <a:rPr lang="en-US" sz="1200" dirty="0" smtClean="0">
                          <a:solidFill>
                            <a:schemeClr val="tx1"/>
                          </a:solidFill>
                        </a:rPr>
                        <a:t>Deferred for re-evaluation</a:t>
                      </a:r>
                      <a:endParaRPr lang="en-US" sz="1200" dirty="0">
                        <a:solidFill>
                          <a:schemeClr val="tx1"/>
                        </a:solidFill>
                      </a:endParaRPr>
                    </a:p>
                  </a:txBody>
                  <a:tcPr/>
                </a:tc>
              </a:tr>
              <a:tr h="370840">
                <a:tc>
                  <a:txBody>
                    <a:bodyPr/>
                    <a:lstStyle/>
                    <a:p>
                      <a:r>
                        <a:rPr lang="en-US" sz="1200" kern="1200" dirty="0" smtClean="0">
                          <a:solidFill>
                            <a:schemeClr val="dk1"/>
                          </a:solidFill>
                          <a:latin typeface="+mn-lt"/>
                          <a:ea typeface="+mn-ea"/>
                          <a:cs typeface="+mn-cs"/>
                        </a:rPr>
                        <a:t>07-17-2009</a:t>
                      </a:r>
                      <a:endParaRPr lang="en-US" sz="1200" dirty="0">
                        <a:solidFill>
                          <a:schemeClr val="tx1"/>
                        </a:solidFill>
                      </a:endParaRPr>
                    </a:p>
                  </a:txBody>
                  <a:tcPr/>
                </a:tc>
                <a:tc>
                  <a:txBody>
                    <a:bodyPr/>
                    <a:lstStyle/>
                    <a:p>
                      <a:r>
                        <a:rPr lang="en-US" sz="1200" dirty="0" smtClean="0"/>
                        <a:t>DR 2936</a:t>
                      </a:r>
                      <a:endParaRPr lang="en-US" sz="1200" dirty="0"/>
                    </a:p>
                  </a:txBody>
                  <a:tcPr/>
                </a:tc>
                <a:tc>
                  <a:txBody>
                    <a:bodyPr/>
                    <a:lstStyle/>
                    <a:p>
                      <a:r>
                        <a:rPr lang="en-US" sz="1200" kern="1200" dirty="0" smtClean="0">
                          <a:solidFill>
                            <a:schemeClr val="dk1"/>
                          </a:solidFill>
                          <a:latin typeface="+mn-lt"/>
                          <a:ea typeface="+mn-ea"/>
                          <a:cs typeface="+mn-cs"/>
                        </a:rPr>
                        <a:t>Ice Surface Temp and IST use different emissivities for ice</a:t>
                      </a:r>
                      <a:endParaRPr lang="en-US" sz="1200" dirty="0">
                        <a:latin typeface="+mn-lt"/>
                      </a:endParaRPr>
                    </a:p>
                  </a:txBody>
                  <a:tcPr/>
                </a:tc>
                <a:tc>
                  <a:txBody>
                    <a:bodyPr/>
                    <a:lstStyle/>
                    <a:p>
                      <a:r>
                        <a:rPr lang="en-US" sz="1200" kern="1200" dirty="0" smtClean="0">
                          <a:solidFill>
                            <a:schemeClr val="dk1"/>
                          </a:solidFill>
                          <a:latin typeface="+mn-lt"/>
                          <a:ea typeface="+mn-ea"/>
                          <a:cs typeface="+mn-cs"/>
                        </a:rPr>
                        <a:t>Plan in place (next slide)</a:t>
                      </a:r>
                      <a:endParaRPr lang="en-US" sz="1200" dirty="0"/>
                    </a:p>
                  </a:txBody>
                  <a:tcPr/>
                </a:tc>
              </a:tr>
            </a:tbl>
          </a:graphicData>
        </a:graphic>
      </p:graphicFrame>
      <p:sp>
        <p:nvSpPr>
          <p:cNvPr id="4" name="Slide Number Placeholder 3"/>
          <p:cNvSpPr>
            <a:spLocks noGrp="1"/>
          </p:cNvSpPr>
          <p:nvPr>
            <p:ph type="sldNum" sz="quarter" idx="12"/>
          </p:nvPr>
        </p:nvSpPr>
        <p:spPr/>
        <p:txBody>
          <a:bodyPr/>
          <a:lstStyle/>
          <a:p>
            <a:fld id="{96E36F11-A39A-294D-A59D-6180D50ED29D}" type="slidenum">
              <a:rPr lang="en-US" smtClean="0"/>
              <a:pPr/>
              <a:t>11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defRPr/>
            </a:pPr>
            <a:r>
              <a:rPr lang="en-US" dirty="0"/>
              <a:t>Path Forward Recommendation for DR 2936</a:t>
            </a:r>
          </a:p>
        </p:txBody>
      </p:sp>
      <p:sp>
        <p:nvSpPr>
          <p:cNvPr id="4" name="Slide Number Placeholder 3"/>
          <p:cNvSpPr>
            <a:spLocks noGrp="1"/>
          </p:cNvSpPr>
          <p:nvPr>
            <p:ph type="sldNum" sz="quarter" idx="12"/>
          </p:nvPr>
        </p:nvSpPr>
        <p:spPr/>
        <p:txBody>
          <a:bodyPr/>
          <a:lstStyle/>
          <a:p>
            <a:fld id="{96E36F11-A39A-294D-A59D-6180D50ED29D}" type="slidenum">
              <a:rPr lang="en-US" smtClean="0"/>
              <a:pPr/>
              <a:t>12</a:t>
            </a:fld>
            <a:endParaRPr lang="en-US" dirty="0"/>
          </a:p>
        </p:txBody>
      </p:sp>
      <p:sp>
        <p:nvSpPr>
          <p:cNvPr id="6" name="Rectangle 1"/>
          <p:cNvSpPr>
            <a:spLocks noChangeArrowheads="1"/>
          </p:cNvSpPr>
          <p:nvPr/>
        </p:nvSpPr>
        <p:spPr bwMode="auto">
          <a:xfrm>
            <a:off x="304800" y="1566191"/>
            <a:ext cx="8839200" cy="44473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000" dirty="0" smtClean="0">
                <a:solidFill>
                  <a:srgbClr val="000000"/>
                </a:solidFill>
                <a:ea typeface="Calibri" pitchFamily="34" charset="0"/>
                <a:cs typeface="Times New Roman" pitchFamily="18" charset="0"/>
              </a:rPr>
              <a:t>Comparison of </a:t>
            </a:r>
            <a:r>
              <a:rPr kumimoji="0" lang="en-US" sz="2000" b="0" i="0" u="none" strike="noStrike" cap="none" normalizeH="0" baseline="0" dirty="0" smtClean="0">
                <a:ln>
                  <a:noFill/>
                </a:ln>
                <a:solidFill>
                  <a:srgbClr val="000000"/>
                </a:solidFill>
                <a:effectLst/>
                <a:ea typeface="Calibri" pitchFamily="34" charset="0"/>
                <a:cs typeface="Times New Roman" pitchFamily="18" charset="0"/>
              </a:rPr>
              <a:t> IST and Surface Temperature IP (ST IP) regression coefficients indicate</a:t>
            </a:r>
            <a:r>
              <a:rPr kumimoji="0" lang="en-US" sz="2000" b="0" i="0" u="none" strike="noStrike" cap="none" normalizeH="0" dirty="0" smtClean="0">
                <a:ln>
                  <a:noFill/>
                </a:ln>
                <a:solidFill>
                  <a:srgbClr val="000000"/>
                </a:solidFill>
                <a:effectLst/>
                <a:ea typeface="Calibri" pitchFamily="34" charset="0"/>
                <a:cs typeface="Times New Roman" pitchFamily="18" charset="0"/>
              </a:rPr>
              <a:t> </a:t>
            </a:r>
            <a:r>
              <a:rPr kumimoji="0" lang="en-US" sz="2000" b="0" i="0" u="none" strike="noStrike" cap="none" normalizeH="0" baseline="0" dirty="0" smtClean="0">
                <a:ln>
                  <a:noFill/>
                </a:ln>
                <a:solidFill>
                  <a:srgbClr val="000000"/>
                </a:solidFill>
                <a:effectLst/>
                <a:ea typeface="Calibri" pitchFamily="34" charset="0"/>
                <a:cs typeface="Times New Roman" pitchFamily="18" charset="0"/>
              </a:rPr>
              <a:t>that the IST </a:t>
            </a:r>
            <a:r>
              <a:rPr lang="en-US" sz="2000" dirty="0" smtClean="0">
                <a:solidFill>
                  <a:srgbClr val="000000"/>
                </a:solidFill>
                <a:ea typeface="Calibri" pitchFamily="34" charset="0"/>
                <a:cs typeface="Times New Roman" pitchFamily="18" charset="0"/>
              </a:rPr>
              <a:t>coefficients </a:t>
            </a:r>
            <a:r>
              <a:rPr kumimoji="0" lang="en-US" sz="2000" b="0" i="0" u="none" strike="noStrike" cap="none" normalizeH="0" baseline="0" dirty="0" smtClean="0">
                <a:ln>
                  <a:noFill/>
                </a:ln>
                <a:solidFill>
                  <a:srgbClr val="000000"/>
                </a:solidFill>
                <a:effectLst/>
                <a:ea typeface="Calibri" pitchFamily="34" charset="0"/>
                <a:cs typeface="Times New Roman" pitchFamily="18" charset="0"/>
              </a:rPr>
              <a:t>currently implemented on the IDPS system are valid.  However,  inspection has revealed</a:t>
            </a:r>
            <a:r>
              <a:rPr kumimoji="0" lang="en-US" sz="2000" b="0" i="0" u="none" strike="noStrike" cap="none" normalizeH="0" dirty="0" smtClean="0">
                <a:ln>
                  <a:noFill/>
                </a:ln>
                <a:solidFill>
                  <a:srgbClr val="000000"/>
                </a:solidFill>
                <a:effectLst/>
                <a:ea typeface="Calibri" pitchFamily="34" charset="0"/>
                <a:cs typeface="Times New Roman" pitchFamily="18" charset="0"/>
              </a:rPr>
              <a:t> </a:t>
            </a:r>
            <a:r>
              <a:rPr kumimoji="0" lang="en-US" sz="2000" b="0" i="0" u="none" strike="noStrike" cap="none" normalizeH="0" baseline="0" dirty="0" smtClean="0">
                <a:ln>
                  <a:noFill/>
                </a:ln>
                <a:solidFill>
                  <a:srgbClr val="000000"/>
                </a:solidFill>
                <a:effectLst/>
                <a:ea typeface="Calibri" pitchFamily="34" charset="0"/>
                <a:cs typeface="Times New Roman" pitchFamily="18" charset="0"/>
              </a:rPr>
              <a:t> the ST IP split window coefficient value associated with view zenith angle dependence</a:t>
            </a:r>
            <a:r>
              <a:rPr kumimoji="0" lang="en-US" sz="2000" b="0" i="0" u="none" strike="noStrike" cap="none" normalizeH="0" dirty="0" smtClean="0">
                <a:ln>
                  <a:noFill/>
                </a:ln>
                <a:solidFill>
                  <a:srgbClr val="000000"/>
                </a:solidFill>
                <a:effectLst/>
                <a:ea typeface="Calibri" pitchFamily="34" charset="0"/>
                <a:cs typeface="Times New Roman" pitchFamily="18" charset="0"/>
              </a:rPr>
              <a:t> </a:t>
            </a:r>
            <a:r>
              <a:rPr lang="en-US" sz="2000" dirty="0" smtClean="0">
                <a:solidFill>
                  <a:srgbClr val="000000"/>
                </a:solidFill>
                <a:ea typeface="Calibri" pitchFamily="34" charset="0"/>
                <a:cs typeface="Times New Roman" pitchFamily="18" charset="0"/>
              </a:rPr>
              <a:t>was erroneously  set to 0.</a:t>
            </a:r>
            <a:endParaRPr kumimoji="0" lang="en-US"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ts val="600"/>
              </a:spcAft>
              <a:buClrTx/>
              <a:buSzTx/>
              <a:tabLst/>
            </a:pPr>
            <a:r>
              <a:rPr lang="en-US" sz="2000" dirty="0" smtClean="0">
                <a:solidFill>
                  <a:srgbClr val="000000"/>
                </a:solidFill>
                <a:ea typeface="Calibri" pitchFamily="34" charset="0"/>
                <a:cs typeface="Times New Roman" pitchFamily="18" charset="0"/>
              </a:rPr>
              <a:t>The review also uncovered a </a:t>
            </a:r>
            <a:r>
              <a:rPr lang="en-US" sz="2000" dirty="0">
                <a:solidFill>
                  <a:srgbClr val="000000"/>
                </a:solidFill>
                <a:ea typeface="Calibri" pitchFamily="34" charset="0"/>
                <a:cs typeface="Times New Roman" pitchFamily="18" charset="0"/>
              </a:rPr>
              <a:t>sign error in the </a:t>
            </a:r>
            <a:r>
              <a:rPr lang="en-US" sz="2000" dirty="0" smtClean="0">
                <a:solidFill>
                  <a:srgbClr val="000000"/>
                </a:solidFill>
                <a:ea typeface="Calibri" pitchFamily="34" charset="0"/>
                <a:cs typeface="Times New Roman" pitchFamily="18" charset="0"/>
              </a:rPr>
              <a:t>ATBD equation (second </a:t>
            </a:r>
            <a:r>
              <a:rPr lang="en-US" sz="2000" dirty="0">
                <a:solidFill>
                  <a:srgbClr val="000000"/>
                </a:solidFill>
                <a:ea typeface="Calibri" pitchFamily="34" charset="0"/>
                <a:cs typeface="Times New Roman" pitchFamily="18" charset="0"/>
              </a:rPr>
              <a:t>line from the </a:t>
            </a:r>
            <a:r>
              <a:rPr lang="en-US" sz="2000" dirty="0" smtClean="0">
                <a:solidFill>
                  <a:srgbClr val="000000"/>
                </a:solidFill>
                <a:ea typeface="Calibri" pitchFamily="34" charset="0"/>
                <a:cs typeface="Times New Roman" pitchFamily="18" charset="0"/>
              </a:rPr>
              <a:t>top, page 34). However, the code implementation is correct.</a:t>
            </a:r>
            <a:endParaRPr lang="en-US" sz="2000" dirty="0">
              <a:solidFill>
                <a:srgbClr val="000000"/>
              </a:solidFill>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ea typeface="Calibri" pitchFamily="34" charset="0"/>
                <a:cs typeface="Times New Roman" pitchFamily="18" charset="0"/>
              </a:rPr>
              <a:t>Proposed path forward actions </a:t>
            </a:r>
            <a:endParaRPr kumimoji="0" lang="en-US"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342900" marR="0" lvl="0" indent="-342900" algn="l" defTabSz="914400" rtl="0" eaLnBrk="0" fontAlgn="base" latinLnBrk="0" hangingPunct="0">
              <a:lnSpc>
                <a:spcPct val="100000"/>
              </a:lnSpc>
              <a:spcBef>
                <a:spcPct val="0"/>
              </a:spcBef>
              <a:spcAft>
                <a:spcPts val="600"/>
              </a:spcAft>
              <a:buClrTx/>
              <a:buSzTx/>
              <a:buFont typeface="+mj-lt"/>
              <a:buAutoNum type="arabicPeriod"/>
              <a:tabLst/>
            </a:pPr>
            <a:r>
              <a:rPr lang="en-US" dirty="0" smtClean="0">
                <a:solidFill>
                  <a:srgbClr val="000000"/>
                </a:solidFill>
                <a:ea typeface="Calibri" pitchFamily="34" charset="0"/>
                <a:cs typeface="Times New Roman" pitchFamily="18" charset="0"/>
              </a:rPr>
              <a:t>Deliver updated STIP coefficients to close out DR 2936</a:t>
            </a:r>
            <a:r>
              <a:rPr kumimoji="0" lang="en-US" b="0" i="0" u="none" strike="noStrike" cap="none" normalizeH="0" baseline="0" dirty="0" smtClean="0">
                <a:ln>
                  <a:noFill/>
                </a:ln>
                <a:solidFill>
                  <a:srgbClr val="000000"/>
                </a:solidFill>
                <a:effectLst/>
                <a:ea typeface="Calibri" pitchFamily="34" charset="0"/>
                <a:cs typeface="Times New Roman" pitchFamily="18" charset="0"/>
              </a:rPr>
              <a:t> </a:t>
            </a:r>
          </a:p>
          <a:p>
            <a:pPr marL="342900" lvl="0" indent="-342900" eaLnBrk="0" fontAlgn="base" hangingPunct="0">
              <a:spcBef>
                <a:spcPct val="0"/>
              </a:spcBef>
              <a:spcAft>
                <a:spcPts val="600"/>
              </a:spcAft>
              <a:buFont typeface="+mj-lt"/>
              <a:buAutoNum type="arabicPeriod"/>
            </a:pPr>
            <a:r>
              <a:rPr kumimoji="0" lang="en-US" b="0" i="0" u="none" strike="noStrike" cap="none" normalizeH="0" baseline="0" dirty="0" smtClean="0">
                <a:ln>
                  <a:noFill/>
                </a:ln>
                <a:solidFill>
                  <a:srgbClr val="000000"/>
                </a:solidFill>
                <a:effectLst/>
                <a:ea typeface="Calibri" pitchFamily="34" charset="0"/>
                <a:cs typeface="Times New Roman" pitchFamily="18" charset="0"/>
              </a:rPr>
              <a:t>Open DR to correct the IST ATBD equation</a:t>
            </a:r>
            <a:r>
              <a:rPr kumimoji="0" lang="en-US" b="0" i="0" u="none" strike="noStrike" cap="none" normalizeH="0" dirty="0" smtClean="0">
                <a:ln>
                  <a:noFill/>
                </a:ln>
                <a:solidFill>
                  <a:srgbClr val="000000"/>
                </a:solidFill>
                <a:effectLst/>
                <a:ea typeface="Calibri" pitchFamily="34" charset="0"/>
                <a:cs typeface="Times New Roman" pitchFamily="18" charset="0"/>
              </a:rPr>
              <a:t> </a:t>
            </a:r>
            <a:r>
              <a:rPr kumimoji="0" lang="en-US" b="0" i="0" u="none" strike="noStrike" cap="none" normalizeH="0" baseline="0" dirty="0" smtClean="0">
                <a:ln>
                  <a:noFill/>
                </a:ln>
                <a:solidFill>
                  <a:srgbClr val="000000"/>
                </a:solidFill>
                <a:effectLst/>
                <a:ea typeface="Calibri" pitchFamily="34" charset="0"/>
                <a:cs typeface="Times New Roman" pitchFamily="18" charset="0"/>
              </a:rPr>
              <a:t>appearing in the ATBD.  </a:t>
            </a:r>
            <a:r>
              <a:rPr lang="en-US" dirty="0"/>
              <a:t> </a:t>
            </a:r>
            <a:r>
              <a:rPr lang="en-US" dirty="0" smtClean="0"/>
              <a:t>The Equation should </a:t>
            </a:r>
            <a:r>
              <a:rPr lang="en-US" dirty="0"/>
              <a:t>be t11 = </a:t>
            </a:r>
            <a:r>
              <a:rPr lang="en-US" dirty="0" err="1"/>
              <a:t>tI</a:t>
            </a:r>
            <a:r>
              <a:rPr lang="en-US" dirty="0"/>
              <a:t> + (1-f)D </a:t>
            </a:r>
            <a:r>
              <a:rPr lang="en-US" dirty="0" smtClean="0"/>
              <a:t> instead of  t11 </a:t>
            </a:r>
            <a:r>
              <a:rPr lang="en-US" dirty="0"/>
              <a:t>= </a:t>
            </a:r>
            <a:r>
              <a:rPr lang="en-US" dirty="0" err="1"/>
              <a:t>tI</a:t>
            </a:r>
            <a:r>
              <a:rPr lang="en-US" dirty="0"/>
              <a:t> - (1-f)D </a:t>
            </a:r>
            <a:endParaRPr kumimoji="0" lang="en-US"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1F497D"/>
                </a:solidFill>
                <a:effectLst/>
                <a:ea typeface="Calibri" pitchFamily="34" charset="0"/>
                <a:cs typeface="Calibri" pitchFamily="34" charset="0"/>
              </a:rPr>
              <a:t> </a:t>
            </a:r>
            <a:endParaRPr kumimoji="0" lang="en-US" sz="1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37865332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defRPr/>
            </a:pPr>
            <a:r>
              <a:rPr lang="en-US" dirty="0"/>
              <a:t>Path Forward Recommendation for DR 2936</a:t>
            </a:r>
          </a:p>
        </p:txBody>
      </p:sp>
      <p:sp>
        <p:nvSpPr>
          <p:cNvPr id="4" name="Slide Number Placeholder 3"/>
          <p:cNvSpPr>
            <a:spLocks noGrp="1"/>
          </p:cNvSpPr>
          <p:nvPr>
            <p:ph type="sldNum" sz="quarter" idx="12"/>
          </p:nvPr>
        </p:nvSpPr>
        <p:spPr/>
        <p:txBody>
          <a:bodyPr/>
          <a:lstStyle/>
          <a:p>
            <a:fld id="{96E36F11-A39A-294D-A59D-6180D50ED29D}" type="slidenum">
              <a:rPr lang="en-US" smtClean="0"/>
              <a:pPr/>
              <a:t>13</a:t>
            </a:fld>
            <a:endParaRPr lang="en-US" dirty="0"/>
          </a:p>
        </p:txBody>
      </p:sp>
      <p:sp>
        <p:nvSpPr>
          <p:cNvPr id="6" name="Rectangle 1"/>
          <p:cNvSpPr>
            <a:spLocks noChangeArrowheads="1"/>
          </p:cNvSpPr>
          <p:nvPr/>
        </p:nvSpPr>
        <p:spPr bwMode="auto">
          <a:xfrm>
            <a:off x="304800" y="1609598"/>
            <a:ext cx="8839200" cy="33855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ts val="1200"/>
              </a:spcAft>
              <a:buFont typeface="Arial" pitchFamily="34" charset="0"/>
              <a:buChar char="•"/>
            </a:pPr>
            <a:r>
              <a:rPr lang="en-US" dirty="0" smtClean="0"/>
              <a:t>  Surface Temperature intermediate product (IP) and the VIIRS Ice Surface Temperature (IST) EDR were producing significantly different (1-3 degrees) temperatures over sea ice for early 2012 data</a:t>
            </a:r>
          </a:p>
          <a:p>
            <a:pPr lvl="0" defTabSz="914400" eaLnBrk="0" fontAlgn="base" hangingPunct="0">
              <a:spcAft>
                <a:spcPts val="600"/>
              </a:spcAft>
              <a:buFont typeface="Arial" pitchFamily="34" charset="0"/>
              <a:buChar char="•"/>
            </a:pPr>
            <a:r>
              <a:rPr lang="en-US" dirty="0" smtClean="0"/>
              <a:t>  The correct Surface Temperature IP regression coefficients were also delivered in 2010 but were implemented with the MX 5.0 build before the launch of NPP</a:t>
            </a:r>
          </a:p>
          <a:p>
            <a:pPr lvl="0" defTabSz="914400" eaLnBrk="0" fontAlgn="base" hangingPunct="0">
              <a:spcBef>
                <a:spcPct val="0"/>
              </a:spcBef>
              <a:spcAft>
                <a:spcPts val="600"/>
              </a:spcAft>
              <a:buFont typeface="Arial" pitchFamily="34" charset="0"/>
              <a:buChar char="•"/>
            </a:pPr>
            <a:r>
              <a:rPr lang="en-US" dirty="0" smtClean="0"/>
              <a:t>  The IDPS MX 6.0 build, implemented on August 10, 2012 which included corrected IST regression coefficients that were delivered in 2010</a:t>
            </a:r>
          </a:p>
          <a:p>
            <a:pPr lvl="0" defTabSz="914400" eaLnBrk="0" fontAlgn="base" hangingPunct="0">
              <a:spcBef>
                <a:spcPct val="0"/>
              </a:spcBef>
              <a:spcAft>
                <a:spcPct val="0"/>
              </a:spcAft>
              <a:buFont typeface="Arial" pitchFamily="34" charset="0"/>
              <a:buChar char="•"/>
            </a:pPr>
            <a:r>
              <a:rPr lang="en-US" dirty="0" smtClean="0"/>
              <a:t>  The two products are in much closer agreement now, as illustrated in a comparison with </a:t>
            </a:r>
            <a:r>
              <a:rPr lang="en-US" dirty="0" err="1" smtClean="0"/>
              <a:t>IceBridge</a:t>
            </a:r>
            <a:r>
              <a:rPr lang="en-US" dirty="0" smtClean="0"/>
              <a:t> aircraft data over the Arctic Ocean where the IST EDR was reprocessed with the corrected coefficients (see next slide)</a:t>
            </a:r>
            <a:endParaRPr kumimoji="0" lang="en-US"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1F497D"/>
                </a:solidFill>
                <a:effectLst/>
                <a:ea typeface="Calibri" pitchFamily="34" charset="0"/>
                <a:cs typeface="Calibri" pitchFamily="34" charset="0"/>
              </a:rPr>
              <a:t> </a:t>
            </a:r>
            <a:endParaRPr kumimoji="0" lang="en-US" sz="1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37865332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Surface Temperature IP </a:t>
            </a:r>
            <a:r>
              <a:rPr lang="en-US" dirty="0" err="1" smtClean="0"/>
              <a:t>vs</a:t>
            </a:r>
            <a:r>
              <a:rPr lang="en-US" dirty="0" smtClean="0"/>
              <a:t> IST EDR</a:t>
            </a:r>
            <a:endParaRPr lang="en-US" sz="2800" dirty="0"/>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475748" y="1133883"/>
            <a:ext cx="6036381" cy="4526601"/>
          </a:xfrm>
          <a:prstGeom prst="rect">
            <a:avLst/>
          </a:prstGeom>
        </p:spPr>
      </p:pic>
      <p:sp>
        <p:nvSpPr>
          <p:cNvPr id="3" name="TextBox 2"/>
          <p:cNvSpPr txBox="1"/>
          <p:nvPr/>
        </p:nvSpPr>
        <p:spPr>
          <a:xfrm>
            <a:off x="457200" y="5769975"/>
            <a:ext cx="8686800" cy="923330"/>
          </a:xfrm>
          <a:prstGeom prst="rect">
            <a:avLst/>
          </a:prstGeom>
          <a:noFill/>
        </p:spPr>
        <p:txBody>
          <a:bodyPr wrap="square" rtlCol="0">
            <a:spAutoFit/>
          </a:bodyPr>
          <a:lstStyle/>
          <a:p>
            <a:r>
              <a:rPr lang="en-US" dirty="0">
                <a:solidFill>
                  <a:prstClr val="black"/>
                </a:solidFill>
                <a:latin typeface="Calibri"/>
              </a:rPr>
              <a:t>Surface Temperature IP, IST EDR, and </a:t>
            </a:r>
            <a:r>
              <a:rPr lang="en-US" dirty="0" err="1">
                <a:solidFill>
                  <a:prstClr val="black"/>
                </a:solidFill>
                <a:latin typeface="Calibri"/>
              </a:rPr>
              <a:t>IceBridge</a:t>
            </a:r>
            <a:r>
              <a:rPr lang="en-US" dirty="0">
                <a:solidFill>
                  <a:prstClr val="black"/>
                </a:solidFill>
                <a:latin typeface="Calibri"/>
              </a:rPr>
              <a:t> KT-19 temperatures over the western Arctic Ocean for March 2012. </a:t>
            </a:r>
            <a:endParaRPr lang="en-US" dirty="0" smtClean="0"/>
          </a:p>
          <a:p>
            <a:endParaRPr lang="en-US" dirty="0">
              <a:solidFill>
                <a:prstClr val="black"/>
              </a:solidFill>
              <a:latin typeface="Calibri"/>
            </a:endParaRPr>
          </a:p>
        </p:txBody>
      </p:sp>
      <p:sp>
        <p:nvSpPr>
          <p:cNvPr id="7" name="TextBox 6"/>
          <p:cNvSpPr txBox="1"/>
          <p:nvPr/>
        </p:nvSpPr>
        <p:spPr>
          <a:xfrm>
            <a:off x="2340427" y="4481510"/>
            <a:ext cx="1490216" cy="646331"/>
          </a:xfrm>
          <a:prstGeom prst="rect">
            <a:avLst/>
          </a:prstGeom>
          <a:noFill/>
          <a:ln>
            <a:solidFill>
              <a:schemeClr val="tx1"/>
            </a:solidFill>
          </a:ln>
        </p:spPr>
        <p:txBody>
          <a:bodyPr wrap="none" rtlCol="0">
            <a:spAutoFit/>
          </a:bodyPr>
          <a:lstStyle/>
          <a:p>
            <a:r>
              <a:rPr lang="en-US" sz="1200" dirty="0" smtClean="0"/>
              <a:t>RMS STIP      : 0.58 K</a:t>
            </a:r>
          </a:p>
          <a:p>
            <a:r>
              <a:rPr lang="en-US" sz="1200" dirty="0" smtClean="0"/>
              <a:t>RMS IST        : 0.75 K </a:t>
            </a:r>
          </a:p>
          <a:p>
            <a:r>
              <a:rPr lang="en-US" sz="1200" dirty="0" smtClean="0"/>
              <a:t>RMS STIP-IST: 0.75 K </a:t>
            </a:r>
            <a:endParaRPr lang="en-US" sz="1200" dirty="0"/>
          </a:p>
        </p:txBody>
      </p:sp>
    </p:spTree>
    <p:extLst>
      <p:ext uri="{BB962C8B-B14F-4D97-AF65-F5344CB8AC3E}">
        <p14:creationId xmlns:p14="http://schemas.microsoft.com/office/powerpoint/2010/main" val="23005357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Status of Upstream Products</a:t>
            </a:r>
            <a:r>
              <a:rPr lang="en-US" sz="2800" dirty="0" smtClean="0"/>
              <a:t> </a:t>
            </a:r>
            <a:endParaRPr lang="en-US" sz="2800" dirty="0"/>
          </a:p>
        </p:txBody>
      </p:sp>
      <p:sp>
        <p:nvSpPr>
          <p:cNvPr id="8" name="Content Placeholder 7"/>
          <p:cNvSpPr>
            <a:spLocks noGrp="1"/>
          </p:cNvSpPr>
          <p:nvPr>
            <p:ph idx="1"/>
          </p:nvPr>
        </p:nvSpPr>
        <p:spPr>
          <a:xfrm>
            <a:off x="314700" y="1062850"/>
            <a:ext cx="8229600" cy="5492329"/>
          </a:xfrm>
        </p:spPr>
        <p:txBody>
          <a:bodyPr>
            <a:normAutofit/>
          </a:bodyPr>
          <a:lstStyle/>
          <a:p>
            <a:pPr lvl="1"/>
            <a:r>
              <a:rPr lang="en-US" dirty="0" smtClean="0"/>
              <a:t>Ice Concentration IP performance is directly dependent on VIIRS Imagery resolution SDRs  and the VIIRS Surface Temperature IP.  It is also dependent on the VIIRS Cloud Mask IP, and AOT IP through the Ice Quality Flags IP and Ice Weights IP </a:t>
            </a:r>
          </a:p>
          <a:p>
            <a:pPr lvl="2"/>
            <a:r>
              <a:rPr lang="en-US" dirty="0" smtClean="0"/>
              <a:t>VIIRS SDR Cal and Geo products reached provisional maturity in March, 2013. </a:t>
            </a:r>
          </a:p>
          <a:p>
            <a:pPr lvl="2"/>
            <a:r>
              <a:rPr lang="en-US" dirty="0" smtClean="0"/>
              <a:t>VIIRS  Cloud Mask IP reached provisional maturity in February, 2013</a:t>
            </a:r>
          </a:p>
          <a:p>
            <a:pPr lvl="2"/>
            <a:r>
              <a:rPr lang="en-US" dirty="0" smtClean="0"/>
              <a:t>VIIRS Aerosol Optical Thickness reached beta maturity in September </a:t>
            </a:r>
            <a:r>
              <a:rPr lang="en-US" dirty="0" smtClean="0"/>
              <a:t>2012 and provisional in March 2013</a:t>
            </a:r>
            <a:endParaRPr lang="en-US" dirty="0" smtClean="0"/>
          </a:p>
          <a:p>
            <a:pPr lvl="2"/>
            <a:r>
              <a:rPr lang="en-US" dirty="0" smtClean="0"/>
              <a:t>VIIRS Surface Temperature IP path forward plan in place (DR 2936, see slide 12)</a:t>
            </a:r>
          </a:p>
        </p:txBody>
      </p:sp>
      <p:sp>
        <p:nvSpPr>
          <p:cNvPr id="5" name="Slide Number Placeholder 4"/>
          <p:cNvSpPr>
            <a:spLocks noGrp="1"/>
          </p:cNvSpPr>
          <p:nvPr>
            <p:ph type="sldNum" sz="quarter" idx="12"/>
          </p:nvPr>
        </p:nvSpPr>
        <p:spPr/>
        <p:txBody>
          <a:bodyPr/>
          <a:lstStyle/>
          <a:p>
            <a:fld id="{96E36F11-A39A-294D-A59D-6180D50ED29D}" type="slidenum">
              <a:rPr lang="en-US" smtClean="0"/>
              <a:pPr/>
              <a:t>15</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Provisional Maturity Evaluation</a:t>
            </a:r>
            <a:endParaRPr lang="en-US" dirty="0"/>
          </a:p>
        </p:txBody>
      </p:sp>
      <p:sp>
        <p:nvSpPr>
          <p:cNvPr id="3" name="Content Placeholder 2"/>
          <p:cNvSpPr>
            <a:spLocks noGrp="1"/>
          </p:cNvSpPr>
          <p:nvPr>
            <p:ph idx="1"/>
          </p:nvPr>
        </p:nvSpPr>
        <p:spPr>
          <a:xfrm>
            <a:off x="397825" y="1110349"/>
            <a:ext cx="8229600" cy="5349875"/>
          </a:xfrm>
        </p:spPr>
        <p:txBody>
          <a:bodyPr>
            <a:normAutofit/>
          </a:bodyPr>
          <a:lstStyle/>
          <a:p>
            <a:r>
              <a:rPr lang="en-US" dirty="0" smtClean="0"/>
              <a:t>Provisional Maturity Evaluation Approaches</a:t>
            </a:r>
          </a:p>
          <a:p>
            <a:pPr lvl="1"/>
            <a:r>
              <a:rPr lang="en-US" dirty="0" smtClean="0"/>
              <a:t>Visualizations  of daily global VIIRS Sea Ice Concentration and comparison with passive microwave ice concentration</a:t>
            </a:r>
          </a:p>
          <a:p>
            <a:r>
              <a:rPr lang="en-US" dirty="0"/>
              <a:t>Criteria: </a:t>
            </a:r>
            <a:endParaRPr lang="en-US" dirty="0" smtClean="0"/>
          </a:p>
          <a:p>
            <a:pPr lvl="1"/>
            <a:r>
              <a:rPr lang="en-US" dirty="0"/>
              <a:t>Our analysis has focused on the Beaufort Sea, but other regions in the Arctic and Antarctic, as well as global coverage, have been analyzed for one or more </a:t>
            </a:r>
            <a:r>
              <a:rPr lang="en-US" dirty="0" smtClean="0"/>
              <a:t>days.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16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089" y="0"/>
            <a:ext cx="7515655" cy="822960"/>
          </a:xfrm>
        </p:spPr>
        <p:txBody>
          <a:bodyPr>
            <a:noAutofit/>
          </a:bodyPr>
          <a:lstStyle/>
          <a:p>
            <a:r>
              <a:rPr lang="en-US" sz="3000" dirty="0" smtClean="0"/>
              <a:t>Provisional Maturity Evaluation – Comparison of VIIRS Ice Conc. </a:t>
            </a:r>
            <a:r>
              <a:rPr lang="en-US" sz="3000" dirty="0"/>
              <a:t>t</a:t>
            </a:r>
            <a:r>
              <a:rPr lang="en-US" sz="3000" dirty="0" smtClean="0"/>
              <a:t>o Passive Microwave</a:t>
            </a:r>
            <a:endParaRPr lang="en-US" sz="3000" dirty="0"/>
          </a:p>
        </p:txBody>
      </p:sp>
      <p:sp>
        <p:nvSpPr>
          <p:cNvPr id="4" name="Slide Number Placeholder 3"/>
          <p:cNvSpPr>
            <a:spLocks noGrp="1"/>
          </p:cNvSpPr>
          <p:nvPr>
            <p:ph type="sldNum" sz="quarter" idx="12"/>
          </p:nvPr>
        </p:nvSpPr>
        <p:spPr>
          <a:xfrm>
            <a:off x="6896100" y="6492875"/>
            <a:ext cx="2133600" cy="365125"/>
          </a:xfrm>
        </p:spPr>
        <p:txBody>
          <a:bodyPr/>
          <a:lstStyle/>
          <a:p>
            <a:fld id="{96E36F11-A39A-294D-A59D-6180D50ED29D}" type="slidenum">
              <a:rPr lang="en-US" smtClean="0"/>
              <a:pPr/>
              <a:t>17</a:t>
            </a:fld>
            <a:endParaRPr lang="en-US" dirty="0"/>
          </a:p>
        </p:txBody>
      </p:sp>
      <p:sp>
        <p:nvSpPr>
          <p:cNvPr id="3" name="TextBox 2"/>
          <p:cNvSpPr txBox="1"/>
          <p:nvPr/>
        </p:nvSpPr>
        <p:spPr>
          <a:xfrm>
            <a:off x="-1" y="1193800"/>
            <a:ext cx="1611403" cy="369332"/>
          </a:xfrm>
          <a:prstGeom prst="rect">
            <a:avLst/>
          </a:prstGeom>
          <a:noFill/>
        </p:spPr>
        <p:txBody>
          <a:bodyPr wrap="square" rtlCol="0">
            <a:spAutoFit/>
          </a:bodyPr>
          <a:lstStyle/>
          <a:p>
            <a:endParaRPr lang="en-US" dirty="0"/>
          </a:p>
        </p:txBody>
      </p:sp>
      <p:pic>
        <p:nvPicPr>
          <p:cNvPr id="8" name="Picture 7" descr="viirs_ice_conc_vs_ssmi.jpg"/>
          <p:cNvPicPr>
            <a:picLocks noChangeAspect="1"/>
          </p:cNvPicPr>
          <p:nvPr/>
        </p:nvPicPr>
        <p:blipFill>
          <a:blip r:embed="rId3" cstate="print"/>
          <a:stretch>
            <a:fillRect/>
          </a:stretch>
        </p:blipFill>
        <p:spPr>
          <a:xfrm>
            <a:off x="0" y="1578608"/>
            <a:ext cx="9144000" cy="4773168"/>
          </a:xfrm>
          <a:prstGeom prst="rect">
            <a:avLst/>
          </a:prstGeom>
        </p:spPr>
      </p:pic>
      <p:sp>
        <p:nvSpPr>
          <p:cNvPr id="12" name="Footer Placeholder 6"/>
          <p:cNvSpPr>
            <a:spLocks noGrp="1"/>
          </p:cNvSpPr>
          <p:nvPr>
            <p:ph type="ftr" sz="quarter" idx="11"/>
          </p:nvPr>
        </p:nvSpPr>
        <p:spPr>
          <a:xfrm>
            <a:off x="393700" y="1003300"/>
            <a:ext cx="8191500" cy="365125"/>
          </a:xfrm>
        </p:spPr>
        <p:txBody>
          <a:bodyPr/>
          <a:lstStyle/>
          <a:p>
            <a:r>
              <a:rPr lang="en-US" sz="2000" dirty="0" smtClean="0">
                <a:solidFill>
                  <a:schemeClr val="tx1"/>
                </a:solidFill>
              </a:rPr>
              <a:t>VIIRS sea ice concentration IP is retrieving false sea ice over lower-latitude ocean areas</a:t>
            </a:r>
            <a:r>
              <a:rPr lang="en-US" sz="2000" dirty="0" smtClean="0">
                <a:solidFill>
                  <a:srgbClr val="FF0000"/>
                </a:solidFill>
              </a:rPr>
              <a:t>. </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4565" y="0"/>
            <a:ext cx="7665995" cy="822960"/>
          </a:xfrm>
        </p:spPr>
        <p:txBody>
          <a:bodyPr>
            <a:noAutofit/>
          </a:bodyPr>
          <a:lstStyle/>
          <a:p>
            <a:r>
              <a:rPr lang="en-US" sz="3000" dirty="0" smtClean="0"/>
              <a:t>Provisional </a:t>
            </a:r>
            <a:r>
              <a:rPr lang="en-US" sz="3000" dirty="0"/>
              <a:t>Maturity Evaluation – </a:t>
            </a:r>
            <a:r>
              <a:rPr lang="en-US" sz="3000" dirty="0" smtClean="0"/>
              <a:t>Comparison</a:t>
            </a:r>
            <a:br>
              <a:rPr lang="en-US" sz="3000" dirty="0" smtClean="0"/>
            </a:br>
            <a:r>
              <a:rPr lang="en-US" sz="3000" dirty="0" smtClean="0"/>
              <a:t> of </a:t>
            </a:r>
            <a:r>
              <a:rPr lang="en-US" sz="3000" dirty="0"/>
              <a:t>VIIRS Ice Conc. t</a:t>
            </a:r>
            <a:r>
              <a:rPr lang="en-US" sz="3000" dirty="0" smtClean="0"/>
              <a:t>o Passive </a:t>
            </a:r>
            <a:r>
              <a:rPr lang="en-US" sz="3000" dirty="0"/>
              <a:t>Microwave</a:t>
            </a:r>
          </a:p>
        </p:txBody>
      </p:sp>
      <p:sp>
        <p:nvSpPr>
          <p:cNvPr id="4" name="Slide Number Placeholder 3"/>
          <p:cNvSpPr>
            <a:spLocks noGrp="1"/>
          </p:cNvSpPr>
          <p:nvPr>
            <p:ph type="sldNum" sz="quarter" idx="12"/>
          </p:nvPr>
        </p:nvSpPr>
        <p:spPr/>
        <p:txBody>
          <a:bodyPr/>
          <a:lstStyle/>
          <a:p>
            <a:fld id="{96E36F11-A39A-294D-A59D-6180D50ED29D}" type="slidenum">
              <a:rPr lang="en-US" smtClean="0"/>
              <a:pPr/>
              <a:t>18</a:t>
            </a:fld>
            <a:endParaRPr lang="en-US" dirty="0"/>
          </a:p>
        </p:txBody>
      </p:sp>
      <p:pic>
        <p:nvPicPr>
          <p:cNvPr id="6" name="Picture 2" descr="NPP_SIC_1km_2012_291_10_17_1714_1725.jpg"/>
          <p:cNvPicPr>
            <a:picLocks noChangeAspect="1"/>
          </p:cNvPicPr>
          <p:nvPr/>
        </p:nvPicPr>
        <p:blipFill rotWithShape="1">
          <a:blip r:embed="rId2">
            <a:extLst>
              <a:ext uri="{28A0092B-C50C-407E-A947-70E740481C1C}">
                <a14:useLocalDpi xmlns:a14="http://schemas.microsoft.com/office/drawing/2010/main" val="0"/>
              </a:ext>
            </a:extLst>
          </a:blip>
          <a:srcRect l="-10139" t="10208" r="10139" b="-10208"/>
          <a:stretch/>
        </p:blipFill>
        <p:spPr bwMode="auto">
          <a:xfrm>
            <a:off x="190500" y="201168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Microwave_SIC_2012_291_10_17_0000_2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1380490"/>
            <a:ext cx="4442460" cy="444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79400" y="5638800"/>
            <a:ext cx="8407400" cy="646331"/>
          </a:xfrm>
          <a:prstGeom prst="rect">
            <a:avLst/>
          </a:prstGeom>
          <a:noFill/>
        </p:spPr>
        <p:txBody>
          <a:bodyPr wrap="square" rtlCol="0">
            <a:spAutoFit/>
          </a:bodyPr>
          <a:lstStyle/>
          <a:p>
            <a:r>
              <a:rPr lang="en-US" dirty="0" smtClean="0"/>
              <a:t>VIIRS Sea Ice Concentration IP (left) vs. SSM/I Ice Concentration (right) for 10/12/2012, Antarctica.</a:t>
            </a:r>
            <a:endParaRPr lang="en-US" dirty="0"/>
          </a:p>
        </p:txBody>
      </p:sp>
    </p:spTree>
    <p:extLst>
      <p:ext uri="{BB962C8B-B14F-4D97-AF65-F5344CB8AC3E}">
        <p14:creationId xmlns:p14="http://schemas.microsoft.com/office/powerpoint/2010/main" val="3930946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386" y="0"/>
            <a:ext cx="7922525" cy="822960"/>
          </a:xfrm>
        </p:spPr>
        <p:txBody>
          <a:bodyPr>
            <a:noAutofit/>
          </a:bodyPr>
          <a:lstStyle/>
          <a:p>
            <a:r>
              <a:rPr lang="en-US" sz="3000" dirty="0" smtClean="0"/>
              <a:t>Provisional </a:t>
            </a:r>
            <a:r>
              <a:rPr lang="en-US" sz="3000" dirty="0"/>
              <a:t>Maturity Evaluation – Comparison  VIIRS Ice Conc. Passive Microwave</a:t>
            </a:r>
          </a:p>
        </p:txBody>
      </p:sp>
      <p:sp>
        <p:nvSpPr>
          <p:cNvPr id="4" name="Slide Number Placeholder 3"/>
          <p:cNvSpPr>
            <a:spLocks noGrp="1"/>
          </p:cNvSpPr>
          <p:nvPr>
            <p:ph type="sldNum" sz="quarter" idx="12"/>
          </p:nvPr>
        </p:nvSpPr>
        <p:spPr/>
        <p:txBody>
          <a:bodyPr/>
          <a:lstStyle/>
          <a:p>
            <a:fld id="{96E36F11-A39A-294D-A59D-6180D50ED29D}" type="slidenum">
              <a:rPr lang="en-US" smtClean="0"/>
              <a:pPr/>
              <a:t>19</a:t>
            </a:fld>
            <a:endParaRPr lang="en-US" dirty="0"/>
          </a:p>
        </p:txBody>
      </p:sp>
      <p:pic>
        <p:nvPicPr>
          <p:cNvPr id="5" name="Picture 4" descr="viirs_ssmi_ice_extent_1_feb_29_jan_12.jpg"/>
          <p:cNvPicPr>
            <a:picLocks noChangeAspect="1"/>
          </p:cNvPicPr>
          <p:nvPr/>
        </p:nvPicPr>
        <p:blipFill>
          <a:blip r:embed="rId2"/>
          <a:stretch>
            <a:fillRect/>
          </a:stretch>
        </p:blipFill>
        <p:spPr>
          <a:xfrm>
            <a:off x="1490817" y="1184838"/>
            <a:ext cx="7522604" cy="5536637"/>
          </a:xfrm>
          <a:prstGeom prst="rect">
            <a:avLst/>
          </a:prstGeom>
        </p:spPr>
      </p:pic>
      <p:sp>
        <p:nvSpPr>
          <p:cNvPr id="6" name="TextBox 5"/>
          <p:cNvSpPr txBox="1"/>
          <p:nvPr/>
        </p:nvSpPr>
        <p:spPr>
          <a:xfrm>
            <a:off x="1" y="1371600"/>
            <a:ext cx="1490816" cy="2523768"/>
          </a:xfrm>
          <a:prstGeom prst="rect">
            <a:avLst/>
          </a:prstGeom>
          <a:noFill/>
        </p:spPr>
        <p:txBody>
          <a:bodyPr wrap="square" rtlCol="0">
            <a:spAutoFit/>
          </a:bodyPr>
          <a:lstStyle/>
          <a:p>
            <a:r>
              <a:rPr lang="en-US" sz="1400" dirty="0"/>
              <a:t>Sea ice extent is realistic, but with some false ice over open water, misclassification of new/young vs. other </a:t>
            </a:r>
            <a:r>
              <a:rPr lang="en-US" sz="1400" dirty="0" smtClean="0"/>
              <a:t>ice (in SIC EDR), </a:t>
            </a:r>
            <a:r>
              <a:rPr lang="en-US" sz="1400" dirty="0"/>
              <a:t>and some misplacement of land values</a:t>
            </a:r>
          </a:p>
          <a:p>
            <a:endParaRPr lang="en-US" dirty="0"/>
          </a:p>
        </p:txBody>
      </p:sp>
    </p:spTree>
    <p:extLst>
      <p:ext uri="{BB962C8B-B14F-4D97-AF65-F5344CB8AC3E}">
        <p14:creationId xmlns:p14="http://schemas.microsoft.com/office/powerpoint/2010/main" val="2699142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Outline</a:t>
            </a:r>
            <a:endParaRPr lang="en-US" dirty="0"/>
          </a:p>
        </p:txBody>
      </p:sp>
      <p:sp>
        <p:nvSpPr>
          <p:cNvPr id="3" name="Content Placeholder 2"/>
          <p:cNvSpPr>
            <a:spLocks noGrp="1"/>
          </p:cNvSpPr>
          <p:nvPr>
            <p:ph idx="1"/>
          </p:nvPr>
        </p:nvSpPr>
        <p:spPr>
          <a:xfrm>
            <a:off x="158346" y="1198602"/>
            <a:ext cx="9208073" cy="5165124"/>
          </a:xfrm>
        </p:spPr>
        <p:txBody>
          <a:bodyPr>
            <a:normAutofit fontScale="85000" lnSpcReduction="10000"/>
          </a:bodyPr>
          <a:lstStyle/>
          <a:p>
            <a:pPr>
              <a:spcAft>
                <a:spcPts val="600"/>
              </a:spcAft>
            </a:pPr>
            <a:r>
              <a:rPr lang="en-US" dirty="0" smtClean="0"/>
              <a:t>VIIRS Sea Ice Characterization EDR and Ice Concentration IP Users</a:t>
            </a:r>
          </a:p>
          <a:p>
            <a:pPr>
              <a:spcAft>
                <a:spcPts val="600"/>
              </a:spcAft>
            </a:pPr>
            <a:r>
              <a:rPr lang="en-US" dirty="0" smtClean="0"/>
              <a:t>Provisional EDR Maturity Definition</a:t>
            </a:r>
          </a:p>
          <a:p>
            <a:pPr>
              <a:spcAft>
                <a:spcPts val="600"/>
              </a:spcAft>
            </a:pPr>
            <a:r>
              <a:rPr lang="en-US" dirty="0" smtClean="0"/>
              <a:t>Sea Ice Characterization EDR and Ice Concentration IP Requirements </a:t>
            </a:r>
          </a:p>
          <a:p>
            <a:r>
              <a:rPr lang="en-US" dirty="0" smtClean="0"/>
              <a:t>Summary of </a:t>
            </a:r>
            <a:r>
              <a:rPr lang="en-US" dirty="0"/>
              <a:t>Sea Ice Concentration IP </a:t>
            </a:r>
            <a:endParaRPr lang="en-US" dirty="0" smtClean="0"/>
          </a:p>
          <a:p>
            <a:pPr lvl="1"/>
            <a:r>
              <a:rPr lang="en-US" dirty="0" smtClean="0"/>
              <a:t>History of Algorithm Changes/Updates </a:t>
            </a:r>
          </a:p>
          <a:p>
            <a:pPr lvl="1"/>
            <a:r>
              <a:rPr lang="en-US" dirty="0" smtClean="0"/>
              <a:t>Provisional Maturity Evaluation </a:t>
            </a:r>
          </a:p>
          <a:p>
            <a:pPr lvl="1">
              <a:spcAft>
                <a:spcPts val="600"/>
              </a:spcAft>
            </a:pPr>
            <a:r>
              <a:rPr lang="en-US" dirty="0" smtClean="0"/>
              <a:t>Provisional Justification Summary </a:t>
            </a:r>
          </a:p>
          <a:p>
            <a:pPr lvl="1">
              <a:spcAft>
                <a:spcPts val="600"/>
              </a:spcAft>
            </a:pPr>
            <a:r>
              <a:rPr lang="en-US" dirty="0" smtClean="0"/>
              <a:t>Conclusions</a:t>
            </a:r>
          </a:p>
          <a:p>
            <a:r>
              <a:rPr lang="en-US" dirty="0" smtClean="0"/>
              <a:t>Summary of Sea Ice Characterization EDR </a:t>
            </a:r>
          </a:p>
          <a:p>
            <a:pPr lvl="1"/>
            <a:r>
              <a:rPr lang="en-US" dirty="0" smtClean="0"/>
              <a:t>History of Algorithm Changes/Updates </a:t>
            </a:r>
          </a:p>
          <a:p>
            <a:pPr lvl="1"/>
            <a:r>
              <a:rPr lang="en-US" dirty="0" smtClean="0"/>
              <a:t>Provisional Maturity Evaluation </a:t>
            </a:r>
          </a:p>
          <a:p>
            <a:pPr lvl="1"/>
            <a:r>
              <a:rPr lang="en-US" dirty="0" smtClean="0"/>
              <a:t>Provisional Justification Summary </a:t>
            </a:r>
          </a:p>
          <a:p>
            <a:pPr lvl="1"/>
            <a:r>
              <a:rPr lang="en-US" dirty="0" smtClean="0"/>
              <a:t>Conclusions</a:t>
            </a:r>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dirty="0"/>
          </a:p>
        </p:txBody>
      </p:sp>
    </p:spTree>
    <p:extLst>
      <p:ext uri="{BB962C8B-B14F-4D97-AF65-F5344CB8AC3E}">
        <p14:creationId xmlns:p14="http://schemas.microsoft.com/office/powerpoint/2010/main" val="551987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Provisional Maturity Evaluation – Comparison</a:t>
            </a:r>
            <a:br>
              <a:rPr lang="en-US" sz="2400" dirty="0" smtClean="0"/>
            </a:br>
            <a:r>
              <a:rPr lang="en-US" sz="2400" dirty="0" smtClean="0"/>
              <a:t> of VIIRS Ice Conc. to Passive Microwave and Ice Chart</a:t>
            </a:r>
            <a:endParaRPr lang="en-US" sz="2400"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20</a:t>
            </a:fld>
            <a:endParaRPr lang="en-US" dirty="0"/>
          </a:p>
        </p:txBody>
      </p:sp>
      <p:pic>
        <p:nvPicPr>
          <p:cNvPr id="4" name="Picture 3" descr="NPP_MW_SIC_COMP_2013_120_04_30_0658_0719.jpg"/>
          <p:cNvPicPr>
            <a:picLocks noChangeAspect="1"/>
          </p:cNvPicPr>
          <p:nvPr/>
        </p:nvPicPr>
        <p:blipFill>
          <a:blip r:embed="rId3"/>
          <a:stretch>
            <a:fillRect/>
          </a:stretch>
        </p:blipFill>
        <p:spPr>
          <a:xfrm>
            <a:off x="0" y="1703218"/>
            <a:ext cx="6144245" cy="3072123"/>
          </a:xfrm>
          <a:prstGeom prst="rect">
            <a:avLst/>
          </a:prstGeom>
        </p:spPr>
      </p:pic>
      <p:pic>
        <p:nvPicPr>
          <p:cNvPr id="5" name="Picture 4" descr="sc_a09_20130429_WIS54CT.gif"/>
          <p:cNvPicPr>
            <a:picLocks noChangeAspect="1"/>
          </p:cNvPicPr>
          <p:nvPr/>
        </p:nvPicPr>
        <p:blipFill>
          <a:blip r:embed="rId4"/>
          <a:stretch>
            <a:fillRect/>
          </a:stretch>
        </p:blipFill>
        <p:spPr>
          <a:xfrm>
            <a:off x="6125569" y="1969066"/>
            <a:ext cx="3091815" cy="2582187"/>
          </a:xfrm>
          <a:prstGeom prst="rect">
            <a:avLst/>
          </a:prstGeom>
        </p:spPr>
      </p:pic>
      <p:sp>
        <p:nvSpPr>
          <p:cNvPr id="6" name="TextBox 5"/>
          <p:cNvSpPr txBox="1"/>
          <p:nvPr/>
        </p:nvSpPr>
        <p:spPr>
          <a:xfrm>
            <a:off x="224106" y="5266048"/>
            <a:ext cx="8462694" cy="923330"/>
          </a:xfrm>
          <a:prstGeom prst="rect">
            <a:avLst/>
          </a:prstGeom>
          <a:noFill/>
        </p:spPr>
        <p:txBody>
          <a:bodyPr wrap="square" rtlCol="0">
            <a:spAutoFit/>
          </a:bodyPr>
          <a:lstStyle/>
          <a:p>
            <a:r>
              <a:rPr lang="en-US" dirty="0" smtClean="0"/>
              <a:t>Sea ice concentration from </a:t>
            </a:r>
            <a:r>
              <a:rPr lang="en-US" dirty="0" err="1" smtClean="0"/>
              <a:t>Suomi</a:t>
            </a:r>
            <a:r>
              <a:rPr lang="en-US" dirty="0" smtClean="0"/>
              <a:t> NPP VIIRS IP (upper left), from the SSMIS using NASA team algorithm (center) on April 30, 2013, and from the weekly ice chart on April 29</a:t>
            </a:r>
            <a:r>
              <a:rPr lang="en-US" baseline="30000" dirty="0" smtClean="0"/>
              <a:t>th</a:t>
            </a:r>
            <a:r>
              <a:rPr lang="en-US" dirty="0" smtClean="0"/>
              <a:t> 2013 from the Canadian Ice Service (upper right).</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851" y="0"/>
            <a:ext cx="7721978" cy="822960"/>
          </a:xfrm>
        </p:spPr>
        <p:txBody>
          <a:bodyPr>
            <a:normAutofit fontScale="90000"/>
          </a:bodyPr>
          <a:lstStyle/>
          <a:p>
            <a:r>
              <a:rPr lang="en-US" dirty="0" smtClean="0"/>
              <a:t>Provisional Maturity Evaluation – Comparison of VIIRS Ice Concentration to  Passive Microwave  </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21</a:t>
            </a:fld>
            <a:endParaRPr lang="en-US" dirty="0"/>
          </a:p>
        </p:txBody>
      </p:sp>
      <p:pic>
        <p:nvPicPr>
          <p:cNvPr id="4" name="Picture 3" descr="NPP_MW_SIC_COMP_HISTO_2013_02_NP.jpg"/>
          <p:cNvPicPr>
            <a:picLocks noChangeAspect="1"/>
          </p:cNvPicPr>
          <p:nvPr/>
        </p:nvPicPr>
        <p:blipFill>
          <a:blip r:embed="rId3"/>
          <a:stretch>
            <a:fillRect/>
          </a:stretch>
        </p:blipFill>
        <p:spPr>
          <a:xfrm>
            <a:off x="531904" y="1019887"/>
            <a:ext cx="7647274" cy="5589544"/>
          </a:xfrm>
          <a:prstGeom prst="rect">
            <a:avLst/>
          </a:prstGeom>
        </p:spPr>
      </p:pic>
      <p:sp>
        <p:nvSpPr>
          <p:cNvPr id="5" name="TextBox 4"/>
          <p:cNvSpPr txBox="1"/>
          <p:nvPr/>
        </p:nvSpPr>
        <p:spPr>
          <a:xfrm>
            <a:off x="0" y="5714221"/>
            <a:ext cx="9144000" cy="1200329"/>
          </a:xfrm>
          <a:prstGeom prst="rect">
            <a:avLst/>
          </a:prstGeom>
          <a:noFill/>
        </p:spPr>
        <p:txBody>
          <a:bodyPr wrap="square" rtlCol="0">
            <a:spAutoFit/>
          </a:bodyPr>
          <a:lstStyle/>
          <a:p>
            <a:r>
              <a:rPr lang="en-US" dirty="0" smtClean="0"/>
              <a:t>Histogram of sea ice concentration differences of </a:t>
            </a:r>
            <a:r>
              <a:rPr lang="en-US" dirty="0" err="1" smtClean="0"/>
              <a:t>Suomi</a:t>
            </a:r>
            <a:r>
              <a:rPr lang="en-US" dirty="0" smtClean="0"/>
              <a:t> NPP VIIRS and Microwave using NASA team algorithm in February 2013 in the Arctic for all cases (upper left), and cases with Microwave sea ice concentration in the ranges 0-20%, 20-40%, 40-60%, 60-80%, and 80-100%. Measurement accuracy (</a:t>
            </a:r>
            <a:r>
              <a:rPr lang="en-US" dirty="0" err="1" smtClean="0"/>
              <a:t>Accu</a:t>
            </a:r>
            <a:r>
              <a:rPr lang="en-US" dirty="0" smtClean="0"/>
              <a:t>) and measurement precision (</a:t>
            </a:r>
            <a:r>
              <a:rPr lang="en-US" dirty="0" err="1" smtClean="0"/>
              <a:t>Prec</a:t>
            </a:r>
            <a:r>
              <a:rPr lang="en-US" dirty="0" smtClean="0"/>
              <a:t>) are indicated for each bin.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Provisional Justification Summary </a:t>
            </a:r>
            <a:endParaRPr lang="en-US" dirty="0"/>
          </a:p>
        </p:txBody>
      </p:sp>
      <p:sp>
        <p:nvSpPr>
          <p:cNvPr id="8" name="Content Placeholder 7"/>
          <p:cNvSpPr>
            <a:spLocks noGrp="1"/>
          </p:cNvSpPr>
          <p:nvPr>
            <p:ph idx="1"/>
          </p:nvPr>
        </p:nvSpPr>
        <p:spPr>
          <a:xfrm>
            <a:off x="457200" y="1371600"/>
            <a:ext cx="8229600" cy="5257800"/>
          </a:xfrm>
        </p:spPr>
        <p:txBody>
          <a:bodyPr>
            <a:normAutofit fontScale="92500" lnSpcReduction="20000"/>
          </a:bodyPr>
          <a:lstStyle/>
          <a:p>
            <a:pPr marL="457200" lvl="1" indent="0">
              <a:spcAft>
                <a:spcPts val="600"/>
              </a:spcAft>
              <a:buNone/>
            </a:pPr>
            <a:r>
              <a:rPr lang="en-US" sz="2800" b="1" dirty="0"/>
              <a:t>Users are urged to consult the EDR product status document prior to use of the data in </a:t>
            </a:r>
            <a:r>
              <a:rPr lang="en-US" sz="2800" b="1" dirty="0" smtClean="0"/>
              <a:t>publications</a:t>
            </a:r>
            <a:endParaRPr lang="en-US" sz="2200" dirty="0"/>
          </a:p>
          <a:p>
            <a:pPr lvl="1">
              <a:spcAft>
                <a:spcPts val="600"/>
              </a:spcAft>
            </a:pPr>
            <a:r>
              <a:rPr lang="en-US" sz="2200" dirty="0" smtClean="0"/>
              <a:t>The product has known flaws (see caveats slides later in this presentation), but these products are of sufficient quality to justify use by a broader community</a:t>
            </a:r>
          </a:p>
          <a:p>
            <a:pPr lvl="1">
              <a:spcAft>
                <a:spcPts val="600"/>
              </a:spcAft>
            </a:pPr>
            <a:r>
              <a:rPr lang="en-US" sz="2200" dirty="0" smtClean="0"/>
              <a:t>Most of the issues</a:t>
            </a:r>
          </a:p>
          <a:p>
            <a:pPr lvl="2">
              <a:spcAft>
                <a:spcPts val="600"/>
              </a:spcAft>
            </a:pPr>
            <a:r>
              <a:rPr lang="en-US" sz="1900" dirty="0" smtClean="0"/>
              <a:t>VIIRS Sea Ice Concentration IP contains retrievals over false ice. The SST team has reported instances of missing ice.  Some of the false ice retrieved by the VIIRS Sea Ice Concentration IP has been linked to a cloud leakage from a VIIRS Cloud Mask (VCM) which is still maturing and out of date (not updated daily) Grid-VIIRS-Snow-Ice-Cover-Rolling Tiles that affects the VCM performance. </a:t>
            </a:r>
          </a:p>
          <a:p>
            <a:pPr lvl="2">
              <a:spcAft>
                <a:spcPts val="600"/>
              </a:spcAft>
            </a:pPr>
            <a:r>
              <a:rPr lang="en-US" sz="1900" dirty="0" smtClean="0"/>
              <a:t>Significant discontinuities, false and missing ice have been observed transitioning from day to night. Nighttime performance is poorer than daytime.</a:t>
            </a:r>
          </a:p>
          <a:p>
            <a:pPr lvl="2">
              <a:spcAft>
                <a:spcPts val="600"/>
              </a:spcAft>
            </a:pPr>
            <a:r>
              <a:rPr lang="en-US" sz="1900" dirty="0" smtClean="0"/>
              <a:t>Ice Concentration performance bias exists but is expected to improve with additional quality checks, algorithm quality checks and maturation of the VCM and updated Surface Temperature IP regression coefficients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22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for Operational VIIRS Ice</a:t>
            </a:r>
            <a:br>
              <a:rPr lang="en-US" dirty="0" smtClean="0"/>
            </a:br>
            <a:r>
              <a:rPr lang="en-US" dirty="0" smtClean="0"/>
              <a:t> Concentration IP </a:t>
            </a:r>
            <a:r>
              <a:rPr lang="en-US" sz="3100" dirty="0" smtClean="0"/>
              <a:t>(additional issues)</a:t>
            </a:r>
            <a:endParaRPr lang="en-US" sz="3100" dirty="0"/>
          </a:p>
        </p:txBody>
      </p:sp>
      <p:sp>
        <p:nvSpPr>
          <p:cNvPr id="3" name="Content Placeholder 2"/>
          <p:cNvSpPr>
            <a:spLocks noGrp="1"/>
          </p:cNvSpPr>
          <p:nvPr>
            <p:ph idx="1"/>
          </p:nvPr>
        </p:nvSpPr>
        <p:spPr>
          <a:xfrm>
            <a:off x="457200" y="1371600"/>
            <a:ext cx="8229600" cy="5257800"/>
          </a:xfrm>
        </p:spPr>
        <p:txBody>
          <a:bodyPr>
            <a:normAutofit fontScale="92500"/>
          </a:bodyPr>
          <a:lstStyle/>
          <a:p>
            <a:r>
              <a:rPr lang="en-US" sz="2400" dirty="0" smtClean="0"/>
              <a:t>Known problems and proposed technical solutions</a:t>
            </a:r>
          </a:p>
          <a:p>
            <a:pPr lvl="1"/>
            <a:r>
              <a:rPr lang="en-US" sz="1800" dirty="0" smtClean="0"/>
              <a:t> False ice frequently observed near cloud edges. </a:t>
            </a:r>
          </a:p>
          <a:p>
            <a:pPr lvl="2"/>
            <a:r>
              <a:rPr lang="en-US" sz="1600" dirty="0" smtClean="0"/>
              <a:t>Implementation of  additional quality checks (extended cloud adjacency) in the Sea Ice Concentration IP for future builds beyond MX 9.0 should mitigate this problem</a:t>
            </a:r>
          </a:p>
          <a:p>
            <a:pPr lvl="1"/>
            <a:r>
              <a:rPr lang="en-US" sz="1600" dirty="0" smtClean="0"/>
              <a:t>Performance of VCM cloud confidence for night is still not fully characterized.  Unusually large confidently clear regions suggestive of VCM cloud leakage at night has been observed.   </a:t>
            </a:r>
            <a:endParaRPr lang="en-US" dirty="0" smtClean="0"/>
          </a:p>
          <a:p>
            <a:pPr lvl="1"/>
            <a:r>
              <a:rPr lang="en-US" sz="1800" dirty="0" smtClean="0"/>
              <a:t>Significant discontinuities in ice concentration evident at 85 deg SZA  transition between day/night for VCM and Ice Concentration to thermal based retrievals.</a:t>
            </a:r>
          </a:p>
          <a:p>
            <a:pPr lvl="2"/>
            <a:r>
              <a:rPr lang="en-US" sz="1600" dirty="0" smtClean="0"/>
              <a:t>Such errors may be reduced with subsequent VIIRS Cloud Mask updates. However, such discontinuities will always remain.</a:t>
            </a:r>
            <a:endParaRPr lang="en-US" dirty="0" smtClean="0"/>
          </a:p>
          <a:p>
            <a:pPr lvl="1"/>
            <a:r>
              <a:rPr lang="en-US" dirty="0" smtClean="0"/>
              <a:t>Ice Concentration biases </a:t>
            </a:r>
          </a:p>
          <a:p>
            <a:pPr lvl="2"/>
            <a:r>
              <a:rPr lang="en-US" sz="1600" dirty="0"/>
              <a:t>I</a:t>
            </a:r>
            <a:r>
              <a:rPr lang="en-US" sz="1600" dirty="0" smtClean="0"/>
              <a:t>nvestigate and adjust tunable parameters associated with computation of ice tie points</a:t>
            </a:r>
          </a:p>
          <a:p>
            <a:pPr lvl="2"/>
            <a:r>
              <a:rPr lang="en-US" sz="1600" dirty="0" smtClean="0"/>
              <a:t>Possible minor performance improvement after update of Surface Temperature IP regression coefficients (DR 2936) </a:t>
            </a:r>
          </a:p>
          <a:p>
            <a:pPr lvl="1"/>
            <a:r>
              <a:rPr lang="en-US" dirty="0" smtClean="0"/>
              <a:t>Minor discontinuities related to ice tie points evident in the ice concentration </a:t>
            </a:r>
          </a:p>
          <a:p>
            <a:pPr lvl="2"/>
            <a:r>
              <a:rPr lang="en-US" sz="1600" dirty="0" smtClean="0"/>
              <a:t>DR 4959  implementation of running mean based fallback tie points are likely to mitigate this problem</a:t>
            </a:r>
          </a:p>
          <a:p>
            <a:pPr lvl="2">
              <a:buNone/>
            </a:pPr>
            <a:endParaRPr lang="en-US" sz="1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for Operational Ice Concentration IP False Ice Observed near scattered clouds</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24</a:t>
            </a:fld>
            <a:endParaRPr lang="en-US" dirty="0"/>
          </a:p>
        </p:txBody>
      </p:sp>
      <p:grpSp>
        <p:nvGrpSpPr>
          <p:cNvPr id="89" name="Group 19"/>
          <p:cNvGrpSpPr/>
          <p:nvPr/>
        </p:nvGrpSpPr>
        <p:grpSpPr>
          <a:xfrm>
            <a:off x="2479942" y="5895551"/>
            <a:ext cx="5343677" cy="460799"/>
            <a:chOff x="2004194" y="5803392"/>
            <a:chExt cx="5582848" cy="689399"/>
          </a:xfrm>
        </p:grpSpPr>
        <p:grpSp>
          <p:nvGrpSpPr>
            <p:cNvPr id="90" name="Group 59"/>
            <p:cNvGrpSpPr/>
            <p:nvPr/>
          </p:nvGrpSpPr>
          <p:grpSpPr>
            <a:xfrm>
              <a:off x="2004194" y="5803392"/>
              <a:ext cx="5582848" cy="494455"/>
              <a:chOff x="2004194" y="5803392"/>
              <a:chExt cx="5582848" cy="494455"/>
            </a:xfrm>
          </p:grpSpPr>
          <p:grpSp>
            <p:nvGrpSpPr>
              <p:cNvPr id="92" name="Group 12"/>
              <p:cNvGrpSpPr/>
              <p:nvPr/>
            </p:nvGrpSpPr>
            <p:grpSpPr>
              <a:xfrm>
                <a:off x="2103120" y="5803392"/>
                <a:ext cx="5327904" cy="228600"/>
                <a:chOff x="768096" y="6492240"/>
                <a:chExt cx="7141464" cy="365760"/>
              </a:xfrm>
            </p:grpSpPr>
            <p:sp>
              <p:nvSpPr>
                <p:cNvPr id="114" name="Rectangle 113"/>
                <p:cNvSpPr>
                  <a:spLocks noChangeAspect="1"/>
                </p:cNvSpPr>
                <p:nvPr/>
              </p:nvSpPr>
              <p:spPr>
                <a:xfrm>
                  <a:off x="1524000" y="6492240"/>
                  <a:ext cx="365760" cy="3657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5" name="Rectangle 114"/>
                <p:cNvSpPr>
                  <a:spLocks/>
                </p:cNvSpPr>
                <p:nvPr/>
              </p:nvSpPr>
              <p:spPr>
                <a:xfrm>
                  <a:off x="1158240" y="649224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6" name="Rectangle 115"/>
                <p:cNvSpPr>
                  <a:spLocks/>
                </p:cNvSpPr>
                <p:nvPr/>
              </p:nvSpPr>
              <p:spPr>
                <a:xfrm>
                  <a:off x="768096" y="6492240"/>
                  <a:ext cx="384048"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7" name="Rectangle 116"/>
                <p:cNvSpPr>
                  <a:spLocks noChangeAspect="1"/>
                </p:cNvSpPr>
                <p:nvPr/>
              </p:nvSpPr>
              <p:spPr>
                <a:xfrm>
                  <a:off x="1905000" y="6492240"/>
                  <a:ext cx="365760" cy="365760"/>
                </a:xfrm>
                <a:prstGeom prst="rect">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8" name="Rectangle 117"/>
                <p:cNvSpPr/>
                <p:nvPr/>
              </p:nvSpPr>
              <p:spPr>
                <a:xfrm>
                  <a:off x="2286000" y="6492240"/>
                  <a:ext cx="365760" cy="365760"/>
                </a:xfrm>
                <a:prstGeom prst="rect">
                  <a:avLst/>
                </a:prstGeom>
                <a:solidFill>
                  <a:srgbClr val="D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9" name="Rectangle 118"/>
                <p:cNvSpPr>
                  <a:spLocks noChangeAspect="1"/>
                </p:cNvSpPr>
                <p:nvPr/>
              </p:nvSpPr>
              <p:spPr>
                <a:xfrm>
                  <a:off x="2667000" y="6492240"/>
                  <a:ext cx="365760" cy="365760"/>
                </a:xfrm>
                <a:prstGeom prst="rect">
                  <a:avLst/>
                </a:prstGeom>
                <a:solidFill>
                  <a:srgbClr val="00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0" name="Rectangle 119"/>
                <p:cNvSpPr>
                  <a:spLocks noChangeAspect="1"/>
                </p:cNvSpPr>
                <p:nvPr/>
              </p:nvSpPr>
              <p:spPr>
                <a:xfrm>
                  <a:off x="3048000" y="6492240"/>
                  <a:ext cx="365760" cy="365760"/>
                </a:xfrm>
                <a:prstGeom prst="rect">
                  <a:avLst/>
                </a:prstGeom>
                <a:solidFill>
                  <a:srgbClr val="87F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1" name="Rectangle 120"/>
                <p:cNvSpPr>
                  <a:spLocks noChangeAspect="1"/>
                </p:cNvSpPr>
                <p:nvPr/>
              </p:nvSpPr>
              <p:spPr>
                <a:xfrm>
                  <a:off x="3429000" y="6492240"/>
                  <a:ext cx="365760" cy="365760"/>
                </a:xfrm>
                <a:prstGeom prst="rect">
                  <a:avLst/>
                </a:prstGeom>
                <a:solidFill>
                  <a:srgbClr val="00F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2" name="Rectangle 121"/>
                <p:cNvSpPr>
                  <a:spLocks noChangeAspect="1"/>
                </p:cNvSpPr>
                <p:nvPr/>
              </p:nvSpPr>
              <p:spPr>
                <a:xfrm>
                  <a:off x="3810000" y="6492240"/>
                  <a:ext cx="365760" cy="365760"/>
                </a:xfrm>
                <a:prstGeom prst="rect">
                  <a:avLst/>
                </a:prstGeom>
                <a:solidFill>
                  <a:srgbClr val="FFF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3" name="Rectangle 122"/>
                <p:cNvSpPr>
                  <a:spLocks noChangeAspect="1"/>
                </p:cNvSpPr>
                <p:nvPr/>
              </p:nvSpPr>
              <p:spPr>
                <a:xfrm>
                  <a:off x="4114800" y="6492240"/>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Rectangle 123"/>
                <p:cNvSpPr>
                  <a:spLocks noChangeAspect="1"/>
                </p:cNvSpPr>
                <p:nvPr/>
              </p:nvSpPr>
              <p:spPr>
                <a:xfrm>
                  <a:off x="4495800" y="6492240"/>
                  <a:ext cx="365760" cy="365760"/>
                </a:xfrm>
                <a:prstGeom prst="rect">
                  <a:avLst/>
                </a:prstGeom>
                <a:solidFill>
                  <a:srgbClr val="FA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5" name="Rectangle 124"/>
                <p:cNvSpPr>
                  <a:spLocks noChangeAspect="1"/>
                </p:cNvSpPr>
                <p:nvPr/>
              </p:nvSpPr>
              <p:spPr>
                <a:xfrm>
                  <a:off x="4876800" y="6492240"/>
                  <a:ext cx="365760" cy="365760"/>
                </a:xfrm>
                <a:prstGeom prst="rect">
                  <a:avLst/>
                </a:prstGeom>
                <a:solidFill>
                  <a:srgbClr val="FFE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6" name="Rectangle 125"/>
                <p:cNvSpPr>
                  <a:spLocks noChangeAspect="1"/>
                </p:cNvSpPr>
                <p:nvPr/>
              </p:nvSpPr>
              <p:spPr>
                <a:xfrm>
                  <a:off x="5257800" y="6492240"/>
                  <a:ext cx="365760" cy="365760"/>
                </a:xfrm>
                <a:prstGeom prst="rect">
                  <a:avLst/>
                </a:prstGeom>
                <a:solidFill>
                  <a:srgbClr val="FF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7" name="Rectangle 126"/>
                <p:cNvSpPr>
                  <a:spLocks noChangeAspect="1"/>
                </p:cNvSpPr>
                <p:nvPr/>
              </p:nvSpPr>
              <p:spPr>
                <a:xfrm>
                  <a:off x="5638800" y="6492240"/>
                  <a:ext cx="365760" cy="365760"/>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8" name="Rectangle 127"/>
                <p:cNvSpPr>
                  <a:spLocks noChangeAspect="1"/>
                </p:cNvSpPr>
                <p:nvPr/>
              </p:nvSpPr>
              <p:spPr>
                <a:xfrm>
                  <a:off x="6019800" y="6492240"/>
                  <a:ext cx="365760" cy="365760"/>
                </a:xfrm>
                <a:prstGeom prst="rect">
                  <a:avLst/>
                </a:prstGeom>
                <a:solidFill>
                  <a:srgbClr val="FF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9" name="Rectangle 128"/>
                <p:cNvSpPr>
                  <a:spLocks noChangeAspect="1"/>
                </p:cNvSpPr>
                <p:nvPr/>
              </p:nvSpPr>
              <p:spPr>
                <a:xfrm>
                  <a:off x="6400800" y="6492240"/>
                  <a:ext cx="365760" cy="365760"/>
                </a:xfrm>
                <a:prstGeom prst="rect">
                  <a:avLst/>
                </a:prstGeom>
                <a:solidFill>
                  <a:srgbClr val="FF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0" name="Rectangle 129"/>
                <p:cNvSpPr>
                  <a:spLocks noChangeAspect="1"/>
                </p:cNvSpPr>
                <p:nvPr/>
              </p:nvSpPr>
              <p:spPr>
                <a:xfrm>
                  <a:off x="6781800" y="6492240"/>
                  <a:ext cx="365760" cy="365760"/>
                </a:xfrm>
                <a:prstGeom prst="rect">
                  <a:avLst/>
                </a:prstGeom>
                <a:solidFill>
                  <a:srgbClr val="FA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1" name="Rectangle 130"/>
                <p:cNvSpPr>
                  <a:spLocks noChangeAspect="1"/>
                </p:cNvSpPr>
                <p:nvPr/>
              </p:nvSpPr>
              <p:spPr>
                <a:xfrm>
                  <a:off x="7162800" y="6492240"/>
                  <a:ext cx="365760" cy="365760"/>
                </a:xfrm>
                <a:prstGeom prst="rect">
                  <a:avLst/>
                </a:prstGeom>
                <a:solidFill>
                  <a:srgbClr val="F0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2" name="Rectangle 131"/>
                <p:cNvSpPr>
                  <a:spLocks noChangeAspect="1"/>
                </p:cNvSpPr>
                <p:nvPr/>
              </p:nvSpPr>
              <p:spPr>
                <a:xfrm>
                  <a:off x="7543800" y="6492240"/>
                  <a:ext cx="365760" cy="365760"/>
                </a:xfrm>
                <a:prstGeom prst="rect">
                  <a:avLst/>
                </a:prstGeom>
                <a:solidFill>
                  <a:srgbClr val="960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93" name="Group 58"/>
              <p:cNvGrpSpPr/>
              <p:nvPr/>
            </p:nvGrpSpPr>
            <p:grpSpPr>
              <a:xfrm>
                <a:off x="2004194" y="6082403"/>
                <a:ext cx="5582848" cy="215444"/>
                <a:chOff x="2004194" y="6082403"/>
                <a:chExt cx="5582848" cy="215444"/>
              </a:xfrm>
            </p:grpSpPr>
            <p:sp>
              <p:nvSpPr>
                <p:cNvPr id="94" name="Rectangle 93"/>
                <p:cNvSpPr/>
                <p:nvPr/>
              </p:nvSpPr>
              <p:spPr>
                <a:xfrm>
                  <a:off x="2004194" y="6082403"/>
                  <a:ext cx="309700" cy="215444"/>
                </a:xfrm>
                <a:prstGeom prst="rect">
                  <a:avLst/>
                </a:prstGeom>
              </p:spPr>
              <p:txBody>
                <a:bodyPr wrap="none">
                  <a:spAutoFit/>
                </a:bodyPr>
                <a:lstStyle/>
                <a:p>
                  <a:r>
                    <a:rPr lang="en-US" sz="800" dirty="0" smtClean="0"/>
                    <a:t>Fill</a:t>
                  </a:r>
                  <a:endParaRPr lang="en-US" sz="800" dirty="0"/>
                </a:p>
              </p:txBody>
            </p:sp>
            <p:sp>
              <p:nvSpPr>
                <p:cNvPr id="95" name="Rectangle 94"/>
                <p:cNvSpPr/>
                <p:nvPr/>
              </p:nvSpPr>
              <p:spPr>
                <a:xfrm>
                  <a:off x="2278133" y="6082403"/>
                  <a:ext cx="404278" cy="215444"/>
                </a:xfrm>
                <a:prstGeom prst="rect">
                  <a:avLst/>
                </a:prstGeom>
              </p:spPr>
              <p:txBody>
                <a:bodyPr wrap="none">
                  <a:spAutoFit/>
                </a:bodyPr>
                <a:lstStyle/>
                <a:p>
                  <a:r>
                    <a:rPr lang="en-US" sz="800" dirty="0" smtClean="0"/>
                    <a:t>Land</a:t>
                  </a:r>
                  <a:endParaRPr lang="en-US" sz="800" dirty="0"/>
                </a:p>
              </p:txBody>
            </p:sp>
            <p:sp>
              <p:nvSpPr>
                <p:cNvPr id="96" name="Rectangle 95"/>
                <p:cNvSpPr/>
                <p:nvPr/>
              </p:nvSpPr>
              <p:spPr>
                <a:xfrm>
                  <a:off x="2544833" y="6082403"/>
                  <a:ext cx="439544" cy="215444"/>
                </a:xfrm>
                <a:prstGeom prst="rect">
                  <a:avLst/>
                </a:prstGeom>
              </p:spPr>
              <p:txBody>
                <a:bodyPr wrap="none">
                  <a:spAutoFit/>
                </a:bodyPr>
                <a:lstStyle/>
                <a:p>
                  <a:r>
                    <a:rPr lang="en-US" sz="800" dirty="0" smtClean="0"/>
                    <a:t>Cloud</a:t>
                  </a:r>
                  <a:endParaRPr lang="en-US" sz="800" dirty="0"/>
                </a:p>
              </p:txBody>
            </p:sp>
            <p:sp>
              <p:nvSpPr>
                <p:cNvPr id="97" name="Rectangle 96"/>
                <p:cNvSpPr/>
                <p:nvPr/>
              </p:nvSpPr>
              <p:spPr>
                <a:xfrm>
                  <a:off x="3344933" y="6082403"/>
                  <a:ext cx="327334" cy="215444"/>
                </a:xfrm>
                <a:prstGeom prst="rect">
                  <a:avLst/>
                </a:prstGeom>
              </p:spPr>
              <p:txBody>
                <a:bodyPr wrap="none">
                  <a:spAutoFit/>
                </a:bodyPr>
                <a:lstStyle/>
                <a:p>
                  <a:r>
                    <a:rPr lang="en-US" sz="800" dirty="0" smtClean="0"/>
                    <a:t>0.1</a:t>
                  </a:r>
                  <a:endParaRPr lang="en-US" sz="800" dirty="0"/>
                </a:p>
              </p:txBody>
            </p:sp>
            <p:sp>
              <p:nvSpPr>
                <p:cNvPr id="98" name="Rectangle 97"/>
                <p:cNvSpPr/>
                <p:nvPr/>
              </p:nvSpPr>
              <p:spPr>
                <a:xfrm>
                  <a:off x="3621157" y="6082403"/>
                  <a:ext cx="331717" cy="215444"/>
                </a:xfrm>
                <a:prstGeom prst="rect">
                  <a:avLst/>
                </a:prstGeom>
              </p:spPr>
              <p:txBody>
                <a:bodyPr wrap="square">
                  <a:spAutoFit/>
                </a:bodyPr>
                <a:lstStyle/>
                <a:p>
                  <a:r>
                    <a:rPr lang="en-US" sz="800" dirty="0" smtClean="0"/>
                    <a:t>0.2</a:t>
                  </a:r>
                  <a:endParaRPr lang="en-US" sz="800" dirty="0"/>
                </a:p>
              </p:txBody>
            </p:sp>
            <p:sp>
              <p:nvSpPr>
                <p:cNvPr id="99" name="Rectangle 98"/>
                <p:cNvSpPr/>
                <p:nvPr/>
              </p:nvSpPr>
              <p:spPr>
                <a:xfrm>
                  <a:off x="3916433" y="6082403"/>
                  <a:ext cx="327334" cy="215444"/>
                </a:xfrm>
                <a:prstGeom prst="rect">
                  <a:avLst/>
                </a:prstGeom>
              </p:spPr>
              <p:txBody>
                <a:bodyPr wrap="none">
                  <a:spAutoFit/>
                </a:bodyPr>
                <a:lstStyle/>
                <a:p>
                  <a:r>
                    <a:rPr lang="en-US" sz="800" dirty="0" smtClean="0"/>
                    <a:t>0.3</a:t>
                  </a:r>
                  <a:endParaRPr lang="en-US" sz="800" dirty="0"/>
                </a:p>
              </p:txBody>
            </p:sp>
            <p:sp>
              <p:nvSpPr>
                <p:cNvPr id="100" name="Rectangle 99"/>
                <p:cNvSpPr/>
                <p:nvPr/>
              </p:nvSpPr>
              <p:spPr>
                <a:xfrm>
                  <a:off x="4183133" y="6082403"/>
                  <a:ext cx="327334" cy="215444"/>
                </a:xfrm>
                <a:prstGeom prst="rect">
                  <a:avLst/>
                </a:prstGeom>
              </p:spPr>
              <p:txBody>
                <a:bodyPr wrap="none">
                  <a:spAutoFit/>
                </a:bodyPr>
                <a:lstStyle/>
                <a:p>
                  <a:r>
                    <a:rPr lang="en-US" sz="800" dirty="0" smtClean="0"/>
                    <a:t>0.4</a:t>
                  </a:r>
                  <a:endParaRPr lang="en-US" sz="800" dirty="0"/>
                </a:p>
              </p:txBody>
            </p:sp>
            <p:sp>
              <p:nvSpPr>
                <p:cNvPr id="101" name="Rectangle 100"/>
                <p:cNvSpPr/>
                <p:nvPr/>
              </p:nvSpPr>
              <p:spPr>
                <a:xfrm>
                  <a:off x="4430783" y="6082403"/>
                  <a:ext cx="327334" cy="215444"/>
                </a:xfrm>
                <a:prstGeom prst="rect">
                  <a:avLst/>
                </a:prstGeom>
              </p:spPr>
              <p:txBody>
                <a:bodyPr wrap="none">
                  <a:spAutoFit/>
                </a:bodyPr>
                <a:lstStyle/>
                <a:p>
                  <a:r>
                    <a:rPr lang="en-US" sz="800" dirty="0" smtClean="0"/>
                    <a:t>0.5</a:t>
                  </a:r>
                  <a:endParaRPr lang="en-US" sz="800" dirty="0"/>
                </a:p>
              </p:txBody>
            </p:sp>
            <p:sp>
              <p:nvSpPr>
                <p:cNvPr id="102" name="Rectangle 101"/>
                <p:cNvSpPr/>
                <p:nvPr/>
              </p:nvSpPr>
              <p:spPr>
                <a:xfrm>
                  <a:off x="4716533" y="6082403"/>
                  <a:ext cx="327334" cy="215444"/>
                </a:xfrm>
                <a:prstGeom prst="rect">
                  <a:avLst/>
                </a:prstGeom>
              </p:spPr>
              <p:txBody>
                <a:bodyPr wrap="none">
                  <a:spAutoFit/>
                </a:bodyPr>
                <a:lstStyle/>
                <a:p>
                  <a:r>
                    <a:rPr lang="en-US" sz="800" dirty="0" smtClean="0"/>
                    <a:t>0.6</a:t>
                  </a:r>
                  <a:endParaRPr lang="en-US" sz="800" dirty="0"/>
                </a:p>
              </p:txBody>
            </p:sp>
            <p:sp>
              <p:nvSpPr>
                <p:cNvPr id="103" name="Rectangle 102"/>
                <p:cNvSpPr/>
                <p:nvPr/>
              </p:nvSpPr>
              <p:spPr>
                <a:xfrm>
                  <a:off x="5002283" y="6082403"/>
                  <a:ext cx="327334" cy="215444"/>
                </a:xfrm>
                <a:prstGeom prst="rect">
                  <a:avLst/>
                </a:prstGeom>
              </p:spPr>
              <p:txBody>
                <a:bodyPr wrap="none">
                  <a:spAutoFit/>
                </a:bodyPr>
                <a:lstStyle/>
                <a:p>
                  <a:r>
                    <a:rPr lang="en-US" sz="800" dirty="0" smtClean="0"/>
                    <a:t>0.7</a:t>
                  </a:r>
                  <a:endParaRPr lang="en-US" sz="800" dirty="0"/>
                </a:p>
              </p:txBody>
            </p:sp>
            <p:sp>
              <p:nvSpPr>
                <p:cNvPr id="104" name="Rectangle 103"/>
                <p:cNvSpPr/>
                <p:nvPr/>
              </p:nvSpPr>
              <p:spPr>
                <a:xfrm>
                  <a:off x="5288033" y="6082403"/>
                  <a:ext cx="327334" cy="215444"/>
                </a:xfrm>
                <a:prstGeom prst="rect">
                  <a:avLst/>
                </a:prstGeom>
              </p:spPr>
              <p:txBody>
                <a:bodyPr wrap="none">
                  <a:spAutoFit/>
                </a:bodyPr>
                <a:lstStyle/>
                <a:p>
                  <a:r>
                    <a:rPr lang="en-US" sz="800" dirty="0" smtClean="0"/>
                    <a:t>0.8</a:t>
                  </a:r>
                  <a:endParaRPr lang="en-US" sz="800" dirty="0"/>
                </a:p>
              </p:txBody>
            </p:sp>
            <p:sp>
              <p:nvSpPr>
                <p:cNvPr id="105" name="Rectangle 104"/>
                <p:cNvSpPr/>
                <p:nvPr/>
              </p:nvSpPr>
              <p:spPr>
                <a:xfrm>
                  <a:off x="5564258" y="6082403"/>
                  <a:ext cx="383438" cy="215444"/>
                </a:xfrm>
                <a:prstGeom prst="rect">
                  <a:avLst/>
                </a:prstGeom>
              </p:spPr>
              <p:txBody>
                <a:bodyPr wrap="none">
                  <a:spAutoFit/>
                </a:bodyPr>
                <a:lstStyle/>
                <a:p>
                  <a:r>
                    <a:rPr lang="en-US" sz="800" dirty="0" smtClean="0"/>
                    <a:t>0.85</a:t>
                  </a:r>
                  <a:endParaRPr lang="en-US" sz="800" dirty="0"/>
                </a:p>
              </p:txBody>
            </p:sp>
            <p:sp>
              <p:nvSpPr>
                <p:cNvPr id="106" name="Rectangle 105"/>
                <p:cNvSpPr/>
                <p:nvPr/>
              </p:nvSpPr>
              <p:spPr>
                <a:xfrm>
                  <a:off x="6964433" y="6082403"/>
                  <a:ext cx="383438" cy="215444"/>
                </a:xfrm>
                <a:prstGeom prst="rect">
                  <a:avLst/>
                </a:prstGeom>
              </p:spPr>
              <p:txBody>
                <a:bodyPr wrap="none">
                  <a:spAutoFit/>
                </a:bodyPr>
                <a:lstStyle/>
                <a:p>
                  <a:r>
                    <a:rPr lang="en-US" sz="800" dirty="0" smtClean="0"/>
                    <a:t>0.99</a:t>
                  </a:r>
                  <a:endParaRPr lang="en-US" sz="800" dirty="0"/>
                </a:p>
              </p:txBody>
            </p:sp>
            <p:sp>
              <p:nvSpPr>
                <p:cNvPr id="107" name="Rectangle 106"/>
                <p:cNvSpPr/>
                <p:nvPr/>
              </p:nvSpPr>
              <p:spPr>
                <a:xfrm>
                  <a:off x="7259708" y="6082403"/>
                  <a:ext cx="327334" cy="215444"/>
                </a:xfrm>
                <a:prstGeom prst="rect">
                  <a:avLst/>
                </a:prstGeom>
              </p:spPr>
              <p:txBody>
                <a:bodyPr wrap="none">
                  <a:spAutoFit/>
                </a:bodyPr>
                <a:lstStyle/>
                <a:p>
                  <a:r>
                    <a:rPr lang="en-US" sz="800" dirty="0" smtClean="0"/>
                    <a:t>1.0</a:t>
                  </a:r>
                  <a:endParaRPr lang="en-US" sz="800" dirty="0"/>
                </a:p>
              </p:txBody>
            </p:sp>
            <p:sp>
              <p:nvSpPr>
                <p:cNvPr id="108" name="Rectangle 107"/>
                <p:cNvSpPr/>
                <p:nvPr/>
              </p:nvSpPr>
              <p:spPr>
                <a:xfrm>
                  <a:off x="6678683" y="6082403"/>
                  <a:ext cx="383438" cy="215444"/>
                </a:xfrm>
                <a:prstGeom prst="rect">
                  <a:avLst/>
                </a:prstGeom>
              </p:spPr>
              <p:txBody>
                <a:bodyPr wrap="none">
                  <a:spAutoFit/>
                </a:bodyPr>
                <a:lstStyle/>
                <a:p>
                  <a:r>
                    <a:rPr lang="en-US" sz="800" dirty="0" smtClean="0"/>
                    <a:t>0.98</a:t>
                  </a:r>
                  <a:endParaRPr lang="en-US" sz="800" dirty="0"/>
                </a:p>
              </p:txBody>
            </p:sp>
            <p:sp>
              <p:nvSpPr>
                <p:cNvPr id="109" name="Rectangle 108"/>
                <p:cNvSpPr/>
                <p:nvPr/>
              </p:nvSpPr>
              <p:spPr>
                <a:xfrm>
                  <a:off x="6392933" y="6082403"/>
                  <a:ext cx="383438" cy="215444"/>
                </a:xfrm>
                <a:prstGeom prst="rect">
                  <a:avLst/>
                </a:prstGeom>
              </p:spPr>
              <p:txBody>
                <a:bodyPr wrap="none">
                  <a:spAutoFit/>
                </a:bodyPr>
                <a:lstStyle/>
                <a:p>
                  <a:r>
                    <a:rPr lang="en-US" sz="800" dirty="0" smtClean="0"/>
                    <a:t>0.96</a:t>
                  </a:r>
                  <a:endParaRPr lang="en-US" sz="800" dirty="0"/>
                </a:p>
              </p:txBody>
            </p:sp>
            <p:sp>
              <p:nvSpPr>
                <p:cNvPr id="110" name="Rectangle 109"/>
                <p:cNvSpPr/>
                <p:nvPr/>
              </p:nvSpPr>
              <p:spPr>
                <a:xfrm>
                  <a:off x="6107183" y="6082403"/>
                  <a:ext cx="383438" cy="215444"/>
                </a:xfrm>
                <a:prstGeom prst="rect">
                  <a:avLst/>
                </a:prstGeom>
              </p:spPr>
              <p:txBody>
                <a:bodyPr wrap="none">
                  <a:spAutoFit/>
                </a:bodyPr>
                <a:lstStyle/>
                <a:p>
                  <a:r>
                    <a:rPr lang="en-US" sz="800" dirty="0" smtClean="0"/>
                    <a:t>0.95</a:t>
                  </a:r>
                  <a:endParaRPr lang="en-US" sz="800" dirty="0"/>
                </a:p>
              </p:txBody>
            </p:sp>
            <p:sp>
              <p:nvSpPr>
                <p:cNvPr id="111" name="Rectangle 110"/>
                <p:cNvSpPr/>
                <p:nvPr/>
              </p:nvSpPr>
              <p:spPr>
                <a:xfrm>
                  <a:off x="5850008" y="6082403"/>
                  <a:ext cx="327334" cy="215444"/>
                </a:xfrm>
                <a:prstGeom prst="rect">
                  <a:avLst/>
                </a:prstGeom>
              </p:spPr>
              <p:txBody>
                <a:bodyPr wrap="none">
                  <a:spAutoFit/>
                </a:bodyPr>
                <a:lstStyle/>
                <a:p>
                  <a:r>
                    <a:rPr lang="en-US" sz="800" dirty="0" smtClean="0"/>
                    <a:t>0.9</a:t>
                  </a:r>
                  <a:endParaRPr lang="en-US" sz="800" dirty="0"/>
                </a:p>
              </p:txBody>
            </p:sp>
            <p:sp>
              <p:nvSpPr>
                <p:cNvPr id="112" name="Rectangle 111"/>
                <p:cNvSpPr/>
                <p:nvPr/>
              </p:nvSpPr>
              <p:spPr>
                <a:xfrm>
                  <a:off x="3068708" y="6082403"/>
                  <a:ext cx="383438" cy="215444"/>
                </a:xfrm>
                <a:prstGeom prst="rect">
                  <a:avLst/>
                </a:prstGeom>
              </p:spPr>
              <p:txBody>
                <a:bodyPr wrap="none">
                  <a:spAutoFit/>
                </a:bodyPr>
                <a:lstStyle/>
                <a:p>
                  <a:r>
                    <a:rPr lang="en-US" sz="800" dirty="0" smtClean="0"/>
                    <a:t>0.01</a:t>
                  </a:r>
                  <a:endParaRPr lang="en-US" sz="800" dirty="0"/>
                </a:p>
              </p:txBody>
            </p:sp>
            <p:sp>
              <p:nvSpPr>
                <p:cNvPr id="113" name="Rectangle 112"/>
                <p:cNvSpPr/>
                <p:nvPr/>
              </p:nvSpPr>
              <p:spPr>
                <a:xfrm>
                  <a:off x="2859158" y="6082403"/>
                  <a:ext cx="327334" cy="215444"/>
                </a:xfrm>
                <a:prstGeom prst="rect">
                  <a:avLst/>
                </a:prstGeom>
              </p:spPr>
              <p:txBody>
                <a:bodyPr wrap="none">
                  <a:spAutoFit/>
                </a:bodyPr>
                <a:lstStyle/>
                <a:p>
                  <a:r>
                    <a:rPr lang="en-US" sz="800" dirty="0" smtClean="0"/>
                    <a:t>0.0</a:t>
                  </a:r>
                  <a:endParaRPr lang="en-US" sz="800" dirty="0"/>
                </a:p>
              </p:txBody>
            </p:sp>
          </p:grpSp>
        </p:grpSp>
        <p:sp>
          <p:nvSpPr>
            <p:cNvPr id="91" name="TextBox 90"/>
            <p:cNvSpPr txBox="1"/>
            <p:nvPr/>
          </p:nvSpPr>
          <p:spPr>
            <a:xfrm>
              <a:off x="4191000" y="6238875"/>
              <a:ext cx="837089" cy="253916"/>
            </a:xfrm>
            <a:prstGeom prst="rect">
              <a:avLst/>
            </a:prstGeom>
            <a:noFill/>
          </p:spPr>
          <p:txBody>
            <a:bodyPr wrap="none" rtlCol="0">
              <a:spAutoFit/>
            </a:bodyPr>
            <a:lstStyle/>
            <a:p>
              <a:r>
                <a:rPr lang="en-US" sz="1050" dirty="0" smtClean="0">
                  <a:latin typeface="Arial" pitchFamily="34" charset="0"/>
                  <a:cs typeface="Arial" pitchFamily="34" charset="0"/>
                </a:rPr>
                <a:t>ice fraction</a:t>
              </a:r>
              <a:endParaRPr lang="en-US" sz="1050" dirty="0">
                <a:latin typeface="Arial" pitchFamily="34" charset="0"/>
                <a:cs typeface="Arial" pitchFamily="34" charset="0"/>
              </a:endParaRPr>
            </a:p>
          </p:txBody>
        </p:sp>
      </p:grpSp>
      <p:sp>
        <p:nvSpPr>
          <p:cNvPr id="136" name="TextBox 135"/>
          <p:cNvSpPr txBox="1"/>
          <p:nvPr/>
        </p:nvSpPr>
        <p:spPr>
          <a:xfrm>
            <a:off x="3208604" y="853107"/>
            <a:ext cx="2805063" cy="307777"/>
          </a:xfrm>
          <a:prstGeom prst="rect">
            <a:avLst/>
          </a:prstGeom>
          <a:noFill/>
        </p:spPr>
        <p:txBody>
          <a:bodyPr wrap="none" rtlCol="0">
            <a:spAutoFit/>
          </a:bodyPr>
          <a:lstStyle/>
          <a:p>
            <a:r>
              <a:rPr lang="en-US" sz="1400" dirty="0" smtClean="0">
                <a:latin typeface="Arial" pitchFamily="34" charset="0"/>
                <a:cs typeface="Arial" pitchFamily="34" charset="0"/>
              </a:rPr>
              <a:t>d20121017_t2311272_e2312514</a:t>
            </a:r>
            <a:endParaRPr lang="en-US" sz="1400" dirty="0">
              <a:latin typeface="Arial" pitchFamily="34" charset="0"/>
              <a:cs typeface="Arial" pitchFamily="34" charset="0"/>
            </a:endParaRPr>
          </a:p>
        </p:txBody>
      </p:sp>
      <p:sp>
        <p:nvSpPr>
          <p:cNvPr id="137" name="Rectangle 136"/>
          <p:cNvSpPr/>
          <p:nvPr/>
        </p:nvSpPr>
        <p:spPr>
          <a:xfrm>
            <a:off x="1134531" y="6356350"/>
            <a:ext cx="7090638" cy="307777"/>
          </a:xfrm>
          <a:prstGeom prst="rect">
            <a:avLst/>
          </a:prstGeom>
        </p:spPr>
        <p:txBody>
          <a:bodyPr wrap="square">
            <a:spAutoFit/>
          </a:bodyPr>
          <a:lstStyle/>
          <a:p>
            <a:r>
              <a:rPr lang="en-US" sz="1400" dirty="0" smtClean="0"/>
              <a:t>False ice is observed in regions with scattered clouds for Chukchi Sea/Beaufort Sea scene. </a:t>
            </a:r>
            <a:endParaRPr lang="en-US" sz="1400" dirty="0"/>
          </a:p>
        </p:txBody>
      </p:sp>
      <p:sp>
        <p:nvSpPr>
          <p:cNvPr id="144" name="TextBox 143"/>
          <p:cNvSpPr txBox="1"/>
          <p:nvPr/>
        </p:nvSpPr>
        <p:spPr>
          <a:xfrm rot="10800000" flipV="1">
            <a:off x="8457594" y="1077903"/>
            <a:ext cx="686406" cy="338554"/>
          </a:xfrm>
          <a:prstGeom prst="rect">
            <a:avLst/>
          </a:prstGeom>
          <a:noFill/>
        </p:spPr>
        <p:txBody>
          <a:bodyPr wrap="square" rtlCol="0">
            <a:spAutoFit/>
          </a:bodyPr>
          <a:lstStyle/>
          <a:p>
            <a:r>
              <a:rPr lang="en-US" sz="1600" dirty="0" smtClean="0">
                <a:latin typeface="Arial" pitchFamily="34" charset="0"/>
                <a:cs typeface="Arial" pitchFamily="34" charset="0"/>
              </a:rPr>
              <a:t>North</a:t>
            </a:r>
            <a:endParaRPr lang="en-US" sz="1600" dirty="0">
              <a:latin typeface="Arial" pitchFamily="34" charset="0"/>
              <a:cs typeface="Arial" pitchFamily="34" charset="0"/>
            </a:endParaRPr>
          </a:p>
        </p:txBody>
      </p:sp>
      <p:grpSp>
        <p:nvGrpSpPr>
          <p:cNvPr id="84" name="Group 83"/>
          <p:cNvGrpSpPr/>
          <p:nvPr/>
        </p:nvGrpSpPr>
        <p:grpSpPr>
          <a:xfrm>
            <a:off x="0" y="1070496"/>
            <a:ext cx="8724900" cy="4971925"/>
            <a:chOff x="0" y="1070496"/>
            <a:chExt cx="8724900" cy="4971925"/>
          </a:xfrm>
        </p:grpSpPr>
        <p:grpSp>
          <p:nvGrpSpPr>
            <p:cNvPr id="87" name="Group 86"/>
            <p:cNvGrpSpPr/>
            <p:nvPr/>
          </p:nvGrpSpPr>
          <p:grpSpPr>
            <a:xfrm>
              <a:off x="1629940" y="2726429"/>
              <a:ext cx="6922008" cy="1645920"/>
              <a:chOff x="954523" y="2778033"/>
              <a:chExt cx="7609812" cy="1739183"/>
            </a:xfrm>
          </p:grpSpPr>
          <p:pic>
            <p:nvPicPr>
              <p:cNvPr id="19" name="Picture 18" descr="sdr_m10m7m4_d20121017_t2311272_e2312514_fullgran_subset.jpg"/>
              <p:cNvPicPr>
                <a:picLocks noChangeAspect="1"/>
              </p:cNvPicPr>
              <p:nvPr/>
            </p:nvPicPr>
            <p:blipFill>
              <a:blip r:embed="rId2" cstate="print"/>
              <a:stretch>
                <a:fillRect/>
              </a:stretch>
            </p:blipFill>
            <p:spPr>
              <a:xfrm>
                <a:off x="954523" y="2828860"/>
                <a:ext cx="7609812" cy="1688356"/>
              </a:xfrm>
              <a:prstGeom prst="rect">
                <a:avLst/>
              </a:prstGeom>
            </p:spPr>
          </p:pic>
          <p:sp>
            <p:nvSpPr>
              <p:cNvPr id="23" name="TextBox 22"/>
              <p:cNvSpPr txBox="1"/>
              <p:nvPr/>
            </p:nvSpPr>
            <p:spPr>
              <a:xfrm>
                <a:off x="1581047" y="3610412"/>
                <a:ext cx="800316" cy="326343"/>
              </a:xfrm>
              <a:prstGeom prst="rect">
                <a:avLst/>
              </a:prstGeom>
              <a:solidFill>
                <a:schemeClr val="tx1">
                  <a:lumMod val="75000"/>
                  <a:lumOff val="25000"/>
                </a:schemeClr>
              </a:solidFill>
            </p:spPr>
            <p:txBody>
              <a:bodyPr wrap="square" rtlCol="0">
                <a:spAutoFit/>
              </a:bodyPr>
              <a:lstStyle/>
              <a:p>
                <a:pPr algn="ctr"/>
                <a:r>
                  <a:rPr lang="en-US" sz="1000" dirty="0" smtClean="0">
                    <a:solidFill>
                      <a:srgbClr val="FFC000"/>
                    </a:solidFill>
                    <a:latin typeface="Arial" pitchFamily="34" charset="0"/>
                    <a:cs typeface="Arial" pitchFamily="34" charset="0"/>
                  </a:rPr>
                  <a:t>Clouds</a:t>
                </a:r>
                <a:endParaRPr lang="en-US" sz="1000" dirty="0">
                  <a:solidFill>
                    <a:srgbClr val="FFC000"/>
                  </a:solidFill>
                  <a:latin typeface="Arial" pitchFamily="34" charset="0"/>
                  <a:cs typeface="Arial" pitchFamily="34" charset="0"/>
                </a:endParaRPr>
              </a:p>
            </p:txBody>
          </p:sp>
          <p:cxnSp>
            <p:nvCxnSpPr>
              <p:cNvPr id="25" name="Straight Arrow Connector 24"/>
              <p:cNvCxnSpPr/>
              <p:nvPr/>
            </p:nvCxnSpPr>
            <p:spPr>
              <a:xfrm>
                <a:off x="2333802" y="3731701"/>
                <a:ext cx="721347" cy="57195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33802" y="3709703"/>
                <a:ext cx="1950014" cy="46196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381363" y="3717035"/>
                <a:ext cx="2227456" cy="11732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rot="21080522">
                <a:off x="3767021" y="2778033"/>
                <a:ext cx="476678" cy="1136570"/>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1" name="TextBox 30"/>
              <p:cNvSpPr txBox="1"/>
              <p:nvPr/>
            </p:nvSpPr>
            <p:spPr>
              <a:xfrm>
                <a:off x="6931396" y="3115751"/>
                <a:ext cx="657883" cy="326343"/>
              </a:xfrm>
              <a:prstGeom prst="rect">
                <a:avLst/>
              </a:prstGeom>
              <a:solidFill>
                <a:schemeClr val="tx1">
                  <a:lumMod val="75000"/>
                  <a:lumOff val="25000"/>
                </a:schemeClr>
              </a:solidFill>
            </p:spPr>
            <p:txBody>
              <a:bodyPr wrap="none" rtlCol="0">
                <a:spAutoFit/>
              </a:bodyPr>
              <a:lstStyle/>
              <a:p>
                <a:r>
                  <a:rPr lang="en-US" sz="1000" dirty="0" smtClean="0">
                    <a:solidFill>
                      <a:srgbClr val="FFC000"/>
                    </a:solidFill>
                    <a:latin typeface="Arial" pitchFamily="34" charset="0"/>
                    <a:cs typeface="Arial" pitchFamily="34" charset="0"/>
                  </a:rPr>
                  <a:t>Clouds</a:t>
                </a:r>
                <a:endParaRPr lang="en-US" sz="1000" dirty="0">
                  <a:solidFill>
                    <a:srgbClr val="FFC000"/>
                  </a:solidFill>
                  <a:latin typeface="Arial" pitchFamily="34" charset="0"/>
                  <a:cs typeface="Arial" pitchFamily="34" charset="0"/>
                </a:endParaRPr>
              </a:p>
            </p:txBody>
          </p:sp>
        </p:grpSp>
        <p:grpSp>
          <p:nvGrpSpPr>
            <p:cNvPr id="86" name="Group 85"/>
            <p:cNvGrpSpPr/>
            <p:nvPr/>
          </p:nvGrpSpPr>
          <p:grpSpPr>
            <a:xfrm>
              <a:off x="1595963" y="1070496"/>
              <a:ext cx="6925737" cy="1647223"/>
              <a:chOff x="933765" y="955515"/>
              <a:chExt cx="7612669" cy="1739507"/>
            </a:xfrm>
          </p:grpSpPr>
          <p:pic>
            <p:nvPicPr>
              <p:cNvPr id="35" name="Picture 34" descr="noaa_snowice_17oct2012.png_swath.png"/>
              <p:cNvPicPr>
                <a:picLocks noChangeAspect="1"/>
              </p:cNvPicPr>
              <p:nvPr/>
            </p:nvPicPr>
            <p:blipFill>
              <a:blip r:embed="rId3" cstate="print"/>
              <a:stretch>
                <a:fillRect/>
              </a:stretch>
            </p:blipFill>
            <p:spPr>
              <a:xfrm>
                <a:off x="933765" y="1006681"/>
                <a:ext cx="7612669" cy="1688341"/>
              </a:xfrm>
              <a:prstGeom prst="rect">
                <a:avLst/>
              </a:prstGeom>
            </p:spPr>
          </p:pic>
          <p:sp>
            <p:nvSpPr>
              <p:cNvPr id="36" name="TextBox 35"/>
              <p:cNvSpPr txBox="1"/>
              <p:nvPr/>
            </p:nvSpPr>
            <p:spPr>
              <a:xfrm>
                <a:off x="2334584" y="1142098"/>
                <a:ext cx="702644" cy="326343"/>
              </a:xfrm>
              <a:prstGeom prst="rect">
                <a:avLst/>
              </a:prstGeom>
              <a:solidFill>
                <a:schemeClr val="tx1">
                  <a:lumMod val="75000"/>
                  <a:lumOff val="25000"/>
                </a:schemeClr>
              </a:solidFill>
            </p:spPr>
            <p:txBody>
              <a:bodyPr wrap="square" rtlCol="0">
                <a:spAutoFit/>
              </a:bodyPr>
              <a:lstStyle/>
              <a:p>
                <a:r>
                  <a:rPr lang="en-US" sz="1000" dirty="0" smtClean="0">
                    <a:solidFill>
                      <a:srgbClr val="FFC000"/>
                    </a:solidFill>
                    <a:latin typeface="Arial" pitchFamily="34" charset="0"/>
                    <a:cs typeface="Arial" pitchFamily="34" charset="0"/>
                  </a:rPr>
                  <a:t>Sea Ice </a:t>
                </a:r>
              </a:p>
            </p:txBody>
          </p:sp>
          <p:sp>
            <p:nvSpPr>
              <p:cNvPr id="37" name="TextBox 36"/>
              <p:cNvSpPr txBox="1"/>
              <p:nvPr/>
            </p:nvSpPr>
            <p:spPr>
              <a:xfrm>
                <a:off x="6064387" y="2032492"/>
                <a:ext cx="569127" cy="326343"/>
              </a:xfrm>
              <a:prstGeom prst="rect">
                <a:avLst/>
              </a:prstGeom>
              <a:solidFill>
                <a:schemeClr val="tx1">
                  <a:lumMod val="75000"/>
                  <a:lumOff val="25000"/>
                </a:schemeClr>
              </a:solidFill>
            </p:spPr>
            <p:txBody>
              <a:bodyPr wrap="none" rtlCol="0">
                <a:spAutoFit/>
              </a:bodyPr>
              <a:lstStyle/>
              <a:p>
                <a:r>
                  <a:rPr lang="en-US" sz="1000" dirty="0" smtClean="0">
                    <a:solidFill>
                      <a:srgbClr val="66CCFF"/>
                    </a:solidFill>
                    <a:latin typeface="Arial" pitchFamily="34" charset="0"/>
                    <a:cs typeface="Arial" pitchFamily="34" charset="0"/>
                  </a:rPr>
                  <a:t>Snow</a:t>
                </a:r>
                <a:endParaRPr lang="en-US" sz="1000" dirty="0">
                  <a:solidFill>
                    <a:srgbClr val="66CCFF"/>
                  </a:solidFill>
                  <a:latin typeface="Arial" pitchFamily="34" charset="0"/>
                  <a:cs typeface="Arial" pitchFamily="34" charset="0"/>
                </a:endParaRPr>
              </a:p>
            </p:txBody>
          </p:sp>
          <p:sp>
            <p:nvSpPr>
              <p:cNvPr id="38" name="Oval 37"/>
              <p:cNvSpPr/>
              <p:nvPr/>
            </p:nvSpPr>
            <p:spPr>
              <a:xfrm rot="21080522">
                <a:off x="3747319" y="955515"/>
                <a:ext cx="476856" cy="1105091"/>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40" name="Straight Arrow Connector 39"/>
              <p:cNvCxnSpPr/>
              <p:nvPr/>
            </p:nvCxnSpPr>
            <p:spPr>
              <a:xfrm>
                <a:off x="3098618" y="1305269"/>
                <a:ext cx="872285" cy="29231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79450" y="2316497"/>
                <a:ext cx="880847" cy="326343"/>
              </a:xfrm>
              <a:prstGeom prst="rect">
                <a:avLst/>
              </a:prstGeom>
              <a:solidFill>
                <a:schemeClr val="tx1">
                  <a:lumMod val="75000"/>
                  <a:lumOff val="25000"/>
                </a:schemeClr>
              </a:solidFill>
            </p:spPr>
            <p:txBody>
              <a:bodyPr wrap="square" rtlCol="0">
                <a:spAutoFit/>
              </a:bodyPr>
              <a:lstStyle/>
              <a:p>
                <a:r>
                  <a:rPr lang="en-US" sz="1000" dirty="0" smtClean="0">
                    <a:solidFill>
                      <a:srgbClr val="00B050"/>
                    </a:solidFill>
                    <a:latin typeface="Arial" pitchFamily="34" charset="0"/>
                    <a:cs typeface="Arial" pitchFamily="34" charset="0"/>
                  </a:rPr>
                  <a:t>No Snow</a:t>
                </a:r>
                <a:endParaRPr lang="en-US" sz="1000" dirty="0">
                  <a:solidFill>
                    <a:srgbClr val="00B050"/>
                  </a:solidFill>
                  <a:latin typeface="Arial" pitchFamily="34" charset="0"/>
                  <a:cs typeface="Arial" pitchFamily="34" charset="0"/>
                </a:endParaRPr>
              </a:p>
            </p:txBody>
          </p:sp>
          <p:sp>
            <p:nvSpPr>
              <p:cNvPr id="42" name="TextBox 41"/>
              <p:cNvSpPr txBox="1"/>
              <p:nvPr/>
            </p:nvSpPr>
            <p:spPr>
              <a:xfrm>
                <a:off x="6910638" y="1283882"/>
                <a:ext cx="1409825" cy="326343"/>
              </a:xfrm>
              <a:prstGeom prst="rect">
                <a:avLst/>
              </a:prstGeom>
              <a:solidFill>
                <a:schemeClr val="tx1">
                  <a:lumMod val="75000"/>
                  <a:lumOff val="25000"/>
                </a:schemeClr>
              </a:solidFill>
            </p:spPr>
            <p:txBody>
              <a:bodyPr wrap="square" rtlCol="0">
                <a:spAutoFit/>
              </a:bodyPr>
              <a:lstStyle/>
              <a:p>
                <a:pPr algn="ctr"/>
                <a:r>
                  <a:rPr lang="en-US" sz="1000" dirty="0" smtClean="0">
                    <a:solidFill>
                      <a:srgbClr val="CCECFF"/>
                    </a:solidFill>
                    <a:latin typeface="Arial" pitchFamily="34" charset="0"/>
                    <a:cs typeface="Arial" pitchFamily="34" charset="0"/>
                  </a:rPr>
                  <a:t>Ice Free Ocean</a:t>
                </a:r>
                <a:endParaRPr lang="en-US" sz="1000" dirty="0">
                  <a:solidFill>
                    <a:srgbClr val="CCECFF"/>
                  </a:solidFill>
                  <a:latin typeface="Arial" pitchFamily="34" charset="0"/>
                  <a:cs typeface="Arial" pitchFamily="34" charset="0"/>
                </a:endParaRPr>
              </a:p>
            </p:txBody>
          </p:sp>
        </p:grpSp>
        <p:grpSp>
          <p:nvGrpSpPr>
            <p:cNvPr id="88" name="Group 87"/>
            <p:cNvGrpSpPr/>
            <p:nvPr/>
          </p:nvGrpSpPr>
          <p:grpSpPr>
            <a:xfrm>
              <a:off x="1609182" y="4396501"/>
              <a:ext cx="6922008" cy="1645920"/>
              <a:chOff x="933764" y="4638519"/>
              <a:chExt cx="7821683" cy="2181509"/>
            </a:xfrm>
          </p:grpSpPr>
          <p:pic>
            <p:nvPicPr>
              <p:cNvPr id="71" name="Picture 70" descr="iceconc_filtered_clds_wts_frac_fullgran.jpg"/>
              <p:cNvPicPr preferRelativeResize="0">
                <a:picLocks/>
              </p:cNvPicPr>
              <p:nvPr/>
            </p:nvPicPr>
            <p:blipFill>
              <a:blip r:embed="rId4" cstate="print"/>
              <a:stretch>
                <a:fillRect/>
              </a:stretch>
            </p:blipFill>
            <p:spPr>
              <a:xfrm>
                <a:off x="933764" y="4638519"/>
                <a:ext cx="7821683" cy="2181509"/>
              </a:xfrm>
              <a:prstGeom prst="rect">
                <a:avLst/>
              </a:prstGeom>
            </p:spPr>
          </p:pic>
          <p:sp>
            <p:nvSpPr>
              <p:cNvPr id="72" name="TextBox 71"/>
              <p:cNvSpPr txBox="1"/>
              <p:nvPr/>
            </p:nvSpPr>
            <p:spPr>
              <a:xfrm>
                <a:off x="1295455" y="4794130"/>
                <a:ext cx="1552701" cy="530308"/>
              </a:xfrm>
              <a:prstGeom prst="rect">
                <a:avLst/>
              </a:prstGeom>
              <a:solidFill>
                <a:schemeClr val="tx1">
                  <a:lumMod val="75000"/>
                  <a:lumOff val="25000"/>
                </a:schemeClr>
              </a:solidFill>
            </p:spPr>
            <p:txBody>
              <a:bodyPr wrap="square" rtlCol="0">
                <a:spAutoFit/>
              </a:bodyPr>
              <a:lstStyle/>
              <a:p>
                <a:r>
                  <a:rPr lang="en-US" sz="1000" dirty="0" smtClean="0">
                    <a:solidFill>
                      <a:srgbClr val="FFC000"/>
                    </a:solidFill>
                    <a:latin typeface="Arial" pitchFamily="34" charset="0"/>
                    <a:cs typeface="Arial" pitchFamily="34" charset="0"/>
                  </a:rPr>
                  <a:t>Sea Ice </a:t>
                </a:r>
              </a:p>
              <a:p>
                <a:r>
                  <a:rPr lang="en-US" sz="1000" dirty="0" smtClean="0">
                    <a:solidFill>
                      <a:srgbClr val="FFC000"/>
                    </a:solidFill>
                    <a:latin typeface="Arial" pitchFamily="34" charset="0"/>
                    <a:cs typeface="Arial" pitchFamily="34" charset="0"/>
                  </a:rPr>
                  <a:t>(correctly retrieved)</a:t>
                </a:r>
                <a:endParaRPr lang="en-US" sz="1000" dirty="0">
                  <a:solidFill>
                    <a:srgbClr val="FFC000"/>
                  </a:solidFill>
                  <a:latin typeface="Arial" pitchFamily="34" charset="0"/>
                  <a:cs typeface="Arial" pitchFamily="34" charset="0"/>
                </a:endParaRPr>
              </a:p>
            </p:txBody>
          </p:sp>
          <p:sp>
            <p:nvSpPr>
              <p:cNvPr id="73" name="TextBox 72"/>
              <p:cNvSpPr txBox="1"/>
              <p:nvPr/>
            </p:nvSpPr>
            <p:spPr>
              <a:xfrm>
                <a:off x="6522008" y="5933576"/>
                <a:ext cx="1795411" cy="326343"/>
              </a:xfrm>
              <a:prstGeom prst="rect">
                <a:avLst/>
              </a:prstGeom>
              <a:solidFill>
                <a:schemeClr val="tx1">
                  <a:lumMod val="75000"/>
                  <a:lumOff val="25000"/>
                </a:schemeClr>
              </a:solidFill>
            </p:spPr>
            <p:txBody>
              <a:bodyPr wrap="none" rtlCol="0">
                <a:spAutoFit/>
              </a:bodyPr>
              <a:lstStyle/>
              <a:p>
                <a:r>
                  <a:rPr lang="en-US" sz="1000" dirty="0" smtClean="0">
                    <a:solidFill>
                      <a:srgbClr val="FF0000"/>
                    </a:solidFill>
                    <a:latin typeface="Arial" pitchFamily="34" charset="0"/>
                    <a:cs typeface="Arial" pitchFamily="34" charset="0"/>
                  </a:rPr>
                  <a:t>Sea Ice Falsely retrieved</a:t>
                </a:r>
                <a:endParaRPr lang="en-US" sz="1000" dirty="0">
                  <a:solidFill>
                    <a:srgbClr val="FF0000"/>
                  </a:solidFill>
                  <a:latin typeface="Arial" pitchFamily="34" charset="0"/>
                  <a:cs typeface="Arial" pitchFamily="34" charset="0"/>
                </a:endParaRPr>
              </a:p>
            </p:txBody>
          </p:sp>
          <p:cxnSp>
            <p:nvCxnSpPr>
              <p:cNvPr id="74" name="Straight Arrow Connector 73"/>
              <p:cNvCxnSpPr/>
              <p:nvPr/>
            </p:nvCxnSpPr>
            <p:spPr>
              <a:xfrm>
                <a:off x="2811187" y="4951292"/>
                <a:ext cx="646959" cy="10169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5525332" y="6023649"/>
                <a:ext cx="996676" cy="853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4483749" y="5703754"/>
                <a:ext cx="1199440" cy="849774"/>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grpSp>
        <p:sp>
          <p:nvSpPr>
            <p:cNvPr id="133" name="TextBox 132"/>
            <p:cNvSpPr txBox="1"/>
            <p:nvPr/>
          </p:nvSpPr>
          <p:spPr>
            <a:xfrm>
              <a:off x="0" y="1446464"/>
              <a:ext cx="1354663" cy="954107"/>
            </a:xfrm>
            <a:prstGeom prst="rect">
              <a:avLst/>
            </a:prstGeom>
            <a:noFill/>
          </p:spPr>
          <p:txBody>
            <a:bodyPr wrap="square" rtlCol="0">
              <a:spAutoFit/>
            </a:bodyPr>
            <a:lstStyle/>
            <a:p>
              <a:r>
                <a:rPr lang="en-US" sz="1400" dirty="0" smtClean="0"/>
                <a:t>NOAA Global Automated Multisensor Snow/Ice</a:t>
              </a:r>
              <a:endParaRPr lang="en-US" sz="1400" dirty="0"/>
            </a:p>
          </p:txBody>
        </p:sp>
        <p:sp>
          <p:nvSpPr>
            <p:cNvPr id="134" name="TextBox 133"/>
            <p:cNvSpPr txBox="1"/>
            <p:nvPr/>
          </p:nvSpPr>
          <p:spPr>
            <a:xfrm>
              <a:off x="0" y="2972214"/>
              <a:ext cx="1354663" cy="738664"/>
            </a:xfrm>
            <a:prstGeom prst="rect">
              <a:avLst/>
            </a:prstGeom>
            <a:noFill/>
          </p:spPr>
          <p:txBody>
            <a:bodyPr wrap="square" rtlCol="0">
              <a:spAutoFit/>
            </a:bodyPr>
            <a:lstStyle/>
            <a:p>
              <a:r>
                <a:rPr lang="en-US" sz="1400" dirty="0" smtClean="0"/>
                <a:t>False Color VIIRS SDR Imagery</a:t>
              </a:r>
              <a:endParaRPr lang="en-US" sz="1400" dirty="0"/>
            </a:p>
          </p:txBody>
        </p:sp>
        <p:sp>
          <p:nvSpPr>
            <p:cNvPr id="135" name="TextBox 134"/>
            <p:cNvSpPr txBox="1"/>
            <p:nvPr/>
          </p:nvSpPr>
          <p:spPr>
            <a:xfrm>
              <a:off x="0" y="4875918"/>
              <a:ext cx="1354663" cy="523220"/>
            </a:xfrm>
            <a:prstGeom prst="rect">
              <a:avLst/>
            </a:prstGeom>
            <a:noFill/>
          </p:spPr>
          <p:txBody>
            <a:bodyPr wrap="square" rtlCol="0">
              <a:spAutoFit/>
            </a:bodyPr>
            <a:lstStyle/>
            <a:p>
              <a:r>
                <a:rPr lang="en-US" sz="1400" dirty="0" smtClean="0"/>
                <a:t>VIIRS Sea Ice Conc. IP</a:t>
              </a:r>
              <a:endParaRPr lang="en-US" sz="1400" dirty="0"/>
            </a:p>
          </p:txBody>
        </p:sp>
        <p:sp>
          <p:nvSpPr>
            <p:cNvPr id="138" name="Oval 137"/>
            <p:cNvSpPr/>
            <p:nvPr/>
          </p:nvSpPr>
          <p:spPr>
            <a:xfrm rot="21080522">
              <a:off x="4213634" y="4313929"/>
              <a:ext cx="433594" cy="1075622"/>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40" name="Straight Arrow Connector 139"/>
            <p:cNvCxnSpPr>
              <a:endCxn id="35" idx="1"/>
            </p:cNvCxnSpPr>
            <p:nvPr/>
          </p:nvCxnSpPr>
          <p:spPr>
            <a:xfrm>
              <a:off x="1155700" y="1905000"/>
              <a:ext cx="440263" cy="133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1134531" y="3341546"/>
              <a:ext cx="440263" cy="133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1189677" y="5118095"/>
              <a:ext cx="440263" cy="133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8715375" y="1446464"/>
              <a:ext cx="9525" cy="428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665021" y="5826977"/>
              <a:ext cx="946093" cy="215444"/>
            </a:xfrm>
            <a:prstGeom prst="rect">
              <a:avLst/>
            </a:prstGeom>
            <a:noFill/>
          </p:spPr>
          <p:txBody>
            <a:bodyPr wrap="none" rtlCol="0">
              <a:spAutoFit/>
            </a:bodyPr>
            <a:lstStyle/>
            <a:p>
              <a:r>
                <a:rPr lang="en-US" sz="800" dirty="0" smtClean="0">
                  <a:solidFill>
                    <a:schemeClr val="bg1">
                      <a:lumMod val="75000"/>
                    </a:schemeClr>
                  </a:solidFill>
                </a:rPr>
                <a:t>R. Mahoney NGAS</a:t>
              </a:r>
              <a:endParaRPr lang="en-US" sz="800" dirty="0">
                <a:solidFill>
                  <a:schemeClr val="bg1">
                    <a:lumMod val="75000"/>
                  </a:schemeClr>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1"/>
          </p:nvPr>
        </p:nvSpPr>
        <p:spPr>
          <a:xfrm>
            <a:off x="28411" y="6477000"/>
            <a:ext cx="400378" cy="297651"/>
          </a:xfrm>
        </p:spPr>
        <p:txBody>
          <a:bodyPr/>
          <a:lstStyle/>
          <a:p>
            <a:fld id="{F6EFC63E-F8D9-44BB-A462-AC735E845F95}" type="slidenum">
              <a:rPr lang="en-US" sz="1300" smtClean="0">
                <a:latin typeface="Arial" pitchFamily="34" charset="0"/>
                <a:cs typeface="Arial" pitchFamily="34" charset="0"/>
              </a:rPr>
              <a:pPr/>
              <a:t>25</a:t>
            </a:fld>
            <a:endParaRPr lang="en-US" sz="1300" dirty="0">
              <a:latin typeface="Arial" pitchFamily="34" charset="0"/>
              <a:cs typeface="Arial" pitchFamily="34" charset="0"/>
            </a:endParaRPr>
          </a:p>
        </p:txBody>
      </p:sp>
      <p:sp>
        <p:nvSpPr>
          <p:cNvPr id="7" name="TextBox 6"/>
          <p:cNvSpPr txBox="1"/>
          <p:nvPr/>
        </p:nvSpPr>
        <p:spPr>
          <a:xfrm>
            <a:off x="362857" y="5926460"/>
            <a:ext cx="8781143" cy="646331"/>
          </a:xfrm>
          <a:prstGeom prst="rect">
            <a:avLst/>
          </a:prstGeom>
          <a:noFill/>
        </p:spPr>
        <p:txBody>
          <a:bodyPr wrap="square" rtlCol="0">
            <a:spAutoFit/>
          </a:bodyPr>
          <a:lstStyle/>
          <a:p>
            <a:r>
              <a:rPr lang="en-US" sz="1200" dirty="0" smtClean="0"/>
              <a:t>False color of VIIRS SDR reflectance (Red: M10, Green: M7, Blue: M5) for zoomed region (left).  False ice shown by the yellow circled regions (right) correspond  to clouds misclassified as confidently clear by the VCM and suggests additional quality checks are required in the Ice Concentration IP for extended cloud adjacency and significant partial cloudy regions.</a:t>
            </a:r>
            <a:endParaRPr lang="en-US" sz="1200" dirty="0"/>
          </a:p>
        </p:txBody>
      </p:sp>
      <p:sp>
        <p:nvSpPr>
          <p:cNvPr id="72" name="TextBox 71"/>
          <p:cNvSpPr txBox="1"/>
          <p:nvPr/>
        </p:nvSpPr>
        <p:spPr>
          <a:xfrm>
            <a:off x="7846850" y="3737428"/>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sp>
        <p:nvSpPr>
          <p:cNvPr id="10" name="Title 1"/>
          <p:cNvSpPr txBox="1">
            <a:spLocks/>
          </p:cNvSpPr>
          <p:nvPr/>
        </p:nvSpPr>
        <p:spPr>
          <a:xfrm>
            <a:off x="726291" y="0"/>
            <a:ext cx="7717164" cy="822960"/>
          </a:xfrm>
          <a:prstGeom prst="rect">
            <a:avLst/>
          </a:prstGeom>
        </p:spPr>
        <p:txBody>
          <a:bodyPr vert="horz" lIns="91440" tIns="45720" rIns="91440" bIns="45720" rtlCol="0" anchor="ctr" anchorCtr="1">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Caveats for Operational Ice Concentration IP False Ice Observed near scattered clouds</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57" name="TextBox 56"/>
          <p:cNvSpPr txBox="1"/>
          <p:nvPr/>
        </p:nvSpPr>
        <p:spPr>
          <a:xfrm>
            <a:off x="5674268" y="937024"/>
            <a:ext cx="2172582" cy="369332"/>
          </a:xfrm>
          <a:prstGeom prst="rect">
            <a:avLst/>
          </a:prstGeom>
          <a:noFill/>
        </p:spPr>
        <p:txBody>
          <a:bodyPr wrap="none" rtlCol="0">
            <a:spAutoFit/>
          </a:bodyPr>
          <a:lstStyle/>
          <a:p>
            <a:r>
              <a:rPr lang="en-US" dirty="0" smtClean="0"/>
              <a:t>VIIRS Sea Ice Conc. IP</a:t>
            </a:r>
            <a:endParaRPr lang="en-US" dirty="0"/>
          </a:p>
        </p:txBody>
      </p:sp>
      <p:sp>
        <p:nvSpPr>
          <p:cNvPr id="58" name="TextBox 57"/>
          <p:cNvSpPr txBox="1"/>
          <p:nvPr/>
        </p:nvSpPr>
        <p:spPr>
          <a:xfrm>
            <a:off x="1278673" y="937024"/>
            <a:ext cx="2222147" cy="369332"/>
          </a:xfrm>
          <a:prstGeom prst="rect">
            <a:avLst/>
          </a:prstGeom>
          <a:noFill/>
        </p:spPr>
        <p:txBody>
          <a:bodyPr wrap="none" rtlCol="0">
            <a:spAutoFit/>
          </a:bodyPr>
          <a:lstStyle/>
          <a:p>
            <a:r>
              <a:rPr lang="en-US" dirty="0" smtClean="0"/>
              <a:t>False color VIIRS SDRs</a:t>
            </a:r>
            <a:endParaRPr lang="en-US" dirty="0"/>
          </a:p>
        </p:txBody>
      </p:sp>
      <p:grpSp>
        <p:nvGrpSpPr>
          <p:cNvPr id="80" name="Group 79"/>
          <p:cNvGrpSpPr/>
          <p:nvPr/>
        </p:nvGrpSpPr>
        <p:grpSpPr>
          <a:xfrm>
            <a:off x="362857" y="1306356"/>
            <a:ext cx="8323943" cy="4620104"/>
            <a:chOff x="362857" y="1306356"/>
            <a:chExt cx="8323943" cy="4620104"/>
          </a:xfrm>
        </p:grpSpPr>
        <p:pic>
          <p:nvPicPr>
            <p:cNvPr id="73" name="Picture 72" descr="sdr_falsecolor_subset.jpg"/>
            <p:cNvPicPr>
              <a:picLocks noChangeAspect="1"/>
            </p:cNvPicPr>
            <p:nvPr/>
          </p:nvPicPr>
          <p:blipFill>
            <a:blip r:embed="rId2" cstate="print"/>
            <a:stretch>
              <a:fillRect/>
            </a:stretch>
          </p:blipFill>
          <p:spPr>
            <a:xfrm>
              <a:off x="362857" y="1308261"/>
              <a:ext cx="4058259" cy="4160520"/>
            </a:xfrm>
            <a:prstGeom prst="rect">
              <a:avLst/>
            </a:prstGeom>
          </p:spPr>
        </p:pic>
        <p:sp>
          <p:nvSpPr>
            <p:cNvPr id="118" name="TextBox 117"/>
            <p:cNvSpPr txBox="1"/>
            <p:nvPr/>
          </p:nvSpPr>
          <p:spPr>
            <a:xfrm>
              <a:off x="5094125" y="5099503"/>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pic>
          <p:nvPicPr>
            <p:cNvPr id="11" name="Picture 10" descr="iceconc_filtered_clds_wts_frac_subset.jpg"/>
            <p:cNvPicPr>
              <a:picLocks noChangeAspect="1"/>
            </p:cNvPicPr>
            <p:nvPr/>
          </p:nvPicPr>
          <p:blipFill>
            <a:blip r:embed="rId3" cstate="print"/>
            <a:stretch>
              <a:fillRect/>
            </a:stretch>
          </p:blipFill>
          <p:spPr>
            <a:xfrm>
              <a:off x="4626686" y="1306356"/>
              <a:ext cx="4060114" cy="4162425"/>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4806764" y="5468781"/>
              <a:ext cx="3636691" cy="457679"/>
            </a:xfrm>
            <a:prstGeom prst="rect">
              <a:avLst/>
            </a:prstGeom>
            <a:noFill/>
            <a:ln w="9525">
              <a:noFill/>
              <a:miter lim="800000"/>
              <a:headEnd/>
              <a:tailEnd/>
            </a:ln>
          </p:spPr>
        </p:pic>
        <p:sp>
          <p:nvSpPr>
            <p:cNvPr id="59" name="Oval 58"/>
            <p:cNvSpPr/>
            <p:nvPr/>
          </p:nvSpPr>
          <p:spPr>
            <a:xfrm rot="20488902">
              <a:off x="1586761" y="1709346"/>
              <a:ext cx="531316" cy="2878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rot="20488902">
              <a:off x="5828000" y="1640894"/>
              <a:ext cx="531316" cy="2878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rot="20488902">
              <a:off x="5798441" y="5098561"/>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rot="20488902">
              <a:off x="1555265" y="5076260"/>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rot="20488902">
              <a:off x="2443346" y="3069508"/>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rot="20488902">
              <a:off x="6662224" y="306950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rot="20488902">
              <a:off x="2321508" y="3660104"/>
              <a:ext cx="400844" cy="56160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rot="20488902">
              <a:off x="6590222" y="3660102"/>
              <a:ext cx="400844" cy="56160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rot="20488902">
              <a:off x="6137221" y="3781090"/>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rot="20488902">
              <a:off x="1918359" y="378108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rot="20488902">
              <a:off x="1992702" y="426801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rot="20488902">
              <a:off x="6243374" y="426801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1492777" y="3719617"/>
              <a:ext cx="329540" cy="6739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5763026" y="3737428"/>
              <a:ext cx="329540" cy="6739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rot="20488902">
              <a:off x="6114917" y="2880691"/>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rot="20488902">
              <a:off x="1839031" y="2914145"/>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7740707" y="5261695"/>
              <a:ext cx="946093" cy="215444"/>
            </a:xfrm>
            <a:prstGeom prst="rect">
              <a:avLst/>
            </a:prstGeom>
            <a:noFill/>
          </p:spPr>
          <p:txBody>
            <a:bodyPr wrap="none" rtlCol="0">
              <a:spAutoFit/>
            </a:bodyPr>
            <a:lstStyle/>
            <a:p>
              <a:r>
                <a:rPr lang="en-US" sz="800" dirty="0" smtClean="0">
                  <a:solidFill>
                    <a:schemeClr val="bg1">
                      <a:lumMod val="85000"/>
                    </a:schemeClr>
                  </a:solidFill>
                </a:rPr>
                <a:t>R. Mahoney NGAS</a:t>
              </a:r>
              <a:endParaRPr lang="en-US" sz="800" dirty="0">
                <a:solidFill>
                  <a:schemeClr val="bg1">
                    <a:lumMod val="85000"/>
                  </a:schemeClr>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for Operational Ice Concentration IP</a:t>
            </a:r>
            <a:br>
              <a:rPr lang="en-US" dirty="0" smtClean="0"/>
            </a:br>
            <a:r>
              <a:rPr lang="en-US" dirty="0" smtClean="0"/>
              <a:t>Observed Missing Sea Ice</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26</a:t>
            </a:fld>
            <a:endParaRPr lang="en-US" dirty="0"/>
          </a:p>
        </p:txBody>
      </p:sp>
      <p:pic>
        <p:nvPicPr>
          <p:cNvPr id="6" name="Picture 5" descr="sdr_m10m7m4_d20121017_t2311272_e2312514_subset_iceregion.jpg"/>
          <p:cNvPicPr>
            <a:picLocks noChangeAspect="1"/>
          </p:cNvPicPr>
          <p:nvPr/>
        </p:nvPicPr>
        <p:blipFill>
          <a:blip r:embed="rId2" cstate="print"/>
          <a:stretch>
            <a:fillRect/>
          </a:stretch>
        </p:blipFill>
        <p:spPr>
          <a:xfrm>
            <a:off x="99255" y="1356592"/>
            <a:ext cx="4218546" cy="4514849"/>
          </a:xfrm>
          <a:prstGeom prst="rect">
            <a:avLst/>
          </a:prstGeom>
        </p:spPr>
      </p:pic>
      <p:pic>
        <p:nvPicPr>
          <p:cNvPr id="7" name="Picture 6" descr="iceconc_ip_d20121017_t2311272_e2312514_subset_iceregion.jpg"/>
          <p:cNvPicPr>
            <a:picLocks noChangeAspect="1"/>
          </p:cNvPicPr>
          <p:nvPr/>
        </p:nvPicPr>
        <p:blipFill>
          <a:blip r:embed="rId3" cstate="print"/>
          <a:stretch>
            <a:fillRect/>
          </a:stretch>
        </p:blipFill>
        <p:spPr>
          <a:xfrm>
            <a:off x="4336711" y="1356592"/>
            <a:ext cx="4224956" cy="4521709"/>
          </a:xfrm>
          <a:prstGeom prst="rect">
            <a:avLst/>
          </a:prstGeom>
        </p:spPr>
      </p:pic>
      <p:sp>
        <p:nvSpPr>
          <p:cNvPr id="8" name="TextBox 7"/>
          <p:cNvSpPr txBox="1"/>
          <p:nvPr/>
        </p:nvSpPr>
        <p:spPr>
          <a:xfrm>
            <a:off x="456238" y="5987018"/>
            <a:ext cx="8029229" cy="523220"/>
          </a:xfrm>
          <a:prstGeom prst="rect">
            <a:avLst/>
          </a:prstGeom>
          <a:noFill/>
        </p:spPr>
        <p:txBody>
          <a:bodyPr wrap="square" rtlCol="0">
            <a:spAutoFit/>
          </a:bodyPr>
          <a:lstStyle/>
          <a:p>
            <a:r>
              <a:rPr lang="en-US" sz="1400" dirty="0" smtClean="0">
                <a:latin typeface="Arial" pitchFamily="34" charset="0"/>
                <a:cs typeface="Arial" pitchFamily="34" charset="0"/>
              </a:rPr>
              <a:t>Some regions of missing sea ice have been observed in the VIIRS Ice Concentration IP for thin ice as shown in the circled region. False ice near clouds area also seen and for low ice fractions  </a:t>
            </a:r>
            <a:endParaRPr lang="en-US" sz="1400" dirty="0">
              <a:latin typeface="Arial" pitchFamily="34" charset="0"/>
              <a:cs typeface="Arial" pitchFamily="34" charset="0"/>
            </a:endParaRPr>
          </a:p>
        </p:txBody>
      </p:sp>
      <p:sp>
        <p:nvSpPr>
          <p:cNvPr id="9" name="Oval 8"/>
          <p:cNvSpPr/>
          <p:nvPr/>
        </p:nvSpPr>
        <p:spPr>
          <a:xfrm>
            <a:off x="1509486" y="2786743"/>
            <a:ext cx="624114" cy="1146628"/>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5759785" y="2807804"/>
            <a:ext cx="624114" cy="1146628"/>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p:cNvSpPr txBox="1"/>
          <p:nvPr/>
        </p:nvSpPr>
        <p:spPr>
          <a:xfrm>
            <a:off x="7188317" y="6596390"/>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sp>
        <p:nvSpPr>
          <p:cNvPr id="12" name="TextBox 11"/>
          <p:cNvSpPr txBox="1"/>
          <p:nvPr/>
        </p:nvSpPr>
        <p:spPr>
          <a:xfrm>
            <a:off x="-839950" y="6248628"/>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grpSp>
        <p:nvGrpSpPr>
          <p:cNvPr id="59" name="Group 58"/>
          <p:cNvGrpSpPr/>
          <p:nvPr/>
        </p:nvGrpSpPr>
        <p:grpSpPr>
          <a:xfrm rot="5400000">
            <a:off x="6306619" y="3321562"/>
            <a:ext cx="5005637" cy="528940"/>
            <a:chOff x="2885901" y="5202388"/>
            <a:chExt cx="5005637" cy="528940"/>
          </a:xfrm>
        </p:grpSpPr>
        <p:sp>
          <p:nvSpPr>
            <p:cNvPr id="57" name="Rectangle 56"/>
            <p:cNvSpPr/>
            <p:nvPr/>
          </p:nvSpPr>
          <p:spPr>
            <a:xfrm>
              <a:off x="2885902" y="5202388"/>
              <a:ext cx="5005636" cy="5289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p:cNvGrpSpPr/>
            <p:nvPr/>
          </p:nvGrpSpPr>
          <p:grpSpPr>
            <a:xfrm>
              <a:off x="2885901" y="5227788"/>
              <a:ext cx="5005637" cy="460799"/>
              <a:chOff x="3661843" y="6397201"/>
              <a:chExt cx="5005637" cy="460799"/>
            </a:xfrm>
          </p:grpSpPr>
          <p:grpSp>
            <p:nvGrpSpPr>
              <p:cNvPr id="14" name="Group 59"/>
              <p:cNvGrpSpPr/>
              <p:nvPr/>
            </p:nvGrpSpPr>
            <p:grpSpPr>
              <a:xfrm>
                <a:off x="3661843" y="6397201"/>
                <a:ext cx="5005637" cy="330497"/>
                <a:chOff x="2357364" y="5803392"/>
                <a:chExt cx="5229678" cy="494455"/>
              </a:xfrm>
            </p:grpSpPr>
            <p:grpSp>
              <p:nvGrpSpPr>
                <p:cNvPr id="16" name="Group 12"/>
                <p:cNvGrpSpPr/>
                <p:nvPr/>
              </p:nvGrpSpPr>
              <p:grpSpPr>
                <a:xfrm>
                  <a:off x="2441135" y="5803392"/>
                  <a:ext cx="4989888" cy="228600"/>
                  <a:chOff x="1221168" y="6492240"/>
                  <a:chExt cx="6688392" cy="365760"/>
                </a:xfrm>
              </p:grpSpPr>
              <p:sp>
                <p:nvSpPr>
                  <p:cNvPr id="38" name="Rectangle 37"/>
                  <p:cNvSpPr>
                    <a:spLocks noChangeAspect="1"/>
                  </p:cNvSpPr>
                  <p:nvPr/>
                </p:nvSpPr>
                <p:spPr>
                  <a:xfrm>
                    <a:off x="1524000" y="649224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9" name="Rectangle 38"/>
                  <p:cNvSpPr>
                    <a:spLocks/>
                  </p:cNvSpPr>
                  <p:nvPr/>
                </p:nvSpPr>
                <p:spPr>
                  <a:xfrm>
                    <a:off x="1221168" y="6492240"/>
                    <a:ext cx="302831"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Rectangle 40"/>
                  <p:cNvSpPr>
                    <a:spLocks noChangeAspect="1"/>
                  </p:cNvSpPr>
                  <p:nvPr/>
                </p:nvSpPr>
                <p:spPr>
                  <a:xfrm>
                    <a:off x="1905000" y="6492240"/>
                    <a:ext cx="365760" cy="365760"/>
                  </a:xfrm>
                  <a:prstGeom prst="rect">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Rectangle 41"/>
                  <p:cNvSpPr/>
                  <p:nvPr/>
                </p:nvSpPr>
                <p:spPr>
                  <a:xfrm>
                    <a:off x="2286000" y="6492240"/>
                    <a:ext cx="365760" cy="365760"/>
                  </a:xfrm>
                  <a:prstGeom prst="rect">
                    <a:avLst/>
                  </a:prstGeom>
                  <a:solidFill>
                    <a:srgbClr val="D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Rectangle 42"/>
                  <p:cNvSpPr>
                    <a:spLocks noChangeAspect="1"/>
                  </p:cNvSpPr>
                  <p:nvPr/>
                </p:nvSpPr>
                <p:spPr>
                  <a:xfrm>
                    <a:off x="2667000" y="6492240"/>
                    <a:ext cx="365760" cy="365760"/>
                  </a:xfrm>
                  <a:prstGeom prst="rect">
                    <a:avLst/>
                  </a:prstGeom>
                  <a:solidFill>
                    <a:srgbClr val="00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4" name="Rectangle 43"/>
                  <p:cNvSpPr>
                    <a:spLocks noChangeAspect="1"/>
                  </p:cNvSpPr>
                  <p:nvPr/>
                </p:nvSpPr>
                <p:spPr>
                  <a:xfrm>
                    <a:off x="3048000" y="6492240"/>
                    <a:ext cx="365760" cy="365760"/>
                  </a:xfrm>
                  <a:prstGeom prst="rect">
                    <a:avLst/>
                  </a:prstGeom>
                  <a:solidFill>
                    <a:srgbClr val="87F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5" name="Rectangle 44"/>
                  <p:cNvSpPr>
                    <a:spLocks noChangeAspect="1"/>
                  </p:cNvSpPr>
                  <p:nvPr/>
                </p:nvSpPr>
                <p:spPr>
                  <a:xfrm>
                    <a:off x="3429000" y="6492240"/>
                    <a:ext cx="365760" cy="365760"/>
                  </a:xfrm>
                  <a:prstGeom prst="rect">
                    <a:avLst/>
                  </a:prstGeom>
                  <a:solidFill>
                    <a:srgbClr val="00F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6" name="Rectangle 45"/>
                  <p:cNvSpPr>
                    <a:spLocks noChangeAspect="1"/>
                  </p:cNvSpPr>
                  <p:nvPr/>
                </p:nvSpPr>
                <p:spPr>
                  <a:xfrm>
                    <a:off x="3810000" y="6492240"/>
                    <a:ext cx="365760" cy="365760"/>
                  </a:xfrm>
                  <a:prstGeom prst="rect">
                    <a:avLst/>
                  </a:prstGeom>
                  <a:solidFill>
                    <a:srgbClr val="FFF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Rectangle 46"/>
                  <p:cNvSpPr>
                    <a:spLocks noChangeAspect="1"/>
                  </p:cNvSpPr>
                  <p:nvPr/>
                </p:nvSpPr>
                <p:spPr>
                  <a:xfrm>
                    <a:off x="4114800" y="6492240"/>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8" name="Rectangle 47"/>
                  <p:cNvSpPr>
                    <a:spLocks noChangeAspect="1"/>
                  </p:cNvSpPr>
                  <p:nvPr/>
                </p:nvSpPr>
                <p:spPr>
                  <a:xfrm>
                    <a:off x="4495800" y="6492240"/>
                    <a:ext cx="365760" cy="365760"/>
                  </a:xfrm>
                  <a:prstGeom prst="rect">
                    <a:avLst/>
                  </a:prstGeom>
                  <a:solidFill>
                    <a:srgbClr val="FA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9" name="Rectangle 48"/>
                  <p:cNvSpPr>
                    <a:spLocks noChangeAspect="1"/>
                  </p:cNvSpPr>
                  <p:nvPr/>
                </p:nvSpPr>
                <p:spPr>
                  <a:xfrm>
                    <a:off x="4876800" y="6492240"/>
                    <a:ext cx="365760" cy="365760"/>
                  </a:xfrm>
                  <a:prstGeom prst="rect">
                    <a:avLst/>
                  </a:prstGeom>
                  <a:solidFill>
                    <a:srgbClr val="FFE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0" name="Rectangle 49"/>
                  <p:cNvSpPr>
                    <a:spLocks noChangeAspect="1"/>
                  </p:cNvSpPr>
                  <p:nvPr/>
                </p:nvSpPr>
                <p:spPr>
                  <a:xfrm>
                    <a:off x="5257800" y="6492240"/>
                    <a:ext cx="365760" cy="365760"/>
                  </a:xfrm>
                  <a:prstGeom prst="rect">
                    <a:avLst/>
                  </a:prstGeom>
                  <a:solidFill>
                    <a:srgbClr val="FF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1" name="Rectangle 50"/>
                  <p:cNvSpPr>
                    <a:spLocks noChangeAspect="1"/>
                  </p:cNvSpPr>
                  <p:nvPr/>
                </p:nvSpPr>
                <p:spPr>
                  <a:xfrm>
                    <a:off x="5638800" y="6492240"/>
                    <a:ext cx="365760" cy="365760"/>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Rectangle 51"/>
                  <p:cNvSpPr>
                    <a:spLocks noChangeAspect="1"/>
                  </p:cNvSpPr>
                  <p:nvPr/>
                </p:nvSpPr>
                <p:spPr>
                  <a:xfrm>
                    <a:off x="6019800" y="6492240"/>
                    <a:ext cx="365760" cy="365760"/>
                  </a:xfrm>
                  <a:prstGeom prst="rect">
                    <a:avLst/>
                  </a:prstGeom>
                  <a:solidFill>
                    <a:srgbClr val="FF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3" name="Rectangle 52"/>
                  <p:cNvSpPr>
                    <a:spLocks noChangeAspect="1"/>
                  </p:cNvSpPr>
                  <p:nvPr/>
                </p:nvSpPr>
                <p:spPr>
                  <a:xfrm>
                    <a:off x="6400800" y="6492240"/>
                    <a:ext cx="365760" cy="365760"/>
                  </a:xfrm>
                  <a:prstGeom prst="rect">
                    <a:avLst/>
                  </a:prstGeom>
                  <a:solidFill>
                    <a:srgbClr val="FF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4" name="Rectangle 53"/>
                  <p:cNvSpPr>
                    <a:spLocks noChangeAspect="1"/>
                  </p:cNvSpPr>
                  <p:nvPr/>
                </p:nvSpPr>
                <p:spPr>
                  <a:xfrm>
                    <a:off x="6781800" y="6492240"/>
                    <a:ext cx="365760" cy="365760"/>
                  </a:xfrm>
                  <a:prstGeom prst="rect">
                    <a:avLst/>
                  </a:prstGeom>
                  <a:solidFill>
                    <a:srgbClr val="FA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5" name="Rectangle 54"/>
                  <p:cNvSpPr>
                    <a:spLocks noChangeAspect="1"/>
                  </p:cNvSpPr>
                  <p:nvPr/>
                </p:nvSpPr>
                <p:spPr>
                  <a:xfrm>
                    <a:off x="7162800" y="6492240"/>
                    <a:ext cx="365760" cy="365760"/>
                  </a:xfrm>
                  <a:prstGeom prst="rect">
                    <a:avLst/>
                  </a:prstGeom>
                  <a:solidFill>
                    <a:srgbClr val="F0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6" name="Rectangle 55"/>
                  <p:cNvSpPr>
                    <a:spLocks noChangeAspect="1"/>
                  </p:cNvSpPr>
                  <p:nvPr/>
                </p:nvSpPr>
                <p:spPr>
                  <a:xfrm>
                    <a:off x="7543800" y="6492240"/>
                    <a:ext cx="365760" cy="365760"/>
                  </a:xfrm>
                  <a:prstGeom prst="rect">
                    <a:avLst/>
                  </a:prstGeom>
                  <a:solidFill>
                    <a:srgbClr val="960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17" name="Group 58"/>
                <p:cNvGrpSpPr/>
                <p:nvPr/>
              </p:nvGrpSpPr>
              <p:grpSpPr>
                <a:xfrm>
                  <a:off x="2357364" y="6082403"/>
                  <a:ext cx="5229678" cy="215444"/>
                  <a:chOff x="2357364" y="6082403"/>
                  <a:chExt cx="5229678" cy="215444"/>
                </a:xfrm>
              </p:grpSpPr>
              <p:sp>
                <p:nvSpPr>
                  <p:cNvPr id="18" name="Rectangle 17"/>
                  <p:cNvSpPr/>
                  <p:nvPr/>
                </p:nvSpPr>
                <p:spPr>
                  <a:xfrm>
                    <a:off x="2357364" y="6082403"/>
                    <a:ext cx="309700" cy="215444"/>
                  </a:xfrm>
                  <a:prstGeom prst="rect">
                    <a:avLst/>
                  </a:prstGeom>
                  <a:ln>
                    <a:noFill/>
                  </a:ln>
                </p:spPr>
                <p:txBody>
                  <a:bodyPr wrap="none">
                    <a:spAutoFit/>
                  </a:bodyPr>
                  <a:lstStyle/>
                  <a:p>
                    <a:r>
                      <a:rPr lang="en-US" sz="800" dirty="0" smtClean="0"/>
                      <a:t>Fill</a:t>
                    </a:r>
                    <a:endParaRPr lang="en-US" sz="800" dirty="0"/>
                  </a:p>
                </p:txBody>
              </p:sp>
              <p:sp>
                <p:nvSpPr>
                  <p:cNvPr id="20" name="Rectangle 19"/>
                  <p:cNvSpPr/>
                  <p:nvPr/>
                </p:nvSpPr>
                <p:spPr>
                  <a:xfrm>
                    <a:off x="2544833" y="6082403"/>
                    <a:ext cx="439544" cy="215444"/>
                  </a:xfrm>
                  <a:prstGeom prst="rect">
                    <a:avLst/>
                  </a:prstGeom>
                  <a:ln>
                    <a:noFill/>
                  </a:ln>
                </p:spPr>
                <p:txBody>
                  <a:bodyPr wrap="none">
                    <a:spAutoFit/>
                  </a:bodyPr>
                  <a:lstStyle/>
                  <a:p>
                    <a:r>
                      <a:rPr lang="en-US" sz="800" dirty="0" smtClean="0"/>
                      <a:t>Cloud</a:t>
                    </a:r>
                    <a:endParaRPr lang="en-US" sz="800" dirty="0"/>
                  </a:p>
                </p:txBody>
              </p:sp>
              <p:sp>
                <p:nvSpPr>
                  <p:cNvPr id="21" name="Rectangle 20"/>
                  <p:cNvSpPr/>
                  <p:nvPr/>
                </p:nvSpPr>
                <p:spPr>
                  <a:xfrm>
                    <a:off x="3344933" y="6082403"/>
                    <a:ext cx="327334" cy="215444"/>
                  </a:xfrm>
                  <a:prstGeom prst="rect">
                    <a:avLst/>
                  </a:prstGeom>
                  <a:ln>
                    <a:noFill/>
                  </a:ln>
                </p:spPr>
                <p:txBody>
                  <a:bodyPr wrap="none">
                    <a:spAutoFit/>
                  </a:bodyPr>
                  <a:lstStyle/>
                  <a:p>
                    <a:r>
                      <a:rPr lang="en-US" sz="800" dirty="0" smtClean="0"/>
                      <a:t>0.1</a:t>
                    </a:r>
                    <a:endParaRPr lang="en-US" sz="800" dirty="0"/>
                  </a:p>
                </p:txBody>
              </p:sp>
              <p:sp>
                <p:nvSpPr>
                  <p:cNvPr id="22" name="Rectangle 21"/>
                  <p:cNvSpPr/>
                  <p:nvPr/>
                </p:nvSpPr>
                <p:spPr>
                  <a:xfrm>
                    <a:off x="3621157" y="6082403"/>
                    <a:ext cx="331717" cy="215444"/>
                  </a:xfrm>
                  <a:prstGeom prst="rect">
                    <a:avLst/>
                  </a:prstGeom>
                  <a:ln>
                    <a:noFill/>
                  </a:ln>
                </p:spPr>
                <p:txBody>
                  <a:bodyPr wrap="square">
                    <a:spAutoFit/>
                  </a:bodyPr>
                  <a:lstStyle/>
                  <a:p>
                    <a:r>
                      <a:rPr lang="en-US" sz="800" dirty="0" smtClean="0"/>
                      <a:t>0.2</a:t>
                    </a:r>
                    <a:endParaRPr lang="en-US" sz="800" dirty="0"/>
                  </a:p>
                </p:txBody>
              </p:sp>
              <p:sp>
                <p:nvSpPr>
                  <p:cNvPr id="23" name="Rectangle 22"/>
                  <p:cNvSpPr/>
                  <p:nvPr/>
                </p:nvSpPr>
                <p:spPr>
                  <a:xfrm>
                    <a:off x="3916433" y="6082403"/>
                    <a:ext cx="327334" cy="215444"/>
                  </a:xfrm>
                  <a:prstGeom prst="rect">
                    <a:avLst/>
                  </a:prstGeom>
                  <a:ln>
                    <a:noFill/>
                  </a:ln>
                </p:spPr>
                <p:txBody>
                  <a:bodyPr wrap="none">
                    <a:spAutoFit/>
                  </a:bodyPr>
                  <a:lstStyle/>
                  <a:p>
                    <a:r>
                      <a:rPr lang="en-US" sz="800" dirty="0" smtClean="0"/>
                      <a:t>0.3</a:t>
                    </a:r>
                    <a:endParaRPr lang="en-US" sz="800" dirty="0"/>
                  </a:p>
                </p:txBody>
              </p:sp>
              <p:sp>
                <p:nvSpPr>
                  <p:cNvPr id="24" name="Rectangle 23"/>
                  <p:cNvSpPr/>
                  <p:nvPr/>
                </p:nvSpPr>
                <p:spPr>
                  <a:xfrm>
                    <a:off x="4183133" y="6082403"/>
                    <a:ext cx="327334" cy="215444"/>
                  </a:xfrm>
                  <a:prstGeom prst="rect">
                    <a:avLst/>
                  </a:prstGeom>
                  <a:ln>
                    <a:noFill/>
                  </a:ln>
                </p:spPr>
                <p:txBody>
                  <a:bodyPr wrap="none">
                    <a:spAutoFit/>
                  </a:bodyPr>
                  <a:lstStyle/>
                  <a:p>
                    <a:r>
                      <a:rPr lang="en-US" sz="800" dirty="0" smtClean="0"/>
                      <a:t>0.4</a:t>
                    </a:r>
                    <a:endParaRPr lang="en-US" sz="800" dirty="0"/>
                  </a:p>
                </p:txBody>
              </p:sp>
              <p:sp>
                <p:nvSpPr>
                  <p:cNvPr id="25" name="Rectangle 24"/>
                  <p:cNvSpPr/>
                  <p:nvPr/>
                </p:nvSpPr>
                <p:spPr>
                  <a:xfrm>
                    <a:off x="4430783" y="6082403"/>
                    <a:ext cx="327334" cy="215444"/>
                  </a:xfrm>
                  <a:prstGeom prst="rect">
                    <a:avLst/>
                  </a:prstGeom>
                  <a:ln>
                    <a:noFill/>
                  </a:ln>
                </p:spPr>
                <p:txBody>
                  <a:bodyPr wrap="none">
                    <a:spAutoFit/>
                  </a:bodyPr>
                  <a:lstStyle/>
                  <a:p>
                    <a:r>
                      <a:rPr lang="en-US" sz="800" dirty="0" smtClean="0"/>
                      <a:t>0.5</a:t>
                    </a:r>
                    <a:endParaRPr lang="en-US" sz="800" dirty="0"/>
                  </a:p>
                </p:txBody>
              </p:sp>
              <p:sp>
                <p:nvSpPr>
                  <p:cNvPr id="26" name="Rectangle 25"/>
                  <p:cNvSpPr/>
                  <p:nvPr/>
                </p:nvSpPr>
                <p:spPr>
                  <a:xfrm>
                    <a:off x="4716533" y="6082403"/>
                    <a:ext cx="327334" cy="215444"/>
                  </a:xfrm>
                  <a:prstGeom prst="rect">
                    <a:avLst/>
                  </a:prstGeom>
                  <a:ln>
                    <a:noFill/>
                  </a:ln>
                </p:spPr>
                <p:txBody>
                  <a:bodyPr wrap="none">
                    <a:spAutoFit/>
                  </a:bodyPr>
                  <a:lstStyle/>
                  <a:p>
                    <a:r>
                      <a:rPr lang="en-US" sz="800" dirty="0" smtClean="0"/>
                      <a:t>0.6</a:t>
                    </a:r>
                    <a:endParaRPr lang="en-US" sz="800" dirty="0"/>
                  </a:p>
                </p:txBody>
              </p:sp>
              <p:sp>
                <p:nvSpPr>
                  <p:cNvPr id="27" name="Rectangle 26"/>
                  <p:cNvSpPr/>
                  <p:nvPr/>
                </p:nvSpPr>
                <p:spPr>
                  <a:xfrm>
                    <a:off x="5002283" y="6082403"/>
                    <a:ext cx="327334" cy="215444"/>
                  </a:xfrm>
                  <a:prstGeom prst="rect">
                    <a:avLst/>
                  </a:prstGeom>
                  <a:ln>
                    <a:noFill/>
                  </a:ln>
                </p:spPr>
                <p:txBody>
                  <a:bodyPr wrap="none">
                    <a:spAutoFit/>
                  </a:bodyPr>
                  <a:lstStyle/>
                  <a:p>
                    <a:r>
                      <a:rPr lang="en-US" sz="800" dirty="0" smtClean="0"/>
                      <a:t>0.7</a:t>
                    </a:r>
                    <a:endParaRPr lang="en-US" sz="800" dirty="0"/>
                  </a:p>
                </p:txBody>
              </p:sp>
              <p:sp>
                <p:nvSpPr>
                  <p:cNvPr id="28" name="Rectangle 27"/>
                  <p:cNvSpPr/>
                  <p:nvPr/>
                </p:nvSpPr>
                <p:spPr>
                  <a:xfrm>
                    <a:off x="5288033" y="6082403"/>
                    <a:ext cx="327334" cy="215444"/>
                  </a:xfrm>
                  <a:prstGeom prst="rect">
                    <a:avLst/>
                  </a:prstGeom>
                  <a:ln>
                    <a:noFill/>
                  </a:ln>
                </p:spPr>
                <p:txBody>
                  <a:bodyPr wrap="none">
                    <a:spAutoFit/>
                  </a:bodyPr>
                  <a:lstStyle/>
                  <a:p>
                    <a:r>
                      <a:rPr lang="en-US" sz="800" dirty="0" smtClean="0"/>
                      <a:t>0.8</a:t>
                    </a:r>
                    <a:endParaRPr lang="en-US" sz="800" dirty="0"/>
                  </a:p>
                </p:txBody>
              </p:sp>
              <p:sp>
                <p:nvSpPr>
                  <p:cNvPr id="29" name="Rectangle 28"/>
                  <p:cNvSpPr/>
                  <p:nvPr/>
                </p:nvSpPr>
                <p:spPr>
                  <a:xfrm>
                    <a:off x="5564258" y="6082403"/>
                    <a:ext cx="383438" cy="215444"/>
                  </a:xfrm>
                  <a:prstGeom prst="rect">
                    <a:avLst/>
                  </a:prstGeom>
                  <a:ln>
                    <a:noFill/>
                  </a:ln>
                </p:spPr>
                <p:txBody>
                  <a:bodyPr wrap="none">
                    <a:spAutoFit/>
                  </a:bodyPr>
                  <a:lstStyle/>
                  <a:p>
                    <a:r>
                      <a:rPr lang="en-US" sz="800" dirty="0" smtClean="0"/>
                      <a:t>0.85</a:t>
                    </a:r>
                    <a:endParaRPr lang="en-US" sz="800" dirty="0"/>
                  </a:p>
                </p:txBody>
              </p:sp>
              <p:sp>
                <p:nvSpPr>
                  <p:cNvPr id="30" name="Rectangle 29"/>
                  <p:cNvSpPr/>
                  <p:nvPr/>
                </p:nvSpPr>
                <p:spPr>
                  <a:xfrm>
                    <a:off x="6964433" y="6082403"/>
                    <a:ext cx="383438" cy="215444"/>
                  </a:xfrm>
                  <a:prstGeom prst="rect">
                    <a:avLst/>
                  </a:prstGeom>
                  <a:ln>
                    <a:noFill/>
                  </a:ln>
                </p:spPr>
                <p:txBody>
                  <a:bodyPr wrap="none">
                    <a:spAutoFit/>
                  </a:bodyPr>
                  <a:lstStyle/>
                  <a:p>
                    <a:r>
                      <a:rPr lang="en-US" sz="800" dirty="0" smtClean="0"/>
                      <a:t>0.99</a:t>
                    </a:r>
                    <a:endParaRPr lang="en-US" sz="800" dirty="0"/>
                  </a:p>
                </p:txBody>
              </p:sp>
              <p:sp>
                <p:nvSpPr>
                  <p:cNvPr id="31" name="Rectangle 30"/>
                  <p:cNvSpPr/>
                  <p:nvPr/>
                </p:nvSpPr>
                <p:spPr>
                  <a:xfrm>
                    <a:off x="7259708" y="6082403"/>
                    <a:ext cx="327334" cy="215444"/>
                  </a:xfrm>
                  <a:prstGeom prst="rect">
                    <a:avLst/>
                  </a:prstGeom>
                  <a:ln>
                    <a:noFill/>
                  </a:ln>
                </p:spPr>
                <p:txBody>
                  <a:bodyPr wrap="none">
                    <a:spAutoFit/>
                  </a:bodyPr>
                  <a:lstStyle/>
                  <a:p>
                    <a:r>
                      <a:rPr lang="en-US" sz="800" dirty="0" smtClean="0"/>
                      <a:t>1.0</a:t>
                    </a:r>
                    <a:endParaRPr lang="en-US" sz="800" dirty="0"/>
                  </a:p>
                </p:txBody>
              </p:sp>
              <p:sp>
                <p:nvSpPr>
                  <p:cNvPr id="32" name="Rectangle 31"/>
                  <p:cNvSpPr/>
                  <p:nvPr/>
                </p:nvSpPr>
                <p:spPr>
                  <a:xfrm>
                    <a:off x="6678683" y="6082403"/>
                    <a:ext cx="383438" cy="215444"/>
                  </a:xfrm>
                  <a:prstGeom prst="rect">
                    <a:avLst/>
                  </a:prstGeom>
                  <a:ln>
                    <a:noFill/>
                  </a:ln>
                </p:spPr>
                <p:txBody>
                  <a:bodyPr wrap="none">
                    <a:spAutoFit/>
                  </a:bodyPr>
                  <a:lstStyle/>
                  <a:p>
                    <a:r>
                      <a:rPr lang="en-US" sz="800" dirty="0" smtClean="0"/>
                      <a:t>0.98</a:t>
                    </a:r>
                    <a:endParaRPr lang="en-US" sz="800" dirty="0"/>
                  </a:p>
                </p:txBody>
              </p:sp>
              <p:sp>
                <p:nvSpPr>
                  <p:cNvPr id="33" name="Rectangle 32"/>
                  <p:cNvSpPr/>
                  <p:nvPr/>
                </p:nvSpPr>
                <p:spPr>
                  <a:xfrm>
                    <a:off x="6392933" y="6082403"/>
                    <a:ext cx="383438" cy="215444"/>
                  </a:xfrm>
                  <a:prstGeom prst="rect">
                    <a:avLst/>
                  </a:prstGeom>
                  <a:ln>
                    <a:noFill/>
                  </a:ln>
                </p:spPr>
                <p:txBody>
                  <a:bodyPr wrap="none">
                    <a:spAutoFit/>
                  </a:bodyPr>
                  <a:lstStyle/>
                  <a:p>
                    <a:r>
                      <a:rPr lang="en-US" sz="800" dirty="0" smtClean="0"/>
                      <a:t>0.96</a:t>
                    </a:r>
                    <a:endParaRPr lang="en-US" sz="800" dirty="0"/>
                  </a:p>
                </p:txBody>
              </p:sp>
              <p:sp>
                <p:nvSpPr>
                  <p:cNvPr id="34" name="Rectangle 33"/>
                  <p:cNvSpPr/>
                  <p:nvPr/>
                </p:nvSpPr>
                <p:spPr>
                  <a:xfrm>
                    <a:off x="6107183" y="6082403"/>
                    <a:ext cx="383438" cy="215444"/>
                  </a:xfrm>
                  <a:prstGeom prst="rect">
                    <a:avLst/>
                  </a:prstGeom>
                  <a:ln>
                    <a:noFill/>
                  </a:ln>
                </p:spPr>
                <p:txBody>
                  <a:bodyPr wrap="none">
                    <a:spAutoFit/>
                  </a:bodyPr>
                  <a:lstStyle/>
                  <a:p>
                    <a:r>
                      <a:rPr lang="en-US" sz="800" dirty="0" smtClean="0"/>
                      <a:t>0.95</a:t>
                    </a:r>
                    <a:endParaRPr lang="en-US" sz="800" dirty="0"/>
                  </a:p>
                </p:txBody>
              </p:sp>
              <p:sp>
                <p:nvSpPr>
                  <p:cNvPr id="35" name="Rectangle 34"/>
                  <p:cNvSpPr/>
                  <p:nvPr/>
                </p:nvSpPr>
                <p:spPr>
                  <a:xfrm>
                    <a:off x="5850008" y="6082403"/>
                    <a:ext cx="327334" cy="215444"/>
                  </a:xfrm>
                  <a:prstGeom prst="rect">
                    <a:avLst/>
                  </a:prstGeom>
                  <a:ln>
                    <a:noFill/>
                  </a:ln>
                </p:spPr>
                <p:txBody>
                  <a:bodyPr wrap="none">
                    <a:spAutoFit/>
                  </a:bodyPr>
                  <a:lstStyle/>
                  <a:p>
                    <a:r>
                      <a:rPr lang="en-US" sz="800" dirty="0" smtClean="0"/>
                      <a:t>0.9</a:t>
                    </a:r>
                    <a:endParaRPr lang="en-US" sz="800" dirty="0"/>
                  </a:p>
                </p:txBody>
              </p:sp>
              <p:sp>
                <p:nvSpPr>
                  <p:cNvPr id="36" name="Rectangle 35"/>
                  <p:cNvSpPr/>
                  <p:nvPr/>
                </p:nvSpPr>
                <p:spPr>
                  <a:xfrm>
                    <a:off x="3068708" y="6082403"/>
                    <a:ext cx="383438" cy="215444"/>
                  </a:xfrm>
                  <a:prstGeom prst="rect">
                    <a:avLst/>
                  </a:prstGeom>
                  <a:ln>
                    <a:noFill/>
                  </a:ln>
                </p:spPr>
                <p:txBody>
                  <a:bodyPr wrap="none">
                    <a:spAutoFit/>
                  </a:bodyPr>
                  <a:lstStyle/>
                  <a:p>
                    <a:r>
                      <a:rPr lang="en-US" sz="800" dirty="0" smtClean="0"/>
                      <a:t>0.01</a:t>
                    </a:r>
                    <a:endParaRPr lang="en-US" sz="800" dirty="0"/>
                  </a:p>
                </p:txBody>
              </p:sp>
              <p:sp>
                <p:nvSpPr>
                  <p:cNvPr id="37" name="Rectangle 36"/>
                  <p:cNvSpPr/>
                  <p:nvPr/>
                </p:nvSpPr>
                <p:spPr>
                  <a:xfrm>
                    <a:off x="2859158" y="6082403"/>
                    <a:ext cx="327334" cy="215444"/>
                  </a:xfrm>
                  <a:prstGeom prst="rect">
                    <a:avLst/>
                  </a:prstGeom>
                  <a:ln>
                    <a:noFill/>
                  </a:ln>
                </p:spPr>
                <p:txBody>
                  <a:bodyPr wrap="none">
                    <a:spAutoFit/>
                  </a:bodyPr>
                  <a:lstStyle/>
                  <a:p>
                    <a:r>
                      <a:rPr lang="en-US" sz="800" dirty="0" smtClean="0"/>
                      <a:t>0.0</a:t>
                    </a:r>
                    <a:endParaRPr lang="en-US" sz="800" dirty="0"/>
                  </a:p>
                </p:txBody>
              </p:sp>
            </p:grpSp>
          </p:grpSp>
          <p:sp>
            <p:nvSpPr>
              <p:cNvPr id="15" name="TextBox 14"/>
              <p:cNvSpPr txBox="1"/>
              <p:nvPr/>
            </p:nvSpPr>
            <p:spPr>
              <a:xfrm>
                <a:off x="5416926" y="6688281"/>
                <a:ext cx="801228" cy="169719"/>
              </a:xfrm>
              <a:prstGeom prst="rect">
                <a:avLst/>
              </a:prstGeom>
              <a:noFill/>
              <a:ln>
                <a:noFill/>
              </a:ln>
            </p:spPr>
            <p:txBody>
              <a:bodyPr wrap="none" rtlCol="0">
                <a:spAutoFit/>
              </a:bodyPr>
              <a:lstStyle/>
              <a:p>
                <a:r>
                  <a:rPr lang="en-US" sz="1050" dirty="0" smtClean="0">
                    <a:latin typeface="Arial" pitchFamily="34" charset="0"/>
                    <a:cs typeface="Arial" pitchFamily="34" charset="0"/>
                  </a:rPr>
                  <a:t>ice fraction</a:t>
                </a:r>
                <a:endParaRPr lang="en-US" sz="1050" dirty="0">
                  <a:latin typeface="Arial" pitchFamily="34" charset="0"/>
                  <a:cs typeface="Arial" pitchFamily="34" charset="0"/>
                </a:endParaRPr>
              </a:p>
            </p:txBody>
          </p:sp>
        </p:grpSp>
      </p:grpSp>
      <p:sp>
        <p:nvSpPr>
          <p:cNvPr id="60" name="TextBox 59"/>
          <p:cNvSpPr txBox="1"/>
          <p:nvPr/>
        </p:nvSpPr>
        <p:spPr>
          <a:xfrm>
            <a:off x="7615574" y="5678330"/>
            <a:ext cx="946093" cy="215444"/>
          </a:xfrm>
          <a:prstGeom prst="rect">
            <a:avLst/>
          </a:prstGeom>
          <a:noFill/>
        </p:spPr>
        <p:txBody>
          <a:bodyPr wrap="none" rtlCol="0">
            <a:spAutoFit/>
          </a:bodyPr>
          <a:lstStyle/>
          <a:p>
            <a:r>
              <a:rPr lang="en-US" sz="800" dirty="0" smtClean="0">
                <a:solidFill>
                  <a:schemeClr val="bg1">
                    <a:lumMod val="75000"/>
                  </a:schemeClr>
                </a:solidFill>
              </a:rPr>
              <a:t>R. Mahoney NGAS</a:t>
            </a:r>
            <a:endParaRPr lang="en-US" sz="800" dirty="0">
              <a:solidFill>
                <a:schemeClr val="bg1">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
            <a:ext cx="8229600" cy="822960"/>
          </a:xfrm>
        </p:spPr>
        <p:txBody>
          <a:bodyPr>
            <a:normAutofit fontScale="90000"/>
          </a:bodyPr>
          <a:lstStyle/>
          <a:p>
            <a:r>
              <a:rPr lang="en-US" dirty="0" smtClean="0"/>
              <a:t>Provisional Maturity Evaluation</a:t>
            </a:r>
            <a:br>
              <a:rPr lang="en-US" dirty="0" smtClean="0"/>
            </a:br>
            <a:r>
              <a:rPr lang="en-US" dirty="0" smtClean="0"/>
              <a:t>- test to improve SIC IP</a:t>
            </a:r>
            <a:r>
              <a:rPr lang="en-US" dirty="0" smtClean="0">
                <a:solidFill>
                  <a:srgbClr val="FF0000"/>
                </a:solidFill>
              </a:rPr>
              <a:t> </a:t>
            </a:r>
            <a:r>
              <a:rPr lang="en-US" dirty="0" smtClean="0"/>
              <a:t/>
            </a:r>
            <a:br>
              <a:rPr lang="en-US" dirty="0" smtClean="0"/>
            </a:br>
            <a:endParaRPr lang="en-US" dirty="0">
              <a:solidFill>
                <a:srgbClr val="FF0000"/>
              </a:solidFill>
            </a:endParaRPr>
          </a:p>
        </p:txBody>
      </p:sp>
      <p:pic>
        <p:nvPicPr>
          <p:cNvPr id="1026" name="Picture 2" descr="C:\Mark\NPP VIIRS\Beta\IceCon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0"/>
            <a:ext cx="27813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ark\NPP VIIRS\Beta\IceConFilte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889000"/>
            <a:ext cx="2781300"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6078" y="4006848"/>
            <a:ext cx="8140696" cy="923330"/>
          </a:xfrm>
          <a:prstGeom prst="rect">
            <a:avLst/>
          </a:prstGeom>
          <a:noFill/>
        </p:spPr>
        <p:txBody>
          <a:bodyPr wrap="square" rtlCol="0">
            <a:spAutoFit/>
          </a:bodyPr>
          <a:lstStyle/>
          <a:p>
            <a:r>
              <a:rPr lang="en-US" dirty="0" smtClean="0"/>
              <a:t>12/17/12: False ice (left) in Gulf of Alaska, removed (center) in local test after applying threshold for ice concentration weights.  IMS ice data (right), showing absence of sea ice in this region (all ice-free).</a:t>
            </a:r>
            <a:endParaRPr lang="en-US" dirty="0"/>
          </a:p>
        </p:txBody>
      </p:sp>
      <p:pic>
        <p:nvPicPr>
          <p:cNvPr id="4" name="Picture 2" descr="C:\Mark\NPP VIIRS\Beta\IMS_Dec17_GulfAl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976" y="909638"/>
            <a:ext cx="2740024" cy="2740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
            <a:ext cx="8229600" cy="822960"/>
          </a:xfrm>
        </p:spPr>
        <p:txBody>
          <a:bodyPr>
            <a:normAutofit fontScale="90000"/>
          </a:bodyPr>
          <a:lstStyle/>
          <a:p>
            <a:r>
              <a:rPr lang="en-US" dirty="0" smtClean="0"/>
              <a:t>Provisional Maturity Evaluation</a:t>
            </a:r>
            <a:br>
              <a:rPr lang="en-US" dirty="0" smtClean="0"/>
            </a:br>
            <a:r>
              <a:rPr lang="en-US" dirty="0" smtClean="0"/>
              <a:t>- Sliding Window Cloud Filtering Test</a:t>
            </a:r>
            <a:br>
              <a:rPr lang="en-US" dirty="0" smtClean="0"/>
            </a:br>
            <a:endParaRPr lang="en-US" dirty="0">
              <a:solidFill>
                <a:srgbClr val="FF0000"/>
              </a:solidFill>
            </a:endParaRPr>
          </a:p>
        </p:txBody>
      </p:sp>
      <p:sp>
        <p:nvSpPr>
          <p:cNvPr id="58" name="TextBox 57"/>
          <p:cNvSpPr txBox="1"/>
          <p:nvPr/>
        </p:nvSpPr>
        <p:spPr>
          <a:xfrm>
            <a:off x="468370" y="6043500"/>
            <a:ext cx="8232856" cy="830997"/>
          </a:xfrm>
          <a:prstGeom prst="rect">
            <a:avLst/>
          </a:prstGeom>
          <a:noFill/>
        </p:spPr>
        <p:txBody>
          <a:bodyPr wrap="square" rtlCol="0">
            <a:spAutoFit/>
          </a:bodyPr>
          <a:lstStyle/>
          <a:p>
            <a:r>
              <a:rPr lang="en-US" sz="1200" dirty="0" smtClean="0"/>
              <a:t>Results of partial cloudy filter tests for mosaic of VIIRS Sea Ice Concentration IP granules for Arctic  12-18-2012.  Upper figure shows unfiltered ice concentration IP  and lower figure shows results after application of a 15% non-confidently clear tie point search window filter. Further tests are required to determine the benefits and drawbacks of such an approach as an additional quality check in the Ice Concentration IP.</a:t>
            </a:r>
            <a:endParaRPr lang="en-US" sz="1200" dirty="0"/>
          </a:p>
        </p:txBody>
      </p:sp>
      <p:grpSp>
        <p:nvGrpSpPr>
          <p:cNvPr id="60" name="Group 59"/>
          <p:cNvGrpSpPr/>
          <p:nvPr/>
        </p:nvGrpSpPr>
        <p:grpSpPr>
          <a:xfrm>
            <a:off x="274320" y="1104898"/>
            <a:ext cx="8412480" cy="4938602"/>
            <a:chOff x="274320" y="1104898"/>
            <a:chExt cx="8412480" cy="4938602"/>
          </a:xfrm>
        </p:grpSpPr>
        <p:pic>
          <p:nvPicPr>
            <p:cNvPr id="8" name="Picture 7" descr="iviic_arctic_d20121218_composite_unfiltered.tif"/>
            <p:cNvPicPr>
              <a:picLocks noChangeAspect="1"/>
            </p:cNvPicPr>
            <p:nvPr/>
          </p:nvPicPr>
          <p:blipFill>
            <a:blip r:embed="rId2"/>
            <a:stretch>
              <a:fillRect/>
            </a:stretch>
          </p:blipFill>
          <p:spPr>
            <a:xfrm rot="5400000">
              <a:off x="3245700" y="-1866482"/>
              <a:ext cx="2469720" cy="8412480"/>
            </a:xfrm>
            <a:prstGeom prst="rect">
              <a:avLst/>
            </a:prstGeom>
          </p:spPr>
        </p:pic>
        <p:pic>
          <p:nvPicPr>
            <p:cNvPr id="9" name="Picture 8" descr="iviic_arctic_d20121218_composite_filtered.tif"/>
            <p:cNvPicPr>
              <a:picLocks noChangeAspect="1"/>
            </p:cNvPicPr>
            <p:nvPr/>
          </p:nvPicPr>
          <p:blipFill>
            <a:blip r:embed="rId3"/>
            <a:stretch>
              <a:fillRect/>
            </a:stretch>
          </p:blipFill>
          <p:spPr>
            <a:xfrm rot="5400000">
              <a:off x="3247548" y="604248"/>
              <a:ext cx="2468880" cy="8409623"/>
            </a:xfrm>
            <a:prstGeom prst="rect">
              <a:avLst/>
            </a:prstGeom>
            <a:ln>
              <a:solidFill>
                <a:schemeClr val="bg1"/>
              </a:solidFill>
            </a:ln>
          </p:spPr>
        </p:pic>
        <p:sp>
          <p:nvSpPr>
            <p:cNvPr id="10" name="Oval 9"/>
            <p:cNvSpPr/>
            <p:nvPr/>
          </p:nvSpPr>
          <p:spPr>
            <a:xfrm>
              <a:off x="5969794" y="2005013"/>
              <a:ext cx="1713706" cy="119300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911555" y="1670182"/>
              <a:ext cx="2116477" cy="369332"/>
            </a:xfrm>
            <a:prstGeom prst="rect">
              <a:avLst/>
            </a:prstGeom>
            <a:noFill/>
          </p:spPr>
          <p:txBody>
            <a:bodyPr wrap="none" rtlCol="0">
              <a:spAutoFit/>
            </a:bodyPr>
            <a:lstStyle/>
            <a:p>
              <a:r>
                <a:rPr lang="en-US" dirty="0" smtClean="0">
                  <a:solidFill>
                    <a:srgbClr val="FFFF00"/>
                  </a:solidFill>
                </a:rPr>
                <a:t>False Ice near clouds</a:t>
              </a:r>
              <a:endParaRPr lang="en-US" dirty="0">
                <a:solidFill>
                  <a:srgbClr val="FFFF00"/>
                </a:solidFill>
              </a:endParaRPr>
            </a:p>
          </p:txBody>
        </p:sp>
        <p:cxnSp>
          <p:nvCxnSpPr>
            <p:cNvPr id="13" name="Straight Arrow Connector 12"/>
            <p:cNvCxnSpPr/>
            <p:nvPr/>
          </p:nvCxnSpPr>
          <p:spPr>
            <a:xfrm>
              <a:off x="5969794" y="2162175"/>
              <a:ext cx="707231" cy="4857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9"/>
            <p:cNvGrpSpPr/>
            <p:nvPr/>
          </p:nvGrpSpPr>
          <p:grpSpPr>
            <a:xfrm>
              <a:off x="2056728" y="5452401"/>
              <a:ext cx="5343272" cy="544996"/>
              <a:chOff x="2004194" y="5803392"/>
              <a:chExt cx="5582425" cy="815365"/>
            </a:xfrm>
          </p:grpSpPr>
          <p:grpSp>
            <p:nvGrpSpPr>
              <p:cNvPr id="15" name="Group 59"/>
              <p:cNvGrpSpPr/>
              <p:nvPr/>
            </p:nvGrpSpPr>
            <p:grpSpPr>
              <a:xfrm>
                <a:off x="2004194" y="5803392"/>
                <a:ext cx="5582425" cy="601336"/>
                <a:chOff x="2004194" y="5803392"/>
                <a:chExt cx="5582425" cy="601336"/>
              </a:xfrm>
            </p:grpSpPr>
            <p:grpSp>
              <p:nvGrpSpPr>
                <p:cNvPr id="17" name="Group 12"/>
                <p:cNvGrpSpPr/>
                <p:nvPr/>
              </p:nvGrpSpPr>
              <p:grpSpPr>
                <a:xfrm>
                  <a:off x="2103120" y="5803392"/>
                  <a:ext cx="5327904" cy="228600"/>
                  <a:chOff x="768096" y="6492240"/>
                  <a:chExt cx="7141464" cy="365760"/>
                </a:xfrm>
              </p:grpSpPr>
              <p:sp>
                <p:nvSpPr>
                  <p:cNvPr id="39" name="Rectangle 38"/>
                  <p:cNvSpPr>
                    <a:spLocks noChangeAspect="1"/>
                  </p:cNvSpPr>
                  <p:nvPr/>
                </p:nvSpPr>
                <p:spPr>
                  <a:xfrm>
                    <a:off x="1524000" y="6492240"/>
                    <a:ext cx="365760" cy="3657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0" name="Rectangle 39"/>
                  <p:cNvSpPr>
                    <a:spLocks/>
                  </p:cNvSpPr>
                  <p:nvPr/>
                </p:nvSpPr>
                <p:spPr>
                  <a:xfrm>
                    <a:off x="1158240" y="649224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1" name="Rectangle 40"/>
                  <p:cNvSpPr>
                    <a:spLocks/>
                  </p:cNvSpPr>
                  <p:nvPr/>
                </p:nvSpPr>
                <p:spPr>
                  <a:xfrm>
                    <a:off x="768096" y="6492240"/>
                    <a:ext cx="384048"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2" name="Rectangle 41"/>
                  <p:cNvSpPr>
                    <a:spLocks noChangeAspect="1"/>
                  </p:cNvSpPr>
                  <p:nvPr/>
                </p:nvSpPr>
                <p:spPr>
                  <a:xfrm>
                    <a:off x="1905000" y="6492240"/>
                    <a:ext cx="365760" cy="365760"/>
                  </a:xfrm>
                  <a:prstGeom prst="rect">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3" name="Rectangle 42"/>
                  <p:cNvSpPr/>
                  <p:nvPr/>
                </p:nvSpPr>
                <p:spPr>
                  <a:xfrm>
                    <a:off x="2286000" y="6492240"/>
                    <a:ext cx="365760" cy="365760"/>
                  </a:xfrm>
                  <a:prstGeom prst="rect">
                    <a:avLst/>
                  </a:prstGeom>
                  <a:solidFill>
                    <a:srgbClr val="D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4" name="Rectangle 43"/>
                  <p:cNvSpPr>
                    <a:spLocks noChangeAspect="1"/>
                  </p:cNvSpPr>
                  <p:nvPr/>
                </p:nvSpPr>
                <p:spPr>
                  <a:xfrm>
                    <a:off x="2667000" y="6492240"/>
                    <a:ext cx="365760" cy="365760"/>
                  </a:xfrm>
                  <a:prstGeom prst="rect">
                    <a:avLst/>
                  </a:prstGeom>
                  <a:solidFill>
                    <a:srgbClr val="00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5" name="Rectangle 44"/>
                  <p:cNvSpPr>
                    <a:spLocks noChangeAspect="1"/>
                  </p:cNvSpPr>
                  <p:nvPr/>
                </p:nvSpPr>
                <p:spPr>
                  <a:xfrm>
                    <a:off x="3048000" y="6492240"/>
                    <a:ext cx="365760" cy="365760"/>
                  </a:xfrm>
                  <a:prstGeom prst="rect">
                    <a:avLst/>
                  </a:prstGeom>
                  <a:solidFill>
                    <a:srgbClr val="87F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6" name="Rectangle 45"/>
                  <p:cNvSpPr>
                    <a:spLocks noChangeAspect="1"/>
                  </p:cNvSpPr>
                  <p:nvPr/>
                </p:nvSpPr>
                <p:spPr>
                  <a:xfrm>
                    <a:off x="3429000" y="6492240"/>
                    <a:ext cx="365760" cy="365760"/>
                  </a:xfrm>
                  <a:prstGeom prst="rect">
                    <a:avLst/>
                  </a:prstGeom>
                  <a:solidFill>
                    <a:srgbClr val="00F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7" name="Rectangle 46"/>
                  <p:cNvSpPr>
                    <a:spLocks noChangeAspect="1"/>
                  </p:cNvSpPr>
                  <p:nvPr/>
                </p:nvSpPr>
                <p:spPr>
                  <a:xfrm>
                    <a:off x="3810000" y="6492240"/>
                    <a:ext cx="365760" cy="365760"/>
                  </a:xfrm>
                  <a:prstGeom prst="rect">
                    <a:avLst/>
                  </a:prstGeom>
                  <a:solidFill>
                    <a:srgbClr val="FFF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8" name="Rectangle 47"/>
                  <p:cNvSpPr>
                    <a:spLocks noChangeAspect="1"/>
                  </p:cNvSpPr>
                  <p:nvPr/>
                </p:nvSpPr>
                <p:spPr>
                  <a:xfrm>
                    <a:off x="4114800" y="6492240"/>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9" name="Rectangle 48"/>
                  <p:cNvSpPr>
                    <a:spLocks noChangeAspect="1"/>
                  </p:cNvSpPr>
                  <p:nvPr/>
                </p:nvSpPr>
                <p:spPr>
                  <a:xfrm>
                    <a:off x="4495800" y="6492240"/>
                    <a:ext cx="365760" cy="365760"/>
                  </a:xfrm>
                  <a:prstGeom prst="rect">
                    <a:avLst/>
                  </a:prstGeom>
                  <a:solidFill>
                    <a:srgbClr val="FA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0" name="Rectangle 49"/>
                  <p:cNvSpPr>
                    <a:spLocks noChangeAspect="1"/>
                  </p:cNvSpPr>
                  <p:nvPr/>
                </p:nvSpPr>
                <p:spPr>
                  <a:xfrm>
                    <a:off x="4876800" y="6492240"/>
                    <a:ext cx="365760" cy="365760"/>
                  </a:xfrm>
                  <a:prstGeom prst="rect">
                    <a:avLst/>
                  </a:prstGeom>
                  <a:solidFill>
                    <a:srgbClr val="FFE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1" name="Rectangle 50"/>
                  <p:cNvSpPr>
                    <a:spLocks noChangeAspect="1"/>
                  </p:cNvSpPr>
                  <p:nvPr/>
                </p:nvSpPr>
                <p:spPr>
                  <a:xfrm>
                    <a:off x="5257800" y="6492240"/>
                    <a:ext cx="365760" cy="365760"/>
                  </a:xfrm>
                  <a:prstGeom prst="rect">
                    <a:avLst/>
                  </a:prstGeom>
                  <a:solidFill>
                    <a:srgbClr val="FF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2" name="Rectangle 51"/>
                  <p:cNvSpPr>
                    <a:spLocks noChangeAspect="1"/>
                  </p:cNvSpPr>
                  <p:nvPr/>
                </p:nvSpPr>
                <p:spPr>
                  <a:xfrm>
                    <a:off x="5638800" y="6492240"/>
                    <a:ext cx="365760" cy="365760"/>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3" name="Rectangle 52"/>
                  <p:cNvSpPr>
                    <a:spLocks noChangeAspect="1"/>
                  </p:cNvSpPr>
                  <p:nvPr/>
                </p:nvSpPr>
                <p:spPr>
                  <a:xfrm>
                    <a:off x="6019800" y="6492240"/>
                    <a:ext cx="365760" cy="365760"/>
                  </a:xfrm>
                  <a:prstGeom prst="rect">
                    <a:avLst/>
                  </a:prstGeom>
                  <a:solidFill>
                    <a:srgbClr val="FF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4" name="Rectangle 53"/>
                  <p:cNvSpPr>
                    <a:spLocks noChangeAspect="1"/>
                  </p:cNvSpPr>
                  <p:nvPr/>
                </p:nvSpPr>
                <p:spPr>
                  <a:xfrm>
                    <a:off x="6400800" y="6492240"/>
                    <a:ext cx="365760" cy="365760"/>
                  </a:xfrm>
                  <a:prstGeom prst="rect">
                    <a:avLst/>
                  </a:prstGeom>
                  <a:solidFill>
                    <a:srgbClr val="FF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5" name="Rectangle 54"/>
                  <p:cNvSpPr>
                    <a:spLocks noChangeAspect="1"/>
                  </p:cNvSpPr>
                  <p:nvPr/>
                </p:nvSpPr>
                <p:spPr>
                  <a:xfrm>
                    <a:off x="6781800" y="6492240"/>
                    <a:ext cx="365760" cy="365760"/>
                  </a:xfrm>
                  <a:prstGeom prst="rect">
                    <a:avLst/>
                  </a:prstGeom>
                  <a:solidFill>
                    <a:srgbClr val="FA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6" name="Rectangle 55"/>
                  <p:cNvSpPr>
                    <a:spLocks noChangeAspect="1"/>
                  </p:cNvSpPr>
                  <p:nvPr/>
                </p:nvSpPr>
                <p:spPr>
                  <a:xfrm>
                    <a:off x="7162800" y="6492240"/>
                    <a:ext cx="365760" cy="365760"/>
                  </a:xfrm>
                  <a:prstGeom prst="rect">
                    <a:avLst/>
                  </a:prstGeom>
                  <a:solidFill>
                    <a:srgbClr val="F0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7" name="Rectangle 56"/>
                  <p:cNvSpPr>
                    <a:spLocks noChangeAspect="1"/>
                  </p:cNvSpPr>
                  <p:nvPr/>
                </p:nvSpPr>
                <p:spPr>
                  <a:xfrm>
                    <a:off x="7543800" y="6492240"/>
                    <a:ext cx="365760" cy="365760"/>
                  </a:xfrm>
                  <a:prstGeom prst="rect">
                    <a:avLst/>
                  </a:prstGeom>
                  <a:solidFill>
                    <a:srgbClr val="960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grpSp>
            <p:grpSp>
              <p:nvGrpSpPr>
                <p:cNvPr id="18" name="Group 58"/>
                <p:cNvGrpSpPr/>
                <p:nvPr/>
              </p:nvGrpSpPr>
              <p:grpSpPr>
                <a:xfrm>
                  <a:off x="2004194" y="6082403"/>
                  <a:ext cx="5582425" cy="322325"/>
                  <a:chOff x="2004194" y="6082403"/>
                  <a:chExt cx="5582425" cy="322325"/>
                </a:xfrm>
              </p:grpSpPr>
              <p:sp>
                <p:nvSpPr>
                  <p:cNvPr id="19" name="Rectangle 18"/>
                  <p:cNvSpPr/>
                  <p:nvPr/>
                </p:nvSpPr>
                <p:spPr>
                  <a:xfrm>
                    <a:off x="2004194" y="6082403"/>
                    <a:ext cx="316862" cy="322325"/>
                  </a:xfrm>
                  <a:prstGeom prst="rect">
                    <a:avLst/>
                  </a:prstGeom>
                </p:spPr>
                <p:txBody>
                  <a:bodyPr wrap="none">
                    <a:spAutoFit/>
                  </a:bodyPr>
                  <a:lstStyle/>
                  <a:p>
                    <a:r>
                      <a:rPr lang="en-US" sz="800" dirty="0" smtClean="0">
                        <a:solidFill>
                          <a:srgbClr val="FFFF00"/>
                        </a:solidFill>
                      </a:rPr>
                      <a:t>Fill</a:t>
                    </a:r>
                    <a:endParaRPr lang="en-US" sz="800" dirty="0">
                      <a:solidFill>
                        <a:srgbClr val="FFFF00"/>
                      </a:solidFill>
                    </a:endParaRPr>
                  </a:p>
                </p:txBody>
              </p:sp>
              <p:sp>
                <p:nvSpPr>
                  <p:cNvPr id="20" name="Rectangle 19"/>
                  <p:cNvSpPr/>
                  <p:nvPr/>
                </p:nvSpPr>
                <p:spPr>
                  <a:xfrm>
                    <a:off x="2278133" y="6082403"/>
                    <a:ext cx="403949" cy="322325"/>
                  </a:xfrm>
                  <a:prstGeom prst="rect">
                    <a:avLst/>
                  </a:prstGeom>
                </p:spPr>
                <p:txBody>
                  <a:bodyPr wrap="none">
                    <a:spAutoFit/>
                  </a:bodyPr>
                  <a:lstStyle/>
                  <a:p>
                    <a:r>
                      <a:rPr lang="en-US" sz="800" dirty="0" smtClean="0">
                        <a:solidFill>
                          <a:srgbClr val="FFFF00"/>
                        </a:solidFill>
                      </a:rPr>
                      <a:t>Land</a:t>
                    </a:r>
                    <a:endParaRPr lang="en-US" sz="800" dirty="0">
                      <a:solidFill>
                        <a:srgbClr val="FFFF00"/>
                      </a:solidFill>
                    </a:endParaRPr>
                  </a:p>
                </p:txBody>
              </p:sp>
              <p:sp>
                <p:nvSpPr>
                  <p:cNvPr id="21" name="Rectangle 20"/>
                  <p:cNvSpPr/>
                  <p:nvPr/>
                </p:nvSpPr>
                <p:spPr>
                  <a:xfrm>
                    <a:off x="2544833" y="6082403"/>
                    <a:ext cx="445819" cy="322325"/>
                  </a:xfrm>
                  <a:prstGeom prst="rect">
                    <a:avLst/>
                  </a:prstGeom>
                </p:spPr>
                <p:txBody>
                  <a:bodyPr wrap="none">
                    <a:spAutoFit/>
                  </a:bodyPr>
                  <a:lstStyle/>
                  <a:p>
                    <a:r>
                      <a:rPr lang="en-US" sz="800" dirty="0" smtClean="0">
                        <a:solidFill>
                          <a:srgbClr val="FFFF00"/>
                        </a:solidFill>
                      </a:rPr>
                      <a:t>Cloud</a:t>
                    </a:r>
                    <a:endParaRPr lang="en-US" sz="800" dirty="0">
                      <a:solidFill>
                        <a:srgbClr val="FFFF00"/>
                      </a:solidFill>
                    </a:endParaRPr>
                  </a:p>
                </p:txBody>
              </p:sp>
              <p:sp>
                <p:nvSpPr>
                  <p:cNvPr id="22" name="Rectangle 21"/>
                  <p:cNvSpPr/>
                  <p:nvPr/>
                </p:nvSpPr>
                <p:spPr>
                  <a:xfrm>
                    <a:off x="3344933" y="6082403"/>
                    <a:ext cx="326911" cy="322325"/>
                  </a:xfrm>
                  <a:prstGeom prst="rect">
                    <a:avLst/>
                  </a:prstGeom>
                </p:spPr>
                <p:txBody>
                  <a:bodyPr wrap="none">
                    <a:spAutoFit/>
                  </a:bodyPr>
                  <a:lstStyle/>
                  <a:p>
                    <a:r>
                      <a:rPr lang="en-US" sz="800" dirty="0" smtClean="0">
                        <a:solidFill>
                          <a:srgbClr val="FFFF00"/>
                        </a:solidFill>
                      </a:rPr>
                      <a:t>0.1</a:t>
                    </a:r>
                    <a:endParaRPr lang="en-US" sz="800" dirty="0">
                      <a:solidFill>
                        <a:srgbClr val="FFFF00"/>
                      </a:solidFill>
                    </a:endParaRPr>
                  </a:p>
                </p:txBody>
              </p:sp>
              <p:sp>
                <p:nvSpPr>
                  <p:cNvPr id="23" name="Rectangle 22"/>
                  <p:cNvSpPr/>
                  <p:nvPr/>
                </p:nvSpPr>
                <p:spPr>
                  <a:xfrm>
                    <a:off x="3621157" y="6082403"/>
                    <a:ext cx="331717" cy="322325"/>
                  </a:xfrm>
                  <a:prstGeom prst="rect">
                    <a:avLst/>
                  </a:prstGeom>
                </p:spPr>
                <p:txBody>
                  <a:bodyPr wrap="square">
                    <a:spAutoFit/>
                  </a:bodyPr>
                  <a:lstStyle/>
                  <a:p>
                    <a:r>
                      <a:rPr lang="en-US" sz="800" dirty="0" smtClean="0">
                        <a:solidFill>
                          <a:srgbClr val="FFFF00"/>
                        </a:solidFill>
                      </a:rPr>
                      <a:t>0.2</a:t>
                    </a:r>
                    <a:endParaRPr lang="en-US" sz="800" dirty="0">
                      <a:solidFill>
                        <a:srgbClr val="FFFF00"/>
                      </a:solidFill>
                    </a:endParaRPr>
                  </a:p>
                </p:txBody>
              </p:sp>
              <p:sp>
                <p:nvSpPr>
                  <p:cNvPr id="24" name="Rectangle 23"/>
                  <p:cNvSpPr/>
                  <p:nvPr/>
                </p:nvSpPr>
                <p:spPr>
                  <a:xfrm>
                    <a:off x="3916433" y="6082403"/>
                    <a:ext cx="326911" cy="322325"/>
                  </a:xfrm>
                  <a:prstGeom prst="rect">
                    <a:avLst/>
                  </a:prstGeom>
                </p:spPr>
                <p:txBody>
                  <a:bodyPr wrap="none">
                    <a:spAutoFit/>
                  </a:bodyPr>
                  <a:lstStyle/>
                  <a:p>
                    <a:r>
                      <a:rPr lang="en-US" sz="800" dirty="0" smtClean="0">
                        <a:solidFill>
                          <a:srgbClr val="FFFF00"/>
                        </a:solidFill>
                      </a:rPr>
                      <a:t>0.3</a:t>
                    </a:r>
                    <a:endParaRPr lang="en-US" sz="800" dirty="0">
                      <a:solidFill>
                        <a:srgbClr val="FFFF00"/>
                      </a:solidFill>
                    </a:endParaRPr>
                  </a:p>
                </p:txBody>
              </p:sp>
              <p:sp>
                <p:nvSpPr>
                  <p:cNvPr id="25" name="Rectangle 24"/>
                  <p:cNvSpPr/>
                  <p:nvPr/>
                </p:nvSpPr>
                <p:spPr>
                  <a:xfrm>
                    <a:off x="4183133" y="6082403"/>
                    <a:ext cx="326911" cy="322325"/>
                  </a:xfrm>
                  <a:prstGeom prst="rect">
                    <a:avLst/>
                  </a:prstGeom>
                </p:spPr>
                <p:txBody>
                  <a:bodyPr wrap="none">
                    <a:spAutoFit/>
                  </a:bodyPr>
                  <a:lstStyle/>
                  <a:p>
                    <a:r>
                      <a:rPr lang="en-US" sz="800" dirty="0" smtClean="0">
                        <a:solidFill>
                          <a:srgbClr val="FFFF00"/>
                        </a:solidFill>
                      </a:rPr>
                      <a:t>0.4</a:t>
                    </a:r>
                    <a:endParaRPr lang="en-US" sz="800" dirty="0">
                      <a:solidFill>
                        <a:srgbClr val="FFFF00"/>
                      </a:solidFill>
                    </a:endParaRPr>
                  </a:p>
                </p:txBody>
              </p:sp>
              <p:sp>
                <p:nvSpPr>
                  <p:cNvPr id="26" name="Rectangle 25"/>
                  <p:cNvSpPr/>
                  <p:nvPr/>
                </p:nvSpPr>
                <p:spPr>
                  <a:xfrm>
                    <a:off x="4430783" y="6082403"/>
                    <a:ext cx="326911" cy="322325"/>
                  </a:xfrm>
                  <a:prstGeom prst="rect">
                    <a:avLst/>
                  </a:prstGeom>
                </p:spPr>
                <p:txBody>
                  <a:bodyPr wrap="none">
                    <a:spAutoFit/>
                  </a:bodyPr>
                  <a:lstStyle/>
                  <a:p>
                    <a:r>
                      <a:rPr lang="en-US" sz="800" dirty="0" smtClean="0">
                        <a:solidFill>
                          <a:srgbClr val="FFFF00"/>
                        </a:solidFill>
                      </a:rPr>
                      <a:t>0.5</a:t>
                    </a:r>
                    <a:endParaRPr lang="en-US" sz="800" dirty="0">
                      <a:solidFill>
                        <a:srgbClr val="FFFF00"/>
                      </a:solidFill>
                    </a:endParaRPr>
                  </a:p>
                </p:txBody>
              </p:sp>
              <p:sp>
                <p:nvSpPr>
                  <p:cNvPr id="27" name="Rectangle 26"/>
                  <p:cNvSpPr/>
                  <p:nvPr/>
                </p:nvSpPr>
                <p:spPr>
                  <a:xfrm>
                    <a:off x="4716533" y="6082403"/>
                    <a:ext cx="326911" cy="322325"/>
                  </a:xfrm>
                  <a:prstGeom prst="rect">
                    <a:avLst/>
                  </a:prstGeom>
                </p:spPr>
                <p:txBody>
                  <a:bodyPr wrap="none">
                    <a:spAutoFit/>
                  </a:bodyPr>
                  <a:lstStyle/>
                  <a:p>
                    <a:r>
                      <a:rPr lang="en-US" sz="800" dirty="0" smtClean="0">
                        <a:solidFill>
                          <a:srgbClr val="FFFF00"/>
                        </a:solidFill>
                      </a:rPr>
                      <a:t>0.6</a:t>
                    </a:r>
                    <a:endParaRPr lang="en-US" sz="800" dirty="0">
                      <a:solidFill>
                        <a:srgbClr val="FFFF00"/>
                      </a:solidFill>
                    </a:endParaRPr>
                  </a:p>
                </p:txBody>
              </p:sp>
              <p:sp>
                <p:nvSpPr>
                  <p:cNvPr id="28" name="Rectangle 27"/>
                  <p:cNvSpPr/>
                  <p:nvPr/>
                </p:nvSpPr>
                <p:spPr>
                  <a:xfrm>
                    <a:off x="5002283" y="6082403"/>
                    <a:ext cx="326911" cy="322325"/>
                  </a:xfrm>
                  <a:prstGeom prst="rect">
                    <a:avLst/>
                  </a:prstGeom>
                </p:spPr>
                <p:txBody>
                  <a:bodyPr wrap="none">
                    <a:spAutoFit/>
                  </a:bodyPr>
                  <a:lstStyle/>
                  <a:p>
                    <a:r>
                      <a:rPr lang="en-US" sz="800" dirty="0" smtClean="0">
                        <a:solidFill>
                          <a:srgbClr val="FFFF00"/>
                        </a:solidFill>
                      </a:rPr>
                      <a:t>0.7</a:t>
                    </a:r>
                    <a:endParaRPr lang="en-US" sz="800" dirty="0">
                      <a:solidFill>
                        <a:srgbClr val="FFFF00"/>
                      </a:solidFill>
                    </a:endParaRPr>
                  </a:p>
                </p:txBody>
              </p:sp>
              <p:sp>
                <p:nvSpPr>
                  <p:cNvPr id="29" name="Rectangle 28"/>
                  <p:cNvSpPr/>
                  <p:nvPr/>
                </p:nvSpPr>
                <p:spPr>
                  <a:xfrm>
                    <a:off x="5288033" y="6082403"/>
                    <a:ext cx="326911" cy="322325"/>
                  </a:xfrm>
                  <a:prstGeom prst="rect">
                    <a:avLst/>
                  </a:prstGeom>
                </p:spPr>
                <p:txBody>
                  <a:bodyPr wrap="none">
                    <a:spAutoFit/>
                  </a:bodyPr>
                  <a:lstStyle/>
                  <a:p>
                    <a:r>
                      <a:rPr lang="en-US" sz="800" dirty="0" smtClean="0">
                        <a:solidFill>
                          <a:srgbClr val="FFFF00"/>
                        </a:solidFill>
                      </a:rPr>
                      <a:t>0.8</a:t>
                    </a:r>
                    <a:endParaRPr lang="en-US" sz="800" dirty="0">
                      <a:solidFill>
                        <a:srgbClr val="FFFF00"/>
                      </a:solidFill>
                    </a:endParaRPr>
                  </a:p>
                </p:txBody>
              </p:sp>
              <p:sp>
                <p:nvSpPr>
                  <p:cNvPr id="30" name="Rectangle 29"/>
                  <p:cNvSpPr/>
                  <p:nvPr/>
                </p:nvSpPr>
                <p:spPr>
                  <a:xfrm>
                    <a:off x="5564258" y="6082403"/>
                    <a:ext cx="380503" cy="322325"/>
                  </a:xfrm>
                  <a:prstGeom prst="rect">
                    <a:avLst/>
                  </a:prstGeom>
                </p:spPr>
                <p:txBody>
                  <a:bodyPr wrap="none">
                    <a:spAutoFit/>
                  </a:bodyPr>
                  <a:lstStyle/>
                  <a:p>
                    <a:r>
                      <a:rPr lang="en-US" sz="800" dirty="0" smtClean="0">
                        <a:solidFill>
                          <a:srgbClr val="FFFF00"/>
                        </a:solidFill>
                      </a:rPr>
                      <a:t>0.85</a:t>
                    </a:r>
                    <a:endParaRPr lang="en-US" sz="800" dirty="0">
                      <a:solidFill>
                        <a:srgbClr val="FFFF00"/>
                      </a:solidFill>
                    </a:endParaRPr>
                  </a:p>
                </p:txBody>
              </p:sp>
              <p:sp>
                <p:nvSpPr>
                  <p:cNvPr id="31" name="Rectangle 30"/>
                  <p:cNvSpPr/>
                  <p:nvPr/>
                </p:nvSpPr>
                <p:spPr>
                  <a:xfrm>
                    <a:off x="6964433" y="6082403"/>
                    <a:ext cx="380503" cy="322325"/>
                  </a:xfrm>
                  <a:prstGeom prst="rect">
                    <a:avLst/>
                  </a:prstGeom>
                </p:spPr>
                <p:txBody>
                  <a:bodyPr wrap="none">
                    <a:spAutoFit/>
                  </a:bodyPr>
                  <a:lstStyle/>
                  <a:p>
                    <a:r>
                      <a:rPr lang="en-US" sz="800" dirty="0" smtClean="0">
                        <a:solidFill>
                          <a:srgbClr val="FFFF00"/>
                        </a:solidFill>
                      </a:rPr>
                      <a:t>0.99</a:t>
                    </a:r>
                    <a:endParaRPr lang="en-US" sz="800" dirty="0">
                      <a:solidFill>
                        <a:srgbClr val="FFFF00"/>
                      </a:solidFill>
                    </a:endParaRPr>
                  </a:p>
                </p:txBody>
              </p:sp>
              <p:sp>
                <p:nvSpPr>
                  <p:cNvPr id="32" name="Rectangle 31"/>
                  <p:cNvSpPr/>
                  <p:nvPr/>
                </p:nvSpPr>
                <p:spPr>
                  <a:xfrm>
                    <a:off x="7259708" y="6082403"/>
                    <a:ext cx="326911" cy="322325"/>
                  </a:xfrm>
                  <a:prstGeom prst="rect">
                    <a:avLst/>
                  </a:prstGeom>
                </p:spPr>
                <p:txBody>
                  <a:bodyPr wrap="none">
                    <a:spAutoFit/>
                  </a:bodyPr>
                  <a:lstStyle/>
                  <a:p>
                    <a:r>
                      <a:rPr lang="en-US" sz="800" dirty="0" smtClean="0">
                        <a:solidFill>
                          <a:srgbClr val="FFFF00"/>
                        </a:solidFill>
                      </a:rPr>
                      <a:t>1.0</a:t>
                    </a:r>
                    <a:endParaRPr lang="en-US" sz="800" dirty="0">
                      <a:solidFill>
                        <a:srgbClr val="FFFF00"/>
                      </a:solidFill>
                    </a:endParaRPr>
                  </a:p>
                </p:txBody>
              </p:sp>
              <p:sp>
                <p:nvSpPr>
                  <p:cNvPr id="33" name="Rectangle 32"/>
                  <p:cNvSpPr/>
                  <p:nvPr/>
                </p:nvSpPr>
                <p:spPr>
                  <a:xfrm>
                    <a:off x="6678683" y="6082403"/>
                    <a:ext cx="380503" cy="322325"/>
                  </a:xfrm>
                  <a:prstGeom prst="rect">
                    <a:avLst/>
                  </a:prstGeom>
                </p:spPr>
                <p:txBody>
                  <a:bodyPr wrap="none">
                    <a:spAutoFit/>
                  </a:bodyPr>
                  <a:lstStyle/>
                  <a:p>
                    <a:r>
                      <a:rPr lang="en-US" sz="800" dirty="0" smtClean="0">
                        <a:solidFill>
                          <a:srgbClr val="FFFF00"/>
                        </a:solidFill>
                      </a:rPr>
                      <a:t>0.98</a:t>
                    </a:r>
                    <a:endParaRPr lang="en-US" sz="800" dirty="0">
                      <a:solidFill>
                        <a:srgbClr val="FFFF00"/>
                      </a:solidFill>
                    </a:endParaRPr>
                  </a:p>
                </p:txBody>
              </p:sp>
              <p:sp>
                <p:nvSpPr>
                  <p:cNvPr id="34" name="Rectangle 33"/>
                  <p:cNvSpPr/>
                  <p:nvPr/>
                </p:nvSpPr>
                <p:spPr>
                  <a:xfrm>
                    <a:off x="6392933" y="6082403"/>
                    <a:ext cx="380503" cy="322325"/>
                  </a:xfrm>
                  <a:prstGeom prst="rect">
                    <a:avLst/>
                  </a:prstGeom>
                </p:spPr>
                <p:txBody>
                  <a:bodyPr wrap="none">
                    <a:spAutoFit/>
                  </a:bodyPr>
                  <a:lstStyle/>
                  <a:p>
                    <a:r>
                      <a:rPr lang="en-US" sz="800" dirty="0" smtClean="0">
                        <a:solidFill>
                          <a:srgbClr val="FFFF00"/>
                        </a:solidFill>
                      </a:rPr>
                      <a:t>0.96</a:t>
                    </a:r>
                    <a:endParaRPr lang="en-US" sz="800" dirty="0">
                      <a:solidFill>
                        <a:srgbClr val="FFFF00"/>
                      </a:solidFill>
                    </a:endParaRPr>
                  </a:p>
                </p:txBody>
              </p:sp>
              <p:sp>
                <p:nvSpPr>
                  <p:cNvPr id="35" name="Rectangle 34"/>
                  <p:cNvSpPr/>
                  <p:nvPr/>
                </p:nvSpPr>
                <p:spPr>
                  <a:xfrm>
                    <a:off x="6107183" y="6082403"/>
                    <a:ext cx="380503" cy="322325"/>
                  </a:xfrm>
                  <a:prstGeom prst="rect">
                    <a:avLst/>
                  </a:prstGeom>
                </p:spPr>
                <p:txBody>
                  <a:bodyPr wrap="none">
                    <a:spAutoFit/>
                  </a:bodyPr>
                  <a:lstStyle/>
                  <a:p>
                    <a:r>
                      <a:rPr lang="en-US" sz="800" dirty="0" smtClean="0">
                        <a:solidFill>
                          <a:srgbClr val="FFFF00"/>
                        </a:solidFill>
                      </a:rPr>
                      <a:t>0.95</a:t>
                    </a:r>
                    <a:endParaRPr lang="en-US" sz="800" dirty="0">
                      <a:solidFill>
                        <a:srgbClr val="FFFF00"/>
                      </a:solidFill>
                    </a:endParaRPr>
                  </a:p>
                </p:txBody>
              </p:sp>
              <p:sp>
                <p:nvSpPr>
                  <p:cNvPr id="36" name="Rectangle 35"/>
                  <p:cNvSpPr/>
                  <p:nvPr/>
                </p:nvSpPr>
                <p:spPr>
                  <a:xfrm>
                    <a:off x="5850008" y="6082403"/>
                    <a:ext cx="326911" cy="322325"/>
                  </a:xfrm>
                  <a:prstGeom prst="rect">
                    <a:avLst/>
                  </a:prstGeom>
                </p:spPr>
                <p:txBody>
                  <a:bodyPr wrap="none">
                    <a:spAutoFit/>
                  </a:bodyPr>
                  <a:lstStyle/>
                  <a:p>
                    <a:r>
                      <a:rPr lang="en-US" sz="800" dirty="0" smtClean="0">
                        <a:solidFill>
                          <a:srgbClr val="FFFF00"/>
                        </a:solidFill>
                      </a:rPr>
                      <a:t>0.9</a:t>
                    </a:r>
                    <a:endParaRPr lang="en-US" sz="800" dirty="0">
                      <a:solidFill>
                        <a:srgbClr val="FFFF00"/>
                      </a:solidFill>
                    </a:endParaRPr>
                  </a:p>
                </p:txBody>
              </p:sp>
              <p:sp>
                <p:nvSpPr>
                  <p:cNvPr id="37" name="Rectangle 36"/>
                  <p:cNvSpPr/>
                  <p:nvPr/>
                </p:nvSpPr>
                <p:spPr>
                  <a:xfrm>
                    <a:off x="3068708" y="6082403"/>
                    <a:ext cx="380503" cy="322325"/>
                  </a:xfrm>
                  <a:prstGeom prst="rect">
                    <a:avLst/>
                  </a:prstGeom>
                </p:spPr>
                <p:txBody>
                  <a:bodyPr wrap="none">
                    <a:spAutoFit/>
                  </a:bodyPr>
                  <a:lstStyle/>
                  <a:p>
                    <a:r>
                      <a:rPr lang="en-US" sz="800" dirty="0" smtClean="0">
                        <a:solidFill>
                          <a:srgbClr val="FFFF00"/>
                        </a:solidFill>
                      </a:rPr>
                      <a:t>0.01</a:t>
                    </a:r>
                    <a:endParaRPr lang="en-US" sz="800" dirty="0">
                      <a:solidFill>
                        <a:srgbClr val="FFFF00"/>
                      </a:solidFill>
                    </a:endParaRPr>
                  </a:p>
                </p:txBody>
              </p:sp>
              <p:sp>
                <p:nvSpPr>
                  <p:cNvPr id="38" name="Rectangle 37"/>
                  <p:cNvSpPr/>
                  <p:nvPr/>
                </p:nvSpPr>
                <p:spPr>
                  <a:xfrm>
                    <a:off x="2859158" y="6082403"/>
                    <a:ext cx="326911" cy="322325"/>
                  </a:xfrm>
                  <a:prstGeom prst="rect">
                    <a:avLst/>
                  </a:prstGeom>
                </p:spPr>
                <p:txBody>
                  <a:bodyPr wrap="none">
                    <a:spAutoFit/>
                  </a:bodyPr>
                  <a:lstStyle/>
                  <a:p>
                    <a:r>
                      <a:rPr lang="en-US" sz="800" dirty="0" smtClean="0">
                        <a:solidFill>
                          <a:srgbClr val="FFFF00"/>
                        </a:solidFill>
                      </a:rPr>
                      <a:t>0.0</a:t>
                    </a:r>
                    <a:endParaRPr lang="en-US" sz="800" dirty="0">
                      <a:solidFill>
                        <a:srgbClr val="FFFF00"/>
                      </a:solidFill>
                    </a:endParaRPr>
                  </a:p>
                </p:txBody>
              </p:sp>
            </p:grpSp>
          </p:grpSp>
          <p:sp>
            <p:nvSpPr>
              <p:cNvPr id="16" name="TextBox 15"/>
              <p:cNvSpPr txBox="1"/>
              <p:nvPr/>
            </p:nvSpPr>
            <p:spPr>
              <a:xfrm>
                <a:off x="4191001" y="6238875"/>
                <a:ext cx="874555" cy="379882"/>
              </a:xfrm>
              <a:prstGeom prst="rect">
                <a:avLst/>
              </a:prstGeom>
              <a:noFill/>
            </p:spPr>
            <p:txBody>
              <a:bodyPr wrap="none" rtlCol="0">
                <a:spAutoFit/>
              </a:bodyPr>
              <a:lstStyle/>
              <a:p>
                <a:r>
                  <a:rPr lang="en-US" sz="1050" dirty="0" smtClean="0">
                    <a:solidFill>
                      <a:srgbClr val="FFFF00"/>
                    </a:solidFill>
                    <a:latin typeface="Arial" pitchFamily="34" charset="0"/>
                    <a:cs typeface="Arial" pitchFamily="34" charset="0"/>
                  </a:rPr>
                  <a:t>ice fraction</a:t>
                </a:r>
                <a:endParaRPr lang="en-US" sz="1050" dirty="0">
                  <a:solidFill>
                    <a:srgbClr val="FFFF00"/>
                  </a:solidFill>
                  <a:latin typeface="Arial" pitchFamily="34" charset="0"/>
                  <a:cs typeface="Arial" pitchFamily="34" charset="0"/>
                </a:endParaRPr>
              </a:p>
            </p:txBody>
          </p:sp>
        </p:grpSp>
        <p:sp>
          <p:nvSpPr>
            <p:cNvPr id="59" name="TextBox 58"/>
            <p:cNvSpPr txBox="1"/>
            <p:nvPr/>
          </p:nvSpPr>
          <p:spPr>
            <a:xfrm>
              <a:off x="7740707" y="5828056"/>
              <a:ext cx="946093" cy="215444"/>
            </a:xfrm>
            <a:prstGeom prst="rect">
              <a:avLst/>
            </a:prstGeom>
            <a:noFill/>
          </p:spPr>
          <p:txBody>
            <a:bodyPr wrap="none" rtlCol="0">
              <a:spAutoFit/>
            </a:bodyPr>
            <a:lstStyle/>
            <a:p>
              <a:r>
                <a:rPr lang="en-US" sz="800" dirty="0" smtClean="0">
                  <a:solidFill>
                    <a:schemeClr val="tx1">
                      <a:lumMod val="65000"/>
                      <a:lumOff val="35000"/>
                    </a:schemeClr>
                  </a:solidFill>
                </a:rPr>
                <a:t>R. Mahoney NGAS</a:t>
              </a:r>
              <a:endParaRPr lang="en-US" sz="800" dirty="0">
                <a:solidFill>
                  <a:schemeClr val="tx1">
                    <a:lumMod val="65000"/>
                    <a:lumOff val="35000"/>
                  </a:schemeClr>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3" descr="C:\Users\s119705\AppData\Local\Microsoft\Windows\Temporary Internet Files\Content.Outlook\FOE56BKD\MYD_CM_2012_352_12_17_0100_0120.jpg"/>
          <p:cNvPicPr>
            <a:picLocks noChangeAspect="1" noChangeArrowheads="1"/>
          </p:cNvPicPr>
          <p:nvPr/>
        </p:nvPicPr>
        <p:blipFill>
          <a:blip r:embed="rId2" cstate="print"/>
          <a:srcRect/>
          <a:stretch>
            <a:fillRect/>
          </a:stretch>
        </p:blipFill>
        <p:spPr bwMode="auto">
          <a:xfrm>
            <a:off x="866775" y="1609725"/>
            <a:ext cx="3962400" cy="3962400"/>
          </a:xfrm>
          <a:prstGeom prst="rect">
            <a:avLst/>
          </a:prstGeom>
          <a:noFill/>
        </p:spPr>
      </p:pic>
      <p:sp>
        <p:nvSpPr>
          <p:cNvPr id="2" name="Title 1"/>
          <p:cNvSpPr>
            <a:spLocks noGrp="1"/>
          </p:cNvSpPr>
          <p:nvPr>
            <p:ph type="ctrTitle"/>
          </p:nvPr>
        </p:nvSpPr>
        <p:spPr>
          <a:xfrm>
            <a:off x="753457" y="-127000"/>
            <a:ext cx="7968659" cy="1190847"/>
          </a:xfrm>
        </p:spPr>
        <p:txBody>
          <a:bodyPr>
            <a:noAutofit/>
          </a:bodyPr>
          <a:lstStyle/>
          <a:p>
            <a:r>
              <a:rPr lang="en-US" sz="3000" dirty="0" smtClean="0"/>
              <a:t>VIIRS/MODIS Cloud Confidence Discrepancy Observed in Night Arctic Scenes</a:t>
            </a:r>
            <a:endParaRPr lang="en-US" sz="3000" dirty="0"/>
          </a:p>
        </p:txBody>
      </p:sp>
      <p:pic>
        <p:nvPicPr>
          <p:cNvPr id="11" name="Picture 2" descr="C:\Users\s119705\AppData\Local\Microsoft\Windows\Temporary Internet Files\Content.Outlook\FOE56BKD\NPP_01_1217_nh_1kmEASE_IVIQF.jpeg"/>
          <p:cNvPicPr>
            <a:picLocks noChangeAspect="1" noChangeArrowheads="1"/>
          </p:cNvPicPr>
          <p:nvPr/>
        </p:nvPicPr>
        <p:blipFill>
          <a:blip r:embed="rId3" cstate="print"/>
          <a:srcRect/>
          <a:stretch>
            <a:fillRect/>
          </a:stretch>
        </p:blipFill>
        <p:spPr bwMode="auto">
          <a:xfrm>
            <a:off x="5184368" y="1990725"/>
            <a:ext cx="3581400" cy="3581400"/>
          </a:xfrm>
          <a:prstGeom prst="rect">
            <a:avLst/>
          </a:prstGeom>
          <a:noFill/>
        </p:spPr>
      </p:pic>
      <p:sp>
        <p:nvSpPr>
          <p:cNvPr id="16" name="TextBox 15"/>
          <p:cNvSpPr txBox="1"/>
          <p:nvPr/>
        </p:nvSpPr>
        <p:spPr>
          <a:xfrm>
            <a:off x="5164318" y="1611296"/>
            <a:ext cx="3452420" cy="307777"/>
          </a:xfrm>
          <a:prstGeom prst="rect">
            <a:avLst/>
          </a:prstGeom>
          <a:noFill/>
        </p:spPr>
        <p:txBody>
          <a:bodyPr wrap="none" rtlCol="0">
            <a:spAutoFit/>
          </a:bodyPr>
          <a:lstStyle/>
          <a:p>
            <a:r>
              <a:rPr lang="en-US" sz="1400" dirty="0" smtClean="0"/>
              <a:t>VIIRS Cloud Mask 17 Dec . 2012 </a:t>
            </a:r>
            <a:r>
              <a:rPr lang="en-US" sz="1400" dirty="0"/>
              <a:t>(0023-0047) </a:t>
            </a:r>
          </a:p>
        </p:txBody>
      </p:sp>
      <p:sp>
        <p:nvSpPr>
          <p:cNvPr id="17" name="TextBox 16"/>
          <p:cNvSpPr txBox="1"/>
          <p:nvPr/>
        </p:nvSpPr>
        <p:spPr>
          <a:xfrm>
            <a:off x="6059962" y="5720892"/>
            <a:ext cx="2106410" cy="523220"/>
          </a:xfrm>
          <a:prstGeom prst="rect">
            <a:avLst/>
          </a:prstGeom>
          <a:noFill/>
        </p:spPr>
        <p:txBody>
          <a:bodyPr wrap="none" rtlCol="0">
            <a:spAutoFit/>
          </a:bodyPr>
          <a:lstStyle/>
          <a:p>
            <a:r>
              <a:rPr lang="en-US" sz="1400" dirty="0" smtClean="0"/>
              <a:t>Confidently Cloud = Green</a:t>
            </a:r>
          </a:p>
          <a:p>
            <a:r>
              <a:rPr lang="en-US" sz="1400" dirty="0" smtClean="0"/>
              <a:t>Confidently Clear = White</a:t>
            </a:r>
            <a:endParaRPr lang="en-US" sz="1400" dirty="0"/>
          </a:p>
        </p:txBody>
      </p:sp>
      <p:grpSp>
        <p:nvGrpSpPr>
          <p:cNvPr id="3" name="Group 52"/>
          <p:cNvGrpSpPr/>
          <p:nvPr/>
        </p:nvGrpSpPr>
        <p:grpSpPr>
          <a:xfrm>
            <a:off x="6369744" y="2064364"/>
            <a:ext cx="3021906" cy="3480157"/>
            <a:chOff x="5964892" y="2131039"/>
            <a:chExt cx="3021906" cy="3480157"/>
          </a:xfrm>
        </p:grpSpPr>
        <p:sp>
          <p:nvSpPr>
            <p:cNvPr id="22" name="Rectangle 21"/>
            <p:cNvSpPr/>
            <p:nvPr/>
          </p:nvSpPr>
          <p:spPr>
            <a:xfrm rot="20890091">
              <a:off x="5964892" y="2369755"/>
              <a:ext cx="1186979" cy="18378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p:cNvSpPr/>
            <p:nvPr/>
          </p:nvSpPr>
          <p:spPr>
            <a:xfrm rot="20838411">
              <a:off x="6024822" y="2544806"/>
              <a:ext cx="1186979" cy="190674"/>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25" name="Rectangle 24"/>
            <p:cNvSpPr/>
            <p:nvPr/>
          </p:nvSpPr>
          <p:spPr>
            <a:xfrm rot="20826385">
              <a:off x="6090893" y="2726899"/>
              <a:ext cx="1186979" cy="199102"/>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Rectangle 25"/>
            <p:cNvSpPr/>
            <p:nvPr/>
          </p:nvSpPr>
          <p:spPr>
            <a:xfrm rot="20815767">
              <a:off x="6167139" y="2919676"/>
              <a:ext cx="1186979" cy="21311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TextBox 26"/>
            <p:cNvSpPr txBox="1"/>
            <p:nvPr/>
          </p:nvSpPr>
          <p:spPr>
            <a:xfrm rot="20827982">
              <a:off x="7119941" y="2131039"/>
              <a:ext cx="865943" cy="184666"/>
            </a:xfrm>
            <a:prstGeom prst="rect">
              <a:avLst/>
            </a:prstGeom>
            <a:noFill/>
          </p:spPr>
          <p:txBody>
            <a:bodyPr wrap="none" rtlCol="0">
              <a:spAutoFit/>
            </a:bodyPr>
            <a:lstStyle/>
            <a:p>
              <a:r>
                <a:rPr lang="en-US" sz="600" dirty="0" smtClean="0">
                  <a:solidFill>
                    <a:srgbClr val="FFFF00"/>
                  </a:solidFill>
                </a:rPr>
                <a:t>d20121217_t0023488</a:t>
              </a:r>
              <a:endParaRPr lang="en-US" sz="600" dirty="0">
                <a:solidFill>
                  <a:srgbClr val="FFFF00"/>
                </a:solidFill>
              </a:endParaRPr>
            </a:p>
          </p:txBody>
        </p:sp>
        <p:sp>
          <p:nvSpPr>
            <p:cNvPr id="28" name="TextBox 27"/>
            <p:cNvSpPr txBox="1"/>
            <p:nvPr/>
          </p:nvSpPr>
          <p:spPr>
            <a:xfrm rot="20827982">
              <a:off x="7167567" y="2326301"/>
              <a:ext cx="865943" cy="184666"/>
            </a:xfrm>
            <a:prstGeom prst="rect">
              <a:avLst/>
            </a:prstGeom>
            <a:noFill/>
          </p:spPr>
          <p:txBody>
            <a:bodyPr wrap="none" rtlCol="0">
              <a:spAutoFit/>
            </a:bodyPr>
            <a:lstStyle/>
            <a:p>
              <a:r>
                <a:rPr lang="en-US" sz="600" dirty="0" smtClean="0">
                  <a:solidFill>
                    <a:srgbClr val="FFFF00"/>
                  </a:solidFill>
                </a:rPr>
                <a:t>d20121217_t0025142</a:t>
              </a:r>
              <a:endParaRPr lang="en-US" sz="600" dirty="0">
                <a:solidFill>
                  <a:srgbClr val="FFFF00"/>
                </a:solidFill>
              </a:endParaRPr>
            </a:p>
          </p:txBody>
        </p:sp>
        <p:sp>
          <p:nvSpPr>
            <p:cNvPr id="30" name="TextBox 29"/>
            <p:cNvSpPr txBox="1"/>
            <p:nvPr/>
          </p:nvSpPr>
          <p:spPr>
            <a:xfrm rot="20823939">
              <a:off x="7211237" y="2471312"/>
              <a:ext cx="1149674" cy="184666"/>
            </a:xfrm>
            <a:prstGeom prst="rect">
              <a:avLst/>
            </a:prstGeom>
            <a:noFill/>
            <a:ln w="12700">
              <a:noFill/>
            </a:ln>
          </p:spPr>
          <p:txBody>
            <a:bodyPr wrap="square" rtlCol="0">
              <a:spAutoFit/>
            </a:bodyPr>
            <a:lstStyle/>
            <a:p>
              <a:r>
                <a:rPr lang="en-US" sz="600" dirty="0" smtClean="0">
                  <a:solidFill>
                    <a:srgbClr val="FFFF00"/>
                  </a:solidFill>
                </a:rPr>
                <a:t>d20121217_t0026369</a:t>
              </a:r>
              <a:endParaRPr lang="en-US" sz="600" dirty="0">
                <a:solidFill>
                  <a:srgbClr val="FFFF00"/>
                </a:solidFill>
              </a:endParaRPr>
            </a:p>
          </p:txBody>
        </p:sp>
        <p:sp>
          <p:nvSpPr>
            <p:cNvPr id="31" name="TextBox 30"/>
            <p:cNvSpPr txBox="1"/>
            <p:nvPr/>
          </p:nvSpPr>
          <p:spPr>
            <a:xfrm rot="20900188">
              <a:off x="7287438" y="2666577"/>
              <a:ext cx="1149674" cy="184666"/>
            </a:xfrm>
            <a:prstGeom prst="rect">
              <a:avLst/>
            </a:prstGeom>
            <a:noFill/>
            <a:ln w="12700">
              <a:noFill/>
            </a:ln>
          </p:spPr>
          <p:txBody>
            <a:bodyPr wrap="square" rtlCol="0">
              <a:spAutoFit/>
            </a:bodyPr>
            <a:lstStyle/>
            <a:p>
              <a:r>
                <a:rPr lang="en-US" sz="600" dirty="0" smtClean="0">
                  <a:solidFill>
                    <a:srgbClr val="FFFF00"/>
                  </a:solidFill>
                </a:rPr>
                <a:t>d20121217_t0028050</a:t>
              </a:r>
              <a:endParaRPr lang="en-US" sz="600" dirty="0">
                <a:solidFill>
                  <a:srgbClr val="FFFF00"/>
                </a:solidFill>
              </a:endParaRPr>
            </a:p>
          </p:txBody>
        </p:sp>
        <p:sp>
          <p:nvSpPr>
            <p:cNvPr id="32" name="TextBox 31"/>
            <p:cNvSpPr txBox="1"/>
            <p:nvPr/>
          </p:nvSpPr>
          <p:spPr>
            <a:xfrm rot="20900188">
              <a:off x="7358878" y="2876128"/>
              <a:ext cx="1149674" cy="184666"/>
            </a:xfrm>
            <a:prstGeom prst="rect">
              <a:avLst/>
            </a:prstGeom>
            <a:noFill/>
            <a:ln w="12700">
              <a:noFill/>
            </a:ln>
          </p:spPr>
          <p:txBody>
            <a:bodyPr wrap="square" rtlCol="0">
              <a:spAutoFit/>
            </a:bodyPr>
            <a:lstStyle/>
            <a:p>
              <a:r>
                <a:rPr lang="en-US" sz="600" dirty="0" smtClean="0">
                  <a:solidFill>
                    <a:srgbClr val="FFFF00"/>
                  </a:solidFill>
                </a:rPr>
                <a:t>d20121217_t0029304</a:t>
              </a:r>
              <a:endParaRPr lang="en-US" sz="600" dirty="0">
                <a:solidFill>
                  <a:srgbClr val="FFFF00"/>
                </a:solidFill>
              </a:endParaRPr>
            </a:p>
          </p:txBody>
        </p:sp>
        <p:sp>
          <p:nvSpPr>
            <p:cNvPr id="33" name="TextBox 32"/>
            <p:cNvSpPr txBox="1"/>
            <p:nvPr/>
          </p:nvSpPr>
          <p:spPr>
            <a:xfrm rot="20900188">
              <a:off x="7444603" y="3109489"/>
              <a:ext cx="1149674" cy="184666"/>
            </a:xfrm>
            <a:prstGeom prst="rect">
              <a:avLst/>
            </a:prstGeom>
            <a:noFill/>
            <a:ln w="12700">
              <a:noFill/>
            </a:ln>
          </p:spPr>
          <p:txBody>
            <a:bodyPr wrap="square" rtlCol="0">
              <a:spAutoFit/>
            </a:bodyPr>
            <a:lstStyle/>
            <a:p>
              <a:r>
                <a:rPr lang="en-US" sz="600" dirty="0" smtClean="0">
                  <a:solidFill>
                    <a:srgbClr val="FFFF00"/>
                  </a:solidFill>
                </a:rPr>
                <a:t>d20121217_t0030558</a:t>
              </a:r>
              <a:endParaRPr lang="en-US" sz="600" dirty="0">
                <a:solidFill>
                  <a:srgbClr val="FFFF00"/>
                </a:solidFill>
              </a:endParaRPr>
            </a:p>
          </p:txBody>
        </p:sp>
        <p:sp>
          <p:nvSpPr>
            <p:cNvPr id="34" name="Rectangle 33"/>
            <p:cNvSpPr/>
            <p:nvPr/>
          </p:nvSpPr>
          <p:spPr>
            <a:xfrm rot="20815767">
              <a:off x="6229819" y="3121486"/>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6" name="Rectangle 35"/>
            <p:cNvSpPr/>
            <p:nvPr/>
          </p:nvSpPr>
          <p:spPr>
            <a:xfrm rot="20815767">
              <a:off x="6296491" y="3335799"/>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Rectangle 36"/>
            <p:cNvSpPr/>
            <p:nvPr/>
          </p:nvSpPr>
          <p:spPr>
            <a:xfrm rot="20815767">
              <a:off x="6329829" y="3559635"/>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TextBox 38"/>
            <p:cNvSpPr txBox="1"/>
            <p:nvPr/>
          </p:nvSpPr>
          <p:spPr>
            <a:xfrm rot="20900188">
              <a:off x="7506516" y="3314277"/>
              <a:ext cx="1149674" cy="184666"/>
            </a:xfrm>
            <a:prstGeom prst="rect">
              <a:avLst/>
            </a:prstGeom>
            <a:noFill/>
            <a:ln w="12700">
              <a:noFill/>
            </a:ln>
          </p:spPr>
          <p:txBody>
            <a:bodyPr wrap="square" rtlCol="0">
              <a:spAutoFit/>
            </a:bodyPr>
            <a:lstStyle/>
            <a:p>
              <a:r>
                <a:rPr lang="en-US" sz="600" dirty="0" smtClean="0">
                  <a:solidFill>
                    <a:srgbClr val="FFFF00"/>
                  </a:solidFill>
                </a:rPr>
                <a:t>d20121217_t0032212</a:t>
              </a:r>
              <a:endParaRPr lang="en-US" sz="600" dirty="0">
                <a:solidFill>
                  <a:srgbClr val="FFFF00"/>
                </a:solidFill>
              </a:endParaRPr>
            </a:p>
          </p:txBody>
        </p:sp>
        <p:sp>
          <p:nvSpPr>
            <p:cNvPr id="40" name="TextBox 39"/>
            <p:cNvSpPr txBox="1"/>
            <p:nvPr/>
          </p:nvSpPr>
          <p:spPr>
            <a:xfrm rot="20900188">
              <a:off x="7554142" y="3538113"/>
              <a:ext cx="1149674" cy="184666"/>
            </a:xfrm>
            <a:prstGeom prst="rect">
              <a:avLst/>
            </a:prstGeom>
            <a:noFill/>
            <a:ln w="12700">
              <a:noFill/>
            </a:ln>
          </p:spPr>
          <p:txBody>
            <a:bodyPr wrap="square" rtlCol="0">
              <a:spAutoFit/>
            </a:bodyPr>
            <a:lstStyle/>
            <a:p>
              <a:r>
                <a:rPr lang="en-US" sz="600" dirty="0" smtClean="0">
                  <a:solidFill>
                    <a:srgbClr val="FFFF00"/>
                  </a:solidFill>
                </a:rPr>
                <a:t>d20121217_t0033466</a:t>
              </a:r>
              <a:endParaRPr lang="en-US" sz="600" dirty="0">
                <a:solidFill>
                  <a:srgbClr val="FFFF00"/>
                </a:solidFill>
              </a:endParaRPr>
            </a:p>
          </p:txBody>
        </p:sp>
        <p:sp>
          <p:nvSpPr>
            <p:cNvPr id="41" name="TextBox 40"/>
            <p:cNvSpPr txBox="1"/>
            <p:nvPr/>
          </p:nvSpPr>
          <p:spPr>
            <a:xfrm rot="20900188">
              <a:off x="7606528" y="3781002"/>
              <a:ext cx="1149674" cy="184666"/>
            </a:xfrm>
            <a:prstGeom prst="rect">
              <a:avLst/>
            </a:prstGeom>
            <a:noFill/>
            <a:ln w="12700">
              <a:noFill/>
            </a:ln>
          </p:spPr>
          <p:txBody>
            <a:bodyPr wrap="square" rtlCol="0">
              <a:spAutoFit/>
            </a:bodyPr>
            <a:lstStyle/>
            <a:p>
              <a:r>
                <a:rPr lang="en-US" sz="600" dirty="0" smtClean="0">
                  <a:solidFill>
                    <a:srgbClr val="FFFF00"/>
                  </a:solidFill>
                </a:rPr>
                <a:t>d20121217_t0035120</a:t>
              </a:r>
              <a:endParaRPr lang="en-US" sz="600" dirty="0">
                <a:solidFill>
                  <a:srgbClr val="FFFF00"/>
                </a:solidFill>
              </a:endParaRPr>
            </a:p>
          </p:txBody>
        </p:sp>
        <p:sp>
          <p:nvSpPr>
            <p:cNvPr id="42" name="TextBox 41"/>
            <p:cNvSpPr txBox="1"/>
            <p:nvPr/>
          </p:nvSpPr>
          <p:spPr>
            <a:xfrm rot="20900188">
              <a:off x="7616053" y="4000077"/>
              <a:ext cx="1149674" cy="184666"/>
            </a:xfrm>
            <a:prstGeom prst="rect">
              <a:avLst/>
            </a:prstGeom>
            <a:noFill/>
            <a:ln w="12700">
              <a:noFill/>
            </a:ln>
          </p:spPr>
          <p:txBody>
            <a:bodyPr wrap="square" rtlCol="0">
              <a:spAutoFit/>
            </a:bodyPr>
            <a:lstStyle/>
            <a:p>
              <a:r>
                <a:rPr lang="en-US" sz="600" dirty="0" smtClean="0">
                  <a:solidFill>
                    <a:srgbClr val="FFFF00"/>
                  </a:solidFill>
                </a:rPr>
                <a:t>d20121217_t0036374</a:t>
              </a:r>
              <a:endParaRPr lang="en-US" sz="600" dirty="0">
                <a:solidFill>
                  <a:srgbClr val="FFFF00"/>
                </a:solidFill>
              </a:endParaRPr>
            </a:p>
          </p:txBody>
        </p:sp>
        <p:sp>
          <p:nvSpPr>
            <p:cNvPr id="43" name="TextBox 42"/>
            <p:cNvSpPr txBox="1"/>
            <p:nvPr/>
          </p:nvSpPr>
          <p:spPr>
            <a:xfrm rot="20900188">
              <a:off x="7658917" y="4194236"/>
              <a:ext cx="1149674" cy="215444"/>
            </a:xfrm>
            <a:prstGeom prst="rect">
              <a:avLst/>
            </a:prstGeom>
            <a:noFill/>
            <a:ln w="12700">
              <a:noFill/>
            </a:ln>
          </p:spPr>
          <p:txBody>
            <a:bodyPr wrap="square" rtlCol="0">
              <a:spAutoFit/>
            </a:bodyPr>
            <a:lstStyle/>
            <a:p>
              <a:r>
                <a:rPr lang="en-US" sz="600" dirty="0" smtClean="0">
                  <a:solidFill>
                    <a:srgbClr val="FF0000"/>
                  </a:solidFill>
                </a:rPr>
                <a:t>d20121217_t</a:t>
              </a:r>
              <a:r>
                <a:rPr lang="en-US" sz="800" dirty="0" smtClean="0">
                  <a:solidFill>
                    <a:srgbClr val="FF0000"/>
                  </a:solidFill>
                </a:rPr>
                <a:t> </a:t>
              </a:r>
              <a:r>
                <a:rPr lang="en-US" sz="600" dirty="0" smtClean="0">
                  <a:solidFill>
                    <a:srgbClr val="FF0000"/>
                  </a:solidFill>
                </a:rPr>
                <a:t>0038028</a:t>
              </a:r>
              <a:endParaRPr lang="en-US" sz="600" dirty="0">
                <a:solidFill>
                  <a:srgbClr val="FF0000"/>
                </a:solidFill>
              </a:endParaRPr>
            </a:p>
          </p:txBody>
        </p:sp>
        <p:sp>
          <p:nvSpPr>
            <p:cNvPr id="29" name="Rectangle 28"/>
            <p:cNvSpPr/>
            <p:nvPr/>
          </p:nvSpPr>
          <p:spPr>
            <a:xfrm rot="20815767">
              <a:off x="6372693" y="3769185"/>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Rectangle 34"/>
            <p:cNvSpPr/>
            <p:nvPr/>
          </p:nvSpPr>
          <p:spPr>
            <a:xfrm rot="20815767">
              <a:off x="6420316" y="3997785"/>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TextBox 37"/>
            <p:cNvSpPr txBox="1"/>
            <p:nvPr/>
          </p:nvSpPr>
          <p:spPr>
            <a:xfrm rot="20900188">
              <a:off x="7697016" y="4452511"/>
              <a:ext cx="1149674" cy="184666"/>
            </a:xfrm>
            <a:prstGeom prst="rect">
              <a:avLst/>
            </a:prstGeom>
            <a:noFill/>
            <a:ln w="12700">
              <a:noFill/>
            </a:ln>
          </p:spPr>
          <p:txBody>
            <a:bodyPr wrap="square" rtlCol="0">
              <a:spAutoFit/>
            </a:bodyPr>
            <a:lstStyle/>
            <a:p>
              <a:r>
                <a:rPr lang="en-US" sz="600" dirty="0" smtClean="0">
                  <a:solidFill>
                    <a:srgbClr val="FF0000"/>
                  </a:solidFill>
                </a:rPr>
                <a:t>d20121217_t0039265</a:t>
              </a:r>
              <a:endParaRPr lang="en-US" sz="600" dirty="0">
                <a:solidFill>
                  <a:srgbClr val="FF0000"/>
                </a:solidFill>
              </a:endParaRPr>
            </a:p>
          </p:txBody>
        </p:sp>
        <p:sp>
          <p:nvSpPr>
            <p:cNvPr id="44" name="TextBox 43"/>
            <p:cNvSpPr txBox="1"/>
            <p:nvPr/>
          </p:nvSpPr>
          <p:spPr>
            <a:xfrm rot="20900188">
              <a:off x="7739879" y="4681110"/>
              <a:ext cx="1149674" cy="184666"/>
            </a:xfrm>
            <a:prstGeom prst="rect">
              <a:avLst/>
            </a:prstGeom>
            <a:noFill/>
            <a:ln w="12700">
              <a:noFill/>
            </a:ln>
          </p:spPr>
          <p:txBody>
            <a:bodyPr wrap="square" rtlCol="0">
              <a:spAutoFit/>
            </a:bodyPr>
            <a:lstStyle/>
            <a:p>
              <a:r>
                <a:rPr lang="en-US" sz="600" dirty="0" smtClean="0">
                  <a:solidFill>
                    <a:srgbClr val="FF0000"/>
                  </a:solidFill>
                </a:rPr>
                <a:t>d20121217_t0040506</a:t>
              </a:r>
              <a:endParaRPr lang="en-US" sz="600" dirty="0">
                <a:solidFill>
                  <a:srgbClr val="FF0000"/>
                </a:solidFill>
              </a:endParaRPr>
            </a:p>
          </p:txBody>
        </p:sp>
        <p:sp>
          <p:nvSpPr>
            <p:cNvPr id="45" name="TextBox 44"/>
            <p:cNvSpPr txBox="1"/>
            <p:nvPr/>
          </p:nvSpPr>
          <p:spPr>
            <a:xfrm rot="20900188">
              <a:off x="7794261" y="4866847"/>
              <a:ext cx="1149674" cy="184666"/>
            </a:xfrm>
            <a:prstGeom prst="rect">
              <a:avLst/>
            </a:prstGeom>
            <a:noFill/>
            <a:ln w="12700">
              <a:noFill/>
            </a:ln>
          </p:spPr>
          <p:txBody>
            <a:bodyPr wrap="square" rtlCol="0">
              <a:spAutoFit/>
            </a:bodyPr>
            <a:lstStyle/>
            <a:p>
              <a:r>
                <a:rPr lang="en-US" sz="600" dirty="0" smtClean="0">
                  <a:solidFill>
                    <a:srgbClr val="FF0000"/>
                  </a:solidFill>
                </a:rPr>
                <a:t>d20121217_t0042173</a:t>
              </a:r>
              <a:endParaRPr lang="en-US" sz="600" dirty="0">
                <a:solidFill>
                  <a:srgbClr val="FF0000"/>
                </a:solidFill>
              </a:endParaRPr>
            </a:p>
          </p:txBody>
        </p:sp>
        <p:sp>
          <p:nvSpPr>
            <p:cNvPr id="46" name="TextBox 45"/>
            <p:cNvSpPr txBox="1"/>
            <p:nvPr/>
          </p:nvSpPr>
          <p:spPr>
            <a:xfrm rot="20900188">
              <a:off x="7837124" y="5128785"/>
              <a:ext cx="1149674" cy="184666"/>
            </a:xfrm>
            <a:prstGeom prst="rect">
              <a:avLst/>
            </a:prstGeom>
            <a:noFill/>
            <a:ln w="12700">
              <a:noFill/>
            </a:ln>
          </p:spPr>
          <p:txBody>
            <a:bodyPr wrap="square" rtlCol="0">
              <a:spAutoFit/>
            </a:bodyPr>
            <a:lstStyle/>
            <a:p>
              <a:r>
                <a:rPr lang="en-US" sz="600" dirty="0" smtClean="0">
                  <a:solidFill>
                    <a:srgbClr val="FF0000"/>
                  </a:solidFill>
                </a:rPr>
                <a:t>d20121217_t0043427</a:t>
              </a:r>
              <a:endParaRPr lang="en-US" sz="600" dirty="0">
                <a:solidFill>
                  <a:srgbClr val="FF0000"/>
                </a:solidFill>
              </a:endParaRPr>
            </a:p>
          </p:txBody>
        </p:sp>
        <p:sp>
          <p:nvSpPr>
            <p:cNvPr id="47" name="Rectangle 46"/>
            <p:cNvSpPr/>
            <p:nvPr/>
          </p:nvSpPr>
          <p:spPr>
            <a:xfrm rot="20815767">
              <a:off x="6496516" y="4454985"/>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8" name="Rectangle 47"/>
            <p:cNvSpPr/>
            <p:nvPr/>
          </p:nvSpPr>
          <p:spPr>
            <a:xfrm rot="20815767">
              <a:off x="6515566" y="4921709"/>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9" name="Rectangle 48"/>
            <p:cNvSpPr/>
            <p:nvPr/>
          </p:nvSpPr>
          <p:spPr>
            <a:xfrm rot="20815767">
              <a:off x="6544141" y="4683585"/>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0" name="Rectangle 49"/>
            <p:cNvSpPr/>
            <p:nvPr/>
          </p:nvSpPr>
          <p:spPr>
            <a:xfrm rot="20815767">
              <a:off x="6544141" y="5159835"/>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1" name="Rectangle 50"/>
            <p:cNvSpPr/>
            <p:nvPr/>
          </p:nvSpPr>
          <p:spPr>
            <a:xfrm rot="20815767">
              <a:off x="6582241" y="5388436"/>
              <a:ext cx="1186979" cy="2227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54" name="TextBox 53"/>
          <p:cNvSpPr txBox="1"/>
          <p:nvPr/>
        </p:nvSpPr>
        <p:spPr>
          <a:xfrm>
            <a:off x="1097143" y="1420796"/>
            <a:ext cx="3592650" cy="307777"/>
          </a:xfrm>
          <a:prstGeom prst="rect">
            <a:avLst/>
          </a:prstGeom>
          <a:noFill/>
        </p:spPr>
        <p:txBody>
          <a:bodyPr wrap="none" rtlCol="0">
            <a:spAutoFit/>
          </a:bodyPr>
          <a:lstStyle/>
          <a:p>
            <a:r>
              <a:rPr lang="en-US" sz="1400" dirty="0" smtClean="0"/>
              <a:t>MODIS Cloud Mask 17 Dec . 2012 </a:t>
            </a:r>
            <a:r>
              <a:rPr lang="en-US" sz="1400" dirty="0"/>
              <a:t>(</a:t>
            </a:r>
            <a:r>
              <a:rPr lang="en-US" sz="1400" dirty="0" smtClean="0"/>
              <a:t>0100-0120) </a:t>
            </a:r>
            <a:endParaRPr lang="en-US" sz="1400" dirty="0"/>
          </a:p>
        </p:txBody>
      </p:sp>
      <p:sp>
        <p:nvSpPr>
          <p:cNvPr id="55" name="TextBox 54"/>
          <p:cNvSpPr txBox="1"/>
          <p:nvPr/>
        </p:nvSpPr>
        <p:spPr>
          <a:xfrm>
            <a:off x="753457" y="5702628"/>
            <a:ext cx="1466940" cy="523220"/>
          </a:xfrm>
          <a:prstGeom prst="rect">
            <a:avLst/>
          </a:prstGeom>
          <a:noFill/>
        </p:spPr>
        <p:txBody>
          <a:bodyPr wrap="none" rtlCol="0">
            <a:spAutoFit/>
          </a:bodyPr>
          <a:lstStyle/>
          <a:p>
            <a:r>
              <a:rPr lang="en-US" sz="1400" dirty="0" smtClean="0"/>
              <a:t>Red = Conf. </a:t>
            </a:r>
            <a:r>
              <a:rPr lang="en-US" sz="1400" dirty="0" err="1" smtClean="0"/>
              <a:t>Cldy</a:t>
            </a:r>
            <a:r>
              <a:rPr lang="en-US" sz="1400" dirty="0" smtClean="0"/>
              <a:t>.</a:t>
            </a:r>
          </a:p>
          <a:p>
            <a:r>
              <a:rPr lang="en-US" sz="1400" dirty="0" smtClean="0"/>
              <a:t>Blue = Conf. Clear</a:t>
            </a:r>
            <a:endParaRPr lang="en-US" sz="1400" dirty="0"/>
          </a:p>
        </p:txBody>
      </p:sp>
      <p:sp>
        <p:nvSpPr>
          <p:cNvPr id="56" name="Oval 55"/>
          <p:cNvSpPr/>
          <p:nvPr/>
        </p:nvSpPr>
        <p:spPr>
          <a:xfrm>
            <a:off x="2228850" y="2838450"/>
            <a:ext cx="828675" cy="62865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457950" y="2876550"/>
            <a:ext cx="828675" cy="62865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048000" y="5867400"/>
            <a:ext cx="2235868" cy="369332"/>
          </a:xfrm>
          <a:prstGeom prst="rect">
            <a:avLst/>
          </a:prstGeom>
          <a:solidFill>
            <a:srgbClr val="FFC000"/>
          </a:solidFill>
        </p:spPr>
        <p:txBody>
          <a:bodyPr wrap="none" rtlCol="0">
            <a:spAutoFit/>
          </a:bodyPr>
          <a:lstStyle/>
          <a:p>
            <a:r>
              <a:rPr lang="en-US" dirty="0" smtClean="0"/>
              <a:t>Region of discrepancy</a:t>
            </a:r>
            <a:endParaRPr lang="en-US" dirty="0"/>
          </a:p>
        </p:txBody>
      </p:sp>
      <p:cxnSp>
        <p:nvCxnSpPr>
          <p:cNvPr id="60" name="Straight Arrow Connector 59"/>
          <p:cNvCxnSpPr/>
          <p:nvPr/>
        </p:nvCxnSpPr>
        <p:spPr>
          <a:xfrm flipV="1">
            <a:off x="4762500" y="3486150"/>
            <a:ext cx="1733550" cy="225742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2771775" y="3429000"/>
            <a:ext cx="914400" cy="231457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90550" y="6334780"/>
            <a:ext cx="7968659" cy="307777"/>
          </a:xfrm>
          <a:prstGeom prst="rect">
            <a:avLst/>
          </a:prstGeom>
          <a:noFill/>
        </p:spPr>
        <p:txBody>
          <a:bodyPr wrap="square" rtlCol="0">
            <a:spAutoFit/>
          </a:bodyPr>
          <a:lstStyle/>
          <a:p>
            <a:r>
              <a:rPr lang="en-US" sz="1400" dirty="0" smtClean="0"/>
              <a:t>Large region shown by MODIS cloud mask as confidently cloudy is shown as confidently clear in the VCM.  </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756477B-AE6E-439E-A4DA-7F184F660519}" type="slidenum">
              <a:rPr lang="en-US"/>
              <a:pPr/>
              <a:t>3</a:t>
            </a:fld>
            <a:endParaRPr lang="en-US" dirty="0"/>
          </a:p>
        </p:txBody>
      </p:sp>
      <p:sp>
        <p:nvSpPr>
          <p:cNvPr id="3212290" name="Rectangle 2"/>
          <p:cNvSpPr>
            <a:spLocks noGrp="1" noChangeArrowheads="1"/>
          </p:cNvSpPr>
          <p:nvPr>
            <p:ph type="title"/>
          </p:nvPr>
        </p:nvSpPr>
        <p:spPr>
          <a:xfrm>
            <a:off x="1062681" y="304800"/>
            <a:ext cx="6857999" cy="729343"/>
          </a:xfrm>
        </p:spPr>
        <p:txBody>
          <a:bodyPr>
            <a:noAutofit/>
          </a:bodyPr>
          <a:lstStyle/>
          <a:p>
            <a:r>
              <a:rPr lang="en-US" sz="3200" dirty="0" smtClean="0"/>
              <a:t>VIIRS Sea Ice Characterization EDR and Ice Concentration IP Product Users</a:t>
            </a:r>
            <a:br>
              <a:rPr lang="en-US" sz="3200" dirty="0" smtClean="0"/>
            </a:br>
            <a:endParaRPr lang="en-US" sz="3200" dirty="0"/>
          </a:p>
        </p:txBody>
      </p:sp>
      <p:sp>
        <p:nvSpPr>
          <p:cNvPr id="6" name="Rectangle 3"/>
          <p:cNvSpPr txBox="1">
            <a:spLocks noChangeArrowheads="1"/>
          </p:cNvSpPr>
          <p:nvPr/>
        </p:nvSpPr>
        <p:spPr>
          <a:xfrm>
            <a:off x="152400" y="1292335"/>
            <a:ext cx="8839200" cy="4464698"/>
          </a:xfrm>
          <a:prstGeom prst="rect">
            <a:avLst/>
          </a:prstGeom>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80000"/>
              </a:lnSpc>
              <a:buFont typeface="Arial" pitchFamily="34" charset="0"/>
              <a:buChar char="•"/>
              <a:tabLst>
                <a:tab pos="1600200" algn="l"/>
              </a:tabLst>
            </a:pPr>
            <a:r>
              <a:rPr lang="en-US" sz="2800" dirty="0" smtClean="0"/>
              <a:t>U.S.  Users</a:t>
            </a:r>
          </a:p>
          <a:p>
            <a:pPr lvl="2">
              <a:lnSpc>
                <a:spcPct val="80000"/>
              </a:lnSpc>
              <a:spcBef>
                <a:spcPts val="300"/>
              </a:spcBef>
              <a:spcAft>
                <a:spcPts val="600"/>
              </a:spcAft>
              <a:buFont typeface="Calibri" pitchFamily="34" charset="0"/>
              <a:buChar char="−"/>
              <a:tabLst>
                <a:tab pos="1600200" algn="l"/>
                <a:tab pos="1995488" algn="l"/>
              </a:tabLst>
            </a:pPr>
            <a:r>
              <a:rPr lang="en-US" dirty="0" smtClean="0"/>
              <a:t>NSIDC, National Snow Ice Data Center </a:t>
            </a:r>
          </a:p>
          <a:p>
            <a:pPr lvl="2">
              <a:lnSpc>
                <a:spcPct val="80000"/>
              </a:lnSpc>
              <a:spcBef>
                <a:spcPts val="300"/>
              </a:spcBef>
              <a:spcAft>
                <a:spcPts val="600"/>
              </a:spcAft>
              <a:buFont typeface="Calibri" pitchFamily="34" charset="0"/>
              <a:buChar char="−"/>
              <a:tabLst>
                <a:tab pos="1600200" algn="l"/>
                <a:tab pos="1995488" algn="l"/>
              </a:tabLst>
            </a:pPr>
            <a:r>
              <a:rPr lang="en-US" dirty="0" smtClean="0"/>
              <a:t>NIC, National/Naval Ice Center  </a:t>
            </a:r>
          </a:p>
          <a:p>
            <a:pPr lvl="2">
              <a:lnSpc>
                <a:spcPct val="80000"/>
              </a:lnSpc>
              <a:spcBef>
                <a:spcPts val="300"/>
              </a:spcBef>
              <a:spcAft>
                <a:spcPts val="600"/>
              </a:spcAft>
              <a:buFont typeface="Calibri" pitchFamily="34" charset="0"/>
              <a:buChar char="−"/>
              <a:tabLst>
                <a:tab pos="1600200" algn="l"/>
                <a:tab pos="1719263" algn="l"/>
                <a:tab pos="1995488" algn="l"/>
              </a:tabLst>
            </a:pPr>
            <a:r>
              <a:rPr lang="en-US" dirty="0" smtClean="0"/>
              <a:t>OSPO, Office of Satellite and Product Operations  </a:t>
            </a:r>
          </a:p>
          <a:p>
            <a:pPr lvl="2">
              <a:lnSpc>
                <a:spcPct val="80000"/>
              </a:lnSpc>
              <a:spcBef>
                <a:spcPts val="300"/>
              </a:spcBef>
              <a:spcAft>
                <a:spcPts val="600"/>
              </a:spcAft>
              <a:buFont typeface="Calibri" pitchFamily="34" charset="0"/>
              <a:buChar char="−"/>
              <a:tabLst>
                <a:tab pos="1600200" algn="l"/>
                <a:tab pos="1995488" algn="l"/>
              </a:tabLst>
            </a:pPr>
            <a:r>
              <a:rPr lang="en-US" dirty="0" smtClean="0"/>
              <a:t>STAR, Center for Satellite Applications and Research  </a:t>
            </a:r>
          </a:p>
          <a:p>
            <a:pPr lvl="2">
              <a:lnSpc>
                <a:spcPct val="80000"/>
              </a:lnSpc>
              <a:spcBef>
                <a:spcPts val="300"/>
              </a:spcBef>
              <a:spcAft>
                <a:spcPts val="600"/>
              </a:spcAft>
              <a:buFont typeface="Calibri" pitchFamily="34" charset="0"/>
              <a:buChar char="−"/>
              <a:tabLst>
                <a:tab pos="1600200" algn="l"/>
                <a:tab pos="1995488" algn="l"/>
              </a:tabLst>
            </a:pPr>
            <a:r>
              <a:rPr lang="en-US" dirty="0" smtClean="0"/>
              <a:t>GSFC, NASA/Goddard Space Flight Center Hydrological Sciences Branch</a:t>
            </a:r>
          </a:p>
          <a:p>
            <a:pPr lvl="2">
              <a:lnSpc>
                <a:spcPct val="80000"/>
              </a:lnSpc>
              <a:spcBef>
                <a:spcPts val="300"/>
              </a:spcBef>
              <a:spcAft>
                <a:spcPts val="600"/>
              </a:spcAft>
              <a:buFont typeface="Calibri" pitchFamily="34" charset="0"/>
              <a:buChar char="−"/>
              <a:tabLst>
                <a:tab pos="1600200" algn="l"/>
                <a:tab pos="1995488" algn="l"/>
              </a:tabLst>
            </a:pPr>
            <a:r>
              <a:rPr lang="en-US" dirty="0" smtClean="0"/>
              <a:t>NWS, National Weather Service, including the Alaska Ice Desk</a:t>
            </a:r>
          </a:p>
          <a:p>
            <a:pPr lvl="2">
              <a:lnSpc>
                <a:spcPct val="80000"/>
              </a:lnSpc>
              <a:spcBef>
                <a:spcPts val="300"/>
              </a:spcBef>
              <a:spcAft>
                <a:spcPts val="600"/>
              </a:spcAft>
              <a:buFont typeface="Calibri" pitchFamily="34" charset="0"/>
              <a:buChar char="−"/>
              <a:tabLst>
                <a:tab pos="1600200" algn="l"/>
                <a:tab pos="1995488" algn="l"/>
              </a:tabLst>
            </a:pPr>
            <a:r>
              <a:rPr lang="en-US" dirty="0" smtClean="0"/>
              <a:t>CLASS, Comprehensive Large Array-data Stewardship System  </a:t>
            </a:r>
          </a:p>
          <a:p>
            <a:pPr lvl="1">
              <a:lnSpc>
                <a:spcPct val="80000"/>
              </a:lnSpc>
              <a:buFont typeface="Arial" pitchFamily="34" charset="0"/>
              <a:buChar char="•"/>
              <a:tabLst>
                <a:tab pos="1600200" algn="l"/>
              </a:tabLst>
            </a:pPr>
            <a:endParaRPr lang="en-US" sz="2000" dirty="0" smtClean="0"/>
          </a:p>
          <a:p>
            <a:pPr lvl="1">
              <a:lnSpc>
                <a:spcPct val="80000"/>
              </a:lnSpc>
              <a:buFont typeface="Arial" pitchFamily="34" charset="0"/>
              <a:buChar char="•"/>
              <a:tabLst>
                <a:tab pos="1600200" algn="l"/>
              </a:tabLst>
            </a:pPr>
            <a:r>
              <a:rPr lang="en-US" sz="2800" dirty="0" smtClean="0"/>
              <a:t>User Community</a:t>
            </a:r>
            <a:endParaRPr lang="en-US" sz="2000" dirty="0" smtClean="0"/>
          </a:p>
          <a:p>
            <a:pPr lvl="2">
              <a:lnSpc>
                <a:spcPct val="80000"/>
              </a:lnSpc>
              <a:buFont typeface="Calibri" pitchFamily="34" charset="0"/>
              <a:buChar char="−"/>
              <a:tabLst>
                <a:tab pos="1600200" algn="l"/>
              </a:tabLst>
            </a:pPr>
            <a:r>
              <a:rPr lang="en-US" dirty="0" smtClean="0"/>
              <a:t>Navigation</a:t>
            </a:r>
          </a:p>
          <a:p>
            <a:pPr lvl="2">
              <a:lnSpc>
                <a:spcPct val="80000"/>
              </a:lnSpc>
              <a:buFont typeface="Calibri" pitchFamily="34" charset="0"/>
              <a:buChar char="−"/>
              <a:tabLst>
                <a:tab pos="1600200" algn="l"/>
              </a:tabLst>
            </a:pPr>
            <a:r>
              <a:rPr lang="en-US" dirty="0" smtClean="0"/>
              <a:t>Emergency Management</a:t>
            </a:r>
          </a:p>
          <a:p>
            <a:pPr lvl="2">
              <a:lnSpc>
                <a:spcPct val="80000"/>
              </a:lnSpc>
              <a:buFont typeface="Calibri" pitchFamily="34" charset="0"/>
              <a:buChar char="−"/>
              <a:tabLst>
                <a:tab pos="1600200" algn="l"/>
              </a:tabLst>
            </a:pPr>
            <a:r>
              <a:rPr lang="en-US" dirty="0" smtClean="0"/>
              <a:t>Operational Weather Prediction</a:t>
            </a:r>
          </a:p>
          <a:p>
            <a:pPr lvl="2">
              <a:lnSpc>
                <a:spcPct val="80000"/>
              </a:lnSpc>
              <a:buFont typeface="Calibri" pitchFamily="34" charset="0"/>
              <a:buChar char="−"/>
              <a:tabLst>
                <a:tab pos="1600200" algn="l"/>
              </a:tabLst>
            </a:pPr>
            <a:r>
              <a:rPr lang="en-US" dirty="0" smtClean="0"/>
              <a:t>Climate Research</a:t>
            </a:r>
          </a:p>
          <a:p>
            <a:pPr lvl="2">
              <a:lnSpc>
                <a:spcPct val="80000"/>
              </a:lnSpc>
              <a:buFont typeface="Calibri" pitchFamily="34" charset="0"/>
              <a:buChar char="−"/>
              <a:tabLst>
                <a:tab pos="1600200" algn="l"/>
              </a:tabLst>
            </a:pPr>
            <a:r>
              <a:rPr lang="en-US" dirty="0" smtClean="0"/>
              <a:t>DOD</a:t>
            </a:r>
          </a:p>
          <a:p>
            <a:pPr lvl="1">
              <a:lnSpc>
                <a:spcPct val="80000"/>
              </a:lnSpc>
              <a:buFont typeface="Arial" pitchFamily="34" charset="0"/>
              <a:buChar char="•"/>
              <a:tabLst>
                <a:tab pos="1600200" algn="l"/>
              </a:tabLst>
            </a:pPr>
            <a:endParaRPr lang="en-US" sz="2000" dirty="0" smtClean="0"/>
          </a:p>
          <a:p>
            <a:pPr lvl="1">
              <a:lnSpc>
                <a:spcPct val="80000"/>
              </a:lnSpc>
              <a:buFont typeface="Arial" pitchFamily="34" charset="0"/>
              <a:buNone/>
            </a:pP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1" y="-33594"/>
            <a:ext cx="7680676" cy="1105786"/>
          </a:xfrm>
        </p:spPr>
        <p:txBody>
          <a:bodyPr>
            <a:normAutofit/>
          </a:bodyPr>
          <a:lstStyle/>
          <a:p>
            <a:r>
              <a:rPr lang="en-US" sz="2400" dirty="0" smtClean="0"/>
              <a:t>VIIRS SDR False Color Brightness Temperature Difference and Brightness Temperatures </a:t>
            </a:r>
            <a:r>
              <a:rPr lang="en-US" sz="1800" dirty="0" smtClean="0"/>
              <a:t>(Red: M15-M16, Green: M16, Blue: M12)</a:t>
            </a:r>
            <a:endParaRPr lang="en-US" sz="1800" dirty="0"/>
          </a:p>
        </p:txBody>
      </p:sp>
      <p:pic>
        <p:nvPicPr>
          <p:cNvPr id="10" name="Picture 9" descr="composite_cloudmask_subsampled.tif"/>
          <p:cNvPicPr>
            <a:picLocks noChangeAspect="1"/>
          </p:cNvPicPr>
          <p:nvPr/>
        </p:nvPicPr>
        <p:blipFill>
          <a:blip r:embed="rId2" cstate="print"/>
          <a:stretch>
            <a:fillRect/>
          </a:stretch>
        </p:blipFill>
        <p:spPr>
          <a:xfrm>
            <a:off x="51373" y="1069848"/>
            <a:ext cx="1420368" cy="5138928"/>
          </a:xfrm>
          <a:prstGeom prst="rect">
            <a:avLst/>
          </a:prstGeom>
        </p:spPr>
      </p:pic>
      <p:pic>
        <p:nvPicPr>
          <p:cNvPr id="12" name="Picture 11" descr="composite_landwater_subsampled.tif"/>
          <p:cNvPicPr>
            <a:picLocks noChangeAspect="1"/>
          </p:cNvPicPr>
          <p:nvPr/>
        </p:nvPicPr>
        <p:blipFill>
          <a:blip r:embed="rId3" cstate="print"/>
          <a:stretch>
            <a:fillRect/>
          </a:stretch>
        </p:blipFill>
        <p:spPr>
          <a:xfrm>
            <a:off x="7680677" y="1072192"/>
            <a:ext cx="1420368" cy="5138928"/>
          </a:xfrm>
          <a:prstGeom prst="rect">
            <a:avLst/>
          </a:prstGeom>
        </p:spPr>
      </p:pic>
      <p:sp>
        <p:nvSpPr>
          <p:cNvPr id="14" name="Rectangle 13"/>
          <p:cNvSpPr/>
          <p:nvPr/>
        </p:nvSpPr>
        <p:spPr>
          <a:xfrm>
            <a:off x="7694871" y="1754372"/>
            <a:ext cx="1360967" cy="169057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2908" y="1768543"/>
            <a:ext cx="1392865" cy="169057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8494" y="6170136"/>
            <a:ext cx="9053606" cy="738664"/>
          </a:xfrm>
          <a:prstGeom prst="rect">
            <a:avLst/>
          </a:prstGeom>
          <a:noFill/>
        </p:spPr>
        <p:txBody>
          <a:bodyPr wrap="square" rtlCol="0">
            <a:spAutoFit/>
          </a:bodyPr>
          <a:lstStyle/>
          <a:p>
            <a:r>
              <a:rPr lang="en-US" sz="1400" dirty="0" smtClean="0"/>
              <a:t>VCM misses many area s of cloud but appears to correctly show some areas of clear regions when compared to MODIS cloud mask.   Clouds identifiable in thermal band difference imagery above suggests VCM night performance improvements may be possible based on IR thresholding techniques. </a:t>
            </a:r>
            <a:endParaRPr lang="en-US" sz="1400" dirty="0"/>
          </a:p>
        </p:txBody>
      </p:sp>
      <p:pic>
        <p:nvPicPr>
          <p:cNvPr id="25" name="Picture 24" descr="npp_d20121217_t0025142_BTdifM15-M16_M16_M12_fullres_subset_guassian_enhanced.png"/>
          <p:cNvPicPr>
            <a:picLocks noChangeAspect="1"/>
          </p:cNvPicPr>
          <p:nvPr/>
        </p:nvPicPr>
        <p:blipFill>
          <a:blip r:embed="rId4" cstate="print"/>
          <a:stretch>
            <a:fillRect/>
          </a:stretch>
        </p:blipFill>
        <p:spPr>
          <a:xfrm>
            <a:off x="2386012" y="1033462"/>
            <a:ext cx="4281488" cy="5137786"/>
          </a:xfrm>
          <a:prstGeom prst="rect">
            <a:avLst/>
          </a:prstGeom>
        </p:spPr>
      </p:pic>
      <p:sp>
        <p:nvSpPr>
          <p:cNvPr id="9" name="TextBox 8"/>
          <p:cNvSpPr txBox="1"/>
          <p:nvPr/>
        </p:nvSpPr>
        <p:spPr>
          <a:xfrm>
            <a:off x="128494" y="2514600"/>
            <a:ext cx="849406" cy="400110"/>
          </a:xfrm>
          <a:prstGeom prst="rect">
            <a:avLst/>
          </a:prstGeom>
          <a:noFill/>
        </p:spPr>
        <p:txBody>
          <a:bodyPr wrap="square" rtlCol="0">
            <a:spAutoFit/>
          </a:bodyPr>
          <a:lstStyle/>
          <a:p>
            <a:r>
              <a:rPr lang="en-US" sz="1000" dirty="0" smtClean="0">
                <a:solidFill>
                  <a:srgbClr val="FFFF00"/>
                </a:solidFill>
              </a:rPr>
              <a:t>Confidently clear (blue)</a:t>
            </a:r>
            <a:endParaRPr lang="en-US" sz="1000" dirty="0">
              <a:solidFill>
                <a:srgbClr val="FFFF00"/>
              </a:solidFill>
            </a:endParaRPr>
          </a:p>
        </p:txBody>
      </p:sp>
      <p:sp>
        <p:nvSpPr>
          <p:cNvPr id="11" name="TextBox 10"/>
          <p:cNvSpPr txBox="1"/>
          <p:nvPr/>
        </p:nvSpPr>
        <p:spPr>
          <a:xfrm>
            <a:off x="553197" y="1072192"/>
            <a:ext cx="849406" cy="400110"/>
          </a:xfrm>
          <a:prstGeom prst="rect">
            <a:avLst/>
          </a:prstGeom>
          <a:noFill/>
        </p:spPr>
        <p:txBody>
          <a:bodyPr wrap="square" rtlCol="0">
            <a:spAutoFit/>
          </a:bodyPr>
          <a:lstStyle/>
          <a:p>
            <a:r>
              <a:rPr lang="en-US" sz="1000" dirty="0" smtClean="0">
                <a:solidFill>
                  <a:srgbClr val="FFFF00"/>
                </a:solidFill>
              </a:rPr>
              <a:t>Confidently cloudy (red)</a:t>
            </a:r>
            <a:endParaRPr lang="en-US" sz="1000" dirty="0">
              <a:solidFill>
                <a:srgbClr val="FFFF00"/>
              </a:solidFill>
            </a:endParaRPr>
          </a:p>
        </p:txBody>
      </p:sp>
      <p:sp>
        <p:nvSpPr>
          <p:cNvPr id="13" name="TextBox 12"/>
          <p:cNvSpPr txBox="1"/>
          <p:nvPr/>
        </p:nvSpPr>
        <p:spPr>
          <a:xfrm>
            <a:off x="7856422" y="1101481"/>
            <a:ext cx="1172509" cy="246221"/>
          </a:xfrm>
          <a:prstGeom prst="rect">
            <a:avLst/>
          </a:prstGeom>
          <a:noFill/>
        </p:spPr>
        <p:txBody>
          <a:bodyPr wrap="square" rtlCol="0">
            <a:spAutoFit/>
          </a:bodyPr>
          <a:lstStyle/>
          <a:p>
            <a:r>
              <a:rPr lang="en-US" sz="1000" dirty="0" smtClean="0">
                <a:solidFill>
                  <a:srgbClr val="FFFF00"/>
                </a:solidFill>
              </a:rPr>
              <a:t>Land water mask</a:t>
            </a:r>
            <a:endParaRPr lang="en-US" sz="1000" dirty="0">
              <a:solidFill>
                <a:srgbClr val="FFFF00"/>
              </a:solidFill>
            </a:endParaRPr>
          </a:p>
        </p:txBody>
      </p:sp>
      <p:sp>
        <p:nvSpPr>
          <p:cNvPr id="17" name="TextBox 16"/>
          <p:cNvSpPr txBox="1"/>
          <p:nvPr/>
        </p:nvSpPr>
        <p:spPr>
          <a:xfrm>
            <a:off x="3913094" y="4070290"/>
            <a:ext cx="849406" cy="246221"/>
          </a:xfrm>
          <a:prstGeom prst="rect">
            <a:avLst/>
          </a:prstGeom>
          <a:noFill/>
        </p:spPr>
        <p:txBody>
          <a:bodyPr wrap="square" rtlCol="0">
            <a:spAutoFit/>
          </a:bodyPr>
          <a:lstStyle/>
          <a:p>
            <a:r>
              <a:rPr lang="en-US" sz="1000" dirty="0" smtClean="0">
                <a:solidFill>
                  <a:srgbClr val="FF0000"/>
                </a:solidFill>
              </a:rPr>
              <a:t>thin cirrus</a:t>
            </a:r>
            <a:endParaRPr lang="en-US" sz="1000"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Supporting Documentation</a:t>
            </a:r>
            <a:endParaRPr lang="en-US" dirty="0"/>
          </a:p>
        </p:txBody>
      </p:sp>
      <p:sp>
        <p:nvSpPr>
          <p:cNvPr id="3" name="Content Placeholder 2"/>
          <p:cNvSpPr>
            <a:spLocks noGrp="1"/>
          </p:cNvSpPr>
          <p:nvPr>
            <p:ph idx="1"/>
          </p:nvPr>
        </p:nvSpPr>
        <p:spPr/>
        <p:txBody>
          <a:bodyPr>
            <a:normAutofit/>
          </a:bodyPr>
          <a:lstStyle/>
          <a:p>
            <a:pPr>
              <a:spcAft>
                <a:spcPts val="600"/>
              </a:spcAft>
            </a:pPr>
            <a:r>
              <a:rPr lang="en-US" dirty="0" smtClean="0"/>
              <a:t>TIM Meetings and Presentations</a:t>
            </a:r>
          </a:p>
          <a:p>
            <a:pPr marL="742950" lvl="2" indent="-342900">
              <a:buFont typeface="Calibri" pitchFamily="34" charset="0"/>
              <a:buChar char="−"/>
            </a:pPr>
            <a:r>
              <a:rPr lang="en-US" sz="2400" dirty="0" smtClean="0"/>
              <a:t>Cal/Val Team Meeting, April 2012</a:t>
            </a:r>
          </a:p>
          <a:p>
            <a:pPr marL="742950" lvl="2" indent="-342900">
              <a:buFont typeface="Calibri" pitchFamily="34" charset="0"/>
              <a:buChar char="−"/>
            </a:pPr>
            <a:r>
              <a:rPr lang="en-US" sz="2400" dirty="0" smtClean="0"/>
              <a:t>DR 4987 Sea Ice Concentration IP: Poor Performance Near Cloud Edges,  January 3, 2013</a:t>
            </a:r>
          </a:p>
          <a:p>
            <a:pPr>
              <a:spcBef>
                <a:spcPts val="1200"/>
              </a:spcBef>
            </a:pPr>
            <a:r>
              <a:rPr lang="en-US" dirty="0" smtClean="0"/>
              <a:t>Monthly/weekly reports </a:t>
            </a:r>
            <a:r>
              <a:rPr lang="en-US" sz="2000" dirty="0" smtClean="0">
                <a:solidFill>
                  <a:schemeClr val="tx2"/>
                </a:solidFill>
                <a:hlinkClick r:id="rId2"/>
              </a:rPr>
              <a:t>https://groups.ssec.wisc.edu/groups/jpss/cryosphere/reports</a:t>
            </a:r>
            <a:endParaRPr lang="en-US" sz="2000" dirty="0" smtClean="0">
              <a:solidFill>
                <a:schemeClr val="tx2"/>
              </a:solidFill>
            </a:endParaRPr>
          </a:p>
          <a:p>
            <a:r>
              <a:rPr lang="en-US" dirty="0" smtClean="0"/>
              <a:t>NPP Science Team, Land Report, 12/12/2012 </a:t>
            </a:r>
          </a:p>
        </p:txBody>
      </p:sp>
      <p:sp>
        <p:nvSpPr>
          <p:cNvPr id="4" name="Slide Number Placeholder 3"/>
          <p:cNvSpPr>
            <a:spLocks noGrp="1"/>
          </p:cNvSpPr>
          <p:nvPr>
            <p:ph type="sldNum" sz="quarter" idx="12"/>
          </p:nvPr>
        </p:nvSpPr>
        <p:spPr/>
        <p:txBody>
          <a:bodyPr/>
          <a:lstStyle/>
          <a:p>
            <a:fld id="{96E36F11-A39A-294D-A59D-6180D50ED29D}" type="slidenum">
              <a:rPr lang="en-US" smtClean="0"/>
              <a:pPr/>
              <a:t>31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 and Issues</a:t>
            </a:r>
            <a:endParaRPr lang="en-US" dirty="0"/>
          </a:p>
        </p:txBody>
      </p:sp>
      <p:sp>
        <p:nvSpPr>
          <p:cNvPr id="3" name="Content Placeholder 2"/>
          <p:cNvSpPr>
            <a:spLocks noGrp="1"/>
          </p:cNvSpPr>
          <p:nvPr>
            <p:ph idx="1"/>
          </p:nvPr>
        </p:nvSpPr>
        <p:spPr>
          <a:xfrm>
            <a:off x="142522" y="929836"/>
            <a:ext cx="8858974" cy="5898514"/>
          </a:xfrm>
        </p:spPr>
        <p:txBody>
          <a:bodyPr>
            <a:normAutofit/>
          </a:bodyPr>
          <a:lstStyle/>
          <a:p>
            <a:r>
              <a:rPr lang="en-US" dirty="0" smtClean="0"/>
              <a:t>We are working to get these changes into the IDPS</a:t>
            </a:r>
          </a:p>
          <a:p>
            <a:pPr lvl="1"/>
            <a:r>
              <a:rPr lang="en-US" dirty="0" smtClean="0"/>
              <a:t>DR 7139, 4959, 4987, 4129, 7139 </a:t>
            </a:r>
          </a:p>
          <a:p>
            <a:r>
              <a:rPr lang="en-US" dirty="0" smtClean="0"/>
              <a:t>Detailed performance characterization requires:</a:t>
            </a:r>
          </a:p>
          <a:p>
            <a:pPr lvl="1"/>
            <a:r>
              <a:rPr lang="en-US" dirty="0" smtClean="0"/>
              <a:t>Further qualitative and quantitative comparisons with independent ice concentration sources</a:t>
            </a:r>
          </a:p>
          <a:p>
            <a:r>
              <a:rPr lang="en-US" dirty="0" smtClean="0"/>
              <a:t>Major actions for the provisional maturity justification and schedule </a:t>
            </a:r>
          </a:p>
          <a:p>
            <a:pPr lvl="1">
              <a:buFont typeface="Calibri" pitchFamily="34" charset="0"/>
              <a:buChar char="−"/>
            </a:pPr>
            <a:r>
              <a:rPr lang="en-US" dirty="0" smtClean="0"/>
              <a:t>Implementation of additional quality checks and associated quality flags (MX 9.0)</a:t>
            </a:r>
          </a:p>
          <a:p>
            <a:pPr lvl="1">
              <a:buNone/>
            </a:pPr>
            <a:endParaRPr lang="en-US" sz="20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32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Conclusion </a:t>
            </a:r>
            <a:endParaRPr lang="en-US" dirty="0"/>
          </a:p>
        </p:txBody>
      </p:sp>
      <p:sp>
        <p:nvSpPr>
          <p:cNvPr id="8" name="Content Placeholder 7"/>
          <p:cNvSpPr>
            <a:spLocks noGrp="1"/>
          </p:cNvSpPr>
          <p:nvPr>
            <p:ph idx="1"/>
          </p:nvPr>
        </p:nvSpPr>
        <p:spPr/>
        <p:txBody>
          <a:bodyPr>
            <a:normAutofit/>
          </a:bodyPr>
          <a:lstStyle/>
          <a:p>
            <a:r>
              <a:rPr lang="en-US" dirty="0" smtClean="0"/>
              <a:t>VIIRS Sea Ice Concentration IP has met the provisional maturity stage based on the definitions and the evidence shown</a:t>
            </a:r>
          </a:p>
          <a:p>
            <a:pPr lvl="1"/>
            <a:r>
              <a:rPr lang="en-US" dirty="0" smtClean="0"/>
              <a:t>It exceeds the definition of provisional in most cases</a:t>
            </a:r>
          </a:p>
          <a:p>
            <a:pPr lvl="1"/>
            <a:r>
              <a:rPr lang="en-US" dirty="0" smtClean="0"/>
              <a:t>Off-line IP product performance appears  to be of sufficient quality for use by the Sea Ice Age EDR to identify ice to be classified as well as for Ice Surface Temperature EDR to identify sea ice for retrievals </a:t>
            </a:r>
          </a:p>
          <a:p>
            <a:r>
              <a:rPr lang="en-US" dirty="0" smtClean="0"/>
              <a:t>Some issues have been uncovered during validation and solutions are being evaluated.   </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33</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34</a:t>
            </a:fld>
            <a:endParaRPr lang="en-US" dirty="0"/>
          </a:p>
        </p:txBody>
      </p:sp>
      <p:sp>
        <p:nvSpPr>
          <p:cNvPr id="3" name="Content Placeholder 2"/>
          <p:cNvSpPr>
            <a:spLocks noGrp="1"/>
          </p:cNvSpPr>
          <p:nvPr>
            <p:ph idx="4294967295"/>
          </p:nvPr>
        </p:nvSpPr>
        <p:spPr>
          <a:xfrm>
            <a:off x="818863" y="1371600"/>
            <a:ext cx="7334565" cy="4754563"/>
          </a:xfrm>
        </p:spPr>
        <p:txBody>
          <a:bodyPr>
            <a:normAutofit/>
          </a:bodyPr>
          <a:lstStyle/>
          <a:p>
            <a:r>
              <a:rPr lang="en-US" dirty="0" smtClean="0"/>
              <a:t>Summary of Sea Ice Characterization (SIC) EDR </a:t>
            </a:r>
          </a:p>
          <a:p>
            <a:r>
              <a:rPr lang="en-US" dirty="0" smtClean="0"/>
              <a:t>History of Algorithm Changes/Updates </a:t>
            </a:r>
          </a:p>
          <a:p>
            <a:r>
              <a:rPr lang="en-US" dirty="0" smtClean="0"/>
              <a:t>Provisional Maturity Evaluation </a:t>
            </a:r>
          </a:p>
          <a:p>
            <a:r>
              <a:rPr lang="en-US" dirty="0" smtClean="0"/>
              <a:t>Provisional Justification Summary </a:t>
            </a:r>
          </a:p>
          <a:p>
            <a:r>
              <a:rPr lang="en-US" dirty="0" smtClean="0"/>
              <a:t>Caveats of Operational VIIRS SIC EDR</a:t>
            </a:r>
          </a:p>
          <a:p>
            <a:r>
              <a:rPr lang="en-US" dirty="0" smtClean="0"/>
              <a:t>Conclusions </a:t>
            </a:r>
          </a:p>
          <a:p>
            <a:pPr marL="0" indent="0" algn="ctr">
              <a:buNone/>
            </a:pPr>
            <a:endParaRPr lang="en-US" sz="4800" dirty="0"/>
          </a:p>
        </p:txBody>
      </p:sp>
      <p:sp>
        <p:nvSpPr>
          <p:cNvPr id="6" name="Rectangle 5"/>
          <p:cNvSpPr/>
          <p:nvPr/>
        </p:nvSpPr>
        <p:spPr>
          <a:xfrm>
            <a:off x="655087" y="122832"/>
            <a:ext cx="7867937" cy="584775"/>
          </a:xfrm>
          <a:prstGeom prst="rect">
            <a:avLst/>
          </a:prstGeom>
        </p:spPr>
        <p:txBody>
          <a:bodyPr wrap="square">
            <a:spAutoFit/>
          </a:bodyPr>
          <a:lstStyle/>
          <a:p>
            <a:pPr algn="ctr">
              <a:spcAft>
                <a:spcPts val="600"/>
              </a:spcAft>
            </a:pPr>
            <a:r>
              <a:rPr lang="en-US" sz="3200" dirty="0" smtClean="0">
                <a:latin typeface="+mj-lt"/>
              </a:rPr>
              <a:t>Summary: VIIRS Sea Ice Characterization EDR</a:t>
            </a:r>
          </a:p>
        </p:txBody>
      </p:sp>
    </p:spTree>
    <p:extLst>
      <p:ext uri="{BB962C8B-B14F-4D97-AF65-F5344CB8AC3E}">
        <p14:creationId xmlns:p14="http://schemas.microsoft.com/office/powerpoint/2010/main" val="2620781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VIIRS Sea Ice Characterization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4718" y="1371600"/>
            <a:ext cx="4754563" cy="4754563"/>
          </a:xfrm>
        </p:spPr>
      </p:pic>
      <p:sp>
        <p:nvSpPr>
          <p:cNvPr id="4" name="Slide Number Placeholder 3"/>
          <p:cNvSpPr>
            <a:spLocks noGrp="1"/>
          </p:cNvSpPr>
          <p:nvPr>
            <p:ph type="sldNum" sz="quarter" idx="12"/>
          </p:nvPr>
        </p:nvSpPr>
        <p:spPr/>
        <p:txBody>
          <a:bodyPr/>
          <a:lstStyle/>
          <a:p>
            <a:fld id="{96E36F11-A39A-294D-A59D-6180D50ED29D}" type="slidenum">
              <a:rPr lang="en-US" smtClean="0"/>
              <a:pPr/>
              <a:t>35</a:t>
            </a:fld>
            <a:endParaRPr lang="en-US" dirty="0"/>
          </a:p>
        </p:txBody>
      </p:sp>
    </p:spTree>
    <p:extLst>
      <p:ext uri="{BB962C8B-B14F-4D97-AF65-F5344CB8AC3E}">
        <p14:creationId xmlns:p14="http://schemas.microsoft.com/office/powerpoint/2010/main" val="2611050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30155" y="0"/>
            <a:ext cx="7765577" cy="822960"/>
          </a:xfrm>
        </p:spPr>
        <p:txBody>
          <a:bodyPr>
            <a:normAutofit fontScale="90000"/>
          </a:bodyPr>
          <a:lstStyle/>
          <a:p>
            <a:r>
              <a:rPr lang="en-US" sz="3200" dirty="0" smtClean="0"/>
              <a:t>Summary of VIIRS Sea Ice Characterization EDR </a:t>
            </a:r>
            <a:endParaRPr lang="en-US" sz="3200"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36</a:t>
            </a:fld>
            <a:endParaRPr lang="en-US" dirty="0"/>
          </a:p>
        </p:txBody>
      </p:sp>
      <p:sp>
        <p:nvSpPr>
          <p:cNvPr id="10" name="Rectangle 9"/>
          <p:cNvSpPr/>
          <p:nvPr/>
        </p:nvSpPr>
        <p:spPr>
          <a:xfrm>
            <a:off x="177800" y="1092200"/>
            <a:ext cx="8509000" cy="5447645"/>
          </a:xfrm>
          <a:prstGeom prst="rect">
            <a:avLst/>
          </a:prstGeom>
        </p:spPr>
        <p:txBody>
          <a:bodyPr wrap="square">
            <a:spAutoFit/>
          </a:bodyPr>
          <a:lstStyle/>
          <a:p>
            <a:pPr marL="228600" indent="-228600">
              <a:spcBef>
                <a:spcPts val="0"/>
              </a:spcBef>
              <a:spcAft>
                <a:spcPts val="1200"/>
              </a:spcAft>
              <a:buFont typeface="Arial" pitchFamily="34" charset="0"/>
              <a:buChar char="•"/>
              <a:defRPr/>
            </a:pPr>
            <a:r>
              <a:rPr lang="en-US" dirty="0" smtClean="0"/>
              <a:t>The VIIRS Sea Characterization EDR (Ice Age) consists of ice classifications for </a:t>
            </a:r>
            <a:r>
              <a:rPr lang="en-US" i="1" dirty="0" smtClean="0"/>
              <a:t>Ice Free</a:t>
            </a:r>
            <a:r>
              <a:rPr lang="en-US" dirty="0" smtClean="0"/>
              <a:t>, </a:t>
            </a:r>
            <a:r>
              <a:rPr lang="en-US" i="1" dirty="0" smtClean="0"/>
              <a:t>New/Young </a:t>
            </a:r>
            <a:r>
              <a:rPr lang="en-US" dirty="0" smtClean="0"/>
              <a:t>and </a:t>
            </a:r>
            <a:r>
              <a:rPr lang="en-US" i="1" dirty="0" smtClean="0"/>
              <a:t>Other Ice </a:t>
            </a:r>
            <a:r>
              <a:rPr lang="en-US" dirty="0" smtClean="0"/>
              <a:t>at VIIRS moderate spatial resolution (750 m @ nadir), for both day and night, over oceans poleward of 36</a:t>
            </a:r>
            <a:r>
              <a:rPr lang="en-US" dirty="0" smtClean="0">
                <a:latin typeface="Times New Roman"/>
                <a:cs typeface="Times New Roman"/>
              </a:rPr>
              <a:t>º</a:t>
            </a:r>
            <a:r>
              <a:rPr lang="en-US" dirty="0" smtClean="0">
                <a:cs typeface="Times New Roman"/>
              </a:rPr>
              <a:t>N  and 50</a:t>
            </a:r>
            <a:r>
              <a:rPr lang="en-US" dirty="0" smtClean="0">
                <a:latin typeface="Times New Roman"/>
                <a:cs typeface="Times New Roman"/>
              </a:rPr>
              <a:t>º</a:t>
            </a:r>
            <a:r>
              <a:rPr lang="en-US" dirty="0" smtClean="0">
                <a:cs typeface="Times New Roman"/>
              </a:rPr>
              <a:t>S latitude.</a:t>
            </a:r>
            <a:endParaRPr lang="en-US" dirty="0" smtClean="0"/>
          </a:p>
          <a:p>
            <a:pPr>
              <a:spcBef>
                <a:spcPts val="600"/>
              </a:spcBef>
              <a:spcAft>
                <a:spcPts val="600"/>
              </a:spcAft>
              <a:buFont typeface="Arial" pitchFamily="34" charset="0"/>
              <a:buChar char="•"/>
              <a:tabLst>
                <a:tab pos="292100" algn="l"/>
              </a:tabLst>
            </a:pPr>
            <a:r>
              <a:rPr lang="en-US" sz="1600" dirty="0" smtClean="0"/>
              <a:t> 	</a:t>
            </a:r>
            <a:r>
              <a:rPr lang="en-US" dirty="0" smtClean="0"/>
              <a:t>New or Young ice is discriminated from thicker ice (Other Ice) by a threshold ice 	thickness of 30 cm. Discrimination of New/Young ice from thicker ice is achieved by 	two algorithms:</a:t>
            </a:r>
          </a:p>
          <a:p>
            <a:pPr lvl="1"/>
            <a:r>
              <a:rPr lang="en-US" sz="1600" dirty="0" smtClean="0"/>
              <a:t> 1. Energy (heat) balance based retrieval for night and high solar zenith angles</a:t>
            </a:r>
          </a:p>
          <a:p>
            <a:pPr lvl="1" indent="-228600">
              <a:spcBef>
                <a:spcPts val="600"/>
              </a:spcBef>
              <a:spcAft>
                <a:spcPts val="600"/>
              </a:spcAft>
            </a:pPr>
            <a:r>
              <a:rPr lang="en-US" sz="1600" dirty="0" smtClean="0"/>
              <a:t>      2. Reflectance/ice thickness retrieval using modeled Sea Ice Reflectance LUT for daytime</a:t>
            </a:r>
          </a:p>
          <a:p>
            <a:pPr defTabSz="292100">
              <a:spcBef>
                <a:spcPts val="600"/>
              </a:spcBef>
              <a:spcAft>
                <a:spcPts val="600"/>
              </a:spcAft>
              <a:buFont typeface="Arial" pitchFamily="34" charset="0"/>
              <a:buChar char="•"/>
            </a:pPr>
            <a:r>
              <a:rPr lang="en-US" sz="1400" dirty="0" smtClean="0"/>
              <a:t> 	</a:t>
            </a:r>
            <a:r>
              <a:rPr lang="en-US" dirty="0" smtClean="0"/>
              <a:t>Inputs: Ice Reflectance/Temperature IP, Ice Quality Flags IP,  AOT IP,  granulated  	ancillary 	surface wind speed, surface air pressure, surface air temperature and 	surface air specific humidity. Modeled Snow Depth/Sea Ice Climatology LUT, modeled 	sea ice reflectance LUT, sea ice spectral albedo and broadband albedo LUTs, 	atmospheric transmittance LUT  </a:t>
            </a:r>
          </a:p>
          <a:p>
            <a:pPr defTabSz="292100">
              <a:spcBef>
                <a:spcPts val="400"/>
              </a:spcBef>
              <a:buFont typeface="Arial" pitchFamily="34" charset="0"/>
              <a:buChar char="•"/>
            </a:pPr>
            <a:r>
              <a:rPr lang="en-US" dirty="0" smtClean="0"/>
              <a:t> 	Heritage:   No operational Visible/IR heritage. AVHRR research heritage (Comiso and 	Massom 1994, Yu and Rothrock 1996 and Wang et al. 2010)</a:t>
            </a:r>
          </a:p>
          <a:p>
            <a:pPr defTabSz="292100">
              <a:spcBef>
                <a:spcPts val="400"/>
              </a:spcBef>
              <a:buFont typeface="Arial" pitchFamily="34" charset="0"/>
              <a:buChar char="•"/>
            </a:pPr>
            <a:endParaRPr lang="en-US" sz="1400" b="1" dirty="0" smtClean="0"/>
          </a:p>
          <a:p>
            <a:pPr>
              <a:spcBef>
                <a:spcPts val="400"/>
              </a:spcBef>
              <a:buFont typeface="Arial" pitchFamily="34" charset="0"/>
              <a:buChar char="•"/>
            </a:pPr>
            <a:endParaRPr lang="en-US" dirty="0" smtClean="0"/>
          </a:p>
        </p:txBody>
      </p:sp>
    </p:spTree>
    <p:extLst>
      <p:ext uri="{BB962C8B-B14F-4D97-AF65-F5344CB8AC3E}">
        <p14:creationId xmlns:p14="http://schemas.microsoft.com/office/powerpoint/2010/main" val="20204515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079500" y="0"/>
            <a:ext cx="6985000" cy="822960"/>
          </a:xfrm>
        </p:spPr>
        <p:txBody>
          <a:bodyPr>
            <a:normAutofit fontScale="90000"/>
          </a:bodyPr>
          <a:lstStyle/>
          <a:p>
            <a:r>
              <a:rPr lang="en-US" dirty="0" smtClean="0"/>
              <a:t>Summary of the VIIRS Characterization EDR (Ice Age) Algorithm Inputs</a:t>
            </a:r>
          </a:p>
        </p:txBody>
      </p:sp>
      <p:sp>
        <p:nvSpPr>
          <p:cNvPr id="38" name="Slide Number Placeholder 37"/>
          <p:cNvSpPr>
            <a:spLocks noGrp="1"/>
          </p:cNvSpPr>
          <p:nvPr>
            <p:ph type="sldNum" sz="quarter" idx="12"/>
          </p:nvPr>
        </p:nvSpPr>
        <p:spPr/>
        <p:txBody>
          <a:bodyPr/>
          <a:lstStyle/>
          <a:p>
            <a:fld id="{96E36F11-A39A-294D-A59D-6180D50ED29D}" type="slidenum">
              <a:rPr lang="en-US" smtClean="0"/>
              <a:pPr/>
              <a:t>37</a:t>
            </a:fld>
            <a:endParaRPr lang="en-US" dirty="0"/>
          </a:p>
        </p:txBody>
      </p:sp>
      <p:sp>
        <p:nvSpPr>
          <p:cNvPr id="23" name="Text Box 4"/>
          <p:cNvSpPr txBox="1">
            <a:spLocks noChangeArrowheads="1"/>
          </p:cNvSpPr>
          <p:nvPr/>
        </p:nvSpPr>
        <p:spPr bwMode="auto">
          <a:xfrm>
            <a:off x="777004" y="1751670"/>
            <a:ext cx="2502136" cy="12008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 </a:t>
            </a:r>
            <a:r>
              <a:rPr lang="en-US" sz="1400" b="1" dirty="0" smtClean="0">
                <a:latin typeface="Arial Narrow" pitchFamily="34" charset="0"/>
              </a:rPr>
              <a:t>375</a:t>
            </a:r>
            <a:r>
              <a:rPr kumimoji="0" lang="en-US" sz="1400" b="1" i="0" u="none" strike="noStrike" cap="none" normalizeH="0" baseline="0" dirty="0" smtClean="0">
                <a:ln>
                  <a:noFill/>
                </a:ln>
                <a:solidFill>
                  <a:schemeClr val="tx1"/>
                </a:solidFill>
                <a:effectLst/>
                <a:latin typeface="Arial Narrow" pitchFamily="34" charset="0"/>
              </a:rPr>
              <a:t>m TC </a:t>
            </a:r>
            <a:r>
              <a:rPr lang="en-US" sz="1400" b="1" dirty="0" smtClean="0">
                <a:latin typeface="Arial Narrow" pitchFamily="34" charset="0"/>
              </a:rPr>
              <a:t>GEO</a:t>
            </a:r>
            <a:endParaRPr kumimoji="0" lang="en-US" sz="1400" b="1" i="0" u="none" strike="noStrike" cap="none" normalizeH="0" baseline="0" dirty="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VIIRS 750m TC GEO</a:t>
            </a:r>
            <a:endParaRPr kumimoji="0" lang="en-US" sz="1400" b="1" i="0" u="none" strike="noStrike" cap="none" normalizeH="0" baseline="0" dirty="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V</a:t>
            </a:r>
            <a:r>
              <a:rPr kumimoji="0" lang="en-US" sz="1400" b="1" i="0" u="none" strike="noStrike" cap="none" normalizeH="0" baseline="0" dirty="0" smtClean="0">
                <a:ln>
                  <a:noFill/>
                </a:ln>
                <a:solidFill>
                  <a:schemeClr val="tx1"/>
                </a:solidFill>
                <a:effectLst/>
                <a:latin typeface="Arial Narrow" pitchFamily="34" charset="0"/>
              </a:rPr>
              <a:t>IIRS Ice</a:t>
            </a:r>
            <a:r>
              <a:rPr kumimoji="0" lang="en-US" sz="1400" b="1" i="0" u="none" strike="noStrike" cap="none" normalizeH="0" dirty="0" smtClean="0">
                <a:ln>
                  <a:noFill/>
                </a:ln>
                <a:solidFill>
                  <a:schemeClr val="tx1"/>
                </a:solidFill>
                <a:effectLst/>
                <a:latin typeface="Arial Narrow" pitchFamily="34" charset="0"/>
              </a:rPr>
              <a:t> Quality Flags IP</a:t>
            </a:r>
            <a:endParaRPr kumimoji="0" lang="en-US" sz="1400" b="1" i="0" u="none" strike="noStrike" cap="none" normalizeH="0" baseline="0" dirty="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a:t>
            </a:r>
            <a:r>
              <a:rPr lang="en-US" sz="1400" b="1" dirty="0" smtClean="0">
                <a:latin typeface="Arial Narrow" pitchFamily="34" charset="0"/>
              </a:rPr>
              <a:t>Ice Weights IP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dirty="0" smtClean="0">
                <a:ln>
                  <a:noFill/>
                </a:ln>
                <a:solidFill>
                  <a:schemeClr val="tx1"/>
                </a:solidFill>
                <a:effectLst/>
                <a:latin typeface="Arial Narrow" pitchFamily="34" charset="0"/>
              </a:rPr>
              <a:t>VIIRS Ice Concentration IP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dirty="0" smtClean="0">
                <a:ln>
                  <a:noFill/>
                </a:ln>
                <a:solidFill>
                  <a:schemeClr val="tx1"/>
                </a:solidFill>
                <a:effectLst/>
                <a:latin typeface="Arial Narrow" pitchFamily="34" charset="0"/>
              </a:rPr>
              <a:t>VIIRS Ice Refl./Temp. IP</a:t>
            </a: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VIIRS Surface Temperature IP</a:t>
            </a: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OMPS Tot. Col. Ozone  1st gues IP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24" name="Text Box 5"/>
          <p:cNvSpPr txBox="1">
            <a:spLocks noChangeArrowheads="1"/>
          </p:cNvSpPr>
          <p:nvPr/>
        </p:nvSpPr>
        <p:spPr bwMode="auto">
          <a:xfrm>
            <a:off x="6246147" y="1863058"/>
            <a:ext cx="2702781" cy="7465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Sea Ice </a:t>
            </a:r>
            <a:r>
              <a:rPr lang="en-US" sz="1400" b="1" dirty="0" smtClean="0">
                <a:latin typeface="Arial Narrow" pitchFamily="34" charset="0"/>
              </a:rPr>
              <a:t>Age EDR</a:t>
            </a:r>
          </a:p>
        </p:txBody>
      </p:sp>
      <p:sp>
        <p:nvSpPr>
          <p:cNvPr id="25" name="Rectangle 8"/>
          <p:cNvSpPr>
            <a:spLocks noChangeAspect="1" noChangeArrowheads="1"/>
          </p:cNvSpPr>
          <p:nvPr/>
        </p:nvSpPr>
        <p:spPr bwMode="auto">
          <a:xfrm>
            <a:off x="3611866" y="1539707"/>
            <a:ext cx="2220643" cy="1517589"/>
          </a:xfrm>
          <a:prstGeom prst="rect">
            <a:avLst/>
          </a:prstGeom>
          <a:noFill/>
          <a:ln w="952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Narrow" pitchFamily="34" charset="0"/>
            </a:endParaRPr>
          </a:p>
        </p:txBody>
      </p:sp>
      <p:sp>
        <p:nvSpPr>
          <p:cNvPr id="26" name="Text Box 9"/>
          <p:cNvSpPr txBox="1">
            <a:spLocks noChangeAspect="1" noChangeArrowheads="1"/>
          </p:cNvSpPr>
          <p:nvPr/>
        </p:nvSpPr>
        <p:spPr bwMode="auto">
          <a:xfrm>
            <a:off x="1537825" y="1520570"/>
            <a:ext cx="1629603" cy="2947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000000"/>
                </a:solidFill>
                <a:effectLst/>
                <a:latin typeface="Arial Narrow" pitchFamily="34" charset="0"/>
              </a:rPr>
              <a:t>NPOESS </a:t>
            </a:r>
            <a:r>
              <a:rPr kumimoji="0" lang="en-US" sz="1400" b="0" i="1" u="none" strike="noStrike" cap="none" normalizeH="0" baseline="0" dirty="0" smtClean="0">
                <a:ln>
                  <a:noFill/>
                </a:ln>
                <a:solidFill>
                  <a:srgbClr val="000000"/>
                </a:solidFill>
                <a:effectLst/>
                <a:latin typeface="Arial Narrow" pitchFamily="34" charset="0"/>
              </a:rPr>
              <a:t>xDRs</a:t>
            </a:r>
            <a:r>
              <a:rPr kumimoji="0" lang="en-US" sz="1200" b="0" i="1" u="none" strike="noStrike" cap="none" normalizeH="0" baseline="0" dirty="0" smtClean="0">
                <a:ln>
                  <a:noFill/>
                </a:ln>
                <a:solidFill>
                  <a:srgbClr val="000000"/>
                </a:solidFill>
                <a:effectLst/>
                <a:latin typeface="Arial Narrow" pitchFamily="34" charset="0"/>
              </a:rPr>
              <a:t> &amp; IPs</a:t>
            </a:r>
            <a:endParaRPr kumimoji="0" lang="en-US" sz="1200" b="0" i="0" u="none" strike="noStrike" cap="none" normalizeH="0" baseline="0" dirty="0" smtClean="0">
              <a:ln>
                <a:noFill/>
              </a:ln>
              <a:solidFill>
                <a:schemeClr val="tx1"/>
              </a:solidFill>
              <a:effectLst/>
              <a:latin typeface="Arial Narrow" pitchFamily="34" charset="0"/>
            </a:endParaRPr>
          </a:p>
        </p:txBody>
      </p:sp>
      <p:sp>
        <p:nvSpPr>
          <p:cNvPr id="27" name="Text Box 10"/>
          <p:cNvSpPr txBox="1">
            <a:spLocks noChangeAspect="1" noChangeArrowheads="1"/>
          </p:cNvSpPr>
          <p:nvPr/>
        </p:nvSpPr>
        <p:spPr bwMode="auto">
          <a:xfrm>
            <a:off x="1452481" y="3422067"/>
            <a:ext cx="1629603" cy="2947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Narrow" pitchFamily="34" charset="0"/>
              </a:rPr>
              <a:t>Auxiliary Data</a:t>
            </a: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28" name="Line 13"/>
          <p:cNvSpPr>
            <a:spLocks noChangeAspect="1" noChangeShapeType="1"/>
          </p:cNvSpPr>
          <p:nvPr/>
        </p:nvSpPr>
        <p:spPr bwMode="auto">
          <a:xfrm>
            <a:off x="3019283" y="1723426"/>
            <a:ext cx="592583" cy="0"/>
          </a:xfrm>
          <a:prstGeom prst="line">
            <a:avLst/>
          </a:prstGeom>
          <a:noFill/>
          <a:ln w="9525">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29" name="Line 14"/>
          <p:cNvSpPr>
            <a:spLocks noChangeAspect="1" noChangeShapeType="1"/>
          </p:cNvSpPr>
          <p:nvPr/>
        </p:nvSpPr>
        <p:spPr bwMode="auto">
          <a:xfrm>
            <a:off x="2550461" y="3593594"/>
            <a:ext cx="740729"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30" name="Line 15"/>
          <p:cNvSpPr>
            <a:spLocks noChangeAspect="1" noChangeShapeType="1"/>
          </p:cNvSpPr>
          <p:nvPr/>
        </p:nvSpPr>
        <p:spPr bwMode="auto">
          <a:xfrm flipV="1">
            <a:off x="3303382" y="1723426"/>
            <a:ext cx="0" cy="187321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31" name="Text Box 16"/>
          <p:cNvSpPr txBox="1">
            <a:spLocks noChangeAspect="1" noChangeArrowheads="1"/>
          </p:cNvSpPr>
          <p:nvPr/>
        </p:nvSpPr>
        <p:spPr bwMode="auto">
          <a:xfrm>
            <a:off x="4010827" y="1671121"/>
            <a:ext cx="1356786" cy="55042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rgbClr val="000000"/>
                </a:solidFill>
                <a:effectLst/>
                <a:latin typeface="Arial Narrow" pitchFamily="34" charset="0"/>
              </a:rPr>
              <a:t>Sea Ice</a:t>
            </a:r>
            <a:r>
              <a:rPr kumimoji="0" lang="en-US" sz="1600" b="1" i="0" u="none" strike="noStrike" cap="none" normalizeH="0" dirty="0" smtClean="0">
                <a:ln>
                  <a:noFill/>
                </a:ln>
                <a:solidFill>
                  <a:srgbClr val="000000"/>
                </a:solidFill>
                <a:effectLst/>
                <a:latin typeface="Arial Narrow" pitchFamily="34" charset="0"/>
              </a:rPr>
              <a:t> Characterization (</a:t>
            </a:r>
            <a:r>
              <a:rPr lang="en-US" sz="1600" b="1" dirty="0" smtClean="0">
                <a:solidFill>
                  <a:srgbClr val="000000"/>
                </a:solidFill>
                <a:latin typeface="Arial Narrow" pitchFamily="34" charset="0"/>
              </a:rPr>
              <a:t>Ice Age) </a:t>
            </a:r>
            <a:r>
              <a:rPr kumimoji="0" lang="en-US" sz="1600" b="1" i="0" u="none" strike="noStrike" cap="none" normalizeH="0" dirty="0" smtClean="0">
                <a:ln>
                  <a:noFill/>
                </a:ln>
                <a:solidFill>
                  <a:srgbClr val="000000"/>
                </a:solidFill>
                <a:effectLst/>
                <a:latin typeface="Arial Narrow" pitchFamily="34" charset="0"/>
              </a:rPr>
              <a:t> </a:t>
            </a:r>
            <a:r>
              <a:rPr lang="en-US" sz="1600" b="1" dirty="0" smtClean="0">
                <a:solidFill>
                  <a:srgbClr val="000000"/>
                </a:solidFill>
                <a:latin typeface="Arial Narrow" pitchFamily="34" charset="0"/>
              </a:rPr>
              <a:t>EDR   </a:t>
            </a:r>
            <a:r>
              <a:rPr kumimoji="0" lang="en-US" sz="1600" b="1" i="0" u="none" strike="noStrike" cap="none" normalizeH="0" baseline="0" dirty="0" smtClean="0">
                <a:ln>
                  <a:noFill/>
                </a:ln>
                <a:solidFill>
                  <a:srgbClr val="000000"/>
                </a:solidFill>
                <a:effectLst/>
                <a:latin typeface="Arial Narrow" pitchFamily="34" charset="0"/>
              </a:rPr>
              <a:t> </a:t>
            </a:r>
            <a:endParaRPr kumimoji="0" lang="en-US" sz="1600" b="0" i="0" u="none" strike="noStrike" cap="none" normalizeH="0" baseline="0" dirty="0" smtClean="0">
              <a:ln>
                <a:noFill/>
              </a:ln>
              <a:solidFill>
                <a:schemeClr val="tx1"/>
              </a:solidFill>
              <a:effectLst/>
              <a:latin typeface="Arial Narrow" pitchFamily="34" charset="0"/>
            </a:endParaRPr>
          </a:p>
        </p:txBody>
      </p:sp>
      <p:pic>
        <p:nvPicPr>
          <p:cNvPr id="32" name="Picture 18"/>
          <p:cNvPicPr>
            <a:picLocks noChangeAspect="1" noChangeArrowheads="1"/>
          </p:cNvPicPr>
          <p:nvPr/>
        </p:nvPicPr>
        <p:blipFill>
          <a:blip r:embed="rId3" cstate="print"/>
          <a:srcRect/>
          <a:stretch>
            <a:fillRect/>
          </a:stretch>
        </p:blipFill>
        <p:spPr bwMode="auto">
          <a:xfrm>
            <a:off x="3611681" y="2714433"/>
            <a:ext cx="2222375" cy="183155"/>
          </a:xfrm>
          <a:prstGeom prst="rect">
            <a:avLst/>
          </a:prstGeom>
          <a:noFill/>
          <a:ln w="9525">
            <a:noFill/>
            <a:miter lim="800000"/>
            <a:headEnd/>
            <a:tailEnd/>
          </a:ln>
          <a:effectLst/>
        </p:spPr>
      </p:pic>
      <p:pic>
        <p:nvPicPr>
          <p:cNvPr id="33" name="Picture 19"/>
          <p:cNvPicPr>
            <a:picLocks noChangeAspect="1" noChangeArrowheads="1"/>
          </p:cNvPicPr>
          <p:nvPr/>
        </p:nvPicPr>
        <p:blipFill>
          <a:blip r:embed="rId4" cstate="print"/>
          <a:srcRect/>
          <a:stretch>
            <a:fillRect/>
          </a:stretch>
        </p:blipFill>
        <p:spPr bwMode="auto">
          <a:xfrm>
            <a:off x="3611681" y="2897587"/>
            <a:ext cx="2222375" cy="243567"/>
          </a:xfrm>
          <a:prstGeom prst="rect">
            <a:avLst/>
          </a:prstGeom>
          <a:noFill/>
          <a:ln w="9525">
            <a:noFill/>
            <a:miter lim="800000"/>
            <a:headEnd/>
            <a:tailEnd/>
          </a:ln>
          <a:effectLst/>
        </p:spPr>
      </p:pic>
      <p:sp>
        <p:nvSpPr>
          <p:cNvPr id="34" name="Text Box 4"/>
          <p:cNvSpPr txBox="1">
            <a:spLocks noChangeArrowheads="1"/>
          </p:cNvSpPr>
          <p:nvPr/>
        </p:nvSpPr>
        <p:spPr bwMode="auto">
          <a:xfrm>
            <a:off x="739649" y="3641301"/>
            <a:ext cx="6270751" cy="125988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n-US" sz="1400" b="1" dirty="0" smtClean="0">
                <a:latin typeface="Arial Narrow" pitchFamily="34" charset="0"/>
              </a:rPr>
              <a:t>VIIRS Ice Age Tunable Parameter File</a:t>
            </a:r>
          </a:p>
          <a:p>
            <a:r>
              <a:rPr lang="en-US" sz="1400" b="1" dirty="0" smtClean="0">
                <a:latin typeface="Arial Narrow" pitchFamily="34" charset="0"/>
              </a:rPr>
              <a:t>Sea Ice Modeled Refl. and  Shortwave BB Albedo  LUT</a:t>
            </a:r>
          </a:p>
          <a:p>
            <a:r>
              <a:rPr lang="en-US" sz="1400" b="1" dirty="0" smtClean="0">
                <a:latin typeface="Arial Narrow" pitchFamily="34" charset="0"/>
              </a:rPr>
              <a:t>Snow-Depth-Ice-Thickness Climatology LUT</a:t>
            </a:r>
          </a:p>
          <a:p>
            <a:r>
              <a:rPr lang="en-US" sz="1400" b="1" dirty="0" smtClean="0">
                <a:latin typeface="Arial Narrow" pitchFamily="34" charset="0"/>
              </a:rPr>
              <a:t>Atmos. Broadband Transmittance LUT</a:t>
            </a:r>
          </a:p>
          <a:p>
            <a:endParaRPr lang="en-US" sz="1400" b="1" dirty="0" smtClean="0">
              <a:latin typeface="Arial Narrow" pitchFamily="34" charset="0"/>
            </a:endParaRPr>
          </a:p>
          <a:p>
            <a:endParaRPr lang="en-US" sz="1400" b="1" dirty="0" smtClean="0">
              <a:latin typeface="Arial Narrow" pitchFamily="34" charset="0"/>
            </a:endParaRPr>
          </a:p>
          <a:p>
            <a:endParaRPr lang="en-US" sz="1400" b="1" dirty="0" smtClean="0">
              <a:latin typeface="Arial Narrow" pitchFamily="34" charset="0"/>
            </a:endParaRPr>
          </a:p>
        </p:txBody>
      </p:sp>
      <p:sp>
        <p:nvSpPr>
          <p:cNvPr id="35" name="Text Box 11"/>
          <p:cNvSpPr txBox="1">
            <a:spLocks noChangeAspect="1" noChangeArrowheads="1"/>
          </p:cNvSpPr>
          <p:nvPr/>
        </p:nvSpPr>
        <p:spPr bwMode="auto">
          <a:xfrm>
            <a:off x="6670528" y="1576610"/>
            <a:ext cx="1629457" cy="294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Narrow" pitchFamily="34" charset="0"/>
              </a:rPr>
              <a:t>Output EDRs &amp; IPs</a:t>
            </a: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36" name="Line 13"/>
          <p:cNvSpPr>
            <a:spLocks noChangeAspect="1" noChangeShapeType="1"/>
          </p:cNvSpPr>
          <p:nvPr/>
        </p:nvSpPr>
        <p:spPr bwMode="auto">
          <a:xfrm>
            <a:off x="5889349" y="1723354"/>
            <a:ext cx="592530" cy="0"/>
          </a:xfrm>
          <a:prstGeom prst="line">
            <a:avLst/>
          </a:prstGeom>
          <a:noFill/>
          <a:ln w="9525">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37" name="Rectangle 36"/>
          <p:cNvSpPr/>
          <p:nvPr/>
        </p:nvSpPr>
        <p:spPr>
          <a:xfrm>
            <a:off x="512487" y="4703167"/>
            <a:ext cx="4572000" cy="1169551"/>
          </a:xfrm>
          <a:prstGeom prst="rect">
            <a:avLst/>
          </a:prstGeom>
        </p:spPr>
        <p:txBody>
          <a:bodyPr>
            <a:spAutoFit/>
          </a:bodyPr>
          <a:lstStyle/>
          <a:p>
            <a:r>
              <a:rPr lang="en-US" sz="1400" b="1" dirty="0" smtClean="0">
                <a:latin typeface="Arial Narrow" pitchFamily="34" charset="0"/>
              </a:rPr>
              <a:t>NCEP Gran. Anc. Sfc. Air Temp.</a:t>
            </a:r>
          </a:p>
          <a:p>
            <a:r>
              <a:rPr lang="en-US" sz="1400" b="1" dirty="0" smtClean="0">
                <a:latin typeface="Arial Narrow" pitchFamily="34" charset="0"/>
              </a:rPr>
              <a:t>NCEP Gran. Anc. Sfc. Air Pressure</a:t>
            </a:r>
          </a:p>
          <a:p>
            <a:r>
              <a:rPr lang="en-US" sz="1400" b="1" dirty="0" smtClean="0">
                <a:latin typeface="Arial Narrow" pitchFamily="34" charset="0"/>
              </a:rPr>
              <a:t>NCEP Gran. Anc. Sfc. Wind Speed</a:t>
            </a:r>
          </a:p>
          <a:p>
            <a:r>
              <a:rPr lang="en-US" sz="1400" b="1" dirty="0" smtClean="0">
                <a:latin typeface="Arial Narrow" pitchFamily="34" charset="0"/>
              </a:rPr>
              <a:t>NCEP Gran. Anc. Sfc. Specific Humidity</a:t>
            </a:r>
          </a:p>
          <a:p>
            <a:r>
              <a:rPr lang="en-US" sz="1400" b="1" dirty="0" smtClean="0">
                <a:latin typeface="Arial Narrow" pitchFamily="34" charset="0"/>
              </a:rPr>
              <a:t>NCEP Gran. Anc. Precipitable Water</a:t>
            </a:r>
            <a:endParaRPr lang="en-US" sz="1400" dirty="0"/>
          </a:p>
        </p:txBody>
      </p:sp>
      <p:sp>
        <p:nvSpPr>
          <p:cNvPr id="19" name="Text Box 10"/>
          <p:cNvSpPr txBox="1">
            <a:spLocks noChangeAspect="1" noChangeArrowheads="1"/>
          </p:cNvSpPr>
          <p:nvPr/>
        </p:nvSpPr>
        <p:spPr bwMode="auto">
          <a:xfrm>
            <a:off x="1389680" y="4505009"/>
            <a:ext cx="1629603" cy="2947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Narrow" pitchFamily="34" charset="0"/>
              </a:rPr>
              <a:t>Ancillary Data</a:t>
            </a:r>
            <a:endParaRPr kumimoji="0" lang="en-US" sz="1400" b="0" i="0" u="none" strike="noStrike" cap="none" normalizeH="0" baseline="0" dirty="0" smtClean="0">
              <a:ln>
                <a:noFill/>
              </a:ln>
              <a:solidFill>
                <a:schemeClr val="tx1"/>
              </a:solidFill>
              <a:effectLst/>
              <a:latin typeface="Arial Narrow" pitchFamily="34" charset="0"/>
            </a:endParaRPr>
          </a:p>
        </p:txBody>
      </p:sp>
      <p:cxnSp>
        <p:nvCxnSpPr>
          <p:cNvPr id="39" name="Straight Connector 38"/>
          <p:cNvCxnSpPr>
            <a:stCxn id="37" idx="0"/>
          </p:cNvCxnSpPr>
          <p:nvPr/>
        </p:nvCxnSpPr>
        <p:spPr>
          <a:xfrm>
            <a:off x="2798487" y="4703167"/>
            <a:ext cx="228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84487" y="3422067"/>
            <a:ext cx="0" cy="12811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303382" y="3422067"/>
            <a:ext cx="1781105"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7691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74701" y="27126"/>
            <a:ext cx="7162799" cy="792271"/>
          </a:xfrm>
        </p:spPr>
        <p:txBody>
          <a:bodyPr>
            <a:normAutofit fontScale="90000"/>
          </a:bodyPr>
          <a:lstStyle/>
          <a:p>
            <a:r>
              <a:rPr lang="en-US" dirty="0" smtClean="0"/>
              <a:t>Summary of VIIRS Sea Characterization EDR (Ice Age) Algorithm Overview</a:t>
            </a:r>
          </a:p>
        </p:txBody>
      </p:sp>
      <p:sp>
        <p:nvSpPr>
          <p:cNvPr id="48" name="Slide Number Placeholder 47"/>
          <p:cNvSpPr>
            <a:spLocks noGrp="1"/>
          </p:cNvSpPr>
          <p:nvPr>
            <p:ph type="sldNum" sz="quarter" idx="12"/>
          </p:nvPr>
        </p:nvSpPr>
        <p:spPr/>
        <p:txBody>
          <a:bodyPr/>
          <a:lstStyle/>
          <a:p>
            <a:fld id="{96E36F11-A39A-294D-A59D-6180D50ED29D}" type="slidenum">
              <a:rPr lang="en-US" smtClean="0"/>
              <a:pPr/>
              <a:t>38</a:t>
            </a:fld>
            <a:endParaRPr lang="en-US" dirty="0"/>
          </a:p>
        </p:txBody>
      </p:sp>
      <p:grpSp>
        <p:nvGrpSpPr>
          <p:cNvPr id="27" name="Group 26"/>
          <p:cNvGrpSpPr/>
          <p:nvPr/>
        </p:nvGrpSpPr>
        <p:grpSpPr>
          <a:xfrm>
            <a:off x="1030796" y="1224025"/>
            <a:ext cx="8018716" cy="3845999"/>
            <a:chOff x="1030796" y="1224025"/>
            <a:chExt cx="8018716" cy="3845999"/>
          </a:xfrm>
        </p:grpSpPr>
        <p:sp>
          <p:nvSpPr>
            <p:cNvPr id="29" name="Rectangle 15"/>
            <p:cNvSpPr>
              <a:spLocks noChangeArrowheads="1"/>
            </p:cNvSpPr>
            <p:nvPr/>
          </p:nvSpPr>
          <p:spPr bwMode="auto">
            <a:xfrm>
              <a:off x="1030796" y="3519180"/>
              <a:ext cx="7118145" cy="1550844"/>
            </a:xfrm>
            <a:prstGeom prst="rect">
              <a:avLst/>
            </a:prstGeom>
            <a:noFill/>
            <a:ln w="19050">
              <a:solidFill>
                <a:schemeClr val="bg1"/>
              </a:solidFill>
              <a:miter lim="800000"/>
              <a:headEnd/>
              <a:tailEnd/>
            </a:ln>
            <a:effectLst/>
          </p:spPr>
          <p:txBody>
            <a:bodyPr wrap="none" anchor="ctr"/>
            <a:lstStyle/>
            <a:p>
              <a:endParaRPr lang="en-US" sz="1800" dirty="0">
                <a:latin typeface="Times New Roman" pitchFamily="18" charset="0"/>
              </a:endParaRPr>
            </a:p>
          </p:txBody>
        </p:sp>
        <p:sp>
          <p:nvSpPr>
            <p:cNvPr id="31" name="Rectangle 17"/>
            <p:cNvSpPr>
              <a:spLocks noChangeArrowheads="1"/>
            </p:cNvSpPr>
            <p:nvPr/>
          </p:nvSpPr>
          <p:spPr bwMode="auto">
            <a:xfrm>
              <a:off x="1030796" y="3519180"/>
              <a:ext cx="8018716" cy="369332"/>
            </a:xfrm>
            <a:prstGeom prst="rect">
              <a:avLst/>
            </a:prstGeom>
            <a:noFill/>
            <a:ln w="9525">
              <a:noFill/>
              <a:miter lim="800000"/>
              <a:headEnd/>
              <a:tailEnd/>
            </a:ln>
            <a:effectLst/>
          </p:spPr>
          <p:txBody>
            <a:bodyPr wrap="square">
              <a:spAutoFit/>
            </a:bodyPr>
            <a:lstStyle/>
            <a:p>
              <a:pPr algn="l"/>
              <a:r>
                <a:rPr lang="en-US" sz="1800" b="1" dirty="0">
                  <a:latin typeface="Arial" pitchFamily="34" charset="0"/>
                  <a:cs typeface="Arial" pitchFamily="34" charset="0"/>
                </a:rPr>
                <a:t>Energy Balance </a:t>
              </a:r>
              <a:r>
                <a:rPr lang="en-US" sz="1800" b="1" dirty="0" smtClean="0">
                  <a:latin typeface="Arial" pitchFamily="34" charset="0"/>
                  <a:cs typeface="Arial" pitchFamily="34" charset="0"/>
                </a:rPr>
                <a:t>Branch (Terminator and Night Region Algorithm) </a:t>
              </a:r>
              <a:endParaRPr lang="en-US" sz="1800" b="1" dirty="0">
                <a:latin typeface="Arial" pitchFamily="34" charset="0"/>
                <a:cs typeface="Arial" pitchFamily="34" charset="0"/>
              </a:endParaRPr>
            </a:p>
          </p:txBody>
        </p:sp>
        <p:sp>
          <p:nvSpPr>
            <p:cNvPr id="34" name="Rectangle 30"/>
            <p:cNvSpPr>
              <a:spLocks noChangeArrowheads="1"/>
            </p:cNvSpPr>
            <p:nvPr/>
          </p:nvSpPr>
          <p:spPr bwMode="auto">
            <a:xfrm>
              <a:off x="1268602" y="1224025"/>
              <a:ext cx="7040641" cy="369332"/>
            </a:xfrm>
            <a:prstGeom prst="rect">
              <a:avLst/>
            </a:prstGeom>
            <a:noFill/>
            <a:ln w="9525" algn="ctr">
              <a:noFill/>
              <a:miter lim="800000"/>
              <a:headEnd/>
              <a:tailEnd/>
            </a:ln>
            <a:effectLst/>
          </p:spPr>
          <p:txBody>
            <a:bodyPr wrap="square">
              <a:spAutoFit/>
            </a:bodyPr>
            <a:lstStyle/>
            <a:p>
              <a:r>
                <a:rPr lang="en-US" sz="1800" dirty="0">
                  <a:latin typeface="Arial" pitchFamily="34" charset="0"/>
                  <a:cs typeface="Arial" pitchFamily="34" charset="0"/>
                </a:rPr>
                <a:t> </a:t>
              </a:r>
              <a:r>
                <a:rPr lang="en-US" sz="1800" b="1" dirty="0">
                  <a:latin typeface="Arial" pitchFamily="34" charset="0"/>
                  <a:cs typeface="Arial" pitchFamily="34" charset="0"/>
                </a:rPr>
                <a:t>Reflectance Threshold Branch </a:t>
              </a:r>
              <a:r>
                <a:rPr lang="en-US" sz="1800" b="1" dirty="0" smtClean="0">
                  <a:latin typeface="Arial" pitchFamily="34" charset="0"/>
                  <a:cs typeface="Arial" pitchFamily="34" charset="0"/>
                </a:rPr>
                <a:t>(Day Region Algorithm)</a:t>
              </a:r>
              <a:endParaRPr lang="en-US" sz="1800" b="1" dirty="0">
                <a:latin typeface="Arial" pitchFamily="34" charset="0"/>
                <a:cs typeface="Arial" pitchFamily="34" charset="0"/>
              </a:endParaRPr>
            </a:p>
          </p:txBody>
        </p:sp>
      </p:grpSp>
      <p:sp>
        <p:nvSpPr>
          <p:cNvPr id="35" name="TextBox 34"/>
          <p:cNvSpPr txBox="1"/>
          <p:nvPr/>
        </p:nvSpPr>
        <p:spPr>
          <a:xfrm>
            <a:off x="438912" y="5448409"/>
            <a:ext cx="8424672" cy="907941"/>
          </a:xfrm>
          <a:prstGeom prst="rect">
            <a:avLst/>
          </a:prstGeom>
          <a:noFill/>
        </p:spPr>
        <p:txBody>
          <a:bodyPr wrap="square" rtlCol="0">
            <a:spAutoFit/>
          </a:bodyPr>
          <a:lstStyle/>
          <a:p>
            <a:r>
              <a:rPr lang="en-US" sz="1600" b="1" dirty="0" smtClean="0">
                <a:latin typeface="Arial" pitchFamily="34" charset="0"/>
                <a:cs typeface="Arial" pitchFamily="34" charset="0"/>
              </a:rPr>
              <a:t>The Snow-Depth-Ice Thickness Climatology LUT  contains:</a:t>
            </a:r>
          </a:p>
          <a:p>
            <a:pPr>
              <a:spcBef>
                <a:spcPts val="600"/>
              </a:spcBef>
              <a:buFont typeface="Arial" pitchFamily="34" charset="0"/>
              <a:buChar char="•"/>
            </a:pPr>
            <a:r>
              <a:rPr lang="en-US" sz="1600" dirty="0" smtClean="0">
                <a:latin typeface="Arial" pitchFamily="34" charset="0"/>
                <a:cs typeface="Arial" pitchFamily="34" charset="0"/>
              </a:rPr>
              <a:t>  </a:t>
            </a:r>
            <a:r>
              <a:rPr lang="en-US" sz="1400" dirty="0" smtClean="0">
                <a:latin typeface="Arial" pitchFamily="34" charset="0"/>
                <a:cs typeface="Arial" pitchFamily="34" charset="0"/>
              </a:rPr>
              <a:t>predicted snow accumulation depths for modeled ice thickness threshold growth times</a:t>
            </a:r>
          </a:p>
          <a:p>
            <a:r>
              <a:rPr lang="en-US" sz="1400" dirty="0" smtClean="0">
                <a:latin typeface="Arial" pitchFamily="34" charset="0"/>
                <a:cs typeface="Arial" pitchFamily="34" charset="0"/>
              </a:rPr>
              <a:t>    based on monthly climatology surface air temperatures and precipitation rates </a:t>
            </a:r>
            <a:endParaRPr lang="en-US" sz="1400" dirty="0">
              <a:latin typeface="Arial" pitchFamily="34" charset="0"/>
              <a:cs typeface="Arial" pitchFamily="34" charset="0"/>
            </a:endParaRPr>
          </a:p>
        </p:txBody>
      </p:sp>
      <p:sp>
        <p:nvSpPr>
          <p:cNvPr id="12" name="Text Box 7"/>
          <p:cNvSpPr txBox="1">
            <a:spLocks noChangeArrowheads="1"/>
          </p:cNvSpPr>
          <p:nvPr/>
        </p:nvSpPr>
        <p:spPr bwMode="auto">
          <a:xfrm>
            <a:off x="438912" y="1593357"/>
            <a:ext cx="8424672" cy="1908215"/>
          </a:xfrm>
          <a:prstGeom prst="rect">
            <a:avLst/>
          </a:prstGeom>
          <a:solidFill>
            <a:schemeClr val="bg1">
              <a:lumMod val="85000"/>
            </a:schemeClr>
          </a:solidFill>
          <a:ln w="9525">
            <a:solidFill>
              <a:schemeClr val="tx1"/>
            </a:solidFill>
            <a:miter lim="800000"/>
            <a:headEnd/>
            <a:tailEnd/>
          </a:ln>
          <a:effectLst/>
        </p:spPr>
        <p:txBody>
          <a:bodyPr wrap="square">
            <a:spAutoFit/>
          </a:bodyPr>
          <a:lstStyle/>
          <a:p>
            <a:pPr algn="l">
              <a:spcBef>
                <a:spcPts val="600"/>
              </a:spcBef>
              <a:buFont typeface="Arial" pitchFamily="34" charset="0"/>
              <a:buChar char="•"/>
            </a:pPr>
            <a:r>
              <a:rPr lang="en-US" sz="1200" dirty="0"/>
              <a:t>  </a:t>
            </a:r>
            <a:r>
              <a:rPr lang="en-US" sz="1400" dirty="0" smtClean="0"/>
              <a:t>Input ice tie point reflectance (I1, I2), VCM IP, AOT IP</a:t>
            </a:r>
          </a:p>
          <a:p>
            <a:pPr algn="l">
              <a:spcBef>
                <a:spcPts val="600"/>
              </a:spcBef>
              <a:buFont typeface="Arial" pitchFamily="34" charset="0"/>
              <a:buChar char="•"/>
            </a:pPr>
            <a:r>
              <a:rPr lang="en-US" sz="1400" dirty="0" smtClean="0"/>
              <a:t>  Input granulated NCEP gridded precipitable water, total ozone fields </a:t>
            </a:r>
            <a:endParaRPr lang="en-US" sz="1400" dirty="0"/>
          </a:p>
          <a:p>
            <a:pPr algn="l">
              <a:spcBef>
                <a:spcPts val="600"/>
              </a:spcBef>
              <a:buFont typeface="Arial" pitchFamily="34" charset="0"/>
              <a:buChar char="•"/>
            </a:pPr>
            <a:r>
              <a:rPr lang="en-US" sz="1400" dirty="0"/>
              <a:t>  </a:t>
            </a:r>
            <a:r>
              <a:rPr lang="en-US" sz="1400" dirty="0" smtClean="0"/>
              <a:t>Obtain snow </a:t>
            </a:r>
            <a:r>
              <a:rPr lang="en-US" sz="1400" dirty="0"/>
              <a:t>depth for each ice thickness bin obtained from </a:t>
            </a:r>
            <a:r>
              <a:rPr lang="en-US" sz="1400" dirty="0" smtClean="0"/>
              <a:t>climatology modeled snow depth/ice thickness  </a:t>
            </a:r>
            <a:r>
              <a:rPr lang="en-US" sz="1400" dirty="0"/>
              <a:t>LUT</a:t>
            </a:r>
          </a:p>
          <a:p>
            <a:pPr algn="l">
              <a:spcBef>
                <a:spcPts val="600"/>
              </a:spcBef>
              <a:buFont typeface="Arial" pitchFamily="34" charset="0"/>
              <a:buChar char="•"/>
            </a:pPr>
            <a:r>
              <a:rPr lang="en-US" sz="1400" dirty="0"/>
              <a:t>   </a:t>
            </a:r>
            <a:r>
              <a:rPr lang="en-US" sz="1400" dirty="0" smtClean="0"/>
              <a:t>Retrieve </a:t>
            </a:r>
            <a:r>
              <a:rPr lang="en-US" sz="1400" dirty="0"/>
              <a:t>ice thickness from sea ice reflectance LUT using </a:t>
            </a:r>
            <a:r>
              <a:rPr lang="en-US" sz="1400" dirty="0" smtClean="0"/>
              <a:t>ice tie point reflectances, modeled snow depth, AOT, precip. water and solar and satellite view geometry</a:t>
            </a:r>
          </a:p>
          <a:p>
            <a:pPr algn="l">
              <a:spcBef>
                <a:spcPts val="600"/>
              </a:spcBef>
              <a:buFont typeface="Arial" pitchFamily="34" charset="0"/>
              <a:buChar char="•"/>
            </a:pPr>
            <a:r>
              <a:rPr lang="en-US" sz="1400" dirty="0" smtClean="0"/>
              <a:t> Classify </a:t>
            </a:r>
            <a:r>
              <a:rPr lang="en-US" sz="1400" dirty="0"/>
              <a:t>by comparing retrieved ice thickness to </a:t>
            </a:r>
            <a:r>
              <a:rPr lang="en-US" sz="1400" dirty="0" smtClean="0"/>
              <a:t>30 cm ice </a:t>
            </a:r>
            <a:r>
              <a:rPr lang="en-US" sz="1400" dirty="0"/>
              <a:t>thickness </a:t>
            </a:r>
            <a:r>
              <a:rPr lang="en-US" sz="1400" dirty="0" smtClean="0"/>
              <a:t>threshold</a:t>
            </a:r>
            <a:endParaRPr lang="en-US" sz="1400" dirty="0"/>
          </a:p>
        </p:txBody>
      </p:sp>
      <p:sp>
        <p:nvSpPr>
          <p:cNvPr id="13" name="Text Box 16"/>
          <p:cNvSpPr txBox="1">
            <a:spLocks noChangeArrowheads="1"/>
          </p:cNvSpPr>
          <p:nvPr/>
        </p:nvSpPr>
        <p:spPr bwMode="auto">
          <a:xfrm>
            <a:off x="457200" y="3888512"/>
            <a:ext cx="8406384" cy="1184940"/>
          </a:xfrm>
          <a:prstGeom prst="rect">
            <a:avLst/>
          </a:prstGeom>
          <a:solidFill>
            <a:schemeClr val="bg1">
              <a:lumMod val="85000"/>
            </a:schemeClr>
          </a:solidFill>
          <a:ln w="9525">
            <a:solidFill>
              <a:schemeClr val="tx1"/>
            </a:solidFill>
            <a:miter lim="800000"/>
            <a:headEnd/>
            <a:tailEnd/>
          </a:ln>
          <a:effectLst/>
        </p:spPr>
        <p:txBody>
          <a:bodyPr wrap="square">
            <a:spAutoFit/>
          </a:bodyPr>
          <a:lstStyle/>
          <a:p>
            <a:pPr marL="342900" indent="-342900" algn="l">
              <a:spcBef>
                <a:spcPts val="600"/>
              </a:spcBef>
              <a:buFont typeface="Arial" pitchFamily="34" charset="0"/>
              <a:buChar char="•"/>
            </a:pPr>
            <a:r>
              <a:rPr lang="en-US" sz="1400" dirty="0" smtClean="0"/>
              <a:t>Input Ice Temperature Tie Point IP</a:t>
            </a:r>
          </a:p>
          <a:p>
            <a:pPr marL="342900" indent="-342900" algn="l">
              <a:spcBef>
                <a:spcPts val="600"/>
              </a:spcBef>
              <a:buFont typeface="Arial" pitchFamily="34" charset="0"/>
              <a:buChar char="•"/>
            </a:pPr>
            <a:r>
              <a:rPr lang="en-US" sz="1400" dirty="0" smtClean="0"/>
              <a:t>Input granulated NCEP gridded surface fields (sfc.P, sfc air temp, specific hum. etc…)  </a:t>
            </a:r>
          </a:p>
          <a:p>
            <a:pPr marL="342900" indent="-342900" algn="l">
              <a:spcBef>
                <a:spcPts val="600"/>
              </a:spcBef>
              <a:buFont typeface="Arial" pitchFamily="34" charset="0"/>
              <a:buChar char="•"/>
            </a:pPr>
            <a:r>
              <a:rPr lang="en-US" sz="1400" dirty="0" smtClean="0"/>
              <a:t>Compute </a:t>
            </a:r>
            <a:r>
              <a:rPr lang="en-US" sz="1400" dirty="0"/>
              <a:t>snow depth for 30cm ice thickness threshold from heat/energy balance</a:t>
            </a:r>
          </a:p>
          <a:p>
            <a:pPr marL="342900" indent="-342900" algn="l">
              <a:spcBef>
                <a:spcPts val="600"/>
              </a:spcBef>
              <a:buFont typeface="Arial" pitchFamily="34" charset="0"/>
              <a:buChar char="•"/>
            </a:pPr>
            <a:r>
              <a:rPr lang="en-US" sz="1400" dirty="0"/>
              <a:t>Classify by comparing computed and climatology LUT snow </a:t>
            </a:r>
            <a:r>
              <a:rPr lang="en-US" sz="1400" dirty="0" smtClean="0"/>
              <a:t>accumulation </a:t>
            </a:r>
            <a:r>
              <a:rPr lang="en-US" sz="1400" dirty="0"/>
              <a:t>for </a:t>
            </a:r>
            <a:r>
              <a:rPr lang="en-US" sz="1400" dirty="0" smtClean="0"/>
              <a:t>a 30 cm ice thickness threshold</a:t>
            </a:r>
            <a:endParaRPr lang="en-US" sz="1400" dirty="0"/>
          </a:p>
        </p:txBody>
      </p:sp>
    </p:spTree>
    <p:extLst>
      <p:ext uri="{BB962C8B-B14F-4D97-AF65-F5344CB8AC3E}">
        <p14:creationId xmlns:p14="http://schemas.microsoft.com/office/powerpoint/2010/main" val="21391047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History of Algorithm changes/updates</a:t>
            </a:r>
            <a:endParaRPr lang="en-US" sz="32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39</a:t>
            </a:fld>
            <a:endParaRPr lang="en-US" dirty="0"/>
          </a:p>
        </p:txBody>
      </p:sp>
      <p:graphicFrame>
        <p:nvGraphicFramePr>
          <p:cNvPr id="9" name="Content Placeholder 4"/>
          <p:cNvGraphicFramePr>
            <a:graphicFrameLocks/>
          </p:cNvGraphicFramePr>
          <p:nvPr/>
        </p:nvGraphicFramePr>
        <p:xfrm>
          <a:off x="457200" y="1217225"/>
          <a:ext cx="8229600" cy="2580640"/>
        </p:xfrm>
        <a:graphic>
          <a:graphicData uri="http://schemas.openxmlformats.org/drawingml/2006/table">
            <a:tbl>
              <a:tblPr firstRow="1" bandRow="1">
                <a:tableStyleId>{5C22544A-7EE6-4342-B048-85BDC9FD1C3A}</a:tableStyleId>
              </a:tblPr>
              <a:tblGrid>
                <a:gridCol w="1300348"/>
                <a:gridCol w="1520042"/>
                <a:gridCol w="2624446"/>
                <a:gridCol w="2784764"/>
              </a:tblGrid>
              <a:tr h="370840">
                <a:tc>
                  <a:txBody>
                    <a:bodyPr/>
                    <a:lstStyle/>
                    <a:p>
                      <a:r>
                        <a:rPr lang="en-US" dirty="0" smtClean="0"/>
                        <a:t>Date</a:t>
                      </a:r>
                      <a:endParaRPr lang="en-US" dirty="0"/>
                    </a:p>
                  </a:txBody>
                  <a:tcPr/>
                </a:tc>
                <a:tc>
                  <a:txBody>
                    <a:bodyPr/>
                    <a:lstStyle/>
                    <a:p>
                      <a:r>
                        <a:rPr lang="en-US" dirty="0" smtClean="0"/>
                        <a:t>Update/DR#</a:t>
                      </a:r>
                      <a:endParaRPr lang="en-US" dirty="0"/>
                    </a:p>
                  </a:txBody>
                  <a:tcPr/>
                </a:tc>
                <a:tc>
                  <a:txBody>
                    <a:bodyPr/>
                    <a:lstStyle/>
                    <a:p>
                      <a:r>
                        <a:rPr lang="en-US" dirty="0" smtClean="0"/>
                        <a:t>Reason</a:t>
                      </a:r>
                      <a:endParaRPr lang="en-US" dirty="0"/>
                    </a:p>
                  </a:txBody>
                  <a:tcPr/>
                </a:tc>
                <a:tc>
                  <a:txBody>
                    <a:bodyPr/>
                    <a:lstStyle/>
                    <a:p>
                      <a:r>
                        <a:rPr lang="en-US" dirty="0" smtClean="0"/>
                        <a:t>Status</a:t>
                      </a:r>
                      <a:endParaRPr lang="en-US" dirty="0"/>
                    </a:p>
                  </a:txBody>
                  <a:tcPr/>
                </a:tc>
              </a:tr>
              <a:tr h="370840">
                <a:tc>
                  <a:txBody>
                    <a:bodyPr/>
                    <a:lstStyle/>
                    <a:p>
                      <a:r>
                        <a:rPr lang="en-US" sz="1200" kern="1200" dirty="0" smtClean="0">
                          <a:solidFill>
                            <a:schemeClr val="dk1"/>
                          </a:solidFill>
                          <a:latin typeface="+mn-lt"/>
                          <a:ea typeface="+mn-ea"/>
                          <a:cs typeface="+mn-cs"/>
                        </a:rPr>
                        <a:t>2/27/2013</a:t>
                      </a:r>
                      <a:endParaRPr lang="en-US" sz="1200" dirty="0">
                        <a:solidFill>
                          <a:schemeClr val="tx1"/>
                        </a:solidFill>
                      </a:endParaRPr>
                    </a:p>
                  </a:txBody>
                  <a:tcPr/>
                </a:tc>
                <a:tc>
                  <a:txBody>
                    <a:bodyPr/>
                    <a:lstStyle/>
                    <a:p>
                      <a:r>
                        <a:rPr lang="en-US" sz="1200" dirty="0" smtClean="0">
                          <a:solidFill>
                            <a:schemeClr val="tx1"/>
                          </a:solidFill>
                        </a:rPr>
                        <a:t>DR 7068</a:t>
                      </a:r>
                      <a:endParaRPr lang="en-US" sz="1200" dirty="0">
                        <a:solidFill>
                          <a:schemeClr val="tx1"/>
                        </a:solidFill>
                      </a:endParaRPr>
                    </a:p>
                  </a:txBody>
                  <a:tcPr/>
                </a:tc>
                <a:tc>
                  <a:txBody>
                    <a:bodyPr/>
                    <a:lstStyle/>
                    <a:p>
                      <a:r>
                        <a:rPr lang="en-US" sz="1200" kern="1200" dirty="0" smtClean="0">
                          <a:solidFill>
                            <a:schemeClr val="dk1"/>
                          </a:solidFill>
                          <a:latin typeface="+mn-lt"/>
                          <a:ea typeface="+mn-ea"/>
                          <a:cs typeface="+mn-cs"/>
                        </a:rPr>
                        <a:t>RTN Sev2 PCR (VIIRS-SIC-EDR fill conditions not applied to both fields in the EDR)</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r>
                        <a:rPr lang="en-US" sz="1200" dirty="0" smtClean="0">
                          <a:solidFill>
                            <a:schemeClr val="tx1"/>
                          </a:solidFill>
                        </a:rPr>
                        <a:t> 02-03-2011</a:t>
                      </a:r>
                      <a:endParaRPr lang="en-US" sz="1200" dirty="0">
                        <a:solidFill>
                          <a:schemeClr val="tx1"/>
                        </a:solidFill>
                      </a:endParaRPr>
                    </a:p>
                  </a:txBody>
                  <a:tcPr/>
                </a:tc>
                <a:tc>
                  <a:txBody>
                    <a:bodyPr/>
                    <a:lstStyle/>
                    <a:p>
                      <a:r>
                        <a:rPr lang="en-US" sz="1200" dirty="0" smtClean="0">
                          <a:solidFill>
                            <a:schemeClr val="tx1"/>
                          </a:solidFill>
                        </a:rPr>
                        <a:t>DR 4197 </a:t>
                      </a:r>
                      <a:endParaRPr lang="en-US" sz="1200" dirty="0">
                        <a:solidFill>
                          <a:schemeClr val="tx1"/>
                        </a:solidFill>
                      </a:endParaRPr>
                    </a:p>
                  </a:txBody>
                  <a:tcPr/>
                </a:tc>
                <a:tc>
                  <a:txBody>
                    <a:bodyPr/>
                    <a:lstStyle/>
                    <a:p>
                      <a:r>
                        <a:rPr lang="en-US" sz="1200" kern="1200" dirty="0" smtClean="0">
                          <a:solidFill>
                            <a:schemeClr val="dk1"/>
                          </a:solidFill>
                          <a:latin typeface="+mn-lt"/>
                          <a:ea typeface="+mn-ea"/>
                          <a:cs typeface="+mn-cs"/>
                        </a:rPr>
                        <a:t> Sea Ice Model based problems</a:t>
                      </a:r>
                      <a:endParaRPr lang="en-US" sz="1200" dirty="0">
                        <a:latin typeface="+mn-lt"/>
                      </a:endParaRPr>
                    </a:p>
                  </a:txBody>
                  <a:tcPr/>
                </a:tc>
                <a:tc>
                  <a:txBody>
                    <a:bodyPr/>
                    <a:lstStyle/>
                    <a:p>
                      <a:r>
                        <a:rPr lang="en-US" sz="1200" dirty="0" smtClean="0"/>
                        <a:t> </a:t>
                      </a:r>
                      <a:r>
                        <a:rPr lang="en-US" sz="1200" kern="1200" dirty="0" smtClean="0">
                          <a:solidFill>
                            <a:schemeClr val="dk1"/>
                          </a:solidFill>
                          <a:latin typeface="+mn-lt"/>
                          <a:ea typeface="+mn-ea"/>
                          <a:cs typeface="+mn-cs"/>
                        </a:rPr>
                        <a:t>Future Re-Evaluation</a:t>
                      </a:r>
                      <a:endParaRPr lang="en-US" sz="1200" dirty="0"/>
                    </a:p>
                  </a:txBody>
                  <a:tcPr/>
                </a:tc>
              </a:tr>
              <a:tr h="370840">
                <a:tc>
                  <a:txBody>
                    <a:bodyPr/>
                    <a:lstStyle/>
                    <a:p>
                      <a:r>
                        <a:rPr lang="en-US" sz="1200" dirty="0" smtClean="0">
                          <a:solidFill>
                            <a:schemeClr val="tx1"/>
                          </a:solidFill>
                        </a:rPr>
                        <a:t>07-17-2009</a:t>
                      </a:r>
                      <a:endParaRPr lang="en-US" sz="1200" dirty="0">
                        <a:solidFill>
                          <a:schemeClr val="tx1"/>
                        </a:solidFill>
                      </a:endParaRPr>
                    </a:p>
                  </a:txBody>
                  <a:tcPr/>
                </a:tc>
                <a:tc>
                  <a:txBody>
                    <a:bodyPr/>
                    <a:lstStyle/>
                    <a:p>
                      <a:r>
                        <a:rPr lang="en-US" sz="1200" dirty="0" smtClean="0">
                          <a:solidFill>
                            <a:schemeClr val="tx1"/>
                          </a:solidFill>
                        </a:rPr>
                        <a:t>DR 2844</a:t>
                      </a:r>
                      <a:endParaRPr lang="en-US" sz="1200" dirty="0">
                        <a:solidFill>
                          <a:schemeClr val="tx1"/>
                        </a:solidFill>
                      </a:endParaRPr>
                    </a:p>
                  </a:txBody>
                  <a:tcPr/>
                </a:tc>
                <a:tc>
                  <a:txBody>
                    <a:bodyPr/>
                    <a:lstStyle/>
                    <a:p>
                      <a:r>
                        <a:rPr lang="en-US" sz="1200" kern="1200" dirty="0" smtClean="0">
                          <a:solidFill>
                            <a:schemeClr val="dk1"/>
                          </a:solidFill>
                          <a:latin typeface="+mn-lt"/>
                          <a:ea typeface="+mn-ea"/>
                          <a:cs typeface="+mn-cs"/>
                        </a:rPr>
                        <a:t>Sea ice age ATBD does not meet scientific standards</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r>
                        <a:rPr lang="en-US" sz="1200" dirty="0" smtClean="0">
                          <a:solidFill>
                            <a:schemeClr val="tx1"/>
                          </a:solidFill>
                        </a:rPr>
                        <a:t>07-17-2009</a:t>
                      </a:r>
                      <a:endParaRPr lang="en-US" sz="1200" dirty="0">
                        <a:solidFill>
                          <a:schemeClr val="tx1"/>
                        </a:solidFill>
                      </a:endParaRPr>
                    </a:p>
                  </a:txBody>
                  <a:tcPr/>
                </a:tc>
                <a:tc>
                  <a:txBody>
                    <a:bodyPr/>
                    <a:lstStyle/>
                    <a:p>
                      <a:r>
                        <a:rPr lang="en-US" sz="1200" dirty="0" smtClean="0"/>
                        <a:t>DR</a:t>
                      </a:r>
                      <a:r>
                        <a:rPr lang="en-US" sz="1200" baseline="0" dirty="0" smtClean="0"/>
                        <a:t> 2723</a:t>
                      </a:r>
                      <a:endParaRPr lang="en-US" sz="1200" dirty="0"/>
                    </a:p>
                  </a:txBody>
                  <a:tcPr/>
                </a:tc>
                <a:tc>
                  <a:txBody>
                    <a:bodyPr/>
                    <a:lstStyle/>
                    <a:p>
                      <a:r>
                        <a:rPr lang="en-US" sz="1200" kern="1200" dirty="0" smtClean="0">
                          <a:solidFill>
                            <a:schemeClr val="dk1"/>
                          </a:solidFill>
                          <a:latin typeface="+mn-lt"/>
                          <a:ea typeface="+mn-ea"/>
                          <a:cs typeface="+mn-cs"/>
                        </a:rPr>
                        <a:t>Snow-depth-on-sea-ice-LUT</a:t>
                      </a:r>
                      <a:endParaRPr lang="en-US" sz="1200" dirty="0">
                        <a:latin typeface="+mn-lt"/>
                      </a:endParaRPr>
                    </a:p>
                  </a:txBody>
                  <a:tcPr/>
                </a:tc>
                <a:tc>
                  <a:txBody>
                    <a:bodyPr/>
                    <a:lstStyle/>
                    <a:p>
                      <a:r>
                        <a:rPr lang="en-US" sz="1200" dirty="0" smtClean="0"/>
                        <a:t>To</a:t>
                      </a:r>
                      <a:r>
                        <a:rPr lang="en-US" sz="1200" baseline="0" dirty="0" smtClean="0"/>
                        <a:t> be re-evaluated</a:t>
                      </a:r>
                      <a:endParaRPr lang="en-US" sz="1200" dirty="0"/>
                    </a:p>
                  </a:txBody>
                  <a:tcPr/>
                </a:tc>
              </a:tr>
              <a:tr h="370840">
                <a:tc>
                  <a:txBody>
                    <a:bodyPr/>
                    <a:lstStyle/>
                    <a:p>
                      <a:endParaRPr lang="en-US" sz="1200" dirty="0">
                        <a:solidFill>
                          <a:schemeClr val="tx1"/>
                        </a:solidFill>
                      </a:endParaRPr>
                    </a:p>
                  </a:txBody>
                  <a:tcPr/>
                </a:tc>
                <a:tc>
                  <a:txBody>
                    <a:bodyPr/>
                    <a:lstStyle/>
                    <a:p>
                      <a:endParaRPr lang="en-US" sz="1200" dirty="0"/>
                    </a:p>
                  </a:txBody>
                  <a:tcPr/>
                </a:tc>
                <a:tc>
                  <a:txBody>
                    <a:bodyPr/>
                    <a:lstStyle/>
                    <a:p>
                      <a:endParaRPr lang="en-US" sz="1200" dirty="0">
                        <a:latin typeface="+mn-lt"/>
                      </a:endParaRPr>
                    </a:p>
                  </a:txBody>
                  <a:tcPr/>
                </a:tc>
                <a:tc>
                  <a:txBody>
                    <a:bodyPr/>
                    <a:lstStyle/>
                    <a:p>
                      <a:endParaRPr lang="en-US" sz="1200" dirty="0"/>
                    </a:p>
                  </a:txBody>
                  <a:tcPr/>
                </a:tc>
              </a:tr>
            </a:tbl>
          </a:graphicData>
        </a:graphic>
      </p:graphicFrame>
    </p:spTree>
    <p:extLst>
      <p:ext uri="{BB962C8B-B14F-4D97-AF65-F5344CB8AC3E}">
        <p14:creationId xmlns:p14="http://schemas.microsoft.com/office/powerpoint/2010/main" val="25414002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Provisional EDR Maturity Definition</a:t>
            </a:r>
            <a:endParaRPr lang="en-US" dirty="0"/>
          </a:p>
        </p:txBody>
      </p:sp>
      <p:sp>
        <p:nvSpPr>
          <p:cNvPr id="8" name="Content Placeholder 7"/>
          <p:cNvSpPr>
            <a:spLocks noGrp="1"/>
          </p:cNvSpPr>
          <p:nvPr>
            <p:ph idx="1"/>
          </p:nvPr>
        </p:nvSpPr>
        <p:spPr>
          <a:xfrm>
            <a:off x="457200" y="1371601"/>
            <a:ext cx="8229600" cy="3448878"/>
          </a:xfrm>
        </p:spPr>
        <p:txBody>
          <a:bodyPr>
            <a:normAutofit lnSpcReduction="10000"/>
          </a:bodyPr>
          <a:lstStyle/>
          <a:p>
            <a:r>
              <a:rPr lang="en-US" sz="2400" dirty="0"/>
              <a:t>Product quality may not be optimal </a:t>
            </a:r>
          </a:p>
          <a:p>
            <a:r>
              <a:rPr lang="en-US" sz="2400" dirty="0"/>
              <a:t>Incremental product improvements are still occurring</a:t>
            </a:r>
          </a:p>
          <a:p>
            <a:r>
              <a:rPr lang="en-US" sz="2400" dirty="0"/>
              <a:t>Version control is in affect</a:t>
            </a:r>
          </a:p>
          <a:p>
            <a:r>
              <a:rPr lang="en-US" sz="2400" dirty="0"/>
              <a:t>General research community is encouraged to participate in the QA and validation of the product, but need to be aware that product validation and QA are ongoing </a:t>
            </a:r>
          </a:p>
          <a:p>
            <a:r>
              <a:rPr lang="en-US" sz="2400" dirty="0"/>
              <a:t>Users are urged to consult the EDR product status document prior to use of the data in publications </a:t>
            </a:r>
          </a:p>
          <a:p>
            <a:r>
              <a:rPr lang="en-US" sz="2400" dirty="0"/>
              <a:t>Ready for operational evaluation</a:t>
            </a:r>
          </a:p>
        </p:txBody>
      </p:sp>
      <p:sp>
        <p:nvSpPr>
          <p:cNvPr id="5" name="Slide Number Placeholder 4"/>
          <p:cNvSpPr>
            <a:spLocks noGrp="1"/>
          </p:cNvSpPr>
          <p:nvPr>
            <p:ph type="sldNum" sz="quarter" idx="12"/>
          </p:nvPr>
        </p:nvSpPr>
        <p:spPr/>
        <p:txBody>
          <a:bodyPr/>
          <a:lstStyle/>
          <a:p>
            <a:fld id="{96E36F11-A39A-294D-A59D-6180D50ED29D}" type="slidenum">
              <a:rPr lang="en-US" smtClean="0"/>
              <a:pPr/>
              <a:t>4</a:t>
            </a:fld>
            <a:endParaRPr lang="en-US" dirty="0"/>
          </a:p>
        </p:txBody>
      </p:sp>
    </p:spTree>
    <p:extLst>
      <p:ext uri="{BB962C8B-B14F-4D97-AF65-F5344CB8AC3E}">
        <p14:creationId xmlns:p14="http://schemas.microsoft.com/office/powerpoint/2010/main" val="294149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660400" y="-76200"/>
            <a:ext cx="7772400" cy="1470025"/>
          </a:xfrm>
          <a:prstGeom prst="rect">
            <a:avLst/>
          </a:prstGeom>
        </p:spPr>
        <p:txBody>
          <a:bodyPr>
            <a:noAutofit/>
          </a:bodyPr>
          <a:lstStyle/>
          <a:p>
            <a:pPr lvl="0" algn="ctr">
              <a:spcBef>
                <a:spcPct val="0"/>
              </a:spcBef>
            </a:pPr>
            <a:r>
              <a:rPr lang="en-US" sz="3200" dirty="0" smtClean="0">
                <a:latin typeface="+mj-lt"/>
                <a:ea typeface="+mj-ea"/>
                <a:cs typeface="+mj-cs"/>
              </a:rPr>
              <a:t>Ice Age</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Day (reflectance</a:t>
            </a:r>
            <a:r>
              <a:rPr kumimoji="0" lang="en-US" sz="3200" b="0" i="0" u="none" strike="noStrike" kern="1200" cap="none" spc="0" normalizeH="0" noProof="0" dirty="0" smtClean="0">
                <a:ln>
                  <a:noFill/>
                </a:ln>
                <a:solidFill>
                  <a:schemeClr val="tx1"/>
                </a:solidFill>
                <a:effectLst/>
                <a:uLnTx/>
                <a:uFillTx/>
                <a:latin typeface="+mj-lt"/>
                <a:ea typeface="+mj-ea"/>
                <a:cs typeface="+mj-cs"/>
              </a:rPr>
              <a:t> based)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Algorithm</a:t>
            </a:r>
            <a:r>
              <a:rPr kumimoji="0" lang="en-US" sz="3200" b="0" i="0" u="none" strike="noStrike" kern="1200" cap="none" spc="0" normalizeH="0" noProof="0" dirty="0" smtClean="0">
                <a:ln>
                  <a:noFill/>
                </a:ln>
                <a:solidFill>
                  <a:schemeClr val="tx1"/>
                </a:solidFill>
                <a:effectLst/>
                <a:uLnTx/>
                <a:uFillTx/>
                <a:latin typeface="+mj-lt"/>
                <a:ea typeface="+mj-ea"/>
                <a:cs typeface="+mj-cs"/>
              </a:rPr>
              <a:t> Dependencies on </a:t>
            </a:r>
            <a:r>
              <a:rPr lang="en-US" sz="3200" dirty="0" smtClean="0">
                <a:latin typeface="+mj-lt"/>
              </a:rPr>
              <a:t>Ancillary</a:t>
            </a:r>
            <a:r>
              <a:rPr lang="en-US" sz="3200" dirty="0" smtClean="0">
                <a:latin typeface="+mj-lt"/>
                <a:ea typeface="+mj-ea"/>
                <a:cs typeface="+mj-cs"/>
              </a:rPr>
              <a:t> Data and LUTs</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21" name="Table 20"/>
          <p:cNvGraphicFramePr>
            <a:graphicFrameLocks noGrp="1"/>
          </p:cNvGraphicFramePr>
          <p:nvPr/>
        </p:nvGraphicFramePr>
        <p:xfrm>
          <a:off x="762000" y="1774825"/>
          <a:ext cx="7620000" cy="3576319"/>
        </p:xfrm>
        <a:graphic>
          <a:graphicData uri="http://schemas.openxmlformats.org/drawingml/2006/table">
            <a:tbl>
              <a:tblPr firstRow="1" bandRow="1">
                <a:tableStyleId>{5C22544A-7EE6-4342-B048-85BDC9FD1C3A}</a:tableStyleId>
              </a:tblPr>
              <a:tblGrid>
                <a:gridCol w="3810000"/>
                <a:gridCol w="3810000"/>
              </a:tblGrid>
              <a:tr h="370840">
                <a:tc>
                  <a:txBody>
                    <a:bodyPr/>
                    <a:lstStyle/>
                    <a:p>
                      <a:pPr algn="ctr"/>
                      <a:r>
                        <a:rPr lang="en-US" sz="1400" dirty="0" smtClean="0"/>
                        <a:t>Data</a:t>
                      </a:r>
                      <a:r>
                        <a:rPr lang="en-US" sz="1400" baseline="0" dirty="0" smtClean="0"/>
                        <a:t> Type</a:t>
                      </a:r>
                      <a:endParaRPr lang="en-US" sz="1400" dirty="0"/>
                    </a:p>
                  </a:txBody>
                  <a:tcPr/>
                </a:tc>
                <a:tc>
                  <a:txBody>
                    <a:bodyPr/>
                    <a:lstStyle/>
                    <a:p>
                      <a:pPr algn="ctr"/>
                      <a:r>
                        <a:rPr lang="en-US" sz="1400" dirty="0" smtClean="0"/>
                        <a:t>Description</a:t>
                      </a:r>
                      <a:endParaRPr lang="en-US" sz="1400" dirty="0"/>
                    </a:p>
                  </a:txBody>
                  <a:tcPr/>
                </a:tc>
              </a:tr>
              <a:tr h="370840">
                <a:tc>
                  <a:txBody>
                    <a:bodyPr/>
                    <a:lstStyle/>
                    <a:p>
                      <a:r>
                        <a:rPr lang="en-US" sz="1400" dirty="0" smtClean="0"/>
                        <a:t>O3</a:t>
                      </a:r>
                      <a:endParaRPr lang="en-US" sz="1400" dirty="0"/>
                    </a:p>
                  </a:txBody>
                  <a:tcPr/>
                </a:tc>
                <a:tc>
                  <a:txBody>
                    <a:bodyPr/>
                    <a:lstStyle/>
                    <a:p>
                      <a:r>
                        <a:rPr lang="en-US" sz="1400" dirty="0" smtClean="0"/>
                        <a:t>NCEP granulated</a:t>
                      </a:r>
                      <a:r>
                        <a:rPr lang="en-US" sz="1400" baseline="0" dirty="0" smtClean="0"/>
                        <a:t> </a:t>
                      </a:r>
                      <a:r>
                        <a:rPr lang="en-US" sz="1400" dirty="0" smtClean="0"/>
                        <a:t>Total Col. Ozone</a:t>
                      </a:r>
                      <a:endParaRPr lang="en-US" sz="1400" dirty="0"/>
                    </a:p>
                  </a:txBody>
                  <a:tcPr/>
                </a:tc>
              </a:tr>
              <a:tr h="370840">
                <a:tc>
                  <a:txBody>
                    <a:bodyPr/>
                    <a:lstStyle/>
                    <a:p>
                      <a:r>
                        <a:rPr lang="en-US" sz="1400" dirty="0" smtClean="0"/>
                        <a:t>PW</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NCEP granulated</a:t>
                      </a:r>
                      <a:r>
                        <a:rPr lang="en-US" sz="1400" baseline="0" dirty="0" smtClean="0"/>
                        <a:t> Precip.Water</a:t>
                      </a:r>
                      <a:endParaRPr lang="en-US" sz="1400" dirty="0" smtClean="0"/>
                    </a:p>
                    <a:p>
                      <a:endParaRPr lang="en-US" sz="1400" dirty="0"/>
                    </a:p>
                  </a:txBody>
                  <a:tcPr/>
                </a:tc>
              </a:tr>
              <a:tr h="370840">
                <a:tc>
                  <a:txBody>
                    <a:bodyPr/>
                    <a:lstStyle/>
                    <a:p>
                      <a:r>
                        <a:rPr lang="en-US" sz="1400" dirty="0" smtClean="0"/>
                        <a:t>Snow Depth/Ice</a:t>
                      </a:r>
                      <a:r>
                        <a:rPr lang="en-US" sz="1400" baseline="0" dirty="0" smtClean="0"/>
                        <a:t> Thickness Climatology LUT </a:t>
                      </a:r>
                      <a:endParaRPr lang="en-US" sz="1400" dirty="0"/>
                    </a:p>
                  </a:txBody>
                  <a:tcPr/>
                </a:tc>
                <a:tc>
                  <a:txBody>
                    <a:bodyPr/>
                    <a:lstStyle/>
                    <a:p>
                      <a:r>
                        <a:rPr lang="en-US" sz="1400" dirty="0" smtClean="0"/>
                        <a:t>Modeled snow depth accumulation</a:t>
                      </a:r>
                      <a:r>
                        <a:rPr lang="en-US" sz="1400" baseline="0" dirty="0" smtClean="0"/>
                        <a:t> </a:t>
                      </a:r>
                      <a:r>
                        <a:rPr lang="en-US" sz="1400" dirty="0" smtClean="0"/>
                        <a:t>as a function of ice thickness (based</a:t>
                      </a:r>
                      <a:r>
                        <a:rPr lang="en-US" sz="1400" baseline="0" dirty="0" smtClean="0"/>
                        <a:t> on computed ice thickness growth time from long term monthly NCEP climatology precip. rate and surface. air temp)</a:t>
                      </a:r>
                      <a:endParaRPr lang="en-US" sz="1400" dirty="0"/>
                    </a:p>
                  </a:txBody>
                  <a:tcPr/>
                </a:tc>
              </a:tr>
              <a:tr h="370840">
                <a:tc>
                  <a:txBody>
                    <a:bodyPr/>
                    <a:lstStyle/>
                    <a:p>
                      <a:r>
                        <a:rPr lang="en-US" sz="1400" dirty="0" smtClean="0"/>
                        <a:t> Sea Ice Reflectance</a:t>
                      </a:r>
                      <a:r>
                        <a:rPr lang="en-US" sz="1400" baseline="0" dirty="0" smtClean="0"/>
                        <a:t> LUT</a:t>
                      </a:r>
                      <a:endParaRPr lang="en-US" sz="1400" dirty="0"/>
                    </a:p>
                  </a:txBody>
                  <a:tcPr/>
                </a:tc>
                <a:tc>
                  <a:txBody>
                    <a:bodyPr/>
                    <a:lstStyle/>
                    <a:p>
                      <a:r>
                        <a:rPr lang="en-US" sz="1400" dirty="0" smtClean="0"/>
                        <a:t>Sea Ice reflectance</a:t>
                      </a:r>
                      <a:r>
                        <a:rPr lang="en-US" sz="1400" baseline="0" dirty="0" smtClean="0"/>
                        <a:t> (</a:t>
                      </a:r>
                      <a:r>
                        <a:rPr lang="en-US" sz="1400" dirty="0" smtClean="0"/>
                        <a:t>RTM</a:t>
                      </a:r>
                      <a:r>
                        <a:rPr lang="en-US" sz="1400" baseline="0" dirty="0" smtClean="0"/>
                        <a:t> modeled) for I1, I2 as a function of :</a:t>
                      </a:r>
                    </a:p>
                    <a:p>
                      <a:r>
                        <a:rPr lang="en-US" sz="1400" baseline="0" dirty="0" smtClean="0"/>
                        <a:t>   ice thickness, snow depth, precip. water ,</a:t>
                      </a:r>
                    </a:p>
                    <a:p>
                      <a:r>
                        <a:rPr lang="en-US" sz="1400" baseline="0" dirty="0" smtClean="0"/>
                        <a:t>   total ozone, aot , aerosol model(2),</a:t>
                      </a:r>
                    </a:p>
                    <a:p>
                      <a:r>
                        <a:rPr lang="en-US" sz="1400" baseline="0" dirty="0" smtClean="0"/>
                        <a:t>   solar zenith, relative azimuth, sat. view zenith</a:t>
                      </a:r>
                    </a:p>
                    <a:p>
                      <a:r>
                        <a:rPr lang="en-US" sz="1400" baseline="0" dirty="0" smtClean="0"/>
                        <a:t>   </a:t>
                      </a:r>
                      <a:endParaRPr lang="en-US" sz="1400" dirty="0"/>
                    </a:p>
                  </a:txBody>
                  <a:tcPr/>
                </a:tc>
              </a:tr>
            </a:tbl>
          </a:graphicData>
        </a:graphic>
      </p:graphicFrame>
      <p:sp>
        <p:nvSpPr>
          <p:cNvPr id="4" name="Rectangle 3"/>
          <p:cNvSpPr/>
          <p:nvPr/>
        </p:nvSpPr>
        <p:spPr>
          <a:xfrm>
            <a:off x="419100" y="5674310"/>
            <a:ext cx="8534400" cy="646331"/>
          </a:xfrm>
          <a:prstGeom prst="rect">
            <a:avLst/>
          </a:prstGeom>
        </p:spPr>
        <p:txBody>
          <a:bodyPr wrap="square">
            <a:spAutoFit/>
          </a:bodyPr>
          <a:lstStyle/>
          <a:p>
            <a:r>
              <a:rPr lang="en-US" dirty="0" smtClean="0"/>
              <a:t>Discontinuities in the ice age sometimes observed aligned along 0.5 deg. lat/</a:t>
            </a:r>
            <a:r>
              <a:rPr lang="en-US" dirty="0" err="1" smtClean="0"/>
              <a:t>lon</a:t>
            </a:r>
            <a:r>
              <a:rPr lang="en-US" dirty="0" smtClean="0"/>
              <a:t> boundaries are strongly suggestive of sensitivity to the NCEP granulated ancillary fields.</a:t>
            </a:r>
            <a:endParaRPr lang="en-US" dirty="0"/>
          </a:p>
        </p:txBody>
      </p:sp>
    </p:spTree>
    <p:extLst>
      <p:ext uri="{BB962C8B-B14F-4D97-AF65-F5344CB8AC3E}">
        <p14:creationId xmlns:p14="http://schemas.microsoft.com/office/powerpoint/2010/main" val="3051197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170225" cy="822960"/>
          </a:xfrm>
        </p:spPr>
        <p:txBody>
          <a:bodyPr>
            <a:normAutofit fontScale="90000"/>
          </a:bodyPr>
          <a:lstStyle/>
          <a:p>
            <a:r>
              <a:rPr lang="en-US" sz="3200" dirty="0" smtClean="0"/>
              <a:t>VIIRS Sea Ice Characterization EDR</a:t>
            </a:r>
            <a:br>
              <a:rPr lang="en-US" sz="3200" dirty="0" smtClean="0"/>
            </a:br>
            <a:r>
              <a:rPr lang="en-US" sz="3200" dirty="0" smtClean="0"/>
              <a:t> Provisional Maturity Evaluation</a:t>
            </a:r>
            <a:endParaRPr lang="en-US" sz="3200" dirty="0"/>
          </a:p>
        </p:txBody>
      </p:sp>
      <p:sp>
        <p:nvSpPr>
          <p:cNvPr id="3" name="Content Placeholder 2"/>
          <p:cNvSpPr>
            <a:spLocks noGrp="1"/>
          </p:cNvSpPr>
          <p:nvPr>
            <p:ph idx="1"/>
          </p:nvPr>
        </p:nvSpPr>
        <p:spPr>
          <a:xfrm>
            <a:off x="397825" y="1110349"/>
            <a:ext cx="8229600" cy="5349875"/>
          </a:xfrm>
        </p:spPr>
        <p:txBody>
          <a:bodyPr>
            <a:normAutofit fontScale="92500" lnSpcReduction="20000"/>
          </a:bodyPr>
          <a:lstStyle/>
          <a:p>
            <a:pPr>
              <a:spcAft>
                <a:spcPts val="1200"/>
              </a:spcAft>
            </a:pPr>
            <a:r>
              <a:rPr lang="en-US" dirty="0" smtClean="0"/>
              <a:t>Provisional Maturity Evaluation Approaches</a:t>
            </a:r>
          </a:p>
          <a:p>
            <a:pPr lvl="1">
              <a:spcBef>
                <a:spcPts val="1200"/>
              </a:spcBef>
              <a:spcAft>
                <a:spcPts val="1200"/>
              </a:spcAft>
            </a:pPr>
            <a:r>
              <a:rPr lang="en-US" dirty="0" smtClean="0"/>
              <a:t>Our analysis has focused on the Beaufort Sea, but other regions in the Arctic and Antarctic, as well as global coverage, have been analyzed for one or more days</a:t>
            </a:r>
          </a:p>
          <a:p>
            <a:pPr lvl="1"/>
            <a:r>
              <a:rPr lang="en-US" dirty="0" smtClean="0"/>
              <a:t>Comparison of Summer Sea Ice Characterization (SIC) EDR to ice coverage shown by 4-km IMS data</a:t>
            </a:r>
          </a:p>
          <a:p>
            <a:pPr lvl="2">
              <a:spcAft>
                <a:spcPts val="1200"/>
              </a:spcAft>
            </a:pPr>
            <a:r>
              <a:rPr lang="en-US" dirty="0" smtClean="0"/>
              <a:t>At this time of year, all ice should be “other ice” (not new/young) so comparison is possible</a:t>
            </a:r>
          </a:p>
          <a:p>
            <a:pPr lvl="1">
              <a:spcAft>
                <a:spcPts val="1200"/>
              </a:spcAft>
            </a:pPr>
            <a:r>
              <a:rPr lang="en-US" dirty="0" smtClean="0"/>
              <a:t>Manual inspection </a:t>
            </a:r>
            <a:r>
              <a:rPr lang="en-US" dirty="0"/>
              <a:t>of </a:t>
            </a:r>
            <a:r>
              <a:rPr lang="en-US" dirty="0" smtClean="0"/>
              <a:t>SIC </a:t>
            </a:r>
            <a:r>
              <a:rPr lang="en-US" dirty="0"/>
              <a:t>EDR </a:t>
            </a:r>
            <a:r>
              <a:rPr lang="en-US" dirty="0" smtClean="0"/>
              <a:t>images in specific regions and globally</a:t>
            </a:r>
          </a:p>
          <a:p>
            <a:pPr lvl="1"/>
            <a:r>
              <a:rPr lang="en-US" dirty="0" smtClean="0"/>
              <a:t>Comparison of SIC EDR ice classification to National Ice Center charts </a:t>
            </a:r>
          </a:p>
          <a:p>
            <a:pPr lvl="1">
              <a:buNone/>
            </a:pPr>
            <a:endParaRPr lang="en-US" dirty="0" smtClean="0"/>
          </a:p>
          <a:p>
            <a:pPr lvl="1"/>
            <a:r>
              <a:rPr lang="en-US" dirty="0" smtClean="0"/>
              <a:t>Comparisons to limited amount of airborne ice thickness data</a:t>
            </a:r>
          </a:p>
          <a:p>
            <a:pPr lvl="1"/>
            <a:endParaRPr lang="en-US" dirty="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41</a:t>
            </a:fld>
            <a:endParaRPr lang="en-US" dirty="0"/>
          </a:p>
        </p:txBody>
      </p:sp>
    </p:spTree>
    <p:extLst>
      <p:ext uri="{BB962C8B-B14F-4D97-AF65-F5344CB8AC3E}">
        <p14:creationId xmlns:p14="http://schemas.microsoft.com/office/powerpoint/2010/main" val="21713683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fontScale="90000"/>
          </a:bodyPr>
          <a:lstStyle/>
          <a:p>
            <a:r>
              <a:rPr lang="en-US" sz="3200" dirty="0" smtClean="0"/>
              <a:t>VIIRS Sea Ice Characterization EDR</a:t>
            </a:r>
            <a:br>
              <a:rPr lang="en-US" sz="3200" dirty="0" smtClean="0"/>
            </a:br>
            <a:r>
              <a:rPr lang="en-US" sz="3200" dirty="0" smtClean="0"/>
              <a:t>Provisional Maturity Evaluation</a:t>
            </a:r>
            <a:endParaRPr lang="en-US" sz="3200"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729581"/>
            <a:ext cx="4038600" cy="403860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729581"/>
            <a:ext cx="4038600" cy="4038600"/>
          </a:xfrm>
        </p:spPr>
      </p:pic>
      <p:sp>
        <p:nvSpPr>
          <p:cNvPr id="4" name="Slide Number Placeholder 3"/>
          <p:cNvSpPr>
            <a:spLocks noGrp="1"/>
          </p:cNvSpPr>
          <p:nvPr>
            <p:ph type="sldNum" sz="quarter" idx="12"/>
          </p:nvPr>
        </p:nvSpPr>
        <p:spPr/>
        <p:txBody>
          <a:bodyPr/>
          <a:lstStyle/>
          <a:p>
            <a:fld id="{96E36F11-A39A-294D-A59D-6180D50ED29D}" type="slidenum">
              <a:rPr lang="en-US" smtClean="0"/>
              <a:pPr/>
              <a:t>42</a:t>
            </a:fld>
            <a:endParaRPr lang="en-US" dirty="0"/>
          </a:p>
        </p:txBody>
      </p:sp>
      <p:sp>
        <p:nvSpPr>
          <p:cNvPr id="10" name="TextBox 9"/>
          <p:cNvSpPr txBox="1"/>
          <p:nvPr/>
        </p:nvSpPr>
        <p:spPr>
          <a:xfrm>
            <a:off x="457200" y="1094282"/>
            <a:ext cx="8229600" cy="646331"/>
          </a:xfrm>
          <a:prstGeom prst="rect">
            <a:avLst/>
          </a:prstGeom>
          <a:noFill/>
        </p:spPr>
        <p:txBody>
          <a:bodyPr wrap="square" rtlCol="0">
            <a:spAutoFit/>
          </a:bodyPr>
          <a:lstStyle/>
          <a:p>
            <a:r>
              <a:rPr lang="en-US" dirty="0" smtClean="0"/>
              <a:t>SIC EDR (left) vs. IMS Ice Extent (right).  Ice coverage is similar, but new/young ice is too extensive (as seen by </a:t>
            </a:r>
            <a:r>
              <a:rPr lang="en-US" smtClean="0"/>
              <a:t>manual interpretation).</a:t>
            </a:r>
            <a:endParaRPr lang="en-US"/>
          </a:p>
        </p:txBody>
      </p:sp>
    </p:spTree>
    <p:extLst>
      <p:ext uri="{BB962C8B-B14F-4D97-AF65-F5344CB8AC3E}">
        <p14:creationId xmlns:p14="http://schemas.microsoft.com/office/powerpoint/2010/main" val="24678861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34300" cy="822960"/>
          </a:xfrm>
        </p:spPr>
        <p:txBody>
          <a:bodyPr>
            <a:normAutofit fontScale="90000"/>
          </a:bodyPr>
          <a:lstStyle/>
          <a:p>
            <a:r>
              <a:rPr lang="en-US" dirty="0" smtClean="0"/>
              <a:t>Provisional </a:t>
            </a:r>
            <a:r>
              <a:rPr lang="en-US" dirty="0"/>
              <a:t>Maturity </a:t>
            </a:r>
            <a:r>
              <a:rPr lang="en-US" dirty="0" smtClean="0"/>
              <a:t>Evaluation VIIRS Sea Ice Characterization EDR vs. Passive Microwave</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43</a:t>
            </a:fld>
            <a:endParaRPr lang="en-US" dirty="0"/>
          </a:p>
        </p:txBody>
      </p:sp>
      <p:pic>
        <p:nvPicPr>
          <p:cNvPr id="5" name="Content Placeholder 4" descr="viirs_ssmi_ice_extent_1_feb_29_jan_12.jpg"/>
          <p:cNvPicPr>
            <a:picLocks noGrp="1" noChangeAspect="1"/>
          </p:cNvPicPr>
          <p:nvPr>
            <p:ph idx="1"/>
          </p:nvPr>
        </p:nvPicPr>
        <p:blipFill>
          <a:blip r:embed="rId2" cstate="print"/>
          <a:stretch>
            <a:fillRect/>
          </a:stretch>
        </p:blipFill>
        <p:spPr>
          <a:xfrm>
            <a:off x="2523098" y="1371600"/>
            <a:ext cx="6460004" cy="4754563"/>
          </a:xfrm>
          <a:prstGeom prst="rect">
            <a:avLst/>
          </a:prstGeom>
        </p:spPr>
      </p:pic>
      <p:sp>
        <p:nvSpPr>
          <p:cNvPr id="6" name="TextBox 5"/>
          <p:cNvSpPr txBox="1"/>
          <p:nvPr/>
        </p:nvSpPr>
        <p:spPr>
          <a:xfrm>
            <a:off x="241300" y="1524000"/>
            <a:ext cx="2184400" cy="2862322"/>
          </a:xfrm>
          <a:prstGeom prst="rect">
            <a:avLst/>
          </a:prstGeom>
          <a:noFill/>
        </p:spPr>
        <p:txBody>
          <a:bodyPr wrap="square" rtlCol="0">
            <a:spAutoFit/>
          </a:bodyPr>
          <a:lstStyle/>
          <a:p>
            <a:r>
              <a:rPr lang="en-US" i="1" dirty="0"/>
              <a:t>Sea ice extent is realistic, but with some false ice over open water, misclassification of new/young vs. other ice, and some misplacement of land </a:t>
            </a:r>
            <a:r>
              <a:rPr lang="en-US" i="1" dirty="0" smtClean="0"/>
              <a:t>values.</a:t>
            </a:r>
            <a:endParaRPr lang="en-US" i="1" dirty="0"/>
          </a:p>
          <a:p>
            <a:endParaRPr lang="en-US" i="1" dirty="0"/>
          </a:p>
        </p:txBody>
      </p:sp>
    </p:spTree>
    <p:extLst>
      <p:ext uri="{BB962C8B-B14F-4D97-AF65-F5344CB8AC3E}">
        <p14:creationId xmlns:p14="http://schemas.microsoft.com/office/powerpoint/2010/main" val="2423524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
            <a:ext cx="8229600" cy="822960"/>
          </a:xfrm>
        </p:spPr>
        <p:txBody>
          <a:bodyPr>
            <a:normAutofit fontScale="90000"/>
          </a:bodyPr>
          <a:lstStyle/>
          <a:p>
            <a:r>
              <a:rPr lang="en-US" dirty="0" smtClean="0"/>
              <a:t>Provisional Maturity Evaluation</a:t>
            </a:r>
            <a:br>
              <a:rPr lang="en-US" dirty="0" smtClean="0"/>
            </a:br>
            <a:r>
              <a:rPr lang="en-US" dirty="0" smtClean="0"/>
              <a:t>Ice Type Misclassification Due to Cloud</a:t>
            </a:r>
            <a:r>
              <a:rPr lang="en-US" dirty="0" smtClean="0">
                <a:solidFill>
                  <a:srgbClr val="FF0000"/>
                </a:solidFill>
              </a:rPr>
              <a:t> </a:t>
            </a:r>
            <a:r>
              <a:rPr lang="en-US" dirty="0" smtClean="0"/>
              <a:t/>
            </a:r>
            <a:br>
              <a:rPr lang="en-US" dirty="0" smtClean="0"/>
            </a:br>
            <a:endParaRPr lang="en-US" dirty="0">
              <a:solidFill>
                <a:srgbClr val="FF0000"/>
              </a:solidFill>
            </a:endParaRPr>
          </a:p>
        </p:txBody>
      </p:sp>
      <p:pic>
        <p:nvPicPr>
          <p:cNvPr id="4" name="Picture 3" descr="VIIRS_IceAge_2km_gridded_CNFCLR_GOOD.jpg"/>
          <p:cNvPicPr/>
          <p:nvPr/>
        </p:nvPicPr>
        <p:blipFill>
          <a:blip r:embed="rId2" cstate="print"/>
          <a:stretch>
            <a:fillRect/>
          </a:stretch>
        </p:blipFill>
        <p:spPr>
          <a:xfrm>
            <a:off x="4115610" y="1104900"/>
            <a:ext cx="4679718" cy="5446086"/>
          </a:xfrm>
          <a:prstGeom prst="rect">
            <a:avLst/>
          </a:prstGeom>
        </p:spPr>
      </p:pic>
      <p:sp>
        <p:nvSpPr>
          <p:cNvPr id="3" name="TextBox 2"/>
          <p:cNvSpPr txBox="1"/>
          <p:nvPr/>
        </p:nvSpPr>
        <p:spPr>
          <a:xfrm>
            <a:off x="364545" y="2029121"/>
            <a:ext cx="3454400" cy="2031325"/>
          </a:xfrm>
          <a:prstGeom prst="rect">
            <a:avLst/>
          </a:prstGeom>
          <a:noFill/>
        </p:spPr>
        <p:txBody>
          <a:bodyPr wrap="square" rtlCol="0">
            <a:spAutoFit/>
          </a:bodyPr>
          <a:lstStyle/>
          <a:p>
            <a:r>
              <a:rPr lang="en-US" i="1" dirty="0"/>
              <a:t>VIIRS SIC on Feb 9, 2012 in the Beaufort Sea for VIIRS cloud mask confidently clear and good SIC quality flag data.  New/Young </a:t>
            </a:r>
            <a:r>
              <a:rPr lang="en-US" i="1" dirty="0" smtClean="0"/>
              <a:t>ice (</a:t>
            </a:r>
            <a:r>
              <a:rPr lang="en-US" i="1" dirty="0"/>
              <a:t>i</a:t>
            </a:r>
            <a:r>
              <a:rPr lang="en-US" i="1" dirty="0" smtClean="0"/>
              <a:t>n blue) </a:t>
            </a:r>
            <a:r>
              <a:rPr lang="en-US" i="1" dirty="0"/>
              <a:t>on left is misclassified, likely due to </a:t>
            </a:r>
            <a:r>
              <a:rPr lang="en-US" i="1" dirty="0" smtClean="0"/>
              <a:t>the presence of cloud. </a:t>
            </a:r>
            <a:endParaRPr lang="en-US" i="1" dirty="0"/>
          </a:p>
          <a:p>
            <a:endParaRPr lang="en-US" dirty="0"/>
          </a:p>
        </p:txBody>
      </p:sp>
    </p:spTree>
    <p:extLst>
      <p:ext uri="{BB962C8B-B14F-4D97-AF65-F5344CB8AC3E}">
        <p14:creationId xmlns:p14="http://schemas.microsoft.com/office/powerpoint/2010/main" val="26603767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Provisional </a:t>
            </a:r>
            <a:r>
              <a:rPr lang="en-US" dirty="0"/>
              <a:t>Maturity </a:t>
            </a:r>
            <a:r>
              <a:rPr lang="en-US" dirty="0" smtClean="0"/>
              <a:t>Evaluation</a:t>
            </a:r>
            <a:br>
              <a:rPr lang="en-US" dirty="0" smtClean="0"/>
            </a:br>
            <a:r>
              <a:rPr lang="en-US" dirty="0" smtClean="0"/>
              <a:t>Misclassification during melt season</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45</a:t>
            </a:fld>
            <a:endParaRPr lang="en-US" dirty="0"/>
          </a:p>
        </p:txBody>
      </p:sp>
      <p:pic>
        <p:nvPicPr>
          <p:cNvPr id="6" name="Picture 5" descr="VIIRS_IceAge_2km_gridded.jpg"/>
          <p:cNvPicPr/>
          <p:nvPr/>
        </p:nvPicPr>
        <p:blipFill>
          <a:blip r:embed="rId2" cstate="print"/>
          <a:stretch>
            <a:fillRect/>
          </a:stretch>
        </p:blipFill>
        <p:spPr>
          <a:xfrm>
            <a:off x="4174404" y="1536699"/>
            <a:ext cx="4618227" cy="5027437"/>
          </a:xfrm>
          <a:prstGeom prst="rect">
            <a:avLst/>
          </a:prstGeom>
        </p:spPr>
      </p:pic>
      <p:sp>
        <p:nvSpPr>
          <p:cNvPr id="7" name="TextBox 6"/>
          <p:cNvSpPr txBox="1"/>
          <p:nvPr/>
        </p:nvSpPr>
        <p:spPr>
          <a:xfrm>
            <a:off x="457200" y="2524393"/>
            <a:ext cx="3389361" cy="1477328"/>
          </a:xfrm>
          <a:prstGeom prst="rect">
            <a:avLst/>
          </a:prstGeom>
          <a:noFill/>
        </p:spPr>
        <p:txBody>
          <a:bodyPr wrap="square" rtlCol="0">
            <a:spAutoFit/>
          </a:bodyPr>
          <a:lstStyle/>
          <a:p>
            <a:r>
              <a:rPr lang="en-US" i="1" dirty="0" smtClean="0"/>
              <a:t>SIC EDR for June </a:t>
            </a:r>
            <a:r>
              <a:rPr lang="en-US" i="1" dirty="0"/>
              <a:t>8, </a:t>
            </a:r>
            <a:r>
              <a:rPr lang="en-US" i="1" dirty="0" smtClean="0"/>
              <a:t>2012, Beaufort Sea. New/Young ice (blue) </a:t>
            </a:r>
            <a:r>
              <a:rPr lang="en-US" i="1" dirty="0"/>
              <a:t>is </a:t>
            </a:r>
            <a:r>
              <a:rPr lang="en-US" i="1" dirty="0" smtClean="0"/>
              <a:t>misclassified. It should </a:t>
            </a:r>
            <a:r>
              <a:rPr lang="en-US" i="1" dirty="0"/>
              <a:t>not exist in </a:t>
            </a:r>
            <a:r>
              <a:rPr lang="en-US" i="1" dirty="0" smtClean="0"/>
              <a:t>June.</a:t>
            </a:r>
            <a:endParaRPr lang="en-US" i="1" dirty="0"/>
          </a:p>
          <a:p>
            <a:endParaRPr lang="en-US" dirty="0"/>
          </a:p>
        </p:txBody>
      </p:sp>
    </p:spTree>
    <p:extLst>
      <p:ext uri="{BB962C8B-B14F-4D97-AF65-F5344CB8AC3E}">
        <p14:creationId xmlns:p14="http://schemas.microsoft.com/office/powerpoint/2010/main" val="393903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572" y="-279400"/>
            <a:ext cx="7503796" cy="1470025"/>
          </a:xfrm>
        </p:spPr>
        <p:txBody>
          <a:bodyPr>
            <a:noAutofit/>
          </a:bodyPr>
          <a:lstStyle/>
          <a:p>
            <a:r>
              <a:rPr lang="en-US" dirty="0" smtClean="0"/>
              <a:t>VIIRS Sea Ice Characterization EDR Anomalies over Beaufort Sea (June 8, 2012)</a:t>
            </a:r>
            <a:endParaRPr lang="en-US" dirty="0"/>
          </a:p>
        </p:txBody>
      </p:sp>
      <p:pic>
        <p:nvPicPr>
          <p:cNvPr id="7" name="Picture 6" descr="npp_sdr_m10m7m4_d20120608_t2048385_e2050027_zoom.png"/>
          <p:cNvPicPr>
            <a:picLocks noChangeAspect="1"/>
          </p:cNvPicPr>
          <p:nvPr/>
        </p:nvPicPr>
        <p:blipFill>
          <a:blip r:embed="rId2" cstate="print"/>
          <a:stretch>
            <a:fillRect/>
          </a:stretch>
        </p:blipFill>
        <p:spPr>
          <a:xfrm>
            <a:off x="533400" y="1600200"/>
            <a:ext cx="3845062" cy="3581400"/>
          </a:xfrm>
          <a:prstGeom prst="rect">
            <a:avLst/>
          </a:prstGeom>
        </p:spPr>
      </p:pic>
      <p:pic>
        <p:nvPicPr>
          <p:cNvPr id="8" name="Picture 7" descr="npp_sia_d20120608_t2048385_e2050027_zoom.png"/>
          <p:cNvPicPr>
            <a:picLocks noChangeAspect="1"/>
          </p:cNvPicPr>
          <p:nvPr/>
        </p:nvPicPr>
        <p:blipFill>
          <a:blip r:embed="rId3" cstate="print"/>
          <a:stretch>
            <a:fillRect/>
          </a:stretch>
        </p:blipFill>
        <p:spPr>
          <a:xfrm>
            <a:off x="4724400" y="1600200"/>
            <a:ext cx="3824609" cy="3562350"/>
          </a:xfrm>
          <a:prstGeom prst="rect">
            <a:avLst/>
          </a:prstGeom>
        </p:spPr>
      </p:pic>
      <p:sp>
        <p:nvSpPr>
          <p:cNvPr id="5" name="TextBox 4"/>
          <p:cNvSpPr txBox="1"/>
          <p:nvPr/>
        </p:nvSpPr>
        <p:spPr>
          <a:xfrm>
            <a:off x="6172200" y="971490"/>
            <a:ext cx="2743200" cy="400110"/>
          </a:xfrm>
          <a:prstGeom prst="rect">
            <a:avLst/>
          </a:prstGeom>
          <a:noFill/>
          <a:ln>
            <a:solidFill>
              <a:schemeClr val="tx2"/>
            </a:solidFill>
          </a:ln>
        </p:spPr>
        <p:txBody>
          <a:bodyPr wrap="square" rtlCol="0">
            <a:spAutoFit/>
          </a:bodyPr>
          <a:lstStyle/>
          <a:p>
            <a:r>
              <a:rPr lang="en-US" sz="1000" b="1" dirty="0" smtClean="0"/>
              <a:t>Discontinuities detected along lat/lon  boundaries spaced 0.5 deg.   </a:t>
            </a:r>
            <a:endParaRPr lang="en-US" sz="1000" b="1" dirty="0"/>
          </a:p>
        </p:txBody>
      </p:sp>
      <p:cxnSp>
        <p:nvCxnSpPr>
          <p:cNvPr id="9" name="Straight Arrow Connector 8"/>
          <p:cNvCxnSpPr>
            <a:stCxn id="5" idx="2"/>
          </p:cNvCxnSpPr>
          <p:nvPr/>
        </p:nvCxnSpPr>
        <p:spPr>
          <a:xfrm>
            <a:off x="7543800" y="1371600"/>
            <a:ext cx="685800" cy="17334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543800" y="2667000"/>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914400" y="987425"/>
            <a:ext cx="3276600" cy="400110"/>
          </a:xfrm>
          <a:prstGeom prst="rect">
            <a:avLst/>
          </a:prstGeom>
          <a:noFill/>
          <a:ln>
            <a:solidFill>
              <a:schemeClr val="tx2"/>
            </a:solidFill>
          </a:ln>
        </p:spPr>
        <p:txBody>
          <a:bodyPr wrap="square" rtlCol="0">
            <a:spAutoFit/>
          </a:bodyPr>
          <a:lstStyle/>
          <a:p>
            <a:r>
              <a:rPr lang="en-US" sz="1000" b="1" dirty="0" smtClean="0"/>
              <a:t>Some misclassification evident due to VCM IP cloud leakage and cloud shadows</a:t>
            </a:r>
            <a:endParaRPr lang="en-US" sz="1000" b="1" dirty="0"/>
          </a:p>
        </p:txBody>
      </p:sp>
      <p:sp>
        <p:nvSpPr>
          <p:cNvPr id="16" name="Oval 15"/>
          <p:cNvSpPr/>
          <p:nvPr/>
        </p:nvSpPr>
        <p:spPr>
          <a:xfrm rot="2587146">
            <a:off x="5392966" y="3169028"/>
            <a:ext cx="1912248" cy="1028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a:off x="2209800" y="1371600"/>
            <a:ext cx="3429000" cy="1828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rot="2587146">
            <a:off x="1236182" y="3257886"/>
            <a:ext cx="1912248" cy="10282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p:cNvCxnSpPr/>
          <p:nvPr/>
        </p:nvCxnSpPr>
        <p:spPr>
          <a:xfrm flipH="1">
            <a:off x="1752600" y="1371600"/>
            <a:ext cx="3810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6385" y="5710594"/>
            <a:ext cx="8915400" cy="1169551"/>
          </a:xfrm>
          <a:prstGeom prst="rect">
            <a:avLst/>
          </a:prstGeom>
          <a:noFill/>
        </p:spPr>
        <p:txBody>
          <a:bodyPr wrap="square" rtlCol="0">
            <a:spAutoFit/>
          </a:bodyPr>
          <a:lstStyle/>
          <a:p>
            <a:r>
              <a:rPr lang="en-US" sz="1400" dirty="0" smtClean="0"/>
              <a:t>Discontinuities that align along  0.5 steps of latitude and longitude are evident as shown along the dashed lines are strongly suggestive of sensitivity to the NCEP </a:t>
            </a:r>
            <a:r>
              <a:rPr lang="en-US" sz="1400" dirty="0" err="1" smtClean="0"/>
              <a:t>precipitable</a:t>
            </a:r>
            <a:r>
              <a:rPr lang="en-US" sz="1400" dirty="0" smtClean="0"/>
              <a:t> water field.  The reflectance based day algorithm has dependencies on the coarse resolution , gridded NCEP ancillary fields for precipitable water and total column ozone.  In addition the algorithm also has a dependency on the </a:t>
            </a:r>
            <a:r>
              <a:rPr lang="en-US" sz="1400" dirty="0" err="1" smtClean="0"/>
              <a:t>climatological</a:t>
            </a:r>
            <a:r>
              <a:rPr lang="en-US" sz="1400" dirty="0" smtClean="0"/>
              <a:t> snow accumulation depth/ice thickness LUT (modeled using 2.5 deg. surface air and precipitation rate climatology data) </a:t>
            </a:r>
            <a:r>
              <a:rPr lang="en-US" sz="1400" b="1" dirty="0" smtClean="0"/>
              <a:t>.  </a:t>
            </a:r>
          </a:p>
        </p:txBody>
      </p:sp>
      <p:sp>
        <p:nvSpPr>
          <p:cNvPr id="23" name="Oval 22"/>
          <p:cNvSpPr/>
          <p:nvPr/>
        </p:nvSpPr>
        <p:spPr>
          <a:xfrm rot="4656734">
            <a:off x="6993801" y="3888160"/>
            <a:ext cx="1604965" cy="632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029200" y="5275210"/>
            <a:ext cx="3429000" cy="400110"/>
          </a:xfrm>
          <a:prstGeom prst="rect">
            <a:avLst/>
          </a:prstGeom>
          <a:noFill/>
          <a:ln>
            <a:solidFill>
              <a:schemeClr val="tx2"/>
            </a:solidFill>
          </a:ln>
        </p:spPr>
        <p:txBody>
          <a:bodyPr wrap="square" rtlCol="0">
            <a:spAutoFit/>
          </a:bodyPr>
          <a:lstStyle/>
          <a:p>
            <a:r>
              <a:rPr lang="en-US" sz="1000" b="1" dirty="0" smtClean="0"/>
              <a:t>Large region misclassified where ice tie point reflectance values drop below ~ 0.53 </a:t>
            </a:r>
            <a:endParaRPr lang="en-US" sz="1000" b="1" dirty="0"/>
          </a:p>
        </p:txBody>
      </p:sp>
      <p:cxnSp>
        <p:nvCxnSpPr>
          <p:cNvPr id="25" name="Straight Arrow Connector 24"/>
          <p:cNvCxnSpPr>
            <a:endCxn id="23" idx="4"/>
          </p:cNvCxnSpPr>
          <p:nvPr/>
        </p:nvCxnSpPr>
        <p:spPr>
          <a:xfrm flipV="1">
            <a:off x="6477000" y="4272306"/>
            <a:ext cx="1010355" cy="10060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391400" y="2667000"/>
            <a:ext cx="1447800" cy="12192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7543800" y="2209800"/>
            <a:ext cx="914400" cy="14478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848600" y="1905000"/>
            <a:ext cx="593432" cy="276999"/>
          </a:xfrm>
          <a:prstGeom prst="rect">
            <a:avLst/>
          </a:prstGeom>
          <a:solidFill>
            <a:srgbClr val="00FF00"/>
          </a:solidFill>
        </p:spPr>
        <p:txBody>
          <a:bodyPr wrap="none" rtlCol="0">
            <a:spAutoFit/>
          </a:bodyPr>
          <a:lstStyle/>
          <a:p>
            <a:r>
              <a:rPr lang="en-US" sz="1200" dirty="0" smtClean="0"/>
              <a:t>72.5 N</a:t>
            </a:r>
            <a:endParaRPr lang="en-US" sz="1200" dirty="0"/>
          </a:p>
        </p:txBody>
      </p:sp>
      <p:cxnSp>
        <p:nvCxnSpPr>
          <p:cNvPr id="32" name="Straight Connector 31"/>
          <p:cNvCxnSpPr/>
          <p:nvPr/>
        </p:nvCxnSpPr>
        <p:spPr>
          <a:xfrm flipH="1" flipV="1">
            <a:off x="8001000" y="2133600"/>
            <a:ext cx="762000" cy="12192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162800" y="2057400"/>
            <a:ext cx="593432" cy="276999"/>
          </a:xfrm>
          <a:prstGeom prst="rect">
            <a:avLst/>
          </a:prstGeom>
          <a:noFill/>
        </p:spPr>
        <p:txBody>
          <a:bodyPr wrap="none" rtlCol="0">
            <a:spAutoFit/>
          </a:bodyPr>
          <a:lstStyle/>
          <a:p>
            <a:r>
              <a:rPr lang="en-US" sz="1200" dirty="0" smtClean="0"/>
              <a:t>73.0 N</a:t>
            </a:r>
            <a:endParaRPr lang="en-US" sz="1200" dirty="0"/>
          </a:p>
        </p:txBody>
      </p:sp>
      <p:sp>
        <p:nvSpPr>
          <p:cNvPr id="42" name="TextBox 41"/>
          <p:cNvSpPr txBox="1"/>
          <p:nvPr/>
        </p:nvSpPr>
        <p:spPr>
          <a:xfrm>
            <a:off x="8458200" y="2466201"/>
            <a:ext cx="744114" cy="276999"/>
          </a:xfrm>
          <a:prstGeom prst="rect">
            <a:avLst/>
          </a:prstGeom>
          <a:noFill/>
        </p:spPr>
        <p:txBody>
          <a:bodyPr wrap="none" rtlCol="0">
            <a:spAutoFit/>
          </a:bodyPr>
          <a:lstStyle/>
          <a:p>
            <a:r>
              <a:rPr lang="en-US" sz="1200" dirty="0" smtClean="0"/>
              <a:t>163.0 W </a:t>
            </a:r>
            <a:endParaRPr lang="en-US" sz="1200" dirty="0"/>
          </a:p>
        </p:txBody>
      </p:sp>
    </p:spTree>
    <p:extLst>
      <p:ext uri="{BB962C8B-B14F-4D97-AF65-F5344CB8AC3E}">
        <p14:creationId xmlns:p14="http://schemas.microsoft.com/office/powerpoint/2010/main" val="3195902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Provisional </a:t>
            </a:r>
            <a:r>
              <a:rPr lang="en-US" dirty="0"/>
              <a:t>Maturity </a:t>
            </a:r>
            <a:r>
              <a:rPr lang="en-US" dirty="0" smtClean="0"/>
              <a:t>Evaluation</a:t>
            </a:r>
            <a:br>
              <a:rPr lang="en-US" dirty="0" smtClean="0"/>
            </a:br>
            <a:r>
              <a:rPr lang="en-US" dirty="0" smtClean="0"/>
              <a:t>Ice Type Misclassification</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47</a:t>
            </a:fld>
            <a:endParaRPr lang="en-US" dirty="0"/>
          </a:p>
        </p:txBody>
      </p:sp>
      <p:pic>
        <p:nvPicPr>
          <p:cNvPr id="4" name="Picture 3" descr="sic_ist_comparison_d20120129.ai"/>
          <p:cNvPicPr>
            <a:picLocks noChangeAspect="1"/>
          </p:cNvPicPr>
          <p:nvPr/>
        </p:nvPicPr>
        <p:blipFill>
          <a:blip r:embed="rId2" cstate="print"/>
          <a:stretch>
            <a:fillRect/>
          </a:stretch>
        </p:blipFill>
        <p:spPr>
          <a:xfrm>
            <a:off x="4515410" y="776568"/>
            <a:ext cx="4628590" cy="5989940"/>
          </a:xfrm>
          <a:prstGeom prst="rect">
            <a:avLst/>
          </a:prstGeom>
        </p:spPr>
      </p:pic>
      <p:sp>
        <p:nvSpPr>
          <p:cNvPr id="5" name="TextBox 4"/>
          <p:cNvSpPr txBox="1"/>
          <p:nvPr/>
        </p:nvSpPr>
        <p:spPr>
          <a:xfrm>
            <a:off x="558800" y="1888963"/>
            <a:ext cx="3816350" cy="2862322"/>
          </a:xfrm>
          <a:prstGeom prst="rect">
            <a:avLst/>
          </a:prstGeom>
          <a:noFill/>
        </p:spPr>
        <p:txBody>
          <a:bodyPr wrap="square" rtlCol="0">
            <a:spAutoFit/>
          </a:bodyPr>
          <a:lstStyle/>
          <a:p>
            <a:r>
              <a:rPr lang="en-US" dirty="0"/>
              <a:t>Winter scenes show misclassification of new/young ice and other ice.  Sea ice “leads” consisting of relatively warm and thin ice should be classified as new/young ice.  SIC winter scenes examined instead show some of this ice as “other ice” while thick, cold ice is mapped to “new/young ice” in some locations.</a:t>
            </a:r>
          </a:p>
          <a:p>
            <a:endParaRPr lang="en-US" dirty="0"/>
          </a:p>
        </p:txBody>
      </p:sp>
    </p:spTree>
    <p:extLst>
      <p:ext uri="{BB962C8B-B14F-4D97-AF65-F5344CB8AC3E}">
        <p14:creationId xmlns:p14="http://schemas.microsoft.com/office/powerpoint/2010/main" val="2903095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Provisional </a:t>
            </a:r>
            <a:r>
              <a:rPr lang="en-US" dirty="0"/>
              <a:t>Maturity Evaluation</a:t>
            </a:r>
            <a:br>
              <a:rPr lang="en-US" dirty="0"/>
            </a:br>
            <a:r>
              <a:rPr lang="en-US" dirty="0"/>
              <a:t>Ice Type Misclassification</a:t>
            </a:r>
          </a:p>
        </p:txBody>
      </p:sp>
      <p:sp>
        <p:nvSpPr>
          <p:cNvPr id="3" name="Slide Number Placeholder 2"/>
          <p:cNvSpPr>
            <a:spLocks noGrp="1"/>
          </p:cNvSpPr>
          <p:nvPr>
            <p:ph type="sldNum" sz="quarter" idx="12"/>
          </p:nvPr>
        </p:nvSpPr>
        <p:spPr/>
        <p:txBody>
          <a:bodyPr/>
          <a:lstStyle/>
          <a:p>
            <a:fld id="{96E36F11-A39A-294D-A59D-6180D50ED29D}" type="slidenum">
              <a:rPr lang="en-US" smtClean="0"/>
              <a:pPr/>
              <a:t>48</a:t>
            </a:fld>
            <a:endParaRPr lang="en-US" dirty="0"/>
          </a:p>
        </p:txBody>
      </p:sp>
      <p:pic>
        <p:nvPicPr>
          <p:cNvPr id="4" name="Picture 3" descr="new_young_other_ice_30_march_12.jpg"/>
          <p:cNvPicPr>
            <a:picLocks noChangeAspect="1"/>
          </p:cNvPicPr>
          <p:nvPr/>
        </p:nvPicPr>
        <p:blipFill>
          <a:blip r:embed="rId2" cstate="print"/>
          <a:stretch>
            <a:fillRect/>
          </a:stretch>
        </p:blipFill>
        <p:spPr>
          <a:xfrm>
            <a:off x="0" y="1046591"/>
            <a:ext cx="9144000" cy="5324075"/>
          </a:xfrm>
          <a:prstGeom prst="rect">
            <a:avLst/>
          </a:prstGeom>
        </p:spPr>
      </p:pic>
    </p:spTree>
    <p:extLst>
      <p:ext uri="{BB962C8B-B14F-4D97-AF65-F5344CB8AC3E}">
        <p14:creationId xmlns:p14="http://schemas.microsoft.com/office/powerpoint/2010/main" val="208628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Provisional </a:t>
            </a:r>
            <a:r>
              <a:rPr lang="en-US" dirty="0"/>
              <a:t>Maturity </a:t>
            </a:r>
            <a:r>
              <a:rPr lang="en-US" dirty="0" smtClean="0"/>
              <a:t>Evaluation </a:t>
            </a:r>
            <a:br>
              <a:rPr lang="en-US" dirty="0" smtClean="0"/>
            </a:br>
            <a:r>
              <a:rPr lang="en-US" dirty="0" smtClean="0"/>
              <a:t>SIC EDR vs. MODIS Ice Extent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81064042"/>
              </p:ext>
            </p:extLst>
          </p:nvPr>
        </p:nvGraphicFramePr>
        <p:xfrm>
          <a:off x="3420979" y="1298137"/>
          <a:ext cx="5723021" cy="4366260"/>
        </p:xfrm>
        <a:graphic>
          <a:graphicData uri="http://schemas.openxmlformats.org/drawingml/2006/table">
            <a:tbl>
              <a:tblPr firstRow="1" firstCol="1" bandRow="1" bandCol="1">
                <a:tableStyleId>{5C22544A-7EE6-4342-B048-85BDC9FD1C3A}</a:tableStyleId>
              </a:tblPr>
              <a:tblGrid>
                <a:gridCol w="1144475"/>
                <a:gridCol w="1144475"/>
                <a:gridCol w="1144475"/>
                <a:gridCol w="1144475"/>
                <a:gridCol w="1145121"/>
              </a:tblGrid>
              <a:tr h="0">
                <a:tc>
                  <a:txBody>
                    <a:bodyPr/>
                    <a:lstStyle/>
                    <a:p>
                      <a:pPr marL="0" marR="0">
                        <a:spcBef>
                          <a:spcPts val="0"/>
                        </a:spcBef>
                        <a:spcAft>
                          <a:spcPts val="0"/>
                        </a:spcAft>
                      </a:pPr>
                      <a:r>
                        <a:rPr lang="en-US" sz="1200" dirty="0">
                          <a:effectLst/>
                        </a:rPr>
                        <a:t> </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ALLCLD</a:t>
                      </a:r>
                    </a:p>
                    <a:p>
                      <a:pPr marL="0" marR="0">
                        <a:spcBef>
                          <a:spcPts val="0"/>
                        </a:spcBef>
                        <a:spcAft>
                          <a:spcPts val="0"/>
                        </a:spcAft>
                      </a:pPr>
                      <a:r>
                        <a:rPr lang="en-US" sz="1200" dirty="0">
                          <a:effectLst/>
                        </a:rPr>
                        <a:t>ALLQUAL  #1</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ALLCLD</a:t>
                      </a:r>
                    </a:p>
                    <a:p>
                      <a:pPr marL="0" marR="0">
                        <a:spcBef>
                          <a:spcPts val="0"/>
                        </a:spcBef>
                        <a:spcAft>
                          <a:spcPts val="0"/>
                        </a:spcAft>
                      </a:pPr>
                      <a:r>
                        <a:rPr lang="en-US" sz="1200" dirty="0">
                          <a:effectLst/>
                        </a:rPr>
                        <a:t>GOOD  #2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CNFCLR</a:t>
                      </a:r>
                    </a:p>
                    <a:p>
                      <a:pPr marL="0" marR="0">
                        <a:spcBef>
                          <a:spcPts val="0"/>
                        </a:spcBef>
                        <a:spcAft>
                          <a:spcPts val="0"/>
                        </a:spcAft>
                      </a:pPr>
                      <a:r>
                        <a:rPr lang="en-US" sz="1200" dirty="0">
                          <a:effectLst/>
                        </a:rPr>
                        <a:t>ALLQUAL  #3</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CNFCLR</a:t>
                      </a:r>
                    </a:p>
                    <a:p>
                      <a:pPr marL="0" marR="0">
                        <a:spcBef>
                          <a:spcPts val="0"/>
                        </a:spcBef>
                        <a:spcAft>
                          <a:spcPts val="0"/>
                        </a:spcAft>
                      </a:pPr>
                      <a:r>
                        <a:rPr lang="en-US" sz="1200" dirty="0">
                          <a:effectLst/>
                        </a:rPr>
                        <a:t>GOOD  #4</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63252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27889</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40190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27889</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VIIRS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45136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32458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33368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32458</a:t>
                      </a:r>
                      <a:endParaRPr lang="en-US" sz="1200" dirty="0">
                        <a:effectLst/>
                        <a:latin typeface="Cambria"/>
                        <a:ea typeface="Cambria"/>
                        <a:cs typeface="Times New Roman"/>
                      </a:endParaRPr>
                    </a:p>
                  </a:txBody>
                  <a:tcPr marL="68580" marR="68580" marT="0" marB="0"/>
                </a:tc>
              </a:tr>
              <a:tr h="525780">
                <a:tc>
                  <a:txBody>
                    <a:bodyPr/>
                    <a:lstStyle/>
                    <a:p>
                      <a:pPr marL="0" marR="0">
                        <a:spcBef>
                          <a:spcPts val="0"/>
                        </a:spcBef>
                        <a:spcAft>
                          <a:spcPts val="0"/>
                        </a:spcAft>
                      </a:pPr>
                      <a:r>
                        <a:rPr lang="en-US" sz="1200" dirty="0">
                          <a:effectLst/>
                        </a:rPr>
                        <a:t>VIIRS New/Young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42708</a:t>
                      </a:r>
                    </a:p>
                    <a:p>
                      <a:pPr marL="0" marR="0">
                        <a:spcBef>
                          <a:spcPts val="0"/>
                        </a:spcBef>
                        <a:spcAft>
                          <a:spcPts val="0"/>
                        </a:spcAft>
                      </a:pPr>
                      <a:r>
                        <a:rPr lang="en-US" sz="1200" dirty="0">
                          <a:effectLst/>
                        </a:rPr>
                        <a:t>(94.6%)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31867</a:t>
                      </a:r>
                    </a:p>
                    <a:p>
                      <a:pPr marL="0" marR="0">
                        <a:spcBef>
                          <a:spcPts val="0"/>
                        </a:spcBef>
                        <a:spcAft>
                          <a:spcPts val="0"/>
                        </a:spcAft>
                      </a:pPr>
                      <a:r>
                        <a:rPr lang="en-US" sz="1200" dirty="0">
                          <a:effectLst/>
                        </a:rPr>
                        <a:t>(98.2%)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32485</a:t>
                      </a:r>
                    </a:p>
                    <a:p>
                      <a:pPr marL="0" marR="0">
                        <a:spcBef>
                          <a:spcPts val="0"/>
                        </a:spcBef>
                        <a:spcAft>
                          <a:spcPts val="0"/>
                        </a:spcAft>
                      </a:pPr>
                      <a:r>
                        <a:rPr lang="en-US" sz="1200" dirty="0">
                          <a:effectLst/>
                        </a:rPr>
                        <a:t>(97.4%)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31867</a:t>
                      </a:r>
                    </a:p>
                    <a:p>
                      <a:pPr marL="0" marR="0">
                        <a:spcBef>
                          <a:spcPts val="0"/>
                        </a:spcBef>
                        <a:spcAft>
                          <a:spcPts val="0"/>
                        </a:spcAft>
                      </a:pPr>
                      <a:r>
                        <a:rPr lang="en-US" sz="1200" dirty="0">
                          <a:effectLst/>
                        </a:rPr>
                        <a:t>(98.2%)</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VIIRS Other Ice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2428</a:t>
                      </a:r>
                    </a:p>
                    <a:p>
                      <a:pPr marL="0" marR="0">
                        <a:spcBef>
                          <a:spcPts val="0"/>
                        </a:spcBef>
                        <a:spcAft>
                          <a:spcPts val="0"/>
                        </a:spcAft>
                      </a:pPr>
                      <a:r>
                        <a:rPr lang="en-US" sz="1200" dirty="0">
                          <a:effectLst/>
                        </a:rPr>
                        <a:t>(5.4%)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591</a:t>
                      </a:r>
                    </a:p>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883</a:t>
                      </a:r>
                    </a:p>
                    <a:p>
                      <a:pPr marL="0" marR="0">
                        <a:spcBef>
                          <a:spcPts val="0"/>
                        </a:spcBef>
                        <a:spcAft>
                          <a:spcPts val="0"/>
                        </a:spcAft>
                      </a:pPr>
                      <a:r>
                        <a:rPr lang="en-US" sz="1200" dirty="0">
                          <a:effectLst/>
                        </a:rPr>
                        <a:t>(2.6%)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591</a:t>
                      </a:r>
                    </a:p>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Ice Agree</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30695 (48.5%)</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27608</a:t>
                      </a:r>
                    </a:p>
                    <a:p>
                      <a:pPr marL="0" marR="0">
                        <a:spcBef>
                          <a:spcPts val="0"/>
                        </a:spcBef>
                        <a:spcAft>
                          <a:spcPts val="0"/>
                        </a:spcAft>
                      </a:pPr>
                      <a:r>
                        <a:rPr lang="en-US" sz="1200" dirty="0">
                          <a:effectLst/>
                        </a:rPr>
                        <a:t>(99.0%)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27902</a:t>
                      </a:r>
                    </a:p>
                    <a:p>
                      <a:pPr marL="0" marR="0">
                        <a:spcBef>
                          <a:spcPts val="0"/>
                        </a:spcBef>
                        <a:spcAft>
                          <a:spcPts val="0"/>
                        </a:spcAft>
                      </a:pPr>
                      <a:r>
                        <a:rPr lang="en-US" sz="1200" dirty="0">
                          <a:effectLst/>
                        </a:rPr>
                        <a:t>(69.4%)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27608</a:t>
                      </a:r>
                    </a:p>
                    <a:p>
                      <a:pPr marL="0" marR="0">
                        <a:spcBef>
                          <a:spcPts val="0"/>
                        </a:spcBef>
                        <a:spcAft>
                          <a:spcPts val="0"/>
                        </a:spcAft>
                      </a:pPr>
                      <a:r>
                        <a:rPr lang="en-US" sz="1200" dirty="0">
                          <a:effectLst/>
                        </a:rPr>
                        <a:t>(99.0%)</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 Free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83064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59067</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62080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59067</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VIIRS Ice Free Pix</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109187</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61632</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80778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61632</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Ice Free Agree</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74192</a:t>
                      </a:r>
                    </a:p>
                    <a:p>
                      <a:pPr marL="0" marR="0">
                        <a:spcBef>
                          <a:spcPts val="0"/>
                        </a:spcBef>
                        <a:spcAft>
                          <a:spcPts val="0"/>
                        </a:spcAft>
                      </a:pPr>
                      <a:r>
                        <a:rPr lang="en-US" sz="1200" dirty="0">
                          <a:effectLst/>
                        </a:rPr>
                        <a:t>(89.3%)</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58511</a:t>
                      </a:r>
                    </a:p>
                    <a:p>
                      <a:pPr marL="0" marR="0">
                        <a:spcBef>
                          <a:spcPts val="0"/>
                        </a:spcBef>
                        <a:spcAft>
                          <a:spcPts val="0"/>
                        </a:spcAft>
                      </a:pPr>
                      <a:r>
                        <a:rPr lang="en-US" sz="1200" dirty="0">
                          <a:effectLst/>
                        </a:rPr>
                        <a:t>(99.1%)</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61479</a:t>
                      </a:r>
                    </a:p>
                    <a:p>
                      <a:pPr marL="0" marR="0">
                        <a:spcBef>
                          <a:spcPts val="0"/>
                        </a:spcBef>
                        <a:spcAft>
                          <a:spcPts val="0"/>
                        </a:spcAft>
                      </a:pPr>
                      <a:r>
                        <a:rPr lang="en-US" sz="1200" dirty="0">
                          <a:effectLst/>
                        </a:rPr>
                        <a:t>(99.0%)</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58511</a:t>
                      </a:r>
                    </a:p>
                    <a:p>
                      <a:pPr marL="0" marR="0">
                        <a:spcBef>
                          <a:spcPts val="0"/>
                        </a:spcBef>
                        <a:spcAft>
                          <a:spcPts val="0"/>
                        </a:spcAft>
                      </a:pPr>
                      <a:r>
                        <a:rPr lang="en-US" sz="1200" dirty="0">
                          <a:effectLst/>
                        </a:rPr>
                        <a:t>(99.1%)</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a:t>
                      </a:r>
                    </a:p>
                    <a:p>
                      <a:pPr marL="0" marR="0">
                        <a:spcBef>
                          <a:spcPts val="0"/>
                        </a:spcBef>
                        <a:spcAft>
                          <a:spcPts val="0"/>
                        </a:spcAft>
                      </a:pPr>
                      <a:r>
                        <a:rPr lang="en-US" sz="1200" dirty="0">
                          <a:effectLst/>
                        </a:rPr>
                        <a:t>VIIRS Cloud</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15599</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N/A</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N/A</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N/A</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MODIS Ice</a:t>
                      </a:r>
                    </a:p>
                    <a:p>
                      <a:pPr marL="0" marR="0">
                        <a:spcBef>
                          <a:spcPts val="0"/>
                        </a:spcBef>
                        <a:spcAft>
                          <a:spcPts val="0"/>
                        </a:spcAft>
                      </a:pPr>
                      <a:r>
                        <a:rPr lang="en-US" sz="1200" dirty="0">
                          <a:effectLst/>
                        </a:rPr>
                        <a:t>VIIRS Free</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16958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281</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12288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281</a:t>
                      </a:r>
                      <a:endParaRPr lang="en-US" sz="1200" dirty="0">
                        <a:effectLst/>
                        <a:latin typeface="Cambria"/>
                        <a:ea typeface="Cambria"/>
                        <a:cs typeface="Times New Roman"/>
                      </a:endParaRPr>
                    </a:p>
                  </a:txBody>
                  <a:tcPr marL="68580" marR="68580" marT="0" marB="0"/>
                </a:tc>
              </a:tr>
              <a:tr h="0">
                <a:tc>
                  <a:txBody>
                    <a:bodyPr/>
                    <a:lstStyle/>
                    <a:p>
                      <a:pPr marL="0" marR="0">
                        <a:spcBef>
                          <a:spcPts val="0"/>
                        </a:spcBef>
                        <a:spcAft>
                          <a:spcPts val="0"/>
                        </a:spcAft>
                      </a:pPr>
                      <a:r>
                        <a:rPr lang="en-US" sz="1200" dirty="0">
                          <a:effectLst/>
                        </a:rPr>
                        <a:t>Ice Type Classification Accuracy*</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5.4%</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2.6%</a:t>
                      </a:r>
                      <a:endParaRPr lang="en-US" sz="12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1200" dirty="0">
                          <a:effectLst/>
                        </a:rPr>
                        <a:t>1.8%</a:t>
                      </a:r>
                      <a:endParaRPr lang="en-US" sz="1200" dirty="0">
                        <a:effectLst/>
                        <a:latin typeface="Cambria"/>
                        <a:ea typeface="Cambria"/>
                        <a:cs typeface="Times New Roman"/>
                      </a:endParaRPr>
                    </a:p>
                  </a:txBody>
                  <a:tcPr marL="68580" marR="68580" marT="0" marB="0"/>
                </a:tc>
              </a:tr>
            </a:tbl>
          </a:graphicData>
        </a:graphic>
      </p:graphicFrame>
      <p:sp>
        <p:nvSpPr>
          <p:cNvPr id="5" name="TextBox 4"/>
          <p:cNvSpPr txBox="1"/>
          <p:nvPr/>
        </p:nvSpPr>
        <p:spPr>
          <a:xfrm>
            <a:off x="342900" y="1460500"/>
            <a:ext cx="2870200" cy="3600986"/>
          </a:xfrm>
          <a:prstGeom prst="rect">
            <a:avLst/>
          </a:prstGeom>
          <a:noFill/>
        </p:spPr>
        <p:txBody>
          <a:bodyPr wrap="square" rtlCol="0">
            <a:spAutoFit/>
          </a:bodyPr>
          <a:lstStyle/>
          <a:p>
            <a:r>
              <a:rPr lang="en-US" sz="1400" dirty="0"/>
              <a:t>SIC EDR is compared to MODIS over sea ice during the melt </a:t>
            </a:r>
            <a:r>
              <a:rPr lang="en-US" sz="1400" dirty="0" smtClean="0"/>
              <a:t>period, </a:t>
            </a:r>
            <a:r>
              <a:rPr lang="en-US" sz="1400" dirty="0"/>
              <a:t>when only “other ice” is expected.   </a:t>
            </a:r>
          </a:p>
          <a:p>
            <a:endParaRPr lang="en-US" sz="1400" dirty="0"/>
          </a:p>
          <a:p>
            <a:r>
              <a:rPr lang="en-US" sz="1400" dirty="0"/>
              <a:t>Beaufort </a:t>
            </a:r>
            <a:r>
              <a:rPr lang="en-US" sz="1400" dirty="0" smtClean="0"/>
              <a:t>Sea, July </a:t>
            </a:r>
            <a:r>
              <a:rPr lang="en-US" sz="1400" dirty="0"/>
              <a:t>23, 2012</a:t>
            </a:r>
          </a:p>
          <a:p>
            <a:endParaRPr lang="en-US" sz="1400" dirty="0"/>
          </a:p>
          <a:p>
            <a:r>
              <a:rPr lang="en-US" sz="1400" b="1" dirty="0"/>
              <a:t>NOTE BOTTOM </a:t>
            </a:r>
            <a:r>
              <a:rPr lang="en-US" sz="1400" b="1" dirty="0" smtClean="0"/>
              <a:t>ROW</a:t>
            </a:r>
            <a:endParaRPr lang="en-US" sz="1400" b="1" dirty="0"/>
          </a:p>
          <a:p>
            <a:endParaRPr lang="en-US" sz="1400" dirty="0"/>
          </a:p>
          <a:p>
            <a:r>
              <a:rPr lang="en-US" sz="1400" b="1" dirty="0"/>
              <a:t>ALLCLD</a:t>
            </a:r>
            <a:r>
              <a:rPr lang="en-US" sz="1400" dirty="0"/>
              <a:t>=No Cloud Cover Quality Flag Filter   </a:t>
            </a:r>
          </a:p>
          <a:p>
            <a:r>
              <a:rPr lang="en-US" sz="1400" b="1" dirty="0"/>
              <a:t>ALLQUAL</a:t>
            </a:r>
            <a:r>
              <a:rPr lang="en-US" sz="1400" dirty="0"/>
              <a:t>=No Ice Quality Flag Filter</a:t>
            </a:r>
          </a:p>
          <a:p>
            <a:r>
              <a:rPr lang="en-US" sz="1400" b="1" dirty="0"/>
              <a:t>CNFCLR</a:t>
            </a:r>
            <a:r>
              <a:rPr lang="en-US" sz="1400" dirty="0"/>
              <a:t>=Only Pixels with Confidently Clear Cloud Cover Flag  </a:t>
            </a:r>
          </a:p>
          <a:p>
            <a:r>
              <a:rPr lang="en-US" sz="1400" b="1" dirty="0"/>
              <a:t>GOOD</a:t>
            </a:r>
            <a:r>
              <a:rPr lang="en-US" sz="1400" dirty="0"/>
              <a:t>=Only pixels with Good Ice Quality Flag</a:t>
            </a:r>
          </a:p>
          <a:p>
            <a:endParaRPr lang="en-US" dirty="0"/>
          </a:p>
        </p:txBody>
      </p:sp>
      <p:sp>
        <p:nvSpPr>
          <p:cNvPr id="3" name="TextBox 2"/>
          <p:cNvSpPr txBox="1"/>
          <p:nvPr/>
        </p:nvSpPr>
        <p:spPr>
          <a:xfrm>
            <a:off x="3420979" y="5715393"/>
            <a:ext cx="5723021" cy="584775"/>
          </a:xfrm>
          <a:prstGeom prst="rect">
            <a:avLst/>
          </a:prstGeom>
          <a:noFill/>
        </p:spPr>
        <p:txBody>
          <a:bodyPr wrap="square" rtlCol="0">
            <a:spAutoFit/>
          </a:bodyPr>
          <a:lstStyle/>
          <a:p>
            <a:r>
              <a:rPr lang="en-US" sz="1600" i="1" dirty="0" smtClean="0"/>
              <a:t>* note: all pixels with good ice quality are confidently clear, so columns 2 &amp; 4 are identical.</a:t>
            </a:r>
            <a:endParaRPr lang="en-US" sz="1600" i="1" dirty="0"/>
          </a:p>
        </p:txBody>
      </p:sp>
    </p:spTree>
    <p:extLst>
      <p:ext uri="{BB962C8B-B14F-4D97-AF65-F5344CB8AC3E}">
        <p14:creationId xmlns:p14="http://schemas.microsoft.com/office/powerpoint/2010/main" val="172046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509584" y="0"/>
            <a:ext cx="6261100" cy="822960"/>
          </a:xfrm>
        </p:spPr>
        <p:txBody>
          <a:bodyPr>
            <a:noAutofit/>
          </a:bodyPr>
          <a:lstStyle/>
          <a:p>
            <a:pPr eaLnBrk="1" hangingPunct="1"/>
            <a:r>
              <a:rPr lang="en-US" dirty="0" smtClean="0"/>
              <a:t>VIIRS Sea Ice Characterization EDR L1RD Requirements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5</a:t>
            </a:fld>
            <a:endParaRPr lang="en-US" sz="1200" dirty="0">
              <a:solidFill>
                <a:schemeClr val="tx1">
                  <a:tint val="75000"/>
                </a:schemeClr>
              </a:solidFill>
              <a:latin typeface="+mn-lt"/>
            </a:endParaRPr>
          </a:p>
        </p:txBody>
      </p:sp>
      <p:sp>
        <p:nvSpPr>
          <p:cNvPr id="5160" name="Text Box 97"/>
          <p:cNvSpPr txBox="1">
            <a:spLocks noChangeArrowheads="1"/>
          </p:cNvSpPr>
          <p:nvPr/>
        </p:nvSpPr>
        <p:spPr bwMode="auto">
          <a:xfrm>
            <a:off x="228600" y="1435100"/>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smtClean="0"/>
              <a:t>Sea Ice Characterization (SIC)</a:t>
            </a:r>
          </a:p>
          <a:p>
            <a:pPr eaLnBrk="1" hangingPunct="1">
              <a:spcBef>
                <a:spcPct val="50000"/>
              </a:spcBef>
            </a:pPr>
            <a:endParaRPr lang="en-US" sz="1200" dirty="0" smtClean="0"/>
          </a:p>
          <a:p>
            <a:r>
              <a:rPr lang="en-US" sz="1600" dirty="0" smtClean="0"/>
              <a:t>“Sea ice age is defined as the time that has passed since the formation of the surface layer of an ice-covered region of the ocean. The sea ice characterization EDR provides an ice age class. Sea ice concentration, which is the fraction of a horizontal cell covered by ice, is an intermediate product (IP)”</a:t>
            </a:r>
          </a:p>
          <a:p>
            <a:endParaRPr lang="en-US" sz="1400" dirty="0" smtClean="0"/>
          </a:p>
          <a:p>
            <a:endParaRPr lang="en-US" sz="1400" dirty="0" smtClean="0"/>
          </a:p>
          <a:p>
            <a:endParaRPr lang="en-US" sz="1400" dirty="0" smtClean="0"/>
          </a:p>
        </p:txBody>
      </p:sp>
      <p:sp>
        <p:nvSpPr>
          <p:cNvPr id="10" name="Slide Number Placeholder 9"/>
          <p:cNvSpPr>
            <a:spLocks noGrp="1"/>
          </p:cNvSpPr>
          <p:nvPr>
            <p:ph type="sldNum" sz="quarter" idx="12"/>
          </p:nvPr>
        </p:nvSpPr>
        <p:spPr/>
        <p:txBody>
          <a:bodyPr/>
          <a:lstStyle/>
          <a:p>
            <a:fld id="{96E36F11-A39A-294D-A59D-6180D50ED29D}" type="slidenum">
              <a:rPr lang="en-US" smtClean="0"/>
              <a:pPr/>
              <a:t>5</a:t>
            </a:fld>
            <a:endParaRPr lang="en-US" dirty="0"/>
          </a:p>
        </p:txBody>
      </p:sp>
    </p:spTree>
    <p:extLst>
      <p:ext uri="{BB962C8B-B14F-4D97-AF65-F5344CB8AC3E}">
        <p14:creationId xmlns:p14="http://schemas.microsoft.com/office/powerpoint/2010/main" val="33284072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Provisional Maturity Evaluation</a:t>
            </a:r>
            <a:br>
              <a:rPr lang="en-US" dirty="0" smtClean="0"/>
            </a:br>
            <a:r>
              <a:rPr lang="en-US" dirty="0" smtClean="0"/>
              <a:t>Note Sub Region 1 – Airborne Ice Thickness Data</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50</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226" y="1371600"/>
            <a:ext cx="8115547" cy="4754563"/>
          </a:xfrm>
        </p:spPr>
      </p:pic>
    </p:spTree>
    <p:extLst>
      <p:ext uri="{BB962C8B-B14F-4D97-AF65-F5344CB8AC3E}">
        <p14:creationId xmlns:p14="http://schemas.microsoft.com/office/powerpoint/2010/main" val="67817555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Provisional Maturity Evaluation</a:t>
            </a:r>
            <a:br>
              <a:rPr lang="en-US" dirty="0" smtClean="0"/>
            </a:br>
            <a:r>
              <a:rPr lang="en-US" dirty="0" smtClean="0"/>
              <a:t>Airborne Ice Thickness Data</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51</a:t>
            </a:fld>
            <a:endParaRPr lang="en-US" dirty="0"/>
          </a:p>
        </p:txBody>
      </p:sp>
      <p:sp>
        <p:nvSpPr>
          <p:cNvPr id="10" name="TextBox 9"/>
          <p:cNvSpPr txBox="1"/>
          <p:nvPr/>
        </p:nvSpPr>
        <p:spPr>
          <a:xfrm>
            <a:off x="1237957" y="4754880"/>
            <a:ext cx="6907237" cy="1477328"/>
          </a:xfrm>
          <a:prstGeom prst="rect">
            <a:avLst/>
          </a:prstGeom>
          <a:noFill/>
        </p:spPr>
        <p:txBody>
          <a:bodyPr wrap="square" rtlCol="0">
            <a:spAutoFit/>
          </a:bodyPr>
          <a:lstStyle/>
          <a:p>
            <a:r>
              <a:rPr lang="en-US" b="1" dirty="0" smtClean="0"/>
              <a:t>Thickness (cm) courtesy of C. Haas: Airborne EM &amp; </a:t>
            </a:r>
            <a:r>
              <a:rPr lang="en-US" b="1" dirty="0" err="1" smtClean="0"/>
              <a:t>Lidar</a:t>
            </a:r>
            <a:r>
              <a:rPr lang="en-US" b="1" dirty="0" smtClean="0"/>
              <a:t> </a:t>
            </a:r>
          </a:p>
          <a:p>
            <a:pPr marL="285750" indent="-285750">
              <a:buFontTx/>
              <a:buChar char="-"/>
            </a:pPr>
            <a:r>
              <a:rPr lang="en-US" b="1" dirty="0" smtClean="0"/>
              <a:t>All ice for VIIRS SIC EDR is “other ice” (&gt; 30 cm)</a:t>
            </a:r>
          </a:p>
          <a:p>
            <a:pPr marL="285750" indent="-285750">
              <a:buFontTx/>
              <a:buChar char="-"/>
            </a:pPr>
            <a:r>
              <a:rPr lang="en-US" b="1" dirty="0" smtClean="0"/>
              <a:t>1004 airborne data points: 99% &gt; 30 cm (in agreement with VIIRS SIC EDR)</a:t>
            </a:r>
            <a:endParaRPr lang="en-US" b="1" dirty="0"/>
          </a:p>
          <a:p>
            <a:endParaRPr lang="en-US" b="1"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34307" y="1014500"/>
            <a:ext cx="4480560" cy="3694937"/>
          </a:xfrm>
        </p:spPr>
      </p:pic>
    </p:spTree>
    <p:extLst>
      <p:ext uri="{BB962C8B-B14F-4D97-AF65-F5344CB8AC3E}">
        <p14:creationId xmlns:p14="http://schemas.microsoft.com/office/powerpoint/2010/main" val="23590464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Provisional </a:t>
            </a:r>
            <a:r>
              <a:rPr lang="en-US" dirty="0"/>
              <a:t>Maturity Evaluation</a:t>
            </a:r>
            <a:br>
              <a:rPr lang="en-US" dirty="0"/>
            </a:br>
            <a:r>
              <a:rPr lang="en-US" dirty="0" smtClean="0"/>
              <a:t>note Sub Region - Airborne </a:t>
            </a:r>
            <a:r>
              <a:rPr lang="en-US" dirty="0"/>
              <a:t>Ice Thickness </a:t>
            </a:r>
            <a:r>
              <a:rPr lang="en-US" dirty="0" smtClean="0"/>
              <a:t>Data - </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52</a:t>
            </a:fld>
            <a:endParaRPr lang="en-US" dirty="0"/>
          </a:p>
        </p:txBody>
      </p:sp>
      <p:sp>
        <p:nvSpPr>
          <p:cNvPr id="9" name="TextBox 8"/>
          <p:cNvSpPr txBox="1"/>
          <p:nvPr/>
        </p:nvSpPr>
        <p:spPr>
          <a:xfrm>
            <a:off x="1364566" y="5627077"/>
            <a:ext cx="6147582" cy="646331"/>
          </a:xfrm>
          <a:prstGeom prst="rect">
            <a:avLst/>
          </a:prstGeom>
          <a:noFill/>
        </p:spPr>
        <p:txBody>
          <a:bodyPr wrap="square" rtlCol="0">
            <a:spAutoFit/>
          </a:bodyPr>
          <a:lstStyle/>
          <a:p>
            <a:r>
              <a:rPr lang="en-US" b="1" dirty="0" smtClean="0"/>
              <a:t>Also note classification issues transitioning from VIIRS SIC EDR daytime (reflective) to nighttime (thermal) algorithm.</a:t>
            </a:r>
            <a:endParaRPr lang="en-US" b="1"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6721" y="1371601"/>
            <a:ext cx="7003272" cy="4255476"/>
          </a:xfrm>
        </p:spPr>
      </p:pic>
    </p:spTree>
    <p:extLst>
      <p:ext uri="{BB962C8B-B14F-4D97-AF65-F5344CB8AC3E}">
        <p14:creationId xmlns:p14="http://schemas.microsoft.com/office/powerpoint/2010/main" val="9148381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Provisional Maturity Evaluation</a:t>
            </a:r>
            <a:br>
              <a:rPr lang="en-US" dirty="0"/>
            </a:br>
            <a:r>
              <a:rPr lang="en-US" dirty="0"/>
              <a:t>Airborne Ice Thickness Data</a:t>
            </a:r>
          </a:p>
        </p:txBody>
      </p:sp>
      <p:sp>
        <p:nvSpPr>
          <p:cNvPr id="4" name="Slide Number Placeholder 3"/>
          <p:cNvSpPr>
            <a:spLocks noGrp="1"/>
          </p:cNvSpPr>
          <p:nvPr>
            <p:ph type="sldNum" sz="quarter" idx="12"/>
          </p:nvPr>
        </p:nvSpPr>
        <p:spPr/>
        <p:txBody>
          <a:bodyPr/>
          <a:lstStyle/>
          <a:p>
            <a:fld id="{96E36F11-A39A-294D-A59D-6180D50ED29D}" type="slidenum">
              <a:rPr lang="en-US" smtClean="0"/>
              <a:pPr/>
              <a:t>53</a:t>
            </a:fld>
            <a:endParaRPr lang="en-US" dirty="0"/>
          </a:p>
        </p:txBody>
      </p:sp>
      <p:sp>
        <p:nvSpPr>
          <p:cNvPr id="6" name="TextBox 5"/>
          <p:cNvSpPr txBox="1"/>
          <p:nvPr/>
        </p:nvSpPr>
        <p:spPr>
          <a:xfrm>
            <a:off x="618978" y="4504226"/>
            <a:ext cx="7751299" cy="2308324"/>
          </a:xfrm>
          <a:prstGeom prst="rect">
            <a:avLst/>
          </a:prstGeom>
          <a:noFill/>
        </p:spPr>
        <p:txBody>
          <a:bodyPr wrap="square" rtlCol="0">
            <a:spAutoFit/>
          </a:bodyPr>
          <a:lstStyle/>
          <a:p>
            <a:pPr marL="285750" indent="-285750">
              <a:buFont typeface="Arial" pitchFamily="34" charset="0"/>
              <a:buChar char="•"/>
            </a:pPr>
            <a:r>
              <a:rPr lang="en-US" b="1" dirty="0" smtClean="0"/>
              <a:t>SIZONET data (</a:t>
            </a:r>
            <a:r>
              <a:rPr lang="en-US" b="1" dirty="0" err="1" smtClean="0"/>
              <a:t>Eicken</a:t>
            </a:r>
            <a:r>
              <a:rPr lang="en-US" b="1" dirty="0" smtClean="0"/>
              <a:t> et al.)</a:t>
            </a:r>
          </a:p>
          <a:p>
            <a:pPr marL="285750" indent="-285750">
              <a:buFont typeface="Arial" pitchFamily="34" charset="0"/>
              <a:buChar char="•"/>
            </a:pPr>
            <a:r>
              <a:rPr lang="en-US" b="1" dirty="0" smtClean="0"/>
              <a:t>Airborne EM &amp; </a:t>
            </a:r>
            <a:r>
              <a:rPr lang="en-US" b="1" dirty="0" err="1" smtClean="0"/>
              <a:t>Lidar</a:t>
            </a:r>
            <a:r>
              <a:rPr lang="en-US" b="1" dirty="0" smtClean="0"/>
              <a:t>, same system used by Haas et al. (2007)</a:t>
            </a:r>
          </a:p>
          <a:p>
            <a:pPr marL="285750" indent="-285750">
              <a:buFont typeface="Arial" pitchFamily="34" charset="0"/>
              <a:buChar char="•"/>
            </a:pPr>
            <a:r>
              <a:rPr lang="en-US" b="1" dirty="0" smtClean="0"/>
              <a:t>Note: this is </a:t>
            </a:r>
            <a:r>
              <a:rPr lang="en-US" b="1" dirty="0" err="1" smtClean="0"/>
              <a:t>quicklook</a:t>
            </a:r>
            <a:r>
              <a:rPr lang="en-US" b="1" dirty="0" smtClean="0"/>
              <a:t> data and has not been </a:t>
            </a:r>
            <a:r>
              <a:rPr lang="en-US" b="1" dirty="0" err="1" smtClean="0"/>
              <a:t>qc’d</a:t>
            </a:r>
            <a:r>
              <a:rPr lang="en-US" b="1" dirty="0" smtClean="0"/>
              <a:t>, so will be used as a future data source for validation.</a:t>
            </a:r>
          </a:p>
          <a:p>
            <a:pPr marL="285750" indent="-285750">
              <a:buFont typeface="Arial" pitchFamily="34" charset="0"/>
              <a:buChar char="•"/>
            </a:pPr>
            <a:r>
              <a:rPr lang="en-US" b="1" dirty="0" smtClean="0"/>
              <a:t>Before QC, classification accuracy is 42% correct (VIIRS SIC </a:t>
            </a:r>
            <a:r>
              <a:rPr lang="en-US" b="1" dirty="0" err="1" smtClean="0"/>
              <a:t>vs</a:t>
            </a:r>
            <a:r>
              <a:rPr lang="en-US" b="1" dirty="0" smtClean="0"/>
              <a:t> Aircraft data)</a:t>
            </a:r>
          </a:p>
          <a:p>
            <a:pPr marL="285750" indent="-285750">
              <a:buFont typeface="Arial" pitchFamily="34" charset="0"/>
              <a:buChar char="•"/>
            </a:pPr>
            <a:r>
              <a:rPr lang="en-US" b="1" dirty="0" smtClean="0"/>
              <a:t>Note that aircraft validation data is VERY limited (In this survey, only 130 points collected)</a:t>
            </a:r>
          </a:p>
          <a:p>
            <a:pPr marL="285750" indent="-285750">
              <a:buFont typeface="Arial" pitchFamily="34" charset="0"/>
              <a:buChar char="•"/>
            </a:pP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6780" y="1019908"/>
            <a:ext cx="5341136" cy="3334610"/>
          </a:xfrm>
        </p:spPr>
      </p:pic>
    </p:spTree>
    <p:extLst>
      <p:ext uri="{BB962C8B-B14F-4D97-AF65-F5344CB8AC3E}">
        <p14:creationId xmlns:p14="http://schemas.microsoft.com/office/powerpoint/2010/main" val="29811854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Provisional Maturity Evaluation</a:t>
            </a:r>
            <a:br>
              <a:rPr lang="en-US" dirty="0" smtClean="0"/>
            </a:br>
            <a:r>
              <a:rPr lang="en-US" dirty="0" smtClean="0"/>
              <a:t>Note Sub Region 2 – Test of Validation Algorithm</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54</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226" y="1371600"/>
            <a:ext cx="8115547" cy="4754563"/>
          </a:xfrm>
        </p:spPr>
      </p:pic>
    </p:spTree>
    <p:extLst>
      <p:ext uri="{BB962C8B-B14F-4D97-AF65-F5344CB8AC3E}">
        <p14:creationId xmlns:p14="http://schemas.microsoft.com/office/powerpoint/2010/main" val="29468114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Provisional Maturity Evaluation</a:t>
            </a:r>
            <a:br>
              <a:rPr lang="en-US" dirty="0"/>
            </a:br>
            <a:r>
              <a:rPr lang="en-US" dirty="0"/>
              <a:t>Test of Simplified Daytime Algorithm for Validation</a:t>
            </a:r>
          </a:p>
        </p:txBody>
      </p:sp>
      <p:sp>
        <p:nvSpPr>
          <p:cNvPr id="3" name="Text Placeholder 2"/>
          <p:cNvSpPr>
            <a:spLocks noGrp="1"/>
          </p:cNvSpPr>
          <p:nvPr>
            <p:ph type="body" idx="1"/>
          </p:nvPr>
        </p:nvSpPr>
        <p:spPr>
          <a:xfrm>
            <a:off x="457200" y="1280160"/>
            <a:ext cx="4040188" cy="894715"/>
          </a:xfrm>
        </p:spPr>
        <p:txBody>
          <a:bodyPr>
            <a:normAutofit/>
          </a:bodyPr>
          <a:lstStyle/>
          <a:p>
            <a:pPr marL="285750" indent="-285750">
              <a:buFont typeface="Arial" pitchFamily="34" charset="0"/>
              <a:buChar char="•"/>
            </a:pPr>
            <a:r>
              <a:rPr lang="en-US" sz="1600" dirty="0"/>
              <a:t>Leads misclassified as </a:t>
            </a:r>
            <a:r>
              <a:rPr lang="en-US" sz="1600" dirty="0" smtClean="0"/>
              <a:t>“other </a:t>
            </a:r>
            <a:r>
              <a:rPr lang="en-US" sz="1600" dirty="0"/>
              <a:t>ice”</a:t>
            </a:r>
          </a:p>
          <a:p>
            <a:pPr marL="285750" indent="-285750">
              <a:buFont typeface="Arial" pitchFamily="34" charset="0"/>
              <a:buChar char="•"/>
            </a:pPr>
            <a:r>
              <a:rPr lang="en-US" sz="1600" dirty="0"/>
              <a:t>Ice surrounding leads misclassified as </a:t>
            </a:r>
            <a:r>
              <a:rPr lang="en-US" sz="1600" dirty="0" smtClean="0"/>
              <a:t>“new/young </a:t>
            </a:r>
            <a:r>
              <a:rPr lang="en-US" sz="1600" dirty="0"/>
              <a:t>ice” </a:t>
            </a:r>
          </a:p>
        </p:txBody>
      </p:sp>
      <p:sp>
        <p:nvSpPr>
          <p:cNvPr id="5" name="Text Placeholder 4"/>
          <p:cNvSpPr>
            <a:spLocks noGrp="1"/>
          </p:cNvSpPr>
          <p:nvPr>
            <p:ph type="body" sz="quarter" idx="3"/>
          </p:nvPr>
        </p:nvSpPr>
        <p:spPr>
          <a:xfrm>
            <a:off x="4645025" y="1280161"/>
            <a:ext cx="4041775" cy="1185202"/>
          </a:xfrm>
        </p:spPr>
        <p:txBody>
          <a:bodyPr>
            <a:normAutofit fontScale="47500" lnSpcReduction="20000"/>
          </a:bodyPr>
          <a:lstStyle/>
          <a:p>
            <a:pPr indent="-283464">
              <a:lnSpc>
                <a:spcPct val="120000"/>
              </a:lnSpc>
            </a:pPr>
            <a:r>
              <a:rPr lang="en-US" sz="3400" dirty="0"/>
              <a:t>Using a simple M7 / IST “dual channel algorithm,” areas of new/young and other ice are identified, assisting with estimates of classification accuracy. </a:t>
            </a:r>
          </a:p>
          <a:p>
            <a:endParaRPr lang="en-US" dirty="0"/>
          </a:p>
        </p:txBody>
      </p:sp>
      <p:pic>
        <p:nvPicPr>
          <p:cNvPr id="9" name="Content Placeholder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645025" y="2286440"/>
            <a:ext cx="4041775" cy="3728158"/>
          </a:xfrm>
        </p:spPr>
      </p:pic>
      <p:sp>
        <p:nvSpPr>
          <p:cNvPr id="7" name="Slide Number Placeholder 6"/>
          <p:cNvSpPr>
            <a:spLocks noGrp="1"/>
          </p:cNvSpPr>
          <p:nvPr>
            <p:ph type="sldNum" sz="quarter" idx="12"/>
          </p:nvPr>
        </p:nvSpPr>
        <p:spPr/>
        <p:txBody>
          <a:bodyPr/>
          <a:lstStyle/>
          <a:p>
            <a:fld id="{96E36F11-A39A-294D-A59D-6180D50ED29D}" type="slidenum">
              <a:rPr lang="en-US" smtClean="0"/>
              <a:pPr/>
              <a:t>55</a:t>
            </a:fld>
            <a:endParaRPr lang="en-US"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2263518"/>
            <a:ext cx="4040188" cy="3774002"/>
          </a:xfrm>
        </p:spPr>
      </p:pic>
    </p:spTree>
    <p:extLst>
      <p:ext uri="{BB962C8B-B14F-4D97-AF65-F5344CB8AC3E}">
        <p14:creationId xmlns:p14="http://schemas.microsoft.com/office/powerpoint/2010/main" val="18947386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Provisional Justification Summary</a:t>
            </a:r>
            <a:r>
              <a:rPr lang="en-US" sz="2800" dirty="0" smtClean="0"/>
              <a:t> </a:t>
            </a:r>
            <a:endParaRPr lang="en-US" sz="2800"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56</a:t>
            </a:fld>
            <a:endParaRPr lang="en-US" dirty="0"/>
          </a:p>
        </p:txBody>
      </p:sp>
      <p:sp>
        <p:nvSpPr>
          <p:cNvPr id="3" name="Rectangle 2"/>
          <p:cNvSpPr/>
          <p:nvPr/>
        </p:nvSpPr>
        <p:spPr>
          <a:xfrm>
            <a:off x="269619" y="1064218"/>
            <a:ext cx="8265963" cy="4431983"/>
          </a:xfrm>
          <a:prstGeom prst="rect">
            <a:avLst/>
          </a:prstGeom>
        </p:spPr>
        <p:txBody>
          <a:bodyPr wrap="square">
            <a:spAutoFit/>
          </a:bodyPr>
          <a:lstStyle/>
          <a:p>
            <a:r>
              <a:rPr lang="en-US" sz="2800" dirty="0" smtClean="0"/>
              <a:t>Version </a:t>
            </a:r>
            <a:r>
              <a:rPr lang="en-US" sz="2800" dirty="0"/>
              <a:t>control is in </a:t>
            </a:r>
            <a:r>
              <a:rPr lang="en-US" sz="2800" dirty="0" smtClean="0"/>
              <a:t>affect</a:t>
            </a:r>
          </a:p>
          <a:p>
            <a:pPr marL="342900" indent="-342900">
              <a:buFont typeface="Arial"/>
              <a:buChar char="•"/>
            </a:pPr>
            <a:r>
              <a:rPr lang="en-US" sz="2000" dirty="0" smtClean="0"/>
              <a:t>IDPS </a:t>
            </a:r>
            <a:r>
              <a:rPr lang="en-US" sz="2000" dirty="0"/>
              <a:t>build </a:t>
            </a:r>
            <a:r>
              <a:rPr lang="en-US" sz="2000" dirty="0" smtClean="0"/>
              <a:t>number: Mx6.7 and earlier for validation results</a:t>
            </a:r>
          </a:p>
          <a:p>
            <a:pPr marL="342900" indent="-342900">
              <a:buFont typeface="Arial"/>
              <a:buChar char="•"/>
            </a:pPr>
            <a:r>
              <a:rPr lang="en-US" sz="2000" dirty="0" smtClean="0"/>
              <a:t>ATBDs </a:t>
            </a:r>
            <a:r>
              <a:rPr lang="en-US" sz="2000" dirty="0"/>
              <a:t>are accurate, up-to-date and consistent with the product running. </a:t>
            </a:r>
          </a:p>
          <a:p>
            <a:endParaRPr lang="en-US" sz="2800" dirty="0" smtClean="0"/>
          </a:p>
          <a:p>
            <a:r>
              <a:rPr lang="en-US" sz="2800" dirty="0" smtClean="0"/>
              <a:t>General </a:t>
            </a:r>
            <a:r>
              <a:rPr lang="en-US" sz="2800" dirty="0"/>
              <a:t>research community is encouraged to participate in the QA and validation of the product, but need to be aware that product validation and QA are ongoing </a:t>
            </a:r>
            <a:endParaRPr lang="en-US" sz="2800" dirty="0" smtClean="0"/>
          </a:p>
          <a:p>
            <a:pPr lvl="1" indent="-457200">
              <a:buFont typeface="Arial"/>
              <a:buChar char="•"/>
            </a:pPr>
            <a:r>
              <a:rPr lang="en-US" dirty="0" err="1"/>
              <a:t>Cryosphere</a:t>
            </a:r>
            <a:r>
              <a:rPr lang="en-US" dirty="0"/>
              <a:t> </a:t>
            </a:r>
            <a:r>
              <a:rPr lang="en-US" dirty="0" smtClean="0"/>
              <a:t>SIC </a:t>
            </a:r>
            <a:r>
              <a:rPr lang="en-US" dirty="0"/>
              <a:t>EDR team has evaluated IDPS EDR products available from CLASS. Users can access and read the products and the product compares reasonably with the heritage satellite snow map products </a:t>
            </a:r>
          </a:p>
          <a:p>
            <a:pPr marL="457200" indent="-457200">
              <a:buFont typeface="Arial"/>
              <a:buChar char="•"/>
            </a:pPr>
            <a:endParaRPr lang="en-US" sz="2000" dirty="0"/>
          </a:p>
        </p:txBody>
      </p:sp>
    </p:spTree>
    <p:extLst>
      <p:ext uri="{BB962C8B-B14F-4D97-AF65-F5344CB8AC3E}">
        <p14:creationId xmlns:p14="http://schemas.microsoft.com/office/powerpoint/2010/main" val="188462732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Provisional Justification Summary</a:t>
            </a:r>
            <a:endParaRPr lang="en-US" sz="3200" dirty="0"/>
          </a:p>
        </p:txBody>
      </p:sp>
      <p:sp>
        <p:nvSpPr>
          <p:cNvPr id="8" name="Content Placeholder 7"/>
          <p:cNvSpPr>
            <a:spLocks noGrp="1"/>
          </p:cNvSpPr>
          <p:nvPr>
            <p:ph idx="1"/>
          </p:nvPr>
        </p:nvSpPr>
        <p:spPr>
          <a:xfrm>
            <a:off x="0" y="1062850"/>
            <a:ext cx="9144000" cy="5795150"/>
          </a:xfrm>
        </p:spPr>
        <p:txBody>
          <a:bodyPr>
            <a:normAutofit lnSpcReduction="10000"/>
          </a:bodyPr>
          <a:lstStyle/>
          <a:p>
            <a:pPr marL="0" indent="0">
              <a:buNone/>
            </a:pPr>
            <a:r>
              <a:rPr lang="en-US" sz="2400" b="1" dirty="0"/>
              <a:t>Users are urged to consult the EDR product status document prior to use of the data in publications</a:t>
            </a:r>
          </a:p>
          <a:p>
            <a:pPr lvl="1"/>
            <a:r>
              <a:rPr lang="en-US" dirty="0" smtClean="0"/>
              <a:t>Sea Characterization EDR performance is dependent on VIIRS Imagery resolution SDRs  and the VIIRS Surface Temperature IP tie points. </a:t>
            </a:r>
          </a:p>
          <a:p>
            <a:pPr lvl="1">
              <a:spcBef>
                <a:spcPts val="0"/>
              </a:spcBef>
              <a:spcAft>
                <a:spcPts val="1200"/>
              </a:spcAft>
            </a:pPr>
            <a:r>
              <a:rPr lang="en-US" dirty="0" smtClean="0"/>
              <a:t> It is also dependent on the VIIRS Cloud Mask IP, and AOT IP through the Ice Quality Flags IP and Ice Weights IP, and NCEP ancillary surface data. Dependencies on LUTs include LUTs for model TOA snow/ice reflectance, broadband albedo, atmospheric transmittance and a modeled climatology based snow depth/ice thickness LUT.</a:t>
            </a:r>
          </a:p>
          <a:p>
            <a:pPr lvl="2">
              <a:spcBef>
                <a:spcPts val="600"/>
              </a:spcBef>
              <a:spcAft>
                <a:spcPts val="600"/>
              </a:spcAft>
            </a:pPr>
            <a:r>
              <a:rPr lang="en-US" dirty="0" smtClean="0"/>
              <a:t>VIIRS SDR Cal and Geo products reached provisional maturity in Mar. 2013</a:t>
            </a:r>
          </a:p>
          <a:p>
            <a:pPr lvl="2">
              <a:spcBef>
                <a:spcPts val="600"/>
              </a:spcBef>
              <a:spcAft>
                <a:spcPts val="600"/>
              </a:spcAft>
            </a:pPr>
            <a:r>
              <a:rPr lang="en-US" dirty="0" smtClean="0"/>
              <a:t>VIIRS  Cloud Mask IP reached provisional maturity in Feb. 2013</a:t>
            </a:r>
          </a:p>
          <a:p>
            <a:pPr lvl="2">
              <a:spcBef>
                <a:spcPts val="600"/>
              </a:spcBef>
              <a:spcAft>
                <a:spcPts val="600"/>
              </a:spcAft>
            </a:pPr>
            <a:r>
              <a:rPr lang="en-US" dirty="0" smtClean="0"/>
              <a:t>VIIRS Aerosol Optical Thickness reached beta maturity in Sep. 2013</a:t>
            </a:r>
          </a:p>
          <a:p>
            <a:pPr lvl="2">
              <a:spcBef>
                <a:spcPts val="600"/>
              </a:spcBef>
              <a:spcAft>
                <a:spcPts val="600"/>
              </a:spcAft>
            </a:pPr>
            <a:r>
              <a:rPr lang="en-US" dirty="0" smtClean="0"/>
              <a:t>VIIRS Surface Temperature IP path forward plan in place (DR 2936, slide 12)</a:t>
            </a:r>
          </a:p>
        </p:txBody>
      </p:sp>
      <p:sp>
        <p:nvSpPr>
          <p:cNvPr id="5" name="Slide Number Placeholder 4"/>
          <p:cNvSpPr>
            <a:spLocks noGrp="1"/>
          </p:cNvSpPr>
          <p:nvPr>
            <p:ph type="sldNum" sz="quarter" idx="12"/>
          </p:nvPr>
        </p:nvSpPr>
        <p:spPr>
          <a:xfrm>
            <a:off x="6716974" y="6492875"/>
            <a:ext cx="2133600" cy="365125"/>
          </a:xfrm>
        </p:spPr>
        <p:txBody>
          <a:bodyPr/>
          <a:lstStyle/>
          <a:p>
            <a:fld id="{96E36F11-A39A-294D-A59D-6180D50ED29D}" type="slidenum">
              <a:rPr lang="en-US" smtClean="0"/>
              <a:pPr/>
              <a:t>57</a:t>
            </a:fld>
            <a:endParaRPr lang="en-US" dirty="0"/>
          </a:p>
        </p:txBody>
      </p:sp>
    </p:spTree>
    <p:extLst>
      <p:ext uri="{BB962C8B-B14F-4D97-AF65-F5344CB8AC3E}">
        <p14:creationId xmlns:p14="http://schemas.microsoft.com/office/powerpoint/2010/main" val="69053901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Provisional Justification Summary </a:t>
            </a:r>
            <a:endParaRPr lang="en-US" sz="3200" dirty="0"/>
          </a:p>
        </p:txBody>
      </p:sp>
      <p:sp>
        <p:nvSpPr>
          <p:cNvPr id="8" name="Content Placeholder 7"/>
          <p:cNvSpPr>
            <a:spLocks noGrp="1"/>
          </p:cNvSpPr>
          <p:nvPr>
            <p:ph idx="1"/>
          </p:nvPr>
        </p:nvSpPr>
        <p:spPr/>
        <p:txBody>
          <a:bodyPr>
            <a:normAutofit/>
          </a:bodyPr>
          <a:lstStyle/>
          <a:p>
            <a:r>
              <a:rPr lang="en-US" sz="2600" dirty="0" smtClean="0"/>
              <a:t>Criteria: Product is not appropriate as the basis for quantitative scientific publication studies and applications</a:t>
            </a:r>
          </a:p>
          <a:p>
            <a:pPr lvl="1">
              <a:spcBef>
                <a:spcPts val="600"/>
              </a:spcBef>
              <a:spcAft>
                <a:spcPts val="600"/>
              </a:spcAft>
            </a:pPr>
            <a:r>
              <a:rPr lang="en-US" sz="2200" dirty="0" smtClean="0"/>
              <a:t>The product has known flaws (see caveats slides later in this presentation). It is clearly not suitable for use in publications. </a:t>
            </a:r>
            <a:endParaRPr lang="en-US" sz="2200" dirty="0" smtClean="0">
              <a:solidFill>
                <a:srgbClr val="FF0000"/>
              </a:solidFill>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pPr/>
              <a:t>58</a:t>
            </a:fld>
            <a:endParaRPr lang="en-US" dirty="0"/>
          </a:p>
        </p:txBody>
      </p:sp>
    </p:spTree>
    <p:extLst>
      <p:ext uri="{BB962C8B-B14F-4D97-AF65-F5344CB8AC3E}">
        <p14:creationId xmlns:p14="http://schemas.microsoft.com/office/powerpoint/2010/main" val="24869753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for Operational VIIRS Sea Ice Characterization EDR</a:t>
            </a:r>
            <a:endParaRPr lang="en-US" sz="3100" dirty="0"/>
          </a:p>
        </p:txBody>
      </p:sp>
      <p:sp>
        <p:nvSpPr>
          <p:cNvPr id="3" name="Content Placeholder 2"/>
          <p:cNvSpPr>
            <a:spLocks noGrp="1"/>
          </p:cNvSpPr>
          <p:nvPr>
            <p:ph idx="1"/>
          </p:nvPr>
        </p:nvSpPr>
        <p:spPr>
          <a:xfrm>
            <a:off x="178130" y="1057275"/>
            <a:ext cx="8965869" cy="5486400"/>
          </a:xfrm>
        </p:spPr>
        <p:txBody>
          <a:bodyPr>
            <a:normAutofit fontScale="25000" lnSpcReduction="20000"/>
          </a:bodyPr>
          <a:lstStyle/>
          <a:p>
            <a:r>
              <a:rPr lang="en-US" sz="9600" dirty="0"/>
              <a:t>K</a:t>
            </a:r>
            <a:r>
              <a:rPr lang="en-US" sz="9600" dirty="0" smtClean="0"/>
              <a:t>nown problems and proposed technical solutions</a:t>
            </a:r>
            <a:endParaRPr lang="en-US" sz="9600" dirty="0"/>
          </a:p>
          <a:p>
            <a:pPr lvl="1">
              <a:lnSpc>
                <a:spcPct val="120000"/>
              </a:lnSpc>
            </a:pPr>
            <a:r>
              <a:rPr lang="en-US" sz="7200" dirty="0" smtClean="0"/>
              <a:t>In general, significant </a:t>
            </a:r>
            <a:r>
              <a:rPr lang="en-US" sz="7200" dirty="0"/>
              <a:t>discontinuities in ice classification between New Young and Other </a:t>
            </a:r>
            <a:r>
              <a:rPr lang="en-US" sz="7200" dirty="0" smtClean="0"/>
              <a:t>Ice </a:t>
            </a:r>
            <a:r>
              <a:rPr lang="en-US" sz="7200" dirty="0"/>
              <a:t>have been observed in the granule level mapped composite data. </a:t>
            </a:r>
            <a:endParaRPr lang="en-US" sz="7200" dirty="0" smtClean="0"/>
          </a:p>
          <a:p>
            <a:pPr lvl="2">
              <a:lnSpc>
                <a:spcPct val="120000"/>
              </a:lnSpc>
              <a:spcBef>
                <a:spcPts val="600"/>
              </a:spcBef>
            </a:pPr>
            <a:r>
              <a:rPr lang="en-US" sz="5600" dirty="0" smtClean="0"/>
              <a:t>Proposed solution: Investigate and mitigate sensitivity of retrievals to NCEP ancillary data inputs. Mitigation strategies include use of parameterizations or climatology </a:t>
            </a:r>
          </a:p>
          <a:p>
            <a:pPr lvl="1">
              <a:lnSpc>
                <a:spcPct val="120000"/>
              </a:lnSpc>
              <a:spcBef>
                <a:spcPts val="600"/>
              </a:spcBef>
            </a:pPr>
            <a:r>
              <a:rPr lang="en-US" sz="7200" dirty="0" smtClean="0"/>
              <a:t>Ice </a:t>
            </a:r>
            <a:r>
              <a:rPr lang="en-US" sz="7200" dirty="0"/>
              <a:t>classification discontinuities </a:t>
            </a:r>
            <a:r>
              <a:rPr lang="en-US" sz="7200" dirty="0" smtClean="0"/>
              <a:t>are very </a:t>
            </a:r>
            <a:r>
              <a:rPr lang="en-US" sz="7200" dirty="0"/>
              <a:t>evident near the terminator region  where the algorithm transitions from the day reflectance based algorithm to the night energy balance based algorithm </a:t>
            </a:r>
            <a:endParaRPr lang="en-US" sz="7200" dirty="0" smtClean="0"/>
          </a:p>
          <a:p>
            <a:pPr lvl="2">
              <a:lnSpc>
                <a:spcPct val="120000"/>
              </a:lnSpc>
            </a:pPr>
            <a:r>
              <a:rPr lang="en-US" sz="5600" dirty="0" smtClean="0"/>
              <a:t>Proposed solution: Nighttime algorithm could be revised to utilize a local sliding IST window.  For example, if </a:t>
            </a:r>
            <a:r>
              <a:rPr lang="en-US" sz="5600" dirty="0"/>
              <a:t>the IST for the pixel is greater </a:t>
            </a:r>
            <a:r>
              <a:rPr lang="en-US" sz="5600" dirty="0" smtClean="0"/>
              <a:t>than the mean plus a threshold of the </a:t>
            </a:r>
            <a:r>
              <a:rPr lang="en-US" sz="5600" dirty="0"/>
              <a:t>IST in the moving window, then it would be re-classified as new/young ice. </a:t>
            </a:r>
            <a:r>
              <a:rPr lang="en-US" sz="5600" dirty="0" smtClean="0"/>
              <a:t> )</a:t>
            </a:r>
          </a:p>
          <a:p>
            <a:pPr lvl="2">
              <a:lnSpc>
                <a:spcPct val="120000"/>
              </a:lnSpc>
            </a:pPr>
            <a:r>
              <a:rPr lang="en-US" sz="5600" dirty="0" smtClean="0"/>
              <a:t>Proposed solution:  Investigate whether there is a problem with the solar energy flux term used by the heat balance for solar zenith angles between 80° and 90° and correct the implementation if necessary.</a:t>
            </a:r>
            <a:endParaRPr lang="en-US" sz="5600" dirty="0"/>
          </a:p>
          <a:p>
            <a:pPr lvl="1">
              <a:lnSpc>
                <a:spcPct val="120000"/>
              </a:lnSpc>
            </a:pPr>
            <a:r>
              <a:rPr lang="en-US" sz="7200" dirty="0" smtClean="0"/>
              <a:t>The </a:t>
            </a:r>
            <a:r>
              <a:rPr lang="en-US" sz="7200" dirty="0"/>
              <a:t>snow </a:t>
            </a:r>
            <a:r>
              <a:rPr lang="en-US" sz="7200" dirty="0" smtClean="0"/>
              <a:t>depth </a:t>
            </a:r>
            <a:r>
              <a:rPr lang="en-US" sz="7200" dirty="0"/>
              <a:t>thresholds based on the </a:t>
            </a:r>
            <a:r>
              <a:rPr lang="en-US" sz="7200" dirty="0" smtClean="0"/>
              <a:t>snow accumulation depth/ice </a:t>
            </a:r>
            <a:r>
              <a:rPr lang="en-US" sz="7200" dirty="0"/>
              <a:t>thickness climatology </a:t>
            </a:r>
            <a:r>
              <a:rPr lang="en-US" sz="7200" dirty="0" smtClean="0"/>
              <a:t>LUT are problematic</a:t>
            </a:r>
          </a:p>
          <a:p>
            <a:pPr lvl="2">
              <a:lnSpc>
                <a:spcPct val="120000"/>
              </a:lnSpc>
            </a:pPr>
            <a:r>
              <a:rPr lang="en-US" sz="5600" dirty="0" smtClean="0"/>
              <a:t>Proposed solution: LUT generation logic requires modification to correct climatologically unrealistic values of snow accumulation depth identified the current LUT</a:t>
            </a:r>
          </a:p>
          <a:p>
            <a:pPr lvl="2">
              <a:lnSpc>
                <a:spcPct val="120000"/>
              </a:lnSpc>
            </a:pPr>
            <a:r>
              <a:rPr lang="en-US" sz="5600" dirty="0" smtClean="0"/>
              <a:t>Proposed solution:  Investigate use of ancillary precipitation to derive snow depth and compute an ice thickness based on that snow depth. Dependence on the problematic SnowDepth/IceThickness Climatology LUT can then be eliminated.</a:t>
            </a:r>
            <a:endParaRPr lang="en-US" sz="56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59</a:t>
            </a:fld>
            <a:endParaRPr lang="en-US" dirty="0"/>
          </a:p>
        </p:txBody>
      </p:sp>
    </p:spTree>
    <p:extLst>
      <p:ext uri="{BB962C8B-B14F-4D97-AF65-F5344CB8AC3E}">
        <p14:creationId xmlns:p14="http://schemas.microsoft.com/office/powerpoint/2010/main" val="3764021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1739900" y="0"/>
            <a:ext cx="6184900" cy="822960"/>
          </a:xfrm>
        </p:spPr>
        <p:txBody>
          <a:bodyPr>
            <a:noAutofit/>
          </a:bodyPr>
          <a:lstStyle/>
          <a:p>
            <a:pPr eaLnBrk="1" hangingPunct="1"/>
            <a:r>
              <a:rPr lang="en-US" dirty="0" smtClean="0"/>
              <a:t>VIIRS Sea Ice Characterization EDR L1RD Requirements (Continued)</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6</a:t>
            </a:fld>
            <a:endParaRPr lang="en-US" sz="1200" dirty="0">
              <a:solidFill>
                <a:schemeClr val="tx1">
                  <a:tint val="75000"/>
                </a:schemeClr>
              </a:solidFill>
              <a:latin typeface="+mn-lt"/>
            </a:endParaRPr>
          </a:p>
        </p:txBody>
      </p:sp>
      <p:sp>
        <p:nvSpPr>
          <p:cNvPr id="5124" name="Text Box 1251"/>
          <p:cNvSpPr txBox="1">
            <a:spLocks noChangeArrowheads="1"/>
          </p:cNvSpPr>
          <p:nvPr/>
        </p:nvSpPr>
        <p:spPr bwMode="auto">
          <a:xfrm>
            <a:off x="228600" y="4419600"/>
            <a:ext cx="2060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solidFill>
                  <a:schemeClr val="bg1"/>
                </a:solidFill>
                <a:latin typeface="Calibri" pitchFamily="34" charset="0"/>
              </a:rPr>
              <a:t>RGB Image shows dense smoke (high absorption) in northwest, north central and central coastal portions of image.</a:t>
            </a:r>
          </a:p>
        </p:txBody>
      </p:sp>
      <p:sp>
        <p:nvSpPr>
          <p:cNvPr id="10" name="Slide Number Placeholder 9"/>
          <p:cNvSpPr>
            <a:spLocks noGrp="1"/>
          </p:cNvSpPr>
          <p:nvPr>
            <p:ph type="sldNum" sz="quarter" idx="12"/>
          </p:nvPr>
        </p:nvSpPr>
        <p:spPr/>
        <p:txBody>
          <a:bodyPr/>
          <a:lstStyle/>
          <a:p>
            <a:fld id="{96E36F11-A39A-294D-A59D-6180D50ED29D}" type="slidenum">
              <a:rPr lang="en-US" smtClean="0"/>
              <a:pPr/>
              <a:t>6</a:t>
            </a:fld>
            <a:endParaRPr lang="en-US" dirty="0"/>
          </a:p>
        </p:txBody>
      </p:sp>
      <p:sp>
        <p:nvSpPr>
          <p:cNvPr id="9" name="Rectangle 8"/>
          <p:cNvSpPr/>
          <p:nvPr/>
        </p:nvSpPr>
        <p:spPr>
          <a:xfrm>
            <a:off x="1095375" y="1175961"/>
            <a:ext cx="7591425" cy="369332"/>
          </a:xfrm>
          <a:prstGeom prst="rect">
            <a:avLst/>
          </a:prstGeom>
        </p:spPr>
        <p:txBody>
          <a:bodyPr wrap="square">
            <a:spAutoFit/>
          </a:bodyPr>
          <a:lstStyle/>
          <a:p>
            <a:pPr>
              <a:spcBef>
                <a:spcPct val="50000"/>
              </a:spcBef>
            </a:pPr>
            <a:r>
              <a:rPr lang="en-US" dirty="0" smtClean="0"/>
              <a:t>Sea Ice Characterization  Requirements from L1RD version 2.4</a:t>
            </a:r>
          </a:p>
        </p:txBody>
      </p:sp>
      <p:graphicFrame>
        <p:nvGraphicFramePr>
          <p:cNvPr id="11" name="Group 95"/>
          <p:cNvGraphicFramePr>
            <a:graphicFrameLocks/>
          </p:cNvGraphicFramePr>
          <p:nvPr>
            <p:extLst>
              <p:ext uri="{D42A27DB-BD31-4B8C-83A1-F6EECF244321}">
                <p14:modId xmlns:p14="http://schemas.microsoft.com/office/powerpoint/2010/main" val="3313370619"/>
              </p:ext>
            </p:extLst>
          </p:nvPr>
        </p:nvGraphicFramePr>
        <p:xfrm>
          <a:off x="228600" y="1545293"/>
          <a:ext cx="8686801" cy="4835199"/>
        </p:xfrm>
        <a:graphic>
          <a:graphicData uri="http://schemas.openxmlformats.org/drawingml/2006/table">
            <a:tbl>
              <a:tblPr/>
              <a:tblGrid>
                <a:gridCol w="2908300"/>
                <a:gridCol w="2908300"/>
                <a:gridCol w="2870201"/>
              </a:tblGrid>
              <a:tr h="313173">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rPr>
                        <a:t>EDR Attribute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rPr>
                        <a:t>Threshold</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cs typeface="Times New Roman" pitchFamily="18" charset="0"/>
                        </a:rPr>
                        <a:t>Objective</a:t>
                      </a:r>
                      <a:endParaRPr kumimoji="0" lang="en-US" sz="1400" b="1"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28470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a. Vertical Coverage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Surface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Surface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b. Horizontal Cell Size</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Clear</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All weather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1.0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 capability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 km</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7738">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c. Mapping Uncertainty, 3 sigma</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Clear</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Cloudy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 capability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 km</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d. Measure Range</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Ice Age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2.       Ice Concentration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Free, New Young, all other ice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0/10 to 10/10</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free,  Nilas, Gray White Grey, White, First Year Medium, First Year Thick, Second Year, Multiyear, Smooth and Deformed Ice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0/10 to 10/10</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e. Measurement Uncertainty</a:t>
                      </a:r>
                    </a:p>
                    <a:p>
                      <a:pPr marL="228600" marR="0" lvl="0" indent="-2286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Probability of Correct Typing (Ice Age)</a:t>
                      </a:r>
                    </a:p>
                    <a:p>
                      <a:pPr marL="228600" marR="0" lvl="0" indent="-2286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Ice Concentration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70%</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Note 1</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90%</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5%</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f. Refresh</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At least 90% coverage of the global every 24 hours (monthly average)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6 hrs</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g. Geographic coverage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All Ice-covered regions of the global ocean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All Ice-covered regions of the global ocean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gridSpan="3">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rPr>
                        <a:t>Notes:</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rPr>
                        <a:t>1. VIIRS produces a sea ice concentration IP in clear sky conditions, which is provided as an input to the ice surface temperature calculation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2990351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0"/>
            <a:ext cx="6934200" cy="822960"/>
          </a:xfrm>
        </p:spPr>
        <p:txBody>
          <a:bodyPr>
            <a:normAutofit fontScale="90000"/>
          </a:bodyPr>
          <a:lstStyle/>
          <a:p>
            <a:r>
              <a:rPr lang="en-US" dirty="0" smtClean="0"/>
              <a:t>Caveats for Operational VIIRS Sea Ice Characterization EDR (additional issues)</a:t>
            </a:r>
            <a:endParaRPr lang="en-US" dirty="0"/>
          </a:p>
        </p:txBody>
      </p:sp>
      <p:sp>
        <p:nvSpPr>
          <p:cNvPr id="4" name="Content Placeholder 3"/>
          <p:cNvSpPr>
            <a:spLocks noGrp="1"/>
          </p:cNvSpPr>
          <p:nvPr>
            <p:ph idx="1"/>
          </p:nvPr>
        </p:nvSpPr>
        <p:spPr>
          <a:xfrm>
            <a:off x="0" y="1121231"/>
            <a:ext cx="8828313" cy="5510370"/>
          </a:xfrm>
        </p:spPr>
        <p:txBody>
          <a:bodyPr>
            <a:normAutofit fontScale="92500" lnSpcReduction="20000"/>
          </a:bodyPr>
          <a:lstStyle/>
          <a:p>
            <a:pPr lvl="1"/>
            <a:r>
              <a:rPr lang="en-US" sz="1900" dirty="0"/>
              <a:t>False ice is frequently observed near cloud </a:t>
            </a:r>
            <a:r>
              <a:rPr lang="en-US" sz="1900" dirty="0" smtClean="0"/>
              <a:t>edges</a:t>
            </a:r>
          </a:p>
          <a:p>
            <a:pPr lvl="2"/>
            <a:r>
              <a:rPr lang="en-US" sz="1700" dirty="0"/>
              <a:t>Proposed solution: Implement </a:t>
            </a:r>
            <a:r>
              <a:rPr lang="en-US" sz="1700" dirty="0" smtClean="0"/>
              <a:t>additional quality checks for extended cloud adjacency and partly cloudy conditions within the ice tie point search window in the Sea Ice Concentration IP and pass quality flag to Sea Ice Characterization EDR</a:t>
            </a:r>
            <a:endParaRPr lang="en-US" sz="1700" dirty="0"/>
          </a:p>
          <a:p>
            <a:pPr lvl="1">
              <a:spcBef>
                <a:spcPts val="1200"/>
              </a:spcBef>
            </a:pPr>
            <a:r>
              <a:rPr lang="en-US" sz="1900" dirty="0"/>
              <a:t>Ice misclassifications occur due to low opacity clouds or ice fog, particularly during </a:t>
            </a:r>
            <a:r>
              <a:rPr lang="en-US" sz="1900" dirty="0" smtClean="0"/>
              <a:t>nighttime</a:t>
            </a:r>
          </a:p>
          <a:p>
            <a:pPr lvl="2"/>
            <a:r>
              <a:rPr lang="en-US" sz="1700" dirty="0"/>
              <a:t>Proposed solution: Assistance </a:t>
            </a:r>
            <a:r>
              <a:rPr lang="en-US" sz="1700" dirty="0" smtClean="0"/>
              <a:t>from VCM to improve cloud vs. ice detection </a:t>
            </a:r>
          </a:p>
          <a:p>
            <a:pPr lvl="1">
              <a:spcBef>
                <a:spcPts val="1200"/>
              </a:spcBef>
            </a:pPr>
            <a:r>
              <a:rPr lang="en-US" sz="1900" dirty="0" smtClean="0"/>
              <a:t>Thin ice in small leads  are evident in SDR imagery are sometimes not detected and are classified as thicker “Other ice”</a:t>
            </a:r>
          </a:p>
          <a:p>
            <a:pPr lvl="2"/>
            <a:r>
              <a:rPr lang="en-US" sz="1700" dirty="0" smtClean="0"/>
              <a:t>Proposed solution: Investigate using VIIRS SDR reflectance and Surface Temperature IP value at each pixel for retrievals  instead of the ice tie point</a:t>
            </a:r>
          </a:p>
          <a:p>
            <a:pPr lvl="2"/>
            <a:r>
              <a:rPr lang="en-US" sz="1700" dirty="0" smtClean="0"/>
              <a:t>Proposed solution:  Add an ice temperature threshold hold test to the day reflectance algorithm as a consistency check for the day, reflectance based retrievals</a:t>
            </a:r>
          </a:p>
          <a:p>
            <a:pPr lvl="1">
              <a:spcBef>
                <a:spcPts val="1200"/>
              </a:spcBef>
            </a:pPr>
            <a:r>
              <a:rPr lang="en-US" sz="1900" dirty="0" smtClean="0"/>
              <a:t>Lower </a:t>
            </a:r>
            <a:r>
              <a:rPr lang="en-US" sz="1900" dirty="0"/>
              <a:t>reflectance of melting sea ice appears to cause the SIC EDR to indicate New/Young Ice, although this type of ice cannot be present this time of year</a:t>
            </a:r>
            <a:r>
              <a:rPr lang="en-US" sz="1800" dirty="0"/>
              <a:t>.</a:t>
            </a:r>
          </a:p>
          <a:p>
            <a:pPr lvl="2">
              <a:spcBef>
                <a:spcPts val="600"/>
              </a:spcBef>
            </a:pPr>
            <a:r>
              <a:rPr lang="en-US" sz="1700" dirty="0"/>
              <a:t>Proposed </a:t>
            </a:r>
            <a:r>
              <a:rPr lang="en-US" sz="1700" dirty="0" smtClean="0"/>
              <a:t>solutions:  </a:t>
            </a:r>
            <a:r>
              <a:rPr lang="en-US" sz="1700" dirty="0"/>
              <a:t>Define and utilize melt season </a:t>
            </a:r>
            <a:r>
              <a:rPr lang="en-US" sz="1700" dirty="0" smtClean="0"/>
              <a:t>period where </a:t>
            </a:r>
            <a:r>
              <a:rPr lang="en-US" sz="1700" dirty="0"/>
              <a:t>New/Young ice cannot exist</a:t>
            </a:r>
            <a:r>
              <a:rPr lang="en-US" sz="1700" dirty="0" smtClean="0"/>
              <a:t>. Could do this by date/latitude or possibly with IST or NCEP air temp input.  </a:t>
            </a:r>
            <a:r>
              <a:rPr lang="en-US" sz="1700" dirty="0"/>
              <a:t>During this time, ALL ice would be classified as “other </a:t>
            </a:r>
            <a:r>
              <a:rPr lang="en-US" sz="1700" dirty="0" smtClean="0"/>
              <a:t>ice”</a:t>
            </a:r>
          </a:p>
          <a:p>
            <a:pPr lvl="2"/>
            <a:r>
              <a:rPr lang="en-US" sz="1700" dirty="0" smtClean="0"/>
              <a:t>Investigate reflectance and temperature thresholds used in the algorithm </a:t>
            </a:r>
          </a:p>
          <a:p>
            <a:pPr lvl="2"/>
            <a:r>
              <a:rPr lang="en-US" sz="1700" dirty="0" smtClean="0"/>
              <a:t>Investigate and mitigate sensitivity of retrievals to NCEP ancillary data inputs</a:t>
            </a:r>
          </a:p>
          <a:p>
            <a:pPr lvl="2"/>
            <a:r>
              <a:rPr lang="en-US" sz="1700" dirty="0" smtClean="0"/>
              <a:t>Change the category “New/Young Ice” to “Thin Ice”. Thin ice can occur, through melt, in the warm season.</a:t>
            </a:r>
          </a:p>
        </p:txBody>
      </p:sp>
    </p:spTree>
    <p:extLst>
      <p:ext uri="{BB962C8B-B14F-4D97-AF65-F5344CB8AC3E}">
        <p14:creationId xmlns:p14="http://schemas.microsoft.com/office/powerpoint/2010/main" val="372549151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Supporting Documentation</a:t>
            </a:r>
            <a:endParaRPr lang="en-US" dirty="0"/>
          </a:p>
        </p:txBody>
      </p:sp>
      <p:sp>
        <p:nvSpPr>
          <p:cNvPr id="3" name="Content Placeholder 2"/>
          <p:cNvSpPr>
            <a:spLocks noGrp="1"/>
          </p:cNvSpPr>
          <p:nvPr>
            <p:ph idx="1"/>
          </p:nvPr>
        </p:nvSpPr>
        <p:spPr/>
        <p:txBody>
          <a:bodyPr>
            <a:normAutofit/>
          </a:bodyPr>
          <a:lstStyle/>
          <a:p>
            <a:r>
              <a:rPr lang="en-US" dirty="0" smtClean="0"/>
              <a:t>TIM Meetings and Presentations</a:t>
            </a:r>
          </a:p>
          <a:p>
            <a:pPr marL="742950" lvl="2" indent="-342900">
              <a:buFont typeface="Calibri" pitchFamily="34" charset="0"/>
              <a:buChar char="−"/>
            </a:pPr>
            <a:r>
              <a:rPr lang="en-US" sz="2400" dirty="0" smtClean="0"/>
              <a:t>Cal/Val Team Meeting, April 2012</a:t>
            </a:r>
          </a:p>
          <a:p>
            <a:r>
              <a:rPr lang="en-US" dirty="0" smtClean="0"/>
              <a:t>Monthly/weekly reports </a:t>
            </a:r>
            <a:r>
              <a:rPr lang="en-US" sz="2000" dirty="0" smtClean="0">
                <a:solidFill>
                  <a:schemeClr val="tx2"/>
                </a:solidFill>
              </a:rPr>
              <a:t>https://groups.ssec.wisc.edu/groups/jpss/cryosphere/reports</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61</a:t>
            </a:fld>
            <a:endParaRPr lang="en-US" dirty="0"/>
          </a:p>
        </p:txBody>
      </p:sp>
    </p:spTree>
    <p:extLst>
      <p:ext uri="{BB962C8B-B14F-4D97-AF65-F5344CB8AC3E}">
        <p14:creationId xmlns:p14="http://schemas.microsoft.com/office/powerpoint/2010/main" val="26874613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 and Issues</a:t>
            </a:r>
            <a:endParaRPr lang="en-US" dirty="0"/>
          </a:p>
        </p:txBody>
      </p:sp>
      <p:sp>
        <p:nvSpPr>
          <p:cNvPr id="3" name="Content Placeholder 2"/>
          <p:cNvSpPr>
            <a:spLocks noGrp="1"/>
          </p:cNvSpPr>
          <p:nvPr>
            <p:ph idx="1"/>
          </p:nvPr>
        </p:nvSpPr>
        <p:spPr>
          <a:xfrm>
            <a:off x="142522" y="929836"/>
            <a:ext cx="8858974" cy="5898514"/>
          </a:xfrm>
        </p:spPr>
        <p:txBody>
          <a:bodyPr>
            <a:normAutofit fontScale="85000" lnSpcReduction="20000"/>
          </a:bodyPr>
          <a:lstStyle/>
          <a:p>
            <a:r>
              <a:rPr lang="en-US" dirty="0" smtClean="0"/>
              <a:t>We are working to get these changes into the IDPS</a:t>
            </a:r>
            <a:endParaRPr lang="en-US" dirty="0" smtClean="0">
              <a:solidFill>
                <a:srgbClr val="FF0000"/>
              </a:solidFill>
            </a:endParaRPr>
          </a:p>
          <a:p>
            <a:pPr lvl="1"/>
            <a:r>
              <a:rPr lang="en-US" dirty="0" smtClean="0"/>
              <a:t>Implement </a:t>
            </a:r>
            <a:r>
              <a:rPr lang="en-US" dirty="0"/>
              <a:t>additional quality checks for extended cloud adjacency and partly cloudy conditions within the ice tie point search window in the Sea Ice Concentration IP</a:t>
            </a:r>
          </a:p>
          <a:p>
            <a:pPr lvl="1"/>
            <a:endParaRPr lang="en-US" dirty="0" smtClean="0">
              <a:solidFill>
                <a:srgbClr val="FF0000"/>
              </a:solidFill>
            </a:endParaRPr>
          </a:p>
          <a:p>
            <a:r>
              <a:rPr lang="en-US" dirty="0" smtClean="0"/>
              <a:t>Detailed performance characterization requires:</a:t>
            </a:r>
          </a:p>
          <a:p>
            <a:pPr lvl="1"/>
            <a:r>
              <a:rPr lang="en-US" dirty="0" smtClean="0"/>
              <a:t>Analysis of sensitivity of retrievals to NCEP ancillary data inputs and snow depth on sea ice</a:t>
            </a:r>
            <a:endParaRPr lang="en-US" dirty="0"/>
          </a:p>
          <a:p>
            <a:pPr marL="457200" lvl="1" indent="0">
              <a:buNone/>
            </a:pPr>
            <a:endParaRPr lang="en-US" dirty="0" smtClean="0">
              <a:solidFill>
                <a:srgbClr val="FF0000"/>
              </a:solidFill>
            </a:endParaRPr>
          </a:p>
          <a:p>
            <a:r>
              <a:rPr lang="en-US" dirty="0" smtClean="0"/>
              <a:t>Major actions for the provisional maturity justification and schedule</a:t>
            </a:r>
          </a:p>
          <a:p>
            <a:pPr marL="800100" lvl="3" indent="-342900"/>
            <a:r>
              <a:rPr lang="en-US" sz="2400" dirty="0" smtClean="0"/>
              <a:t>Revision, testing and implementation of SIC EDR Nighttime Algorithm, possibly utilizing </a:t>
            </a:r>
            <a:r>
              <a:rPr lang="en-US" sz="2400" dirty="0"/>
              <a:t>a local sliding IST window. </a:t>
            </a:r>
            <a:r>
              <a:rPr lang="en-US" sz="2400" i="1" dirty="0" smtClean="0">
                <a:solidFill>
                  <a:srgbClr val="000000"/>
                </a:solidFill>
              </a:rPr>
              <a:t>Fall 2014?  </a:t>
            </a:r>
          </a:p>
          <a:p>
            <a:pPr marL="800100" lvl="3" indent="-342900"/>
            <a:r>
              <a:rPr lang="en-US" sz="2400" dirty="0" smtClean="0"/>
              <a:t>Revision, testing and implementation of SIC EDR Daytime Algorithm to possibly include: </a:t>
            </a:r>
          </a:p>
          <a:p>
            <a:pPr marL="1257300" lvl="4" indent="-342900"/>
            <a:r>
              <a:rPr lang="en-US" sz="2200" dirty="0" smtClean="0"/>
              <a:t>Redefine the category to be thin ice (&lt; 30 cm) or define a </a:t>
            </a:r>
            <a:r>
              <a:rPr lang="en-US" sz="2200" dirty="0"/>
              <a:t>melt season period where New/Young ice cannot </a:t>
            </a:r>
            <a:r>
              <a:rPr lang="en-US" sz="2200" dirty="0" smtClean="0"/>
              <a:t>exist, or utilize IST checks to assist with ice type definition </a:t>
            </a:r>
            <a:r>
              <a:rPr lang="en-US" sz="2200" i="1" dirty="0" smtClean="0">
                <a:solidFill>
                  <a:srgbClr val="000000"/>
                </a:solidFill>
              </a:rPr>
              <a:t>Mid-2014?</a:t>
            </a:r>
            <a:endParaRPr lang="en-US" sz="2200" dirty="0" smtClean="0">
              <a:solidFill>
                <a:srgbClr val="000000"/>
              </a:solidFill>
            </a:endParaRPr>
          </a:p>
          <a:p>
            <a:pPr marL="1257300" lvl="4" indent="-342900"/>
            <a:r>
              <a:rPr lang="en-US" sz="2200" dirty="0" smtClean="0"/>
              <a:t>Use of ancillary precip. field to improve snow depth estimates and to derive ice age based on ice thickness computed from snow depth. </a:t>
            </a:r>
            <a:r>
              <a:rPr lang="en-US" sz="2200" i="1" dirty="0">
                <a:solidFill>
                  <a:srgbClr val="000000"/>
                </a:solidFill>
              </a:rPr>
              <a:t>M</a:t>
            </a:r>
            <a:r>
              <a:rPr lang="en-US" sz="2200" i="1" dirty="0" smtClean="0">
                <a:solidFill>
                  <a:srgbClr val="000000"/>
                </a:solidFill>
              </a:rPr>
              <a:t>id-2014?</a:t>
            </a:r>
            <a:endParaRPr lang="en-US" sz="2200" dirty="0" smtClean="0">
              <a:solidFill>
                <a:srgbClr val="00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62</a:t>
            </a:fld>
            <a:endParaRPr lang="en-US" dirty="0"/>
          </a:p>
        </p:txBody>
      </p:sp>
    </p:spTree>
    <p:extLst>
      <p:ext uri="{BB962C8B-B14F-4D97-AF65-F5344CB8AC3E}">
        <p14:creationId xmlns:p14="http://schemas.microsoft.com/office/powerpoint/2010/main" val="34657778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Conclusion </a:t>
            </a:r>
            <a:endParaRPr lang="en-US" dirty="0"/>
          </a:p>
        </p:txBody>
      </p:sp>
      <p:sp>
        <p:nvSpPr>
          <p:cNvPr id="8" name="Content Placeholder 7"/>
          <p:cNvSpPr>
            <a:spLocks noGrp="1"/>
          </p:cNvSpPr>
          <p:nvPr>
            <p:ph idx="1"/>
          </p:nvPr>
        </p:nvSpPr>
        <p:spPr/>
        <p:txBody>
          <a:bodyPr>
            <a:normAutofit/>
          </a:bodyPr>
          <a:lstStyle/>
          <a:p>
            <a:r>
              <a:rPr lang="en-US" dirty="0" smtClean="0"/>
              <a:t>VIIRS Sea Ice Characterization EDR has met the provisional maturity stage based on the definitions and the evidence shown</a:t>
            </a:r>
          </a:p>
          <a:p>
            <a:r>
              <a:rPr lang="en-US" dirty="0" smtClean="0"/>
              <a:t>Some issues have been uncovered during validation and solutions are being evaluated.   </a:t>
            </a:r>
            <a:endParaRPr lang="en-US" dirty="0" smtClean="0">
              <a:solidFill>
                <a:srgbClr val="FF0000"/>
              </a:solidFill>
            </a:endParaRPr>
          </a:p>
        </p:txBody>
      </p:sp>
      <p:sp>
        <p:nvSpPr>
          <p:cNvPr id="5" name="Slide Number Placeholder 4"/>
          <p:cNvSpPr>
            <a:spLocks noGrp="1"/>
          </p:cNvSpPr>
          <p:nvPr>
            <p:ph type="sldNum" sz="quarter" idx="12"/>
          </p:nvPr>
        </p:nvSpPr>
        <p:spPr/>
        <p:txBody>
          <a:bodyPr/>
          <a:lstStyle/>
          <a:p>
            <a:fld id="{96E36F11-A39A-294D-A59D-6180D50ED29D}" type="slidenum">
              <a:rPr lang="en-US" smtClean="0"/>
              <a:pPr/>
              <a:t>63</a:t>
            </a:fld>
            <a:endParaRPr lang="en-US" dirty="0"/>
          </a:p>
        </p:txBody>
      </p:sp>
    </p:spTree>
    <p:extLst>
      <p:ext uri="{BB962C8B-B14F-4D97-AF65-F5344CB8AC3E}">
        <p14:creationId xmlns:p14="http://schemas.microsoft.com/office/powerpoint/2010/main" val="15308023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7</a:t>
            </a:fld>
            <a:endParaRPr lang="en-US" dirty="0"/>
          </a:p>
        </p:txBody>
      </p:sp>
      <p:sp>
        <p:nvSpPr>
          <p:cNvPr id="3" name="Content Placeholder 2"/>
          <p:cNvSpPr>
            <a:spLocks noGrp="1"/>
          </p:cNvSpPr>
          <p:nvPr>
            <p:ph idx="4294967295"/>
          </p:nvPr>
        </p:nvSpPr>
        <p:spPr>
          <a:xfrm>
            <a:off x="457200" y="1371600"/>
            <a:ext cx="8229600" cy="3514299"/>
          </a:xfrm>
        </p:spPr>
        <p:txBody>
          <a:bodyPr>
            <a:normAutofit/>
          </a:bodyPr>
          <a:lstStyle/>
          <a:p>
            <a:pPr lvl="1">
              <a:buFont typeface="Arial" pitchFamily="34" charset="0"/>
              <a:buChar char="•"/>
            </a:pPr>
            <a:r>
              <a:rPr lang="en-US" sz="2800" dirty="0" smtClean="0"/>
              <a:t>Product and Algorithm Processing Summary</a:t>
            </a:r>
          </a:p>
          <a:p>
            <a:pPr lvl="1">
              <a:buFont typeface="Arial" pitchFamily="34" charset="0"/>
              <a:buChar char="•"/>
            </a:pPr>
            <a:r>
              <a:rPr lang="en-US" sz="2800" dirty="0" smtClean="0"/>
              <a:t>History of Algorithm Changes/Updates </a:t>
            </a:r>
          </a:p>
          <a:p>
            <a:pPr lvl="1">
              <a:buFont typeface="Arial" pitchFamily="34" charset="0"/>
              <a:buChar char="•"/>
            </a:pPr>
            <a:r>
              <a:rPr lang="en-US" sz="2800" dirty="0" smtClean="0"/>
              <a:t>Provisional Maturity Evaluation </a:t>
            </a:r>
          </a:p>
          <a:p>
            <a:pPr lvl="1">
              <a:spcAft>
                <a:spcPts val="600"/>
              </a:spcAft>
              <a:buFont typeface="Arial" pitchFamily="34" charset="0"/>
              <a:buChar char="•"/>
            </a:pPr>
            <a:r>
              <a:rPr lang="en-US" sz="2800" dirty="0" smtClean="0"/>
              <a:t>Provisional Justification Summary </a:t>
            </a:r>
          </a:p>
          <a:p>
            <a:pPr lvl="1">
              <a:spcAft>
                <a:spcPts val="600"/>
              </a:spcAft>
              <a:buFont typeface="Arial" pitchFamily="34" charset="0"/>
              <a:buChar char="•"/>
            </a:pPr>
            <a:r>
              <a:rPr lang="en-US" sz="2800" dirty="0" smtClean="0"/>
              <a:t>Conclusions</a:t>
            </a:r>
          </a:p>
        </p:txBody>
      </p:sp>
      <p:sp>
        <p:nvSpPr>
          <p:cNvPr id="6" name="Title 1"/>
          <p:cNvSpPr txBox="1">
            <a:spLocks/>
          </p:cNvSpPr>
          <p:nvPr/>
        </p:nvSpPr>
        <p:spPr>
          <a:xfrm>
            <a:off x="941696" y="0"/>
            <a:ext cx="7301552" cy="822960"/>
          </a:xfrm>
          <a:prstGeom prst="rect">
            <a:avLst/>
          </a:prstGeom>
        </p:spPr>
        <p:txBody>
          <a:bodyPr vert="horz" lIns="91440" tIns="45720" rIns="91440" bIns="45720" rtlCol="0" anchor="ctr" anchorCtr="1">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latin typeface="+mj-lt"/>
                <a:ea typeface="+mj-ea"/>
                <a:cs typeface="+mj-cs"/>
              </a:rPr>
              <a:t>Summary of VIIRS Sea Ice Concentration IP</a:t>
            </a:r>
            <a:endParaRPr kumimoji="0" lang="en-US" sz="32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62078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Summary of the VIIRS Sea Ice Conc. IP  </a:t>
            </a:r>
            <a:endParaRPr lang="en-US" sz="3200"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8</a:t>
            </a:fld>
            <a:endParaRPr lang="en-US" dirty="0"/>
          </a:p>
        </p:txBody>
      </p:sp>
      <p:sp>
        <p:nvSpPr>
          <p:cNvPr id="10" name="Rectangle 9"/>
          <p:cNvSpPr/>
          <p:nvPr/>
        </p:nvSpPr>
        <p:spPr>
          <a:xfrm>
            <a:off x="177800" y="1092200"/>
            <a:ext cx="8509000" cy="5396349"/>
          </a:xfrm>
          <a:prstGeom prst="rect">
            <a:avLst/>
          </a:prstGeom>
        </p:spPr>
        <p:txBody>
          <a:bodyPr wrap="square">
            <a:spAutoFit/>
          </a:bodyPr>
          <a:lstStyle/>
          <a:p>
            <a:pPr marL="457200" indent="-457200">
              <a:spcBef>
                <a:spcPts val="0"/>
              </a:spcBef>
              <a:spcAft>
                <a:spcPts val="1200"/>
              </a:spcAft>
              <a:buFont typeface="Arial" pitchFamily="34" charset="0"/>
              <a:buChar char="•"/>
              <a:defRPr/>
            </a:pPr>
            <a:r>
              <a:rPr lang="en-US" dirty="0" smtClean="0"/>
              <a:t>The VIIRS Sea Ice Concentration IP consists of retrieved ice concentration at VIIRS Imagery spatial resolution (375 m @ nadir), for both day and night, over oceans pole ward of 36</a:t>
            </a:r>
            <a:r>
              <a:rPr lang="en-US" dirty="0" smtClean="0">
                <a:latin typeface="Times New Roman"/>
                <a:cs typeface="Times New Roman"/>
              </a:rPr>
              <a:t>º</a:t>
            </a:r>
            <a:r>
              <a:rPr lang="en-US" dirty="0" smtClean="0">
                <a:cs typeface="Times New Roman"/>
              </a:rPr>
              <a:t>  N  and 50</a:t>
            </a:r>
            <a:r>
              <a:rPr lang="en-US" dirty="0" smtClean="0">
                <a:latin typeface="Times New Roman"/>
                <a:cs typeface="Times New Roman"/>
              </a:rPr>
              <a:t>º</a:t>
            </a:r>
            <a:r>
              <a:rPr lang="en-US" dirty="0" smtClean="0">
                <a:cs typeface="Times New Roman"/>
              </a:rPr>
              <a:t> S latitude.</a:t>
            </a:r>
            <a:endParaRPr lang="en-US" dirty="0" smtClean="0"/>
          </a:p>
          <a:p>
            <a:pPr marL="457200" indent="-457200">
              <a:spcBef>
                <a:spcPts val="0"/>
              </a:spcBef>
              <a:spcAft>
                <a:spcPts val="1200"/>
              </a:spcAft>
              <a:buFont typeface="Arial" pitchFamily="34" charset="0"/>
              <a:buChar char="•"/>
              <a:defRPr/>
            </a:pPr>
            <a:r>
              <a:rPr lang="en-US" dirty="0" smtClean="0"/>
              <a:t>The Ice Concentration algorithm computes ice fractions based on ice and water tie points determined from VIIRS I1 (0.64 </a:t>
            </a:r>
            <a:r>
              <a:rPr lang="en-US" dirty="0" smtClean="0">
                <a:latin typeface="Times New Roman"/>
                <a:cs typeface="Times New Roman"/>
              </a:rPr>
              <a:t>µ</a:t>
            </a:r>
            <a:r>
              <a:rPr lang="en-US" dirty="0" smtClean="0"/>
              <a:t>m and I2 (0.865 </a:t>
            </a:r>
            <a:r>
              <a:rPr lang="en-US" dirty="0" smtClean="0">
                <a:latin typeface="Times New Roman"/>
                <a:cs typeface="Times New Roman"/>
              </a:rPr>
              <a:t>µ</a:t>
            </a:r>
            <a:r>
              <a:rPr lang="en-US" dirty="0" smtClean="0"/>
              <a:t>m) reflectance and surface temperature from the VIIRS Surface Temperature IP.  </a:t>
            </a:r>
          </a:p>
          <a:p>
            <a:pPr marL="457200" indent="-457200">
              <a:spcBef>
                <a:spcPts val="0"/>
              </a:spcBef>
              <a:spcAft>
                <a:spcPts val="1200"/>
              </a:spcAft>
              <a:buFont typeface="Arial" pitchFamily="34" charset="0"/>
              <a:buChar char="•"/>
              <a:defRPr/>
            </a:pPr>
            <a:r>
              <a:rPr lang="en-US" dirty="0" smtClean="0"/>
              <a:t>VIIRS Surface Temperature IP is determined using the VIIRS I5  (11.5 </a:t>
            </a:r>
            <a:r>
              <a:rPr lang="en-US" dirty="0" smtClean="0">
                <a:latin typeface="Times New Roman"/>
                <a:cs typeface="Times New Roman"/>
              </a:rPr>
              <a:t>µ</a:t>
            </a:r>
            <a:r>
              <a:rPr lang="en-US" dirty="0" smtClean="0"/>
              <a:t>m), M15 (10.8</a:t>
            </a:r>
            <a:r>
              <a:rPr lang="en-US" dirty="0" smtClean="0">
                <a:latin typeface="Times New Roman"/>
                <a:cs typeface="Times New Roman"/>
              </a:rPr>
              <a:t> µ</a:t>
            </a:r>
            <a:r>
              <a:rPr lang="en-US" dirty="0" smtClean="0"/>
              <a:t>m ) and M16 (12.0 </a:t>
            </a:r>
            <a:r>
              <a:rPr lang="en-US" dirty="0" smtClean="0">
                <a:latin typeface="Times New Roman"/>
                <a:cs typeface="Times New Roman"/>
              </a:rPr>
              <a:t>µ</a:t>
            </a:r>
            <a:r>
              <a:rPr lang="en-US" dirty="0" smtClean="0"/>
              <a:t>m) bands.</a:t>
            </a:r>
          </a:p>
          <a:p>
            <a:pPr marL="457200" indent="-457200">
              <a:spcBef>
                <a:spcPts val="0"/>
              </a:spcBef>
              <a:spcAft>
                <a:spcPts val="1200"/>
              </a:spcAft>
              <a:buFont typeface="Arial" pitchFamily="34" charset="0"/>
              <a:buChar char="•"/>
              <a:defRPr/>
            </a:pPr>
            <a:r>
              <a:rPr lang="en-US" dirty="0" smtClean="0"/>
              <a:t>Ice/water thresholds are determined from the local minimum of the distribution of reflectance and temperature.  Ice and water tie points are derived from the local maxima of the reflectance and temperature distribution within a sliding search window centered on each pixel. </a:t>
            </a:r>
          </a:p>
          <a:p>
            <a:pPr>
              <a:spcBef>
                <a:spcPts val="400"/>
              </a:spcBef>
              <a:buFont typeface="Arial" pitchFamily="34" charset="0"/>
              <a:buChar char="•"/>
            </a:pPr>
            <a:r>
              <a:rPr lang="en-US" dirty="0" smtClean="0"/>
              <a:t> 	Inputs are TOA reflectance (VIIRS I1 and I2 bands)  and  Surface Temperature IP at </a:t>
            </a:r>
          </a:p>
          <a:p>
            <a:r>
              <a:rPr lang="en-US" dirty="0" smtClean="0"/>
              <a:t>         VIIRS imagery resolution. Cloud  and quality information input are provided by the 	Ice Quality Flags and IP, Ice Weights IP</a:t>
            </a:r>
            <a:endParaRPr lang="en-US" b="1" dirty="0" smtClean="0"/>
          </a:p>
          <a:p>
            <a:pPr>
              <a:spcBef>
                <a:spcPts val="400"/>
              </a:spcBef>
              <a:spcAft>
                <a:spcPts val="600"/>
              </a:spcAft>
              <a:buFont typeface="Arial" pitchFamily="34" charset="0"/>
              <a:buChar char="•"/>
            </a:pPr>
            <a:r>
              <a:rPr lang="en-US" dirty="0" smtClean="0"/>
              <a:t> 	Outputs Ice Concentration IP and Reflectance/Temperature IP</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r>
              <a:rPr lang="en-US" dirty="0" smtClean="0"/>
              <a:t>Summary of the VIIRS Sea Ice Conc. IP  </a:t>
            </a:r>
            <a:br>
              <a:rPr lang="en-US" dirty="0" smtClean="0"/>
            </a:br>
            <a:r>
              <a:rPr lang="en-US" dirty="0" smtClean="0"/>
              <a:t>Algorithm Inputs</a:t>
            </a:r>
          </a:p>
        </p:txBody>
      </p:sp>
      <p:sp>
        <p:nvSpPr>
          <p:cNvPr id="38" name="Slide Number Placeholder 37"/>
          <p:cNvSpPr>
            <a:spLocks noGrp="1"/>
          </p:cNvSpPr>
          <p:nvPr>
            <p:ph type="sldNum" sz="quarter" idx="12"/>
          </p:nvPr>
        </p:nvSpPr>
        <p:spPr/>
        <p:txBody>
          <a:bodyPr/>
          <a:lstStyle/>
          <a:p>
            <a:fld id="{96E36F11-A39A-294D-A59D-6180D50ED29D}" type="slidenum">
              <a:rPr lang="en-US" smtClean="0"/>
              <a:pPr/>
              <a:t>9</a:t>
            </a:fld>
            <a:endParaRPr lang="en-US" dirty="0"/>
          </a:p>
        </p:txBody>
      </p:sp>
      <p:sp>
        <p:nvSpPr>
          <p:cNvPr id="43" name="Text Box 4"/>
          <p:cNvSpPr txBox="1">
            <a:spLocks noChangeArrowheads="1"/>
          </p:cNvSpPr>
          <p:nvPr/>
        </p:nvSpPr>
        <p:spPr bwMode="auto">
          <a:xfrm>
            <a:off x="845501" y="2567435"/>
            <a:ext cx="2502136" cy="12008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 </a:t>
            </a:r>
            <a:r>
              <a:rPr lang="en-US" sz="1400" b="1" dirty="0" smtClean="0">
                <a:latin typeface="Arial Narrow" pitchFamily="34" charset="0"/>
              </a:rPr>
              <a:t>375</a:t>
            </a:r>
            <a:r>
              <a:rPr kumimoji="0" lang="en-US" sz="1400" b="1" i="0" u="none" strike="noStrike" cap="none" normalizeH="0" baseline="0" dirty="0" smtClean="0">
                <a:ln>
                  <a:noFill/>
                </a:ln>
                <a:solidFill>
                  <a:schemeClr val="tx1"/>
                </a:solidFill>
                <a:effectLst/>
                <a:latin typeface="Arial Narrow" pitchFamily="34" charset="0"/>
              </a:rPr>
              <a:t>m SDR</a:t>
            </a: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V</a:t>
            </a:r>
            <a:r>
              <a:rPr kumimoji="0" lang="en-US" sz="1400" b="1" i="0" u="none" strike="noStrike" cap="none" normalizeH="0" baseline="0" dirty="0" smtClean="0">
                <a:ln>
                  <a:noFill/>
                </a:ln>
                <a:solidFill>
                  <a:schemeClr val="tx1"/>
                </a:solidFill>
                <a:effectLst/>
                <a:latin typeface="Arial Narrow" pitchFamily="34" charset="0"/>
              </a:rPr>
              <a:t>IIRS Ice</a:t>
            </a:r>
            <a:r>
              <a:rPr kumimoji="0" lang="en-US" sz="1400" b="1" i="0" u="none" strike="noStrike" cap="none" normalizeH="0" dirty="0" smtClean="0">
                <a:ln>
                  <a:noFill/>
                </a:ln>
                <a:solidFill>
                  <a:schemeClr val="tx1"/>
                </a:solidFill>
                <a:effectLst/>
                <a:latin typeface="Arial Narrow" pitchFamily="34" charset="0"/>
              </a:rPr>
              <a:t> Quality Flags IP</a:t>
            </a:r>
            <a:endParaRPr kumimoji="0" lang="en-US" sz="1400" b="1" i="0" u="none" strike="noStrike" cap="none" normalizeH="0" baseline="0" dirty="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a:t>
            </a:r>
            <a:r>
              <a:rPr lang="en-US" sz="1400" b="1" dirty="0" smtClean="0">
                <a:latin typeface="Arial Narrow" pitchFamily="34" charset="0"/>
              </a:rPr>
              <a:t>Ice Weights IP</a:t>
            </a:r>
            <a:endParaRPr kumimoji="0" lang="en-US" sz="1400" b="1" i="0" u="none" strike="noStrike" cap="none" normalizeH="0" dirty="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VIIRS Surface Temperature IP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44" name="Text Box 5"/>
          <p:cNvSpPr txBox="1">
            <a:spLocks noChangeArrowheads="1"/>
          </p:cNvSpPr>
          <p:nvPr/>
        </p:nvSpPr>
        <p:spPr bwMode="auto">
          <a:xfrm>
            <a:off x="6339807" y="2623779"/>
            <a:ext cx="2702781" cy="7465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Sea Ice Concentration IP</a:t>
            </a:r>
            <a:endParaRPr lang="en-US" sz="1400" b="1" dirty="0" smtClean="0">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a:t>
            </a:r>
            <a:r>
              <a:rPr lang="en-US" sz="1400" b="1" dirty="0" smtClean="0">
                <a:latin typeface="Arial Narrow" pitchFamily="34" charset="0"/>
              </a:rPr>
              <a:t>Reflectance/Temperature </a:t>
            </a:r>
            <a:r>
              <a:rPr kumimoji="0" lang="en-US" sz="1400" b="1" i="0" u="none" strike="noStrike" cap="none" normalizeH="0" baseline="0" dirty="0" smtClean="0">
                <a:ln>
                  <a:noFill/>
                </a:ln>
                <a:solidFill>
                  <a:schemeClr val="tx1"/>
                </a:solidFill>
                <a:effectLst/>
                <a:latin typeface="Arial Narrow" pitchFamily="34" charset="0"/>
              </a:rPr>
              <a:t>IP</a:t>
            </a:r>
          </a:p>
        </p:txBody>
      </p:sp>
      <p:grpSp>
        <p:nvGrpSpPr>
          <p:cNvPr id="45" name="Group 6"/>
          <p:cNvGrpSpPr>
            <a:grpSpLocks/>
          </p:cNvGrpSpPr>
          <p:nvPr/>
        </p:nvGrpSpPr>
        <p:grpSpPr bwMode="auto">
          <a:xfrm>
            <a:off x="1631485" y="2281291"/>
            <a:ext cx="4296231" cy="1781684"/>
            <a:chOff x="2400" y="1692"/>
            <a:chExt cx="5554" cy="1858"/>
          </a:xfrm>
        </p:grpSpPr>
        <p:grpSp>
          <p:nvGrpSpPr>
            <p:cNvPr id="46" name="Group 7"/>
            <p:cNvGrpSpPr>
              <a:grpSpLocks noChangeAspect="1"/>
            </p:cNvGrpSpPr>
            <p:nvPr/>
          </p:nvGrpSpPr>
          <p:grpSpPr bwMode="auto">
            <a:xfrm>
              <a:off x="2400" y="1692"/>
              <a:ext cx="5552" cy="1858"/>
              <a:chOff x="1056" y="568"/>
              <a:chExt cx="2783" cy="931"/>
            </a:xfrm>
          </p:grpSpPr>
          <p:sp>
            <p:nvSpPr>
              <p:cNvPr id="50" name="Rectangle 8"/>
              <p:cNvSpPr>
                <a:spLocks noChangeAspect="1" noChangeArrowheads="1"/>
              </p:cNvSpPr>
              <p:nvPr/>
            </p:nvSpPr>
            <p:spPr bwMode="auto">
              <a:xfrm>
                <a:off x="2400" y="578"/>
                <a:ext cx="1439" cy="793"/>
              </a:xfrm>
              <a:prstGeom prst="rect">
                <a:avLst/>
              </a:prstGeom>
              <a:noFill/>
              <a:ln w="952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Narrow" pitchFamily="34" charset="0"/>
                </a:endParaRPr>
              </a:p>
            </p:txBody>
          </p:sp>
          <p:sp>
            <p:nvSpPr>
              <p:cNvPr id="51" name="Text Box 9"/>
              <p:cNvSpPr txBox="1">
                <a:spLocks noChangeAspect="1" noChangeArrowheads="1"/>
              </p:cNvSpPr>
              <p:nvPr/>
            </p:nvSpPr>
            <p:spPr bwMode="auto">
              <a:xfrm>
                <a:off x="1056" y="568"/>
                <a:ext cx="1056" cy="1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000000"/>
                    </a:solidFill>
                    <a:effectLst/>
                    <a:latin typeface="Arial Narrow" pitchFamily="34" charset="0"/>
                  </a:rPr>
                  <a:t>NPOESS </a:t>
                </a:r>
                <a:r>
                  <a:rPr kumimoji="0" lang="en-US" sz="1400" b="0" i="1" u="none" strike="noStrike" cap="none" normalizeH="0" baseline="0" dirty="0" smtClean="0">
                    <a:ln>
                      <a:noFill/>
                    </a:ln>
                    <a:solidFill>
                      <a:srgbClr val="000000"/>
                    </a:solidFill>
                    <a:effectLst/>
                    <a:latin typeface="Arial Narrow" pitchFamily="34" charset="0"/>
                  </a:rPr>
                  <a:t>xDRs</a:t>
                </a:r>
                <a:r>
                  <a:rPr kumimoji="0" lang="en-US" sz="1200" b="0" i="1" u="none" strike="noStrike" cap="none" normalizeH="0" baseline="0" dirty="0" smtClean="0">
                    <a:ln>
                      <a:noFill/>
                    </a:ln>
                    <a:solidFill>
                      <a:srgbClr val="000000"/>
                    </a:solidFill>
                    <a:effectLst/>
                    <a:latin typeface="Arial Narrow" pitchFamily="34" charset="0"/>
                  </a:rPr>
                  <a:t> &amp; IPs</a:t>
                </a:r>
                <a:endParaRPr kumimoji="0" lang="en-US" sz="1200" b="0" i="0" u="none" strike="noStrike" cap="none" normalizeH="0" baseline="0" dirty="0" smtClean="0">
                  <a:ln>
                    <a:noFill/>
                  </a:ln>
                  <a:solidFill>
                    <a:schemeClr val="tx1"/>
                  </a:solidFill>
                  <a:effectLst/>
                  <a:latin typeface="Arial Narrow" pitchFamily="34" charset="0"/>
                </a:endParaRPr>
              </a:p>
            </p:txBody>
          </p:sp>
          <p:sp>
            <p:nvSpPr>
              <p:cNvPr id="52" name="Text Box 10"/>
              <p:cNvSpPr txBox="1">
                <a:spLocks noChangeAspect="1" noChangeArrowheads="1"/>
              </p:cNvSpPr>
              <p:nvPr/>
            </p:nvSpPr>
            <p:spPr bwMode="auto">
              <a:xfrm>
                <a:off x="1056" y="1345"/>
                <a:ext cx="1056" cy="1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Narrow" pitchFamily="34" charset="0"/>
                  </a:rPr>
                  <a:t>Auxiliary Data</a:t>
                </a: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53" name="Line 13"/>
              <p:cNvSpPr>
                <a:spLocks noChangeAspect="1" noChangeShapeType="1"/>
              </p:cNvSpPr>
              <p:nvPr/>
            </p:nvSpPr>
            <p:spPr bwMode="auto">
              <a:xfrm>
                <a:off x="2016" y="674"/>
                <a:ext cx="384" cy="0"/>
              </a:xfrm>
              <a:prstGeom prst="line">
                <a:avLst/>
              </a:prstGeom>
              <a:noFill/>
              <a:ln w="9525">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54" name="Line 14"/>
              <p:cNvSpPr>
                <a:spLocks noChangeAspect="1" noChangeShapeType="1"/>
              </p:cNvSpPr>
              <p:nvPr/>
            </p:nvSpPr>
            <p:spPr bwMode="auto">
              <a:xfrm>
                <a:off x="1728" y="1441"/>
                <a:ext cx="48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55" name="Line 15"/>
              <p:cNvSpPr>
                <a:spLocks noChangeAspect="1" noChangeShapeType="1"/>
              </p:cNvSpPr>
              <p:nvPr/>
            </p:nvSpPr>
            <p:spPr bwMode="auto">
              <a:xfrm flipV="1">
                <a:off x="2208" y="674"/>
                <a:ext cx="0" cy="76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grpSp>
        <p:sp>
          <p:nvSpPr>
            <p:cNvPr id="47" name="Text Box 16"/>
            <p:cNvSpPr txBox="1">
              <a:spLocks noChangeAspect="1" noChangeArrowheads="1"/>
            </p:cNvSpPr>
            <p:nvPr/>
          </p:nvSpPr>
          <p:spPr bwMode="auto">
            <a:xfrm>
              <a:off x="5597" y="1849"/>
              <a:ext cx="1754" cy="5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rgbClr val="000000"/>
                  </a:solidFill>
                  <a:effectLst/>
                  <a:latin typeface="Arial Narrow" pitchFamily="34" charset="0"/>
                </a:rPr>
                <a:t>Sea Ice </a:t>
              </a:r>
              <a:r>
                <a:rPr lang="en-US" sz="1600" b="1" dirty="0" smtClean="0">
                  <a:solidFill>
                    <a:srgbClr val="000000"/>
                  </a:solidFill>
                  <a:latin typeface="Arial Narrow" pitchFamily="34" charset="0"/>
                </a:rPr>
                <a:t>Concentration IP   </a:t>
              </a:r>
              <a:r>
                <a:rPr kumimoji="0" lang="en-US" sz="1600" b="1" i="0" u="none" strike="noStrike" cap="none" normalizeH="0" baseline="0" dirty="0" smtClean="0">
                  <a:ln>
                    <a:noFill/>
                  </a:ln>
                  <a:solidFill>
                    <a:srgbClr val="000000"/>
                  </a:solidFill>
                  <a:effectLst/>
                  <a:latin typeface="Arial Narrow" pitchFamily="34" charset="0"/>
                </a:rPr>
                <a:t> </a:t>
              </a:r>
              <a:endParaRPr kumimoji="0" lang="en-US" sz="1600" b="0" i="0" u="none" strike="noStrike" cap="none" normalizeH="0" baseline="0" dirty="0" smtClean="0">
                <a:ln>
                  <a:noFill/>
                </a:ln>
                <a:solidFill>
                  <a:schemeClr val="tx1"/>
                </a:solidFill>
                <a:effectLst/>
                <a:latin typeface="Arial Narrow" pitchFamily="34" charset="0"/>
              </a:endParaRPr>
            </a:p>
          </p:txBody>
        </p:sp>
        <p:pic>
          <p:nvPicPr>
            <p:cNvPr id="48" name="Picture 18"/>
            <p:cNvPicPr>
              <a:picLocks noChangeAspect="1" noChangeArrowheads="1"/>
            </p:cNvPicPr>
            <p:nvPr/>
          </p:nvPicPr>
          <p:blipFill>
            <a:blip r:embed="rId3" cstate="print"/>
            <a:srcRect/>
            <a:stretch>
              <a:fillRect/>
            </a:stretch>
          </p:blipFill>
          <p:spPr bwMode="auto">
            <a:xfrm>
              <a:off x="5081" y="2937"/>
              <a:ext cx="2873" cy="191"/>
            </a:xfrm>
            <a:prstGeom prst="rect">
              <a:avLst/>
            </a:prstGeom>
            <a:noFill/>
            <a:ln w="9525">
              <a:noFill/>
              <a:miter lim="800000"/>
              <a:headEnd/>
              <a:tailEnd/>
            </a:ln>
            <a:effectLst/>
          </p:spPr>
        </p:pic>
        <p:pic>
          <p:nvPicPr>
            <p:cNvPr id="49" name="Picture 19"/>
            <p:cNvPicPr>
              <a:picLocks noChangeAspect="1" noChangeArrowheads="1"/>
            </p:cNvPicPr>
            <p:nvPr/>
          </p:nvPicPr>
          <p:blipFill>
            <a:blip r:embed="rId4" cstate="print"/>
            <a:srcRect/>
            <a:stretch>
              <a:fillRect/>
            </a:stretch>
          </p:blipFill>
          <p:spPr bwMode="auto">
            <a:xfrm>
              <a:off x="5081" y="3128"/>
              <a:ext cx="2873" cy="254"/>
            </a:xfrm>
            <a:prstGeom prst="rect">
              <a:avLst/>
            </a:prstGeom>
            <a:noFill/>
            <a:ln w="9525">
              <a:noFill/>
              <a:miter lim="800000"/>
              <a:headEnd/>
              <a:tailEnd/>
            </a:ln>
            <a:effectLst/>
          </p:spPr>
        </p:pic>
      </p:grpSp>
      <p:sp>
        <p:nvSpPr>
          <p:cNvPr id="56" name="Text Box 20"/>
          <p:cNvSpPr txBox="1">
            <a:spLocks noChangeArrowheads="1"/>
          </p:cNvSpPr>
          <p:nvPr/>
        </p:nvSpPr>
        <p:spPr bwMode="auto">
          <a:xfrm>
            <a:off x="1397876" y="4022700"/>
            <a:ext cx="2579750" cy="7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Narrow" pitchFamily="34" charset="0"/>
            </a:endParaRPr>
          </a:p>
        </p:txBody>
      </p:sp>
      <p:sp>
        <p:nvSpPr>
          <p:cNvPr id="57" name="Text Box 4"/>
          <p:cNvSpPr txBox="1">
            <a:spLocks noChangeArrowheads="1"/>
          </p:cNvSpPr>
          <p:nvPr/>
        </p:nvSpPr>
        <p:spPr bwMode="auto">
          <a:xfrm>
            <a:off x="845501" y="4036262"/>
            <a:ext cx="3688627" cy="3210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n-US" sz="1400" b="1" dirty="0" smtClean="0">
                <a:latin typeface="Arial Narrow" pitchFamily="34" charset="0"/>
              </a:rPr>
              <a:t>VIIRS Ice Concentration Tunable Parameters</a:t>
            </a:r>
          </a:p>
        </p:txBody>
      </p:sp>
      <p:sp>
        <p:nvSpPr>
          <p:cNvPr id="58" name="Text Box 11"/>
          <p:cNvSpPr txBox="1">
            <a:spLocks noChangeAspect="1" noChangeArrowheads="1"/>
          </p:cNvSpPr>
          <p:nvPr/>
        </p:nvSpPr>
        <p:spPr bwMode="auto">
          <a:xfrm>
            <a:off x="6764188" y="2337331"/>
            <a:ext cx="1629457" cy="294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Narrow" pitchFamily="34" charset="0"/>
              </a:rPr>
              <a:t>Output EDRs &amp; IPs</a:t>
            </a: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59" name="Line 13"/>
          <p:cNvSpPr>
            <a:spLocks noChangeAspect="1" noChangeShapeType="1"/>
          </p:cNvSpPr>
          <p:nvPr/>
        </p:nvSpPr>
        <p:spPr bwMode="auto">
          <a:xfrm>
            <a:off x="5983009" y="2484075"/>
            <a:ext cx="592530" cy="0"/>
          </a:xfrm>
          <a:prstGeom prst="line">
            <a:avLst/>
          </a:prstGeom>
          <a:noFill/>
          <a:ln w="9525">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Tree>
    <p:extLst>
      <p:ext uri="{BB962C8B-B14F-4D97-AF65-F5344CB8AC3E}">
        <p14:creationId xmlns:p14="http://schemas.microsoft.com/office/powerpoint/2010/main" val="23878204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6841</TotalTime>
  <Words>6490</Words>
  <Application>Microsoft Macintosh PowerPoint</Application>
  <PresentationFormat>On-screen Show (4:3)</PresentationFormat>
  <Paragraphs>778</Paragraphs>
  <Slides>63</Slides>
  <Notes>8</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NPP_FOR</vt:lpstr>
      <vt:lpstr>Request for VIIRS Sea Ice Characterization EDR  and Sea Ice Concentration IP Provisional Maturity </vt:lpstr>
      <vt:lpstr>Outline</vt:lpstr>
      <vt:lpstr>VIIRS Sea Ice Characterization EDR and Ice Concentration IP Product Users </vt:lpstr>
      <vt:lpstr>Provisional EDR Maturity Definition</vt:lpstr>
      <vt:lpstr>VIIRS Sea Ice Characterization EDR L1RD Requirements </vt:lpstr>
      <vt:lpstr>VIIRS Sea Ice Characterization EDR L1RD Requirements (Continued)</vt:lpstr>
      <vt:lpstr>PowerPoint Presentation</vt:lpstr>
      <vt:lpstr>Summary of the VIIRS Sea Ice Conc. IP  </vt:lpstr>
      <vt:lpstr>Summary of the VIIRS Sea Ice Conc. IP   Algorithm Inputs</vt:lpstr>
      <vt:lpstr>Summary of VIIRS Sea Ice Conc. IP Processing Flow</vt:lpstr>
      <vt:lpstr>History of Algorithm changes/updates</vt:lpstr>
      <vt:lpstr>Path Forward Recommendation for DR 2936</vt:lpstr>
      <vt:lpstr>Path Forward Recommendation for DR 2936</vt:lpstr>
      <vt:lpstr>Surface Temperature IP vs IST EDR</vt:lpstr>
      <vt:lpstr>Status of Upstream Products </vt:lpstr>
      <vt:lpstr>Provisional Maturity Evaluation</vt:lpstr>
      <vt:lpstr>Provisional Maturity Evaluation – Comparison of VIIRS Ice Conc. to Passive Microwave</vt:lpstr>
      <vt:lpstr>Provisional Maturity Evaluation – Comparison  of VIIRS Ice Conc. to Passive Microwave</vt:lpstr>
      <vt:lpstr>Provisional Maturity Evaluation – Comparison  VIIRS Ice Conc. Passive Microwave</vt:lpstr>
      <vt:lpstr>Provisional Maturity Evaluation – Comparison  of VIIRS Ice Conc. to Passive Microwave and Ice Chart</vt:lpstr>
      <vt:lpstr>Provisional Maturity Evaluation – Comparison of VIIRS Ice Concentration to  Passive Microwave  </vt:lpstr>
      <vt:lpstr>Provisional Justification Summary </vt:lpstr>
      <vt:lpstr>Caveats for Operational VIIRS Ice  Concentration IP (additional issues)</vt:lpstr>
      <vt:lpstr>Caveats for Operational Ice Concentration IP False Ice Observed near scattered clouds</vt:lpstr>
      <vt:lpstr>PowerPoint Presentation</vt:lpstr>
      <vt:lpstr>Caveats for Operational Ice Concentration IP Observed Missing Sea Ice</vt:lpstr>
      <vt:lpstr>Provisional Maturity Evaluation - test to improve SIC IP  </vt:lpstr>
      <vt:lpstr>Provisional Maturity Evaluation - Sliding Window Cloud Filtering Test </vt:lpstr>
      <vt:lpstr>VIIRS/MODIS Cloud Confidence Discrepancy Observed in Night Arctic Scenes</vt:lpstr>
      <vt:lpstr>VIIRS SDR False Color Brightness Temperature Difference and Brightness Temperatures (Red: M15-M16, Green: M16, Blue: M12)</vt:lpstr>
      <vt:lpstr>Additional Supporting Documentation</vt:lpstr>
      <vt:lpstr>Future Plans and Issues</vt:lpstr>
      <vt:lpstr>Conclusion </vt:lpstr>
      <vt:lpstr>PowerPoint Presentation</vt:lpstr>
      <vt:lpstr>VIIRS Sea Ice Characterization</vt:lpstr>
      <vt:lpstr>Summary of VIIRS Sea Ice Characterization EDR </vt:lpstr>
      <vt:lpstr>Summary of the VIIRS Characterization EDR (Ice Age) Algorithm Inputs</vt:lpstr>
      <vt:lpstr>Summary of VIIRS Sea Characterization EDR (Ice Age) Algorithm Overview</vt:lpstr>
      <vt:lpstr>History of Algorithm changes/updates</vt:lpstr>
      <vt:lpstr>PowerPoint Presentation</vt:lpstr>
      <vt:lpstr>VIIRS Sea Ice Characterization EDR  Provisional Maturity Evaluation</vt:lpstr>
      <vt:lpstr>VIIRS Sea Ice Characterization EDR Provisional Maturity Evaluation</vt:lpstr>
      <vt:lpstr>Provisional Maturity Evaluation VIIRS Sea Ice Characterization EDR vs. Passive Microwave</vt:lpstr>
      <vt:lpstr>Provisional Maturity Evaluation Ice Type Misclassification Due to Cloud  </vt:lpstr>
      <vt:lpstr>Provisional Maturity Evaluation Misclassification during melt season</vt:lpstr>
      <vt:lpstr>VIIRS Sea Ice Characterization EDR Anomalies over Beaufort Sea (June 8, 2012)</vt:lpstr>
      <vt:lpstr>Provisional Maturity Evaluation Ice Type Misclassification</vt:lpstr>
      <vt:lpstr>Provisional Maturity Evaluation Ice Type Misclassification</vt:lpstr>
      <vt:lpstr>Provisional Maturity Evaluation  SIC EDR vs. MODIS Ice Extent</vt:lpstr>
      <vt:lpstr>Provisional Maturity Evaluation Note Sub Region 1 – Airborne Ice Thickness Data</vt:lpstr>
      <vt:lpstr>Provisional Maturity Evaluation Airborne Ice Thickness Data</vt:lpstr>
      <vt:lpstr>Provisional Maturity Evaluation note Sub Region - Airborne Ice Thickness Data - </vt:lpstr>
      <vt:lpstr>Provisional Maturity Evaluation Airborne Ice Thickness Data</vt:lpstr>
      <vt:lpstr>Provisional Maturity Evaluation Note Sub Region 2 – Test of Validation Algorithm</vt:lpstr>
      <vt:lpstr>Provisional Maturity Evaluation Test of Simplified Daytime Algorithm for Validation</vt:lpstr>
      <vt:lpstr>Provisional Justification Summary </vt:lpstr>
      <vt:lpstr>Provisional Justification Summary</vt:lpstr>
      <vt:lpstr>Provisional Justification Summary </vt:lpstr>
      <vt:lpstr>Caveats for Operational VIIRS Sea Ice Characterization EDR</vt:lpstr>
      <vt:lpstr>Caveats for Operational VIIRS Sea Ice Characterization EDR (additional issues)</vt:lpstr>
      <vt:lpstr>Additional Supporting Documentation</vt:lpstr>
      <vt:lpstr>Future Plans and Issues</vt:lpstr>
      <vt:lpstr>Conclusion </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CrIMSS EDR Beta Request</dc:title>
  <dc:creator>Christopher Barnet</dc:creator>
  <cp:lastModifiedBy>Jeff Key</cp:lastModifiedBy>
  <cp:revision>572</cp:revision>
  <dcterms:created xsi:type="dcterms:W3CDTF">2013-09-11T16:59:00Z</dcterms:created>
  <dcterms:modified xsi:type="dcterms:W3CDTF">2013-11-14T19:40:49Z</dcterms:modified>
</cp:coreProperties>
</file>