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27"/>
  </p:notesMasterIdLst>
  <p:handoutMasterIdLst>
    <p:handoutMasterId r:id="rId28"/>
  </p:handoutMasterIdLst>
  <p:sldIdLst>
    <p:sldId id="257" r:id="rId2"/>
    <p:sldId id="373" r:id="rId3"/>
    <p:sldId id="374" r:id="rId4"/>
    <p:sldId id="375" r:id="rId5"/>
    <p:sldId id="378" r:id="rId6"/>
    <p:sldId id="423" r:id="rId7"/>
    <p:sldId id="380" r:id="rId8"/>
    <p:sldId id="435" r:id="rId9"/>
    <p:sldId id="433" r:id="rId10"/>
    <p:sldId id="386" r:id="rId11"/>
    <p:sldId id="384" r:id="rId12"/>
    <p:sldId id="364" r:id="rId13"/>
    <p:sldId id="381" r:id="rId14"/>
    <p:sldId id="434" r:id="rId15"/>
    <p:sldId id="426" r:id="rId16"/>
    <p:sldId id="428" r:id="rId17"/>
    <p:sldId id="432" r:id="rId18"/>
    <p:sldId id="427" r:id="rId19"/>
    <p:sldId id="429" r:id="rId20"/>
    <p:sldId id="430" r:id="rId21"/>
    <p:sldId id="431" r:id="rId22"/>
    <p:sldId id="417" r:id="rId23"/>
    <p:sldId id="424" r:id="rId24"/>
    <p:sldId id="408" r:id="rId25"/>
    <p:sldId id="409" r:id="rId26"/>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41FFF"/>
    <a:srgbClr val="ACC15F"/>
    <a:srgbClr val="E1E8D2"/>
    <a:srgbClr val="0000FF"/>
    <a:srgbClr val="47C5C2"/>
    <a:srgbClr val="D0D8E8"/>
    <a:srgbClr val="6CD8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8" autoAdjust="0"/>
    <p:restoredTop sz="99133" autoAdjust="0"/>
  </p:normalViewPr>
  <p:slideViewPr>
    <p:cSldViewPr snapToGrid="0" snapToObjects="1" showGuides="1">
      <p:cViewPr>
        <p:scale>
          <a:sx n="110" d="100"/>
          <a:sy n="110" d="100"/>
        </p:scale>
        <p:origin x="-864" y="-444"/>
      </p:cViewPr>
      <p:guideLst>
        <p:guide orient="horz" pos="2160"/>
        <p:guide pos="2880"/>
      </p:guideLst>
    </p:cSldViewPr>
  </p:slideViewPr>
  <p:outlineViewPr>
    <p:cViewPr>
      <p:scale>
        <a:sx n="33" d="100"/>
        <a:sy n="33" d="100"/>
      </p:scale>
      <p:origin x="0" y="137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a:defRPr sz="1200"/>
            </a:lvl1pPr>
          </a:lstStyle>
          <a:p>
            <a:fld id="{E6BE962C-A69F-4E2A-B52A-B5E0AB9803B8}" type="datetimeFigureOut">
              <a:rPr lang="en-US" smtClean="0"/>
              <a:pPr/>
              <a:t>6/27/2013</a:t>
            </a:fld>
            <a:endParaRPr lang="en-US"/>
          </a:p>
        </p:txBody>
      </p:sp>
      <p:sp>
        <p:nvSpPr>
          <p:cNvPr id="4" name="Footer Placeholder 3"/>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40" tIns="45720" rIns="91440" bIns="45720" rtlCol="0" anchor="b"/>
          <a:lstStyle>
            <a:lvl1pPr algn="r">
              <a:defRPr sz="1200"/>
            </a:lvl1pPr>
          </a:lstStyle>
          <a:p>
            <a:fld id="{C3E56A17-EFBB-4F9F-A0CA-1392AD3D00A5}" type="slidenum">
              <a:rPr lang="en-US" smtClean="0"/>
              <a:pPr/>
              <a:t>‹#›</a:t>
            </a:fld>
            <a:endParaRPr lang="en-US"/>
          </a:p>
        </p:txBody>
      </p:sp>
    </p:spTree>
    <p:extLst>
      <p:ext uri="{BB962C8B-B14F-4D97-AF65-F5344CB8AC3E}">
        <p14:creationId xmlns:p14="http://schemas.microsoft.com/office/powerpoint/2010/main" xmlns="" val="321118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816FB0CF-5528-C744-A119-58E52B5EA66C}" type="datetimeFigureOut">
              <a:rPr lang="en-US" smtClean="0"/>
              <a:pPr/>
              <a:t>6/27/2013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370B2DB1-9050-F54C-8252-2890C3B05854}" type="slidenum">
              <a:rPr lang="en-US" smtClean="0"/>
              <a:pPr/>
              <a:t>‹#›</a:t>
            </a:fld>
            <a:endParaRPr lang="en-US"/>
          </a:p>
        </p:txBody>
      </p:sp>
    </p:spTree>
    <p:extLst>
      <p:ext uri="{BB962C8B-B14F-4D97-AF65-F5344CB8AC3E}">
        <p14:creationId xmlns:p14="http://schemas.microsoft.com/office/powerpoint/2010/main" xmlns="" val="312336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 ) values are the most recent update request.</a:t>
            </a:r>
          </a:p>
        </p:txBody>
      </p:sp>
      <p:sp>
        <p:nvSpPr>
          <p:cNvPr id="4" name="Slide Number Placeholder 3"/>
          <p:cNvSpPr>
            <a:spLocks noGrp="1"/>
          </p:cNvSpPr>
          <p:nvPr>
            <p:ph type="sldNum" sz="quarter" idx="10"/>
          </p:nvPr>
        </p:nvSpPr>
        <p:spPr/>
        <p:txBody>
          <a:bodyPr/>
          <a:lstStyle/>
          <a:p>
            <a:fld id="{370B2DB1-9050-F54C-8252-2890C3B05854}"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 USERs</a:t>
            </a:r>
            <a:r>
              <a:rPr lang="en-US" baseline="0" dirty="0" smtClean="0"/>
              <a:t> are to be verified.</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Internal</a:t>
            </a:r>
            <a:r>
              <a:rPr lang="en-US" baseline="0" dirty="0" smtClean="0"/>
              <a:t> evaluation:  check the data </a:t>
            </a:r>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0B2DB1-9050-F54C-8252-2890C3B05854}"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with </a:t>
            </a:r>
            <a:r>
              <a:rPr lang="en-US" dirty="0" err="1" smtClean="0"/>
              <a:t>Yuling</a:t>
            </a:r>
            <a:r>
              <a:rPr lang="en-US" dirty="0" smtClean="0"/>
              <a:t> for the numbers</a:t>
            </a:r>
          </a:p>
        </p:txBody>
      </p:sp>
      <p:sp>
        <p:nvSpPr>
          <p:cNvPr id="4" name="Slide Number Placeholder 3"/>
          <p:cNvSpPr>
            <a:spLocks noGrp="1"/>
          </p:cNvSpPr>
          <p:nvPr>
            <p:ph type="sldNum" sz="quarter" idx="10"/>
          </p:nvPr>
        </p:nvSpPr>
        <p:spPr/>
        <p:txBody>
          <a:bodyPr/>
          <a:lstStyle/>
          <a:p>
            <a:fld id="{370B2DB1-9050-F54C-8252-2890C3B05854}"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15214396-6A8C-43E1-A732-3B5A866A08BD}" type="datetime1">
              <a:rPr lang="en-US" smtClean="0"/>
              <a:pPr/>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4A10FA0-08B8-4485-860A-7C447DF88989}" type="datetime1">
              <a:rPr lang="en-US" smtClean="0"/>
              <a:pPr/>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A892C82-010E-4FAF-BD0D-5819506E0D48}" type="datetime1">
              <a:rPr lang="en-US" smtClean="0"/>
              <a:pPr/>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148E8C1-EBBB-4CA9-8861-2680BD3195B0}" type="datetime1">
              <a:rPr lang="en-US" smtClean="0"/>
              <a:pPr/>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160322A9-96B3-4CFF-A856-021A6B2E2743}" type="datetime1">
              <a:rPr lang="en-US" smtClean="0"/>
              <a:pPr/>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EEC2AF2-F7C0-4D38-9C69-33FD3FAE5C3B}" type="datetime1">
              <a:rPr lang="en-US" smtClean="0"/>
              <a:pPr/>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D1F825B3-72AC-4AA5-A4DD-A7964CB22C71}" type="datetime1">
              <a:rPr lang="en-US" smtClean="0"/>
              <a:pPr/>
              <a:t>6/27/2013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0340879B-5370-4B3D-8DA7-4A90D14AF61D}" type="datetime1">
              <a:rPr lang="en-US" smtClean="0"/>
              <a:pPr/>
              <a:t>6/27/2013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6E228-661D-49B4-B51A-76DF58B5A183}" type="datetime1">
              <a:rPr lang="en-US" smtClean="0"/>
              <a:pPr/>
              <a:t>6/27/2013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7442191E-3E9B-45E4-ABAC-F03D37C9F720}" type="datetime1">
              <a:rPr lang="en-US" smtClean="0"/>
              <a:pPr/>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5BD6A366-0FD2-46E7-91E6-75A79D70FE7D}" type="datetime1">
              <a:rPr lang="en-US" smtClean="0"/>
              <a:pPr/>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E92B7-F082-49FA-BE23-25841E129A1D}" type="datetime1">
              <a:rPr lang="en-US" smtClean="0"/>
              <a:pPr/>
              <a:t>6/27/2013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3"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457200" y="0"/>
            <a:ext cx="8229600"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tiff"/></Relationships>
</file>

<file path=ppt/slides/_rels/slide1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717" y="1475509"/>
            <a:ext cx="8188037" cy="2410691"/>
          </a:xfrm>
        </p:spPr>
        <p:txBody>
          <a:bodyPr>
            <a:normAutofit fontScale="90000"/>
          </a:bodyPr>
          <a:lstStyle/>
          <a:p>
            <a:r>
              <a:rPr lang="en-US" dirty="0" smtClean="0"/>
              <a:t>STAR Algorithm and Data Products (ADP)</a:t>
            </a:r>
            <a:br>
              <a:rPr lang="en-US" dirty="0" smtClean="0"/>
            </a:br>
            <a:r>
              <a:rPr lang="en-US" dirty="0" smtClean="0"/>
              <a:t>Beta Release</a:t>
            </a:r>
            <a:br>
              <a:rPr lang="en-US" dirty="0" smtClean="0"/>
            </a:br>
            <a:r>
              <a:rPr lang="en-US" dirty="0" smtClean="0"/>
              <a:t/>
            </a:r>
            <a:br>
              <a:rPr lang="en-US" dirty="0" smtClean="0"/>
            </a:br>
            <a:r>
              <a:rPr lang="en-US" dirty="0" err="1" smtClean="0"/>
              <a:t>Suomi</a:t>
            </a:r>
            <a:r>
              <a:rPr lang="en-US" dirty="0" smtClean="0"/>
              <a:t> NPP Surface Albedo EDR Product</a:t>
            </a:r>
            <a:br>
              <a:rPr lang="en-US" dirty="0" smtClean="0"/>
            </a:br>
            <a:endParaRPr lang="en-US" dirty="0"/>
          </a:p>
        </p:txBody>
      </p:sp>
      <p:sp>
        <p:nvSpPr>
          <p:cNvPr id="3" name="Subtitle 2"/>
          <p:cNvSpPr>
            <a:spLocks noGrp="1"/>
          </p:cNvSpPr>
          <p:nvPr>
            <p:ph type="subTitle" idx="1"/>
          </p:nvPr>
        </p:nvSpPr>
        <p:spPr/>
        <p:txBody>
          <a:bodyPr>
            <a:normAutofit/>
          </a:bodyPr>
          <a:lstStyle/>
          <a:p>
            <a:r>
              <a:rPr lang="en-US" dirty="0" smtClean="0"/>
              <a:t>Prepared by </a:t>
            </a:r>
          </a:p>
          <a:p>
            <a:r>
              <a:rPr lang="en-US" dirty="0" err="1" smtClean="0"/>
              <a:t>Yunyue</a:t>
            </a:r>
            <a:r>
              <a:rPr lang="en-US" dirty="0" smtClean="0"/>
              <a:t> Yu, </a:t>
            </a:r>
            <a:r>
              <a:rPr lang="en-US" dirty="0" err="1" smtClean="0"/>
              <a:t>Dongdong</a:t>
            </a:r>
            <a:r>
              <a:rPr lang="en-US" dirty="0" smtClean="0"/>
              <a:t> Wang, Leslie Belsma </a:t>
            </a:r>
          </a:p>
          <a:p>
            <a:r>
              <a:rPr lang="en-US" dirty="0" smtClean="0"/>
              <a:t>June 25th,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Refinement to the BPSA algorithm</a:t>
            </a:r>
            <a:endParaRPr lang="en-US" dirty="0"/>
          </a:p>
        </p:txBody>
      </p:sp>
      <p:sp>
        <p:nvSpPr>
          <p:cNvPr id="3" name="Content Placeholder 2"/>
          <p:cNvSpPr>
            <a:spLocks noGrp="1"/>
          </p:cNvSpPr>
          <p:nvPr>
            <p:ph idx="1"/>
          </p:nvPr>
        </p:nvSpPr>
        <p:spPr/>
        <p:txBody>
          <a:bodyPr/>
          <a:lstStyle/>
          <a:p>
            <a:r>
              <a:rPr lang="en-US" dirty="0" smtClean="0"/>
              <a:t>The BPSA LUT of regression coefficients was updated (DR4704).</a:t>
            </a:r>
          </a:p>
          <a:p>
            <a:r>
              <a:rPr lang="en-US" dirty="0" smtClean="0"/>
              <a:t>Another version of LUT is generated and ready for implementation.</a:t>
            </a:r>
          </a:p>
          <a:p>
            <a:pPr lvl="1"/>
            <a:r>
              <a:rPr lang="en-US" dirty="0" smtClean="0"/>
              <a:t>Features:</a:t>
            </a:r>
          </a:p>
          <a:p>
            <a:pPr lvl="2"/>
            <a:r>
              <a:rPr lang="en-US" dirty="0" smtClean="0"/>
              <a:t>Using latest spectral response function</a:t>
            </a:r>
          </a:p>
          <a:p>
            <a:pPr lvl="2"/>
            <a:r>
              <a:rPr lang="en-US" dirty="0" smtClean="0"/>
              <a:t>Considering surface BRDF</a:t>
            </a:r>
          </a:p>
          <a:p>
            <a:pPr lvl="1"/>
            <a:r>
              <a:rPr lang="en-US" dirty="0" smtClean="0"/>
              <a:t>Improvements:</a:t>
            </a:r>
          </a:p>
          <a:p>
            <a:pPr lvl="2"/>
            <a:r>
              <a:rPr lang="en-US" dirty="0" smtClean="0"/>
              <a:t>Better accuracy when comparing with in situ data</a:t>
            </a:r>
          </a:p>
          <a:p>
            <a:pPr lvl="2"/>
            <a:r>
              <a:rPr lang="en-US" dirty="0" smtClean="0"/>
              <a:t>The problem of angular dependency is addressed</a:t>
            </a:r>
          </a:p>
          <a:p>
            <a:pPr>
              <a:buNone/>
            </a:pPr>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0" y="0"/>
            <a:ext cx="7534275" cy="822960"/>
          </a:xfrm>
        </p:spPr>
        <p:txBody>
          <a:bodyPr>
            <a:normAutofit fontScale="90000"/>
          </a:bodyPr>
          <a:lstStyle/>
          <a:p>
            <a:r>
              <a:rPr lang="en-US" dirty="0" smtClean="0"/>
              <a:t>Perform VIIRS Land Surface </a:t>
            </a:r>
            <a:r>
              <a:rPr lang="en-US" dirty="0" err="1" smtClean="0"/>
              <a:t>Albedo</a:t>
            </a:r>
            <a:r>
              <a:rPr lang="en-US" dirty="0" smtClean="0"/>
              <a:t> (LSA) Internal Evaluation </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VIIRS LSA data evaluation</a:t>
            </a:r>
          </a:p>
          <a:p>
            <a:pPr>
              <a:buFont typeface="Wingdings" pitchFamily="2" charset="2"/>
              <a:buChar char="Ø"/>
            </a:pPr>
            <a:r>
              <a:rPr lang="en-US" dirty="0" smtClean="0"/>
              <a:t>VIIRS LSA quality flag and metadata check</a:t>
            </a:r>
          </a:p>
          <a:p>
            <a:pPr>
              <a:buFont typeface="Wingdings" pitchFamily="2" charset="2"/>
              <a:buChar char="Ø"/>
            </a:pPr>
            <a:r>
              <a:rPr lang="en-US" dirty="0" smtClean="0"/>
              <a:t>Upstream (SDRs, EDRs and IPs inputs) data check</a:t>
            </a:r>
          </a:p>
          <a:p>
            <a:pPr>
              <a:buFont typeface="Wingdings" pitchFamily="2" charset="2"/>
              <a:buChar char="Ø"/>
            </a:pPr>
            <a:r>
              <a:rPr lang="en-US" dirty="0" smtClean="0"/>
              <a:t>Evaluation is performed at levels of </a:t>
            </a:r>
          </a:p>
          <a:p>
            <a:pPr lvl="1"/>
            <a:r>
              <a:rPr lang="en-US" i="1" dirty="0" smtClean="0"/>
              <a:t>Single granule map</a:t>
            </a:r>
          </a:p>
          <a:p>
            <a:pPr lvl="1"/>
            <a:r>
              <a:rPr lang="en-US" i="1" dirty="0" smtClean="0"/>
              <a:t>Granule aggregation map (temporal composite)</a:t>
            </a:r>
          </a:p>
          <a:p>
            <a:pPr lvl="1"/>
            <a:r>
              <a:rPr lang="en-US" i="1" dirty="0" smtClean="0"/>
              <a:t>Regional LSA map</a:t>
            </a:r>
          </a:p>
          <a:p>
            <a:pPr lvl="1"/>
            <a:r>
              <a:rPr lang="en-US" i="1" dirty="0" smtClean="0"/>
              <a:t>Global LSA composite map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a:t>
            </a:r>
            <a:r>
              <a:rPr lang="en-US" dirty="0" err="1" smtClean="0"/>
              <a:t>Suomi</a:t>
            </a:r>
            <a:r>
              <a:rPr lang="en-US" dirty="0" smtClean="0"/>
              <a:t> NPP VIIRS LSA</a:t>
            </a:r>
            <a:endParaRPr lang="en-US" dirty="0"/>
          </a:p>
        </p:txBody>
      </p:sp>
      <p:pic>
        <p:nvPicPr>
          <p:cNvPr id="6" name="Picture 2" descr="G:\albedo\jpss\weekly\2012\figure\map_global_d20120403.tif"/>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668" t="4901" r="6821" b="7701"/>
          <a:stretch/>
        </p:blipFill>
        <p:spPr bwMode="auto">
          <a:xfrm>
            <a:off x="327886" y="1533523"/>
            <a:ext cx="8581842" cy="407670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355191" y="5854184"/>
            <a:ext cx="4358116" cy="369332"/>
          </a:xfrm>
          <a:prstGeom prst="rect">
            <a:avLst/>
          </a:prstGeom>
          <a:noFill/>
        </p:spPr>
        <p:txBody>
          <a:bodyPr wrap="none" rtlCol="0">
            <a:spAutoFit/>
          </a:bodyPr>
          <a:lstStyle/>
          <a:p>
            <a:r>
              <a:rPr lang="en-US" dirty="0" smtClean="0"/>
              <a:t>VIIRS-SA-EDR data obtained on April 3 2012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t>
            </a:r>
            <a:r>
              <a:rPr lang="en-US" dirty="0" err="1"/>
              <a:t>Suomi</a:t>
            </a:r>
            <a:r>
              <a:rPr lang="en-US" dirty="0"/>
              <a:t> NPP VIIRS LSA</a:t>
            </a:r>
          </a:p>
        </p:txBody>
      </p:sp>
      <p:pic>
        <p:nvPicPr>
          <p:cNvPr id="5" name="Picture 4" descr="G:\albedo\jpss\weekly\2012\VISAO_npp_d2012012a.tif"/>
          <p:cNvPicPr>
            <a:picLocks noChangeAspect="1"/>
          </p:cNvPicPr>
          <p:nvPr/>
        </p:nvPicPr>
        <p:blipFill rotWithShape="1">
          <a:blip r:embed="rId2" cstate="print">
            <a:extLst>
              <a:ext uri="{28A0092B-C50C-407E-A947-70E740481C1C}">
                <a14:useLocalDpi xmlns:a14="http://schemas.microsoft.com/office/drawing/2010/main" xmlns="" val="0"/>
              </a:ext>
            </a:extLst>
          </a:blip>
          <a:srcRect l="11319" t="8162" r="5664" b="14356"/>
          <a:stretch/>
        </p:blipFill>
        <p:spPr bwMode="auto">
          <a:xfrm>
            <a:off x="638175" y="1281112"/>
            <a:ext cx="7905750" cy="4905375"/>
          </a:xfrm>
          <a:prstGeom prst="rect">
            <a:avLst/>
          </a:prstGeom>
          <a:noFill/>
          <a:ln>
            <a:noFill/>
          </a:ln>
        </p:spPr>
      </p:pic>
      <p:sp>
        <p:nvSpPr>
          <p:cNvPr id="3" name="TextBox 2"/>
          <p:cNvSpPr txBox="1"/>
          <p:nvPr/>
        </p:nvSpPr>
        <p:spPr>
          <a:xfrm>
            <a:off x="1009650" y="6235184"/>
            <a:ext cx="6330003" cy="369332"/>
          </a:xfrm>
          <a:prstGeom prst="rect">
            <a:avLst/>
          </a:prstGeom>
          <a:noFill/>
        </p:spPr>
        <p:txBody>
          <a:bodyPr wrap="none" rtlCol="0">
            <a:spAutoFit/>
          </a:bodyPr>
          <a:lstStyle/>
          <a:p>
            <a:r>
              <a:rPr lang="en-US" dirty="0" smtClean="0"/>
              <a:t>Temporal aggregated map of surface albedo over continental USA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Evaluation 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VIIRS-SA-EDR  LSA data are checked and visually examined. Both the datasets of LSA and its quality flag are checked. The metadata associated with the data is also checked.</a:t>
            </a:r>
          </a:p>
          <a:p>
            <a:r>
              <a:rPr lang="en-US" dirty="0" smtClean="0"/>
              <a:t>The data files are correctly generated. </a:t>
            </a:r>
            <a:r>
              <a:rPr lang="en-US" dirty="0"/>
              <a:t>The internal evaluation reveals no issues with </a:t>
            </a:r>
            <a:r>
              <a:rPr lang="en-US" dirty="0" smtClean="0"/>
              <a:t>the data structure and file format.</a:t>
            </a:r>
          </a:p>
          <a:p>
            <a:r>
              <a:rPr lang="en-US" dirty="0"/>
              <a:t>There are 3 bytes pixel-level quality flag in total. </a:t>
            </a:r>
            <a:r>
              <a:rPr lang="en-US" dirty="0" smtClean="0"/>
              <a:t>Some fields of QF </a:t>
            </a:r>
            <a:r>
              <a:rPr lang="en-US" dirty="0"/>
              <a:t>cannot correctly mark the retrieval quality. For example, </a:t>
            </a:r>
            <a:r>
              <a:rPr lang="en-US" dirty="0" smtClean="0"/>
              <a:t>some </a:t>
            </a:r>
            <a:r>
              <a:rPr lang="en-US" dirty="0"/>
              <a:t>of filling values are marked as “good</a:t>
            </a:r>
            <a:r>
              <a:rPr lang="en-US" dirty="0" smtClean="0"/>
              <a:t>”.</a:t>
            </a:r>
          </a:p>
          <a:p>
            <a:r>
              <a:rPr lang="en-US" dirty="0" smtClean="0"/>
              <a:t>Its </a:t>
            </a:r>
            <a:r>
              <a:rPr lang="en-US" dirty="0"/>
              <a:t>upstream SDRs, EDRs and </a:t>
            </a:r>
            <a:r>
              <a:rPr lang="en-US" dirty="0" smtClean="0"/>
              <a:t>IPs (i.e., TOA reflectance, cloud mask) are also checked. It reveals </a:t>
            </a:r>
            <a:r>
              <a:rPr lang="en-US" dirty="0"/>
              <a:t>no issues with upstream SDRs, EDRs and IPs. </a:t>
            </a:r>
            <a:endParaRPr lang="en-US" sz="2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 VIIRS LSA Validation </a:t>
            </a:r>
            <a:endParaRPr lang="en-US" dirty="0"/>
          </a:p>
        </p:txBody>
      </p:sp>
      <p:sp>
        <p:nvSpPr>
          <p:cNvPr id="3" name="Content Placeholder 2"/>
          <p:cNvSpPr>
            <a:spLocks noGrp="1"/>
          </p:cNvSpPr>
          <p:nvPr>
            <p:ph idx="1"/>
          </p:nvPr>
        </p:nvSpPr>
        <p:spPr/>
        <p:txBody>
          <a:bodyPr/>
          <a:lstStyle/>
          <a:p>
            <a:pPr>
              <a:buNone/>
            </a:pPr>
            <a:r>
              <a:rPr lang="en-US" dirty="0" smtClean="0"/>
              <a:t>External evaluation :</a:t>
            </a:r>
          </a:p>
          <a:p>
            <a:r>
              <a:rPr lang="en-US" dirty="0" smtClean="0"/>
              <a:t>Evaluate temporal variability</a:t>
            </a:r>
          </a:p>
          <a:p>
            <a:pPr lvl="1"/>
            <a:r>
              <a:rPr lang="en-US" dirty="0" smtClean="0"/>
              <a:t>Over stable surfaces (e.g., desert)</a:t>
            </a:r>
          </a:p>
          <a:p>
            <a:pPr lvl="1"/>
            <a:r>
              <a:rPr lang="en-US" dirty="0" smtClean="0"/>
              <a:t>Comparing with variability from other methods (e.g. BRDF fitting)</a:t>
            </a:r>
          </a:p>
          <a:p>
            <a:r>
              <a:rPr lang="en-US" dirty="0" smtClean="0"/>
              <a:t>Inter-comparison with MODIS albedo products</a:t>
            </a:r>
          </a:p>
          <a:p>
            <a:endParaRPr lang="en-US" dirty="0" smtClean="0"/>
          </a:p>
          <a:p>
            <a:r>
              <a:rPr lang="en-US" dirty="0" smtClean="0"/>
              <a:t>Validation against ground truth data</a:t>
            </a:r>
          </a:p>
          <a:p>
            <a:pPr lvl="1"/>
            <a:r>
              <a:rPr lang="en-US" dirty="0" smtClean="0"/>
              <a:t>Direct validation of daily albedo</a:t>
            </a:r>
          </a:p>
          <a:p>
            <a:pPr lvl="1"/>
            <a:r>
              <a:rPr lang="en-US" dirty="0" smtClean="0"/>
              <a:t>Comparison of 16-day mean albedo</a:t>
            </a:r>
            <a:endParaRPr lang="en-US" b="1" dirty="0" smtClean="0">
              <a:solidFill>
                <a:srgbClr val="FF0000"/>
              </a:solidFill>
            </a:endParaRPr>
          </a:p>
        </p:txBody>
      </p:sp>
    </p:spTree>
    <p:extLst>
      <p:ext uri="{BB962C8B-B14F-4D97-AF65-F5344CB8AC3E}">
        <p14:creationId xmlns:p14="http://schemas.microsoft.com/office/powerpoint/2010/main" xmlns="" val="2243257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of temporal variability of LSA</a:t>
            </a:r>
            <a:endParaRPr lang="en-US" dirty="0"/>
          </a:p>
        </p:txBody>
      </p:sp>
      <p:sp>
        <p:nvSpPr>
          <p:cNvPr id="4" name="Slide Number Placeholder 3"/>
          <p:cNvSpPr>
            <a:spLocks noGrp="1"/>
          </p:cNvSpPr>
          <p:nvPr>
            <p:ph type="sldNum" sz="quarter" idx="12"/>
          </p:nvPr>
        </p:nvSpPr>
        <p:spPr>
          <a:xfrm>
            <a:off x="6553200" y="6480175"/>
            <a:ext cx="2133600" cy="365125"/>
          </a:xfrm>
        </p:spPr>
        <p:txBody>
          <a:bodyPr/>
          <a:lstStyle/>
          <a:p>
            <a:fld id="{96E36F11-A39A-294D-A59D-6180D50ED29D}" type="slidenum">
              <a:rPr lang="en-US" smtClean="0"/>
              <a:pPr/>
              <a:t>16</a:t>
            </a:fld>
            <a:endParaRPr lang="en-US"/>
          </a:p>
        </p:txBody>
      </p:sp>
      <p:pic>
        <p:nvPicPr>
          <p:cNvPr id="6" name="Picture 5" descr="G:\albedo\jpss\work\bpsa_lut_brdf\figure\lut_ts_lybia_onefigure.t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3826" y="2034972"/>
            <a:ext cx="4166339" cy="2778529"/>
          </a:xfrm>
          <a:prstGeom prst="rect">
            <a:avLst/>
          </a:prstGeom>
          <a:noFill/>
          <a:ln>
            <a:noFill/>
          </a:ln>
        </p:spPr>
      </p:pic>
      <p:pic>
        <p:nvPicPr>
          <p:cNvPr id="7" name="Picture 6" descr="G:\albedo\jpss\work\bpsa_lut_brdf\figure\lut_ts_sahara_onefigure.t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6400" y="2066924"/>
            <a:ext cx="4166339" cy="2778529"/>
          </a:xfrm>
          <a:prstGeom prst="rect">
            <a:avLst/>
          </a:prstGeom>
          <a:noFill/>
          <a:ln>
            <a:noFill/>
          </a:ln>
        </p:spPr>
      </p:pic>
      <p:pic>
        <p:nvPicPr>
          <p:cNvPr id="8" name="Picture 7" descr="G:\albedo\jpss\work\bpsa_lut_brdf\figure\brdf_fit_residue_broadband_lybia.tif"/>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895" y="5282922"/>
            <a:ext cx="4166339" cy="1559468"/>
          </a:xfrm>
          <a:prstGeom prst="rect">
            <a:avLst/>
          </a:prstGeom>
          <a:noFill/>
          <a:ln>
            <a:noFill/>
          </a:ln>
        </p:spPr>
      </p:pic>
      <p:pic>
        <p:nvPicPr>
          <p:cNvPr id="9" name="Picture 8" descr="G:\albedo\jpss\work\bpsa_lut_brdf\figure\brdf_fit_residue_broadband_sahara.tif"/>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57724" y="5285832"/>
            <a:ext cx="4166339" cy="1559468"/>
          </a:xfrm>
          <a:prstGeom prst="rect">
            <a:avLst/>
          </a:prstGeom>
          <a:noFill/>
          <a:ln>
            <a:noFill/>
          </a:ln>
        </p:spPr>
      </p:pic>
      <p:sp>
        <p:nvSpPr>
          <p:cNvPr id="3" name="TextBox 2"/>
          <p:cNvSpPr txBox="1"/>
          <p:nvPr/>
        </p:nvSpPr>
        <p:spPr>
          <a:xfrm>
            <a:off x="263894" y="4762500"/>
            <a:ext cx="8880105" cy="523220"/>
          </a:xfrm>
          <a:prstGeom prst="rect">
            <a:avLst/>
          </a:prstGeom>
          <a:noFill/>
        </p:spPr>
        <p:txBody>
          <a:bodyPr wrap="square" rtlCol="0">
            <a:spAutoFit/>
          </a:bodyPr>
          <a:lstStyle/>
          <a:p>
            <a:r>
              <a:rPr lang="en-US" sz="1400" dirty="0"/>
              <a:t>Residue of BRDF fitting, calculated as the difference between MODIS surface reflectance and BRF predicted from MODIS BRDF. The narrow-to-broadband conversion coefficients are used to covert spectral residues to the broadband residue</a:t>
            </a:r>
          </a:p>
        </p:txBody>
      </p:sp>
      <p:sp>
        <p:nvSpPr>
          <p:cNvPr id="5" name="TextBox 4"/>
          <p:cNvSpPr txBox="1"/>
          <p:nvPr/>
        </p:nvSpPr>
        <p:spPr>
          <a:xfrm>
            <a:off x="257175" y="1591896"/>
            <a:ext cx="8886824" cy="523220"/>
          </a:xfrm>
          <a:prstGeom prst="rect">
            <a:avLst/>
          </a:prstGeom>
          <a:noFill/>
        </p:spPr>
        <p:txBody>
          <a:bodyPr wrap="square" rtlCol="0">
            <a:spAutoFit/>
          </a:bodyPr>
          <a:lstStyle/>
          <a:p>
            <a:r>
              <a:rPr lang="en-US" sz="1400" dirty="0"/>
              <a:t>LSA retrieved from two LUT (</a:t>
            </a:r>
            <a:r>
              <a:rPr lang="en-US" sz="1400" dirty="0" err="1"/>
              <a:t>Lambertian</a:t>
            </a:r>
            <a:r>
              <a:rPr lang="en-US" sz="1400" dirty="0"/>
              <a:t> and BRDF LUT) at two desert sites. The spurious retrievals caused by undetected cloud and cloud shadow are excluded with the threshold of mean ± 0.05</a:t>
            </a:r>
          </a:p>
        </p:txBody>
      </p:sp>
      <p:sp>
        <p:nvSpPr>
          <p:cNvPr id="10" name="TextBox 9"/>
          <p:cNvSpPr txBox="1"/>
          <p:nvPr/>
        </p:nvSpPr>
        <p:spPr>
          <a:xfrm>
            <a:off x="123827" y="940192"/>
            <a:ext cx="9020173" cy="646331"/>
          </a:xfrm>
          <a:prstGeom prst="rect">
            <a:avLst/>
          </a:prstGeom>
          <a:noFill/>
        </p:spPr>
        <p:txBody>
          <a:bodyPr wrap="square" rtlCol="0">
            <a:spAutoFit/>
          </a:bodyPr>
          <a:lstStyle/>
          <a:p>
            <a:r>
              <a:rPr lang="en-US" dirty="0"/>
              <a:t>The LSA retrievals over two Libya desert sites (Site 1: 24.42˚N 13.35˚E and Site 2: 26.45˚N, 14.08˚E) are used to illustrate the </a:t>
            </a:r>
            <a:r>
              <a:rPr lang="en-US" dirty="0" smtClean="0"/>
              <a:t>issue of temporal variability of LSA. </a:t>
            </a:r>
            <a:endParaRPr lang="en-US" dirty="0"/>
          </a:p>
        </p:txBody>
      </p:sp>
    </p:spTree>
    <p:extLst>
      <p:ext uri="{BB962C8B-B14F-4D97-AF65-F5344CB8AC3E}">
        <p14:creationId xmlns:p14="http://schemas.microsoft.com/office/powerpoint/2010/main" xmlns="" val="306704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VIIRS LSA with in situ and MODIS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17</a:t>
            </a:fld>
            <a:endParaRPr lang="en-US"/>
          </a:p>
        </p:txBody>
      </p:sp>
      <p:pic>
        <p:nvPicPr>
          <p:cNvPr id="5" name="Picture 4" descr="G:\albedo\jpss\work\bpsa_lut_brdf\figure\surfrad_ts_tbl.t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2025" y="930910"/>
            <a:ext cx="7142296" cy="2683349"/>
          </a:xfrm>
          <a:prstGeom prst="rect">
            <a:avLst/>
          </a:prstGeom>
          <a:noFill/>
          <a:ln>
            <a:noFill/>
          </a:ln>
        </p:spPr>
      </p:pic>
      <p:pic>
        <p:nvPicPr>
          <p:cNvPr id="6" name="Picture 5" descr="G:\albedo\jpss\work\bpsa_lut_brdf\figure\surfrad_ts_sxf.t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550" y="3617595"/>
            <a:ext cx="7142296" cy="2683349"/>
          </a:xfrm>
          <a:prstGeom prst="rect">
            <a:avLst/>
          </a:prstGeom>
          <a:noFill/>
          <a:ln>
            <a:noFill/>
          </a:ln>
        </p:spPr>
      </p:pic>
      <p:sp>
        <p:nvSpPr>
          <p:cNvPr id="7" name="TextBox 6"/>
          <p:cNvSpPr txBox="1"/>
          <p:nvPr/>
        </p:nvSpPr>
        <p:spPr>
          <a:xfrm>
            <a:off x="-1" y="6261100"/>
            <a:ext cx="9305925" cy="323165"/>
          </a:xfrm>
          <a:prstGeom prst="rect">
            <a:avLst/>
          </a:prstGeom>
          <a:noFill/>
        </p:spPr>
        <p:txBody>
          <a:bodyPr wrap="square" rtlCol="0">
            <a:spAutoFit/>
          </a:bodyPr>
          <a:lstStyle/>
          <a:p>
            <a:r>
              <a:rPr lang="en-US" sz="1500" dirty="0" smtClean="0"/>
              <a:t>Examples of comparison </a:t>
            </a:r>
            <a:r>
              <a:rPr lang="en-US" sz="1500" dirty="0"/>
              <a:t>between LSA retrieved from VIIRS and MODIS and LSA measured at </a:t>
            </a:r>
            <a:r>
              <a:rPr lang="en-US" sz="1500" dirty="0" smtClean="0"/>
              <a:t>two SURFRAD sites</a:t>
            </a:r>
            <a:endParaRPr lang="en-US" sz="1500" dirty="0"/>
          </a:p>
        </p:txBody>
      </p:sp>
    </p:spTree>
    <p:extLst>
      <p:ext uri="{BB962C8B-B14F-4D97-AF65-F5344CB8AC3E}">
        <p14:creationId xmlns:p14="http://schemas.microsoft.com/office/powerpoint/2010/main" xmlns="" val="3554394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validation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86491651"/>
              </p:ext>
            </p:extLst>
          </p:nvPr>
        </p:nvGraphicFramePr>
        <p:xfrm>
          <a:off x="142875" y="2931987"/>
          <a:ext cx="8829676" cy="3176961"/>
        </p:xfrm>
        <a:graphic>
          <a:graphicData uri="http://schemas.openxmlformats.org/drawingml/2006/table">
            <a:tbl>
              <a:tblPr firstRow="1" firstCol="1" bandRow="1">
                <a:tableStyleId>{5C22544A-7EE6-4342-B048-85BDC9FD1C3A}</a:tableStyleId>
              </a:tblPr>
              <a:tblGrid>
                <a:gridCol w="1617686"/>
                <a:gridCol w="740657"/>
                <a:gridCol w="902716"/>
                <a:gridCol w="829369"/>
                <a:gridCol w="761665"/>
                <a:gridCol w="846294"/>
                <a:gridCol w="846294"/>
                <a:gridCol w="761665"/>
                <a:gridCol w="761665"/>
                <a:gridCol w="761665"/>
              </a:tblGrid>
              <a:tr h="261259">
                <a:tc rowSpan="2">
                  <a:txBody>
                    <a:bodyPr/>
                    <a:lstStyle/>
                    <a:p>
                      <a:pPr marL="0" marR="0">
                        <a:lnSpc>
                          <a:spcPct val="115000"/>
                        </a:lnSpc>
                        <a:spcBef>
                          <a:spcPts val="0"/>
                        </a:spcBef>
                        <a:spcAft>
                          <a:spcPts val="0"/>
                        </a:spcAft>
                      </a:pPr>
                      <a:r>
                        <a:rPr lang="en-US" sz="1800" dirty="0">
                          <a:effectLst/>
                        </a:rPr>
                        <a:t>Site</a:t>
                      </a:r>
                      <a:endParaRPr lang="en-US" sz="1800" dirty="0">
                        <a:effectLst/>
                        <a:latin typeface="Calibri"/>
                        <a:ea typeface="宋体"/>
                        <a:cs typeface="Times New Roman"/>
                      </a:endParaRPr>
                    </a:p>
                  </a:txBody>
                  <a:tcPr marL="61051" marR="61051" marT="0" marB="0"/>
                </a:tc>
                <a:tc gridSpan="3">
                  <a:txBody>
                    <a:bodyPr/>
                    <a:lstStyle/>
                    <a:p>
                      <a:pPr marL="0" marR="0">
                        <a:lnSpc>
                          <a:spcPct val="115000"/>
                        </a:lnSpc>
                        <a:spcBef>
                          <a:spcPts val="0"/>
                        </a:spcBef>
                        <a:spcAft>
                          <a:spcPts val="0"/>
                        </a:spcAft>
                      </a:pPr>
                      <a:r>
                        <a:rPr lang="en-US" sz="1800">
                          <a:effectLst/>
                        </a:rPr>
                        <a:t>VIIRS (BRDF LUT)</a:t>
                      </a:r>
                      <a:endParaRPr lang="en-US" sz="1800">
                        <a:effectLst/>
                        <a:latin typeface="Calibri"/>
                        <a:ea typeface="宋体"/>
                        <a:cs typeface="Times New Roman"/>
                      </a:endParaRPr>
                    </a:p>
                  </a:txBody>
                  <a:tcPr marL="61051" marR="61051" marT="0" marB="0"/>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800">
                          <a:effectLst/>
                        </a:rPr>
                        <a:t>VIIRS (Lambertian LUT)</a:t>
                      </a:r>
                      <a:endParaRPr lang="en-US" sz="1800">
                        <a:effectLst/>
                        <a:latin typeface="Calibri"/>
                        <a:ea typeface="宋体"/>
                        <a:cs typeface="Times New Roman"/>
                      </a:endParaRPr>
                    </a:p>
                  </a:txBody>
                  <a:tcPr marL="61051" marR="61051" marT="0" marB="0"/>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800">
                          <a:effectLst/>
                        </a:rPr>
                        <a:t>MODIS</a:t>
                      </a:r>
                      <a:endParaRPr lang="en-US" sz="1800">
                        <a:effectLst/>
                        <a:latin typeface="Calibri"/>
                        <a:ea typeface="宋体"/>
                        <a:cs typeface="Times New Roman"/>
                      </a:endParaRPr>
                    </a:p>
                  </a:txBody>
                  <a:tcPr marL="61051" marR="61051" marT="0" marB="0"/>
                </a:tc>
                <a:tc hMerge="1">
                  <a:txBody>
                    <a:bodyPr/>
                    <a:lstStyle/>
                    <a:p>
                      <a:endParaRPr lang="en-US"/>
                    </a:p>
                  </a:txBody>
                  <a:tcPr/>
                </a:tc>
                <a:tc hMerge="1">
                  <a:txBody>
                    <a:bodyPr/>
                    <a:lstStyle/>
                    <a:p>
                      <a:endParaRPr lang="en-US"/>
                    </a:p>
                  </a:txBody>
                  <a:tcPr/>
                </a:tc>
              </a:tr>
              <a:tr h="193926">
                <a:tc vMerge="1">
                  <a:txBody>
                    <a:bodyPr/>
                    <a:lstStyle/>
                    <a:p>
                      <a:endParaRPr lang="en-US"/>
                    </a:p>
                  </a:txBody>
                  <a:tcPr/>
                </a:tc>
                <a:tc>
                  <a:txBody>
                    <a:bodyPr/>
                    <a:lstStyle/>
                    <a:p>
                      <a:pPr marL="0" marR="0">
                        <a:lnSpc>
                          <a:spcPct val="115000"/>
                        </a:lnSpc>
                        <a:spcBef>
                          <a:spcPts val="0"/>
                        </a:spcBef>
                        <a:spcAft>
                          <a:spcPts val="0"/>
                        </a:spcAft>
                      </a:pPr>
                      <a:r>
                        <a:rPr lang="en-US" sz="1800" dirty="0">
                          <a:effectLst/>
                        </a:rPr>
                        <a:t>R</a:t>
                      </a:r>
                      <a:r>
                        <a:rPr lang="en-US" sz="1800" baseline="30000" dirty="0">
                          <a:effectLst/>
                        </a:rPr>
                        <a:t>2</a:t>
                      </a:r>
                      <a:endParaRPr lang="en-US" sz="1800" dirty="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dirty="0">
                          <a:effectLst/>
                        </a:rPr>
                        <a:t>RMSE</a:t>
                      </a:r>
                      <a:endParaRPr lang="en-US" sz="1800" dirty="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Bias</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R</a:t>
                      </a:r>
                      <a:r>
                        <a:rPr lang="en-US" sz="1800" baseline="30000">
                          <a:effectLst/>
                        </a:rPr>
                        <a:t>2</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RMSE</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Bias</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R</a:t>
                      </a:r>
                      <a:r>
                        <a:rPr lang="en-US" sz="1800" baseline="30000">
                          <a:effectLst/>
                        </a:rPr>
                        <a:t>2</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RMSE</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Bias</a:t>
                      </a:r>
                      <a:endParaRPr lang="en-US" sz="1800">
                        <a:effectLst/>
                        <a:latin typeface="Calibri"/>
                        <a:ea typeface="宋体"/>
                        <a:cs typeface="Times New Roman"/>
                      </a:endParaRPr>
                    </a:p>
                  </a:txBody>
                  <a:tcPr marL="61051" marR="61051" marT="0" marB="0"/>
                </a:tc>
              </a:tr>
              <a:tr h="261259">
                <a:tc>
                  <a:txBody>
                    <a:bodyPr/>
                    <a:lstStyle/>
                    <a:p>
                      <a:pPr marL="0" marR="0">
                        <a:lnSpc>
                          <a:spcPct val="115000"/>
                        </a:lnSpc>
                        <a:spcBef>
                          <a:spcPts val="0"/>
                        </a:spcBef>
                        <a:spcAft>
                          <a:spcPts val="0"/>
                        </a:spcAft>
                      </a:pPr>
                      <a:r>
                        <a:rPr lang="en-US" sz="1800">
                          <a:effectLst/>
                        </a:rPr>
                        <a:t>Bondville</a:t>
                      </a:r>
                      <a:endParaRPr lang="en-US" sz="1800">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a:effectLst/>
                        </a:rPr>
                        <a:t>0.50</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dirty="0">
                          <a:effectLst/>
                        </a:rPr>
                        <a:t>0.070</a:t>
                      </a:r>
                      <a:endParaRPr lang="en-US" sz="1800" dirty="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-0.048</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0.15</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0.081</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-0.038</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0.57</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0.071</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-0.052</a:t>
                      </a:r>
                      <a:endParaRPr lang="en-US" sz="1800">
                        <a:effectLst/>
                        <a:latin typeface="Calibri"/>
                        <a:ea typeface="宋体"/>
                        <a:cs typeface="Times New Roman"/>
                      </a:endParaRPr>
                    </a:p>
                  </a:txBody>
                  <a:tcPr marL="61051" marR="61051" marT="0" marB="0"/>
                </a:tc>
              </a:tr>
              <a:tr h="261259">
                <a:tc>
                  <a:txBody>
                    <a:bodyPr/>
                    <a:lstStyle/>
                    <a:p>
                      <a:pPr marL="0" marR="0">
                        <a:lnSpc>
                          <a:spcPct val="115000"/>
                        </a:lnSpc>
                        <a:spcBef>
                          <a:spcPts val="0"/>
                        </a:spcBef>
                        <a:spcAft>
                          <a:spcPts val="0"/>
                        </a:spcAft>
                      </a:pPr>
                      <a:r>
                        <a:rPr lang="en-US" sz="1800">
                          <a:effectLst/>
                        </a:rPr>
                        <a:t>Fort Peck</a:t>
                      </a:r>
                      <a:endParaRPr lang="en-US" sz="1800">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a:effectLst/>
                        </a:rPr>
                        <a:t>0.89</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0.070</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0.001</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0.87</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0.073</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-0.005</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0.98</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0.043</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-0.020</a:t>
                      </a:r>
                      <a:endParaRPr lang="en-US" sz="1800">
                        <a:effectLst/>
                        <a:latin typeface="Calibri"/>
                        <a:ea typeface="宋体"/>
                        <a:cs typeface="Times New Roman"/>
                      </a:endParaRPr>
                    </a:p>
                  </a:txBody>
                  <a:tcPr marL="61051" marR="61051" marT="0" marB="0"/>
                </a:tc>
              </a:tr>
              <a:tr h="337749">
                <a:tc>
                  <a:txBody>
                    <a:bodyPr/>
                    <a:lstStyle/>
                    <a:p>
                      <a:pPr marL="0" marR="0">
                        <a:lnSpc>
                          <a:spcPct val="115000"/>
                        </a:lnSpc>
                        <a:spcBef>
                          <a:spcPts val="0"/>
                        </a:spcBef>
                        <a:spcAft>
                          <a:spcPts val="0"/>
                        </a:spcAft>
                      </a:pPr>
                      <a:r>
                        <a:rPr lang="en-US" sz="1800">
                          <a:effectLst/>
                        </a:rPr>
                        <a:t>Goodwin Creek</a:t>
                      </a:r>
                      <a:endParaRPr lang="en-US" sz="1800">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a:effectLst/>
                        </a:rPr>
                        <a:t>0.01</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0.040</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-0.033</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dirty="0">
                          <a:effectLst/>
                        </a:rPr>
                        <a:t>0.15</a:t>
                      </a:r>
                      <a:endParaRPr lang="en-US" sz="1800" dirty="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0.051</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-0.031</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0.11</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0.051</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-0.048</a:t>
                      </a:r>
                      <a:endParaRPr lang="en-US" sz="1800">
                        <a:effectLst/>
                        <a:latin typeface="Calibri"/>
                        <a:ea typeface="宋体"/>
                        <a:cs typeface="Times New Roman"/>
                      </a:endParaRPr>
                    </a:p>
                  </a:txBody>
                  <a:tcPr marL="61051" marR="61051" marT="0" marB="0"/>
                </a:tc>
              </a:tr>
              <a:tr h="261259">
                <a:tc>
                  <a:txBody>
                    <a:bodyPr/>
                    <a:lstStyle/>
                    <a:p>
                      <a:pPr marL="0" marR="0">
                        <a:lnSpc>
                          <a:spcPct val="115000"/>
                        </a:lnSpc>
                        <a:spcBef>
                          <a:spcPts val="0"/>
                        </a:spcBef>
                        <a:spcAft>
                          <a:spcPts val="0"/>
                        </a:spcAft>
                      </a:pPr>
                      <a:r>
                        <a:rPr lang="en-US" sz="1800">
                          <a:effectLst/>
                        </a:rPr>
                        <a:t>Desert Rock</a:t>
                      </a:r>
                      <a:endParaRPr lang="en-US" sz="1800">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a:effectLst/>
                        </a:rPr>
                        <a:t>0.10</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0.032</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0.026</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dirty="0">
                          <a:effectLst/>
                        </a:rPr>
                        <a:t>0.02</a:t>
                      </a:r>
                      <a:endParaRPr lang="en-US" sz="1800" dirty="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0.045</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0.020</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0.02</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0.025</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-0.023</a:t>
                      </a:r>
                      <a:endParaRPr lang="en-US" sz="1800">
                        <a:effectLst/>
                        <a:latin typeface="Calibri"/>
                        <a:ea typeface="宋体"/>
                        <a:cs typeface="Times New Roman"/>
                      </a:endParaRPr>
                    </a:p>
                  </a:txBody>
                  <a:tcPr marL="61051" marR="61051" marT="0" marB="0"/>
                </a:tc>
              </a:tr>
              <a:tr h="261259">
                <a:tc>
                  <a:txBody>
                    <a:bodyPr/>
                    <a:lstStyle/>
                    <a:p>
                      <a:pPr marL="0" marR="0">
                        <a:lnSpc>
                          <a:spcPct val="115000"/>
                        </a:lnSpc>
                        <a:spcBef>
                          <a:spcPts val="0"/>
                        </a:spcBef>
                        <a:spcAft>
                          <a:spcPts val="0"/>
                        </a:spcAft>
                      </a:pPr>
                      <a:r>
                        <a:rPr lang="en-US" sz="1800">
                          <a:effectLst/>
                        </a:rPr>
                        <a:t>Penn State</a:t>
                      </a:r>
                      <a:endParaRPr lang="en-US" sz="1800">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a:effectLst/>
                        </a:rPr>
                        <a:t>0.60</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0.040</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-0.020</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0.27</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0.054</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-0.011</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0.02</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0.079</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-0.054</a:t>
                      </a:r>
                      <a:endParaRPr lang="en-US" sz="1800">
                        <a:effectLst/>
                        <a:latin typeface="Calibri"/>
                        <a:ea typeface="宋体"/>
                        <a:cs typeface="Times New Roman"/>
                      </a:endParaRPr>
                    </a:p>
                  </a:txBody>
                  <a:tcPr marL="61051" marR="61051" marT="0" marB="0"/>
                </a:tc>
              </a:tr>
              <a:tr h="261259">
                <a:tc>
                  <a:txBody>
                    <a:bodyPr/>
                    <a:lstStyle/>
                    <a:p>
                      <a:pPr marL="0" marR="0">
                        <a:lnSpc>
                          <a:spcPct val="115000"/>
                        </a:lnSpc>
                        <a:spcBef>
                          <a:spcPts val="0"/>
                        </a:spcBef>
                        <a:spcAft>
                          <a:spcPts val="0"/>
                        </a:spcAft>
                      </a:pPr>
                      <a:r>
                        <a:rPr lang="en-US" sz="1800">
                          <a:effectLst/>
                        </a:rPr>
                        <a:t>Sioux Falls</a:t>
                      </a:r>
                      <a:endParaRPr lang="en-US" sz="1800">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a:effectLst/>
                        </a:rPr>
                        <a:t>0.89</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0.064</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0.004</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0.82</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0.066</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0.007</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0.87</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0.059</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-0.001</a:t>
                      </a:r>
                      <a:endParaRPr lang="en-US" sz="1800">
                        <a:effectLst/>
                        <a:latin typeface="Calibri"/>
                        <a:ea typeface="宋体"/>
                        <a:cs typeface="Times New Roman"/>
                      </a:endParaRPr>
                    </a:p>
                  </a:txBody>
                  <a:tcPr marL="61051" marR="61051" marT="0" marB="0"/>
                </a:tc>
              </a:tr>
              <a:tr h="193926">
                <a:tc>
                  <a:txBody>
                    <a:bodyPr/>
                    <a:lstStyle/>
                    <a:p>
                      <a:pPr marL="0" marR="0">
                        <a:lnSpc>
                          <a:spcPct val="115000"/>
                        </a:lnSpc>
                        <a:spcBef>
                          <a:spcPts val="0"/>
                        </a:spcBef>
                        <a:spcAft>
                          <a:spcPts val="0"/>
                        </a:spcAft>
                      </a:pPr>
                      <a:r>
                        <a:rPr lang="en-US" sz="1800">
                          <a:effectLst/>
                        </a:rPr>
                        <a:t>Boulder</a:t>
                      </a:r>
                      <a:endParaRPr lang="en-US" sz="1800">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a:effectLst/>
                        </a:rPr>
                        <a:t>0.96</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0.029</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0.011</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0.91</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0.034</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0.012</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0.79</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0.047</a:t>
                      </a:r>
                      <a:endParaRPr lang="en-US" sz="1800">
                        <a:effectLst/>
                        <a:latin typeface="Calibri"/>
                        <a:ea typeface="宋体"/>
                        <a:cs typeface="Times New Roman"/>
                      </a:endParaRPr>
                    </a:p>
                  </a:txBody>
                  <a:tcPr marL="61051" marR="61051" marT="0" marB="0"/>
                </a:tc>
                <a:tc>
                  <a:txBody>
                    <a:bodyPr/>
                    <a:lstStyle/>
                    <a:p>
                      <a:pPr marL="0" marR="0">
                        <a:lnSpc>
                          <a:spcPct val="115000"/>
                        </a:lnSpc>
                        <a:spcBef>
                          <a:spcPts val="0"/>
                        </a:spcBef>
                        <a:spcAft>
                          <a:spcPts val="0"/>
                        </a:spcAft>
                      </a:pPr>
                      <a:r>
                        <a:rPr lang="en-US" sz="1800">
                          <a:effectLst/>
                        </a:rPr>
                        <a:t>0.002</a:t>
                      </a:r>
                      <a:endParaRPr lang="en-US" sz="1800">
                        <a:effectLst/>
                        <a:latin typeface="Calibri"/>
                        <a:ea typeface="宋体"/>
                        <a:cs typeface="Times New Roman"/>
                      </a:endParaRPr>
                    </a:p>
                  </a:txBody>
                  <a:tcPr marL="61051" marR="61051" marT="0" marB="0"/>
                </a:tc>
              </a:tr>
              <a:tr h="261259">
                <a:tc>
                  <a:txBody>
                    <a:bodyPr/>
                    <a:lstStyle/>
                    <a:p>
                      <a:pPr marL="0" marR="0">
                        <a:lnSpc>
                          <a:spcPct val="115000"/>
                        </a:lnSpc>
                        <a:spcBef>
                          <a:spcPts val="0"/>
                        </a:spcBef>
                        <a:spcAft>
                          <a:spcPts val="0"/>
                        </a:spcAft>
                      </a:pPr>
                      <a:r>
                        <a:rPr lang="en-US" sz="1800" b="1" dirty="0">
                          <a:effectLst/>
                        </a:rPr>
                        <a:t>Overall</a:t>
                      </a:r>
                      <a:endParaRPr lang="en-US" sz="1800" b="1" dirty="0">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b="1">
                          <a:effectLst/>
                        </a:rPr>
                        <a:t>0.80</a:t>
                      </a:r>
                      <a:endParaRPr lang="en-US" sz="1800" b="1">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b="1">
                          <a:effectLst/>
                        </a:rPr>
                        <a:t>0.049</a:t>
                      </a:r>
                      <a:endParaRPr lang="en-US" sz="1800" b="1">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b="1" dirty="0">
                          <a:effectLst/>
                        </a:rPr>
                        <a:t>-0.004</a:t>
                      </a:r>
                      <a:endParaRPr lang="en-US" sz="1800" b="1" dirty="0">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b="1">
                          <a:effectLst/>
                        </a:rPr>
                        <a:t>0.71</a:t>
                      </a:r>
                      <a:endParaRPr lang="en-US" sz="1800" b="1">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b="1">
                          <a:effectLst/>
                        </a:rPr>
                        <a:t>0.057</a:t>
                      </a:r>
                      <a:endParaRPr lang="en-US" sz="1800" b="1">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b="1">
                          <a:effectLst/>
                        </a:rPr>
                        <a:t>-0.003</a:t>
                      </a:r>
                      <a:endParaRPr lang="en-US" sz="1800" b="1">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b="1">
                          <a:effectLst/>
                        </a:rPr>
                        <a:t>0.78</a:t>
                      </a:r>
                      <a:endParaRPr lang="en-US" sz="1800" b="1">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b="1">
                          <a:effectLst/>
                        </a:rPr>
                        <a:t>0.052</a:t>
                      </a:r>
                      <a:endParaRPr lang="en-US" sz="1800" b="1">
                        <a:effectLst/>
                        <a:latin typeface="Calibri"/>
                        <a:ea typeface="宋体"/>
                        <a:cs typeface="Times New Roman"/>
                      </a:endParaRPr>
                    </a:p>
                  </a:txBody>
                  <a:tcPr marL="61051" marR="61051" marT="0" marB="0" anchor="ctr"/>
                </a:tc>
                <a:tc>
                  <a:txBody>
                    <a:bodyPr/>
                    <a:lstStyle/>
                    <a:p>
                      <a:pPr marL="0" marR="0">
                        <a:lnSpc>
                          <a:spcPct val="115000"/>
                        </a:lnSpc>
                        <a:spcBef>
                          <a:spcPts val="0"/>
                        </a:spcBef>
                        <a:spcAft>
                          <a:spcPts val="0"/>
                        </a:spcAft>
                      </a:pPr>
                      <a:r>
                        <a:rPr lang="en-US" sz="1800" b="1" dirty="0">
                          <a:effectLst/>
                        </a:rPr>
                        <a:t>-0.026</a:t>
                      </a:r>
                      <a:endParaRPr lang="en-US" sz="1800" b="1" dirty="0">
                        <a:effectLst/>
                        <a:latin typeface="Calibri"/>
                        <a:ea typeface="宋体"/>
                        <a:cs typeface="Times New Roman"/>
                      </a:endParaRPr>
                    </a:p>
                  </a:txBody>
                  <a:tcPr marL="61051" marR="61051" marT="0" marB="0" anchor="ctr"/>
                </a:tc>
              </a:tr>
            </a:tbl>
          </a:graphicData>
        </a:graphic>
      </p:graphicFrame>
      <p:sp>
        <p:nvSpPr>
          <p:cNvPr id="6" name="TextBox 5"/>
          <p:cNvSpPr txBox="1"/>
          <p:nvPr/>
        </p:nvSpPr>
        <p:spPr>
          <a:xfrm>
            <a:off x="40944" y="1376149"/>
            <a:ext cx="9001125" cy="1107996"/>
          </a:xfrm>
          <a:prstGeom prst="rect">
            <a:avLst/>
          </a:prstGeom>
          <a:noFill/>
        </p:spPr>
        <p:txBody>
          <a:bodyPr wrap="square" rtlCol="0">
            <a:spAutoFit/>
          </a:bodyPr>
          <a:lstStyle/>
          <a:p>
            <a:r>
              <a:rPr lang="en-US" sz="2200" dirty="0" smtClean="0"/>
              <a:t>Summary </a:t>
            </a:r>
            <a:r>
              <a:rPr lang="en-US" sz="2200" dirty="0"/>
              <a:t>of validation results at seven SURFRAD sites. Three satellite albedo data (VIIRS LSA from the </a:t>
            </a:r>
            <a:r>
              <a:rPr lang="en-US" sz="2200" dirty="0" err="1"/>
              <a:t>Lambertian</a:t>
            </a:r>
            <a:r>
              <a:rPr lang="en-US" sz="2200" dirty="0"/>
              <a:t> LUT, VIIRS LSA from the BRDF LUT and MODIS albedo) are validated against field measurements.</a:t>
            </a:r>
          </a:p>
        </p:txBody>
      </p:sp>
    </p:spTree>
    <p:extLst>
      <p:ext uri="{BB962C8B-B14F-4D97-AF65-F5344CB8AC3E}">
        <p14:creationId xmlns:p14="http://schemas.microsoft.com/office/powerpoint/2010/main" xmlns="" val="3711990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of 16-day mean LSA</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19</a:t>
            </a:fld>
            <a:endParaRPr lang="en-US"/>
          </a:p>
        </p:txBody>
      </p:sp>
      <p:pic>
        <p:nvPicPr>
          <p:cNvPr id="6" name="Picture 5" descr="G:\albedo\jpss\work\bpsa_lut_brdf\figure\surfrad_val_all_viirs_lamb_16day.t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2011" y="945861"/>
            <a:ext cx="3855235" cy="3082567"/>
          </a:xfrm>
          <a:prstGeom prst="rect">
            <a:avLst/>
          </a:prstGeom>
          <a:noFill/>
          <a:ln>
            <a:noFill/>
          </a:ln>
        </p:spPr>
      </p:pic>
      <p:pic>
        <p:nvPicPr>
          <p:cNvPr id="7" name="Picture 6" descr="G:\albedo\jpss\work\bpsa_lut_brdf\figure\surfrad_val_all_viirs_brdf_16day.t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5790" y="898883"/>
            <a:ext cx="3855235" cy="3082567"/>
          </a:xfrm>
          <a:prstGeom prst="rect">
            <a:avLst/>
          </a:prstGeom>
          <a:noFill/>
          <a:ln>
            <a:noFill/>
          </a:ln>
        </p:spPr>
      </p:pic>
      <p:pic>
        <p:nvPicPr>
          <p:cNvPr id="8" name="Picture 7" descr="G:\albedo\jpss\work\bpsa_lut_brdf\figure\surfrad_val_all_modis_16day.tif"/>
          <p:cNvPicPr>
            <a:picLocks noChangeAspect="1"/>
          </p:cNvPicPr>
          <p:nvPr/>
        </p:nvPicPr>
        <p:blipFill rotWithShape="1">
          <a:blip r:embed="rId4" cstate="print">
            <a:extLst>
              <a:ext uri="{28A0092B-C50C-407E-A947-70E740481C1C}">
                <a14:useLocalDpi xmlns:a14="http://schemas.microsoft.com/office/drawing/2010/main" xmlns="" val="0"/>
              </a:ext>
            </a:extLst>
          </a:blip>
          <a:srcRect t="2975" b="4429"/>
          <a:stretch/>
        </p:blipFill>
        <p:spPr bwMode="auto">
          <a:xfrm>
            <a:off x="542923" y="4002950"/>
            <a:ext cx="3855235" cy="2854325"/>
          </a:xfrm>
          <a:prstGeom prst="rect">
            <a:avLst/>
          </a:prstGeom>
          <a:noFill/>
          <a:ln>
            <a:noFill/>
          </a:ln>
        </p:spPr>
      </p:pic>
      <p:sp>
        <p:nvSpPr>
          <p:cNvPr id="9" name="TextBox 8"/>
          <p:cNvSpPr txBox="1"/>
          <p:nvPr/>
        </p:nvSpPr>
        <p:spPr>
          <a:xfrm>
            <a:off x="4255282" y="4130750"/>
            <a:ext cx="4688691" cy="2954655"/>
          </a:xfrm>
          <a:prstGeom prst="rect">
            <a:avLst/>
          </a:prstGeom>
          <a:noFill/>
        </p:spPr>
        <p:txBody>
          <a:bodyPr wrap="square" rtlCol="0">
            <a:spAutoFit/>
          </a:bodyPr>
          <a:lstStyle/>
          <a:p>
            <a:r>
              <a:rPr lang="en-US" sz="2400" dirty="0" smtClean="0"/>
              <a:t>Validation </a:t>
            </a:r>
            <a:r>
              <a:rPr lang="en-US" sz="2400" dirty="0"/>
              <a:t>results of 16-day mean albedo from </a:t>
            </a:r>
            <a:r>
              <a:rPr lang="en-US" sz="2400" dirty="0" smtClean="0"/>
              <a:t>VIIRS </a:t>
            </a:r>
            <a:r>
              <a:rPr lang="en-US" sz="2400" dirty="0"/>
              <a:t>BRDF </a:t>
            </a:r>
            <a:r>
              <a:rPr lang="en-US" sz="2400" dirty="0" smtClean="0"/>
              <a:t>LUT (top left), VIIRS </a:t>
            </a:r>
            <a:r>
              <a:rPr lang="en-US" sz="2400" dirty="0" err="1"/>
              <a:t>Lambertian</a:t>
            </a:r>
            <a:r>
              <a:rPr lang="en-US" sz="2400" dirty="0"/>
              <a:t> </a:t>
            </a:r>
            <a:r>
              <a:rPr lang="en-US" sz="2400" dirty="0" smtClean="0"/>
              <a:t>LUT (top right) </a:t>
            </a:r>
            <a:r>
              <a:rPr lang="en-US" sz="2400" dirty="0"/>
              <a:t>and </a:t>
            </a:r>
            <a:r>
              <a:rPr lang="en-US" sz="2400" dirty="0" smtClean="0"/>
              <a:t>MODIS (bottom), </a:t>
            </a:r>
            <a:r>
              <a:rPr lang="en-US" sz="2400" dirty="0"/>
              <a:t>using data from 2012 non-snow seasons (May-September) at seven SURFRAD sites.</a:t>
            </a:r>
          </a:p>
          <a:p>
            <a:endParaRPr lang="en-US" dirty="0"/>
          </a:p>
        </p:txBody>
      </p:sp>
    </p:spTree>
    <p:extLst>
      <p:ext uri="{BB962C8B-B14F-4D97-AF65-F5344CB8AC3E}">
        <p14:creationId xmlns:p14="http://schemas.microsoft.com/office/powerpoint/2010/main" xmlns="" val="755393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ADP LSA EDR Team Members</a:t>
            </a:r>
            <a:endParaRPr lang="en-US" dirty="0"/>
          </a:p>
        </p:txBody>
      </p:sp>
      <p:sp>
        <p:nvSpPr>
          <p:cNvPr id="3" name="Content Placeholder 2"/>
          <p:cNvSpPr>
            <a:spLocks noGrp="1"/>
          </p:cNvSpPr>
          <p:nvPr>
            <p:ph idx="1"/>
          </p:nvPr>
        </p:nvSpPr>
        <p:spPr>
          <a:xfrm>
            <a:off x="384464" y="1350821"/>
            <a:ext cx="8229600" cy="5005529"/>
          </a:xfrm>
        </p:spPr>
        <p:txBody>
          <a:bodyPr wrap="square">
            <a:normAutofit/>
          </a:bodyPr>
          <a:lstStyle/>
          <a:p>
            <a:r>
              <a:rPr lang="en-US" sz="1800" dirty="0" smtClean="0"/>
              <a:t>Ivan </a:t>
            </a:r>
            <a:r>
              <a:rPr lang="en-US" sz="1800" dirty="0" err="1" smtClean="0"/>
              <a:t>Csiszar</a:t>
            </a:r>
            <a:r>
              <a:rPr lang="en-US" sz="1800" dirty="0" smtClean="0"/>
              <a:t> (NOAA/NESDIS/STAR) </a:t>
            </a:r>
            <a:r>
              <a:rPr lang="en-US" sz="1800" i="1" dirty="0" smtClean="0">
                <a:solidFill>
                  <a:srgbClr val="041FFF"/>
                </a:solidFill>
              </a:rPr>
              <a:t>STAR Land EDRs Chair, management</a:t>
            </a:r>
          </a:p>
          <a:p>
            <a:r>
              <a:rPr lang="en-US" sz="1800" dirty="0" smtClean="0"/>
              <a:t>Jeff Privette (NOAA/NESDIS/NCDC) </a:t>
            </a:r>
            <a:r>
              <a:rPr lang="en-US" sz="1800" i="1" dirty="0" smtClean="0">
                <a:solidFill>
                  <a:srgbClr val="041FFF"/>
                </a:solidFill>
              </a:rPr>
              <a:t>product validation Lead</a:t>
            </a:r>
            <a:endParaRPr lang="en-US" sz="1800" dirty="0" smtClean="0">
              <a:solidFill>
                <a:srgbClr val="041FFF"/>
              </a:solidFill>
            </a:endParaRPr>
          </a:p>
          <a:p>
            <a:r>
              <a:rPr lang="en-US" sz="1800" dirty="0" err="1" smtClean="0"/>
              <a:t>Yunyue</a:t>
            </a:r>
            <a:r>
              <a:rPr lang="en-US" sz="1800" dirty="0" smtClean="0"/>
              <a:t> Yu (NOAA/NESDIS/STAR) </a:t>
            </a:r>
            <a:r>
              <a:rPr lang="en-US" sz="1800" i="1" dirty="0" smtClean="0">
                <a:solidFill>
                  <a:srgbClr val="041FFF"/>
                </a:solidFill>
              </a:rPr>
              <a:t>STAR LSA  EDR lead, product monitoring and validation; algorithm development, project </a:t>
            </a:r>
            <a:r>
              <a:rPr lang="en-US" sz="1800" i="1" dirty="0" smtClean="0">
                <a:solidFill>
                  <a:srgbClr val="041FFF"/>
                </a:solidFill>
              </a:rPr>
              <a:t>management</a:t>
            </a:r>
            <a:endParaRPr lang="en-US" sz="1800" dirty="0" smtClean="0">
              <a:solidFill>
                <a:srgbClr val="041FFF"/>
              </a:solidFill>
            </a:endParaRPr>
          </a:p>
          <a:p>
            <a:r>
              <a:rPr lang="en-US" sz="1800" dirty="0" err="1" smtClean="0"/>
              <a:t>Shunlin</a:t>
            </a:r>
            <a:r>
              <a:rPr lang="en-US" sz="1800" dirty="0" smtClean="0"/>
              <a:t> Liang(UMD/Geography) </a:t>
            </a:r>
            <a:r>
              <a:rPr lang="en-US" sz="1800" i="1" dirty="0" smtClean="0">
                <a:solidFill>
                  <a:srgbClr val="041FFF"/>
                </a:solidFill>
              </a:rPr>
              <a:t>UMD PI, algorithm development, product validation</a:t>
            </a:r>
          </a:p>
          <a:p>
            <a:r>
              <a:rPr lang="en-US" sz="1800" dirty="0" err="1" smtClean="0"/>
              <a:t>Dongdong</a:t>
            </a:r>
            <a:r>
              <a:rPr lang="en-US" sz="1800" dirty="0" smtClean="0"/>
              <a:t> Wang(UMD/Geography</a:t>
            </a:r>
            <a:r>
              <a:rPr lang="en-US" sz="1800" dirty="0"/>
              <a:t>) </a:t>
            </a:r>
            <a:r>
              <a:rPr lang="en-US" sz="1800" i="1" dirty="0" smtClean="0">
                <a:solidFill>
                  <a:srgbClr val="041FFF"/>
                </a:solidFill>
              </a:rPr>
              <a:t>algorithm </a:t>
            </a:r>
            <a:r>
              <a:rPr lang="en-US" sz="1800" i="1" dirty="0">
                <a:solidFill>
                  <a:srgbClr val="041FFF"/>
                </a:solidFill>
              </a:rPr>
              <a:t>development, product validation </a:t>
            </a:r>
            <a:endParaRPr lang="en-US" sz="1800" dirty="0" smtClean="0">
              <a:solidFill>
                <a:srgbClr val="041FFF"/>
              </a:solidFill>
            </a:endParaRPr>
          </a:p>
          <a:p>
            <a:r>
              <a:rPr lang="en-US" sz="1800" dirty="0" smtClean="0"/>
              <a:t>Crystal Schaaf (UMB) </a:t>
            </a:r>
            <a:r>
              <a:rPr lang="en-US" sz="1800" dirty="0" smtClean="0">
                <a:solidFill>
                  <a:srgbClr val="041FFF"/>
                </a:solidFill>
              </a:rPr>
              <a:t>UMB PI, </a:t>
            </a:r>
            <a:r>
              <a:rPr lang="en-US" sz="1800" i="1" dirty="0" smtClean="0">
                <a:solidFill>
                  <a:srgbClr val="041FFF"/>
                </a:solidFill>
              </a:rPr>
              <a:t>algorithm development, product validation</a:t>
            </a:r>
          </a:p>
          <a:p>
            <a:r>
              <a:rPr lang="en-US" sz="1800" dirty="0" smtClean="0"/>
              <a:t>Zhuosen Wang </a:t>
            </a:r>
            <a:r>
              <a:rPr lang="en-US" sz="1800" dirty="0"/>
              <a:t>(UMB) </a:t>
            </a:r>
            <a:r>
              <a:rPr lang="en-US" sz="1800" i="1" dirty="0">
                <a:solidFill>
                  <a:srgbClr val="041FFF"/>
                </a:solidFill>
              </a:rPr>
              <a:t>algorithm development, product </a:t>
            </a:r>
            <a:r>
              <a:rPr lang="en-US" sz="1800" i="1" dirty="0" smtClean="0">
                <a:solidFill>
                  <a:srgbClr val="041FFF"/>
                </a:solidFill>
              </a:rPr>
              <a:t>validation</a:t>
            </a:r>
          </a:p>
          <a:p>
            <a:r>
              <a:rPr lang="en-US" sz="1800" dirty="0" smtClean="0"/>
              <a:t>Leslie </a:t>
            </a:r>
            <a:r>
              <a:rPr lang="en-US" sz="1800" dirty="0" err="1" smtClean="0"/>
              <a:t>Belsma</a:t>
            </a:r>
            <a:r>
              <a:rPr lang="en-US" sz="1800" dirty="0" smtClean="0"/>
              <a:t> (</a:t>
            </a:r>
            <a:r>
              <a:rPr lang="en-US" sz="1800" dirty="0" smtClean="0"/>
              <a:t>JPSS/DPA, Aerospace </a:t>
            </a:r>
            <a:r>
              <a:rPr lang="en-US" sz="1800" dirty="0" smtClean="0"/>
              <a:t>Corp</a:t>
            </a:r>
            <a:r>
              <a:rPr lang="en-US" sz="1800" i="1" dirty="0" smtClean="0">
                <a:solidFill>
                  <a:srgbClr val="041FFF"/>
                </a:solidFill>
              </a:rPr>
              <a:t>)  </a:t>
            </a:r>
            <a:r>
              <a:rPr lang="en-US" sz="1800" i="1" dirty="0" smtClean="0">
                <a:solidFill>
                  <a:srgbClr val="041FFF"/>
                </a:solidFill>
              </a:rPr>
              <a:t>Algorithm Manager (JAM) for </a:t>
            </a:r>
            <a:r>
              <a:rPr lang="en-US" sz="1800" i="1" dirty="0" smtClean="0">
                <a:solidFill>
                  <a:srgbClr val="041FFF"/>
                </a:solidFill>
              </a:rPr>
              <a:t>Land</a:t>
            </a:r>
            <a:endParaRPr lang="en-US" sz="1800" i="1" dirty="0" smtClean="0">
              <a:solidFill>
                <a:srgbClr val="041FFF"/>
              </a:solidFill>
            </a:endParaRPr>
          </a:p>
          <a:p>
            <a:r>
              <a:rPr lang="en-US" sz="1800" dirty="0" err="1" smtClean="0"/>
              <a:t>Youhua</a:t>
            </a:r>
            <a:r>
              <a:rPr lang="en-US" sz="1800" dirty="0" smtClean="0"/>
              <a:t> </a:t>
            </a:r>
            <a:r>
              <a:rPr lang="en-US" sz="1800" dirty="0" smtClean="0"/>
              <a:t>Tang (NOAA Affiliate, SciTech/IMSG) </a:t>
            </a:r>
            <a:r>
              <a:rPr lang="en-US" sz="1800" i="1" dirty="0" smtClean="0">
                <a:solidFill>
                  <a:srgbClr val="041FFF"/>
                </a:solidFill>
              </a:rPr>
              <a:t>ADL verification</a:t>
            </a:r>
          </a:p>
          <a:p>
            <a:r>
              <a:rPr lang="en-US" sz="1800" dirty="0" smtClean="0"/>
              <a:t>Michael EK (NOAA/EMC/NCEP) </a:t>
            </a:r>
            <a:r>
              <a:rPr lang="en-US" sz="1800" i="1" dirty="0" smtClean="0">
                <a:solidFill>
                  <a:srgbClr val="041FFF"/>
                </a:solidFill>
              </a:rPr>
              <a:t>user readiness </a:t>
            </a:r>
            <a:endParaRPr lang="en-US" sz="1800" dirty="0" smtClean="0">
              <a:solidFill>
                <a:srgbClr val="041FFF"/>
              </a:solidFill>
            </a:endParaRPr>
          </a:p>
          <a:p>
            <a:r>
              <a:rPr lang="en-US" sz="1800" dirty="0" smtClean="0"/>
              <a:t>Jesse </a:t>
            </a:r>
            <a:r>
              <a:rPr lang="en-US" sz="1800" dirty="0" err="1" smtClean="0"/>
              <a:t>Meng</a:t>
            </a:r>
            <a:r>
              <a:rPr lang="en-US" sz="1800" dirty="0" smtClean="0"/>
              <a:t> (NOAA Affiliate) </a:t>
            </a:r>
            <a:r>
              <a:rPr lang="en-US" sz="1800" i="1" dirty="0" smtClean="0">
                <a:solidFill>
                  <a:srgbClr val="041FFF"/>
                </a:solidFill>
              </a:rPr>
              <a:t>user readiness </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 of 16-day mean albedo</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20</a:t>
            </a:fld>
            <a:endParaRPr lang="en-US"/>
          </a:p>
        </p:txBody>
      </p:sp>
      <p:pic>
        <p:nvPicPr>
          <p:cNvPr id="5" name="Picture 4" descr="G:\albedo\jpss\work\bpsa_lut_brdf\figure\us_map_2012145-160_b.tif"/>
          <p:cNvPicPr/>
          <p:nvPr/>
        </p:nvPicPr>
        <p:blipFill rotWithShape="1">
          <a:blip r:embed="rId2" cstate="print">
            <a:extLst>
              <a:ext uri="{28A0092B-C50C-407E-A947-70E740481C1C}">
                <a14:useLocalDpi xmlns:a14="http://schemas.microsoft.com/office/drawing/2010/main" xmlns="" val="0"/>
              </a:ext>
            </a:extLst>
          </a:blip>
          <a:srcRect l="10923" t="8200" r="4997" b="13485"/>
          <a:stretch/>
        </p:blipFill>
        <p:spPr bwMode="auto">
          <a:xfrm>
            <a:off x="190500" y="952500"/>
            <a:ext cx="5000625" cy="3105150"/>
          </a:xfrm>
          <a:prstGeom prst="rect">
            <a:avLst/>
          </a:prstGeom>
          <a:noFill/>
          <a:ln>
            <a:noFill/>
          </a:ln>
        </p:spPr>
      </p:pic>
      <p:pic>
        <p:nvPicPr>
          <p:cNvPr id="6" name="Picture 5" descr="G:\albedo\jpss\work\bpsa_lut_brdf\figure\us_map_modis_2012145-160_b.tif"/>
          <p:cNvPicPr/>
          <p:nvPr/>
        </p:nvPicPr>
        <p:blipFill rotWithShape="1">
          <a:blip r:embed="rId3" cstate="print">
            <a:extLst>
              <a:ext uri="{28A0092B-C50C-407E-A947-70E740481C1C}">
                <a14:useLocalDpi xmlns:a14="http://schemas.microsoft.com/office/drawing/2010/main" xmlns="" val="0"/>
              </a:ext>
            </a:extLst>
          </a:blip>
          <a:srcRect l="10922" t="8440" r="5157" b="14206"/>
          <a:stretch/>
        </p:blipFill>
        <p:spPr bwMode="auto">
          <a:xfrm>
            <a:off x="4152900" y="3790948"/>
            <a:ext cx="4991100" cy="3067051"/>
          </a:xfrm>
          <a:prstGeom prst="rect">
            <a:avLst/>
          </a:prstGeom>
          <a:noFill/>
          <a:ln>
            <a:noFill/>
          </a:ln>
        </p:spPr>
      </p:pic>
      <p:sp>
        <p:nvSpPr>
          <p:cNvPr id="7" name="TextBox 6"/>
          <p:cNvSpPr txBox="1"/>
          <p:nvPr/>
        </p:nvSpPr>
        <p:spPr>
          <a:xfrm>
            <a:off x="307075" y="4354977"/>
            <a:ext cx="3695700" cy="1938992"/>
          </a:xfrm>
          <a:prstGeom prst="rect">
            <a:avLst/>
          </a:prstGeom>
          <a:noFill/>
        </p:spPr>
        <p:txBody>
          <a:bodyPr wrap="square" rtlCol="0">
            <a:spAutoFit/>
          </a:bodyPr>
          <a:lstStyle/>
          <a:p>
            <a:r>
              <a:rPr lang="en-US" sz="2400" dirty="0"/>
              <a:t>Contiguous US maps of 16-day mean LSA from </a:t>
            </a:r>
            <a:r>
              <a:rPr lang="en-US" sz="2400" dirty="0" smtClean="0"/>
              <a:t>VIIRS </a:t>
            </a:r>
            <a:r>
              <a:rPr lang="en-US" sz="2400" dirty="0"/>
              <a:t>BRDF </a:t>
            </a:r>
            <a:r>
              <a:rPr lang="en-US" sz="2400" dirty="0" smtClean="0"/>
              <a:t>LUT (top) and MODIS (bottom), </a:t>
            </a:r>
            <a:r>
              <a:rPr lang="en-US" sz="2400" dirty="0"/>
              <a:t>during DOY 145-160, </a:t>
            </a:r>
            <a:r>
              <a:rPr lang="en-US" sz="2400" dirty="0" smtClean="0"/>
              <a:t>2012</a:t>
            </a:r>
            <a:endParaRPr lang="en-US" sz="2400" dirty="0"/>
          </a:p>
        </p:txBody>
      </p:sp>
    </p:spTree>
    <p:extLst>
      <p:ext uri="{BB962C8B-B14F-4D97-AF65-F5344CB8AC3E}">
        <p14:creationId xmlns:p14="http://schemas.microsoft.com/office/powerpoint/2010/main" xmlns="" val="363255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 between VIIRS and MODIS albedo</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21</a:t>
            </a:fld>
            <a:endParaRPr lang="en-US"/>
          </a:p>
        </p:txBody>
      </p:sp>
      <p:pic>
        <p:nvPicPr>
          <p:cNvPr id="5" name="Picture 4" descr="G:\albedo\jpss\work\bpsa_lut_brdf\figure\modis_scatter_2012145-160_min10.ti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12725" y="908684"/>
            <a:ext cx="4568342" cy="3430829"/>
          </a:xfrm>
          <a:prstGeom prst="rect">
            <a:avLst/>
          </a:prstGeom>
          <a:noFill/>
          <a:ln>
            <a:noFill/>
          </a:ln>
        </p:spPr>
      </p:pic>
      <p:pic>
        <p:nvPicPr>
          <p:cNvPr id="6" name="Picture 5" descr="G:\albedo\jpss\work\bpsa_lut_brdf\figure\modis_scatter_2012145-160_min10_lamb.tif"/>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5658" y="3229405"/>
            <a:ext cx="4568342" cy="3430829"/>
          </a:xfrm>
          <a:prstGeom prst="rect">
            <a:avLst/>
          </a:prstGeom>
          <a:noFill/>
          <a:ln>
            <a:noFill/>
          </a:ln>
        </p:spPr>
      </p:pic>
      <p:sp>
        <p:nvSpPr>
          <p:cNvPr id="7" name="TextBox 6"/>
          <p:cNvSpPr txBox="1"/>
          <p:nvPr/>
        </p:nvSpPr>
        <p:spPr>
          <a:xfrm>
            <a:off x="349733" y="4243977"/>
            <a:ext cx="4618051" cy="2677656"/>
          </a:xfrm>
          <a:prstGeom prst="rect">
            <a:avLst/>
          </a:prstGeom>
          <a:noFill/>
        </p:spPr>
        <p:txBody>
          <a:bodyPr wrap="square" rtlCol="0">
            <a:spAutoFit/>
          </a:bodyPr>
          <a:lstStyle/>
          <a:p>
            <a:r>
              <a:rPr lang="en-US" sz="2400" dirty="0"/>
              <a:t>Comparing 16-day mean VIIRS albedo from </a:t>
            </a:r>
            <a:r>
              <a:rPr lang="en-US" sz="2400" dirty="0" smtClean="0"/>
              <a:t>BRDF </a:t>
            </a:r>
            <a:r>
              <a:rPr lang="en-US" sz="2400" dirty="0"/>
              <a:t>LUT </a:t>
            </a:r>
            <a:r>
              <a:rPr lang="en-US" sz="2400" dirty="0" smtClean="0"/>
              <a:t>(top) and </a:t>
            </a:r>
            <a:r>
              <a:rPr lang="en-US" sz="2400" dirty="0" err="1" smtClean="0"/>
              <a:t>Lambertian</a:t>
            </a:r>
            <a:r>
              <a:rPr lang="en-US" sz="2400" dirty="0" smtClean="0"/>
              <a:t> </a:t>
            </a:r>
            <a:r>
              <a:rPr lang="en-US" sz="2400" dirty="0"/>
              <a:t>LUT </a:t>
            </a:r>
            <a:r>
              <a:rPr lang="en-US" sz="2400" dirty="0" smtClean="0"/>
              <a:t>(bottom) with </a:t>
            </a:r>
            <a:r>
              <a:rPr lang="en-US" sz="2400" dirty="0"/>
              <a:t>MODIS blue-sky albedo. Data are limited to those with at least 8 clear-day observations during the composite period of 16 days. </a:t>
            </a:r>
          </a:p>
        </p:txBody>
      </p:sp>
    </p:spTree>
    <p:extLst>
      <p:ext uri="{BB962C8B-B14F-4D97-AF65-F5344CB8AC3E}">
        <p14:creationId xmlns:p14="http://schemas.microsoft.com/office/powerpoint/2010/main" xmlns="" val="1071853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Evaluation/Validation Conclusion</a:t>
            </a:r>
            <a:endParaRPr lang="en-US" dirty="0"/>
          </a:p>
        </p:txBody>
      </p:sp>
      <p:sp>
        <p:nvSpPr>
          <p:cNvPr id="3" name="Content Placeholder 2"/>
          <p:cNvSpPr>
            <a:spLocks noGrp="1"/>
          </p:cNvSpPr>
          <p:nvPr>
            <p:ph idx="1"/>
          </p:nvPr>
        </p:nvSpPr>
        <p:spPr>
          <a:xfrm>
            <a:off x="457199" y="1200150"/>
            <a:ext cx="8467725" cy="5295901"/>
          </a:xfrm>
        </p:spPr>
        <p:txBody>
          <a:bodyPr>
            <a:normAutofit fontScale="92500" lnSpcReduction="20000"/>
          </a:bodyPr>
          <a:lstStyle/>
          <a:p>
            <a:r>
              <a:rPr lang="en-US" dirty="0"/>
              <a:t>The individual </a:t>
            </a:r>
            <a:r>
              <a:rPr lang="en-US" dirty="0" smtClean="0"/>
              <a:t>LSA </a:t>
            </a:r>
            <a:r>
              <a:rPr lang="en-US" dirty="0"/>
              <a:t>retrieval from the current BPSA algorithm shows the problem of angular dependency.</a:t>
            </a:r>
          </a:p>
          <a:p>
            <a:r>
              <a:rPr lang="en-US" dirty="0" smtClean="0"/>
              <a:t>A new BRDF LUT is developed. The </a:t>
            </a:r>
            <a:r>
              <a:rPr lang="en-US" dirty="0"/>
              <a:t>variations of albedo retrievals from the BRDF LUT are reduced significantly. The variation is comparable with the reflectance residue of BRDF fitting.</a:t>
            </a:r>
          </a:p>
          <a:p>
            <a:r>
              <a:rPr lang="en-US" dirty="0"/>
              <a:t>VIIRS LSA retrievals agree well with the MODIS albedo products. Comparison with field measurements at seven SURFRAD sites shows that VIIRS LSA retrieved from the BRDF LUT has a R</a:t>
            </a:r>
            <a:r>
              <a:rPr lang="en-US" baseline="30000" dirty="0"/>
              <a:t>2</a:t>
            </a:r>
            <a:r>
              <a:rPr lang="en-US" dirty="0"/>
              <a:t> value of 0.80 and root mean squared error of 0.049, better than MODIS albedo products.</a:t>
            </a:r>
          </a:p>
          <a:p>
            <a:r>
              <a:rPr lang="en-US" dirty="0"/>
              <a:t>The BRDF LUT generates a small negative bias of -0.004, whereas the MODIS albedo is underestimated with a larger bias of -0.026.</a:t>
            </a:r>
          </a:p>
          <a:p>
            <a:pPr>
              <a:buFont typeface="Wingdings" pitchFamily="2" charset="2"/>
              <a:buChar char="Ø"/>
            </a:pPr>
            <a:endParaRPr lang="en-US"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Issues</a:t>
            </a:r>
            <a:endParaRPr lang="en-US" dirty="0"/>
          </a:p>
        </p:txBody>
      </p:sp>
      <p:sp>
        <p:nvSpPr>
          <p:cNvPr id="3" name="Content Placeholder 2"/>
          <p:cNvSpPr>
            <a:spLocks noGrp="1"/>
          </p:cNvSpPr>
          <p:nvPr>
            <p:ph idx="1"/>
          </p:nvPr>
        </p:nvSpPr>
        <p:spPr>
          <a:xfrm>
            <a:off x="342900" y="1201479"/>
            <a:ext cx="8503388" cy="5519995"/>
          </a:xfrm>
        </p:spPr>
        <p:txBody>
          <a:bodyPr>
            <a:noAutofit/>
          </a:bodyPr>
          <a:lstStyle/>
          <a:p>
            <a:r>
              <a:rPr lang="en-US" sz="2200" dirty="0" smtClean="0"/>
              <a:t>The current BPSA LUT implemented in CLASS doesn’t consider surface BRDF. This leads to temporal variability of LSA retrievals over stable surfaces.</a:t>
            </a:r>
          </a:p>
          <a:p>
            <a:r>
              <a:rPr lang="en-US" sz="2200" dirty="0" smtClean="0"/>
              <a:t>The quality of BPSA retrievals rely on the accurate detection of cloud and cloud shadow. Undetected cloud/shadow will generate spurious high/low values.</a:t>
            </a:r>
          </a:p>
          <a:p>
            <a:r>
              <a:rPr lang="en-US" sz="2200" dirty="0" smtClean="0"/>
              <a:t>QF cannot correctly mark the retrieval quality. </a:t>
            </a:r>
            <a:r>
              <a:rPr lang="en-US" sz="2200" dirty="0"/>
              <a:t>For example, Some of </a:t>
            </a:r>
            <a:r>
              <a:rPr lang="en-US" sz="2200" dirty="0" smtClean="0"/>
              <a:t>fill </a:t>
            </a:r>
            <a:r>
              <a:rPr lang="en-US" sz="2200" dirty="0"/>
              <a:t>values are marked as “good”.</a:t>
            </a:r>
            <a:endParaRPr lang="en-US" sz="2200" dirty="0" smtClean="0"/>
          </a:p>
          <a:p>
            <a:pPr lvl="0"/>
            <a:r>
              <a:rPr lang="en-US" sz="2200" dirty="0" smtClean="0"/>
              <a:t>Validation difficulties</a:t>
            </a:r>
          </a:p>
          <a:p>
            <a:pPr marL="574675" lvl="1" indent="-234950"/>
            <a:r>
              <a:rPr lang="en-US" sz="2000" i="1" dirty="0" smtClean="0"/>
              <a:t>Limited high quality in-situ data</a:t>
            </a:r>
          </a:p>
          <a:p>
            <a:pPr marL="574675" lvl="1" indent="-234950"/>
            <a:r>
              <a:rPr lang="en-US" sz="2000" i="1" dirty="0" smtClean="0"/>
              <a:t>Surface heterogeneity in a pixel</a:t>
            </a:r>
          </a:p>
          <a:p>
            <a:pPr marL="574675" lvl="1" indent="-234950"/>
            <a:r>
              <a:rPr lang="en-US" sz="2000" i="1" dirty="0" smtClean="0"/>
              <a:t>Impact of cloud contamination </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a:xfrm>
            <a:off x="259307" y="1201480"/>
            <a:ext cx="8576349" cy="5519996"/>
          </a:xfrm>
        </p:spPr>
        <p:txBody>
          <a:bodyPr>
            <a:normAutofit fontScale="85000" lnSpcReduction="10000"/>
          </a:bodyPr>
          <a:lstStyle/>
          <a:p>
            <a:r>
              <a:rPr lang="en-US" sz="3600" dirty="0" smtClean="0"/>
              <a:t>Near-term </a:t>
            </a:r>
          </a:p>
          <a:p>
            <a:pPr lvl="1"/>
            <a:r>
              <a:rPr lang="en-US" i="1" dirty="0" smtClean="0"/>
              <a:t>Collect OSA, ISA evaluation results from the </a:t>
            </a:r>
            <a:r>
              <a:rPr lang="en-US" u="sng" dirty="0" smtClean="0"/>
              <a:t>Net Heat Flux team </a:t>
            </a:r>
            <a:r>
              <a:rPr lang="en-US" dirty="0" smtClean="0"/>
              <a:t>and the </a:t>
            </a:r>
            <a:r>
              <a:rPr lang="en-US" u="sng" dirty="0" err="1" smtClean="0"/>
              <a:t>Cryosphere</a:t>
            </a:r>
            <a:r>
              <a:rPr lang="en-US" u="sng" dirty="0" smtClean="0"/>
              <a:t> team</a:t>
            </a:r>
            <a:r>
              <a:rPr lang="en-US" dirty="0" smtClean="0"/>
              <a:t>, respectively,</a:t>
            </a:r>
            <a:r>
              <a:rPr lang="en-US" i="1" dirty="0" smtClean="0"/>
              <a:t> for a comprehensive Surface </a:t>
            </a:r>
            <a:r>
              <a:rPr lang="en-US" i="1" dirty="0" err="1" smtClean="0"/>
              <a:t>Albedo</a:t>
            </a:r>
            <a:r>
              <a:rPr lang="en-US" i="1" dirty="0" smtClean="0"/>
              <a:t> evaluation report.</a:t>
            </a:r>
          </a:p>
          <a:p>
            <a:pPr lvl="1"/>
            <a:r>
              <a:rPr lang="en-US" i="1" dirty="0" smtClean="0"/>
              <a:t>Continue monitoring the LSA data and comparisons to MODIS LSAs</a:t>
            </a:r>
          </a:p>
          <a:p>
            <a:pPr lvl="1"/>
            <a:r>
              <a:rPr lang="en-US" i="1" dirty="0" smtClean="0"/>
              <a:t>Perform the LSA validation with a global distribution of ground measurements of </a:t>
            </a:r>
            <a:r>
              <a:rPr lang="en-US" i="1" dirty="0" err="1" smtClean="0"/>
              <a:t>radiative</a:t>
            </a:r>
            <a:r>
              <a:rPr lang="en-US" i="1" dirty="0" smtClean="0"/>
              <a:t> fluxes.</a:t>
            </a:r>
          </a:p>
          <a:p>
            <a:pPr lvl="1"/>
            <a:r>
              <a:rPr lang="en-US" i="1" dirty="0" smtClean="0"/>
              <a:t>Develop algorithms of temporal filtering to reduce the impacts of undented cloud and cloud </a:t>
            </a:r>
            <a:r>
              <a:rPr lang="en-US" i="1" dirty="0" smtClean="0"/>
              <a:t>shadow</a:t>
            </a:r>
          </a:p>
          <a:p>
            <a:pPr lvl="1"/>
            <a:r>
              <a:rPr lang="en-US" i="1" dirty="0" smtClean="0"/>
              <a:t>Determine an approach of integrating BPSA and </a:t>
            </a:r>
            <a:r>
              <a:rPr lang="en-US" i="1" smtClean="0"/>
              <a:t>DPSA outputs</a:t>
            </a:r>
            <a:endParaRPr lang="en-US" i="1" dirty="0" smtClean="0"/>
          </a:p>
          <a:p>
            <a:pPr lvl="1"/>
            <a:r>
              <a:rPr lang="en-US" i="1" dirty="0" smtClean="0"/>
              <a:t>Initial end user evaluation and feedback </a:t>
            </a:r>
          </a:p>
          <a:p>
            <a:pPr lvl="2">
              <a:buNone/>
            </a:pPr>
            <a:endParaRPr lang="en-US" dirty="0" smtClean="0"/>
          </a:p>
          <a:p>
            <a:r>
              <a:rPr lang="en-US" sz="3200" dirty="0" smtClean="0"/>
              <a:t>Mid- to long-term </a:t>
            </a:r>
            <a:endParaRPr lang="en-US" dirty="0" smtClean="0"/>
          </a:p>
          <a:p>
            <a:pPr lvl="1"/>
            <a:r>
              <a:rPr lang="en-US" i="1" dirty="0" smtClean="0"/>
              <a:t>Full evaluation of updated science algorithm and code </a:t>
            </a:r>
          </a:p>
          <a:p>
            <a:pPr lvl="1"/>
            <a:r>
              <a:rPr lang="en-US" i="1" u="sng" dirty="0" smtClean="0"/>
              <a:t>Provisional status by Nov, 2013 </a:t>
            </a:r>
            <a:r>
              <a:rPr lang="en-US" i="1" u="sng" dirty="0" smtClean="0">
                <a:solidFill>
                  <a:srgbClr val="041FFF"/>
                </a:solidFill>
              </a:rPr>
              <a:t>(adjustment request: March 2014)</a:t>
            </a:r>
          </a:p>
          <a:p>
            <a:pPr lvl="1"/>
            <a:r>
              <a:rPr lang="en-US" i="1" u="sng" dirty="0" smtClean="0"/>
              <a:t>Validated Version 1 status by July, 2014 </a:t>
            </a:r>
            <a:r>
              <a:rPr lang="en-US" i="1" u="sng" dirty="0" smtClean="0">
                <a:solidFill>
                  <a:srgbClr val="041FFF"/>
                </a:solidFill>
              </a:rPr>
              <a:t>(adjustment request: Nov 2014)</a:t>
            </a:r>
          </a:p>
          <a:p>
            <a:endParaRPr lang="en-US" u="sng" dirty="0" smtClean="0"/>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199" y="1201479"/>
            <a:ext cx="8474149" cy="5305647"/>
          </a:xfrm>
        </p:spPr>
        <p:txBody>
          <a:bodyPr>
            <a:normAutofit fontScale="92500"/>
          </a:bodyPr>
          <a:lstStyle/>
          <a:p>
            <a:pPr>
              <a:buFont typeface="Wingdings" pitchFamily="2" charset="2"/>
              <a:buChar char="Ø"/>
            </a:pPr>
            <a:r>
              <a:rPr lang="en-US" dirty="0"/>
              <a:t>Beta release of </a:t>
            </a:r>
            <a:r>
              <a:rPr lang="en-US" dirty="0" err="1"/>
              <a:t>Suomi</a:t>
            </a:r>
            <a:r>
              <a:rPr lang="en-US" dirty="0"/>
              <a:t> NPP </a:t>
            </a:r>
            <a:r>
              <a:rPr lang="en-US" dirty="0" smtClean="0"/>
              <a:t>VIIRS-SA-EDR is </a:t>
            </a:r>
            <a:r>
              <a:rPr lang="en-US" dirty="0"/>
              <a:t>ready.</a:t>
            </a:r>
          </a:p>
          <a:p>
            <a:pPr>
              <a:buFont typeface="Wingdings" pitchFamily="2" charset="2"/>
              <a:buChar char="Ø"/>
            </a:pPr>
            <a:r>
              <a:rPr lang="en-US" dirty="0" smtClean="0"/>
              <a:t>Validations are performed with comparisons to MODIS LSA, in-situ LSA,  LSA map monitoring, evaluation of LSA temporal stability.</a:t>
            </a:r>
          </a:p>
          <a:p>
            <a:pPr>
              <a:buFont typeface="Wingdings" pitchFamily="2" charset="2"/>
              <a:buChar char="Ø"/>
            </a:pPr>
            <a:r>
              <a:rPr lang="en-US" dirty="0" smtClean="0"/>
              <a:t>Continuous efforts have been put to improve the BPSA LSA retrievals. The latest LUT with BRDF as inputs is ready for implementation.</a:t>
            </a:r>
          </a:p>
          <a:p>
            <a:pPr>
              <a:buFont typeface="Wingdings" pitchFamily="2" charset="2"/>
              <a:buChar char="Ø"/>
            </a:pPr>
            <a:r>
              <a:rPr lang="en-US" dirty="0" smtClean="0"/>
              <a:t>A temporal filter will be developed to reduce the impacts of undetected cloud and cloud shadow on BPSA retrievals.</a:t>
            </a:r>
          </a:p>
          <a:p>
            <a:pPr>
              <a:buFont typeface="Wingdings" pitchFamily="2" charset="2"/>
              <a:buChar char="Ø"/>
            </a:pPr>
            <a:r>
              <a:rPr lang="en-US" dirty="0" smtClean="0"/>
              <a:t>Further evaluation will be conducted to better understand uncertainties of LSA products and provide comprehensive validation reports.</a:t>
            </a:r>
          </a:p>
          <a:p>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25</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of SA Product</a:t>
            </a:r>
            <a:endParaRPr lang="en-US" dirty="0"/>
          </a:p>
        </p:txBody>
      </p:sp>
      <p:sp>
        <p:nvSpPr>
          <p:cNvPr id="3" name="Content Placeholder 2"/>
          <p:cNvSpPr>
            <a:spLocks noGrp="1"/>
          </p:cNvSpPr>
          <p:nvPr>
            <p:ph idx="1"/>
          </p:nvPr>
        </p:nvSpPr>
        <p:spPr>
          <a:xfrm>
            <a:off x="38965" y="1117022"/>
            <a:ext cx="8981209" cy="5604453"/>
          </a:xfrm>
        </p:spPr>
        <p:txBody>
          <a:bodyPr>
            <a:normAutofit fontScale="77500" lnSpcReduction="20000"/>
          </a:bodyPr>
          <a:lstStyle/>
          <a:p>
            <a:r>
              <a:rPr lang="en-US" dirty="0" smtClean="0"/>
              <a:t>Surface albedo is produced as Environmental Data Record (EDR) .</a:t>
            </a:r>
          </a:p>
          <a:p>
            <a:endParaRPr lang="en-US" sz="1100" dirty="0" smtClean="0"/>
          </a:p>
          <a:p>
            <a:r>
              <a:rPr lang="en-US" dirty="0" smtClean="0"/>
              <a:t>Surface albedo EDR (VIIRS-SA-EDR) has the global coverage, including land surface </a:t>
            </a:r>
            <a:r>
              <a:rPr lang="en-US" dirty="0" err="1" smtClean="0"/>
              <a:t>albedo</a:t>
            </a:r>
            <a:r>
              <a:rPr lang="en-US" dirty="0" smtClean="0"/>
              <a:t> (LSA), ocean surface </a:t>
            </a:r>
            <a:r>
              <a:rPr lang="en-US" dirty="0" err="1" smtClean="0"/>
              <a:t>albedo</a:t>
            </a:r>
            <a:r>
              <a:rPr lang="en-US" dirty="0" smtClean="0"/>
              <a:t> (OSA) and sea-ice surface </a:t>
            </a:r>
            <a:r>
              <a:rPr lang="en-US" dirty="0" err="1" smtClean="0"/>
              <a:t>albedo</a:t>
            </a:r>
            <a:r>
              <a:rPr lang="en-US" dirty="0" smtClean="0"/>
              <a:t> (ISA).  Beta maturity is based on validation of LSA.</a:t>
            </a:r>
          </a:p>
          <a:p>
            <a:endParaRPr lang="en-US" sz="1100" dirty="0" smtClean="0"/>
          </a:p>
          <a:p>
            <a:r>
              <a:rPr lang="en-US" dirty="0" smtClean="0"/>
              <a:t>Two algorithms (</a:t>
            </a:r>
            <a:r>
              <a:rPr lang="en-US" dirty="0"/>
              <a:t>Dark Pixel Sub-Algorithm (DPSA) and Bright Pixel Sub-Algorithm (BPSA</a:t>
            </a:r>
            <a:r>
              <a:rPr lang="en-US" dirty="0" smtClean="0"/>
              <a:t>)) implemented for LSA; DPSA uses the BRDF information from the 16-day gridded </a:t>
            </a:r>
            <a:r>
              <a:rPr lang="en-US" dirty="0" err="1" smtClean="0"/>
              <a:t>albedo</a:t>
            </a:r>
            <a:r>
              <a:rPr lang="en-US" dirty="0" smtClean="0"/>
              <a:t> IP to first calculate spectral </a:t>
            </a:r>
            <a:r>
              <a:rPr lang="en-US" dirty="0" err="1" smtClean="0"/>
              <a:t>albedo</a:t>
            </a:r>
            <a:r>
              <a:rPr lang="en-US" dirty="0" smtClean="0"/>
              <a:t> and then convert spectral </a:t>
            </a:r>
            <a:r>
              <a:rPr lang="en-US" dirty="0" err="1" smtClean="0"/>
              <a:t>albedo</a:t>
            </a:r>
            <a:r>
              <a:rPr lang="en-US" dirty="0" smtClean="0"/>
              <a:t> to broadband </a:t>
            </a:r>
            <a:r>
              <a:rPr lang="en-US" dirty="0" err="1" smtClean="0"/>
              <a:t>albedo</a:t>
            </a:r>
            <a:r>
              <a:rPr lang="en-US" dirty="0" smtClean="0"/>
              <a:t> using empirical models. BPSA directly estimate broadband </a:t>
            </a:r>
            <a:r>
              <a:rPr lang="en-US" dirty="0" err="1" smtClean="0"/>
              <a:t>albedo</a:t>
            </a:r>
            <a:r>
              <a:rPr lang="en-US" dirty="0" smtClean="0"/>
              <a:t> from VIIRS TOA radiance.</a:t>
            </a:r>
          </a:p>
          <a:p>
            <a:pPr>
              <a:buNone/>
            </a:pPr>
            <a:endParaRPr lang="en-US" sz="1000" dirty="0" smtClean="0"/>
          </a:p>
          <a:p>
            <a:r>
              <a:rPr lang="en-US" dirty="0" smtClean="0"/>
              <a:t>A LUT approach is applied for OSA, using solar zenith angle, aerosol optical thickness, wind speed and chlorophyll concentration as inputs.</a:t>
            </a:r>
          </a:p>
          <a:p>
            <a:endParaRPr lang="en-US" sz="1000" dirty="0" smtClean="0"/>
          </a:p>
          <a:p>
            <a:r>
              <a:rPr lang="en-US" dirty="0" smtClean="0"/>
              <a:t>The BPSA is currently used to generate LSA from VIIRS. Several improvements have been made since launch. </a:t>
            </a:r>
          </a:p>
          <a:p>
            <a:endParaRPr lang="en-US" sz="1000" dirty="0" smtClean="0"/>
          </a:p>
          <a:p>
            <a:r>
              <a:rPr lang="en-US" dirty="0" smtClean="0"/>
              <a:t>VIIRS-SA-EDR product is expected to be used by weather forecasting models, Agriculture monitoring, drought prediction and monitoring, ecosystem monitoring; climate studies etc approach is applied for ISA</a:t>
            </a:r>
          </a:p>
        </p:txBody>
      </p:sp>
      <p:sp>
        <p:nvSpPr>
          <p:cNvPr id="4" name="Slide Number Placeholder 3"/>
          <p:cNvSpPr>
            <a:spLocks noGrp="1"/>
          </p:cNvSpPr>
          <p:nvPr>
            <p:ph type="sldNum" sz="quarter" idx="12"/>
          </p:nvPr>
        </p:nvSpPr>
        <p:spPr/>
        <p:txBody>
          <a:bodyPr/>
          <a:lstStyle/>
          <a:p>
            <a:fld id="{96E36F11-A39A-294D-A59D-6180D50ED29D}"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L1RD Requirements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990765840"/>
              </p:ext>
            </p:extLst>
          </p:nvPr>
        </p:nvGraphicFramePr>
        <p:xfrm>
          <a:off x="51955" y="1091046"/>
          <a:ext cx="8936181" cy="5381106"/>
        </p:xfrm>
        <a:graphic>
          <a:graphicData uri="http://schemas.openxmlformats.org/drawingml/2006/table">
            <a:tbl>
              <a:tblPr firstRow="1" bandRow="1">
                <a:tableStyleId>{5C22544A-7EE6-4342-B048-85BDC9FD1C3A}</a:tableStyleId>
              </a:tblPr>
              <a:tblGrid>
                <a:gridCol w="3237450"/>
                <a:gridCol w="3063833"/>
                <a:gridCol w="2634898"/>
              </a:tblGrid>
              <a:tr h="378691">
                <a:tc gridSpan="3">
                  <a:txBody>
                    <a:bodyPr/>
                    <a:lstStyle/>
                    <a:p>
                      <a:pPr algn="ctr"/>
                      <a:r>
                        <a:rPr lang="en-US" dirty="0" err="1" smtClean="0"/>
                        <a:t>Albedo</a:t>
                      </a:r>
                      <a:r>
                        <a:rPr lang="en-US" dirty="0" smtClean="0"/>
                        <a:t> EDR</a:t>
                      </a:r>
                      <a:endParaRPr lang="en-US" dirty="0"/>
                    </a:p>
                  </a:txBody>
                  <a:tcPr/>
                </a:tc>
                <a:tc hMerge="1">
                  <a:txBody>
                    <a:bodyPr/>
                    <a:lstStyle/>
                    <a:p>
                      <a:endParaRPr lang="en-US" dirty="0"/>
                    </a:p>
                  </a:txBody>
                  <a:tcPr/>
                </a:tc>
                <a:tc hMerge="1">
                  <a:txBody>
                    <a:bodyPr/>
                    <a:lstStyle/>
                    <a:p>
                      <a:endParaRPr lang="en-US" dirty="0"/>
                    </a:p>
                  </a:txBody>
                  <a:tcPr/>
                </a:tc>
              </a:tr>
              <a:tr h="378691">
                <a:tc>
                  <a:txBody>
                    <a:bodyPr/>
                    <a:lstStyle/>
                    <a:p>
                      <a:pPr algn="ctr"/>
                      <a:r>
                        <a:rPr lang="en-US" dirty="0" smtClean="0"/>
                        <a:t>Attribute</a:t>
                      </a:r>
                      <a:endParaRPr lang="en-US" dirty="0"/>
                    </a:p>
                  </a:txBody>
                  <a:tcPr/>
                </a:tc>
                <a:tc>
                  <a:txBody>
                    <a:bodyPr/>
                    <a:lstStyle/>
                    <a:p>
                      <a:pPr algn="ctr"/>
                      <a:r>
                        <a:rPr lang="en-US" dirty="0" smtClean="0"/>
                        <a:t>Threshold</a:t>
                      </a:r>
                      <a:endParaRPr lang="en-US" dirty="0"/>
                    </a:p>
                  </a:txBody>
                  <a:tcPr/>
                </a:tc>
                <a:tc>
                  <a:txBody>
                    <a:bodyPr/>
                    <a:lstStyle/>
                    <a:p>
                      <a:pPr algn="ctr"/>
                      <a:r>
                        <a:rPr lang="en-US" dirty="0" smtClean="0"/>
                        <a:t>Objective</a:t>
                      </a:r>
                      <a:endParaRPr lang="en-US" dirty="0"/>
                    </a:p>
                  </a:txBody>
                  <a:tcPr/>
                </a:tc>
              </a:tr>
              <a:tr h="378691">
                <a:tc>
                  <a:txBody>
                    <a:bodyPr/>
                    <a:lstStyle/>
                    <a:p>
                      <a:pPr algn="l"/>
                      <a:r>
                        <a:rPr lang="en-US" dirty="0" err="1" smtClean="0"/>
                        <a:t>Albedo</a:t>
                      </a:r>
                      <a:r>
                        <a:rPr lang="en-US" dirty="0" smtClean="0"/>
                        <a:t> Applicable Conditions:</a:t>
                      </a:r>
                    </a:p>
                    <a:p>
                      <a:pPr algn="l"/>
                      <a:r>
                        <a:rPr lang="en-US" baseline="0" dirty="0" smtClean="0"/>
                        <a:t>      day time, </a:t>
                      </a:r>
                      <a:r>
                        <a:rPr lang="en-US" dirty="0" smtClean="0"/>
                        <a:t>Clear only</a:t>
                      </a:r>
                      <a:endParaRPr lang="en-US" dirty="0"/>
                    </a:p>
                  </a:txBody>
                  <a:tcPr/>
                </a:tc>
                <a:tc>
                  <a:txBody>
                    <a:bodyPr/>
                    <a:lstStyle/>
                    <a:p>
                      <a:pPr algn="ctr"/>
                      <a:endParaRPr lang="en-US" dirty="0"/>
                    </a:p>
                  </a:txBody>
                  <a:tcPr/>
                </a:tc>
                <a:tc>
                  <a:txBody>
                    <a:bodyPr/>
                    <a:lstStyle/>
                    <a:p>
                      <a:pPr algn="ctr"/>
                      <a:endParaRPr lang="en-US" dirty="0"/>
                    </a:p>
                  </a:txBody>
                  <a:tcPr/>
                </a:tc>
              </a:tr>
              <a:tr h="378691">
                <a:tc>
                  <a:txBody>
                    <a:bodyPr/>
                    <a:lstStyle/>
                    <a:p>
                      <a:pPr marL="342900" indent="-342900">
                        <a:buNone/>
                      </a:pPr>
                      <a:r>
                        <a:rPr lang="en-US" dirty="0" smtClean="0"/>
                        <a:t>a.  Horizontal Cell Size</a:t>
                      </a:r>
                    </a:p>
                  </a:txBody>
                  <a:tcPr/>
                </a:tc>
                <a:tc>
                  <a:txBody>
                    <a:bodyPr/>
                    <a:lstStyle/>
                    <a:p>
                      <a:endParaRPr lang="en-US"/>
                    </a:p>
                  </a:txBody>
                  <a:tcPr/>
                </a:tc>
                <a:tc>
                  <a:txBody>
                    <a:bodyPr/>
                    <a:lstStyle/>
                    <a:p>
                      <a:endParaRPr lang="en-US" dirty="0"/>
                    </a:p>
                  </a:txBody>
                  <a:tcPr/>
                </a:tc>
              </a:tr>
              <a:tr h="378691">
                <a:tc>
                  <a:txBody>
                    <a:bodyPr/>
                    <a:lstStyle/>
                    <a:p>
                      <a:r>
                        <a:rPr lang="en-US" dirty="0" smtClean="0"/>
                        <a:t>       Nadir</a:t>
                      </a:r>
                      <a:endParaRPr lang="en-US" dirty="0"/>
                    </a:p>
                  </a:txBody>
                  <a:tcPr/>
                </a:tc>
                <a:tc>
                  <a:txBody>
                    <a:bodyPr/>
                    <a:lstStyle/>
                    <a:p>
                      <a:r>
                        <a:rPr lang="en-US" dirty="0" smtClean="0"/>
                        <a:t>4 km</a:t>
                      </a:r>
                      <a:endParaRPr lang="en-US" dirty="0"/>
                    </a:p>
                  </a:txBody>
                  <a:tcPr/>
                </a:tc>
                <a:tc>
                  <a:txBody>
                    <a:bodyPr/>
                    <a:lstStyle/>
                    <a:p>
                      <a:r>
                        <a:rPr lang="en-US" dirty="0" smtClean="0"/>
                        <a:t>0.5 km</a:t>
                      </a:r>
                      <a:endParaRPr lang="en-US" dirty="0"/>
                    </a:p>
                  </a:txBody>
                  <a:tcPr/>
                </a:tc>
              </a:tr>
              <a:tr h="378691">
                <a:tc>
                  <a:txBody>
                    <a:bodyPr/>
                    <a:lstStyle/>
                    <a:p>
                      <a:r>
                        <a:rPr lang="en-US" sz="1800" kern="1200" dirty="0" smtClean="0">
                          <a:solidFill>
                            <a:schemeClr val="dk1"/>
                          </a:solidFill>
                          <a:latin typeface="+mn-lt"/>
                          <a:ea typeface="+mn-ea"/>
                          <a:cs typeface="+mn-cs"/>
                        </a:rPr>
                        <a:t>b.  Mapping Uncertainty, </a:t>
                      </a:r>
                    </a:p>
                    <a:p>
                      <a:r>
                        <a:rPr lang="en-US" sz="1800" kern="1200" dirty="0" smtClean="0">
                          <a:solidFill>
                            <a:schemeClr val="dk1"/>
                          </a:solidFill>
                          <a:latin typeface="+mn-lt"/>
                          <a:ea typeface="+mn-ea"/>
                          <a:cs typeface="+mn-cs"/>
                        </a:rPr>
                        <a:t>     3 Sigma</a:t>
                      </a:r>
                      <a:endParaRPr lang="en-US" dirty="0"/>
                    </a:p>
                  </a:txBody>
                  <a:tcPr/>
                </a:tc>
                <a:tc>
                  <a:txBody>
                    <a:bodyPr/>
                    <a:lstStyle/>
                    <a:p>
                      <a:r>
                        <a:rPr lang="en-US" i="1" dirty="0" smtClean="0">
                          <a:solidFill>
                            <a:srgbClr val="002060"/>
                          </a:solidFill>
                        </a:rPr>
                        <a:t>4km </a:t>
                      </a:r>
                      <a:endParaRPr lang="en-US" i="1" dirty="0">
                        <a:solidFill>
                          <a:srgbClr val="002060"/>
                        </a:solidFill>
                      </a:endParaRPr>
                    </a:p>
                  </a:txBody>
                  <a:tcPr/>
                </a:tc>
                <a:tc>
                  <a:txBody>
                    <a:bodyPr/>
                    <a:lstStyle/>
                    <a:p>
                      <a:r>
                        <a:rPr lang="en-US" i="1" dirty="0" smtClean="0">
                          <a:solidFill>
                            <a:srgbClr val="002060"/>
                          </a:solidFill>
                        </a:rPr>
                        <a:t>1 km</a:t>
                      </a:r>
                      <a:endParaRPr lang="en-US" i="1" dirty="0">
                        <a:solidFill>
                          <a:srgbClr val="002060"/>
                        </a:solidFill>
                      </a:endParaRPr>
                    </a:p>
                  </a:txBody>
                  <a:tcPr/>
                </a:tc>
              </a:tr>
              <a:tr h="378691">
                <a:tc>
                  <a:txBody>
                    <a:bodyPr/>
                    <a:lstStyle/>
                    <a:p>
                      <a:r>
                        <a:rPr lang="en-US" dirty="0" smtClean="0"/>
                        <a:t>c.  Measurement Range </a:t>
                      </a:r>
                      <a:endParaRPr lang="en-US" dirty="0"/>
                    </a:p>
                  </a:txBody>
                  <a:tcPr/>
                </a:tc>
                <a:tc>
                  <a:txBody>
                    <a:bodyPr/>
                    <a:lstStyle/>
                    <a:p>
                      <a:r>
                        <a:rPr lang="en-US" dirty="0" smtClean="0"/>
                        <a:t>0 to 1.0</a:t>
                      </a:r>
                      <a:endParaRPr lang="en-US" dirty="0"/>
                    </a:p>
                  </a:txBody>
                  <a:tcPr/>
                </a:tc>
                <a:tc>
                  <a:txBody>
                    <a:bodyPr/>
                    <a:lstStyle/>
                    <a:p>
                      <a:r>
                        <a:rPr lang="en-US" dirty="0" smtClean="0"/>
                        <a:t>0 to 1.0</a:t>
                      </a:r>
                      <a:endParaRPr lang="en-US" dirty="0"/>
                    </a:p>
                  </a:txBody>
                  <a:tcPr/>
                </a:tc>
              </a:tr>
              <a:tr h="378691">
                <a:tc>
                  <a:txBody>
                    <a:bodyPr/>
                    <a:lstStyle/>
                    <a:p>
                      <a:r>
                        <a:rPr lang="en-US" dirty="0" smtClean="0"/>
                        <a:t>d.  Measurement Precision </a:t>
                      </a:r>
                    </a:p>
                    <a:p>
                      <a:r>
                        <a:rPr lang="en-US" dirty="0" smtClean="0"/>
                        <a:t>     ( 1 sigma)</a:t>
                      </a:r>
                      <a:endParaRPr lang="en-US" dirty="0"/>
                    </a:p>
                  </a:txBody>
                  <a:tcPr/>
                </a:tc>
                <a:tc>
                  <a:txBody>
                    <a:bodyPr/>
                    <a:lstStyle/>
                    <a:p>
                      <a:r>
                        <a:rPr lang="en-US" dirty="0" smtClean="0"/>
                        <a:t>0.05 (</a:t>
                      </a:r>
                      <a:r>
                        <a:rPr lang="en-US" dirty="0" err="1" smtClean="0"/>
                        <a:t>albedo</a:t>
                      </a:r>
                      <a:r>
                        <a:rPr lang="en-US" dirty="0" smtClean="0"/>
                        <a:t> unit)</a:t>
                      </a:r>
                      <a:endParaRPr lang="en-US" dirty="0"/>
                    </a:p>
                  </a:txBody>
                  <a:tcPr/>
                </a:tc>
                <a:tc>
                  <a:txBody>
                    <a:bodyPr/>
                    <a:lstStyle/>
                    <a:p>
                      <a:r>
                        <a:rPr lang="en-US" dirty="0" smtClean="0"/>
                        <a:t>0.02</a:t>
                      </a:r>
                      <a:endParaRPr lang="en-US" dirty="0"/>
                    </a:p>
                  </a:txBody>
                  <a:tcPr/>
                </a:tc>
              </a:tr>
              <a:tr h="378691">
                <a:tc>
                  <a:txBody>
                    <a:bodyPr/>
                    <a:lstStyle/>
                    <a:p>
                      <a:r>
                        <a:rPr lang="en-US" dirty="0" smtClean="0"/>
                        <a:t>e.  Measurement Accuracy (bias)</a:t>
                      </a:r>
                      <a:endParaRPr lang="en-US" dirty="0"/>
                    </a:p>
                  </a:txBody>
                  <a:tcPr/>
                </a:tc>
                <a:tc>
                  <a:txBody>
                    <a:bodyPr/>
                    <a:lstStyle/>
                    <a:p>
                      <a:r>
                        <a:rPr lang="en-US" dirty="0" smtClean="0"/>
                        <a:t>0.08 (</a:t>
                      </a:r>
                      <a:r>
                        <a:rPr lang="en-US" dirty="0" err="1" smtClean="0"/>
                        <a:t>albedo</a:t>
                      </a:r>
                      <a:r>
                        <a:rPr lang="en-US" dirty="0" smtClean="0"/>
                        <a:t> unit)</a:t>
                      </a:r>
                      <a:endParaRPr lang="en-US" dirty="0"/>
                    </a:p>
                  </a:txBody>
                  <a:tcPr/>
                </a:tc>
                <a:tc>
                  <a:txBody>
                    <a:bodyPr/>
                    <a:lstStyle/>
                    <a:p>
                      <a:r>
                        <a:rPr lang="en-US" dirty="0" smtClean="0"/>
                        <a:t>0.0125</a:t>
                      </a:r>
                      <a:endParaRPr lang="en-US" dirty="0"/>
                    </a:p>
                  </a:txBody>
                  <a:tcPr/>
                </a:tc>
              </a:tr>
              <a:tr h="378691">
                <a:tc>
                  <a:txBody>
                    <a:bodyPr/>
                    <a:lstStyle/>
                    <a:p>
                      <a:r>
                        <a:rPr lang="en-US" dirty="0" smtClean="0"/>
                        <a:t>f.   Refresh</a:t>
                      </a:r>
                      <a:endParaRPr lang="en-US" dirty="0"/>
                    </a:p>
                  </a:txBody>
                  <a:tcPr/>
                </a:tc>
                <a:tc>
                  <a:txBody>
                    <a:bodyPr/>
                    <a:lstStyle/>
                    <a:p>
                      <a:r>
                        <a:rPr lang="en-US" sz="1800" kern="1200" baseline="0" dirty="0" smtClean="0">
                          <a:solidFill>
                            <a:schemeClr val="dk1"/>
                          </a:solidFill>
                          <a:latin typeface="+mn-lt"/>
                          <a:ea typeface="+mn-ea"/>
                          <a:cs typeface="+mn-cs"/>
                        </a:rPr>
                        <a:t>At least 90% coverage of the globe</a:t>
                      </a:r>
                    </a:p>
                    <a:p>
                      <a:r>
                        <a:rPr lang="en-US" sz="1800" kern="1200" baseline="0" dirty="0" smtClean="0">
                          <a:solidFill>
                            <a:schemeClr val="dk1"/>
                          </a:solidFill>
                          <a:latin typeface="+mn-lt"/>
                          <a:ea typeface="+mn-ea"/>
                          <a:cs typeface="+mn-cs"/>
                        </a:rPr>
                        <a:t>every 24 hours (monthly average) .</a:t>
                      </a:r>
                      <a:endParaRPr lang="en-US" dirty="0"/>
                    </a:p>
                  </a:txBody>
                  <a:tcPr/>
                </a:tc>
                <a:tc>
                  <a:txBody>
                    <a:bodyPr/>
                    <a:lstStyle/>
                    <a:p>
                      <a:r>
                        <a:rPr lang="en-US" sz="1800" kern="1200" baseline="0" dirty="0" smtClean="0">
                          <a:solidFill>
                            <a:schemeClr val="dk1"/>
                          </a:solidFill>
                          <a:latin typeface="+mn-lt"/>
                          <a:ea typeface="+mn-ea"/>
                          <a:cs typeface="+mn-cs"/>
                        </a:rPr>
                        <a:t>4 hrs.</a:t>
                      </a:r>
                      <a:endParaRPr lang="en-US"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Users of LSA product </a:t>
            </a:r>
            <a:br>
              <a:rPr lang="en-US" dirty="0" smtClean="0"/>
            </a:br>
            <a:r>
              <a:rPr lang="en-US" dirty="0" smtClean="0"/>
              <a:t>(Point of Contact)</a:t>
            </a:r>
            <a:endParaRPr lang="en-US" dirty="0"/>
          </a:p>
        </p:txBody>
      </p:sp>
      <p:sp>
        <p:nvSpPr>
          <p:cNvPr id="3" name="Content Placeholder 2"/>
          <p:cNvSpPr>
            <a:spLocks noGrp="1"/>
          </p:cNvSpPr>
          <p:nvPr>
            <p:ph idx="1"/>
          </p:nvPr>
        </p:nvSpPr>
        <p:spPr>
          <a:xfrm>
            <a:off x="319177" y="948907"/>
            <a:ext cx="8367623" cy="5772568"/>
          </a:xfrm>
        </p:spPr>
        <p:txBody>
          <a:bodyPr>
            <a:normAutofit fontScale="92500" lnSpcReduction="20000"/>
          </a:bodyPr>
          <a:lstStyle/>
          <a:p>
            <a:pPr marL="233363" indent="-233363"/>
            <a:r>
              <a:rPr lang="en-US" b="1" dirty="0" smtClean="0"/>
              <a:t>U. S. Users*:  </a:t>
            </a:r>
            <a:endParaRPr lang="en-US" b="1" dirty="0"/>
          </a:p>
          <a:p>
            <a:pPr marL="457200" lvl="1" indent="-223838"/>
            <a:r>
              <a:rPr lang="en-US" dirty="0"/>
              <a:t>NOAA National Weather Service Environmental Modeling Center (Michael EK, Jesse </a:t>
            </a:r>
            <a:r>
              <a:rPr lang="en-US" dirty="0" err="1"/>
              <a:t>Meng</a:t>
            </a:r>
            <a:r>
              <a:rPr lang="en-US" dirty="0"/>
              <a:t>, </a:t>
            </a:r>
            <a:r>
              <a:rPr lang="en-US" dirty="0" err="1"/>
              <a:t>Weizhong</a:t>
            </a:r>
            <a:r>
              <a:rPr lang="en-US" dirty="0"/>
              <a:t> Zheng ) </a:t>
            </a:r>
          </a:p>
          <a:p>
            <a:pPr marL="457200" lvl="1" indent="-223838"/>
            <a:r>
              <a:rPr lang="en-US" dirty="0" smtClean="0"/>
              <a:t>USDA Agricultural Research Services(Martha Anderson)</a:t>
            </a:r>
          </a:p>
          <a:p>
            <a:pPr marL="457200" lvl="1" indent="-223838"/>
            <a:r>
              <a:rPr lang="en-US" dirty="0" smtClean="0"/>
              <a:t>USDA Forest Service (Brad Quayle)  </a:t>
            </a:r>
          </a:p>
          <a:p>
            <a:pPr marL="457200" lvl="1" indent="-223838"/>
            <a:r>
              <a:rPr lang="en-US" dirty="0" smtClean="0"/>
              <a:t>NOAA/NESDIS  Center for Satellite Applications and Research (Jerry Zhan) </a:t>
            </a:r>
          </a:p>
          <a:p>
            <a:pPr marL="457200" lvl="1" indent="-223838"/>
            <a:r>
              <a:rPr lang="en-US" dirty="0" smtClean="0"/>
              <a:t>NOAA/NESDIS  National Climate Data Center (Peter Thorne) </a:t>
            </a:r>
          </a:p>
          <a:p>
            <a:pPr marL="457200" lvl="1" indent="-223838"/>
            <a:r>
              <a:rPr lang="en-US" dirty="0" smtClean="0"/>
              <a:t>Academy  -- University of Maryland  (Konstantin </a:t>
            </a:r>
            <a:r>
              <a:rPr lang="en-US" dirty="0" err="1" smtClean="0"/>
              <a:t>Vinnikov</a:t>
            </a:r>
            <a:r>
              <a:rPr lang="en-US" dirty="0" smtClean="0"/>
              <a:t>, </a:t>
            </a:r>
            <a:r>
              <a:rPr lang="en-US" dirty="0" err="1" smtClean="0"/>
              <a:t>Shunlin</a:t>
            </a:r>
            <a:r>
              <a:rPr lang="en-US" dirty="0" smtClean="0"/>
              <a:t> Liang, </a:t>
            </a:r>
            <a:r>
              <a:rPr lang="en-US" dirty="0" err="1" smtClean="0"/>
              <a:t>Cezar</a:t>
            </a:r>
            <a:r>
              <a:rPr lang="en-US" dirty="0" smtClean="0"/>
              <a:t> </a:t>
            </a:r>
            <a:r>
              <a:rPr lang="en-US" dirty="0" err="1" smtClean="0"/>
              <a:t>Kongoli</a:t>
            </a:r>
            <a:r>
              <a:rPr lang="en-US" dirty="0" smtClean="0"/>
              <a:t> )</a:t>
            </a:r>
          </a:p>
          <a:p>
            <a:pPr marL="457200" lvl="1" indent="-223838"/>
            <a:r>
              <a:rPr lang="en-US" dirty="0" smtClean="0"/>
              <a:t>Army Research Lab ( Kurt Preston) </a:t>
            </a:r>
          </a:p>
          <a:p>
            <a:r>
              <a:rPr lang="en-US" b="1" dirty="0" smtClean="0"/>
              <a:t>Foreign Users</a:t>
            </a:r>
            <a:endParaRPr lang="en-US" b="1" dirty="0" smtClean="0">
              <a:solidFill>
                <a:srgbClr val="FF0000"/>
              </a:solidFill>
            </a:endParaRPr>
          </a:p>
          <a:p>
            <a:pPr marL="457200" lvl="1" indent="-223838"/>
            <a:r>
              <a:rPr lang="en-US" dirty="0"/>
              <a:t>EUMETSAT (Yves </a:t>
            </a:r>
            <a:r>
              <a:rPr lang="en-US" dirty="0" err="1" smtClean="0"/>
              <a:t>Govaerts</a:t>
            </a:r>
            <a:r>
              <a:rPr lang="en-US" dirty="0" smtClean="0"/>
              <a:t>)</a:t>
            </a:r>
          </a:p>
          <a:p>
            <a:pPr marL="457200" lvl="1" indent="-223838"/>
            <a:r>
              <a:rPr lang="en-US" dirty="0" err="1"/>
              <a:t>Météo</a:t>
            </a:r>
            <a:r>
              <a:rPr lang="en-US" dirty="0"/>
              <a:t> </a:t>
            </a:r>
            <a:r>
              <a:rPr lang="en-US" dirty="0" smtClean="0"/>
              <a:t>France (</a:t>
            </a:r>
            <a:r>
              <a:rPr lang="en-US" dirty="0"/>
              <a:t>Jean-Louis </a:t>
            </a:r>
            <a:r>
              <a:rPr lang="en-US" dirty="0" err="1" smtClean="0"/>
              <a:t>Roujean</a:t>
            </a:r>
            <a:r>
              <a:rPr lang="en-US" dirty="0" smtClean="0"/>
              <a:t>)</a:t>
            </a:r>
          </a:p>
          <a:p>
            <a:pPr marL="457200" lvl="1" indent="-223838"/>
            <a:r>
              <a:rPr lang="en-US" dirty="0" smtClean="0"/>
              <a:t>Academy: Italy IASMA Research and Innovation </a:t>
            </a:r>
            <a:r>
              <a:rPr lang="en-US" dirty="0"/>
              <a:t>Centre </a:t>
            </a:r>
            <a:r>
              <a:rPr lang="en-US" dirty="0" smtClean="0"/>
              <a:t>(Barbara </a:t>
            </a:r>
            <a:r>
              <a:rPr lang="en-US" dirty="0" err="1" smtClean="0"/>
              <a:t>Marcolla</a:t>
            </a:r>
            <a:r>
              <a:rPr lang="en-US" dirty="0" smtClean="0"/>
              <a:t>), Beijing Normal University (</a:t>
            </a:r>
            <a:r>
              <a:rPr lang="en-US" dirty="0" err="1" smtClean="0"/>
              <a:t>Qiang</a:t>
            </a:r>
            <a:r>
              <a:rPr lang="en-US" dirty="0" smtClean="0"/>
              <a:t> Liu) </a:t>
            </a:r>
          </a:p>
          <a:p>
            <a:pPr marL="457200" lvl="1" indent="-223838"/>
            <a:endParaRPr lang="en-US" dirty="0" smtClean="0"/>
          </a:p>
          <a:p>
            <a:pPr marL="457200" lvl="1" indent="-223838">
              <a:buNone/>
            </a:pPr>
            <a:r>
              <a:rPr lang="en-US" sz="1400" dirty="0" smtClean="0"/>
              <a:t>*The US USERs are to be verified.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dirty="0" smtClean="0"/>
              <a:t>Overview of </a:t>
            </a:r>
            <a:r>
              <a:rPr lang="en-US" dirty="0" err="1" smtClean="0"/>
              <a:t>Albedo</a:t>
            </a:r>
            <a:r>
              <a:rPr lang="en-US" dirty="0" smtClean="0"/>
              <a:t> Products</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148ED15-B560-43C2-886A-E8F736136991}" type="slidenum">
              <a:rPr lang="en-US" sz="1200">
                <a:solidFill>
                  <a:schemeClr val="tx1">
                    <a:tint val="75000"/>
                  </a:schemeClr>
                </a:solidFill>
                <a:latin typeface="+mn-lt"/>
              </a:rPr>
              <a:pPr algn="r" fontAlgn="auto">
                <a:spcBef>
                  <a:spcPts val="0"/>
                </a:spcBef>
                <a:spcAft>
                  <a:spcPts val="0"/>
                </a:spcAft>
                <a:defRPr/>
              </a:pPr>
              <a:t>6</a:t>
            </a:fld>
            <a:endParaRPr lang="en-US" sz="1200" dirty="0">
              <a:solidFill>
                <a:schemeClr val="tx1">
                  <a:tint val="75000"/>
                </a:schemeClr>
              </a:solidFill>
              <a:latin typeface="+mn-lt"/>
            </a:endParaRPr>
          </a:p>
        </p:txBody>
      </p:sp>
      <p:sp>
        <p:nvSpPr>
          <p:cNvPr id="5124" name="Text Box 1251"/>
          <p:cNvSpPr txBox="1">
            <a:spLocks noChangeArrowheads="1"/>
          </p:cNvSpPr>
          <p:nvPr/>
        </p:nvSpPr>
        <p:spPr bwMode="auto">
          <a:xfrm>
            <a:off x="228600" y="4419600"/>
            <a:ext cx="2060575"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a:solidFill>
                  <a:schemeClr val="bg1"/>
                </a:solidFill>
                <a:latin typeface="Calibri" pitchFamily="34" charset="0"/>
              </a:rPr>
              <a:t>RGB Image shows dense smoke (high absorption) in northwest, north central and central coastal portions of image.</a:t>
            </a:r>
          </a:p>
        </p:txBody>
      </p:sp>
      <p:sp>
        <p:nvSpPr>
          <p:cNvPr id="5" name="TextBox 4"/>
          <p:cNvSpPr txBox="1"/>
          <p:nvPr/>
        </p:nvSpPr>
        <p:spPr>
          <a:xfrm>
            <a:off x="457199" y="1307503"/>
            <a:ext cx="8516679" cy="5413972"/>
          </a:xfrm>
          <a:prstGeom prst="rect">
            <a:avLst/>
          </a:prstGeom>
          <a:noFill/>
        </p:spPr>
        <p:txBody>
          <a:bodyPr wrap="square" rtlCol="0">
            <a:normAutofit lnSpcReduction="10000"/>
          </a:bodyPr>
          <a:lstStyle/>
          <a:p>
            <a:pPr marL="342900" indent="-342900">
              <a:buFont typeface="Wingdings" pitchFamily="2" charset="2"/>
              <a:buChar char="Ø"/>
            </a:pPr>
            <a:r>
              <a:rPr lang="en-US" sz="2000" dirty="0" smtClean="0"/>
              <a:t>VIIRS-SA-EDR 	is a full resolution product for each granule, under clear-sky condition. </a:t>
            </a:r>
          </a:p>
          <a:p>
            <a:pPr marL="342900" indent="-342900">
              <a:buFont typeface="Wingdings" pitchFamily="2" charset="2"/>
              <a:buChar char="Ø"/>
            </a:pPr>
            <a:r>
              <a:rPr lang="en-US" sz="2000" dirty="0" smtClean="0"/>
              <a:t>VIIRS-SA-EDR  is a combined from LSA, OSA, ISA</a:t>
            </a:r>
          </a:p>
          <a:p>
            <a:pPr marL="342900" indent="-342900">
              <a:buFont typeface="Wingdings" pitchFamily="2" charset="2"/>
              <a:buChar char="Ø"/>
            </a:pPr>
            <a:r>
              <a:rPr lang="en-US" sz="2000" dirty="0" smtClean="0"/>
              <a:t>LSA is currently generated from the BPSA algorithm.</a:t>
            </a:r>
          </a:p>
          <a:p>
            <a:pPr marL="342900" indent="-342900">
              <a:buFont typeface="Wingdings" pitchFamily="2" charset="2"/>
              <a:buChar char="Ø"/>
            </a:pPr>
            <a:r>
              <a:rPr lang="en-US" sz="2000" dirty="0" smtClean="0"/>
              <a:t>LSA has met the beta version product requirements:</a:t>
            </a:r>
          </a:p>
          <a:p>
            <a:pPr marL="690563" lvl="1" indent="-233363">
              <a:buFont typeface="Courier New" pitchFamily="49" charset="0"/>
              <a:buChar char="o"/>
            </a:pPr>
            <a:r>
              <a:rPr lang="en-US" i="1" dirty="0" smtClean="0"/>
              <a:t>Early release product</a:t>
            </a:r>
          </a:p>
          <a:p>
            <a:pPr marL="690563" lvl="1" indent="-233363">
              <a:buFont typeface="Courier New" pitchFamily="49" charset="0"/>
              <a:buChar char="o"/>
            </a:pPr>
            <a:r>
              <a:rPr lang="en-US" i="1" dirty="0" smtClean="0"/>
              <a:t>Initial calibration applied</a:t>
            </a:r>
          </a:p>
          <a:p>
            <a:pPr marL="690563" lvl="1" indent="-233363">
              <a:buFont typeface="Courier New" pitchFamily="49" charset="0"/>
              <a:buChar char="o"/>
            </a:pPr>
            <a:r>
              <a:rPr lang="en-US" i="1" dirty="0" smtClean="0"/>
              <a:t>Minimally validated and may still contain significant errors (additional changes are expected)</a:t>
            </a:r>
          </a:p>
          <a:p>
            <a:pPr marL="690563" lvl="1" indent="-233363">
              <a:buFont typeface="Courier New" pitchFamily="49" charset="0"/>
              <a:buChar char="o"/>
            </a:pPr>
            <a:r>
              <a:rPr lang="en-US" i="1" dirty="0" smtClean="0"/>
              <a:t>Available to allow users to gain familiarity with data formats and parameters</a:t>
            </a:r>
          </a:p>
          <a:p>
            <a:pPr marL="690563" lvl="1" indent="-233363">
              <a:buFont typeface="Courier New" pitchFamily="49" charset="0"/>
              <a:buChar char="o"/>
            </a:pPr>
            <a:r>
              <a:rPr lang="en-US" i="1" dirty="0" smtClean="0"/>
              <a:t>Product is not appropriate as the basis for quantitative scientific publications, studies and applications</a:t>
            </a:r>
          </a:p>
          <a:p>
            <a:pPr marL="342900" indent="-342900">
              <a:buFont typeface="Wingdings" pitchFamily="2" charset="2"/>
              <a:buChar char="Ø"/>
            </a:pPr>
            <a:r>
              <a:rPr lang="en-US" sz="2000" dirty="0" smtClean="0"/>
              <a:t>A couple of algorithm refinements have been made since launch. </a:t>
            </a:r>
          </a:p>
          <a:p>
            <a:pPr marL="800100" lvl="1" indent="-342900">
              <a:buFont typeface="Courier New" pitchFamily="49" charset="0"/>
              <a:buChar char="o"/>
            </a:pPr>
            <a:r>
              <a:rPr lang="en-US" i="1" dirty="0" smtClean="0"/>
              <a:t>The BPSA regression LUT was updated. </a:t>
            </a:r>
          </a:p>
          <a:p>
            <a:pPr marL="800100" lvl="1" indent="-342900">
              <a:buFont typeface="Courier New" pitchFamily="49" charset="0"/>
              <a:buChar char="o"/>
            </a:pPr>
            <a:r>
              <a:rPr lang="en-US" i="1" dirty="0" smtClean="0"/>
              <a:t>A new BRDF version of LUT is ready and will be implemented</a:t>
            </a:r>
            <a:r>
              <a:rPr lang="en-US" i="1" dirty="0"/>
              <a:t>.</a:t>
            </a:r>
            <a:endParaRPr lang="en-US" i="1" dirty="0" smtClean="0"/>
          </a:p>
          <a:p>
            <a:pPr marL="342900" indent="-342900">
              <a:buFont typeface="Wingdings" pitchFamily="2" charset="2"/>
              <a:buChar char="Ø"/>
            </a:pPr>
            <a:r>
              <a:rPr lang="en-US" sz="2000" dirty="0" smtClean="0"/>
              <a:t>Assumptions of albedo validation: </a:t>
            </a:r>
          </a:p>
          <a:p>
            <a:pPr marL="800100" lvl="1" indent="-342900">
              <a:buFont typeface="Courier New" pitchFamily="49" charset="0"/>
              <a:buChar char="o"/>
            </a:pPr>
            <a:r>
              <a:rPr lang="en-US" i="1" dirty="0" smtClean="0"/>
              <a:t>VIIRS SDR is calibrated and cloud/snow mask is reliable.</a:t>
            </a:r>
          </a:p>
          <a:p>
            <a:pPr marL="800100" lvl="1" indent="-342900">
              <a:buFont typeface="Courier New" pitchFamily="49" charset="0"/>
              <a:buChar char="o"/>
            </a:pPr>
            <a:r>
              <a:rPr lang="en-US" i="1" dirty="0" smtClean="0"/>
              <a:t>OSA, ISA are equivalent or higher quality than LSA because they are more stable over space and time</a:t>
            </a:r>
          </a:p>
        </p:txBody>
      </p:sp>
    </p:spTree>
    <p:extLst>
      <p:ext uri="{BB962C8B-B14F-4D97-AF65-F5344CB8AC3E}">
        <p14:creationId xmlns:p14="http://schemas.microsoft.com/office/powerpoint/2010/main" xmlns="" val="2869701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Algorithm changes/updates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3355469711"/>
              </p:ext>
            </p:extLst>
          </p:nvPr>
        </p:nvGraphicFramePr>
        <p:xfrm>
          <a:off x="276225" y="1054710"/>
          <a:ext cx="8667749" cy="5007578"/>
        </p:xfrm>
        <a:graphic>
          <a:graphicData uri="http://schemas.openxmlformats.org/drawingml/2006/table">
            <a:tbl>
              <a:tblPr firstRow="1" bandRow="1">
                <a:tableStyleId>{5C22544A-7EE6-4342-B048-85BDC9FD1C3A}</a:tableStyleId>
              </a:tblPr>
              <a:tblGrid>
                <a:gridCol w="892059"/>
                <a:gridCol w="983789"/>
                <a:gridCol w="4863774"/>
                <a:gridCol w="1928127"/>
              </a:tblGrid>
              <a:tr h="551453">
                <a:tc>
                  <a:txBody>
                    <a:bodyPr/>
                    <a:lstStyle/>
                    <a:p>
                      <a:r>
                        <a:rPr lang="en-US" sz="1200" dirty="0" smtClean="0"/>
                        <a:t>Date Submitted</a:t>
                      </a:r>
                      <a:endParaRPr lang="en-US" sz="1200" dirty="0"/>
                    </a:p>
                  </a:txBody>
                  <a:tcPr/>
                </a:tc>
                <a:tc>
                  <a:txBody>
                    <a:bodyPr/>
                    <a:lstStyle/>
                    <a:p>
                      <a:r>
                        <a:rPr lang="en-US" sz="1200" dirty="0" smtClean="0"/>
                        <a:t>Update/DR#</a:t>
                      </a:r>
                      <a:endParaRPr lang="en-US" sz="1200" dirty="0"/>
                    </a:p>
                  </a:txBody>
                  <a:tcPr/>
                </a:tc>
                <a:tc>
                  <a:txBody>
                    <a:bodyPr/>
                    <a:lstStyle/>
                    <a:p>
                      <a:r>
                        <a:rPr lang="en-US" sz="1400" dirty="0" smtClean="0"/>
                        <a:t>Description</a:t>
                      </a:r>
                      <a:endParaRPr lang="en-US" sz="1400" dirty="0"/>
                    </a:p>
                  </a:txBody>
                  <a:tcPr/>
                </a:tc>
                <a:tc>
                  <a:txBody>
                    <a:bodyPr/>
                    <a:lstStyle/>
                    <a:p>
                      <a:r>
                        <a:rPr lang="en-US" dirty="0" smtClean="0"/>
                        <a:t>Status</a:t>
                      </a:r>
                      <a:endParaRPr lang="en-US" dirty="0"/>
                    </a:p>
                  </a:txBody>
                  <a:tcPr/>
                </a:tc>
              </a:tr>
              <a:tr h="798525">
                <a:tc>
                  <a:txBody>
                    <a:bodyPr/>
                    <a:lstStyle/>
                    <a:p>
                      <a:r>
                        <a:rPr lang="en-US" sz="1200" dirty="0" smtClean="0"/>
                        <a:t>4/30/12</a:t>
                      </a:r>
                      <a:endParaRPr lang="en-US" sz="1200" dirty="0"/>
                    </a:p>
                  </a:txBody>
                  <a:tcPr/>
                </a:tc>
                <a:tc>
                  <a:txBody>
                    <a:bodyPr/>
                    <a:lstStyle/>
                    <a:p>
                      <a:r>
                        <a:rPr lang="en-US" sz="1200" kern="1200" dirty="0" smtClean="0">
                          <a:solidFill>
                            <a:schemeClr val="dk1"/>
                          </a:solidFill>
                          <a:latin typeface="+mn-lt"/>
                          <a:ea typeface="+mn-ea"/>
                          <a:cs typeface="+mn-cs"/>
                        </a:rPr>
                        <a:t>DR 4709  </a:t>
                      </a:r>
                      <a:endParaRPr lang="en-US" sz="1200" dirty="0"/>
                    </a:p>
                  </a:txBody>
                  <a:tcPr/>
                </a:tc>
                <a:tc>
                  <a:txBody>
                    <a:bodyPr/>
                    <a:lstStyle/>
                    <a:p>
                      <a:pPr lvl="0"/>
                      <a:r>
                        <a:rPr lang="en-US" sz="1200" kern="1200" dirty="0" smtClean="0">
                          <a:solidFill>
                            <a:schemeClr val="dk1"/>
                          </a:solidFill>
                          <a:latin typeface="+mn-lt"/>
                          <a:ea typeface="+mn-ea"/>
                          <a:cs typeface="+mn-cs"/>
                        </a:rPr>
                        <a:t>Update pre-launch 2002 seeded data for BRDF Archival tiles because even after gridding is turned on, it will take many months for these tiles to be populated with VIIRS data.  </a:t>
                      </a:r>
                      <a:endParaRPr lang="en-US" sz="1200" kern="1200" dirty="0">
                        <a:solidFill>
                          <a:schemeClr val="dk1"/>
                        </a:solidFill>
                        <a:latin typeface="+mn-lt"/>
                        <a:ea typeface="+mn-ea"/>
                        <a:cs typeface="+mn-cs"/>
                      </a:endParaRPr>
                    </a:p>
                  </a:txBody>
                  <a:tcPr/>
                </a:tc>
                <a:tc>
                  <a:txBody>
                    <a:bodyPr/>
                    <a:lstStyle/>
                    <a:p>
                      <a:r>
                        <a:rPr lang="en-US" sz="1200" b="1" kern="1200" dirty="0" smtClean="0">
                          <a:solidFill>
                            <a:srgbClr val="0000FF"/>
                          </a:solidFill>
                          <a:latin typeface="+mn-lt"/>
                          <a:ea typeface="+mn-ea"/>
                          <a:cs typeface="+mn-cs"/>
                        </a:rPr>
                        <a:t>Closed. </a:t>
                      </a:r>
                      <a:r>
                        <a:rPr lang="en-US" sz="1200" kern="1200" dirty="0" smtClean="0">
                          <a:solidFill>
                            <a:schemeClr val="dk1"/>
                          </a:solidFill>
                          <a:latin typeface="+mn-lt"/>
                          <a:ea typeface="+mn-ea"/>
                          <a:cs typeface="+mn-cs"/>
                        </a:rPr>
                        <a:t>CCR 474-CCR-12-0610 went into ops 10/12/12</a:t>
                      </a:r>
                      <a:endParaRPr lang="en-US" sz="1200" kern="1200" dirty="0">
                        <a:solidFill>
                          <a:schemeClr val="dk1"/>
                        </a:solidFill>
                        <a:latin typeface="+mn-lt"/>
                        <a:ea typeface="+mn-ea"/>
                        <a:cs typeface="+mn-cs"/>
                      </a:endParaRPr>
                    </a:p>
                  </a:txBody>
                  <a:tcPr/>
                </a:tc>
              </a:tr>
              <a:tr h="798525">
                <a:tc>
                  <a:txBody>
                    <a:bodyPr/>
                    <a:lstStyle/>
                    <a:p>
                      <a:r>
                        <a:rPr lang="en-US" sz="1200" dirty="0" smtClean="0"/>
                        <a:t>4/30/12</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DR 4704</a:t>
                      </a:r>
                    </a:p>
                    <a:p>
                      <a:endParaRPr lang="en-US" sz="1200" dirty="0"/>
                    </a:p>
                  </a:txBody>
                  <a:tcPr/>
                </a:tc>
                <a:tc>
                  <a:txBody>
                    <a:bodyPr/>
                    <a:lstStyle/>
                    <a:p>
                      <a:pPr lvl="0"/>
                      <a:r>
                        <a:rPr lang="en-US" sz="1200" kern="1200" dirty="0" smtClean="0">
                          <a:solidFill>
                            <a:schemeClr val="dk1"/>
                          </a:solidFill>
                          <a:latin typeface="+mn-lt"/>
                          <a:ea typeface="+mn-ea"/>
                          <a:cs typeface="+mn-cs"/>
                        </a:rPr>
                        <a:t>The pre-launch</a:t>
                      </a:r>
                      <a:r>
                        <a:rPr lang="en-US" sz="1200" kern="1200" baseline="0" dirty="0" smtClean="0">
                          <a:solidFill>
                            <a:schemeClr val="dk1"/>
                          </a:solidFill>
                          <a:latin typeface="+mn-lt"/>
                          <a:ea typeface="+mn-ea"/>
                          <a:cs typeface="+mn-cs"/>
                        </a:rPr>
                        <a:t> LUT of BPSA regression coefficients used old spectral response functions</a:t>
                      </a:r>
                      <a:r>
                        <a:rPr lang="en-US" sz="1200" kern="1200" dirty="0" smtClean="0">
                          <a:solidFill>
                            <a:schemeClr val="dk1"/>
                          </a:solidFill>
                          <a:latin typeface="+mn-lt"/>
                          <a:ea typeface="+mn-ea"/>
                          <a:cs typeface="+mn-cs"/>
                        </a:rPr>
                        <a:t>. We</a:t>
                      </a:r>
                      <a:r>
                        <a:rPr lang="en-US" sz="1200" kern="1200" baseline="0" dirty="0" smtClean="0">
                          <a:solidFill>
                            <a:schemeClr val="dk1"/>
                          </a:solidFill>
                          <a:latin typeface="+mn-lt"/>
                          <a:ea typeface="+mn-ea"/>
                          <a:cs typeface="+mn-cs"/>
                        </a:rPr>
                        <a:t> generated a set of new regression coefficients after launch. This algorithm update is about replacing the old LUT with this new one and slightly adjusting some codes as needed</a:t>
                      </a:r>
                      <a:endParaRPr lang="en-US" sz="1200" dirty="0"/>
                    </a:p>
                  </a:txBody>
                  <a:tcPr/>
                </a:tc>
                <a:tc>
                  <a:txBody>
                    <a:bodyPr/>
                    <a:lstStyle/>
                    <a:p>
                      <a:r>
                        <a:rPr lang="en-US" sz="1200" b="1" dirty="0" smtClean="0">
                          <a:solidFill>
                            <a:srgbClr val="0000FF"/>
                          </a:solidFill>
                        </a:rPr>
                        <a:t>Closed. </a:t>
                      </a:r>
                    </a:p>
                    <a:p>
                      <a:r>
                        <a:rPr lang="en-US" sz="1200" dirty="0" smtClean="0"/>
                        <a:t>The results from the updated LUT was verified. </a:t>
                      </a:r>
                      <a:r>
                        <a:rPr lang="en-US" sz="1200" kern="1200" dirty="0" smtClean="0">
                          <a:solidFill>
                            <a:schemeClr val="dk1"/>
                          </a:solidFill>
                          <a:latin typeface="+mn-lt"/>
                          <a:ea typeface="+mn-ea"/>
                          <a:cs typeface="+mn-cs"/>
                        </a:rPr>
                        <a:t>CCR-12-0606,0889 into ops with Mx6.7 </a:t>
                      </a:r>
                      <a:endParaRPr lang="en-US" sz="1200" kern="1200" dirty="0">
                        <a:solidFill>
                          <a:schemeClr val="dk1"/>
                        </a:solidFill>
                        <a:latin typeface="+mn-lt"/>
                        <a:ea typeface="+mn-ea"/>
                        <a:cs typeface="+mn-cs"/>
                      </a:endParaRPr>
                    </a:p>
                  </a:txBody>
                  <a:tcPr/>
                </a:tc>
              </a:tr>
              <a:tr h="798525">
                <a:tc>
                  <a:txBody>
                    <a:bodyPr/>
                    <a:lstStyle/>
                    <a:p>
                      <a:r>
                        <a:rPr lang="en-US" sz="1200" dirty="0" smtClean="0"/>
                        <a:t>9/12/12</a:t>
                      </a:r>
                      <a:endParaRPr lang="en-US" sz="1200" dirty="0"/>
                    </a:p>
                  </a:txBody>
                  <a:tcPr/>
                </a:tc>
                <a:tc>
                  <a:txBody>
                    <a:bodyPr/>
                    <a:lstStyle/>
                    <a:p>
                      <a:r>
                        <a:rPr lang="en-US" sz="1200" dirty="0" smtClean="0"/>
                        <a:t>DR 4901 </a:t>
                      </a:r>
                      <a:endParaRPr lang="en-US" sz="1200" dirty="0"/>
                    </a:p>
                  </a:txBody>
                  <a:tcPr/>
                </a:tc>
                <a:tc>
                  <a:txBody>
                    <a:bodyPr/>
                    <a:lstStyle/>
                    <a:p>
                      <a:r>
                        <a:rPr lang="en-US" sz="1200" dirty="0" smtClean="0"/>
                        <a:t>SA Jump in precision after Mx6.2. Cal/Val analysis of the </a:t>
                      </a:r>
                      <a:r>
                        <a:rPr lang="en-US" sz="1200" dirty="0" err="1" smtClean="0"/>
                        <a:t>Albedo</a:t>
                      </a:r>
                      <a:r>
                        <a:rPr lang="en-US" sz="1200" dirty="0" smtClean="0"/>
                        <a:t> EDR shows a substantial degradation of performance for data gathered after August 9th when Mx6.2 went operational. This might be caused by an incorrect LUT used for this algorithm. </a:t>
                      </a:r>
                      <a:endParaRPr lang="en-US" sz="1200" dirty="0"/>
                    </a:p>
                  </a:txBody>
                  <a:tcPr/>
                </a:tc>
                <a:tc>
                  <a:txBody>
                    <a:bodyPr/>
                    <a:lstStyle/>
                    <a:p>
                      <a:r>
                        <a:rPr lang="en-US" sz="1200" b="1" kern="1200" dirty="0" smtClean="0">
                          <a:solidFill>
                            <a:srgbClr val="0000FF"/>
                          </a:solidFill>
                          <a:latin typeface="+mn-lt"/>
                          <a:ea typeface="+mn-ea"/>
                          <a:cs typeface="+mn-cs"/>
                        </a:rPr>
                        <a:t>Closed  </a:t>
                      </a:r>
                      <a:r>
                        <a:rPr lang="en-US" sz="1200" kern="1200" dirty="0" smtClean="0">
                          <a:solidFill>
                            <a:schemeClr val="dk1"/>
                          </a:solidFill>
                          <a:latin typeface="+mn-lt"/>
                          <a:ea typeface="+mn-ea"/>
                          <a:cs typeface="+mn-cs"/>
                        </a:rPr>
                        <a:t>Did not occur after SA BPSA LUT DR4704 became operational in Mx6.7.</a:t>
                      </a:r>
                      <a:endParaRPr lang="en-US" sz="1200" kern="1200" dirty="0">
                        <a:solidFill>
                          <a:schemeClr val="dk1"/>
                        </a:solidFill>
                        <a:latin typeface="+mn-lt"/>
                        <a:ea typeface="+mn-ea"/>
                        <a:cs typeface="+mn-cs"/>
                      </a:endParaRPr>
                    </a:p>
                  </a:txBody>
                  <a:tcPr/>
                </a:tc>
              </a:tr>
              <a:tr h="798525">
                <a:tc>
                  <a:txBody>
                    <a:bodyPr/>
                    <a:lstStyle/>
                    <a:p>
                      <a:r>
                        <a:rPr lang="en-US" sz="1200" dirty="0" smtClean="0"/>
                        <a:t>8/22/12</a:t>
                      </a:r>
                      <a:endParaRPr lang="en-US" sz="1200" dirty="0"/>
                    </a:p>
                  </a:txBody>
                  <a:tcPr/>
                </a:tc>
                <a:tc>
                  <a:txBody>
                    <a:bodyPr/>
                    <a:lstStyle/>
                    <a:p>
                      <a:r>
                        <a:rPr lang="fr-FR" sz="1200" dirty="0" smtClean="0"/>
                        <a:t>DR 4882</a:t>
                      </a:r>
                      <a:endParaRPr lang="en-US" sz="1200" dirty="0"/>
                    </a:p>
                  </a:txBody>
                  <a:tcPr/>
                </a:tc>
                <a:tc>
                  <a:txBody>
                    <a:bodyPr/>
                    <a:lstStyle/>
                    <a:p>
                      <a:r>
                        <a:rPr lang="fr-FR" sz="1200" dirty="0" smtClean="0"/>
                        <a:t>SA </a:t>
                      </a:r>
                      <a:r>
                        <a:rPr lang="fr-FR" sz="1200" dirty="0" err="1" smtClean="0"/>
                        <a:t>Fix</a:t>
                      </a:r>
                      <a:r>
                        <a:rPr lang="fr-FR" sz="1200" dirty="0" smtClean="0"/>
                        <a:t> BRDF </a:t>
                      </a:r>
                      <a:r>
                        <a:rPr lang="fr-FR" sz="1200" dirty="0" err="1" smtClean="0"/>
                        <a:t>Kernel</a:t>
                      </a:r>
                      <a:r>
                        <a:rPr lang="fr-FR" sz="1200" dirty="0" smtClean="0"/>
                        <a:t> </a:t>
                      </a:r>
                      <a:r>
                        <a:rPr lang="fr-FR" sz="1200" dirty="0" err="1" smtClean="0"/>
                        <a:t>Selection</a:t>
                      </a:r>
                      <a:r>
                        <a:rPr lang="fr-FR" sz="1200" dirty="0" smtClean="0"/>
                        <a:t>. </a:t>
                      </a:r>
                      <a:r>
                        <a:rPr lang="en-US" sz="1200" dirty="0" smtClean="0"/>
                        <a:t>BRDF derivation using a "best" fitting kernel model is selected from a multiple kernel combination approach. This is not necessary, and even may cause problems.  Investigation shows that a fixed </a:t>
                      </a:r>
                      <a:r>
                        <a:rPr lang="en-US" sz="1200" dirty="0" err="1" smtClean="0"/>
                        <a:t>RossThick</a:t>
                      </a:r>
                      <a:r>
                        <a:rPr lang="en-US" sz="1200" dirty="0" smtClean="0"/>
                        <a:t> Li-Sparse </a:t>
                      </a:r>
                      <a:r>
                        <a:rPr lang="en-US" sz="1200" dirty="0" err="1" smtClean="0"/>
                        <a:t>Reciproral</a:t>
                      </a:r>
                      <a:r>
                        <a:rPr lang="en-US" sz="1200" dirty="0" smtClean="0"/>
                        <a:t> (RTLSR) kernel (which is the MODIS heritage) is the best approach for the VIIRS Gridded </a:t>
                      </a:r>
                      <a:r>
                        <a:rPr lang="en-US" sz="1200" dirty="0" err="1" smtClean="0"/>
                        <a:t>Albedo</a:t>
                      </a:r>
                      <a:r>
                        <a:rPr lang="en-US" sz="1200" dirty="0" smtClean="0"/>
                        <a:t>/BRDF derivation. </a:t>
                      </a:r>
                      <a:endParaRPr lang="en-US" sz="1200" dirty="0"/>
                    </a:p>
                  </a:txBody>
                  <a:tcPr/>
                </a:tc>
                <a:tc>
                  <a:txBody>
                    <a:bodyPr/>
                    <a:lstStyle/>
                    <a:p>
                      <a:r>
                        <a:rPr lang="en-US" sz="1200" b="1" kern="1200" dirty="0" smtClean="0">
                          <a:solidFill>
                            <a:srgbClr val="0000FF"/>
                          </a:solidFill>
                          <a:latin typeface="+mn-lt"/>
                          <a:ea typeface="+mn-ea"/>
                          <a:cs typeface="+mn-cs"/>
                        </a:rPr>
                        <a:t>Closed.</a:t>
                      </a:r>
                      <a:r>
                        <a:rPr lang="en-US" sz="1200" kern="1200" dirty="0" smtClean="0">
                          <a:solidFill>
                            <a:schemeClr val="dk1"/>
                          </a:solidFill>
                          <a:latin typeface="+mn-lt"/>
                          <a:ea typeface="+mn-ea"/>
                          <a:cs typeface="+mn-cs"/>
                        </a:rPr>
                        <a:t>474-CCR-12-0607 passed AERB 16 Jan 13</a:t>
                      </a:r>
                    </a:p>
                    <a:p>
                      <a:r>
                        <a:rPr lang="en-US" sz="1200" kern="1200" dirty="0" smtClean="0">
                          <a:solidFill>
                            <a:schemeClr val="dk1"/>
                          </a:solidFill>
                          <a:latin typeface="+mn-lt"/>
                          <a:ea typeface="+mn-ea"/>
                          <a:cs typeface="+mn-cs"/>
                        </a:rPr>
                        <a:t>Approved 16 Jan AERB for Mx7.1</a:t>
                      </a:r>
                      <a:endParaRPr lang="en-US" sz="1200" kern="1200" dirty="0">
                        <a:solidFill>
                          <a:schemeClr val="dk1"/>
                        </a:solidFill>
                        <a:latin typeface="+mn-lt"/>
                        <a:ea typeface="+mn-ea"/>
                        <a:cs typeface="+mn-cs"/>
                      </a:endParaRPr>
                    </a:p>
                  </a:txBody>
                  <a:tcPr/>
                </a:tc>
              </a:tr>
              <a:tr h="798525">
                <a:tc>
                  <a:txBody>
                    <a:bodyPr/>
                    <a:lstStyle/>
                    <a:p>
                      <a:r>
                        <a:rPr lang="en-US" sz="1200" dirty="0" smtClean="0"/>
                        <a:t>3/28/13</a:t>
                      </a:r>
                      <a:endParaRPr lang="en-US" sz="1200" dirty="0"/>
                    </a:p>
                  </a:txBody>
                  <a:tcPr/>
                </a:tc>
                <a:tc>
                  <a:txBody>
                    <a:bodyPr/>
                    <a:lstStyle/>
                    <a:p>
                      <a:r>
                        <a:rPr lang="en-US" sz="1200" kern="1200" dirty="0" smtClean="0">
                          <a:solidFill>
                            <a:schemeClr val="dk1"/>
                          </a:solidFill>
                          <a:latin typeface="+mn-lt"/>
                          <a:ea typeface="+mn-ea"/>
                          <a:cs typeface="+mn-cs"/>
                        </a:rPr>
                        <a:t>DR 7114 </a:t>
                      </a:r>
                      <a:endParaRPr lang="en-US" sz="1200" dirty="0"/>
                    </a:p>
                  </a:txBody>
                  <a:tcPr/>
                </a:tc>
                <a:tc>
                  <a:txBody>
                    <a:bodyPr/>
                    <a:lstStyle/>
                    <a:p>
                      <a:pPr lvl="0"/>
                      <a:r>
                        <a:rPr lang="en-US" sz="1200" dirty="0" smtClean="0"/>
                        <a:t>17-Day LSA GIP experienced failures in Mx6.7 due to the code was blindly using fill values for the </a:t>
                      </a:r>
                      <a:r>
                        <a:rPr lang="en-US" sz="1200" dirty="0" err="1" smtClean="0"/>
                        <a:t>coeff</a:t>
                      </a:r>
                      <a:r>
                        <a:rPr lang="en-US" sz="1200" dirty="0" smtClean="0"/>
                        <a:t> in the </a:t>
                      </a:r>
                      <a:r>
                        <a:rPr lang="en-US" sz="1200" dirty="0" err="1" smtClean="0"/>
                        <a:t>ProGipViirsGridToGridLSA</a:t>
                      </a:r>
                      <a:r>
                        <a:rPr lang="en-US" sz="1200" dirty="0" smtClean="0"/>
                        <a:t> when calculating </a:t>
                      </a:r>
                      <a:r>
                        <a:rPr lang="en-US" sz="1200" dirty="0" err="1" smtClean="0"/>
                        <a:t>Nbar</a:t>
                      </a:r>
                      <a:r>
                        <a:rPr lang="en-US" sz="1200" dirty="0" smtClean="0"/>
                        <a:t>, </a:t>
                      </a:r>
                      <a:r>
                        <a:rPr lang="en-US" sz="1200" dirty="0" err="1" smtClean="0"/>
                        <a:t>BlackSky</a:t>
                      </a:r>
                      <a:r>
                        <a:rPr lang="en-US" sz="1200" dirty="0" smtClean="0"/>
                        <a:t>, and </a:t>
                      </a:r>
                      <a:r>
                        <a:rPr lang="en-US" sz="1200" dirty="0" err="1" smtClean="0"/>
                        <a:t>WhiteSky</a:t>
                      </a:r>
                      <a:r>
                        <a:rPr lang="en-US" sz="1200" dirty="0" smtClean="0"/>
                        <a:t> causing the </a:t>
                      </a:r>
                      <a:r>
                        <a:rPr lang="en-US" sz="1200" dirty="0" err="1" smtClean="0"/>
                        <a:t>ProCmnScaler</a:t>
                      </a:r>
                      <a:r>
                        <a:rPr lang="en-US" sz="1200" dirty="0" smtClean="0"/>
                        <a:t> not to recognize the new </a:t>
                      </a:r>
                      <a:r>
                        <a:rPr lang="en-US" sz="1200" dirty="0" err="1" smtClean="0"/>
                        <a:t>fillvaules</a:t>
                      </a:r>
                      <a:r>
                        <a:rPr lang="en-US" sz="1200" dirty="0" smtClean="0"/>
                        <a:t> and causing a scale out of bound message</a:t>
                      </a:r>
                      <a:endParaRPr lang="en-US" sz="1200" kern="1200" dirty="0" smtClean="0">
                        <a:solidFill>
                          <a:schemeClr val="dk1"/>
                        </a:solidFill>
                        <a:latin typeface="+mn-lt"/>
                        <a:ea typeface="+mn-ea"/>
                        <a:cs typeface="+mn-cs"/>
                      </a:endParaRPr>
                    </a:p>
                  </a:txBody>
                  <a:tcPr/>
                </a:tc>
                <a:tc>
                  <a:txBody>
                    <a:bodyPr/>
                    <a:lstStyle/>
                    <a:p>
                      <a:r>
                        <a:rPr lang="en-US" sz="1200" b="1" kern="1200" dirty="0" smtClean="0">
                          <a:solidFill>
                            <a:srgbClr val="0000FF"/>
                          </a:solidFill>
                          <a:latin typeface="+mn-lt"/>
                          <a:ea typeface="+mn-ea"/>
                          <a:cs typeface="+mn-cs"/>
                        </a:rPr>
                        <a:t>Closed.</a:t>
                      </a:r>
                      <a:r>
                        <a:rPr lang="en-US" sz="1200" kern="1200" dirty="0" smtClean="0">
                          <a:solidFill>
                            <a:schemeClr val="dk1"/>
                          </a:solidFill>
                          <a:latin typeface="+mn-lt"/>
                          <a:ea typeface="+mn-ea"/>
                          <a:cs typeface="+mn-cs"/>
                        </a:rPr>
                        <a:t>CCR_474-CCR-13-1031 passed AERB on17 May schedule for Mx8.0</a:t>
                      </a:r>
                      <a:endParaRPr lang="en-US" sz="1200" kern="1200" dirty="0">
                        <a:solidFill>
                          <a:schemeClr val="dk1"/>
                        </a:solidFill>
                        <a:latin typeface="+mn-lt"/>
                        <a:ea typeface="+mn-ea"/>
                        <a:cs typeface="+mn-cs"/>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Algorithm changes/updates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3355469711"/>
              </p:ext>
            </p:extLst>
          </p:nvPr>
        </p:nvGraphicFramePr>
        <p:xfrm>
          <a:off x="276225" y="1054710"/>
          <a:ext cx="8667749" cy="4824698"/>
        </p:xfrm>
        <a:graphic>
          <a:graphicData uri="http://schemas.openxmlformats.org/drawingml/2006/table">
            <a:tbl>
              <a:tblPr firstRow="1" bandRow="1">
                <a:tableStyleId>{5C22544A-7EE6-4342-B048-85BDC9FD1C3A}</a:tableStyleId>
              </a:tblPr>
              <a:tblGrid>
                <a:gridCol w="892059"/>
                <a:gridCol w="983789"/>
                <a:gridCol w="4863774"/>
                <a:gridCol w="1928127"/>
              </a:tblGrid>
              <a:tr h="551453">
                <a:tc>
                  <a:txBody>
                    <a:bodyPr/>
                    <a:lstStyle/>
                    <a:p>
                      <a:r>
                        <a:rPr lang="en-US" sz="1200" dirty="0" smtClean="0"/>
                        <a:t>Date Submitted</a:t>
                      </a:r>
                      <a:endParaRPr lang="en-US" sz="1200" dirty="0"/>
                    </a:p>
                  </a:txBody>
                  <a:tcPr/>
                </a:tc>
                <a:tc>
                  <a:txBody>
                    <a:bodyPr/>
                    <a:lstStyle/>
                    <a:p>
                      <a:r>
                        <a:rPr lang="en-US" sz="1200" dirty="0" smtClean="0"/>
                        <a:t>Update/DR#</a:t>
                      </a:r>
                      <a:endParaRPr lang="en-US" sz="1200" dirty="0"/>
                    </a:p>
                  </a:txBody>
                  <a:tcPr/>
                </a:tc>
                <a:tc>
                  <a:txBody>
                    <a:bodyPr/>
                    <a:lstStyle/>
                    <a:p>
                      <a:r>
                        <a:rPr lang="en-US" sz="1400" dirty="0" smtClean="0"/>
                        <a:t>Description</a:t>
                      </a:r>
                      <a:endParaRPr lang="en-US" sz="1400" dirty="0"/>
                    </a:p>
                  </a:txBody>
                  <a:tcPr/>
                </a:tc>
                <a:tc>
                  <a:txBody>
                    <a:bodyPr/>
                    <a:lstStyle/>
                    <a:p>
                      <a:r>
                        <a:rPr lang="en-US" dirty="0" smtClean="0"/>
                        <a:t>Status</a:t>
                      </a:r>
                      <a:endParaRPr lang="en-US" dirty="0"/>
                    </a:p>
                  </a:txBody>
                  <a:tcPr/>
                </a:tc>
              </a:tr>
              <a:tr h="798525">
                <a:tc>
                  <a:txBody>
                    <a:bodyPr/>
                    <a:lstStyle/>
                    <a:p>
                      <a:r>
                        <a:rPr lang="en-US" sz="1200" dirty="0" smtClean="0"/>
                        <a:t>7/7/11</a:t>
                      </a:r>
                      <a:endParaRPr lang="en-US" sz="1200" dirty="0"/>
                    </a:p>
                  </a:txBody>
                  <a:tcPr/>
                </a:tc>
                <a:tc>
                  <a:txBody>
                    <a:bodyPr/>
                    <a:lstStyle/>
                    <a:p>
                      <a:r>
                        <a:rPr lang="en-US" sz="1200" dirty="0" smtClean="0"/>
                        <a:t>DR 4303</a:t>
                      </a:r>
                      <a:endParaRPr lang="en-US" sz="1200" dirty="0"/>
                    </a:p>
                  </a:txBody>
                  <a:tcPr/>
                </a:tc>
                <a:tc>
                  <a:txBody>
                    <a:bodyPr/>
                    <a:lstStyle/>
                    <a:p>
                      <a:pPr lvl="0"/>
                      <a:r>
                        <a:rPr lang="en-US" sz="1200" dirty="0" err="1" smtClean="0"/>
                        <a:t>IngMsdCoefficients_ViirsSurfAlbedoStruct</a:t>
                      </a:r>
                      <a:r>
                        <a:rPr lang="en-US" sz="1200" dirty="0" smtClean="0"/>
                        <a:t> has two problems. Not only does it need to be wrapped in a "</a:t>
                      </a:r>
                      <a:r>
                        <a:rPr lang="en-US" sz="1200" dirty="0" err="1" smtClean="0"/>
                        <a:t>pragma</a:t>
                      </a:r>
                      <a:r>
                        <a:rPr lang="en-US" sz="1200" dirty="0" smtClean="0"/>
                        <a:t> pack(4)", but it also contains several 'long' variables (which are 4 bytes on nppdev1, but 8 bytes on moddev64)... </a:t>
                      </a:r>
                      <a:endParaRPr lang="en-US" sz="1200" dirty="0"/>
                    </a:p>
                  </a:txBody>
                  <a:tcPr/>
                </a:tc>
                <a:tc>
                  <a:txBody>
                    <a:bodyPr/>
                    <a:lstStyle/>
                    <a:p>
                      <a:r>
                        <a:rPr lang="en-US" sz="1200" kern="1200" dirty="0" smtClean="0">
                          <a:solidFill>
                            <a:schemeClr val="dk1"/>
                          </a:solidFill>
                          <a:latin typeface="+mn-lt"/>
                          <a:ea typeface="+mn-ea"/>
                          <a:cs typeface="+mn-cs"/>
                        </a:rPr>
                        <a:t>Open - Not a science</a:t>
                      </a:r>
                      <a:r>
                        <a:rPr lang="en-US" sz="1200" kern="1200" baseline="0" dirty="0" smtClean="0">
                          <a:solidFill>
                            <a:schemeClr val="dk1"/>
                          </a:solidFill>
                          <a:latin typeface="+mn-lt"/>
                          <a:ea typeface="+mn-ea"/>
                          <a:cs typeface="+mn-cs"/>
                        </a:rPr>
                        <a:t> team issue</a:t>
                      </a:r>
                      <a:endParaRPr lang="en-US" sz="1200" kern="1200" dirty="0">
                        <a:solidFill>
                          <a:schemeClr val="dk1"/>
                        </a:solidFill>
                        <a:latin typeface="+mn-lt"/>
                        <a:ea typeface="+mn-ea"/>
                        <a:cs typeface="+mn-cs"/>
                      </a:endParaRPr>
                    </a:p>
                  </a:txBody>
                  <a:tcPr/>
                </a:tc>
              </a:tr>
              <a:tr h="798525">
                <a:tc>
                  <a:txBody>
                    <a:bodyPr/>
                    <a:lstStyle/>
                    <a:p>
                      <a:r>
                        <a:rPr lang="en-US" sz="1200" dirty="0" smtClean="0"/>
                        <a:t>5/4/11</a:t>
                      </a:r>
                      <a:endParaRPr lang="en-US" sz="1200" dirty="0"/>
                    </a:p>
                  </a:txBody>
                  <a:tcPr/>
                </a:tc>
                <a:tc>
                  <a:txBody>
                    <a:bodyPr/>
                    <a:lstStyle/>
                    <a:p>
                      <a:r>
                        <a:rPr lang="en-US" sz="1200" dirty="0" smtClean="0"/>
                        <a:t>DR 4265</a:t>
                      </a:r>
                      <a:endParaRPr lang="en-US" sz="1200" dirty="0"/>
                    </a:p>
                  </a:txBody>
                  <a:tcPr/>
                </a:tc>
                <a:tc>
                  <a:txBody>
                    <a:bodyPr/>
                    <a:lstStyle/>
                    <a:p>
                      <a:r>
                        <a:rPr lang="en-US" sz="1200" dirty="0" smtClean="0"/>
                        <a:t>Surface</a:t>
                      </a:r>
                      <a:r>
                        <a:rPr lang="en-US" sz="1200" baseline="0" dirty="0" smtClean="0"/>
                        <a:t> </a:t>
                      </a:r>
                      <a:r>
                        <a:rPr lang="en-US" sz="1200" baseline="0" dirty="0" err="1" smtClean="0"/>
                        <a:t>Albedo</a:t>
                      </a:r>
                      <a:r>
                        <a:rPr lang="en-US" sz="1200" baseline="0" dirty="0" smtClean="0"/>
                        <a:t> Summary Quality flag does not count “fill” pixels. The summary quality flag is defined as "Exclusion Summary" and "Percent of pixels with one or more exclusion criteria flags" which does not meet the intent of the summary quality flag</a:t>
                      </a:r>
                      <a:endParaRPr lang="en-US" sz="1200" dirty="0"/>
                    </a:p>
                  </a:txBody>
                  <a:tcPr/>
                </a:tc>
                <a:tc>
                  <a:txBody>
                    <a:bodyPr/>
                    <a:lstStyle/>
                    <a:p>
                      <a:r>
                        <a:rPr lang="en-US" sz="1200" kern="1200" baseline="0" dirty="0" smtClean="0">
                          <a:solidFill>
                            <a:schemeClr val="dk1"/>
                          </a:solidFill>
                          <a:latin typeface="+mn-lt"/>
                          <a:ea typeface="+mn-ea"/>
                          <a:cs typeface="+mn-cs"/>
                        </a:rPr>
                        <a:t>Deferred</a:t>
                      </a:r>
                      <a:endParaRPr lang="en-US" sz="1200" kern="1200" dirty="0">
                        <a:solidFill>
                          <a:schemeClr val="dk1"/>
                        </a:solidFill>
                        <a:latin typeface="+mn-lt"/>
                        <a:ea typeface="+mn-ea"/>
                        <a:cs typeface="+mn-cs"/>
                      </a:endParaRPr>
                    </a:p>
                  </a:txBody>
                  <a:tcPr/>
                </a:tc>
              </a:tr>
              <a:tr h="798525">
                <a:tc>
                  <a:txBody>
                    <a:bodyPr/>
                    <a:lstStyle/>
                    <a:p>
                      <a:r>
                        <a:rPr lang="en-US" sz="1200" dirty="0" smtClean="0"/>
                        <a:t>1/13/11</a:t>
                      </a:r>
                      <a:endParaRPr lang="en-US" sz="1200" dirty="0"/>
                    </a:p>
                  </a:txBody>
                  <a:tcPr/>
                </a:tc>
                <a:tc>
                  <a:txBody>
                    <a:bodyPr/>
                    <a:lstStyle/>
                    <a:p>
                      <a:r>
                        <a:rPr lang="en-US" sz="1200" dirty="0" smtClean="0"/>
                        <a:t>DR 4187</a:t>
                      </a:r>
                      <a:endParaRPr lang="en-US" sz="1200" dirty="0"/>
                    </a:p>
                  </a:txBody>
                  <a:tcPr/>
                </a:tc>
                <a:tc>
                  <a:txBody>
                    <a:bodyPr/>
                    <a:lstStyle/>
                    <a:p>
                      <a:r>
                        <a:rPr lang="en-US" sz="1200" dirty="0" smtClean="0"/>
                        <a:t>Surface </a:t>
                      </a:r>
                      <a:r>
                        <a:rPr lang="en-US" sz="1200" dirty="0" err="1" smtClean="0"/>
                        <a:t>Albedo</a:t>
                      </a:r>
                      <a:r>
                        <a:rPr lang="en-US" sz="1200" dirty="0" smtClean="0"/>
                        <a:t> Mission Quality Flag for Ice Concentration exclusion. </a:t>
                      </a:r>
                      <a:r>
                        <a:rPr lang="en-US" sz="1200" kern="1200" dirty="0" smtClean="0">
                          <a:solidFill>
                            <a:schemeClr val="dk1"/>
                          </a:solidFill>
                          <a:latin typeface="+mn-lt"/>
                          <a:ea typeface="+mn-ea"/>
                          <a:cs typeface="+mn-cs"/>
                        </a:rPr>
                        <a:t>The code outputs "fill" data for any ice fields that are less than 0.99 ice concentration, but no </a:t>
                      </a:r>
                      <a:r>
                        <a:rPr lang="en-US" sz="1200" kern="1200" dirty="0" err="1" smtClean="0">
                          <a:solidFill>
                            <a:schemeClr val="dk1"/>
                          </a:solidFill>
                          <a:latin typeface="+mn-lt"/>
                          <a:ea typeface="+mn-ea"/>
                          <a:cs typeface="+mn-cs"/>
                        </a:rPr>
                        <a:t>no</a:t>
                      </a:r>
                      <a:r>
                        <a:rPr lang="en-US" sz="1200" kern="1200" dirty="0" smtClean="0">
                          <a:solidFill>
                            <a:schemeClr val="dk1"/>
                          </a:solidFill>
                          <a:latin typeface="+mn-lt"/>
                          <a:ea typeface="+mn-ea"/>
                          <a:cs typeface="+mn-cs"/>
                        </a:rPr>
                        <a:t> quality flag to indicate why the data is "fill" from the ice concentration test. There is a spare bit available in the current output set that could be used to flag the test.</a:t>
                      </a:r>
                      <a:endParaRPr lang="en-US" sz="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dk1"/>
                          </a:solidFill>
                          <a:latin typeface="+mn-lt"/>
                          <a:ea typeface="+mn-ea"/>
                          <a:cs typeface="+mn-cs"/>
                        </a:rPr>
                        <a:t>Deferred</a:t>
                      </a:r>
                      <a:endParaRPr lang="en-US" sz="1200" kern="1200" dirty="0" smtClean="0">
                        <a:solidFill>
                          <a:schemeClr val="dk1"/>
                        </a:solidFill>
                        <a:latin typeface="+mn-lt"/>
                        <a:ea typeface="+mn-ea"/>
                        <a:cs typeface="+mn-cs"/>
                      </a:endParaRPr>
                    </a:p>
                    <a:p>
                      <a:endParaRPr lang="en-US" sz="1200" kern="1200" dirty="0">
                        <a:solidFill>
                          <a:schemeClr val="dk1"/>
                        </a:solidFill>
                        <a:latin typeface="+mn-lt"/>
                        <a:ea typeface="+mn-ea"/>
                        <a:cs typeface="+mn-cs"/>
                      </a:endParaRPr>
                    </a:p>
                  </a:txBody>
                  <a:tcPr/>
                </a:tc>
              </a:tr>
              <a:tr h="798525">
                <a:tc>
                  <a:txBody>
                    <a:bodyPr/>
                    <a:lstStyle/>
                    <a:p>
                      <a:r>
                        <a:rPr lang="en-US" sz="1200" dirty="0" smtClean="0"/>
                        <a:t>1/13/11</a:t>
                      </a:r>
                      <a:endParaRPr lang="en-US" sz="1200" dirty="0"/>
                    </a:p>
                  </a:txBody>
                  <a:tcPr/>
                </a:tc>
                <a:tc>
                  <a:txBody>
                    <a:bodyPr/>
                    <a:lstStyle/>
                    <a:p>
                      <a:r>
                        <a:rPr lang="en-US" sz="1200" dirty="0" smtClean="0"/>
                        <a:t>DR 4186</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Surface </a:t>
                      </a:r>
                      <a:r>
                        <a:rPr lang="en-US" sz="1200" kern="1200" dirty="0" err="1" smtClean="0">
                          <a:solidFill>
                            <a:schemeClr val="dk1"/>
                          </a:solidFill>
                          <a:latin typeface="+mn-lt"/>
                          <a:ea typeface="+mn-ea"/>
                          <a:cs typeface="+mn-cs"/>
                        </a:rPr>
                        <a:t>Albedo</a:t>
                      </a:r>
                      <a:r>
                        <a:rPr lang="en-US" sz="1200" kern="1200" dirty="0" smtClean="0">
                          <a:solidFill>
                            <a:schemeClr val="dk1"/>
                          </a:solidFill>
                          <a:latin typeface="+mn-lt"/>
                          <a:ea typeface="+mn-ea"/>
                          <a:cs typeface="+mn-cs"/>
                        </a:rPr>
                        <a:t> Quality indicator needs another level.</a:t>
                      </a:r>
                      <a:r>
                        <a:rPr lang="en-US" sz="1200" kern="1200" baseline="0" dirty="0" smtClean="0">
                          <a:solidFill>
                            <a:schemeClr val="dk1"/>
                          </a:solidFill>
                          <a:latin typeface="+mn-lt"/>
                          <a:ea typeface="+mn-ea"/>
                          <a:cs typeface="+mn-cs"/>
                        </a:rPr>
                        <a:t> </a:t>
                      </a:r>
                      <a:r>
                        <a:rPr lang="en-US" sz="1200" dirty="0" smtClean="0"/>
                        <a:t>Recommend a four level quality field:.. Good, Poor (degraded), Poor (excluded), and not calculated (excluded) - to replace the current three level field of Good, Poor, and not calculated.</a:t>
                      </a:r>
                    </a:p>
                  </a:txBody>
                  <a:tcPr/>
                </a:tc>
                <a:tc>
                  <a:txBody>
                    <a:bodyPr/>
                    <a:lstStyle/>
                    <a:p>
                      <a:r>
                        <a:rPr lang="en-US" sz="1200" kern="1200" dirty="0" smtClean="0">
                          <a:solidFill>
                            <a:schemeClr val="dk1"/>
                          </a:solidFill>
                          <a:latin typeface="+mn-lt"/>
                          <a:ea typeface="+mn-ea"/>
                          <a:cs typeface="+mn-cs"/>
                        </a:rPr>
                        <a:t>Deferred</a:t>
                      </a:r>
                      <a:endParaRPr lang="en-US" sz="1200" kern="1200" dirty="0">
                        <a:solidFill>
                          <a:schemeClr val="dk1"/>
                        </a:solidFill>
                        <a:latin typeface="+mn-lt"/>
                        <a:ea typeface="+mn-ea"/>
                        <a:cs typeface="+mn-cs"/>
                      </a:endParaRPr>
                    </a:p>
                  </a:txBody>
                  <a:tcPr/>
                </a:tc>
              </a:tr>
              <a:tr h="798525">
                <a:tc>
                  <a:txBody>
                    <a:bodyPr/>
                    <a:lstStyle/>
                    <a:p>
                      <a:r>
                        <a:rPr lang="en-US" sz="1200" dirty="0" smtClean="0"/>
                        <a:t>1/6/11</a:t>
                      </a:r>
                      <a:endParaRPr lang="en-US" sz="1200" dirty="0"/>
                    </a:p>
                  </a:txBody>
                  <a:tcPr/>
                </a:tc>
                <a:tc>
                  <a:txBody>
                    <a:bodyPr/>
                    <a:lstStyle/>
                    <a:p>
                      <a:r>
                        <a:rPr lang="en-US" sz="1200" dirty="0" smtClean="0"/>
                        <a:t>DR 4183</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Surface </a:t>
                      </a:r>
                      <a:r>
                        <a:rPr lang="en-US" sz="1200" dirty="0" err="1" smtClean="0"/>
                        <a:t>Albedo</a:t>
                      </a:r>
                      <a:r>
                        <a:rPr lang="en-US" sz="1200" dirty="0" smtClean="0"/>
                        <a:t> Quality Flags are incorrect in the EDRPR. The code and EDRPR quality flag requirements differ.  The problem comes about by the merging of the land, ice, and ocean </a:t>
                      </a:r>
                      <a:r>
                        <a:rPr lang="en-US" sz="1200" dirty="0" err="1" smtClean="0"/>
                        <a:t>albedo</a:t>
                      </a:r>
                      <a:r>
                        <a:rPr lang="en-US" sz="1200" dirty="0" smtClean="0"/>
                        <a:t> IP's that all tend to have different exclusions. </a:t>
                      </a:r>
                    </a:p>
                  </a:txBody>
                  <a:tcPr/>
                </a:tc>
                <a:tc>
                  <a:txBody>
                    <a:bodyPr/>
                    <a:lstStyle/>
                    <a:p>
                      <a:r>
                        <a:rPr lang="en-US" sz="1200" b="1" kern="1200" dirty="0" smtClean="0">
                          <a:solidFill>
                            <a:schemeClr val="dk1"/>
                          </a:solidFill>
                          <a:latin typeface="+mn-lt"/>
                          <a:ea typeface="+mn-ea"/>
                          <a:cs typeface="+mn-cs"/>
                        </a:rPr>
                        <a:t>Closed</a:t>
                      </a:r>
                      <a:r>
                        <a:rPr lang="en-US" sz="1200" kern="1200" dirty="0" smtClean="0">
                          <a:solidFill>
                            <a:schemeClr val="dk1"/>
                          </a:solidFill>
                          <a:latin typeface="+mn-lt"/>
                          <a:ea typeface="+mn-ea"/>
                          <a:cs typeface="+mn-cs"/>
                        </a:rPr>
                        <a:t> 5/5/11 EDR PR updated.</a:t>
                      </a:r>
                      <a:endParaRPr lang="en-US" sz="1200" kern="1200" dirty="0">
                        <a:solidFill>
                          <a:schemeClr val="dk1"/>
                        </a:solidFill>
                        <a:latin typeface="+mn-lt"/>
                        <a:ea typeface="+mn-ea"/>
                        <a:cs typeface="+mn-cs"/>
                      </a:endParaRPr>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838200"/>
          </a:xfrm>
        </p:spPr>
        <p:txBody>
          <a:bodyPr wrap="square">
            <a:normAutofit/>
          </a:bodyPr>
          <a:lstStyle/>
          <a:p>
            <a:r>
              <a:rPr lang="en-US" sz="3200" dirty="0" smtClean="0"/>
              <a:t>Processing for Global VIIRS-SA-EDR 	</a:t>
            </a:r>
            <a:endParaRPr lang="en-US" sz="3200" dirty="0"/>
          </a:p>
        </p:txBody>
      </p:sp>
      <p:sp>
        <p:nvSpPr>
          <p:cNvPr id="5" name="Parallelogram 4"/>
          <p:cNvSpPr/>
          <p:nvPr/>
        </p:nvSpPr>
        <p:spPr>
          <a:xfrm>
            <a:off x="1143000" y="1000125"/>
            <a:ext cx="2057400" cy="88286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Ocean Surface</a:t>
            </a:r>
          </a:p>
          <a:p>
            <a:pPr algn="ctr"/>
            <a:r>
              <a:rPr lang="en-US" dirty="0" err="1" smtClean="0"/>
              <a:t>Albedo</a:t>
            </a:r>
            <a:r>
              <a:rPr lang="en-US" dirty="0" smtClean="0"/>
              <a:t> IP</a:t>
            </a:r>
            <a:endParaRPr lang="en-US" dirty="0"/>
          </a:p>
        </p:txBody>
      </p:sp>
      <p:sp>
        <p:nvSpPr>
          <p:cNvPr id="6" name="Parallelogram 5"/>
          <p:cNvSpPr/>
          <p:nvPr/>
        </p:nvSpPr>
        <p:spPr>
          <a:xfrm>
            <a:off x="3581400" y="1000125"/>
            <a:ext cx="2057400" cy="882869"/>
          </a:xfrm>
          <a:prstGeom prst="parallelogram">
            <a:avLst/>
          </a:prstGeom>
          <a:solidFill>
            <a:srgbClr val="8799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Land Surface</a:t>
            </a:r>
          </a:p>
          <a:p>
            <a:pPr algn="ctr"/>
            <a:r>
              <a:rPr lang="en-US" dirty="0" err="1" smtClean="0"/>
              <a:t>Albedo</a:t>
            </a:r>
            <a:r>
              <a:rPr lang="en-US" dirty="0" smtClean="0"/>
              <a:t> IP</a:t>
            </a:r>
            <a:endParaRPr lang="en-US" dirty="0"/>
          </a:p>
        </p:txBody>
      </p:sp>
      <p:sp>
        <p:nvSpPr>
          <p:cNvPr id="7" name="Parallelogram 6"/>
          <p:cNvSpPr/>
          <p:nvPr/>
        </p:nvSpPr>
        <p:spPr>
          <a:xfrm>
            <a:off x="6096000" y="2692291"/>
            <a:ext cx="2057400" cy="882869"/>
          </a:xfrm>
          <a:prstGeom prst="parallelogram">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Land/Water Mask</a:t>
            </a:r>
            <a:endParaRPr lang="en-US" dirty="0"/>
          </a:p>
        </p:txBody>
      </p:sp>
      <p:sp>
        <p:nvSpPr>
          <p:cNvPr id="8" name="Rectangle 7"/>
          <p:cNvSpPr/>
          <p:nvPr/>
        </p:nvSpPr>
        <p:spPr>
          <a:xfrm>
            <a:off x="2895600" y="2692291"/>
            <a:ext cx="2209800" cy="8828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Albedo</a:t>
            </a:r>
            <a:r>
              <a:rPr lang="en-US" dirty="0" smtClean="0">
                <a:solidFill>
                  <a:schemeClr val="tx1"/>
                </a:solidFill>
              </a:rPr>
              <a:t> EDR Processing</a:t>
            </a:r>
            <a:endParaRPr lang="en-US" dirty="0">
              <a:solidFill>
                <a:schemeClr val="tx1"/>
              </a:solidFill>
            </a:endParaRPr>
          </a:p>
        </p:txBody>
      </p:sp>
      <p:cxnSp>
        <p:nvCxnSpPr>
          <p:cNvPr id="14" name="Straight Connector 13"/>
          <p:cNvCxnSpPr>
            <a:stCxn id="5" idx="3"/>
          </p:cNvCxnSpPr>
          <p:nvPr/>
        </p:nvCxnSpPr>
        <p:spPr>
          <a:xfrm>
            <a:off x="2057400" y="1882994"/>
            <a:ext cx="0" cy="441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057400" y="2324429"/>
            <a:ext cx="48577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15150" y="1882994"/>
            <a:ext cx="0" cy="4414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14800" y="2324429"/>
            <a:ext cx="0" cy="3678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181600" y="3133725"/>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114800" y="3575159"/>
            <a:ext cx="0" cy="809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Parallelogram 27"/>
          <p:cNvSpPr/>
          <p:nvPr/>
        </p:nvSpPr>
        <p:spPr>
          <a:xfrm>
            <a:off x="2819400" y="4384456"/>
            <a:ext cx="2819400" cy="882869"/>
          </a:xfrm>
          <a:prstGeom prst="parallelogram">
            <a:avLst/>
          </a:prstGeom>
          <a:solidFill>
            <a:srgbClr val="8799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Global  VIIRS-SA-EDR 	Product</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457200" y="5448300"/>
            <a:ext cx="8418513" cy="1409700"/>
          </a:xfrm>
          <a:prstGeom prst="rect">
            <a:avLst/>
          </a:prstGeom>
          <a:noFill/>
          <a:ln w="9525">
            <a:noFill/>
            <a:miter lim="800000"/>
            <a:headEnd/>
            <a:tailEnd/>
          </a:ln>
        </p:spPr>
      </p:pic>
      <p:sp>
        <p:nvSpPr>
          <p:cNvPr id="18" name="Parallelogram 17"/>
          <p:cNvSpPr/>
          <p:nvPr/>
        </p:nvSpPr>
        <p:spPr>
          <a:xfrm>
            <a:off x="6019800" y="1000125"/>
            <a:ext cx="2057400" cy="882869"/>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Sea-Ice Surface</a:t>
            </a:r>
          </a:p>
          <a:p>
            <a:pPr algn="ctr"/>
            <a:r>
              <a:rPr lang="en-US" dirty="0" err="1" smtClean="0">
                <a:solidFill>
                  <a:schemeClr val="tx1"/>
                </a:solidFill>
              </a:rPr>
              <a:t>Albedo</a:t>
            </a:r>
            <a:r>
              <a:rPr lang="en-US" dirty="0" smtClean="0">
                <a:solidFill>
                  <a:schemeClr val="tx1"/>
                </a:solidFill>
              </a:rPr>
              <a:t> IP</a:t>
            </a:r>
            <a:endParaRPr lang="en-US" dirty="0">
              <a:solidFill>
                <a:schemeClr val="tx1"/>
              </a:solidFill>
            </a:endParaRPr>
          </a:p>
        </p:txBody>
      </p:sp>
      <p:cxnSp>
        <p:nvCxnSpPr>
          <p:cNvPr id="20" name="Straight Connector 19"/>
          <p:cNvCxnSpPr/>
          <p:nvPr/>
        </p:nvCxnSpPr>
        <p:spPr>
          <a:xfrm>
            <a:off x="4114800" y="1882994"/>
            <a:ext cx="0" cy="44143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26909</TotalTime>
  <Words>2432</Words>
  <Application>Microsoft Office PowerPoint</Application>
  <PresentationFormat>On-screen Show (4:3)</PresentationFormat>
  <Paragraphs>353</Paragraphs>
  <Slides>25</Slides>
  <Notes>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NPP_FOR</vt:lpstr>
      <vt:lpstr>STAR Algorithm and Data Products (ADP) Beta Release  Suomi NPP Surface Albedo EDR Product </vt:lpstr>
      <vt:lpstr>STAR ADP LSA EDR Team Members</vt:lpstr>
      <vt:lpstr>Background of SA Product</vt:lpstr>
      <vt:lpstr>L1RD Requirements</vt:lpstr>
      <vt:lpstr>Major Users of LSA product  (Point of Contact)</vt:lpstr>
      <vt:lpstr>Overview of Albedo Products</vt:lpstr>
      <vt:lpstr>History of Algorithm changes/updates</vt:lpstr>
      <vt:lpstr>History of Algorithm changes/updates</vt:lpstr>
      <vt:lpstr>Processing for Global VIIRS-SA-EDR  </vt:lpstr>
      <vt:lpstr>Refinement to the BPSA algorithm</vt:lpstr>
      <vt:lpstr>Perform VIIRS Land Surface Albedo (LSA) Internal Evaluation </vt:lpstr>
      <vt:lpstr>Example of Suomi NPP VIIRS LSA</vt:lpstr>
      <vt:lpstr>Example of Suomi NPP VIIRS LSA</vt:lpstr>
      <vt:lpstr>Internal Evaluation summary</vt:lpstr>
      <vt:lpstr>Perform VIIRS LSA Validation </vt:lpstr>
      <vt:lpstr>Evaluation of temporal variability of LSA</vt:lpstr>
      <vt:lpstr>Comparing VIIRS LSA with in situ and MODIS</vt:lpstr>
      <vt:lpstr>Summary of validation</vt:lpstr>
      <vt:lpstr>Validation of 16-day mean LSA</vt:lpstr>
      <vt:lpstr>Maps of 16-day mean albedo</vt:lpstr>
      <vt:lpstr>Comparison between VIIRS and MODIS albedo</vt:lpstr>
      <vt:lpstr>Evaluation/Validation Conclusion</vt:lpstr>
      <vt:lpstr>Known Issues</vt:lpstr>
      <vt:lpstr>Future Plans</vt:lpstr>
      <vt:lpstr>Summary</vt:lpstr>
    </vt:vector>
  </TitlesOfParts>
  <Company>Lockheed Martin IS&amp;GS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Chris Barnet</dc:creator>
  <cp:lastModifiedBy>yu</cp:lastModifiedBy>
  <cp:revision>583</cp:revision>
  <dcterms:created xsi:type="dcterms:W3CDTF">2011-10-05T18:31:57Z</dcterms:created>
  <dcterms:modified xsi:type="dcterms:W3CDTF">2013-06-27T12:59:08Z</dcterms:modified>
</cp:coreProperties>
</file>