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1"/>
  </p:sldMasterIdLst>
  <p:notesMasterIdLst>
    <p:notesMasterId r:id="rId31"/>
  </p:notesMasterIdLst>
  <p:handoutMasterIdLst>
    <p:handoutMasterId r:id="rId32"/>
  </p:handoutMasterIdLst>
  <p:sldIdLst>
    <p:sldId id="256" r:id="rId2"/>
    <p:sldId id="366" r:id="rId3"/>
    <p:sldId id="367" r:id="rId4"/>
    <p:sldId id="368" r:id="rId5"/>
    <p:sldId id="369" r:id="rId6"/>
    <p:sldId id="394" r:id="rId7"/>
    <p:sldId id="395" r:id="rId8"/>
    <p:sldId id="383" r:id="rId9"/>
    <p:sldId id="300" r:id="rId10"/>
    <p:sldId id="390" r:id="rId11"/>
    <p:sldId id="391" r:id="rId12"/>
    <p:sldId id="392" r:id="rId13"/>
    <p:sldId id="375" r:id="rId14"/>
    <p:sldId id="376" r:id="rId15"/>
    <p:sldId id="377" r:id="rId16"/>
    <p:sldId id="378" r:id="rId17"/>
    <p:sldId id="379" r:id="rId18"/>
    <p:sldId id="380" r:id="rId19"/>
    <p:sldId id="290" r:id="rId20"/>
    <p:sldId id="292" r:id="rId21"/>
    <p:sldId id="388" r:id="rId22"/>
    <p:sldId id="387" r:id="rId23"/>
    <p:sldId id="393" r:id="rId24"/>
    <p:sldId id="389" r:id="rId25"/>
    <p:sldId id="315" r:id="rId26"/>
    <p:sldId id="291" r:id="rId27"/>
    <p:sldId id="318" r:id="rId28"/>
    <p:sldId id="326" r:id="rId29"/>
    <p:sldId id="39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DIN"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9A"/>
    <a:srgbClr val="003B68"/>
    <a:srgbClr val="C6C6C4"/>
    <a:srgbClr val="A2AE0A"/>
    <a:srgbClr val="F4FAA4"/>
    <a:srgbClr val="FFC45B"/>
    <a:srgbClr val="F6F8A6"/>
    <a:srgbClr val="DCDFBF"/>
    <a:srgbClr val="FAFBF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11" autoAdjust="0"/>
  </p:normalViewPr>
  <p:slideViewPr>
    <p:cSldViewPr snapToGrid="0" snapToObjects="1" showGuides="1">
      <p:cViewPr>
        <p:scale>
          <a:sx n="80" d="100"/>
          <a:sy n="80" d="100"/>
        </p:scale>
        <p:origin x="-786" y="45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8D8801-11BB-43F3-977F-92C819E3142F}" type="datetimeFigureOut">
              <a:rPr lang="en-US" smtClean="0"/>
              <a:pPr/>
              <a:t>6/13/2013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319E43-2544-4F99-ABFD-7BF2C28207A5}"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6FB0CF-5528-C744-A119-58E52B5EA66C}" type="datetimeFigureOut">
              <a:rPr lang="en-US" smtClean="0"/>
              <a:pPr/>
              <a:t>6/13/2013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0B2DB1-9050-F54C-8252-2890C3B05854}"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Alg</a:t>
            </a:r>
            <a:r>
              <a:rPr lang="en-US" dirty="0" smtClean="0"/>
              <a:t> same format: surface type dependent</a:t>
            </a:r>
          </a:p>
          <a:p>
            <a:endParaRPr lang="en-US" dirty="0" smtClean="0"/>
          </a:p>
          <a:p>
            <a:r>
              <a:rPr lang="en-US" dirty="0" smtClean="0"/>
              <a:t>Fund restriction/cut limit the activities</a:t>
            </a:r>
          </a:p>
          <a:p>
            <a:endParaRPr lang="en-US" dirty="0" smtClean="0"/>
          </a:p>
          <a:p>
            <a:r>
              <a:rPr lang="en-US" dirty="0" smtClean="0"/>
              <a:t>Seasonal variation of errors cannot be calibrated on the 34 </a:t>
            </a:r>
            <a:r>
              <a:rPr lang="en-US" dirty="0" err="1" smtClean="0"/>
              <a:t>coeffs</a:t>
            </a:r>
            <a:r>
              <a:rPr lang="en-US" dirty="0" smtClean="0"/>
              <a:t> sets.</a:t>
            </a:r>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be modified</a:t>
            </a:r>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improvement is reflected either a significant bias reduction e.g. IGBP 16 at nighttime, IGBP 14 at daytime or standard  deviation reduction e.g. IGBP 16 at daytime, IGBP 7 at daytime.</a:t>
            </a:r>
          </a:p>
          <a:p>
            <a:r>
              <a:rPr lang="en-US" baseline="0" dirty="0" smtClean="0"/>
              <a:t>And for some surface type both bias and std get improved e.g. IGBP 14 for nighttime. It is note that the accuracy or precision exceeds the requirement for some surface types e.g. IGBP 10 for daytime</a:t>
            </a:r>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Reveals an</a:t>
            </a:r>
            <a:r>
              <a:rPr lang="en-US" baseline="0" dirty="0" smtClean="0"/>
              <a:t> closer measurement to MODIS LST over cases such as IGBP 3 at daytime, IGBP 8 at daytime, IGBP 9 both at daytime and nighttime, IGBP 11 at daytime.</a:t>
            </a:r>
          </a:p>
          <a:p>
            <a:r>
              <a:rPr lang="en-US" baseline="0" dirty="0" smtClean="0"/>
              <a:t>The result shows no much change for some cases like IGBP 1 at daytime, IGBP 15 at daytime. </a:t>
            </a:r>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edits needed</a:t>
            </a:r>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TBD</a:t>
            </a:r>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with </a:t>
            </a:r>
            <a:r>
              <a:rPr lang="en-US" dirty="0" err="1" smtClean="0"/>
              <a:t>Yuling</a:t>
            </a:r>
            <a:r>
              <a:rPr lang="en-US" dirty="0" smtClean="0"/>
              <a:t> for more details</a:t>
            </a:r>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input from Leslie</a:t>
            </a:r>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edits needed</a:t>
            </a:r>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Click to edit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4" name="Date Placeholder 3"/>
          <p:cNvSpPr>
            <a:spLocks noGrp="1"/>
          </p:cNvSpPr>
          <p:nvPr>
            <p:ph type="dt" sz="half" idx="10"/>
          </p:nvPr>
        </p:nvSpPr>
        <p:spPr/>
        <p:txBody>
          <a:bodyPr/>
          <a:lstStyle/>
          <a:p>
            <a:fld id="{E1D118F8-5FAF-4B09-9EFF-DA539DC13823}" type="datetime1">
              <a:rPr lang="en-US" smtClean="0"/>
              <a:pPr/>
              <a:t>6/13/2013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pic>
        <p:nvPicPr>
          <p:cNvPr id="7" name="Picture 7"/>
          <p:cNvPicPr>
            <a:picLocks noChangeAspect="1" noChangeArrowheads="1"/>
          </p:cNvPicPr>
          <p:nvPr/>
        </p:nvPicPr>
        <p:blipFill>
          <a:blip r:embed="rId2" cstate="print"/>
          <a:srcRect/>
          <a:stretch>
            <a:fillRect/>
          </a:stretch>
        </p:blipFill>
        <p:spPr bwMode="auto">
          <a:xfrm>
            <a:off x="202291" y="5762170"/>
            <a:ext cx="1031425" cy="1012739"/>
          </a:xfrm>
          <a:prstGeom prst="rect">
            <a:avLst/>
          </a:prstGeom>
          <a:noFill/>
          <a:ln w="9525">
            <a:noFill/>
            <a:miter lim="800000"/>
            <a:headEnd/>
            <a:tailEnd/>
          </a:ln>
        </p:spPr>
      </p:pic>
      <p:pic>
        <p:nvPicPr>
          <p:cNvPr id="8" name="Picture 4" descr="JPSS Logo5.png"/>
          <p:cNvPicPr>
            <a:picLocks noChangeAspect="1"/>
          </p:cNvPicPr>
          <p:nvPr/>
        </p:nvPicPr>
        <p:blipFill>
          <a:blip r:embed="rId3" cstate="print"/>
          <a:srcRect/>
          <a:stretch>
            <a:fillRect/>
          </a:stretch>
        </p:blipFill>
        <p:spPr bwMode="auto">
          <a:xfrm>
            <a:off x="7937418" y="5776687"/>
            <a:ext cx="1134012" cy="105981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Vertical Text Placeholder 2"/>
          <p:cNvSpPr>
            <a:spLocks noGrp="1"/>
          </p:cNvSpPr>
          <p:nvPr>
            <p:ph type="body" orient="vert" idx="1" hasCustomPrompt="1"/>
          </p:nvPr>
        </p:nvSpPr>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AFC2E28-DDC9-4DDE-BA7E-489A459C51A6}" type="datetime1">
              <a:rPr lang="en-US" smtClean="0"/>
              <a:pPr/>
              <a:t>6/13/2013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en-US" dirty="0" smtClean="0"/>
              <a:t>Click to edit title</a:t>
            </a:r>
            <a:endParaRPr lang="en-US" dirty="0"/>
          </a:p>
        </p:txBody>
      </p:sp>
      <p:sp>
        <p:nvSpPr>
          <p:cNvPr id="3" name="Vertical Text Placeholder 2"/>
          <p:cNvSpPr>
            <a:spLocks noGrp="1"/>
          </p:cNvSpPr>
          <p:nvPr>
            <p:ph type="body" orient="vert" idx="1" hasCustomPrompt="1"/>
          </p:nvPr>
        </p:nvSpPr>
        <p:spPr>
          <a:xfrm>
            <a:off x="457200" y="274638"/>
            <a:ext cx="6019800" cy="5851525"/>
          </a:xfrm>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1E5BE11-52EB-4FDD-9DB2-F93116FDB400}" type="datetime1">
              <a:rPr lang="en-US" smtClean="0"/>
              <a:pPr/>
              <a:t>6/13/2013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68A415A-D0C8-4AEA-9A6A-5CD44D44A0CB}" type="datetime1">
              <a:rPr lang="en-US" smtClean="0"/>
              <a:pPr/>
              <a:t>6/13/2013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text</a:t>
            </a:r>
          </a:p>
        </p:txBody>
      </p:sp>
      <p:sp>
        <p:nvSpPr>
          <p:cNvPr id="4" name="Date Placeholder 3"/>
          <p:cNvSpPr>
            <a:spLocks noGrp="1"/>
          </p:cNvSpPr>
          <p:nvPr>
            <p:ph type="dt" sz="half" idx="10"/>
          </p:nvPr>
        </p:nvSpPr>
        <p:spPr/>
        <p:txBody>
          <a:bodyPr/>
          <a:lstStyle/>
          <a:p>
            <a:fld id="{EFB3323A-5444-430C-A02E-2CF4EA6C8644}" type="datetime1">
              <a:rPr lang="en-US" smtClean="0"/>
              <a:pPr/>
              <a:t>6/13/2013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sz="half" idx="1" hasCustomPrompt="1"/>
          </p:nvPr>
        </p:nvSpPr>
        <p:spPr>
          <a:xfrm>
            <a:off x="457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A4637E84-EDD3-42D6-ADE1-DF8480076BE6}" type="datetime1">
              <a:rPr lang="en-US" smtClean="0"/>
              <a:pPr/>
              <a:t>6/13/2013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783DF4D-BB93-498C-A0C6-A6FB29E1F35D}" type="datetime1">
              <a:rPr lang="en-US" smtClean="0"/>
              <a:pPr/>
              <a:t>6/13/2013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Date Placeholder 2"/>
          <p:cNvSpPr>
            <a:spLocks noGrp="1"/>
          </p:cNvSpPr>
          <p:nvPr>
            <p:ph type="dt" sz="half" idx="10"/>
          </p:nvPr>
        </p:nvSpPr>
        <p:spPr/>
        <p:txBody>
          <a:bodyPr/>
          <a:lstStyle/>
          <a:p>
            <a:fld id="{57ECBE05-F79F-4A69-8B5A-07DEC8FFD682}" type="datetime1">
              <a:rPr lang="en-US" smtClean="0"/>
              <a:pPr/>
              <a:t>6/13/2013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80B309-C6A3-4D80-A790-5D3E66528A28}" type="datetime1">
              <a:rPr lang="en-US" smtClean="0"/>
              <a:pPr/>
              <a:t>6/13/2013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smtClean="0"/>
              <a:t>Click to edit title</a:t>
            </a:r>
            <a:endParaRPr lang="en-US" dirty="0"/>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02AE5059-A048-4A64-B484-4738D9C9C5B8}" type="datetime1">
              <a:rPr lang="en-US" smtClean="0"/>
              <a:pPr/>
              <a:t>6/13/2013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title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A6DAEDED-99EE-45EC-97F4-FCE6D0F72043}" type="datetime1">
              <a:rPr lang="en-US" smtClean="0"/>
              <a:pPr/>
              <a:t>6/13/2013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415EA-6E63-4AAB-A0B1-888CF6E9B2D2}" type="datetime1">
              <a:rPr lang="en-US" smtClean="0"/>
              <a:pPr/>
              <a:t>6/13/2013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36F11-A39A-294D-A59D-6180D50ED29D}" type="slidenum">
              <a:rPr lang="en-US" smtClean="0"/>
              <a:pPr/>
              <a:t>‹#›</a:t>
            </a:fld>
            <a:endParaRPr lang="en-US"/>
          </a:p>
        </p:txBody>
      </p:sp>
      <p:sp>
        <p:nvSpPr>
          <p:cNvPr id="9" name="Rectangle 22"/>
          <p:cNvSpPr>
            <a:spLocks noChangeArrowheads="1"/>
          </p:cNvSpPr>
          <p:nvPr/>
        </p:nvSpPr>
        <p:spPr bwMode="auto">
          <a:xfrm>
            <a:off x="0" y="-7938"/>
            <a:ext cx="9144000" cy="887413"/>
          </a:xfrm>
          <a:prstGeom prst="rect">
            <a:avLst/>
          </a:prstGeom>
          <a:gradFill rotWithShape="0">
            <a:gsLst>
              <a:gs pos="0">
                <a:srgbClr val="5487BD"/>
              </a:gs>
              <a:gs pos="100000">
                <a:schemeClr val="bg1"/>
              </a:gs>
            </a:gsLst>
            <a:lin ang="0" scaled="1"/>
          </a:gradFill>
          <a:ln w="9525">
            <a:noFill/>
            <a:miter lim="800000"/>
            <a:headEnd/>
            <a:tailEnd/>
          </a:ln>
        </p:spPr>
        <p:txBody>
          <a:bodyPr wrap="none" anchor="ctr"/>
          <a:lstStyle/>
          <a:p>
            <a:pPr>
              <a:defRPr/>
            </a:pPr>
            <a:endParaRPr lang="en-US">
              <a:ea typeface="ＭＳ Ｐゴシック" pitchFamily="-108" charset="-128"/>
            </a:endParaRPr>
          </a:p>
        </p:txBody>
      </p:sp>
      <p:pic>
        <p:nvPicPr>
          <p:cNvPr id="11" name="Picture 8" descr="Macintosh HD:Users:gtiona:Documents:GI_info:GI - NPP:Instruments:CERES:CERES LaRC F2F 012808:"/>
          <p:cNvPicPr>
            <a:picLocks noChangeAspect="1" noChangeArrowheads="1"/>
          </p:cNvPicPr>
          <p:nvPr/>
        </p:nvPicPr>
        <p:blipFill>
          <a:blip r:embed="rId13" cstate="print"/>
          <a:srcRect/>
          <a:stretch>
            <a:fillRect/>
          </a:stretch>
        </p:blipFill>
        <p:spPr bwMode="auto">
          <a:xfrm>
            <a:off x="0" y="0"/>
            <a:ext cx="981075" cy="862012"/>
          </a:xfrm>
          <a:prstGeom prst="rect">
            <a:avLst/>
          </a:prstGeom>
          <a:noFill/>
          <a:ln w="9525">
            <a:noFill/>
            <a:miter lim="800000"/>
            <a:headEnd/>
            <a:tailEnd/>
          </a:ln>
        </p:spPr>
      </p:pic>
      <p:sp>
        <p:nvSpPr>
          <p:cNvPr id="12" name="Line 6"/>
          <p:cNvSpPr>
            <a:spLocks noChangeShapeType="1"/>
          </p:cNvSpPr>
          <p:nvPr/>
        </p:nvSpPr>
        <p:spPr bwMode="auto">
          <a:xfrm>
            <a:off x="0" y="885825"/>
            <a:ext cx="9144000" cy="0"/>
          </a:xfrm>
          <a:prstGeom prst="line">
            <a:avLst/>
          </a:prstGeom>
          <a:noFill/>
          <a:ln w="15875">
            <a:solidFill>
              <a:srgbClr val="FF0000"/>
            </a:solidFill>
            <a:round/>
            <a:headEnd/>
            <a:tailEnd/>
          </a:ln>
          <a:effectLst/>
        </p:spPr>
        <p:txBody>
          <a:bodyPr wrap="none" anchor="ctr"/>
          <a:lstStyle/>
          <a:p>
            <a:pPr eaLnBrk="0" hangingPunct="0">
              <a:defRPr/>
            </a:pPr>
            <a:endParaRPr lang="en-US" dirty="0">
              <a:latin typeface="+mj-lt"/>
              <a:ea typeface="+mn-ea"/>
              <a:cs typeface="ＭＳ Ｐゴシック"/>
            </a:endParaRPr>
          </a:p>
        </p:txBody>
      </p:sp>
      <p:pic>
        <p:nvPicPr>
          <p:cNvPr id="13" name="Picture 3"/>
          <p:cNvPicPr>
            <a:picLocks noChangeAspect="1" noChangeArrowheads="1"/>
          </p:cNvPicPr>
          <p:nvPr/>
        </p:nvPicPr>
        <p:blipFill>
          <a:blip r:embed="rId14" cstate="print"/>
          <a:srcRect/>
          <a:stretch>
            <a:fillRect/>
          </a:stretch>
        </p:blipFill>
        <p:spPr bwMode="auto">
          <a:xfrm>
            <a:off x="8253186" y="0"/>
            <a:ext cx="876300" cy="876300"/>
          </a:xfrm>
          <a:prstGeom prst="rect">
            <a:avLst/>
          </a:prstGeom>
          <a:noFill/>
          <a:ln w="9525">
            <a:noFill/>
            <a:miter lim="800000"/>
            <a:headEnd/>
            <a:tailEnd/>
          </a:ln>
        </p:spPr>
      </p:pic>
      <p:sp>
        <p:nvSpPr>
          <p:cNvPr id="2" name="Title Placeholder 1"/>
          <p:cNvSpPr>
            <a:spLocks noGrp="1"/>
          </p:cNvSpPr>
          <p:nvPr>
            <p:ph type="title"/>
          </p:nvPr>
        </p:nvSpPr>
        <p:spPr>
          <a:xfrm>
            <a:off x="457200" y="0"/>
            <a:ext cx="8229600" cy="822960"/>
          </a:xfrm>
          <a:prstGeom prst="rect">
            <a:avLst/>
          </a:prstGeom>
        </p:spPr>
        <p:txBody>
          <a:bodyPr vert="horz" lIns="91440" tIns="45720" rIns="91440" bIns="45720" rtlCol="0" anchor="ctr" anchorCtr="1">
            <a:normAutofit/>
          </a:bodyPr>
          <a:lstStyle/>
          <a:p>
            <a:r>
              <a:rPr lang="en-US" dirty="0" smtClean="0"/>
              <a:t>Click to edit title</a:t>
            </a:r>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914400" rtl="0" eaLnBrk="1" latinLnBrk="0" hangingPunct="1">
        <a:spcBef>
          <a:spcPct val="0"/>
        </a:spcBef>
        <a:buNone/>
        <a:defRPr sz="32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395412"/>
            <a:ext cx="8060377" cy="1470025"/>
          </a:xfrm>
        </p:spPr>
        <p:txBody>
          <a:bodyPr>
            <a:normAutofit fontScale="90000"/>
          </a:bodyPr>
          <a:lstStyle/>
          <a:p>
            <a:r>
              <a:rPr lang="en-US" dirty="0" smtClean="0"/>
              <a:t>VIIRS land Surface Temperature (LST) </a:t>
            </a:r>
            <a:br>
              <a:rPr lang="en-US" dirty="0" smtClean="0"/>
            </a:br>
            <a:r>
              <a:rPr lang="en-US" dirty="0" smtClean="0"/>
              <a:t>Provisional Status</a:t>
            </a:r>
            <a:br>
              <a:rPr lang="en-US" dirty="0" smtClean="0"/>
            </a:br>
            <a:endParaRPr lang="en-US" sz="2700" dirty="0"/>
          </a:p>
        </p:txBody>
      </p:sp>
      <p:sp>
        <p:nvSpPr>
          <p:cNvPr id="3" name="Subtitle 2"/>
          <p:cNvSpPr>
            <a:spLocks noGrp="1"/>
          </p:cNvSpPr>
          <p:nvPr>
            <p:ph type="subTitle" idx="1"/>
          </p:nvPr>
        </p:nvSpPr>
        <p:spPr>
          <a:xfrm>
            <a:off x="1371599" y="3336966"/>
            <a:ext cx="6924675" cy="3111459"/>
          </a:xfrm>
        </p:spPr>
        <p:txBody>
          <a:bodyPr>
            <a:normAutofit/>
          </a:bodyPr>
          <a:lstStyle/>
          <a:p>
            <a:pPr algn="l"/>
            <a:r>
              <a:rPr lang="en-US" sz="2000" dirty="0" smtClean="0"/>
              <a:t>Dr. </a:t>
            </a:r>
            <a:r>
              <a:rPr lang="en-US" sz="2000" dirty="0" err="1" smtClean="0"/>
              <a:t>Yunyue</a:t>
            </a:r>
            <a:r>
              <a:rPr lang="en-US" sz="2000" dirty="0" smtClean="0"/>
              <a:t> YU – LST EDR Lead</a:t>
            </a:r>
          </a:p>
          <a:p>
            <a:pPr algn="l"/>
            <a:r>
              <a:rPr lang="en-US" sz="2000" dirty="0" smtClean="0"/>
              <a:t>Dr. Ivan </a:t>
            </a:r>
            <a:r>
              <a:rPr lang="en-US" sz="2000" dirty="0" err="1" smtClean="0"/>
              <a:t>Csiszar</a:t>
            </a:r>
            <a:r>
              <a:rPr lang="en-US" sz="2000" dirty="0" smtClean="0"/>
              <a:t> – Land Product EDR Lead</a:t>
            </a:r>
          </a:p>
          <a:p>
            <a:pPr algn="l"/>
            <a:r>
              <a:rPr lang="en-US" sz="2000" dirty="0" smtClean="0"/>
              <a:t>Dr. Jeffrey </a:t>
            </a:r>
            <a:r>
              <a:rPr lang="en-US" sz="2000" dirty="0" err="1" smtClean="0"/>
              <a:t>Privette</a:t>
            </a:r>
            <a:r>
              <a:rPr lang="en-US" sz="2000" dirty="0" smtClean="0"/>
              <a:t> – Land Product Validation Lead</a:t>
            </a:r>
          </a:p>
          <a:p>
            <a:pPr algn="l"/>
            <a:endParaRPr lang="en-US" sz="1000" dirty="0" smtClean="0"/>
          </a:p>
          <a:p>
            <a:pPr algn="l"/>
            <a:r>
              <a:rPr lang="en-US" sz="2000" dirty="0" smtClean="0"/>
              <a:t>Contributors:</a:t>
            </a:r>
          </a:p>
          <a:p>
            <a:pPr algn="l"/>
            <a:r>
              <a:rPr lang="en-US" sz="2000" dirty="0" err="1" smtClean="0"/>
              <a:t>Yuling</a:t>
            </a:r>
            <a:r>
              <a:rPr lang="en-US" sz="2000" dirty="0" smtClean="0"/>
              <a:t> Liu, </a:t>
            </a:r>
            <a:r>
              <a:rPr lang="en-US" sz="2000" dirty="0" err="1" smtClean="0"/>
              <a:t>Zhuo</a:t>
            </a:r>
            <a:r>
              <a:rPr lang="en-US" sz="2000" dirty="0" smtClean="0"/>
              <a:t> Wang, Pierre </a:t>
            </a:r>
            <a:r>
              <a:rPr lang="en-US" sz="2000" dirty="0" err="1" smtClean="0"/>
              <a:t>Guillevic</a:t>
            </a:r>
            <a:r>
              <a:rPr lang="en-US" sz="2000" dirty="0" smtClean="0"/>
              <a:t>, </a:t>
            </a:r>
            <a:r>
              <a:rPr lang="en-US" sz="2000" dirty="0" err="1" smtClean="0"/>
              <a:t>Peng</a:t>
            </a:r>
            <a:r>
              <a:rPr lang="en-US" sz="2000" dirty="0" smtClean="0"/>
              <a:t> Yu, Leslie </a:t>
            </a:r>
            <a:r>
              <a:rPr lang="en-US" sz="2000" dirty="0" err="1" smtClean="0"/>
              <a:t>Belsma</a:t>
            </a:r>
            <a:r>
              <a:rPr lang="en-US" sz="2000" dirty="0" smtClean="0"/>
              <a:t>  </a:t>
            </a:r>
          </a:p>
          <a:p>
            <a:pPr algn="l"/>
            <a:endParaRPr lang="en-US" sz="2000" dirty="0" smtClean="0"/>
          </a:p>
          <a:p>
            <a:r>
              <a:rPr lang="en-US" sz="2000" smtClean="0"/>
              <a:t>May 31,  </a:t>
            </a:r>
            <a:r>
              <a:rPr lang="en-US" sz="2000" dirty="0" smtClean="0"/>
              <a:t>2013</a:t>
            </a:r>
          </a:p>
          <a:p>
            <a:pPr algn="l"/>
            <a:endParaRPr lang="en-US" sz="2000" dirty="0" smtClean="0"/>
          </a:p>
          <a:p>
            <a:pPr algn="l"/>
            <a:endParaRPr lang="en-US"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Provisional Evaluation against Ground truth</a:t>
            </a:r>
            <a:endParaRPr lang="en-US" sz="3200"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10</a:t>
            </a:fld>
            <a:endParaRPr lang="en-US"/>
          </a:p>
        </p:txBody>
      </p:sp>
      <p:sp>
        <p:nvSpPr>
          <p:cNvPr id="10" name="TextBox 9"/>
          <p:cNvSpPr txBox="1"/>
          <p:nvPr/>
        </p:nvSpPr>
        <p:spPr>
          <a:xfrm>
            <a:off x="6123825" y="981075"/>
            <a:ext cx="2983312" cy="2277547"/>
          </a:xfrm>
          <a:prstGeom prst="rect">
            <a:avLst/>
          </a:prstGeom>
          <a:noFill/>
        </p:spPr>
        <p:txBody>
          <a:bodyPr wrap="square" rtlCol="0">
            <a:spAutoFit/>
          </a:bodyPr>
          <a:lstStyle/>
          <a:p>
            <a:r>
              <a:rPr lang="en-US" sz="2000" b="1" dirty="0" smtClean="0">
                <a:solidFill>
                  <a:srgbClr val="002060"/>
                </a:solidFill>
              </a:rPr>
              <a:t>The Calibrated LSTs are evaluated  using SURFRAD data in January, April, July and October, the four  months representing winter, spring, summer and fall  seasons</a:t>
            </a:r>
            <a:r>
              <a:rPr lang="en-US" sz="2200" b="1" dirty="0" smtClean="0">
                <a:solidFill>
                  <a:srgbClr val="002060"/>
                </a:solidFill>
              </a:rPr>
              <a:t>. </a:t>
            </a:r>
            <a:endParaRPr lang="en-US" sz="2200" b="1" dirty="0">
              <a:solidFill>
                <a:srgbClr val="002060"/>
              </a:solidFill>
            </a:endParaRPr>
          </a:p>
        </p:txBody>
      </p:sp>
      <p:pic>
        <p:nvPicPr>
          <p:cNvPr id="1026" name="Picture 2"/>
          <p:cNvPicPr>
            <a:picLocks noChangeAspect="1" noChangeArrowheads="1"/>
          </p:cNvPicPr>
          <p:nvPr/>
        </p:nvPicPr>
        <p:blipFill>
          <a:blip r:embed="rId2"/>
          <a:srcRect/>
          <a:stretch>
            <a:fillRect/>
          </a:stretch>
        </p:blipFill>
        <p:spPr bwMode="auto">
          <a:xfrm>
            <a:off x="6858000" y="3341391"/>
            <a:ext cx="2127248" cy="601374"/>
          </a:xfrm>
          <a:prstGeom prst="rect">
            <a:avLst/>
          </a:prstGeom>
          <a:noFill/>
          <a:ln w="9525">
            <a:noFill/>
            <a:miter lim="800000"/>
            <a:headEnd/>
            <a:tailEnd/>
          </a:ln>
        </p:spPr>
      </p:pic>
      <p:pic>
        <p:nvPicPr>
          <p:cNvPr id="3074" name="Picture 2"/>
          <p:cNvPicPr>
            <a:picLocks noChangeAspect="1" noChangeArrowheads="1"/>
          </p:cNvPicPr>
          <p:nvPr/>
        </p:nvPicPr>
        <p:blipFill>
          <a:blip r:embed="rId3"/>
          <a:srcRect/>
          <a:stretch>
            <a:fillRect/>
          </a:stretch>
        </p:blipFill>
        <p:spPr bwMode="auto">
          <a:xfrm>
            <a:off x="416358" y="1053261"/>
            <a:ext cx="2784042" cy="2743200"/>
          </a:xfrm>
          <a:prstGeom prst="rect">
            <a:avLst/>
          </a:prstGeom>
          <a:noFill/>
          <a:ln w="9525">
            <a:noFill/>
            <a:miter lim="800000"/>
            <a:headEnd/>
            <a:tailEnd/>
          </a:ln>
        </p:spPr>
      </p:pic>
      <p:pic>
        <p:nvPicPr>
          <p:cNvPr id="3075" name="Picture 3"/>
          <p:cNvPicPr>
            <a:picLocks noChangeAspect="1" noChangeArrowheads="1"/>
          </p:cNvPicPr>
          <p:nvPr/>
        </p:nvPicPr>
        <p:blipFill>
          <a:blip r:embed="rId4"/>
          <a:srcRect/>
          <a:stretch>
            <a:fillRect/>
          </a:stretch>
        </p:blipFill>
        <p:spPr bwMode="auto">
          <a:xfrm>
            <a:off x="3313703" y="1053261"/>
            <a:ext cx="2810122" cy="2743200"/>
          </a:xfrm>
          <a:prstGeom prst="rect">
            <a:avLst/>
          </a:prstGeom>
          <a:noFill/>
          <a:ln w="9525">
            <a:noFill/>
            <a:miter lim="800000"/>
            <a:headEnd/>
            <a:tailEnd/>
          </a:ln>
        </p:spPr>
      </p:pic>
      <p:pic>
        <p:nvPicPr>
          <p:cNvPr id="3076" name="Picture 4"/>
          <p:cNvPicPr>
            <a:picLocks noChangeAspect="1" noChangeArrowheads="1"/>
          </p:cNvPicPr>
          <p:nvPr/>
        </p:nvPicPr>
        <p:blipFill>
          <a:blip r:embed="rId5"/>
          <a:srcRect/>
          <a:stretch>
            <a:fillRect/>
          </a:stretch>
        </p:blipFill>
        <p:spPr bwMode="auto">
          <a:xfrm>
            <a:off x="416358" y="3942765"/>
            <a:ext cx="2757892" cy="2743200"/>
          </a:xfrm>
          <a:prstGeom prst="rect">
            <a:avLst/>
          </a:prstGeom>
          <a:noFill/>
          <a:ln w="9525">
            <a:noFill/>
            <a:miter lim="800000"/>
            <a:headEnd/>
            <a:tailEnd/>
          </a:ln>
        </p:spPr>
      </p:pic>
      <p:pic>
        <p:nvPicPr>
          <p:cNvPr id="3077" name="Picture 5"/>
          <p:cNvPicPr>
            <a:picLocks noChangeAspect="1" noChangeArrowheads="1"/>
          </p:cNvPicPr>
          <p:nvPr/>
        </p:nvPicPr>
        <p:blipFill>
          <a:blip r:embed="rId6"/>
          <a:srcRect/>
          <a:stretch>
            <a:fillRect/>
          </a:stretch>
        </p:blipFill>
        <p:spPr bwMode="auto">
          <a:xfrm>
            <a:off x="3313703" y="3942765"/>
            <a:ext cx="2769050" cy="2743200"/>
          </a:xfrm>
          <a:prstGeom prst="rect">
            <a:avLst/>
          </a:prstGeom>
          <a:noFill/>
          <a:ln w="9525">
            <a:noFill/>
            <a:miter lim="800000"/>
            <a:headEnd/>
            <a:tailEnd/>
          </a:ln>
        </p:spPr>
      </p:pic>
      <p:pic>
        <p:nvPicPr>
          <p:cNvPr id="3078" name="Picture 6"/>
          <p:cNvPicPr>
            <a:picLocks noChangeAspect="1" noChangeArrowheads="1"/>
          </p:cNvPicPr>
          <p:nvPr/>
        </p:nvPicPr>
        <p:blipFill>
          <a:blip r:embed="rId7"/>
          <a:srcRect/>
          <a:stretch>
            <a:fillRect/>
          </a:stretch>
        </p:blipFill>
        <p:spPr bwMode="auto">
          <a:xfrm>
            <a:off x="6223584" y="3942765"/>
            <a:ext cx="2761664"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dirty="0" smtClean="0"/>
              <a:t>Provisional Evaluation against Ground truth Conti.</a:t>
            </a:r>
            <a:endParaRPr lang="en-US" sz="2900"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11</a:t>
            </a:fld>
            <a:endParaRPr lang="en-US"/>
          </a:p>
        </p:txBody>
      </p:sp>
      <p:sp>
        <p:nvSpPr>
          <p:cNvPr id="12" name="TextBox 11"/>
          <p:cNvSpPr txBox="1"/>
          <p:nvPr/>
        </p:nvSpPr>
        <p:spPr>
          <a:xfrm>
            <a:off x="0" y="792959"/>
            <a:ext cx="2454331" cy="400110"/>
          </a:xfrm>
          <a:prstGeom prst="rect">
            <a:avLst/>
          </a:prstGeom>
          <a:noFill/>
        </p:spPr>
        <p:txBody>
          <a:bodyPr wrap="square" rtlCol="0">
            <a:spAutoFit/>
          </a:bodyPr>
          <a:lstStyle/>
          <a:p>
            <a:r>
              <a:rPr lang="en-US" sz="2000" b="1" dirty="0" smtClean="0">
                <a:solidFill>
                  <a:srgbClr val="002060"/>
                </a:solidFill>
              </a:rPr>
              <a:t>Some more …</a:t>
            </a:r>
            <a:endParaRPr lang="en-US" sz="2200" b="1" dirty="0">
              <a:solidFill>
                <a:srgbClr val="002060"/>
              </a:solidFill>
            </a:endParaRPr>
          </a:p>
        </p:txBody>
      </p:sp>
      <p:pic>
        <p:nvPicPr>
          <p:cNvPr id="4098" name="Picture 2"/>
          <p:cNvPicPr>
            <a:picLocks noChangeAspect="1" noChangeArrowheads="1"/>
          </p:cNvPicPr>
          <p:nvPr/>
        </p:nvPicPr>
        <p:blipFill>
          <a:blip r:embed="rId2"/>
          <a:srcRect/>
          <a:stretch>
            <a:fillRect/>
          </a:stretch>
        </p:blipFill>
        <p:spPr bwMode="auto">
          <a:xfrm>
            <a:off x="403051" y="1193069"/>
            <a:ext cx="2754219" cy="2743200"/>
          </a:xfrm>
          <a:prstGeom prst="rect">
            <a:avLst/>
          </a:prstGeom>
          <a:noFill/>
          <a:ln w="9525">
            <a:noFill/>
            <a:miter lim="800000"/>
            <a:headEnd/>
            <a:tailEnd/>
          </a:ln>
        </p:spPr>
      </p:pic>
      <p:pic>
        <p:nvPicPr>
          <p:cNvPr id="4099" name="Picture 3"/>
          <p:cNvPicPr>
            <a:picLocks noChangeAspect="1" noChangeArrowheads="1"/>
          </p:cNvPicPr>
          <p:nvPr/>
        </p:nvPicPr>
        <p:blipFill>
          <a:blip r:embed="rId3"/>
          <a:srcRect/>
          <a:stretch>
            <a:fillRect/>
          </a:stretch>
        </p:blipFill>
        <p:spPr bwMode="auto">
          <a:xfrm>
            <a:off x="3354776" y="1193069"/>
            <a:ext cx="2761615" cy="2743200"/>
          </a:xfrm>
          <a:prstGeom prst="rect">
            <a:avLst/>
          </a:prstGeom>
          <a:noFill/>
          <a:ln w="9525">
            <a:noFill/>
            <a:miter lim="800000"/>
            <a:headEnd/>
            <a:tailEnd/>
          </a:ln>
        </p:spPr>
      </p:pic>
      <p:pic>
        <p:nvPicPr>
          <p:cNvPr id="4100" name="Picture 4"/>
          <p:cNvPicPr>
            <a:picLocks noChangeAspect="1" noChangeArrowheads="1"/>
          </p:cNvPicPr>
          <p:nvPr/>
        </p:nvPicPr>
        <p:blipFill>
          <a:blip r:embed="rId4"/>
          <a:srcRect/>
          <a:stretch>
            <a:fillRect/>
          </a:stretch>
        </p:blipFill>
        <p:spPr bwMode="auto">
          <a:xfrm>
            <a:off x="6210611" y="1193069"/>
            <a:ext cx="2806149" cy="2743200"/>
          </a:xfrm>
          <a:prstGeom prst="rect">
            <a:avLst/>
          </a:prstGeom>
          <a:noFill/>
          <a:ln w="9525">
            <a:noFill/>
            <a:miter lim="800000"/>
            <a:headEnd/>
            <a:tailEnd/>
          </a:ln>
        </p:spPr>
      </p:pic>
      <p:pic>
        <p:nvPicPr>
          <p:cNvPr id="11" name="Picture 2"/>
          <p:cNvPicPr>
            <a:picLocks noChangeAspect="1" noChangeArrowheads="1"/>
          </p:cNvPicPr>
          <p:nvPr/>
        </p:nvPicPr>
        <p:blipFill>
          <a:blip r:embed="rId5"/>
          <a:srcRect/>
          <a:stretch>
            <a:fillRect/>
          </a:stretch>
        </p:blipFill>
        <p:spPr bwMode="auto">
          <a:xfrm>
            <a:off x="7421951" y="1335944"/>
            <a:ext cx="1722049" cy="486824"/>
          </a:xfrm>
          <a:prstGeom prst="rect">
            <a:avLst/>
          </a:prstGeom>
          <a:noFill/>
          <a:ln w="9525">
            <a:noFill/>
            <a:miter lim="800000"/>
            <a:headEnd/>
            <a:tailEnd/>
          </a:ln>
        </p:spPr>
      </p:pic>
      <p:pic>
        <p:nvPicPr>
          <p:cNvPr id="4101" name="Picture 5"/>
          <p:cNvPicPr>
            <a:picLocks noChangeAspect="1" noChangeArrowheads="1"/>
          </p:cNvPicPr>
          <p:nvPr/>
        </p:nvPicPr>
        <p:blipFill>
          <a:blip r:embed="rId6"/>
          <a:srcRect/>
          <a:stretch>
            <a:fillRect/>
          </a:stretch>
        </p:blipFill>
        <p:spPr bwMode="auto">
          <a:xfrm>
            <a:off x="384367" y="3978275"/>
            <a:ext cx="2772903" cy="2743200"/>
          </a:xfrm>
          <a:prstGeom prst="rect">
            <a:avLst/>
          </a:prstGeom>
          <a:noFill/>
          <a:ln w="9525">
            <a:noFill/>
            <a:miter lim="800000"/>
            <a:headEnd/>
            <a:tailEnd/>
          </a:ln>
        </p:spPr>
      </p:pic>
      <p:pic>
        <p:nvPicPr>
          <p:cNvPr id="4102" name="Picture 6"/>
          <p:cNvPicPr>
            <a:picLocks noChangeAspect="1" noChangeArrowheads="1"/>
          </p:cNvPicPr>
          <p:nvPr/>
        </p:nvPicPr>
        <p:blipFill>
          <a:blip r:embed="rId7"/>
          <a:srcRect/>
          <a:stretch>
            <a:fillRect/>
          </a:stretch>
        </p:blipFill>
        <p:spPr bwMode="auto">
          <a:xfrm>
            <a:off x="3351004" y="3978275"/>
            <a:ext cx="2765387" cy="2743200"/>
          </a:xfrm>
          <a:prstGeom prst="rect">
            <a:avLst/>
          </a:prstGeom>
          <a:noFill/>
          <a:ln w="9525">
            <a:noFill/>
            <a:miter lim="800000"/>
            <a:headEnd/>
            <a:tailEnd/>
          </a:ln>
        </p:spPr>
      </p:pic>
      <p:pic>
        <p:nvPicPr>
          <p:cNvPr id="4103" name="Picture 7"/>
          <p:cNvPicPr>
            <a:picLocks noChangeAspect="1" noChangeArrowheads="1"/>
          </p:cNvPicPr>
          <p:nvPr/>
        </p:nvPicPr>
        <p:blipFill>
          <a:blip r:embed="rId8"/>
          <a:srcRect/>
          <a:stretch>
            <a:fillRect/>
          </a:stretch>
        </p:blipFill>
        <p:spPr bwMode="auto">
          <a:xfrm>
            <a:off x="6255121" y="3978275"/>
            <a:ext cx="2761639"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Summary of evaluation against ground in-situ</a:t>
            </a:r>
            <a:endParaRPr lang="en-US" sz="3000"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12</a:t>
            </a:fld>
            <a:endParaRPr lang="en-US"/>
          </a:p>
        </p:txBody>
      </p:sp>
      <p:sp>
        <p:nvSpPr>
          <p:cNvPr id="6" name="TextBox 5"/>
          <p:cNvSpPr txBox="1"/>
          <p:nvPr/>
        </p:nvSpPr>
        <p:spPr>
          <a:xfrm>
            <a:off x="754923" y="1105787"/>
            <a:ext cx="7764433" cy="646331"/>
          </a:xfrm>
          <a:prstGeom prst="rect">
            <a:avLst/>
          </a:prstGeom>
          <a:noFill/>
        </p:spPr>
        <p:txBody>
          <a:bodyPr wrap="square" rtlCol="0">
            <a:spAutoFit/>
          </a:bodyPr>
          <a:lstStyle/>
          <a:p>
            <a:r>
              <a:rPr lang="en-US" dirty="0" smtClean="0"/>
              <a:t>Table :  Evaluation of calibration performance using SURFRAD  data in January,</a:t>
            </a:r>
          </a:p>
          <a:p>
            <a:r>
              <a:rPr lang="en-US" dirty="0" smtClean="0"/>
              <a:t>April, July and October.</a:t>
            </a:r>
            <a:endParaRPr lang="en-US" dirty="0"/>
          </a:p>
        </p:txBody>
      </p:sp>
      <p:graphicFrame>
        <p:nvGraphicFramePr>
          <p:cNvPr id="7" name="Table 6"/>
          <p:cNvGraphicFramePr>
            <a:graphicFrameLocks noGrp="1"/>
          </p:cNvGraphicFramePr>
          <p:nvPr/>
        </p:nvGraphicFramePr>
        <p:xfrm>
          <a:off x="754923" y="1903226"/>
          <a:ext cx="7931876" cy="4818248"/>
        </p:xfrm>
        <a:graphic>
          <a:graphicData uri="http://schemas.openxmlformats.org/drawingml/2006/table">
            <a:tbl>
              <a:tblPr/>
              <a:tblGrid>
                <a:gridCol w="1357937"/>
                <a:gridCol w="1357937"/>
                <a:gridCol w="1500711"/>
                <a:gridCol w="1500711"/>
                <a:gridCol w="1397597"/>
                <a:gridCol w="816983"/>
              </a:tblGrid>
              <a:tr h="253592">
                <a:tc rowSpan="2">
                  <a:txBody>
                    <a:bodyPr/>
                    <a:lstStyle/>
                    <a:p>
                      <a:pPr marL="0" marR="0" algn="ctr">
                        <a:lnSpc>
                          <a:spcPct val="115000"/>
                        </a:lnSpc>
                        <a:spcBef>
                          <a:spcPts val="0"/>
                        </a:spcBef>
                        <a:spcAft>
                          <a:spcPts val="1000"/>
                        </a:spcAft>
                      </a:pPr>
                      <a:r>
                        <a:rPr lang="en-US" sz="1400" b="1" dirty="0">
                          <a:latin typeface="Calibri"/>
                          <a:ea typeface="SimSun"/>
                          <a:cs typeface="Times New Roman"/>
                        </a:rPr>
                        <a:t>Surface type  &amp; Day/night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AE0A"/>
                    </a:solidFill>
                  </a:tcPr>
                </a:tc>
                <a:tc gridSpan="2">
                  <a:txBody>
                    <a:bodyPr/>
                    <a:lstStyle/>
                    <a:p>
                      <a:pPr marL="0" marR="0" algn="ctr">
                        <a:lnSpc>
                          <a:spcPct val="115000"/>
                        </a:lnSpc>
                        <a:spcBef>
                          <a:spcPts val="0"/>
                        </a:spcBef>
                        <a:spcAft>
                          <a:spcPts val="1000"/>
                        </a:spcAft>
                      </a:pPr>
                      <a:r>
                        <a:rPr lang="en-US" sz="1400" b="1" dirty="0">
                          <a:latin typeface="Calibri"/>
                          <a:ea typeface="SimSun"/>
                          <a:cs typeface="Times New Roman"/>
                        </a:rPr>
                        <a:t>After Calibration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AE0A"/>
                    </a:solidFill>
                  </a:tcPr>
                </a:tc>
                <a:tc hMerge="1">
                  <a:txBody>
                    <a:bodyPr/>
                    <a:lstStyle/>
                    <a:p>
                      <a:endParaRPr lang="en-US"/>
                    </a:p>
                  </a:txBody>
                  <a:tcPr/>
                </a:tc>
                <a:tc gridSpan="2">
                  <a:txBody>
                    <a:bodyPr/>
                    <a:lstStyle/>
                    <a:p>
                      <a:pPr marL="0" marR="0" algn="ctr">
                        <a:lnSpc>
                          <a:spcPct val="115000"/>
                        </a:lnSpc>
                        <a:spcBef>
                          <a:spcPts val="0"/>
                        </a:spcBef>
                        <a:spcAft>
                          <a:spcPts val="1000"/>
                        </a:spcAft>
                      </a:pPr>
                      <a:r>
                        <a:rPr lang="en-US" sz="1400" b="1">
                          <a:latin typeface="Calibri"/>
                          <a:ea typeface="SimSun"/>
                          <a:cs typeface="Times New Roman"/>
                        </a:rPr>
                        <a:t>Before Calibration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AE0A"/>
                    </a:solidFill>
                  </a:tcPr>
                </a:tc>
                <a:tc hMerge="1">
                  <a:txBody>
                    <a:bodyPr/>
                    <a:lstStyle/>
                    <a:p>
                      <a:endParaRPr lang="en-US"/>
                    </a:p>
                  </a:txBody>
                  <a:tcPr/>
                </a:tc>
                <a:tc rowSpan="2">
                  <a:txBody>
                    <a:bodyPr/>
                    <a:lstStyle/>
                    <a:p>
                      <a:pPr marL="0" marR="0" algn="ctr">
                        <a:lnSpc>
                          <a:spcPct val="115000"/>
                        </a:lnSpc>
                        <a:spcBef>
                          <a:spcPts val="0"/>
                        </a:spcBef>
                        <a:spcAft>
                          <a:spcPts val="1000"/>
                        </a:spcAft>
                      </a:pPr>
                      <a:r>
                        <a:rPr lang="en-US" sz="1400" b="1" dirty="0">
                          <a:latin typeface="Calibri"/>
                          <a:ea typeface="SimSun"/>
                          <a:cs typeface="Times New Roman"/>
                        </a:rPr>
                        <a:t>Samples </a:t>
                      </a:r>
                    </a:p>
                  </a:txBody>
                  <a:tcPr marL="68580" marR="6858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AE0A"/>
                    </a:solidFill>
                  </a:tcPr>
                </a:tc>
              </a:tr>
              <a:tr h="253592">
                <a:tc vMerge="1">
                  <a:txBody>
                    <a:bodyPr/>
                    <a:lstStyle/>
                    <a:p>
                      <a:endParaRPr lang="en-US"/>
                    </a:p>
                  </a:txBody>
                  <a:tcPr/>
                </a:tc>
                <a:tc>
                  <a:txBody>
                    <a:bodyPr/>
                    <a:lstStyle/>
                    <a:p>
                      <a:pPr marL="0" marR="0" algn="ctr">
                        <a:lnSpc>
                          <a:spcPct val="115000"/>
                        </a:lnSpc>
                        <a:spcBef>
                          <a:spcPts val="0"/>
                        </a:spcBef>
                        <a:spcAft>
                          <a:spcPts val="1000"/>
                        </a:spcAft>
                      </a:pPr>
                      <a:r>
                        <a:rPr lang="en-US" sz="1400" b="1" dirty="0">
                          <a:latin typeface="Calibri"/>
                          <a:ea typeface="SimSun"/>
                          <a:cs typeface="Times New Roman"/>
                        </a:rPr>
                        <a:t>BIAS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AE0A"/>
                    </a:solidFill>
                  </a:tcPr>
                </a:tc>
                <a:tc>
                  <a:txBody>
                    <a:bodyPr/>
                    <a:lstStyle/>
                    <a:p>
                      <a:pPr marL="0" marR="0" algn="ctr">
                        <a:lnSpc>
                          <a:spcPct val="115000"/>
                        </a:lnSpc>
                        <a:spcBef>
                          <a:spcPts val="0"/>
                        </a:spcBef>
                        <a:spcAft>
                          <a:spcPts val="1000"/>
                        </a:spcAft>
                      </a:pPr>
                      <a:r>
                        <a:rPr lang="en-US" sz="1400" b="1" dirty="0">
                          <a:latin typeface="Calibri"/>
                          <a:ea typeface="SimSun"/>
                          <a:cs typeface="Times New Roman"/>
                        </a:rPr>
                        <a:t>STD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AE0A"/>
                    </a:solidFill>
                  </a:tcPr>
                </a:tc>
                <a:tc>
                  <a:txBody>
                    <a:bodyPr/>
                    <a:lstStyle/>
                    <a:p>
                      <a:pPr marL="0" marR="0" algn="ctr">
                        <a:lnSpc>
                          <a:spcPct val="115000"/>
                        </a:lnSpc>
                        <a:spcBef>
                          <a:spcPts val="0"/>
                        </a:spcBef>
                        <a:spcAft>
                          <a:spcPts val="1000"/>
                        </a:spcAft>
                      </a:pPr>
                      <a:r>
                        <a:rPr lang="en-US" sz="1400" b="1" dirty="0">
                          <a:latin typeface="Calibri"/>
                          <a:ea typeface="SimSun"/>
                          <a:cs typeface="Times New Roman"/>
                        </a:rPr>
                        <a:t>BIAS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AE0A"/>
                    </a:solidFill>
                  </a:tcPr>
                </a:tc>
                <a:tc>
                  <a:txBody>
                    <a:bodyPr/>
                    <a:lstStyle/>
                    <a:p>
                      <a:pPr marL="0" marR="0" algn="ctr">
                        <a:lnSpc>
                          <a:spcPct val="115000"/>
                        </a:lnSpc>
                        <a:spcBef>
                          <a:spcPts val="0"/>
                        </a:spcBef>
                        <a:spcAft>
                          <a:spcPts val="1000"/>
                        </a:spcAft>
                      </a:pPr>
                      <a:r>
                        <a:rPr lang="en-US" sz="1400" b="1" dirty="0">
                          <a:latin typeface="Calibri"/>
                          <a:ea typeface="SimSun"/>
                          <a:cs typeface="Times New Roman"/>
                        </a:rPr>
                        <a:t>STD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AE0A"/>
                    </a:solidFill>
                  </a:tcPr>
                </a:tc>
                <a:tc vMerge="1">
                  <a:txBody>
                    <a:bodyPr/>
                    <a:lstStyle/>
                    <a:p>
                      <a:endParaRPr lang="en-US"/>
                    </a:p>
                  </a:txBody>
                  <a:tcPr/>
                </a:tc>
              </a:tr>
              <a:tr h="253592">
                <a:tc>
                  <a:txBody>
                    <a:bodyPr/>
                    <a:lstStyle/>
                    <a:p>
                      <a:pPr marL="0" marR="0" algn="ctr">
                        <a:lnSpc>
                          <a:spcPct val="115000"/>
                        </a:lnSpc>
                        <a:spcBef>
                          <a:spcPts val="0"/>
                        </a:spcBef>
                        <a:spcAft>
                          <a:spcPts val="1000"/>
                        </a:spcAft>
                      </a:pPr>
                      <a:r>
                        <a:rPr lang="en-US" sz="1400" dirty="0">
                          <a:latin typeface="Calibri"/>
                          <a:ea typeface="SimSun"/>
                          <a:cs typeface="Times New Roman"/>
                        </a:rPr>
                        <a:t>16-day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smtClean="0">
                          <a:latin typeface="Calibri"/>
                          <a:ea typeface="SimSun"/>
                          <a:cs typeface="Times New Roman"/>
                        </a:rPr>
                        <a:t>-1.49 </a:t>
                      </a:r>
                      <a:endParaRPr lang="en-US" sz="1400" dirty="0">
                        <a:latin typeface="Calibri"/>
                        <a:ea typeface="SimSun"/>
                        <a:cs typeface="Times New Roman"/>
                      </a:endParaRP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smtClean="0">
                          <a:solidFill>
                            <a:schemeClr val="tx1"/>
                          </a:solidFill>
                          <a:latin typeface="Calibri"/>
                          <a:ea typeface="SimSun"/>
                          <a:cs typeface="Times New Roman"/>
                        </a:rPr>
                        <a:t>0.63 </a:t>
                      </a:r>
                      <a:endParaRPr lang="en-US" sz="1400" dirty="0">
                        <a:solidFill>
                          <a:schemeClr val="tx1"/>
                        </a:solidFill>
                        <a:latin typeface="Calibri"/>
                        <a:ea typeface="SimSun"/>
                        <a:cs typeface="Times New Roman"/>
                      </a:endParaRP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a:solidFill>
                            <a:schemeClr val="tx1"/>
                          </a:solidFill>
                          <a:latin typeface="Calibri"/>
                          <a:ea typeface="SimSun"/>
                          <a:cs typeface="Times New Roman"/>
                        </a:rPr>
                        <a:t>-0.92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a:solidFill>
                            <a:schemeClr val="tx1"/>
                          </a:solidFill>
                          <a:latin typeface="Calibri"/>
                          <a:ea typeface="SimSun"/>
                          <a:cs typeface="Times New Roman"/>
                        </a:rPr>
                        <a:t>2.39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3</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53592">
                <a:tc>
                  <a:txBody>
                    <a:bodyPr/>
                    <a:lstStyle/>
                    <a:p>
                      <a:pPr marL="0" marR="0" algn="ctr">
                        <a:lnSpc>
                          <a:spcPct val="115000"/>
                        </a:lnSpc>
                        <a:spcBef>
                          <a:spcPts val="0"/>
                        </a:spcBef>
                        <a:spcAft>
                          <a:spcPts val="1000"/>
                        </a:spcAft>
                      </a:pPr>
                      <a:r>
                        <a:rPr lang="en-US" sz="1400" dirty="0">
                          <a:latin typeface="Calibri"/>
                          <a:ea typeface="SimSun"/>
                          <a:cs typeface="Times New Roman"/>
                        </a:rPr>
                        <a:t>16-night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smtClean="0">
                          <a:solidFill>
                            <a:srgbClr val="003B68"/>
                          </a:solidFill>
                          <a:latin typeface="Calibri"/>
                          <a:ea typeface="SimSun"/>
                          <a:cs typeface="Times New Roman"/>
                        </a:rPr>
                        <a:t>0.13 </a:t>
                      </a:r>
                      <a:endParaRPr lang="en-US" sz="1400" dirty="0">
                        <a:solidFill>
                          <a:srgbClr val="003B68"/>
                        </a:solidFill>
                        <a:latin typeface="Calibri"/>
                        <a:ea typeface="SimSun"/>
                        <a:cs typeface="Times New Roman"/>
                      </a:endParaRP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smtClean="0">
                          <a:latin typeface="Calibri"/>
                          <a:ea typeface="SimSun"/>
                          <a:cs typeface="Times New Roman"/>
                        </a:rPr>
                        <a:t>0.71 </a:t>
                      </a:r>
                      <a:endParaRPr lang="en-US" sz="1400" dirty="0">
                        <a:latin typeface="Calibri"/>
                        <a:ea typeface="SimSun"/>
                        <a:cs typeface="Times New Roman"/>
                      </a:endParaRP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a:solidFill>
                            <a:srgbClr val="FF0000"/>
                          </a:solidFill>
                          <a:latin typeface="Calibri"/>
                          <a:ea typeface="SimSun"/>
                          <a:cs typeface="Times New Roman"/>
                        </a:rPr>
                        <a:t>-1.88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0.77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10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53592">
                <a:tc>
                  <a:txBody>
                    <a:bodyPr/>
                    <a:lstStyle/>
                    <a:p>
                      <a:pPr marL="0" marR="0" algn="ctr">
                        <a:lnSpc>
                          <a:spcPct val="115000"/>
                        </a:lnSpc>
                        <a:spcBef>
                          <a:spcPts val="0"/>
                        </a:spcBef>
                        <a:spcAft>
                          <a:spcPts val="1000"/>
                        </a:spcAft>
                      </a:pPr>
                      <a:r>
                        <a:rPr lang="en-US" sz="1400" dirty="0">
                          <a:latin typeface="Calibri"/>
                          <a:ea typeface="SimSun"/>
                          <a:cs typeface="Times New Roman"/>
                        </a:rPr>
                        <a:t>15-day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smtClean="0">
                          <a:solidFill>
                            <a:srgbClr val="00339A"/>
                          </a:solidFill>
                          <a:latin typeface="Calibri"/>
                          <a:ea typeface="SimSun"/>
                          <a:cs typeface="Times New Roman"/>
                        </a:rPr>
                        <a:t>0.58 </a:t>
                      </a:r>
                      <a:endParaRPr lang="en-US" sz="1400" dirty="0">
                        <a:solidFill>
                          <a:srgbClr val="00339A"/>
                        </a:solidFill>
                        <a:latin typeface="Calibri"/>
                        <a:ea typeface="SimSun"/>
                        <a:cs typeface="Times New Roman"/>
                      </a:endParaRP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smtClean="0">
                          <a:solidFill>
                            <a:schemeClr val="tx1"/>
                          </a:solidFill>
                          <a:latin typeface="Calibri"/>
                          <a:ea typeface="SimSun"/>
                          <a:cs typeface="Times New Roman"/>
                        </a:rPr>
                        <a:t>2.20 </a:t>
                      </a:r>
                      <a:endParaRPr lang="en-US" sz="1400" dirty="0">
                        <a:solidFill>
                          <a:schemeClr val="tx1"/>
                        </a:solidFill>
                        <a:latin typeface="Calibri"/>
                        <a:ea typeface="SimSun"/>
                        <a:cs typeface="Times New Roman"/>
                      </a:endParaRP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a:solidFill>
                            <a:srgbClr val="FF0000"/>
                          </a:solidFill>
                          <a:latin typeface="Calibri"/>
                          <a:ea typeface="SimSun"/>
                          <a:cs typeface="Times New Roman"/>
                        </a:rPr>
                        <a:t>-2.02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a:solidFill>
                            <a:schemeClr val="tx1"/>
                          </a:solidFill>
                          <a:latin typeface="Calibri"/>
                          <a:ea typeface="SimSun"/>
                          <a:cs typeface="Times New Roman"/>
                        </a:rPr>
                        <a:t>2.32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13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53592">
                <a:tc>
                  <a:txBody>
                    <a:bodyPr/>
                    <a:lstStyle/>
                    <a:p>
                      <a:pPr marL="0" marR="0" algn="ctr">
                        <a:lnSpc>
                          <a:spcPct val="115000"/>
                        </a:lnSpc>
                        <a:spcBef>
                          <a:spcPts val="0"/>
                        </a:spcBef>
                        <a:spcAft>
                          <a:spcPts val="1000"/>
                        </a:spcAft>
                      </a:pPr>
                      <a:r>
                        <a:rPr lang="en-US" sz="1400" dirty="0">
                          <a:latin typeface="Calibri"/>
                          <a:ea typeface="SimSun"/>
                          <a:cs typeface="Times New Roman"/>
                        </a:rPr>
                        <a:t>14-day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smtClean="0">
                          <a:solidFill>
                            <a:srgbClr val="003B68"/>
                          </a:solidFill>
                          <a:latin typeface="Calibri"/>
                          <a:ea typeface="SimSun"/>
                          <a:cs typeface="Times New Roman"/>
                        </a:rPr>
                        <a:t>0.00 </a:t>
                      </a:r>
                      <a:endParaRPr lang="en-US" sz="1400" dirty="0">
                        <a:solidFill>
                          <a:srgbClr val="003B68"/>
                        </a:solidFill>
                        <a:latin typeface="Calibri"/>
                        <a:ea typeface="SimSun"/>
                        <a:cs typeface="Times New Roman"/>
                      </a:endParaRP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smtClean="0">
                          <a:solidFill>
                            <a:srgbClr val="003B68"/>
                          </a:solidFill>
                          <a:latin typeface="Calibri"/>
                          <a:ea typeface="SimSun"/>
                          <a:cs typeface="Times New Roman"/>
                        </a:rPr>
                        <a:t>1.88 </a:t>
                      </a:r>
                      <a:endParaRPr lang="en-US" sz="1400" dirty="0">
                        <a:solidFill>
                          <a:srgbClr val="003B68"/>
                        </a:solidFill>
                        <a:latin typeface="Calibri"/>
                        <a:ea typeface="SimSun"/>
                        <a:cs typeface="Times New Roman"/>
                      </a:endParaRP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a:solidFill>
                            <a:srgbClr val="FF0000"/>
                          </a:solidFill>
                          <a:latin typeface="Calibri"/>
                          <a:ea typeface="SimSun"/>
                          <a:cs typeface="Times New Roman"/>
                        </a:rPr>
                        <a:t>1.53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smtClean="0">
                          <a:solidFill>
                            <a:srgbClr val="FF0000"/>
                          </a:solidFill>
                          <a:latin typeface="Calibri"/>
                          <a:ea typeface="SimSun"/>
                          <a:cs typeface="Times New Roman"/>
                        </a:rPr>
                        <a:t>3.26 </a:t>
                      </a:r>
                      <a:endParaRPr lang="en-US" sz="1400" dirty="0">
                        <a:solidFill>
                          <a:srgbClr val="FF0000"/>
                        </a:solidFill>
                        <a:latin typeface="Calibri"/>
                        <a:ea typeface="SimSun"/>
                        <a:cs typeface="Times New Roman"/>
                      </a:endParaRP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30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53592">
                <a:tc>
                  <a:txBody>
                    <a:bodyPr/>
                    <a:lstStyle/>
                    <a:p>
                      <a:pPr marL="0" marR="0" algn="ctr">
                        <a:lnSpc>
                          <a:spcPct val="115000"/>
                        </a:lnSpc>
                        <a:spcBef>
                          <a:spcPts val="0"/>
                        </a:spcBef>
                        <a:spcAft>
                          <a:spcPts val="1000"/>
                        </a:spcAft>
                      </a:pPr>
                      <a:r>
                        <a:rPr lang="en-US" sz="1400" dirty="0">
                          <a:latin typeface="Calibri"/>
                          <a:ea typeface="SimSun"/>
                          <a:cs typeface="Times New Roman"/>
                        </a:rPr>
                        <a:t>14-night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a:latin typeface="Calibri"/>
                          <a:ea typeface="SimSun"/>
                          <a:cs typeface="Times New Roman"/>
                        </a:rPr>
                        <a:t>0.02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a:latin typeface="Calibri"/>
                          <a:ea typeface="SimSun"/>
                          <a:cs typeface="Times New Roman"/>
                        </a:rPr>
                        <a:t>1.85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a:solidFill>
                            <a:schemeClr val="tx1"/>
                          </a:solidFill>
                          <a:latin typeface="Calibri"/>
                          <a:ea typeface="SimSun"/>
                          <a:cs typeface="Times New Roman"/>
                        </a:rPr>
                        <a:t>0.64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a:solidFill>
                            <a:schemeClr val="tx1"/>
                          </a:solidFill>
                          <a:latin typeface="Calibri"/>
                          <a:ea typeface="SimSun"/>
                          <a:cs typeface="Times New Roman"/>
                        </a:rPr>
                        <a:t>2.05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47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53592">
                <a:tc>
                  <a:txBody>
                    <a:bodyPr/>
                    <a:lstStyle/>
                    <a:p>
                      <a:pPr marL="0" marR="0" algn="ctr">
                        <a:lnSpc>
                          <a:spcPct val="115000"/>
                        </a:lnSpc>
                        <a:spcBef>
                          <a:spcPts val="0"/>
                        </a:spcBef>
                        <a:spcAft>
                          <a:spcPts val="1000"/>
                        </a:spcAft>
                      </a:pPr>
                      <a:r>
                        <a:rPr lang="en-US" sz="1400" dirty="0">
                          <a:latin typeface="Calibri"/>
                          <a:ea typeface="SimSun"/>
                          <a:cs typeface="Times New Roman"/>
                        </a:rPr>
                        <a:t>12-day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smtClean="0">
                          <a:latin typeface="Calibri"/>
                          <a:ea typeface="SimSun"/>
                          <a:cs typeface="Times New Roman"/>
                        </a:rPr>
                        <a:t>0.22</a:t>
                      </a:r>
                      <a:endParaRPr lang="en-US" sz="1400" dirty="0">
                        <a:latin typeface="Calibri"/>
                        <a:ea typeface="SimSun"/>
                        <a:cs typeface="Times New Roman"/>
                      </a:endParaRP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smtClean="0">
                          <a:solidFill>
                            <a:srgbClr val="003B68"/>
                          </a:solidFill>
                          <a:latin typeface="Calibri"/>
                          <a:ea typeface="SimSun"/>
                          <a:cs typeface="Times New Roman"/>
                        </a:rPr>
                        <a:t>2.05</a:t>
                      </a:r>
                      <a:r>
                        <a:rPr lang="en-US" sz="1400" dirty="0" smtClean="0">
                          <a:latin typeface="Calibri"/>
                          <a:ea typeface="SimSun"/>
                          <a:cs typeface="Times New Roman"/>
                        </a:rPr>
                        <a:t> </a:t>
                      </a:r>
                      <a:endParaRPr lang="en-US" sz="1400" dirty="0">
                        <a:latin typeface="Calibri"/>
                        <a:ea typeface="SimSun"/>
                        <a:cs typeface="Times New Roman"/>
                      </a:endParaRP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a:latin typeface="Calibri"/>
                          <a:ea typeface="SimSun"/>
                          <a:cs typeface="Times New Roman"/>
                        </a:rPr>
                        <a:t>0.72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a:solidFill>
                            <a:srgbClr val="FF0000"/>
                          </a:solidFill>
                          <a:latin typeface="Calibri"/>
                          <a:ea typeface="SimSun"/>
                          <a:cs typeface="Times New Roman"/>
                        </a:rPr>
                        <a:t>2.53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17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53592">
                <a:tc>
                  <a:txBody>
                    <a:bodyPr/>
                    <a:lstStyle/>
                    <a:p>
                      <a:pPr marL="0" marR="0" algn="ctr">
                        <a:lnSpc>
                          <a:spcPct val="115000"/>
                        </a:lnSpc>
                        <a:spcBef>
                          <a:spcPts val="0"/>
                        </a:spcBef>
                        <a:spcAft>
                          <a:spcPts val="1000"/>
                        </a:spcAft>
                      </a:pPr>
                      <a:r>
                        <a:rPr lang="en-US" sz="1400" dirty="0">
                          <a:latin typeface="Calibri"/>
                          <a:ea typeface="SimSun"/>
                          <a:cs typeface="Times New Roman"/>
                        </a:rPr>
                        <a:t>12-night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a:latin typeface="Calibri"/>
                          <a:ea typeface="SimSun"/>
                          <a:cs typeface="Times New Roman"/>
                        </a:rPr>
                        <a:t>-0.05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smtClean="0">
                          <a:latin typeface="Calibri"/>
                          <a:ea typeface="SimSun"/>
                          <a:cs typeface="Times New Roman"/>
                        </a:rPr>
                        <a:t>1.36 </a:t>
                      </a:r>
                      <a:endParaRPr lang="en-US" sz="1400" dirty="0">
                        <a:latin typeface="Calibri"/>
                        <a:ea typeface="SimSun"/>
                        <a:cs typeface="Times New Roman"/>
                      </a:endParaRP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a:latin typeface="Calibri"/>
                          <a:ea typeface="SimSun"/>
                          <a:cs typeface="Times New Roman"/>
                        </a:rPr>
                        <a:t>0.39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1.35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27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53592">
                <a:tc>
                  <a:txBody>
                    <a:bodyPr/>
                    <a:lstStyle/>
                    <a:p>
                      <a:pPr marL="0" marR="0" algn="ctr">
                        <a:lnSpc>
                          <a:spcPct val="115000"/>
                        </a:lnSpc>
                        <a:spcBef>
                          <a:spcPts val="0"/>
                        </a:spcBef>
                        <a:spcAft>
                          <a:spcPts val="1000"/>
                        </a:spcAft>
                      </a:pPr>
                      <a:r>
                        <a:rPr lang="en-US" sz="1400" dirty="0">
                          <a:latin typeface="Calibri"/>
                          <a:ea typeface="SimSun"/>
                          <a:cs typeface="Times New Roman"/>
                        </a:rPr>
                        <a:t>10-day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smtClean="0">
                          <a:solidFill>
                            <a:srgbClr val="00339A"/>
                          </a:solidFill>
                          <a:latin typeface="Calibri"/>
                          <a:ea typeface="SimSun"/>
                          <a:cs typeface="Times New Roman"/>
                        </a:rPr>
                        <a:t>-0.06</a:t>
                      </a:r>
                      <a:endParaRPr lang="en-US" sz="1400" dirty="0">
                        <a:solidFill>
                          <a:srgbClr val="00339A"/>
                        </a:solidFill>
                        <a:latin typeface="Calibri"/>
                        <a:ea typeface="SimSun"/>
                        <a:cs typeface="Times New Roman"/>
                      </a:endParaRP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smtClean="0">
                          <a:solidFill>
                            <a:srgbClr val="00339A"/>
                          </a:solidFill>
                          <a:latin typeface="Calibri"/>
                          <a:ea typeface="SimSun"/>
                          <a:cs typeface="Times New Roman"/>
                        </a:rPr>
                        <a:t>1.59 </a:t>
                      </a:r>
                      <a:endParaRPr lang="en-US" sz="1400" dirty="0">
                        <a:solidFill>
                          <a:srgbClr val="00339A"/>
                        </a:solidFill>
                        <a:latin typeface="Calibri"/>
                        <a:ea typeface="SimSun"/>
                        <a:cs typeface="Times New Roman"/>
                      </a:endParaRP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a:solidFill>
                            <a:srgbClr val="FF0000"/>
                          </a:solidFill>
                          <a:latin typeface="Calibri"/>
                          <a:ea typeface="SimSun"/>
                          <a:cs typeface="Times New Roman"/>
                        </a:rPr>
                        <a:t>4.39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a:solidFill>
                            <a:srgbClr val="FF0000"/>
                          </a:solidFill>
                          <a:latin typeface="Calibri"/>
                          <a:ea typeface="SimSun"/>
                          <a:cs typeface="Times New Roman"/>
                        </a:rPr>
                        <a:t>2.48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32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53592">
                <a:tc>
                  <a:txBody>
                    <a:bodyPr/>
                    <a:lstStyle/>
                    <a:p>
                      <a:pPr marL="0" marR="0" algn="ctr">
                        <a:lnSpc>
                          <a:spcPct val="115000"/>
                        </a:lnSpc>
                        <a:spcBef>
                          <a:spcPts val="0"/>
                        </a:spcBef>
                        <a:spcAft>
                          <a:spcPts val="1000"/>
                        </a:spcAft>
                      </a:pPr>
                      <a:r>
                        <a:rPr lang="en-US" sz="1400" dirty="0">
                          <a:latin typeface="Calibri"/>
                          <a:ea typeface="SimSun"/>
                          <a:cs typeface="Times New Roman"/>
                        </a:rPr>
                        <a:t>10-night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smtClean="0">
                          <a:latin typeface="Calibri"/>
                          <a:ea typeface="SimSun"/>
                          <a:cs typeface="Times New Roman"/>
                        </a:rPr>
                        <a:t>0.34 </a:t>
                      </a:r>
                      <a:endParaRPr lang="en-US" sz="1400" dirty="0">
                        <a:latin typeface="Calibri"/>
                        <a:ea typeface="SimSun"/>
                        <a:cs typeface="Times New Roman"/>
                      </a:endParaRP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smtClean="0">
                          <a:latin typeface="Calibri"/>
                          <a:ea typeface="SimSun"/>
                          <a:cs typeface="Times New Roman"/>
                        </a:rPr>
                        <a:t>1.04 </a:t>
                      </a:r>
                      <a:endParaRPr lang="en-US" sz="1400" dirty="0">
                        <a:latin typeface="Calibri"/>
                        <a:ea typeface="SimSun"/>
                        <a:cs typeface="Times New Roman"/>
                      </a:endParaRP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-0.19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1.04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51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53592">
                <a:tc>
                  <a:txBody>
                    <a:bodyPr/>
                    <a:lstStyle/>
                    <a:p>
                      <a:pPr marL="0" marR="0" algn="ctr">
                        <a:lnSpc>
                          <a:spcPct val="115000"/>
                        </a:lnSpc>
                        <a:spcBef>
                          <a:spcPts val="0"/>
                        </a:spcBef>
                        <a:spcAft>
                          <a:spcPts val="1000"/>
                        </a:spcAft>
                      </a:pPr>
                      <a:r>
                        <a:rPr lang="en-US" sz="1400" dirty="0">
                          <a:latin typeface="Calibri"/>
                          <a:ea typeface="SimSun"/>
                          <a:cs typeface="Times New Roman"/>
                        </a:rPr>
                        <a:t>8-day</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a:solidFill>
                            <a:srgbClr val="003B68"/>
                          </a:solidFill>
                          <a:latin typeface="Calibri"/>
                          <a:ea typeface="SimSun"/>
                          <a:cs typeface="Times New Roman"/>
                        </a:rPr>
                        <a:t>-</a:t>
                      </a:r>
                      <a:r>
                        <a:rPr lang="en-US" sz="1400" dirty="0" smtClean="0">
                          <a:solidFill>
                            <a:srgbClr val="003B68"/>
                          </a:solidFill>
                          <a:latin typeface="Calibri"/>
                          <a:ea typeface="SimSun"/>
                          <a:cs typeface="Times New Roman"/>
                        </a:rPr>
                        <a:t>0.28</a:t>
                      </a:r>
                      <a:endParaRPr lang="en-US" sz="1400" dirty="0">
                        <a:solidFill>
                          <a:srgbClr val="003B68"/>
                        </a:solidFill>
                        <a:latin typeface="Calibri"/>
                        <a:ea typeface="SimSun"/>
                        <a:cs typeface="Times New Roman"/>
                      </a:endParaRP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smtClean="0">
                          <a:latin typeface="Calibri"/>
                          <a:ea typeface="SimSun"/>
                          <a:cs typeface="Times New Roman"/>
                        </a:rPr>
                        <a:t>1.39</a:t>
                      </a:r>
                      <a:endParaRPr lang="en-US" sz="1400" dirty="0">
                        <a:latin typeface="Calibri"/>
                        <a:ea typeface="SimSun"/>
                        <a:cs typeface="Times New Roman"/>
                      </a:endParaRP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a:solidFill>
                            <a:srgbClr val="FF0000"/>
                          </a:solidFill>
                          <a:latin typeface="Calibri"/>
                          <a:ea typeface="SimSun"/>
                          <a:cs typeface="Times New Roman"/>
                        </a:rPr>
                        <a:t>-2.14</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a:latin typeface="Calibri"/>
                          <a:ea typeface="SimSun"/>
                          <a:cs typeface="Times New Roman"/>
                        </a:rPr>
                        <a:t>1.48</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a:latin typeface="Calibri"/>
                          <a:ea typeface="SimSun"/>
                          <a:cs typeface="Times New Roman"/>
                        </a:rPr>
                        <a:t>4</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53592">
                <a:tc>
                  <a:txBody>
                    <a:bodyPr/>
                    <a:lstStyle/>
                    <a:p>
                      <a:pPr marL="0" marR="0" algn="ctr">
                        <a:lnSpc>
                          <a:spcPct val="115000"/>
                        </a:lnSpc>
                        <a:spcBef>
                          <a:spcPts val="0"/>
                        </a:spcBef>
                        <a:spcAft>
                          <a:spcPts val="1000"/>
                        </a:spcAft>
                      </a:pPr>
                      <a:r>
                        <a:rPr lang="en-US" sz="1400" dirty="0">
                          <a:latin typeface="Calibri"/>
                          <a:ea typeface="SimSun"/>
                          <a:cs typeface="Times New Roman"/>
                        </a:rPr>
                        <a:t>8-night</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smtClean="0">
                          <a:solidFill>
                            <a:srgbClr val="00339A"/>
                          </a:solidFill>
                          <a:latin typeface="Calibri"/>
                          <a:ea typeface="SimSun"/>
                          <a:cs typeface="Times New Roman"/>
                        </a:rPr>
                        <a:t>0.97</a:t>
                      </a:r>
                      <a:endParaRPr lang="en-US" sz="1400" dirty="0">
                        <a:solidFill>
                          <a:srgbClr val="00339A"/>
                        </a:solidFill>
                        <a:latin typeface="Calibri"/>
                        <a:ea typeface="SimSun"/>
                        <a:cs typeface="Times New Roman"/>
                      </a:endParaRP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smtClean="0">
                          <a:latin typeface="Calibri"/>
                          <a:ea typeface="SimSun"/>
                          <a:cs typeface="Times New Roman"/>
                        </a:rPr>
                        <a:t>0.79</a:t>
                      </a:r>
                      <a:endParaRPr lang="en-US" sz="1400" dirty="0">
                        <a:latin typeface="Calibri"/>
                        <a:ea typeface="SimSun"/>
                        <a:cs typeface="Times New Roman"/>
                      </a:endParaRP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a:solidFill>
                            <a:srgbClr val="FF0000"/>
                          </a:solidFill>
                          <a:latin typeface="Calibri"/>
                          <a:ea typeface="SimSun"/>
                          <a:cs typeface="Times New Roman"/>
                        </a:rPr>
                        <a:t>1.57</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0.79</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3</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53592">
                <a:tc>
                  <a:txBody>
                    <a:bodyPr/>
                    <a:lstStyle/>
                    <a:p>
                      <a:pPr marL="0" marR="0" algn="ctr">
                        <a:lnSpc>
                          <a:spcPct val="115000"/>
                        </a:lnSpc>
                        <a:spcBef>
                          <a:spcPts val="0"/>
                        </a:spcBef>
                        <a:spcAft>
                          <a:spcPts val="1000"/>
                        </a:spcAft>
                      </a:pPr>
                      <a:r>
                        <a:rPr lang="en-US" sz="1400" dirty="0">
                          <a:latin typeface="Calibri"/>
                          <a:ea typeface="SimSun"/>
                          <a:cs typeface="Times New Roman"/>
                        </a:rPr>
                        <a:t>7-day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a:solidFill>
                            <a:schemeClr val="tx2"/>
                          </a:solidFill>
                          <a:latin typeface="Calibri"/>
                          <a:ea typeface="SimSun"/>
                          <a:cs typeface="Times New Roman"/>
                        </a:rPr>
                        <a:t>-</a:t>
                      </a:r>
                      <a:r>
                        <a:rPr lang="en-US" sz="1400" dirty="0" smtClean="0">
                          <a:solidFill>
                            <a:schemeClr val="tx2"/>
                          </a:solidFill>
                          <a:latin typeface="Calibri"/>
                          <a:ea typeface="SimSun"/>
                          <a:cs typeface="Times New Roman"/>
                        </a:rPr>
                        <a:t>0.01 </a:t>
                      </a:r>
                      <a:endParaRPr lang="en-US" sz="1400" dirty="0">
                        <a:solidFill>
                          <a:schemeClr val="tx2"/>
                        </a:solidFill>
                        <a:latin typeface="Calibri"/>
                        <a:ea typeface="SimSun"/>
                        <a:cs typeface="Times New Roman"/>
                      </a:endParaRP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smtClean="0">
                          <a:solidFill>
                            <a:schemeClr val="tx2"/>
                          </a:solidFill>
                          <a:latin typeface="Calibri"/>
                          <a:ea typeface="SimSun"/>
                          <a:cs typeface="Times New Roman"/>
                        </a:rPr>
                        <a:t>1.00 </a:t>
                      </a:r>
                      <a:endParaRPr lang="en-US" sz="1400" dirty="0">
                        <a:solidFill>
                          <a:schemeClr val="tx2"/>
                        </a:solidFill>
                        <a:latin typeface="Calibri"/>
                        <a:ea typeface="SimSun"/>
                        <a:cs typeface="Times New Roman"/>
                      </a:endParaRP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1.14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2.01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a:latin typeface="Calibri"/>
                          <a:ea typeface="SimSun"/>
                          <a:cs typeface="Times New Roman"/>
                        </a:rPr>
                        <a:t>28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53592">
                <a:tc>
                  <a:txBody>
                    <a:bodyPr/>
                    <a:lstStyle/>
                    <a:p>
                      <a:pPr marL="0" marR="0" algn="ctr">
                        <a:lnSpc>
                          <a:spcPct val="115000"/>
                        </a:lnSpc>
                        <a:spcBef>
                          <a:spcPts val="0"/>
                        </a:spcBef>
                        <a:spcAft>
                          <a:spcPts val="1000"/>
                        </a:spcAft>
                      </a:pPr>
                      <a:r>
                        <a:rPr lang="en-US" sz="1400" dirty="0">
                          <a:latin typeface="Calibri"/>
                          <a:ea typeface="SimSun"/>
                          <a:cs typeface="Times New Roman"/>
                        </a:rPr>
                        <a:t>7-night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a:solidFill>
                            <a:srgbClr val="003B68"/>
                          </a:solidFill>
                          <a:latin typeface="Calibri"/>
                          <a:ea typeface="SimSun"/>
                          <a:cs typeface="Times New Roman"/>
                        </a:rPr>
                        <a:t>-0.01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0.68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a:solidFill>
                            <a:srgbClr val="FF0000"/>
                          </a:solidFill>
                          <a:latin typeface="Calibri"/>
                          <a:ea typeface="SimSun"/>
                          <a:cs typeface="Times New Roman"/>
                        </a:rPr>
                        <a:t>-1.88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0.68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a:latin typeface="Calibri"/>
                          <a:ea typeface="SimSun"/>
                          <a:cs typeface="Times New Roman"/>
                        </a:rPr>
                        <a:t>31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53592">
                <a:tc>
                  <a:txBody>
                    <a:bodyPr/>
                    <a:lstStyle/>
                    <a:p>
                      <a:pPr marL="0" marR="0" algn="ctr">
                        <a:lnSpc>
                          <a:spcPct val="115000"/>
                        </a:lnSpc>
                        <a:spcBef>
                          <a:spcPts val="0"/>
                        </a:spcBef>
                        <a:spcAft>
                          <a:spcPts val="1000"/>
                        </a:spcAft>
                      </a:pPr>
                      <a:r>
                        <a:rPr lang="en-US" sz="1400">
                          <a:latin typeface="Calibri"/>
                          <a:ea typeface="SimSun"/>
                          <a:cs typeface="Times New Roman"/>
                        </a:rPr>
                        <a:t>6-day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smtClean="0">
                          <a:solidFill>
                            <a:schemeClr val="tx2"/>
                          </a:solidFill>
                          <a:latin typeface="Calibri"/>
                          <a:ea typeface="SimSun"/>
                          <a:cs typeface="Times New Roman"/>
                        </a:rPr>
                        <a:t>0.13 </a:t>
                      </a:r>
                      <a:endParaRPr lang="en-US" sz="1400" dirty="0">
                        <a:solidFill>
                          <a:schemeClr val="tx2"/>
                        </a:solidFill>
                        <a:latin typeface="Calibri"/>
                        <a:ea typeface="SimSun"/>
                        <a:cs typeface="Times New Roman"/>
                      </a:endParaRP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smtClean="0">
                          <a:solidFill>
                            <a:schemeClr val="tx2"/>
                          </a:solidFill>
                          <a:latin typeface="Calibri"/>
                          <a:ea typeface="SimSun"/>
                          <a:cs typeface="Times New Roman"/>
                        </a:rPr>
                        <a:t>1.04</a:t>
                      </a:r>
                      <a:r>
                        <a:rPr lang="en-US" sz="1400" dirty="0" smtClean="0">
                          <a:latin typeface="Calibri"/>
                          <a:ea typeface="SimSun"/>
                          <a:cs typeface="Times New Roman"/>
                        </a:rPr>
                        <a:t> </a:t>
                      </a:r>
                      <a:endParaRPr lang="en-US" sz="1400" dirty="0">
                        <a:latin typeface="Calibri"/>
                        <a:ea typeface="SimSun"/>
                        <a:cs typeface="Times New Roman"/>
                      </a:endParaRP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1.3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1.95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a:latin typeface="Calibri"/>
                          <a:ea typeface="SimSun"/>
                          <a:cs typeface="Times New Roman"/>
                        </a:rPr>
                        <a:t>5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53592">
                <a:tc>
                  <a:txBody>
                    <a:bodyPr/>
                    <a:lstStyle/>
                    <a:p>
                      <a:pPr marL="0" marR="0" algn="ctr">
                        <a:lnSpc>
                          <a:spcPct val="115000"/>
                        </a:lnSpc>
                        <a:spcBef>
                          <a:spcPts val="0"/>
                        </a:spcBef>
                        <a:spcAft>
                          <a:spcPts val="1000"/>
                        </a:spcAft>
                      </a:pPr>
                      <a:r>
                        <a:rPr lang="en-US" sz="1400">
                          <a:latin typeface="Calibri"/>
                          <a:ea typeface="SimSun"/>
                          <a:cs typeface="Times New Roman"/>
                        </a:rPr>
                        <a:t>6-night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smtClean="0">
                          <a:latin typeface="Calibri"/>
                          <a:ea typeface="SimSun"/>
                          <a:cs typeface="Times New Roman"/>
                        </a:rPr>
                        <a:t>0.63 </a:t>
                      </a:r>
                      <a:endParaRPr lang="en-US" sz="1400" dirty="0">
                        <a:latin typeface="Calibri"/>
                        <a:ea typeface="SimSun"/>
                        <a:cs typeface="Times New Roman"/>
                      </a:endParaRP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smtClean="0">
                          <a:latin typeface="Calibri"/>
                          <a:ea typeface="SimSun"/>
                          <a:cs typeface="Times New Roman"/>
                        </a:rPr>
                        <a:t>0.36 </a:t>
                      </a:r>
                      <a:endParaRPr lang="en-US" sz="1400" dirty="0">
                        <a:latin typeface="Calibri"/>
                        <a:ea typeface="SimSun"/>
                        <a:cs typeface="Times New Roman"/>
                      </a:endParaRP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a:latin typeface="Calibri"/>
                          <a:ea typeface="SimSun"/>
                          <a:cs typeface="Times New Roman"/>
                        </a:rPr>
                        <a:t>-1.31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a:latin typeface="Calibri"/>
                          <a:ea typeface="SimSun"/>
                          <a:cs typeface="Times New Roman"/>
                        </a:rPr>
                        <a:t>0.21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a:latin typeface="Calibri"/>
                          <a:ea typeface="SimSun"/>
                          <a:cs typeface="Times New Roman"/>
                        </a:rPr>
                        <a:t>4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53592">
                <a:tc>
                  <a:txBody>
                    <a:bodyPr/>
                    <a:lstStyle/>
                    <a:p>
                      <a:pPr marL="0" marR="0" algn="ctr">
                        <a:lnSpc>
                          <a:spcPct val="115000"/>
                        </a:lnSpc>
                        <a:spcBef>
                          <a:spcPts val="0"/>
                        </a:spcBef>
                        <a:spcAft>
                          <a:spcPts val="1000"/>
                        </a:spcAft>
                      </a:pPr>
                      <a:r>
                        <a:rPr lang="en-US" sz="1400">
                          <a:latin typeface="Calibri"/>
                          <a:ea typeface="SimSun"/>
                          <a:cs typeface="Times New Roman"/>
                        </a:rPr>
                        <a:t>4-day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a:solidFill>
                            <a:srgbClr val="00339A"/>
                          </a:solidFill>
                          <a:latin typeface="Calibri"/>
                          <a:ea typeface="SimSun"/>
                          <a:cs typeface="Times New Roman"/>
                        </a:rPr>
                        <a:t>-</a:t>
                      </a:r>
                      <a:r>
                        <a:rPr lang="en-US" sz="1400" dirty="0" smtClean="0">
                          <a:solidFill>
                            <a:srgbClr val="00339A"/>
                          </a:solidFill>
                          <a:latin typeface="Calibri"/>
                          <a:ea typeface="SimSun"/>
                          <a:cs typeface="Times New Roman"/>
                        </a:rPr>
                        <a:t>0.45 </a:t>
                      </a:r>
                      <a:endParaRPr lang="en-US" sz="1400" dirty="0">
                        <a:solidFill>
                          <a:srgbClr val="00339A"/>
                        </a:solidFill>
                        <a:latin typeface="Calibri"/>
                        <a:ea typeface="SimSun"/>
                        <a:cs typeface="Times New Roman"/>
                      </a:endParaRP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smtClean="0">
                          <a:latin typeface="Calibri"/>
                          <a:ea typeface="SimSun"/>
                          <a:cs typeface="Times New Roman"/>
                        </a:rPr>
                        <a:t>1.43 </a:t>
                      </a:r>
                      <a:endParaRPr lang="en-US" sz="1400" dirty="0">
                        <a:latin typeface="Calibri"/>
                        <a:ea typeface="SimSun"/>
                        <a:cs typeface="Times New Roman"/>
                      </a:endParaRP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a:solidFill>
                            <a:srgbClr val="FF0000"/>
                          </a:solidFill>
                          <a:latin typeface="Calibri"/>
                          <a:ea typeface="SimSun"/>
                          <a:cs typeface="Times New Roman"/>
                        </a:rPr>
                        <a:t>3.31</a:t>
                      </a:r>
                      <a:r>
                        <a:rPr lang="en-US" sz="1400" dirty="0">
                          <a:latin typeface="Calibri"/>
                          <a:ea typeface="SimSun"/>
                          <a:cs typeface="Times New Roman"/>
                        </a:rPr>
                        <a:t>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1.06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a:latin typeface="Calibri"/>
                          <a:ea typeface="SimSun"/>
                          <a:cs typeface="Times New Roman"/>
                        </a:rPr>
                        <a:t>5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53592">
                <a:tc>
                  <a:txBody>
                    <a:bodyPr/>
                    <a:lstStyle/>
                    <a:p>
                      <a:pPr marL="0" marR="0" algn="ctr">
                        <a:lnSpc>
                          <a:spcPct val="115000"/>
                        </a:lnSpc>
                        <a:spcBef>
                          <a:spcPts val="0"/>
                        </a:spcBef>
                        <a:spcAft>
                          <a:spcPts val="1000"/>
                        </a:spcAft>
                      </a:pPr>
                      <a:r>
                        <a:rPr lang="en-US" sz="1400">
                          <a:latin typeface="Calibri"/>
                          <a:ea typeface="SimSun"/>
                          <a:cs typeface="Times New Roman"/>
                        </a:rPr>
                        <a:t>4-night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a:latin typeface="Calibri"/>
                          <a:ea typeface="SimSun"/>
                          <a:cs typeface="Times New Roman"/>
                        </a:rPr>
                        <a:t>-</a:t>
                      </a:r>
                      <a:r>
                        <a:rPr lang="en-US" sz="1400" dirty="0" smtClean="0">
                          <a:latin typeface="Calibri"/>
                          <a:ea typeface="SimSun"/>
                          <a:cs typeface="Times New Roman"/>
                        </a:rPr>
                        <a:t>0.55 </a:t>
                      </a:r>
                      <a:endParaRPr lang="en-US" sz="1400" dirty="0">
                        <a:latin typeface="Calibri"/>
                        <a:ea typeface="SimSun"/>
                        <a:cs typeface="Times New Roman"/>
                      </a:endParaRP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pPr>
                      <a:endParaRPr lang="en-US" sz="1400">
                        <a:latin typeface="Calibri"/>
                      </a:endParaRP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-0.55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pPr>
                      <a:endParaRPr lang="en-US" sz="1400">
                        <a:latin typeface="Calibri"/>
                      </a:endParaRP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1000"/>
                        </a:spcAft>
                      </a:pPr>
                      <a:r>
                        <a:rPr lang="en-US" sz="1400" dirty="0">
                          <a:latin typeface="Calibri"/>
                          <a:ea typeface="SimSun"/>
                          <a:cs typeface="Times New Roman"/>
                        </a:rPr>
                        <a:t>1 </a:t>
                      </a:r>
                    </a:p>
                  </a:txBody>
                  <a:tcPr marL="68580" marR="6858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Calibration Performance</a:t>
            </a:r>
            <a:endParaRPr lang="en-US" dirty="0"/>
          </a:p>
        </p:txBody>
      </p:sp>
      <p:sp>
        <p:nvSpPr>
          <p:cNvPr id="9" name="TextBox 8"/>
          <p:cNvSpPr txBox="1"/>
          <p:nvPr/>
        </p:nvSpPr>
        <p:spPr>
          <a:xfrm>
            <a:off x="457200" y="1275897"/>
            <a:ext cx="8527315" cy="923330"/>
          </a:xfrm>
          <a:prstGeom prst="rect">
            <a:avLst/>
          </a:prstGeom>
          <a:noFill/>
        </p:spPr>
        <p:txBody>
          <a:bodyPr wrap="square" rtlCol="0">
            <a:spAutoFit/>
          </a:bodyPr>
          <a:lstStyle/>
          <a:p>
            <a:r>
              <a:rPr lang="en-US" dirty="0" smtClean="0"/>
              <a:t>Calibration performance is evaluated  using MODIS Aqua LST as a reference. Two SNOs for  both day and night between NPP and AQUA in each month of January, April, July and October are selected.  Below is the table for the SNOs obtained for evaluation</a:t>
            </a:r>
            <a:endParaRPr lang="en-US" dirty="0"/>
          </a:p>
        </p:txBody>
      </p:sp>
      <p:graphicFrame>
        <p:nvGraphicFramePr>
          <p:cNvPr id="10" name="Table 9"/>
          <p:cNvGraphicFramePr>
            <a:graphicFrameLocks noGrp="1"/>
          </p:cNvGraphicFramePr>
          <p:nvPr/>
        </p:nvGraphicFramePr>
        <p:xfrm>
          <a:off x="457200" y="2471733"/>
          <a:ext cx="8229598" cy="3556926"/>
        </p:xfrm>
        <a:graphic>
          <a:graphicData uri="http://schemas.openxmlformats.org/drawingml/2006/table">
            <a:tbl>
              <a:tblPr/>
              <a:tblGrid>
                <a:gridCol w="832846"/>
                <a:gridCol w="1480225"/>
                <a:gridCol w="1480225"/>
                <a:gridCol w="1481101"/>
                <a:gridCol w="1480225"/>
                <a:gridCol w="1474976"/>
              </a:tblGrid>
              <a:tr h="395214">
                <a:tc>
                  <a:txBody>
                    <a:bodyPr/>
                    <a:lstStyle/>
                    <a:p>
                      <a:pPr marL="0" marR="0" algn="ctr">
                        <a:lnSpc>
                          <a:spcPct val="115000"/>
                        </a:lnSpc>
                        <a:spcBef>
                          <a:spcPts val="0"/>
                        </a:spcBef>
                        <a:spcAft>
                          <a:spcPts val="0"/>
                        </a:spcAft>
                      </a:pPr>
                      <a:r>
                        <a:rPr lang="en-US" sz="1800" dirty="0">
                          <a:latin typeface="Calibri"/>
                          <a:ea typeface="Times New Roman"/>
                          <a:cs typeface="Times New Roman"/>
                        </a:rPr>
                        <a:t>Index</a:t>
                      </a:r>
                      <a:endParaRPr lang="en-US" sz="1800" dirty="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F4FAA4"/>
                    </a:solidFill>
                  </a:tcPr>
                </a:tc>
                <a:tc>
                  <a:txBody>
                    <a:bodyPr/>
                    <a:lstStyle/>
                    <a:p>
                      <a:pPr marL="0" marR="0" algn="ctr">
                        <a:lnSpc>
                          <a:spcPct val="115000"/>
                        </a:lnSpc>
                        <a:spcBef>
                          <a:spcPts val="0"/>
                        </a:spcBef>
                        <a:spcAft>
                          <a:spcPts val="0"/>
                        </a:spcAft>
                      </a:pPr>
                      <a:r>
                        <a:rPr lang="en-US" sz="1800" dirty="0">
                          <a:latin typeface="Calibri"/>
                          <a:ea typeface="Times New Roman"/>
                          <a:cs typeface="Times New Roman"/>
                        </a:rPr>
                        <a:t>Date (AQUA)</a:t>
                      </a:r>
                      <a:endParaRPr lang="en-US" sz="1800" dirty="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F4FAA4"/>
                    </a:solidFill>
                  </a:tcPr>
                </a:tc>
                <a:tc>
                  <a:txBody>
                    <a:bodyPr/>
                    <a:lstStyle/>
                    <a:p>
                      <a:pPr marL="0" marR="0" algn="ctr">
                        <a:lnSpc>
                          <a:spcPct val="115000"/>
                        </a:lnSpc>
                        <a:spcBef>
                          <a:spcPts val="0"/>
                        </a:spcBef>
                        <a:spcAft>
                          <a:spcPts val="0"/>
                        </a:spcAft>
                      </a:pPr>
                      <a:r>
                        <a:rPr lang="en-US" sz="1800" dirty="0">
                          <a:latin typeface="Calibri"/>
                          <a:ea typeface="Times New Roman"/>
                          <a:cs typeface="Times New Roman"/>
                        </a:rPr>
                        <a:t>Time (AQUA)</a:t>
                      </a:r>
                      <a:endParaRPr lang="en-US" sz="1800" dirty="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F4FAA4"/>
                    </a:solidFill>
                  </a:tcPr>
                </a:tc>
                <a:tc>
                  <a:txBody>
                    <a:bodyPr/>
                    <a:lstStyle/>
                    <a:p>
                      <a:pPr marL="0" marR="0" algn="ctr">
                        <a:lnSpc>
                          <a:spcPct val="115000"/>
                        </a:lnSpc>
                        <a:spcBef>
                          <a:spcPts val="0"/>
                        </a:spcBef>
                        <a:spcAft>
                          <a:spcPts val="0"/>
                        </a:spcAft>
                      </a:pPr>
                      <a:r>
                        <a:rPr lang="en-US" sz="1800" dirty="0">
                          <a:latin typeface="Calibri"/>
                          <a:ea typeface="Times New Roman"/>
                          <a:cs typeface="Times New Roman"/>
                        </a:rPr>
                        <a:t>AQUA </a:t>
                      </a:r>
                      <a:r>
                        <a:rPr lang="en-US" sz="1800" dirty="0" err="1">
                          <a:latin typeface="Calibri"/>
                          <a:ea typeface="Times New Roman"/>
                          <a:cs typeface="Times New Roman"/>
                        </a:rPr>
                        <a:t>Lat,Lon</a:t>
                      </a:r>
                      <a:endParaRPr lang="en-US" sz="1800" dirty="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F4FAA4"/>
                    </a:solidFill>
                  </a:tcPr>
                </a:tc>
                <a:tc>
                  <a:txBody>
                    <a:bodyPr/>
                    <a:lstStyle/>
                    <a:p>
                      <a:pPr marL="0" marR="0" algn="ctr">
                        <a:lnSpc>
                          <a:spcPct val="115000"/>
                        </a:lnSpc>
                        <a:spcBef>
                          <a:spcPts val="0"/>
                        </a:spcBef>
                        <a:spcAft>
                          <a:spcPts val="0"/>
                        </a:spcAft>
                      </a:pPr>
                      <a:r>
                        <a:rPr lang="en-US" sz="1800" dirty="0">
                          <a:latin typeface="Calibri"/>
                          <a:ea typeface="Times New Roman"/>
                          <a:cs typeface="Times New Roman"/>
                        </a:rPr>
                        <a:t>Time (NPP)</a:t>
                      </a:r>
                      <a:endParaRPr lang="en-US" sz="1800" dirty="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F4FAA4"/>
                    </a:solidFill>
                  </a:tcPr>
                </a:tc>
                <a:tc>
                  <a:txBody>
                    <a:bodyPr/>
                    <a:lstStyle/>
                    <a:p>
                      <a:pPr marL="0" marR="0" algn="ctr">
                        <a:lnSpc>
                          <a:spcPct val="115000"/>
                        </a:lnSpc>
                        <a:spcBef>
                          <a:spcPts val="0"/>
                        </a:spcBef>
                        <a:spcAft>
                          <a:spcPts val="0"/>
                        </a:spcAft>
                      </a:pPr>
                      <a:r>
                        <a:rPr lang="en-US" sz="1800" dirty="0">
                          <a:latin typeface="Calibri"/>
                          <a:ea typeface="Times New Roman"/>
                          <a:cs typeface="Times New Roman"/>
                        </a:rPr>
                        <a:t>NPP </a:t>
                      </a:r>
                      <a:r>
                        <a:rPr lang="en-US" sz="1800" dirty="0" err="1">
                          <a:latin typeface="Calibri"/>
                          <a:ea typeface="Times New Roman"/>
                          <a:cs typeface="Times New Roman"/>
                        </a:rPr>
                        <a:t>Lat,Lon</a:t>
                      </a:r>
                      <a:endParaRPr lang="en-US" sz="1800" dirty="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F4FAA4"/>
                    </a:solidFill>
                  </a:tcPr>
                </a:tc>
              </a:tr>
              <a:tr h="395214">
                <a:tc>
                  <a:txBody>
                    <a:bodyPr/>
                    <a:lstStyle/>
                    <a:p>
                      <a:pPr marL="0" marR="0" algn="ctr">
                        <a:lnSpc>
                          <a:spcPct val="115000"/>
                        </a:lnSpc>
                        <a:spcBef>
                          <a:spcPts val="0"/>
                        </a:spcBef>
                        <a:spcAft>
                          <a:spcPts val="0"/>
                        </a:spcAft>
                      </a:pPr>
                      <a:r>
                        <a:rPr lang="en-US" sz="1800" dirty="0">
                          <a:latin typeface="Calibri"/>
                          <a:ea typeface="Times New Roman"/>
                          <a:cs typeface="Times New Roman"/>
                        </a:rPr>
                        <a:t>1</a:t>
                      </a:r>
                      <a:endParaRPr lang="en-US" sz="1800" dirty="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a:latin typeface="Calibri"/>
                          <a:ea typeface="Times New Roman"/>
                          <a:cs typeface="Times New Roman"/>
                        </a:rPr>
                        <a:t>01/08/2013</a:t>
                      </a:r>
                      <a:endParaRPr lang="en-US" sz="180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dirty="0">
                          <a:latin typeface="Calibri"/>
                          <a:ea typeface="Times New Roman"/>
                          <a:cs typeface="Times New Roman"/>
                        </a:rPr>
                        <a:t>08:58:00 </a:t>
                      </a:r>
                      <a:endParaRPr lang="en-US" sz="1800" dirty="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dirty="0">
                          <a:latin typeface="Calibri"/>
                          <a:ea typeface="Times New Roman"/>
                          <a:cs typeface="Times New Roman"/>
                        </a:rPr>
                        <a:t>49.94,-100.82 </a:t>
                      </a:r>
                      <a:endParaRPr lang="en-US" sz="1800" dirty="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dirty="0">
                          <a:latin typeface="Calibri"/>
                          <a:ea typeface="Times New Roman"/>
                          <a:cs typeface="Times New Roman"/>
                        </a:rPr>
                        <a:t>08:59:29 </a:t>
                      </a:r>
                      <a:endParaRPr lang="en-US" sz="1800" dirty="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dirty="0">
                          <a:latin typeface="Calibri"/>
                          <a:ea typeface="Times New Roman"/>
                          <a:cs typeface="Times New Roman"/>
                        </a:rPr>
                        <a:t>50.45,-103.41 </a:t>
                      </a:r>
                      <a:endParaRPr lang="en-US" sz="1800" dirty="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r>
              <a:tr h="395214">
                <a:tc>
                  <a:txBody>
                    <a:bodyPr/>
                    <a:lstStyle/>
                    <a:p>
                      <a:pPr marL="0" marR="0" algn="ctr">
                        <a:lnSpc>
                          <a:spcPct val="115000"/>
                        </a:lnSpc>
                        <a:spcBef>
                          <a:spcPts val="0"/>
                        </a:spcBef>
                        <a:spcAft>
                          <a:spcPts val="0"/>
                        </a:spcAft>
                      </a:pPr>
                      <a:r>
                        <a:rPr lang="en-US" sz="1800" dirty="0">
                          <a:latin typeface="Calibri"/>
                          <a:ea typeface="Times New Roman"/>
                          <a:cs typeface="Times New Roman"/>
                        </a:rPr>
                        <a:t>2</a:t>
                      </a:r>
                      <a:endParaRPr lang="en-US" sz="1800" dirty="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a:latin typeface="Calibri"/>
                          <a:ea typeface="Times New Roman"/>
                          <a:cs typeface="Times New Roman"/>
                        </a:rPr>
                        <a:t>01/10/2013</a:t>
                      </a:r>
                      <a:endParaRPr lang="en-US" sz="180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a:latin typeface="Calibri"/>
                          <a:ea typeface="Times New Roman"/>
                          <a:cs typeface="Times New Roman"/>
                        </a:rPr>
                        <a:t>19:56:10 </a:t>
                      </a:r>
                      <a:endParaRPr lang="en-US" sz="180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a:latin typeface="Calibri"/>
                          <a:ea typeface="Times New Roman"/>
                          <a:cs typeface="Times New Roman"/>
                        </a:rPr>
                        <a:t>50.00,-105.05 </a:t>
                      </a:r>
                      <a:endParaRPr lang="en-US" sz="180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a:latin typeface="Calibri"/>
                          <a:ea typeface="Times New Roman"/>
                          <a:cs typeface="Times New Roman"/>
                        </a:rPr>
                        <a:t>19:49:46 </a:t>
                      </a:r>
                      <a:endParaRPr lang="en-US" sz="180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a:latin typeface="Calibri"/>
                          <a:ea typeface="Times New Roman"/>
                          <a:cs typeface="Times New Roman"/>
                        </a:rPr>
                        <a:t>49.67,-107.02 </a:t>
                      </a:r>
                      <a:endParaRPr lang="en-US" sz="180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r>
              <a:tr h="395214">
                <a:tc>
                  <a:txBody>
                    <a:bodyPr/>
                    <a:lstStyle/>
                    <a:p>
                      <a:pPr marL="0" marR="0" algn="ctr">
                        <a:lnSpc>
                          <a:spcPct val="115000"/>
                        </a:lnSpc>
                        <a:spcBef>
                          <a:spcPts val="0"/>
                        </a:spcBef>
                        <a:spcAft>
                          <a:spcPts val="0"/>
                        </a:spcAft>
                      </a:pPr>
                      <a:r>
                        <a:rPr lang="en-US" sz="1800" dirty="0">
                          <a:latin typeface="Calibri"/>
                          <a:ea typeface="Times New Roman"/>
                          <a:cs typeface="Times New Roman"/>
                        </a:rPr>
                        <a:t>3</a:t>
                      </a:r>
                      <a:endParaRPr lang="en-US" sz="1800" dirty="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a:latin typeface="Times New Roman"/>
                          <a:ea typeface="Times New Roman"/>
                          <a:cs typeface="Times New Roman"/>
                        </a:rPr>
                        <a:t>04/06/2013</a:t>
                      </a:r>
                      <a:endParaRPr lang="en-US" sz="180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a:latin typeface="Times New Roman"/>
                          <a:ea typeface="Times New Roman"/>
                          <a:cs typeface="Times New Roman"/>
                        </a:rPr>
                        <a:t>06:32:38 </a:t>
                      </a:r>
                      <a:endParaRPr lang="en-US" sz="180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a:latin typeface="Times New Roman"/>
                          <a:ea typeface="Times New Roman"/>
                          <a:cs typeface="Times New Roman"/>
                        </a:rPr>
                        <a:t>41.51, -66.84 </a:t>
                      </a:r>
                      <a:endParaRPr lang="en-US" sz="180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a:latin typeface="Times New Roman"/>
                          <a:ea typeface="Times New Roman"/>
                          <a:cs typeface="Times New Roman"/>
                        </a:rPr>
                        <a:t>06:31:11 </a:t>
                      </a:r>
                      <a:endParaRPr lang="en-US" sz="180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a:latin typeface="Times New Roman"/>
                          <a:ea typeface="Times New Roman"/>
                          <a:cs typeface="Times New Roman"/>
                        </a:rPr>
                        <a:t>41.89, -68.97 </a:t>
                      </a:r>
                      <a:endParaRPr lang="en-US" sz="180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r>
              <a:tr h="395214">
                <a:tc>
                  <a:txBody>
                    <a:bodyPr/>
                    <a:lstStyle/>
                    <a:p>
                      <a:pPr marL="0" marR="0" algn="ctr">
                        <a:lnSpc>
                          <a:spcPct val="115000"/>
                        </a:lnSpc>
                        <a:spcBef>
                          <a:spcPts val="0"/>
                        </a:spcBef>
                        <a:spcAft>
                          <a:spcPts val="0"/>
                        </a:spcAft>
                      </a:pPr>
                      <a:r>
                        <a:rPr lang="en-US" sz="1800" dirty="0">
                          <a:latin typeface="Calibri"/>
                          <a:ea typeface="Times New Roman"/>
                          <a:cs typeface="Times New Roman"/>
                        </a:rPr>
                        <a:t>4</a:t>
                      </a:r>
                      <a:endParaRPr lang="en-US" sz="1800" dirty="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04/08/2013</a:t>
                      </a:r>
                      <a:endParaRPr lang="en-US" sz="1800" dirty="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a:latin typeface="Times New Roman"/>
                          <a:ea typeface="Times New Roman"/>
                          <a:cs typeface="Times New Roman"/>
                        </a:rPr>
                        <a:t>20:46:15 </a:t>
                      </a:r>
                      <a:endParaRPr lang="en-US" sz="180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a:latin typeface="Times New Roman"/>
                          <a:ea typeface="Times New Roman"/>
                          <a:cs typeface="Times New Roman"/>
                        </a:rPr>
                        <a:t>49.96,-117.41 </a:t>
                      </a:r>
                      <a:endParaRPr lang="en-US" sz="180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a:latin typeface="Times New Roman"/>
                          <a:ea typeface="Times New Roman"/>
                          <a:cs typeface="Times New Roman"/>
                        </a:rPr>
                        <a:t>20:42:01 </a:t>
                      </a:r>
                      <a:endParaRPr lang="en-US" sz="180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a:latin typeface="Times New Roman"/>
                          <a:ea typeface="Times New Roman"/>
                          <a:cs typeface="Times New Roman"/>
                        </a:rPr>
                        <a:t>49.55,-119.91 </a:t>
                      </a:r>
                      <a:endParaRPr lang="en-US" sz="180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r>
              <a:tr h="395214">
                <a:tc>
                  <a:txBody>
                    <a:bodyPr/>
                    <a:lstStyle/>
                    <a:p>
                      <a:pPr marL="0" marR="0" algn="ctr">
                        <a:lnSpc>
                          <a:spcPct val="115000"/>
                        </a:lnSpc>
                        <a:spcBef>
                          <a:spcPts val="0"/>
                        </a:spcBef>
                        <a:spcAft>
                          <a:spcPts val="0"/>
                        </a:spcAft>
                      </a:pPr>
                      <a:r>
                        <a:rPr lang="en-US" sz="1800" dirty="0">
                          <a:latin typeface="Calibri"/>
                          <a:ea typeface="Times New Roman"/>
                          <a:cs typeface="Times New Roman"/>
                        </a:rPr>
                        <a:t>5</a:t>
                      </a:r>
                      <a:endParaRPr lang="en-US" sz="1800" dirty="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07/08/2012</a:t>
                      </a:r>
                      <a:endParaRPr lang="en-US" sz="1800" dirty="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a:latin typeface="Times New Roman"/>
                          <a:ea typeface="Times New Roman"/>
                          <a:cs typeface="Times New Roman"/>
                        </a:rPr>
                        <a:t>06:32:19 </a:t>
                      </a:r>
                      <a:endParaRPr lang="en-US" sz="180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a:latin typeface="Times New Roman"/>
                          <a:ea typeface="Times New Roman"/>
                          <a:cs typeface="Times New Roman"/>
                        </a:rPr>
                        <a:t>40.13, -67.27 </a:t>
                      </a:r>
                      <a:endParaRPr lang="en-US" sz="180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a:latin typeface="Times New Roman"/>
                          <a:ea typeface="Times New Roman"/>
                          <a:cs typeface="Times New Roman"/>
                        </a:rPr>
                        <a:t>06:30:29 </a:t>
                      </a:r>
                      <a:endParaRPr lang="en-US" sz="180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a:latin typeface="Times New Roman"/>
                          <a:ea typeface="Times New Roman"/>
                          <a:cs typeface="Times New Roman"/>
                        </a:rPr>
                        <a:t>40.46, -69.32 </a:t>
                      </a:r>
                      <a:endParaRPr lang="en-US" sz="180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r>
              <a:tr h="395214">
                <a:tc>
                  <a:txBody>
                    <a:bodyPr/>
                    <a:lstStyle/>
                    <a:p>
                      <a:pPr marL="0" marR="0" algn="ctr">
                        <a:lnSpc>
                          <a:spcPct val="115000"/>
                        </a:lnSpc>
                        <a:spcBef>
                          <a:spcPts val="0"/>
                        </a:spcBef>
                        <a:spcAft>
                          <a:spcPts val="0"/>
                        </a:spcAft>
                      </a:pPr>
                      <a:r>
                        <a:rPr lang="en-US" sz="1800" dirty="0">
                          <a:latin typeface="Calibri"/>
                          <a:ea typeface="Times New Roman"/>
                          <a:cs typeface="Times New Roman"/>
                        </a:rPr>
                        <a:t>6</a:t>
                      </a:r>
                      <a:endParaRPr lang="en-US" sz="1800" dirty="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07/18/2012</a:t>
                      </a:r>
                      <a:endParaRPr lang="en-US" sz="1800" dirty="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21:31:06 </a:t>
                      </a:r>
                      <a:endParaRPr lang="en-US" sz="1800" dirty="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a:latin typeface="Times New Roman"/>
                          <a:ea typeface="Times New Roman"/>
                          <a:cs typeface="Times New Roman"/>
                        </a:rPr>
                        <a:t>36.43,-124.99 </a:t>
                      </a:r>
                      <a:endParaRPr lang="en-US" sz="180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a:latin typeface="Times New Roman"/>
                          <a:ea typeface="Times New Roman"/>
                          <a:cs typeface="Times New Roman"/>
                        </a:rPr>
                        <a:t>21:27:35 </a:t>
                      </a:r>
                      <a:endParaRPr lang="en-US" sz="180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a:latin typeface="Times New Roman"/>
                          <a:ea typeface="Times New Roman"/>
                          <a:cs typeface="Times New Roman"/>
                        </a:rPr>
                        <a:t>35.94,-127.42 </a:t>
                      </a:r>
                      <a:endParaRPr lang="en-US" sz="180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r>
              <a:tr h="395214">
                <a:tc>
                  <a:txBody>
                    <a:bodyPr/>
                    <a:lstStyle/>
                    <a:p>
                      <a:pPr marL="0" marR="0" algn="ctr">
                        <a:lnSpc>
                          <a:spcPct val="115000"/>
                        </a:lnSpc>
                        <a:spcBef>
                          <a:spcPts val="0"/>
                        </a:spcBef>
                        <a:spcAft>
                          <a:spcPts val="0"/>
                        </a:spcAft>
                      </a:pPr>
                      <a:r>
                        <a:rPr lang="en-US" sz="1800" dirty="0">
                          <a:latin typeface="Calibri"/>
                          <a:ea typeface="Times New Roman"/>
                          <a:cs typeface="Times New Roman"/>
                        </a:rPr>
                        <a:t>7</a:t>
                      </a:r>
                      <a:endParaRPr lang="en-US" sz="1800" dirty="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10/04/2012</a:t>
                      </a:r>
                      <a:endParaRPr lang="en-US" sz="1800" dirty="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07:18:57 </a:t>
                      </a:r>
                      <a:endParaRPr lang="en-US" sz="1800" dirty="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48.14, -76.73 </a:t>
                      </a:r>
                      <a:endParaRPr lang="en-US" sz="1800" dirty="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a:latin typeface="Times New Roman"/>
                          <a:ea typeface="Times New Roman"/>
                          <a:cs typeface="Times New Roman"/>
                        </a:rPr>
                        <a:t>07:18:26 </a:t>
                      </a:r>
                      <a:endParaRPr lang="en-US" sz="180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a:latin typeface="Times New Roman"/>
                          <a:ea typeface="Times New Roman"/>
                          <a:cs typeface="Times New Roman"/>
                        </a:rPr>
                        <a:t>48.53, -78.91 </a:t>
                      </a:r>
                      <a:endParaRPr lang="en-US" sz="180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r>
              <a:tr h="395214">
                <a:tc>
                  <a:txBody>
                    <a:bodyPr/>
                    <a:lstStyle/>
                    <a:p>
                      <a:pPr marL="0" marR="0" algn="ctr">
                        <a:lnSpc>
                          <a:spcPct val="115000"/>
                        </a:lnSpc>
                        <a:spcBef>
                          <a:spcPts val="0"/>
                        </a:spcBef>
                        <a:spcAft>
                          <a:spcPts val="0"/>
                        </a:spcAft>
                      </a:pPr>
                      <a:r>
                        <a:rPr lang="en-US" sz="1800">
                          <a:latin typeface="Calibri"/>
                          <a:ea typeface="Times New Roman"/>
                          <a:cs typeface="Times New Roman"/>
                        </a:rPr>
                        <a:t>8</a:t>
                      </a:r>
                      <a:endParaRPr lang="en-US" sz="180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10/22/2012</a:t>
                      </a:r>
                      <a:endParaRPr lang="en-US" sz="1800" dirty="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19:55:35 </a:t>
                      </a:r>
                      <a:endParaRPr lang="en-US" sz="1800" dirty="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49.97,-104.94 </a:t>
                      </a:r>
                      <a:endParaRPr lang="en-US" sz="1800" dirty="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19:49:45 </a:t>
                      </a:r>
                      <a:endParaRPr lang="en-US" sz="1800" dirty="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c>
                  <a:txBody>
                    <a:bodyPr/>
                    <a:lstStyle/>
                    <a:p>
                      <a:pPr marL="0" marR="0" algn="ctr">
                        <a:lnSpc>
                          <a:spcPct val="115000"/>
                        </a:lnSpc>
                        <a:spcBef>
                          <a:spcPts val="0"/>
                        </a:spcBef>
                        <a:spcAft>
                          <a:spcPts val="0"/>
                        </a:spcAft>
                      </a:pPr>
                      <a:r>
                        <a:rPr lang="en-US" sz="1800" dirty="0">
                          <a:latin typeface="Times New Roman"/>
                          <a:ea typeface="Times New Roman"/>
                          <a:cs typeface="Times New Roman"/>
                        </a:rPr>
                        <a:t>49.60,-107.02 </a:t>
                      </a:r>
                      <a:endParaRPr lang="en-US" sz="1800" dirty="0">
                        <a:latin typeface="Calibri"/>
                        <a:ea typeface="SimSun"/>
                        <a:cs typeface="Times New Roman"/>
                      </a:endParaRPr>
                    </a:p>
                  </a:txBody>
                  <a:tcPr marL="0" marR="0" marT="0" marB="0" anchor="ctr">
                    <a:lnL w="12700" cap="flat" cmpd="sng" algn="ctr">
                      <a:solidFill>
                        <a:srgbClr val="000002"/>
                      </a:solidFill>
                      <a:prstDash val="solid"/>
                      <a:round/>
                      <a:headEnd type="none" w="med" len="med"/>
                      <a:tailEnd type="none" w="med" len="med"/>
                    </a:lnL>
                    <a:lnR w="12700" cap="flat" cmpd="sng" algn="ctr">
                      <a:solidFill>
                        <a:srgbClr val="000002"/>
                      </a:solidFill>
                      <a:prstDash val="solid"/>
                      <a:round/>
                      <a:headEnd type="none" w="med" len="med"/>
                      <a:tailEnd type="none" w="med" len="med"/>
                    </a:lnR>
                    <a:lnT w="12700" cap="flat" cmpd="sng" algn="ctr">
                      <a:solidFill>
                        <a:srgbClr val="000002"/>
                      </a:solidFill>
                      <a:prstDash val="solid"/>
                      <a:round/>
                      <a:headEnd type="none" w="med" len="med"/>
                      <a:tailEnd type="none" w="med" len="med"/>
                    </a:lnT>
                    <a:lnB w="12700" cap="flat" cmpd="sng" algn="ctr">
                      <a:solidFill>
                        <a:srgbClr val="000002"/>
                      </a:solidFill>
                      <a:prstDash val="solid"/>
                      <a:round/>
                      <a:headEnd type="none" w="med" len="med"/>
                      <a:tailEnd type="none" w="med" len="med"/>
                    </a:lnB>
                    <a:solidFill>
                      <a:srgbClr val="DCDFBF"/>
                    </a:solidFill>
                  </a:tcPr>
                </a:tc>
              </a:tr>
            </a:tbl>
          </a:graphicData>
        </a:graphic>
      </p:graphicFrame>
      <p:sp>
        <p:nvSpPr>
          <p:cNvPr id="6" name="Slide Number Placeholder 5"/>
          <p:cNvSpPr>
            <a:spLocks noGrp="1"/>
          </p:cNvSpPr>
          <p:nvPr>
            <p:ph type="sldNum" sz="quarter" idx="12"/>
          </p:nvPr>
        </p:nvSpPr>
        <p:spPr/>
        <p:txBody>
          <a:bodyPr/>
          <a:lstStyle/>
          <a:p>
            <a:fld id="{96E36F11-A39A-294D-A59D-6180D50ED29D}"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Provisional LSTs against MODIS LST</a:t>
            </a:r>
            <a:endParaRPr lang="en-US" sz="3200" dirty="0"/>
          </a:p>
        </p:txBody>
      </p:sp>
      <p:pic>
        <p:nvPicPr>
          <p:cNvPr id="16" name="Picture 2"/>
          <p:cNvPicPr>
            <a:picLocks noChangeAspect="1" noChangeArrowheads="1"/>
          </p:cNvPicPr>
          <p:nvPr/>
        </p:nvPicPr>
        <p:blipFill>
          <a:blip r:embed="rId2"/>
          <a:srcRect/>
          <a:stretch>
            <a:fillRect/>
          </a:stretch>
        </p:blipFill>
        <p:spPr bwMode="auto">
          <a:xfrm>
            <a:off x="6553200" y="3201637"/>
            <a:ext cx="2017199" cy="570263"/>
          </a:xfrm>
          <a:prstGeom prst="rect">
            <a:avLst/>
          </a:prstGeom>
          <a:noFill/>
          <a:ln w="9525">
            <a:noFill/>
            <a:miter lim="800000"/>
            <a:headEnd/>
            <a:tailEnd/>
          </a:ln>
        </p:spPr>
      </p:pic>
      <p:sp>
        <p:nvSpPr>
          <p:cNvPr id="17" name="Slide Number Placeholder 16"/>
          <p:cNvSpPr>
            <a:spLocks noGrp="1"/>
          </p:cNvSpPr>
          <p:nvPr>
            <p:ph type="sldNum" sz="quarter" idx="12"/>
          </p:nvPr>
        </p:nvSpPr>
        <p:spPr/>
        <p:txBody>
          <a:bodyPr/>
          <a:lstStyle/>
          <a:p>
            <a:fld id="{96E36F11-A39A-294D-A59D-6180D50ED29D}" type="slidenum">
              <a:rPr lang="en-US" smtClean="0"/>
              <a:pPr/>
              <a:t>14</a:t>
            </a:fld>
            <a:endParaRPr lang="en-US"/>
          </a:p>
        </p:txBody>
      </p:sp>
      <p:sp>
        <p:nvSpPr>
          <p:cNvPr id="18" name="TextBox 17"/>
          <p:cNvSpPr txBox="1"/>
          <p:nvPr/>
        </p:nvSpPr>
        <p:spPr>
          <a:xfrm>
            <a:off x="5979935" y="1212112"/>
            <a:ext cx="2983312" cy="1046440"/>
          </a:xfrm>
          <a:prstGeom prst="rect">
            <a:avLst/>
          </a:prstGeom>
          <a:noFill/>
        </p:spPr>
        <p:txBody>
          <a:bodyPr wrap="square" rtlCol="0">
            <a:spAutoFit/>
          </a:bodyPr>
          <a:lstStyle/>
          <a:p>
            <a:r>
              <a:rPr lang="en-US" sz="2000" b="1" dirty="0" smtClean="0">
                <a:solidFill>
                  <a:srgbClr val="002060"/>
                </a:solidFill>
              </a:rPr>
              <a:t>The Calibrated LSTs are evaluated  using MODIS LSTs ….</a:t>
            </a:r>
            <a:endParaRPr lang="en-US" sz="2200" b="1" dirty="0">
              <a:solidFill>
                <a:srgbClr val="002060"/>
              </a:solidFill>
            </a:endParaRPr>
          </a:p>
        </p:txBody>
      </p:sp>
      <p:pic>
        <p:nvPicPr>
          <p:cNvPr id="3" name="Picture 2"/>
          <p:cNvPicPr>
            <a:picLocks noChangeAspect="1" noChangeArrowheads="1"/>
          </p:cNvPicPr>
          <p:nvPr/>
        </p:nvPicPr>
        <p:blipFill>
          <a:blip r:embed="rId3"/>
          <a:srcRect/>
          <a:stretch>
            <a:fillRect/>
          </a:stretch>
        </p:blipFill>
        <p:spPr bwMode="auto">
          <a:xfrm>
            <a:off x="200025" y="1028700"/>
            <a:ext cx="2772467" cy="2743200"/>
          </a:xfrm>
          <a:prstGeom prst="rect">
            <a:avLst/>
          </a:prstGeom>
          <a:noFill/>
          <a:ln w="9525">
            <a:noFill/>
            <a:miter lim="800000"/>
            <a:headEnd/>
            <a:tailEnd/>
          </a:ln>
        </p:spPr>
      </p:pic>
      <p:pic>
        <p:nvPicPr>
          <p:cNvPr id="4" name="Picture 3"/>
          <p:cNvPicPr>
            <a:picLocks noChangeAspect="1" noChangeArrowheads="1"/>
          </p:cNvPicPr>
          <p:nvPr/>
        </p:nvPicPr>
        <p:blipFill>
          <a:blip r:embed="rId4"/>
          <a:srcRect/>
          <a:stretch>
            <a:fillRect/>
          </a:stretch>
        </p:blipFill>
        <p:spPr bwMode="auto">
          <a:xfrm>
            <a:off x="3118589" y="1028700"/>
            <a:ext cx="2772624" cy="2743200"/>
          </a:xfrm>
          <a:prstGeom prst="rect">
            <a:avLst/>
          </a:prstGeom>
          <a:noFill/>
          <a:ln w="9525">
            <a:noFill/>
            <a:miter lim="800000"/>
            <a:headEnd/>
            <a:tailEnd/>
          </a:ln>
        </p:spPr>
      </p:pic>
      <p:pic>
        <p:nvPicPr>
          <p:cNvPr id="5" name="Picture 4"/>
          <p:cNvPicPr>
            <a:picLocks noChangeAspect="1" noChangeArrowheads="1"/>
          </p:cNvPicPr>
          <p:nvPr/>
        </p:nvPicPr>
        <p:blipFill>
          <a:blip r:embed="rId5"/>
          <a:srcRect/>
          <a:stretch>
            <a:fillRect/>
          </a:stretch>
        </p:blipFill>
        <p:spPr bwMode="auto">
          <a:xfrm>
            <a:off x="200025" y="3883025"/>
            <a:ext cx="2791402" cy="2743200"/>
          </a:xfrm>
          <a:prstGeom prst="rect">
            <a:avLst/>
          </a:prstGeom>
          <a:noFill/>
          <a:ln w="9525">
            <a:noFill/>
            <a:miter lim="800000"/>
            <a:headEnd/>
            <a:tailEnd/>
          </a:ln>
        </p:spPr>
      </p:pic>
      <p:pic>
        <p:nvPicPr>
          <p:cNvPr id="6" name="Picture 5"/>
          <p:cNvPicPr>
            <a:picLocks noChangeAspect="1" noChangeArrowheads="1"/>
          </p:cNvPicPr>
          <p:nvPr/>
        </p:nvPicPr>
        <p:blipFill>
          <a:blip r:embed="rId6"/>
          <a:srcRect/>
          <a:stretch>
            <a:fillRect/>
          </a:stretch>
        </p:blipFill>
        <p:spPr bwMode="auto">
          <a:xfrm>
            <a:off x="3118589" y="3883025"/>
            <a:ext cx="2783876" cy="2743200"/>
          </a:xfrm>
          <a:prstGeom prst="rect">
            <a:avLst/>
          </a:prstGeom>
          <a:noFill/>
          <a:ln w="9525">
            <a:noFill/>
            <a:miter lim="800000"/>
            <a:headEnd/>
            <a:tailEnd/>
          </a:ln>
        </p:spPr>
      </p:pic>
      <p:pic>
        <p:nvPicPr>
          <p:cNvPr id="7" name="Picture 6"/>
          <p:cNvPicPr>
            <a:picLocks noChangeAspect="1" noChangeArrowheads="1"/>
          </p:cNvPicPr>
          <p:nvPr/>
        </p:nvPicPr>
        <p:blipFill>
          <a:blip r:embed="rId7"/>
          <a:srcRect/>
          <a:stretch>
            <a:fillRect/>
          </a:stretch>
        </p:blipFill>
        <p:spPr bwMode="auto">
          <a:xfrm>
            <a:off x="5979935" y="3883025"/>
            <a:ext cx="2769085"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Provisional LSTs against MODIS LST</a:t>
            </a:r>
            <a:endParaRPr lang="en-US" sz="3200" dirty="0"/>
          </a:p>
        </p:txBody>
      </p:sp>
      <p:sp>
        <p:nvSpPr>
          <p:cNvPr id="13" name="Slide Number Placeholder 12"/>
          <p:cNvSpPr>
            <a:spLocks noGrp="1"/>
          </p:cNvSpPr>
          <p:nvPr>
            <p:ph type="sldNum" sz="quarter" idx="12"/>
          </p:nvPr>
        </p:nvSpPr>
        <p:spPr/>
        <p:txBody>
          <a:bodyPr/>
          <a:lstStyle/>
          <a:p>
            <a:fld id="{96E36F11-A39A-294D-A59D-6180D50ED29D}" type="slidenum">
              <a:rPr lang="en-US" smtClean="0"/>
              <a:pPr/>
              <a:t>15</a:t>
            </a:fld>
            <a:endParaRPr lang="en-US"/>
          </a:p>
        </p:txBody>
      </p:sp>
      <p:sp>
        <p:nvSpPr>
          <p:cNvPr id="16" name="TextBox 15"/>
          <p:cNvSpPr txBox="1"/>
          <p:nvPr/>
        </p:nvSpPr>
        <p:spPr>
          <a:xfrm>
            <a:off x="0" y="830934"/>
            <a:ext cx="2454331" cy="400110"/>
          </a:xfrm>
          <a:prstGeom prst="rect">
            <a:avLst/>
          </a:prstGeom>
          <a:noFill/>
        </p:spPr>
        <p:txBody>
          <a:bodyPr wrap="square" rtlCol="0">
            <a:spAutoFit/>
          </a:bodyPr>
          <a:lstStyle/>
          <a:p>
            <a:r>
              <a:rPr lang="en-US" sz="2000" b="1" dirty="0" smtClean="0">
                <a:solidFill>
                  <a:srgbClr val="002060"/>
                </a:solidFill>
              </a:rPr>
              <a:t>Some more …</a:t>
            </a:r>
            <a:endParaRPr lang="en-US" sz="2200" b="1" dirty="0">
              <a:solidFill>
                <a:srgbClr val="002060"/>
              </a:solidFill>
            </a:endParaRPr>
          </a:p>
        </p:txBody>
      </p:sp>
      <p:pic>
        <p:nvPicPr>
          <p:cNvPr id="3" name="Picture 2"/>
          <p:cNvPicPr>
            <a:picLocks noChangeAspect="1" noChangeArrowheads="1"/>
          </p:cNvPicPr>
          <p:nvPr/>
        </p:nvPicPr>
        <p:blipFill>
          <a:blip r:embed="rId2"/>
          <a:srcRect/>
          <a:stretch>
            <a:fillRect/>
          </a:stretch>
        </p:blipFill>
        <p:spPr bwMode="auto">
          <a:xfrm>
            <a:off x="193349" y="1149739"/>
            <a:ext cx="2783767" cy="2743200"/>
          </a:xfrm>
          <a:prstGeom prst="rect">
            <a:avLst/>
          </a:prstGeom>
          <a:noFill/>
          <a:ln w="9525">
            <a:noFill/>
            <a:miter lim="800000"/>
            <a:headEnd/>
            <a:tailEnd/>
          </a:ln>
        </p:spPr>
      </p:pic>
      <p:pic>
        <p:nvPicPr>
          <p:cNvPr id="4" name="Picture 3"/>
          <p:cNvPicPr>
            <a:picLocks noChangeAspect="1" noChangeArrowheads="1"/>
          </p:cNvPicPr>
          <p:nvPr/>
        </p:nvPicPr>
        <p:blipFill>
          <a:blip r:embed="rId3"/>
          <a:srcRect/>
          <a:stretch>
            <a:fillRect/>
          </a:stretch>
        </p:blipFill>
        <p:spPr bwMode="auto">
          <a:xfrm>
            <a:off x="2977116" y="1161614"/>
            <a:ext cx="2772624" cy="2743200"/>
          </a:xfrm>
          <a:prstGeom prst="rect">
            <a:avLst/>
          </a:prstGeom>
          <a:noFill/>
          <a:ln w="9525">
            <a:noFill/>
            <a:miter lim="800000"/>
            <a:headEnd/>
            <a:tailEnd/>
          </a:ln>
        </p:spPr>
      </p:pic>
      <p:pic>
        <p:nvPicPr>
          <p:cNvPr id="5" name="Picture 4"/>
          <p:cNvPicPr>
            <a:picLocks noChangeAspect="1" noChangeArrowheads="1"/>
          </p:cNvPicPr>
          <p:nvPr/>
        </p:nvPicPr>
        <p:blipFill>
          <a:blip r:embed="rId4"/>
          <a:srcRect/>
          <a:stretch>
            <a:fillRect/>
          </a:stretch>
        </p:blipFill>
        <p:spPr bwMode="auto">
          <a:xfrm>
            <a:off x="5943600" y="1149739"/>
            <a:ext cx="2757991" cy="2743200"/>
          </a:xfrm>
          <a:prstGeom prst="rect">
            <a:avLst/>
          </a:prstGeom>
          <a:noFill/>
          <a:ln w="9525">
            <a:noFill/>
            <a:miter lim="800000"/>
            <a:headEnd/>
            <a:tailEnd/>
          </a:ln>
        </p:spPr>
      </p:pic>
      <p:pic>
        <p:nvPicPr>
          <p:cNvPr id="12" name="Picture 2"/>
          <p:cNvPicPr>
            <a:picLocks noChangeAspect="1" noChangeArrowheads="1"/>
          </p:cNvPicPr>
          <p:nvPr/>
        </p:nvPicPr>
        <p:blipFill>
          <a:blip r:embed="rId5"/>
          <a:srcRect/>
          <a:stretch>
            <a:fillRect/>
          </a:stretch>
        </p:blipFill>
        <p:spPr bwMode="auto">
          <a:xfrm>
            <a:off x="7100262" y="1409700"/>
            <a:ext cx="2043738" cy="577766"/>
          </a:xfrm>
          <a:prstGeom prst="rect">
            <a:avLst/>
          </a:prstGeom>
          <a:noFill/>
          <a:ln w="9525">
            <a:noFill/>
            <a:miter lim="800000"/>
            <a:headEnd/>
            <a:tailEnd/>
          </a:ln>
        </p:spPr>
      </p:pic>
      <p:pic>
        <p:nvPicPr>
          <p:cNvPr id="6" name="Picture 5"/>
          <p:cNvPicPr>
            <a:picLocks noChangeAspect="1" noChangeArrowheads="1"/>
          </p:cNvPicPr>
          <p:nvPr/>
        </p:nvPicPr>
        <p:blipFill>
          <a:blip r:embed="rId6"/>
          <a:srcRect/>
          <a:stretch>
            <a:fillRect/>
          </a:stretch>
        </p:blipFill>
        <p:spPr bwMode="auto">
          <a:xfrm>
            <a:off x="147548" y="4065959"/>
            <a:ext cx="2787514" cy="2743200"/>
          </a:xfrm>
          <a:prstGeom prst="rect">
            <a:avLst/>
          </a:prstGeom>
          <a:noFill/>
          <a:ln w="9525">
            <a:noFill/>
            <a:miter lim="800000"/>
            <a:headEnd/>
            <a:tailEnd/>
          </a:ln>
        </p:spPr>
      </p:pic>
      <p:pic>
        <p:nvPicPr>
          <p:cNvPr id="7" name="Picture 6"/>
          <p:cNvPicPr>
            <a:picLocks noChangeAspect="1" noChangeArrowheads="1"/>
          </p:cNvPicPr>
          <p:nvPr/>
        </p:nvPicPr>
        <p:blipFill>
          <a:blip r:embed="rId7"/>
          <a:srcRect/>
          <a:stretch>
            <a:fillRect/>
          </a:stretch>
        </p:blipFill>
        <p:spPr bwMode="auto">
          <a:xfrm>
            <a:off x="2980655" y="4065959"/>
            <a:ext cx="2769085" cy="2743200"/>
          </a:xfrm>
          <a:prstGeom prst="rect">
            <a:avLst/>
          </a:prstGeom>
          <a:noFill/>
          <a:ln w="9525">
            <a:noFill/>
            <a:miter lim="800000"/>
            <a:headEnd/>
            <a:tailEnd/>
          </a:ln>
        </p:spPr>
      </p:pic>
      <p:pic>
        <p:nvPicPr>
          <p:cNvPr id="8" name="Picture 7"/>
          <p:cNvPicPr>
            <a:picLocks noChangeAspect="1" noChangeArrowheads="1"/>
          </p:cNvPicPr>
          <p:nvPr/>
        </p:nvPicPr>
        <p:blipFill>
          <a:blip r:embed="rId8"/>
          <a:srcRect/>
          <a:stretch>
            <a:fillRect/>
          </a:stretch>
        </p:blipFill>
        <p:spPr bwMode="auto">
          <a:xfrm>
            <a:off x="5951055" y="3978275"/>
            <a:ext cx="2750536"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of provisional evaluation against MODIS LST</a:t>
            </a:r>
            <a:endParaRPr lang="en-US" dirty="0"/>
          </a:p>
        </p:txBody>
      </p:sp>
      <p:sp>
        <p:nvSpPr>
          <p:cNvPr id="6" name="TextBox 5"/>
          <p:cNvSpPr txBox="1"/>
          <p:nvPr/>
        </p:nvSpPr>
        <p:spPr>
          <a:xfrm>
            <a:off x="754923" y="868287"/>
            <a:ext cx="7764433" cy="646331"/>
          </a:xfrm>
          <a:prstGeom prst="rect">
            <a:avLst/>
          </a:prstGeom>
          <a:noFill/>
        </p:spPr>
        <p:txBody>
          <a:bodyPr wrap="square" rtlCol="0">
            <a:spAutoFit/>
          </a:bodyPr>
          <a:lstStyle/>
          <a:p>
            <a:r>
              <a:rPr lang="en-US" dirty="0" smtClean="0"/>
              <a:t>Table :  Evaluation of calibration performance using MODIS Aqua LST data in January, April, July and October.</a:t>
            </a:r>
            <a:endParaRPr lang="en-US" dirty="0"/>
          </a:p>
        </p:txBody>
      </p:sp>
      <p:sp>
        <p:nvSpPr>
          <p:cNvPr id="8" name="Slide Number Placeholder 7"/>
          <p:cNvSpPr>
            <a:spLocks noGrp="1"/>
          </p:cNvSpPr>
          <p:nvPr>
            <p:ph type="sldNum" sz="quarter" idx="12"/>
          </p:nvPr>
        </p:nvSpPr>
        <p:spPr/>
        <p:txBody>
          <a:bodyPr/>
          <a:lstStyle/>
          <a:p>
            <a:fld id="{96E36F11-A39A-294D-A59D-6180D50ED29D}" type="slidenum">
              <a:rPr lang="en-US" smtClean="0"/>
              <a:pPr/>
              <a:t>16</a:t>
            </a:fld>
            <a:endParaRPr lang="en-US"/>
          </a:p>
        </p:txBody>
      </p:sp>
      <p:graphicFrame>
        <p:nvGraphicFramePr>
          <p:cNvPr id="12" name="Table 11"/>
          <p:cNvGraphicFramePr>
            <a:graphicFrameLocks noGrp="1"/>
          </p:cNvGraphicFramePr>
          <p:nvPr/>
        </p:nvGraphicFramePr>
        <p:xfrm>
          <a:off x="762002" y="1571625"/>
          <a:ext cx="7455905" cy="5215224"/>
        </p:xfrm>
        <a:graphic>
          <a:graphicData uri="http://schemas.openxmlformats.org/drawingml/2006/table">
            <a:tbl>
              <a:tblPr/>
              <a:tblGrid>
                <a:gridCol w="1121782"/>
                <a:gridCol w="1430916"/>
                <a:gridCol w="1397734"/>
                <a:gridCol w="1304925"/>
                <a:gridCol w="1078766"/>
                <a:gridCol w="1121782"/>
              </a:tblGrid>
              <a:tr h="352425">
                <a:tc rowSpan="2">
                  <a:txBody>
                    <a:bodyPr/>
                    <a:lstStyle/>
                    <a:p>
                      <a:pPr marL="0" marR="0" algn="ctr">
                        <a:lnSpc>
                          <a:spcPct val="115000"/>
                        </a:lnSpc>
                        <a:spcBef>
                          <a:spcPts val="0"/>
                        </a:spcBef>
                        <a:spcAft>
                          <a:spcPts val="1000"/>
                        </a:spcAft>
                      </a:pPr>
                      <a:r>
                        <a:rPr lang="en-US" sz="1400" b="1" dirty="0">
                          <a:latin typeface="Calibri"/>
                          <a:ea typeface="SimSun"/>
                          <a:cs typeface="Times New Roman"/>
                        </a:rPr>
                        <a:t>Surface  type </a:t>
                      </a:r>
                      <a:r>
                        <a:rPr lang="en-US" sz="1400" b="1" dirty="0" smtClean="0">
                          <a:latin typeface="Calibri"/>
                          <a:ea typeface="SimSun"/>
                          <a:cs typeface="Times New Roman"/>
                        </a:rPr>
                        <a:t>&amp;Day/Night </a:t>
                      </a:r>
                      <a:endParaRPr lang="en-US" sz="1400" b="1" dirty="0">
                        <a:latin typeface="Calibri"/>
                        <a:ea typeface="SimSun"/>
                        <a:cs typeface="Times New Roman"/>
                      </a:endParaRP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4"/>
                    </a:solidFill>
                  </a:tcPr>
                </a:tc>
                <a:tc gridSpan="2">
                  <a:txBody>
                    <a:bodyPr/>
                    <a:lstStyle/>
                    <a:p>
                      <a:pPr marL="0" marR="0" algn="ctr">
                        <a:lnSpc>
                          <a:spcPct val="115000"/>
                        </a:lnSpc>
                        <a:spcBef>
                          <a:spcPts val="0"/>
                        </a:spcBef>
                        <a:spcAft>
                          <a:spcPts val="1000"/>
                        </a:spcAft>
                      </a:pPr>
                      <a:r>
                        <a:rPr lang="en-US" sz="1400" b="1" dirty="0">
                          <a:latin typeface="Calibri"/>
                          <a:ea typeface="SimSun"/>
                          <a:cs typeface="Times New Roman"/>
                        </a:rPr>
                        <a:t>After Calibration </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4"/>
                    </a:solidFill>
                  </a:tcPr>
                </a:tc>
                <a:tc hMerge="1">
                  <a:txBody>
                    <a:bodyPr/>
                    <a:lstStyle/>
                    <a:p>
                      <a:endParaRPr lang="en-US"/>
                    </a:p>
                  </a:txBody>
                  <a:tcPr/>
                </a:tc>
                <a:tc gridSpan="2">
                  <a:txBody>
                    <a:bodyPr/>
                    <a:lstStyle/>
                    <a:p>
                      <a:pPr marL="0" marR="0" algn="ctr">
                        <a:lnSpc>
                          <a:spcPct val="115000"/>
                        </a:lnSpc>
                        <a:spcBef>
                          <a:spcPts val="0"/>
                        </a:spcBef>
                        <a:spcAft>
                          <a:spcPts val="1000"/>
                        </a:spcAft>
                      </a:pPr>
                      <a:r>
                        <a:rPr lang="en-US" sz="1400" b="1" dirty="0">
                          <a:latin typeface="Calibri"/>
                          <a:ea typeface="SimSun"/>
                          <a:cs typeface="Times New Roman"/>
                        </a:rPr>
                        <a:t>Before Calibration </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4"/>
                    </a:solidFill>
                  </a:tcPr>
                </a:tc>
                <a:tc hMerge="1">
                  <a:txBody>
                    <a:bodyPr/>
                    <a:lstStyle/>
                    <a:p>
                      <a:endParaRPr lang="en-US"/>
                    </a:p>
                  </a:txBody>
                  <a:tcPr/>
                </a:tc>
                <a:tc rowSpan="2">
                  <a:txBody>
                    <a:bodyPr/>
                    <a:lstStyle/>
                    <a:p>
                      <a:pPr marL="0" marR="0" algn="ctr">
                        <a:lnSpc>
                          <a:spcPct val="115000"/>
                        </a:lnSpc>
                        <a:spcBef>
                          <a:spcPts val="0"/>
                        </a:spcBef>
                        <a:spcAft>
                          <a:spcPts val="1000"/>
                        </a:spcAft>
                      </a:pPr>
                      <a:r>
                        <a:rPr lang="en-US" sz="1400" b="1" dirty="0">
                          <a:latin typeface="Calibri"/>
                          <a:ea typeface="SimSun"/>
                          <a:cs typeface="Times New Roman"/>
                        </a:rPr>
                        <a:t>Samples</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4"/>
                    </a:solidFill>
                  </a:tcPr>
                </a:tc>
              </a:tr>
              <a:tr h="333375">
                <a:tc vMerge="1">
                  <a:txBody>
                    <a:bodyPr/>
                    <a:lstStyle/>
                    <a:p>
                      <a:endParaRPr lang="en-US"/>
                    </a:p>
                  </a:txBody>
                  <a:tcPr/>
                </a:tc>
                <a:tc>
                  <a:txBody>
                    <a:bodyPr/>
                    <a:lstStyle/>
                    <a:p>
                      <a:pPr marL="0" marR="0" algn="ctr">
                        <a:lnSpc>
                          <a:spcPct val="115000"/>
                        </a:lnSpc>
                        <a:spcBef>
                          <a:spcPts val="0"/>
                        </a:spcBef>
                        <a:spcAft>
                          <a:spcPts val="1000"/>
                        </a:spcAft>
                      </a:pPr>
                      <a:r>
                        <a:rPr lang="en-US" sz="1400" b="1" dirty="0">
                          <a:latin typeface="Calibri"/>
                          <a:ea typeface="SimSun"/>
                          <a:cs typeface="Times New Roman"/>
                        </a:rPr>
                        <a:t>BIAS </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4"/>
                    </a:solidFill>
                  </a:tcPr>
                </a:tc>
                <a:tc>
                  <a:txBody>
                    <a:bodyPr/>
                    <a:lstStyle/>
                    <a:p>
                      <a:pPr marL="0" marR="0" algn="ctr">
                        <a:lnSpc>
                          <a:spcPct val="115000"/>
                        </a:lnSpc>
                        <a:spcBef>
                          <a:spcPts val="0"/>
                        </a:spcBef>
                        <a:spcAft>
                          <a:spcPts val="1000"/>
                        </a:spcAft>
                      </a:pPr>
                      <a:r>
                        <a:rPr lang="en-US" sz="1400" b="1" dirty="0">
                          <a:latin typeface="Calibri"/>
                          <a:ea typeface="SimSun"/>
                          <a:cs typeface="Times New Roman"/>
                        </a:rPr>
                        <a:t>STD </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4"/>
                    </a:solidFill>
                  </a:tcPr>
                </a:tc>
                <a:tc>
                  <a:txBody>
                    <a:bodyPr/>
                    <a:lstStyle/>
                    <a:p>
                      <a:pPr marL="0" marR="0" algn="ctr">
                        <a:lnSpc>
                          <a:spcPct val="115000"/>
                        </a:lnSpc>
                        <a:spcBef>
                          <a:spcPts val="0"/>
                        </a:spcBef>
                        <a:spcAft>
                          <a:spcPts val="1000"/>
                        </a:spcAft>
                      </a:pPr>
                      <a:r>
                        <a:rPr lang="en-US" sz="1400" b="1" dirty="0">
                          <a:latin typeface="Calibri"/>
                          <a:ea typeface="SimSun"/>
                          <a:cs typeface="Times New Roman"/>
                        </a:rPr>
                        <a:t>BIAS </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4"/>
                    </a:solidFill>
                  </a:tcPr>
                </a:tc>
                <a:tc>
                  <a:txBody>
                    <a:bodyPr/>
                    <a:lstStyle/>
                    <a:p>
                      <a:pPr marL="0" marR="0" algn="ctr">
                        <a:lnSpc>
                          <a:spcPct val="115000"/>
                        </a:lnSpc>
                        <a:spcBef>
                          <a:spcPts val="0"/>
                        </a:spcBef>
                        <a:spcAft>
                          <a:spcPts val="1000"/>
                        </a:spcAft>
                      </a:pPr>
                      <a:r>
                        <a:rPr lang="en-US" sz="1400" b="1" dirty="0">
                          <a:latin typeface="Calibri"/>
                          <a:ea typeface="SimSun"/>
                          <a:cs typeface="Times New Roman"/>
                        </a:rPr>
                        <a:t>STD </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C6C4"/>
                    </a:solidFill>
                  </a:tcPr>
                </a:tc>
                <a:tc vMerge="1">
                  <a:txBody>
                    <a:bodyPr/>
                    <a:lstStyle/>
                    <a:p>
                      <a:endParaRPr lang="en-US"/>
                    </a:p>
                  </a:txBody>
                  <a:tcPr/>
                </a:tc>
              </a:tr>
              <a:tr h="283089">
                <a:tc>
                  <a:txBody>
                    <a:bodyPr/>
                    <a:lstStyle/>
                    <a:p>
                      <a:pPr marL="0" marR="0" algn="ctr">
                        <a:lnSpc>
                          <a:spcPct val="115000"/>
                        </a:lnSpc>
                        <a:spcBef>
                          <a:spcPts val="0"/>
                        </a:spcBef>
                        <a:spcAft>
                          <a:spcPts val="1000"/>
                        </a:spcAft>
                      </a:pPr>
                      <a:r>
                        <a:rPr lang="en-US" sz="1400" dirty="0">
                          <a:latin typeface="Calibri"/>
                          <a:ea typeface="SimSun"/>
                          <a:cs typeface="Times New Roman"/>
                        </a:rPr>
                        <a:t>1-day </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smtClean="0">
                          <a:latin typeface="Calibri"/>
                          <a:ea typeface="SimSun"/>
                          <a:cs typeface="Times New Roman"/>
                        </a:rPr>
                        <a:t>-0.56</a:t>
                      </a:r>
                      <a:endParaRPr lang="en-US" sz="1400" dirty="0">
                        <a:latin typeface="Calibri"/>
                        <a:ea typeface="SimSun"/>
                        <a:cs typeface="Times New Roman"/>
                      </a:endParaRP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smtClean="0">
                          <a:latin typeface="Calibri"/>
                          <a:ea typeface="SimSun"/>
                          <a:cs typeface="Times New Roman"/>
                        </a:rPr>
                        <a:t>3.45</a:t>
                      </a:r>
                      <a:endParaRPr lang="en-US" sz="1400" dirty="0">
                        <a:latin typeface="Calibri"/>
                        <a:ea typeface="SimSun"/>
                        <a:cs typeface="Times New Roman"/>
                      </a:endParaRP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0.13</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a:latin typeface="Calibri"/>
                          <a:ea typeface="SimSun"/>
                          <a:cs typeface="Times New Roman"/>
                        </a:rPr>
                        <a:t>3.42</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1835</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83089">
                <a:tc>
                  <a:txBody>
                    <a:bodyPr/>
                    <a:lstStyle/>
                    <a:p>
                      <a:pPr marL="0" marR="0" algn="ctr">
                        <a:lnSpc>
                          <a:spcPct val="115000"/>
                        </a:lnSpc>
                        <a:spcBef>
                          <a:spcPts val="0"/>
                        </a:spcBef>
                        <a:spcAft>
                          <a:spcPts val="1000"/>
                        </a:spcAft>
                      </a:pPr>
                      <a:r>
                        <a:rPr lang="en-US" sz="1400" dirty="0">
                          <a:latin typeface="Calibri"/>
                          <a:ea typeface="SimSun"/>
                          <a:cs typeface="Times New Roman"/>
                        </a:rPr>
                        <a:t>1-night </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smtClean="0">
                          <a:latin typeface="Calibri"/>
                          <a:ea typeface="SimSun"/>
                          <a:cs typeface="Times New Roman"/>
                        </a:rPr>
                        <a:t>0.75</a:t>
                      </a:r>
                      <a:endParaRPr lang="en-US" sz="1400" dirty="0">
                        <a:latin typeface="Calibri"/>
                        <a:ea typeface="SimSun"/>
                        <a:cs typeface="Times New Roman"/>
                      </a:endParaRP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smtClean="0">
                          <a:solidFill>
                            <a:srgbClr val="003B68"/>
                          </a:solidFill>
                          <a:latin typeface="Calibri"/>
                          <a:ea typeface="SimSun"/>
                          <a:cs typeface="Times New Roman"/>
                        </a:rPr>
                        <a:t>1.98</a:t>
                      </a:r>
                      <a:endParaRPr lang="en-US" sz="1400" dirty="0">
                        <a:solidFill>
                          <a:srgbClr val="003B68"/>
                        </a:solidFill>
                        <a:latin typeface="Calibri"/>
                        <a:ea typeface="SimSun"/>
                        <a:cs typeface="Times New Roman"/>
                      </a:endParaRP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0.07</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a:solidFill>
                            <a:srgbClr val="FF0000"/>
                          </a:solidFill>
                          <a:latin typeface="Calibri"/>
                          <a:ea typeface="SimSun"/>
                          <a:cs typeface="Times New Roman"/>
                        </a:rPr>
                        <a:t>2.31</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1207</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83089">
                <a:tc>
                  <a:txBody>
                    <a:bodyPr/>
                    <a:lstStyle/>
                    <a:p>
                      <a:pPr marL="0" marR="0" algn="ctr">
                        <a:lnSpc>
                          <a:spcPct val="115000"/>
                        </a:lnSpc>
                        <a:spcBef>
                          <a:spcPts val="0"/>
                        </a:spcBef>
                        <a:spcAft>
                          <a:spcPts val="1000"/>
                        </a:spcAft>
                      </a:pPr>
                      <a:r>
                        <a:rPr lang="en-US" sz="1400" dirty="0">
                          <a:latin typeface="Calibri"/>
                          <a:ea typeface="SimSun"/>
                          <a:cs typeface="Times New Roman"/>
                        </a:rPr>
                        <a:t>2-day </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a:latin typeface="Calibri"/>
                          <a:ea typeface="SimSun"/>
                          <a:cs typeface="Times New Roman"/>
                        </a:rPr>
                        <a:t>-</a:t>
                      </a:r>
                      <a:r>
                        <a:rPr lang="en-US" sz="1400" dirty="0" smtClean="0">
                          <a:latin typeface="Calibri"/>
                          <a:ea typeface="SimSun"/>
                          <a:cs typeface="Times New Roman"/>
                        </a:rPr>
                        <a:t>0.29</a:t>
                      </a:r>
                      <a:endParaRPr lang="en-US" sz="1400" dirty="0">
                        <a:latin typeface="Calibri"/>
                        <a:ea typeface="SimSun"/>
                        <a:cs typeface="Times New Roman"/>
                      </a:endParaRP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a:latin typeface="Calibri"/>
                          <a:ea typeface="SimSun"/>
                          <a:cs typeface="Times New Roman"/>
                        </a:rPr>
                        <a:t>3.18</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0.49</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3.29</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111</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83089">
                <a:tc>
                  <a:txBody>
                    <a:bodyPr/>
                    <a:lstStyle/>
                    <a:p>
                      <a:pPr marL="0" marR="0" algn="ctr">
                        <a:lnSpc>
                          <a:spcPct val="115000"/>
                        </a:lnSpc>
                        <a:spcBef>
                          <a:spcPts val="0"/>
                        </a:spcBef>
                        <a:spcAft>
                          <a:spcPts val="1000"/>
                        </a:spcAft>
                      </a:pPr>
                      <a:r>
                        <a:rPr lang="en-US" sz="1400" dirty="0">
                          <a:latin typeface="Calibri"/>
                          <a:ea typeface="SimSun"/>
                          <a:cs typeface="Times New Roman"/>
                        </a:rPr>
                        <a:t>2-night </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smtClean="0">
                          <a:solidFill>
                            <a:srgbClr val="00339A"/>
                          </a:solidFill>
                          <a:latin typeface="Calibri"/>
                          <a:ea typeface="SimSun"/>
                          <a:cs typeface="Times New Roman"/>
                        </a:rPr>
                        <a:t>-1.31</a:t>
                      </a:r>
                      <a:endParaRPr lang="en-US" sz="1400" dirty="0">
                        <a:solidFill>
                          <a:srgbClr val="00339A"/>
                        </a:solidFill>
                        <a:latin typeface="Calibri"/>
                        <a:ea typeface="SimSun"/>
                        <a:cs typeface="Times New Roman"/>
                      </a:endParaRP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smtClean="0">
                          <a:solidFill>
                            <a:srgbClr val="00339A"/>
                          </a:solidFill>
                          <a:latin typeface="Calibri"/>
                          <a:ea typeface="SimSun"/>
                          <a:cs typeface="Times New Roman"/>
                        </a:rPr>
                        <a:t>3.69</a:t>
                      </a:r>
                      <a:endParaRPr lang="en-US" sz="1400" dirty="0">
                        <a:solidFill>
                          <a:srgbClr val="00339A"/>
                        </a:solidFill>
                        <a:latin typeface="Calibri"/>
                        <a:ea typeface="SimSun"/>
                        <a:cs typeface="Times New Roman"/>
                      </a:endParaRP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a:solidFill>
                            <a:srgbClr val="FF0000"/>
                          </a:solidFill>
                          <a:latin typeface="Calibri"/>
                          <a:ea typeface="SimSun"/>
                          <a:cs typeface="Times New Roman"/>
                        </a:rPr>
                        <a:t>-1.91</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a:solidFill>
                            <a:srgbClr val="FF0000"/>
                          </a:solidFill>
                          <a:latin typeface="Calibri"/>
                          <a:ea typeface="SimSun"/>
                          <a:cs typeface="Times New Roman"/>
                        </a:rPr>
                        <a:t>3.83</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4</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83089">
                <a:tc>
                  <a:txBody>
                    <a:bodyPr/>
                    <a:lstStyle/>
                    <a:p>
                      <a:pPr marL="0" marR="0" algn="ctr">
                        <a:lnSpc>
                          <a:spcPct val="115000"/>
                        </a:lnSpc>
                        <a:spcBef>
                          <a:spcPts val="0"/>
                        </a:spcBef>
                        <a:spcAft>
                          <a:spcPts val="1000"/>
                        </a:spcAft>
                      </a:pPr>
                      <a:r>
                        <a:rPr lang="en-US" sz="1400" dirty="0">
                          <a:latin typeface="Calibri"/>
                          <a:ea typeface="SimSun"/>
                          <a:cs typeface="Times New Roman"/>
                        </a:rPr>
                        <a:t>3-day </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smtClean="0">
                          <a:solidFill>
                            <a:srgbClr val="FF0000"/>
                          </a:solidFill>
                          <a:latin typeface="Calibri"/>
                          <a:ea typeface="SimSun"/>
                          <a:cs typeface="Times New Roman"/>
                        </a:rPr>
                        <a:t>1.80</a:t>
                      </a:r>
                      <a:endParaRPr lang="en-US" sz="1400" dirty="0">
                        <a:solidFill>
                          <a:srgbClr val="FF0000"/>
                        </a:solidFill>
                        <a:latin typeface="Calibri"/>
                        <a:ea typeface="SimSun"/>
                        <a:cs typeface="Times New Roman"/>
                      </a:endParaRP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a:latin typeface="Calibri"/>
                          <a:ea typeface="SimSun"/>
                          <a:cs typeface="Times New Roman"/>
                        </a:rPr>
                        <a:t>0.57</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a:solidFill>
                            <a:srgbClr val="003B68"/>
                          </a:solidFill>
                          <a:latin typeface="Calibri"/>
                          <a:ea typeface="SimSun"/>
                          <a:cs typeface="Times New Roman"/>
                        </a:rPr>
                        <a:t>0.81</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0.6</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4</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83089">
                <a:tc>
                  <a:txBody>
                    <a:bodyPr/>
                    <a:lstStyle/>
                    <a:p>
                      <a:pPr marL="0" marR="0" algn="ctr">
                        <a:lnSpc>
                          <a:spcPct val="115000"/>
                        </a:lnSpc>
                        <a:spcBef>
                          <a:spcPts val="0"/>
                        </a:spcBef>
                        <a:spcAft>
                          <a:spcPts val="1000"/>
                        </a:spcAft>
                      </a:pPr>
                      <a:r>
                        <a:rPr lang="en-US" sz="1400" dirty="0">
                          <a:latin typeface="Calibri"/>
                          <a:ea typeface="SimSun"/>
                          <a:cs typeface="Times New Roman"/>
                        </a:rPr>
                        <a:t>3-night </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a:solidFill>
                            <a:schemeClr val="tx1"/>
                          </a:solidFill>
                          <a:latin typeface="Calibri"/>
                          <a:ea typeface="SimSun"/>
                          <a:cs typeface="Times New Roman"/>
                        </a:rPr>
                        <a:t>-</a:t>
                      </a:r>
                      <a:r>
                        <a:rPr lang="en-US" sz="1400" dirty="0" smtClean="0">
                          <a:solidFill>
                            <a:schemeClr val="tx1"/>
                          </a:solidFill>
                          <a:latin typeface="Calibri"/>
                          <a:ea typeface="SimSun"/>
                          <a:cs typeface="Times New Roman"/>
                        </a:rPr>
                        <a:t>0.53</a:t>
                      </a:r>
                      <a:endParaRPr lang="en-US" sz="1400" dirty="0">
                        <a:solidFill>
                          <a:schemeClr val="tx1"/>
                        </a:solidFill>
                        <a:latin typeface="Calibri"/>
                        <a:ea typeface="SimSun"/>
                        <a:cs typeface="Times New Roman"/>
                      </a:endParaRP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smtClean="0">
                          <a:latin typeface="Calibri"/>
                          <a:ea typeface="SimSun"/>
                          <a:cs typeface="Times New Roman"/>
                        </a:rPr>
                        <a:t>1.86</a:t>
                      </a:r>
                      <a:endParaRPr lang="en-US" sz="1400" dirty="0">
                        <a:latin typeface="Calibri"/>
                        <a:ea typeface="SimSun"/>
                        <a:cs typeface="Times New Roman"/>
                      </a:endParaRP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defTabSz="914400" rtl="0" eaLnBrk="1" latinLnBrk="0" hangingPunct="1">
                        <a:lnSpc>
                          <a:spcPct val="115000"/>
                        </a:lnSpc>
                        <a:spcBef>
                          <a:spcPts val="0"/>
                        </a:spcBef>
                        <a:spcAft>
                          <a:spcPts val="1000"/>
                        </a:spcAft>
                      </a:pPr>
                      <a:r>
                        <a:rPr lang="en-US" sz="1400" kern="1200" dirty="0">
                          <a:solidFill>
                            <a:schemeClr val="tx1"/>
                          </a:solidFill>
                          <a:latin typeface="Calibri"/>
                          <a:ea typeface="SimSun"/>
                          <a:cs typeface="Times New Roman"/>
                        </a:rPr>
                        <a:t>-0.56</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a:latin typeface="Calibri"/>
                          <a:ea typeface="SimSun"/>
                          <a:cs typeface="Times New Roman"/>
                        </a:rPr>
                        <a:t>1.86</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46</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83089">
                <a:tc>
                  <a:txBody>
                    <a:bodyPr/>
                    <a:lstStyle/>
                    <a:p>
                      <a:pPr marL="0" marR="0" algn="ctr">
                        <a:lnSpc>
                          <a:spcPct val="115000"/>
                        </a:lnSpc>
                        <a:spcBef>
                          <a:spcPts val="0"/>
                        </a:spcBef>
                        <a:spcAft>
                          <a:spcPts val="1000"/>
                        </a:spcAft>
                      </a:pPr>
                      <a:r>
                        <a:rPr lang="en-US" sz="1400" dirty="0">
                          <a:latin typeface="Calibri"/>
                          <a:ea typeface="SimSun"/>
                          <a:cs typeface="Times New Roman"/>
                        </a:rPr>
                        <a:t>5-day </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smtClean="0">
                          <a:solidFill>
                            <a:srgbClr val="003B68"/>
                          </a:solidFill>
                          <a:latin typeface="Calibri"/>
                          <a:ea typeface="SimSun"/>
                          <a:cs typeface="Times New Roman"/>
                        </a:rPr>
                        <a:t>0.62</a:t>
                      </a:r>
                      <a:endParaRPr lang="en-US" sz="1400" dirty="0">
                        <a:solidFill>
                          <a:srgbClr val="003B68"/>
                        </a:solidFill>
                        <a:latin typeface="Calibri"/>
                        <a:ea typeface="SimSun"/>
                        <a:cs typeface="Times New Roman"/>
                      </a:endParaRP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smtClean="0">
                          <a:latin typeface="Calibri"/>
                          <a:ea typeface="SimSun"/>
                          <a:cs typeface="Times New Roman"/>
                        </a:rPr>
                        <a:t>3.68</a:t>
                      </a:r>
                      <a:endParaRPr lang="en-US" sz="1400" dirty="0">
                        <a:latin typeface="Calibri"/>
                        <a:ea typeface="SimSun"/>
                        <a:cs typeface="Times New Roman"/>
                      </a:endParaRP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a:solidFill>
                            <a:srgbClr val="FF0000"/>
                          </a:solidFill>
                          <a:latin typeface="Calibri"/>
                          <a:ea typeface="SimSun"/>
                          <a:cs typeface="Times New Roman"/>
                        </a:rPr>
                        <a:t>1.32</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a:latin typeface="Calibri"/>
                          <a:ea typeface="SimSun"/>
                          <a:cs typeface="Times New Roman"/>
                        </a:rPr>
                        <a:t>3.65</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444</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83089">
                <a:tc>
                  <a:txBody>
                    <a:bodyPr/>
                    <a:lstStyle/>
                    <a:p>
                      <a:pPr marL="0" marR="0" algn="ctr">
                        <a:lnSpc>
                          <a:spcPct val="115000"/>
                        </a:lnSpc>
                        <a:spcBef>
                          <a:spcPts val="0"/>
                        </a:spcBef>
                        <a:spcAft>
                          <a:spcPts val="1000"/>
                        </a:spcAft>
                      </a:pPr>
                      <a:r>
                        <a:rPr lang="en-US" sz="1400" dirty="0">
                          <a:latin typeface="Calibri"/>
                          <a:ea typeface="SimSun"/>
                          <a:cs typeface="Times New Roman"/>
                        </a:rPr>
                        <a:t>5-night </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smtClean="0">
                          <a:latin typeface="Calibri"/>
                          <a:ea typeface="SimSun"/>
                          <a:cs typeface="Times New Roman"/>
                        </a:rPr>
                        <a:t>0.51</a:t>
                      </a:r>
                      <a:endParaRPr lang="en-US" sz="1400" dirty="0">
                        <a:latin typeface="Calibri"/>
                        <a:ea typeface="SimSun"/>
                        <a:cs typeface="Times New Roman"/>
                      </a:endParaRP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smtClean="0">
                          <a:latin typeface="Calibri"/>
                          <a:ea typeface="SimSun"/>
                          <a:cs typeface="Times New Roman"/>
                        </a:rPr>
                        <a:t>1.76</a:t>
                      </a:r>
                      <a:endParaRPr lang="en-US" sz="1400" dirty="0">
                        <a:latin typeface="Calibri"/>
                        <a:ea typeface="SimSun"/>
                        <a:cs typeface="Times New Roman"/>
                      </a:endParaRP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a:latin typeface="Calibri"/>
                          <a:ea typeface="SimSun"/>
                          <a:cs typeface="Times New Roman"/>
                        </a:rPr>
                        <a:t>0.54</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a:latin typeface="Calibri"/>
                          <a:ea typeface="SimSun"/>
                          <a:cs typeface="Times New Roman"/>
                        </a:rPr>
                        <a:t>1.93</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6745</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83089">
                <a:tc>
                  <a:txBody>
                    <a:bodyPr/>
                    <a:lstStyle/>
                    <a:p>
                      <a:pPr marL="0" marR="0" algn="ctr">
                        <a:lnSpc>
                          <a:spcPct val="115000"/>
                        </a:lnSpc>
                        <a:spcBef>
                          <a:spcPts val="0"/>
                        </a:spcBef>
                        <a:spcAft>
                          <a:spcPts val="1000"/>
                        </a:spcAft>
                      </a:pPr>
                      <a:r>
                        <a:rPr lang="en-US" sz="1400" dirty="0">
                          <a:latin typeface="Calibri"/>
                          <a:ea typeface="SimSun"/>
                          <a:cs typeface="Times New Roman"/>
                        </a:rPr>
                        <a:t>9-day </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smtClean="0">
                          <a:latin typeface="Calibri"/>
                          <a:ea typeface="SimSun"/>
                          <a:cs typeface="Times New Roman"/>
                        </a:rPr>
                        <a:t>-1.08 </a:t>
                      </a:r>
                      <a:endParaRPr lang="en-US" sz="1400" dirty="0">
                        <a:latin typeface="Calibri"/>
                        <a:ea typeface="SimSun"/>
                        <a:cs typeface="Times New Roman"/>
                      </a:endParaRP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smtClean="0">
                          <a:latin typeface="Calibri"/>
                          <a:ea typeface="SimSun"/>
                          <a:cs typeface="Times New Roman"/>
                        </a:rPr>
                        <a:t>3.00</a:t>
                      </a:r>
                      <a:endParaRPr lang="en-US" sz="1400" dirty="0">
                        <a:latin typeface="Calibri"/>
                        <a:ea typeface="SimSun"/>
                        <a:cs typeface="Times New Roman"/>
                      </a:endParaRP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a:latin typeface="Calibri"/>
                          <a:ea typeface="SimSun"/>
                          <a:cs typeface="Times New Roman"/>
                        </a:rPr>
                        <a:t>1.01</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3.29</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581</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83089">
                <a:tc>
                  <a:txBody>
                    <a:bodyPr/>
                    <a:lstStyle/>
                    <a:p>
                      <a:pPr marL="0" marR="0" algn="ctr">
                        <a:lnSpc>
                          <a:spcPct val="115000"/>
                        </a:lnSpc>
                        <a:spcBef>
                          <a:spcPts val="0"/>
                        </a:spcBef>
                        <a:spcAft>
                          <a:spcPts val="1000"/>
                        </a:spcAft>
                      </a:pPr>
                      <a:r>
                        <a:rPr lang="en-US" sz="1400" dirty="0">
                          <a:latin typeface="Calibri"/>
                          <a:ea typeface="SimSun"/>
                          <a:cs typeface="Times New Roman"/>
                        </a:rPr>
                        <a:t>9-night </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smtClean="0">
                          <a:latin typeface="Calibri"/>
                          <a:ea typeface="SimSun"/>
                          <a:cs typeface="Times New Roman"/>
                        </a:rPr>
                        <a:t>0.15</a:t>
                      </a:r>
                      <a:endParaRPr lang="en-US" sz="1400" dirty="0">
                        <a:latin typeface="Calibri"/>
                        <a:ea typeface="SimSun"/>
                        <a:cs typeface="Times New Roman"/>
                      </a:endParaRP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1.96</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-0.7</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a:latin typeface="Calibri"/>
                          <a:ea typeface="SimSun"/>
                          <a:cs typeface="Times New Roman"/>
                        </a:rPr>
                        <a:t>2.00</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77</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83089">
                <a:tc>
                  <a:txBody>
                    <a:bodyPr/>
                    <a:lstStyle/>
                    <a:p>
                      <a:pPr marL="0" marR="0" algn="ctr">
                        <a:lnSpc>
                          <a:spcPct val="115000"/>
                        </a:lnSpc>
                        <a:spcBef>
                          <a:spcPts val="0"/>
                        </a:spcBef>
                        <a:spcAft>
                          <a:spcPts val="1000"/>
                        </a:spcAft>
                      </a:pPr>
                      <a:r>
                        <a:rPr lang="en-US" sz="1400" dirty="0">
                          <a:latin typeface="Calibri"/>
                          <a:ea typeface="SimSun"/>
                          <a:cs typeface="Times New Roman"/>
                        </a:rPr>
                        <a:t>11-day </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smtClean="0">
                          <a:solidFill>
                            <a:srgbClr val="003B68"/>
                          </a:solidFill>
                          <a:latin typeface="Calibri"/>
                          <a:ea typeface="SimSun"/>
                          <a:cs typeface="Times New Roman"/>
                        </a:rPr>
                        <a:t>1.14</a:t>
                      </a:r>
                      <a:endParaRPr lang="en-US" sz="1400" dirty="0">
                        <a:solidFill>
                          <a:srgbClr val="003B68"/>
                        </a:solidFill>
                        <a:latin typeface="Calibri"/>
                        <a:ea typeface="SimSun"/>
                        <a:cs typeface="Times New Roman"/>
                      </a:endParaRP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smtClean="0">
                          <a:solidFill>
                            <a:srgbClr val="003B68"/>
                          </a:solidFill>
                          <a:latin typeface="Calibri"/>
                          <a:ea typeface="SimSun"/>
                          <a:cs typeface="Times New Roman"/>
                        </a:rPr>
                        <a:t>3.94</a:t>
                      </a:r>
                      <a:endParaRPr lang="en-US" sz="1400" dirty="0">
                        <a:solidFill>
                          <a:srgbClr val="003B68"/>
                        </a:solidFill>
                        <a:latin typeface="Calibri"/>
                        <a:ea typeface="SimSun"/>
                        <a:cs typeface="Times New Roman"/>
                      </a:endParaRP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a:solidFill>
                            <a:srgbClr val="FF0000"/>
                          </a:solidFill>
                          <a:latin typeface="Calibri"/>
                          <a:ea typeface="SimSun"/>
                          <a:cs typeface="Times New Roman"/>
                        </a:rPr>
                        <a:t>2.74</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a:solidFill>
                            <a:srgbClr val="FF0000"/>
                          </a:solidFill>
                          <a:latin typeface="Calibri"/>
                          <a:ea typeface="SimSun"/>
                          <a:cs typeface="Times New Roman"/>
                        </a:rPr>
                        <a:t>4.62</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15</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83089">
                <a:tc>
                  <a:txBody>
                    <a:bodyPr/>
                    <a:lstStyle/>
                    <a:p>
                      <a:pPr marL="0" marR="0" algn="ctr">
                        <a:lnSpc>
                          <a:spcPct val="115000"/>
                        </a:lnSpc>
                        <a:spcBef>
                          <a:spcPts val="0"/>
                        </a:spcBef>
                        <a:spcAft>
                          <a:spcPts val="1000"/>
                        </a:spcAft>
                      </a:pPr>
                      <a:r>
                        <a:rPr lang="en-US" sz="1400" dirty="0">
                          <a:latin typeface="Calibri"/>
                          <a:ea typeface="SimSun"/>
                          <a:cs typeface="Times New Roman"/>
                        </a:rPr>
                        <a:t>11-night </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smtClean="0">
                          <a:solidFill>
                            <a:srgbClr val="00339A"/>
                          </a:solidFill>
                          <a:latin typeface="Calibri"/>
                          <a:ea typeface="SimSun"/>
                          <a:cs typeface="Times New Roman"/>
                        </a:rPr>
                        <a:t>0.27</a:t>
                      </a:r>
                      <a:endParaRPr lang="en-US" sz="1400" dirty="0">
                        <a:solidFill>
                          <a:srgbClr val="00339A"/>
                        </a:solidFill>
                        <a:latin typeface="Calibri"/>
                        <a:ea typeface="SimSun"/>
                        <a:cs typeface="Times New Roman"/>
                      </a:endParaRP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smtClean="0">
                          <a:latin typeface="Calibri"/>
                          <a:ea typeface="SimSun"/>
                          <a:cs typeface="Times New Roman"/>
                        </a:rPr>
                        <a:t>2.30</a:t>
                      </a:r>
                      <a:endParaRPr lang="en-US" sz="1400" dirty="0">
                        <a:latin typeface="Calibri"/>
                        <a:ea typeface="SimSun"/>
                        <a:cs typeface="Times New Roman"/>
                      </a:endParaRP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a:solidFill>
                            <a:srgbClr val="FF0000"/>
                          </a:solidFill>
                          <a:latin typeface="Calibri"/>
                          <a:ea typeface="SimSun"/>
                          <a:cs typeface="Times New Roman"/>
                        </a:rPr>
                        <a:t>1.13</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2.47</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a:latin typeface="Calibri"/>
                          <a:ea typeface="SimSun"/>
                          <a:cs typeface="Times New Roman"/>
                        </a:rPr>
                        <a:t>130</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83089">
                <a:tc>
                  <a:txBody>
                    <a:bodyPr/>
                    <a:lstStyle/>
                    <a:p>
                      <a:pPr marL="0" marR="0" algn="ctr">
                        <a:lnSpc>
                          <a:spcPct val="115000"/>
                        </a:lnSpc>
                        <a:spcBef>
                          <a:spcPts val="0"/>
                        </a:spcBef>
                        <a:spcAft>
                          <a:spcPts val="1000"/>
                        </a:spcAft>
                      </a:pPr>
                      <a:r>
                        <a:rPr lang="en-US" sz="1400" dirty="0">
                          <a:latin typeface="Calibri"/>
                          <a:ea typeface="SimSun"/>
                          <a:cs typeface="Times New Roman"/>
                        </a:rPr>
                        <a:t>13-day </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a:solidFill>
                            <a:srgbClr val="00339A"/>
                          </a:solidFill>
                          <a:latin typeface="Calibri"/>
                          <a:ea typeface="SimSun"/>
                          <a:cs typeface="Times New Roman"/>
                        </a:rPr>
                        <a:t>-</a:t>
                      </a:r>
                      <a:r>
                        <a:rPr lang="en-US" sz="1400" dirty="0" smtClean="0">
                          <a:solidFill>
                            <a:srgbClr val="00339A"/>
                          </a:solidFill>
                          <a:latin typeface="Calibri"/>
                          <a:ea typeface="SimSun"/>
                          <a:cs typeface="Times New Roman"/>
                        </a:rPr>
                        <a:t>0.19</a:t>
                      </a:r>
                      <a:endParaRPr lang="en-US" sz="1400" dirty="0">
                        <a:solidFill>
                          <a:srgbClr val="00339A"/>
                        </a:solidFill>
                        <a:latin typeface="Calibri"/>
                        <a:ea typeface="SimSun"/>
                        <a:cs typeface="Times New Roman"/>
                      </a:endParaRP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smtClean="0">
                          <a:latin typeface="Calibri"/>
                          <a:ea typeface="SimSun"/>
                          <a:cs typeface="Times New Roman"/>
                        </a:rPr>
                        <a:t>2.83</a:t>
                      </a:r>
                      <a:endParaRPr lang="en-US" sz="1400" dirty="0">
                        <a:latin typeface="Calibri"/>
                        <a:ea typeface="SimSun"/>
                        <a:cs typeface="Times New Roman"/>
                      </a:endParaRP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a:solidFill>
                            <a:srgbClr val="FF0000"/>
                          </a:solidFill>
                          <a:latin typeface="Calibri"/>
                          <a:ea typeface="SimSun"/>
                          <a:cs typeface="Times New Roman"/>
                        </a:rPr>
                        <a:t>1.82</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2.84</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a:latin typeface="Calibri"/>
                          <a:ea typeface="SimSun"/>
                          <a:cs typeface="Times New Roman"/>
                        </a:rPr>
                        <a:t>263</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83089">
                <a:tc>
                  <a:txBody>
                    <a:bodyPr/>
                    <a:lstStyle/>
                    <a:p>
                      <a:pPr marL="0" marR="0" algn="ctr">
                        <a:lnSpc>
                          <a:spcPct val="115000"/>
                        </a:lnSpc>
                        <a:spcBef>
                          <a:spcPts val="0"/>
                        </a:spcBef>
                        <a:spcAft>
                          <a:spcPts val="1000"/>
                        </a:spcAft>
                      </a:pPr>
                      <a:r>
                        <a:rPr lang="en-US" sz="1400" dirty="0">
                          <a:latin typeface="Calibri"/>
                          <a:ea typeface="SimSun"/>
                          <a:cs typeface="Times New Roman"/>
                        </a:rPr>
                        <a:t>13-night </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smtClean="0">
                          <a:solidFill>
                            <a:srgbClr val="003B68"/>
                          </a:solidFill>
                          <a:latin typeface="Calibri"/>
                          <a:ea typeface="SimSun"/>
                          <a:cs typeface="Times New Roman"/>
                        </a:rPr>
                        <a:t>0.2</a:t>
                      </a:r>
                      <a:endParaRPr lang="en-US" sz="1400" dirty="0">
                        <a:solidFill>
                          <a:srgbClr val="003B68"/>
                        </a:solidFill>
                        <a:latin typeface="Calibri"/>
                        <a:ea typeface="SimSun"/>
                        <a:cs typeface="Times New Roman"/>
                      </a:endParaRP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smtClean="0">
                          <a:latin typeface="Calibri"/>
                          <a:ea typeface="SimSun"/>
                          <a:cs typeface="Times New Roman"/>
                        </a:rPr>
                        <a:t>1.49</a:t>
                      </a:r>
                      <a:endParaRPr lang="en-US" sz="1400" dirty="0">
                        <a:latin typeface="Calibri"/>
                        <a:ea typeface="SimSun"/>
                        <a:cs typeface="Times New Roman"/>
                      </a:endParaRP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a:solidFill>
                            <a:srgbClr val="FF0000"/>
                          </a:solidFill>
                          <a:latin typeface="Calibri"/>
                          <a:ea typeface="SimSun"/>
                          <a:cs typeface="Times New Roman"/>
                        </a:rPr>
                        <a:t>1.05</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1.49</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a:latin typeface="Calibri"/>
                          <a:ea typeface="SimSun"/>
                          <a:cs typeface="Times New Roman"/>
                        </a:rPr>
                        <a:t>673</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83089">
                <a:tc>
                  <a:txBody>
                    <a:bodyPr/>
                    <a:lstStyle/>
                    <a:p>
                      <a:pPr marL="0" marR="0" algn="ctr">
                        <a:lnSpc>
                          <a:spcPct val="115000"/>
                        </a:lnSpc>
                        <a:spcBef>
                          <a:spcPts val="0"/>
                        </a:spcBef>
                        <a:spcAft>
                          <a:spcPts val="1000"/>
                        </a:spcAft>
                      </a:pPr>
                      <a:r>
                        <a:rPr lang="en-US" sz="1400" dirty="0">
                          <a:latin typeface="Calibri"/>
                          <a:ea typeface="SimSun"/>
                          <a:cs typeface="Times New Roman"/>
                        </a:rPr>
                        <a:t>17-day</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smtClean="0">
                          <a:latin typeface="Calibri"/>
                          <a:ea typeface="SimSun"/>
                          <a:cs typeface="Times New Roman"/>
                        </a:rPr>
                        <a:t>0.13</a:t>
                      </a:r>
                      <a:endParaRPr lang="en-US" sz="1400" dirty="0">
                        <a:latin typeface="Calibri"/>
                        <a:ea typeface="SimSun"/>
                        <a:cs typeface="Times New Roman"/>
                      </a:endParaRP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3.29</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-0.01</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a:latin typeface="Calibri"/>
                          <a:ea typeface="SimSun"/>
                          <a:cs typeface="Times New Roman"/>
                        </a:rPr>
                        <a:t>3.16</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a:latin typeface="Calibri"/>
                          <a:ea typeface="SimSun"/>
                          <a:cs typeface="Times New Roman"/>
                        </a:rPr>
                        <a:t>166</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83089">
                <a:tc>
                  <a:txBody>
                    <a:bodyPr/>
                    <a:lstStyle/>
                    <a:p>
                      <a:pPr marL="0" marR="0" algn="ctr">
                        <a:lnSpc>
                          <a:spcPct val="115000"/>
                        </a:lnSpc>
                        <a:spcBef>
                          <a:spcPts val="0"/>
                        </a:spcBef>
                        <a:spcAft>
                          <a:spcPts val="1000"/>
                        </a:spcAft>
                      </a:pPr>
                      <a:r>
                        <a:rPr lang="en-US" sz="1400">
                          <a:latin typeface="Calibri"/>
                          <a:ea typeface="SimSun"/>
                          <a:cs typeface="Times New Roman"/>
                        </a:rPr>
                        <a:t>17-night</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smtClean="0">
                          <a:solidFill>
                            <a:srgbClr val="00339A"/>
                          </a:solidFill>
                          <a:latin typeface="Calibri"/>
                          <a:ea typeface="SimSun"/>
                          <a:cs typeface="Times New Roman"/>
                        </a:rPr>
                        <a:t>0.28</a:t>
                      </a:r>
                      <a:endParaRPr lang="en-US" sz="1400" dirty="0">
                        <a:solidFill>
                          <a:srgbClr val="00339A"/>
                        </a:solidFill>
                        <a:latin typeface="Calibri"/>
                        <a:ea typeface="SimSun"/>
                        <a:cs typeface="Times New Roman"/>
                      </a:endParaRP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smtClean="0">
                          <a:latin typeface="Calibri"/>
                          <a:ea typeface="SimSun"/>
                          <a:cs typeface="Times New Roman"/>
                        </a:rPr>
                        <a:t>1.69</a:t>
                      </a:r>
                      <a:endParaRPr lang="en-US" sz="1400" dirty="0">
                        <a:latin typeface="Calibri"/>
                        <a:ea typeface="SimSun"/>
                        <a:cs typeface="Times New Roman"/>
                      </a:endParaRP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a:solidFill>
                            <a:srgbClr val="FF0000"/>
                          </a:solidFill>
                          <a:latin typeface="Calibri"/>
                          <a:ea typeface="SimSun"/>
                          <a:cs typeface="Times New Roman"/>
                        </a:rPr>
                        <a:t>1.18</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a:latin typeface="Calibri"/>
                          <a:ea typeface="SimSun"/>
                          <a:cs typeface="Times New Roman"/>
                        </a:rPr>
                        <a:t>1.56</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1000"/>
                        </a:spcAft>
                      </a:pPr>
                      <a:r>
                        <a:rPr lang="en-US" sz="1400" dirty="0">
                          <a:latin typeface="Calibri"/>
                          <a:ea typeface="SimSun"/>
                          <a:cs typeface="Times New Roman"/>
                        </a:rPr>
                        <a:t>1784</a:t>
                      </a:r>
                    </a:p>
                  </a:txBody>
                  <a:tcPr marL="55245" marR="55245"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comparison before and after</a:t>
            </a:r>
            <a:endParaRPr lang="en-US" dirty="0"/>
          </a:p>
        </p:txBody>
      </p:sp>
      <p:pic>
        <p:nvPicPr>
          <p:cNvPr id="2051" name="Picture 3"/>
          <p:cNvPicPr>
            <a:picLocks noChangeAspect="1" noChangeArrowheads="1"/>
          </p:cNvPicPr>
          <p:nvPr/>
        </p:nvPicPr>
        <p:blipFill>
          <a:blip r:embed="rId2"/>
          <a:srcRect/>
          <a:stretch>
            <a:fillRect/>
          </a:stretch>
        </p:blipFill>
        <p:spPr bwMode="auto">
          <a:xfrm>
            <a:off x="21516" y="973572"/>
            <a:ext cx="7315200" cy="2909890"/>
          </a:xfrm>
          <a:prstGeom prst="rect">
            <a:avLst/>
          </a:prstGeom>
          <a:noFill/>
          <a:ln w="9525">
            <a:noFill/>
            <a:miter lim="800000"/>
            <a:headEnd/>
            <a:tailEnd/>
          </a:ln>
        </p:spPr>
      </p:pic>
      <p:sp>
        <p:nvSpPr>
          <p:cNvPr id="6" name="TextBox 5"/>
          <p:cNvSpPr txBox="1"/>
          <p:nvPr/>
        </p:nvSpPr>
        <p:spPr>
          <a:xfrm>
            <a:off x="7702475" y="2248348"/>
            <a:ext cx="608628" cy="369332"/>
          </a:xfrm>
          <a:prstGeom prst="rect">
            <a:avLst/>
          </a:prstGeom>
          <a:noFill/>
        </p:spPr>
        <p:txBody>
          <a:bodyPr wrap="none" rtlCol="0">
            <a:spAutoFit/>
          </a:bodyPr>
          <a:lstStyle/>
          <a:p>
            <a:r>
              <a:rPr lang="en-US" dirty="0" smtClean="0"/>
              <a:t>Beta</a:t>
            </a:r>
            <a:endParaRPr lang="en-US" dirty="0"/>
          </a:p>
        </p:txBody>
      </p:sp>
      <p:sp>
        <p:nvSpPr>
          <p:cNvPr id="7" name="TextBox 6"/>
          <p:cNvSpPr txBox="1"/>
          <p:nvPr/>
        </p:nvSpPr>
        <p:spPr>
          <a:xfrm>
            <a:off x="7702475" y="5056094"/>
            <a:ext cx="1207446" cy="369332"/>
          </a:xfrm>
          <a:prstGeom prst="rect">
            <a:avLst/>
          </a:prstGeom>
          <a:noFill/>
        </p:spPr>
        <p:txBody>
          <a:bodyPr wrap="none" rtlCol="0">
            <a:spAutoFit/>
          </a:bodyPr>
          <a:lstStyle/>
          <a:p>
            <a:r>
              <a:rPr lang="en-US" dirty="0" smtClean="0"/>
              <a:t>Provisional</a:t>
            </a:r>
            <a:endParaRPr lang="en-US" dirty="0"/>
          </a:p>
        </p:txBody>
      </p:sp>
      <p:sp>
        <p:nvSpPr>
          <p:cNvPr id="8" name="TextBox 7"/>
          <p:cNvSpPr txBox="1"/>
          <p:nvPr/>
        </p:nvSpPr>
        <p:spPr>
          <a:xfrm>
            <a:off x="6820800" y="909024"/>
            <a:ext cx="2323200" cy="369332"/>
          </a:xfrm>
          <a:prstGeom prst="rect">
            <a:avLst/>
          </a:prstGeom>
          <a:solidFill>
            <a:schemeClr val="tx2">
              <a:lumMod val="20000"/>
              <a:lumOff val="80000"/>
            </a:schemeClr>
          </a:solidFill>
        </p:spPr>
        <p:txBody>
          <a:bodyPr wrap="none" rtlCol="0">
            <a:spAutoFit/>
          </a:bodyPr>
          <a:lstStyle/>
          <a:p>
            <a:r>
              <a:rPr lang="en-US" dirty="0" smtClean="0"/>
              <a:t>Daytime single granule</a:t>
            </a:r>
            <a:endParaRPr lang="en-US" dirty="0"/>
          </a:p>
        </p:txBody>
      </p:sp>
      <p:sp>
        <p:nvSpPr>
          <p:cNvPr id="10" name="Slide Number Placeholder 9"/>
          <p:cNvSpPr>
            <a:spLocks noGrp="1"/>
          </p:cNvSpPr>
          <p:nvPr>
            <p:ph type="sldNum" sz="quarter" idx="12"/>
          </p:nvPr>
        </p:nvSpPr>
        <p:spPr/>
        <p:txBody>
          <a:bodyPr/>
          <a:lstStyle/>
          <a:p>
            <a:fld id="{96E36F11-A39A-294D-A59D-6180D50ED29D}" type="slidenum">
              <a:rPr lang="en-US" smtClean="0"/>
              <a:pPr/>
              <a:t>17</a:t>
            </a:fld>
            <a:endParaRPr lang="en-US"/>
          </a:p>
        </p:txBody>
      </p:sp>
      <p:pic>
        <p:nvPicPr>
          <p:cNvPr id="5122" name="Picture 2"/>
          <p:cNvPicPr>
            <a:picLocks noChangeAspect="1" noChangeArrowheads="1"/>
          </p:cNvPicPr>
          <p:nvPr/>
        </p:nvPicPr>
        <p:blipFill>
          <a:blip r:embed="rId3"/>
          <a:srcRect/>
          <a:stretch>
            <a:fillRect/>
          </a:stretch>
        </p:blipFill>
        <p:spPr bwMode="auto">
          <a:xfrm>
            <a:off x="0" y="3883462"/>
            <a:ext cx="7475792" cy="2976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comparison before and after</a:t>
            </a:r>
            <a:endParaRPr lang="en-US" dirty="0"/>
          </a:p>
        </p:txBody>
      </p:sp>
      <p:pic>
        <p:nvPicPr>
          <p:cNvPr id="3075" name="Picture 3"/>
          <p:cNvPicPr>
            <a:picLocks noChangeAspect="1" noChangeArrowheads="1"/>
          </p:cNvPicPr>
          <p:nvPr/>
        </p:nvPicPr>
        <p:blipFill>
          <a:blip r:embed="rId2"/>
          <a:srcRect/>
          <a:stretch>
            <a:fillRect/>
          </a:stretch>
        </p:blipFill>
        <p:spPr bwMode="auto">
          <a:xfrm>
            <a:off x="0" y="1167216"/>
            <a:ext cx="7315200" cy="2759728"/>
          </a:xfrm>
          <a:prstGeom prst="rect">
            <a:avLst/>
          </a:prstGeom>
          <a:noFill/>
          <a:ln w="9525">
            <a:noFill/>
            <a:miter lim="800000"/>
            <a:headEnd/>
            <a:tailEnd/>
          </a:ln>
        </p:spPr>
      </p:pic>
      <p:sp>
        <p:nvSpPr>
          <p:cNvPr id="6" name="TextBox 5"/>
          <p:cNvSpPr txBox="1"/>
          <p:nvPr/>
        </p:nvSpPr>
        <p:spPr>
          <a:xfrm>
            <a:off x="7702475" y="2269864"/>
            <a:ext cx="608628" cy="369332"/>
          </a:xfrm>
          <a:prstGeom prst="rect">
            <a:avLst/>
          </a:prstGeom>
          <a:noFill/>
        </p:spPr>
        <p:txBody>
          <a:bodyPr wrap="none" rtlCol="0">
            <a:spAutoFit/>
          </a:bodyPr>
          <a:lstStyle/>
          <a:p>
            <a:r>
              <a:rPr lang="en-US" dirty="0" smtClean="0"/>
              <a:t>Beta</a:t>
            </a:r>
            <a:endParaRPr lang="en-US" dirty="0"/>
          </a:p>
        </p:txBody>
      </p:sp>
      <p:sp>
        <p:nvSpPr>
          <p:cNvPr id="7" name="TextBox 6"/>
          <p:cNvSpPr txBox="1"/>
          <p:nvPr/>
        </p:nvSpPr>
        <p:spPr>
          <a:xfrm>
            <a:off x="7702475" y="5077610"/>
            <a:ext cx="1207446" cy="369332"/>
          </a:xfrm>
          <a:prstGeom prst="rect">
            <a:avLst/>
          </a:prstGeom>
          <a:noFill/>
        </p:spPr>
        <p:txBody>
          <a:bodyPr wrap="none" rtlCol="0">
            <a:spAutoFit/>
          </a:bodyPr>
          <a:lstStyle/>
          <a:p>
            <a:r>
              <a:rPr lang="en-US" dirty="0" smtClean="0"/>
              <a:t>Provisional</a:t>
            </a:r>
            <a:endParaRPr lang="en-US" dirty="0"/>
          </a:p>
        </p:txBody>
      </p:sp>
      <p:sp>
        <p:nvSpPr>
          <p:cNvPr id="8" name="TextBox 7"/>
          <p:cNvSpPr txBox="1"/>
          <p:nvPr/>
        </p:nvSpPr>
        <p:spPr>
          <a:xfrm>
            <a:off x="6670188" y="930540"/>
            <a:ext cx="2473241" cy="369332"/>
          </a:xfrm>
          <a:prstGeom prst="rect">
            <a:avLst/>
          </a:prstGeom>
          <a:solidFill>
            <a:schemeClr val="tx2">
              <a:lumMod val="20000"/>
              <a:lumOff val="80000"/>
            </a:schemeClr>
          </a:solidFill>
        </p:spPr>
        <p:txBody>
          <a:bodyPr wrap="none" rtlCol="0">
            <a:spAutoFit/>
          </a:bodyPr>
          <a:lstStyle/>
          <a:p>
            <a:r>
              <a:rPr lang="en-US" dirty="0" smtClean="0"/>
              <a:t>Nighttime single granule</a:t>
            </a:r>
            <a:endParaRPr lang="en-US" dirty="0"/>
          </a:p>
        </p:txBody>
      </p:sp>
      <p:sp>
        <p:nvSpPr>
          <p:cNvPr id="10" name="Slide Number Placeholder 9"/>
          <p:cNvSpPr>
            <a:spLocks noGrp="1"/>
          </p:cNvSpPr>
          <p:nvPr>
            <p:ph type="sldNum" sz="quarter" idx="12"/>
          </p:nvPr>
        </p:nvSpPr>
        <p:spPr/>
        <p:txBody>
          <a:bodyPr/>
          <a:lstStyle/>
          <a:p>
            <a:fld id="{96E36F11-A39A-294D-A59D-6180D50ED29D}" type="slidenum">
              <a:rPr lang="en-US" smtClean="0"/>
              <a:pPr/>
              <a:t>18</a:t>
            </a:fld>
            <a:endParaRPr lang="en-US"/>
          </a:p>
        </p:txBody>
      </p:sp>
      <p:pic>
        <p:nvPicPr>
          <p:cNvPr id="6146" name="Picture 2"/>
          <p:cNvPicPr>
            <a:picLocks noChangeAspect="1" noChangeArrowheads="1"/>
          </p:cNvPicPr>
          <p:nvPr/>
        </p:nvPicPr>
        <p:blipFill>
          <a:blip r:embed="rId3"/>
          <a:srcRect/>
          <a:stretch>
            <a:fillRect/>
          </a:stretch>
        </p:blipFill>
        <p:spPr bwMode="auto">
          <a:xfrm>
            <a:off x="9525" y="3961042"/>
            <a:ext cx="7448550" cy="27851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Product Quality Summary</a:t>
            </a:r>
            <a:endParaRPr lang="en-US" dirty="0"/>
          </a:p>
        </p:txBody>
      </p:sp>
      <p:sp>
        <p:nvSpPr>
          <p:cNvPr id="8" name="Content Placeholder 7"/>
          <p:cNvSpPr>
            <a:spLocks noGrp="1"/>
          </p:cNvSpPr>
          <p:nvPr>
            <p:ph idx="1"/>
          </p:nvPr>
        </p:nvSpPr>
        <p:spPr>
          <a:xfrm>
            <a:off x="457200" y="1371600"/>
            <a:ext cx="8229600" cy="5369442"/>
          </a:xfrm>
        </p:spPr>
        <p:txBody>
          <a:bodyPr>
            <a:normAutofit fontScale="92500" lnSpcReduction="10000"/>
          </a:bodyPr>
          <a:lstStyle/>
          <a:p>
            <a:r>
              <a:rPr lang="en-US" dirty="0" smtClean="0"/>
              <a:t>LST has shown marked improvement after beta release</a:t>
            </a:r>
            <a:endParaRPr lang="en-US" dirty="0"/>
          </a:p>
          <a:p>
            <a:pPr lvl="1"/>
            <a:r>
              <a:rPr lang="en-US" i="1" dirty="0" smtClean="0"/>
              <a:t>Evaluation result shows an improved performance for some surface types such as IGBP 6,7,10,12,14 and 16.  </a:t>
            </a:r>
          </a:p>
          <a:p>
            <a:pPr lvl="1"/>
            <a:r>
              <a:rPr lang="en-US" i="1" dirty="0" smtClean="0"/>
              <a:t>Daytime LST gets significantly improved over some surface types and the performance is close or better than requirements e.g. IGBP 7,12 daytime. </a:t>
            </a:r>
          </a:p>
          <a:p>
            <a:pPr lvl="1"/>
            <a:r>
              <a:rPr lang="en-US" i="1" dirty="0" smtClean="0"/>
              <a:t>VIIRS LSTs  presents closer measurement with MODIS LSTs after calibration over some cases e.g. IGBP 1 at nighttime, IGBP 9 at daytime.</a:t>
            </a:r>
          </a:p>
          <a:p>
            <a:pPr lvl="1"/>
            <a:r>
              <a:rPr lang="en-US" i="1" dirty="0" smtClean="0"/>
              <a:t>The seasonal pattern gets weak in the provisional version</a:t>
            </a:r>
          </a:p>
          <a:p>
            <a:pPr lvl="1"/>
            <a:endParaRPr lang="en-US" sz="600" dirty="0" smtClean="0"/>
          </a:p>
          <a:p>
            <a:pPr lvl="1"/>
            <a:endParaRPr lang="en-US" sz="600" dirty="0" smtClean="0">
              <a:solidFill>
                <a:srgbClr val="FF0000"/>
              </a:solidFill>
            </a:endParaRPr>
          </a:p>
          <a:p>
            <a:r>
              <a:rPr lang="en-US" dirty="0" smtClean="0"/>
              <a:t>The LST meets provisional criteria</a:t>
            </a:r>
          </a:p>
          <a:p>
            <a:pPr lvl="1"/>
            <a:r>
              <a:rPr lang="en-US" i="1" dirty="0" smtClean="0"/>
              <a:t>Feedback from users and our continuous evaluations have been occurring since beta</a:t>
            </a:r>
          </a:p>
          <a:p>
            <a:pPr lvl="1"/>
            <a:r>
              <a:rPr lang="en-US" i="1" dirty="0" smtClean="0"/>
              <a:t>Documentation up-to-date</a:t>
            </a:r>
          </a:p>
        </p:txBody>
      </p:sp>
      <p:sp>
        <p:nvSpPr>
          <p:cNvPr id="6" name="Slide Number Placeholder 5"/>
          <p:cNvSpPr>
            <a:spLocks noGrp="1"/>
          </p:cNvSpPr>
          <p:nvPr>
            <p:ph type="sldNum" sz="quarter" idx="12"/>
          </p:nvPr>
        </p:nvSpPr>
        <p:spPr/>
        <p:txBody>
          <a:bodyPr/>
          <a:lstStyle/>
          <a:p>
            <a:fld id="{96E36F11-A39A-294D-A59D-6180D50ED29D}"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LST Calibration Approach</a:t>
            </a:r>
            <a:endParaRPr lang="en-US" dirty="0"/>
          </a:p>
        </p:txBody>
      </p:sp>
      <p:sp>
        <p:nvSpPr>
          <p:cNvPr id="3" name="Content Placeholder 2"/>
          <p:cNvSpPr>
            <a:spLocks noGrp="1"/>
          </p:cNvSpPr>
          <p:nvPr>
            <p:ph idx="1"/>
          </p:nvPr>
        </p:nvSpPr>
        <p:spPr>
          <a:xfrm>
            <a:off x="457200" y="1250829"/>
            <a:ext cx="8463516" cy="5341357"/>
          </a:xfrm>
        </p:spPr>
        <p:txBody>
          <a:bodyPr>
            <a:normAutofit/>
          </a:bodyPr>
          <a:lstStyle/>
          <a:p>
            <a:r>
              <a:rPr lang="en-US" sz="2600" dirty="0" smtClean="0"/>
              <a:t>Improvement for LST EDR is based on update of algorithm coefficients. The algorithm keeps the same format as baseline split window algorithm.</a:t>
            </a:r>
          </a:p>
          <a:p>
            <a:endParaRPr lang="en-US" sz="600" dirty="0" smtClean="0"/>
          </a:p>
          <a:p>
            <a:r>
              <a:rPr lang="en-US" sz="2600" dirty="0" smtClean="0"/>
              <a:t>Two steps of calibration: </a:t>
            </a:r>
          </a:p>
          <a:p>
            <a:pPr marL="914400" lvl="1" indent="-457200">
              <a:buFont typeface="+mj-lt"/>
              <a:buAutoNum type="arabicPeriod"/>
            </a:pPr>
            <a:r>
              <a:rPr lang="en-US" sz="2200" i="1" dirty="0" smtClean="0"/>
              <a:t>calibration from the radiance based simulation </a:t>
            </a:r>
          </a:p>
          <a:p>
            <a:pPr marL="914400" lvl="1" indent="-457200">
              <a:buFont typeface="+mj-lt"/>
              <a:buAutoNum type="arabicPeriod"/>
            </a:pPr>
            <a:r>
              <a:rPr lang="en-US" sz="2200" i="1" dirty="0" smtClean="0"/>
              <a:t>calibration from comparisons to the reference dataset, i.e. ground truth and MODIS Aqua LST product</a:t>
            </a:r>
            <a:r>
              <a:rPr lang="en-US" sz="2600" i="1" dirty="0" smtClean="0"/>
              <a:t>.</a:t>
            </a:r>
          </a:p>
          <a:p>
            <a:pPr marL="914400" lvl="1" indent="-457200">
              <a:buFont typeface="+mj-lt"/>
              <a:buAutoNum type="arabicPeriod"/>
            </a:pPr>
            <a:endParaRPr lang="en-US" sz="600" i="1" dirty="0" smtClean="0"/>
          </a:p>
          <a:p>
            <a:r>
              <a:rPr lang="en-US" sz="2600" dirty="0" smtClean="0"/>
              <a:t>All the 34 coefficients sets need to be calibrated (17 surface types, day and night conditions). </a:t>
            </a:r>
          </a:p>
          <a:p>
            <a:endParaRPr lang="en-US" sz="600" dirty="0" smtClean="0"/>
          </a:p>
          <a:p>
            <a:r>
              <a:rPr lang="en-US" sz="2600" dirty="0" smtClean="0"/>
              <a:t>Calibration is based on the annual performance rather than the seasonal performance. </a:t>
            </a:r>
            <a:endParaRPr lang="en-US" sz="2600" dirty="0"/>
          </a:p>
        </p:txBody>
      </p:sp>
      <p:sp>
        <p:nvSpPr>
          <p:cNvPr id="5" name="Slide Number Placeholder 4"/>
          <p:cNvSpPr>
            <a:spLocks noGrp="1"/>
          </p:cNvSpPr>
          <p:nvPr>
            <p:ph type="sldNum" sz="quarter" idx="12"/>
          </p:nvPr>
        </p:nvSpPr>
        <p:spPr/>
        <p:txBody>
          <a:bodyPr/>
          <a:lstStyle/>
          <a:p>
            <a:fld id="{96E36F11-A39A-294D-A59D-6180D50ED29D}"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Incremental Improvement </a:t>
            </a:r>
            <a:endParaRPr lang="en-US" dirty="0"/>
          </a:p>
        </p:txBody>
      </p:sp>
      <p:sp>
        <p:nvSpPr>
          <p:cNvPr id="8" name="Content Placeholder 7"/>
          <p:cNvSpPr>
            <a:spLocks noGrp="1"/>
          </p:cNvSpPr>
          <p:nvPr>
            <p:ph idx="1"/>
          </p:nvPr>
        </p:nvSpPr>
        <p:spPr/>
        <p:txBody>
          <a:bodyPr>
            <a:normAutofit fontScale="85000" lnSpcReduction="10000"/>
          </a:bodyPr>
          <a:lstStyle/>
          <a:p>
            <a:r>
              <a:rPr lang="en-US" dirty="0" smtClean="0"/>
              <a:t>Second version of LST validation report is finalized which summarizes the LST evaluation efforts since the beta release</a:t>
            </a:r>
          </a:p>
          <a:p>
            <a:endParaRPr lang="en-US" sz="800" dirty="0" smtClean="0"/>
          </a:p>
          <a:p>
            <a:r>
              <a:rPr lang="en-US" dirty="0" smtClean="0"/>
              <a:t>A radiance-based satellite LST evaluation tool has been established</a:t>
            </a:r>
          </a:p>
          <a:p>
            <a:endParaRPr lang="en-US" sz="800" dirty="0" smtClean="0"/>
          </a:p>
          <a:p>
            <a:r>
              <a:rPr lang="en-US" dirty="0" smtClean="0"/>
              <a:t>The LST algorithm coefficients have been calibrated using cross-satellite, simulation and ground measurement data  </a:t>
            </a:r>
          </a:p>
          <a:p>
            <a:endParaRPr lang="en-US" sz="700" dirty="0" smtClean="0"/>
          </a:p>
          <a:p>
            <a:r>
              <a:rPr lang="en-US" dirty="0" smtClean="0"/>
              <a:t>All Discrepancy Reports related to LST have been closed except DR7055 which is in DPE functional test </a:t>
            </a:r>
          </a:p>
          <a:p>
            <a:endParaRPr lang="en-US" sz="700" dirty="0" smtClean="0"/>
          </a:p>
          <a:p>
            <a:r>
              <a:rPr lang="en-US" dirty="0" smtClean="0"/>
              <a:t>Longer term validation efforts using ground measurement data from Europe and from Asia are in progress, and will be reported before the next version (validated version) release</a:t>
            </a:r>
          </a:p>
        </p:txBody>
      </p:sp>
      <p:sp>
        <p:nvSpPr>
          <p:cNvPr id="6" name="Slide Number Placeholder 5"/>
          <p:cNvSpPr>
            <a:spLocks noGrp="1"/>
          </p:cNvSpPr>
          <p:nvPr>
            <p:ph type="sldNum" sz="quarter" idx="12"/>
          </p:nvPr>
        </p:nvSpPr>
        <p:spPr/>
        <p:txBody>
          <a:bodyPr/>
          <a:lstStyle/>
          <a:p>
            <a:fld id="{96E36F11-A39A-294D-A59D-6180D50ED29D}"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Incremental Improvement </a:t>
            </a:r>
            <a:endParaRPr lang="en-US" dirty="0"/>
          </a:p>
        </p:txBody>
      </p:sp>
      <p:sp>
        <p:nvSpPr>
          <p:cNvPr id="8" name="Content Placeholder 7"/>
          <p:cNvSpPr>
            <a:spLocks noGrp="1"/>
          </p:cNvSpPr>
          <p:nvPr>
            <p:ph idx="1"/>
          </p:nvPr>
        </p:nvSpPr>
        <p:spPr/>
        <p:txBody>
          <a:bodyPr>
            <a:normAutofit/>
          </a:bodyPr>
          <a:lstStyle/>
          <a:p>
            <a:r>
              <a:rPr lang="en-US" dirty="0" smtClean="0"/>
              <a:t>The LST team has developed a list of activities either in progress or to be worked as priorities and resources allow</a:t>
            </a:r>
          </a:p>
          <a:p>
            <a:pPr lvl="1"/>
            <a:r>
              <a:rPr lang="en-US" dirty="0" smtClean="0"/>
              <a:t>Coefficients updates</a:t>
            </a:r>
          </a:p>
          <a:p>
            <a:pPr lvl="2"/>
            <a:r>
              <a:rPr lang="en-US" dirty="0" smtClean="0"/>
              <a:t>Built up high quality regression data set for the update of algorithm coefficients, correlation analysis with VI, water vapor for possible corrections. </a:t>
            </a:r>
          </a:p>
          <a:p>
            <a:pPr lvl="1"/>
            <a:r>
              <a:rPr lang="en-US" dirty="0" smtClean="0"/>
              <a:t>Software/code improvements</a:t>
            </a:r>
          </a:p>
          <a:p>
            <a:pPr lvl="1"/>
            <a:r>
              <a:rPr lang="en-US" dirty="0" smtClean="0"/>
              <a:t>Ongoing validation efforts</a:t>
            </a:r>
          </a:p>
          <a:p>
            <a:pPr lvl="2"/>
            <a:r>
              <a:rPr lang="en-US" dirty="0" smtClean="0"/>
              <a:t>continued match-up analysis, ADA/ADL upgrades, continual presentation needs ( conferences, workshops and communications with users, related SDR and EDR teams)</a:t>
            </a:r>
          </a:p>
        </p:txBody>
      </p:sp>
      <p:sp>
        <p:nvSpPr>
          <p:cNvPr id="6" name="Slide Number Placeholder 5"/>
          <p:cNvSpPr>
            <a:spLocks noGrp="1"/>
          </p:cNvSpPr>
          <p:nvPr>
            <p:ph type="sldNum" sz="quarter" idx="12"/>
          </p:nvPr>
        </p:nvSpPr>
        <p:spPr/>
        <p:txBody>
          <a:bodyPr/>
          <a:lstStyle/>
          <a:p>
            <a:fld id="{96E36F11-A39A-294D-A59D-6180D50ED29D}"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Incremental Improvement </a:t>
            </a:r>
            <a:endParaRPr lang="en-US" dirty="0"/>
          </a:p>
        </p:txBody>
      </p:sp>
      <p:graphicFrame>
        <p:nvGraphicFramePr>
          <p:cNvPr id="5" name="Table 4"/>
          <p:cNvGraphicFramePr>
            <a:graphicFrameLocks noGrp="1"/>
          </p:cNvGraphicFramePr>
          <p:nvPr/>
        </p:nvGraphicFramePr>
        <p:xfrm>
          <a:off x="116035" y="1067465"/>
          <a:ext cx="8857843" cy="5501325"/>
        </p:xfrm>
        <a:graphic>
          <a:graphicData uri="http://schemas.openxmlformats.org/drawingml/2006/table">
            <a:tbl>
              <a:tblPr firstRow="1" bandRow="1">
                <a:tableStyleId>{5C22544A-7EE6-4342-B048-85BDC9FD1C3A}</a:tableStyleId>
              </a:tblPr>
              <a:tblGrid>
                <a:gridCol w="872601"/>
                <a:gridCol w="551459"/>
                <a:gridCol w="4029705"/>
                <a:gridCol w="3404078"/>
              </a:tblGrid>
              <a:tr h="2169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Date</a:t>
                      </a:r>
                      <a:endParaRPr lang="en-US" sz="1000" dirty="0" smtClean="0"/>
                    </a:p>
                  </a:txBody>
                  <a:tcPr/>
                </a:tc>
                <a:tc>
                  <a:txBody>
                    <a:bodyPr/>
                    <a:lstStyle/>
                    <a:p>
                      <a:r>
                        <a:rPr lang="en-US" sz="1400" dirty="0" smtClean="0"/>
                        <a:t>DR#</a:t>
                      </a:r>
                      <a:endParaRPr lang="en-US" sz="1400" dirty="0"/>
                    </a:p>
                  </a:txBody>
                  <a:tcPr/>
                </a:tc>
                <a:tc>
                  <a:txBody>
                    <a:bodyPr/>
                    <a:lstStyle/>
                    <a:p>
                      <a:r>
                        <a:rPr lang="en-US" sz="1400" dirty="0" smtClean="0"/>
                        <a:t>Reason</a:t>
                      </a:r>
                      <a:endParaRPr lang="en-US" sz="1400" dirty="0"/>
                    </a:p>
                  </a:txBody>
                  <a:tcPr/>
                </a:tc>
                <a:tc>
                  <a:txBody>
                    <a:bodyPr/>
                    <a:lstStyle/>
                    <a:p>
                      <a:r>
                        <a:rPr lang="en-US" dirty="0" smtClean="0"/>
                        <a:t>Status</a:t>
                      </a:r>
                      <a:endParaRPr lang="en-US" dirty="0"/>
                    </a:p>
                  </a:txBody>
                  <a:tcPr/>
                </a:tc>
              </a:tr>
              <a:tr h="391003">
                <a:tc>
                  <a:txBody>
                    <a:bodyPr/>
                    <a:lstStyle/>
                    <a:p>
                      <a:r>
                        <a:rPr lang="en-US" sz="1200" dirty="0" smtClean="0"/>
                        <a:t>2/9/13</a:t>
                      </a:r>
                      <a:endParaRPr lang="en-US" sz="1200" dirty="0"/>
                    </a:p>
                  </a:txBody>
                  <a:tcPr/>
                </a:tc>
                <a:tc>
                  <a:txBody>
                    <a:bodyPr/>
                    <a:lstStyle/>
                    <a:p>
                      <a:r>
                        <a:rPr lang="en-US" sz="1200" dirty="0" smtClean="0"/>
                        <a:t>7055</a:t>
                      </a:r>
                      <a:endParaRPr lang="en-US" sz="1200" dirty="0"/>
                    </a:p>
                  </a:txBody>
                  <a:tcPr/>
                </a:tc>
                <a:tc>
                  <a:txBody>
                    <a:bodyPr/>
                    <a:lstStyle/>
                    <a:p>
                      <a:pPr lvl="0"/>
                      <a:r>
                        <a:rPr lang="en-US" sz="1200" dirty="0" smtClean="0"/>
                        <a:t>LST QA</a:t>
                      </a:r>
                      <a:r>
                        <a:rPr lang="en-US" sz="1200" baseline="0" dirty="0" smtClean="0"/>
                        <a:t> is “low quality” when thin cirrus/active fire is et</a:t>
                      </a:r>
                      <a:endParaRPr lang="en-US" sz="1200" dirty="0"/>
                    </a:p>
                  </a:txBody>
                  <a:tcPr/>
                </a:tc>
                <a:tc>
                  <a:txBody>
                    <a:bodyPr/>
                    <a:lstStyle/>
                    <a:p>
                      <a:r>
                        <a:rPr lang="en-US" sz="1200" b="1" kern="1200" dirty="0" smtClean="0">
                          <a:solidFill>
                            <a:srgbClr val="0000FF"/>
                          </a:solidFill>
                          <a:latin typeface="+mn-lt"/>
                          <a:ea typeface="+mn-ea"/>
                          <a:cs typeface="+mn-cs"/>
                        </a:rPr>
                        <a:t>In Work</a:t>
                      </a:r>
                      <a:r>
                        <a:rPr lang="en-US" sz="1200" dirty="0" smtClean="0">
                          <a:solidFill>
                            <a:schemeClr val="tx1"/>
                          </a:solidFill>
                        </a:rPr>
                        <a:t>.  Algorithm Change delivered</a:t>
                      </a:r>
                      <a:r>
                        <a:rPr lang="en-US" sz="1200" baseline="0" dirty="0" smtClean="0">
                          <a:solidFill>
                            <a:schemeClr val="tx1"/>
                          </a:solidFill>
                        </a:rPr>
                        <a:t> to </a:t>
                      </a:r>
                      <a:r>
                        <a:rPr lang="en-US" sz="1200" dirty="0" smtClean="0">
                          <a:solidFill>
                            <a:schemeClr val="tx1"/>
                          </a:solidFill>
                        </a:rPr>
                        <a:t>DPE</a:t>
                      </a:r>
                      <a:r>
                        <a:rPr lang="en-US" sz="1200" baseline="0" dirty="0" smtClean="0">
                          <a:solidFill>
                            <a:schemeClr val="tx1"/>
                          </a:solidFill>
                        </a:rPr>
                        <a:t> for functional testing.  Targeting IDPS Mx8</a:t>
                      </a:r>
                      <a:endParaRPr lang="en-US" sz="1200" dirty="0">
                        <a:solidFill>
                          <a:schemeClr val="tx1"/>
                        </a:solidFill>
                      </a:endParaRPr>
                    </a:p>
                  </a:txBody>
                  <a:tcPr/>
                </a:tc>
              </a:tr>
              <a:tr h="391003">
                <a:tc>
                  <a:txBody>
                    <a:bodyPr/>
                    <a:lstStyle/>
                    <a:p>
                      <a:r>
                        <a:rPr lang="en-US" sz="1200" dirty="0" smtClean="0"/>
                        <a:t>12/12/12</a:t>
                      </a:r>
                      <a:endParaRPr lang="en-US" sz="1200" dirty="0"/>
                    </a:p>
                  </a:txBody>
                  <a:tcPr/>
                </a:tc>
                <a:tc>
                  <a:txBody>
                    <a:bodyPr/>
                    <a:lstStyle/>
                    <a:p>
                      <a:r>
                        <a:rPr lang="en-US" sz="1200" dirty="0" smtClean="0"/>
                        <a:t>5028</a:t>
                      </a:r>
                      <a:endParaRPr lang="en-US" sz="1200" dirty="0"/>
                    </a:p>
                  </a:txBody>
                  <a:tcPr/>
                </a:tc>
                <a:tc>
                  <a:txBody>
                    <a:bodyPr/>
                    <a:lstStyle/>
                    <a:p>
                      <a:pPr lvl="0"/>
                      <a:r>
                        <a:rPr lang="en-US" sz="1200" dirty="0" smtClean="0"/>
                        <a:t>LST QA not set correctly in all-ocean granules</a:t>
                      </a:r>
                      <a:endParaRPr lang="en-US" sz="1200" dirty="0"/>
                    </a:p>
                  </a:txBody>
                  <a:tcPr/>
                </a:tc>
                <a:tc>
                  <a:txBody>
                    <a:bodyPr/>
                    <a:lstStyle/>
                    <a:p>
                      <a:r>
                        <a:rPr lang="en-US" sz="1200" b="1" kern="1200" dirty="0" smtClean="0">
                          <a:solidFill>
                            <a:srgbClr val="0000FF"/>
                          </a:solidFill>
                          <a:latin typeface="+mn-lt"/>
                          <a:ea typeface="+mn-ea"/>
                          <a:cs typeface="+mn-cs"/>
                        </a:rPr>
                        <a:t>Closed 3/31/13.</a:t>
                      </a:r>
                      <a:r>
                        <a:rPr lang="en-US" sz="1200" b="1" kern="1200" baseline="0" dirty="0" smtClean="0">
                          <a:solidFill>
                            <a:srgbClr val="0000FF"/>
                          </a:solidFill>
                          <a:latin typeface="+mn-lt"/>
                          <a:ea typeface="+mn-ea"/>
                          <a:cs typeface="+mn-cs"/>
                        </a:rPr>
                        <a:t>  </a:t>
                      </a:r>
                      <a:r>
                        <a:rPr lang="en-US" sz="1200" b="0" kern="1200" dirty="0" smtClean="0">
                          <a:solidFill>
                            <a:schemeClr val="tx1"/>
                          </a:solidFill>
                          <a:latin typeface="+mn-lt"/>
                          <a:ea typeface="+mn-ea"/>
                          <a:cs typeface="+mn-cs"/>
                        </a:rPr>
                        <a:t>Rejected</a:t>
                      </a:r>
                      <a:r>
                        <a:rPr lang="en-US" sz="1200" b="0" dirty="0" smtClean="0">
                          <a:solidFill>
                            <a:schemeClr val="tx1"/>
                          </a:solidFill>
                        </a:rPr>
                        <a:t> </a:t>
                      </a:r>
                      <a:r>
                        <a:rPr lang="en-US" sz="1200" dirty="0" smtClean="0"/>
                        <a:t>b/c </a:t>
                      </a:r>
                      <a:r>
                        <a:rPr lang="en-US" sz="1200" kern="1200" dirty="0" smtClean="0">
                          <a:solidFill>
                            <a:schemeClr val="dk1"/>
                          </a:solidFill>
                          <a:latin typeface="+mn-lt"/>
                          <a:ea typeface="+mn-ea"/>
                          <a:cs typeface="+mn-cs"/>
                        </a:rPr>
                        <a:t>No land products over ocean will ever be used;</a:t>
                      </a:r>
                      <a:r>
                        <a:rPr lang="en-US" sz="1200" kern="1200" baseline="0" dirty="0" smtClean="0">
                          <a:solidFill>
                            <a:schemeClr val="dk1"/>
                          </a:solidFill>
                          <a:latin typeface="+mn-lt"/>
                          <a:ea typeface="+mn-ea"/>
                          <a:cs typeface="+mn-cs"/>
                        </a:rPr>
                        <a:t> illustrates larger IDPS architecture issue that land products should not be produced over ocean</a:t>
                      </a:r>
                      <a:endParaRPr lang="en-US" sz="1200" dirty="0"/>
                    </a:p>
                  </a:txBody>
                  <a:tcPr/>
                </a:tc>
              </a:tr>
              <a:tr h="289245">
                <a:tc>
                  <a:txBody>
                    <a:bodyPr/>
                    <a:lstStyle/>
                    <a:p>
                      <a:r>
                        <a:rPr lang="en-US" sz="1200" dirty="0" smtClean="0"/>
                        <a:t>11/26/12</a:t>
                      </a:r>
                      <a:endParaRPr lang="en-US" sz="1200" dirty="0"/>
                    </a:p>
                  </a:txBody>
                  <a:tcPr/>
                </a:tc>
                <a:tc>
                  <a:txBody>
                    <a:bodyPr/>
                    <a:lstStyle/>
                    <a:p>
                      <a:r>
                        <a:rPr lang="en-US" sz="1200" dirty="0" smtClean="0"/>
                        <a:t>4983</a:t>
                      </a:r>
                      <a:endParaRPr lang="en-US" sz="1200" dirty="0"/>
                    </a:p>
                  </a:txBody>
                  <a:tcPr/>
                </a:tc>
                <a:tc>
                  <a:txBody>
                    <a:bodyPr/>
                    <a:lstStyle/>
                    <a:p>
                      <a:pPr lvl="0"/>
                      <a:r>
                        <a:rPr lang="en-US" sz="1200" dirty="0" smtClean="0"/>
                        <a:t>VIIRS LST beta Maturity</a:t>
                      </a:r>
                      <a:endParaRPr lang="en-US" sz="1200" dirty="0"/>
                    </a:p>
                  </a:txBody>
                  <a:tcPr/>
                </a:tc>
                <a:tc>
                  <a:txBody>
                    <a:bodyPr/>
                    <a:lstStyle/>
                    <a:p>
                      <a:r>
                        <a:rPr lang="en-US" sz="1200" b="1" kern="1200" dirty="0" smtClean="0">
                          <a:solidFill>
                            <a:srgbClr val="0000FF"/>
                          </a:solidFill>
                          <a:latin typeface="+mn-lt"/>
                          <a:ea typeface="+mn-ea"/>
                          <a:cs typeface="+mn-cs"/>
                        </a:rPr>
                        <a:t>Closed</a:t>
                      </a:r>
                      <a:r>
                        <a:rPr lang="en-US" sz="1200" dirty="0" smtClean="0"/>
                        <a:t> </a:t>
                      </a:r>
                      <a:r>
                        <a:rPr lang="en-US" sz="1200" b="1" kern="1200" dirty="0" smtClean="0">
                          <a:solidFill>
                            <a:srgbClr val="0000FF"/>
                          </a:solidFill>
                          <a:latin typeface="+mn-lt"/>
                          <a:ea typeface="+mn-ea"/>
                          <a:cs typeface="+mn-cs"/>
                        </a:rPr>
                        <a:t>1/25/13</a:t>
                      </a:r>
                      <a:r>
                        <a:rPr lang="en-US" sz="1200" dirty="0" smtClean="0"/>
                        <a:t> </a:t>
                      </a:r>
                      <a:r>
                        <a:rPr lang="en-US" sz="1200" kern="1200" dirty="0" smtClean="0">
                          <a:solidFill>
                            <a:schemeClr val="dk1"/>
                          </a:solidFill>
                          <a:latin typeface="+mn-lt"/>
                          <a:ea typeface="+mn-ea"/>
                          <a:cs typeface="+mn-cs"/>
                        </a:rPr>
                        <a:t>474-CCR-12-0773 deployed in ops</a:t>
                      </a:r>
                      <a:endParaRPr lang="en-US" sz="1200" kern="1200" dirty="0">
                        <a:solidFill>
                          <a:schemeClr val="dk1"/>
                        </a:solidFill>
                        <a:latin typeface="+mn-lt"/>
                        <a:ea typeface="+mn-ea"/>
                        <a:cs typeface="+mn-cs"/>
                      </a:endParaRPr>
                    </a:p>
                  </a:txBody>
                  <a:tcPr/>
                </a:tc>
              </a:tr>
              <a:tr h="560710">
                <a:tc>
                  <a:txBody>
                    <a:bodyPr/>
                    <a:lstStyle/>
                    <a:p>
                      <a:r>
                        <a:rPr lang="en-US" sz="1200" dirty="0" smtClean="0"/>
                        <a:t>02/28/12</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4608</a:t>
                      </a:r>
                    </a:p>
                    <a:p>
                      <a:endParaRPr lang="en-US" sz="1200" dirty="0"/>
                    </a:p>
                  </a:txBody>
                  <a:tcPr/>
                </a:tc>
                <a:tc>
                  <a:txBody>
                    <a:bodyPr/>
                    <a:lstStyle/>
                    <a:p>
                      <a:pPr lvl="0"/>
                      <a:r>
                        <a:rPr lang="en-US" sz="1200" kern="1200" dirty="0" smtClean="0">
                          <a:solidFill>
                            <a:schemeClr val="dk1"/>
                          </a:solidFill>
                          <a:latin typeface="+mn-lt"/>
                          <a:ea typeface="+mn-ea"/>
                          <a:cs typeface="+mn-cs"/>
                        </a:rPr>
                        <a:t>Split-window algorithm - Baseline Coefficient files. LUT update #2 (same </a:t>
                      </a:r>
                      <a:r>
                        <a:rPr lang="en-US" sz="1200" kern="1200" dirty="0" err="1" smtClean="0">
                          <a:solidFill>
                            <a:schemeClr val="dk1"/>
                          </a:solidFill>
                          <a:latin typeface="+mn-lt"/>
                          <a:ea typeface="+mn-ea"/>
                          <a:cs typeface="+mn-cs"/>
                        </a:rPr>
                        <a:t>as"Updated</a:t>
                      </a:r>
                      <a:r>
                        <a:rPr lang="en-US" sz="1200" kern="1200" dirty="0" smtClean="0">
                          <a:solidFill>
                            <a:schemeClr val="dk1"/>
                          </a:solidFill>
                          <a:latin typeface="+mn-lt"/>
                          <a:ea typeface="+mn-ea"/>
                          <a:cs typeface="+mn-cs"/>
                        </a:rPr>
                        <a:t> LUT" in slides):  DR 4608/CCR 12-0355:   Corrects errors for both dual split window and split window.</a:t>
                      </a:r>
                      <a:endParaRPr lang="en-US" sz="1200" dirty="0"/>
                    </a:p>
                  </a:txBody>
                  <a:tcPr/>
                </a:tc>
                <a:tc>
                  <a:txBody>
                    <a:bodyPr/>
                    <a:lstStyle/>
                    <a:p>
                      <a:r>
                        <a:rPr lang="en-US" sz="1200" b="1" dirty="0" smtClean="0">
                          <a:solidFill>
                            <a:srgbClr val="0000FF"/>
                          </a:solidFill>
                        </a:rPr>
                        <a:t>Closed 06/10/12 </a:t>
                      </a:r>
                      <a:r>
                        <a:rPr lang="en-US" sz="1200" dirty="0" smtClean="0"/>
                        <a:t>Split Window algorithm implemented in IDPS baseline on 10 Aug, 2012.</a:t>
                      </a:r>
                      <a:endParaRPr lang="en-US" sz="1200" dirty="0"/>
                    </a:p>
                  </a:txBody>
                  <a:tcPr/>
                </a:tc>
              </a:tr>
              <a:tr h="860207">
                <a:tc>
                  <a:txBody>
                    <a:bodyPr/>
                    <a:lstStyle/>
                    <a:p>
                      <a:r>
                        <a:rPr lang="en-US" sz="1200" dirty="0" smtClean="0"/>
                        <a:t>02/15/12</a:t>
                      </a:r>
                      <a:endParaRPr lang="en-US" sz="1200" dirty="0"/>
                    </a:p>
                  </a:txBody>
                  <a:tcPr/>
                </a:tc>
                <a:tc>
                  <a:txBody>
                    <a:bodyPr/>
                    <a:lstStyle/>
                    <a:p>
                      <a:r>
                        <a:rPr lang="en-US" sz="1200" kern="1200" dirty="0" smtClean="0">
                          <a:solidFill>
                            <a:schemeClr val="dk1"/>
                          </a:solidFill>
                          <a:latin typeface="+mn-lt"/>
                          <a:ea typeface="+mn-ea"/>
                          <a:cs typeface="+mn-cs"/>
                        </a:rPr>
                        <a:t>4582</a:t>
                      </a:r>
                      <a:endParaRPr lang="en-US" sz="1200" dirty="0"/>
                    </a:p>
                  </a:txBody>
                  <a:tcPr/>
                </a:tc>
                <a:tc>
                  <a:txBody>
                    <a:bodyPr/>
                    <a:lstStyle/>
                    <a:p>
                      <a:r>
                        <a:rPr lang="en-US" sz="1200" kern="1200" dirty="0" smtClean="0">
                          <a:solidFill>
                            <a:schemeClr val="dk1"/>
                          </a:solidFill>
                          <a:latin typeface="+mn-lt"/>
                          <a:ea typeface="+mn-ea"/>
                          <a:cs typeface="+mn-cs"/>
                        </a:rPr>
                        <a:t>LST Day Night Land Water Misidentification, The LST EDR appears to have a coding error that may have incorrectly mixed up the Day/Night flag with the Land/Water and Surface Type QA Flag within the QF Byte 3 of the LST EDR... This same Day/Night flag is being correctly encoded in the bit3 of QF Byte1 of the LST EDR.</a:t>
                      </a:r>
                      <a:endParaRPr lang="en-US" sz="1200" dirty="0"/>
                    </a:p>
                  </a:txBody>
                  <a:tcPr/>
                </a:tc>
                <a:tc>
                  <a:txBody>
                    <a:bodyPr/>
                    <a:lstStyle/>
                    <a:p>
                      <a:r>
                        <a:rPr lang="en-US" sz="1200" b="1" dirty="0" smtClean="0">
                          <a:solidFill>
                            <a:srgbClr val="0000FF"/>
                          </a:solidFill>
                        </a:rPr>
                        <a:t>Closed 03/29/12 </a:t>
                      </a:r>
                      <a:r>
                        <a:rPr lang="en-US" sz="1200" dirty="0" smtClean="0"/>
                        <a:t>Rejected because EDR team did not observe</a:t>
                      </a:r>
                      <a:r>
                        <a:rPr lang="en-US" sz="1200" baseline="0" dirty="0" smtClean="0"/>
                        <a:t> such error. </a:t>
                      </a:r>
                      <a:endParaRPr lang="en-US" sz="1200" dirty="0"/>
                    </a:p>
                  </a:txBody>
                  <a:tcPr/>
                </a:tc>
              </a:tr>
              <a:tr h="786810">
                <a:tc>
                  <a:txBody>
                    <a:bodyPr/>
                    <a:lstStyle/>
                    <a:p>
                      <a:r>
                        <a:rPr lang="en-US" sz="1200" dirty="0" smtClean="0"/>
                        <a:t>09/14/11</a:t>
                      </a:r>
                      <a:endParaRPr lang="en-US" sz="1200" dirty="0"/>
                    </a:p>
                  </a:txBody>
                  <a:tcPr/>
                </a:tc>
                <a:tc>
                  <a:txBody>
                    <a:bodyPr/>
                    <a:lstStyle/>
                    <a:p>
                      <a:r>
                        <a:rPr lang="en-US" sz="1200" kern="1200" dirty="0" smtClean="0">
                          <a:solidFill>
                            <a:schemeClr val="dk1"/>
                          </a:solidFill>
                          <a:latin typeface="+mn-lt"/>
                          <a:ea typeface="+mn-ea"/>
                          <a:cs typeface="+mn-cs"/>
                        </a:rPr>
                        <a:t>4353</a:t>
                      </a:r>
                      <a:endParaRPr lang="en-US" sz="1200" dirty="0"/>
                    </a:p>
                  </a:txBody>
                  <a:tcPr/>
                </a:tc>
                <a:tc>
                  <a:txBody>
                    <a:bodyPr/>
                    <a:lstStyle/>
                    <a:p>
                      <a:r>
                        <a:rPr lang="en-US" sz="1200" dirty="0" smtClean="0"/>
                        <a:t>Snow/ice field is always "no snow" at night if t</a:t>
                      </a:r>
                      <a:r>
                        <a:rPr lang="en-US" sz="1200" kern="1200" dirty="0" smtClean="0">
                          <a:solidFill>
                            <a:schemeClr val="dk1"/>
                          </a:solidFill>
                          <a:latin typeface="+mn-lt"/>
                          <a:ea typeface="+mn-ea"/>
                          <a:cs typeface="+mn-cs"/>
                        </a:rPr>
                        <a:t>he Quarterly Surface Type does not indicate so.  “Temporal snow” can only be directed daytime by snow/ ice EDR</a:t>
                      </a:r>
                      <a:endParaRPr lang="en-US" sz="1200" dirty="0"/>
                    </a:p>
                  </a:txBody>
                  <a:tcPr/>
                </a:tc>
                <a:tc>
                  <a:txBody>
                    <a:bodyPr/>
                    <a:lstStyle/>
                    <a:p>
                      <a:r>
                        <a:rPr lang="en-US" sz="1200" b="1" dirty="0" smtClean="0">
                          <a:solidFill>
                            <a:srgbClr val="0000FF"/>
                          </a:solidFill>
                        </a:rPr>
                        <a:t>Closed 04/26/12. </a:t>
                      </a:r>
                      <a:r>
                        <a:rPr lang="en-US" sz="1200" kern="1200" dirty="0" smtClean="0">
                          <a:solidFill>
                            <a:schemeClr val="dk1"/>
                          </a:solidFill>
                          <a:latin typeface="+mn-lt"/>
                          <a:ea typeface="+mn-ea"/>
                          <a:cs typeface="+mn-cs"/>
                        </a:rPr>
                        <a:t>Reallocated to </a:t>
                      </a:r>
                      <a:r>
                        <a:rPr lang="en-US" sz="1200" kern="1200" dirty="0" err="1" smtClean="0">
                          <a:solidFill>
                            <a:schemeClr val="dk1"/>
                          </a:solidFill>
                          <a:latin typeface="+mn-lt"/>
                          <a:ea typeface="+mn-ea"/>
                          <a:cs typeface="+mn-cs"/>
                        </a:rPr>
                        <a:t>Cryo</a:t>
                      </a:r>
                      <a:r>
                        <a:rPr lang="en-US" sz="1200" kern="1200" dirty="0" smtClean="0">
                          <a:solidFill>
                            <a:schemeClr val="dk1"/>
                          </a:solidFill>
                          <a:latin typeface="+mn-lt"/>
                          <a:ea typeface="+mn-ea"/>
                          <a:cs typeface="+mn-cs"/>
                        </a:rPr>
                        <a:t> team as new DRs:  4699 Out of Date snow cover seeded grid &amp; 4700 Alternative snow/ice grid needed to support algorithms; Both</a:t>
                      </a:r>
                      <a:r>
                        <a:rPr lang="en-US" sz="1200" kern="1200" baseline="0" dirty="0" smtClean="0">
                          <a:solidFill>
                            <a:schemeClr val="dk1"/>
                          </a:solidFill>
                          <a:latin typeface="+mn-lt"/>
                          <a:ea typeface="+mn-ea"/>
                          <a:cs typeface="+mn-cs"/>
                        </a:rPr>
                        <a:t> have been addressed.</a:t>
                      </a:r>
                      <a:endParaRPr lang="en-US" sz="1200" kern="1200" dirty="0" smtClean="0">
                        <a:solidFill>
                          <a:schemeClr val="dk1"/>
                        </a:solidFill>
                        <a:latin typeface="+mn-lt"/>
                        <a:ea typeface="+mn-ea"/>
                        <a:cs typeface="+mn-cs"/>
                      </a:endParaRPr>
                    </a:p>
                  </a:txBody>
                  <a:tcPr/>
                </a:tc>
              </a:tr>
              <a:tr h="580538">
                <a:tc>
                  <a:txBody>
                    <a:bodyPr/>
                    <a:lstStyle/>
                    <a:p>
                      <a:r>
                        <a:rPr lang="en-US" sz="1200" dirty="0" smtClean="0"/>
                        <a:t>02/14/11</a:t>
                      </a:r>
                      <a:endParaRPr lang="en-US" sz="1200" dirty="0"/>
                    </a:p>
                  </a:txBody>
                  <a:tcPr/>
                </a:tc>
                <a:tc>
                  <a:txBody>
                    <a:bodyPr/>
                    <a:lstStyle/>
                    <a:p>
                      <a:r>
                        <a:rPr lang="en-US" sz="1200" kern="1200" dirty="0" smtClean="0">
                          <a:solidFill>
                            <a:schemeClr val="dk1"/>
                          </a:solidFill>
                          <a:latin typeface="+mn-lt"/>
                          <a:ea typeface="+mn-ea"/>
                          <a:cs typeface="+mn-cs"/>
                        </a:rPr>
                        <a:t>4203</a:t>
                      </a:r>
                      <a:endParaRPr lang="en-US" sz="1200" dirty="0"/>
                    </a:p>
                  </a:txBody>
                  <a:tcPr/>
                </a:tc>
                <a:tc>
                  <a:txBody>
                    <a:bodyPr/>
                    <a:lstStyle/>
                    <a:p>
                      <a:r>
                        <a:rPr lang="en-US" sz="1200" kern="1200" dirty="0" smtClean="0">
                          <a:solidFill>
                            <a:schemeClr val="dk1"/>
                          </a:solidFill>
                          <a:latin typeface="+mn-lt"/>
                          <a:ea typeface="+mn-ea"/>
                          <a:cs typeface="+mn-cs"/>
                        </a:rPr>
                        <a:t>The OPS LST code, both v1.5.00.48 and v1.5.03.00, do not verify that the value for the Surface Type input falls within the valid range prior to calculating LST</a:t>
                      </a:r>
                      <a:endParaRPr lang="en-US" sz="1200" dirty="0"/>
                    </a:p>
                  </a:txBody>
                  <a:tcPr/>
                </a:tc>
                <a:tc>
                  <a:txBody>
                    <a:bodyPr/>
                    <a:lstStyle/>
                    <a:p>
                      <a:r>
                        <a:rPr lang="en-US" sz="1200" b="1" kern="1200" dirty="0" smtClean="0">
                          <a:solidFill>
                            <a:srgbClr val="0000FF"/>
                          </a:solidFill>
                          <a:latin typeface="+mn-lt"/>
                          <a:ea typeface="+mn-ea"/>
                          <a:cs typeface="+mn-cs"/>
                        </a:rPr>
                        <a:t>Closed 1/9/13 </a:t>
                      </a:r>
                      <a:r>
                        <a:rPr lang="en-US" sz="1200" kern="1200" dirty="0" smtClean="0">
                          <a:solidFill>
                            <a:schemeClr val="dk1"/>
                          </a:solidFill>
                          <a:latin typeface="+mn-lt"/>
                          <a:ea typeface="+mn-ea"/>
                          <a:cs typeface="+mn-cs"/>
                        </a:rPr>
                        <a:t>Rejected because not a problem to LST production since LST code does check the ST. </a:t>
                      </a:r>
                    </a:p>
                  </a:txBody>
                  <a:tcPr/>
                </a:tc>
              </a:tr>
              <a:tr h="261559">
                <a:tc>
                  <a:txBody>
                    <a:bodyPr/>
                    <a:lstStyle/>
                    <a:p>
                      <a:r>
                        <a:rPr lang="en-US" sz="1200" dirty="0" smtClean="0"/>
                        <a:t>12/12/12</a:t>
                      </a:r>
                      <a:endParaRPr lang="en-US" sz="1200" dirty="0"/>
                    </a:p>
                  </a:txBody>
                  <a:tcPr/>
                </a:tc>
                <a:tc>
                  <a:txBody>
                    <a:bodyPr/>
                    <a:lstStyle/>
                    <a:p>
                      <a:r>
                        <a:rPr lang="en-US" sz="1200" dirty="0" smtClean="0"/>
                        <a:t>5027</a:t>
                      </a:r>
                      <a:endParaRPr lang="en-US" sz="1200" dirty="0"/>
                    </a:p>
                  </a:txBody>
                  <a:tcPr/>
                </a:tc>
                <a:tc>
                  <a:txBody>
                    <a:bodyPr/>
                    <a:lstStyle/>
                    <a:p>
                      <a:r>
                        <a:rPr lang="en-US" sz="1200" dirty="0" smtClean="0"/>
                        <a:t>VIIRS LST should have NA fill in all-ocean granules</a:t>
                      </a:r>
                      <a:endParaRPr lang="en-US" sz="1200" dirty="0"/>
                    </a:p>
                  </a:txBody>
                  <a:tcPr/>
                </a:tc>
                <a:tc>
                  <a:txBody>
                    <a:bodyPr/>
                    <a:lstStyle/>
                    <a:p>
                      <a:r>
                        <a:rPr lang="en-US" sz="1200" kern="1200" dirty="0" smtClean="0">
                          <a:solidFill>
                            <a:schemeClr val="tx1"/>
                          </a:solidFill>
                          <a:latin typeface="+mn-lt"/>
                          <a:ea typeface="+mn-ea"/>
                          <a:cs typeface="+mn-cs"/>
                        </a:rPr>
                        <a:t>Waiting to learn status.</a:t>
                      </a:r>
                    </a:p>
                  </a:txBody>
                  <a:tcPr/>
                </a:tc>
              </a:tr>
            </a:tbl>
          </a:graphicData>
        </a:graphic>
      </p:graphicFrame>
      <p:sp>
        <p:nvSpPr>
          <p:cNvPr id="7" name="Slide Number Placeholder 6"/>
          <p:cNvSpPr>
            <a:spLocks noGrp="1"/>
          </p:cNvSpPr>
          <p:nvPr>
            <p:ph type="sldNum" sz="quarter" idx="12"/>
          </p:nvPr>
        </p:nvSpPr>
        <p:spPr/>
        <p:txBody>
          <a:bodyPr/>
          <a:lstStyle/>
          <a:p>
            <a:fld id="{96E36F11-A39A-294D-A59D-6180D50ED29D}"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Known Issues</a:t>
            </a:r>
            <a:endParaRPr lang="en-US" dirty="0"/>
          </a:p>
        </p:txBody>
      </p:sp>
      <p:sp>
        <p:nvSpPr>
          <p:cNvPr id="3" name="Content Placeholder 2"/>
          <p:cNvSpPr>
            <a:spLocks noGrp="1"/>
          </p:cNvSpPr>
          <p:nvPr>
            <p:ph idx="1"/>
          </p:nvPr>
        </p:nvSpPr>
        <p:spPr>
          <a:xfrm>
            <a:off x="457200" y="1201480"/>
            <a:ext cx="8389088" cy="5519996"/>
          </a:xfrm>
        </p:spPr>
        <p:txBody>
          <a:bodyPr>
            <a:normAutofit/>
          </a:bodyPr>
          <a:lstStyle/>
          <a:p>
            <a:pPr marL="342900" lvl="2" indent="-342900"/>
            <a:r>
              <a:rPr lang="en-US" sz="2200" dirty="0" smtClean="0"/>
              <a:t>Nighttime snow/ice cover information maybe incorrectly identified</a:t>
            </a:r>
            <a:r>
              <a:rPr lang="en-US" sz="2400" b="1" dirty="0" smtClean="0"/>
              <a:t>.</a:t>
            </a:r>
          </a:p>
          <a:p>
            <a:pPr marL="800100" lvl="3" indent="-342900"/>
            <a:r>
              <a:rPr lang="en-US" i="1" dirty="0" smtClean="0"/>
              <a:t>DR 4699 was issued; </a:t>
            </a:r>
            <a:r>
              <a:rPr lang="en-US" i="1" dirty="0" err="1" smtClean="0"/>
              <a:t>Cryosphere</a:t>
            </a:r>
            <a:r>
              <a:rPr lang="en-US" i="1" dirty="0" smtClean="0"/>
              <a:t> team is working on it </a:t>
            </a:r>
          </a:p>
          <a:p>
            <a:r>
              <a:rPr lang="en-US" sz="2200" dirty="0" smtClean="0"/>
              <a:t>Strong surface type dependency of the retrieval performance</a:t>
            </a:r>
          </a:p>
          <a:p>
            <a:pPr lvl="1"/>
            <a:r>
              <a:rPr lang="en-US" sz="1800" i="1" dirty="0" smtClean="0"/>
              <a:t>Consistency</a:t>
            </a:r>
          </a:p>
          <a:p>
            <a:pPr lvl="1"/>
            <a:r>
              <a:rPr lang="en-US" sz="1800" i="1" dirty="0" smtClean="0"/>
              <a:t>Surface type mixed  pixel</a:t>
            </a:r>
          </a:p>
          <a:p>
            <a:pPr lvl="1"/>
            <a:r>
              <a:rPr lang="en-US" sz="1800" i="1" dirty="0" smtClean="0"/>
              <a:t>Misuse </a:t>
            </a:r>
            <a:r>
              <a:rPr lang="en-US" sz="1800" i="1" dirty="0" smtClean="0"/>
              <a:t>of surface type info</a:t>
            </a:r>
          </a:p>
          <a:p>
            <a:r>
              <a:rPr lang="en-US" sz="2200" dirty="0" smtClean="0"/>
              <a:t>Seasonal dependency of the retrieval performance</a:t>
            </a:r>
          </a:p>
          <a:p>
            <a:r>
              <a:rPr lang="en-US" sz="2200" dirty="0" smtClean="0"/>
              <a:t>Cloud residual impact  </a:t>
            </a:r>
          </a:p>
          <a:p>
            <a:pPr lvl="1"/>
            <a:r>
              <a:rPr lang="en-US" sz="1800" i="1" dirty="0" smtClean="0"/>
              <a:t>May need additional cloud filter</a:t>
            </a:r>
          </a:p>
          <a:p>
            <a:pPr lvl="0"/>
            <a:r>
              <a:rPr lang="en-US" sz="2200" dirty="0" smtClean="0"/>
              <a:t>Validation difficulties</a:t>
            </a:r>
          </a:p>
          <a:p>
            <a:pPr marL="574675" lvl="1" indent="-234950"/>
            <a:r>
              <a:rPr lang="en-US" sz="1800" i="1" dirty="0" smtClean="0"/>
              <a:t>Limited high quality in-situ data </a:t>
            </a:r>
          </a:p>
          <a:p>
            <a:pPr marL="574675" lvl="1" indent="-234950"/>
            <a:r>
              <a:rPr lang="en-US" sz="1800" i="1" dirty="0" smtClean="0"/>
              <a:t>Heterogeneity in a pixel</a:t>
            </a:r>
          </a:p>
          <a:p>
            <a:pPr marL="174625" indent="-234950"/>
            <a:r>
              <a:rPr lang="en-US" sz="2200" dirty="0" smtClean="0"/>
              <a:t>Fund issue</a:t>
            </a:r>
          </a:p>
          <a:p>
            <a:pPr marL="574675" lvl="1" indent="-234950"/>
            <a:r>
              <a:rPr lang="en-US" sz="1800" i="1" dirty="0" smtClean="0"/>
              <a:t>Fund shortage since 2010 (less than 1 FTE)</a:t>
            </a:r>
          </a:p>
          <a:p>
            <a:pPr marL="574675" lvl="1" indent="-234950"/>
            <a:r>
              <a:rPr lang="en-US" sz="1800" i="1" dirty="0" smtClean="0"/>
              <a:t>Current fund  (1.2 FTE)</a:t>
            </a:r>
            <a:endParaRPr lang="en-US" sz="1800" i="1"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Version Control </a:t>
            </a:r>
            <a:endParaRPr lang="en-US" dirty="0"/>
          </a:p>
        </p:txBody>
      </p:sp>
      <p:sp>
        <p:nvSpPr>
          <p:cNvPr id="8" name="Content Placeholder 7"/>
          <p:cNvSpPr>
            <a:spLocks noGrp="1"/>
          </p:cNvSpPr>
          <p:nvPr>
            <p:ph idx="1"/>
          </p:nvPr>
        </p:nvSpPr>
        <p:spPr/>
        <p:txBody>
          <a:bodyPr>
            <a:normAutofit/>
          </a:bodyPr>
          <a:lstStyle/>
          <a:p>
            <a:r>
              <a:rPr lang="en-US" dirty="0" smtClean="0"/>
              <a:t>Worked with DPE and Raytheon team for document changes, LUT updates, QA modification</a:t>
            </a:r>
          </a:p>
          <a:p>
            <a:endParaRPr lang="en-US" sz="600" dirty="0" smtClean="0"/>
          </a:p>
          <a:p>
            <a:r>
              <a:rPr lang="en-US" dirty="0" smtClean="0"/>
              <a:t>ATBD, OAD, CDFCB-X all match operational LST as of these versions</a:t>
            </a:r>
          </a:p>
          <a:p>
            <a:pPr lvl="1"/>
            <a:r>
              <a:rPr lang="en-US" sz="2200" i="1" dirty="0" smtClean="0"/>
              <a:t>474-00051_LandSurfTemp_Rev-_20110422.pdf</a:t>
            </a:r>
          </a:p>
          <a:p>
            <a:pPr lvl="1"/>
            <a:r>
              <a:rPr lang="en-US" sz="2200" i="1" dirty="0" smtClean="0"/>
              <a:t>474-00070_OAD-VIIRS-LST-EDR_B.pdf</a:t>
            </a:r>
          </a:p>
          <a:p>
            <a:pPr lvl="1"/>
            <a:r>
              <a:rPr lang="en-US" sz="2200" i="1" dirty="0" smtClean="0"/>
              <a:t>474-00001-04-03_JPSS-CDFCB-X-Vol-IV-Part-3_0123A.pdf</a:t>
            </a:r>
            <a:endParaRPr lang="en-US" sz="600" dirty="0" smtClean="0"/>
          </a:p>
          <a:p>
            <a:r>
              <a:rPr lang="en-US" dirty="0" smtClean="0"/>
              <a:t>Upcoming LUT/code deliveries will require updates to all three documents noted above </a:t>
            </a:r>
          </a:p>
        </p:txBody>
      </p:sp>
      <p:sp>
        <p:nvSpPr>
          <p:cNvPr id="6" name="Slide Number Placeholder 5"/>
          <p:cNvSpPr>
            <a:spLocks noGrp="1"/>
          </p:cNvSpPr>
          <p:nvPr>
            <p:ph type="sldNum" sz="quarter" idx="12"/>
          </p:nvPr>
        </p:nvSpPr>
        <p:spPr/>
        <p:txBody>
          <a:bodyPr/>
          <a:lstStyle/>
          <a:p>
            <a:fld id="{96E36F11-A39A-294D-A59D-6180D50ED29D}"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Community Interaction </a:t>
            </a:r>
            <a:endParaRPr lang="en-US" dirty="0"/>
          </a:p>
        </p:txBody>
      </p:sp>
      <p:sp>
        <p:nvSpPr>
          <p:cNvPr id="8" name="Content Placeholder 7"/>
          <p:cNvSpPr>
            <a:spLocks noGrp="1"/>
          </p:cNvSpPr>
          <p:nvPr>
            <p:ph idx="1"/>
          </p:nvPr>
        </p:nvSpPr>
        <p:spPr>
          <a:xfrm>
            <a:off x="457200" y="1371600"/>
            <a:ext cx="8229600" cy="5200650"/>
          </a:xfrm>
        </p:spPr>
        <p:txBody>
          <a:bodyPr>
            <a:normAutofit fontScale="85000" lnSpcReduction="20000"/>
          </a:bodyPr>
          <a:lstStyle/>
          <a:p>
            <a:r>
              <a:rPr lang="en-US" dirty="0" smtClean="0"/>
              <a:t>Bi-weekly telecoms are used, in part, to maintain open communication for both internal and external LST members with ongoing work and implementation dates</a:t>
            </a:r>
          </a:p>
          <a:p>
            <a:pPr lvl="1"/>
            <a:r>
              <a:rPr lang="en-US" dirty="0" smtClean="0"/>
              <a:t>Regular (bi-weekly) meetings with Land </a:t>
            </a:r>
            <a:r>
              <a:rPr lang="en-US" dirty="0" err="1" smtClean="0"/>
              <a:t>CalVal</a:t>
            </a:r>
            <a:r>
              <a:rPr lang="en-US" dirty="0" smtClean="0"/>
              <a:t> team </a:t>
            </a:r>
          </a:p>
          <a:p>
            <a:pPr lvl="1"/>
            <a:r>
              <a:rPr lang="en-US" dirty="0" smtClean="0"/>
              <a:t>Regular (bi-weekly) meetings with NASA VIIRS/MODIS and LPEATE groups</a:t>
            </a:r>
          </a:p>
          <a:p>
            <a:pPr lvl="1"/>
            <a:endParaRPr lang="en-US" sz="800" dirty="0" smtClean="0"/>
          </a:p>
          <a:p>
            <a:r>
              <a:rPr lang="en-US" dirty="0" smtClean="0"/>
              <a:t>Consistent contact is maintained with NCEP Land forecast model group; individual technical interactive meetings and discussion</a:t>
            </a:r>
          </a:p>
          <a:p>
            <a:endParaRPr lang="en-US" sz="800" dirty="0" smtClean="0"/>
          </a:p>
          <a:p>
            <a:r>
              <a:rPr lang="en-US" dirty="0" smtClean="0"/>
              <a:t>Invitations to LST research scientists participating special discussion meeting for the VIIRS LST issues, improvement and applications</a:t>
            </a:r>
          </a:p>
          <a:p>
            <a:endParaRPr lang="en-US" sz="800" dirty="0" smtClean="0"/>
          </a:p>
          <a:p>
            <a:r>
              <a:rPr lang="en-US" dirty="0" smtClean="0"/>
              <a:t>We will continue to keep communications with other land product teams </a:t>
            </a:r>
          </a:p>
          <a:p>
            <a:pPr lvl="1"/>
            <a:r>
              <a:rPr lang="en-US" dirty="0" smtClean="0"/>
              <a:t>E.g. progress of surface type may have positive impact to LST </a:t>
            </a:r>
          </a:p>
        </p:txBody>
      </p:sp>
      <p:sp>
        <p:nvSpPr>
          <p:cNvPr id="6" name="Slide Number Placeholder 5"/>
          <p:cNvSpPr>
            <a:spLocks noGrp="1"/>
          </p:cNvSpPr>
          <p:nvPr>
            <p:ph type="sldNum" sz="quarter" idx="12"/>
          </p:nvPr>
        </p:nvSpPr>
        <p:spPr/>
        <p:txBody>
          <a:bodyPr/>
          <a:lstStyle/>
          <a:p>
            <a:fld id="{96E36F11-A39A-294D-A59D-6180D50ED29D}"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Archive of the LST  </a:t>
            </a:r>
            <a:endParaRPr lang="en-US" dirty="0"/>
          </a:p>
        </p:txBody>
      </p:sp>
      <p:sp>
        <p:nvSpPr>
          <p:cNvPr id="8" name="Content Placeholder 7"/>
          <p:cNvSpPr>
            <a:spLocks noGrp="1"/>
          </p:cNvSpPr>
          <p:nvPr>
            <p:ph idx="1"/>
          </p:nvPr>
        </p:nvSpPr>
        <p:spPr/>
        <p:txBody>
          <a:bodyPr>
            <a:normAutofit/>
          </a:bodyPr>
          <a:lstStyle/>
          <a:p>
            <a:r>
              <a:rPr lang="en-US" dirty="0" smtClean="0"/>
              <a:t>The LST as a EDR product, is archived by CLASS</a:t>
            </a:r>
          </a:p>
          <a:p>
            <a:endParaRPr lang="en-US" sz="800" dirty="0" smtClean="0"/>
          </a:p>
          <a:p>
            <a:r>
              <a:rPr lang="en-US" dirty="0" smtClean="0"/>
              <a:t>There are no plans the LST team is aware of to reproduce and replace what is in the archive</a:t>
            </a:r>
          </a:p>
          <a:p>
            <a:endParaRPr lang="en-US" sz="800" dirty="0" smtClean="0"/>
          </a:p>
          <a:p>
            <a:r>
              <a:rPr lang="en-US" dirty="0" smtClean="0"/>
              <a:t>The LST team does not currently have any plans to reproduce the LST in the archive</a:t>
            </a:r>
          </a:p>
        </p:txBody>
      </p:sp>
      <p:sp>
        <p:nvSpPr>
          <p:cNvPr id="6" name="Slide Number Placeholder 5"/>
          <p:cNvSpPr>
            <a:spLocks noGrp="1"/>
          </p:cNvSpPr>
          <p:nvPr>
            <p:ph type="sldNum" sz="quarter" idx="12"/>
          </p:nvPr>
        </p:nvSpPr>
        <p:spPr/>
        <p:txBody>
          <a:bodyPr/>
          <a:lstStyle/>
          <a:p>
            <a:fld id="{96E36F11-A39A-294D-A59D-6180D50ED29D}"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Ready for Operational Evaluation  </a:t>
            </a:r>
            <a:endParaRPr lang="en-US" dirty="0"/>
          </a:p>
        </p:txBody>
      </p:sp>
      <p:sp>
        <p:nvSpPr>
          <p:cNvPr id="8" name="Content Placeholder 7"/>
          <p:cNvSpPr>
            <a:spLocks noGrp="1"/>
          </p:cNvSpPr>
          <p:nvPr>
            <p:ph idx="1"/>
          </p:nvPr>
        </p:nvSpPr>
        <p:spPr>
          <a:xfrm>
            <a:off x="457199" y="1371600"/>
            <a:ext cx="8429625" cy="4984750"/>
          </a:xfrm>
        </p:spPr>
        <p:txBody>
          <a:bodyPr>
            <a:normAutofit fontScale="92500" lnSpcReduction="10000"/>
          </a:bodyPr>
          <a:lstStyle/>
          <a:p>
            <a:r>
              <a:rPr lang="en-US" dirty="0" smtClean="0"/>
              <a:t>The LST provisional data is preliminary evaluated during the development period; further evaluation is planned after this release.</a:t>
            </a:r>
          </a:p>
          <a:p>
            <a:endParaRPr lang="en-US" sz="800" dirty="0" smtClean="0"/>
          </a:p>
          <a:p>
            <a:r>
              <a:rPr lang="en-US" dirty="0" smtClean="0"/>
              <a:t>It has always been the intent that the LST would be ready for outside evaluation after the 30-day spin-up</a:t>
            </a:r>
          </a:p>
          <a:p>
            <a:endParaRPr lang="en-US" sz="800" dirty="0" smtClean="0"/>
          </a:p>
          <a:p>
            <a:r>
              <a:rPr lang="en-US" dirty="0" smtClean="0"/>
              <a:t>The operational evaluation is critical for the validated version release by the end of 2013.</a:t>
            </a:r>
          </a:p>
          <a:p>
            <a:r>
              <a:rPr lang="en-US" dirty="0" smtClean="0"/>
              <a:t>Proposed caveats for the LST at the provisional stage are:</a:t>
            </a:r>
          </a:p>
          <a:p>
            <a:pPr lvl="1"/>
            <a:r>
              <a:rPr lang="en-US" i="1" dirty="0" smtClean="0"/>
              <a:t>All users should explore the quality flags present in the LST</a:t>
            </a:r>
            <a:endParaRPr lang="en-US" dirty="0" smtClean="0"/>
          </a:p>
          <a:p>
            <a:pPr marL="1028700" lvl="2" indent="-285750"/>
            <a:r>
              <a:rPr lang="en-US" dirty="0" smtClean="0"/>
              <a:t>Snow/ice bit at nighttime might not be correct</a:t>
            </a:r>
          </a:p>
          <a:p>
            <a:pPr marL="1028700" lvl="2" indent="-285750"/>
            <a:r>
              <a:rPr lang="en-US" dirty="0" smtClean="0"/>
              <a:t>Thin cirrus/active fire might be not included in quality criteria matrix yet</a:t>
            </a:r>
          </a:p>
          <a:p>
            <a:pPr marL="1028700" lvl="2" indent="-285750"/>
            <a:r>
              <a:rPr lang="en-US" dirty="0" smtClean="0"/>
              <a:t>Coastal </a:t>
            </a:r>
            <a:r>
              <a:rPr lang="en-US" dirty="0" smtClean="0"/>
              <a:t>pixel LST quality might be degraded by the surface type fraction</a:t>
            </a:r>
          </a:p>
          <a:p>
            <a:endParaRPr lang="en-US" dirty="0" smtClean="0"/>
          </a:p>
        </p:txBody>
      </p:sp>
      <p:sp>
        <p:nvSpPr>
          <p:cNvPr id="6" name="Slide Number Placeholder 5"/>
          <p:cNvSpPr>
            <a:spLocks noGrp="1"/>
          </p:cNvSpPr>
          <p:nvPr>
            <p:ph type="sldNum" sz="quarter" idx="12"/>
          </p:nvPr>
        </p:nvSpPr>
        <p:spPr/>
        <p:txBody>
          <a:bodyPr/>
          <a:lstStyle/>
          <a:p>
            <a:fld id="{96E36F11-A39A-294D-A59D-6180D50ED29D}"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Path Forward  </a:t>
            </a:r>
            <a:endParaRPr lang="en-US" dirty="0"/>
          </a:p>
        </p:txBody>
      </p:sp>
      <p:sp>
        <p:nvSpPr>
          <p:cNvPr id="8" name="Content Placeholder 7"/>
          <p:cNvSpPr>
            <a:spLocks noGrp="1"/>
          </p:cNvSpPr>
          <p:nvPr>
            <p:ph idx="1"/>
          </p:nvPr>
        </p:nvSpPr>
        <p:spPr/>
        <p:txBody>
          <a:bodyPr>
            <a:normAutofit fontScale="92500" lnSpcReduction="20000"/>
          </a:bodyPr>
          <a:lstStyle/>
          <a:p>
            <a:r>
              <a:rPr lang="en-US" dirty="0" smtClean="0"/>
              <a:t>Monitoring of the provisional LST production</a:t>
            </a:r>
          </a:p>
          <a:p>
            <a:endParaRPr lang="en-US" sz="700" dirty="0" smtClean="0"/>
          </a:p>
          <a:p>
            <a:r>
              <a:rPr lang="en-US" dirty="0" smtClean="0"/>
              <a:t>Continue the evaluation and validation of provisional LST product</a:t>
            </a:r>
          </a:p>
          <a:p>
            <a:pPr lvl="1"/>
            <a:r>
              <a:rPr lang="en-US" i="1" dirty="0" smtClean="0"/>
              <a:t>Global coverage of in situ validation</a:t>
            </a:r>
          </a:p>
          <a:p>
            <a:pPr lvl="1"/>
            <a:r>
              <a:rPr lang="en-US" i="1" dirty="0" err="1" smtClean="0"/>
              <a:t>Upscaling</a:t>
            </a:r>
            <a:r>
              <a:rPr lang="en-US" i="1" dirty="0" smtClean="0"/>
              <a:t> model improvement</a:t>
            </a:r>
          </a:p>
          <a:p>
            <a:pPr lvl="1"/>
            <a:r>
              <a:rPr lang="en-US" i="1" dirty="0" smtClean="0"/>
              <a:t>Users feedback</a:t>
            </a:r>
          </a:p>
          <a:p>
            <a:pPr lvl="1"/>
            <a:endParaRPr lang="en-US" sz="700" dirty="0" smtClean="0"/>
          </a:p>
          <a:p>
            <a:pPr lvl="1">
              <a:buNone/>
            </a:pPr>
            <a:endParaRPr lang="en-US" sz="700" dirty="0" smtClean="0"/>
          </a:p>
          <a:p>
            <a:endParaRPr lang="en-US" sz="600" dirty="0" smtClean="0"/>
          </a:p>
          <a:p>
            <a:r>
              <a:rPr lang="en-US" dirty="0" smtClean="0"/>
              <a:t>The further improvement before the validation I</a:t>
            </a:r>
          </a:p>
          <a:p>
            <a:pPr lvl="1"/>
            <a:r>
              <a:rPr lang="en-US" i="1" dirty="0" smtClean="0"/>
              <a:t>Improve the quality further over surface types especially those without ground in-situ as a reference.</a:t>
            </a:r>
          </a:p>
          <a:p>
            <a:pPr lvl="1"/>
            <a:r>
              <a:rPr lang="en-US" i="1" dirty="0" smtClean="0"/>
              <a:t>Improved quality control procedure for regression analysis</a:t>
            </a:r>
          </a:p>
          <a:p>
            <a:pPr lvl="1"/>
            <a:r>
              <a:rPr lang="en-US" i="1" dirty="0" smtClean="0"/>
              <a:t>Address the water vapor correction</a:t>
            </a:r>
          </a:p>
          <a:p>
            <a:pPr lvl="1"/>
            <a:r>
              <a:rPr lang="en-US" i="1" dirty="0" smtClean="0"/>
              <a:t>Investigate on the possible improvement of the LST algorithm</a:t>
            </a:r>
          </a:p>
          <a:p>
            <a:endParaRPr lang="en-US" dirty="0" smtClean="0"/>
          </a:p>
        </p:txBody>
      </p:sp>
      <p:sp>
        <p:nvSpPr>
          <p:cNvPr id="6" name="Slide Number Placeholder 5"/>
          <p:cNvSpPr>
            <a:spLocks noGrp="1"/>
          </p:cNvSpPr>
          <p:nvPr>
            <p:ph type="sldNum" sz="quarter" idx="12"/>
          </p:nvPr>
        </p:nvSpPr>
        <p:spPr/>
        <p:txBody>
          <a:bodyPr/>
          <a:lstStyle/>
          <a:p>
            <a:fld id="{96E36F11-A39A-294D-A59D-6180D50ED29D}"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686175"/>
            <a:ext cx="8229600" cy="2439988"/>
          </a:xfrm>
        </p:spPr>
        <p:txBody>
          <a:bodyPr/>
          <a:lstStyle/>
          <a:p>
            <a:pPr algn="ctr">
              <a:buNone/>
            </a:pPr>
            <a:r>
              <a:rPr lang="en-US" dirty="0" smtClean="0"/>
              <a:t>END</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chart of LST Calibration</a:t>
            </a:r>
            <a:endParaRPr lang="en-US" dirty="0"/>
          </a:p>
        </p:txBody>
      </p:sp>
      <p:sp>
        <p:nvSpPr>
          <p:cNvPr id="7" name="Flowchart: Process 6"/>
          <p:cNvSpPr/>
          <p:nvPr/>
        </p:nvSpPr>
        <p:spPr>
          <a:xfrm>
            <a:off x="3103023" y="2169223"/>
            <a:ext cx="2516372"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Radiance based Simulation</a:t>
            </a:r>
            <a:endParaRPr lang="en-US" dirty="0"/>
          </a:p>
        </p:txBody>
      </p:sp>
      <p:sp>
        <p:nvSpPr>
          <p:cNvPr id="8" name="Flowchart: Process 7"/>
          <p:cNvSpPr/>
          <p:nvPr/>
        </p:nvSpPr>
        <p:spPr>
          <a:xfrm>
            <a:off x="1605541" y="4486829"/>
            <a:ext cx="2516372"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Ground  calibration</a:t>
            </a:r>
            <a:endParaRPr lang="en-US" dirty="0"/>
          </a:p>
        </p:txBody>
      </p:sp>
      <p:sp>
        <p:nvSpPr>
          <p:cNvPr id="9" name="Flowchart: Magnetic Disk 8"/>
          <p:cNvSpPr/>
          <p:nvPr/>
        </p:nvSpPr>
        <p:spPr>
          <a:xfrm>
            <a:off x="3184538" y="1042164"/>
            <a:ext cx="2402958" cy="69111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LUT IDPS MX6.3</a:t>
            </a:r>
            <a:endParaRPr lang="en-US" dirty="0"/>
          </a:p>
        </p:txBody>
      </p:sp>
      <p:cxnSp>
        <p:nvCxnSpPr>
          <p:cNvPr id="10" name="Straight Arrow Connector 9"/>
          <p:cNvCxnSpPr/>
          <p:nvPr/>
        </p:nvCxnSpPr>
        <p:spPr>
          <a:xfrm flipH="1">
            <a:off x="2572378" y="3807695"/>
            <a:ext cx="1756036" cy="350804"/>
          </a:xfrm>
          <a:prstGeom prst="straightConnector1">
            <a:avLst/>
          </a:prstGeom>
          <a:ln w="6032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399851" y="3787599"/>
            <a:ext cx="1692624" cy="370900"/>
          </a:xfrm>
          <a:prstGeom prst="straightConnector1">
            <a:avLst/>
          </a:prstGeom>
          <a:ln w="6032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Flowchart: Process 21"/>
          <p:cNvSpPr/>
          <p:nvPr/>
        </p:nvSpPr>
        <p:spPr>
          <a:xfrm>
            <a:off x="4834289" y="4465563"/>
            <a:ext cx="2516372"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MODIS  calibration</a:t>
            </a:r>
            <a:endParaRPr lang="en-US" dirty="0"/>
          </a:p>
        </p:txBody>
      </p:sp>
      <p:cxnSp>
        <p:nvCxnSpPr>
          <p:cNvPr id="54" name="Shape 53"/>
          <p:cNvCxnSpPr/>
          <p:nvPr/>
        </p:nvCxnSpPr>
        <p:spPr>
          <a:xfrm rot="16200000" flipV="1">
            <a:off x="5132214" y="2218836"/>
            <a:ext cx="3474720" cy="1763165"/>
          </a:xfrm>
          <a:prstGeom prst="bentConnector2">
            <a:avLst/>
          </a:prstGeom>
          <a:ln w="1016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350659" y="4750621"/>
            <a:ext cx="352878" cy="2163"/>
          </a:xfrm>
          <a:prstGeom prst="line">
            <a:avLst/>
          </a:prstGeom>
          <a:ln w="158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hape 64"/>
          <p:cNvCxnSpPr/>
          <p:nvPr/>
        </p:nvCxnSpPr>
        <p:spPr>
          <a:xfrm rot="5400000" flipH="1" flipV="1">
            <a:off x="316929" y="2164963"/>
            <a:ext cx="3474720" cy="1920240"/>
          </a:xfrm>
          <a:prstGeom prst="bentConnector2">
            <a:avLst/>
          </a:prstGeom>
          <a:ln w="1016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1095174" y="4780487"/>
            <a:ext cx="510367" cy="1"/>
          </a:xfrm>
          <a:prstGeom prst="line">
            <a:avLst/>
          </a:prstGeom>
          <a:ln w="158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3" name="Group 78"/>
          <p:cNvGrpSpPr/>
          <p:nvPr/>
        </p:nvGrpSpPr>
        <p:grpSpPr>
          <a:xfrm>
            <a:off x="1605541" y="5560858"/>
            <a:ext cx="2516372" cy="1015663"/>
            <a:chOff x="1137689" y="4848447"/>
            <a:chExt cx="2516372" cy="1015663"/>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6" name="TextBox 5"/>
            <p:cNvSpPr txBox="1"/>
            <p:nvPr/>
          </p:nvSpPr>
          <p:spPr>
            <a:xfrm>
              <a:off x="1137689" y="4848447"/>
              <a:ext cx="2516372" cy="646331"/>
            </a:xfrm>
            <a:prstGeom prst="rect">
              <a:avLst/>
            </a:prstGeom>
            <a:grpFill/>
            <a:ln>
              <a:solidFill>
                <a:srgbClr val="FF0000"/>
              </a:solidFill>
            </a:ln>
          </p:spPr>
          <p:txBody>
            <a:bodyPr wrap="square" rtlCol="0">
              <a:spAutoFit/>
            </a:bodyPr>
            <a:lstStyle/>
            <a:p>
              <a:pPr algn="ctr"/>
              <a:r>
                <a:rPr lang="en-US" dirty="0" smtClean="0"/>
                <a:t>IGBP</a:t>
              </a:r>
            </a:p>
            <a:p>
              <a:pPr algn="ctr"/>
              <a:r>
                <a:rPr lang="en-US" dirty="0" smtClean="0"/>
                <a:t>4,6,7,8,10,12,14,16</a:t>
              </a:r>
              <a:endParaRPr lang="en-US" dirty="0"/>
            </a:p>
          </p:txBody>
        </p:sp>
        <p:sp>
          <p:nvSpPr>
            <p:cNvPr id="77" name="TextBox 76"/>
            <p:cNvSpPr txBox="1"/>
            <p:nvPr/>
          </p:nvSpPr>
          <p:spPr>
            <a:xfrm>
              <a:off x="1142215" y="5494778"/>
              <a:ext cx="2511845" cy="369332"/>
            </a:xfrm>
            <a:prstGeom prst="rect">
              <a:avLst/>
            </a:prstGeom>
            <a:grpFill/>
            <a:ln>
              <a:solidFill>
                <a:srgbClr val="FF0000"/>
              </a:solidFill>
            </a:ln>
          </p:spPr>
          <p:txBody>
            <a:bodyPr wrap="square" rtlCol="0">
              <a:spAutoFit/>
            </a:bodyPr>
            <a:lstStyle/>
            <a:p>
              <a:pPr algn="ctr"/>
              <a:r>
                <a:rPr lang="en-US" dirty="0" smtClean="0"/>
                <a:t>Day     |     Night</a:t>
              </a:r>
              <a:endParaRPr lang="en-US" dirty="0"/>
            </a:p>
          </p:txBody>
        </p:sp>
      </p:grpSp>
      <p:grpSp>
        <p:nvGrpSpPr>
          <p:cNvPr id="5" name="Group 79"/>
          <p:cNvGrpSpPr/>
          <p:nvPr/>
        </p:nvGrpSpPr>
        <p:grpSpPr>
          <a:xfrm>
            <a:off x="4912254" y="5560858"/>
            <a:ext cx="2444232" cy="1015663"/>
            <a:chOff x="4614530" y="4848447"/>
            <a:chExt cx="2444232" cy="1015663"/>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15" name="TextBox 14"/>
            <p:cNvSpPr txBox="1"/>
            <p:nvPr/>
          </p:nvSpPr>
          <p:spPr>
            <a:xfrm>
              <a:off x="4614530" y="4848447"/>
              <a:ext cx="2444232" cy="646331"/>
            </a:xfrm>
            <a:prstGeom prst="rect">
              <a:avLst/>
            </a:prstGeom>
            <a:grpFill/>
            <a:ln>
              <a:solidFill>
                <a:srgbClr val="FF0000"/>
              </a:solidFill>
            </a:ln>
          </p:spPr>
          <p:txBody>
            <a:bodyPr wrap="square" rtlCol="0">
              <a:spAutoFit/>
            </a:bodyPr>
            <a:lstStyle/>
            <a:p>
              <a:pPr algn="ctr"/>
              <a:r>
                <a:rPr lang="en-US" dirty="0" smtClean="0"/>
                <a:t>IGBP</a:t>
              </a:r>
            </a:p>
            <a:p>
              <a:pPr algn="ctr"/>
              <a:r>
                <a:rPr lang="en-US" dirty="0" smtClean="0"/>
                <a:t>1,2,3,5,9,11,13,15,17</a:t>
              </a:r>
              <a:endParaRPr lang="en-US" dirty="0"/>
            </a:p>
          </p:txBody>
        </p:sp>
        <p:sp>
          <p:nvSpPr>
            <p:cNvPr id="78" name="TextBox 77"/>
            <p:cNvSpPr txBox="1"/>
            <p:nvPr/>
          </p:nvSpPr>
          <p:spPr>
            <a:xfrm>
              <a:off x="4614530" y="5494778"/>
              <a:ext cx="2444232" cy="369332"/>
            </a:xfrm>
            <a:prstGeom prst="rect">
              <a:avLst/>
            </a:prstGeom>
            <a:grpFill/>
            <a:ln>
              <a:solidFill>
                <a:srgbClr val="FF0000"/>
              </a:solidFill>
            </a:ln>
          </p:spPr>
          <p:txBody>
            <a:bodyPr wrap="square" rtlCol="0">
              <a:spAutoFit/>
            </a:bodyPr>
            <a:lstStyle/>
            <a:p>
              <a:pPr algn="ctr"/>
              <a:r>
                <a:rPr lang="en-US" dirty="0" smtClean="0"/>
                <a:t>Day     |     Night</a:t>
              </a:r>
              <a:endParaRPr lang="en-US" dirty="0"/>
            </a:p>
          </p:txBody>
        </p:sp>
      </p:grpSp>
      <p:cxnSp>
        <p:nvCxnSpPr>
          <p:cNvPr id="81" name="Straight Arrow Connector 80"/>
          <p:cNvCxnSpPr/>
          <p:nvPr/>
        </p:nvCxnSpPr>
        <p:spPr>
          <a:xfrm flipH="1">
            <a:off x="2775113" y="5131376"/>
            <a:ext cx="1" cy="382928"/>
          </a:xfrm>
          <a:prstGeom prst="straightConnector1">
            <a:avLst/>
          </a:prstGeom>
          <a:ln w="6032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6092474" y="5135398"/>
            <a:ext cx="1" cy="382928"/>
          </a:xfrm>
          <a:prstGeom prst="straightConnector1">
            <a:avLst/>
          </a:prstGeom>
          <a:ln w="6032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3" name="Flowchart: Process 82"/>
          <p:cNvSpPr/>
          <p:nvPr/>
        </p:nvSpPr>
        <p:spPr>
          <a:xfrm>
            <a:off x="3099474" y="3195047"/>
            <a:ext cx="2516372"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First Step </a:t>
            </a:r>
          </a:p>
          <a:p>
            <a:pPr algn="ctr"/>
            <a:r>
              <a:rPr lang="en-US" dirty="0" smtClean="0"/>
              <a:t>Regression calibration</a:t>
            </a:r>
            <a:endParaRPr lang="en-US" dirty="0"/>
          </a:p>
        </p:txBody>
      </p:sp>
      <p:sp>
        <p:nvSpPr>
          <p:cNvPr id="85" name="Rounded Rectangle 84"/>
          <p:cNvSpPr/>
          <p:nvPr/>
        </p:nvSpPr>
        <p:spPr>
          <a:xfrm>
            <a:off x="1095174" y="4178595"/>
            <a:ext cx="6608363" cy="11376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Second Step Regression Calibration</a:t>
            </a:r>
          </a:p>
          <a:p>
            <a:pPr algn="ctr"/>
            <a:endParaRPr lang="en-US" dirty="0" smtClean="0">
              <a:solidFill>
                <a:schemeClr val="tx1"/>
              </a:solidFill>
            </a:endParaRPr>
          </a:p>
          <a:p>
            <a:pPr algn="ctr"/>
            <a:endParaRPr lang="en-US" dirty="0" smtClean="0">
              <a:solidFill>
                <a:schemeClr val="tx1"/>
              </a:solidFill>
            </a:endParaRPr>
          </a:p>
          <a:p>
            <a:pPr algn="ctr"/>
            <a:endParaRPr lang="en-US" dirty="0">
              <a:solidFill>
                <a:schemeClr val="tx1"/>
              </a:solidFill>
            </a:endParaRPr>
          </a:p>
        </p:txBody>
      </p:sp>
      <p:cxnSp>
        <p:nvCxnSpPr>
          <p:cNvPr id="84" name="Straight Arrow Connector 83"/>
          <p:cNvCxnSpPr/>
          <p:nvPr/>
        </p:nvCxnSpPr>
        <p:spPr>
          <a:xfrm flipH="1">
            <a:off x="4348715" y="2812119"/>
            <a:ext cx="1" cy="382928"/>
          </a:xfrm>
          <a:prstGeom prst="straightConnector1">
            <a:avLst/>
          </a:prstGeom>
          <a:ln w="6032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Slide Number Placeholder 24"/>
          <p:cNvSpPr>
            <a:spLocks noGrp="1"/>
          </p:cNvSpPr>
          <p:nvPr>
            <p:ph type="sldNum" sz="quarter" idx="12"/>
          </p:nvPr>
        </p:nvSpPr>
        <p:spPr/>
        <p:txBody>
          <a:bodyPr/>
          <a:lstStyle/>
          <a:p>
            <a:fld id="{96E36F11-A39A-294D-A59D-6180D50ED29D}"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 Equations </a:t>
            </a:r>
            <a:endParaRPr lang="en-US" dirty="0"/>
          </a:p>
        </p:txBody>
      </p:sp>
      <p:sp>
        <p:nvSpPr>
          <p:cNvPr id="1638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3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3845" name="Rectangle 5"/>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384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63846" name="Picture 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57200" y="2861707"/>
            <a:ext cx="8353044" cy="274320"/>
          </a:xfrm>
          <a:prstGeom prst="rect">
            <a:avLst/>
          </a:prstGeom>
          <a:noFill/>
        </p:spPr>
      </p:pic>
      <p:sp>
        <p:nvSpPr>
          <p:cNvPr id="1638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63848" name="Picture 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57199" y="2023066"/>
            <a:ext cx="7900416" cy="274320"/>
          </a:xfrm>
          <a:prstGeom prst="rect">
            <a:avLst/>
          </a:prstGeom>
          <a:noFill/>
        </p:spPr>
      </p:pic>
      <p:sp>
        <p:nvSpPr>
          <p:cNvPr id="16385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393401" y="1507458"/>
            <a:ext cx="3402420" cy="369332"/>
          </a:xfrm>
          <a:prstGeom prst="rect">
            <a:avLst/>
          </a:prstGeom>
          <a:noFill/>
        </p:spPr>
        <p:txBody>
          <a:bodyPr wrap="square" rtlCol="0">
            <a:spAutoFit/>
          </a:bodyPr>
          <a:lstStyle/>
          <a:p>
            <a:r>
              <a:rPr lang="en-US" dirty="0" smtClean="0">
                <a:solidFill>
                  <a:schemeClr val="accent1"/>
                </a:solidFill>
              </a:rPr>
              <a:t>Split Window Algorithm: </a:t>
            </a:r>
            <a:endParaRPr lang="en-US" dirty="0">
              <a:solidFill>
                <a:schemeClr val="accent1"/>
              </a:solidFill>
            </a:endParaRPr>
          </a:p>
        </p:txBody>
      </p:sp>
      <p:sp>
        <p:nvSpPr>
          <p:cNvPr id="18" name="TextBox 17"/>
          <p:cNvSpPr txBox="1"/>
          <p:nvPr/>
        </p:nvSpPr>
        <p:spPr>
          <a:xfrm>
            <a:off x="361502" y="2492375"/>
            <a:ext cx="3402420" cy="369332"/>
          </a:xfrm>
          <a:prstGeom prst="rect">
            <a:avLst/>
          </a:prstGeom>
          <a:noFill/>
        </p:spPr>
        <p:txBody>
          <a:bodyPr wrap="square" rtlCol="0">
            <a:spAutoFit/>
          </a:bodyPr>
          <a:lstStyle/>
          <a:p>
            <a:r>
              <a:rPr lang="en-US" dirty="0" smtClean="0">
                <a:solidFill>
                  <a:schemeClr val="accent1"/>
                </a:solidFill>
              </a:rPr>
              <a:t>Regression Calibration :</a:t>
            </a:r>
            <a:endParaRPr lang="en-US" dirty="0">
              <a:solidFill>
                <a:schemeClr val="accent1"/>
              </a:solidFill>
            </a:endParaRPr>
          </a:p>
        </p:txBody>
      </p:sp>
      <p:sp>
        <p:nvSpPr>
          <p:cNvPr id="163853"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63852" name="Picture 1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57199" y="3656335"/>
            <a:ext cx="3389509" cy="320040"/>
          </a:xfrm>
          <a:prstGeom prst="rect">
            <a:avLst/>
          </a:prstGeom>
          <a:noFill/>
        </p:spPr>
      </p:pic>
      <p:sp>
        <p:nvSpPr>
          <p:cNvPr id="21" name="TextBox 20"/>
          <p:cNvSpPr txBox="1"/>
          <p:nvPr/>
        </p:nvSpPr>
        <p:spPr>
          <a:xfrm>
            <a:off x="372135" y="3297637"/>
            <a:ext cx="3402420" cy="369332"/>
          </a:xfrm>
          <a:prstGeom prst="rect">
            <a:avLst/>
          </a:prstGeom>
          <a:noFill/>
        </p:spPr>
        <p:txBody>
          <a:bodyPr wrap="square" rtlCol="0">
            <a:spAutoFit/>
          </a:bodyPr>
          <a:lstStyle/>
          <a:p>
            <a:r>
              <a:rPr lang="en-US" dirty="0" smtClean="0">
                <a:solidFill>
                  <a:schemeClr val="accent1"/>
                </a:solidFill>
              </a:rPr>
              <a:t>First step calibration :</a:t>
            </a:r>
            <a:endParaRPr lang="en-US" dirty="0">
              <a:solidFill>
                <a:schemeClr val="accent1"/>
              </a:solidFill>
            </a:endParaRPr>
          </a:p>
        </p:txBody>
      </p:sp>
      <p:sp>
        <p:nvSpPr>
          <p:cNvPr id="16385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63854" name="Picture 1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76242" y="4511297"/>
            <a:ext cx="4858784" cy="320040"/>
          </a:xfrm>
          <a:prstGeom prst="rect">
            <a:avLst/>
          </a:prstGeom>
          <a:noFill/>
        </p:spPr>
      </p:pic>
      <p:sp>
        <p:nvSpPr>
          <p:cNvPr id="24" name="TextBox 23"/>
          <p:cNvSpPr txBox="1"/>
          <p:nvPr/>
        </p:nvSpPr>
        <p:spPr>
          <a:xfrm>
            <a:off x="372135" y="4063188"/>
            <a:ext cx="3402420" cy="369332"/>
          </a:xfrm>
          <a:prstGeom prst="rect">
            <a:avLst/>
          </a:prstGeom>
          <a:noFill/>
        </p:spPr>
        <p:txBody>
          <a:bodyPr wrap="square" rtlCol="0">
            <a:spAutoFit/>
          </a:bodyPr>
          <a:lstStyle/>
          <a:p>
            <a:r>
              <a:rPr lang="en-US" dirty="0" smtClean="0">
                <a:solidFill>
                  <a:schemeClr val="accent1"/>
                </a:solidFill>
              </a:rPr>
              <a:t>Second step calibration :</a:t>
            </a:r>
            <a:endParaRPr lang="en-US" dirty="0">
              <a:solidFill>
                <a:schemeClr val="accent1"/>
              </a:solidFill>
            </a:endParaRPr>
          </a:p>
        </p:txBody>
      </p:sp>
      <p:sp>
        <p:nvSpPr>
          <p:cNvPr id="163857" name="Rectangle 17"/>
          <p:cNvSpPr>
            <a:spLocks noChangeArrowheads="1"/>
          </p:cNvSpPr>
          <p:nvPr/>
        </p:nvSpPr>
        <p:spPr bwMode="auto">
          <a:xfrm>
            <a:off x="0" y="171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63856" name="Picture 16"/>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76242" y="5307197"/>
            <a:ext cx="3803907" cy="365760"/>
          </a:xfrm>
          <a:prstGeom prst="rect">
            <a:avLst/>
          </a:prstGeom>
          <a:noFill/>
        </p:spPr>
      </p:pic>
      <p:sp>
        <p:nvSpPr>
          <p:cNvPr id="27" name="TextBox 26"/>
          <p:cNvSpPr txBox="1"/>
          <p:nvPr/>
        </p:nvSpPr>
        <p:spPr>
          <a:xfrm>
            <a:off x="393401" y="4937865"/>
            <a:ext cx="3402420" cy="369332"/>
          </a:xfrm>
          <a:prstGeom prst="rect">
            <a:avLst/>
          </a:prstGeom>
          <a:noFill/>
        </p:spPr>
        <p:txBody>
          <a:bodyPr wrap="square" rtlCol="0">
            <a:spAutoFit/>
          </a:bodyPr>
          <a:lstStyle/>
          <a:p>
            <a:r>
              <a:rPr lang="en-US" dirty="0" smtClean="0">
                <a:solidFill>
                  <a:schemeClr val="accent1"/>
                </a:solidFill>
              </a:rPr>
              <a:t>Calibrated LST:</a:t>
            </a:r>
            <a:endParaRPr lang="en-US" dirty="0">
              <a:solidFill>
                <a:schemeClr val="accent1"/>
              </a:solidFill>
            </a:endParaRPr>
          </a:p>
        </p:txBody>
      </p:sp>
      <p:sp>
        <p:nvSpPr>
          <p:cNvPr id="23" name="Slide Number Placeholder 22"/>
          <p:cNvSpPr>
            <a:spLocks noGrp="1"/>
          </p:cNvSpPr>
          <p:nvPr>
            <p:ph type="sldNum" sz="quarter" idx="12"/>
          </p:nvPr>
        </p:nvSpPr>
        <p:spPr/>
        <p:txBody>
          <a:bodyPr/>
          <a:lstStyle/>
          <a:p>
            <a:fld id="{96E36F11-A39A-294D-A59D-6180D50ED29D}"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sets for LST calibration</a:t>
            </a:r>
            <a:endParaRPr lang="en-US" dirty="0"/>
          </a:p>
        </p:txBody>
      </p:sp>
      <p:sp>
        <p:nvSpPr>
          <p:cNvPr id="3" name="Content Placeholder 2"/>
          <p:cNvSpPr>
            <a:spLocks noGrp="1"/>
          </p:cNvSpPr>
          <p:nvPr>
            <p:ph idx="1"/>
          </p:nvPr>
        </p:nvSpPr>
        <p:spPr/>
        <p:txBody>
          <a:bodyPr>
            <a:normAutofit/>
          </a:bodyPr>
          <a:lstStyle/>
          <a:p>
            <a:pPr>
              <a:buNone/>
            </a:pPr>
            <a:r>
              <a:rPr lang="en-US" dirty="0" smtClean="0"/>
              <a:t>Data sets</a:t>
            </a:r>
          </a:p>
          <a:p>
            <a:r>
              <a:rPr lang="en-US" dirty="0" smtClean="0"/>
              <a:t>Radiance based simulation data set</a:t>
            </a:r>
          </a:p>
          <a:p>
            <a:endParaRPr lang="en-US" sz="600" dirty="0" smtClean="0"/>
          </a:p>
          <a:p>
            <a:r>
              <a:rPr lang="en-US" dirty="0" smtClean="0"/>
              <a:t>Ground truth data set for the time period from Jan. 2012 to March 2013. </a:t>
            </a:r>
          </a:p>
          <a:p>
            <a:endParaRPr lang="en-US" sz="600" dirty="0" smtClean="0"/>
          </a:p>
          <a:p>
            <a:r>
              <a:rPr lang="en-US" dirty="0" smtClean="0"/>
              <a:t>MODIS Aqua LST (MYD11_L2). </a:t>
            </a:r>
          </a:p>
          <a:p>
            <a:endParaRPr lang="en-US" sz="600" dirty="0" smtClean="0"/>
          </a:p>
          <a:p>
            <a:r>
              <a:rPr lang="en-US" dirty="0" smtClean="0"/>
              <a:t>VIIRS LST data set retrieved from baseline split window algorithm using LUT compatible to MX6.3 build in IDPS. </a:t>
            </a:r>
          </a:p>
          <a:p>
            <a:endParaRPr lang="en-US" dirty="0"/>
          </a:p>
        </p:txBody>
      </p:sp>
      <p:sp>
        <p:nvSpPr>
          <p:cNvPr id="5" name="Slide Number Placeholder 4"/>
          <p:cNvSpPr>
            <a:spLocks noGrp="1"/>
          </p:cNvSpPr>
          <p:nvPr>
            <p:ph type="sldNum" sz="quarter" idx="12"/>
          </p:nvPr>
        </p:nvSpPr>
        <p:spPr/>
        <p:txBody>
          <a:bodyPr/>
          <a:lstStyle/>
          <a:p>
            <a:fld id="{96E36F11-A39A-294D-A59D-6180D50ED29D}"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Calibrated LUT</a:t>
            </a:r>
            <a:endParaRPr lang="en-US" dirty="0"/>
          </a:p>
        </p:txBody>
      </p:sp>
      <p:sp>
        <p:nvSpPr>
          <p:cNvPr id="6" name="TextBox 5"/>
          <p:cNvSpPr txBox="1"/>
          <p:nvPr/>
        </p:nvSpPr>
        <p:spPr>
          <a:xfrm>
            <a:off x="754923" y="1105787"/>
            <a:ext cx="7764433" cy="369332"/>
          </a:xfrm>
          <a:prstGeom prst="rect">
            <a:avLst/>
          </a:prstGeom>
          <a:noFill/>
        </p:spPr>
        <p:txBody>
          <a:bodyPr wrap="square" rtlCol="0">
            <a:spAutoFit/>
          </a:bodyPr>
          <a:lstStyle/>
          <a:p>
            <a:r>
              <a:rPr lang="en-US" dirty="0" smtClean="0"/>
              <a:t>Table :  Calibrated coefficient sets for </a:t>
            </a:r>
            <a:r>
              <a:rPr lang="en-US" b="1" u="sng" dirty="0" smtClean="0">
                <a:solidFill>
                  <a:srgbClr val="FFC000"/>
                </a:solidFill>
              </a:rPr>
              <a:t>daytime</a:t>
            </a:r>
            <a:endParaRPr lang="en-US" b="1" u="sng" dirty="0">
              <a:solidFill>
                <a:srgbClr val="FFC000"/>
              </a:solidFill>
            </a:endParaRPr>
          </a:p>
        </p:txBody>
      </p:sp>
      <p:graphicFrame>
        <p:nvGraphicFramePr>
          <p:cNvPr id="7" name="Table 6"/>
          <p:cNvGraphicFramePr>
            <a:graphicFrameLocks noGrp="1"/>
          </p:cNvGraphicFramePr>
          <p:nvPr/>
        </p:nvGraphicFramePr>
        <p:xfrm>
          <a:off x="838200" y="1506408"/>
          <a:ext cx="7391400" cy="5029200"/>
        </p:xfrm>
        <a:graphic>
          <a:graphicData uri="http://schemas.openxmlformats.org/drawingml/2006/table">
            <a:tbl>
              <a:tblPr/>
              <a:tblGrid>
                <a:gridCol w="1231900"/>
                <a:gridCol w="1231900"/>
                <a:gridCol w="1231900"/>
                <a:gridCol w="1231900"/>
                <a:gridCol w="1231900"/>
                <a:gridCol w="1231900"/>
              </a:tblGrid>
              <a:tr h="279400">
                <a:tc>
                  <a:txBody>
                    <a:bodyPr/>
                    <a:lstStyle/>
                    <a:p>
                      <a:pPr algn="ctr" fontAlgn="b"/>
                      <a:r>
                        <a:rPr lang="en-US" sz="1600" b="1" i="0" u="none" strike="noStrike" dirty="0" smtClean="0">
                          <a:solidFill>
                            <a:srgbClr val="000000"/>
                          </a:solidFill>
                          <a:latin typeface="Calibri"/>
                        </a:rPr>
                        <a:t>Surface</a:t>
                      </a:r>
                      <a:r>
                        <a:rPr lang="en-US" sz="1600" b="1" i="0" u="none" strike="noStrike" baseline="0" dirty="0" smtClean="0">
                          <a:solidFill>
                            <a:srgbClr val="000000"/>
                          </a:solidFill>
                          <a:latin typeface="Calibri"/>
                        </a:rPr>
                        <a:t> </a:t>
                      </a:r>
                      <a:r>
                        <a:rPr lang="en-US" sz="1600" b="1" i="0" u="none" strike="noStrike" dirty="0" smtClean="0">
                          <a:solidFill>
                            <a:srgbClr val="000000"/>
                          </a:solidFill>
                          <a:latin typeface="Calibri"/>
                        </a:rPr>
                        <a:t>Type</a:t>
                      </a:r>
                      <a:endParaRPr lang="en-US" sz="1600" b="1" i="0" u="none" strike="noStrike" dirty="0">
                        <a:solidFill>
                          <a:srgbClr val="000000"/>
                        </a:solidFill>
                        <a:latin typeface="Calibri"/>
                      </a:endParaRPr>
                    </a:p>
                  </a:txBody>
                  <a:tcPr marL="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fontAlgn="b"/>
                      <a:r>
                        <a:rPr lang="en-US" sz="1600" b="1" i="0" u="none" strike="noStrike" dirty="0">
                          <a:solidFill>
                            <a:srgbClr val="000000"/>
                          </a:solidFill>
                          <a:latin typeface="Calibri"/>
                        </a:rPr>
                        <a:t>a</a:t>
                      </a:r>
                      <a:r>
                        <a:rPr lang="en-US" sz="1600" b="1" i="0" u="none" strike="noStrike" baseline="-25000" dirty="0">
                          <a:solidFill>
                            <a:srgbClr val="000000"/>
                          </a:solidFill>
                          <a:latin typeface="Calibri"/>
                        </a:rPr>
                        <a:t>0</a:t>
                      </a:r>
                    </a:p>
                  </a:txBody>
                  <a:tcPr marL="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fontAlgn="b"/>
                      <a:r>
                        <a:rPr lang="en-US" sz="1600" b="1" i="0" u="none" strike="noStrike" dirty="0">
                          <a:solidFill>
                            <a:srgbClr val="000000"/>
                          </a:solidFill>
                          <a:latin typeface="Calibri"/>
                        </a:rPr>
                        <a:t>a</a:t>
                      </a:r>
                      <a:r>
                        <a:rPr lang="en-US" sz="1600" b="1" i="0" u="none" strike="noStrike" baseline="-25000" dirty="0">
                          <a:solidFill>
                            <a:srgbClr val="000000"/>
                          </a:solidFill>
                          <a:latin typeface="Calibri"/>
                        </a:rPr>
                        <a:t>1</a:t>
                      </a:r>
                    </a:p>
                  </a:txBody>
                  <a:tcPr marL="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fontAlgn="b"/>
                      <a:r>
                        <a:rPr lang="en-US" sz="1600" b="1" i="0" u="none" strike="noStrike" dirty="0">
                          <a:solidFill>
                            <a:srgbClr val="000000"/>
                          </a:solidFill>
                          <a:latin typeface="Calibri"/>
                        </a:rPr>
                        <a:t>a</a:t>
                      </a:r>
                      <a:r>
                        <a:rPr lang="en-US" sz="1600" b="1" i="0" u="none" strike="noStrike" baseline="-25000" dirty="0">
                          <a:solidFill>
                            <a:srgbClr val="000000"/>
                          </a:solidFill>
                          <a:latin typeface="Calibri"/>
                        </a:rPr>
                        <a:t>2</a:t>
                      </a:r>
                    </a:p>
                  </a:txBody>
                  <a:tcPr marL="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fontAlgn="b"/>
                      <a:r>
                        <a:rPr lang="en-US" sz="1600" b="1" i="0" u="none" strike="noStrike" dirty="0">
                          <a:solidFill>
                            <a:srgbClr val="000000"/>
                          </a:solidFill>
                          <a:latin typeface="Calibri"/>
                        </a:rPr>
                        <a:t>a</a:t>
                      </a:r>
                      <a:r>
                        <a:rPr lang="en-US" sz="1600" b="1" i="0" u="none" strike="noStrike" baseline="-25000" dirty="0">
                          <a:solidFill>
                            <a:srgbClr val="000000"/>
                          </a:solidFill>
                          <a:latin typeface="Calibri"/>
                        </a:rPr>
                        <a:t>3</a:t>
                      </a:r>
                    </a:p>
                  </a:txBody>
                  <a:tcPr marL="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fontAlgn="b"/>
                      <a:r>
                        <a:rPr lang="en-US" sz="1600" b="1" i="0" u="none" strike="noStrike" dirty="0">
                          <a:solidFill>
                            <a:srgbClr val="000000"/>
                          </a:solidFill>
                          <a:latin typeface="Calibri"/>
                        </a:rPr>
                        <a:t>a</a:t>
                      </a:r>
                      <a:r>
                        <a:rPr lang="en-US" sz="1600" b="1" i="0" u="none" strike="noStrike" baseline="-25000" dirty="0">
                          <a:solidFill>
                            <a:srgbClr val="000000"/>
                          </a:solidFill>
                          <a:latin typeface="Calibri"/>
                        </a:rPr>
                        <a:t>4</a:t>
                      </a:r>
                    </a:p>
                  </a:txBody>
                  <a:tcPr marL="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279400">
                <a:tc>
                  <a:txBody>
                    <a:bodyPr/>
                    <a:lstStyle/>
                    <a:p>
                      <a:pPr algn="ctr" fontAlgn="b"/>
                      <a:r>
                        <a:rPr lang="en-US" sz="1400" b="0" i="0" u="none" strike="noStrike" dirty="0">
                          <a:solidFill>
                            <a:srgbClr val="000000"/>
                          </a:solidFill>
                          <a:latin typeface="Calibri"/>
                        </a:rPr>
                        <a:t>1</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dirty="0">
                          <a:solidFill>
                            <a:srgbClr val="000000"/>
                          </a:solidFill>
                          <a:latin typeface="Calibri"/>
                        </a:rPr>
                        <a:t>14.09725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dirty="0">
                          <a:solidFill>
                            <a:srgbClr val="000000"/>
                          </a:solidFill>
                          <a:latin typeface="Calibri"/>
                        </a:rPr>
                        <a:t>0.952054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3.628772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1.063013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-0.72116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279400">
                <a:tc>
                  <a:txBody>
                    <a:bodyPr/>
                    <a:lstStyle/>
                    <a:p>
                      <a:pPr algn="ctr" fontAlgn="b"/>
                      <a:r>
                        <a:rPr lang="en-US" sz="1400" b="0" i="0" u="none" strike="noStrike" dirty="0">
                          <a:solidFill>
                            <a:srgbClr val="000000"/>
                          </a:solidFill>
                          <a:latin typeface="Calibri"/>
                        </a:rPr>
                        <a:t>2</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dirty="0">
                          <a:solidFill>
                            <a:srgbClr val="000000"/>
                          </a:solidFill>
                          <a:latin typeface="Calibri"/>
                        </a:rPr>
                        <a:t>46.49631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dirty="0">
                          <a:solidFill>
                            <a:srgbClr val="000000"/>
                          </a:solidFill>
                          <a:latin typeface="Calibri"/>
                        </a:rPr>
                        <a:t>0.84317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dirty="0">
                          <a:solidFill>
                            <a:srgbClr val="000000"/>
                          </a:solidFill>
                          <a:latin typeface="Calibri"/>
                        </a:rPr>
                        <a:t>3.630332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2.42386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-0.46282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279400">
                <a:tc>
                  <a:txBody>
                    <a:bodyPr/>
                    <a:lstStyle/>
                    <a:p>
                      <a:pPr algn="ctr" fontAlgn="b"/>
                      <a:r>
                        <a:rPr lang="en-US" sz="1400" b="0" i="0" u="none" strike="noStrike" dirty="0">
                          <a:solidFill>
                            <a:srgbClr val="000000"/>
                          </a:solidFill>
                          <a:latin typeface="Calibri"/>
                        </a:rPr>
                        <a:t>3</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19.15561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dirty="0">
                          <a:solidFill>
                            <a:srgbClr val="000000"/>
                          </a:solidFill>
                          <a:latin typeface="Calibri"/>
                        </a:rPr>
                        <a:t>0.93878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dirty="0">
                          <a:solidFill>
                            <a:srgbClr val="000000"/>
                          </a:solidFill>
                          <a:latin typeface="Calibri"/>
                        </a:rPr>
                        <a:t>2.243532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0.813863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-0.16193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279400">
                <a:tc>
                  <a:txBody>
                    <a:bodyPr/>
                    <a:lstStyle/>
                    <a:p>
                      <a:pPr algn="ctr" fontAlgn="b"/>
                      <a:r>
                        <a:rPr lang="en-US" sz="1400" b="0" i="0" u="none" strike="noStrike" dirty="0">
                          <a:solidFill>
                            <a:srgbClr val="000000"/>
                          </a:solidFill>
                          <a:latin typeface="Calibri"/>
                        </a:rPr>
                        <a:t>4</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83.20458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dirty="0">
                          <a:solidFill>
                            <a:srgbClr val="000000"/>
                          </a:solidFill>
                          <a:latin typeface="Calibri"/>
                        </a:rPr>
                        <a:t>0.717731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dirty="0">
                          <a:solidFill>
                            <a:srgbClr val="000000"/>
                          </a:solidFill>
                          <a:latin typeface="Calibri"/>
                        </a:rPr>
                        <a:t>0.66112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dirty="0">
                          <a:solidFill>
                            <a:srgbClr val="000000"/>
                          </a:solidFill>
                          <a:latin typeface="Calibri"/>
                        </a:rPr>
                        <a:t>-2.70106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1.030025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279400">
                <a:tc>
                  <a:txBody>
                    <a:bodyPr/>
                    <a:lstStyle/>
                    <a:p>
                      <a:pPr algn="ctr" fontAlgn="b"/>
                      <a:r>
                        <a:rPr lang="en-US" sz="1400" b="0" i="0" u="none" strike="noStrike" dirty="0">
                          <a:solidFill>
                            <a:srgbClr val="000000"/>
                          </a:solidFill>
                          <a:latin typeface="Calibri"/>
                        </a:rPr>
                        <a:t>5</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21.09595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0.928608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dirty="0">
                          <a:solidFill>
                            <a:srgbClr val="000000"/>
                          </a:solidFill>
                          <a:latin typeface="Calibri"/>
                        </a:rPr>
                        <a:t>3.659621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dirty="0">
                          <a:solidFill>
                            <a:srgbClr val="000000"/>
                          </a:solidFill>
                          <a:latin typeface="Calibri"/>
                        </a:rPr>
                        <a:t>1.246776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-0.75761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279400">
                <a:tc>
                  <a:txBody>
                    <a:bodyPr/>
                    <a:lstStyle/>
                    <a:p>
                      <a:pPr algn="ctr" fontAlgn="b"/>
                      <a:r>
                        <a:rPr lang="en-US" sz="1400" b="0" i="0" u="none" strike="noStrike" dirty="0">
                          <a:solidFill>
                            <a:srgbClr val="000000"/>
                          </a:solidFill>
                          <a:latin typeface="Calibri"/>
                        </a:rPr>
                        <a:t>6</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34.68417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0.892991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dirty="0">
                          <a:solidFill>
                            <a:srgbClr val="000000"/>
                          </a:solidFill>
                          <a:latin typeface="Calibri"/>
                        </a:rPr>
                        <a:t>2.057732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dirty="0">
                          <a:solidFill>
                            <a:srgbClr val="000000"/>
                          </a:solidFill>
                          <a:latin typeface="Calibri"/>
                        </a:rPr>
                        <a:t>0.370878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-0.11038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279400">
                <a:tc>
                  <a:txBody>
                    <a:bodyPr/>
                    <a:lstStyle/>
                    <a:p>
                      <a:pPr algn="ctr" fontAlgn="b"/>
                      <a:r>
                        <a:rPr lang="en-US" sz="1400" b="0" i="0" u="none" strike="noStrike" dirty="0">
                          <a:solidFill>
                            <a:srgbClr val="000000"/>
                          </a:solidFill>
                          <a:latin typeface="Calibri"/>
                        </a:rPr>
                        <a:t>7</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23.29719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0.929813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2.111201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dirty="0">
                          <a:solidFill>
                            <a:srgbClr val="000000"/>
                          </a:solidFill>
                          <a:latin typeface="Calibri"/>
                        </a:rPr>
                        <a:t>1.213785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-0.17932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279400">
                <a:tc>
                  <a:txBody>
                    <a:bodyPr/>
                    <a:lstStyle/>
                    <a:p>
                      <a:pPr algn="ctr" fontAlgn="b"/>
                      <a:r>
                        <a:rPr lang="en-US" sz="1400" b="0" i="0" u="none" strike="noStrike" dirty="0">
                          <a:solidFill>
                            <a:srgbClr val="000000"/>
                          </a:solidFill>
                          <a:latin typeface="Calibri"/>
                        </a:rPr>
                        <a:t>8</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14.12894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0.961051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3.660384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dirty="0">
                          <a:solidFill>
                            <a:srgbClr val="000000"/>
                          </a:solidFill>
                          <a:latin typeface="Calibri"/>
                        </a:rPr>
                        <a:t>1.372316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-0.56754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279400">
                <a:tc>
                  <a:txBody>
                    <a:bodyPr/>
                    <a:lstStyle/>
                    <a:p>
                      <a:pPr algn="ctr" fontAlgn="b"/>
                      <a:r>
                        <a:rPr lang="en-US" sz="1400" b="0" i="0" u="none" strike="noStrike" dirty="0">
                          <a:solidFill>
                            <a:srgbClr val="000000"/>
                          </a:solidFill>
                          <a:latin typeface="Calibri"/>
                        </a:rPr>
                        <a:t>9</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-19.2834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1.067944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2.605338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dirty="0">
                          <a:solidFill>
                            <a:srgbClr val="000000"/>
                          </a:solidFill>
                          <a:latin typeface="Calibri"/>
                        </a:rPr>
                        <a:t>1.021086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-0.28965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279400">
                <a:tc>
                  <a:txBody>
                    <a:bodyPr/>
                    <a:lstStyle/>
                    <a:p>
                      <a:pPr algn="ctr" fontAlgn="b"/>
                      <a:r>
                        <a:rPr lang="en-US" sz="1400" b="0" i="0" u="none" strike="noStrike" dirty="0">
                          <a:solidFill>
                            <a:srgbClr val="000000"/>
                          </a:solidFill>
                          <a:latin typeface="Calibri"/>
                        </a:rPr>
                        <a:t>10</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29.04222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0.908072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0.834016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dirty="0">
                          <a:solidFill>
                            <a:srgbClr val="000000"/>
                          </a:solidFill>
                          <a:latin typeface="Calibri"/>
                        </a:rPr>
                        <a:t>0.059388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0.091796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279400">
                <a:tc>
                  <a:txBody>
                    <a:bodyPr/>
                    <a:lstStyle/>
                    <a:p>
                      <a:pPr algn="ctr" fontAlgn="b"/>
                      <a:r>
                        <a:rPr lang="en-US" sz="1400" b="0" i="0" u="none" strike="noStrike" dirty="0">
                          <a:solidFill>
                            <a:srgbClr val="000000"/>
                          </a:solidFill>
                          <a:latin typeface="Calibri"/>
                        </a:rPr>
                        <a:t>11</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41.10021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0.854104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5.427233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dirty="0">
                          <a:solidFill>
                            <a:srgbClr val="000000"/>
                          </a:solidFill>
                          <a:latin typeface="Calibri"/>
                        </a:rPr>
                        <a:t>1.036486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-0.82492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279400">
                <a:tc>
                  <a:txBody>
                    <a:bodyPr/>
                    <a:lstStyle/>
                    <a:p>
                      <a:pPr algn="ctr" fontAlgn="b"/>
                      <a:r>
                        <a:rPr lang="en-US" sz="1400" b="0" i="0" u="none" strike="noStrike" dirty="0">
                          <a:solidFill>
                            <a:srgbClr val="000000"/>
                          </a:solidFill>
                          <a:latin typeface="Calibri"/>
                        </a:rPr>
                        <a:t>12</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87.5046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0.694267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6.799456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dirty="0">
                          <a:solidFill>
                            <a:srgbClr val="000000"/>
                          </a:solidFill>
                          <a:latin typeface="Calibri"/>
                        </a:rPr>
                        <a:t>2.728394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-1.57036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279400">
                <a:tc>
                  <a:txBody>
                    <a:bodyPr/>
                    <a:lstStyle/>
                    <a:p>
                      <a:pPr algn="ctr" fontAlgn="b"/>
                      <a:r>
                        <a:rPr lang="en-US" sz="1400" b="0" i="0" u="none" strike="noStrike" dirty="0">
                          <a:solidFill>
                            <a:srgbClr val="000000"/>
                          </a:solidFill>
                          <a:latin typeface="Calibri"/>
                        </a:rPr>
                        <a:t>13</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-8.22047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1.032807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1.166056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dirty="0">
                          <a:solidFill>
                            <a:srgbClr val="000000"/>
                          </a:solidFill>
                          <a:latin typeface="Calibri"/>
                        </a:rPr>
                        <a:t>0.978909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dirty="0">
                          <a:solidFill>
                            <a:srgbClr val="000000"/>
                          </a:solidFill>
                          <a:latin typeface="Calibri"/>
                        </a:rPr>
                        <a:t>0.306121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279400">
                <a:tc>
                  <a:txBody>
                    <a:bodyPr/>
                    <a:lstStyle/>
                    <a:p>
                      <a:pPr algn="ctr" fontAlgn="b"/>
                      <a:r>
                        <a:rPr lang="en-US" sz="1400" b="0" i="0" u="none" strike="noStrike" dirty="0">
                          <a:solidFill>
                            <a:srgbClr val="000000"/>
                          </a:solidFill>
                          <a:latin typeface="Calibri"/>
                        </a:rPr>
                        <a:t>14</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36.49564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0.879512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2.740735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2.379238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dirty="0">
                          <a:solidFill>
                            <a:srgbClr val="000000"/>
                          </a:solidFill>
                          <a:latin typeface="Calibri"/>
                        </a:rPr>
                        <a:t>-0.2124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279400">
                <a:tc>
                  <a:txBody>
                    <a:bodyPr/>
                    <a:lstStyle/>
                    <a:p>
                      <a:pPr algn="ctr" fontAlgn="b"/>
                      <a:r>
                        <a:rPr lang="en-US" sz="1400" b="0" i="0" u="none" strike="noStrike">
                          <a:solidFill>
                            <a:srgbClr val="000000"/>
                          </a:solidFill>
                          <a:latin typeface="Calibri"/>
                        </a:rPr>
                        <a:t>15</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51.80619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0.813552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0.487301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0.352144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dirty="0">
                          <a:solidFill>
                            <a:srgbClr val="000000"/>
                          </a:solidFill>
                          <a:latin typeface="Calibri"/>
                        </a:rPr>
                        <a:t>2.713991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279400">
                <a:tc>
                  <a:txBody>
                    <a:bodyPr/>
                    <a:lstStyle/>
                    <a:p>
                      <a:pPr algn="ctr" fontAlgn="b"/>
                      <a:r>
                        <a:rPr lang="en-US" sz="1400" b="0" i="0" u="none" strike="noStrike">
                          <a:solidFill>
                            <a:srgbClr val="000000"/>
                          </a:solidFill>
                          <a:latin typeface="Calibri"/>
                        </a:rPr>
                        <a:t>16</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46.3273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0.85738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2.404385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0.889798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dirty="0">
                          <a:solidFill>
                            <a:srgbClr val="000000"/>
                          </a:solidFill>
                          <a:latin typeface="Calibri"/>
                        </a:rPr>
                        <a:t>-0.15684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279400">
                <a:tc>
                  <a:txBody>
                    <a:bodyPr/>
                    <a:lstStyle/>
                    <a:p>
                      <a:pPr algn="ctr" fontAlgn="b"/>
                      <a:r>
                        <a:rPr lang="en-US" sz="1400" b="0" i="0" u="none" strike="noStrike" dirty="0">
                          <a:solidFill>
                            <a:srgbClr val="000000"/>
                          </a:solidFill>
                          <a:latin typeface="Calibri"/>
                        </a:rPr>
                        <a:t>17</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-13.4006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1.053738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-0.07923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a:solidFill>
                            <a:srgbClr val="000000"/>
                          </a:solidFill>
                          <a:latin typeface="Calibri"/>
                        </a:rPr>
                        <a:t>1.479963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200" b="0" i="0" u="none" strike="noStrike" dirty="0">
                          <a:solidFill>
                            <a:srgbClr val="000000"/>
                          </a:solidFill>
                          <a:latin typeface="Calibri"/>
                        </a:rPr>
                        <a:t>0.327909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bl>
          </a:graphicData>
        </a:graphic>
      </p:graphicFrame>
      <p:sp>
        <p:nvSpPr>
          <p:cNvPr id="8" name="Slide Number Placeholder 7"/>
          <p:cNvSpPr>
            <a:spLocks noGrp="1"/>
          </p:cNvSpPr>
          <p:nvPr>
            <p:ph type="sldNum" sz="quarter" idx="12"/>
          </p:nvPr>
        </p:nvSpPr>
        <p:spPr/>
        <p:txBody>
          <a:bodyPr/>
          <a:lstStyle/>
          <a:p>
            <a:fld id="{96E36F11-A39A-294D-A59D-6180D50ED29D}"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LUT after Calibration</a:t>
            </a:r>
            <a:endParaRPr lang="en-US" dirty="0"/>
          </a:p>
        </p:txBody>
      </p:sp>
      <p:sp>
        <p:nvSpPr>
          <p:cNvPr id="6" name="TextBox 5"/>
          <p:cNvSpPr txBox="1"/>
          <p:nvPr/>
        </p:nvSpPr>
        <p:spPr>
          <a:xfrm>
            <a:off x="754923" y="1105787"/>
            <a:ext cx="7764433" cy="369332"/>
          </a:xfrm>
          <a:prstGeom prst="rect">
            <a:avLst/>
          </a:prstGeom>
          <a:noFill/>
        </p:spPr>
        <p:txBody>
          <a:bodyPr wrap="square" rtlCol="0">
            <a:spAutoFit/>
          </a:bodyPr>
          <a:lstStyle/>
          <a:p>
            <a:r>
              <a:rPr lang="en-US" dirty="0" smtClean="0"/>
              <a:t>Table :  Calibrated coefficient sets for </a:t>
            </a:r>
            <a:r>
              <a:rPr lang="en-US" b="1" u="sng" dirty="0" smtClean="0">
                <a:solidFill>
                  <a:srgbClr val="002060"/>
                </a:solidFill>
              </a:rPr>
              <a:t>nighttime</a:t>
            </a:r>
            <a:endParaRPr lang="en-US" b="1" u="sng" dirty="0">
              <a:solidFill>
                <a:srgbClr val="002060"/>
              </a:solidFill>
            </a:endParaRPr>
          </a:p>
        </p:txBody>
      </p:sp>
      <p:graphicFrame>
        <p:nvGraphicFramePr>
          <p:cNvPr id="5" name="Table 4"/>
          <p:cNvGraphicFramePr>
            <a:graphicFrameLocks noGrp="1"/>
          </p:cNvGraphicFramePr>
          <p:nvPr/>
        </p:nvGraphicFramePr>
        <p:xfrm>
          <a:off x="627318" y="1566702"/>
          <a:ext cx="7612914" cy="4882486"/>
        </p:xfrm>
        <a:graphic>
          <a:graphicData uri="http://schemas.openxmlformats.org/drawingml/2006/table">
            <a:tbl>
              <a:tblPr/>
              <a:tblGrid>
                <a:gridCol w="1268819"/>
                <a:gridCol w="1268819"/>
                <a:gridCol w="1268819"/>
                <a:gridCol w="1268819"/>
                <a:gridCol w="1268819"/>
                <a:gridCol w="1268819"/>
              </a:tblGrid>
              <a:tr h="270933">
                <a:tc>
                  <a:txBody>
                    <a:bodyPr/>
                    <a:lstStyle/>
                    <a:p>
                      <a:pPr algn="ctr" fontAlgn="b"/>
                      <a:r>
                        <a:rPr lang="en-US" sz="1600" b="1" i="0" u="none" strike="noStrike" dirty="0" smtClean="0">
                          <a:solidFill>
                            <a:schemeClr val="bg1"/>
                          </a:solidFill>
                          <a:latin typeface="Calibri"/>
                        </a:rPr>
                        <a:t>Surface</a:t>
                      </a:r>
                      <a:r>
                        <a:rPr lang="en-US" sz="1600" b="1" i="0" u="none" strike="noStrike" baseline="0" dirty="0" smtClean="0">
                          <a:solidFill>
                            <a:schemeClr val="bg1"/>
                          </a:solidFill>
                          <a:latin typeface="Calibri"/>
                        </a:rPr>
                        <a:t> </a:t>
                      </a:r>
                      <a:r>
                        <a:rPr lang="en-US" sz="1600" b="1" i="0" u="none" strike="noStrike" dirty="0" smtClean="0">
                          <a:solidFill>
                            <a:schemeClr val="bg1"/>
                          </a:solidFill>
                          <a:latin typeface="Calibri"/>
                        </a:rPr>
                        <a:t>Type</a:t>
                      </a:r>
                      <a:endParaRPr lang="en-US" sz="1600" b="1" i="0" u="none" strike="noStrike" dirty="0">
                        <a:solidFill>
                          <a:schemeClr val="bg1"/>
                        </a:solidFill>
                        <a:latin typeface="Calibri"/>
                      </a:endParaRPr>
                    </a:p>
                  </a:txBody>
                  <a:tcPr marL="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B68"/>
                    </a:solidFill>
                  </a:tcPr>
                </a:tc>
                <a:tc>
                  <a:txBody>
                    <a:bodyPr/>
                    <a:lstStyle/>
                    <a:p>
                      <a:pPr algn="ctr" fontAlgn="b"/>
                      <a:r>
                        <a:rPr lang="en-US" sz="1600" b="1" i="0" u="none" strike="noStrike" dirty="0">
                          <a:solidFill>
                            <a:schemeClr val="bg1"/>
                          </a:solidFill>
                          <a:latin typeface="Calibri"/>
                        </a:rPr>
                        <a:t>a</a:t>
                      </a:r>
                      <a:r>
                        <a:rPr lang="en-US" sz="1600" b="1" i="0" u="none" strike="noStrike" baseline="-25000" dirty="0">
                          <a:solidFill>
                            <a:schemeClr val="bg1"/>
                          </a:solidFill>
                          <a:latin typeface="Calibri"/>
                        </a:rPr>
                        <a:t>0</a:t>
                      </a:r>
                    </a:p>
                  </a:txBody>
                  <a:tcPr marL="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B68"/>
                    </a:solidFill>
                  </a:tcPr>
                </a:tc>
                <a:tc>
                  <a:txBody>
                    <a:bodyPr/>
                    <a:lstStyle/>
                    <a:p>
                      <a:pPr algn="ctr" fontAlgn="b"/>
                      <a:r>
                        <a:rPr lang="en-US" sz="1600" b="1" i="0" u="none" strike="noStrike" dirty="0">
                          <a:solidFill>
                            <a:schemeClr val="bg1"/>
                          </a:solidFill>
                          <a:latin typeface="Calibri"/>
                        </a:rPr>
                        <a:t>a</a:t>
                      </a:r>
                      <a:r>
                        <a:rPr lang="en-US" sz="1600" b="1" i="0" u="none" strike="noStrike" baseline="-25000" dirty="0">
                          <a:solidFill>
                            <a:schemeClr val="bg1"/>
                          </a:solidFill>
                          <a:latin typeface="Calibri"/>
                        </a:rPr>
                        <a:t>1</a:t>
                      </a:r>
                    </a:p>
                  </a:txBody>
                  <a:tcPr marL="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B68"/>
                    </a:solidFill>
                  </a:tcPr>
                </a:tc>
                <a:tc>
                  <a:txBody>
                    <a:bodyPr/>
                    <a:lstStyle/>
                    <a:p>
                      <a:pPr algn="ctr" fontAlgn="b"/>
                      <a:r>
                        <a:rPr lang="en-US" sz="1600" b="1" i="0" u="none" strike="noStrike" dirty="0">
                          <a:solidFill>
                            <a:schemeClr val="bg1"/>
                          </a:solidFill>
                          <a:latin typeface="Calibri"/>
                        </a:rPr>
                        <a:t>a</a:t>
                      </a:r>
                      <a:r>
                        <a:rPr lang="en-US" sz="1600" b="1" i="0" u="none" strike="noStrike" baseline="-25000" dirty="0">
                          <a:solidFill>
                            <a:schemeClr val="bg1"/>
                          </a:solidFill>
                          <a:latin typeface="Calibri"/>
                        </a:rPr>
                        <a:t>2</a:t>
                      </a:r>
                    </a:p>
                  </a:txBody>
                  <a:tcPr marL="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B68"/>
                    </a:solidFill>
                  </a:tcPr>
                </a:tc>
                <a:tc>
                  <a:txBody>
                    <a:bodyPr/>
                    <a:lstStyle/>
                    <a:p>
                      <a:pPr algn="ctr" fontAlgn="b"/>
                      <a:r>
                        <a:rPr lang="en-US" sz="1600" b="1" i="0" u="none" strike="noStrike" dirty="0">
                          <a:solidFill>
                            <a:schemeClr val="bg1"/>
                          </a:solidFill>
                          <a:latin typeface="Calibri"/>
                        </a:rPr>
                        <a:t>a</a:t>
                      </a:r>
                      <a:r>
                        <a:rPr lang="en-US" sz="1600" b="1" i="0" u="none" strike="noStrike" baseline="-25000" dirty="0">
                          <a:solidFill>
                            <a:schemeClr val="bg1"/>
                          </a:solidFill>
                          <a:latin typeface="Calibri"/>
                        </a:rPr>
                        <a:t>3</a:t>
                      </a:r>
                    </a:p>
                  </a:txBody>
                  <a:tcPr marL="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B68"/>
                    </a:solidFill>
                  </a:tcPr>
                </a:tc>
                <a:tc>
                  <a:txBody>
                    <a:bodyPr/>
                    <a:lstStyle/>
                    <a:p>
                      <a:pPr algn="ctr" fontAlgn="b"/>
                      <a:r>
                        <a:rPr lang="en-US" sz="1600" b="1" i="0" u="none" strike="noStrike" dirty="0">
                          <a:solidFill>
                            <a:schemeClr val="bg1"/>
                          </a:solidFill>
                          <a:latin typeface="Calibri"/>
                        </a:rPr>
                        <a:t>a</a:t>
                      </a:r>
                      <a:r>
                        <a:rPr lang="en-US" sz="1600" b="1" i="0" u="none" strike="noStrike" baseline="-25000" dirty="0">
                          <a:solidFill>
                            <a:schemeClr val="bg1"/>
                          </a:solidFill>
                          <a:latin typeface="Calibri"/>
                        </a:rPr>
                        <a:t>4</a:t>
                      </a:r>
                    </a:p>
                  </a:txBody>
                  <a:tcPr marL="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B68"/>
                    </a:solidFill>
                  </a:tcPr>
                </a:tc>
              </a:tr>
              <a:tr h="270933">
                <a:tc>
                  <a:txBody>
                    <a:bodyPr/>
                    <a:lstStyle/>
                    <a:p>
                      <a:pPr algn="ctr" fontAlgn="b"/>
                      <a:r>
                        <a:rPr lang="en-US" sz="1400" b="0" i="0" u="none" strike="noStrike" dirty="0">
                          <a:solidFill>
                            <a:schemeClr val="bg1"/>
                          </a:solidFill>
                          <a:latin typeface="Calibri"/>
                        </a:rPr>
                        <a:t>1</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dirty="0" smtClean="0">
                          <a:solidFill>
                            <a:schemeClr val="bg1"/>
                          </a:solidFill>
                          <a:latin typeface="Calibri"/>
                        </a:rPr>
                        <a:t>-13.0319</a:t>
                      </a:r>
                      <a:endParaRPr lang="en-US" sz="1200" b="0" i="0" u="none" strike="noStrike" dirty="0">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dirty="0" smtClean="0">
                          <a:solidFill>
                            <a:schemeClr val="bg1"/>
                          </a:solidFill>
                          <a:latin typeface="Calibri"/>
                        </a:rPr>
                        <a:t>1.050311</a:t>
                      </a:r>
                      <a:endParaRPr lang="en-US" sz="1200" b="0" i="0" u="none" strike="noStrike" dirty="0">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dirty="0" smtClean="0">
                          <a:solidFill>
                            <a:schemeClr val="bg1"/>
                          </a:solidFill>
                          <a:latin typeface="Calibri"/>
                        </a:rPr>
                        <a:t>-1.3172</a:t>
                      </a:r>
                      <a:endParaRPr lang="en-US" sz="1200" b="0" i="0" u="none" strike="noStrike" dirty="0">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0.397226</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0.444173</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70933">
                <a:tc>
                  <a:txBody>
                    <a:bodyPr/>
                    <a:lstStyle/>
                    <a:p>
                      <a:pPr algn="ctr" fontAlgn="b"/>
                      <a:r>
                        <a:rPr lang="en-US" sz="1400" b="0" i="0" u="none" strike="noStrike" dirty="0">
                          <a:solidFill>
                            <a:schemeClr val="bg1"/>
                          </a:solidFill>
                          <a:latin typeface="Calibri"/>
                        </a:rPr>
                        <a:t>2</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-17.1079</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1.064144</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dirty="0" smtClean="0">
                          <a:solidFill>
                            <a:schemeClr val="bg1"/>
                          </a:solidFill>
                          <a:latin typeface="Calibri"/>
                        </a:rPr>
                        <a:t>-0.03215</a:t>
                      </a:r>
                      <a:endParaRPr lang="en-US" sz="1200" b="0" i="0" u="none" strike="noStrike" dirty="0">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1.192763</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1.273679</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77974">
                <a:tc>
                  <a:txBody>
                    <a:bodyPr/>
                    <a:lstStyle/>
                    <a:p>
                      <a:pPr algn="ctr" fontAlgn="b"/>
                      <a:r>
                        <a:rPr lang="en-US" sz="1400" b="0" i="0" u="none" strike="noStrike" dirty="0">
                          <a:solidFill>
                            <a:schemeClr val="bg1"/>
                          </a:solidFill>
                          <a:latin typeface="Calibri"/>
                        </a:rPr>
                        <a:t>3</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-5.53066</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1.023238</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dirty="0" smtClean="0">
                          <a:solidFill>
                            <a:schemeClr val="bg1"/>
                          </a:solidFill>
                          <a:latin typeface="Calibri"/>
                        </a:rPr>
                        <a:t>-0.51264</a:t>
                      </a:r>
                      <a:endParaRPr lang="en-US" sz="1200" b="0" i="0" u="none" strike="noStrike" dirty="0">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dirty="0" smtClean="0">
                          <a:solidFill>
                            <a:schemeClr val="bg1"/>
                          </a:solidFill>
                          <a:latin typeface="Calibri"/>
                        </a:rPr>
                        <a:t>0.782135</a:t>
                      </a:r>
                      <a:endParaRPr lang="en-US" sz="1200" b="0" i="0" u="none" strike="noStrike" dirty="0">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2.940489</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70933">
                <a:tc>
                  <a:txBody>
                    <a:bodyPr/>
                    <a:lstStyle/>
                    <a:p>
                      <a:pPr algn="ctr" fontAlgn="b"/>
                      <a:r>
                        <a:rPr lang="en-US" sz="1400" b="0" i="0" u="none" strike="noStrike" dirty="0">
                          <a:solidFill>
                            <a:schemeClr val="bg1"/>
                          </a:solidFill>
                          <a:latin typeface="Calibri"/>
                        </a:rPr>
                        <a:t>4</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-0.67262</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1.008506</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1.782233</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dirty="0" smtClean="0">
                          <a:solidFill>
                            <a:schemeClr val="bg1"/>
                          </a:solidFill>
                          <a:latin typeface="Calibri"/>
                        </a:rPr>
                        <a:t>1.031163</a:t>
                      </a:r>
                      <a:endParaRPr lang="en-US" sz="1200" b="0" i="0" u="none" strike="noStrike" dirty="0">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0.193119</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70933">
                <a:tc>
                  <a:txBody>
                    <a:bodyPr/>
                    <a:lstStyle/>
                    <a:p>
                      <a:pPr algn="ctr" fontAlgn="b"/>
                      <a:r>
                        <a:rPr lang="en-US" sz="1400" b="0" i="0" u="none" strike="noStrike" dirty="0">
                          <a:solidFill>
                            <a:schemeClr val="bg1"/>
                          </a:solidFill>
                          <a:latin typeface="Calibri"/>
                        </a:rPr>
                        <a:t>5</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-6.20065</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1.025126</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-0.74568</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dirty="0" smtClean="0">
                          <a:solidFill>
                            <a:schemeClr val="bg1"/>
                          </a:solidFill>
                          <a:latin typeface="Calibri"/>
                        </a:rPr>
                        <a:t>0.874003</a:t>
                      </a:r>
                      <a:endParaRPr lang="en-US" sz="1200" b="0" i="0" u="none" strike="noStrike" dirty="0">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1.161099</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70933">
                <a:tc>
                  <a:txBody>
                    <a:bodyPr/>
                    <a:lstStyle/>
                    <a:p>
                      <a:pPr algn="ctr" fontAlgn="b"/>
                      <a:r>
                        <a:rPr lang="en-US" sz="1400" b="0" i="0" u="none" strike="noStrike" dirty="0">
                          <a:solidFill>
                            <a:schemeClr val="bg1"/>
                          </a:solidFill>
                          <a:latin typeface="Calibri"/>
                        </a:rPr>
                        <a:t>6</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16.87514</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0.956207</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1.272964</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dirty="0" smtClean="0">
                          <a:solidFill>
                            <a:schemeClr val="bg1"/>
                          </a:solidFill>
                          <a:latin typeface="Calibri"/>
                        </a:rPr>
                        <a:t>0.40632</a:t>
                      </a:r>
                      <a:endParaRPr lang="en-US" sz="1200" b="0" i="0" u="none" strike="noStrike" dirty="0">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0.273115</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70933">
                <a:tc>
                  <a:txBody>
                    <a:bodyPr/>
                    <a:lstStyle/>
                    <a:p>
                      <a:pPr algn="ctr" fontAlgn="b"/>
                      <a:r>
                        <a:rPr lang="en-US" sz="1400" b="0" i="0" u="none" strike="noStrike" dirty="0">
                          <a:solidFill>
                            <a:schemeClr val="bg1"/>
                          </a:solidFill>
                          <a:latin typeface="Calibri"/>
                        </a:rPr>
                        <a:t>7</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8.16033</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0.985068</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1.112239</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dirty="0" smtClean="0">
                          <a:solidFill>
                            <a:schemeClr val="bg1"/>
                          </a:solidFill>
                          <a:latin typeface="Calibri"/>
                        </a:rPr>
                        <a:t>0.974629</a:t>
                      </a:r>
                      <a:endParaRPr lang="en-US" sz="1200" b="0" i="0" u="none" strike="noStrike" dirty="0">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-0.69782</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74308">
                <a:tc>
                  <a:txBody>
                    <a:bodyPr/>
                    <a:lstStyle/>
                    <a:p>
                      <a:pPr algn="ctr" fontAlgn="b"/>
                      <a:r>
                        <a:rPr lang="en-US" sz="1400" b="0" i="0" u="none" strike="noStrike" dirty="0">
                          <a:solidFill>
                            <a:schemeClr val="bg1"/>
                          </a:solidFill>
                          <a:latin typeface="Calibri"/>
                        </a:rPr>
                        <a:t>8</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-6.7826</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1.027303</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1.131303</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dirty="0" smtClean="0">
                          <a:solidFill>
                            <a:schemeClr val="bg1"/>
                          </a:solidFill>
                          <a:latin typeface="Calibri"/>
                        </a:rPr>
                        <a:t>0.819621</a:t>
                      </a:r>
                      <a:endParaRPr lang="en-US" sz="1200" b="0" i="0" u="none" strike="noStrike" dirty="0">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dirty="0" smtClean="0">
                          <a:solidFill>
                            <a:schemeClr val="bg1"/>
                          </a:solidFill>
                          <a:latin typeface="Calibri"/>
                        </a:rPr>
                        <a:t>0.519747</a:t>
                      </a:r>
                      <a:endParaRPr lang="en-US" sz="1200" b="0" i="0" u="none" strike="noStrike" dirty="0">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70933">
                <a:tc>
                  <a:txBody>
                    <a:bodyPr/>
                    <a:lstStyle/>
                    <a:p>
                      <a:pPr algn="ctr" fontAlgn="b"/>
                      <a:r>
                        <a:rPr lang="en-US" sz="1400" b="0" i="0" u="none" strike="noStrike" dirty="0">
                          <a:solidFill>
                            <a:schemeClr val="bg1"/>
                          </a:solidFill>
                          <a:latin typeface="Calibri"/>
                        </a:rPr>
                        <a:t>9</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-10.5868</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1.041501</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-1.04836</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1.250769</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dirty="0" smtClean="0">
                          <a:solidFill>
                            <a:schemeClr val="bg1"/>
                          </a:solidFill>
                          <a:latin typeface="Calibri"/>
                        </a:rPr>
                        <a:t>1.219346</a:t>
                      </a:r>
                      <a:endParaRPr lang="en-US" sz="1200" b="0" i="0" u="none" strike="noStrike" dirty="0">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70933">
                <a:tc>
                  <a:txBody>
                    <a:bodyPr/>
                    <a:lstStyle/>
                    <a:p>
                      <a:pPr algn="ctr" fontAlgn="b"/>
                      <a:r>
                        <a:rPr lang="en-US" sz="1400" b="0" i="0" u="none" strike="noStrike" dirty="0">
                          <a:solidFill>
                            <a:schemeClr val="bg1"/>
                          </a:solidFill>
                          <a:latin typeface="Calibri"/>
                        </a:rPr>
                        <a:t>10</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-1.92048</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1.016412</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2.017803</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1.304318</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dirty="0" smtClean="0">
                          <a:solidFill>
                            <a:schemeClr val="bg1"/>
                          </a:solidFill>
                          <a:latin typeface="Calibri"/>
                        </a:rPr>
                        <a:t>0.193718</a:t>
                      </a:r>
                      <a:endParaRPr lang="en-US" sz="1200" b="0" i="0" u="none" strike="noStrike" dirty="0">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66209">
                <a:tc>
                  <a:txBody>
                    <a:bodyPr/>
                    <a:lstStyle/>
                    <a:p>
                      <a:pPr algn="ctr" fontAlgn="b"/>
                      <a:r>
                        <a:rPr lang="en-US" sz="1400" b="0" i="0" u="none" strike="noStrike" dirty="0">
                          <a:solidFill>
                            <a:schemeClr val="bg1"/>
                          </a:solidFill>
                          <a:latin typeface="Calibri"/>
                        </a:rPr>
                        <a:t>11</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5.66736</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0.979304</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-0.58598</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0.313569</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dirty="0" smtClean="0">
                          <a:solidFill>
                            <a:schemeClr val="bg1"/>
                          </a:solidFill>
                          <a:latin typeface="Calibri"/>
                        </a:rPr>
                        <a:t>1.468379</a:t>
                      </a:r>
                      <a:endParaRPr lang="en-US" sz="1200" b="0" i="0" u="none" strike="noStrike" dirty="0">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70933">
                <a:tc>
                  <a:txBody>
                    <a:bodyPr/>
                    <a:lstStyle/>
                    <a:p>
                      <a:pPr algn="ctr" fontAlgn="b"/>
                      <a:r>
                        <a:rPr lang="en-US" sz="1400" b="0" i="0" u="none" strike="noStrike" dirty="0">
                          <a:solidFill>
                            <a:schemeClr val="bg1"/>
                          </a:solidFill>
                          <a:latin typeface="Calibri"/>
                        </a:rPr>
                        <a:t>12</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-0.98175</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1.010598</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1.322288</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-0.39396</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dirty="0" smtClean="0">
                          <a:solidFill>
                            <a:schemeClr val="bg1"/>
                          </a:solidFill>
                          <a:latin typeface="Calibri"/>
                        </a:rPr>
                        <a:t>0.397286</a:t>
                      </a:r>
                      <a:endParaRPr lang="en-US" sz="1200" b="0" i="0" u="none" strike="noStrike" dirty="0">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70933">
                <a:tc>
                  <a:txBody>
                    <a:bodyPr/>
                    <a:lstStyle/>
                    <a:p>
                      <a:pPr algn="ctr" fontAlgn="b"/>
                      <a:r>
                        <a:rPr lang="en-US" sz="1400" b="0" i="0" u="none" strike="noStrike" dirty="0">
                          <a:solidFill>
                            <a:schemeClr val="bg1"/>
                          </a:solidFill>
                          <a:latin typeface="Calibri"/>
                        </a:rPr>
                        <a:t>13</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-6.66112</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1.028283</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0.94247</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0.363574</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dirty="0" smtClean="0">
                          <a:solidFill>
                            <a:schemeClr val="bg1"/>
                          </a:solidFill>
                          <a:latin typeface="Calibri"/>
                        </a:rPr>
                        <a:t>-0.78628</a:t>
                      </a:r>
                      <a:endParaRPr lang="en-US" sz="1200" b="0" i="0" u="none" strike="noStrike" dirty="0">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70933">
                <a:tc>
                  <a:txBody>
                    <a:bodyPr/>
                    <a:lstStyle/>
                    <a:p>
                      <a:pPr algn="ctr" fontAlgn="b"/>
                      <a:r>
                        <a:rPr lang="en-US" sz="1400" b="0" i="0" u="none" strike="noStrike" dirty="0">
                          <a:solidFill>
                            <a:schemeClr val="bg1"/>
                          </a:solidFill>
                          <a:latin typeface="Calibri"/>
                        </a:rPr>
                        <a:t>14</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25.0644</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0.914246</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2.680287</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0.810411</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dirty="0" smtClean="0">
                          <a:solidFill>
                            <a:schemeClr val="bg1"/>
                          </a:solidFill>
                          <a:latin typeface="Calibri"/>
                        </a:rPr>
                        <a:t>0.093822</a:t>
                      </a:r>
                      <a:endParaRPr lang="en-US" sz="1200" b="0" i="0" u="none" strike="noStrike" dirty="0">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70933">
                <a:tc>
                  <a:txBody>
                    <a:bodyPr/>
                    <a:lstStyle/>
                    <a:p>
                      <a:pPr algn="ctr" fontAlgn="b"/>
                      <a:r>
                        <a:rPr lang="en-US" sz="1400" b="0" i="0" u="none" strike="noStrike">
                          <a:solidFill>
                            <a:schemeClr val="bg1"/>
                          </a:solidFill>
                          <a:latin typeface="Calibri"/>
                        </a:rPr>
                        <a:t>15</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3.73122</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0.985113</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-1.38143</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0.251886</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dirty="0" smtClean="0">
                          <a:solidFill>
                            <a:schemeClr val="bg1"/>
                          </a:solidFill>
                          <a:latin typeface="Calibri"/>
                        </a:rPr>
                        <a:t>1.766198</a:t>
                      </a:r>
                      <a:endParaRPr lang="en-US" sz="1200" b="0" i="0" u="none" strike="noStrike" dirty="0">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70933">
                <a:tc>
                  <a:txBody>
                    <a:bodyPr/>
                    <a:lstStyle/>
                    <a:p>
                      <a:pPr algn="ctr" fontAlgn="b"/>
                      <a:r>
                        <a:rPr lang="en-US" sz="1400" b="0" i="0" u="none" strike="noStrike">
                          <a:solidFill>
                            <a:schemeClr val="bg1"/>
                          </a:solidFill>
                          <a:latin typeface="Calibri"/>
                        </a:rPr>
                        <a:t>16</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8.40627</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0.984474</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0.974452</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0.83134</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dirty="0" smtClean="0">
                          <a:solidFill>
                            <a:schemeClr val="bg1"/>
                          </a:solidFill>
                          <a:latin typeface="Calibri"/>
                        </a:rPr>
                        <a:t>0.913031</a:t>
                      </a:r>
                      <a:endParaRPr lang="en-US" sz="1200" b="0" i="0" u="none" strike="noStrike" dirty="0">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70933">
                <a:tc>
                  <a:txBody>
                    <a:bodyPr/>
                    <a:lstStyle/>
                    <a:p>
                      <a:pPr algn="ctr" fontAlgn="b"/>
                      <a:r>
                        <a:rPr lang="en-US" sz="1400" b="0" i="0" u="none" strike="noStrike" dirty="0">
                          <a:solidFill>
                            <a:schemeClr val="bg1"/>
                          </a:solidFill>
                          <a:latin typeface="Calibri"/>
                        </a:rPr>
                        <a:t>17</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-4.65634</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1.019516</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-0.07639</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smtClean="0">
                          <a:solidFill>
                            <a:schemeClr val="bg1"/>
                          </a:solidFill>
                          <a:latin typeface="Calibri"/>
                        </a:rPr>
                        <a:t>1.511793</a:t>
                      </a:r>
                      <a:endParaRPr lang="en-US" sz="1200" b="0" i="0" u="none" strike="noStrike">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1200" b="0" i="0" u="none" strike="noStrike" dirty="0" smtClean="0">
                          <a:solidFill>
                            <a:schemeClr val="bg1"/>
                          </a:solidFill>
                          <a:latin typeface="Calibri"/>
                        </a:rPr>
                        <a:t>0.162857</a:t>
                      </a:r>
                      <a:endParaRPr lang="en-US" sz="1200" b="0" i="0" u="none" strike="noStrike" dirty="0">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bl>
          </a:graphicData>
        </a:graphic>
      </p:graphicFrame>
      <p:sp>
        <p:nvSpPr>
          <p:cNvPr id="7" name="Slide Number Placeholder 6"/>
          <p:cNvSpPr>
            <a:spLocks noGrp="1"/>
          </p:cNvSpPr>
          <p:nvPr>
            <p:ph type="sldNum" sz="quarter" idx="12"/>
          </p:nvPr>
        </p:nvSpPr>
        <p:spPr/>
        <p:txBody>
          <a:bodyPr/>
          <a:lstStyle/>
          <a:p>
            <a:fld id="{96E36F11-A39A-294D-A59D-6180D50ED29D}"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Provisional Definition</a:t>
            </a:r>
            <a:endParaRPr lang="en-US" dirty="0"/>
          </a:p>
        </p:txBody>
      </p:sp>
      <p:sp>
        <p:nvSpPr>
          <p:cNvPr id="8" name="Content Placeholder 7"/>
          <p:cNvSpPr>
            <a:spLocks noGrp="1"/>
          </p:cNvSpPr>
          <p:nvPr>
            <p:ph idx="1"/>
          </p:nvPr>
        </p:nvSpPr>
        <p:spPr/>
        <p:txBody>
          <a:bodyPr>
            <a:normAutofit fontScale="85000" lnSpcReduction="20000"/>
          </a:bodyPr>
          <a:lstStyle/>
          <a:p>
            <a:r>
              <a:rPr lang="en-US" dirty="0" smtClean="0"/>
              <a:t>Product quality may not be optimal</a:t>
            </a:r>
          </a:p>
          <a:p>
            <a:pPr lvl="1"/>
            <a:r>
              <a:rPr lang="en-US" dirty="0" smtClean="0"/>
              <a:t>Optimal would be LST attains all of its requirements</a:t>
            </a:r>
          </a:p>
          <a:p>
            <a:pPr lvl="1"/>
            <a:endParaRPr lang="en-US" sz="1000" dirty="0" smtClean="0"/>
          </a:p>
          <a:p>
            <a:r>
              <a:rPr lang="en-US" dirty="0" smtClean="0"/>
              <a:t>Incremental product improvements still occurring</a:t>
            </a:r>
          </a:p>
          <a:p>
            <a:pPr lvl="1"/>
            <a:r>
              <a:rPr lang="en-US" dirty="0" smtClean="0"/>
              <a:t>DR history and future planned efforts will be shown</a:t>
            </a:r>
          </a:p>
          <a:p>
            <a:pPr lvl="1"/>
            <a:endParaRPr lang="en-US" sz="900" dirty="0" smtClean="0"/>
          </a:p>
          <a:p>
            <a:r>
              <a:rPr lang="en-US" dirty="0" smtClean="0"/>
              <a:t>Version control is in effect</a:t>
            </a:r>
          </a:p>
          <a:p>
            <a:endParaRPr lang="en-US" sz="900" dirty="0" smtClean="0"/>
          </a:p>
          <a:p>
            <a:r>
              <a:rPr lang="en-US" dirty="0" smtClean="0"/>
              <a:t>General research community is encouraged to participate</a:t>
            </a:r>
          </a:p>
          <a:p>
            <a:pPr lvl="1"/>
            <a:r>
              <a:rPr lang="en-US" dirty="0" smtClean="0"/>
              <a:t>LST status and issues are posted and discussed in meetings</a:t>
            </a:r>
          </a:p>
          <a:p>
            <a:pPr lvl="1"/>
            <a:r>
              <a:rPr lang="en-US" dirty="0" smtClean="0"/>
              <a:t>International cooperative activities involved</a:t>
            </a:r>
          </a:p>
          <a:p>
            <a:pPr lvl="1"/>
            <a:endParaRPr lang="en-US" sz="900" dirty="0" smtClean="0"/>
          </a:p>
          <a:p>
            <a:r>
              <a:rPr lang="en-US" dirty="0" smtClean="0"/>
              <a:t>Users urged to consult the EDR product status</a:t>
            </a:r>
          </a:p>
          <a:p>
            <a:endParaRPr lang="en-US" sz="800" dirty="0" smtClean="0"/>
          </a:p>
          <a:p>
            <a:r>
              <a:rPr lang="en-US" dirty="0" smtClean="0"/>
              <a:t>May be replaced in the archive</a:t>
            </a:r>
          </a:p>
          <a:p>
            <a:endParaRPr lang="en-US" sz="800" dirty="0" smtClean="0"/>
          </a:p>
          <a:p>
            <a:r>
              <a:rPr lang="en-US" dirty="0" smtClean="0"/>
              <a:t>Ready for operational evaluation</a:t>
            </a:r>
          </a:p>
        </p:txBody>
      </p:sp>
      <p:sp>
        <p:nvSpPr>
          <p:cNvPr id="6" name="Slide Number Placeholder 5"/>
          <p:cNvSpPr>
            <a:spLocks noGrp="1"/>
          </p:cNvSpPr>
          <p:nvPr>
            <p:ph type="sldNum" sz="quarter" idx="12"/>
          </p:nvPr>
        </p:nvSpPr>
        <p:spPr/>
        <p:txBody>
          <a:bodyPr/>
          <a:lstStyle/>
          <a:p>
            <a:fld id="{96E36F11-A39A-294D-A59D-6180D50ED29D}"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Product Quality</a:t>
            </a:r>
            <a:endParaRPr lang="en-US" dirty="0"/>
          </a:p>
        </p:txBody>
      </p:sp>
      <p:sp>
        <p:nvSpPr>
          <p:cNvPr id="8" name="Content Placeholder 7"/>
          <p:cNvSpPr>
            <a:spLocks noGrp="1"/>
          </p:cNvSpPr>
          <p:nvPr>
            <p:ph idx="1"/>
          </p:nvPr>
        </p:nvSpPr>
        <p:spPr/>
        <p:txBody>
          <a:bodyPr>
            <a:normAutofit lnSpcReduction="10000"/>
          </a:bodyPr>
          <a:lstStyle/>
          <a:p>
            <a:r>
              <a:rPr lang="en-US" dirty="0" smtClean="0"/>
              <a:t>Product quality is evaluated using ground data from SURFRAD and MODIS Aqua LST over the four representative months of January, April, July and October. </a:t>
            </a:r>
          </a:p>
          <a:p>
            <a:pPr lvl="1"/>
            <a:r>
              <a:rPr lang="en-US" i="1" dirty="0" smtClean="0"/>
              <a:t>The latest coefficients set are implemented and compared with the IDPS LST built using the latest LUT in Mx6.3 build. </a:t>
            </a:r>
          </a:p>
          <a:p>
            <a:pPr lvl="1"/>
            <a:r>
              <a:rPr lang="en-US" i="1" dirty="0" smtClean="0"/>
              <a:t>Results for the ground comparison and cross-satellite comparison are shown</a:t>
            </a:r>
            <a:r>
              <a:rPr lang="en-US" dirty="0" smtClean="0"/>
              <a:t>. </a:t>
            </a:r>
          </a:p>
          <a:p>
            <a:pPr lvl="1"/>
            <a:endParaRPr lang="en-US" sz="600" dirty="0" smtClean="0"/>
          </a:p>
          <a:p>
            <a:r>
              <a:rPr lang="en-US" dirty="0" smtClean="0"/>
              <a:t>The product is expected for an improvement over a whole year not necessarily favor a certain season. </a:t>
            </a:r>
          </a:p>
          <a:p>
            <a:endParaRPr lang="en-US" sz="600" dirty="0" smtClean="0"/>
          </a:p>
          <a:p>
            <a:r>
              <a:rPr lang="en-US" dirty="0" smtClean="0"/>
              <a:t>Only high quality data is used for the evaluation. </a:t>
            </a:r>
          </a:p>
        </p:txBody>
      </p:sp>
      <p:sp>
        <p:nvSpPr>
          <p:cNvPr id="6" name="Slide Number Placeholder 5"/>
          <p:cNvSpPr>
            <a:spLocks noGrp="1"/>
          </p:cNvSpPr>
          <p:nvPr>
            <p:ph type="sldNum" sz="quarter" idx="12"/>
          </p:nvPr>
        </p:nvSpPr>
        <p:spPr/>
        <p:txBody>
          <a:bodyPr/>
          <a:lstStyle/>
          <a:p>
            <a:fld id="{96E36F11-A39A-294D-A59D-6180D50ED29D}"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PP_F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NPP_FOR.potx</Template>
  <TotalTime>3730</TotalTime>
  <Words>2537</Words>
  <Application>Microsoft Office PowerPoint</Application>
  <PresentationFormat>On-screen Show (4:3)</PresentationFormat>
  <Paragraphs>770</Paragraphs>
  <Slides>29</Slides>
  <Notes>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NPP_FOR</vt:lpstr>
      <vt:lpstr>VIIRS land Surface Temperature (LST)  Provisional Status </vt:lpstr>
      <vt:lpstr>LST Calibration Approach</vt:lpstr>
      <vt:lpstr>Flow chart of LST Calibration</vt:lpstr>
      <vt:lpstr>Calibration Equations </vt:lpstr>
      <vt:lpstr>Data sets for LST calibration</vt:lpstr>
      <vt:lpstr>Calibrated LUT</vt:lpstr>
      <vt:lpstr>LUT after Calibration</vt:lpstr>
      <vt:lpstr>Provisional Definition</vt:lpstr>
      <vt:lpstr>Product Quality</vt:lpstr>
      <vt:lpstr>Provisional Evaluation against Ground truth</vt:lpstr>
      <vt:lpstr>Provisional Evaluation against Ground truth Conti.</vt:lpstr>
      <vt:lpstr>Summary of evaluation against ground in-situ</vt:lpstr>
      <vt:lpstr>Evaluation of Calibration Performance</vt:lpstr>
      <vt:lpstr>Provisional LSTs against MODIS LST</vt:lpstr>
      <vt:lpstr>Provisional LSTs against MODIS LST</vt:lpstr>
      <vt:lpstr>Summary of provisional evaluation against MODIS LST</vt:lpstr>
      <vt:lpstr>Image comparison before and after</vt:lpstr>
      <vt:lpstr>Image comparison before and after</vt:lpstr>
      <vt:lpstr>Product Quality Summary</vt:lpstr>
      <vt:lpstr>Incremental Improvement </vt:lpstr>
      <vt:lpstr>Incremental Improvement </vt:lpstr>
      <vt:lpstr>Incremental Improvement </vt:lpstr>
      <vt:lpstr>Considerations, Known Issues</vt:lpstr>
      <vt:lpstr>Version Control </vt:lpstr>
      <vt:lpstr>Community Interaction </vt:lpstr>
      <vt:lpstr>Archive of the LST  </vt:lpstr>
      <vt:lpstr>Ready for Operational Evaluation  </vt:lpstr>
      <vt:lpstr>Path Forward  </vt:lpstr>
      <vt:lpstr>Slide 29</vt:lpstr>
    </vt:vector>
  </TitlesOfParts>
  <Company>Lockheed Martin IS&amp;GS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Richard Ullman</dc:creator>
  <cp:lastModifiedBy>LOB</cp:lastModifiedBy>
  <cp:revision>287</cp:revision>
  <dcterms:created xsi:type="dcterms:W3CDTF">2011-07-07T16:52:26Z</dcterms:created>
  <dcterms:modified xsi:type="dcterms:W3CDTF">2013-06-13T22:37:12Z</dcterms:modified>
</cp:coreProperties>
</file>