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E8B57"/>
    <a:srgbClr val="00FF00"/>
    <a:srgbClr val="00FFFF"/>
    <a:srgbClr val="FF7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2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3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4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3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4500-A0CA-43D6-BCFA-0A3AA954582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EC55B-8FB8-4909-AEC2-40739E38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1"/>
            <a:ext cx="8077200" cy="16001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SNPP VIIRS SRIP Provisional Maturity (DR 7344)</a:t>
            </a:r>
            <a:br>
              <a:rPr lang="en-US" b="1" dirty="0" smtClean="0"/>
            </a:br>
            <a:r>
              <a:rPr lang="en-US" b="1" dirty="0" smtClean="0"/>
              <a:t>474-CCR-13-1243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9248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Eric Vermote </a:t>
            </a:r>
            <a:r>
              <a:rPr lang="en-US" dirty="0" smtClean="0"/>
              <a:t>NASA-GSFC</a:t>
            </a:r>
          </a:p>
          <a:p>
            <a:r>
              <a:rPr lang="en-US" dirty="0" smtClean="0"/>
              <a:t>Sadashiva Devadiga, Land PEATE/NASA-GSFC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26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QF7 in SR IP: Bit 2-3 (Aerosol Quantity - MODIS Approach)</a:t>
            </a:r>
            <a:br>
              <a:rPr lang="en-US" sz="2400" b="1" dirty="0" smtClean="0"/>
            </a:br>
            <a:r>
              <a:rPr lang="en-US" sz="2400" b="1" dirty="0" smtClean="0"/>
              <a:t>Day 2014101, Granule 19:00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6644640" cy="5745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927318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Windows</a:t>
            </a:r>
          </a:p>
          <a:p>
            <a:r>
              <a:rPr lang="en-US" sz="1200" dirty="0" smtClean="0"/>
              <a:t>1: AOT-IP, QF3, Bit2-4, Mx83 </a:t>
            </a:r>
          </a:p>
          <a:p>
            <a:r>
              <a:rPr lang="en-US" sz="1200" dirty="0" smtClean="0"/>
              <a:t>2: SR-IP, QF7, Bit2-3,  Mx83</a:t>
            </a:r>
          </a:p>
          <a:p>
            <a:r>
              <a:rPr lang="en-US" sz="1200" dirty="0" smtClean="0"/>
              <a:t>3: VCM, QF1-Bit2-3,  Mx83</a:t>
            </a: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6934200" y="3581400"/>
            <a:ext cx="1676400" cy="1077218"/>
            <a:chOff x="7239000" y="3570982"/>
            <a:chExt cx="1676400" cy="1077218"/>
          </a:xfrm>
        </p:grpSpPr>
        <p:sp>
          <p:nvSpPr>
            <p:cNvPr id="8" name="Rectangle 7"/>
            <p:cNvSpPr/>
            <p:nvPr/>
          </p:nvSpPr>
          <p:spPr>
            <a:xfrm>
              <a:off x="7239000" y="36576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39000" y="3886200"/>
              <a:ext cx="228600" cy="228600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39000" y="4114800"/>
              <a:ext cx="228600" cy="228600"/>
            </a:xfrm>
            <a:prstGeom prst="rect">
              <a:avLst/>
            </a:prstGeom>
            <a:solidFill>
              <a:srgbClr val="2E8B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39000" y="4343400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1400" y="3570982"/>
              <a:ext cx="152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Climatology</a:t>
              </a:r>
            </a:p>
            <a:p>
              <a:r>
                <a:rPr lang="en-US" sz="1600" dirty="0" smtClean="0"/>
                <a:t>Low</a:t>
              </a:r>
            </a:p>
            <a:p>
              <a:r>
                <a:rPr lang="en-US" sz="1600" dirty="0" smtClean="0"/>
                <a:t>Average</a:t>
              </a:r>
            </a:p>
            <a:p>
              <a:r>
                <a:rPr lang="en-US" sz="1600" dirty="0" smtClean="0"/>
                <a:t>Hig</a:t>
              </a:r>
              <a:r>
                <a:rPr lang="en-US" sz="1600" dirty="0"/>
                <a:t>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34200" y="5105400"/>
            <a:ext cx="1676400" cy="1077218"/>
            <a:chOff x="7239000" y="3124200"/>
            <a:chExt cx="1676400" cy="1077218"/>
          </a:xfrm>
        </p:grpSpPr>
        <p:sp>
          <p:nvSpPr>
            <p:cNvPr id="14" name="Rectangle 13"/>
            <p:cNvSpPr/>
            <p:nvPr/>
          </p:nvSpPr>
          <p:spPr>
            <a:xfrm>
              <a:off x="7239000" y="32004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39000" y="3429000"/>
              <a:ext cx="228600" cy="228600"/>
            </a:xfrm>
            <a:prstGeom prst="rect">
              <a:avLst/>
            </a:prstGeom>
            <a:solidFill>
              <a:srgbClr val="FF7F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39000" y="3657600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39000" y="3886200"/>
              <a:ext cx="228600" cy="228600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3124200"/>
              <a:ext cx="152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Confident clear</a:t>
              </a:r>
            </a:p>
            <a:p>
              <a:r>
                <a:rPr lang="en-US" sz="1600" dirty="0" smtClean="0"/>
                <a:t>Probable clear</a:t>
              </a:r>
            </a:p>
            <a:p>
              <a:r>
                <a:rPr lang="en-US" sz="1600" dirty="0" smtClean="0"/>
                <a:t>Probable cloud</a:t>
              </a:r>
            </a:p>
            <a:p>
              <a:r>
                <a:rPr lang="en-US" sz="1600" dirty="0" smtClean="0"/>
                <a:t>Confident cloud</a:t>
              </a:r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34200" y="2514362"/>
            <a:ext cx="2133600" cy="533638"/>
            <a:chOff x="6934200" y="2372380"/>
            <a:chExt cx="2133600" cy="533638"/>
          </a:xfrm>
        </p:grpSpPr>
        <p:sp>
          <p:nvSpPr>
            <p:cNvPr id="21" name="Rectangle 20"/>
            <p:cNvSpPr/>
            <p:nvPr/>
          </p:nvSpPr>
          <p:spPr>
            <a:xfrm>
              <a:off x="6934200" y="2448818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34200" y="2677418"/>
              <a:ext cx="228600" cy="228600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6600" y="237238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NAAPS/Climatology</a:t>
              </a:r>
            </a:p>
            <a:p>
              <a:r>
                <a:rPr lang="en-US" sz="1400" dirty="0" smtClean="0"/>
                <a:t>Retrieved/Interpolated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58000" y="22830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AOTIP – Aerosol Processing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81800" y="33498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SR-IP – Aerosol Quantity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0" y="4876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VCM – Cloud detection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7903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SNPP VIIRS SR Provisional Maturity</a:t>
            </a:r>
            <a:br>
              <a:rPr lang="en-US" b="1" dirty="0" smtClean="0"/>
            </a:br>
            <a:r>
              <a:rPr lang="en-US" b="1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Analysis of SR-IP from IDPS with Mx83 in operation confirms successful implementation of the DRs required for provisional maturity of the product</a:t>
            </a:r>
          </a:p>
          <a:p>
            <a:r>
              <a:rPr lang="en-US" dirty="0" smtClean="0"/>
              <a:t>Review of downstream products since the transition of Mx83 into operation did not reveal any adverse impact.</a:t>
            </a:r>
          </a:p>
          <a:p>
            <a:r>
              <a:rPr lang="en-US" dirty="0" smtClean="0"/>
              <a:t>Science team recommends reconfirmation of approval of provisional maturity for the product. </a:t>
            </a:r>
          </a:p>
        </p:txBody>
      </p:sp>
    </p:spTree>
    <p:extLst>
      <p:ext uri="{BB962C8B-B14F-4D97-AF65-F5344CB8AC3E}">
        <p14:creationId xmlns:p14="http://schemas.microsoft.com/office/powerpoint/2010/main" val="147947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SNPP VIIRS SR Provisional Maturity</a:t>
            </a:r>
            <a:br>
              <a:rPr lang="en-US" b="1" dirty="0" smtClean="0"/>
            </a:br>
            <a:r>
              <a:rPr lang="en-US" b="1" dirty="0" smtClean="0"/>
              <a:t>474-CCR-13-1243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CCR </a:t>
            </a:r>
            <a:r>
              <a:rPr lang="en-US" dirty="0" smtClean="0"/>
              <a:t>declared that SNPP VIIRS </a:t>
            </a:r>
            <a:r>
              <a:rPr lang="en-US" dirty="0"/>
              <a:t>Surface Reflectance Intermediate Product (</a:t>
            </a:r>
            <a:r>
              <a:rPr lang="en-US" dirty="0" smtClean="0"/>
              <a:t>VIIRS-Surf-</a:t>
            </a:r>
            <a:r>
              <a:rPr lang="en-US" dirty="0" err="1" smtClean="0"/>
              <a:t>Refl</a:t>
            </a:r>
            <a:r>
              <a:rPr lang="en-US" dirty="0" smtClean="0"/>
              <a:t>-IP) be upgraded to provisional </a:t>
            </a:r>
            <a:r>
              <a:rPr lang="en-US" dirty="0"/>
              <a:t>maturity </a:t>
            </a:r>
            <a:r>
              <a:rPr lang="en-US" dirty="0" smtClean="0"/>
              <a:t>level with implementation </a:t>
            </a:r>
            <a:r>
              <a:rPr lang="en-US" dirty="0"/>
              <a:t>of 474-CCR-13-1078 containing </a:t>
            </a:r>
            <a:r>
              <a:rPr lang="en-US" dirty="0" smtClean="0"/>
              <a:t>DRs 4488</a:t>
            </a:r>
            <a:r>
              <a:rPr lang="en-US" dirty="0"/>
              <a:t>, 7141 </a:t>
            </a:r>
            <a:r>
              <a:rPr lang="en-US" dirty="0" smtClean="0"/>
              <a:t>and 7142 at IDPS.</a:t>
            </a:r>
          </a:p>
          <a:p>
            <a:r>
              <a:rPr lang="en-US" dirty="0" smtClean="0"/>
              <a:t>Algorithm build version Mx8.3 implemented 474-CCR-13-1078 and was put in operation at IDPS on March 18, 2014.</a:t>
            </a:r>
          </a:p>
          <a:p>
            <a:r>
              <a:rPr lang="en-US" dirty="0" smtClean="0"/>
              <a:t>Analysis of SR-IP from IDPS operation confirms successful implementation of the DRs with no negative impact on any downstream EDRs.</a:t>
            </a:r>
          </a:p>
          <a:p>
            <a:r>
              <a:rPr lang="en-US" dirty="0" smtClean="0"/>
              <a:t>Following slides present the DRs and verification of these DRs in the operational Mx83 data.</a:t>
            </a:r>
          </a:p>
        </p:txBody>
      </p:sp>
    </p:spTree>
    <p:extLst>
      <p:ext uri="{BB962C8B-B14F-4D97-AF65-F5344CB8AC3E}">
        <p14:creationId xmlns:p14="http://schemas.microsoft.com/office/powerpoint/2010/main" val="345265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DRs in CCR-1078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62832"/>
              </p:ext>
            </p:extLst>
          </p:nvPr>
        </p:nvGraphicFramePr>
        <p:xfrm>
          <a:off x="152400" y="1066800"/>
          <a:ext cx="8839200" cy="5543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371"/>
                <a:gridCol w="5524500"/>
                <a:gridCol w="1878329"/>
              </a:tblGrid>
              <a:tr h="414931">
                <a:tc>
                  <a:txBody>
                    <a:bodyPr/>
                    <a:lstStyle/>
                    <a:p>
                      <a:r>
                        <a:rPr lang="en-US" dirty="0" smtClean="0"/>
                        <a:t>DR#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1046566">
                <a:tc>
                  <a:txBody>
                    <a:bodyPr/>
                    <a:lstStyle/>
                    <a:p>
                      <a:r>
                        <a:rPr lang="en-US" dirty="0" smtClean="0"/>
                        <a:t>4488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Retrieve reflectance under all atmospheric conditions for all non-ocean (not sea-water) pixels except for night pixels and where input L1B is invalid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r>
                        <a:rPr lang="en-US" baseline="0" dirty="0" smtClean="0"/>
                        <a:t> in the operational build version </a:t>
                      </a:r>
                      <a:r>
                        <a:rPr lang="en-US" dirty="0" smtClean="0"/>
                        <a:t>Mx83</a:t>
                      </a:r>
                      <a:endParaRPr lang="en-US" dirty="0"/>
                    </a:p>
                  </a:txBody>
                  <a:tcPr/>
                </a:tc>
              </a:tr>
              <a:tr h="2893692">
                <a:tc>
                  <a:txBody>
                    <a:bodyPr/>
                    <a:lstStyle/>
                    <a:p>
                      <a:r>
                        <a:rPr lang="en-US" dirty="0" smtClean="0"/>
                        <a:t>7141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 an additional QF Byte (QF7) in the SR-IP. The additional QF byte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 0: Snow (0 - No, 1 – Yes). Copied from Cloud Mask IP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 1: Adjacent Cloud (0 – No, 1 –yes). Copied from Cloud Mask IP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Bits 2-3: Aerosol quantity (00 – Climatology, 01 – low, 10 – Average, 11 – High). Code segment from MODIS PGE11 updated for VIIRS.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 4: Thin Cirrus (0 – No, 1-Yes) copied from Cloud Mask IP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Included</a:t>
                      </a:r>
                      <a:r>
                        <a:rPr lang="en-US" baseline="0" dirty="0" smtClean="0"/>
                        <a:t> in the operational build version </a:t>
                      </a:r>
                      <a:r>
                        <a:rPr lang="en-US" dirty="0" smtClean="0"/>
                        <a:t>Mx83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14931">
                <a:tc>
                  <a:txBody>
                    <a:bodyPr/>
                    <a:lstStyle/>
                    <a:p>
                      <a:r>
                        <a:rPr lang="en-US" dirty="0" smtClean="0"/>
                        <a:t>7142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Replace NAAPS/Climatology with MODIS Climatology (0.06) within the surface reflectance algorithm. This doesn’t change the AOTIP product.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Included</a:t>
                      </a:r>
                      <a:r>
                        <a:rPr lang="en-US" baseline="0" dirty="0" smtClean="0"/>
                        <a:t> in the operational build version </a:t>
                      </a:r>
                      <a:r>
                        <a:rPr lang="en-US" dirty="0" smtClean="0"/>
                        <a:t>Mx83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85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24"/>
            <a:ext cx="8229600" cy="89727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Surface Reflectance IP from Day 2014094 (4/4/2014)</a:t>
            </a:r>
            <a:br>
              <a:rPr lang="en-US" sz="2800" b="1" dirty="0" smtClean="0"/>
            </a:br>
            <a:r>
              <a:rPr lang="en-US" sz="1800" dirty="0" smtClean="0">
                <a:solidFill>
                  <a:schemeClr val="dk1"/>
                </a:solidFill>
              </a:rPr>
              <a:t>Retrieved under </a:t>
            </a:r>
            <a:r>
              <a:rPr lang="en-US" sz="1800" dirty="0">
                <a:solidFill>
                  <a:schemeClr val="dk1"/>
                </a:solidFill>
              </a:rPr>
              <a:t>all atmospheric conditions for all non-ocean (not sea-water) pixels except for night pixels and where input L1B is invalid 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51560"/>
            <a:ext cx="4291965" cy="2148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77640"/>
            <a:ext cx="4291965" cy="2148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2400"/>
            <a:ext cx="4291965" cy="2148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35" y="1051560"/>
            <a:ext cx="4291965" cy="2148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4800" y="3124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Retrieval using Mx73 at Land PEATE – SRIP not retrieved under confidently cloud and heavy aerosol, using NAAPS/Climatology when AOTIP is not retrieved.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0592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Retrieval using Mx83 at IDPS – SRIP retrieved under all atmospheric condition replacing NAAPS/Climatology with MODIS Climatology..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29688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Moderate Res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8644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Moderate Res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0" y="2895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Image Res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58644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Image Res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SR IP: Retrieved under Confident Cloud</a:t>
            </a:r>
            <a:br>
              <a:rPr lang="en-US" sz="2400" b="1" dirty="0" smtClean="0"/>
            </a:br>
            <a:r>
              <a:rPr lang="en-US" sz="2400" b="1" dirty="0" smtClean="0"/>
              <a:t>Day 2014101, Granule 13:50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6652260" cy="5737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1066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</a:t>
            </a:r>
          </a:p>
          <a:p>
            <a:r>
              <a:rPr lang="en-US" dirty="0" smtClean="0"/>
              <a:t>1: SR-IP, Mx73</a:t>
            </a:r>
          </a:p>
          <a:p>
            <a:r>
              <a:rPr lang="en-US" dirty="0" smtClean="0"/>
              <a:t>2: SR-IP Mx83</a:t>
            </a:r>
          </a:p>
          <a:p>
            <a:r>
              <a:rPr lang="en-US" dirty="0" smtClean="0"/>
              <a:t>3: VCM  Mx83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239000" y="5486400"/>
            <a:ext cx="1676400" cy="1077218"/>
            <a:chOff x="7239000" y="3124200"/>
            <a:chExt cx="1676400" cy="1077218"/>
          </a:xfrm>
        </p:grpSpPr>
        <p:sp>
          <p:nvSpPr>
            <p:cNvPr id="6" name="Rectangle 5"/>
            <p:cNvSpPr/>
            <p:nvPr/>
          </p:nvSpPr>
          <p:spPr>
            <a:xfrm>
              <a:off x="7239000" y="32004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39000" y="3429000"/>
              <a:ext cx="228600" cy="228600"/>
            </a:xfrm>
            <a:prstGeom prst="rect">
              <a:avLst/>
            </a:prstGeom>
            <a:solidFill>
              <a:srgbClr val="FF7F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9000" y="3657600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39000" y="3886200"/>
              <a:ext cx="228600" cy="228600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400" y="3124200"/>
              <a:ext cx="152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Confident clear</a:t>
              </a:r>
            </a:p>
            <a:p>
              <a:r>
                <a:rPr lang="en-US" sz="1600" dirty="0" smtClean="0"/>
                <a:t>Probable clear</a:t>
              </a:r>
            </a:p>
            <a:p>
              <a:r>
                <a:rPr lang="en-US" sz="1600" dirty="0" smtClean="0"/>
                <a:t>Probable cloud</a:t>
              </a:r>
            </a:p>
            <a:p>
              <a:r>
                <a:rPr lang="en-US" sz="1600" dirty="0" smtClean="0"/>
                <a:t>Confident cloud</a:t>
              </a:r>
              <a:endParaRPr lang="en-US" sz="16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10400" y="52548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VCM – Cloud detection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281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QF7 in SR IP: Bit 0 (Snow/Ice – Copied from VCM)</a:t>
            </a:r>
            <a:br>
              <a:rPr lang="en-US" sz="2400" b="1" dirty="0" smtClean="0"/>
            </a:br>
            <a:r>
              <a:rPr lang="en-US" sz="2400" b="1" dirty="0" smtClean="0"/>
              <a:t>Day 2014101, Granule 19:00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6629400" cy="573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10668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</a:t>
            </a:r>
          </a:p>
          <a:p>
            <a:r>
              <a:rPr lang="en-US" dirty="0" smtClean="0"/>
              <a:t>1: SR-IP, Mx83</a:t>
            </a:r>
          </a:p>
          <a:p>
            <a:r>
              <a:rPr lang="en-US" dirty="0" smtClean="0"/>
              <a:t>2: SR-IP, QF7-Bit0,   Mx83</a:t>
            </a:r>
          </a:p>
          <a:p>
            <a:r>
              <a:rPr lang="en-US" dirty="0" smtClean="0"/>
              <a:t>3: VCM, QF1-Bit5,  Mx83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QF7 in SR IP: Bit 1 (Adjacent Cloud – Copied from VCM)</a:t>
            </a:r>
            <a:br>
              <a:rPr lang="en-US" sz="2400" b="1" dirty="0" smtClean="0"/>
            </a:br>
            <a:r>
              <a:rPr lang="en-US" sz="2400" b="1" dirty="0" smtClean="0"/>
              <a:t>Day 2014101, Granule 19:00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664464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10668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</a:t>
            </a:r>
          </a:p>
          <a:p>
            <a:r>
              <a:rPr lang="en-US" dirty="0" smtClean="0"/>
              <a:t>1: SR-IP, Mx83</a:t>
            </a:r>
          </a:p>
          <a:p>
            <a:r>
              <a:rPr lang="en-US" dirty="0" smtClean="0"/>
              <a:t>2: SR-IP, QF7-Bit1,   Mx83</a:t>
            </a:r>
          </a:p>
          <a:p>
            <a:r>
              <a:rPr lang="en-US" dirty="0" smtClean="0"/>
              <a:t>3: VCM, QF1-Bit2-3,  Mx83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5257800"/>
            <a:ext cx="1676400" cy="1077218"/>
            <a:chOff x="7239000" y="3124200"/>
            <a:chExt cx="1676400" cy="1077218"/>
          </a:xfrm>
        </p:grpSpPr>
        <p:sp>
          <p:nvSpPr>
            <p:cNvPr id="7" name="Rectangle 6"/>
            <p:cNvSpPr/>
            <p:nvPr/>
          </p:nvSpPr>
          <p:spPr>
            <a:xfrm>
              <a:off x="7239000" y="32004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9000" y="3429000"/>
              <a:ext cx="228600" cy="228600"/>
            </a:xfrm>
            <a:prstGeom prst="rect">
              <a:avLst/>
            </a:prstGeom>
            <a:solidFill>
              <a:srgbClr val="FF7F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39000" y="3657600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39000" y="3886200"/>
              <a:ext cx="228600" cy="228600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124200"/>
              <a:ext cx="152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Confident clear</a:t>
              </a:r>
            </a:p>
            <a:p>
              <a:r>
                <a:rPr lang="en-US" sz="1600" dirty="0" smtClean="0"/>
                <a:t>Probable clear</a:t>
              </a:r>
            </a:p>
            <a:p>
              <a:r>
                <a:rPr lang="en-US" sz="1600" dirty="0" smtClean="0"/>
                <a:t>Probable cloud</a:t>
              </a:r>
            </a:p>
            <a:p>
              <a:r>
                <a:rPr lang="en-US" sz="1600" dirty="0" smtClean="0"/>
                <a:t>Confident cloud</a:t>
              </a:r>
              <a:endParaRPr 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10400" y="4953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VCM – Cloud detection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336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QF7 in SR IP: Bit 4 (Thin Cirrus – Copied from VCM)</a:t>
            </a:r>
            <a:br>
              <a:rPr lang="en-US" sz="2400" b="1" dirty="0" smtClean="0"/>
            </a:br>
            <a:r>
              <a:rPr lang="en-US" sz="2400" b="1" dirty="0" smtClean="0"/>
              <a:t>Day 2014101, Granule 19:00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6644640" cy="5737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10668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</a:t>
            </a:r>
          </a:p>
          <a:p>
            <a:r>
              <a:rPr lang="en-US" dirty="0" smtClean="0"/>
              <a:t>1: SR-IP, Mx83</a:t>
            </a:r>
          </a:p>
          <a:p>
            <a:r>
              <a:rPr lang="en-US" dirty="0" smtClean="0"/>
              <a:t>2: SR-IP, QF7-Bit4,   Mx83</a:t>
            </a:r>
          </a:p>
          <a:p>
            <a:r>
              <a:rPr lang="en-US" dirty="0" smtClean="0"/>
              <a:t>3: VCM, QF6-Bit3,  Mx83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QF7 in SR IP: Bit 2-3 (Aerosol Quantity - MODIS Approach)</a:t>
            </a:r>
            <a:br>
              <a:rPr lang="en-US" sz="2400" b="1" dirty="0" smtClean="0"/>
            </a:br>
            <a:r>
              <a:rPr lang="en-US" sz="2400" b="1" dirty="0" smtClean="0"/>
              <a:t>Day 2014101, Granule 19:00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6614160" cy="5737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10668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</a:t>
            </a:r>
          </a:p>
          <a:p>
            <a:r>
              <a:rPr lang="en-US" dirty="0" smtClean="0"/>
              <a:t>1: SR-IP, Mx83</a:t>
            </a:r>
          </a:p>
          <a:p>
            <a:r>
              <a:rPr lang="en-US" dirty="0" smtClean="0"/>
              <a:t>2: SR-IP, QF7, Bit2-3,   Mx83</a:t>
            </a:r>
          </a:p>
          <a:p>
            <a:r>
              <a:rPr lang="en-US" dirty="0" smtClean="0"/>
              <a:t>3: VCM, QF1-Bit2-3,  Mx83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5410200"/>
            <a:ext cx="1676400" cy="1077218"/>
            <a:chOff x="7239000" y="3124200"/>
            <a:chExt cx="1676400" cy="1077218"/>
          </a:xfrm>
        </p:grpSpPr>
        <p:sp>
          <p:nvSpPr>
            <p:cNvPr id="7" name="Rectangle 6"/>
            <p:cNvSpPr/>
            <p:nvPr/>
          </p:nvSpPr>
          <p:spPr>
            <a:xfrm>
              <a:off x="7239000" y="32004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9000" y="3429000"/>
              <a:ext cx="228600" cy="228600"/>
            </a:xfrm>
            <a:prstGeom prst="rect">
              <a:avLst/>
            </a:prstGeom>
            <a:solidFill>
              <a:srgbClr val="FF7F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39000" y="3657600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39000" y="3886200"/>
              <a:ext cx="228600" cy="228600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124200"/>
              <a:ext cx="152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Confident clear</a:t>
              </a:r>
            </a:p>
            <a:p>
              <a:r>
                <a:rPr lang="en-US" sz="1600" dirty="0" smtClean="0"/>
                <a:t>Probable clear</a:t>
              </a:r>
            </a:p>
            <a:p>
              <a:r>
                <a:rPr lang="en-US" sz="1600" dirty="0" smtClean="0"/>
                <a:t>Probable cloud</a:t>
              </a:r>
            </a:p>
            <a:p>
              <a:r>
                <a:rPr lang="en-US" sz="1600" dirty="0" smtClean="0"/>
                <a:t>Confident cloud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600" y="3875782"/>
            <a:ext cx="1676400" cy="1077218"/>
            <a:chOff x="7239000" y="3570982"/>
            <a:chExt cx="1676400" cy="1077218"/>
          </a:xfrm>
        </p:grpSpPr>
        <p:sp>
          <p:nvSpPr>
            <p:cNvPr id="13" name="Rectangle 12"/>
            <p:cNvSpPr/>
            <p:nvPr/>
          </p:nvSpPr>
          <p:spPr>
            <a:xfrm>
              <a:off x="7239000" y="36576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39000" y="3886200"/>
              <a:ext cx="228600" cy="228600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39000" y="4114800"/>
              <a:ext cx="228600" cy="228600"/>
            </a:xfrm>
            <a:prstGeom prst="rect">
              <a:avLst/>
            </a:prstGeom>
            <a:solidFill>
              <a:srgbClr val="2E8B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39000" y="4343400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91400" y="3570982"/>
              <a:ext cx="152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Climatology</a:t>
              </a:r>
            </a:p>
            <a:p>
              <a:r>
                <a:rPr lang="en-US" sz="1600" dirty="0" smtClean="0"/>
                <a:t>Low</a:t>
              </a:r>
            </a:p>
            <a:p>
              <a:r>
                <a:rPr lang="en-US" sz="1600" dirty="0" smtClean="0"/>
                <a:t>Average</a:t>
              </a:r>
            </a:p>
            <a:p>
              <a:r>
                <a:rPr lang="en-US" sz="1600" dirty="0" smtClean="0"/>
                <a:t>Hig</a:t>
              </a:r>
              <a:r>
                <a:rPr lang="en-US" sz="1600" dirty="0"/>
                <a:t>h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34200" y="3651646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SR-IP – Aerosol Quantity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10400" y="51786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VCM – Cloud detection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2817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677</Words>
  <Application>Microsoft Office PowerPoint</Application>
  <PresentationFormat>On-screen Show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SNPP VIIRS SRIP Provisional Maturity (DR 7344) 474-CCR-13-1243</vt:lpstr>
      <vt:lpstr>SNPP VIIRS SR Provisional Maturity 474-CCR-13-1243</vt:lpstr>
      <vt:lpstr>DRs in CCR-1078</vt:lpstr>
      <vt:lpstr>Surface Reflectance IP from Day 2014094 (4/4/2014) Retrieved under all atmospheric conditions for all non-ocean (not sea-water) pixels except for night pixels and where input L1B is invalid  </vt:lpstr>
      <vt:lpstr>SR IP: Retrieved under Confident Cloud Day 2014101, Granule 13:50</vt:lpstr>
      <vt:lpstr>QF7 in SR IP: Bit 0 (Snow/Ice – Copied from VCM) Day 2014101, Granule 19:00</vt:lpstr>
      <vt:lpstr>QF7 in SR IP: Bit 1 (Adjacent Cloud – Copied from VCM) Day 2014101, Granule 19:00</vt:lpstr>
      <vt:lpstr>QF7 in SR IP: Bit 4 (Thin Cirrus – Copied from VCM) Day 2014101, Granule 19:00</vt:lpstr>
      <vt:lpstr>QF7 in SR IP: Bit 2-3 (Aerosol Quantity - MODIS Approach) Day 2014101, Granule 19:00</vt:lpstr>
      <vt:lpstr>QF7 in SR IP: Bit 2-3 (Aerosol Quantity - MODIS Approach) Day 2014101, Granule 19:00</vt:lpstr>
      <vt:lpstr>SNPP VIIRS SR Provisional Maturity Conclusion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 Provisional Maturity – DR7344 474-CCR-13-1243</dc:title>
  <dc:creator>sdevadig</dc:creator>
  <cp:lastModifiedBy>sdevadig</cp:lastModifiedBy>
  <cp:revision>21</cp:revision>
  <dcterms:created xsi:type="dcterms:W3CDTF">2014-04-15T20:26:49Z</dcterms:created>
  <dcterms:modified xsi:type="dcterms:W3CDTF">2014-04-16T17:14:33Z</dcterms:modified>
</cp:coreProperties>
</file>