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 id="2147483687" r:id="rId2"/>
  </p:sldMasterIdLst>
  <p:notesMasterIdLst>
    <p:notesMasterId r:id="rId36"/>
  </p:notesMasterIdLst>
  <p:handoutMasterIdLst>
    <p:handoutMasterId r:id="rId37"/>
  </p:handoutMasterIdLst>
  <p:sldIdLst>
    <p:sldId id="257" r:id="rId3"/>
    <p:sldId id="417" r:id="rId4"/>
    <p:sldId id="416" r:id="rId5"/>
    <p:sldId id="402" r:id="rId6"/>
    <p:sldId id="403" r:id="rId7"/>
    <p:sldId id="362" r:id="rId8"/>
    <p:sldId id="420" r:id="rId9"/>
    <p:sldId id="397" r:id="rId10"/>
    <p:sldId id="409" r:id="rId11"/>
    <p:sldId id="396" r:id="rId12"/>
    <p:sldId id="365" r:id="rId13"/>
    <p:sldId id="406" r:id="rId14"/>
    <p:sldId id="422" r:id="rId15"/>
    <p:sldId id="426" r:id="rId16"/>
    <p:sldId id="427" r:id="rId17"/>
    <p:sldId id="428" r:id="rId18"/>
    <p:sldId id="429" r:id="rId19"/>
    <p:sldId id="430" r:id="rId20"/>
    <p:sldId id="431" r:id="rId21"/>
    <p:sldId id="432" r:id="rId22"/>
    <p:sldId id="434" r:id="rId23"/>
    <p:sldId id="421" r:id="rId24"/>
    <p:sldId id="435" r:id="rId25"/>
    <p:sldId id="436" r:id="rId26"/>
    <p:sldId id="437" r:id="rId27"/>
    <p:sldId id="438" r:id="rId28"/>
    <p:sldId id="439" r:id="rId29"/>
    <p:sldId id="440" r:id="rId30"/>
    <p:sldId id="441" r:id="rId31"/>
    <p:sldId id="433" r:id="rId32"/>
    <p:sldId id="410" r:id="rId33"/>
    <p:sldId id="343" r:id="rId34"/>
    <p:sldId id="346" r:id="rId35"/>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92" autoAdjust="0"/>
    <p:restoredTop sz="94005" autoAdjust="0"/>
  </p:normalViewPr>
  <p:slideViewPr>
    <p:cSldViewPr snapToGrid="0" snapToObjects="1" showGuides="1">
      <p:cViewPr>
        <p:scale>
          <a:sx n="80" d="100"/>
          <a:sy n="80" d="100"/>
        </p:scale>
        <p:origin x="-740" y="204"/>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1/31/2013</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1/31/2013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B9B105-4ECB-2A49-9991-084230959965}" type="slidenum">
              <a:rPr lang="en-US" smtClean="0"/>
              <a:pPr/>
              <a:t>7</a:t>
            </a:fld>
            <a:endParaRPr lang="en-US"/>
          </a:p>
        </p:txBody>
      </p:sp>
    </p:spTree>
    <p:extLst>
      <p:ext uri="{BB962C8B-B14F-4D97-AF65-F5344CB8AC3E}">
        <p14:creationId xmlns:p14="http://schemas.microsoft.com/office/powerpoint/2010/main" val="392426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11FB2-1351-46F6-B018-E7F44B8DCC61}" type="slidenum">
              <a:rPr lang="en-US"/>
              <a:pPr/>
              <a:t>10</a:t>
            </a:fld>
            <a:endParaRPr lang="en-US"/>
          </a:p>
        </p:txBody>
      </p:sp>
      <p:sp>
        <p:nvSpPr>
          <p:cNvPr id="3213314" name="Rectangle 2"/>
          <p:cNvSpPr>
            <a:spLocks noGrp="1" noRot="1" noChangeAspect="1" noChangeArrowheads="1" noTextEdit="1"/>
          </p:cNvSpPr>
          <p:nvPr>
            <p:ph type="sldImg"/>
          </p:nvPr>
        </p:nvSpPr>
        <p:spPr>
          <a:xfrm>
            <a:off x="1181100" y="696913"/>
            <a:ext cx="4592638" cy="3444875"/>
          </a:xfrm>
          <a:ln/>
        </p:spPr>
      </p:sp>
      <p:sp>
        <p:nvSpPr>
          <p:cNvPr id="32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Ancillary</a:t>
            </a:r>
          </a:p>
          <a:p>
            <a:r>
              <a:rPr lang="en-US"/>
              <a:t>GFS forecast surface pressure, lapse rate, and air temperature (for topography corrected surface pressure)</a:t>
            </a:r>
          </a:p>
          <a:p>
            <a:endParaRPr lang="en-US"/>
          </a:p>
          <a:p>
            <a:r>
              <a:rPr lang="en-US"/>
              <a:t>Look-up tables</a:t>
            </a:r>
          </a:p>
          <a:p>
            <a:r>
              <a:rPr lang="en-US"/>
              <a:t>DEM for surface altitude</a:t>
            </a:r>
          </a:p>
          <a:p>
            <a:r>
              <a:rPr lang="en-US"/>
              <a:t>Infrared and Microwave OSS coefficients</a:t>
            </a:r>
          </a:p>
          <a:p>
            <a:r>
              <a:rPr lang="en-US"/>
              <a:t>Local Angle Correction</a:t>
            </a:r>
          </a:p>
          <a:p>
            <a:r>
              <a:rPr lang="en-US"/>
              <a:t>IR emissivity and reflectivity covariance</a:t>
            </a:r>
          </a:p>
          <a:p>
            <a:r>
              <a:rPr lang="en-US"/>
              <a:t>MW emissivity covariance</a:t>
            </a:r>
          </a:p>
          <a:p>
            <a:r>
              <a:rPr lang="en-US"/>
              <a:t>AVTP and AVMP and Ozone covariance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15214396-6A8C-43E1-A732-3B5A866A08BD}" type="datetime1">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A10FA0-08B8-4485-860A-7C447DF88989}" type="datetime1">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892C82-010E-4FAF-BD0D-5819506E0D48}" type="datetime1">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A2618B6-D377-4F4C-AD1A-76F93DC052D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D4A4F2-BD8E-44E8-A15E-2ECE9B07CC3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24F89D8-BF27-4DF0-A2F7-B2E1D7722E1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49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578BA66-7CE9-487D-9F5F-F9C9F3C89E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351BD13-E24B-4E9E-849D-CC9B284F90A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F1BAF93-AA0F-429A-996B-5878D9BEB1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6548996-A976-449B-B10C-EF8A456BC0A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BC55357-BD77-4B45-934D-F6EA4DD47F8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48E8C1-EBBB-4CA9-8861-2680BD3195B0}" type="datetime1">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3DF737C-CC12-429F-B26F-335F4CF17D4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58A0032-BFEB-4F3A-8CDE-34E9F530F0E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5800"/>
            <a:ext cx="22860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685800"/>
            <a:ext cx="67056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F902088-9429-4B46-8C4D-CADA19C41B2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60322A9-96B3-4CFF-A856-021A6B2E2743}" type="datetime1">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EC2AF2-F7C0-4D38-9C69-33FD3FAE5C3B}" type="datetime1">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1F825B3-72AC-4AA5-A4DD-A7964CB22C71}" type="datetime1">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0340879B-5370-4B3D-8DA7-4A90D14AF61D}" type="datetime1">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E228-661D-49B4-B51A-76DF58B5A183}" type="datetime1">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7442191E-3E9B-45E4-ABAC-F03D37C9F720}" type="datetime1">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5BD6A366-0FD2-46E7-91E6-75A79D70FE7D}" type="datetime1">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92B7-F082-49FA-BE23-25841E129A1D}" type="datetime1">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3"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pic>
        <p:nvPicPr>
          <p:cNvPr id="14" name="Picture 13" descr="star.png"/>
          <p:cNvPicPr>
            <a:picLocks noChangeAspect="1"/>
          </p:cNvPicPr>
          <p:nvPr userDrawn="1"/>
        </p:nvPicPr>
        <p:blipFill>
          <a:blip r:embed="rId14"/>
          <a:stretch>
            <a:fillRect/>
          </a:stretch>
        </p:blipFill>
        <p:spPr>
          <a:xfrm>
            <a:off x="0" y="-7938"/>
            <a:ext cx="878958" cy="884237"/>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esdisbanner_left"/>
          <p:cNvPicPr>
            <a:picLocks noChangeAspect="1" noChangeArrowheads="1"/>
          </p:cNvPicPr>
          <p:nvPr/>
        </p:nvPicPr>
        <p:blipFill>
          <a:blip r:embed="rId13">
            <a:lum bright="70000" contrast="-70000"/>
          </a:blip>
          <a:srcRect r="87273" b="-11520"/>
          <a:stretch>
            <a:fillRect/>
          </a:stretch>
        </p:blipFill>
        <p:spPr bwMode="auto">
          <a:xfrm>
            <a:off x="1905000" y="712788"/>
            <a:ext cx="6172200" cy="61452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685800"/>
            <a:ext cx="91440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0" y="1600200"/>
            <a:ext cx="9144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327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327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8B03A93C-2C76-4B13-883A-9867D9D8F7CF}" type="slidenum">
              <a:rPr lang="en-US">
                <a:solidFill>
                  <a:srgbClr val="000000"/>
                </a:solidFill>
              </a:rPr>
              <a:pPr defTabSz="914400" fontAlgn="base">
                <a:spcBef>
                  <a:spcPct val="0"/>
                </a:spcBef>
                <a:spcAft>
                  <a:spcPct val="0"/>
                </a:spcAft>
                <a:defRPr/>
              </a:pPr>
              <a:t>‹#›</a:t>
            </a:fld>
            <a:endParaRPr lang="en-US">
              <a:solidFill>
                <a:srgbClr val="000000"/>
              </a:solidFill>
            </a:endParaRPr>
          </a:p>
        </p:txBody>
      </p:sp>
      <p:pic>
        <p:nvPicPr>
          <p:cNvPr id="1032" name="Picture 8" descr="WideBannerLeft"/>
          <p:cNvPicPr>
            <a:picLocks noChangeAspect="1" noChangeArrowheads="1"/>
          </p:cNvPicPr>
          <p:nvPr/>
        </p:nvPicPr>
        <p:blipFill>
          <a:blip r:embed="rId14"/>
          <a:srcRect/>
          <a:stretch>
            <a:fillRect/>
          </a:stretch>
        </p:blipFill>
        <p:spPr bwMode="auto">
          <a:xfrm>
            <a:off x="0" y="0"/>
            <a:ext cx="4953000" cy="650875"/>
          </a:xfrm>
          <a:prstGeom prst="rect">
            <a:avLst/>
          </a:prstGeom>
          <a:noFill/>
          <a:ln w="9525">
            <a:noFill/>
            <a:miter lim="800000"/>
            <a:headEnd/>
            <a:tailEnd/>
          </a:ln>
        </p:spPr>
      </p:pic>
      <p:pic>
        <p:nvPicPr>
          <p:cNvPr id="1033" name="Picture 9" descr="noaalogo"/>
          <p:cNvPicPr>
            <a:picLocks noChangeAspect="1" noChangeArrowheads="1"/>
          </p:cNvPicPr>
          <p:nvPr/>
        </p:nvPicPr>
        <p:blipFill>
          <a:blip r:embed="rId15"/>
          <a:srcRect/>
          <a:stretch>
            <a:fillRect/>
          </a:stretch>
        </p:blipFill>
        <p:spPr bwMode="auto">
          <a:xfrm>
            <a:off x="8458200" y="0"/>
            <a:ext cx="685800" cy="665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hlink"/>
          </a:solidFill>
          <a:latin typeface="+mn-lt"/>
        </a:defRPr>
      </a:lvl2pPr>
      <a:lvl3pPr marL="1143000" indent="-228600" algn="l" rtl="0" eaLnBrk="0" fontAlgn="base" hangingPunct="0">
        <a:spcBef>
          <a:spcPct val="20000"/>
        </a:spcBef>
        <a:spcAft>
          <a:spcPct val="0"/>
        </a:spcAft>
        <a:buChar char="•"/>
        <a:defRPr sz="2400">
          <a:solidFill>
            <a:srgbClr val="FF3300"/>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wmf"/><Relationship Id="rId5" Type="http://schemas.openxmlformats.org/officeDocument/2006/relationships/oleObject" Target="../embeddings/oleObject4.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2.emf"/><Relationship Id="rId5" Type="http://schemas.openxmlformats.org/officeDocument/2006/relationships/oleObject" Target="../embeddings/oleObject7.bin"/><Relationship Id="rId4" Type="http://schemas.openxmlformats.org/officeDocument/2006/relationships/image" Target="../media/image5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jpeg"/><Relationship Id="rId5" Type="http://schemas.openxmlformats.org/officeDocument/2006/relationships/image" Target="../media/image13.png"/><Relationship Id="rId10" Type="http://schemas.openxmlformats.org/officeDocument/2006/relationships/image" Target="../media/image14.jpeg"/><Relationship Id="rId4" Type="http://schemas.openxmlformats.org/officeDocument/2006/relationships/image" Target="../media/image12.png"/><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435313"/>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JPSS STAR Algorithm and Data Products (ADP)</a:t>
            </a:r>
            <a:br>
              <a:rPr lang="en-US" b="1" dirty="0" smtClean="0"/>
            </a:br>
            <a:r>
              <a:rPr lang="en-US" b="1" dirty="0" smtClean="0"/>
              <a:t>Beta Review</a:t>
            </a:r>
            <a:br>
              <a:rPr lang="en-US" b="1" dirty="0" smtClean="0"/>
            </a:br>
            <a:r>
              <a:rPr lang="en-US" b="1" dirty="0" smtClean="0"/>
              <a:t/>
            </a:r>
            <a:br>
              <a:rPr lang="en-US" b="1" dirty="0" smtClean="0"/>
            </a:br>
            <a:r>
              <a:rPr lang="en-US" b="1" dirty="0" smtClean="0"/>
              <a:t>Suomi NPP Vegetation Index EDR </a:t>
            </a:r>
            <a:br>
              <a:rPr lang="en-US" b="1" dirty="0" smtClean="0"/>
            </a:br>
            <a:r>
              <a:rPr lang="en-US" b="1" dirty="0" smtClean="0"/>
              <a:t/>
            </a:r>
            <a:br>
              <a:rPr lang="en-US" b="1" dirty="0" smtClean="0"/>
            </a:br>
            <a:endParaRPr lang="en-US" b="1" dirty="0"/>
          </a:p>
        </p:txBody>
      </p:sp>
      <p:sp>
        <p:nvSpPr>
          <p:cNvPr id="3" name="Subtitle 2"/>
          <p:cNvSpPr>
            <a:spLocks noGrp="1"/>
          </p:cNvSpPr>
          <p:nvPr>
            <p:ph type="subTitle" idx="1"/>
          </p:nvPr>
        </p:nvSpPr>
        <p:spPr>
          <a:xfrm>
            <a:off x="1371600" y="3737646"/>
            <a:ext cx="6400800" cy="1752600"/>
          </a:xfrm>
        </p:spPr>
        <p:txBody>
          <a:bodyPr>
            <a:normAutofit fontScale="92500" lnSpcReduction="20000"/>
          </a:bodyPr>
          <a:lstStyle/>
          <a:p>
            <a:r>
              <a:rPr lang="en-US" b="1" dirty="0" smtClean="0">
                <a:solidFill>
                  <a:schemeClr val="bg1">
                    <a:lumMod val="50000"/>
                  </a:schemeClr>
                </a:solidFill>
              </a:rPr>
              <a:t> </a:t>
            </a:r>
          </a:p>
          <a:p>
            <a:r>
              <a:rPr lang="en-US" b="1" dirty="0" smtClean="0">
                <a:solidFill>
                  <a:schemeClr val="bg1">
                    <a:lumMod val="50000"/>
                  </a:schemeClr>
                </a:solidFill>
              </a:rPr>
              <a:t>Marco Vargas VI-EDR Algorithm Lead</a:t>
            </a:r>
          </a:p>
          <a:p>
            <a:r>
              <a:rPr lang="en-US" b="1" dirty="0" smtClean="0">
                <a:solidFill>
                  <a:schemeClr val="bg1">
                    <a:lumMod val="50000"/>
                  </a:schemeClr>
                </a:solidFill>
              </a:rPr>
              <a:t>Tomoaki Miura VI-EDR Cal/Val Lead</a:t>
            </a:r>
          </a:p>
          <a:p>
            <a:r>
              <a:rPr lang="en-US" b="1" dirty="0" smtClean="0">
                <a:solidFill>
                  <a:schemeClr val="bg1">
                    <a:lumMod val="50000"/>
                  </a:schemeClr>
                </a:solidFill>
              </a:rPr>
              <a:t>12/19/2012</a:t>
            </a:r>
            <a:endParaRPr lang="en-US"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756477B-AE6E-439E-A4DA-7F184F660519}" type="slidenum">
              <a:rPr lang="en-US"/>
              <a:pPr/>
              <a:t>10</a:t>
            </a:fld>
            <a:endParaRPr lang="en-US"/>
          </a:p>
        </p:txBody>
      </p:sp>
      <p:sp>
        <p:nvSpPr>
          <p:cNvPr id="3212290" name="Rectangle 2"/>
          <p:cNvSpPr>
            <a:spLocks noGrp="1" noChangeArrowheads="1"/>
          </p:cNvSpPr>
          <p:nvPr>
            <p:ph type="title"/>
          </p:nvPr>
        </p:nvSpPr>
        <p:spPr>
          <a:xfrm>
            <a:off x="1295400" y="-4429"/>
            <a:ext cx="6781800" cy="883204"/>
          </a:xfrm>
        </p:spPr>
        <p:txBody>
          <a:bodyPr>
            <a:normAutofit fontScale="90000"/>
          </a:bodyPr>
          <a:lstStyle/>
          <a:p>
            <a:r>
              <a:rPr lang="en-US" sz="3600" b="1" dirty="0" smtClean="0"/>
              <a:t>Users of Vegetation Index EDR Products </a:t>
            </a:r>
            <a:r>
              <a:rPr lang="en-US" sz="3100" b="1" dirty="0" smtClean="0"/>
              <a:t>(Point Of Contact)</a:t>
            </a:r>
            <a:endParaRPr lang="en-US" sz="3100" b="1" dirty="0"/>
          </a:p>
        </p:txBody>
      </p:sp>
      <p:sp>
        <p:nvSpPr>
          <p:cNvPr id="6" name="Rectangle 3"/>
          <p:cNvSpPr txBox="1">
            <a:spLocks noChangeArrowheads="1"/>
          </p:cNvSpPr>
          <p:nvPr/>
        </p:nvSpPr>
        <p:spPr>
          <a:xfrm>
            <a:off x="674370" y="677640"/>
            <a:ext cx="8012430" cy="5921047"/>
          </a:xfrm>
          <a:prstGeom prst="rect">
            <a:avLst/>
          </a:prstGeom>
          <a:noFill/>
          <a:ln/>
        </p:spPr>
        <p:txBody>
          <a:bodyPr vert="horz" lIns="91440" tIns="45720" rIns="91440" bIns="45720" rtlCol="0">
            <a:no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NCEP- National Centers for Environmental Prediction (Michael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Ek</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/Jesse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Meng</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/Yihua Wu/Matthew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Rosencrans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STAR - Center for Satellite Applications and Research (Felix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Kogan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CLASS - Comprehensive Large Array-data Stewardship System (John Bates)</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USDA - United States Department of Agriculture (Eric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Luebehusen</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Climate Corporation –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Pavel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Machalek</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USGS - U.S. Geological Survey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UH - University of Hawaii </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UA - University of Arizona</a:t>
            </a:r>
          </a:p>
          <a:p>
            <a:pPr marL="742950" marR="0" lvl="1" indent="-28575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UTS - University of Technology Sydney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dirty="0" smtClean="0"/>
              <a:t>Vegetation Index EDR Dataflow</a:t>
            </a:r>
          </a:p>
        </p:txBody>
      </p:sp>
      <p:grpSp>
        <p:nvGrpSpPr>
          <p:cNvPr id="10" name="Group 9"/>
          <p:cNvGrpSpPr/>
          <p:nvPr/>
        </p:nvGrpSpPr>
        <p:grpSpPr>
          <a:xfrm>
            <a:off x="6748" y="2619132"/>
            <a:ext cx="4716927" cy="4102343"/>
            <a:chOff x="6748" y="1039382"/>
            <a:chExt cx="4716927" cy="4102343"/>
          </a:xfrm>
        </p:grpSpPr>
        <p:pic>
          <p:nvPicPr>
            <p:cNvPr id="41" name="Picture 2"/>
            <p:cNvPicPr>
              <a:picLocks noChangeAspect="1" noChangeArrowheads="1"/>
            </p:cNvPicPr>
            <p:nvPr/>
          </p:nvPicPr>
          <p:blipFill>
            <a:blip r:embed="rId3"/>
            <a:srcRect/>
            <a:stretch>
              <a:fillRect/>
            </a:stretch>
          </p:blipFill>
          <p:spPr bwMode="auto">
            <a:xfrm>
              <a:off x="6748" y="1039382"/>
              <a:ext cx="4716927" cy="3429000"/>
            </a:xfrm>
            <a:prstGeom prst="rect">
              <a:avLst/>
            </a:prstGeom>
            <a:noFill/>
            <a:ln w="9525">
              <a:noFill/>
              <a:miter lim="800000"/>
              <a:headEnd/>
              <a:tailEnd/>
            </a:ln>
          </p:spPr>
        </p:pic>
        <p:sp>
          <p:nvSpPr>
            <p:cNvPr id="42" name="TextBox 41"/>
            <p:cNvSpPr txBox="1"/>
            <p:nvPr/>
          </p:nvSpPr>
          <p:spPr>
            <a:xfrm>
              <a:off x="280007" y="4187618"/>
              <a:ext cx="4239439" cy="954107"/>
            </a:xfrm>
            <a:prstGeom prst="rect">
              <a:avLst/>
            </a:prstGeom>
            <a:noFill/>
          </p:spPr>
          <p:txBody>
            <a:bodyPr wrap="square" rtlCol="0">
              <a:spAutoFit/>
            </a:bodyPr>
            <a:lstStyle/>
            <a:p>
              <a:r>
                <a:rPr lang="en-US" sz="1400" dirty="0" smtClean="0"/>
                <a:t>Figure 1. Processing chain associated with VIIRS Vegetation Index EDR (OAD VIIRS VI EDR 474-00063 January 18, 2012). </a:t>
              </a:r>
            </a:p>
            <a:p>
              <a:endParaRPr lang="en-US" sz="1400" dirty="0"/>
            </a:p>
          </p:txBody>
        </p:sp>
      </p:grpSp>
      <p:sp>
        <p:nvSpPr>
          <p:cNvPr id="7"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11</a:t>
            </a:fld>
            <a:endParaRPr lang="en-US" sz="1200" dirty="0">
              <a:solidFill>
                <a:schemeClr val="tx1">
                  <a:tint val="75000"/>
                </a:schemeClr>
              </a:solidFill>
              <a:latin typeface="+mn-lt"/>
            </a:endParaRPr>
          </a:p>
        </p:txBody>
      </p:sp>
      <p:pic>
        <p:nvPicPr>
          <p:cNvPr id="8" name="Picture 2"/>
          <p:cNvPicPr preferRelativeResize="0">
            <a:picLocks noChangeAspect="1" noChangeArrowheads="1"/>
          </p:cNvPicPr>
          <p:nvPr/>
        </p:nvPicPr>
        <p:blipFill>
          <a:blip r:embed="rId4"/>
          <a:srcRect t="5486" b="1371"/>
          <a:stretch>
            <a:fillRect/>
          </a:stretch>
        </p:blipFill>
        <p:spPr bwMode="auto">
          <a:xfrm>
            <a:off x="4397185" y="1100899"/>
            <a:ext cx="4706308" cy="3715305"/>
          </a:xfrm>
          <a:prstGeom prst="rect">
            <a:avLst/>
          </a:prstGeom>
          <a:noFill/>
          <a:ln w="9525">
            <a:noFill/>
            <a:miter lim="800000"/>
            <a:headEnd/>
            <a:tailEnd/>
          </a:ln>
        </p:spPr>
      </p:pic>
      <p:sp>
        <p:nvSpPr>
          <p:cNvPr id="9" name="TextBox 8"/>
          <p:cNvSpPr txBox="1"/>
          <p:nvPr/>
        </p:nvSpPr>
        <p:spPr>
          <a:xfrm>
            <a:off x="4559953" y="4950109"/>
            <a:ext cx="4584047" cy="738664"/>
          </a:xfrm>
          <a:prstGeom prst="rect">
            <a:avLst/>
          </a:prstGeom>
          <a:noFill/>
        </p:spPr>
        <p:txBody>
          <a:bodyPr wrap="square" rtlCol="0">
            <a:spAutoFit/>
          </a:bodyPr>
          <a:lstStyle/>
          <a:p>
            <a:r>
              <a:rPr lang="en-US" sz="1400" dirty="0" smtClean="0"/>
              <a:t>Figure 2. Data Flow Diagram of Overall VVI EDR Call Sequence from the Main Program (OAD VIIRS VI EDR 474-00063 January 18, 2012).</a:t>
            </a:r>
            <a:endParaRPr lang="en-US" sz="1400" dirty="0"/>
          </a:p>
        </p:txBody>
      </p:sp>
      <p:sp>
        <p:nvSpPr>
          <p:cNvPr id="6" name="TextBox 5"/>
          <p:cNvSpPr txBox="1"/>
          <p:nvPr/>
        </p:nvSpPr>
        <p:spPr>
          <a:xfrm>
            <a:off x="237255" y="947931"/>
            <a:ext cx="4512698" cy="1754326"/>
          </a:xfrm>
          <a:prstGeom prst="rect">
            <a:avLst/>
          </a:prstGeom>
          <a:noFill/>
        </p:spPr>
        <p:txBody>
          <a:bodyPr wrap="square" rtlCol="0">
            <a:spAutoFit/>
          </a:bodyPr>
          <a:lstStyle/>
          <a:p>
            <a:pPr>
              <a:buFont typeface="Arial" pitchFamily="34" charset="0"/>
              <a:buChar char="•"/>
            </a:pPr>
            <a:r>
              <a:rPr lang="en-US" dirty="0" smtClean="0"/>
              <a:t> The VIIRS Vegetation Index EDR requires: calibrated TOA </a:t>
            </a:r>
            <a:r>
              <a:rPr lang="en-US" dirty="0" err="1" smtClean="0"/>
              <a:t>reflectances</a:t>
            </a:r>
            <a:r>
              <a:rPr lang="en-US" dirty="0" smtClean="0"/>
              <a:t> (bands I1, I2), SDR</a:t>
            </a:r>
          </a:p>
          <a:p>
            <a:pPr>
              <a:buFont typeface="Arial" pitchFamily="34" charset="0"/>
              <a:buChar char="•"/>
            </a:pPr>
            <a:r>
              <a:rPr lang="en-US" dirty="0" smtClean="0"/>
              <a:t> auxiliary data (solar zenith angle)</a:t>
            </a:r>
          </a:p>
          <a:p>
            <a:pPr>
              <a:buFont typeface="Arial" pitchFamily="34" charset="0"/>
              <a:buChar char="•"/>
            </a:pPr>
            <a:r>
              <a:rPr lang="en-US" dirty="0" smtClean="0"/>
              <a:t> Surface Reflectance (bands I1, I2, M3, Land Quality Flags).</a:t>
            </a:r>
          </a:p>
          <a:p>
            <a:pPr>
              <a:buFont typeface="Arial" pitchFamily="34" charset="0"/>
              <a:buChar char="•"/>
            </a:pPr>
            <a:r>
              <a:rPr lang="en-US" dirty="0" smtClean="0"/>
              <a:t> VI coefficients</a:t>
            </a:r>
            <a:endParaRPr lang="en-US" dirty="0"/>
          </a:p>
        </p:txBody>
      </p:sp>
    </p:spTree>
    <p:extLst>
      <p:ext uri="{BB962C8B-B14F-4D97-AF65-F5344CB8AC3E}">
        <p14:creationId xmlns:p14="http://schemas.microsoft.com/office/powerpoint/2010/main" val="2387820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History of Algorithm changes/updates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4453026"/>
              </p:ext>
            </p:extLst>
          </p:nvPr>
        </p:nvGraphicFramePr>
        <p:xfrm>
          <a:off x="128075" y="1062388"/>
          <a:ext cx="8847828" cy="5461000"/>
        </p:xfrm>
        <a:graphic>
          <a:graphicData uri="http://schemas.openxmlformats.org/drawingml/2006/table">
            <a:tbl>
              <a:tblPr firstRow="1" bandRow="1">
                <a:tableStyleId>{5C22544A-7EE6-4342-B048-85BDC9FD1C3A}</a:tableStyleId>
              </a:tblPr>
              <a:tblGrid>
                <a:gridCol w="1056616"/>
                <a:gridCol w="3127157"/>
                <a:gridCol w="4664055"/>
              </a:tblGrid>
              <a:tr h="405130">
                <a:tc>
                  <a:txBody>
                    <a:bodyPr/>
                    <a:lstStyle/>
                    <a:p>
                      <a:pPr algn="ctr"/>
                      <a:r>
                        <a:rPr lang="en-US" dirty="0" smtClean="0">
                          <a:solidFill>
                            <a:schemeClr val="tx1"/>
                          </a:solidFill>
                        </a:rPr>
                        <a:t>DR#</a:t>
                      </a:r>
                      <a:endParaRPr lang="en-US" dirty="0">
                        <a:solidFill>
                          <a:schemeClr val="tx1"/>
                        </a:solidFill>
                      </a:endParaRPr>
                    </a:p>
                  </a:txBody>
                  <a:tcPr/>
                </a:tc>
                <a:tc>
                  <a:txBody>
                    <a:bodyPr/>
                    <a:lstStyle/>
                    <a:p>
                      <a:pPr algn="ctr"/>
                      <a:r>
                        <a:rPr lang="en-US" dirty="0" smtClean="0">
                          <a:solidFill>
                            <a:schemeClr val="tx1"/>
                          </a:solidFill>
                        </a:rPr>
                        <a:t>Reason</a:t>
                      </a:r>
                      <a:endParaRPr lang="en-US" dirty="0">
                        <a:solidFill>
                          <a:schemeClr val="tx1"/>
                        </a:solidFill>
                      </a:endParaRPr>
                    </a:p>
                  </a:txBody>
                  <a:tcPr/>
                </a:tc>
                <a:tc>
                  <a:txBody>
                    <a:bodyPr/>
                    <a:lstStyle/>
                    <a:p>
                      <a:pPr algn="ctr"/>
                      <a:r>
                        <a:rPr lang="en-US" dirty="0" smtClean="0">
                          <a:solidFill>
                            <a:schemeClr val="tx1"/>
                          </a:solidFill>
                        </a:rPr>
                        <a:t>Status</a:t>
                      </a:r>
                      <a:endParaRPr lang="en-US" dirty="0">
                        <a:solidFill>
                          <a:schemeClr val="tx1"/>
                        </a:solidFill>
                      </a:endParaRPr>
                    </a:p>
                  </a:txBody>
                  <a:tcPr/>
                </a:tc>
              </a:tr>
              <a:tr h="40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DR </a:t>
                      </a:r>
                      <a:r>
                        <a:rPr lang="en-US" sz="1800" kern="1200" dirty="0" smtClean="0">
                          <a:solidFill>
                            <a:schemeClr val="dk1"/>
                          </a:solidFill>
                          <a:latin typeface="+mn-lt"/>
                          <a:ea typeface="+mn-ea"/>
                          <a:cs typeface="+mn-cs"/>
                        </a:rPr>
                        <a:t>4622</a:t>
                      </a:r>
                      <a:endParaRPr lang="en-US" sz="1800" dirty="0" smtClean="0"/>
                    </a:p>
                  </a:txBody>
                  <a:tcPr/>
                </a:tc>
                <a:tc>
                  <a:txBody>
                    <a:bodyPr/>
                    <a:lstStyle/>
                    <a:p>
                      <a:r>
                        <a:rPr lang="en-US" sz="1600" b="0" kern="1200" dirty="0" smtClean="0">
                          <a:solidFill>
                            <a:schemeClr val="dk1"/>
                          </a:solidFill>
                          <a:latin typeface="+mn-lt"/>
                          <a:ea typeface="+mn-ea"/>
                          <a:cs typeface="+mn-cs"/>
                        </a:rPr>
                        <a:t>Erroneous quality flag for missing input data</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VI-EDR team is preparing an enhanced set of QFs to improve the VI product quality. We expect to close this DR before provisional release (Sept 2013)</a:t>
                      </a:r>
                      <a:endParaRPr lang="en-US" sz="1600" dirty="0" smtClean="0"/>
                    </a:p>
                  </a:txBody>
                  <a:tcPr/>
                </a:tc>
              </a:tr>
              <a:tr h="40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DR 4380</a:t>
                      </a:r>
                    </a:p>
                  </a:txBody>
                  <a:tcPr/>
                </a:tc>
                <a:tc>
                  <a:txBody>
                    <a:bodyPr/>
                    <a:lstStyle/>
                    <a:p>
                      <a:r>
                        <a:rPr lang="en-US" sz="1600" b="0" dirty="0" smtClean="0"/>
                        <a:t>EVI requirements in L1RD in error</a:t>
                      </a:r>
                      <a:endParaRPr lang="en-US" sz="16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Open</a:t>
                      </a:r>
                    </a:p>
                  </a:txBody>
                  <a:tcPr/>
                </a:tc>
              </a:tr>
              <a:tr h="40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DR</a:t>
                      </a:r>
                      <a:r>
                        <a:rPr lang="en-US" sz="1800" baseline="0" dirty="0" smtClean="0"/>
                        <a:t> 4379</a:t>
                      </a:r>
                      <a:endParaRPr lang="en-US" sz="1800" dirty="0" smtClean="0"/>
                    </a:p>
                  </a:txBody>
                  <a:tcPr/>
                </a:tc>
                <a:tc>
                  <a:txBody>
                    <a:bodyPr/>
                    <a:lstStyle/>
                    <a:p>
                      <a:r>
                        <a:rPr lang="en-US" sz="1600" b="0" dirty="0" smtClean="0"/>
                        <a:t>L1RD drops wavelengths, needs to be defined</a:t>
                      </a:r>
                      <a:endParaRPr lang="en-US" sz="1600" b="0" dirty="0"/>
                    </a:p>
                  </a:txBody>
                  <a:tcPr/>
                </a:tc>
                <a:tc>
                  <a:txBody>
                    <a:bodyPr/>
                    <a:lstStyle/>
                    <a:p>
                      <a:r>
                        <a:rPr lang="en-US" sz="1600" dirty="0" smtClean="0"/>
                        <a:t>We expect to close this DR before provisional release (</a:t>
                      </a:r>
                      <a:r>
                        <a:rPr lang="en-US" sz="1600" kern="1200" baseline="0" dirty="0" smtClean="0">
                          <a:solidFill>
                            <a:schemeClr val="dk1"/>
                          </a:solidFill>
                          <a:latin typeface="+mn-lt"/>
                          <a:ea typeface="+mn-ea"/>
                          <a:cs typeface="+mn-cs"/>
                        </a:rPr>
                        <a:t>Sept </a:t>
                      </a:r>
                      <a:r>
                        <a:rPr lang="en-US" sz="1600" dirty="0" smtClean="0"/>
                        <a:t>2013)</a:t>
                      </a:r>
                      <a:endParaRPr lang="en-US" sz="1600" dirty="0"/>
                    </a:p>
                  </a:txBody>
                  <a:tcPr/>
                </a:tc>
              </a:tr>
              <a:tr h="40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DR</a:t>
                      </a:r>
                      <a:r>
                        <a:rPr lang="en-US" sz="1800" baseline="0" dirty="0" smtClean="0"/>
                        <a:t> 4377</a:t>
                      </a:r>
                      <a:endParaRPr lang="en-US" sz="1800" dirty="0" smtClean="0"/>
                    </a:p>
                  </a:txBody>
                  <a:tcPr/>
                </a:tc>
                <a:tc>
                  <a:txBody>
                    <a:bodyPr/>
                    <a:lstStyle/>
                    <a:p>
                      <a:r>
                        <a:rPr lang="en-US" sz="1600" b="0" kern="1200" dirty="0" smtClean="0">
                          <a:solidFill>
                            <a:schemeClr val="dk1"/>
                          </a:solidFill>
                          <a:latin typeface="+mn-lt"/>
                          <a:ea typeface="+mn-ea"/>
                          <a:cs typeface="+mn-cs"/>
                        </a:rPr>
                        <a:t>Baseline of ephemeral tuning coefficients</a:t>
                      </a:r>
                      <a:endParaRPr lang="en-US" sz="1600" b="0" dirty="0"/>
                    </a:p>
                  </a:txBody>
                  <a:tcPr/>
                </a:tc>
                <a:tc>
                  <a:txBody>
                    <a:bodyPr/>
                    <a:lstStyle/>
                    <a:p>
                      <a:r>
                        <a:rPr lang="en-US" sz="1600" dirty="0" smtClean="0"/>
                        <a:t>We expect to close this DR before provisional release (</a:t>
                      </a:r>
                      <a:r>
                        <a:rPr lang="en-US" sz="1600" kern="1200" baseline="0" dirty="0" smtClean="0">
                          <a:solidFill>
                            <a:schemeClr val="dk1"/>
                          </a:solidFill>
                          <a:latin typeface="+mn-lt"/>
                          <a:ea typeface="+mn-ea"/>
                          <a:cs typeface="+mn-cs"/>
                        </a:rPr>
                        <a:t>Sept </a:t>
                      </a:r>
                      <a:r>
                        <a:rPr lang="en-US" sz="1600" dirty="0" smtClean="0"/>
                        <a:t>2013)</a:t>
                      </a:r>
                      <a:endParaRPr lang="en-US" sz="1600" dirty="0"/>
                    </a:p>
                  </a:txBody>
                  <a:tcPr/>
                </a:tc>
              </a:tr>
              <a:tr h="40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DR</a:t>
                      </a:r>
                      <a:r>
                        <a:rPr lang="en-US" sz="1800" baseline="0" dirty="0" smtClean="0"/>
                        <a:t> 4376</a:t>
                      </a:r>
                      <a:endParaRPr lang="en-US" sz="1800" dirty="0" smtClean="0"/>
                    </a:p>
                    <a:p>
                      <a:endParaRPr lang="en-US" dirty="0"/>
                    </a:p>
                  </a:txBody>
                  <a:tcPr/>
                </a:tc>
                <a:tc>
                  <a:txBody>
                    <a:bodyPr/>
                    <a:lstStyle/>
                    <a:p>
                      <a:r>
                        <a:rPr lang="en-US" sz="1600" b="0" kern="1200" dirty="0" smtClean="0">
                          <a:solidFill>
                            <a:schemeClr val="dk1"/>
                          </a:solidFill>
                          <a:latin typeface="+mn-lt"/>
                          <a:ea typeface="+mn-ea"/>
                          <a:cs typeface="+mn-cs"/>
                        </a:rPr>
                        <a:t>Vegetation Index:  L1RD requires NDVI TOC</a:t>
                      </a:r>
                      <a:endParaRPr lang="en-US" sz="1600" b="0" dirty="0"/>
                    </a:p>
                  </a:txBody>
                  <a:tcPr/>
                </a:tc>
                <a:tc>
                  <a:txBody>
                    <a:bodyPr/>
                    <a:lstStyle/>
                    <a:p>
                      <a:r>
                        <a:rPr lang="en-US" sz="1600" kern="1200" dirty="0" smtClean="0">
                          <a:solidFill>
                            <a:schemeClr val="dk1"/>
                          </a:solidFill>
                          <a:latin typeface="+mn-lt"/>
                          <a:ea typeface="+mn-ea"/>
                          <a:cs typeface="+mn-cs"/>
                        </a:rPr>
                        <a:t>Open</a:t>
                      </a:r>
                      <a:endParaRPr lang="en-US" sz="1600" dirty="0"/>
                    </a:p>
                  </a:txBody>
                  <a:tcPr/>
                </a:tc>
              </a:tr>
              <a:tr h="405130">
                <a:tc>
                  <a:txBody>
                    <a:bodyPr/>
                    <a:lstStyle/>
                    <a:p>
                      <a:r>
                        <a:rPr lang="en-US" dirty="0" smtClean="0"/>
                        <a:t>DR 4297</a:t>
                      </a:r>
                      <a:endParaRPr lang="en-US" dirty="0"/>
                    </a:p>
                  </a:txBody>
                  <a:tcPr/>
                </a:tc>
                <a:tc>
                  <a:txBody>
                    <a:bodyPr/>
                    <a:lstStyle/>
                    <a:p>
                      <a:r>
                        <a:rPr lang="en-US" sz="1600" b="0" dirty="0" smtClean="0"/>
                        <a:t>Thin Cirrus Correction and Flagging</a:t>
                      </a:r>
                      <a:endParaRPr lang="en-US" sz="1600" b="0" dirty="0"/>
                    </a:p>
                  </a:txBody>
                  <a:tcPr/>
                </a:tc>
                <a:tc>
                  <a:txBody>
                    <a:bodyPr/>
                    <a:lstStyle/>
                    <a:p>
                      <a:r>
                        <a:rPr lang="en-US" sz="1600" dirty="0" smtClean="0"/>
                        <a:t> Approved for Future Re-evaluation</a:t>
                      </a:r>
                      <a:endParaRPr lang="en-US" sz="1600" dirty="0"/>
                    </a:p>
                  </a:txBody>
                  <a:tcPr/>
                </a:tc>
              </a:tr>
              <a:tr h="40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DR</a:t>
                      </a:r>
                      <a:r>
                        <a:rPr lang="en-US" sz="1800" baseline="0" dirty="0" smtClean="0"/>
                        <a:t> 4290</a:t>
                      </a:r>
                      <a:endParaRPr lang="en-US" sz="1800" dirty="0" smtClean="0"/>
                    </a:p>
                    <a:p>
                      <a:endParaRPr lang="en-US" dirty="0"/>
                    </a:p>
                  </a:txBody>
                  <a:tcPr/>
                </a:tc>
                <a:tc>
                  <a:txBody>
                    <a:bodyPr/>
                    <a:lstStyle/>
                    <a:p>
                      <a:r>
                        <a:rPr lang="en-US" sz="1600" b="0" dirty="0" smtClean="0"/>
                        <a:t>EVI Quality should degrade AOT&gt;1</a:t>
                      </a:r>
                      <a:endParaRPr lang="en-US" sz="1600" b="0" dirty="0"/>
                    </a:p>
                  </a:txBody>
                  <a:tcPr/>
                </a:tc>
                <a:tc>
                  <a:txBody>
                    <a:bodyPr/>
                    <a:lstStyle/>
                    <a:p>
                      <a:r>
                        <a:rPr lang="en-US" sz="1600" dirty="0" smtClean="0"/>
                        <a:t>QF update</a:t>
                      </a:r>
                      <a:r>
                        <a:rPr lang="en-US" sz="1600" baseline="0" dirty="0" smtClean="0"/>
                        <a:t> in preparation, w</a:t>
                      </a:r>
                      <a:r>
                        <a:rPr lang="en-US" sz="1600" dirty="0" smtClean="0"/>
                        <a:t>e expect to close this DR before provisional release (</a:t>
                      </a:r>
                      <a:r>
                        <a:rPr lang="en-US" sz="1600" kern="1200" baseline="0" dirty="0" smtClean="0">
                          <a:solidFill>
                            <a:schemeClr val="dk1"/>
                          </a:solidFill>
                          <a:latin typeface="+mn-lt"/>
                          <a:ea typeface="+mn-ea"/>
                          <a:cs typeface="+mn-cs"/>
                        </a:rPr>
                        <a:t>Sept </a:t>
                      </a:r>
                      <a:r>
                        <a:rPr lang="en-US" sz="1600" dirty="0" smtClean="0"/>
                        <a:t>2013)</a:t>
                      </a:r>
                      <a:endParaRPr lang="en-US" sz="1600" dirty="0"/>
                    </a:p>
                  </a:txBody>
                  <a:tcPr/>
                </a:tc>
              </a:tr>
              <a:tr h="405130">
                <a:tc>
                  <a:txBody>
                    <a:bodyPr/>
                    <a:lstStyle/>
                    <a:p>
                      <a:r>
                        <a:rPr lang="en-US" dirty="0" smtClean="0"/>
                        <a:t>DR 3375</a:t>
                      </a:r>
                      <a:endParaRPr lang="en-US" dirty="0"/>
                    </a:p>
                  </a:txBody>
                  <a:tcPr/>
                </a:tc>
                <a:tc>
                  <a:txBody>
                    <a:bodyPr/>
                    <a:lstStyle/>
                    <a:p>
                      <a:r>
                        <a:rPr lang="en-US" sz="1600" b="0" dirty="0" smtClean="0"/>
                        <a:t>Byte 0 Quality Flag Structure</a:t>
                      </a:r>
                      <a:endParaRPr lang="en-US" sz="1600" b="0" dirty="0"/>
                    </a:p>
                  </a:txBody>
                  <a:tcPr/>
                </a:tc>
                <a:tc>
                  <a:txBody>
                    <a:bodyPr/>
                    <a:lstStyle/>
                    <a:p>
                      <a:r>
                        <a:rPr lang="en-US" sz="1600" dirty="0" smtClean="0"/>
                        <a:t>Closed</a:t>
                      </a:r>
                      <a:endParaRPr lang="en-US" sz="1600" dirty="0"/>
                    </a:p>
                  </a:txBody>
                  <a:tcPr/>
                </a:tc>
              </a:tr>
              <a:tr h="405130">
                <a:tc>
                  <a:txBody>
                    <a:bodyPr/>
                    <a:lstStyle/>
                    <a:p>
                      <a:r>
                        <a:rPr lang="en-US" dirty="0" smtClean="0"/>
                        <a:t>DR 2887</a:t>
                      </a:r>
                      <a:endParaRPr lang="en-US" dirty="0"/>
                    </a:p>
                  </a:txBody>
                  <a:tcPr/>
                </a:tc>
                <a:tc>
                  <a:txBody>
                    <a:bodyPr/>
                    <a:lstStyle/>
                    <a:p>
                      <a:r>
                        <a:rPr lang="en-US" sz="1600" b="0" dirty="0" smtClean="0"/>
                        <a:t>Erroneous thin cirrus test in vegetation index</a:t>
                      </a:r>
                      <a:endParaRPr lang="en-US" sz="1600" b="0" dirty="0"/>
                    </a:p>
                  </a:txBody>
                  <a:tcPr/>
                </a:tc>
                <a:tc>
                  <a:txBody>
                    <a:bodyPr/>
                    <a:lstStyle/>
                    <a:p>
                      <a:r>
                        <a:rPr lang="en-US" sz="1600" dirty="0" smtClean="0"/>
                        <a:t>Closed</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b="1" dirty="0" smtClean="0"/>
              <a:t>Beta Maturity Evaluation </a:t>
            </a:r>
          </a:p>
        </p:txBody>
      </p:sp>
      <p:sp>
        <p:nvSpPr>
          <p:cNvPr id="15362" name="Content Placeholder 2"/>
          <p:cNvSpPr>
            <a:spLocks noGrp="1"/>
          </p:cNvSpPr>
          <p:nvPr>
            <p:ph idx="1"/>
          </p:nvPr>
        </p:nvSpPr>
        <p:spPr>
          <a:xfrm>
            <a:off x="17824" y="1110175"/>
            <a:ext cx="8983675" cy="4754563"/>
          </a:xfrm>
        </p:spPr>
        <p:txBody>
          <a:bodyPr/>
          <a:lstStyle/>
          <a:p>
            <a:r>
              <a:rPr lang="en-US" dirty="0" smtClean="0"/>
              <a:t>Internal performance evaluation</a:t>
            </a:r>
          </a:p>
          <a:p>
            <a:pPr lvl="1"/>
            <a:r>
              <a:rPr lang="en-US" dirty="0" smtClean="0"/>
              <a:t>Assessment of data structure and integrity</a:t>
            </a:r>
          </a:p>
          <a:p>
            <a:pPr lvl="1"/>
            <a:r>
              <a:rPr lang="en-US" dirty="0" smtClean="0"/>
              <a:t>Quality assessment at granule level</a:t>
            </a:r>
          </a:p>
          <a:p>
            <a:pPr lvl="1"/>
            <a:r>
              <a:rPr lang="en-US" dirty="0" smtClean="0"/>
              <a:t>Quality assessment using regional/global mosaics</a:t>
            </a:r>
          </a:p>
          <a:p>
            <a:pPr lvl="1"/>
            <a:r>
              <a:rPr lang="en-US" dirty="0" smtClean="0"/>
              <a:t>Visual assessment of quality flags</a:t>
            </a:r>
          </a:p>
          <a:p>
            <a:r>
              <a:rPr lang="en-US" dirty="0" smtClean="0"/>
              <a:t>External performance evaluation</a:t>
            </a:r>
          </a:p>
          <a:p>
            <a:pPr lvl="1"/>
            <a:r>
              <a:rPr lang="en-US" dirty="0" smtClean="0"/>
              <a:t>Comparison with Aqua MODIS (and AVHRR) using regional/global mosaics</a:t>
            </a:r>
          </a:p>
          <a:p>
            <a:pPr lvl="1"/>
            <a:r>
              <a:rPr lang="en-US" dirty="0" smtClean="0"/>
              <a:t>Assessment of time series using Aqua MODIS (and AVHRR) as a reference</a:t>
            </a:r>
          </a:p>
        </p:txBody>
      </p:sp>
      <p:sp>
        <p:nvSpPr>
          <p:cNvPr id="4" name="Slide Number Placeholder 3"/>
          <p:cNvSpPr>
            <a:spLocks noGrp="1"/>
          </p:cNvSpPr>
          <p:nvPr>
            <p:ph type="sldNum" sz="quarter" idx="12"/>
          </p:nvPr>
        </p:nvSpPr>
        <p:spPr/>
        <p:txBody>
          <a:bodyPr/>
          <a:lstStyle/>
          <a:p>
            <a:pPr>
              <a:defRPr/>
            </a:pPr>
            <a:fld id="{A3B9ED05-8F6F-4055-9CED-655370DB566E}" type="slidenum">
              <a:rPr lang="en-US"/>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b="1" dirty="0" smtClean="0"/>
              <a:t>Beta Maturity Evaluation</a:t>
            </a:r>
          </a:p>
        </p:txBody>
      </p:sp>
      <p:sp>
        <p:nvSpPr>
          <p:cNvPr id="8" name="Content Placeholder 7"/>
          <p:cNvSpPr>
            <a:spLocks noGrp="1"/>
          </p:cNvSpPr>
          <p:nvPr>
            <p:ph idx="1"/>
          </p:nvPr>
        </p:nvSpPr>
        <p:spPr>
          <a:xfrm>
            <a:off x="457200" y="1041400"/>
            <a:ext cx="8229600" cy="4754563"/>
          </a:xfrm>
        </p:spPr>
        <p:txBody>
          <a:bodyPr rtlCol="0">
            <a:normAutofit/>
          </a:bodyPr>
          <a:lstStyle/>
          <a:p>
            <a:pPr fontAlgn="auto">
              <a:spcAft>
                <a:spcPts val="0"/>
              </a:spcAft>
              <a:buFont typeface="Arial" pitchFamily="34" charset="0"/>
              <a:buChar char="•"/>
              <a:defRPr/>
            </a:pPr>
            <a:r>
              <a:rPr lang="en-US" dirty="0" smtClean="0"/>
              <a:t>Many fill-valued pixels found over bright targets </a:t>
            </a:r>
            <a:br>
              <a:rPr lang="en-US" dirty="0" smtClean="0"/>
            </a:br>
            <a:r>
              <a:rPr lang="en-US" dirty="0" smtClean="0"/>
              <a:t>only for TOC-EVI</a:t>
            </a:r>
          </a:p>
          <a:p>
            <a:pPr lvl="1" fontAlgn="auto">
              <a:spcAft>
                <a:spcPts val="0"/>
              </a:spcAft>
              <a:buFont typeface="Arial" pitchFamily="34" charset="0"/>
              <a:buChar char="•"/>
              <a:defRPr/>
            </a:pPr>
            <a:r>
              <a:rPr lang="en-US" dirty="0" smtClean="0"/>
              <a:t>Fill-valued M3 surface reflectance, likely due to the overestimation of AOT</a:t>
            </a:r>
          </a:p>
        </p:txBody>
      </p:sp>
      <p:grpSp>
        <p:nvGrpSpPr>
          <p:cNvPr id="10" name="Group 9"/>
          <p:cNvGrpSpPr/>
          <p:nvPr/>
        </p:nvGrpSpPr>
        <p:grpSpPr>
          <a:xfrm>
            <a:off x="163359" y="3091889"/>
            <a:ext cx="4928486" cy="3620323"/>
            <a:chOff x="163359" y="3091889"/>
            <a:chExt cx="4928486" cy="3620323"/>
          </a:xfrm>
        </p:grpSpPr>
        <p:pic>
          <p:nvPicPr>
            <p:cNvPr id="16388" name="Picture 4" descr="EVI_Sahara.png"/>
            <p:cNvPicPr>
              <a:picLocks noChangeAspect="1"/>
            </p:cNvPicPr>
            <p:nvPr/>
          </p:nvPicPr>
          <p:blipFill>
            <a:blip r:embed="rId2"/>
            <a:srcRect r="33611"/>
            <a:stretch>
              <a:fillRect/>
            </a:stretch>
          </p:blipFill>
          <p:spPr bwMode="auto">
            <a:xfrm>
              <a:off x="163359" y="3091889"/>
              <a:ext cx="4928486" cy="3620323"/>
            </a:xfrm>
            <a:prstGeom prst="rect">
              <a:avLst/>
            </a:prstGeom>
            <a:noFill/>
            <a:ln w="9525">
              <a:noFill/>
              <a:miter lim="800000"/>
              <a:headEnd/>
              <a:tailEnd/>
            </a:ln>
          </p:spPr>
        </p:pic>
        <p:sp>
          <p:nvSpPr>
            <p:cNvPr id="16389" name="TextBox 5"/>
            <p:cNvSpPr txBox="1">
              <a:spLocks noChangeArrowheads="1"/>
            </p:cNvSpPr>
            <p:nvPr/>
          </p:nvSpPr>
          <p:spPr bwMode="auto">
            <a:xfrm>
              <a:off x="198030" y="3356052"/>
              <a:ext cx="872555" cy="338554"/>
            </a:xfrm>
            <a:prstGeom prst="rect">
              <a:avLst/>
            </a:prstGeom>
            <a:noFill/>
            <a:ln w="9525">
              <a:noFill/>
              <a:miter lim="800000"/>
              <a:headEnd/>
              <a:tailEnd/>
            </a:ln>
          </p:spPr>
          <p:txBody>
            <a:bodyPr wrap="none" anchor="t">
              <a:spAutoFit/>
            </a:bodyPr>
            <a:lstStyle/>
            <a:p>
              <a:pPr algn="ctr"/>
              <a:r>
                <a:rPr lang="en-US" sz="1600" b="1" dirty="0">
                  <a:solidFill>
                    <a:srgbClr val="FFFF00"/>
                  </a:solidFill>
                  <a:latin typeface="Calibri" pitchFamily="34" charset="0"/>
                </a:rPr>
                <a:t>TOC-EVI</a:t>
              </a:r>
            </a:p>
          </p:txBody>
        </p:sp>
        <p:sp>
          <p:nvSpPr>
            <p:cNvPr id="16390" name="TextBox 6"/>
            <p:cNvSpPr txBox="1">
              <a:spLocks noChangeArrowheads="1"/>
            </p:cNvSpPr>
            <p:nvPr/>
          </p:nvSpPr>
          <p:spPr bwMode="auto">
            <a:xfrm>
              <a:off x="2708089" y="3356052"/>
              <a:ext cx="1052692" cy="338554"/>
            </a:xfrm>
            <a:prstGeom prst="rect">
              <a:avLst/>
            </a:prstGeom>
            <a:noFill/>
            <a:ln w="9525">
              <a:noFill/>
              <a:miter lim="800000"/>
              <a:headEnd/>
              <a:tailEnd/>
            </a:ln>
          </p:spPr>
          <p:txBody>
            <a:bodyPr wrap="none" anchor="t">
              <a:spAutoFit/>
            </a:bodyPr>
            <a:lstStyle/>
            <a:p>
              <a:pPr algn="ctr"/>
              <a:r>
                <a:rPr lang="en-US" sz="1600" b="1" dirty="0">
                  <a:solidFill>
                    <a:srgbClr val="FFFF00"/>
                  </a:solidFill>
                  <a:latin typeface="Calibri" pitchFamily="34" charset="0"/>
                </a:rPr>
                <a:t>TOA-NDVI</a:t>
              </a:r>
            </a:p>
          </p:txBody>
        </p:sp>
      </p:grpSp>
      <p:sp>
        <p:nvSpPr>
          <p:cNvPr id="9" name="Content Placeholder 7"/>
          <p:cNvSpPr txBox="1">
            <a:spLocks/>
          </p:cNvSpPr>
          <p:nvPr/>
        </p:nvSpPr>
        <p:spPr bwMode="auto">
          <a:xfrm>
            <a:off x="5234779" y="3070814"/>
            <a:ext cx="3858421" cy="244133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Char char="•"/>
              <a:defRPr/>
            </a:pPr>
            <a:r>
              <a:rPr lang="en-US" sz="2400" dirty="0" smtClean="0"/>
              <a:t>QFs of SR IP indicating:</a:t>
            </a:r>
          </a:p>
          <a:p>
            <a:pPr marL="511175" lvl="1" fontAlgn="auto">
              <a:spcAft>
                <a:spcPts val="0"/>
              </a:spcAft>
              <a:buFont typeface="Wingdings" charset="2"/>
              <a:buChar char="Ø"/>
              <a:defRPr/>
            </a:pPr>
            <a:r>
              <a:rPr lang="en-US" sz="2000" dirty="0" smtClean="0"/>
              <a:t>“Poor M3 SDR” </a:t>
            </a:r>
            <a:br>
              <a:rPr lang="en-US" sz="2000" dirty="0" smtClean="0"/>
            </a:br>
            <a:r>
              <a:rPr lang="en-US" sz="2000" dirty="0" smtClean="0"/>
              <a:t>(NA_FLOAT32_FILL: -999.9), or</a:t>
            </a:r>
          </a:p>
          <a:p>
            <a:pPr marL="511175" lvl="1" fontAlgn="auto">
              <a:spcAft>
                <a:spcPts val="0"/>
              </a:spcAft>
              <a:buFont typeface="Wingdings" charset="2"/>
              <a:buChar char="Ø"/>
              <a:defRPr/>
            </a:pPr>
            <a:r>
              <a:rPr lang="en-US" sz="2000" dirty="0" smtClean="0"/>
              <a:t>ERR_FLOAT32_FILL (-999.5) </a:t>
            </a:r>
          </a:p>
        </p:txBody>
      </p:sp>
      <p:sp>
        <p:nvSpPr>
          <p:cNvPr id="2" name="TextBox 1"/>
          <p:cNvSpPr txBox="1"/>
          <p:nvPr/>
        </p:nvSpPr>
        <p:spPr>
          <a:xfrm>
            <a:off x="5240184" y="5991626"/>
            <a:ext cx="2894618" cy="707886"/>
          </a:xfrm>
          <a:prstGeom prst="rect">
            <a:avLst/>
          </a:prstGeom>
          <a:noFill/>
        </p:spPr>
        <p:txBody>
          <a:bodyPr wrap="none" rtlCol="0">
            <a:spAutoFit/>
          </a:bodyPr>
          <a:lstStyle/>
          <a:p>
            <a:r>
              <a:rPr lang="en-US" sz="2000" b="1" dirty="0" smtClean="0">
                <a:latin typeface="Times New Roman"/>
                <a:cs typeface="Times New Roman"/>
              </a:rPr>
              <a:t>VIIRS EDR over Sahara</a:t>
            </a:r>
          </a:p>
          <a:p>
            <a:r>
              <a:rPr lang="en-US" sz="2000" b="1" dirty="0" smtClean="0">
                <a:latin typeface="Times New Roman"/>
                <a:cs typeface="Times New Roman"/>
              </a:rPr>
              <a:t>2012-055 (</a:t>
            </a:r>
            <a:r>
              <a:rPr lang="en-US" sz="2000" b="1" dirty="0" err="1" smtClean="0">
                <a:latin typeface="Times New Roman"/>
                <a:cs typeface="Times New Roman"/>
              </a:rPr>
              <a:t>Mx</a:t>
            </a:r>
            <a:r>
              <a:rPr lang="en-US" sz="2000" b="1" dirty="0" smtClean="0">
                <a:latin typeface="Times New Roman"/>
                <a:cs typeface="Times New Roman"/>
              </a:rPr>
              <a:t> 5.2)</a:t>
            </a:r>
            <a:endParaRPr lang="en-US" sz="2000" b="1" dirty="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Beta Maturity </a:t>
            </a:r>
            <a:r>
              <a:rPr lang="en-US" b="1" dirty="0" smtClean="0"/>
              <a:t>Evaluation</a:t>
            </a:r>
            <a:endParaRPr lang="en-US" b="1" dirty="0"/>
          </a:p>
        </p:txBody>
      </p:sp>
      <p:sp>
        <p:nvSpPr>
          <p:cNvPr id="17410" name="Content Placeholder 2"/>
          <p:cNvSpPr>
            <a:spLocks noGrp="1"/>
          </p:cNvSpPr>
          <p:nvPr>
            <p:ph idx="1"/>
          </p:nvPr>
        </p:nvSpPr>
        <p:spPr>
          <a:xfrm>
            <a:off x="457200" y="1058195"/>
            <a:ext cx="8229600" cy="4754563"/>
          </a:xfrm>
        </p:spPr>
        <p:txBody>
          <a:bodyPr/>
          <a:lstStyle/>
          <a:p>
            <a:r>
              <a:rPr lang="en-US" dirty="0" smtClean="0"/>
              <a:t>Erroneous EVI values over snow/ice covered surface</a:t>
            </a:r>
          </a:p>
          <a:p>
            <a:pPr lvl="1"/>
            <a:r>
              <a:rPr lang="en-US" dirty="0"/>
              <a:t>EVI values become unrealistically high or low.</a:t>
            </a:r>
            <a:endParaRPr lang="en-US" dirty="0" smtClean="0"/>
          </a:p>
        </p:txBody>
      </p:sp>
      <p:sp>
        <p:nvSpPr>
          <p:cNvPr id="4" name="Slide Number Placeholder 3"/>
          <p:cNvSpPr>
            <a:spLocks noGrp="1"/>
          </p:cNvSpPr>
          <p:nvPr>
            <p:ph type="sldNum" sz="quarter" idx="12"/>
          </p:nvPr>
        </p:nvSpPr>
        <p:spPr/>
        <p:txBody>
          <a:bodyPr/>
          <a:lstStyle/>
          <a:p>
            <a:pPr>
              <a:defRPr/>
            </a:pPr>
            <a:fld id="{4391C1F0-14C6-4AC5-84E7-34793C902FF2}" type="slidenum">
              <a:rPr lang="en-US"/>
              <a:pPr>
                <a:defRPr/>
              </a:pPr>
              <a:t>15</a:t>
            </a:fld>
            <a:endParaRPr lang="en-US" dirty="0"/>
          </a:p>
        </p:txBody>
      </p:sp>
      <p:sp>
        <p:nvSpPr>
          <p:cNvPr id="7" name="TextBox 6"/>
          <p:cNvSpPr txBox="1"/>
          <p:nvPr/>
        </p:nvSpPr>
        <p:spPr>
          <a:xfrm>
            <a:off x="2375698" y="2455608"/>
            <a:ext cx="4408516" cy="646331"/>
          </a:xfrm>
          <a:prstGeom prst="rect">
            <a:avLst/>
          </a:prstGeom>
          <a:noFill/>
        </p:spPr>
        <p:txBody>
          <a:bodyPr wrap="none" rtlCol="0">
            <a:spAutoFit/>
          </a:bodyPr>
          <a:lstStyle/>
          <a:p>
            <a:pPr algn="ctr"/>
            <a:r>
              <a:rPr lang="en-US" b="1" dirty="0" smtClean="0">
                <a:latin typeface="Times New Roman"/>
                <a:cs typeface="Times New Roman"/>
              </a:rPr>
              <a:t>VIIRS False Color Composite and VI EDR</a:t>
            </a:r>
          </a:p>
          <a:p>
            <a:pPr algn="ctr"/>
            <a:r>
              <a:rPr lang="en-US" b="1" dirty="0" smtClean="0">
                <a:latin typeface="Times New Roman"/>
                <a:cs typeface="Times New Roman"/>
              </a:rPr>
              <a:t>Greenland, 2012-219 (</a:t>
            </a:r>
            <a:r>
              <a:rPr lang="en-US" b="1" dirty="0" err="1" smtClean="0">
                <a:latin typeface="Times New Roman"/>
                <a:cs typeface="Times New Roman"/>
              </a:rPr>
              <a:t>Mx</a:t>
            </a:r>
            <a:r>
              <a:rPr lang="en-US" b="1" dirty="0" smtClean="0">
                <a:latin typeface="Times New Roman"/>
                <a:cs typeface="Times New Roman"/>
              </a:rPr>
              <a:t> 5.3)</a:t>
            </a:r>
            <a:endParaRPr lang="en-US" b="1" dirty="0">
              <a:latin typeface="Times New Roman"/>
              <a:cs typeface="Times New Roman"/>
            </a:endParaRPr>
          </a:p>
        </p:txBody>
      </p:sp>
      <p:grpSp>
        <p:nvGrpSpPr>
          <p:cNvPr id="23" name="Group 22"/>
          <p:cNvGrpSpPr/>
          <p:nvPr/>
        </p:nvGrpSpPr>
        <p:grpSpPr>
          <a:xfrm>
            <a:off x="457200" y="3172903"/>
            <a:ext cx="8253278" cy="3529842"/>
            <a:chOff x="457200" y="3172903"/>
            <a:chExt cx="8253278" cy="3529842"/>
          </a:xfrm>
        </p:grpSpPr>
        <p:grpSp>
          <p:nvGrpSpPr>
            <p:cNvPr id="11" name="Group 14"/>
            <p:cNvGrpSpPr/>
            <p:nvPr/>
          </p:nvGrpSpPr>
          <p:grpSpPr>
            <a:xfrm>
              <a:off x="4819864" y="6456376"/>
              <a:ext cx="2171267" cy="246369"/>
              <a:chOff x="980072" y="6405116"/>
              <a:chExt cx="2364220" cy="452029"/>
            </a:xfrm>
          </p:grpSpPr>
          <p:sp>
            <p:nvSpPr>
              <p:cNvPr id="6" name="TextBox 5"/>
              <p:cNvSpPr txBox="1"/>
              <p:nvPr/>
            </p:nvSpPr>
            <p:spPr>
              <a:xfrm>
                <a:off x="980072" y="6595535"/>
                <a:ext cx="427740" cy="261610"/>
              </a:xfrm>
              <a:prstGeom prst="rect">
                <a:avLst/>
              </a:prstGeom>
              <a:noFill/>
            </p:spPr>
            <p:txBody>
              <a:bodyPr wrap="none" rtlCol="0">
                <a:spAutoFit/>
              </a:bodyPr>
              <a:lstStyle/>
              <a:p>
                <a:pPr algn="ctr"/>
                <a:r>
                  <a:rPr lang="en-US" sz="1050" dirty="0" smtClean="0"/>
                  <a:t>-0.3</a:t>
                </a:r>
                <a:endParaRPr lang="en-US" sz="1050" dirty="0"/>
              </a:p>
            </p:txBody>
          </p:sp>
          <p:sp>
            <p:nvSpPr>
              <p:cNvPr id="8" name="TextBox 7"/>
              <p:cNvSpPr txBox="1"/>
              <p:nvPr/>
            </p:nvSpPr>
            <p:spPr>
              <a:xfrm>
                <a:off x="2963527" y="6595535"/>
                <a:ext cx="380765" cy="261610"/>
              </a:xfrm>
              <a:prstGeom prst="rect">
                <a:avLst/>
              </a:prstGeom>
              <a:noFill/>
            </p:spPr>
            <p:txBody>
              <a:bodyPr wrap="none" rtlCol="0">
                <a:spAutoFit/>
              </a:bodyPr>
              <a:lstStyle/>
              <a:p>
                <a:pPr algn="ctr"/>
                <a:r>
                  <a:rPr lang="en-US" sz="1050" dirty="0" smtClean="0"/>
                  <a:t>1.0</a:t>
                </a:r>
                <a:endParaRPr lang="en-US" sz="1050" dirty="0"/>
              </a:p>
            </p:txBody>
          </p:sp>
          <p:grpSp>
            <p:nvGrpSpPr>
              <p:cNvPr id="15" name="Group 10"/>
              <p:cNvGrpSpPr/>
              <p:nvPr/>
            </p:nvGrpSpPr>
            <p:grpSpPr>
              <a:xfrm>
                <a:off x="1223120" y="6405116"/>
                <a:ext cx="1930790" cy="246369"/>
                <a:chOff x="2188515" y="2347678"/>
                <a:chExt cx="2383790" cy="357422"/>
              </a:xfrm>
            </p:grpSpPr>
            <p:cxnSp>
              <p:nvCxnSpPr>
                <p:cNvPr id="9" name="Straight Connector 8"/>
                <p:cNvCxnSpPr/>
                <p:nvPr/>
              </p:nvCxnSpPr>
              <p:spPr>
                <a:xfrm>
                  <a:off x="4572305"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188515"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50490"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53130"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12-10-24 at 11.44.01 AM.png"/>
                <p:cNvPicPr>
                  <a:picLocks noChangeAspect="1"/>
                </p:cNvPicPr>
                <p:nvPr/>
              </p:nvPicPr>
              <p:blipFill rotWithShape="1">
                <a:blip r:embed="rId2">
                  <a:extLst>
                    <a:ext uri="{28A0092B-C50C-407E-A947-70E740481C1C}">
                      <a14:useLocalDpi xmlns:a14="http://schemas.microsoft.com/office/drawing/2010/main" val="0"/>
                    </a:ext>
                  </a:extLst>
                </a:blip>
                <a:srcRect b="13977"/>
                <a:stretch/>
              </p:blipFill>
              <p:spPr>
                <a:xfrm>
                  <a:off x="2191690" y="2347678"/>
                  <a:ext cx="2377440" cy="296745"/>
                </a:xfrm>
                <a:prstGeom prst="rect">
                  <a:avLst/>
                </a:prstGeom>
                <a:ln>
                  <a:solidFill>
                    <a:schemeClr val="tx1"/>
                  </a:solidFill>
                </a:ln>
              </p:spPr>
            </p:pic>
          </p:grpSp>
          <p:sp>
            <p:nvSpPr>
              <p:cNvPr id="16" name="TextBox 15"/>
              <p:cNvSpPr txBox="1"/>
              <p:nvPr/>
            </p:nvSpPr>
            <p:spPr>
              <a:xfrm>
                <a:off x="1487918" y="6595535"/>
                <a:ext cx="380765" cy="261610"/>
              </a:xfrm>
              <a:prstGeom prst="rect">
                <a:avLst/>
              </a:prstGeom>
              <a:noFill/>
            </p:spPr>
            <p:txBody>
              <a:bodyPr wrap="none" rtlCol="0">
                <a:spAutoFit/>
              </a:bodyPr>
              <a:lstStyle/>
              <a:p>
                <a:pPr algn="ctr"/>
                <a:r>
                  <a:rPr lang="en-US" sz="1050" dirty="0" smtClean="0"/>
                  <a:t>0.0</a:t>
                </a:r>
                <a:endParaRPr lang="en-US" sz="1050" dirty="0"/>
              </a:p>
            </p:txBody>
          </p:sp>
          <p:sp>
            <p:nvSpPr>
              <p:cNvPr id="17" name="TextBox 16"/>
              <p:cNvSpPr txBox="1"/>
              <p:nvPr/>
            </p:nvSpPr>
            <p:spPr>
              <a:xfrm>
                <a:off x="2219026" y="6595535"/>
                <a:ext cx="380765" cy="261610"/>
              </a:xfrm>
              <a:prstGeom prst="rect">
                <a:avLst/>
              </a:prstGeom>
              <a:noFill/>
            </p:spPr>
            <p:txBody>
              <a:bodyPr wrap="none" rtlCol="0">
                <a:spAutoFit/>
              </a:bodyPr>
              <a:lstStyle/>
              <a:p>
                <a:pPr algn="ctr"/>
                <a:r>
                  <a:rPr lang="en-US" sz="1050" dirty="0" smtClean="0"/>
                  <a:t>0.5</a:t>
                </a:r>
                <a:endParaRPr lang="en-US" sz="1050" dirty="0"/>
              </a:p>
            </p:txBody>
          </p:sp>
        </p:grpSp>
        <p:grpSp>
          <p:nvGrpSpPr>
            <p:cNvPr id="22" name="Group 21"/>
            <p:cNvGrpSpPr/>
            <p:nvPr/>
          </p:nvGrpSpPr>
          <p:grpSpPr>
            <a:xfrm>
              <a:off x="457200" y="3172903"/>
              <a:ext cx="8253278" cy="3118210"/>
              <a:chOff x="457200" y="3172903"/>
              <a:chExt cx="8253278" cy="3118210"/>
            </a:xfrm>
          </p:grpSpPr>
          <p:pic>
            <p:nvPicPr>
              <p:cNvPr id="3" name="Picture 2" descr="Screen Shot 2012-10-21 at 6.06.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172903"/>
                <a:ext cx="8253278" cy="3118210"/>
              </a:xfrm>
              <a:prstGeom prst="rect">
                <a:avLst/>
              </a:prstGeom>
            </p:spPr>
          </p:pic>
          <p:sp>
            <p:nvSpPr>
              <p:cNvPr id="10" name="TextBox 9"/>
              <p:cNvSpPr txBox="1"/>
              <p:nvPr/>
            </p:nvSpPr>
            <p:spPr>
              <a:xfrm>
                <a:off x="473694" y="5430249"/>
                <a:ext cx="1621257" cy="830997"/>
              </a:xfrm>
              <a:prstGeom prst="rect">
                <a:avLst/>
              </a:prstGeom>
              <a:noFill/>
            </p:spPr>
            <p:txBody>
              <a:bodyPr wrap="none" rtlCol="0">
                <a:spAutoFit/>
              </a:bodyPr>
              <a:lstStyle/>
              <a:p>
                <a:r>
                  <a:rPr lang="en-US" sz="1600" b="1" dirty="0" smtClean="0">
                    <a:solidFill>
                      <a:srgbClr val="FFFF00"/>
                    </a:solidFill>
                  </a:rPr>
                  <a:t>SR IP</a:t>
                </a:r>
              </a:p>
              <a:p>
                <a:r>
                  <a:rPr lang="en-US" sz="1600" b="1" dirty="0" smtClean="0">
                    <a:solidFill>
                      <a:srgbClr val="FFFF00"/>
                    </a:solidFill>
                  </a:rPr>
                  <a:t>False Color</a:t>
                </a:r>
                <a:br>
                  <a:rPr lang="en-US" sz="1600" b="1" dirty="0" smtClean="0">
                    <a:solidFill>
                      <a:srgbClr val="FFFF00"/>
                    </a:solidFill>
                  </a:rPr>
                </a:br>
                <a:r>
                  <a:rPr lang="en-US" sz="1600" b="1" dirty="0" smtClean="0">
                    <a:solidFill>
                      <a:srgbClr val="FFFF00"/>
                    </a:solidFill>
                  </a:rPr>
                  <a:t>RGB: I1, I2, M3</a:t>
                </a:r>
                <a:endParaRPr lang="en-US" sz="1600" b="1" dirty="0">
                  <a:solidFill>
                    <a:srgbClr val="FFFF00"/>
                  </a:solidFill>
                </a:endParaRPr>
              </a:p>
            </p:txBody>
          </p:sp>
          <p:sp>
            <p:nvSpPr>
              <p:cNvPr id="19" name="TextBox 18"/>
              <p:cNvSpPr txBox="1"/>
              <p:nvPr/>
            </p:nvSpPr>
            <p:spPr>
              <a:xfrm>
                <a:off x="3237743" y="5856712"/>
                <a:ext cx="1161295" cy="338554"/>
              </a:xfrm>
              <a:prstGeom prst="rect">
                <a:avLst/>
              </a:prstGeom>
              <a:noFill/>
            </p:spPr>
            <p:txBody>
              <a:bodyPr wrap="none" rtlCol="0">
                <a:spAutoFit/>
              </a:bodyPr>
              <a:lstStyle/>
              <a:p>
                <a:r>
                  <a:rPr lang="en-US" sz="1600" b="1" dirty="0" smtClean="0">
                    <a:solidFill>
                      <a:srgbClr val="FFFF00"/>
                    </a:solidFill>
                  </a:rPr>
                  <a:t>TOA-NDVI</a:t>
                </a:r>
                <a:endParaRPr lang="en-US" sz="1600" b="1" dirty="0">
                  <a:solidFill>
                    <a:srgbClr val="FFFF00"/>
                  </a:solidFill>
                </a:endParaRPr>
              </a:p>
            </p:txBody>
          </p:sp>
          <p:sp>
            <p:nvSpPr>
              <p:cNvPr id="20" name="TextBox 19"/>
              <p:cNvSpPr txBox="1"/>
              <p:nvPr/>
            </p:nvSpPr>
            <p:spPr>
              <a:xfrm>
                <a:off x="5978324" y="5856712"/>
                <a:ext cx="1013118" cy="338554"/>
              </a:xfrm>
              <a:prstGeom prst="rect">
                <a:avLst/>
              </a:prstGeom>
              <a:noFill/>
            </p:spPr>
            <p:txBody>
              <a:bodyPr wrap="none" rtlCol="0">
                <a:spAutoFit/>
              </a:bodyPr>
              <a:lstStyle/>
              <a:p>
                <a:r>
                  <a:rPr lang="en-US" sz="1600" b="1" dirty="0" smtClean="0">
                    <a:solidFill>
                      <a:srgbClr val="FFFF00"/>
                    </a:solidFill>
                  </a:rPr>
                  <a:t>TOC-EVI</a:t>
                </a:r>
                <a:endParaRPr lang="en-US" sz="1600" b="1" dirty="0">
                  <a:solidFill>
                    <a:srgbClr val="FFFF00"/>
                  </a:solidFill>
                </a:endParaRPr>
              </a:p>
            </p:txBody>
          </p:sp>
        </p:grpSp>
      </p:grpSp>
    </p:spTree>
    <p:extLst>
      <p:ext uri="{BB962C8B-B14F-4D97-AF65-F5344CB8AC3E}">
        <p14:creationId xmlns:p14="http://schemas.microsoft.com/office/powerpoint/2010/main" val="3692347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Beta Maturity </a:t>
            </a:r>
            <a:r>
              <a:rPr lang="en-US" b="1" dirty="0" smtClean="0"/>
              <a:t>Evaluation</a:t>
            </a:r>
            <a:endParaRPr lang="en-US" b="1" dirty="0"/>
          </a:p>
        </p:txBody>
      </p:sp>
      <p:sp>
        <p:nvSpPr>
          <p:cNvPr id="17410" name="Content Placeholder 2"/>
          <p:cNvSpPr>
            <a:spLocks noGrp="1"/>
          </p:cNvSpPr>
          <p:nvPr>
            <p:ph idx="1"/>
          </p:nvPr>
        </p:nvSpPr>
        <p:spPr>
          <a:xfrm>
            <a:off x="457200" y="1058195"/>
            <a:ext cx="8229600" cy="4754563"/>
          </a:xfrm>
        </p:spPr>
        <p:txBody>
          <a:bodyPr/>
          <a:lstStyle/>
          <a:p>
            <a:r>
              <a:rPr lang="en-US" dirty="0" smtClean="0"/>
              <a:t>Erroneous EVI values over residual clouds</a:t>
            </a:r>
          </a:p>
          <a:p>
            <a:pPr lvl="1"/>
            <a:r>
              <a:rPr lang="en-US" dirty="0" smtClean="0"/>
              <a:t>EVI values become unrealistically high or low.</a:t>
            </a:r>
          </a:p>
        </p:txBody>
      </p:sp>
      <p:sp>
        <p:nvSpPr>
          <p:cNvPr id="4" name="Slide Number Placeholder 3"/>
          <p:cNvSpPr>
            <a:spLocks noGrp="1"/>
          </p:cNvSpPr>
          <p:nvPr>
            <p:ph type="sldNum" sz="quarter" idx="12"/>
          </p:nvPr>
        </p:nvSpPr>
        <p:spPr/>
        <p:txBody>
          <a:bodyPr/>
          <a:lstStyle/>
          <a:p>
            <a:pPr>
              <a:defRPr/>
            </a:pPr>
            <a:fld id="{4391C1F0-14C6-4AC5-84E7-34793C902FF2}" type="slidenum">
              <a:rPr lang="en-US"/>
              <a:pPr>
                <a:defRPr/>
              </a:pPr>
              <a:t>16</a:t>
            </a:fld>
            <a:endParaRPr lang="en-US" dirty="0"/>
          </a:p>
        </p:txBody>
      </p:sp>
      <p:sp>
        <p:nvSpPr>
          <p:cNvPr id="7" name="TextBox 6"/>
          <p:cNvSpPr txBox="1"/>
          <p:nvPr/>
        </p:nvSpPr>
        <p:spPr>
          <a:xfrm>
            <a:off x="1037024" y="2304261"/>
            <a:ext cx="7218856" cy="369332"/>
          </a:xfrm>
          <a:prstGeom prst="rect">
            <a:avLst/>
          </a:prstGeom>
          <a:noFill/>
        </p:spPr>
        <p:txBody>
          <a:bodyPr wrap="none" rtlCol="0">
            <a:spAutoFit/>
          </a:bodyPr>
          <a:lstStyle/>
          <a:p>
            <a:pPr algn="ctr"/>
            <a:r>
              <a:rPr lang="en-US" b="1" dirty="0" smtClean="0">
                <a:latin typeface="Times New Roman"/>
                <a:cs typeface="Times New Roman"/>
              </a:rPr>
              <a:t>Ukraine, 2012-219, </a:t>
            </a:r>
            <a:r>
              <a:rPr lang="en-US" b="1" dirty="0">
                <a:latin typeface="Times New Roman"/>
                <a:cs typeface="Times New Roman"/>
              </a:rPr>
              <a:t>VIIRS False Color Composite and VI EDR</a:t>
            </a:r>
            <a:r>
              <a:rPr lang="en-US" b="1" dirty="0" smtClean="0">
                <a:latin typeface="Times New Roman"/>
                <a:cs typeface="Times New Roman"/>
              </a:rPr>
              <a:t> (</a:t>
            </a:r>
            <a:r>
              <a:rPr lang="en-US" b="1" dirty="0" err="1" smtClean="0">
                <a:latin typeface="Times New Roman"/>
                <a:cs typeface="Times New Roman"/>
              </a:rPr>
              <a:t>Mx</a:t>
            </a:r>
            <a:r>
              <a:rPr lang="en-US" b="1" dirty="0" smtClean="0">
                <a:latin typeface="Times New Roman"/>
                <a:cs typeface="Times New Roman"/>
              </a:rPr>
              <a:t> 5.3)</a:t>
            </a:r>
            <a:endParaRPr lang="en-US" b="1" dirty="0">
              <a:latin typeface="Times New Roman"/>
              <a:cs typeface="Times New Roman"/>
            </a:endParaRPr>
          </a:p>
        </p:txBody>
      </p:sp>
      <p:grpSp>
        <p:nvGrpSpPr>
          <p:cNvPr id="22" name="Group 21"/>
          <p:cNvGrpSpPr/>
          <p:nvPr/>
        </p:nvGrpSpPr>
        <p:grpSpPr>
          <a:xfrm>
            <a:off x="596629" y="2725027"/>
            <a:ext cx="8071874" cy="3977718"/>
            <a:chOff x="596629" y="2725027"/>
            <a:chExt cx="8071874" cy="3977718"/>
          </a:xfrm>
        </p:grpSpPr>
        <p:pic>
          <p:nvPicPr>
            <p:cNvPr id="21" name="Picture 20" descr="Screen Shot 2012-10-21 at 6.11.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29" y="2725027"/>
              <a:ext cx="8071874" cy="3631323"/>
            </a:xfrm>
            <a:prstGeom prst="rect">
              <a:avLst/>
            </a:prstGeom>
          </p:spPr>
        </p:pic>
        <p:grpSp>
          <p:nvGrpSpPr>
            <p:cNvPr id="3" name="Group 14"/>
            <p:cNvGrpSpPr/>
            <p:nvPr/>
          </p:nvGrpSpPr>
          <p:grpSpPr>
            <a:xfrm>
              <a:off x="4819864" y="6456376"/>
              <a:ext cx="2171267" cy="246369"/>
              <a:chOff x="980072" y="6405116"/>
              <a:chExt cx="2364220" cy="452029"/>
            </a:xfrm>
          </p:grpSpPr>
          <p:sp>
            <p:nvSpPr>
              <p:cNvPr id="6" name="TextBox 5"/>
              <p:cNvSpPr txBox="1"/>
              <p:nvPr/>
            </p:nvSpPr>
            <p:spPr>
              <a:xfrm>
                <a:off x="980072" y="6595535"/>
                <a:ext cx="427740" cy="261610"/>
              </a:xfrm>
              <a:prstGeom prst="rect">
                <a:avLst/>
              </a:prstGeom>
              <a:noFill/>
            </p:spPr>
            <p:txBody>
              <a:bodyPr wrap="none" rtlCol="0">
                <a:spAutoFit/>
              </a:bodyPr>
              <a:lstStyle/>
              <a:p>
                <a:pPr algn="ctr"/>
                <a:r>
                  <a:rPr lang="en-US" sz="1050" dirty="0" smtClean="0"/>
                  <a:t>-0.3</a:t>
                </a:r>
                <a:endParaRPr lang="en-US" sz="1050" dirty="0"/>
              </a:p>
            </p:txBody>
          </p:sp>
          <p:sp>
            <p:nvSpPr>
              <p:cNvPr id="8" name="TextBox 7"/>
              <p:cNvSpPr txBox="1"/>
              <p:nvPr/>
            </p:nvSpPr>
            <p:spPr>
              <a:xfrm>
                <a:off x="2963527" y="6595535"/>
                <a:ext cx="380765" cy="261610"/>
              </a:xfrm>
              <a:prstGeom prst="rect">
                <a:avLst/>
              </a:prstGeom>
              <a:noFill/>
            </p:spPr>
            <p:txBody>
              <a:bodyPr wrap="none" rtlCol="0">
                <a:spAutoFit/>
              </a:bodyPr>
              <a:lstStyle/>
              <a:p>
                <a:pPr algn="ctr"/>
                <a:r>
                  <a:rPr lang="en-US" sz="1050" dirty="0" smtClean="0"/>
                  <a:t>1.0</a:t>
                </a:r>
                <a:endParaRPr lang="en-US" sz="1050" dirty="0"/>
              </a:p>
            </p:txBody>
          </p:sp>
          <p:grpSp>
            <p:nvGrpSpPr>
              <p:cNvPr id="11" name="Group 10"/>
              <p:cNvGrpSpPr/>
              <p:nvPr/>
            </p:nvGrpSpPr>
            <p:grpSpPr>
              <a:xfrm>
                <a:off x="1223120" y="6405116"/>
                <a:ext cx="1930790" cy="246369"/>
                <a:chOff x="2188515" y="2347678"/>
                <a:chExt cx="2383790" cy="357422"/>
              </a:xfrm>
            </p:grpSpPr>
            <p:cxnSp>
              <p:nvCxnSpPr>
                <p:cNvPr id="9" name="Straight Connector 8"/>
                <p:cNvCxnSpPr/>
                <p:nvPr/>
              </p:nvCxnSpPr>
              <p:spPr>
                <a:xfrm>
                  <a:off x="4572305"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188515"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50490"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53130" y="2644423"/>
                  <a:ext cx="0" cy="60677"/>
                </a:xfrm>
                <a:prstGeom prst="line">
                  <a:avLst/>
                </a:prstGeom>
                <a:ln w="12700">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creen Shot 2012-10-24 at 11.44.01 AM.png"/>
                <p:cNvPicPr>
                  <a:picLocks noChangeAspect="1"/>
                </p:cNvPicPr>
                <p:nvPr/>
              </p:nvPicPr>
              <p:blipFill rotWithShape="1">
                <a:blip r:embed="rId3">
                  <a:extLst>
                    <a:ext uri="{28A0092B-C50C-407E-A947-70E740481C1C}">
                      <a14:useLocalDpi xmlns:a14="http://schemas.microsoft.com/office/drawing/2010/main" val="0"/>
                    </a:ext>
                  </a:extLst>
                </a:blip>
                <a:srcRect b="13977"/>
                <a:stretch/>
              </p:blipFill>
              <p:spPr>
                <a:xfrm>
                  <a:off x="2191690" y="2347678"/>
                  <a:ext cx="2377440" cy="296745"/>
                </a:xfrm>
                <a:prstGeom prst="rect">
                  <a:avLst/>
                </a:prstGeom>
                <a:ln>
                  <a:solidFill>
                    <a:schemeClr val="tx1"/>
                  </a:solidFill>
                </a:ln>
              </p:spPr>
            </p:pic>
          </p:grpSp>
          <p:sp>
            <p:nvSpPr>
              <p:cNvPr id="16" name="TextBox 15"/>
              <p:cNvSpPr txBox="1"/>
              <p:nvPr/>
            </p:nvSpPr>
            <p:spPr>
              <a:xfrm>
                <a:off x="1487918" y="6595535"/>
                <a:ext cx="380765" cy="261610"/>
              </a:xfrm>
              <a:prstGeom prst="rect">
                <a:avLst/>
              </a:prstGeom>
              <a:noFill/>
            </p:spPr>
            <p:txBody>
              <a:bodyPr wrap="none" rtlCol="0">
                <a:spAutoFit/>
              </a:bodyPr>
              <a:lstStyle/>
              <a:p>
                <a:pPr algn="ctr"/>
                <a:r>
                  <a:rPr lang="en-US" sz="1050" dirty="0" smtClean="0"/>
                  <a:t>0.0</a:t>
                </a:r>
                <a:endParaRPr lang="en-US" sz="1050" dirty="0"/>
              </a:p>
            </p:txBody>
          </p:sp>
          <p:sp>
            <p:nvSpPr>
              <p:cNvPr id="17" name="TextBox 16"/>
              <p:cNvSpPr txBox="1"/>
              <p:nvPr/>
            </p:nvSpPr>
            <p:spPr>
              <a:xfrm>
                <a:off x="2219026" y="6595535"/>
                <a:ext cx="380765" cy="261610"/>
              </a:xfrm>
              <a:prstGeom prst="rect">
                <a:avLst/>
              </a:prstGeom>
              <a:noFill/>
            </p:spPr>
            <p:txBody>
              <a:bodyPr wrap="none" rtlCol="0">
                <a:spAutoFit/>
              </a:bodyPr>
              <a:lstStyle/>
              <a:p>
                <a:pPr algn="ctr"/>
                <a:r>
                  <a:rPr lang="en-US" sz="1050" dirty="0" smtClean="0"/>
                  <a:t>0.5</a:t>
                </a:r>
                <a:endParaRPr lang="en-US" sz="1050" dirty="0"/>
              </a:p>
            </p:txBody>
          </p:sp>
        </p:grpSp>
        <p:sp>
          <p:nvSpPr>
            <p:cNvPr id="10" name="TextBox 9"/>
            <p:cNvSpPr txBox="1"/>
            <p:nvPr/>
          </p:nvSpPr>
          <p:spPr>
            <a:xfrm>
              <a:off x="629617" y="3071396"/>
              <a:ext cx="1507244" cy="830997"/>
            </a:xfrm>
            <a:prstGeom prst="rect">
              <a:avLst/>
            </a:prstGeom>
            <a:noFill/>
          </p:spPr>
          <p:txBody>
            <a:bodyPr wrap="none" rtlCol="0">
              <a:spAutoFit/>
            </a:bodyPr>
            <a:lstStyle/>
            <a:p>
              <a:r>
                <a:rPr lang="en-US" sz="1600" b="1" dirty="0" smtClean="0">
                  <a:solidFill>
                    <a:srgbClr val="FFFF00"/>
                  </a:solidFill>
                </a:rPr>
                <a:t>SR IP</a:t>
              </a:r>
            </a:p>
            <a:p>
              <a:r>
                <a:rPr lang="en-US" sz="1600" b="1" dirty="0" smtClean="0">
                  <a:solidFill>
                    <a:srgbClr val="FFFF00"/>
                  </a:solidFill>
                </a:rPr>
                <a:t>False Color</a:t>
              </a:r>
              <a:br>
                <a:rPr lang="en-US" sz="1600" b="1" dirty="0" smtClean="0">
                  <a:solidFill>
                    <a:srgbClr val="FFFF00"/>
                  </a:solidFill>
                </a:rPr>
              </a:br>
              <a:r>
                <a:rPr lang="en-US" sz="1600" b="1" dirty="0" smtClean="0">
                  <a:solidFill>
                    <a:srgbClr val="FFFF00"/>
                  </a:solidFill>
                </a:rPr>
                <a:t>RGB: I1,I2,M3</a:t>
              </a:r>
              <a:endParaRPr lang="en-US" sz="1600" b="1" dirty="0">
                <a:solidFill>
                  <a:srgbClr val="FFFF00"/>
                </a:solidFill>
              </a:endParaRPr>
            </a:p>
          </p:txBody>
        </p:sp>
        <p:sp>
          <p:nvSpPr>
            <p:cNvPr id="19" name="TextBox 18"/>
            <p:cNvSpPr txBox="1"/>
            <p:nvPr/>
          </p:nvSpPr>
          <p:spPr>
            <a:xfrm>
              <a:off x="3320216" y="3071396"/>
              <a:ext cx="1161295" cy="338554"/>
            </a:xfrm>
            <a:prstGeom prst="rect">
              <a:avLst/>
            </a:prstGeom>
            <a:noFill/>
          </p:spPr>
          <p:txBody>
            <a:bodyPr wrap="none" rtlCol="0">
              <a:spAutoFit/>
            </a:bodyPr>
            <a:lstStyle/>
            <a:p>
              <a:r>
                <a:rPr lang="en-US" sz="1600" b="1" dirty="0" smtClean="0">
                  <a:solidFill>
                    <a:srgbClr val="FFFF00"/>
                  </a:solidFill>
                </a:rPr>
                <a:t>TOA-NDVI</a:t>
              </a:r>
              <a:endParaRPr lang="en-US" sz="1600" b="1" dirty="0">
                <a:solidFill>
                  <a:srgbClr val="FFFF00"/>
                </a:solidFill>
              </a:endParaRPr>
            </a:p>
          </p:txBody>
        </p:sp>
        <p:sp>
          <p:nvSpPr>
            <p:cNvPr id="20" name="TextBox 19"/>
            <p:cNvSpPr txBox="1"/>
            <p:nvPr/>
          </p:nvSpPr>
          <p:spPr>
            <a:xfrm>
              <a:off x="6011312" y="3071396"/>
              <a:ext cx="1013118" cy="338554"/>
            </a:xfrm>
            <a:prstGeom prst="rect">
              <a:avLst/>
            </a:prstGeom>
            <a:noFill/>
          </p:spPr>
          <p:txBody>
            <a:bodyPr wrap="none" rtlCol="0">
              <a:spAutoFit/>
            </a:bodyPr>
            <a:lstStyle/>
            <a:p>
              <a:r>
                <a:rPr lang="en-US" sz="1600" b="1" dirty="0" smtClean="0">
                  <a:solidFill>
                    <a:srgbClr val="FFFF00"/>
                  </a:solidFill>
                </a:rPr>
                <a:t>TOC-EVI</a:t>
              </a:r>
              <a:endParaRPr lang="en-US" sz="1600" b="1" dirty="0">
                <a:solidFill>
                  <a:srgbClr val="FFFF00"/>
                </a:solidFill>
              </a:endParaRPr>
            </a:p>
          </p:txBody>
        </p:sp>
      </p:grpSp>
    </p:spTree>
    <p:extLst>
      <p:ext uri="{BB962C8B-B14F-4D97-AF65-F5344CB8AC3E}">
        <p14:creationId xmlns:p14="http://schemas.microsoft.com/office/powerpoint/2010/main" val="211314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b="1" dirty="0" smtClean="0"/>
              <a:t>Beta Maturity Evaluation</a:t>
            </a:r>
          </a:p>
        </p:txBody>
      </p:sp>
      <p:sp>
        <p:nvSpPr>
          <p:cNvPr id="18434" name="Content Placeholder 2"/>
          <p:cNvSpPr>
            <a:spLocks noGrp="1"/>
          </p:cNvSpPr>
          <p:nvPr>
            <p:ph idx="1"/>
          </p:nvPr>
        </p:nvSpPr>
        <p:spPr>
          <a:xfrm>
            <a:off x="457200" y="925322"/>
            <a:ext cx="8229600" cy="4754563"/>
          </a:xfrm>
        </p:spPr>
        <p:txBody>
          <a:bodyPr/>
          <a:lstStyle/>
          <a:p>
            <a:r>
              <a:rPr lang="en-US" dirty="0" smtClean="0"/>
              <a:t>Regional mosaic comparisons with Aqua MODIS</a:t>
            </a:r>
          </a:p>
          <a:p>
            <a:pPr lvl="1"/>
            <a:r>
              <a:rPr lang="en-US" dirty="0" smtClean="0"/>
              <a:t>Near-simultaneous nadir observations</a:t>
            </a:r>
          </a:p>
          <a:p>
            <a:pPr lvl="2"/>
            <a:r>
              <a:rPr lang="en-US" dirty="0" smtClean="0"/>
              <a:t>Overlapped orbital tracks</a:t>
            </a:r>
            <a:r>
              <a:rPr lang="en-US" dirty="0"/>
              <a:t> </a:t>
            </a:r>
            <a:r>
              <a:rPr lang="en-US" dirty="0" smtClean="0"/>
              <a:t>with view </a:t>
            </a:r>
            <a:r>
              <a:rPr lang="en-US" dirty="0"/>
              <a:t>zenith angles &lt; ±</a:t>
            </a:r>
            <a:r>
              <a:rPr lang="en-US" dirty="0" smtClean="0"/>
              <a:t>10</a:t>
            </a:r>
            <a:r>
              <a:rPr lang="en-US" baseline="30000" dirty="0"/>
              <a:t> </a:t>
            </a:r>
            <a:r>
              <a:rPr lang="en-US" dirty="0" smtClean="0"/>
              <a:t>degrees</a:t>
            </a:r>
            <a:endParaRPr lang="en-US" dirty="0"/>
          </a:p>
          <a:p>
            <a:pPr lvl="2"/>
            <a:r>
              <a:rPr lang="en-US" dirty="0"/>
              <a:t>E</a:t>
            </a:r>
            <a:r>
              <a:rPr lang="en-US" dirty="0" smtClean="0"/>
              <a:t>very 8 days</a:t>
            </a:r>
          </a:p>
          <a:p>
            <a:pPr lvl="2"/>
            <a:r>
              <a:rPr lang="en-US" dirty="0" smtClean="0"/>
              <a:t>Solar zenith angle differences of 1-2 degrees</a:t>
            </a:r>
          </a:p>
          <a:p>
            <a:pPr lvl="1"/>
            <a:r>
              <a:rPr lang="en-US" dirty="0" smtClean="0"/>
              <a:t>Screened by quality flags</a:t>
            </a:r>
          </a:p>
          <a:p>
            <a:pPr lvl="2"/>
            <a:r>
              <a:rPr lang="en-US" dirty="0" smtClean="0"/>
              <a:t>Only using MODIS QA at this point</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1A9DBC68-E73D-4114-846D-791406C540C7}" type="slidenum">
              <a:rPr lang="en-US"/>
              <a:pPr>
                <a:defRPr/>
              </a:pPr>
              <a:t>17</a:t>
            </a:fld>
            <a:endParaRPr lang="en-US" dirty="0"/>
          </a:p>
        </p:txBody>
      </p:sp>
      <p:sp>
        <p:nvSpPr>
          <p:cNvPr id="2" name="TextBox 1"/>
          <p:cNvSpPr txBox="1"/>
          <p:nvPr/>
        </p:nvSpPr>
        <p:spPr>
          <a:xfrm>
            <a:off x="113265" y="5571049"/>
            <a:ext cx="3137935" cy="1200329"/>
          </a:xfrm>
          <a:prstGeom prst="rect">
            <a:avLst/>
          </a:prstGeom>
          <a:noFill/>
        </p:spPr>
        <p:txBody>
          <a:bodyPr wrap="square" rtlCol="0" anchor="b">
            <a:spAutoFit/>
          </a:bodyPr>
          <a:lstStyle/>
          <a:p>
            <a:r>
              <a:rPr lang="en-US" b="1" dirty="0" smtClean="0">
                <a:latin typeface="Times New Roman"/>
                <a:cs typeface="Times New Roman"/>
              </a:rPr>
              <a:t>Orbital Tracks with </a:t>
            </a:r>
            <a:r>
              <a:rPr lang="en-US" b="1" dirty="0" err="1" smtClean="0">
                <a:latin typeface="Times New Roman"/>
                <a:cs typeface="Times New Roman"/>
              </a:rPr>
              <a:t>θ</a:t>
            </a:r>
            <a:r>
              <a:rPr lang="en-US" b="1" baseline="-25000" dirty="0" err="1" smtClean="0">
                <a:latin typeface="Times New Roman"/>
                <a:cs typeface="Times New Roman"/>
              </a:rPr>
              <a:t>v</a:t>
            </a:r>
            <a:r>
              <a:rPr lang="en-US" b="1" dirty="0" smtClean="0">
                <a:latin typeface="Times New Roman"/>
                <a:cs typeface="Times New Roman"/>
              </a:rPr>
              <a:t>&lt;</a:t>
            </a:r>
            <a:r>
              <a:rPr lang="en-US" b="1" baseline="-25000" dirty="0" smtClean="0">
                <a:latin typeface="Times New Roman"/>
                <a:cs typeface="Times New Roman"/>
              </a:rPr>
              <a:t> </a:t>
            </a:r>
            <a:r>
              <a:rPr lang="en-US" b="1" dirty="0" smtClean="0">
                <a:latin typeface="Times New Roman"/>
                <a:cs typeface="Times New Roman"/>
              </a:rPr>
              <a:t>±10</a:t>
            </a:r>
            <a:r>
              <a:rPr lang="en-US" b="1" baseline="30000" dirty="0" smtClean="0">
                <a:latin typeface="Times New Roman"/>
                <a:cs typeface="Times New Roman"/>
              </a:rPr>
              <a:t>o</a:t>
            </a:r>
            <a:r>
              <a:rPr lang="en-US" b="1" dirty="0" smtClean="0">
                <a:latin typeface="Times New Roman"/>
                <a:cs typeface="Times New Roman"/>
              </a:rPr>
              <a:t> </a:t>
            </a:r>
          </a:p>
          <a:p>
            <a:r>
              <a:rPr lang="en-US" b="1" dirty="0" smtClean="0">
                <a:latin typeface="Times New Roman"/>
                <a:cs typeface="Times New Roman"/>
              </a:rPr>
              <a:t>for 2012-211 (July 29)</a:t>
            </a:r>
          </a:p>
          <a:p>
            <a:r>
              <a:rPr lang="en-US" b="1" dirty="0" smtClean="0">
                <a:solidFill>
                  <a:srgbClr val="0000FF"/>
                </a:solidFill>
                <a:latin typeface="Times New Roman"/>
                <a:cs typeface="Times New Roman"/>
              </a:rPr>
              <a:t>Blue</a:t>
            </a:r>
            <a:r>
              <a:rPr lang="en-US" b="1" dirty="0" smtClean="0">
                <a:latin typeface="Times New Roman"/>
                <a:cs typeface="Times New Roman"/>
              </a:rPr>
              <a:t>: NPP VIIRS</a:t>
            </a:r>
          </a:p>
          <a:p>
            <a:r>
              <a:rPr lang="en-US" b="1" dirty="0" smtClean="0">
                <a:solidFill>
                  <a:srgbClr val="FF0000"/>
                </a:solidFill>
                <a:latin typeface="Times New Roman"/>
                <a:cs typeface="Times New Roman"/>
              </a:rPr>
              <a:t>Red</a:t>
            </a:r>
            <a:r>
              <a:rPr lang="en-US" b="1" dirty="0" smtClean="0">
                <a:latin typeface="Times New Roman"/>
                <a:cs typeface="Times New Roman"/>
              </a:rPr>
              <a:t>: Aqua MODIS</a:t>
            </a:r>
            <a:endParaRPr lang="en-US" b="1" dirty="0">
              <a:latin typeface="Times New Roman"/>
              <a:cs typeface="Times New Roman"/>
            </a:endParaRPr>
          </a:p>
        </p:txBody>
      </p:sp>
      <p:grpSp>
        <p:nvGrpSpPr>
          <p:cNvPr id="8" name="Group 7"/>
          <p:cNvGrpSpPr/>
          <p:nvPr/>
        </p:nvGrpSpPr>
        <p:grpSpPr>
          <a:xfrm>
            <a:off x="3217334" y="3901298"/>
            <a:ext cx="5808135" cy="2904842"/>
            <a:chOff x="3217334" y="3901298"/>
            <a:chExt cx="5808135" cy="2904842"/>
          </a:xfrm>
        </p:grpSpPr>
        <p:pic>
          <p:nvPicPr>
            <p:cNvPr id="18436" name="Picture 4" descr="orbit_match.A2012211.C1_03001.viirs_sr.small.jpg"/>
            <p:cNvPicPr>
              <a:picLocks noChangeAspect="1"/>
            </p:cNvPicPr>
            <p:nvPr/>
          </p:nvPicPr>
          <p:blipFill>
            <a:blip r:embed="rId2"/>
            <a:srcRect/>
            <a:stretch>
              <a:fillRect/>
            </a:stretch>
          </p:blipFill>
          <p:spPr bwMode="auto">
            <a:xfrm>
              <a:off x="3217334" y="3901298"/>
              <a:ext cx="5808135" cy="2904842"/>
            </a:xfrm>
            <a:prstGeom prst="rect">
              <a:avLst/>
            </a:prstGeom>
            <a:noFill/>
            <a:ln w="9525">
              <a:noFill/>
              <a:miter lim="800000"/>
              <a:headEnd/>
              <a:tailEnd/>
            </a:ln>
          </p:spPr>
        </p:pic>
        <p:sp>
          <p:nvSpPr>
            <p:cNvPr id="3" name="Oval 2"/>
            <p:cNvSpPr/>
            <p:nvPr/>
          </p:nvSpPr>
          <p:spPr>
            <a:xfrm rot="19002371">
              <a:off x="6765197" y="4747698"/>
              <a:ext cx="1466593" cy="980885"/>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p:cNvSpPr>
          <p:nvPr>
            <p:ph type="title" idx="4294967295"/>
          </p:nvPr>
        </p:nvSpPr>
        <p:spPr/>
        <p:txBody>
          <a:bodyPr>
            <a:normAutofit/>
          </a:bodyPr>
          <a:lstStyle/>
          <a:p>
            <a:r>
              <a:rPr lang="en-US" sz="3600" b="1" dirty="0"/>
              <a:t>Beta Maturity </a:t>
            </a:r>
            <a:r>
              <a:rPr lang="en-US" sz="3600" b="1" dirty="0" smtClean="0"/>
              <a:t>Evaluation</a:t>
            </a:r>
          </a:p>
        </p:txBody>
      </p:sp>
      <p:graphicFrame>
        <p:nvGraphicFramePr>
          <p:cNvPr id="20486" name="Object 6"/>
          <p:cNvGraphicFramePr>
            <a:graphicFrameLocks noChangeAspect="1"/>
          </p:cNvGraphicFramePr>
          <p:nvPr>
            <p:extLst>
              <p:ext uri="{D42A27DB-BD31-4B8C-83A1-F6EECF244321}">
                <p14:modId xmlns:p14="http://schemas.microsoft.com/office/powerpoint/2010/main" val="2219639767"/>
              </p:ext>
            </p:extLst>
          </p:nvPr>
        </p:nvGraphicFramePr>
        <p:xfrm>
          <a:off x="1646108" y="1172328"/>
          <a:ext cx="5338762" cy="1827213"/>
        </p:xfrm>
        <a:graphic>
          <a:graphicData uri="http://schemas.openxmlformats.org/presentationml/2006/ole">
            <mc:AlternateContent xmlns:mc="http://schemas.openxmlformats.org/markup-compatibility/2006">
              <mc:Choice xmlns:v="urn:schemas-microsoft-com:vml" Requires="v">
                <p:oleObj spid="_x0000_s86118" name="SPW 10.0 Graph" r:id="rId3" imgW="10737850" imgH="3677920" progId="">
                  <p:embed/>
                </p:oleObj>
              </mc:Choice>
              <mc:Fallback>
                <p:oleObj name="SPW 10.0 Graph" r:id="rId3" imgW="10737850" imgH="3677920" progId="">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108" y="1172328"/>
                        <a:ext cx="5338762"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0487" name="Object 7"/>
          <p:cNvGraphicFramePr>
            <a:graphicFrameLocks noChangeAspect="1"/>
          </p:cNvGraphicFramePr>
          <p:nvPr>
            <p:extLst>
              <p:ext uri="{D42A27DB-BD31-4B8C-83A1-F6EECF244321}">
                <p14:modId xmlns:p14="http://schemas.microsoft.com/office/powerpoint/2010/main" val="4147042109"/>
              </p:ext>
            </p:extLst>
          </p:nvPr>
        </p:nvGraphicFramePr>
        <p:xfrm>
          <a:off x="1646108" y="3069402"/>
          <a:ext cx="5338762" cy="1827213"/>
        </p:xfrm>
        <a:graphic>
          <a:graphicData uri="http://schemas.openxmlformats.org/presentationml/2006/ole">
            <mc:AlternateContent xmlns:mc="http://schemas.openxmlformats.org/markup-compatibility/2006">
              <mc:Choice xmlns:v="urn:schemas-microsoft-com:vml" Requires="v">
                <p:oleObj spid="_x0000_s86119" name="SPW 10.0 Graph" r:id="rId5" imgW="10737850" imgH="3677920" progId="">
                  <p:embed/>
                </p:oleObj>
              </mc:Choice>
              <mc:Fallback>
                <p:oleObj name="SPW 10.0 Graph" r:id="rId5" imgW="10737850" imgH="3677920" progId="">
                  <p:embed/>
                  <p:pic>
                    <p:nvPicPr>
                      <p:cNvPr id="0" name="Picture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108" y="3069402"/>
                        <a:ext cx="5338762"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0488" name="Object 8"/>
          <p:cNvGraphicFramePr>
            <a:graphicFrameLocks noChangeAspect="1"/>
          </p:cNvGraphicFramePr>
          <p:nvPr>
            <p:extLst>
              <p:ext uri="{D42A27DB-BD31-4B8C-83A1-F6EECF244321}">
                <p14:modId xmlns:p14="http://schemas.microsoft.com/office/powerpoint/2010/main" val="3537397140"/>
              </p:ext>
            </p:extLst>
          </p:nvPr>
        </p:nvGraphicFramePr>
        <p:xfrm>
          <a:off x="1646108" y="4946638"/>
          <a:ext cx="5338762" cy="1827213"/>
        </p:xfrm>
        <a:graphic>
          <a:graphicData uri="http://schemas.openxmlformats.org/presentationml/2006/ole">
            <mc:AlternateContent xmlns:mc="http://schemas.openxmlformats.org/markup-compatibility/2006">
              <mc:Choice xmlns:v="urn:schemas-microsoft-com:vml" Requires="v">
                <p:oleObj spid="_x0000_s86120" name="SPW 10.0 Graph" r:id="rId7" imgW="10737850" imgH="3677920" progId="">
                  <p:embed/>
                </p:oleObj>
              </mc:Choice>
              <mc:Fallback>
                <p:oleObj name="SPW 10.0 Graph" r:id="rId7" imgW="10737850" imgH="3677920" progId="">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108" y="4946638"/>
                        <a:ext cx="5338762"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7" dir="2700000" algn="ctr" rotWithShape="0">
                                <a:schemeClr val="bg2">
                                  <a:alpha val="74997"/>
                                </a:schemeClr>
                              </a:outerShdw>
                            </a:effectLst>
                          </a14:hiddenEffects>
                        </a:ext>
                      </a:extLst>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84342590"/>
              </p:ext>
            </p:extLst>
          </p:nvPr>
        </p:nvGraphicFramePr>
        <p:xfrm>
          <a:off x="7082868" y="1514846"/>
          <a:ext cx="1898522" cy="1097280"/>
        </p:xfrm>
        <a:graphic>
          <a:graphicData uri="http://schemas.openxmlformats.org/drawingml/2006/table">
            <a:tbl>
              <a:tblPr firstRow="1" bandRow="1">
                <a:tableStyleId>{2D5ABB26-0587-4C30-8999-92F81FD0307C}</a:tableStyleId>
              </a:tblPr>
              <a:tblGrid>
                <a:gridCol w="313615"/>
                <a:gridCol w="849995"/>
                <a:gridCol w="734912"/>
              </a:tblGrid>
              <a:tr h="148323">
                <a:tc>
                  <a:txBody>
                    <a:bodyPr/>
                    <a:lstStyle/>
                    <a:p>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TOA-NDVI</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TOC-EVI</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A</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-0.04</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P</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0.007</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 0.005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U</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0.012</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 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10" name="TextBox 9"/>
          <p:cNvSpPr txBox="1"/>
          <p:nvPr/>
        </p:nvSpPr>
        <p:spPr>
          <a:xfrm>
            <a:off x="7078548" y="1282107"/>
            <a:ext cx="650343" cy="184666"/>
          </a:xfrm>
          <a:prstGeom prst="rect">
            <a:avLst/>
          </a:prstGeom>
          <a:solidFill>
            <a:schemeClr val="bg1"/>
          </a:solidFill>
        </p:spPr>
        <p:txBody>
          <a:bodyPr wrap="none" lIns="0" tIns="0" rIns="0" bIns="0" rtlCol="0">
            <a:spAutoFit/>
          </a:bodyPr>
          <a:lstStyle/>
          <a:p>
            <a:r>
              <a:rPr lang="en-US" sz="1200" dirty="0" smtClean="0"/>
              <a:t>2012-147</a:t>
            </a:r>
          </a:p>
        </p:txBody>
      </p:sp>
      <p:graphicFrame>
        <p:nvGraphicFramePr>
          <p:cNvPr id="11" name="Table 10"/>
          <p:cNvGraphicFramePr>
            <a:graphicFrameLocks noGrp="1"/>
          </p:cNvGraphicFramePr>
          <p:nvPr>
            <p:extLst>
              <p:ext uri="{D42A27DB-BD31-4B8C-83A1-F6EECF244321}">
                <p14:modId xmlns:p14="http://schemas.microsoft.com/office/powerpoint/2010/main" val="1877966990"/>
              </p:ext>
            </p:extLst>
          </p:nvPr>
        </p:nvGraphicFramePr>
        <p:xfrm>
          <a:off x="7082868" y="3408752"/>
          <a:ext cx="1898522" cy="1097280"/>
        </p:xfrm>
        <a:graphic>
          <a:graphicData uri="http://schemas.openxmlformats.org/drawingml/2006/table">
            <a:tbl>
              <a:tblPr firstRow="1" bandRow="1">
                <a:tableStyleId>{2D5ABB26-0587-4C30-8999-92F81FD0307C}</a:tableStyleId>
              </a:tblPr>
              <a:tblGrid>
                <a:gridCol w="313615"/>
                <a:gridCol w="849995"/>
                <a:gridCol w="734912"/>
              </a:tblGrid>
              <a:tr h="148323">
                <a:tc>
                  <a:txBody>
                    <a:bodyPr/>
                    <a:lstStyle/>
                    <a:p>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TOA-NDVI</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TOC-EVI</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A</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P</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0.007</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 0.006</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U</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0.014</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 0.06</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02476935"/>
              </p:ext>
            </p:extLst>
          </p:nvPr>
        </p:nvGraphicFramePr>
        <p:xfrm>
          <a:off x="7082868" y="5286943"/>
          <a:ext cx="1898522" cy="1097280"/>
        </p:xfrm>
        <a:graphic>
          <a:graphicData uri="http://schemas.openxmlformats.org/drawingml/2006/table">
            <a:tbl>
              <a:tblPr firstRow="1" bandRow="1">
                <a:tableStyleId>{2D5ABB26-0587-4C30-8999-92F81FD0307C}</a:tableStyleId>
              </a:tblPr>
              <a:tblGrid>
                <a:gridCol w="313615"/>
                <a:gridCol w="849995"/>
                <a:gridCol w="734912"/>
              </a:tblGrid>
              <a:tr h="148323">
                <a:tc>
                  <a:txBody>
                    <a:bodyPr/>
                    <a:lstStyle/>
                    <a:p>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TOA-NDVI</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TOC-EVI</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A</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-0.05</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P</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0.007</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 0.006</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r h="148323">
                <a:tc>
                  <a:txBody>
                    <a:bodyPr/>
                    <a:lstStyle/>
                    <a:p>
                      <a:r>
                        <a:rPr lang="en-US" sz="1200" dirty="0" smtClean="0"/>
                        <a:t>U</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0.012</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c>
                  <a:txBody>
                    <a:bodyPr/>
                    <a:lstStyle/>
                    <a:p>
                      <a:r>
                        <a:rPr lang="en-US" sz="1200" dirty="0" smtClean="0"/>
                        <a:t> 0.06</a:t>
                      </a:r>
                      <a:endParaRPr lang="en-US" sz="1200" dirty="0"/>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tcPr>
                </a:tc>
              </a:tr>
            </a:tbl>
          </a:graphicData>
        </a:graphic>
      </p:graphicFrame>
      <p:sp>
        <p:nvSpPr>
          <p:cNvPr id="13" name="TextBox 12"/>
          <p:cNvSpPr txBox="1"/>
          <p:nvPr/>
        </p:nvSpPr>
        <p:spPr>
          <a:xfrm>
            <a:off x="7078548" y="3184804"/>
            <a:ext cx="638922" cy="184666"/>
          </a:xfrm>
          <a:prstGeom prst="rect">
            <a:avLst/>
          </a:prstGeom>
          <a:solidFill>
            <a:schemeClr val="bg1"/>
          </a:solidFill>
        </p:spPr>
        <p:txBody>
          <a:bodyPr wrap="none" lIns="0" tIns="0" rIns="0" bIns="0" rtlCol="0">
            <a:spAutoFit/>
          </a:bodyPr>
          <a:lstStyle/>
          <a:p>
            <a:r>
              <a:rPr lang="en-US" sz="1200" dirty="0" smtClean="0"/>
              <a:t>2012-211</a:t>
            </a:r>
          </a:p>
        </p:txBody>
      </p:sp>
      <p:sp>
        <p:nvSpPr>
          <p:cNvPr id="14" name="TextBox 13"/>
          <p:cNvSpPr txBox="1"/>
          <p:nvPr/>
        </p:nvSpPr>
        <p:spPr>
          <a:xfrm>
            <a:off x="7078548" y="5061822"/>
            <a:ext cx="650343" cy="184666"/>
          </a:xfrm>
          <a:prstGeom prst="rect">
            <a:avLst/>
          </a:prstGeom>
          <a:solidFill>
            <a:schemeClr val="bg1"/>
          </a:solidFill>
        </p:spPr>
        <p:txBody>
          <a:bodyPr wrap="none" lIns="0" tIns="0" rIns="0" bIns="0" rtlCol="0">
            <a:spAutoFit/>
          </a:bodyPr>
          <a:lstStyle/>
          <a:p>
            <a:r>
              <a:rPr lang="en-US" sz="1200" dirty="0" smtClean="0"/>
              <a:t>2012-243</a:t>
            </a:r>
          </a:p>
        </p:txBody>
      </p:sp>
      <p:sp>
        <p:nvSpPr>
          <p:cNvPr id="15" name="TextBox 14"/>
          <p:cNvSpPr txBox="1"/>
          <p:nvPr/>
        </p:nvSpPr>
        <p:spPr>
          <a:xfrm>
            <a:off x="2756250" y="956508"/>
            <a:ext cx="987951" cy="246221"/>
          </a:xfrm>
          <a:prstGeom prst="rect">
            <a:avLst/>
          </a:prstGeom>
          <a:solidFill>
            <a:schemeClr val="bg1"/>
          </a:solidFill>
        </p:spPr>
        <p:txBody>
          <a:bodyPr wrap="none" lIns="0" tIns="0" rIns="0" bIns="0" rtlCol="0">
            <a:spAutoFit/>
          </a:bodyPr>
          <a:lstStyle/>
          <a:p>
            <a:pPr algn="ctr"/>
            <a:r>
              <a:rPr lang="en-US" sz="1600" b="1" dirty="0" smtClean="0"/>
              <a:t>TOA-NDVI</a:t>
            </a:r>
          </a:p>
        </p:txBody>
      </p:sp>
      <p:sp>
        <p:nvSpPr>
          <p:cNvPr id="16" name="TextBox 15"/>
          <p:cNvSpPr txBox="1"/>
          <p:nvPr/>
        </p:nvSpPr>
        <p:spPr>
          <a:xfrm>
            <a:off x="5399081" y="956508"/>
            <a:ext cx="828452" cy="246221"/>
          </a:xfrm>
          <a:prstGeom prst="rect">
            <a:avLst/>
          </a:prstGeom>
          <a:solidFill>
            <a:schemeClr val="bg1"/>
          </a:solidFill>
        </p:spPr>
        <p:txBody>
          <a:bodyPr wrap="none" lIns="0" tIns="0" rIns="0" bIns="0" rtlCol="0">
            <a:spAutoFit/>
          </a:bodyPr>
          <a:lstStyle/>
          <a:p>
            <a:pPr algn="ctr"/>
            <a:r>
              <a:rPr lang="en-US" sz="1600" b="1" dirty="0" smtClean="0"/>
              <a:t>TOC-EVI</a:t>
            </a:r>
          </a:p>
        </p:txBody>
      </p:sp>
      <p:sp>
        <p:nvSpPr>
          <p:cNvPr id="3" name="Rectangle 2"/>
          <p:cNvSpPr/>
          <p:nvPr/>
        </p:nvSpPr>
        <p:spPr>
          <a:xfrm>
            <a:off x="118793" y="1005531"/>
            <a:ext cx="1485900" cy="2031325"/>
          </a:xfrm>
          <a:prstGeom prst="rect">
            <a:avLst/>
          </a:prstGeom>
        </p:spPr>
        <p:txBody>
          <a:bodyPr wrap="square">
            <a:spAutoFit/>
          </a:bodyPr>
          <a:lstStyle/>
          <a:p>
            <a:pPr fontAlgn="auto">
              <a:spcBef>
                <a:spcPts val="0"/>
              </a:spcBef>
              <a:spcAft>
                <a:spcPts val="0"/>
              </a:spcAft>
            </a:pPr>
            <a:r>
              <a:rPr lang="en-US" dirty="0">
                <a:solidFill>
                  <a:prstClr val="black"/>
                </a:solidFill>
                <a:latin typeface="Calibri"/>
              </a:rPr>
              <a:t>* APU metrics of VIIRS VI EDR (in reference to Aqua MODIS) consistent over time.</a:t>
            </a:r>
          </a:p>
        </p:txBody>
      </p:sp>
      <p:sp>
        <p:nvSpPr>
          <p:cNvPr id="17" name="TextBox 16"/>
          <p:cNvSpPr txBox="1"/>
          <p:nvPr/>
        </p:nvSpPr>
        <p:spPr>
          <a:xfrm>
            <a:off x="7108614" y="956508"/>
            <a:ext cx="1833936" cy="246221"/>
          </a:xfrm>
          <a:prstGeom prst="rect">
            <a:avLst/>
          </a:prstGeom>
          <a:solidFill>
            <a:schemeClr val="bg1"/>
          </a:solidFill>
        </p:spPr>
        <p:txBody>
          <a:bodyPr wrap="none" lIns="0" tIns="0" rIns="0" bIns="0" rtlCol="0">
            <a:spAutoFit/>
          </a:bodyPr>
          <a:lstStyle/>
          <a:p>
            <a:pPr algn="ctr"/>
            <a:r>
              <a:rPr lang="en-US" sz="1600" b="1" dirty="0" smtClean="0"/>
              <a:t>APU Summary Tables</a:t>
            </a:r>
          </a:p>
        </p:txBody>
      </p:sp>
    </p:spTree>
    <p:extLst>
      <p:ext uri="{BB962C8B-B14F-4D97-AF65-F5344CB8AC3E}">
        <p14:creationId xmlns:p14="http://schemas.microsoft.com/office/powerpoint/2010/main" val="3442077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b="1" dirty="0" smtClean="0"/>
              <a:t>Beta Maturity Evaluation</a:t>
            </a:r>
          </a:p>
        </p:txBody>
      </p:sp>
      <p:sp>
        <p:nvSpPr>
          <p:cNvPr id="7" name="Content Placeholder 6"/>
          <p:cNvSpPr>
            <a:spLocks noGrp="1"/>
          </p:cNvSpPr>
          <p:nvPr>
            <p:ph idx="1"/>
          </p:nvPr>
        </p:nvSpPr>
        <p:spPr>
          <a:xfrm>
            <a:off x="116855" y="939801"/>
            <a:ext cx="8902275" cy="774699"/>
          </a:xfrm>
        </p:spPr>
        <p:txBody>
          <a:bodyPr/>
          <a:lstStyle/>
          <a:p>
            <a:r>
              <a:rPr lang="en-US" sz="1800" dirty="0" smtClean="0">
                <a:solidFill>
                  <a:prstClr val="black"/>
                </a:solidFill>
              </a:rPr>
              <a:t>VIIRS </a:t>
            </a:r>
            <a:r>
              <a:rPr lang="en-US" sz="1800" dirty="0">
                <a:solidFill>
                  <a:prstClr val="black"/>
                </a:solidFill>
              </a:rPr>
              <a:t>VI temporal </a:t>
            </a:r>
            <a:r>
              <a:rPr lang="en-US" sz="1800" dirty="0" smtClean="0">
                <a:solidFill>
                  <a:prstClr val="black"/>
                </a:solidFill>
              </a:rPr>
              <a:t>profiles (3 km-by-3 km window) </a:t>
            </a:r>
            <a:r>
              <a:rPr lang="en-US" sz="1800" dirty="0">
                <a:solidFill>
                  <a:prstClr val="black"/>
                </a:solidFill>
              </a:rPr>
              <a:t>depicting seasonal changes comparable to those of Aqua MODIS</a:t>
            </a:r>
            <a:endParaRPr lang="en-US" sz="1800" dirty="0"/>
          </a:p>
        </p:txBody>
      </p:sp>
      <p:pic>
        <p:nvPicPr>
          <p:cNvPr id="21507" name="Picture 4" descr="Screen Shot 2012-10-16 at 9.40.00 AM.png"/>
          <p:cNvPicPr>
            <a:picLocks noChangeAspect="1"/>
          </p:cNvPicPr>
          <p:nvPr/>
        </p:nvPicPr>
        <p:blipFill>
          <a:blip r:embed="rId2"/>
          <a:srcRect/>
          <a:stretch>
            <a:fillRect/>
          </a:stretch>
        </p:blipFill>
        <p:spPr bwMode="auto">
          <a:xfrm>
            <a:off x="185522" y="3512922"/>
            <a:ext cx="4046134" cy="3345077"/>
          </a:xfrm>
          <a:prstGeom prst="rect">
            <a:avLst/>
          </a:prstGeom>
          <a:noFill/>
          <a:ln w="9525">
            <a:noFill/>
            <a:miter lim="800000"/>
            <a:headEnd/>
            <a:tailEnd/>
          </a:ln>
        </p:spPr>
      </p:pic>
      <p:pic>
        <p:nvPicPr>
          <p:cNvPr id="9" name="Picture 4" descr="Screen Shot 2012-10-16 at 9.43.02 AM.png"/>
          <p:cNvPicPr>
            <a:picLocks noChangeAspect="1"/>
          </p:cNvPicPr>
          <p:nvPr/>
        </p:nvPicPr>
        <p:blipFill>
          <a:blip r:embed="rId3"/>
          <a:srcRect/>
          <a:stretch>
            <a:fillRect/>
          </a:stretch>
        </p:blipFill>
        <p:spPr bwMode="auto">
          <a:xfrm>
            <a:off x="4664036" y="3420674"/>
            <a:ext cx="4203162" cy="3437325"/>
          </a:xfrm>
          <a:prstGeom prst="rect">
            <a:avLst/>
          </a:prstGeom>
          <a:noFill/>
          <a:ln w="9525">
            <a:noFill/>
            <a:miter lim="800000"/>
            <a:headEnd/>
            <a:tailEnd/>
          </a:ln>
        </p:spPr>
      </p:pic>
      <p:pic>
        <p:nvPicPr>
          <p:cNvPr id="21508" name="Picture 6" descr="Screen Shot 2012-10-16 at 9.51.44 AM.png"/>
          <p:cNvPicPr>
            <a:picLocks noChangeAspect="1"/>
          </p:cNvPicPr>
          <p:nvPr/>
        </p:nvPicPr>
        <p:blipFill>
          <a:blip r:embed="rId4"/>
          <a:srcRect/>
          <a:stretch>
            <a:fillRect/>
          </a:stretch>
        </p:blipFill>
        <p:spPr bwMode="auto">
          <a:xfrm>
            <a:off x="256511" y="1821321"/>
            <a:ext cx="4003687" cy="1677332"/>
          </a:xfrm>
          <a:prstGeom prst="rect">
            <a:avLst/>
          </a:prstGeom>
          <a:noFill/>
          <a:ln w="9525">
            <a:noFill/>
            <a:miter lim="800000"/>
            <a:headEnd/>
            <a:tailEnd/>
          </a:ln>
        </p:spPr>
      </p:pic>
      <p:pic>
        <p:nvPicPr>
          <p:cNvPr id="10" name="Picture 5" descr="Screen Shot 2012-10-16 at 9.46.35 AM.png"/>
          <p:cNvPicPr>
            <a:picLocks noChangeAspect="1"/>
          </p:cNvPicPr>
          <p:nvPr/>
        </p:nvPicPr>
        <p:blipFill>
          <a:blip r:embed="rId5"/>
          <a:srcRect/>
          <a:stretch>
            <a:fillRect/>
          </a:stretch>
        </p:blipFill>
        <p:spPr bwMode="auto">
          <a:xfrm>
            <a:off x="4730724" y="1807052"/>
            <a:ext cx="4288407" cy="1715913"/>
          </a:xfrm>
          <a:prstGeom prst="rect">
            <a:avLst/>
          </a:prstGeom>
          <a:noFill/>
          <a:ln w="9525">
            <a:noFill/>
            <a:miter lim="800000"/>
            <a:headEnd/>
            <a:tailEnd/>
          </a:ln>
        </p:spPr>
      </p:pic>
      <p:sp>
        <p:nvSpPr>
          <p:cNvPr id="11" name="TextBox 10"/>
          <p:cNvSpPr txBox="1"/>
          <p:nvPr/>
        </p:nvSpPr>
        <p:spPr>
          <a:xfrm>
            <a:off x="713711" y="1807352"/>
            <a:ext cx="864457" cy="215444"/>
          </a:xfrm>
          <a:prstGeom prst="rect">
            <a:avLst/>
          </a:prstGeom>
          <a:solidFill>
            <a:schemeClr val="bg1"/>
          </a:solidFill>
        </p:spPr>
        <p:txBody>
          <a:bodyPr wrap="none" lIns="0" tIns="0" rIns="0" bIns="0" rtlCol="0">
            <a:spAutoFit/>
          </a:bodyPr>
          <a:lstStyle/>
          <a:p>
            <a:pPr algn="ctr"/>
            <a:r>
              <a:rPr lang="en-US" sz="1400" b="1" dirty="0" smtClean="0"/>
              <a:t>TOA-NDVI</a:t>
            </a:r>
          </a:p>
        </p:txBody>
      </p:sp>
      <p:sp>
        <p:nvSpPr>
          <p:cNvPr id="12" name="TextBox 11"/>
          <p:cNvSpPr txBox="1"/>
          <p:nvPr/>
        </p:nvSpPr>
        <p:spPr>
          <a:xfrm>
            <a:off x="5238724" y="1807352"/>
            <a:ext cx="724895" cy="215444"/>
          </a:xfrm>
          <a:prstGeom prst="rect">
            <a:avLst/>
          </a:prstGeom>
          <a:solidFill>
            <a:schemeClr val="bg1"/>
          </a:solidFill>
        </p:spPr>
        <p:txBody>
          <a:bodyPr wrap="none" lIns="0" tIns="0" rIns="0" bIns="0" rtlCol="0">
            <a:spAutoFit/>
          </a:bodyPr>
          <a:lstStyle/>
          <a:p>
            <a:pPr algn="ctr"/>
            <a:r>
              <a:rPr lang="en-US" sz="1400" b="1" dirty="0" smtClean="0"/>
              <a:t>TOC-EVI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36F11-A39A-294D-A59D-6180D50ED29D}" type="slidenum">
              <a:rPr lang="en-US" smtClean="0"/>
              <a:pPr/>
              <a:t>2</a:t>
            </a:fld>
            <a:endParaRPr lang="en-US"/>
          </a:p>
        </p:txBody>
      </p:sp>
      <p:sp>
        <p:nvSpPr>
          <p:cNvPr id="3" name="Title 1"/>
          <p:cNvSpPr txBox="1">
            <a:spLocks/>
          </p:cNvSpPr>
          <p:nvPr/>
        </p:nvSpPr>
        <p:spPr>
          <a:xfrm>
            <a:off x="457200" y="0"/>
            <a:ext cx="8229600" cy="822960"/>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Overview of VI EDR Data Products</a:t>
            </a:r>
          </a:p>
        </p:txBody>
      </p:sp>
      <p:sp>
        <p:nvSpPr>
          <p:cNvPr id="4" name="Title 1"/>
          <p:cNvSpPr txBox="1">
            <a:spLocks/>
          </p:cNvSpPr>
          <p:nvPr/>
        </p:nvSpPr>
        <p:spPr>
          <a:xfrm>
            <a:off x="838200" y="891540"/>
            <a:ext cx="7772400" cy="48006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SNPP VIIRS TOC</a:t>
            </a:r>
            <a:r>
              <a:rPr kumimoji="0" lang="en-US" sz="2000" b="1" i="0" u="none" strike="noStrike" kern="1200" cap="none" spc="0" normalizeH="0" noProof="0" dirty="0" smtClean="0">
                <a:ln>
                  <a:noFill/>
                </a:ln>
                <a:solidFill>
                  <a:schemeClr val="tx1"/>
                </a:solidFill>
                <a:effectLst/>
                <a:uLnTx/>
                <a:uFillTx/>
                <a:latin typeface="+mj-lt"/>
                <a:ea typeface="+mj-ea"/>
                <a:cs typeface="+mj-cs"/>
              </a:rPr>
              <a:t> E</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VI </a:t>
            </a:r>
            <a:r>
              <a:rPr lang="en-US" sz="2000" b="1" dirty="0" smtClean="0">
                <a:latin typeface="+mj-lt"/>
                <a:ea typeface="+mj-ea"/>
                <a:cs typeface="+mj-cs"/>
              </a:rPr>
              <a:t>16</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-day composite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3" descr="C:\Users\shabanov\Desktop\Trash\VIVIO_TOC_EVI_2012-07-11.png"/>
          <p:cNvPicPr>
            <a:picLocks noChangeAspect="1" noChangeArrowheads="1"/>
          </p:cNvPicPr>
          <p:nvPr/>
        </p:nvPicPr>
        <p:blipFill>
          <a:blip r:embed="rId2" cstate="print"/>
          <a:srcRect/>
          <a:stretch>
            <a:fillRect/>
          </a:stretch>
        </p:blipFill>
        <p:spPr bwMode="auto">
          <a:xfrm>
            <a:off x="1" y="1373169"/>
            <a:ext cx="9144000" cy="50577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sz="3400" b="1" dirty="0" smtClean="0"/>
              <a:t>Beta Maturity Evaluation</a:t>
            </a:r>
          </a:p>
        </p:txBody>
      </p:sp>
      <p:sp>
        <p:nvSpPr>
          <p:cNvPr id="23554" name="Content Placeholder 3"/>
          <p:cNvSpPr>
            <a:spLocks noGrp="1"/>
          </p:cNvSpPr>
          <p:nvPr>
            <p:ph idx="1"/>
          </p:nvPr>
        </p:nvSpPr>
        <p:spPr>
          <a:xfrm>
            <a:off x="457200" y="1054128"/>
            <a:ext cx="8229600" cy="5302222"/>
          </a:xfrm>
        </p:spPr>
        <p:txBody>
          <a:bodyPr/>
          <a:lstStyle/>
          <a:p>
            <a:r>
              <a:rPr lang="en-US" sz="2400" dirty="0" smtClean="0"/>
              <a:t>Good/intact data structure and integrity:</a:t>
            </a:r>
          </a:p>
          <a:p>
            <a:pPr lvl="1"/>
            <a:r>
              <a:rPr lang="en-US" sz="2000" dirty="0" smtClean="0"/>
              <a:t>Residual clouds</a:t>
            </a:r>
          </a:p>
          <a:p>
            <a:pPr lvl="1"/>
            <a:r>
              <a:rPr lang="en-US" sz="2000" dirty="0" smtClean="0"/>
              <a:t>Missing EVI values over bright surfaces</a:t>
            </a:r>
          </a:p>
          <a:p>
            <a:pPr lvl="1"/>
            <a:r>
              <a:rPr lang="en-US" sz="2000" dirty="0" smtClean="0"/>
              <a:t>Erroneous EVI values over snow/ice and residual clouds</a:t>
            </a:r>
          </a:p>
          <a:p>
            <a:r>
              <a:rPr lang="en-US" sz="2400" dirty="0" smtClean="0"/>
              <a:t>Regional mosaic comparisons: </a:t>
            </a:r>
          </a:p>
          <a:p>
            <a:pPr lvl="1"/>
            <a:r>
              <a:rPr lang="en-US" sz="2000" dirty="0" smtClean="0"/>
              <a:t>Dates examined: 2012-055, 107-251 (every 8 day), &amp; 307.  </a:t>
            </a:r>
          </a:p>
          <a:p>
            <a:pPr lvl="1"/>
            <a:r>
              <a:rPr lang="en-US" sz="2000" dirty="0" smtClean="0"/>
              <a:t>Consistent</a:t>
            </a:r>
            <a:r>
              <a:rPr lang="en-US" sz="2000" dirty="0"/>
              <a:t> </a:t>
            </a:r>
            <a:r>
              <a:rPr lang="en-US" sz="2000" dirty="0" smtClean="0"/>
              <a:t>over time </a:t>
            </a:r>
          </a:p>
          <a:p>
            <a:pPr lvl="1"/>
            <a:r>
              <a:rPr lang="en-US" sz="2000" dirty="0" smtClean="0"/>
              <a:t>Bias similar to those predicted from pre-launch validation results (Hyperion spectral synthesis analysis)</a:t>
            </a:r>
          </a:p>
          <a:p>
            <a:r>
              <a:rPr lang="en-US" sz="2400" dirty="0" smtClean="0"/>
              <a:t>Time series: </a:t>
            </a:r>
          </a:p>
          <a:p>
            <a:pPr lvl="1"/>
            <a:r>
              <a:rPr lang="en-US" sz="2000" dirty="0" smtClean="0"/>
              <a:t>Land </a:t>
            </a:r>
            <a:r>
              <a:rPr lang="en-US" sz="2000" dirty="0"/>
              <a:t>c</a:t>
            </a:r>
            <a:r>
              <a:rPr lang="en-US" sz="2000" dirty="0" smtClean="0"/>
              <a:t>over types examined: broadleaf forest, woodland, shrubland, grassland, cropland, urban</a:t>
            </a:r>
          </a:p>
          <a:p>
            <a:pPr lvl="1"/>
            <a:r>
              <a:rPr lang="en-US" sz="2000" dirty="0" smtClean="0"/>
              <a:t>All seasonal trends comparable to those of MODIS although subject to more unsystematic noises (variations)</a:t>
            </a:r>
          </a:p>
        </p:txBody>
      </p:sp>
      <p:sp>
        <p:nvSpPr>
          <p:cNvPr id="3" name="Slide Number Placeholder 2"/>
          <p:cNvSpPr>
            <a:spLocks noGrp="1"/>
          </p:cNvSpPr>
          <p:nvPr>
            <p:ph type="sldNum" sz="quarter" idx="12"/>
          </p:nvPr>
        </p:nvSpPr>
        <p:spPr/>
        <p:txBody>
          <a:bodyPr/>
          <a:lstStyle/>
          <a:p>
            <a:pPr>
              <a:defRPr/>
            </a:pPr>
            <a:fld id="{25D1957F-544B-488A-BD62-A035E809F07F}"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4980"/>
            <a:ext cx="8229600" cy="487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VIIRS VI </a:t>
            </a:r>
            <a:r>
              <a:rPr lang="en-US" sz="2400" b="1" dirty="0" smtClean="0">
                <a:latin typeface="+mj-lt"/>
                <a:ea typeface="+mj-ea"/>
                <a:cs typeface="+mj-cs"/>
              </a:rPr>
              <a:t>product Quality Control tool at STAR</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990600" y="6033184"/>
            <a:ext cx="7086600" cy="646331"/>
          </a:xfrm>
          <a:prstGeom prst="rect">
            <a:avLst/>
          </a:prstGeom>
        </p:spPr>
        <p:txBody>
          <a:bodyPr wrap="square">
            <a:spAutoFit/>
          </a:bodyPr>
          <a:lstStyle/>
          <a:p>
            <a:pPr algn="ctr"/>
            <a:r>
              <a:rPr lang="en-US" b="1" u="sng" dirty="0" smtClean="0">
                <a:solidFill>
                  <a:srgbClr val="FF0000"/>
                </a:solidFill>
              </a:rPr>
              <a:t>http://www.star.nesdis.noaa.gov/smcd/viirs_vi/Monitor.htm</a:t>
            </a:r>
          </a:p>
          <a:p>
            <a:pPr algn="ctr"/>
            <a:endParaRPr lang="en-US" dirty="0"/>
          </a:p>
        </p:txBody>
      </p:sp>
      <p:sp>
        <p:nvSpPr>
          <p:cNvPr id="13" name="Content Placeholder 2"/>
          <p:cNvSpPr txBox="1">
            <a:spLocks/>
          </p:cNvSpPr>
          <p:nvPr/>
        </p:nvSpPr>
        <p:spPr>
          <a:xfrm>
            <a:off x="152400" y="1104900"/>
            <a:ext cx="3276600" cy="4038600"/>
          </a:xfrm>
          <a:prstGeom prst="rect">
            <a:avLst/>
          </a:prstGeom>
        </p:spPr>
        <p:txBody>
          <a:bodyPr vert="horz" lIns="91440" tIns="45720" rIns="91440" bIns="45720" rtlCol="0">
            <a:normAutofit fontScale="92500" lnSpcReduction="10000"/>
          </a:bodyPr>
          <a:lstStyle/>
          <a:p>
            <a:pPr marL="114300" marR="0" lvl="0" indent="-1143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effectLst/>
                <a:uLnTx/>
                <a:uFillTx/>
                <a:latin typeface="+mn-lt"/>
                <a:ea typeface="+mn-ea"/>
                <a:cs typeface="+mn-cs"/>
              </a:rPr>
              <a:t>Web-based</a:t>
            </a:r>
            <a:r>
              <a:rPr kumimoji="0" lang="en-US" sz="1600" b="1" i="0" u="none" strike="noStrike" kern="1200" cap="none" spc="0" normalizeH="0" noProof="0" dirty="0" smtClean="0">
                <a:ln>
                  <a:noFill/>
                </a:ln>
                <a:effectLst/>
                <a:uLnTx/>
                <a:uFillTx/>
                <a:latin typeface="+mn-lt"/>
                <a:ea typeface="+mn-ea"/>
                <a:cs typeface="+mn-cs"/>
              </a:rPr>
              <a:t> tool was implemented at STAR for c</a:t>
            </a:r>
            <a:r>
              <a:rPr kumimoji="0" lang="en-US" sz="1600" b="1" i="0" u="none" strike="noStrike" kern="1200" cap="none" spc="0" normalizeH="0" baseline="0" noProof="0" dirty="0" smtClean="0">
                <a:ln>
                  <a:noFill/>
                </a:ln>
                <a:effectLst/>
                <a:uLnTx/>
                <a:uFillTx/>
                <a:latin typeface="+mn-lt"/>
                <a:ea typeface="+mn-ea"/>
                <a:cs typeface="+mn-cs"/>
              </a:rPr>
              <a:t>ontinuous</a:t>
            </a:r>
            <a:r>
              <a:rPr kumimoji="0" lang="en-US" sz="1600" b="1" i="0" u="none" strike="noStrike" kern="1200" cap="none" spc="0" normalizeH="0" noProof="0" dirty="0" smtClean="0">
                <a:ln>
                  <a:noFill/>
                </a:ln>
                <a:effectLst/>
                <a:uLnTx/>
                <a:uFillTx/>
                <a:latin typeface="+mn-lt"/>
                <a:ea typeface="+mn-ea"/>
                <a:cs typeface="+mn-cs"/>
              </a:rPr>
              <a:t> (NRT in the future)</a:t>
            </a:r>
            <a:r>
              <a:rPr lang="en-US" sz="1600" b="1" dirty="0" smtClean="0"/>
              <a:t> monitoring of performance of VIIRS VI product time series at global scale (especially important at the early stage of VIIRS mission  to detect/trace anomalies, trends and conformity to physically principles).</a:t>
            </a:r>
          </a:p>
          <a:p>
            <a:pPr marL="114300" marR="0" lvl="0" indent="-1143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effectLst/>
                <a:uLnTx/>
                <a:uFillTx/>
                <a:latin typeface="+mn-lt"/>
                <a:ea typeface="+mn-ea"/>
                <a:cs typeface="+mn-cs"/>
              </a:rPr>
              <a:t>VIIRS</a:t>
            </a:r>
            <a:r>
              <a:rPr kumimoji="0" lang="en-US" sz="1600" b="1" i="0" u="none" strike="noStrike" kern="1200" cap="none" spc="0" normalizeH="0" noProof="0" dirty="0" smtClean="0">
                <a:ln>
                  <a:noFill/>
                </a:ln>
                <a:effectLst/>
                <a:uLnTx/>
                <a:uFillTx/>
                <a:latin typeface="+mn-lt"/>
                <a:ea typeface="+mn-ea"/>
                <a:cs typeface="+mn-cs"/>
              </a:rPr>
              <a:t> </a:t>
            </a:r>
            <a:r>
              <a:rPr kumimoji="0" lang="en-US" sz="1600" b="1" i="0" u="none" strike="noStrike" kern="1200" cap="none" spc="0" normalizeH="0" baseline="0" noProof="0" dirty="0" smtClean="0">
                <a:ln>
                  <a:noFill/>
                </a:ln>
                <a:effectLst/>
                <a:uLnTx/>
                <a:uFillTx/>
                <a:latin typeface="+mn-lt"/>
                <a:ea typeface="+mn-ea"/>
                <a:cs typeface="+mn-cs"/>
              </a:rPr>
              <a:t>VI product is compared with heritage</a:t>
            </a:r>
            <a:r>
              <a:rPr kumimoji="0" lang="en-US" sz="1600" b="1" i="0" u="none" strike="noStrike" kern="1200" cap="none" spc="0" normalizeH="0" noProof="0" dirty="0" smtClean="0">
                <a:ln>
                  <a:noFill/>
                </a:ln>
                <a:effectLst/>
                <a:uLnTx/>
                <a:uFillTx/>
                <a:latin typeface="+mn-lt"/>
                <a:ea typeface="+mn-ea"/>
                <a:cs typeface="+mn-cs"/>
              </a:rPr>
              <a:t> MODIS and AVHRR VI  products.</a:t>
            </a:r>
          </a:p>
          <a:p>
            <a:pPr marL="114300" marR="0" lvl="0" indent="-1143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1600" b="1" dirty="0" smtClean="0"/>
              <a:t>Analysis includes daily and compositing VI and QC maps, maps of VI difference (VIIRS- MODIS, VIIRS-AVHRR), histograms and time series of statistics at biome-by-biome level and globally.</a:t>
            </a:r>
            <a:endParaRPr kumimoji="0" lang="en-US" sz="1600" b="1" i="0" u="none" strike="noStrike" kern="1200" cap="none" spc="0" normalizeH="0" noProof="0" dirty="0" smtClean="0">
              <a:ln>
                <a:noFill/>
              </a:ln>
              <a:effectLst/>
              <a:uLnTx/>
              <a:uFillTx/>
              <a:latin typeface="+mn-lt"/>
              <a:ea typeface="+mn-ea"/>
              <a:cs typeface="+mn-cs"/>
            </a:endParaRPr>
          </a:p>
        </p:txBody>
      </p:sp>
      <p:cxnSp>
        <p:nvCxnSpPr>
          <p:cNvPr id="14" name="Straight Arrow Connector 13"/>
          <p:cNvCxnSpPr/>
          <p:nvPr/>
        </p:nvCxnSpPr>
        <p:spPr>
          <a:xfrm>
            <a:off x="5819632" y="2971800"/>
            <a:ext cx="1143000" cy="381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39614F6A-484E-4C78-9B8E-DE971C9A1EAA}" type="slidenum">
              <a:rPr lang="en-US" smtClean="0"/>
              <a:pPr/>
              <a:t>21</a:t>
            </a:fld>
            <a:endParaRPr lang="en-US"/>
          </a:p>
        </p:txBody>
      </p:sp>
      <p:pic>
        <p:nvPicPr>
          <p:cNvPr id="146434" name="Picture 2" descr="C:\Users\shabanov\Desktop\JPSS\VIIRS_VI_monitor.png"/>
          <p:cNvPicPr>
            <a:picLocks noChangeAspect="1" noChangeArrowheads="1"/>
          </p:cNvPicPr>
          <p:nvPr/>
        </p:nvPicPr>
        <p:blipFill>
          <a:blip r:embed="rId2"/>
          <a:srcRect/>
          <a:stretch>
            <a:fillRect/>
          </a:stretch>
        </p:blipFill>
        <p:spPr bwMode="auto">
          <a:xfrm>
            <a:off x="3581400" y="1104900"/>
            <a:ext cx="5362432" cy="3829050"/>
          </a:xfrm>
          <a:prstGeom prst="rect">
            <a:avLst/>
          </a:prstGeom>
          <a:noFill/>
        </p:spPr>
      </p:pic>
      <p:pic>
        <p:nvPicPr>
          <p:cNvPr id="146435" name="Picture 3" descr="C:\Users\shabanov\Desktop\JPSS\VIVIO_TOC_EVI_2012-12-13.png"/>
          <p:cNvPicPr>
            <a:picLocks noChangeAspect="1" noChangeArrowheads="1"/>
          </p:cNvPicPr>
          <p:nvPr/>
        </p:nvPicPr>
        <p:blipFill>
          <a:blip r:embed="rId3"/>
          <a:srcRect/>
          <a:stretch>
            <a:fillRect/>
          </a:stretch>
        </p:blipFill>
        <p:spPr bwMode="auto">
          <a:xfrm>
            <a:off x="5553074" y="3886930"/>
            <a:ext cx="3252573" cy="1863124"/>
          </a:xfrm>
          <a:prstGeom prst="rect">
            <a:avLst/>
          </a:prstGeom>
          <a:noFill/>
        </p:spPr>
      </p:pic>
      <p:cxnSp>
        <p:nvCxnSpPr>
          <p:cNvPr id="15" name="Straight Arrow Connector 14"/>
          <p:cNvCxnSpPr/>
          <p:nvPr/>
        </p:nvCxnSpPr>
        <p:spPr>
          <a:xfrm>
            <a:off x="5991225" y="3743325"/>
            <a:ext cx="971407"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36F11-A39A-294D-A59D-6180D50ED29D}" type="slidenum">
              <a:rPr lang="en-US" smtClean="0"/>
              <a:pPr/>
              <a:t>22</a:t>
            </a:fld>
            <a:endParaRPr lang="en-US"/>
          </a:p>
        </p:txBody>
      </p:sp>
      <p:grpSp>
        <p:nvGrpSpPr>
          <p:cNvPr id="3" name="Group 2"/>
          <p:cNvGrpSpPr/>
          <p:nvPr/>
        </p:nvGrpSpPr>
        <p:grpSpPr>
          <a:xfrm>
            <a:off x="4238624" y="1119225"/>
            <a:ext cx="4905375" cy="4508486"/>
            <a:chOff x="4238624" y="1190475"/>
            <a:chExt cx="4905375" cy="4508486"/>
          </a:xfrm>
        </p:grpSpPr>
        <p:pic>
          <p:nvPicPr>
            <p:cNvPr id="4" name="Picture 2" descr="C:\Users\shabanov\Desktop\Trash\Biome_distr.png"/>
            <p:cNvPicPr>
              <a:picLocks noChangeAspect="1" noChangeArrowheads="1"/>
            </p:cNvPicPr>
            <p:nvPr/>
          </p:nvPicPr>
          <p:blipFill>
            <a:blip r:embed="rId2" cstate="print"/>
            <a:srcRect/>
            <a:stretch>
              <a:fillRect/>
            </a:stretch>
          </p:blipFill>
          <p:spPr bwMode="auto">
            <a:xfrm>
              <a:off x="4238624" y="4270211"/>
              <a:ext cx="4905375" cy="1428750"/>
            </a:xfrm>
            <a:prstGeom prst="rect">
              <a:avLst/>
            </a:prstGeom>
            <a:noFill/>
          </p:spPr>
        </p:pic>
        <p:pic>
          <p:nvPicPr>
            <p:cNvPr id="5" name="Picture 4" descr="C:\Users\shabanov\Desktop\Trash\MOD12Q1_8BIOMES_2004_LATLON_DATASIZE.LR.hdf.png"/>
            <p:cNvPicPr>
              <a:picLocks noChangeAspect="1" noChangeArrowheads="1"/>
            </p:cNvPicPr>
            <p:nvPr/>
          </p:nvPicPr>
          <p:blipFill>
            <a:blip r:embed="rId3" cstate="print"/>
            <a:srcRect t="2441"/>
            <a:stretch>
              <a:fillRect/>
            </a:stretch>
          </p:blipFill>
          <p:spPr bwMode="auto">
            <a:xfrm>
              <a:off x="4732760" y="1810379"/>
              <a:ext cx="4316730" cy="2412332"/>
            </a:xfrm>
            <a:prstGeom prst="rect">
              <a:avLst/>
            </a:prstGeom>
            <a:noFill/>
          </p:spPr>
        </p:pic>
        <p:sp>
          <p:nvSpPr>
            <p:cNvPr id="6" name="Title 1"/>
            <p:cNvSpPr txBox="1">
              <a:spLocks/>
            </p:cNvSpPr>
            <p:nvPr/>
          </p:nvSpPr>
          <p:spPr>
            <a:xfrm>
              <a:off x="4496790" y="1190475"/>
              <a:ext cx="4457700" cy="457200"/>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MODIS LAI/FPAR </a:t>
              </a:r>
              <a:r>
                <a:rPr kumimoji="0" lang="en-US" sz="2000" b="1" i="0" u="none" strike="noStrike" kern="1200" cap="none" spc="0" normalizeH="0" baseline="0" noProof="0" dirty="0" smtClean="0">
                  <a:ln>
                    <a:noFill/>
                  </a:ln>
                  <a:effectLst/>
                  <a:uLnTx/>
                  <a:uFillTx/>
                  <a:latin typeface="+mj-lt"/>
                  <a:ea typeface="+mj-ea"/>
                  <a:cs typeface="+mj-cs"/>
                </a:rPr>
                <a:t>6</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-biome Land Cover</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grpSp>
      <p:sp>
        <p:nvSpPr>
          <p:cNvPr id="8" name="Title 1"/>
          <p:cNvSpPr txBox="1">
            <a:spLocks/>
          </p:cNvSpPr>
          <p:nvPr/>
        </p:nvSpPr>
        <p:spPr>
          <a:xfrm>
            <a:off x="1" y="4949"/>
            <a:ext cx="9143998" cy="8990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chemeClr val="tx1"/>
                </a:solidFill>
                <a:effectLst/>
                <a:uLnTx/>
                <a:uFillTx/>
                <a:latin typeface="+mj-lt"/>
                <a:ea typeface="+mj-ea"/>
                <a:cs typeface="+mj-cs"/>
              </a:rPr>
              <a:t>Beta Maturity Evaluation</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94999" y="1124841"/>
            <a:ext cx="4143625" cy="4462760"/>
          </a:xfrm>
          <a:prstGeom prst="rect">
            <a:avLst/>
          </a:prstGeom>
          <a:noFill/>
        </p:spPr>
        <p:txBody>
          <a:bodyPr wrap="square" rtlCol="0">
            <a:spAutoFit/>
          </a:bodyPr>
          <a:lstStyle/>
          <a:p>
            <a:pPr algn="ctr"/>
            <a:r>
              <a:rPr lang="en-US" sz="3200" b="1" dirty="0" smtClean="0"/>
              <a:t>Data sets analyzed</a:t>
            </a:r>
          </a:p>
          <a:p>
            <a:pPr algn="ctr"/>
            <a:endParaRPr lang="en-US" b="1" dirty="0" smtClean="0"/>
          </a:p>
          <a:p>
            <a:pPr marL="285750" indent="-285750">
              <a:buFont typeface="Arial" pitchFamily="34" charset="0"/>
              <a:buChar char="•"/>
            </a:pPr>
            <a:r>
              <a:rPr lang="en-US" b="1" dirty="0" smtClean="0"/>
              <a:t>Global </a:t>
            </a:r>
            <a:r>
              <a:rPr lang="en-US" b="1" u="sng" dirty="0" smtClean="0"/>
              <a:t>VIIRS</a:t>
            </a:r>
            <a:r>
              <a:rPr lang="en-US" b="1" dirty="0" smtClean="0"/>
              <a:t>, </a:t>
            </a:r>
            <a:r>
              <a:rPr lang="en-US" b="1" u="sng" dirty="0" smtClean="0"/>
              <a:t>MODIS</a:t>
            </a:r>
            <a:r>
              <a:rPr lang="en-US" b="1" dirty="0" smtClean="0"/>
              <a:t> and </a:t>
            </a:r>
            <a:r>
              <a:rPr lang="en-US" b="1" u="sng" dirty="0" smtClean="0"/>
              <a:t>AVHRR VI products</a:t>
            </a:r>
            <a:r>
              <a:rPr lang="en-US" b="1" dirty="0" smtClean="0"/>
              <a:t>  from March to July 2012.</a:t>
            </a:r>
          </a:p>
          <a:p>
            <a:pPr marL="285750" indent="-285750">
              <a:buFont typeface="Arial" pitchFamily="34" charset="0"/>
              <a:buChar char="•"/>
            </a:pPr>
            <a:r>
              <a:rPr lang="en-US" b="1" dirty="0" smtClean="0"/>
              <a:t>VIIRS daily and compositing VI products corresponding to MODIS and AVHRR data sets.</a:t>
            </a:r>
          </a:p>
          <a:p>
            <a:pPr marL="285750" indent="-285750">
              <a:buFont typeface="Arial" pitchFamily="34" charset="0"/>
              <a:buChar char="•"/>
            </a:pPr>
            <a:r>
              <a:rPr lang="en-US" b="1" dirty="0" smtClean="0"/>
              <a:t>MODIS vegetation index TOC-EVI 16-day composites</a:t>
            </a:r>
          </a:p>
          <a:p>
            <a:pPr marL="285750" indent="-285750">
              <a:buFont typeface="Arial" pitchFamily="34" charset="0"/>
              <a:buChar char="•"/>
            </a:pPr>
            <a:r>
              <a:rPr lang="en-US" b="1" dirty="0" smtClean="0"/>
              <a:t> NOAA-18 AVHRR TOA-NDVI 7day composites.</a:t>
            </a:r>
          </a:p>
          <a:p>
            <a:pPr marL="285750" indent="-285750">
              <a:buFont typeface="Arial" pitchFamily="34" charset="0"/>
              <a:buChar char="•"/>
            </a:pPr>
            <a:r>
              <a:rPr lang="en-US" b="1" dirty="0" smtClean="0"/>
              <a:t> MODIS Land cover LAI/FPAR </a:t>
            </a:r>
          </a:p>
          <a:p>
            <a:pPr marL="285750" indent="-285750"/>
            <a:r>
              <a:rPr lang="en-US" b="1" dirty="0" smtClean="0"/>
              <a:t>	6-biomes land cover, annual product, ancillary data set, allowing biome-level analysis</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MODIS vs. Suomi NPP VIIRS</a:t>
            </a:r>
            <a:br>
              <a:rPr lang="en-US" b="1" dirty="0" smtClean="0"/>
            </a:br>
            <a:r>
              <a:rPr lang="en-US" b="1" dirty="0" smtClean="0"/>
              <a:t>Enhanced Vegetation Index (EVI)</a:t>
            </a:r>
            <a:endParaRPr lang="en-US"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dirty="0"/>
          </a:p>
        </p:txBody>
      </p:sp>
      <p:sp>
        <p:nvSpPr>
          <p:cNvPr id="10" name="Title 1"/>
          <p:cNvSpPr txBox="1">
            <a:spLocks/>
          </p:cNvSpPr>
          <p:nvPr/>
        </p:nvSpPr>
        <p:spPr>
          <a:xfrm rot="5400000">
            <a:off x="-2715412" y="3747257"/>
            <a:ext cx="5840491"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VIIRS </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MODIS </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Difference VIIRS minus MODIS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extBox 10"/>
          <p:cNvSpPr txBox="1"/>
          <p:nvPr/>
        </p:nvSpPr>
        <p:spPr>
          <a:xfrm>
            <a:off x="3783940" y="1066371"/>
            <a:ext cx="5164616" cy="2400657"/>
          </a:xfrm>
          <a:prstGeom prst="rect">
            <a:avLst/>
          </a:prstGeom>
          <a:noFill/>
        </p:spPr>
        <p:txBody>
          <a:bodyPr wrap="square" rtlCol="0">
            <a:spAutoFit/>
          </a:bodyPr>
          <a:lstStyle/>
          <a:p>
            <a:pPr marL="174625" indent="-174625">
              <a:buFont typeface="Arial" pitchFamily="34" charset="0"/>
              <a:buChar char="•"/>
            </a:pPr>
            <a:r>
              <a:rPr lang="en-US" sz="1500" b="1" dirty="0" smtClean="0"/>
              <a:t>Analysis of </a:t>
            </a:r>
            <a:r>
              <a:rPr lang="en-US" sz="1500" b="1" u="sng" dirty="0" smtClean="0"/>
              <a:t>daily</a:t>
            </a:r>
            <a:r>
              <a:rPr lang="en-US" sz="1500" b="1" dirty="0" smtClean="0"/>
              <a:t> VIIRS TOC-EVI (VIIRS: July 18, 2012, vs. MODIS: July 11 – July 26, 2012)</a:t>
            </a:r>
          </a:p>
          <a:p>
            <a:pPr marL="174625" indent="-174625">
              <a:buFont typeface="Arial" pitchFamily="34" charset="0"/>
              <a:buChar char="•"/>
            </a:pPr>
            <a:r>
              <a:rPr lang="en-US" sz="1500" b="1" dirty="0" smtClean="0"/>
              <a:t>Overall, spatial patterns and histograms of VIIRS and MODIS TOC EVI are consistent</a:t>
            </a:r>
          </a:p>
          <a:p>
            <a:pPr marL="174625" indent="-174625">
              <a:buFont typeface="Arial" pitchFamily="34" charset="0"/>
              <a:buChar char="•"/>
            </a:pPr>
            <a:r>
              <a:rPr lang="en-US" sz="1500" b="1" dirty="0" smtClean="0"/>
              <a:t>However, VIIRS TOC EVI exhibits anomalously high values over snow-covered areas at high SZA (i.e., Greenland)</a:t>
            </a:r>
          </a:p>
          <a:p>
            <a:pPr marL="174625" indent="-174625">
              <a:buFont typeface="Arial" pitchFamily="34" charset="0"/>
              <a:buChar char="•"/>
            </a:pPr>
            <a:r>
              <a:rPr lang="en-US" sz="1500" b="1" dirty="0" smtClean="0"/>
              <a:t>Also cloud leakage is pronounced at Northern latitudes (patterns of unusually low VI or negative difference). Those also can bee seen in histograms, as increased weight at low VI values.</a:t>
            </a:r>
            <a:endParaRPr lang="en-US" sz="1500" dirty="0"/>
          </a:p>
        </p:txBody>
      </p:sp>
      <p:pic>
        <p:nvPicPr>
          <p:cNvPr id="15" name="Picture 3" descr="C:\Users\shabanov\Desktop\Trash\VIVIO_TOC_EVI_2012-07-18.png"/>
          <p:cNvPicPr>
            <a:picLocks noChangeAspect="1" noChangeArrowheads="1"/>
          </p:cNvPicPr>
          <p:nvPr/>
        </p:nvPicPr>
        <p:blipFill>
          <a:blip r:embed="rId2" cstate="print"/>
          <a:srcRect/>
          <a:stretch>
            <a:fillRect/>
          </a:stretch>
        </p:blipFill>
        <p:spPr bwMode="auto">
          <a:xfrm>
            <a:off x="335961" y="962081"/>
            <a:ext cx="3336319" cy="1911096"/>
          </a:xfrm>
          <a:prstGeom prst="rect">
            <a:avLst/>
          </a:prstGeom>
          <a:noFill/>
        </p:spPr>
      </p:pic>
      <p:pic>
        <p:nvPicPr>
          <p:cNvPr id="16" name="Picture 3" descr="C:\Users\shabanov\Desktop\JPSS\B-release\PICS\MOD13A2_TOC_EVI_2012-07-11.png"/>
          <p:cNvPicPr>
            <a:picLocks noChangeAspect="1" noChangeArrowheads="1"/>
          </p:cNvPicPr>
          <p:nvPr/>
        </p:nvPicPr>
        <p:blipFill>
          <a:blip r:embed="rId3" cstate="print"/>
          <a:srcRect/>
          <a:stretch>
            <a:fillRect/>
          </a:stretch>
        </p:blipFill>
        <p:spPr bwMode="auto">
          <a:xfrm>
            <a:off x="318955" y="2753313"/>
            <a:ext cx="3336320" cy="1911096"/>
          </a:xfrm>
          <a:prstGeom prst="rect">
            <a:avLst/>
          </a:prstGeom>
          <a:noFill/>
        </p:spPr>
      </p:pic>
      <p:pic>
        <p:nvPicPr>
          <p:cNvPr id="17" name="Picture 2" descr="C:\Users\shabanov\Desktop\Trash\VIVIO-MOD13A2_TOC_EVI_2012-07-18.png"/>
          <p:cNvPicPr>
            <a:picLocks noChangeAspect="1" noChangeArrowheads="1"/>
          </p:cNvPicPr>
          <p:nvPr/>
        </p:nvPicPr>
        <p:blipFill>
          <a:blip r:embed="rId4" cstate="print"/>
          <a:srcRect/>
          <a:stretch>
            <a:fillRect/>
          </a:stretch>
        </p:blipFill>
        <p:spPr bwMode="auto">
          <a:xfrm>
            <a:off x="326436" y="4702259"/>
            <a:ext cx="3336320" cy="1911096"/>
          </a:xfrm>
          <a:prstGeom prst="rect">
            <a:avLst/>
          </a:prstGeom>
          <a:noFill/>
        </p:spPr>
      </p:pic>
      <p:pic>
        <p:nvPicPr>
          <p:cNvPr id="18" name="Picture 2" descr="C:\Users\shabanov\Desktop\Trash\VIVIO-MOD13A2_TOC_EVI_2012-07-18.png"/>
          <p:cNvPicPr>
            <a:picLocks noChangeAspect="1" noChangeArrowheads="1"/>
          </p:cNvPicPr>
          <p:nvPr/>
        </p:nvPicPr>
        <p:blipFill>
          <a:blip r:embed="rId5" cstate="print"/>
          <a:srcRect/>
          <a:stretch>
            <a:fillRect/>
          </a:stretch>
        </p:blipFill>
        <p:spPr bwMode="auto">
          <a:xfrm>
            <a:off x="3783939" y="3630735"/>
            <a:ext cx="5026686" cy="30175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MODIS vs. Suomi NPP VIIRS</a:t>
            </a:r>
            <a:br>
              <a:rPr lang="en-US" b="1" dirty="0" smtClean="0"/>
            </a:br>
            <a:r>
              <a:rPr lang="en-US" b="1" dirty="0" smtClean="0"/>
              <a:t>Enhanced Vegetation Index (EVI)</a:t>
            </a:r>
            <a:endParaRPr lang="en-US"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dirty="0"/>
          </a:p>
        </p:txBody>
      </p:sp>
      <p:grpSp>
        <p:nvGrpSpPr>
          <p:cNvPr id="11" name="Group 10"/>
          <p:cNvGrpSpPr/>
          <p:nvPr/>
        </p:nvGrpSpPr>
        <p:grpSpPr>
          <a:xfrm>
            <a:off x="325627" y="981886"/>
            <a:ext cx="3345987" cy="5697965"/>
            <a:chOff x="325627" y="981886"/>
            <a:chExt cx="3345987" cy="5697965"/>
          </a:xfrm>
        </p:grpSpPr>
        <p:pic>
          <p:nvPicPr>
            <p:cNvPr id="5" name="Picture 3" descr="C:\Users\shabanov\Desktop\Trash\VIVIO_TOC_EVI_2012-07-11.png"/>
            <p:cNvPicPr>
              <a:picLocks noChangeAspect="1" noChangeArrowheads="1"/>
            </p:cNvPicPr>
            <p:nvPr/>
          </p:nvPicPr>
          <p:blipFill>
            <a:blip r:embed="rId2" cstate="print"/>
            <a:srcRect/>
            <a:stretch>
              <a:fillRect/>
            </a:stretch>
          </p:blipFill>
          <p:spPr bwMode="auto">
            <a:xfrm>
              <a:off x="325627" y="981886"/>
              <a:ext cx="3335655" cy="1910715"/>
            </a:xfrm>
            <a:prstGeom prst="rect">
              <a:avLst/>
            </a:prstGeom>
            <a:noFill/>
          </p:spPr>
        </p:pic>
        <p:pic>
          <p:nvPicPr>
            <p:cNvPr id="6" name="Picture 3" descr="C:\Users\shabanov\Desktop\JPSS\B-release\PICS\MOD13A2_TOC_EVI_2012-07-11.png"/>
            <p:cNvPicPr>
              <a:picLocks noChangeAspect="1" noChangeArrowheads="1"/>
            </p:cNvPicPr>
            <p:nvPr/>
          </p:nvPicPr>
          <p:blipFill>
            <a:blip r:embed="rId3" cstate="print"/>
            <a:srcRect/>
            <a:stretch>
              <a:fillRect/>
            </a:stretch>
          </p:blipFill>
          <p:spPr bwMode="auto">
            <a:xfrm>
              <a:off x="335959" y="2766161"/>
              <a:ext cx="3335655" cy="1910715"/>
            </a:xfrm>
            <a:prstGeom prst="rect">
              <a:avLst/>
            </a:prstGeom>
            <a:noFill/>
          </p:spPr>
        </p:pic>
        <p:pic>
          <p:nvPicPr>
            <p:cNvPr id="7" name="Picture 2" descr="C:\Users\shabanov\Desktop\Trash\VIVIO-MOD13A2_TOC_EVI_2012-07-11.png"/>
            <p:cNvPicPr>
              <a:picLocks noChangeAspect="1" noChangeArrowheads="1"/>
            </p:cNvPicPr>
            <p:nvPr/>
          </p:nvPicPr>
          <p:blipFill>
            <a:blip r:embed="rId4" cstate="print"/>
            <a:srcRect/>
            <a:stretch>
              <a:fillRect/>
            </a:stretch>
          </p:blipFill>
          <p:spPr bwMode="auto">
            <a:xfrm>
              <a:off x="335959" y="4769136"/>
              <a:ext cx="3335655" cy="1910715"/>
            </a:xfrm>
            <a:prstGeom prst="rect">
              <a:avLst/>
            </a:prstGeom>
            <a:noFill/>
          </p:spPr>
        </p:pic>
      </p:grpSp>
      <p:sp>
        <p:nvSpPr>
          <p:cNvPr id="10" name="Title 1"/>
          <p:cNvSpPr txBox="1">
            <a:spLocks/>
          </p:cNvSpPr>
          <p:nvPr/>
        </p:nvSpPr>
        <p:spPr>
          <a:xfrm rot="5400000">
            <a:off x="-2715412" y="3747257"/>
            <a:ext cx="5840491"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VIIRS </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MODIS </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Difference VIIRS minus MODIS</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descr="C:\Users\shabanov\Desktop\Trash\VIVIO-MOD13A2_TOC_NDVI_2012-07-11.png"/>
          <p:cNvPicPr>
            <a:picLocks noChangeAspect="1" noChangeArrowheads="1"/>
          </p:cNvPicPr>
          <p:nvPr/>
        </p:nvPicPr>
        <p:blipFill>
          <a:blip r:embed="rId5" cstate="print"/>
          <a:srcRect/>
          <a:stretch>
            <a:fillRect/>
          </a:stretch>
        </p:blipFill>
        <p:spPr bwMode="auto">
          <a:xfrm>
            <a:off x="3766989" y="3425064"/>
            <a:ext cx="5331333" cy="3200400"/>
          </a:xfrm>
          <a:prstGeom prst="rect">
            <a:avLst/>
          </a:prstGeom>
          <a:noFill/>
        </p:spPr>
      </p:pic>
      <p:sp>
        <p:nvSpPr>
          <p:cNvPr id="15" name="TextBox 14"/>
          <p:cNvSpPr txBox="1"/>
          <p:nvPr/>
        </p:nvSpPr>
        <p:spPr>
          <a:xfrm>
            <a:off x="3783940" y="1066371"/>
            <a:ext cx="5164616" cy="2400657"/>
          </a:xfrm>
          <a:prstGeom prst="rect">
            <a:avLst/>
          </a:prstGeom>
          <a:noFill/>
        </p:spPr>
        <p:txBody>
          <a:bodyPr wrap="square" rtlCol="0">
            <a:spAutoFit/>
          </a:bodyPr>
          <a:lstStyle/>
          <a:p>
            <a:pPr marL="174625" indent="-174625">
              <a:buFont typeface="Arial" pitchFamily="34" charset="0"/>
              <a:buChar char="•"/>
            </a:pPr>
            <a:r>
              <a:rPr lang="en-US" sz="1500" b="1" dirty="0" smtClean="0"/>
              <a:t>Analysis of </a:t>
            </a:r>
            <a:r>
              <a:rPr lang="en-US" sz="1500" b="1" u="sng" dirty="0" smtClean="0"/>
              <a:t>16-day compositing</a:t>
            </a:r>
            <a:r>
              <a:rPr lang="en-US" sz="1500" b="1" dirty="0" smtClean="0"/>
              <a:t> VIIRS TOC-EVI (VIIRS and MODIS for: July 11 – July 26, 2012)</a:t>
            </a:r>
          </a:p>
          <a:p>
            <a:pPr marL="174625" indent="-174625">
              <a:buFont typeface="Arial" pitchFamily="34" charset="0"/>
              <a:buChar char="•"/>
            </a:pPr>
            <a:r>
              <a:rPr lang="en-US" sz="1500" b="1" dirty="0" smtClean="0"/>
              <a:t>16-day Compositing removes gaps associated with cloudy pixels</a:t>
            </a:r>
          </a:p>
          <a:p>
            <a:pPr marL="174625" indent="-174625">
              <a:buFont typeface="Arial" pitchFamily="34" charset="0"/>
              <a:buChar char="•"/>
            </a:pPr>
            <a:r>
              <a:rPr lang="en-US" sz="1500" b="1" dirty="0" smtClean="0"/>
              <a:t>Compositing also removes low VI values (due to cloud under screening).</a:t>
            </a:r>
          </a:p>
          <a:p>
            <a:pPr marL="174625" indent="-174625">
              <a:buFont typeface="Arial" pitchFamily="34" charset="0"/>
              <a:buChar char="•"/>
            </a:pPr>
            <a:r>
              <a:rPr lang="en-US" sz="1500" b="1" dirty="0" smtClean="0"/>
              <a:t>However, simplified compositing implemented (selection of closest to nadir observations) is not up to MODIS accuracy, due to current limitations of VIIRS QC (i.e., lack of aerosol contamination level)</a:t>
            </a:r>
            <a:endParaRPr lang="en-US" sz="1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MODIS vs. Suomi NPP VIIRS</a:t>
            </a:r>
            <a:br>
              <a:rPr lang="en-US" b="1" dirty="0" smtClean="0"/>
            </a:br>
            <a:r>
              <a:rPr lang="en-US" b="1" dirty="0" smtClean="0"/>
              <a:t>Enhanced Vegetation Index (EVI)</a:t>
            </a:r>
            <a:endParaRPr lang="en-US"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dirty="0"/>
          </a:p>
        </p:txBody>
      </p:sp>
      <p:pic>
        <p:nvPicPr>
          <p:cNvPr id="14" name="Picture 2" descr="C:\Users\shabanov\Desktop\Trash\Mean_STD_R2.TOC_EVI.png"/>
          <p:cNvPicPr>
            <a:picLocks noChangeAspect="1" noChangeArrowheads="1"/>
          </p:cNvPicPr>
          <p:nvPr/>
        </p:nvPicPr>
        <p:blipFill>
          <a:blip r:embed="rId2" cstate="print"/>
          <a:srcRect t="4800" b="33600"/>
          <a:stretch>
            <a:fillRect/>
          </a:stretch>
        </p:blipFill>
        <p:spPr bwMode="auto">
          <a:xfrm>
            <a:off x="4083389" y="4141629"/>
            <a:ext cx="4861155" cy="1796686"/>
          </a:xfrm>
          <a:prstGeom prst="rect">
            <a:avLst/>
          </a:prstGeom>
          <a:noFill/>
        </p:spPr>
      </p:pic>
      <p:sp>
        <p:nvSpPr>
          <p:cNvPr id="15" name="Title 1"/>
          <p:cNvSpPr txBox="1">
            <a:spLocks/>
          </p:cNvSpPr>
          <p:nvPr/>
        </p:nvSpPr>
        <p:spPr>
          <a:xfrm>
            <a:off x="152400" y="937220"/>
            <a:ext cx="8915400" cy="457200"/>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Time Series of VIIRS-</a:t>
            </a:r>
            <a:r>
              <a:rPr kumimoji="0" lang="en-US" sz="2000" b="1" i="0" u="none" strike="noStrike" kern="1200" cap="none" spc="0" normalizeH="0" noProof="0" dirty="0" smtClean="0">
                <a:ln>
                  <a:noFill/>
                </a:ln>
                <a:solidFill>
                  <a:schemeClr val="tx1"/>
                </a:solidFill>
                <a:effectLst/>
                <a:uLnTx/>
                <a:uFillTx/>
                <a:latin typeface="+mj-lt"/>
                <a:ea typeface="+mj-ea"/>
                <a:cs typeface="+mj-cs"/>
              </a:rPr>
              <a:t>MODIS TOC EVI</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3" descr="C:\Users\shabanov\Desktop\Trash\Mean_STD_R2.TOC_EVI.png"/>
          <p:cNvPicPr>
            <a:picLocks noChangeAspect="1" noChangeArrowheads="1"/>
          </p:cNvPicPr>
          <p:nvPr/>
        </p:nvPicPr>
        <p:blipFill>
          <a:blip r:embed="rId3" cstate="print"/>
          <a:srcRect t="4800" b="32715"/>
          <a:stretch>
            <a:fillRect/>
          </a:stretch>
        </p:blipFill>
        <p:spPr bwMode="auto">
          <a:xfrm>
            <a:off x="152400" y="1457296"/>
            <a:ext cx="5334000" cy="1999759"/>
          </a:xfrm>
          <a:prstGeom prst="rect">
            <a:avLst/>
          </a:prstGeom>
          <a:noFill/>
        </p:spPr>
      </p:pic>
      <p:sp>
        <p:nvSpPr>
          <p:cNvPr id="9" name="Content Placeholder 2"/>
          <p:cNvSpPr txBox="1">
            <a:spLocks/>
          </p:cNvSpPr>
          <p:nvPr/>
        </p:nvSpPr>
        <p:spPr>
          <a:xfrm>
            <a:off x="5579771" y="1475854"/>
            <a:ext cx="3276600" cy="2226821"/>
          </a:xfrm>
          <a:prstGeom prst="rect">
            <a:avLst/>
          </a:prstGeom>
        </p:spPr>
        <p:txBody>
          <a:bodyPr vert="horz" lIns="91440" tIns="45720" rIns="91440" bIns="45720" rtlCol="0">
            <a:normAutofit fontScale="85000" lnSpcReduction="10000"/>
          </a:bodyPr>
          <a:lstStyle/>
          <a:p>
            <a:pPr marL="115888" lvl="0" indent="-115888" defTabSz="914400">
              <a:spcBef>
                <a:spcPct val="20000"/>
              </a:spcBef>
              <a:buFont typeface="Arial" pitchFamily="34" charset="0"/>
              <a:buChar char="•"/>
              <a:defRPr/>
            </a:pPr>
            <a:r>
              <a:rPr lang="en-US" sz="1600" b="1" dirty="0" smtClean="0"/>
              <a:t>Daily VIIRS TOC EVI systematically underestimates compositing MODIS  TOC EVI at the global scale. This is due to cloud leakage in VIIRS Cloud Mask. This is especially noticeable over Needle leaf forest (Northern high latitudes)</a:t>
            </a:r>
          </a:p>
          <a:p>
            <a:pPr marL="115888" lvl="0" indent="-115888" defTabSz="914400">
              <a:spcBef>
                <a:spcPct val="20000"/>
              </a:spcBef>
              <a:buFont typeface="Arial" pitchFamily="34" charset="0"/>
              <a:buChar char="•"/>
              <a:defRPr/>
            </a:pPr>
            <a:endParaRPr lang="en-US" sz="1600" b="1" dirty="0" smtClean="0"/>
          </a:p>
          <a:p>
            <a:pPr marL="115888" lvl="0" indent="-115888" defTabSz="914400">
              <a:spcBef>
                <a:spcPct val="20000"/>
              </a:spcBef>
              <a:buFont typeface="Arial" pitchFamily="34" charset="0"/>
              <a:buChar char="•"/>
              <a:defRPr/>
            </a:pPr>
            <a:r>
              <a:rPr lang="en-US" sz="1600" b="1" dirty="0" smtClean="0"/>
              <a:t>This discrepancy has an increasing trend from Spring to Summer probably due to natural seasonality of cloud coverage</a:t>
            </a:r>
            <a:endParaRPr lang="en-US" sz="1600" b="1" baseline="0" dirty="0" smtClean="0"/>
          </a:p>
        </p:txBody>
      </p:sp>
      <p:sp>
        <p:nvSpPr>
          <p:cNvPr id="10" name="Content Placeholder 2"/>
          <p:cNvSpPr txBox="1">
            <a:spLocks/>
          </p:cNvSpPr>
          <p:nvPr/>
        </p:nvSpPr>
        <p:spPr>
          <a:xfrm>
            <a:off x="296214" y="4430331"/>
            <a:ext cx="3437586" cy="1507983"/>
          </a:xfrm>
          <a:prstGeom prst="rect">
            <a:avLst/>
          </a:prstGeom>
        </p:spPr>
        <p:txBody>
          <a:bodyPr vert="horz" lIns="91440" tIns="45720" rIns="91440" bIns="45720" rtlCol="0">
            <a:normAutofit/>
          </a:bodyPr>
          <a:lstStyle/>
          <a:p>
            <a:pPr marL="115888" lvl="0" indent="-115888" defTabSz="914400">
              <a:spcBef>
                <a:spcPct val="20000"/>
              </a:spcBef>
              <a:buFont typeface="Arial" pitchFamily="34" charset="0"/>
              <a:buChar char="•"/>
              <a:defRPr/>
            </a:pPr>
            <a:r>
              <a:rPr lang="en-US" sz="1600" b="1" dirty="0" smtClean="0"/>
              <a:t>Compositing virtually removes systematic bias between VIIRS and MODIS TOC EVI, and decreases STD, especially for Needle leaf forests.</a:t>
            </a:r>
          </a:p>
          <a:p>
            <a:pPr marL="115888" lvl="0" indent="-115888" defTabSz="914400">
              <a:spcBef>
                <a:spcPct val="20000"/>
              </a:spcBef>
              <a:buFont typeface="Arial" pitchFamily="34" charset="0"/>
              <a:buChar char="•"/>
              <a:defRPr/>
            </a:pPr>
            <a:endParaRPr lang="en-US" sz="16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AVHRR vs. Suomi NPP VIIRS</a:t>
            </a:r>
            <a:br>
              <a:rPr lang="en-US" b="1" dirty="0" smtClean="0"/>
            </a:br>
            <a:r>
              <a:rPr lang="en-US" sz="3100" b="1" dirty="0" smtClean="0"/>
              <a:t>Normalized Difference Vegetation Index (NDVI)</a:t>
            </a:r>
            <a:endParaRPr lang="en-US" sz="31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26</a:t>
            </a:fld>
            <a:endParaRPr lang="en-US"/>
          </a:p>
        </p:txBody>
      </p:sp>
      <p:sp>
        <p:nvSpPr>
          <p:cNvPr id="5" name="Title 1"/>
          <p:cNvSpPr txBox="1">
            <a:spLocks/>
          </p:cNvSpPr>
          <p:nvPr/>
        </p:nvSpPr>
        <p:spPr>
          <a:xfrm rot="5400000">
            <a:off x="-2715412" y="3747257"/>
            <a:ext cx="5840491"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VIIRS </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AVHRR</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Difference VIIRS minus AVHRR</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descr="C:\Users\shabanov\Desktop\Trash\AVHRR_TOA_NDVI_2012-07-15.png"/>
          <p:cNvPicPr>
            <a:picLocks noChangeAspect="1" noChangeArrowheads="1"/>
          </p:cNvPicPr>
          <p:nvPr/>
        </p:nvPicPr>
        <p:blipFill>
          <a:blip r:embed="rId2" cstate="print"/>
          <a:srcRect/>
          <a:stretch>
            <a:fillRect/>
          </a:stretch>
        </p:blipFill>
        <p:spPr bwMode="auto">
          <a:xfrm>
            <a:off x="348319" y="2949263"/>
            <a:ext cx="3335655" cy="1910715"/>
          </a:xfrm>
          <a:prstGeom prst="rect">
            <a:avLst/>
          </a:prstGeom>
          <a:noFill/>
        </p:spPr>
      </p:pic>
      <p:pic>
        <p:nvPicPr>
          <p:cNvPr id="13" name="Picture 12" descr="C:\Users\shabanov\Desktop\Trash\VIVIO_TOA_NDVI_2012-07-18.png"/>
          <p:cNvPicPr>
            <a:picLocks noChangeAspect="1" noChangeArrowheads="1"/>
          </p:cNvPicPr>
          <p:nvPr/>
        </p:nvPicPr>
        <p:blipFill>
          <a:blip r:embed="rId3" cstate="print"/>
          <a:srcRect/>
          <a:stretch>
            <a:fillRect/>
          </a:stretch>
        </p:blipFill>
        <p:spPr bwMode="auto">
          <a:xfrm>
            <a:off x="334583" y="1017511"/>
            <a:ext cx="3336320" cy="1911096"/>
          </a:xfrm>
          <a:prstGeom prst="rect">
            <a:avLst/>
          </a:prstGeom>
          <a:noFill/>
        </p:spPr>
      </p:pic>
      <p:pic>
        <p:nvPicPr>
          <p:cNvPr id="15" name="Picture 14" descr="C:\Users\shabanov\Desktop\Trash\VIVIO-AVHRR_TOA_NDVI_2012-07-18.png"/>
          <p:cNvPicPr>
            <a:picLocks noChangeAspect="1" noChangeArrowheads="1"/>
          </p:cNvPicPr>
          <p:nvPr/>
        </p:nvPicPr>
        <p:blipFill>
          <a:blip r:embed="rId4" cstate="print"/>
          <a:srcRect/>
          <a:stretch>
            <a:fillRect/>
          </a:stretch>
        </p:blipFill>
        <p:spPr bwMode="auto">
          <a:xfrm>
            <a:off x="347530" y="4845676"/>
            <a:ext cx="3336320" cy="1911096"/>
          </a:xfrm>
          <a:prstGeom prst="rect">
            <a:avLst/>
          </a:prstGeom>
          <a:noFill/>
        </p:spPr>
      </p:pic>
      <p:pic>
        <p:nvPicPr>
          <p:cNvPr id="16" name="Picture 2" descr="C:\Users\shabanov\Desktop\JPSS\B-release\PICS\VIVIO-AVHRR_TOA_NDVI_2012-07-25.png"/>
          <p:cNvPicPr>
            <a:picLocks noChangeAspect="1" noChangeArrowheads="1"/>
          </p:cNvPicPr>
          <p:nvPr/>
        </p:nvPicPr>
        <p:blipFill>
          <a:blip r:embed="rId5" cstate="print"/>
          <a:srcRect/>
          <a:stretch>
            <a:fillRect/>
          </a:stretch>
        </p:blipFill>
        <p:spPr bwMode="auto">
          <a:xfrm>
            <a:off x="3937022" y="3688070"/>
            <a:ext cx="5026686" cy="3017520"/>
          </a:xfrm>
          <a:prstGeom prst="rect">
            <a:avLst/>
          </a:prstGeom>
          <a:noFill/>
        </p:spPr>
      </p:pic>
      <p:sp>
        <p:nvSpPr>
          <p:cNvPr id="18" name="TextBox 17"/>
          <p:cNvSpPr txBox="1"/>
          <p:nvPr/>
        </p:nvSpPr>
        <p:spPr>
          <a:xfrm>
            <a:off x="3818586" y="1032866"/>
            <a:ext cx="5228822" cy="2631490"/>
          </a:xfrm>
          <a:prstGeom prst="rect">
            <a:avLst/>
          </a:prstGeom>
          <a:noFill/>
        </p:spPr>
        <p:txBody>
          <a:bodyPr wrap="square" rtlCol="0">
            <a:spAutoFit/>
          </a:bodyPr>
          <a:lstStyle/>
          <a:p>
            <a:pPr marL="174625" indent="-174625">
              <a:buFont typeface="Arial" pitchFamily="34" charset="0"/>
              <a:buChar char="•"/>
            </a:pPr>
            <a:r>
              <a:rPr lang="en-US" sz="1500" b="1" dirty="0" smtClean="0"/>
              <a:t>Analysis of </a:t>
            </a:r>
            <a:r>
              <a:rPr lang="en-US" sz="1500" b="1" u="sng" dirty="0" smtClean="0"/>
              <a:t>daily</a:t>
            </a:r>
            <a:r>
              <a:rPr lang="en-US" sz="1500" b="1" dirty="0" smtClean="0"/>
              <a:t> VIIRS TOA-NDVI (VIIRS: July 15, 2012, vs. NOAA-18 AVHRR: July 15 – July 21, 2012)</a:t>
            </a:r>
          </a:p>
          <a:p>
            <a:pPr marL="174625" indent="-174625">
              <a:buFont typeface="Arial" pitchFamily="34" charset="0"/>
              <a:buChar char="•"/>
            </a:pPr>
            <a:r>
              <a:rPr lang="en-US" sz="1500" b="1" dirty="0" smtClean="0"/>
              <a:t>Overall, spatial patterns and histograms of VIIRS and AVHRR TOA NDVI are consistent</a:t>
            </a:r>
          </a:p>
          <a:p>
            <a:pPr marL="174625" indent="-174625">
              <a:buFont typeface="Arial" pitchFamily="34" charset="0"/>
              <a:buChar char="•"/>
            </a:pPr>
            <a:r>
              <a:rPr lang="en-US" sz="1500" b="1" dirty="0" smtClean="0"/>
              <a:t>VIIRS NDVI is higher than AVHRR NDVI especially at the Southern hemisphere (this is probably a radiometric effect arising due to large differences in sensor bandwidths)</a:t>
            </a:r>
          </a:p>
          <a:p>
            <a:pPr marL="174625" indent="-174625">
              <a:buFont typeface="Arial" pitchFamily="34" charset="0"/>
              <a:buChar char="•"/>
            </a:pPr>
            <a:r>
              <a:rPr lang="en-US" sz="1500" b="1" dirty="0" smtClean="0"/>
              <a:t>However, at the Northern hemisphere cloud leakage in VIIRS data dominates and VIIRS TOA NDVI is lower than AVHRR 7-day NDVI. Cloud leakage exhibits well-pronounced signatures in the histograms</a:t>
            </a:r>
            <a:endParaRPr lang="en-US" sz="1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AVHRR vs. Suomi NPP VIIRS</a:t>
            </a:r>
            <a:br>
              <a:rPr lang="en-US" b="1" dirty="0" smtClean="0"/>
            </a:br>
            <a:r>
              <a:rPr lang="en-US" sz="3100" b="1" dirty="0" smtClean="0"/>
              <a:t>Normalized Difference Vegetation Index (NDVI)</a:t>
            </a:r>
            <a:endParaRPr lang="en-US" sz="31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27</a:t>
            </a:fld>
            <a:endParaRPr lang="en-US"/>
          </a:p>
        </p:txBody>
      </p:sp>
      <p:sp>
        <p:nvSpPr>
          <p:cNvPr id="5" name="Title 1"/>
          <p:cNvSpPr txBox="1">
            <a:spLocks/>
          </p:cNvSpPr>
          <p:nvPr/>
        </p:nvSpPr>
        <p:spPr>
          <a:xfrm rot="5400000">
            <a:off x="-2715412" y="3747257"/>
            <a:ext cx="5840491" cy="381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j-lt"/>
                <a:ea typeface="+mj-ea"/>
                <a:cs typeface="+mj-cs"/>
              </a:rPr>
              <a:t>VIIRS </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AVHRR</a:t>
            </a:r>
            <a:r>
              <a:rPr lang="en-US" sz="1200" b="1" dirty="0" smtClean="0">
                <a:latin typeface="+mj-lt"/>
                <a:ea typeface="+mj-ea"/>
                <a:cs typeface="+mj-cs"/>
              </a:rPr>
              <a:t>                 </a:t>
            </a:r>
            <a:r>
              <a:rPr kumimoji="0" lang="en-US" sz="1200" b="1" i="0" u="none" strike="noStrike" kern="1200" cap="none" spc="0" normalizeH="0" baseline="0" noProof="0" dirty="0" smtClean="0">
                <a:ln>
                  <a:noFill/>
                </a:ln>
                <a:solidFill>
                  <a:schemeClr val="tx1"/>
                </a:solidFill>
                <a:effectLst/>
                <a:uLnTx/>
                <a:uFillTx/>
                <a:latin typeface="+mj-lt"/>
                <a:ea typeface="+mj-ea"/>
                <a:cs typeface="+mj-cs"/>
              </a:rPr>
              <a:t>	 Difference VIIRS minus AVHRR</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 name="Group 8"/>
          <p:cNvGrpSpPr/>
          <p:nvPr/>
        </p:nvGrpSpPr>
        <p:grpSpPr>
          <a:xfrm>
            <a:off x="374075" y="986863"/>
            <a:ext cx="3345987" cy="5835515"/>
            <a:chOff x="5171269" y="533401"/>
            <a:chExt cx="3345987" cy="5835515"/>
          </a:xfrm>
        </p:grpSpPr>
        <p:pic>
          <p:nvPicPr>
            <p:cNvPr id="6" name="Picture 2" descr="C:\Users\shabanov\Desktop\Trash\VIVIO_TOA_NDVI_2012-07-15.png"/>
            <p:cNvPicPr>
              <a:picLocks noChangeAspect="1" noChangeArrowheads="1"/>
            </p:cNvPicPr>
            <p:nvPr/>
          </p:nvPicPr>
          <p:blipFill>
            <a:blip r:embed="rId2" cstate="print"/>
            <a:srcRect/>
            <a:stretch>
              <a:fillRect/>
            </a:stretch>
          </p:blipFill>
          <p:spPr bwMode="auto">
            <a:xfrm>
              <a:off x="5171269" y="533401"/>
              <a:ext cx="3335655" cy="1910715"/>
            </a:xfrm>
            <a:prstGeom prst="rect">
              <a:avLst/>
            </a:prstGeom>
            <a:noFill/>
          </p:spPr>
        </p:pic>
        <p:pic>
          <p:nvPicPr>
            <p:cNvPr id="7" name="Picture 6" descr="C:\Users\shabanov\Desktop\Trash\AVHRR_TOA_NDVI_2012-07-15.png"/>
            <p:cNvPicPr>
              <a:picLocks noChangeAspect="1" noChangeArrowheads="1"/>
            </p:cNvPicPr>
            <p:nvPr/>
          </p:nvPicPr>
          <p:blipFill>
            <a:blip r:embed="rId3" cstate="print"/>
            <a:srcRect/>
            <a:stretch>
              <a:fillRect/>
            </a:stretch>
          </p:blipFill>
          <p:spPr bwMode="auto">
            <a:xfrm>
              <a:off x="5171269" y="2495801"/>
              <a:ext cx="3335655" cy="1910715"/>
            </a:xfrm>
            <a:prstGeom prst="rect">
              <a:avLst/>
            </a:prstGeom>
            <a:noFill/>
          </p:spPr>
        </p:pic>
        <p:pic>
          <p:nvPicPr>
            <p:cNvPr id="8" name="Picture 2" descr="C:\Users\shabanov\Desktop\Trash\VIVIO-AVHRR_TOA_NDVI_2012-07-15.png"/>
            <p:cNvPicPr>
              <a:picLocks noChangeAspect="1" noChangeArrowheads="1"/>
            </p:cNvPicPr>
            <p:nvPr/>
          </p:nvPicPr>
          <p:blipFill>
            <a:blip r:embed="rId4" cstate="print"/>
            <a:srcRect/>
            <a:stretch>
              <a:fillRect/>
            </a:stretch>
          </p:blipFill>
          <p:spPr bwMode="auto">
            <a:xfrm>
              <a:off x="5181601" y="4458201"/>
              <a:ext cx="3335655" cy="1910715"/>
            </a:xfrm>
            <a:prstGeom prst="rect">
              <a:avLst/>
            </a:prstGeom>
            <a:noFill/>
          </p:spPr>
        </p:pic>
      </p:grpSp>
      <p:pic>
        <p:nvPicPr>
          <p:cNvPr id="10" name="Picture 2" descr="C:\Users\shabanov\Desktop\Trash\VIVIO-AVHRR_TOA_NDVI_2012-07-15.png"/>
          <p:cNvPicPr>
            <a:picLocks noChangeAspect="1" noChangeArrowheads="1"/>
          </p:cNvPicPr>
          <p:nvPr/>
        </p:nvPicPr>
        <p:blipFill>
          <a:blip r:embed="rId5" cstate="print"/>
          <a:srcRect/>
          <a:stretch>
            <a:fillRect/>
          </a:stretch>
        </p:blipFill>
        <p:spPr bwMode="auto">
          <a:xfrm>
            <a:off x="3939262" y="3490175"/>
            <a:ext cx="5026685" cy="3017520"/>
          </a:xfrm>
          <a:prstGeom prst="rect">
            <a:avLst/>
          </a:prstGeom>
          <a:noFill/>
        </p:spPr>
      </p:pic>
      <p:sp>
        <p:nvSpPr>
          <p:cNvPr id="13" name="TextBox 12"/>
          <p:cNvSpPr txBox="1"/>
          <p:nvPr/>
        </p:nvSpPr>
        <p:spPr>
          <a:xfrm>
            <a:off x="3783940" y="1066371"/>
            <a:ext cx="5164616" cy="2169825"/>
          </a:xfrm>
          <a:prstGeom prst="rect">
            <a:avLst/>
          </a:prstGeom>
          <a:noFill/>
        </p:spPr>
        <p:txBody>
          <a:bodyPr wrap="square" rtlCol="0">
            <a:spAutoFit/>
          </a:bodyPr>
          <a:lstStyle/>
          <a:p>
            <a:pPr marL="174625" indent="-174625">
              <a:buFont typeface="Arial" pitchFamily="34" charset="0"/>
              <a:buChar char="•"/>
            </a:pPr>
            <a:r>
              <a:rPr lang="en-US" sz="1500" b="1" dirty="0" smtClean="0"/>
              <a:t>Analysis of </a:t>
            </a:r>
            <a:r>
              <a:rPr lang="en-US" sz="1500" b="1" u="sng" dirty="0" smtClean="0"/>
              <a:t>7-day compositing</a:t>
            </a:r>
            <a:r>
              <a:rPr lang="en-US" sz="1500" b="1" dirty="0" smtClean="0"/>
              <a:t> VIIRS TOA-EVI (VIIRS and NOAA-18 AVHRR for: July 15 – July 21, 2012)</a:t>
            </a:r>
          </a:p>
          <a:p>
            <a:pPr marL="174625" indent="-174625">
              <a:buFont typeface="Arial" pitchFamily="34" charset="0"/>
              <a:buChar char="•"/>
            </a:pPr>
            <a:r>
              <a:rPr lang="en-US" sz="1500" b="1" dirty="0" smtClean="0"/>
              <a:t>7-day Compositing removes gaps and cloud leakage. However, due to short time interval and simplified compositing, residual cloud leakage may persist at some areas at the Northern latitudes (map of difference) </a:t>
            </a:r>
          </a:p>
          <a:p>
            <a:pPr marL="174625" indent="-174625">
              <a:buFont typeface="Arial" pitchFamily="34" charset="0"/>
              <a:buChar char="•"/>
            </a:pPr>
            <a:r>
              <a:rPr lang="en-US" sz="1500" b="1" dirty="0" smtClean="0"/>
              <a:t>After compositing it becomes clear that AVHRR data are systematically lower all over the globe). This systematic bias is seen over global and biome-by-biome histograms.</a:t>
            </a:r>
            <a:endParaRPr lang="en-US" sz="1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AVHRR vs. Suomi NPP VIIRS</a:t>
            </a:r>
            <a:br>
              <a:rPr lang="en-US" b="1" dirty="0" smtClean="0"/>
            </a:br>
            <a:r>
              <a:rPr lang="en-US" sz="3100" b="1" dirty="0" smtClean="0"/>
              <a:t>Normalized Difference Vegetation Index (NDVI)</a:t>
            </a:r>
            <a:endParaRPr lang="en-US" sz="3100"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28</a:t>
            </a:fld>
            <a:endParaRPr lang="en-US" dirty="0"/>
          </a:p>
        </p:txBody>
      </p:sp>
      <p:pic>
        <p:nvPicPr>
          <p:cNvPr id="5" name="Picture 2" descr="C:\Users\shabanov\Desktop\Trash\Mean_STD_R2.TOA_NDVI.png"/>
          <p:cNvPicPr>
            <a:picLocks noChangeAspect="1" noChangeArrowheads="1"/>
          </p:cNvPicPr>
          <p:nvPr/>
        </p:nvPicPr>
        <p:blipFill>
          <a:blip r:embed="rId2" cstate="print"/>
          <a:srcRect b="33600"/>
          <a:stretch>
            <a:fillRect/>
          </a:stretch>
        </p:blipFill>
        <p:spPr bwMode="auto">
          <a:xfrm>
            <a:off x="3818586" y="3690729"/>
            <a:ext cx="5029478" cy="2003744"/>
          </a:xfrm>
          <a:prstGeom prst="rect">
            <a:avLst/>
          </a:prstGeom>
          <a:noFill/>
        </p:spPr>
      </p:pic>
      <p:pic>
        <p:nvPicPr>
          <p:cNvPr id="7" name="Picture 2" descr="C:\Users\shabanov\Desktop\Trash\Mean_STD_R2.TOA_NDVI.png"/>
          <p:cNvPicPr>
            <a:picLocks noChangeAspect="1" noChangeArrowheads="1"/>
          </p:cNvPicPr>
          <p:nvPr/>
        </p:nvPicPr>
        <p:blipFill>
          <a:blip r:embed="rId3" cstate="print"/>
          <a:srcRect b="33139"/>
          <a:stretch>
            <a:fillRect/>
          </a:stretch>
        </p:blipFill>
        <p:spPr bwMode="auto">
          <a:xfrm>
            <a:off x="296213" y="1435364"/>
            <a:ext cx="4409941" cy="1769129"/>
          </a:xfrm>
          <a:prstGeom prst="rect">
            <a:avLst/>
          </a:prstGeom>
          <a:noFill/>
        </p:spPr>
      </p:pic>
      <p:sp>
        <p:nvSpPr>
          <p:cNvPr id="9" name="Title 1"/>
          <p:cNvSpPr txBox="1">
            <a:spLocks/>
          </p:cNvSpPr>
          <p:nvPr/>
        </p:nvSpPr>
        <p:spPr>
          <a:xfrm>
            <a:off x="152400" y="937220"/>
            <a:ext cx="8915400" cy="457200"/>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Time Series of VIIRS-</a:t>
            </a:r>
            <a:r>
              <a:rPr kumimoji="0" lang="en-US" sz="2000" b="1" i="0" u="none" strike="noStrike" kern="1200" cap="none" spc="0" normalizeH="0" noProof="0" dirty="0" smtClean="0">
                <a:ln>
                  <a:noFill/>
                </a:ln>
                <a:solidFill>
                  <a:schemeClr val="tx1"/>
                </a:solidFill>
                <a:effectLst/>
                <a:uLnTx/>
                <a:uFillTx/>
                <a:latin typeface="+mj-lt"/>
                <a:ea typeface="+mj-ea"/>
                <a:cs typeface="+mj-cs"/>
              </a:rPr>
              <a:t> NOAA-18 TOA NDVI</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Content Placeholder 2"/>
          <p:cNvSpPr txBox="1">
            <a:spLocks/>
          </p:cNvSpPr>
          <p:nvPr/>
        </p:nvSpPr>
        <p:spPr>
          <a:xfrm>
            <a:off x="4977685" y="1475855"/>
            <a:ext cx="3878686" cy="1981200"/>
          </a:xfrm>
          <a:prstGeom prst="rect">
            <a:avLst/>
          </a:prstGeom>
        </p:spPr>
        <p:txBody>
          <a:bodyPr vert="horz" lIns="91440" tIns="45720" rIns="91440" bIns="45720" rtlCol="0">
            <a:normAutofit fontScale="92500" lnSpcReduction="10000"/>
          </a:bodyPr>
          <a:lstStyle/>
          <a:p>
            <a:pPr marL="115888" lvl="0" indent="-115888" defTabSz="914400">
              <a:spcBef>
                <a:spcPct val="20000"/>
              </a:spcBef>
              <a:buFont typeface="Arial" pitchFamily="34" charset="0"/>
              <a:buChar char="•"/>
              <a:defRPr/>
            </a:pPr>
            <a:r>
              <a:rPr lang="en-US" sz="1600" b="1" dirty="0" smtClean="0"/>
              <a:t>Daily VIIRS TOA NDVI systematically overestimates compositing AVHRR  TOA NDVI at global scale. This is due to cloud leakage in VIIRS Cloud Mask. </a:t>
            </a:r>
          </a:p>
          <a:p>
            <a:pPr marL="115888" lvl="0" indent="-115888" defTabSz="914400">
              <a:spcBef>
                <a:spcPct val="20000"/>
              </a:spcBef>
              <a:buFont typeface="Arial" pitchFamily="34" charset="0"/>
              <a:buChar char="•"/>
              <a:defRPr/>
            </a:pPr>
            <a:endParaRPr lang="en-US" sz="1600" b="1" dirty="0" smtClean="0"/>
          </a:p>
          <a:p>
            <a:pPr marL="115888" lvl="0" indent="-115888" defTabSz="914400">
              <a:spcBef>
                <a:spcPct val="20000"/>
              </a:spcBef>
              <a:buFont typeface="Arial" pitchFamily="34" charset="0"/>
              <a:buChar char="•"/>
              <a:defRPr/>
            </a:pPr>
            <a:r>
              <a:rPr lang="en-US" sz="1600" b="1" dirty="0" smtClean="0"/>
              <a:t>However, this discrepancy decreases from Spring to Summer due to counter-balancing effect of increasing cloud leakage. </a:t>
            </a:r>
            <a:endParaRPr lang="en-US" sz="1600" b="1" baseline="0" dirty="0" smtClean="0"/>
          </a:p>
        </p:txBody>
      </p:sp>
      <p:sp>
        <p:nvSpPr>
          <p:cNvPr id="11" name="Content Placeholder 2"/>
          <p:cNvSpPr txBox="1">
            <a:spLocks/>
          </p:cNvSpPr>
          <p:nvPr/>
        </p:nvSpPr>
        <p:spPr>
          <a:xfrm>
            <a:off x="457200" y="3812145"/>
            <a:ext cx="3361386" cy="1859783"/>
          </a:xfrm>
          <a:prstGeom prst="rect">
            <a:avLst/>
          </a:prstGeom>
        </p:spPr>
        <p:txBody>
          <a:bodyPr vert="horz" lIns="91440" tIns="45720" rIns="91440" bIns="45720" rtlCol="0">
            <a:normAutofit/>
          </a:bodyPr>
          <a:lstStyle/>
          <a:p>
            <a:pPr marL="115888" lvl="0" indent="-115888" defTabSz="914400">
              <a:spcBef>
                <a:spcPct val="20000"/>
              </a:spcBef>
              <a:buFont typeface="Arial" pitchFamily="34" charset="0"/>
              <a:buChar char="•"/>
              <a:defRPr/>
            </a:pPr>
            <a:r>
              <a:rPr lang="en-US" sz="1600" b="1" dirty="0" smtClean="0"/>
              <a:t>Compositing removes effect of cloud leakage and make clear systematic bias between VIIRS and AVHRR TOA NDVI. </a:t>
            </a:r>
          </a:p>
          <a:p>
            <a:pPr marL="115888" lvl="0" indent="-115888" defTabSz="914400">
              <a:spcBef>
                <a:spcPct val="20000"/>
              </a:spcBef>
              <a:buFont typeface="Arial" pitchFamily="34" charset="0"/>
              <a:buChar char="•"/>
              <a:defRPr/>
            </a:pPr>
            <a:endParaRPr lang="en-US" sz="16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160975"/>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mj-lt"/>
                <a:ea typeface="+mj-ea"/>
                <a:cs typeface="+mj-cs"/>
              </a:rPr>
              <a:t>Summary of VIIRS VI Performance at</a:t>
            </a:r>
            <a:r>
              <a:rPr kumimoji="0" lang="en-US" sz="2000" b="1" i="0" u="none" strike="noStrike" kern="1200" cap="none" spc="0" normalizeH="0" noProof="0" dirty="0" smtClean="0">
                <a:ln>
                  <a:noFill/>
                </a:ln>
                <a:effectLst/>
                <a:uLnTx/>
                <a:uFillTx/>
                <a:latin typeface="+mj-lt"/>
                <a:ea typeface="+mj-ea"/>
                <a:cs typeface="+mj-cs"/>
              </a:rPr>
              <a:t> Global </a:t>
            </a:r>
            <a:r>
              <a:rPr lang="en-US" sz="2000" b="1" dirty="0" smtClean="0">
                <a:latin typeface="+mj-lt"/>
                <a:ea typeface="+mj-ea"/>
                <a:cs typeface="+mj-cs"/>
              </a:rPr>
              <a:t>S</a:t>
            </a:r>
            <a:r>
              <a:rPr kumimoji="0" lang="en-US" sz="2000" b="1" i="0" u="none" strike="noStrike" kern="1200" cap="none" spc="0" normalizeH="0" noProof="0" dirty="0" err="1" smtClean="0">
                <a:ln>
                  <a:noFill/>
                </a:ln>
                <a:effectLst/>
                <a:uLnTx/>
                <a:uFillTx/>
                <a:latin typeface="+mj-lt"/>
                <a:ea typeface="+mj-ea"/>
                <a:cs typeface="+mj-cs"/>
              </a:rPr>
              <a:t>cale</a:t>
            </a:r>
            <a:endParaRPr kumimoji="0" lang="en-US" sz="2000" b="1" i="0" u="none" strike="noStrike" kern="120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39614F6A-484E-4C78-9B8E-DE971C9A1EAA}" type="slidenum">
              <a:rPr lang="en-US" smtClean="0"/>
              <a:pPr/>
              <a:t>29</a:t>
            </a:fld>
            <a:endParaRPr lang="en-US"/>
          </a:p>
        </p:txBody>
      </p:sp>
      <p:graphicFrame>
        <p:nvGraphicFramePr>
          <p:cNvPr id="5" name="Table 4"/>
          <p:cNvGraphicFramePr>
            <a:graphicFrameLocks noGrp="1"/>
          </p:cNvGraphicFramePr>
          <p:nvPr/>
        </p:nvGraphicFramePr>
        <p:xfrm>
          <a:off x="657877" y="994482"/>
          <a:ext cx="7880796" cy="4690070"/>
        </p:xfrm>
        <a:graphic>
          <a:graphicData uri="http://schemas.openxmlformats.org/drawingml/2006/table">
            <a:tbl>
              <a:tblPr firstRow="1" bandRow="1">
                <a:tableStyleId>{5C22544A-7EE6-4342-B048-85BDC9FD1C3A}</a:tableStyleId>
              </a:tblPr>
              <a:tblGrid>
                <a:gridCol w="2626932"/>
                <a:gridCol w="2626932"/>
                <a:gridCol w="2626932"/>
              </a:tblGrid>
              <a:tr h="457200">
                <a:tc>
                  <a:txBody>
                    <a:bodyPr/>
                    <a:lstStyle/>
                    <a:p>
                      <a:r>
                        <a:rPr lang="en-US" dirty="0" smtClean="0"/>
                        <a:t>VIIRS VI</a:t>
                      </a:r>
                      <a:r>
                        <a:rPr lang="en-US" baseline="0" dirty="0" smtClean="0"/>
                        <a:t> data</a:t>
                      </a:r>
                      <a:endParaRPr lang="en-US" dirty="0"/>
                    </a:p>
                  </a:txBody>
                  <a:tcPr/>
                </a:tc>
                <a:tc>
                  <a:txBody>
                    <a:bodyPr/>
                    <a:lstStyle/>
                    <a:p>
                      <a:pPr algn="ctr"/>
                      <a:r>
                        <a:rPr lang="en-US" dirty="0" smtClean="0"/>
                        <a:t>TOA NDVI</a:t>
                      </a:r>
                      <a:endParaRPr lang="en-US" dirty="0"/>
                    </a:p>
                  </a:txBody>
                  <a:tcPr/>
                </a:tc>
                <a:tc>
                  <a:txBody>
                    <a:bodyPr/>
                    <a:lstStyle/>
                    <a:p>
                      <a:pPr algn="ctr"/>
                      <a:r>
                        <a:rPr lang="en-US" dirty="0" smtClean="0"/>
                        <a:t>TOC EVI</a:t>
                      </a:r>
                      <a:endParaRPr lang="en-US" dirty="0"/>
                    </a:p>
                  </a:txBody>
                  <a:tcPr/>
                </a:tc>
              </a:tr>
              <a:tr h="400090">
                <a:tc>
                  <a:txBody>
                    <a:bodyPr/>
                    <a:lstStyle/>
                    <a:p>
                      <a:r>
                        <a:rPr lang="en-US" sz="1600" dirty="0" smtClean="0"/>
                        <a:t>Reference</a:t>
                      </a:r>
                      <a:endParaRPr lang="en-US" sz="1600" dirty="0"/>
                    </a:p>
                  </a:txBody>
                  <a:tcPr/>
                </a:tc>
                <a:tc>
                  <a:txBody>
                    <a:bodyPr/>
                    <a:lstStyle/>
                    <a:p>
                      <a:pPr algn="ctr"/>
                      <a:r>
                        <a:rPr lang="en-US" sz="1600" dirty="0" smtClean="0"/>
                        <a:t>NOAA-18</a:t>
                      </a:r>
                      <a:r>
                        <a:rPr lang="en-US" sz="1600" baseline="0" dirty="0" smtClean="0"/>
                        <a:t> AVHRR</a:t>
                      </a:r>
                      <a:endParaRPr lang="en-US" sz="1600" dirty="0"/>
                    </a:p>
                  </a:txBody>
                  <a:tcPr/>
                </a:tc>
                <a:tc>
                  <a:txBody>
                    <a:bodyPr/>
                    <a:lstStyle/>
                    <a:p>
                      <a:pPr algn="ctr"/>
                      <a:r>
                        <a:rPr lang="en-US" sz="1600" dirty="0" smtClean="0"/>
                        <a:t>MODIS</a:t>
                      </a:r>
                      <a:endParaRPr lang="en-US" sz="1600" dirty="0"/>
                    </a:p>
                  </a:txBody>
                  <a:tcPr/>
                </a:tc>
              </a:tr>
              <a:tr h="590510">
                <a:tc>
                  <a:txBody>
                    <a:bodyPr/>
                    <a:lstStyle/>
                    <a:p>
                      <a:r>
                        <a:rPr lang="en-US" sz="1600" dirty="0" smtClean="0"/>
                        <a:t>Mean (VIIRS-Reference)</a:t>
                      </a:r>
                      <a:endParaRPr lang="en-US" sz="1600" dirty="0"/>
                    </a:p>
                  </a:txBody>
                  <a:tcPr/>
                </a:tc>
                <a:tc>
                  <a:txBody>
                    <a:bodyPr/>
                    <a:lstStyle/>
                    <a:p>
                      <a:pPr algn="ctr"/>
                      <a:r>
                        <a:rPr lang="en-US" sz="1600" dirty="0" smtClean="0"/>
                        <a:t>+0.05</a:t>
                      </a:r>
                      <a:endParaRPr lang="en-US" sz="1600" dirty="0"/>
                    </a:p>
                  </a:txBody>
                  <a:tcPr/>
                </a:tc>
                <a:tc>
                  <a:txBody>
                    <a:bodyPr/>
                    <a:lstStyle/>
                    <a:p>
                      <a:pPr algn="ctr"/>
                      <a:r>
                        <a:rPr lang="en-US" sz="1600" dirty="0" smtClean="0"/>
                        <a:t>-0.05</a:t>
                      </a:r>
                      <a:endParaRPr lang="en-US" sz="1600" dirty="0"/>
                    </a:p>
                  </a:txBody>
                  <a:tcPr/>
                </a:tc>
              </a:tr>
              <a:tr h="590510">
                <a:tc>
                  <a:txBody>
                    <a:bodyPr/>
                    <a:lstStyle/>
                    <a:p>
                      <a:r>
                        <a:rPr lang="en-US" sz="1600" dirty="0" smtClean="0"/>
                        <a:t>STD (VIIRS-Reference)</a:t>
                      </a:r>
                      <a:endParaRPr lang="en-US" sz="1600" dirty="0"/>
                    </a:p>
                  </a:txBody>
                  <a:tcPr/>
                </a:tc>
                <a:tc>
                  <a:txBody>
                    <a:bodyPr/>
                    <a:lstStyle/>
                    <a:p>
                      <a:pPr algn="ctr"/>
                      <a:r>
                        <a:rPr lang="en-US" sz="1600" dirty="0" smtClean="0"/>
                        <a:t>0.25</a:t>
                      </a:r>
                      <a:endParaRPr lang="en-US" sz="1600" dirty="0"/>
                    </a:p>
                  </a:txBody>
                  <a:tcPr/>
                </a:tc>
                <a:tc>
                  <a:txBody>
                    <a:bodyPr/>
                    <a:lstStyle/>
                    <a:p>
                      <a:pPr algn="ctr"/>
                      <a:r>
                        <a:rPr lang="en-US" sz="1600" dirty="0" smtClean="0"/>
                        <a:t>0.20</a:t>
                      </a:r>
                      <a:endParaRPr lang="en-US" sz="1600" dirty="0"/>
                    </a:p>
                  </a:txBody>
                  <a:tcPr/>
                </a:tc>
              </a:tr>
              <a:tr h="1019236">
                <a:tc>
                  <a:txBody>
                    <a:bodyPr/>
                    <a:lstStyle/>
                    <a:p>
                      <a:r>
                        <a:rPr lang="en-US" sz="1600" dirty="0" smtClean="0"/>
                        <a:t>Detected anomalies</a:t>
                      </a:r>
                      <a:endParaRPr lang="en-US" sz="1600" dirty="0"/>
                    </a:p>
                  </a:txBody>
                  <a:tcPr/>
                </a:tc>
                <a:tc>
                  <a:txBody>
                    <a:bodyPr/>
                    <a:lstStyle/>
                    <a:p>
                      <a:r>
                        <a:rPr lang="en-US" sz="1200" dirty="0" smtClean="0"/>
                        <a:t>1) Trend of increasing negative anomalies over Northern high latitudes from Spring to Summer. This is under-screening of atmospheric</a:t>
                      </a:r>
                      <a:r>
                        <a:rPr lang="en-US" sz="1200" baseline="0" dirty="0" smtClean="0"/>
                        <a:t> impact and can be reduced by compositing.</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 However,</a:t>
                      </a:r>
                      <a:r>
                        <a:rPr lang="en-US" sz="1200" baseline="0" dirty="0" smtClean="0"/>
                        <a:t> aside from cloud impact, TOA NDVI from VIIRS is higher compared to that from AVHRR. This can be seen even in the daily VIIRS data affected by clouds. Most probable reason for overestimation is an impact of sensors bandwidth differences.</a:t>
                      </a:r>
                      <a:endParaRPr lang="en-US" sz="1200" dirty="0" smtClean="0"/>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1)Trend of increasing negative anomalies over Northern high latitudes from Spring to Summer. This is an effect of</a:t>
                      </a:r>
                      <a:r>
                        <a:rPr lang="en-US" sz="1200" baseline="0" dirty="0" smtClean="0"/>
                        <a:t> cloud leakage which can be eliminated by compositing.</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2)Large  positive TOC EVI anomalies are observed over Northern</a:t>
                      </a:r>
                      <a:r>
                        <a:rPr lang="en-US" sz="1200" baseline="0" dirty="0" smtClean="0"/>
                        <a:t> high latitudes (Greenland and Siberia during winter). This is due to retrievals under snow at high SZA. Anomalies can be screened away by tracing data with negative denominator in the equation of TOC EVI.</a:t>
                      </a:r>
                      <a:endParaRPr lang="en-US" sz="1200" dirty="0" smtClean="0"/>
                    </a:p>
                    <a:p>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36F11-A39A-294D-A59D-6180D50ED29D}" type="slidenum">
              <a:rPr lang="en-US" smtClean="0"/>
              <a:pPr/>
              <a:t>3</a:t>
            </a:fld>
            <a:endParaRPr lang="en-US"/>
          </a:p>
        </p:txBody>
      </p:sp>
      <p:sp>
        <p:nvSpPr>
          <p:cNvPr id="3" name="Title 1"/>
          <p:cNvSpPr txBox="1">
            <a:spLocks/>
          </p:cNvSpPr>
          <p:nvPr/>
        </p:nvSpPr>
        <p:spPr>
          <a:xfrm>
            <a:off x="457200" y="0"/>
            <a:ext cx="8229600" cy="822960"/>
          </a:xfrm>
          <a:prstGeom prst="rect">
            <a:avLst/>
          </a:prstGeom>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Overview of VI EDR Data Products</a:t>
            </a:r>
          </a:p>
        </p:txBody>
      </p:sp>
      <p:sp>
        <p:nvSpPr>
          <p:cNvPr id="4" name="Title 1"/>
          <p:cNvSpPr txBox="1">
            <a:spLocks/>
          </p:cNvSpPr>
          <p:nvPr/>
        </p:nvSpPr>
        <p:spPr>
          <a:xfrm>
            <a:off x="838200" y="891540"/>
            <a:ext cx="7772400" cy="48006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smtClean="0">
                <a:latin typeface="+mj-lt"/>
                <a:ea typeface="+mj-ea"/>
                <a:cs typeface="+mj-cs"/>
              </a:rPr>
              <a:t>SNPP </a:t>
            </a:r>
            <a:r>
              <a:rPr kumimoji="0" lang="en-US" sz="2000" b="1" i="0" u="none" strike="noStrike" kern="1200" cap="none" spc="0" normalizeH="0" baseline="0" noProof="0" dirty="0" smtClean="0">
                <a:ln>
                  <a:noFill/>
                </a:ln>
                <a:solidFill>
                  <a:schemeClr val="tx1"/>
                </a:solidFill>
                <a:effectLst/>
                <a:uLnTx/>
                <a:uFillTx/>
                <a:latin typeface="+mj-lt"/>
                <a:ea typeface="+mj-ea"/>
                <a:cs typeface="+mj-cs"/>
              </a:rPr>
              <a:t>VIIRS TOA NDVI 7-day composite</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C:\Users\shabanov\Desktop\Trash\VIVIO_TOA_NDVI_2012-07-15.png"/>
          <p:cNvPicPr>
            <a:picLocks noChangeAspect="1" noChangeArrowheads="1"/>
          </p:cNvPicPr>
          <p:nvPr/>
        </p:nvPicPr>
        <p:blipFill>
          <a:blip r:embed="rId2" cstate="print"/>
          <a:srcRect/>
          <a:stretch>
            <a:fillRect/>
          </a:stretch>
        </p:blipFill>
        <p:spPr bwMode="auto">
          <a:xfrm>
            <a:off x="1" y="1371601"/>
            <a:ext cx="9144000" cy="50577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sz="3400" b="1" dirty="0" smtClean="0"/>
              <a:t>Beta Maturity Evaluation</a:t>
            </a:r>
          </a:p>
        </p:txBody>
      </p:sp>
      <p:sp>
        <p:nvSpPr>
          <p:cNvPr id="3" name="Slide Number Placeholder 2"/>
          <p:cNvSpPr>
            <a:spLocks noGrp="1"/>
          </p:cNvSpPr>
          <p:nvPr>
            <p:ph type="sldNum" sz="quarter" idx="12"/>
          </p:nvPr>
        </p:nvSpPr>
        <p:spPr/>
        <p:txBody>
          <a:bodyPr/>
          <a:lstStyle/>
          <a:p>
            <a:pPr>
              <a:defRPr/>
            </a:pPr>
            <a:fld id="{25D1957F-544B-488A-BD62-A035E809F07F}" type="slidenum">
              <a:rPr lang="en-US"/>
              <a:pPr>
                <a:defRPr/>
              </a:pPr>
              <a:t>30</a:t>
            </a:fld>
            <a:endParaRPr lang="en-US" dirty="0"/>
          </a:p>
        </p:txBody>
      </p:sp>
      <p:sp>
        <p:nvSpPr>
          <p:cNvPr id="8" name="Content Placeholder 3"/>
          <p:cNvSpPr>
            <a:spLocks noGrp="1"/>
          </p:cNvSpPr>
          <p:nvPr>
            <p:ph idx="1"/>
          </p:nvPr>
        </p:nvSpPr>
        <p:spPr>
          <a:xfrm>
            <a:off x="457200" y="1204256"/>
            <a:ext cx="8229600" cy="5302222"/>
          </a:xfrm>
        </p:spPr>
        <p:txBody>
          <a:bodyPr>
            <a:normAutofit/>
          </a:bodyPr>
          <a:lstStyle/>
          <a:p>
            <a:r>
              <a:rPr lang="en-US" sz="2400" dirty="0" smtClean="0"/>
              <a:t>Consistency of global spatial patterns between VIIRS-VI and heritage VI (AVHRR TOA-NDVI and MODIS TOC EVI)</a:t>
            </a:r>
          </a:p>
          <a:p>
            <a:r>
              <a:rPr lang="en-US" sz="2400" dirty="0" smtClean="0"/>
              <a:t>Time series of global VI EDR generally match heritage VI</a:t>
            </a:r>
          </a:p>
          <a:p>
            <a:r>
              <a:rPr lang="en-US" sz="2400" dirty="0" smtClean="0"/>
              <a:t>However, daily VIIRS TOC EVI data are (1) substantially affected by residual clouds and (2) anomalously high values at snow covered areas are present at Northern high latitudes. Compositing of VIIRS TOC EVI removes atmospheric effect and makes VIIRS TOC EVI highly consistent with MODIS </a:t>
            </a:r>
          </a:p>
          <a:p>
            <a:r>
              <a:rPr lang="en-US" sz="2400" dirty="0" smtClean="0"/>
              <a:t>Daily VIIRS TOA NDVI are also affected by residual clouds in the same way as TOC EVI. However, after compositing, VIIRS data are systematically higher than AVHRR data</a:t>
            </a:r>
          </a:p>
          <a:p>
            <a:pPr>
              <a:buNone/>
            </a:pPr>
            <a:r>
              <a:rPr lang="en-US" sz="2400" dirty="0" smtClean="0"/>
              <a:t> </a:t>
            </a:r>
          </a:p>
          <a:p>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646" y="15498"/>
            <a:ext cx="7353946" cy="822960"/>
          </a:xfrm>
        </p:spPr>
        <p:txBody>
          <a:bodyPr>
            <a:normAutofit fontScale="90000"/>
          </a:bodyPr>
          <a:lstStyle/>
          <a:p>
            <a:r>
              <a:rPr lang="en-US" b="1" dirty="0" smtClean="0"/>
              <a:t>Beta Considerations/Remaining Issues</a:t>
            </a:r>
            <a:endParaRPr lang="en-US" b="1"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31</a:t>
            </a:fld>
            <a:endParaRPr lang="en-US"/>
          </a:p>
        </p:txBody>
      </p:sp>
      <p:sp>
        <p:nvSpPr>
          <p:cNvPr id="6" name="Content Placeholder 2"/>
          <p:cNvSpPr>
            <a:spLocks noGrp="1"/>
          </p:cNvSpPr>
          <p:nvPr>
            <p:ph idx="1"/>
          </p:nvPr>
        </p:nvSpPr>
        <p:spPr>
          <a:xfrm>
            <a:off x="457200" y="1927181"/>
            <a:ext cx="8229600" cy="4525963"/>
          </a:xfrm>
        </p:spPr>
        <p:txBody>
          <a:bodyPr>
            <a:normAutofit/>
          </a:bodyPr>
          <a:lstStyle/>
          <a:p>
            <a:pPr marL="514350" indent="-514350">
              <a:buFont typeface="+mj-lt"/>
              <a:buAutoNum type="arabicParenR"/>
            </a:pPr>
            <a:r>
              <a:rPr lang="en-US" sz="2800" dirty="0" smtClean="0"/>
              <a:t>Adding TOC-NDVI</a:t>
            </a:r>
          </a:p>
          <a:p>
            <a:pPr marL="514350" indent="-514350">
              <a:buFont typeface="+mj-lt"/>
              <a:buAutoNum type="arabicParenR"/>
            </a:pPr>
            <a:r>
              <a:rPr lang="en-US" sz="2800" dirty="0" smtClean="0"/>
              <a:t>Updating/revising QA fields (same as MODIS)</a:t>
            </a:r>
          </a:p>
          <a:p>
            <a:pPr marL="514350" indent="-514350">
              <a:buFont typeface="+mj-lt"/>
              <a:buAutoNum type="arabicParenR"/>
            </a:pPr>
            <a:r>
              <a:rPr lang="en-US" sz="2800" dirty="0" smtClean="0"/>
              <a:t>Refining the EVI algorithm</a:t>
            </a:r>
          </a:p>
          <a:p>
            <a:pPr lvl="1">
              <a:buFont typeface="Arial"/>
              <a:buChar char="•"/>
            </a:pPr>
            <a:r>
              <a:rPr lang="en-US" sz="2400" dirty="0" smtClean="0"/>
              <a:t>A backup algorithm over snow/ice covered areas</a:t>
            </a:r>
          </a:p>
          <a:p>
            <a:pPr lvl="1">
              <a:buFont typeface="Arial"/>
              <a:buChar char="•"/>
            </a:pPr>
            <a:r>
              <a:rPr lang="en-US" sz="2400" dirty="0" smtClean="0"/>
              <a:t>Coefficient adjustment or an EVI2 algorithm</a:t>
            </a:r>
          </a:p>
          <a:p>
            <a:pPr marL="514350" indent="-514350">
              <a:buFont typeface="+mj-lt"/>
              <a:buAutoNum type="arabicParenR"/>
            </a:pPr>
            <a:r>
              <a:rPr lang="en-US" sz="2800" dirty="0" smtClean="0"/>
              <a:t>Temporal compositing</a:t>
            </a:r>
          </a:p>
          <a:p>
            <a:pPr marL="514350" indent="-514350">
              <a:buFont typeface="+mj-lt"/>
              <a:buAutoNum type="arabicParenR"/>
            </a:pPr>
            <a:r>
              <a:rPr lang="en-US" sz="2800" dirty="0"/>
              <a:t>EVI equation </a:t>
            </a:r>
            <a:r>
              <a:rPr lang="en-US" sz="2800" dirty="0" smtClean="0"/>
              <a:t>revision: the gain factor</a:t>
            </a:r>
            <a:endParaRPr lang="en-US" sz="2800" dirty="0"/>
          </a:p>
        </p:txBody>
      </p:sp>
      <p:grpSp>
        <p:nvGrpSpPr>
          <p:cNvPr id="3" name="Group 6"/>
          <p:cNvGrpSpPr/>
          <p:nvPr/>
        </p:nvGrpSpPr>
        <p:grpSpPr>
          <a:xfrm>
            <a:off x="263547" y="5408691"/>
            <a:ext cx="8541111" cy="1214942"/>
            <a:chOff x="263547" y="5001062"/>
            <a:chExt cx="8541111" cy="1214942"/>
          </a:xfrm>
        </p:grpSpPr>
        <p:graphicFrame>
          <p:nvGraphicFramePr>
            <p:cNvPr id="8" name="Object 7"/>
            <p:cNvGraphicFramePr>
              <a:graphicFrameLocks noChangeAspect="1"/>
            </p:cNvGraphicFramePr>
            <p:nvPr>
              <p:extLst>
                <p:ext uri="{D42A27DB-BD31-4B8C-83A1-F6EECF244321}">
                  <p14:modId xmlns:p14="http://schemas.microsoft.com/office/powerpoint/2010/main" val="803789218"/>
                </p:ext>
              </p:extLst>
            </p:nvPr>
          </p:nvGraphicFramePr>
          <p:xfrm>
            <a:off x="263547" y="5429943"/>
            <a:ext cx="4275410" cy="786061"/>
          </p:xfrm>
          <a:graphic>
            <a:graphicData uri="http://schemas.openxmlformats.org/presentationml/2006/ole">
              <mc:AlternateContent xmlns:mc="http://schemas.openxmlformats.org/markup-compatibility/2006">
                <mc:Choice xmlns:v="urn:schemas-microsoft-com:vml" Requires="v">
                  <p:oleObj spid="_x0000_s33862" name="Equation" r:id="rId3" imgW="2340360" imgH="420480" progId="Equation.3">
                    <p:embed/>
                  </p:oleObj>
                </mc:Choice>
                <mc:Fallback>
                  <p:oleObj name="Equation" r:id="rId3" imgW="2340360" imgH="420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47" y="5429943"/>
                          <a:ext cx="4275410" cy="7860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1714312"/>
                </p:ext>
              </p:extLst>
            </p:nvPr>
          </p:nvGraphicFramePr>
          <p:xfrm>
            <a:off x="4897946" y="5413448"/>
            <a:ext cx="3906712" cy="786061"/>
          </p:xfrm>
          <a:graphic>
            <a:graphicData uri="http://schemas.openxmlformats.org/presentationml/2006/ole">
              <mc:AlternateContent xmlns:mc="http://schemas.openxmlformats.org/markup-compatibility/2006">
                <mc:Choice xmlns:v="urn:schemas-microsoft-com:vml" Requires="v">
                  <p:oleObj spid="_x0000_s33863" name="Equation" r:id="rId5" imgW="2130120" imgH="420480" progId="Equation.3">
                    <p:embed/>
                  </p:oleObj>
                </mc:Choice>
                <mc:Fallback>
                  <p:oleObj name="Equation" r:id="rId5" imgW="2130120" imgH="420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7946" y="5413448"/>
                          <a:ext cx="3906712" cy="7860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950888" y="5001062"/>
              <a:ext cx="822912" cy="461665"/>
            </a:xfrm>
            <a:prstGeom prst="rect">
              <a:avLst/>
            </a:prstGeom>
            <a:noFill/>
          </p:spPr>
          <p:txBody>
            <a:bodyPr wrap="none" rtlCol="0">
              <a:spAutoFit/>
            </a:bodyPr>
            <a:lstStyle/>
            <a:p>
              <a:r>
                <a:rPr lang="en-US" sz="2400" u="sng" dirty="0" smtClean="0">
                  <a:solidFill>
                    <a:srgbClr val="FF0000"/>
                  </a:solidFill>
                </a:rPr>
                <a:t>VIIRS</a:t>
              </a:r>
              <a:endParaRPr lang="en-US" sz="2400" u="sng" dirty="0">
                <a:solidFill>
                  <a:srgbClr val="FF0000"/>
                </a:solidFill>
              </a:endParaRPr>
            </a:p>
          </p:txBody>
        </p:sp>
        <p:sp>
          <p:nvSpPr>
            <p:cNvPr id="11" name="TextBox 10"/>
            <p:cNvSpPr txBox="1"/>
            <p:nvPr/>
          </p:nvSpPr>
          <p:spPr>
            <a:xfrm>
              <a:off x="5556728" y="5001062"/>
              <a:ext cx="1059906" cy="461665"/>
            </a:xfrm>
            <a:prstGeom prst="rect">
              <a:avLst/>
            </a:prstGeom>
            <a:noFill/>
          </p:spPr>
          <p:txBody>
            <a:bodyPr wrap="none" rtlCol="0">
              <a:spAutoFit/>
            </a:bodyPr>
            <a:lstStyle/>
            <a:p>
              <a:r>
                <a:rPr lang="en-US" sz="2400" u="sng" dirty="0" smtClean="0">
                  <a:solidFill>
                    <a:srgbClr val="0000FF"/>
                  </a:solidFill>
                </a:rPr>
                <a:t>MODIS</a:t>
              </a:r>
              <a:endParaRPr lang="en-US" sz="2400" u="sng" dirty="0">
                <a:solidFill>
                  <a:srgbClr val="0000FF"/>
                </a:solidFill>
              </a:endParaRPr>
            </a:p>
          </p:txBody>
        </p:sp>
        <p:sp>
          <p:nvSpPr>
            <p:cNvPr id="12" name="Rectangle 11"/>
            <p:cNvSpPr/>
            <p:nvPr/>
          </p:nvSpPr>
          <p:spPr>
            <a:xfrm>
              <a:off x="950888" y="5545202"/>
              <a:ext cx="822912" cy="4426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07186" y="5549147"/>
              <a:ext cx="529108" cy="44265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640788" y="849963"/>
            <a:ext cx="7750977" cy="1077218"/>
          </a:xfrm>
          <a:prstGeom prst="rect">
            <a:avLst/>
          </a:prstGeom>
          <a:noFill/>
        </p:spPr>
        <p:txBody>
          <a:bodyPr wrap="none" rtlCol="0">
            <a:spAutoFit/>
          </a:bodyPr>
          <a:lstStyle/>
          <a:p>
            <a:r>
              <a:rPr lang="en-US" sz="3200" i="1" dirty="0" smtClean="0"/>
              <a:t>Enhancements to be proposed/examined for </a:t>
            </a:r>
            <a:br>
              <a:rPr lang="en-US" sz="3200" i="1" dirty="0" smtClean="0"/>
            </a:br>
            <a:r>
              <a:rPr lang="en-US" sz="3200" i="1" dirty="0" smtClean="0"/>
              <a:t>the VI EDR</a:t>
            </a:r>
            <a:endParaRPr lang="en-US" sz="3200" i="1" dirty="0"/>
          </a:p>
        </p:txBody>
      </p:sp>
    </p:spTree>
    <p:extLst>
      <p:ext uri="{BB962C8B-B14F-4D97-AF65-F5344CB8AC3E}">
        <p14:creationId xmlns:p14="http://schemas.microsoft.com/office/powerpoint/2010/main" val="11961076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Future Plan</a:t>
            </a:r>
            <a:endParaRPr lang="en-US" sz="4400" b="1" dirty="0"/>
          </a:p>
        </p:txBody>
      </p:sp>
      <p:sp>
        <p:nvSpPr>
          <p:cNvPr id="3" name="Content Placeholder 2"/>
          <p:cNvSpPr>
            <a:spLocks noGrp="1"/>
          </p:cNvSpPr>
          <p:nvPr>
            <p:ph idx="1"/>
          </p:nvPr>
        </p:nvSpPr>
        <p:spPr>
          <a:xfrm>
            <a:off x="457200" y="1123406"/>
            <a:ext cx="8229600" cy="5598069"/>
          </a:xfrm>
        </p:spPr>
        <p:txBody>
          <a:bodyPr>
            <a:normAutofit/>
          </a:bodyPr>
          <a:lstStyle/>
          <a:p>
            <a:r>
              <a:rPr lang="en-US" dirty="0" smtClean="0"/>
              <a:t>Near-term</a:t>
            </a:r>
          </a:p>
          <a:p>
            <a:pPr lvl="1"/>
            <a:r>
              <a:rPr lang="en-US" dirty="0" smtClean="0"/>
              <a:t>Algorithm refinement</a:t>
            </a:r>
          </a:p>
          <a:p>
            <a:pPr lvl="1"/>
            <a:r>
              <a:rPr lang="en-US" dirty="0" smtClean="0"/>
              <a:t>Evaluate Top Of Canopy (TOC) NDVI produced from Surface Reflectance IP</a:t>
            </a:r>
          </a:p>
          <a:p>
            <a:pPr lvl="1"/>
            <a:r>
              <a:rPr lang="en-US" dirty="0" smtClean="0"/>
              <a:t>ASRVN, Tower Reflectance, FLUXNET: obtain initial APU estimates before provisional release; continue the analysis to increase a number of sites with longer time series</a:t>
            </a:r>
          </a:p>
          <a:p>
            <a:r>
              <a:rPr lang="en-US" dirty="0" smtClean="0"/>
              <a:t>Mid-to-long term</a:t>
            </a:r>
          </a:p>
          <a:p>
            <a:pPr lvl="1"/>
            <a:r>
              <a:rPr lang="en-US" dirty="0" smtClean="0"/>
              <a:t>Full evaluation of updated science algorithm and code</a:t>
            </a:r>
          </a:p>
          <a:p>
            <a:pPr lvl="1"/>
            <a:r>
              <a:rPr lang="en-US" dirty="0" smtClean="0"/>
              <a:t>Provisional release of VI EDR by September 2013</a:t>
            </a:r>
          </a:p>
          <a:p>
            <a:pPr lvl="1"/>
            <a:r>
              <a:rPr lang="en-US" dirty="0" smtClean="0"/>
              <a:t>Validated Version 1 status by July 2014</a:t>
            </a:r>
          </a:p>
          <a:p>
            <a:pPr lvl="1"/>
            <a:endParaRPr lang="en-US" dirty="0" smtClean="0"/>
          </a:p>
          <a:p>
            <a:pPr lvl="1"/>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 of Findings</a:t>
            </a:r>
            <a:endParaRPr lang="en-US" b="1" dirty="0"/>
          </a:p>
        </p:txBody>
      </p:sp>
      <p:sp>
        <p:nvSpPr>
          <p:cNvPr id="3" name="Content Placeholder 2"/>
          <p:cNvSpPr>
            <a:spLocks noGrp="1"/>
          </p:cNvSpPr>
          <p:nvPr>
            <p:ph idx="1"/>
          </p:nvPr>
        </p:nvSpPr>
        <p:spPr/>
        <p:txBody>
          <a:bodyPr/>
          <a:lstStyle/>
          <a:p>
            <a:r>
              <a:rPr lang="en-US" dirty="0" smtClean="0"/>
              <a:t>Initial results show that the </a:t>
            </a:r>
            <a:r>
              <a:rPr lang="en-US" b="1" u="sng" dirty="0" smtClean="0"/>
              <a:t>VIIRS Vegetation Index EDR product is performing well</a:t>
            </a:r>
            <a:r>
              <a:rPr lang="en-US" dirty="0" smtClean="0"/>
              <a:t>.</a:t>
            </a:r>
          </a:p>
          <a:p>
            <a:pPr lvl="1"/>
            <a:r>
              <a:rPr lang="en-US" dirty="0" smtClean="0"/>
              <a:t>No </a:t>
            </a:r>
            <a:r>
              <a:rPr lang="en-US" dirty="0"/>
              <a:t>obvious problems </a:t>
            </a:r>
            <a:r>
              <a:rPr lang="en-US" dirty="0" smtClean="0"/>
              <a:t>present </a:t>
            </a:r>
            <a:r>
              <a:rPr lang="en-US" dirty="0"/>
              <a:t>at this </a:t>
            </a:r>
            <a:r>
              <a:rPr lang="en-US" dirty="0" smtClean="0"/>
              <a:t>time, including data structure</a:t>
            </a:r>
          </a:p>
          <a:p>
            <a:pPr lvl="1"/>
            <a:r>
              <a:rPr lang="en-US" dirty="0" smtClean="0"/>
              <a:t>Retrievals expected to improve significantly with improvements in </a:t>
            </a:r>
            <a:r>
              <a:rPr lang="en-US" smtClean="0"/>
              <a:t>upstream processing.</a:t>
            </a:r>
            <a:endParaRPr lang="en-US" dirty="0" smtClean="0"/>
          </a:p>
          <a:p>
            <a:r>
              <a:rPr lang="en-US" b="1" u="sng" dirty="0" smtClean="0"/>
              <a:t>VI EDR has met the beta stage</a:t>
            </a:r>
            <a:r>
              <a:rPr lang="en-US" dirty="0" smtClean="0"/>
              <a:t> based on the definitions and the evidence shown</a:t>
            </a:r>
          </a:p>
          <a:p>
            <a:pPr lvl="1"/>
            <a:r>
              <a:rPr lang="en-US" dirty="0" smtClean="0"/>
              <a:t>Exceeding the definition of beta in most cases</a:t>
            </a:r>
          </a:p>
          <a:p>
            <a:pPr lvl="1">
              <a:buNone/>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33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noAutofit/>
          </a:bodyPr>
          <a:lstStyle/>
          <a:p>
            <a:pPr eaLnBrk="1" hangingPunct="1"/>
            <a:r>
              <a:rPr lang="en-US" sz="3600" b="1" dirty="0" smtClean="0"/>
              <a:t>Vegetation Index EDR Team Members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4</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sp>
        <p:nvSpPr>
          <p:cNvPr id="6" name="Text Box 97"/>
          <p:cNvSpPr txBox="1">
            <a:spLocks noChangeArrowheads="1"/>
          </p:cNvSpPr>
          <p:nvPr/>
        </p:nvSpPr>
        <p:spPr bwMode="auto">
          <a:xfrm>
            <a:off x="302825" y="918245"/>
            <a:ext cx="8633350" cy="54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pitchFamily="34" charset="0"/>
              <a:buChar char="•"/>
            </a:pPr>
            <a:r>
              <a:rPr lang="en-US" sz="2100" dirty="0" smtClean="0"/>
              <a:t> Marco Vargas (NOAA/NESDIS/STAR) STAR VI EDR algorithm lead</a:t>
            </a:r>
          </a:p>
          <a:p>
            <a:pPr eaLnBrk="1" hangingPunct="1">
              <a:spcBef>
                <a:spcPct val="50000"/>
              </a:spcBef>
              <a:buFont typeface="Arial" pitchFamily="34" charset="0"/>
              <a:buChar char="•"/>
            </a:pPr>
            <a:r>
              <a:rPr lang="en-US" sz="2100" dirty="0" smtClean="0"/>
              <a:t> Tomoaki Miura (University of Hawaii) VI Cal/Val lead</a:t>
            </a:r>
          </a:p>
          <a:p>
            <a:pPr eaLnBrk="1" hangingPunct="1">
              <a:spcBef>
                <a:spcPct val="50000"/>
              </a:spcBef>
              <a:buFont typeface="Arial" pitchFamily="34" charset="0"/>
              <a:buChar char="•"/>
            </a:pPr>
            <a:r>
              <a:rPr lang="en-US" sz="2100" dirty="0" smtClean="0"/>
              <a:t> Nikolay Shabanov (STAR/IMSG) Product monitoring and validation, algorithm development</a:t>
            </a:r>
          </a:p>
          <a:p>
            <a:pPr eaLnBrk="1" hangingPunct="1">
              <a:spcBef>
                <a:spcPct val="50000"/>
              </a:spcBef>
              <a:buFont typeface="Arial" pitchFamily="34" charset="0"/>
              <a:buChar char="•"/>
            </a:pPr>
            <a:r>
              <a:rPr lang="en-US" sz="2100" dirty="0" smtClean="0"/>
              <a:t> Alfredo Huete (UTS) Cal/Val Team Member</a:t>
            </a:r>
          </a:p>
          <a:p>
            <a:pPr eaLnBrk="1" hangingPunct="1">
              <a:spcBef>
                <a:spcPct val="50000"/>
              </a:spcBef>
              <a:buFont typeface="Arial" pitchFamily="34" charset="0"/>
              <a:buChar char="•"/>
            </a:pPr>
            <a:r>
              <a:rPr lang="en-US" sz="2100" dirty="0" smtClean="0"/>
              <a:t> Leslie </a:t>
            </a:r>
            <a:r>
              <a:rPr lang="en-US" sz="2100" dirty="0" err="1" smtClean="0"/>
              <a:t>Belsma</a:t>
            </a:r>
            <a:r>
              <a:rPr lang="en-US" sz="2100" dirty="0" smtClean="0"/>
              <a:t> (Aerospace) Land JAM</a:t>
            </a:r>
          </a:p>
          <a:p>
            <a:pPr eaLnBrk="1" hangingPunct="1">
              <a:spcBef>
                <a:spcPct val="50000"/>
              </a:spcBef>
              <a:buFont typeface="Arial" pitchFamily="34" charset="0"/>
              <a:buChar char="•"/>
            </a:pPr>
            <a:r>
              <a:rPr lang="en-US" sz="2100" dirty="0" smtClean="0"/>
              <a:t> Alain </a:t>
            </a:r>
            <a:r>
              <a:rPr lang="en-US" sz="2100" dirty="0" err="1" smtClean="0"/>
              <a:t>Sei</a:t>
            </a:r>
            <a:r>
              <a:rPr lang="en-US" sz="2100" dirty="0" smtClean="0"/>
              <a:t> (NGAS) External Partner, Consultant</a:t>
            </a:r>
          </a:p>
          <a:p>
            <a:pPr eaLnBrk="1" hangingPunct="1">
              <a:spcBef>
                <a:spcPct val="50000"/>
              </a:spcBef>
              <a:buFont typeface="Arial" pitchFamily="34" charset="0"/>
              <a:buChar char="•"/>
            </a:pPr>
            <a:r>
              <a:rPr lang="en-US" sz="2100" dirty="0" smtClean="0"/>
              <a:t> Michael </a:t>
            </a:r>
            <a:r>
              <a:rPr lang="en-US" sz="2100" dirty="0" err="1" smtClean="0"/>
              <a:t>Ek</a:t>
            </a:r>
            <a:r>
              <a:rPr lang="en-US" sz="2100" dirty="0" smtClean="0"/>
              <a:t> (NOAA/NCEP) User readiness</a:t>
            </a:r>
          </a:p>
          <a:p>
            <a:pPr eaLnBrk="1" hangingPunct="1">
              <a:spcBef>
                <a:spcPct val="50000"/>
              </a:spcBef>
              <a:buFont typeface="Arial" pitchFamily="34" charset="0"/>
              <a:buChar char="•"/>
            </a:pPr>
            <a:r>
              <a:rPr lang="en-US" sz="2100" dirty="0" smtClean="0"/>
              <a:t> Jesse Meng (NOAA/NCEP) User readiness</a:t>
            </a:r>
          </a:p>
          <a:p>
            <a:pPr eaLnBrk="1" hangingPunct="1">
              <a:spcBef>
                <a:spcPct val="50000"/>
              </a:spcBef>
              <a:buFont typeface="Arial" pitchFamily="34" charset="0"/>
              <a:buChar char="•"/>
            </a:pPr>
            <a:r>
              <a:rPr lang="en-US" sz="2100" dirty="0" smtClean="0"/>
              <a:t> Ivan Csiszar (NOAA/NESDIS/STAR) STAR Land EDRs Chair</a:t>
            </a:r>
          </a:p>
          <a:p>
            <a:pPr eaLnBrk="1" hangingPunct="1">
              <a:spcBef>
                <a:spcPct val="50000"/>
              </a:spcBef>
              <a:buFont typeface="Arial" pitchFamily="34" charset="0"/>
              <a:buChar char="•"/>
            </a:pPr>
            <a:r>
              <a:rPr lang="en-US" sz="2100" dirty="0" smtClean="0"/>
              <a:t> Jeff </a:t>
            </a:r>
            <a:r>
              <a:rPr lang="en-US" sz="2100" dirty="0" err="1" smtClean="0"/>
              <a:t>Privette</a:t>
            </a:r>
            <a:r>
              <a:rPr lang="en-US" sz="2100" dirty="0" smtClean="0"/>
              <a:t> (NOAA/NESDIS/NCDC) Product validation lead, Land  EDRs Co-Chair</a:t>
            </a:r>
          </a:p>
        </p:txBody>
      </p:sp>
    </p:spTree>
    <p:extLst>
      <p:ext uri="{BB962C8B-B14F-4D97-AF65-F5344CB8AC3E}">
        <p14:creationId xmlns:p14="http://schemas.microsoft.com/office/powerpoint/2010/main" val="1786841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Beta Maturity Definition</a:t>
            </a:r>
            <a:endParaRPr lang="en-US" sz="4000" b="1" dirty="0"/>
          </a:p>
        </p:txBody>
      </p:sp>
      <p:sp>
        <p:nvSpPr>
          <p:cNvPr id="2" name="Slide Number Placeholder 1"/>
          <p:cNvSpPr>
            <a:spLocks noGrp="1"/>
          </p:cNvSpPr>
          <p:nvPr>
            <p:ph type="sldNum" sz="quarter" idx="12"/>
          </p:nvPr>
        </p:nvSpPr>
        <p:spPr/>
        <p:txBody>
          <a:bodyPr/>
          <a:lstStyle/>
          <a:p>
            <a:fld id="{96E36F11-A39A-294D-A59D-6180D50ED29D}" type="slidenum">
              <a:rPr lang="en-US" smtClean="0"/>
              <a:pPr/>
              <a:t>5</a:t>
            </a:fld>
            <a:endParaRPr lang="en-US"/>
          </a:p>
        </p:txBody>
      </p:sp>
      <p:sp>
        <p:nvSpPr>
          <p:cNvPr id="5" name="TextBox 4"/>
          <p:cNvSpPr txBox="1"/>
          <p:nvPr/>
        </p:nvSpPr>
        <p:spPr>
          <a:xfrm>
            <a:off x="457200" y="1339592"/>
            <a:ext cx="7829550" cy="5016758"/>
          </a:xfrm>
          <a:prstGeom prst="rect">
            <a:avLst/>
          </a:prstGeom>
          <a:noFill/>
        </p:spPr>
        <p:txBody>
          <a:bodyPr wrap="square" rtlCol="0">
            <a:spAutoFit/>
          </a:bodyPr>
          <a:lstStyle/>
          <a:p>
            <a:pPr>
              <a:buFont typeface="Arial" pitchFamily="34" charset="0"/>
              <a:buChar char="•"/>
            </a:pPr>
            <a:r>
              <a:rPr lang="en-US" sz="3200" dirty="0" smtClean="0"/>
              <a:t> Early release product</a:t>
            </a:r>
          </a:p>
          <a:p>
            <a:pPr>
              <a:buFont typeface="Arial" pitchFamily="34" charset="0"/>
              <a:buChar char="•"/>
            </a:pPr>
            <a:r>
              <a:rPr lang="en-US" sz="3200" dirty="0" smtClean="0"/>
              <a:t> Minimally validated</a:t>
            </a:r>
          </a:p>
          <a:p>
            <a:pPr>
              <a:buFont typeface="Arial" pitchFamily="34" charset="0"/>
              <a:buChar char="•"/>
            </a:pPr>
            <a:r>
              <a:rPr lang="en-US" sz="3200" dirty="0" smtClean="0"/>
              <a:t> May still contain significant errors</a:t>
            </a:r>
          </a:p>
          <a:p>
            <a:pPr>
              <a:buFont typeface="Arial" pitchFamily="34" charset="0"/>
              <a:buChar char="•"/>
            </a:pPr>
            <a:r>
              <a:rPr lang="en-US" sz="3200" dirty="0" smtClean="0"/>
              <a:t> Versioning not established until a baseline is  </a:t>
            </a:r>
          </a:p>
          <a:p>
            <a:r>
              <a:rPr lang="en-US" sz="3200" dirty="0" smtClean="0"/>
              <a:t>  determined</a:t>
            </a:r>
          </a:p>
          <a:p>
            <a:pPr>
              <a:buFont typeface="Arial" pitchFamily="34" charset="0"/>
              <a:buChar char="•"/>
            </a:pPr>
            <a:r>
              <a:rPr lang="en-US" sz="3200" dirty="0" smtClean="0"/>
              <a:t> Available to allow users to gain familiarity </a:t>
            </a:r>
          </a:p>
          <a:p>
            <a:r>
              <a:rPr lang="en-US" sz="3200" dirty="0" smtClean="0"/>
              <a:t>  with data formats and parameters</a:t>
            </a:r>
          </a:p>
          <a:p>
            <a:pPr>
              <a:buFont typeface="Arial" pitchFamily="34" charset="0"/>
              <a:buChar char="•"/>
            </a:pPr>
            <a:r>
              <a:rPr lang="en-US" sz="3200" dirty="0" smtClean="0"/>
              <a:t> Product is not appropriate as the basis for </a:t>
            </a:r>
          </a:p>
          <a:p>
            <a:r>
              <a:rPr lang="en-US" sz="3200" dirty="0" smtClean="0"/>
              <a:t>  quantitative scientific publications, studies or  </a:t>
            </a:r>
          </a:p>
          <a:p>
            <a:r>
              <a:rPr lang="en-US" sz="3200" dirty="0" smtClean="0"/>
              <a:t>  applications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normAutofit/>
          </a:bodyPr>
          <a:lstStyle/>
          <a:p>
            <a:pPr eaLnBrk="1" hangingPunct="1"/>
            <a:r>
              <a:rPr lang="en-US" sz="3600" b="1" dirty="0" smtClean="0"/>
              <a:t>Background of VI EDR Product</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sp>
        <p:nvSpPr>
          <p:cNvPr id="5160" name="Text Box 97"/>
          <p:cNvSpPr txBox="1">
            <a:spLocks noChangeArrowheads="1"/>
          </p:cNvSpPr>
          <p:nvPr/>
        </p:nvSpPr>
        <p:spPr bwMode="auto">
          <a:xfrm>
            <a:off x="457200" y="1024500"/>
            <a:ext cx="8229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Arial" pitchFamily="34" charset="0"/>
              <a:buChar char="•"/>
            </a:pPr>
            <a:r>
              <a:rPr lang="en-US" sz="2000" dirty="0" smtClean="0"/>
              <a:t> VI EDR consists of two vegetation indices: the TOA </a:t>
            </a:r>
            <a:r>
              <a:rPr lang="en-US" sz="2000" b="1" u="sng" dirty="0" smtClean="0"/>
              <a:t>Normalized Difference Vegetation Index</a:t>
            </a:r>
            <a:r>
              <a:rPr lang="en-US" sz="2000" u="sng" dirty="0" smtClean="0"/>
              <a:t> (TOA-NDVI)</a:t>
            </a:r>
            <a:r>
              <a:rPr lang="en-US" sz="2000" dirty="0" smtClean="0"/>
              <a:t> and the TOC </a:t>
            </a:r>
            <a:r>
              <a:rPr lang="en-US" sz="2000" b="1" u="sng" dirty="0" smtClean="0"/>
              <a:t>Enhanced Vegetation Index </a:t>
            </a:r>
            <a:r>
              <a:rPr lang="en-US" sz="2000" u="sng" dirty="0" smtClean="0"/>
              <a:t>(TOC-EVI)</a:t>
            </a:r>
            <a:r>
              <a:rPr lang="en-US" sz="2000" dirty="0" smtClean="0"/>
              <a:t>.</a:t>
            </a:r>
          </a:p>
          <a:p>
            <a:pPr eaLnBrk="1" hangingPunct="1">
              <a:spcBef>
                <a:spcPct val="50000"/>
              </a:spcBef>
              <a:buFont typeface="Arial" pitchFamily="34" charset="0"/>
              <a:buChar char="•"/>
            </a:pPr>
            <a:r>
              <a:rPr lang="en-US" sz="2000" dirty="0" smtClean="0"/>
              <a:t> VI EDR provides continuity with NASA EOS </a:t>
            </a:r>
            <a:r>
              <a:rPr lang="en-US" sz="2000" b="1" u="sng" dirty="0" smtClean="0"/>
              <a:t>MODIS</a:t>
            </a:r>
            <a:r>
              <a:rPr lang="en-US" sz="2000" dirty="0" smtClean="0"/>
              <a:t>  and NOAA POES  </a:t>
            </a:r>
            <a:r>
              <a:rPr lang="en-US" sz="2000" b="1" u="sng" dirty="0" smtClean="0"/>
              <a:t>AVHRR</a:t>
            </a:r>
            <a:r>
              <a:rPr lang="en-US" sz="2000" dirty="0" smtClean="0"/>
              <a:t>.</a:t>
            </a:r>
          </a:p>
          <a:p>
            <a:pPr eaLnBrk="1" hangingPunct="1">
              <a:spcBef>
                <a:spcPct val="50000"/>
              </a:spcBef>
              <a:buFont typeface="Arial" pitchFamily="34" charset="0"/>
              <a:buChar char="•"/>
            </a:pPr>
            <a:r>
              <a:rPr lang="en-US" sz="2000" b="1" u="sng" dirty="0" smtClean="0"/>
              <a:t>TOA - NDVI</a:t>
            </a:r>
            <a:r>
              <a:rPr lang="en-US" sz="2000" b="1" dirty="0" smtClean="0"/>
              <a:t>:</a:t>
            </a:r>
            <a:r>
              <a:rPr lang="en-US" sz="2000" dirty="0" smtClean="0"/>
              <a:t>Top of the Atmosphere Normalized difference vegetation index is most directly related to absorption of photosynthetically active radiation, but is often correlated with biomass or primary productivity.</a:t>
            </a:r>
          </a:p>
          <a:p>
            <a:pPr eaLnBrk="1" hangingPunct="1">
              <a:spcBef>
                <a:spcPct val="50000"/>
              </a:spcBef>
              <a:buFont typeface="Arial" pitchFamily="34" charset="0"/>
              <a:buChar char="•"/>
            </a:pPr>
            <a:r>
              <a:rPr lang="en-US" sz="2000" b="1" dirty="0" smtClean="0"/>
              <a:t> </a:t>
            </a:r>
            <a:r>
              <a:rPr lang="en-US" sz="2000" b="1" u="sng" dirty="0" smtClean="0"/>
              <a:t>TOC – EVI</a:t>
            </a:r>
            <a:r>
              <a:rPr lang="en-US" sz="2000" b="1" dirty="0" smtClean="0"/>
              <a:t>:</a:t>
            </a:r>
            <a:r>
              <a:rPr lang="en-US" sz="2000" dirty="0" smtClean="0"/>
              <a:t> Top of the Canopy Enhanced Vegetation Index EVI was developed to optimize the vegetation signal with improved sensitivity in high biomass regions and improved vegetation monitoring through a reduction in atmosphere influences.</a:t>
            </a:r>
          </a:p>
          <a:p>
            <a:pPr eaLnBrk="1" hangingPunct="1">
              <a:spcBef>
                <a:spcPct val="50000"/>
              </a:spcBef>
              <a:buFont typeface="Arial" pitchFamily="34" charset="0"/>
              <a:buChar char="•"/>
            </a:pPr>
            <a:r>
              <a:rPr lang="en-US" sz="2000" dirty="0" smtClean="0"/>
              <a:t>Vegetation Index (VI) is one key parameter to specify the boundary condition in global climate models, weather forecasting models and numerous remote sensing applications for monitoring environmental state and its change. </a:t>
            </a:r>
          </a:p>
        </p:txBody>
      </p:sp>
    </p:spTree>
    <p:extLst>
      <p:ext uri="{BB962C8B-B14F-4D97-AF65-F5344CB8AC3E}">
        <p14:creationId xmlns:p14="http://schemas.microsoft.com/office/powerpoint/2010/main" val="178684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gend.NPP_VRVI_L2.EVI.AS30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320" y="6333423"/>
            <a:ext cx="1802058" cy="489514"/>
          </a:xfrm>
          <a:prstGeom prst="rect">
            <a:avLst/>
          </a:prstGeom>
        </p:spPr>
      </p:pic>
      <p:pic>
        <p:nvPicPr>
          <p:cNvPr id="6" name="Picture 5" descr="legend.NPP_VRVI_L2.NDVI.AS300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084" y="6333423"/>
            <a:ext cx="1802058" cy="489514"/>
          </a:xfrm>
          <a:prstGeom prst="rect">
            <a:avLst/>
          </a:prstGeom>
        </p:spPr>
      </p:pic>
      <p:sp>
        <p:nvSpPr>
          <p:cNvPr id="14338" name="Title 1"/>
          <p:cNvSpPr>
            <a:spLocks noGrp="1"/>
          </p:cNvSpPr>
          <p:nvPr>
            <p:ph type="title"/>
          </p:nvPr>
        </p:nvSpPr>
        <p:spPr>
          <a:xfrm>
            <a:off x="1651000" y="57423"/>
            <a:ext cx="5842000" cy="703262"/>
          </a:xfrm>
        </p:spPr>
        <p:txBody>
          <a:bodyPr/>
          <a:lstStyle/>
          <a:p>
            <a:r>
              <a:rPr lang="en-US" sz="3600" b="1" dirty="0" smtClean="0"/>
              <a:t>VIIRS Vegetation Index EDR</a:t>
            </a:r>
          </a:p>
        </p:txBody>
      </p:sp>
      <p:sp>
        <p:nvSpPr>
          <p:cNvPr id="14339" name="Content Placeholder 2"/>
          <p:cNvSpPr>
            <a:spLocks noGrp="1"/>
          </p:cNvSpPr>
          <p:nvPr>
            <p:ph idx="1"/>
          </p:nvPr>
        </p:nvSpPr>
        <p:spPr>
          <a:xfrm>
            <a:off x="9075" y="900385"/>
            <a:ext cx="8883650" cy="5398002"/>
          </a:xfrm>
        </p:spPr>
        <p:txBody>
          <a:bodyPr>
            <a:normAutofit/>
          </a:bodyPr>
          <a:lstStyle/>
          <a:p>
            <a:r>
              <a:rPr lang="en-US" sz="2000" b="1" dirty="0" smtClean="0">
                <a:latin typeface="Arial" pitchFamily="34" charset="0"/>
                <a:cs typeface="Arial" pitchFamily="34" charset="0"/>
              </a:rPr>
              <a:t>Product Description</a:t>
            </a:r>
            <a:r>
              <a:rPr lang="en-US" sz="2000" dirty="0" smtClean="0">
                <a:latin typeface="Arial" pitchFamily="34" charset="0"/>
                <a:cs typeface="Arial" pitchFamily="34" charset="0"/>
              </a:rPr>
              <a:t>:  Provides the </a:t>
            </a:r>
            <a:r>
              <a:rPr lang="en-US" sz="2000" u="sng" dirty="0" smtClean="0">
                <a:latin typeface="Arial" pitchFamily="34" charset="0"/>
                <a:cs typeface="Arial" pitchFamily="34" charset="0"/>
              </a:rPr>
              <a:t>Normalized Difference Vegetation Index (NDVI)</a:t>
            </a:r>
            <a:r>
              <a:rPr lang="en-US" sz="2000" dirty="0" smtClean="0">
                <a:latin typeface="Arial" pitchFamily="34" charset="0"/>
                <a:cs typeface="Arial" pitchFamily="34" charset="0"/>
              </a:rPr>
              <a:t> and the </a:t>
            </a:r>
            <a:r>
              <a:rPr lang="en-US" sz="2000" u="sng" dirty="0" smtClean="0">
                <a:latin typeface="Arial" pitchFamily="34" charset="0"/>
                <a:cs typeface="Arial" pitchFamily="34" charset="0"/>
              </a:rPr>
              <a:t>Enhanced Vegetation Index (EVI)</a:t>
            </a:r>
            <a:r>
              <a:rPr lang="en-US" sz="2000" dirty="0" smtClean="0">
                <a:latin typeface="Arial" pitchFamily="34" charset="0"/>
                <a:cs typeface="Arial" pitchFamily="34" charset="0"/>
              </a:rPr>
              <a:t> at 375 m on a daily basis.</a:t>
            </a:r>
          </a:p>
          <a:p>
            <a:pPr lvl="1"/>
            <a:endParaRPr lang="en-US" sz="1200" dirty="0" smtClean="0"/>
          </a:p>
          <a:p>
            <a:r>
              <a:rPr lang="en-US" sz="2000" b="1" dirty="0" smtClean="0">
                <a:latin typeface="Arial" pitchFamily="34" charset="0"/>
                <a:cs typeface="Arial" pitchFamily="34" charset="0"/>
              </a:rPr>
              <a:t>Retrieval Strategy</a:t>
            </a:r>
            <a:r>
              <a:rPr lang="en-US" sz="2000" dirty="0" smtClean="0">
                <a:latin typeface="Arial" pitchFamily="34" charset="0"/>
                <a:cs typeface="Arial" pitchFamily="34" charset="0"/>
              </a:rPr>
              <a:t>: </a:t>
            </a:r>
          </a:p>
          <a:p>
            <a:pPr marL="450850" lvl="1"/>
            <a:r>
              <a:rPr lang="en-US" sz="1800" dirty="0" smtClean="0">
                <a:latin typeface="Arial" pitchFamily="34" charset="0"/>
                <a:cs typeface="Arial" pitchFamily="34" charset="0"/>
              </a:rPr>
              <a:t>The </a:t>
            </a:r>
            <a:r>
              <a:rPr lang="en-US" sz="1800" b="1" dirty="0" smtClean="0">
                <a:latin typeface="Arial" pitchFamily="34" charset="0"/>
                <a:cs typeface="Arial" pitchFamily="34" charset="0"/>
              </a:rPr>
              <a:t>NDVI</a:t>
            </a:r>
            <a:r>
              <a:rPr lang="en-US" sz="1800" dirty="0" smtClean="0">
                <a:latin typeface="Arial" pitchFamily="34" charset="0"/>
                <a:cs typeface="Arial" pitchFamily="34" charset="0"/>
              </a:rPr>
              <a:t> derived from TOA reflectance:</a:t>
            </a:r>
          </a:p>
          <a:p>
            <a:pPr marL="450850" lvl="1"/>
            <a:r>
              <a:rPr lang="en-US" sz="1800" dirty="0" smtClean="0">
                <a:latin typeface="Arial" pitchFamily="34" charset="0"/>
                <a:cs typeface="Arial" pitchFamily="34" charset="0"/>
              </a:rPr>
              <a:t>The </a:t>
            </a:r>
            <a:r>
              <a:rPr lang="en-US" sz="1800" b="1" dirty="0" smtClean="0">
                <a:latin typeface="Arial" pitchFamily="34" charset="0"/>
                <a:cs typeface="Arial" pitchFamily="34" charset="0"/>
              </a:rPr>
              <a:t>EVI</a:t>
            </a:r>
            <a:r>
              <a:rPr lang="en-US" sz="1800" dirty="0" smtClean="0">
                <a:latin typeface="Arial" pitchFamily="34" charset="0"/>
                <a:cs typeface="Arial" pitchFamily="34" charset="0"/>
              </a:rPr>
              <a:t> derived from TOC </a:t>
            </a:r>
            <a:r>
              <a:rPr lang="en-US" sz="1800" dirty="0">
                <a:latin typeface="Arial" pitchFamily="34" charset="0"/>
                <a:cs typeface="Arial" pitchFamily="34" charset="0"/>
              </a:rPr>
              <a:t>reflectance </a:t>
            </a:r>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n-US" sz="1800" dirty="0" smtClean="0">
                <a:latin typeface="Arial" pitchFamily="34" charset="0"/>
                <a:cs typeface="Arial" pitchFamily="34" charset="0"/>
              </a:rPr>
              <a:t>with </a:t>
            </a:r>
            <a:r>
              <a:rPr lang="en-US" sz="1800" dirty="0">
                <a:latin typeface="Arial" pitchFamily="34" charset="0"/>
                <a:cs typeface="Arial" pitchFamily="34" charset="0"/>
              </a:rPr>
              <a:t>a different gain factor from that of</a:t>
            </a:r>
            <a:br>
              <a:rPr lang="en-US" sz="1800" dirty="0">
                <a:latin typeface="Arial" pitchFamily="34" charset="0"/>
                <a:cs typeface="Arial" pitchFamily="34" charset="0"/>
              </a:rPr>
            </a:br>
            <a:r>
              <a:rPr lang="en-US" sz="1800" dirty="0">
                <a:latin typeface="Arial" pitchFamily="34" charset="0"/>
                <a:cs typeface="Arial" pitchFamily="34" charset="0"/>
              </a:rPr>
              <a:t>the MODIS equation:</a:t>
            </a:r>
            <a:endParaRPr lang="en-US" sz="1800" dirty="0" smtClean="0">
              <a:latin typeface="Arial" pitchFamily="34" charset="0"/>
              <a:cs typeface="Arial" pitchFamily="34" charset="0"/>
            </a:endParaRPr>
          </a:p>
          <a:p>
            <a:pPr marL="1308100" lvl="3"/>
            <a:endParaRPr lang="en-US" sz="1200" dirty="0" smtClean="0">
              <a:latin typeface="Arial" pitchFamily="34" charset="0"/>
              <a:cs typeface="Arial" pitchFamily="34" charset="0"/>
            </a:endParaRPr>
          </a:p>
          <a:p>
            <a:r>
              <a:rPr lang="en-US" sz="2000" b="1" dirty="0" smtClean="0">
                <a:latin typeface="Arial" pitchFamily="34" charset="0"/>
                <a:cs typeface="Arial" pitchFamily="34" charset="0"/>
              </a:rPr>
              <a:t>Product Layers</a:t>
            </a:r>
            <a:r>
              <a:rPr lang="en-US" sz="2000" dirty="0" smtClean="0">
                <a:latin typeface="Arial" pitchFamily="34" charset="0"/>
                <a:cs typeface="Arial" pitchFamily="34" charset="0"/>
              </a:rPr>
              <a:t>: </a:t>
            </a:r>
            <a:br>
              <a:rPr lang="en-US" sz="2000" dirty="0" smtClean="0">
                <a:latin typeface="Arial" pitchFamily="34" charset="0"/>
                <a:cs typeface="Arial" pitchFamily="34" charset="0"/>
              </a:rPr>
            </a:br>
            <a:r>
              <a:rPr lang="en-US" sz="2000" dirty="0" smtClean="0">
                <a:latin typeface="Arial" pitchFamily="34" charset="0"/>
                <a:cs typeface="Arial" pitchFamily="34" charset="0"/>
              </a:rPr>
              <a:t>Includes quality flags on</a:t>
            </a:r>
          </a:p>
          <a:p>
            <a:pPr marL="450850" lvl="1"/>
            <a:r>
              <a:rPr lang="en-US" sz="1800" dirty="0" smtClean="0">
                <a:latin typeface="Arial" pitchFamily="34" charset="0"/>
                <a:cs typeface="Arial" pitchFamily="34" charset="0"/>
              </a:rPr>
              <a:t>Land/water</a:t>
            </a:r>
          </a:p>
          <a:p>
            <a:pPr marL="450850" lvl="1"/>
            <a:r>
              <a:rPr lang="en-US" sz="1800" dirty="0" smtClean="0">
                <a:latin typeface="Arial" pitchFamily="34" charset="0"/>
                <a:cs typeface="Arial" pitchFamily="34" charset="0"/>
              </a:rPr>
              <a:t>Cloud confidence</a:t>
            </a:r>
            <a:br>
              <a:rPr lang="en-US" sz="1800" dirty="0" smtClean="0">
                <a:latin typeface="Arial" pitchFamily="34" charset="0"/>
                <a:cs typeface="Arial" pitchFamily="34" charset="0"/>
              </a:rPr>
            </a:br>
            <a:r>
              <a:rPr lang="en-US" sz="1800" dirty="0" smtClean="0">
                <a:latin typeface="Arial" pitchFamily="34" charset="0"/>
                <a:cs typeface="Arial" pitchFamily="34" charset="0"/>
              </a:rPr>
              <a:t>including thin cirrus</a:t>
            </a:r>
          </a:p>
          <a:p>
            <a:pPr marL="450850" lvl="1"/>
            <a:r>
              <a:rPr lang="en-US" sz="1800" dirty="0" smtClean="0">
                <a:latin typeface="Arial" pitchFamily="34" charset="0"/>
                <a:cs typeface="Arial" pitchFamily="34" charset="0"/>
              </a:rPr>
              <a:t>Heavy aerosol loadings</a:t>
            </a:r>
          </a:p>
          <a:p>
            <a:pPr marL="450850" lvl="1"/>
            <a:r>
              <a:rPr lang="en-US" sz="1800" dirty="0" smtClean="0">
                <a:latin typeface="Arial" pitchFamily="34" charset="0"/>
                <a:cs typeface="Arial" pitchFamily="34" charset="0"/>
              </a:rPr>
              <a:t>Exclusion conditions</a:t>
            </a:r>
            <a:endParaRPr lang="en-US" sz="1800" dirty="0">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4005394672"/>
              </p:ext>
            </p:extLst>
          </p:nvPr>
        </p:nvGraphicFramePr>
        <p:xfrm>
          <a:off x="4699863" y="1997263"/>
          <a:ext cx="4295775" cy="384175"/>
        </p:xfrm>
        <a:graphic>
          <a:graphicData uri="http://schemas.openxmlformats.org/presentationml/2006/ole">
            <mc:AlternateContent xmlns:mc="http://schemas.openxmlformats.org/markup-compatibility/2006">
              <mc:Choice xmlns:v="urn:schemas-microsoft-com:vml" Requires="v">
                <p:oleObj spid="_x0000_s85062" name="Equation" r:id="rId6" imgW="2258280" imgH="191880" progId="Equation.3">
                  <p:embed/>
                </p:oleObj>
              </mc:Choice>
              <mc:Fallback>
                <p:oleObj name="Equation" r:id="rId6" imgW="2258280" imgH="191880" progId="Equation.3">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9863" y="1997263"/>
                        <a:ext cx="4295775" cy="3841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extLst>
              <p:ext uri="{D42A27DB-BD31-4B8C-83A1-F6EECF244321}">
                <p14:modId xmlns:p14="http://schemas.microsoft.com/office/powerpoint/2010/main" val="2837359027"/>
              </p:ext>
            </p:extLst>
          </p:nvPr>
        </p:nvGraphicFramePr>
        <p:xfrm>
          <a:off x="4665663" y="2667000"/>
          <a:ext cx="4433887" cy="746125"/>
        </p:xfrm>
        <a:graphic>
          <a:graphicData uri="http://schemas.openxmlformats.org/presentationml/2006/ole">
            <mc:AlternateContent xmlns:mc="http://schemas.openxmlformats.org/markup-compatibility/2006">
              <mc:Choice xmlns:v="urn:schemas-microsoft-com:vml" Requires="v">
                <p:oleObj spid="_x0000_s85063" name="Equation" r:id="rId8" imgW="2706120" imgH="429480" progId="Equation.3">
                  <p:embed/>
                </p:oleObj>
              </mc:Choice>
              <mc:Fallback>
                <p:oleObj name="Equation" r:id="rId8" imgW="2706120" imgH="429480" progId="Equation.3">
                  <p:embed/>
                  <p:pic>
                    <p:nvPicPr>
                      <p:cNvPr id="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5663" y="2667000"/>
                        <a:ext cx="4433887" cy="7461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descr="NPP_VRVI_L2.A2012275.P1_03001.GEO.SW_USA.TOA_NDVI.r25p.jpg"/>
          <p:cNvPicPr>
            <a:picLocks noChangeAspect="1"/>
          </p:cNvPicPr>
          <p:nvPr/>
        </p:nvPicPr>
        <p:blipFill rotWithShape="1">
          <a:blip r:embed="rId10">
            <a:extLst>
              <a:ext uri="{28A0092B-C50C-407E-A947-70E740481C1C}">
                <a14:useLocalDpi xmlns:a14="http://schemas.microsoft.com/office/drawing/2010/main" val="0"/>
              </a:ext>
            </a:extLst>
          </a:blip>
          <a:srcRect r="49073" b="29624"/>
          <a:stretch/>
        </p:blipFill>
        <p:spPr>
          <a:xfrm>
            <a:off x="3673110" y="3530712"/>
            <a:ext cx="2583236" cy="2802706"/>
          </a:xfrm>
          <a:prstGeom prst="rect">
            <a:avLst/>
          </a:prstGeom>
          <a:effectLst>
            <a:outerShdw blurRad="63500" dist="50800" dir="2700000" algn="tl" rotWithShape="0">
              <a:srgbClr val="000000">
                <a:alpha val="43000"/>
              </a:srgbClr>
            </a:outerShdw>
          </a:effectLst>
        </p:spPr>
      </p:pic>
      <p:pic>
        <p:nvPicPr>
          <p:cNvPr id="3" name="Picture 2" descr="NPP_VRVI_L2.A2012275.P1_03001.GEO.SW_USA.TOC_EVI.r25p.jpg"/>
          <p:cNvPicPr>
            <a:picLocks noChangeAspect="1"/>
          </p:cNvPicPr>
          <p:nvPr/>
        </p:nvPicPr>
        <p:blipFill rotWithShape="1">
          <a:blip r:embed="rId11">
            <a:extLst>
              <a:ext uri="{28A0092B-C50C-407E-A947-70E740481C1C}">
                <a14:useLocalDpi xmlns:a14="http://schemas.microsoft.com/office/drawing/2010/main" val="0"/>
              </a:ext>
            </a:extLst>
          </a:blip>
          <a:srcRect r="49035" b="29676"/>
          <a:stretch/>
        </p:blipFill>
        <p:spPr>
          <a:xfrm>
            <a:off x="6463499" y="3530600"/>
            <a:ext cx="2585170" cy="2800648"/>
          </a:xfrm>
          <a:prstGeom prst="rect">
            <a:avLst/>
          </a:prstGeom>
          <a:effectLst>
            <a:outerShdw blurRad="63500" dist="50800" dir="2700000" algn="tl" rotWithShape="0">
              <a:srgbClr val="000000">
                <a:alpha val="43000"/>
              </a:srgbClr>
            </a:outerShdw>
          </a:effectLst>
        </p:spPr>
      </p:pic>
      <p:sp>
        <p:nvSpPr>
          <p:cNvPr id="11" name="TextBox 10"/>
          <p:cNvSpPr txBox="1"/>
          <p:nvPr/>
        </p:nvSpPr>
        <p:spPr>
          <a:xfrm>
            <a:off x="2446705" y="6201591"/>
            <a:ext cx="1186542" cy="646331"/>
          </a:xfrm>
          <a:prstGeom prst="rect">
            <a:avLst/>
          </a:prstGeom>
          <a:noFill/>
        </p:spPr>
        <p:txBody>
          <a:bodyPr wrap="none" rtlCol="0">
            <a:spAutoFit/>
          </a:bodyPr>
          <a:lstStyle/>
          <a:p>
            <a:pPr algn="r"/>
            <a:r>
              <a:rPr lang="en-US" sz="1200" b="1" u="sng" dirty="0" smtClean="0">
                <a:latin typeface="Arial" pitchFamily="34" charset="0"/>
                <a:cs typeface="Arial" pitchFamily="34" charset="0"/>
              </a:rPr>
              <a:t>VIIRS VI EDR </a:t>
            </a:r>
            <a:br>
              <a:rPr lang="en-US" sz="1200" b="1" u="sng" dirty="0" smtClean="0">
                <a:latin typeface="Arial" pitchFamily="34" charset="0"/>
                <a:cs typeface="Arial" pitchFamily="34" charset="0"/>
              </a:rPr>
            </a:br>
            <a:r>
              <a:rPr lang="en-US" sz="1200" b="1" u="sng" dirty="0" smtClean="0">
                <a:latin typeface="Arial" pitchFamily="34" charset="0"/>
                <a:cs typeface="Arial" pitchFamily="34" charset="0"/>
              </a:rPr>
              <a:t>Oct. 1, 2012</a:t>
            </a:r>
            <a:br>
              <a:rPr lang="en-US" sz="1200" b="1" u="sng" dirty="0" smtClean="0">
                <a:latin typeface="Arial" pitchFamily="34" charset="0"/>
                <a:cs typeface="Arial" pitchFamily="34" charset="0"/>
              </a:rPr>
            </a:br>
            <a:r>
              <a:rPr lang="en-US" sz="1200" b="1" u="sng" dirty="0" smtClean="0">
                <a:latin typeface="Arial" pitchFamily="34" charset="0"/>
                <a:cs typeface="Arial" pitchFamily="34" charset="0"/>
              </a:rPr>
              <a:t>(</a:t>
            </a:r>
            <a:r>
              <a:rPr lang="en-US" sz="1200" b="1" u="sng" dirty="0" err="1" smtClean="0">
                <a:latin typeface="Arial" pitchFamily="34" charset="0"/>
                <a:cs typeface="Arial" pitchFamily="34" charset="0"/>
              </a:rPr>
              <a:t>Mx</a:t>
            </a:r>
            <a:r>
              <a:rPr lang="en-US" sz="1200" b="1" u="sng" dirty="0" smtClean="0">
                <a:latin typeface="Arial" pitchFamily="34" charset="0"/>
                <a:cs typeface="Arial" pitchFamily="34" charset="0"/>
              </a:rPr>
              <a:t> 6.3)</a:t>
            </a:r>
          </a:p>
        </p:txBody>
      </p:sp>
      <p:sp>
        <p:nvSpPr>
          <p:cNvPr id="12" name="TextBox 11"/>
          <p:cNvSpPr txBox="1"/>
          <p:nvPr/>
        </p:nvSpPr>
        <p:spPr>
          <a:xfrm>
            <a:off x="3686605" y="5959833"/>
            <a:ext cx="1138653" cy="338554"/>
          </a:xfrm>
          <a:prstGeom prst="rect">
            <a:avLst/>
          </a:prstGeom>
          <a:noFill/>
        </p:spPr>
        <p:txBody>
          <a:bodyPr wrap="none" rtlCol="0">
            <a:spAutoFit/>
          </a:bodyPr>
          <a:lstStyle/>
          <a:p>
            <a:r>
              <a:rPr lang="en-US" sz="1600" dirty="0" smtClean="0">
                <a:solidFill>
                  <a:schemeClr val="bg1"/>
                </a:solidFill>
              </a:rPr>
              <a:t>TOA NDVI</a:t>
            </a:r>
            <a:endParaRPr lang="en-US" sz="1600" dirty="0">
              <a:solidFill>
                <a:schemeClr val="bg1"/>
              </a:solidFill>
            </a:endParaRPr>
          </a:p>
        </p:txBody>
      </p:sp>
      <p:sp>
        <p:nvSpPr>
          <p:cNvPr id="13" name="TextBox 12"/>
          <p:cNvSpPr txBox="1"/>
          <p:nvPr/>
        </p:nvSpPr>
        <p:spPr>
          <a:xfrm>
            <a:off x="6477766" y="5959833"/>
            <a:ext cx="1001797" cy="338554"/>
          </a:xfrm>
          <a:prstGeom prst="rect">
            <a:avLst/>
          </a:prstGeom>
          <a:noFill/>
        </p:spPr>
        <p:txBody>
          <a:bodyPr wrap="none" rtlCol="0">
            <a:spAutoFit/>
          </a:bodyPr>
          <a:lstStyle/>
          <a:p>
            <a:r>
              <a:rPr lang="en-US" sz="1600" dirty="0" smtClean="0">
                <a:solidFill>
                  <a:srgbClr val="FFFFFF"/>
                </a:solidFill>
              </a:rPr>
              <a:t>TOC EVI</a:t>
            </a:r>
            <a:endParaRPr lang="en-US" sz="1600"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normAutofit/>
          </a:bodyPr>
          <a:lstStyle/>
          <a:p>
            <a:pPr eaLnBrk="1" hangingPunct="1"/>
            <a:r>
              <a:rPr lang="en-US" sz="3600" b="1" dirty="0" smtClean="0"/>
              <a:t>Overview of Vegetation Index EDR</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8</a:t>
            </a:fld>
            <a:endParaRPr lang="en-US" sz="1200" dirty="0">
              <a:solidFill>
                <a:schemeClr val="tx1">
                  <a:tint val="75000"/>
                </a:schemeClr>
              </a:solidFill>
              <a:latin typeface="+mn-lt"/>
            </a:endParaRPr>
          </a:p>
        </p:txBody>
      </p:sp>
      <p:sp>
        <p:nvSpPr>
          <p:cNvPr id="5" name="Content Placeholder 2"/>
          <p:cNvSpPr txBox="1">
            <a:spLocks/>
          </p:cNvSpPr>
          <p:nvPr/>
        </p:nvSpPr>
        <p:spPr>
          <a:xfrm>
            <a:off x="252413" y="998481"/>
            <a:ext cx="8667750" cy="5854148"/>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TOA NDVI will provide continuity with the AVHRR heritage product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TOC EVI will provide continuity with the MODIS heritage product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These indices are produced at  the VIIRS image channel resolution (i.e. nominally 375m at nadir).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VI EDR uses Spectral bands I1, I2 and M3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VIIRS Vegetation Index EDR is computed after the RDR, SDR, and intermediate products processing is complete.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Product style: Swath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File Format: HDF5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Measurement Exclusion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1) SZA &gt; 85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deg</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for both NDVI and EVI (NIGHT TIME)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2) AOT &gt; 1.0 for EVI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3) Confidently cloudy</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Retrievals are not performed over ocean or coastal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VI calculated for LAND retrievals including inland water bodies and rivers.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Assumption for EDR validation is that  the </a:t>
            </a:r>
            <a:r>
              <a:rPr kumimoji="0" lang="en-US" sz="2000" b="1" i="0" u="sng" strike="noStrike" kern="1200" cap="none" spc="0" normalizeH="0" baseline="0" noProof="0" dirty="0" smtClean="0">
                <a:ln>
                  <a:noFill/>
                </a:ln>
                <a:solidFill>
                  <a:schemeClr val="tx1"/>
                </a:solidFill>
                <a:effectLst/>
                <a:uLnTx/>
                <a:uFillTx/>
                <a:latin typeface="+mn-lt"/>
                <a:ea typeface="+mn-ea"/>
                <a:cs typeface="+mn-cs"/>
              </a:rPr>
              <a:t>VIIRS SDR is calibrated.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Beta versions of SDR have been used to help algorithm and instrument assessments during EOC and the early stages of ICV.</a:t>
            </a:r>
          </a:p>
        </p:txBody>
      </p:sp>
    </p:spTree>
    <p:extLst>
      <p:ext uri="{BB962C8B-B14F-4D97-AF65-F5344CB8AC3E}">
        <p14:creationId xmlns:p14="http://schemas.microsoft.com/office/powerpoint/2010/main" val="344224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E36F11-A39A-294D-A59D-6180D50ED29D}" type="slidenum">
              <a:rPr lang="en-US" smtClean="0"/>
              <a:pPr/>
              <a:t>9</a:t>
            </a:fld>
            <a:endParaRPr lang="en-US"/>
          </a:p>
        </p:txBody>
      </p:sp>
      <p:sp>
        <p:nvSpPr>
          <p:cNvPr id="3" name="Title 1"/>
          <p:cNvSpPr txBox="1">
            <a:spLocks/>
          </p:cNvSpPr>
          <p:nvPr/>
        </p:nvSpPr>
        <p:spPr>
          <a:xfrm>
            <a:off x="1981200" y="87076"/>
            <a:ext cx="47244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Calibri" pitchFamily="34" charset="0"/>
                <a:ea typeface="+mj-ea"/>
                <a:cs typeface="+mj-cs"/>
              </a:rPr>
              <a:t>L1RD Requirements</a:t>
            </a:r>
            <a:endParaRPr kumimoji="0" lang="en-US" sz="40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30049" name="Picture 1"/>
          <p:cNvPicPr>
            <a:picLocks noChangeAspect="1" noChangeArrowheads="1"/>
          </p:cNvPicPr>
          <p:nvPr/>
        </p:nvPicPr>
        <p:blipFill>
          <a:blip r:embed="rId2"/>
          <a:srcRect/>
          <a:stretch>
            <a:fillRect/>
          </a:stretch>
        </p:blipFill>
        <p:spPr bwMode="auto">
          <a:xfrm>
            <a:off x="538163" y="1038225"/>
            <a:ext cx="8067675" cy="4781550"/>
          </a:xfrm>
          <a:prstGeom prst="rect">
            <a:avLst/>
          </a:prstGeom>
          <a:noFill/>
          <a:ln w="9525">
            <a:noFill/>
            <a:miter lim="800000"/>
            <a:headEnd/>
            <a:tailEnd/>
          </a:ln>
        </p:spPr>
      </p:pic>
      <p:sp>
        <p:nvSpPr>
          <p:cNvPr id="218" name="TextBox 217"/>
          <p:cNvSpPr txBox="1"/>
          <p:nvPr/>
        </p:nvSpPr>
        <p:spPr>
          <a:xfrm>
            <a:off x="538163" y="5841851"/>
            <a:ext cx="5283113" cy="276999"/>
          </a:xfrm>
          <a:prstGeom prst="rect">
            <a:avLst/>
          </a:prstGeom>
          <a:noFill/>
        </p:spPr>
        <p:txBody>
          <a:bodyPr wrap="none" rtlCol="0">
            <a:spAutoFit/>
          </a:bodyPr>
          <a:lstStyle/>
          <a:p>
            <a:r>
              <a:rPr lang="en-US" sz="1200" dirty="0" smtClean="0"/>
              <a:t>Source: Level 1 Requirements SUPPLEMENT – Final Version 2.3 November 2, 2012</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A Template">
  <a:themeElements>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AA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NOAA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AA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AA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AA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AA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AA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AA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AA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AA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AA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AA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AA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5807</TotalTime>
  <Words>2570</Words>
  <Application>Microsoft Office PowerPoint</Application>
  <PresentationFormat>On-screen Show (4:3)</PresentationFormat>
  <Paragraphs>373</Paragraphs>
  <Slides>33</Slides>
  <Notes>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37" baseType="lpstr">
      <vt:lpstr>NPP_FOR</vt:lpstr>
      <vt:lpstr>NOAA Template</vt:lpstr>
      <vt:lpstr>Equation</vt:lpstr>
      <vt:lpstr>SPW 10.0 Graph</vt:lpstr>
      <vt:lpstr>  JPSS STAR Algorithm and Data Products (ADP) Beta Review  Suomi NPP Vegetation Index EDR   </vt:lpstr>
      <vt:lpstr>PowerPoint Presentation</vt:lpstr>
      <vt:lpstr>PowerPoint Presentation</vt:lpstr>
      <vt:lpstr>Vegetation Index EDR Team Members</vt:lpstr>
      <vt:lpstr>Beta Maturity Definition</vt:lpstr>
      <vt:lpstr>Background of VI EDR Product</vt:lpstr>
      <vt:lpstr>VIIRS Vegetation Index EDR</vt:lpstr>
      <vt:lpstr>Overview of Vegetation Index EDR</vt:lpstr>
      <vt:lpstr>PowerPoint Presentation</vt:lpstr>
      <vt:lpstr>Users of Vegetation Index EDR Products (Point Of Contact)</vt:lpstr>
      <vt:lpstr>Vegetation Index EDR Dataflow</vt:lpstr>
      <vt:lpstr>History of Algorithm changes/updates</vt:lpstr>
      <vt:lpstr>Beta Maturity Evaluation </vt:lpstr>
      <vt:lpstr>Beta Maturity Evaluation</vt:lpstr>
      <vt:lpstr>Beta Maturity Evaluation</vt:lpstr>
      <vt:lpstr>Beta Maturity Evaluation</vt:lpstr>
      <vt:lpstr>Beta Maturity Evaluation</vt:lpstr>
      <vt:lpstr>Beta Maturity Evaluation</vt:lpstr>
      <vt:lpstr>Beta Maturity Evaluation</vt:lpstr>
      <vt:lpstr>Beta Maturity Evaluation</vt:lpstr>
      <vt:lpstr>PowerPoint Presentation</vt:lpstr>
      <vt:lpstr>PowerPoint Presentation</vt:lpstr>
      <vt:lpstr>MODIS vs. Suomi NPP VIIRS Enhanced Vegetation Index (EVI)</vt:lpstr>
      <vt:lpstr>MODIS vs. Suomi NPP VIIRS Enhanced Vegetation Index (EVI)</vt:lpstr>
      <vt:lpstr>MODIS vs. Suomi NPP VIIRS Enhanced Vegetation Index (EVI)</vt:lpstr>
      <vt:lpstr>AVHRR vs. Suomi NPP VIIRS Normalized Difference Vegetation Index (NDVI)</vt:lpstr>
      <vt:lpstr>AVHRR vs. Suomi NPP VIIRS Normalized Difference Vegetation Index (NDVI)</vt:lpstr>
      <vt:lpstr>AVHRR vs. Suomi NPP VIIRS Normalized Difference Vegetation Index (NDVI)</vt:lpstr>
      <vt:lpstr>PowerPoint Presentation</vt:lpstr>
      <vt:lpstr>Beta Maturity Evaluation</vt:lpstr>
      <vt:lpstr>Beta Considerations/Remaining Issues</vt:lpstr>
      <vt:lpstr>Future Plan</vt:lpstr>
      <vt:lpstr>Summary of Findings</vt:lpstr>
    </vt:vector>
  </TitlesOfParts>
  <Company>NOAA/NESDIS/STAR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VI-Beta Review</dc:title>
  <dc:subject>SNPP VIIRS VI-EDR</dc:subject>
  <dc:creator>mvargas</dc:creator>
  <dc:description>December 12, 2012</dc:description>
  <cp:lastModifiedBy>knieman</cp:lastModifiedBy>
  <cp:revision>117</cp:revision>
  <dcterms:created xsi:type="dcterms:W3CDTF">2011-10-05T18:31:57Z</dcterms:created>
  <dcterms:modified xsi:type="dcterms:W3CDTF">2013-01-31T15:48:30Z</dcterms:modified>
  <cp:contentStatus>Draft</cp:contentStatus>
</cp:coreProperties>
</file>