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63" r:id="rId4"/>
    <p:sldId id="264" r:id="rId5"/>
    <p:sldId id="262" r:id="rId6"/>
    <p:sldId id="257" r:id="rId7"/>
    <p:sldId id="270" r:id="rId8"/>
    <p:sldId id="266" r:id="rId9"/>
    <p:sldId id="267" r:id="rId10"/>
    <p:sldId id="268"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00F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2" d="100"/>
          <a:sy n="72" d="100"/>
        </p:scale>
        <p:origin x="-103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41B438-826B-1A46-BF80-5C3E09F5C689}" type="datetimeFigureOut">
              <a:rPr lang="en-US" smtClean="0"/>
              <a:t>12/19/13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32E56-10BC-B343-9474-E265BDB4D804}" type="slidenum">
              <a:rPr lang="en-US" smtClean="0"/>
              <a:t>‹#›</a:t>
            </a:fld>
            <a:endParaRPr lang="en-US"/>
          </a:p>
        </p:txBody>
      </p:sp>
    </p:spTree>
    <p:extLst>
      <p:ext uri="{BB962C8B-B14F-4D97-AF65-F5344CB8AC3E}">
        <p14:creationId xmlns:p14="http://schemas.microsoft.com/office/powerpoint/2010/main" val="3895053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41B438-826B-1A46-BF80-5C3E09F5C689}" type="datetimeFigureOut">
              <a:rPr lang="en-US" smtClean="0"/>
              <a:t>12/19/13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32E56-10BC-B343-9474-E265BDB4D804}" type="slidenum">
              <a:rPr lang="en-US" smtClean="0"/>
              <a:t>‹#›</a:t>
            </a:fld>
            <a:endParaRPr lang="en-US"/>
          </a:p>
        </p:txBody>
      </p:sp>
    </p:spTree>
    <p:extLst>
      <p:ext uri="{BB962C8B-B14F-4D97-AF65-F5344CB8AC3E}">
        <p14:creationId xmlns:p14="http://schemas.microsoft.com/office/powerpoint/2010/main" val="2468759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41B438-826B-1A46-BF80-5C3E09F5C689}" type="datetimeFigureOut">
              <a:rPr lang="en-US" smtClean="0"/>
              <a:t>12/19/13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32E56-10BC-B343-9474-E265BDB4D804}" type="slidenum">
              <a:rPr lang="en-US" smtClean="0"/>
              <a:t>‹#›</a:t>
            </a:fld>
            <a:endParaRPr lang="en-US"/>
          </a:p>
        </p:txBody>
      </p:sp>
    </p:spTree>
    <p:extLst>
      <p:ext uri="{BB962C8B-B14F-4D97-AF65-F5344CB8AC3E}">
        <p14:creationId xmlns:p14="http://schemas.microsoft.com/office/powerpoint/2010/main" val="726978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41B438-826B-1A46-BF80-5C3E09F5C689}" type="datetimeFigureOut">
              <a:rPr lang="en-US" smtClean="0"/>
              <a:t>12/19/13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32E56-10BC-B343-9474-E265BDB4D804}" type="slidenum">
              <a:rPr lang="en-US" smtClean="0"/>
              <a:t>‹#›</a:t>
            </a:fld>
            <a:endParaRPr lang="en-US"/>
          </a:p>
        </p:txBody>
      </p:sp>
    </p:spTree>
    <p:extLst>
      <p:ext uri="{BB962C8B-B14F-4D97-AF65-F5344CB8AC3E}">
        <p14:creationId xmlns:p14="http://schemas.microsoft.com/office/powerpoint/2010/main" val="1801844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41B438-826B-1A46-BF80-5C3E09F5C689}" type="datetimeFigureOut">
              <a:rPr lang="en-US" smtClean="0"/>
              <a:t>12/19/13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32E56-10BC-B343-9474-E265BDB4D804}" type="slidenum">
              <a:rPr lang="en-US" smtClean="0"/>
              <a:t>‹#›</a:t>
            </a:fld>
            <a:endParaRPr lang="en-US"/>
          </a:p>
        </p:txBody>
      </p:sp>
    </p:spTree>
    <p:extLst>
      <p:ext uri="{BB962C8B-B14F-4D97-AF65-F5344CB8AC3E}">
        <p14:creationId xmlns:p14="http://schemas.microsoft.com/office/powerpoint/2010/main" val="2703854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41B438-826B-1A46-BF80-5C3E09F5C689}" type="datetimeFigureOut">
              <a:rPr lang="en-US" smtClean="0"/>
              <a:t>12/19/13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32E56-10BC-B343-9474-E265BDB4D804}" type="slidenum">
              <a:rPr lang="en-US" smtClean="0"/>
              <a:t>‹#›</a:t>
            </a:fld>
            <a:endParaRPr lang="en-US"/>
          </a:p>
        </p:txBody>
      </p:sp>
    </p:spTree>
    <p:extLst>
      <p:ext uri="{BB962C8B-B14F-4D97-AF65-F5344CB8AC3E}">
        <p14:creationId xmlns:p14="http://schemas.microsoft.com/office/powerpoint/2010/main" val="338726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41B438-826B-1A46-BF80-5C3E09F5C689}" type="datetimeFigureOut">
              <a:rPr lang="en-US" smtClean="0"/>
              <a:t>12/19/13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232E56-10BC-B343-9474-E265BDB4D804}" type="slidenum">
              <a:rPr lang="en-US" smtClean="0"/>
              <a:t>‹#›</a:t>
            </a:fld>
            <a:endParaRPr lang="en-US"/>
          </a:p>
        </p:txBody>
      </p:sp>
    </p:spTree>
    <p:extLst>
      <p:ext uri="{BB962C8B-B14F-4D97-AF65-F5344CB8AC3E}">
        <p14:creationId xmlns:p14="http://schemas.microsoft.com/office/powerpoint/2010/main" val="3916009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41B438-826B-1A46-BF80-5C3E09F5C689}" type="datetimeFigureOut">
              <a:rPr lang="en-US" smtClean="0"/>
              <a:t>12/19/13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232E56-10BC-B343-9474-E265BDB4D804}" type="slidenum">
              <a:rPr lang="en-US" smtClean="0"/>
              <a:t>‹#›</a:t>
            </a:fld>
            <a:endParaRPr lang="en-US"/>
          </a:p>
        </p:txBody>
      </p:sp>
    </p:spTree>
    <p:extLst>
      <p:ext uri="{BB962C8B-B14F-4D97-AF65-F5344CB8AC3E}">
        <p14:creationId xmlns:p14="http://schemas.microsoft.com/office/powerpoint/2010/main" val="37326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1B438-826B-1A46-BF80-5C3E09F5C689}" type="datetimeFigureOut">
              <a:rPr lang="en-US" smtClean="0"/>
              <a:t>12/19/13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232E56-10BC-B343-9474-E265BDB4D804}" type="slidenum">
              <a:rPr lang="en-US" smtClean="0"/>
              <a:t>‹#›</a:t>
            </a:fld>
            <a:endParaRPr lang="en-US"/>
          </a:p>
        </p:txBody>
      </p:sp>
    </p:spTree>
    <p:extLst>
      <p:ext uri="{BB962C8B-B14F-4D97-AF65-F5344CB8AC3E}">
        <p14:creationId xmlns:p14="http://schemas.microsoft.com/office/powerpoint/2010/main" val="262839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41B438-826B-1A46-BF80-5C3E09F5C689}" type="datetimeFigureOut">
              <a:rPr lang="en-US" smtClean="0"/>
              <a:t>12/19/13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32E56-10BC-B343-9474-E265BDB4D804}" type="slidenum">
              <a:rPr lang="en-US" smtClean="0"/>
              <a:t>‹#›</a:t>
            </a:fld>
            <a:endParaRPr lang="en-US"/>
          </a:p>
        </p:txBody>
      </p:sp>
    </p:spTree>
    <p:extLst>
      <p:ext uri="{BB962C8B-B14F-4D97-AF65-F5344CB8AC3E}">
        <p14:creationId xmlns:p14="http://schemas.microsoft.com/office/powerpoint/2010/main" val="3482688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41B438-826B-1A46-BF80-5C3E09F5C689}" type="datetimeFigureOut">
              <a:rPr lang="en-US" smtClean="0"/>
              <a:t>12/19/13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32E56-10BC-B343-9474-E265BDB4D804}" type="slidenum">
              <a:rPr lang="en-US" smtClean="0"/>
              <a:t>‹#›</a:t>
            </a:fld>
            <a:endParaRPr lang="en-US"/>
          </a:p>
        </p:txBody>
      </p:sp>
    </p:spTree>
    <p:extLst>
      <p:ext uri="{BB962C8B-B14F-4D97-AF65-F5344CB8AC3E}">
        <p14:creationId xmlns:p14="http://schemas.microsoft.com/office/powerpoint/2010/main" val="12628787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41B438-826B-1A46-BF80-5C3E09F5C689}" type="datetimeFigureOut">
              <a:rPr lang="en-US" smtClean="0"/>
              <a:t>12/19/13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232E56-10BC-B343-9474-E265BDB4D804}" type="slidenum">
              <a:rPr lang="en-US" smtClean="0"/>
              <a:t>‹#›</a:t>
            </a:fld>
            <a:endParaRPr lang="en-US"/>
          </a:p>
        </p:txBody>
      </p:sp>
    </p:spTree>
    <p:extLst>
      <p:ext uri="{BB962C8B-B14F-4D97-AF65-F5344CB8AC3E}">
        <p14:creationId xmlns:p14="http://schemas.microsoft.com/office/powerpoint/2010/main" val="3720476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89411"/>
            <a:ext cx="7772400" cy="1716108"/>
          </a:xfrm>
        </p:spPr>
        <p:txBody>
          <a:bodyPr/>
          <a:lstStyle/>
          <a:p>
            <a:r>
              <a:rPr lang="en-US" b="1" dirty="0" smtClean="0"/>
              <a:t>474-CCR-13-1218</a:t>
            </a:r>
            <a:endParaRPr lang="en-US" sz="2800" b="1" dirty="0">
              <a:solidFill>
                <a:srgbClr val="FF0000"/>
              </a:solidFill>
            </a:endParaRPr>
          </a:p>
        </p:txBody>
      </p:sp>
      <p:sp>
        <p:nvSpPr>
          <p:cNvPr id="3" name="Subtitle 2"/>
          <p:cNvSpPr>
            <a:spLocks noGrp="1"/>
          </p:cNvSpPr>
          <p:nvPr>
            <p:ph type="subTitle" idx="1"/>
          </p:nvPr>
        </p:nvSpPr>
        <p:spPr>
          <a:xfrm>
            <a:off x="1371600" y="2797257"/>
            <a:ext cx="6400800" cy="2841543"/>
          </a:xfrm>
        </p:spPr>
        <p:txBody>
          <a:bodyPr>
            <a:normAutofit/>
          </a:bodyPr>
          <a:lstStyle/>
          <a:p>
            <a:r>
              <a:rPr lang="en-US" sz="2800" b="1" dirty="0" smtClean="0">
                <a:solidFill>
                  <a:srgbClr val="FF0000"/>
                </a:solidFill>
              </a:rPr>
              <a:t>VI-EDR Changes:</a:t>
            </a:r>
            <a:br>
              <a:rPr lang="en-US" sz="2800" b="1" dirty="0" smtClean="0">
                <a:solidFill>
                  <a:srgbClr val="FF0000"/>
                </a:solidFill>
              </a:rPr>
            </a:br>
            <a:r>
              <a:rPr lang="en-US" sz="2800" b="1" dirty="0" smtClean="0">
                <a:solidFill>
                  <a:schemeClr val="tx1">
                    <a:lumMod val="50000"/>
                    <a:lumOff val="50000"/>
                  </a:schemeClr>
                </a:solidFill>
              </a:rPr>
              <a:t>Additional quality flags for VI EDR</a:t>
            </a:r>
            <a:br>
              <a:rPr lang="en-US" sz="2800" b="1" dirty="0" smtClean="0">
                <a:solidFill>
                  <a:schemeClr val="tx1">
                    <a:lumMod val="50000"/>
                    <a:lumOff val="50000"/>
                  </a:schemeClr>
                </a:solidFill>
              </a:rPr>
            </a:br>
            <a:r>
              <a:rPr lang="en-US" sz="2800" b="1" dirty="0" smtClean="0">
                <a:solidFill>
                  <a:schemeClr val="tx1">
                    <a:lumMod val="50000"/>
                    <a:lumOff val="50000"/>
                  </a:schemeClr>
                </a:solidFill>
              </a:rPr>
              <a:t>Correct Low Sun Angle in Documents</a:t>
            </a:r>
            <a:br>
              <a:rPr lang="en-US" sz="2800" b="1" dirty="0" smtClean="0">
                <a:solidFill>
                  <a:schemeClr val="tx1">
                    <a:lumMod val="50000"/>
                    <a:lumOff val="50000"/>
                  </a:schemeClr>
                </a:solidFill>
              </a:rPr>
            </a:br>
            <a:r>
              <a:rPr lang="en-US" sz="2800" b="1" dirty="0" smtClean="0">
                <a:solidFill>
                  <a:schemeClr val="tx1">
                    <a:lumMod val="50000"/>
                    <a:lumOff val="50000"/>
                  </a:schemeClr>
                </a:solidFill>
              </a:rPr>
              <a:t>(DRs 7038, 4377)</a:t>
            </a:r>
            <a:endParaRPr lang="en-US" sz="2800" dirty="0"/>
          </a:p>
        </p:txBody>
      </p:sp>
    </p:spTree>
    <p:extLst>
      <p:ext uri="{BB962C8B-B14F-4D97-AF65-F5344CB8AC3E}">
        <p14:creationId xmlns:p14="http://schemas.microsoft.com/office/powerpoint/2010/main" val="397648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2964" y="129886"/>
            <a:ext cx="3461805" cy="584776"/>
          </a:xfrm>
          <a:prstGeom prst="rect">
            <a:avLst/>
          </a:prstGeom>
          <a:noFill/>
        </p:spPr>
        <p:txBody>
          <a:bodyPr wrap="none" rtlCol="0">
            <a:spAutoFit/>
          </a:bodyPr>
          <a:lstStyle/>
          <a:p>
            <a:pPr algn="ctr"/>
            <a:r>
              <a:rPr lang="en-US" sz="3200" dirty="0" smtClean="0"/>
              <a:t>QF3 Bit 3: Snow/Ice</a:t>
            </a:r>
            <a:endParaRPr lang="en-US" sz="3200" dirty="0"/>
          </a:p>
        </p:txBody>
      </p:sp>
      <p:sp>
        <p:nvSpPr>
          <p:cNvPr id="3" name="TextBox 2"/>
          <p:cNvSpPr txBox="1"/>
          <p:nvPr/>
        </p:nvSpPr>
        <p:spPr>
          <a:xfrm>
            <a:off x="4428236" y="178885"/>
            <a:ext cx="4617074" cy="923330"/>
          </a:xfrm>
          <a:prstGeom prst="rect">
            <a:avLst/>
          </a:prstGeom>
          <a:noFill/>
        </p:spPr>
        <p:txBody>
          <a:bodyPr wrap="square" rtlCol="0">
            <a:spAutoFit/>
          </a:bodyPr>
          <a:lstStyle/>
          <a:p>
            <a:r>
              <a:rPr lang="en-US" dirty="0" smtClean="0"/>
              <a:t>Snow/ice QF can be used to screen faulty EVI values (EVI &gt;&gt; 1.0 or &lt;&lt; -0.2) over snow covered areas.</a:t>
            </a:r>
          </a:p>
        </p:txBody>
      </p:sp>
      <p:pic>
        <p:nvPicPr>
          <p:cNvPr id="5" name="Picture 4" descr="Screen Shot 2013-08-14 at 10.46.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945" y="6470556"/>
            <a:ext cx="1265996" cy="163518"/>
          </a:xfrm>
          <a:prstGeom prst="rect">
            <a:avLst/>
          </a:prstGeom>
          <a:ln w="3175" cmpd="sng">
            <a:solidFill>
              <a:schemeClr val="tx1"/>
            </a:solidFill>
          </a:ln>
        </p:spPr>
      </p:pic>
      <p:sp>
        <p:nvSpPr>
          <p:cNvPr id="6" name="TextBox 5"/>
          <p:cNvSpPr txBox="1"/>
          <p:nvPr/>
        </p:nvSpPr>
        <p:spPr>
          <a:xfrm>
            <a:off x="2177140" y="6584855"/>
            <a:ext cx="427740" cy="261610"/>
          </a:xfrm>
          <a:prstGeom prst="rect">
            <a:avLst/>
          </a:prstGeom>
          <a:noFill/>
        </p:spPr>
        <p:txBody>
          <a:bodyPr wrap="none" rtlCol="0">
            <a:spAutoFit/>
          </a:bodyPr>
          <a:lstStyle/>
          <a:p>
            <a:r>
              <a:rPr lang="en-US" sz="1050" dirty="0" smtClean="0">
                <a:latin typeface="Arial"/>
                <a:cs typeface="Arial"/>
              </a:rPr>
              <a:t>-0.2</a:t>
            </a:r>
            <a:endParaRPr lang="en-US" sz="1050" dirty="0">
              <a:latin typeface="Arial"/>
              <a:cs typeface="Arial"/>
            </a:endParaRPr>
          </a:p>
        </p:txBody>
      </p:sp>
      <p:sp>
        <p:nvSpPr>
          <p:cNvPr id="7" name="TextBox 6"/>
          <p:cNvSpPr txBox="1"/>
          <p:nvPr/>
        </p:nvSpPr>
        <p:spPr>
          <a:xfrm>
            <a:off x="3491590" y="6584855"/>
            <a:ext cx="371851" cy="253916"/>
          </a:xfrm>
          <a:prstGeom prst="rect">
            <a:avLst/>
          </a:prstGeom>
          <a:noFill/>
        </p:spPr>
        <p:txBody>
          <a:bodyPr wrap="none" rtlCol="0">
            <a:spAutoFit/>
          </a:bodyPr>
          <a:lstStyle/>
          <a:p>
            <a:r>
              <a:rPr lang="en-US" sz="1050" dirty="0" smtClean="0">
                <a:latin typeface="Arial"/>
                <a:cs typeface="Arial"/>
              </a:rPr>
              <a:t>1.0</a:t>
            </a:r>
            <a:endParaRPr lang="en-US" sz="1050" dirty="0">
              <a:latin typeface="Arial"/>
              <a:cs typeface="Arial"/>
            </a:endParaRPr>
          </a:p>
        </p:txBody>
      </p:sp>
      <p:pic>
        <p:nvPicPr>
          <p:cNvPr id="9" name="Picture 8" descr="Screen Shot 2013-08-14 at 10.52.1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2515" y="6467422"/>
            <a:ext cx="173136" cy="173136"/>
          </a:xfrm>
          <a:prstGeom prst="rect">
            <a:avLst/>
          </a:prstGeom>
        </p:spPr>
      </p:pic>
      <p:pic>
        <p:nvPicPr>
          <p:cNvPr id="10" name="Picture 9" descr="Screen Shot 2013-08-14 at 10.53.2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5633" y="6467422"/>
            <a:ext cx="173136" cy="173136"/>
          </a:xfrm>
          <a:prstGeom prst="rect">
            <a:avLst/>
          </a:prstGeom>
        </p:spPr>
      </p:pic>
      <p:sp>
        <p:nvSpPr>
          <p:cNvPr id="11" name="TextBox 10"/>
          <p:cNvSpPr txBox="1"/>
          <p:nvPr/>
        </p:nvSpPr>
        <p:spPr>
          <a:xfrm>
            <a:off x="3809090" y="6584855"/>
            <a:ext cx="532737" cy="253916"/>
          </a:xfrm>
          <a:prstGeom prst="rect">
            <a:avLst/>
          </a:prstGeom>
          <a:noFill/>
        </p:spPr>
        <p:txBody>
          <a:bodyPr wrap="none" rtlCol="0">
            <a:spAutoFit/>
          </a:bodyPr>
          <a:lstStyle/>
          <a:p>
            <a:r>
              <a:rPr lang="en-US" sz="1050" dirty="0" smtClean="0">
                <a:latin typeface="Arial"/>
                <a:cs typeface="Arial"/>
              </a:rPr>
              <a:t>&lt; -0.2</a:t>
            </a:r>
            <a:endParaRPr lang="en-US" sz="1050" dirty="0">
              <a:latin typeface="Arial"/>
              <a:cs typeface="Arial"/>
            </a:endParaRPr>
          </a:p>
        </p:txBody>
      </p:sp>
      <p:sp>
        <p:nvSpPr>
          <p:cNvPr id="12" name="TextBox 11"/>
          <p:cNvSpPr txBox="1"/>
          <p:nvPr/>
        </p:nvSpPr>
        <p:spPr>
          <a:xfrm>
            <a:off x="4291358" y="6584855"/>
            <a:ext cx="487896" cy="253916"/>
          </a:xfrm>
          <a:prstGeom prst="rect">
            <a:avLst/>
          </a:prstGeom>
          <a:noFill/>
        </p:spPr>
        <p:txBody>
          <a:bodyPr wrap="none" rtlCol="0">
            <a:spAutoFit/>
          </a:bodyPr>
          <a:lstStyle/>
          <a:p>
            <a:r>
              <a:rPr lang="en-US" sz="1050" dirty="0">
                <a:latin typeface="Arial"/>
                <a:cs typeface="Arial"/>
              </a:rPr>
              <a:t>&gt;</a:t>
            </a:r>
            <a:r>
              <a:rPr lang="en-US" sz="1050" dirty="0" smtClean="0">
                <a:latin typeface="Arial"/>
                <a:cs typeface="Arial"/>
              </a:rPr>
              <a:t> 1.0</a:t>
            </a:r>
            <a:endParaRPr lang="en-US" sz="1050" dirty="0">
              <a:latin typeface="Arial"/>
              <a:cs typeface="Arial"/>
            </a:endParaRPr>
          </a:p>
        </p:txBody>
      </p:sp>
      <p:sp>
        <p:nvSpPr>
          <p:cNvPr id="14" name="TextBox 13"/>
          <p:cNvSpPr txBox="1"/>
          <p:nvPr/>
        </p:nvSpPr>
        <p:spPr>
          <a:xfrm>
            <a:off x="6528097" y="6449022"/>
            <a:ext cx="1612804" cy="307777"/>
          </a:xfrm>
          <a:prstGeom prst="rect">
            <a:avLst/>
          </a:prstGeom>
          <a:noFill/>
        </p:spPr>
        <p:txBody>
          <a:bodyPr wrap="none" rtlCol="0">
            <a:spAutoFit/>
          </a:bodyPr>
          <a:lstStyle/>
          <a:p>
            <a:r>
              <a:rPr lang="en-US" sz="1400" dirty="0" smtClean="0"/>
              <a:t>Red: On / Black: Off</a:t>
            </a:r>
            <a:endParaRPr lang="en-US" sz="1400" dirty="0"/>
          </a:p>
        </p:txBody>
      </p:sp>
      <p:pic>
        <p:nvPicPr>
          <p:cNvPr id="15" name="Picture 14" descr="Screen Shot 2013-12-19 at 7.13.42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976" y="1884749"/>
            <a:ext cx="8698789" cy="4402150"/>
          </a:xfrm>
          <a:prstGeom prst="rect">
            <a:avLst/>
          </a:prstGeom>
        </p:spPr>
      </p:pic>
      <p:sp>
        <p:nvSpPr>
          <p:cNvPr id="16" name="Rectangle 15"/>
          <p:cNvSpPr/>
          <p:nvPr/>
        </p:nvSpPr>
        <p:spPr>
          <a:xfrm>
            <a:off x="106142" y="714917"/>
            <a:ext cx="4028116" cy="400110"/>
          </a:xfrm>
          <a:prstGeom prst="rect">
            <a:avLst/>
          </a:prstGeom>
        </p:spPr>
        <p:txBody>
          <a:bodyPr wrap="none">
            <a:spAutoFit/>
          </a:bodyPr>
          <a:lstStyle/>
          <a:p>
            <a:pPr algn="ctr"/>
            <a:r>
              <a:rPr lang="en-US" sz="2000" dirty="0" smtClean="0"/>
              <a:t>2013266.1450 (Iceland &amp; Greenland)</a:t>
            </a:r>
            <a:endParaRPr lang="en-US" sz="2000" dirty="0"/>
          </a:p>
        </p:txBody>
      </p:sp>
      <p:sp>
        <p:nvSpPr>
          <p:cNvPr id="17" name="TextBox 16"/>
          <p:cNvSpPr txBox="1"/>
          <p:nvPr/>
        </p:nvSpPr>
        <p:spPr>
          <a:xfrm>
            <a:off x="3872602" y="1464346"/>
            <a:ext cx="940056" cy="369332"/>
          </a:xfrm>
          <a:prstGeom prst="rect">
            <a:avLst/>
          </a:prstGeom>
          <a:noFill/>
        </p:spPr>
        <p:txBody>
          <a:bodyPr wrap="none" rtlCol="0">
            <a:spAutoFit/>
          </a:bodyPr>
          <a:lstStyle/>
          <a:p>
            <a:pPr algn="ctr"/>
            <a:r>
              <a:rPr lang="en-US" b="1" dirty="0" smtClean="0"/>
              <a:t>TOC </a:t>
            </a:r>
            <a:r>
              <a:rPr lang="en-US" b="1" dirty="0" smtClean="0"/>
              <a:t>EVI</a:t>
            </a:r>
          </a:p>
        </p:txBody>
      </p:sp>
      <p:sp>
        <p:nvSpPr>
          <p:cNvPr id="18" name="TextBox 17"/>
          <p:cNvSpPr txBox="1"/>
          <p:nvPr/>
        </p:nvSpPr>
        <p:spPr>
          <a:xfrm>
            <a:off x="6569089" y="1464346"/>
            <a:ext cx="1403750" cy="369332"/>
          </a:xfrm>
          <a:prstGeom prst="rect">
            <a:avLst/>
          </a:prstGeom>
          <a:noFill/>
        </p:spPr>
        <p:txBody>
          <a:bodyPr wrap="none" rtlCol="0">
            <a:spAutoFit/>
          </a:bodyPr>
          <a:lstStyle/>
          <a:p>
            <a:pPr algn="ctr"/>
            <a:r>
              <a:rPr lang="en-US" b="1" dirty="0" smtClean="0"/>
              <a:t>Snow/Ice QF</a:t>
            </a:r>
            <a:endParaRPr lang="en-US" b="1" dirty="0"/>
          </a:p>
        </p:txBody>
      </p:sp>
      <p:sp>
        <p:nvSpPr>
          <p:cNvPr id="19" name="TextBox 18"/>
          <p:cNvSpPr txBox="1"/>
          <p:nvPr/>
        </p:nvSpPr>
        <p:spPr>
          <a:xfrm>
            <a:off x="887031" y="1464346"/>
            <a:ext cx="1142711" cy="369332"/>
          </a:xfrm>
          <a:prstGeom prst="rect">
            <a:avLst/>
          </a:prstGeom>
          <a:noFill/>
        </p:spPr>
        <p:txBody>
          <a:bodyPr wrap="none" rtlCol="0">
            <a:spAutoFit/>
          </a:bodyPr>
          <a:lstStyle/>
          <a:p>
            <a:pPr algn="ctr"/>
            <a:r>
              <a:rPr lang="en-US" b="1" dirty="0" smtClean="0"/>
              <a:t>TOA NDVI</a:t>
            </a:r>
            <a:endParaRPr lang="en-US" b="1" dirty="0" smtClean="0"/>
          </a:p>
        </p:txBody>
      </p:sp>
    </p:spTree>
    <p:extLst>
      <p:ext uri="{BB962C8B-B14F-4D97-AF65-F5344CB8AC3E}">
        <p14:creationId xmlns:p14="http://schemas.microsoft.com/office/powerpoint/2010/main" val="16043538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3860"/>
          </a:xfrm>
        </p:spPr>
        <p:txBody>
          <a:bodyPr/>
          <a:lstStyle/>
          <a:p>
            <a:r>
              <a:rPr lang="en-US" b="1" dirty="0" smtClean="0">
                <a:solidFill>
                  <a:srgbClr val="FF0000"/>
                </a:solidFill>
              </a:rPr>
              <a:t>Summary and Rationale</a:t>
            </a:r>
            <a:endParaRPr lang="en-US" b="1" dirty="0">
              <a:solidFill>
                <a:srgbClr val="FF0000"/>
              </a:solidFill>
            </a:endParaRPr>
          </a:p>
        </p:txBody>
      </p:sp>
      <p:sp>
        <p:nvSpPr>
          <p:cNvPr id="3" name="Content Placeholder 2"/>
          <p:cNvSpPr>
            <a:spLocks noGrp="1"/>
          </p:cNvSpPr>
          <p:nvPr>
            <p:ph idx="1"/>
          </p:nvPr>
        </p:nvSpPr>
        <p:spPr>
          <a:xfrm>
            <a:off x="0" y="943861"/>
            <a:ext cx="9144000" cy="5611676"/>
          </a:xfrm>
        </p:spPr>
        <p:txBody>
          <a:bodyPr>
            <a:noAutofit/>
          </a:bodyPr>
          <a:lstStyle/>
          <a:p>
            <a:r>
              <a:rPr lang="en-US" sz="2000" dirty="0">
                <a:solidFill>
                  <a:srgbClr val="000000"/>
                </a:solidFill>
                <a:ea typeface="Calibri"/>
                <a:cs typeface="Calibri"/>
              </a:rPr>
              <a:t>As recommended in the VI beta maturity report, the following additional quality flags (QFs) are desirable for VI EDR in order to screen suspicious quality pixels that cannot be screened by the current set of VI EDR QFs:</a:t>
            </a:r>
          </a:p>
          <a:p>
            <a:pPr lvl="1"/>
            <a:r>
              <a:rPr lang="en-US" sz="1800" dirty="0">
                <a:solidFill>
                  <a:srgbClr val="000000"/>
                </a:solidFill>
                <a:ea typeface="Calibri"/>
                <a:cs typeface="Calibri"/>
              </a:rPr>
              <a:t>Adjacency clouds (yes or no)</a:t>
            </a:r>
          </a:p>
          <a:p>
            <a:pPr lvl="1"/>
            <a:r>
              <a:rPr lang="en-US" sz="1800" dirty="0">
                <a:solidFill>
                  <a:srgbClr val="000000"/>
                </a:solidFill>
                <a:ea typeface="Calibri"/>
                <a:cs typeface="Calibri"/>
              </a:rPr>
              <a:t>Cloud shadows (yes or no)</a:t>
            </a:r>
          </a:p>
          <a:p>
            <a:pPr lvl="1"/>
            <a:r>
              <a:rPr lang="en-US" sz="1800" dirty="0">
                <a:solidFill>
                  <a:srgbClr val="000000"/>
                </a:solidFill>
                <a:ea typeface="Calibri"/>
                <a:cs typeface="Calibri"/>
              </a:rPr>
              <a:t>Snow/ice (yes or no)</a:t>
            </a:r>
          </a:p>
          <a:p>
            <a:pPr lvl="1"/>
            <a:r>
              <a:rPr lang="en-US" sz="1800" dirty="0">
                <a:solidFill>
                  <a:srgbClr val="000000"/>
                </a:solidFill>
                <a:ea typeface="Calibri"/>
                <a:cs typeface="Calibri"/>
              </a:rPr>
              <a:t>Aerosol quantity (climatology, low, average, high</a:t>
            </a:r>
            <a:r>
              <a:rPr lang="en-US" sz="1800" dirty="0" smtClean="0">
                <a:solidFill>
                  <a:srgbClr val="000000"/>
                </a:solidFill>
                <a:ea typeface="Calibri"/>
                <a:cs typeface="Calibri"/>
              </a:rPr>
              <a:t>)</a:t>
            </a:r>
          </a:p>
          <a:p>
            <a:r>
              <a:rPr lang="en-US" sz="2000" dirty="0"/>
              <a:t>With the addition of these new QFs and the implementation of DR 4488 (Retrieval of surface reflectance for all pixels), the “confident cloud” check should be removed.  The original QFs allow for screening of those pixels with a “confident cloudy” </a:t>
            </a:r>
            <a:r>
              <a:rPr lang="en-US" sz="2000" dirty="0" smtClean="0"/>
              <a:t>flag.</a:t>
            </a:r>
          </a:p>
          <a:p>
            <a:r>
              <a:rPr lang="en-US" sz="2000" dirty="0">
                <a:solidFill>
                  <a:srgbClr val="000000"/>
                </a:solidFill>
                <a:ea typeface="Calibri"/>
                <a:cs typeface="Calibri"/>
              </a:rPr>
              <a:t>In addition to documentation changes needed for DR7038 code changes, this CCR includes documentation updates to correct the low sun angle threshold to 65 degrees: the current production code and system specs use 65 degrees, but some documents list 70 degrees.  This discrepancy was reported to the DRAT as DR4377. The DR was closed with instructions to include the documentation correction to change low sun angle threshold from 70 to 65 degrees with document updates submitted in this change package for DR7038. </a:t>
            </a:r>
            <a:endParaRPr lang="en-US" sz="2000" dirty="0"/>
          </a:p>
        </p:txBody>
      </p:sp>
    </p:spTree>
    <p:extLst>
      <p:ext uri="{BB962C8B-B14F-4D97-AF65-F5344CB8AC3E}">
        <p14:creationId xmlns:p14="http://schemas.microsoft.com/office/powerpoint/2010/main" val="1263517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2-19 at 12.58.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880" y="1338565"/>
            <a:ext cx="7639330" cy="5519435"/>
          </a:xfrm>
          <a:prstGeom prst="rect">
            <a:avLst/>
          </a:prstGeom>
        </p:spPr>
      </p:pic>
      <p:sp>
        <p:nvSpPr>
          <p:cNvPr id="7" name="TextBox 6"/>
          <p:cNvSpPr txBox="1"/>
          <p:nvPr/>
        </p:nvSpPr>
        <p:spPr>
          <a:xfrm>
            <a:off x="1643261" y="682162"/>
            <a:ext cx="1514031" cy="707886"/>
          </a:xfrm>
          <a:prstGeom prst="rect">
            <a:avLst/>
          </a:prstGeom>
          <a:noFill/>
        </p:spPr>
        <p:txBody>
          <a:bodyPr wrap="none" rtlCol="0">
            <a:spAutoFit/>
          </a:bodyPr>
          <a:lstStyle/>
          <a:p>
            <a:pPr algn="ctr"/>
            <a:r>
              <a:rPr lang="en-US" sz="2000" dirty="0" smtClean="0"/>
              <a:t>IDPS Current</a:t>
            </a:r>
          </a:p>
          <a:p>
            <a:pPr algn="ctr"/>
            <a:r>
              <a:rPr lang="en-US" sz="2000" dirty="0" smtClean="0"/>
              <a:t>TOA NDVI</a:t>
            </a:r>
            <a:endParaRPr lang="en-US" sz="2000" dirty="0"/>
          </a:p>
        </p:txBody>
      </p:sp>
      <p:sp>
        <p:nvSpPr>
          <p:cNvPr id="8" name="TextBox 7"/>
          <p:cNvSpPr txBox="1"/>
          <p:nvPr/>
        </p:nvSpPr>
        <p:spPr>
          <a:xfrm>
            <a:off x="5158880" y="682162"/>
            <a:ext cx="2133692" cy="707886"/>
          </a:xfrm>
          <a:prstGeom prst="rect">
            <a:avLst/>
          </a:prstGeom>
          <a:noFill/>
        </p:spPr>
        <p:txBody>
          <a:bodyPr wrap="none" rtlCol="0">
            <a:spAutoFit/>
          </a:bodyPr>
          <a:lstStyle/>
          <a:p>
            <a:pPr algn="ctr"/>
            <a:r>
              <a:rPr lang="en-US" sz="2000" dirty="0" smtClean="0"/>
              <a:t>DR 7038 for Mx8.2</a:t>
            </a:r>
          </a:p>
          <a:p>
            <a:pPr algn="ctr"/>
            <a:r>
              <a:rPr lang="en-US" sz="2000" dirty="0" smtClean="0"/>
              <a:t>TOA NDVI</a:t>
            </a:r>
            <a:endParaRPr lang="en-US" sz="2000" dirty="0"/>
          </a:p>
        </p:txBody>
      </p:sp>
      <p:sp>
        <p:nvSpPr>
          <p:cNvPr id="10" name="TextBox 9"/>
          <p:cNvSpPr txBox="1"/>
          <p:nvPr/>
        </p:nvSpPr>
        <p:spPr>
          <a:xfrm>
            <a:off x="484766" y="34322"/>
            <a:ext cx="8099693" cy="584776"/>
          </a:xfrm>
          <a:prstGeom prst="rect">
            <a:avLst/>
          </a:prstGeom>
          <a:noFill/>
        </p:spPr>
        <p:txBody>
          <a:bodyPr wrap="none" rtlCol="0">
            <a:spAutoFit/>
          </a:bodyPr>
          <a:lstStyle/>
          <a:p>
            <a:pPr algn="ctr"/>
            <a:r>
              <a:rPr lang="en-US" sz="3200" dirty="0" smtClean="0"/>
              <a:t>Granule </a:t>
            </a:r>
            <a:r>
              <a:rPr lang="en-US" sz="3200" dirty="0" err="1" smtClean="0"/>
              <a:t>Date.Time</a:t>
            </a:r>
            <a:r>
              <a:rPr lang="en-US" sz="3200" dirty="0" smtClean="0"/>
              <a:t>: 2013266.1950 (N. America)</a:t>
            </a:r>
            <a:endParaRPr lang="en-US" sz="3200" dirty="0"/>
          </a:p>
        </p:txBody>
      </p:sp>
    </p:spTree>
    <p:extLst>
      <p:ext uri="{BB962C8B-B14F-4D97-AF65-F5344CB8AC3E}">
        <p14:creationId xmlns:p14="http://schemas.microsoft.com/office/powerpoint/2010/main" val="2113933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19 at 1.00.4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073" y="1328613"/>
            <a:ext cx="7691716" cy="5529387"/>
          </a:xfrm>
          <a:prstGeom prst="rect">
            <a:avLst/>
          </a:prstGeom>
        </p:spPr>
      </p:pic>
      <p:sp>
        <p:nvSpPr>
          <p:cNvPr id="4" name="TextBox 3"/>
          <p:cNvSpPr txBox="1"/>
          <p:nvPr/>
        </p:nvSpPr>
        <p:spPr>
          <a:xfrm>
            <a:off x="1643261" y="682162"/>
            <a:ext cx="1514031" cy="707886"/>
          </a:xfrm>
          <a:prstGeom prst="rect">
            <a:avLst/>
          </a:prstGeom>
          <a:noFill/>
        </p:spPr>
        <p:txBody>
          <a:bodyPr wrap="none" rtlCol="0">
            <a:spAutoFit/>
          </a:bodyPr>
          <a:lstStyle/>
          <a:p>
            <a:pPr algn="ctr"/>
            <a:r>
              <a:rPr lang="en-US" sz="2000" dirty="0" smtClean="0"/>
              <a:t>IDPS Current</a:t>
            </a:r>
          </a:p>
          <a:p>
            <a:pPr algn="ctr"/>
            <a:r>
              <a:rPr lang="en-US" sz="2000" dirty="0" smtClean="0"/>
              <a:t>TOA NDVI</a:t>
            </a:r>
            <a:endParaRPr lang="en-US" sz="2000" dirty="0"/>
          </a:p>
        </p:txBody>
      </p:sp>
      <p:sp>
        <p:nvSpPr>
          <p:cNvPr id="5" name="TextBox 4"/>
          <p:cNvSpPr txBox="1"/>
          <p:nvPr/>
        </p:nvSpPr>
        <p:spPr>
          <a:xfrm>
            <a:off x="5144793" y="682162"/>
            <a:ext cx="2161870" cy="707886"/>
          </a:xfrm>
          <a:prstGeom prst="rect">
            <a:avLst/>
          </a:prstGeom>
          <a:noFill/>
        </p:spPr>
        <p:txBody>
          <a:bodyPr wrap="none" rtlCol="0">
            <a:spAutoFit/>
          </a:bodyPr>
          <a:lstStyle/>
          <a:p>
            <a:pPr algn="ctr"/>
            <a:r>
              <a:rPr lang="en-US" sz="2000" dirty="0" smtClean="0"/>
              <a:t>DR 7038 for Mx8.2</a:t>
            </a:r>
          </a:p>
          <a:p>
            <a:pPr algn="ctr"/>
            <a:r>
              <a:rPr lang="en-US" sz="2000" dirty="0" smtClean="0"/>
              <a:t>TOA NDVI</a:t>
            </a:r>
            <a:endParaRPr lang="en-US" sz="2000" dirty="0"/>
          </a:p>
        </p:txBody>
      </p:sp>
      <p:sp>
        <p:nvSpPr>
          <p:cNvPr id="6" name="TextBox 5"/>
          <p:cNvSpPr txBox="1"/>
          <p:nvPr/>
        </p:nvSpPr>
        <p:spPr>
          <a:xfrm>
            <a:off x="484766" y="30041"/>
            <a:ext cx="8099693" cy="584776"/>
          </a:xfrm>
          <a:prstGeom prst="rect">
            <a:avLst/>
          </a:prstGeom>
          <a:noFill/>
        </p:spPr>
        <p:txBody>
          <a:bodyPr wrap="none" rtlCol="0">
            <a:spAutoFit/>
          </a:bodyPr>
          <a:lstStyle/>
          <a:p>
            <a:pPr algn="ctr"/>
            <a:r>
              <a:rPr lang="en-US" sz="3200" dirty="0" smtClean="0"/>
              <a:t>Granule </a:t>
            </a:r>
            <a:r>
              <a:rPr lang="en-US" sz="3200" dirty="0" err="1" smtClean="0"/>
              <a:t>Date.Time</a:t>
            </a:r>
            <a:r>
              <a:rPr lang="en-US" sz="3200" dirty="0" smtClean="0"/>
              <a:t>: 2013266.1950 (N. America)</a:t>
            </a:r>
            <a:endParaRPr lang="en-US" sz="3200" dirty="0"/>
          </a:p>
        </p:txBody>
      </p:sp>
      <p:sp>
        <p:nvSpPr>
          <p:cNvPr id="7" name="Rectangle 6"/>
          <p:cNvSpPr/>
          <p:nvPr/>
        </p:nvSpPr>
        <p:spPr>
          <a:xfrm>
            <a:off x="7272335" y="753717"/>
            <a:ext cx="1837336" cy="943860"/>
          </a:xfrm>
          <a:prstGeom prst="rect">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smtClean="0"/>
              <a:t>Screened for “Confident Cloudy” &amp; “AOT &gt; 1.0”</a:t>
            </a:r>
            <a:endParaRPr lang="en-US" sz="1600" b="1" dirty="0"/>
          </a:p>
        </p:txBody>
      </p:sp>
    </p:spTree>
    <p:extLst>
      <p:ext uri="{BB962C8B-B14F-4D97-AF65-F5344CB8AC3E}">
        <p14:creationId xmlns:p14="http://schemas.microsoft.com/office/powerpoint/2010/main" val="3270339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2-19 at 12.53.5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551" y="1291287"/>
            <a:ext cx="7723697" cy="5601036"/>
          </a:xfrm>
          <a:prstGeom prst="rect">
            <a:avLst/>
          </a:prstGeom>
        </p:spPr>
      </p:pic>
      <p:sp>
        <p:nvSpPr>
          <p:cNvPr id="5" name="TextBox 4"/>
          <p:cNvSpPr txBox="1"/>
          <p:nvPr/>
        </p:nvSpPr>
        <p:spPr>
          <a:xfrm>
            <a:off x="1643261" y="682162"/>
            <a:ext cx="1514031" cy="707886"/>
          </a:xfrm>
          <a:prstGeom prst="rect">
            <a:avLst/>
          </a:prstGeom>
          <a:noFill/>
        </p:spPr>
        <p:txBody>
          <a:bodyPr wrap="none" rtlCol="0">
            <a:spAutoFit/>
          </a:bodyPr>
          <a:lstStyle/>
          <a:p>
            <a:pPr algn="ctr"/>
            <a:r>
              <a:rPr lang="en-US" sz="2000" dirty="0" smtClean="0"/>
              <a:t>IDPS Current</a:t>
            </a:r>
          </a:p>
          <a:p>
            <a:pPr algn="ctr"/>
            <a:r>
              <a:rPr lang="en-US" sz="2000" dirty="0" smtClean="0"/>
              <a:t>TOC EVI</a:t>
            </a:r>
            <a:endParaRPr lang="en-US" sz="2000" dirty="0"/>
          </a:p>
        </p:txBody>
      </p:sp>
      <p:sp>
        <p:nvSpPr>
          <p:cNvPr id="6" name="TextBox 5"/>
          <p:cNvSpPr txBox="1"/>
          <p:nvPr/>
        </p:nvSpPr>
        <p:spPr>
          <a:xfrm>
            <a:off x="5144793" y="682162"/>
            <a:ext cx="2161870" cy="707886"/>
          </a:xfrm>
          <a:prstGeom prst="rect">
            <a:avLst/>
          </a:prstGeom>
          <a:noFill/>
        </p:spPr>
        <p:txBody>
          <a:bodyPr wrap="none" rtlCol="0">
            <a:spAutoFit/>
          </a:bodyPr>
          <a:lstStyle/>
          <a:p>
            <a:pPr algn="ctr"/>
            <a:r>
              <a:rPr lang="en-US" sz="2000" dirty="0" smtClean="0"/>
              <a:t>DR 7038 for Mx8.2</a:t>
            </a:r>
          </a:p>
          <a:p>
            <a:pPr algn="ctr"/>
            <a:r>
              <a:rPr lang="en-US" sz="2000" dirty="0" smtClean="0"/>
              <a:t>TOC EVI</a:t>
            </a:r>
            <a:endParaRPr lang="en-US" sz="2000" dirty="0"/>
          </a:p>
        </p:txBody>
      </p:sp>
      <p:sp>
        <p:nvSpPr>
          <p:cNvPr id="7" name="TextBox 6"/>
          <p:cNvSpPr txBox="1"/>
          <p:nvPr/>
        </p:nvSpPr>
        <p:spPr>
          <a:xfrm>
            <a:off x="484766" y="30041"/>
            <a:ext cx="8099693" cy="584776"/>
          </a:xfrm>
          <a:prstGeom prst="rect">
            <a:avLst/>
          </a:prstGeom>
          <a:noFill/>
        </p:spPr>
        <p:txBody>
          <a:bodyPr wrap="none" rtlCol="0">
            <a:spAutoFit/>
          </a:bodyPr>
          <a:lstStyle/>
          <a:p>
            <a:pPr algn="ctr"/>
            <a:r>
              <a:rPr lang="en-US" sz="3200" dirty="0" smtClean="0"/>
              <a:t>Granule </a:t>
            </a:r>
            <a:r>
              <a:rPr lang="en-US" sz="3200" dirty="0" err="1" smtClean="0"/>
              <a:t>Date.Time</a:t>
            </a:r>
            <a:r>
              <a:rPr lang="en-US" sz="3200" dirty="0" smtClean="0"/>
              <a:t>: 2013266.1950 (N. America)</a:t>
            </a:r>
            <a:endParaRPr lang="en-US" sz="3200" dirty="0"/>
          </a:p>
        </p:txBody>
      </p:sp>
    </p:spTree>
    <p:extLst>
      <p:ext uri="{BB962C8B-B14F-4D97-AF65-F5344CB8AC3E}">
        <p14:creationId xmlns:p14="http://schemas.microsoft.com/office/powerpoint/2010/main" val="2174876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12-19 at 12.45.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550" y="1327110"/>
            <a:ext cx="7689370" cy="5523350"/>
          </a:xfrm>
          <a:prstGeom prst="rect">
            <a:avLst/>
          </a:prstGeom>
        </p:spPr>
      </p:pic>
      <p:sp>
        <p:nvSpPr>
          <p:cNvPr id="6" name="TextBox 5"/>
          <p:cNvSpPr txBox="1"/>
          <p:nvPr/>
        </p:nvSpPr>
        <p:spPr>
          <a:xfrm>
            <a:off x="1643261" y="682162"/>
            <a:ext cx="1514031" cy="707886"/>
          </a:xfrm>
          <a:prstGeom prst="rect">
            <a:avLst/>
          </a:prstGeom>
          <a:noFill/>
        </p:spPr>
        <p:txBody>
          <a:bodyPr wrap="none" rtlCol="0">
            <a:spAutoFit/>
          </a:bodyPr>
          <a:lstStyle/>
          <a:p>
            <a:pPr algn="ctr"/>
            <a:r>
              <a:rPr lang="en-US" sz="2000" dirty="0" smtClean="0"/>
              <a:t>IDPS Current</a:t>
            </a:r>
          </a:p>
          <a:p>
            <a:pPr algn="ctr"/>
            <a:r>
              <a:rPr lang="en-US" sz="2000" dirty="0" smtClean="0"/>
              <a:t>TOC EVI</a:t>
            </a:r>
            <a:endParaRPr lang="en-US" sz="2000" dirty="0"/>
          </a:p>
        </p:txBody>
      </p:sp>
      <p:sp>
        <p:nvSpPr>
          <p:cNvPr id="7" name="TextBox 6"/>
          <p:cNvSpPr txBox="1"/>
          <p:nvPr/>
        </p:nvSpPr>
        <p:spPr>
          <a:xfrm>
            <a:off x="5144793" y="682162"/>
            <a:ext cx="2161870" cy="707886"/>
          </a:xfrm>
          <a:prstGeom prst="rect">
            <a:avLst/>
          </a:prstGeom>
          <a:noFill/>
        </p:spPr>
        <p:txBody>
          <a:bodyPr wrap="none" rtlCol="0">
            <a:spAutoFit/>
          </a:bodyPr>
          <a:lstStyle/>
          <a:p>
            <a:pPr algn="ctr"/>
            <a:r>
              <a:rPr lang="en-US" sz="2000" dirty="0" smtClean="0"/>
              <a:t>DR 7038 for Mx8.2</a:t>
            </a:r>
          </a:p>
          <a:p>
            <a:pPr algn="ctr"/>
            <a:r>
              <a:rPr lang="en-US" sz="2000" dirty="0" smtClean="0"/>
              <a:t>TOC EVI</a:t>
            </a:r>
            <a:endParaRPr lang="en-US" sz="2000" dirty="0"/>
          </a:p>
        </p:txBody>
      </p:sp>
      <p:sp>
        <p:nvSpPr>
          <p:cNvPr id="8" name="TextBox 7"/>
          <p:cNvSpPr txBox="1"/>
          <p:nvPr/>
        </p:nvSpPr>
        <p:spPr>
          <a:xfrm>
            <a:off x="484766" y="30041"/>
            <a:ext cx="8099693" cy="584776"/>
          </a:xfrm>
          <a:prstGeom prst="rect">
            <a:avLst/>
          </a:prstGeom>
          <a:noFill/>
        </p:spPr>
        <p:txBody>
          <a:bodyPr wrap="none" rtlCol="0">
            <a:spAutoFit/>
          </a:bodyPr>
          <a:lstStyle/>
          <a:p>
            <a:pPr algn="ctr"/>
            <a:r>
              <a:rPr lang="en-US" sz="3200" dirty="0" smtClean="0"/>
              <a:t>Granule </a:t>
            </a:r>
            <a:r>
              <a:rPr lang="en-US" sz="3200" dirty="0" err="1" smtClean="0"/>
              <a:t>Date.Time</a:t>
            </a:r>
            <a:r>
              <a:rPr lang="en-US" sz="3200" dirty="0" smtClean="0"/>
              <a:t>: 2013266.1950 (N. America)</a:t>
            </a:r>
            <a:endParaRPr lang="en-US" sz="3200" dirty="0"/>
          </a:p>
        </p:txBody>
      </p:sp>
      <p:sp>
        <p:nvSpPr>
          <p:cNvPr id="9" name="Rectangle 8"/>
          <p:cNvSpPr/>
          <p:nvPr/>
        </p:nvSpPr>
        <p:spPr>
          <a:xfrm>
            <a:off x="7272335" y="753717"/>
            <a:ext cx="1837336" cy="943860"/>
          </a:xfrm>
          <a:prstGeom prst="rect">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smtClean="0"/>
              <a:t>Screened for “Confident Cloudy” &amp; “AOT &gt; 1.0”</a:t>
            </a:r>
            <a:endParaRPr lang="en-US" sz="1600" b="1" dirty="0"/>
          </a:p>
        </p:txBody>
      </p:sp>
    </p:spTree>
    <p:extLst>
      <p:ext uri="{BB962C8B-B14F-4D97-AF65-F5344CB8AC3E}">
        <p14:creationId xmlns:p14="http://schemas.microsoft.com/office/powerpoint/2010/main" val="1080402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0933" y="30041"/>
            <a:ext cx="5047375" cy="584776"/>
          </a:xfrm>
          <a:prstGeom prst="rect">
            <a:avLst/>
          </a:prstGeom>
          <a:noFill/>
        </p:spPr>
        <p:txBody>
          <a:bodyPr wrap="none" rtlCol="0">
            <a:spAutoFit/>
          </a:bodyPr>
          <a:lstStyle/>
          <a:p>
            <a:pPr algn="ctr"/>
            <a:r>
              <a:rPr lang="en-US" sz="3200" dirty="0" smtClean="0"/>
              <a:t>QF3 Bit 4: Adjacent to Clouds</a:t>
            </a:r>
            <a:endParaRPr lang="en-US" sz="3200" dirty="0"/>
          </a:p>
        </p:txBody>
      </p:sp>
      <p:sp>
        <p:nvSpPr>
          <p:cNvPr id="3" name="TextBox 2"/>
          <p:cNvSpPr txBox="1"/>
          <p:nvPr/>
        </p:nvSpPr>
        <p:spPr>
          <a:xfrm>
            <a:off x="214627" y="614817"/>
            <a:ext cx="8656618" cy="646331"/>
          </a:xfrm>
          <a:prstGeom prst="rect">
            <a:avLst/>
          </a:prstGeom>
          <a:noFill/>
        </p:spPr>
        <p:txBody>
          <a:bodyPr wrap="square" rtlCol="0">
            <a:spAutoFit/>
          </a:bodyPr>
          <a:lstStyle/>
          <a:p>
            <a:r>
              <a:rPr lang="en-US" dirty="0" smtClean="0"/>
              <a:t>There still remain cloud-contaminated pixels adjacent to cloud screened zones. These pixels are labeled and screened by Adjacency Cloud QF.</a:t>
            </a:r>
            <a:endParaRPr lang="en-US" dirty="0"/>
          </a:p>
        </p:txBody>
      </p:sp>
      <p:grpSp>
        <p:nvGrpSpPr>
          <p:cNvPr id="5" name="Group 4"/>
          <p:cNvGrpSpPr/>
          <p:nvPr/>
        </p:nvGrpSpPr>
        <p:grpSpPr>
          <a:xfrm>
            <a:off x="2582860" y="6467422"/>
            <a:ext cx="3270785" cy="379043"/>
            <a:chOff x="-40390" y="6456690"/>
            <a:chExt cx="3270785" cy="379043"/>
          </a:xfrm>
        </p:grpSpPr>
        <p:pic>
          <p:nvPicPr>
            <p:cNvPr id="6" name="Picture 5" descr="Screen Shot 2013-08-14 at 10.46.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415" y="6459824"/>
              <a:ext cx="1265996" cy="163518"/>
            </a:xfrm>
            <a:prstGeom prst="rect">
              <a:avLst/>
            </a:prstGeom>
            <a:ln w="3175" cmpd="sng">
              <a:solidFill>
                <a:schemeClr val="tx1"/>
              </a:solidFill>
            </a:ln>
          </p:spPr>
        </p:pic>
        <p:sp>
          <p:nvSpPr>
            <p:cNvPr id="7" name="TextBox 6"/>
            <p:cNvSpPr txBox="1"/>
            <p:nvPr/>
          </p:nvSpPr>
          <p:spPr>
            <a:xfrm>
              <a:off x="-40390" y="6574123"/>
              <a:ext cx="427740" cy="261610"/>
            </a:xfrm>
            <a:prstGeom prst="rect">
              <a:avLst/>
            </a:prstGeom>
            <a:noFill/>
          </p:spPr>
          <p:txBody>
            <a:bodyPr wrap="none" rtlCol="0">
              <a:spAutoFit/>
            </a:bodyPr>
            <a:lstStyle/>
            <a:p>
              <a:r>
                <a:rPr lang="en-US" sz="1050" dirty="0" smtClean="0">
                  <a:latin typeface="Arial"/>
                  <a:cs typeface="Arial"/>
                </a:rPr>
                <a:t>-0.2</a:t>
              </a:r>
              <a:endParaRPr lang="en-US" sz="1050" dirty="0">
                <a:latin typeface="Arial"/>
                <a:cs typeface="Arial"/>
              </a:endParaRPr>
            </a:p>
          </p:txBody>
        </p:sp>
        <p:sp>
          <p:nvSpPr>
            <p:cNvPr id="8" name="TextBox 7"/>
            <p:cNvSpPr txBox="1"/>
            <p:nvPr/>
          </p:nvSpPr>
          <p:spPr>
            <a:xfrm>
              <a:off x="1274060" y="6574123"/>
              <a:ext cx="371851" cy="253916"/>
            </a:xfrm>
            <a:prstGeom prst="rect">
              <a:avLst/>
            </a:prstGeom>
            <a:noFill/>
          </p:spPr>
          <p:txBody>
            <a:bodyPr wrap="none" rtlCol="0">
              <a:spAutoFit/>
            </a:bodyPr>
            <a:lstStyle/>
            <a:p>
              <a:r>
                <a:rPr lang="en-US" sz="1050" dirty="0" smtClean="0">
                  <a:latin typeface="Arial"/>
                  <a:cs typeface="Arial"/>
                </a:rPr>
                <a:t>1.0</a:t>
              </a:r>
              <a:endParaRPr lang="en-US" sz="1050" dirty="0">
                <a:latin typeface="Arial"/>
                <a:cs typeface="Arial"/>
              </a:endParaRPr>
            </a:p>
          </p:txBody>
        </p:sp>
        <p:pic>
          <p:nvPicPr>
            <p:cNvPr id="9" name="Picture 8" descr="Screen Shot 2013-08-14 at 10.49.0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1221" y="6456690"/>
              <a:ext cx="183320" cy="173136"/>
            </a:xfrm>
            <a:prstGeom prst="rect">
              <a:avLst/>
            </a:prstGeom>
          </p:spPr>
        </p:pic>
        <p:pic>
          <p:nvPicPr>
            <p:cNvPr id="10" name="Picture 9" descr="Screen Shot 2013-08-14 at 10.52.1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985" y="6456690"/>
              <a:ext cx="173136" cy="173136"/>
            </a:xfrm>
            <a:prstGeom prst="rect">
              <a:avLst/>
            </a:prstGeom>
          </p:spPr>
        </p:pic>
        <p:pic>
          <p:nvPicPr>
            <p:cNvPr id="11" name="Picture 10" descr="Screen Shot 2013-08-14 at 10.53.23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8103" y="6456690"/>
              <a:ext cx="173136" cy="173136"/>
            </a:xfrm>
            <a:prstGeom prst="rect">
              <a:avLst/>
            </a:prstGeom>
          </p:spPr>
        </p:pic>
        <p:sp>
          <p:nvSpPr>
            <p:cNvPr id="12" name="TextBox 11"/>
            <p:cNvSpPr txBox="1"/>
            <p:nvPr/>
          </p:nvSpPr>
          <p:spPr>
            <a:xfrm>
              <a:off x="1591560" y="6574123"/>
              <a:ext cx="532737" cy="253916"/>
            </a:xfrm>
            <a:prstGeom prst="rect">
              <a:avLst/>
            </a:prstGeom>
            <a:noFill/>
          </p:spPr>
          <p:txBody>
            <a:bodyPr wrap="none" rtlCol="0">
              <a:spAutoFit/>
            </a:bodyPr>
            <a:lstStyle/>
            <a:p>
              <a:r>
                <a:rPr lang="en-US" sz="1050" dirty="0" smtClean="0">
                  <a:latin typeface="Arial"/>
                  <a:cs typeface="Arial"/>
                </a:rPr>
                <a:t>&lt; -0.2</a:t>
              </a:r>
              <a:endParaRPr lang="en-US" sz="1050" dirty="0">
                <a:latin typeface="Arial"/>
                <a:cs typeface="Arial"/>
              </a:endParaRPr>
            </a:p>
          </p:txBody>
        </p:sp>
        <p:sp>
          <p:nvSpPr>
            <p:cNvPr id="13" name="TextBox 12"/>
            <p:cNvSpPr txBox="1"/>
            <p:nvPr/>
          </p:nvSpPr>
          <p:spPr>
            <a:xfrm>
              <a:off x="2073828" y="6574123"/>
              <a:ext cx="487896" cy="253916"/>
            </a:xfrm>
            <a:prstGeom prst="rect">
              <a:avLst/>
            </a:prstGeom>
            <a:noFill/>
          </p:spPr>
          <p:txBody>
            <a:bodyPr wrap="none" rtlCol="0">
              <a:spAutoFit/>
            </a:bodyPr>
            <a:lstStyle/>
            <a:p>
              <a:r>
                <a:rPr lang="en-US" sz="1050" dirty="0">
                  <a:latin typeface="Arial"/>
                  <a:cs typeface="Arial"/>
                </a:rPr>
                <a:t>&gt;</a:t>
              </a:r>
              <a:r>
                <a:rPr lang="en-US" sz="1050" dirty="0" smtClean="0">
                  <a:latin typeface="Arial"/>
                  <a:cs typeface="Arial"/>
                </a:rPr>
                <a:t> 1.0</a:t>
              </a:r>
              <a:endParaRPr lang="en-US" sz="1050" dirty="0">
                <a:latin typeface="Arial"/>
                <a:cs typeface="Arial"/>
              </a:endParaRPr>
            </a:p>
          </p:txBody>
        </p:sp>
        <p:sp>
          <p:nvSpPr>
            <p:cNvPr id="14" name="TextBox 13"/>
            <p:cNvSpPr txBox="1"/>
            <p:nvPr/>
          </p:nvSpPr>
          <p:spPr>
            <a:xfrm>
              <a:off x="2501926" y="6574123"/>
              <a:ext cx="728469" cy="253916"/>
            </a:xfrm>
            <a:prstGeom prst="rect">
              <a:avLst/>
            </a:prstGeom>
            <a:noFill/>
          </p:spPr>
          <p:txBody>
            <a:bodyPr wrap="none" rtlCol="0">
              <a:spAutoFit/>
            </a:bodyPr>
            <a:lstStyle/>
            <a:p>
              <a:r>
                <a:rPr lang="en-US" sz="1050" dirty="0" smtClean="0">
                  <a:latin typeface="Arial"/>
                  <a:cs typeface="Arial"/>
                </a:rPr>
                <a:t>Fill Value</a:t>
              </a:r>
              <a:endParaRPr lang="en-US" sz="1050" dirty="0">
                <a:latin typeface="Arial"/>
                <a:cs typeface="Arial"/>
              </a:endParaRPr>
            </a:p>
          </p:txBody>
        </p:sp>
      </p:grpSp>
      <p:sp>
        <p:nvSpPr>
          <p:cNvPr id="15" name="TextBox 14"/>
          <p:cNvSpPr txBox="1"/>
          <p:nvPr/>
        </p:nvSpPr>
        <p:spPr>
          <a:xfrm>
            <a:off x="6528097" y="6449022"/>
            <a:ext cx="1612804" cy="307777"/>
          </a:xfrm>
          <a:prstGeom prst="rect">
            <a:avLst/>
          </a:prstGeom>
          <a:noFill/>
        </p:spPr>
        <p:txBody>
          <a:bodyPr wrap="none" rtlCol="0">
            <a:spAutoFit/>
          </a:bodyPr>
          <a:lstStyle/>
          <a:p>
            <a:r>
              <a:rPr lang="en-US" sz="1400" dirty="0" smtClean="0"/>
              <a:t>Red: On / Black: Off</a:t>
            </a:r>
            <a:endParaRPr lang="en-US" sz="1400" dirty="0"/>
          </a:p>
        </p:txBody>
      </p:sp>
      <p:sp>
        <p:nvSpPr>
          <p:cNvPr id="17" name="TextBox 16"/>
          <p:cNvSpPr txBox="1"/>
          <p:nvPr/>
        </p:nvSpPr>
        <p:spPr>
          <a:xfrm>
            <a:off x="3253198" y="1187020"/>
            <a:ext cx="2178864" cy="923330"/>
          </a:xfrm>
          <a:prstGeom prst="rect">
            <a:avLst/>
          </a:prstGeom>
          <a:noFill/>
        </p:spPr>
        <p:txBody>
          <a:bodyPr wrap="none" rtlCol="0">
            <a:spAutoFit/>
          </a:bodyPr>
          <a:lstStyle/>
          <a:p>
            <a:pPr algn="ctr"/>
            <a:r>
              <a:rPr lang="en-US" b="1" dirty="0" smtClean="0"/>
              <a:t>TOC </a:t>
            </a:r>
            <a:r>
              <a:rPr lang="en-US" b="1" dirty="0" smtClean="0"/>
              <a:t>EVI</a:t>
            </a:r>
          </a:p>
          <a:p>
            <a:pPr algn="ctr"/>
            <a:r>
              <a:rPr lang="en-US" b="1" dirty="0" smtClean="0"/>
              <a:t>(</a:t>
            </a:r>
            <a:r>
              <a:rPr lang="en-US" b="1" dirty="0" err="1" smtClean="0"/>
              <a:t>Conf</a:t>
            </a:r>
            <a:r>
              <a:rPr lang="en-US" b="1" dirty="0" smtClean="0"/>
              <a:t>/</a:t>
            </a:r>
            <a:r>
              <a:rPr lang="en-US" b="1" dirty="0" err="1" smtClean="0"/>
              <a:t>Prob</a:t>
            </a:r>
            <a:r>
              <a:rPr lang="en-US" b="1" dirty="0" smtClean="0"/>
              <a:t> Cloudy &amp; </a:t>
            </a:r>
            <a:br>
              <a:rPr lang="en-US" b="1" dirty="0" smtClean="0"/>
            </a:br>
            <a:r>
              <a:rPr lang="en-US" b="1" dirty="0" smtClean="0"/>
              <a:t>AOT &gt;1.0 screened)</a:t>
            </a:r>
            <a:endParaRPr lang="en-US" b="1" dirty="0"/>
          </a:p>
        </p:txBody>
      </p:sp>
      <p:sp>
        <p:nvSpPr>
          <p:cNvPr id="18" name="TextBox 17"/>
          <p:cNvSpPr txBox="1"/>
          <p:nvPr/>
        </p:nvSpPr>
        <p:spPr>
          <a:xfrm>
            <a:off x="6341524" y="1678508"/>
            <a:ext cx="1858877" cy="369332"/>
          </a:xfrm>
          <a:prstGeom prst="rect">
            <a:avLst/>
          </a:prstGeom>
          <a:noFill/>
        </p:spPr>
        <p:txBody>
          <a:bodyPr wrap="none" rtlCol="0">
            <a:spAutoFit/>
          </a:bodyPr>
          <a:lstStyle/>
          <a:p>
            <a:pPr algn="ctr"/>
            <a:r>
              <a:rPr lang="en-US" b="1" dirty="0" smtClean="0"/>
              <a:t>Adjacency Clouds</a:t>
            </a:r>
            <a:endParaRPr lang="en-US" b="1" dirty="0"/>
          </a:p>
        </p:txBody>
      </p:sp>
      <p:sp>
        <p:nvSpPr>
          <p:cNvPr id="19" name="TextBox 18"/>
          <p:cNvSpPr txBox="1"/>
          <p:nvPr/>
        </p:nvSpPr>
        <p:spPr>
          <a:xfrm>
            <a:off x="368955" y="1198955"/>
            <a:ext cx="2178864" cy="923330"/>
          </a:xfrm>
          <a:prstGeom prst="rect">
            <a:avLst/>
          </a:prstGeom>
          <a:noFill/>
        </p:spPr>
        <p:txBody>
          <a:bodyPr wrap="none" rtlCol="0">
            <a:spAutoFit/>
          </a:bodyPr>
          <a:lstStyle/>
          <a:p>
            <a:pPr algn="ctr"/>
            <a:r>
              <a:rPr lang="en-US" b="1" dirty="0" smtClean="0"/>
              <a:t>TOA NDVI</a:t>
            </a:r>
            <a:endParaRPr lang="en-US" b="1" dirty="0" smtClean="0"/>
          </a:p>
          <a:p>
            <a:pPr algn="ctr"/>
            <a:r>
              <a:rPr lang="en-US" b="1" dirty="0" smtClean="0"/>
              <a:t>(</a:t>
            </a:r>
            <a:r>
              <a:rPr lang="en-US" b="1" dirty="0" err="1" smtClean="0"/>
              <a:t>Conf</a:t>
            </a:r>
            <a:r>
              <a:rPr lang="en-US" b="1" dirty="0" smtClean="0"/>
              <a:t>/</a:t>
            </a:r>
            <a:r>
              <a:rPr lang="en-US" b="1" dirty="0" err="1" smtClean="0"/>
              <a:t>Prob</a:t>
            </a:r>
            <a:r>
              <a:rPr lang="en-US" b="1" dirty="0" smtClean="0"/>
              <a:t> Cloudy &amp; </a:t>
            </a:r>
            <a:br>
              <a:rPr lang="en-US" b="1" dirty="0" smtClean="0"/>
            </a:br>
            <a:r>
              <a:rPr lang="en-US" b="1" dirty="0" smtClean="0"/>
              <a:t>AOT &gt;1.0 screened)</a:t>
            </a:r>
            <a:endParaRPr lang="en-US" b="1" dirty="0"/>
          </a:p>
        </p:txBody>
      </p:sp>
      <p:sp>
        <p:nvSpPr>
          <p:cNvPr id="20" name="TextBox 19"/>
          <p:cNvSpPr txBox="1"/>
          <p:nvPr/>
        </p:nvSpPr>
        <p:spPr>
          <a:xfrm>
            <a:off x="5560912" y="1187020"/>
            <a:ext cx="3433126" cy="400110"/>
          </a:xfrm>
          <a:prstGeom prst="rect">
            <a:avLst/>
          </a:prstGeom>
          <a:noFill/>
        </p:spPr>
        <p:txBody>
          <a:bodyPr wrap="none" rtlCol="0">
            <a:spAutoFit/>
          </a:bodyPr>
          <a:lstStyle/>
          <a:p>
            <a:pPr algn="ctr"/>
            <a:r>
              <a:rPr lang="en-US" sz="2000" dirty="0" smtClean="0"/>
              <a:t>2013</a:t>
            </a:r>
            <a:r>
              <a:rPr lang="en-US" sz="2000" dirty="0" smtClean="0"/>
              <a:t>266</a:t>
            </a:r>
            <a:r>
              <a:rPr lang="en-US" sz="2000" dirty="0" smtClean="0"/>
              <a:t>.1750 (Amazon, Brazil)</a:t>
            </a:r>
            <a:endParaRPr lang="en-US" sz="2000" dirty="0" smtClean="0"/>
          </a:p>
        </p:txBody>
      </p:sp>
      <p:pic>
        <p:nvPicPr>
          <p:cNvPr id="4" name="Picture 3" descr="Screen Shot 2013-12-19 at 6.49.51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513" y="2099948"/>
            <a:ext cx="8728160" cy="4267361"/>
          </a:xfrm>
          <a:prstGeom prst="rect">
            <a:avLst/>
          </a:prstGeom>
        </p:spPr>
      </p:pic>
    </p:spTree>
    <p:extLst>
      <p:ext uri="{BB962C8B-B14F-4D97-AF65-F5344CB8AC3E}">
        <p14:creationId xmlns:p14="http://schemas.microsoft.com/office/powerpoint/2010/main" val="36639016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7000" y="30041"/>
            <a:ext cx="6255238" cy="584776"/>
          </a:xfrm>
          <a:prstGeom prst="rect">
            <a:avLst/>
          </a:prstGeom>
          <a:noFill/>
        </p:spPr>
        <p:txBody>
          <a:bodyPr wrap="none" rtlCol="0">
            <a:spAutoFit/>
          </a:bodyPr>
          <a:lstStyle/>
          <a:p>
            <a:pPr algn="ctr"/>
            <a:r>
              <a:rPr lang="en-US" sz="3200" dirty="0" smtClean="0"/>
              <a:t>Additional QF3 Bit 7: Cloud Shadows</a:t>
            </a:r>
            <a:endParaRPr lang="en-US" sz="3200" dirty="0"/>
          </a:p>
        </p:txBody>
      </p:sp>
      <p:sp>
        <p:nvSpPr>
          <p:cNvPr id="5" name="Rectangle 4"/>
          <p:cNvSpPr/>
          <p:nvPr/>
        </p:nvSpPr>
        <p:spPr>
          <a:xfrm>
            <a:off x="257457" y="614817"/>
            <a:ext cx="2965038" cy="877171"/>
          </a:xfrm>
          <a:prstGeom prst="rect">
            <a:avLst/>
          </a:prstGeom>
          <a:solidFill>
            <a:srgbClr val="FA00F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solidFill>
                  <a:schemeClr val="tx1"/>
                </a:solidFill>
              </a:rPr>
              <a:t>TOA NDVI:</a:t>
            </a:r>
          </a:p>
          <a:p>
            <a:pPr algn="ctr"/>
            <a:r>
              <a:rPr lang="en-US" sz="1600" b="1" dirty="0" smtClean="0"/>
              <a:t>Screened for “Confident Cloudy” &amp; “AOT &gt; 1.0”</a:t>
            </a:r>
            <a:endParaRPr lang="en-US" sz="1600" b="1" dirty="0"/>
          </a:p>
        </p:txBody>
      </p:sp>
      <p:pic>
        <p:nvPicPr>
          <p:cNvPr id="6" name="Picture 5" descr="Screen Shot 2013-12-19 at 2.43.3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09" y="1518243"/>
            <a:ext cx="7328931" cy="5339757"/>
          </a:xfrm>
          <a:prstGeom prst="rect">
            <a:avLst/>
          </a:prstGeom>
        </p:spPr>
      </p:pic>
      <p:sp>
        <p:nvSpPr>
          <p:cNvPr id="7" name="Rectangle 6"/>
          <p:cNvSpPr/>
          <p:nvPr/>
        </p:nvSpPr>
        <p:spPr>
          <a:xfrm>
            <a:off x="3911267" y="606750"/>
            <a:ext cx="2965038" cy="877171"/>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solidFill>
                  <a:schemeClr val="tx1"/>
                </a:solidFill>
              </a:rPr>
              <a:t>TOA NDVI:</a:t>
            </a:r>
          </a:p>
          <a:p>
            <a:pPr algn="ctr"/>
            <a:r>
              <a:rPr lang="en-US" sz="1600" b="1" dirty="0" smtClean="0"/>
              <a:t>Screened for “Cloud Shadows”</a:t>
            </a:r>
            <a:endParaRPr lang="en-US" sz="1600" b="1" dirty="0"/>
          </a:p>
        </p:txBody>
      </p:sp>
      <p:sp>
        <p:nvSpPr>
          <p:cNvPr id="8" name="TextBox 7"/>
          <p:cNvSpPr txBox="1"/>
          <p:nvPr/>
        </p:nvSpPr>
        <p:spPr>
          <a:xfrm>
            <a:off x="7074400" y="1750431"/>
            <a:ext cx="1970909" cy="2031325"/>
          </a:xfrm>
          <a:prstGeom prst="rect">
            <a:avLst/>
          </a:prstGeom>
          <a:noFill/>
        </p:spPr>
        <p:txBody>
          <a:bodyPr wrap="square" rtlCol="0">
            <a:spAutoFit/>
          </a:bodyPr>
          <a:lstStyle/>
          <a:p>
            <a:r>
              <a:rPr lang="en-US" dirty="0" smtClean="0"/>
              <a:t>“Cloud shadow” QF can be used to screen shadow-affected pixels which produce faulty low NDVI or EVI values. </a:t>
            </a:r>
          </a:p>
        </p:txBody>
      </p:sp>
    </p:spTree>
    <p:extLst>
      <p:ext uri="{BB962C8B-B14F-4D97-AF65-F5344CB8AC3E}">
        <p14:creationId xmlns:p14="http://schemas.microsoft.com/office/powerpoint/2010/main" val="32450142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19 at 3.09.5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64" y="1012507"/>
            <a:ext cx="7120199" cy="5399306"/>
          </a:xfrm>
          <a:prstGeom prst="rect">
            <a:avLst/>
          </a:prstGeom>
        </p:spPr>
      </p:pic>
      <p:sp>
        <p:nvSpPr>
          <p:cNvPr id="3" name="TextBox 10"/>
          <p:cNvSpPr txBox="1">
            <a:spLocks noChangeArrowheads="1"/>
          </p:cNvSpPr>
          <p:nvPr/>
        </p:nvSpPr>
        <p:spPr bwMode="auto">
          <a:xfrm>
            <a:off x="3621761" y="6451910"/>
            <a:ext cx="711200" cy="3079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400" b="1">
                <a:solidFill>
                  <a:schemeClr val="bg2"/>
                </a:solidFill>
              </a:rPr>
              <a:t>Climat.</a:t>
            </a:r>
          </a:p>
        </p:txBody>
      </p:sp>
      <p:sp>
        <p:nvSpPr>
          <p:cNvPr id="4" name="TextBox 11"/>
          <p:cNvSpPr txBox="1">
            <a:spLocks noChangeArrowheads="1"/>
          </p:cNvSpPr>
          <p:nvPr/>
        </p:nvSpPr>
        <p:spPr bwMode="auto">
          <a:xfrm>
            <a:off x="4402811" y="6451910"/>
            <a:ext cx="698500" cy="307975"/>
          </a:xfrm>
          <a:prstGeom prst="rect">
            <a:avLst/>
          </a:prstGeom>
          <a:solidFill>
            <a:srgbClr val="00009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400" b="1">
                <a:solidFill>
                  <a:schemeClr val="bg2"/>
                </a:solidFill>
              </a:rPr>
              <a:t>Low</a:t>
            </a:r>
          </a:p>
        </p:txBody>
      </p:sp>
      <p:sp>
        <p:nvSpPr>
          <p:cNvPr id="5" name="TextBox 12"/>
          <p:cNvSpPr txBox="1">
            <a:spLocks noChangeArrowheads="1"/>
          </p:cNvSpPr>
          <p:nvPr/>
        </p:nvSpPr>
        <p:spPr bwMode="auto">
          <a:xfrm>
            <a:off x="5920461" y="6451910"/>
            <a:ext cx="711200" cy="3079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400" b="1">
                <a:solidFill>
                  <a:schemeClr val="bg2"/>
                </a:solidFill>
              </a:rPr>
              <a:t>High</a:t>
            </a:r>
          </a:p>
        </p:txBody>
      </p:sp>
      <p:sp>
        <p:nvSpPr>
          <p:cNvPr id="6" name="TextBox 13"/>
          <p:cNvSpPr txBox="1">
            <a:spLocks noChangeArrowheads="1"/>
          </p:cNvSpPr>
          <p:nvPr/>
        </p:nvSpPr>
        <p:spPr bwMode="auto">
          <a:xfrm>
            <a:off x="5158461" y="6451910"/>
            <a:ext cx="698500" cy="30797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400" b="1">
                <a:solidFill>
                  <a:schemeClr val="bg2"/>
                </a:solidFill>
              </a:rPr>
              <a:t>Ave.</a:t>
            </a:r>
          </a:p>
        </p:txBody>
      </p:sp>
      <p:sp>
        <p:nvSpPr>
          <p:cNvPr id="7" name="Title 1"/>
          <p:cNvSpPr txBox="1">
            <a:spLocks/>
          </p:cNvSpPr>
          <p:nvPr/>
        </p:nvSpPr>
        <p:spPr>
          <a:xfrm>
            <a:off x="6282584" y="231073"/>
            <a:ext cx="2860834" cy="1464754"/>
          </a:xfrm>
          <a:prstGeom prst="rect">
            <a:avLst/>
          </a:prstGeom>
        </p:spPr>
        <p:txBody>
          <a:bodyP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t>QF3 Bit 5-6: </a:t>
            </a:r>
            <a:br>
              <a:rPr lang="en-US" smtClean="0"/>
            </a:br>
            <a:r>
              <a:rPr lang="en-US" smtClean="0"/>
              <a:t>Aerosol Quantity</a:t>
            </a:r>
            <a:endParaRPr lang="en-US" dirty="0"/>
          </a:p>
        </p:txBody>
      </p:sp>
      <p:sp>
        <p:nvSpPr>
          <p:cNvPr id="8" name="TextBox 7"/>
          <p:cNvSpPr txBox="1"/>
          <p:nvPr/>
        </p:nvSpPr>
        <p:spPr>
          <a:xfrm>
            <a:off x="6685319" y="2010014"/>
            <a:ext cx="2330808" cy="1477328"/>
          </a:xfrm>
          <a:prstGeom prst="rect">
            <a:avLst/>
          </a:prstGeom>
          <a:noFill/>
        </p:spPr>
        <p:txBody>
          <a:bodyPr wrap="square" rtlCol="0">
            <a:spAutoFit/>
          </a:bodyPr>
          <a:lstStyle/>
          <a:p>
            <a:r>
              <a:rPr lang="en-US" dirty="0" smtClean="0"/>
              <a:t>Aerosol </a:t>
            </a:r>
            <a:r>
              <a:rPr lang="en-US" dirty="0" smtClean="0"/>
              <a:t>quantity can be assessed on a per-pixel basis.  </a:t>
            </a:r>
            <a:r>
              <a:rPr lang="en-US" dirty="0" smtClean="0"/>
              <a:t>The </a:t>
            </a:r>
            <a:r>
              <a:rPr lang="en-US" dirty="0" smtClean="0"/>
              <a:t>same flag is used in the MODIS products.</a:t>
            </a:r>
            <a:endParaRPr lang="en-US" dirty="0"/>
          </a:p>
        </p:txBody>
      </p:sp>
      <p:sp>
        <p:nvSpPr>
          <p:cNvPr id="9" name="TextBox 8"/>
          <p:cNvSpPr txBox="1"/>
          <p:nvPr/>
        </p:nvSpPr>
        <p:spPr>
          <a:xfrm>
            <a:off x="209802" y="739955"/>
            <a:ext cx="2652289"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2000" dirty="0" smtClean="0">
                <a:solidFill>
                  <a:srgbClr val="FFFF00"/>
                </a:solidFill>
              </a:rPr>
              <a:t>IDPS Current: AOT &gt; 1.0</a:t>
            </a:r>
          </a:p>
        </p:txBody>
      </p:sp>
      <p:sp>
        <p:nvSpPr>
          <p:cNvPr id="10" name="TextBox 9"/>
          <p:cNvSpPr txBox="1"/>
          <p:nvPr/>
        </p:nvSpPr>
        <p:spPr>
          <a:xfrm>
            <a:off x="3980893" y="607659"/>
            <a:ext cx="2133692" cy="7078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pPr algn="ctr"/>
            <a:r>
              <a:rPr lang="en-US" sz="2000" dirty="0" smtClean="0">
                <a:solidFill>
                  <a:srgbClr val="FFFF00"/>
                </a:solidFill>
              </a:rPr>
              <a:t>Aerosol Quantity</a:t>
            </a:r>
          </a:p>
          <a:p>
            <a:pPr algn="ctr"/>
            <a:r>
              <a:rPr lang="en-US" sz="2000" dirty="0" smtClean="0">
                <a:solidFill>
                  <a:srgbClr val="FFFF00"/>
                </a:solidFill>
              </a:rPr>
              <a:t>DR 7038 for Mx8.2</a:t>
            </a:r>
          </a:p>
        </p:txBody>
      </p:sp>
      <p:sp>
        <p:nvSpPr>
          <p:cNvPr id="11" name="TextBox 10"/>
          <p:cNvSpPr txBox="1"/>
          <p:nvPr/>
        </p:nvSpPr>
        <p:spPr>
          <a:xfrm>
            <a:off x="96829" y="78542"/>
            <a:ext cx="6120937" cy="461665"/>
          </a:xfrm>
          <a:prstGeom prst="rect">
            <a:avLst/>
          </a:prstGeom>
          <a:noFill/>
        </p:spPr>
        <p:txBody>
          <a:bodyPr wrap="none" rtlCol="0">
            <a:spAutoFit/>
          </a:bodyPr>
          <a:lstStyle/>
          <a:p>
            <a:pPr algn="ctr"/>
            <a:r>
              <a:rPr lang="en-US" sz="2400" dirty="0" smtClean="0"/>
              <a:t>Granule </a:t>
            </a:r>
            <a:r>
              <a:rPr lang="en-US" sz="2400" dirty="0" err="1" smtClean="0"/>
              <a:t>Date.Time</a:t>
            </a:r>
            <a:r>
              <a:rPr lang="en-US" sz="2400" dirty="0" smtClean="0"/>
              <a:t>: 2013266.1805 (N. America)</a:t>
            </a:r>
            <a:endParaRPr lang="en-US" sz="2400" dirty="0"/>
          </a:p>
        </p:txBody>
      </p:sp>
    </p:spTree>
    <p:extLst>
      <p:ext uri="{BB962C8B-B14F-4D97-AF65-F5344CB8AC3E}">
        <p14:creationId xmlns:p14="http://schemas.microsoft.com/office/powerpoint/2010/main" val="32744457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401</TotalTime>
  <Words>573</Words>
  <Application>Microsoft Macintosh PowerPoint</Application>
  <PresentationFormat>On-screen Show (4:3)</PresentationFormat>
  <Paragraphs>73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474-CCR-13-1218</vt:lpstr>
      <vt:lpstr>Summary and Rationale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Hawaii at Manoa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Tomoaki Miura</dc:creator>
  <cp:lastModifiedBy>Tomoaki Miura</cp:lastModifiedBy>
  <cp:revision>20</cp:revision>
  <dcterms:created xsi:type="dcterms:W3CDTF">2013-12-19T10:46:26Z</dcterms:created>
  <dcterms:modified xsi:type="dcterms:W3CDTF">2013-12-19T17:28:08Z</dcterms:modified>
</cp:coreProperties>
</file>