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70" r:id="rId2"/>
    <p:sldId id="374" r:id="rId3"/>
    <p:sldId id="372" r:id="rId4"/>
    <p:sldId id="573" r:id="rId5"/>
    <p:sldId id="574" r:id="rId6"/>
    <p:sldId id="373" r:id="rId7"/>
    <p:sldId id="371" r:id="rId8"/>
    <p:sldId id="377" r:id="rId9"/>
    <p:sldId id="435" r:id="rId10"/>
    <p:sldId id="541" r:id="rId11"/>
    <p:sldId id="378" r:id="rId12"/>
    <p:sldId id="434" r:id="rId13"/>
    <p:sldId id="566" r:id="rId14"/>
    <p:sldId id="567" r:id="rId15"/>
    <p:sldId id="440" r:id="rId16"/>
    <p:sldId id="381" r:id="rId17"/>
    <p:sldId id="457" r:id="rId18"/>
    <p:sldId id="565" r:id="rId19"/>
    <p:sldId id="453" r:id="rId20"/>
    <p:sldId id="454" r:id="rId21"/>
    <p:sldId id="518" r:id="rId22"/>
    <p:sldId id="568" r:id="rId23"/>
    <p:sldId id="570" r:id="rId24"/>
    <p:sldId id="559" r:id="rId25"/>
    <p:sldId id="562" r:id="rId26"/>
    <p:sldId id="474" r:id="rId27"/>
    <p:sldId id="555" r:id="rId28"/>
    <p:sldId id="486" r:id="rId29"/>
    <p:sldId id="558" r:id="rId30"/>
    <p:sldId id="516" r:id="rId31"/>
    <p:sldId id="556" r:id="rId32"/>
    <p:sldId id="517" r:id="rId33"/>
    <p:sldId id="560" r:id="rId34"/>
    <p:sldId id="543" r:id="rId35"/>
    <p:sldId id="537" r:id="rId36"/>
    <p:sldId id="538" r:id="rId37"/>
    <p:sldId id="544" r:id="rId38"/>
    <p:sldId id="488" r:id="rId39"/>
    <p:sldId id="487" r:id="rId40"/>
    <p:sldId id="481" r:id="rId41"/>
    <p:sldId id="495" r:id="rId42"/>
    <p:sldId id="545" r:id="rId43"/>
    <p:sldId id="531" r:id="rId44"/>
    <p:sldId id="384" r:id="rId45"/>
    <p:sldId id="530" r:id="rId46"/>
    <p:sldId id="550" r:id="rId47"/>
    <p:sldId id="551" r:id="rId48"/>
    <p:sldId id="546" r:id="rId49"/>
    <p:sldId id="533" r:id="rId50"/>
    <p:sldId id="549" r:id="rId51"/>
    <p:sldId id="470" r:id="rId52"/>
    <p:sldId id="552" r:id="rId53"/>
    <p:sldId id="553" r:id="rId54"/>
    <p:sldId id="387" r:id="rId55"/>
    <p:sldId id="388" r:id="rId56"/>
    <p:sldId id="496" r:id="rId57"/>
    <p:sldId id="383" r:id="rId58"/>
    <p:sldId id="471" r:id="rId59"/>
    <p:sldId id="571" r:id="rId60"/>
    <p:sldId id="586" r:id="rId61"/>
    <p:sldId id="58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8BFC6C"/>
    <a:srgbClr val="FF9966"/>
    <a:srgbClr val="FF9933"/>
    <a:srgbClr val="575DD3"/>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1" autoAdjust="0"/>
    <p:restoredTop sz="88987" autoAdjust="0"/>
  </p:normalViewPr>
  <p:slideViewPr>
    <p:cSldViewPr>
      <p:cViewPr varScale="1">
        <p:scale>
          <a:sx n="128" d="100"/>
          <a:sy n="128" d="100"/>
        </p:scale>
        <p:origin x="-10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55B88-36CC-4FB0-89F6-8302AE7A1755}" type="datetimeFigureOut">
              <a:rPr lang="en-US" smtClean="0"/>
              <a:pPr/>
              <a:t>7/16/12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2CA09-9C54-4362-B34D-6F6B0F8BAB55}" type="slidenum">
              <a:rPr lang="en-US" smtClean="0"/>
              <a:pPr/>
              <a:t>‹#›</a:t>
            </a:fld>
            <a:endParaRPr lang="en-US"/>
          </a:p>
        </p:txBody>
      </p:sp>
    </p:spTree>
    <p:extLst>
      <p:ext uri="{BB962C8B-B14F-4D97-AF65-F5344CB8AC3E}">
        <p14:creationId xmlns:p14="http://schemas.microsoft.com/office/powerpoint/2010/main" val="253940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 Id="rId3" Type="http://schemas.openxmlformats.org/officeDocument/2006/relationships/hyperlink" Target="http://www.star.nesdis.noaa.gov/icvs/PROD/proOMPSbeta.TOZ_INCTO.php"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http://www.star.nesdis.noaa.gov/icvs/PROD/proOMPSbeta.TOZ_INCTO.php"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hyperlink" Target="http://www.star.nesdis.noaa.gov/icvs/PROD/proOMPSbeta.TOZ_INCTO.php"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 Id="rId3" Type="http://schemas.openxmlformats.org/officeDocument/2006/relationships/hyperlink" Target="http://www.star.nesdis.noaa.gov/icvs/PROD/proOMPSbeta.TOZ_INCTO.php"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 Id="rId3" Type="http://schemas.openxmlformats.org/officeDocument/2006/relationships/hyperlink" Target="ftp://toms.gsfc.nasa.gov/pub/omi/images/global/Y2012/IM_ozgbl_omi_20120512.png"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 Id="rId3" Type="http://schemas.openxmlformats.org/officeDocument/2006/relationships/hyperlink" Target="http://www.star.nesdis.noaa.gov/icvs/PROD/proOMPSbeta.TOZ_INCTO.php"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 Id="rId3" Type="http://schemas.openxmlformats.org/officeDocument/2006/relationships/hyperlink" Target="ftp://toms.gsfc.nasa.gov/pub/omi/images/global/Y2012/IM_ozgbl_omi_20120512.png"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 Id="rId3" Type="http://schemas.openxmlformats.org/officeDocument/2006/relationships/hyperlink" Target="http://toms.gsfc.nasa.gov/reflect/reflect_v8.html"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 Id="rId3" Type="http://schemas.openxmlformats.org/officeDocument/2006/relationships/hyperlink" Target="http://www.star.nesdis.noaa.gov/icvs/PROD/proOMPSbeta.TOZ_INCTO.php"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 Id="rId3" Type="http://schemas.openxmlformats.org/officeDocument/2006/relationships/hyperlink" Target="http://www.star.nesdis.noaa.gov/icvs/PROD/proOMPSbeta.TOZ_INCTO.php"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 Id="rId3" Type="http://schemas.openxmlformats.org/officeDocument/2006/relationships/hyperlink" Target="http://toms.gsfc.nasa.gov/aerosols/aerosols_v8.html"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 Id="rId3" Type="http://schemas.openxmlformats.org/officeDocument/2006/relationships/hyperlink" Target="http://www.star.nesdis.noaa.gov/icvs/PROD/proOMPSbeta.TOZ_INCTO.php"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 Id="rId3" Type="http://schemas.openxmlformats.org/officeDocument/2006/relationships/hyperlink" Target="http://www.star.nesdis.noaa.gov/icvs/PROD/proOMPSbeta.TOZ_INCTO.php"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 Id="rId3" Type="http://schemas.openxmlformats.org/officeDocument/2006/relationships/hyperlink" Target="http://www.star.nesdis.noaa.gov/icvs/PROD/proOMPSbeta.TOZ_INCTO.php"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 Id="rId3" Type="http://schemas.openxmlformats.org/officeDocument/2006/relationships/hyperlink" Target="http://www.star.nesdis.noaa.gov/icvs/PROD/proOMPSbeta.TOZ_INCTO.php"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nasa.gov/topics/earth/features/viirs-globe-east.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Bullet three of Provisional</a:t>
            </a:r>
            <a:r>
              <a:rPr lang="en-US" baseline="0" dirty="0" smtClean="0"/>
              <a:t> should be “in effect” not “in affect”.</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12C815F4-DF3E-4B9F-A7C2-A45D90A083A8}"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Figs. From</a:t>
            </a:r>
            <a:r>
              <a:rPr lang="en-US" baseline="0" dirty="0" smtClean="0"/>
              <a:t> Y. </a:t>
            </a:r>
            <a:r>
              <a:rPr lang="en-US" baseline="0" dirty="0" err="1" smtClean="0"/>
              <a:t>Hao</a:t>
            </a:r>
            <a:endParaRPr lang="en-US" dirty="0"/>
          </a:p>
        </p:txBody>
      </p:sp>
      <p:sp>
        <p:nvSpPr>
          <p:cNvPr id="4" name="Slide Number Placeholder 3"/>
          <p:cNvSpPr>
            <a:spLocks noGrp="1"/>
          </p:cNvSpPr>
          <p:nvPr>
            <p:ph type="sldNum" sz="quarter" idx="10"/>
          </p:nvPr>
        </p:nvSpPr>
        <p:spPr/>
        <p:txBody>
          <a:bodyPr/>
          <a:lstStyle/>
          <a:p>
            <a:fld id="{12C815F4-DF3E-4B9F-A7C2-A45D90A083A8}"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12C815F4-DF3E-4B9F-A7C2-A45D90A083A8}"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DRs are Discrepancy</a:t>
            </a:r>
            <a:r>
              <a:rPr lang="en-US" baseline="0" dirty="0" smtClean="0"/>
              <a:t> Reports. They document problems and allow management of the resources and activities to resolve them. CCRs are Configuration Change Requests. </a:t>
            </a:r>
            <a:r>
              <a:rPr lang="en-US" baseline="0" smtClean="0"/>
              <a:t>They </a:t>
            </a:r>
            <a:r>
              <a:rPr lang="en-US" baseline="0" dirty="0" smtClean="0"/>
              <a:t>are provide </a:t>
            </a:r>
            <a:r>
              <a:rPr lang="en-US" baseline="0" smtClean="0"/>
              <a:t>the requests </a:t>
            </a:r>
            <a:r>
              <a:rPr lang="en-US" baseline="0" dirty="0" smtClean="0"/>
              <a:t>to implement the solutions.</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Figs.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from L. Flynn</a:t>
            </a:r>
          </a:p>
          <a:p>
            <a:r>
              <a:rPr lang="en-US" dirty="0" smtClean="0"/>
              <a:t>119815</a:t>
            </a:r>
            <a:r>
              <a:rPr lang="en-US" baseline="0" dirty="0" smtClean="0"/>
              <a:t>  119445</a:t>
            </a:r>
          </a:p>
          <a:p>
            <a:r>
              <a:rPr lang="en-US" baseline="0" dirty="0" smtClean="0"/>
              <a:t>106026  105744</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The OMPS instruments (Nadir Mapper, Nadir Profiler, and Limb Profiler) are designed to take a set of measurements to allow analysts to maintain the instrument characterization and calibration.[2] For each of the instruments, this task can be broken into two components, tracking the performance of the CCD array detectors and electronics, and tracking the performance of the optical components, that is, the telescopes and spectrometers. The instruments make measurements on the night side of orbits with the apertures closed. One set is made without any sources and is used to track CCD array dark currents. Another set is made with illumination by an LED and is used to track CCD non-linearity and pixel-to-pixel non-uniformity response. The instruments also make solar measurements using pairs of diffusers. Judicious operation of working and reference diffusers allows analysts to track the diffuser degradation. The solar measurements also provide checks on the wavelength scale and bandpass. The instruments have completed multiple passes through their internal dark and nonlinearity calibration sequences and are beginning to make regular solar measurements.</a:t>
            </a: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OMI</a:t>
            </a:r>
            <a:r>
              <a:rPr lang="en-US" baseline="0" dirty="0" smtClean="0"/>
              <a:t> results from </a:t>
            </a:r>
            <a:r>
              <a:rPr lang="en-US" dirty="0" smtClean="0">
                <a:hlinkClick r:id="rId3"/>
              </a:rPr>
              <a:t>ftp://toms.gsfc.nasa.gov/pub/omi/images/global/Y2012/IM_ozgbl_omi_20120512.png</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OMI</a:t>
            </a:r>
            <a:r>
              <a:rPr lang="en-US" baseline="0" dirty="0" smtClean="0"/>
              <a:t> results from </a:t>
            </a:r>
            <a:r>
              <a:rPr lang="en-US" dirty="0" smtClean="0">
                <a:hlinkClick r:id="rId3"/>
              </a:rPr>
              <a:t>ftp://toms.gsfc.nasa.gov/pub/omi/images/global/Y2012/IM_ozgbl_omi_20120512.png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OMI</a:t>
            </a:r>
            <a:r>
              <a:rPr lang="en-US" baseline="0" dirty="0" smtClean="0"/>
              <a:t> results from </a:t>
            </a:r>
            <a:r>
              <a:rPr lang="en-US" dirty="0" smtClean="0">
                <a:hlinkClick r:id="rId3"/>
              </a:rPr>
              <a:t>http://toms.gsfc.nasa.gov/reflect/reflect_v8.html</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OMI</a:t>
            </a:r>
            <a:r>
              <a:rPr lang="en-US" baseline="0" dirty="0" smtClean="0"/>
              <a:t> results from </a:t>
            </a:r>
            <a:r>
              <a:rPr lang="en-US" dirty="0" smtClean="0">
                <a:hlinkClick r:id="rId3"/>
              </a:rPr>
              <a:t>http://toms.gsfc.nasa.gov/aerosols/aerosols_v8.html</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Figures</a:t>
            </a:r>
            <a:r>
              <a:rPr lang="en-US" sz="1200" baseline="0" dirty="0" smtClean="0"/>
              <a:t> from</a:t>
            </a:r>
            <a:r>
              <a:rPr lang="en-US" sz="1200" dirty="0" smtClean="0"/>
              <a:t> J. Niu.</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See J. </a:t>
            </a:r>
            <a:r>
              <a:rPr lang="en-US" sz="1200" b="0" i="0" kern="1200" dirty="0" err="1" smtClean="0">
                <a:solidFill>
                  <a:schemeClr val="tx1"/>
                </a:solidFill>
                <a:latin typeface="+mn-lt"/>
                <a:ea typeface="+mn-ea"/>
                <a:cs typeface="+mn-cs"/>
              </a:rPr>
              <a:t>Malicet</a:t>
            </a:r>
            <a:r>
              <a:rPr lang="en-US" sz="1200" b="0" i="0" kern="1200" dirty="0" smtClean="0">
                <a:solidFill>
                  <a:schemeClr val="tx1"/>
                </a:solidFill>
                <a:latin typeface="+mn-lt"/>
                <a:ea typeface="+mn-ea"/>
                <a:cs typeface="+mn-cs"/>
              </a:rPr>
              <a:t>, D. </a:t>
            </a:r>
            <a:r>
              <a:rPr lang="en-US" sz="1200" b="0" i="0" kern="1200" dirty="0" err="1" smtClean="0">
                <a:solidFill>
                  <a:schemeClr val="tx1"/>
                </a:solidFill>
                <a:latin typeface="+mn-lt"/>
                <a:ea typeface="+mn-ea"/>
                <a:cs typeface="+mn-cs"/>
              </a:rPr>
              <a:t>Daumont</a:t>
            </a:r>
            <a:r>
              <a:rPr lang="en-US" sz="1200" b="0" i="0" kern="1200" dirty="0" smtClean="0">
                <a:solidFill>
                  <a:schemeClr val="tx1"/>
                </a:solidFill>
                <a:latin typeface="+mn-lt"/>
                <a:ea typeface="+mn-ea"/>
                <a:cs typeface="+mn-cs"/>
              </a:rPr>
              <a:t>, J. </a:t>
            </a:r>
            <a:r>
              <a:rPr lang="en-US" sz="1200" b="0" i="0" kern="1200" dirty="0" err="1" smtClean="0">
                <a:solidFill>
                  <a:schemeClr val="tx1"/>
                </a:solidFill>
                <a:latin typeface="+mn-lt"/>
                <a:ea typeface="+mn-ea"/>
                <a:cs typeface="+mn-cs"/>
              </a:rPr>
              <a:t>Charbonnier</a:t>
            </a:r>
            <a:r>
              <a:rPr lang="en-US" sz="1200" b="0" i="0" kern="1200" dirty="0" smtClean="0">
                <a:solidFill>
                  <a:schemeClr val="tx1"/>
                </a:solidFill>
                <a:latin typeface="+mn-lt"/>
                <a:ea typeface="+mn-ea"/>
                <a:cs typeface="+mn-cs"/>
              </a:rPr>
              <a:t>, C. </a:t>
            </a:r>
            <a:r>
              <a:rPr lang="en-US" sz="1200" b="0" i="0" kern="1200" dirty="0" err="1" smtClean="0">
                <a:solidFill>
                  <a:schemeClr val="tx1"/>
                </a:solidFill>
                <a:latin typeface="+mn-lt"/>
                <a:ea typeface="+mn-ea"/>
                <a:cs typeface="+mn-cs"/>
              </a:rPr>
              <a:t>Parisse</a:t>
            </a:r>
            <a:r>
              <a:rPr lang="en-US" sz="1200" b="0" i="0" kern="1200" dirty="0" smtClean="0">
                <a:solidFill>
                  <a:schemeClr val="tx1"/>
                </a:solidFill>
                <a:latin typeface="+mn-lt"/>
                <a:ea typeface="+mn-ea"/>
                <a:cs typeface="+mn-cs"/>
              </a:rPr>
              <a:t>, A. </a:t>
            </a:r>
            <a:r>
              <a:rPr lang="en-US" sz="1200" b="0" i="0" kern="1200" dirty="0" err="1" smtClean="0">
                <a:solidFill>
                  <a:schemeClr val="tx1"/>
                </a:solidFill>
                <a:latin typeface="+mn-lt"/>
                <a:ea typeface="+mn-ea"/>
                <a:cs typeface="+mn-cs"/>
              </a:rPr>
              <a:t>Chakir</a:t>
            </a:r>
            <a:r>
              <a:rPr lang="en-US" sz="1200" b="0" i="0" kern="1200" dirty="0" smtClean="0">
                <a:solidFill>
                  <a:schemeClr val="tx1"/>
                </a:solidFill>
                <a:latin typeface="+mn-lt"/>
                <a:ea typeface="+mn-ea"/>
                <a:cs typeface="+mn-cs"/>
              </a:rPr>
              <a:t>, and J. </a:t>
            </a:r>
            <a:r>
              <a:rPr lang="en-US" sz="1200" b="0" i="0" kern="1200" dirty="0" err="1" smtClean="0">
                <a:solidFill>
                  <a:schemeClr val="tx1"/>
                </a:solidFill>
                <a:latin typeface="+mn-lt"/>
                <a:ea typeface="+mn-ea"/>
                <a:cs typeface="+mn-cs"/>
              </a:rPr>
              <a:t>Brion</a:t>
            </a:r>
            <a:r>
              <a:rPr lang="en-US" sz="1200" b="0" i="0" kern="1200" dirty="0" smtClean="0">
                <a:solidFill>
                  <a:schemeClr val="tx1"/>
                </a:solidFill>
                <a:latin typeface="+mn-lt"/>
                <a:ea typeface="+mn-ea"/>
                <a:cs typeface="+mn-cs"/>
              </a:rPr>
              <a:t>, "Ozone UV spectroscopy. II. Absorption cross-sections and temperature dependence," J. Atmos. Chem. </a:t>
            </a:r>
            <a:r>
              <a:rPr lang="en-US" sz="1200" b="1" i="0" kern="1200" dirty="0" smtClean="0">
                <a:solidFill>
                  <a:schemeClr val="tx1"/>
                </a:solidFill>
                <a:latin typeface="+mn-lt"/>
                <a:ea typeface="+mn-ea"/>
                <a:cs typeface="+mn-cs"/>
              </a:rPr>
              <a:t>21</a:t>
            </a:r>
            <a:r>
              <a:rPr lang="en-US" sz="1200" b="0" i="0" kern="1200" dirty="0" smtClean="0">
                <a:solidFill>
                  <a:schemeClr val="tx1"/>
                </a:solidFill>
                <a:latin typeface="+mn-lt"/>
                <a:ea typeface="+mn-ea"/>
                <a:cs typeface="+mn-cs"/>
              </a:rPr>
              <a:t>, 263-273 (1995)</a:t>
            </a:r>
            <a:r>
              <a:rPr lang="en-US" sz="1200" b="0" i="0" kern="1200" baseline="0" dirty="0" smtClean="0">
                <a:solidFill>
                  <a:schemeClr val="tx1"/>
                </a:solidFill>
                <a:latin typeface="+mn-lt"/>
                <a:ea typeface="+mn-ea"/>
                <a:cs typeface="+mn-cs"/>
              </a:rPr>
              <a:t> and references therein.</a:t>
            </a:r>
            <a:endParaRPr lang="en-US" sz="1200" b="0" i="0" kern="1200" dirty="0" smtClean="0">
              <a:solidFill>
                <a:schemeClr val="tx1"/>
              </a:solidFill>
              <a:latin typeface="+mn-lt"/>
              <a:ea typeface="+mn-ea"/>
              <a:cs typeface="+mn-cs"/>
            </a:endParaRPr>
          </a:p>
          <a:p>
            <a:r>
              <a:rPr lang="en-US" dirty="0" smtClean="0"/>
              <a:t>Quadratic</a:t>
            </a:r>
            <a:r>
              <a:rPr lang="en-US" baseline="0" dirty="0" smtClean="0"/>
              <a:t> fit provided by D. </a:t>
            </a:r>
            <a:r>
              <a:rPr lang="en-US" baseline="0" dirty="0" err="1" smtClean="0"/>
              <a:t>Haffner</a:t>
            </a:r>
            <a:r>
              <a:rPr lang="en-US" baseline="0" dirty="0" smtClean="0"/>
              <a:t>.</a:t>
            </a:r>
          </a:p>
          <a:p>
            <a:r>
              <a:rPr lang="en-US" baseline="0" dirty="0" smtClean="0"/>
              <a:t>Figure by L. Flynn.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a:t>
            </a:r>
            <a:r>
              <a:rPr lang="en-US" baseline="0" dirty="0" smtClean="0"/>
              <a:t> p</a:t>
            </a:r>
            <a:r>
              <a:rPr lang="en-US" dirty="0" smtClean="0"/>
              <a:t>rovided</a:t>
            </a:r>
            <a:r>
              <a:rPr lang="en-US" baseline="0" dirty="0" smtClean="0"/>
              <a:t> by C. Seftor</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from W. Yu</a:t>
            </a:r>
            <a:endParaRPr lang="en-US" dirty="0" smtClean="0">
              <a:hlinkClick r:id="rId3"/>
            </a:endParaRPr>
          </a:p>
          <a:p>
            <a:r>
              <a:rPr lang="en-US" dirty="0" smtClean="0">
                <a:hlinkClick r:id="rId3"/>
              </a:rPr>
              <a:t>http://www.star.nesdis.noaa.gov/icvs/PROD/proOMPSbeta.TOZ_INCTO.php</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Animation</a:t>
            </a:r>
            <a:r>
              <a:rPr lang="en-US" baseline="0" dirty="0" smtClean="0"/>
              <a:t> to fade from GOME-2 V8TOZ to OMPS NM INCTO</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DRs are Discrepancy</a:t>
            </a:r>
            <a:r>
              <a:rPr lang="en-US" baseline="0" dirty="0" smtClean="0"/>
              <a:t> Reports. They document problems and allow management of the resources and activities to resolve them. CCRs are Change Requests ..</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3602CA09-9C54-4362-B34D-6F6B0F8BAB55}"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VIIRS Figure from </a:t>
            </a:r>
            <a:r>
              <a:rPr lang="en-US" dirty="0" smtClean="0">
                <a:hlinkClick r:id="rId3"/>
              </a:rPr>
              <a:t>http://www.nasa.gov/topics/earth/features/viirs-globe-east.html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Glint</a:t>
            </a:r>
            <a:r>
              <a:rPr lang="en-US" baseline="0" dirty="0" smtClean="0"/>
              <a:t> </a:t>
            </a:r>
            <a:r>
              <a:rPr lang="en-US" dirty="0" smtClean="0"/>
              <a:t>Figure From</a:t>
            </a:r>
            <a:r>
              <a:rPr lang="en-US" baseline="0" dirty="0" smtClean="0"/>
              <a:t> Y. </a:t>
            </a:r>
            <a:r>
              <a:rPr lang="en-US" baseline="0" dirty="0" err="1" smtClean="0"/>
              <a:t>Hao</a:t>
            </a:r>
            <a:endParaRPr lang="en-US" dirty="0" smtClean="0"/>
          </a:p>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Eclipse flag figure from Y. </a:t>
            </a:r>
            <a:r>
              <a:rPr lang="en-US" dirty="0" err="1" smtClean="0"/>
              <a:t>Hao</a:t>
            </a:r>
            <a:r>
              <a:rPr lang="en-US" dirty="0" smtClean="0"/>
              <a:t>. Aerosol Index</a:t>
            </a:r>
            <a:r>
              <a:rPr lang="en-US" baseline="0" dirty="0" smtClean="0"/>
              <a:t> figure from C. Seftor.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2C815F4-DF3E-4B9F-A7C2-A45D90A083A8}"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Figs. From</a:t>
            </a:r>
            <a:r>
              <a:rPr lang="en-US" baseline="0" dirty="0" smtClean="0"/>
              <a:t> Y. </a:t>
            </a:r>
            <a:r>
              <a:rPr lang="en-US" baseline="0" dirty="0" err="1" smtClean="0"/>
              <a:t>Hao</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898E3-1E5C-4E5F-905C-E13CBDC25C5A}" type="datetimeFigureOut">
              <a:rPr lang="en-US" smtClean="0"/>
              <a:pPr/>
              <a:t>7/16/12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898E3-1E5C-4E5F-905C-E13CBDC25C5A}" type="datetimeFigureOut">
              <a:rPr lang="en-US" smtClean="0"/>
              <a:pPr/>
              <a:t>7/16/12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7898E3-1E5C-4E5F-905C-E13CBDC25C5A}" type="datetimeFigureOut">
              <a:rPr lang="en-US" smtClean="0"/>
              <a:pPr/>
              <a:t>7/16/12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898E3-1E5C-4E5F-905C-E13CBDC25C5A}" type="datetimeFigureOut">
              <a:rPr lang="en-US" smtClean="0"/>
              <a:pPr/>
              <a:t>7/16/12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898E3-1E5C-4E5F-905C-E13CBDC25C5A}" type="datetimeFigureOut">
              <a:rPr lang="en-US" smtClean="0"/>
              <a:pPr/>
              <a:t>7/16/12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898E3-1E5C-4E5F-905C-E13CBDC25C5A}" type="datetimeFigureOut">
              <a:rPr lang="en-US" smtClean="0"/>
              <a:pPr/>
              <a:t>7/16/12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898E3-1E5C-4E5F-905C-E13CBDC25C5A}" type="datetimeFigureOut">
              <a:rPr lang="en-US" smtClean="0"/>
              <a:pPr/>
              <a:t>7/16/12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898E3-1E5C-4E5F-905C-E13CBDC25C5A}" type="datetimeFigureOut">
              <a:rPr lang="en-US" smtClean="0"/>
              <a:pPr/>
              <a:t>7/16/12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EA597-D671-40E4-B0A9-DB87D029A0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hyperlink" Target="http://npp.gsfc.nasa.gov/science/sciencedocuments/ATBD_122011/474-00029_Rev-Baseline.pdf" TargetMode="External"/><Relationship Id="rId4" Type="http://schemas.openxmlformats.org/officeDocument/2006/relationships/hyperlink" Target="http://npp.gsfc.nasa.gov/science/sciencedocuments/022012/474-00066_OAD-OMPS-TC-EDR-SW_RevA_20120127.pdf" TargetMode="External"/><Relationship Id="rId5" Type="http://schemas.openxmlformats.org/officeDocument/2006/relationships/hyperlink" Target="http://npp.gsfc.nasa.gov/science/sciencedocuments/CDFCB_122011/474-0001-04-02_Rev-Baseline.pdf" TargetMode="External"/><Relationship Id="rId1" Type="http://schemas.openxmlformats.org/officeDocument/2006/relationships/slideLayout" Target="../slideLayouts/slideLayout2.xml"/><Relationship Id="rId2" Type="http://schemas.openxmlformats.org/officeDocument/2006/relationships/hyperlink" Target="http://npp.gsfc.nasa.gov/documents.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ar.nesdis.noaa.gov/icvs/PROD/proOMPSbeta.TOZ_INCTO.ph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ar.nesdis.noaa.gov/icvs/PROD/proOMPSbeta.TOZ_INCTO.php"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3.png"/></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ar.nesdis.noaa.gov/icvs/PROD/proOMPSbeta.TOZ_INCTO.ph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3733800"/>
          </a:xfrm>
        </p:spPr>
        <p:txBody>
          <a:bodyPr>
            <a:normAutofit/>
          </a:bodyPr>
          <a:lstStyle/>
          <a:p>
            <a:r>
              <a:rPr lang="en-US" sz="3200" dirty="0" smtClean="0"/>
              <a:t>Findings for the OMPS</a:t>
            </a:r>
            <a:br>
              <a:rPr lang="en-US" sz="3200" dirty="0" smtClean="0"/>
            </a:br>
            <a:r>
              <a:rPr lang="en-US" sz="3200" dirty="0" smtClean="0"/>
              <a:t>Nadir Mapper 1</a:t>
            </a:r>
            <a:r>
              <a:rPr lang="en-US" sz="3200" baseline="30000" dirty="0" smtClean="0"/>
              <a:t>st</a:t>
            </a:r>
            <a:r>
              <a:rPr lang="en-US" sz="3200" dirty="0" smtClean="0"/>
              <a:t> Guess Total Column Ozone (INCTO)</a:t>
            </a:r>
            <a:br>
              <a:rPr lang="en-US" sz="3200" dirty="0" smtClean="0"/>
            </a:br>
            <a:r>
              <a:rPr lang="en-US" sz="3200" dirty="0" smtClean="0"/>
              <a:t>Nadir Mapper Total Column Ozone EDR (OOTCO) </a:t>
            </a:r>
            <a:br>
              <a:rPr lang="en-US" sz="3200" dirty="0" smtClean="0"/>
            </a:br>
            <a:r>
              <a:rPr lang="en-US" sz="3200" dirty="0" smtClean="0"/>
              <a:t>in Support of Promotion to Beta Maturity</a:t>
            </a:r>
            <a:endParaRPr lang="en-US" sz="3200" dirty="0"/>
          </a:p>
        </p:txBody>
      </p:sp>
      <p:sp>
        <p:nvSpPr>
          <p:cNvPr id="3" name="Subtitle 2"/>
          <p:cNvSpPr>
            <a:spLocks noGrp="1"/>
          </p:cNvSpPr>
          <p:nvPr>
            <p:ph type="subTitle" idx="1"/>
          </p:nvPr>
        </p:nvSpPr>
        <p:spPr>
          <a:xfrm>
            <a:off x="1295400" y="4419600"/>
            <a:ext cx="6477000" cy="1219200"/>
          </a:xfrm>
        </p:spPr>
        <p:txBody>
          <a:bodyPr>
            <a:normAutofit fontScale="77500" lnSpcReduction="20000"/>
          </a:bodyPr>
          <a:lstStyle/>
          <a:p>
            <a:r>
              <a:rPr lang="en-US" dirty="0" smtClean="0">
                <a:solidFill>
                  <a:schemeClr val="tx1"/>
                </a:solidFill>
              </a:rPr>
              <a:t>Compiled by L. Flynn from </a:t>
            </a:r>
          </a:p>
          <a:p>
            <a:r>
              <a:rPr lang="en-US" dirty="0" smtClean="0">
                <a:solidFill>
                  <a:schemeClr val="tx1"/>
                </a:solidFill>
              </a:rPr>
              <a:t>JPSS and NPP OMPS Teams</a:t>
            </a:r>
          </a:p>
          <a:p>
            <a:r>
              <a:rPr lang="en-US" dirty="0" smtClean="0">
                <a:solidFill>
                  <a:schemeClr val="tx1"/>
                </a:solidFill>
              </a:rPr>
              <a:t>Last Updated July 16, 2012</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Times New Roman" pitchFamily="18" charset="0"/>
                <a:cs typeface="Times New Roman" pitchFamily="18" charset="0"/>
              </a:rPr>
              <a:t>OMPS Nadir Mapper Spectra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r>
              <a:rPr lang="en-US" dirty="0" smtClean="0">
                <a:latin typeface="Times New Roman" pitchFamily="18" charset="0"/>
                <a:cs typeface="Times New Roman" pitchFamily="18" charset="0"/>
              </a:rPr>
              <a:t>The plot at the top of the following slide shows a sample OMPS Nadir Mapper solar spectrum measured in January. The initial calibration, goniometry and wavelengths scales have been applied. Notice the </a:t>
            </a:r>
            <a:r>
              <a:rPr lang="en-US" dirty="0" err="1" smtClean="0">
                <a:latin typeface="Times New Roman" pitchFamily="18" charset="0"/>
                <a:cs typeface="Times New Roman" pitchFamily="18" charset="0"/>
              </a:rPr>
              <a:t>Fraunhofer</a:t>
            </a:r>
            <a:r>
              <a:rPr lang="en-US" dirty="0" smtClean="0">
                <a:latin typeface="Times New Roman" pitchFamily="18" charset="0"/>
                <a:cs typeface="Times New Roman" pitchFamily="18" charset="0"/>
              </a:rPr>
              <a:t> lines, e.g., a deep one near 360 nm.</a:t>
            </a:r>
          </a:p>
          <a:p>
            <a:r>
              <a:rPr lang="en-US" dirty="0" smtClean="0">
                <a:latin typeface="Times New Roman" pitchFamily="18" charset="0"/>
                <a:cs typeface="Times New Roman" pitchFamily="18" charset="0"/>
              </a:rPr>
              <a:t>The plot in the middle shows a sample spectrum for the Earth View data for the nadir field-of view.</a:t>
            </a:r>
          </a:p>
          <a:p>
            <a:r>
              <a:rPr lang="en-US" dirty="0" smtClean="0">
                <a:latin typeface="Times New Roman" pitchFamily="18" charset="0"/>
                <a:cs typeface="Times New Roman" pitchFamily="18" charset="0"/>
              </a:rPr>
              <a:t>The plot on the bottom shows the ratio of the first two spectra. Notice that much of the structure in the solar spectrum cancels out in the ration. Also notice the variations between 320 and 330 nm produced by differential ozone absorption with wavelength as illustrated in the Figure (a) from two slides earlier.</a:t>
            </a:r>
            <a:endParaRPr lang="en-US"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9"/>
          <p:cNvPicPr>
            <a:picLocks noChangeAspect="1" noChangeArrowheads="1"/>
          </p:cNvPicPr>
          <p:nvPr/>
        </p:nvPicPr>
        <p:blipFill>
          <a:blip r:embed="rId2" cstate="print">
            <a:lum bright="-20000" contrast="40000"/>
          </a:blip>
          <a:srcRect/>
          <a:stretch>
            <a:fillRect/>
          </a:stretch>
        </p:blipFill>
        <p:spPr bwMode="auto">
          <a:xfrm>
            <a:off x="457200" y="424630"/>
            <a:ext cx="7848599" cy="6280970"/>
          </a:xfrm>
          <a:prstGeom prst="rect">
            <a:avLst/>
          </a:prstGeom>
          <a:noFill/>
          <a:ln w="9525">
            <a:noFill/>
            <a:miter lim="800000"/>
            <a:headEnd/>
            <a:tailEnd/>
          </a:ln>
        </p:spPr>
      </p:pic>
      <p:sp>
        <p:nvSpPr>
          <p:cNvPr id="5" name="Text Box 103"/>
          <p:cNvSpPr txBox="1">
            <a:spLocks noChangeArrowheads="1"/>
          </p:cNvSpPr>
          <p:nvPr/>
        </p:nvSpPr>
        <p:spPr bwMode="auto">
          <a:xfrm>
            <a:off x="3220215" y="1428690"/>
            <a:ext cx="2266185"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000000"/>
                </a:solidFill>
                <a:latin typeface="Times New Roman" pitchFamily="18" charset="0"/>
              </a:rPr>
              <a:t>Solar Irradiance</a:t>
            </a:r>
          </a:p>
        </p:txBody>
      </p:sp>
      <p:sp>
        <p:nvSpPr>
          <p:cNvPr id="6" name="Text Box 103"/>
          <p:cNvSpPr txBox="1">
            <a:spLocks noChangeArrowheads="1"/>
          </p:cNvSpPr>
          <p:nvPr/>
        </p:nvSpPr>
        <p:spPr bwMode="auto">
          <a:xfrm>
            <a:off x="3448815" y="3409890"/>
            <a:ext cx="2266185"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000000"/>
                </a:solidFill>
                <a:latin typeface="Times New Roman" pitchFamily="18" charset="0"/>
              </a:rPr>
              <a:t>Earth Radiance</a:t>
            </a:r>
          </a:p>
        </p:txBody>
      </p:sp>
      <p:sp>
        <p:nvSpPr>
          <p:cNvPr id="7" name="Text Box 103"/>
          <p:cNvSpPr txBox="1">
            <a:spLocks noChangeArrowheads="1"/>
          </p:cNvSpPr>
          <p:nvPr/>
        </p:nvSpPr>
        <p:spPr bwMode="auto">
          <a:xfrm>
            <a:off x="2900727" y="5543490"/>
            <a:ext cx="3347673"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000000"/>
                </a:solidFill>
                <a:latin typeface="Times New Roman" pitchFamily="18" charset="0"/>
              </a:rPr>
              <a:t>Radiance/Irradiance Ratio</a:t>
            </a:r>
          </a:p>
        </p:txBody>
      </p:sp>
      <p:sp>
        <p:nvSpPr>
          <p:cNvPr id="8" name="Oval 217"/>
          <p:cNvSpPr>
            <a:spLocks noChangeArrowheads="1"/>
          </p:cNvSpPr>
          <p:nvPr/>
        </p:nvSpPr>
        <p:spPr bwMode="auto">
          <a:xfrm>
            <a:off x="1600200" y="4879715"/>
            <a:ext cx="1221037" cy="606685"/>
          </a:xfrm>
          <a:prstGeom prst="ellipse">
            <a:avLst/>
          </a:prstGeom>
          <a:noFill/>
          <a:ln w="9525" algn="ctr">
            <a:solidFill>
              <a:srgbClr val="FF0000"/>
            </a:solidFill>
            <a:round/>
            <a:headEnd/>
            <a:tailEnd/>
          </a:ln>
        </p:spPr>
        <p:txBody>
          <a:bodyPr/>
          <a:lstStyle/>
          <a:p>
            <a:pPr defTabSz="4806950"/>
            <a:endParaRPr lang="en-US" sz="1600" dirty="0"/>
          </a:p>
        </p:txBody>
      </p:sp>
      <p:sp>
        <p:nvSpPr>
          <p:cNvPr id="9" name="Text Box 103"/>
          <p:cNvSpPr txBox="1">
            <a:spLocks noChangeArrowheads="1"/>
          </p:cNvSpPr>
          <p:nvPr/>
        </p:nvSpPr>
        <p:spPr bwMode="auto">
          <a:xfrm>
            <a:off x="2895600" y="5010090"/>
            <a:ext cx="3347673"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FF0000"/>
                </a:solidFill>
                <a:latin typeface="Times New Roman" pitchFamily="18" charset="0"/>
              </a:rPr>
              <a:t>Ozone Absorption Features</a:t>
            </a:r>
          </a:p>
        </p:txBody>
      </p:sp>
      <p:sp>
        <p:nvSpPr>
          <p:cNvPr id="10" name="Oval 219"/>
          <p:cNvSpPr>
            <a:spLocks noChangeArrowheads="1"/>
          </p:cNvSpPr>
          <p:nvPr/>
        </p:nvSpPr>
        <p:spPr bwMode="auto">
          <a:xfrm>
            <a:off x="5257800" y="917315"/>
            <a:ext cx="889612" cy="606685"/>
          </a:xfrm>
          <a:prstGeom prst="ellipse">
            <a:avLst/>
          </a:prstGeom>
          <a:noFill/>
          <a:ln w="9525" algn="ctr">
            <a:solidFill>
              <a:srgbClr val="FF0000"/>
            </a:solidFill>
            <a:round/>
            <a:headEnd/>
            <a:tailEnd/>
          </a:ln>
        </p:spPr>
        <p:txBody>
          <a:bodyPr/>
          <a:lstStyle/>
          <a:p>
            <a:pPr defTabSz="4806950"/>
            <a:endParaRPr lang="en-US" sz="1600" dirty="0"/>
          </a:p>
        </p:txBody>
      </p:sp>
      <p:sp>
        <p:nvSpPr>
          <p:cNvPr id="11" name="Text Box 103"/>
          <p:cNvSpPr txBox="1">
            <a:spLocks noChangeArrowheads="1"/>
          </p:cNvSpPr>
          <p:nvPr/>
        </p:nvSpPr>
        <p:spPr bwMode="auto">
          <a:xfrm>
            <a:off x="6219939" y="1123890"/>
            <a:ext cx="1552461" cy="400110"/>
          </a:xfrm>
          <a:prstGeom prst="rect">
            <a:avLst/>
          </a:prstGeom>
          <a:noFill/>
          <a:ln w="9525">
            <a:noFill/>
            <a:miter lim="800000"/>
            <a:headEnd/>
            <a:tailEnd/>
          </a:ln>
        </p:spPr>
        <p:txBody>
          <a:bodyPr wrap="square">
            <a:spAutoFit/>
          </a:bodyPr>
          <a:lstStyle/>
          <a:p>
            <a:pPr eaLnBrk="0" hangingPunct="0">
              <a:lnSpc>
                <a:spcPts val="2400"/>
              </a:lnSpc>
            </a:pPr>
            <a:r>
              <a:rPr lang="en-US" sz="2000" dirty="0">
                <a:solidFill>
                  <a:srgbClr val="FF0000"/>
                </a:solidFill>
                <a:latin typeface="Times New Roman" pitchFamily="18" charset="0"/>
              </a:rPr>
              <a:t>Solar Line</a:t>
            </a:r>
          </a:p>
        </p:txBody>
      </p:sp>
      <p:sp>
        <p:nvSpPr>
          <p:cNvPr id="12" name="Text Box 103"/>
          <p:cNvSpPr txBox="1">
            <a:spLocks noChangeArrowheads="1"/>
          </p:cNvSpPr>
          <p:nvPr/>
        </p:nvSpPr>
        <p:spPr bwMode="auto">
          <a:xfrm>
            <a:off x="1130148" y="0"/>
            <a:ext cx="7099452" cy="400110"/>
          </a:xfrm>
          <a:prstGeom prst="rect">
            <a:avLst/>
          </a:prstGeom>
          <a:noFill/>
          <a:ln w="9525">
            <a:noFill/>
            <a:miter lim="800000"/>
            <a:headEnd/>
            <a:tailEnd/>
          </a:ln>
        </p:spPr>
        <p:txBody>
          <a:bodyPr wrap="square">
            <a:spAutoFit/>
          </a:bodyPr>
          <a:lstStyle/>
          <a:p>
            <a:pPr eaLnBrk="0" hangingPunct="0"/>
            <a:r>
              <a:rPr lang="en-US" sz="2000" dirty="0">
                <a:solidFill>
                  <a:srgbClr val="000000"/>
                </a:solidFill>
                <a:latin typeface="Times New Roman" pitchFamily="18" charset="0"/>
              </a:rPr>
              <a:t>Typical spectra from 310 to 380 nm for OMPS Nadir </a:t>
            </a:r>
            <a:r>
              <a:rPr lang="en-US" sz="2000" dirty="0" smtClean="0">
                <a:solidFill>
                  <a:srgbClr val="000000"/>
                </a:solidFill>
                <a:latin typeface="Times New Roman" pitchFamily="18" charset="0"/>
              </a:rPr>
              <a:t>Mapper</a:t>
            </a:r>
            <a:endParaRPr lang="en-US" sz="2000" dirty="0">
              <a:solidFill>
                <a:srgbClr val="000000"/>
              </a:solidFill>
              <a:latin typeface="Times New Roman" pitchFamily="18" charset="0"/>
            </a:endParaRPr>
          </a:p>
        </p:txBody>
      </p:sp>
      <p:sp>
        <p:nvSpPr>
          <p:cNvPr id="13" name="TextBox 12"/>
          <p:cNvSpPr txBox="1"/>
          <p:nvPr/>
        </p:nvSpPr>
        <p:spPr>
          <a:xfrm>
            <a:off x="3581400" y="6400800"/>
            <a:ext cx="1717201" cy="369332"/>
          </a:xfrm>
          <a:prstGeom prst="rect">
            <a:avLst/>
          </a:prstGeom>
          <a:solidFill>
            <a:schemeClr val="bg1"/>
          </a:solidFill>
        </p:spPr>
        <p:txBody>
          <a:bodyPr wrap="none" rtlCol="0">
            <a:spAutoFit/>
          </a:bodyPr>
          <a:lstStyle/>
          <a:p>
            <a:r>
              <a:rPr lang="en-US" dirty="0" smtClean="0"/>
              <a:t>Wavelength, nm</a:t>
            </a:r>
            <a:endParaRPr lang="en-US" dirty="0"/>
          </a:p>
        </p:txBody>
      </p:sp>
      <p:sp>
        <p:nvSpPr>
          <p:cNvPr id="14" name="TextBox 13"/>
          <p:cNvSpPr txBox="1"/>
          <p:nvPr/>
        </p:nvSpPr>
        <p:spPr>
          <a:xfrm>
            <a:off x="609600" y="6248400"/>
            <a:ext cx="535724" cy="369332"/>
          </a:xfrm>
          <a:prstGeom prst="rect">
            <a:avLst/>
          </a:prstGeom>
          <a:solidFill>
            <a:schemeClr val="bg1"/>
          </a:solidFill>
        </p:spPr>
        <p:txBody>
          <a:bodyPr wrap="none" rtlCol="0">
            <a:spAutoFit/>
          </a:bodyPr>
          <a:lstStyle/>
          <a:p>
            <a:r>
              <a:rPr lang="en-US" dirty="0" smtClean="0"/>
              <a:t>310</a:t>
            </a:r>
            <a:endParaRPr lang="en-US" dirty="0"/>
          </a:p>
        </p:txBody>
      </p:sp>
      <p:sp>
        <p:nvSpPr>
          <p:cNvPr id="15" name="TextBox 14"/>
          <p:cNvSpPr txBox="1"/>
          <p:nvPr/>
        </p:nvSpPr>
        <p:spPr>
          <a:xfrm>
            <a:off x="7682990" y="6248400"/>
            <a:ext cx="535724" cy="369332"/>
          </a:xfrm>
          <a:prstGeom prst="rect">
            <a:avLst/>
          </a:prstGeom>
          <a:solidFill>
            <a:schemeClr val="bg1"/>
          </a:solidFill>
        </p:spPr>
        <p:txBody>
          <a:bodyPr wrap="none" rtlCol="0">
            <a:spAutoFit/>
          </a:bodyPr>
          <a:lstStyle/>
          <a:p>
            <a:r>
              <a:rPr lang="en-US" dirty="0" smtClean="0"/>
              <a:t>380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sz="3200" dirty="0" smtClean="0"/>
              <a:t>Total Column Ozone</a:t>
            </a:r>
            <a:r>
              <a:rPr lang="en-US" sz="3200" dirty="0" smtClean="0">
                <a:solidFill>
                  <a:srgbClr val="FF0000"/>
                </a:solidFill>
              </a:rPr>
              <a:t>*</a:t>
            </a:r>
            <a:r>
              <a:rPr lang="en-US" sz="3200" dirty="0" smtClean="0"/>
              <a:t> Products</a:t>
            </a:r>
            <a:endParaRPr lang="en-US" sz="3200" b="1" dirty="0"/>
          </a:p>
        </p:txBody>
      </p:sp>
      <p:sp>
        <p:nvSpPr>
          <p:cNvPr id="3" name="Content Placeholder 2"/>
          <p:cNvSpPr>
            <a:spLocks noGrp="1"/>
          </p:cNvSpPr>
          <p:nvPr>
            <p:ph idx="1"/>
          </p:nvPr>
        </p:nvSpPr>
        <p:spPr>
          <a:xfrm>
            <a:off x="0" y="457200"/>
            <a:ext cx="9144000" cy="6400800"/>
          </a:xfrm>
        </p:spPr>
        <p:txBody>
          <a:bodyPr>
            <a:noAutofit/>
          </a:bodyPr>
          <a:lstStyle/>
          <a:p>
            <a:pPr>
              <a:spcBef>
                <a:spcPts val="0"/>
              </a:spcBef>
              <a:spcAft>
                <a:spcPts val="1200"/>
              </a:spcAft>
            </a:pPr>
            <a:r>
              <a:rPr lang="en-US" sz="1800" dirty="0" smtClean="0"/>
              <a:t>The spectral measurements from the OMPS Nadir Mapper</a:t>
            </a:r>
            <a:r>
              <a:rPr lang="en-US" sz="1800" dirty="0" smtClean="0">
                <a:solidFill>
                  <a:srgbClr val="FF0000"/>
                </a:solidFill>
              </a:rPr>
              <a:t>*</a:t>
            </a:r>
            <a:r>
              <a:rPr lang="en-US" sz="1800" dirty="0" smtClean="0"/>
              <a:t> of the radiances scattered by the Earth’s atmosphere are used to generate estimates of the total column ozone. The algorithm uses ratios of Earth radiance to Solar irradiance at triplets of wavelengths to obtain estimates of the total column ozone, effective reflectivity, and the wavelength dependence of the reflectivity. </a:t>
            </a:r>
            <a:endParaRPr lang="en-US" sz="1800" dirty="0" smtClean="0"/>
          </a:p>
          <a:p>
            <a:pPr>
              <a:spcBef>
                <a:spcPts val="0"/>
              </a:spcBef>
              <a:spcAft>
                <a:spcPts val="1200"/>
              </a:spcAft>
            </a:pPr>
            <a:r>
              <a:rPr lang="en-US" sz="1800" dirty="0" smtClean="0"/>
              <a:t>Table </a:t>
            </a:r>
            <a:r>
              <a:rPr lang="en-US" sz="1800" dirty="0" smtClean="0"/>
              <a:t>values computed for a set of standard profiles, cloud heights, latitudes and solar zenith angles are interpolated and compared to the measured top-of-atmosphere albedos. The triplets combine an ozone insensitive wavelength channel (at 364, 367, 372 or 377 nm) to obtain cloud fraction and reflectivity information, with a pair of measurements at shorter wavelengths. </a:t>
            </a:r>
            <a:endParaRPr lang="en-US" sz="1800" dirty="0" smtClean="0"/>
          </a:p>
          <a:p>
            <a:pPr>
              <a:spcBef>
                <a:spcPts val="0"/>
              </a:spcBef>
              <a:spcAft>
                <a:spcPts val="1200"/>
              </a:spcAft>
            </a:pPr>
            <a:r>
              <a:rPr lang="en-US" sz="1800" dirty="0" smtClean="0"/>
              <a:t>The </a:t>
            </a:r>
            <a:r>
              <a:rPr lang="en-US" sz="1800" dirty="0" smtClean="0"/>
              <a:t>pairs are selected to have one “weak” and one “strong” ozone absorption channel. The hyperspectral capabilities of the sensor are used to select multiple sets of triplets to balance ozone sensitivity across the range of expected ozone column amounts and solar zenith angles. The "strong" ozone channels are placed at 308.5, 310.5, 312.0, 312.5, 314.0, 315.0, 316.0, 317.0, 318.0, 320.0, 322.5, 325.0, 328.0, or 331.0 nm. They are paired with a longer “weak” channel at 321.0, 329.0, 332.0, or 336.0 nm. The ozone absorption cross-sections decrease from 3.0 (atm. cm)</a:t>
            </a:r>
            <a:r>
              <a:rPr lang="en-US" sz="1800" baseline="30000" dirty="0" smtClean="0"/>
              <a:t>-1</a:t>
            </a:r>
            <a:r>
              <a:rPr lang="en-US" sz="1800" dirty="0" smtClean="0"/>
              <a:t> to 0.3 (atm. cm)</a:t>
            </a:r>
            <a:r>
              <a:rPr lang="en-US" sz="1800" baseline="30000" dirty="0" smtClean="0"/>
              <a:t>-1</a:t>
            </a:r>
            <a:r>
              <a:rPr lang="en-US" sz="1800" dirty="0" smtClean="0"/>
              <a:t> over the range of “strong” wavelengths. Typical ozone columns range from 100 DU or 0.1 </a:t>
            </a:r>
            <a:r>
              <a:rPr lang="en-US" sz="1800" dirty="0" err="1" smtClean="0"/>
              <a:t>atm</a:t>
            </a:r>
            <a:r>
              <a:rPr lang="en-US" sz="1800" dirty="0" smtClean="0"/>
              <a:t>-cm to 600 DU or 0.6 </a:t>
            </a:r>
            <a:r>
              <a:rPr lang="en-US" sz="1800" dirty="0" err="1" smtClean="0"/>
              <a:t>atm</a:t>
            </a:r>
            <a:r>
              <a:rPr lang="en-US" sz="1800" dirty="0" smtClean="0"/>
              <a:t>-cm. </a:t>
            </a:r>
          </a:p>
          <a:p>
            <a:pPr marL="0" indent="0">
              <a:spcBef>
                <a:spcPts val="0"/>
              </a:spcBef>
              <a:spcAft>
                <a:spcPts val="1200"/>
              </a:spcAft>
              <a:buNone/>
            </a:pPr>
            <a:r>
              <a:rPr lang="en-US" sz="1800" dirty="0" smtClean="0">
                <a:solidFill>
                  <a:srgbClr val="FF0000"/>
                </a:solidFill>
              </a:rPr>
              <a:t>*</a:t>
            </a:r>
            <a:r>
              <a:rPr lang="en-US" sz="1800" dirty="0" smtClean="0"/>
              <a:t>There is sometimes confusion on what to call the OMPS instruments and products. The </a:t>
            </a:r>
            <a:r>
              <a:rPr lang="en-US" sz="1800" dirty="0" smtClean="0">
                <a:solidFill>
                  <a:srgbClr val="FF0000"/>
                </a:solidFill>
              </a:rPr>
              <a:t>OMPS Nadir Mapper (NM)</a:t>
            </a:r>
            <a:r>
              <a:rPr lang="en-US" sz="1800" dirty="0" smtClean="0"/>
              <a:t> makes the principal measurements that are used to create the </a:t>
            </a:r>
            <a:r>
              <a:rPr lang="en-US" sz="1800" dirty="0" smtClean="0">
                <a:solidFill>
                  <a:srgbClr val="FF0000"/>
                </a:solidFill>
              </a:rPr>
              <a:t>Total Column Ozone (TC or TOZ) </a:t>
            </a:r>
            <a:r>
              <a:rPr lang="en-US" sz="1800" dirty="0" smtClean="0"/>
              <a:t>Products</a:t>
            </a:r>
            <a:r>
              <a:rPr lang="en-US" sz="2000" dirty="0" smtClean="0"/>
              <a:t>.</a:t>
            </a:r>
          </a:p>
          <a:p>
            <a:pPr marL="0" indent="0">
              <a:spcBef>
                <a:spcPts val="0"/>
              </a:spcBef>
              <a:buNone/>
            </a:pP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rmAutofit fontScale="90000"/>
          </a:bodyPr>
          <a:lstStyle/>
          <a:p>
            <a:r>
              <a:rPr lang="en-US" dirty="0" smtClean="0"/>
              <a:t>The 1</a:t>
            </a:r>
            <a:r>
              <a:rPr lang="en-US" baseline="30000" dirty="0" smtClean="0"/>
              <a:t>st</a:t>
            </a:r>
            <a:r>
              <a:rPr lang="en-US" dirty="0" smtClean="0"/>
              <a:t> Guess Total Ozone Product INCTO</a:t>
            </a:r>
            <a:endParaRPr lang="en-US" dirty="0"/>
          </a:p>
        </p:txBody>
      </p:sp>
      <p:sp>
        <p:nvSpPr>
          <p:cNvPr id="3" name="Content Placeholder 2"/>
          <p:cNvSpPr>
            <a:spLocks noGrp="1"/>
          </p:cNvSpPr>
          <p:nvPr>
            <p:ph idx="1"/>
          </p:nvPr>
        </p:nvSpPr>
        <p:spPr>
          <a:xfrm>
            <a:off x="228600" y="762000"/>
            <a:ext cx="8686800" cy="5867400"/>
          </a:xfrm>
        </p:spPr>
        <p:txBody>
          <a:bodyPr>
            <a:normAutofit fontScale="62500" lnSpcReduction="20000"/>
          </a:bodyPr>
          <a:lstStyle/>
          <a:p>
            <a:pPr>
              <a:spcBef>
                <a:spcPts val="0"/>
              </a:spcBef>
            </a:pPr>
            <a:r>
              <a:rPr lang="en-US" dirty="0" smtClean="0"/>
              <a:t>The Multiple Triplet algorithm described in the previous slide is applied twice for each FOV. This was done to resolve the “Who goes first?” problem created by the desires to use information from other sensors in the retrieval algorithms, e.g., OMPS wanted to use the </a:t>
            </a:r>
            <a:r>
              <a:rPr lang="en-US" dirty="0" err="1" smtClean="0"/>
              <a:t>CrIS</a:t>
            </a:r>
            <a:r>
              <a:rPr lang="en-US" dirty="0" smtClean="0"/>
              <a:t> temperature profile, and </a:t>
            </a:r>
            <a:r>
              <a:rPr lang="en-US" dirty="0" err="1" smtClean="0"/>
              <a:t>CrIS</a:t>
            </a:r>
            <a:r>
              <a:rPr lang="en-US" dirty="0" smtClean="0"/>
              <a:t> wanted to use the OMPS ozone estimates. </a:t>
            </a:r>
            <a:endParaRPr lang="en-US" dirty="0" smtClean="0"/>
          </a:p>
          <a:p>
            <a:pPr marL="0" indent="0">
              <a:spcBef>
                <a:spcPts val="0"/>
              </a:spcBef>
              <a:buNone/>
            </a:pPr>
            <a:endParaRPr lang="en-US" dirty="0" smtClean="0"/>
          </a:p>
          <a:p>
            <a:pPr>
              <a:spcBef>
                <a:spcPts val="0"/>
              </a:spcBef>
            </a:pPr>
            <a:r>
              <a:rPr lang="en-US" dirty="0" smtClean="0"/>
              <a:t>The </a:t>
            </a:r>
            <a:r>
              <a:rPr lang="en-US" dirty="0" smtClean="0"/>
              <a:t>“1</a:t>
            </a:r>
            <a:r>
              <a:rPr lang="en-US" baseline="30000" dirty="0" smtClean="0"/>
              <a:t>st</a:t>
            </a:r>
            <a:r>
              <a:rPr lang="en-US" dirty="0" smtClean="0"/>
              <a:t> Guess” OMPS products (</a:t>
            </a:r>
            <a:r>
              <a:rPr lang="en-US" b="1" dirty="0" smtClean="0"/>
              <a:t>INCTO</a:t>
            </a:r>
            <a:r>
              <a:rPr lang="en-US" dirty="0" smtClean="0"/>
              <a:t>) use climatological or forecast fields for surface reflectivity and pressure, snow/ice coverage, cloud optical centroid depth, and atmospheric temperature. They use internally calculated estimates of cloud fractions and effective reflectivity from measurements at non-ozone absorbing UV wavelengths. The logic is undergoing changes to allow additional flexibility in adjusting the surface reflectivity. As we will show, this application of the algorithm is performing well. This product is sometimes called the Total Ozone Intermediate Product (TOZ IP).</a:t>
            </a:r>
          </a:p>
          <a:p>
            <a:pPr>
              <a:spcBef>
                <a:spcPts val="0"/>
              </a:spcBef>
            </a:pPr>
            <a:endParaRPr lang="en-US" dirty="0" smtClean="0"/>
          </a:p>
          <a:p>
            <a:pPr marL="0" indent="0">
              <a:spcBef>
                <a:spcPts val="0"/>
              </a:spcBef>
              <a:buNone/>
            </a:pPr>
            <a:r>
              <a:rPr lang="en-US" dirty="0" smtClean="0"/>
              <a:t>REFERENCES – Additional information is in the OMPS Total Column Algorithm Theoretical Basis and Operational Algorithm Description Documents, and a volume of the Common Data Format Control Book: </a:t>
            </a:r>
          </a:p>
          <a:p>
            <a:pPr marL="0" indent="0">
              <a:spcBef>
                <a:spcPts val="0"/>
              </a:spcBef>
              <a:buNone/>
            </a:pPr>
            <a:r>
              <a:rPr lang="en-US" dirty="0" smtClean="0"/>
              <a:t>Available at </a:t>
            </a:r>
            <a:r>
              <a:rPr lang="en-US" dirty="0" smtClean="0">
                <a:hlinkClick r:id="rId2"/>
              </a:rPr>
              <a:t>http://npp.gsfc.nasa.gov/documents.html</a:t>
            </a:r>
            <a:endParaRPr lang="en-US" dirty="0" smtClean="0"/>
          </a:p>
          <a:p>
            <a:pPr marL="0" indent="0">
              <a:spcBef>
                <a:spcPts val="0"/>
              </a:spcBef>
              <a:buNone/>
            </a:pPr>
            <a:r>
              <a:rPr lang="en-US" dirty="0" smtClean="0"/>
              <a:t>  OMPS Total  Column Ozone ATBD </a:t>
            </a:r>
            <a:r>
              <a:rPr lang="en-US" dirty="0" smtClean="0">
                <a:hlinkClick r:id="rId3"/>
              </a:rPr>
              <a:t>474-00029_Rev-Baseline.pdf</a:t>
            </a:r>
            <a:endParaRPr lang="en-US" dirty="0" smtClean="0">
              <a:hlinkClick r:id="rId4"/>
            </a:endParaRPr>
          </a:p>
          <a:p>
            <a:pPr marL="0" indent="0">
              <a:spcBef>
                <a:spcPts val="0"/>
              </a:spcBef>
              <a:buNone/>
            </a:pPr>
            <a:r>
              <a:rPr lang="en-US" dirty="0" smtClean="0"/>
              <a:t>  OMPS Total Column Ozone OAD </a:t>
            </a:r>
            <a:r>
              <a:rPr lang="en-US" dirty="0" smtClean="0">
                <a:hlinkClick r:id="rId4"/>
              </a:rPr>
              <a:t>474-00066_OAD-OMPS-TC-EDR-SW_RevA_20120127.pdf</a:t>
            </a:r>
            <a:endParaRPr lang="en-US" dirty="0" smtClean="0"/>
          </a:p>
          <a:p>
            <a:pPr marL="0" indent="0">
              <a:spcBef>
                <a:spcPts val="0"/>
              </a:spcBef>
              <a:buNone/>
            </a:pPr>
            <a:r>
              <a:rPr lang="en-US" dirty="0" smtClean="0"/>
              <a:t>  Atmospheric EDRs CDFCB </a:t>
            </a:r>
            <a:r>
              <a:rPr lang="en-US" dirty="0" smtClean="0">
                <a:hlinkClick r:id="rId5"/>
              </a:rPr>
              <a:t>474-0001-04-02_Rev-Baseline.pdf</a:t>
            </a:r>
            <a:endParaRPr lang="en-US" dirty="0" smtClean="0"/>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p:spPr>
        <p:txBody>
          <a:bodyPr>
            <a:normAutofit fontScale="90000"/>
          </a:bodyPr>
          <a:lstStyle/>
          <a:p>
            <a:r>
              <a:rPr lang="en-US" dirty="0" smtClean="0"/>
              <a:t>The 2</a:t>
            </a:r>
            <a:r>
              <a:rPr lang="en-US" baseline="30000" dirty="0" smtClean="0"/>
              <a:t>nd</a:t>
            </a:r>
            <a:r>
              <a:rPr lang="en-US" dirty="0" smtClean="0"/>
              <a:t> Pass Total Ozone Product, OOTCO</a:t>
            </a:r>
            <a:endParaRPr lang="en-US" dirty="0"/>
          </a:p>
        </p:txBody>
      </p:sp>
      <p:sp>
        <p:nvSpPr>
          <p:cNvPr id="4" name="Content Placeholder 2"/>
          <p:cNvSpPr txBox="1">
            <a:spLocks/>
          </p:cNvSpPr>
          <p:nvPr/>
        </p:nvSpPr>
        <p:spPr>
          <a:xfrm>
            <a:off x="152400" y="990600"/>
            <a:ext cx="8686800" cy="5592763"/>
          </a:xfrm>
          <a:prstGeom prst="rect">
            <a:avLst/>
          </a:prstGeom>
        </p:spPr>
        <p:txBody>
          <a:bodyPr vert="horz" lIns="91440" tIns="45720" rIns="91440" bIns="45720" rtlCol="0">
            <a:normAutofit fontScale="85000" lnSpcReduction="10000"/>
          </a:bodyPr>
          <a:lstStyle/>
          <a:p>
            <a:pPr marL="342900" indent="-342900">
              <a:buFont typeface="Arial"/>
              <a:buChar char="•"/>
            </a:pPr>
            <a:r>
              <a:rPr lang="en-US" sz="2400" dirty="0" smtClean="0"/>
              <a:t>The “2</a:t>
            </a:r>
            <a:r>
              <a:rPr lang="en-US" sz="2400" baseline="30000" dirty="0" smtClean="0"/>
              <a:t>nd</a:t>
            </a:r>
            <a:r>
              <a:rPr lang="en-US" sz="2400" dirty="0" smtClean="0"/>
              <a:t> Pass or EDR” OMPS product (</a:t>
            </a:r>
            <a:r>
              <a:rPr lang="en-US" sz="2400" b="1" dirty="0" smtClean="0"/>
              <a:t>OOTCO</a:t>
            </a:r>
            <a:r>
              <a:rPr lang="en-US" sz="2400" dirty="0" smtClean="0"/>
              <a:t>) uses cloud top pressures, cloud fractions, and snow/ice coverage from VIIRS products and temperature profiles from </a:t>
            </a:r>
            <a:r>
              <a:rPr lang="en-US" sz="2400" dirty="0" err="1" smtClean="0"/>
              <a:t>CrIS</a:t>
            </a:r>
            <a:r>
              <a:rPr lang="en-US" sz="2400" dirty="0" smtClean="0"/>
              <a:t> products. </a:t>
            </a:r>
            <a:endParaRPr lang="en-US" sz="2400" dirty="0" smtClean="0"/>
          </a:p>
          <a:p>
            <a:pPr marL="342900" indent="-342900">
              <a:buFont typeface="Arial"/>
              <a:buChar char="•"/>
            </a:pPr>
            <a:r>
              <a:rPr lang="en-US" sz="2400" dirty="0" smtClean="0"/>
              <a:t>Recent </a:t>
            </a:r>
            <a:r>
              <a:rPr lang="en-US" sz="2400" dirty="0" smtClean="0"/>
              <a:t>studies have found that the estimates of geometric cloud coverage and cloud top pressure from an infrared or visible sensor do not provide the correct quantities for use with UV radiances, e.g., thin cirrus may be optically opaque in the IR but optically thin in the UV</a:t>
            </a:r>
            <a:r>
              <a:rPr lang="en-US" sz="2400" dirty="0" smtClean="0"/>
              <a:t>.</a:t>
            </a:r>
          </a:p>
          <a:p>
            <a:pPr marL="342900" indent="-342900">
              <a:buFont typeface="Arial"/>
              <a:buChar char="•"/>
            </a:pPr>
            <a:r>
              <a:rPr lang="en-US" sz="2400" dirty="0" smtClean="0"/>
              <a:t> </a:t>
            </a:r>
            <a:r>
              <a:rPr lang="en-US" sz="2400" dirty="0" smtClean="0"/>
              <a:t>The VIIRS cloud fraction information was incorrectly used globally and deficiencies in the program logic lead to effective reflectivity values that are inconsistent with the UV measurements.  This in turn leads to poor total ozone estimates. </a:t>
            </a:r>
            <a:endParaRPr lang="en-US" sz="2400" dirty="0" smtClean="0"/>
          </a:p>
          <a:p>
            <a:pPr marL="342900" indent="-342900">
              <a:buFont typeface="Arial"/>
              <a:buChar char="•"/>
            </a:pPr>
            <a:r>
              <a:rPr lang="en-US" sz="2400" dirty="0" smtClean="0"/>
              <a:t>We </a:t>
            </a:r>
            <a:r>
              <a:rPr lang="en-US" sz="2400" dirty="0" smtClean="0"/>
              <a:t>are proceeding with changes to improve the logic and to remove the use of this information from the OOTCO processing but as will be seen the deleterious effects are in the current products.  This product is sometimes called the Total Ozone Environmental Data Record (TOZ EDR). </a:t>
            </a:r>
            <a:endParaRPr lang="en-US" sz="2400" dirty="0" smtClean="0"/>
          </a:p>
          <a:p>
            <a:pPr marL="342900" indent="-342900">
              <a:buFont typeface="Arial"/>
              <a:buChar char="•"/>
            </a:pPr>
            <a:r>
              <a:rPr lang="en-US" sz="2400" dirty="0" smtClean="0"/>
              <a:t>The </a:t>
            </a:r>
            <a:r>
              <a:rPr lang="en-US" sz="2400" dirty="0" smtClean="0"/>
              <a:t>INCTO and OOTCO products use identical sets of measurements from the OMPS Nadir Mapper.</a:t>
            </a:r>
          </a:p>
          <a:p>
            <a:pPr marL="342900" indent="-342900">
              <a:buFont typeface="Arial"/>
              <a:buChar cha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r>
              <a:rPr kumimoji="0" lang="en-US" sz="2400" b="0" i="0" u="none" strike="noStrike" kern="1200" cap="none" spc="0" normalizeH="0" baseline="0" noProof="0" dirty="0" smtClean="0">
                <a:ln>
                  <a:noFill/>
                </a:ln>
                <a:solidFill>
                  <a:schemeClr val="tx1"/>
                </a:solidFill>
                <a:effectLst/>
                <a:uLnTx/>
                <a:uFillTx/>
                <a:latin typeface="+mn-lt"/>
                <a:ea typeface="+mn-ea"/>
                <a:cs typeface="+mn-cs"/>
              </a:rPr>
              <a:t>REFERENCES – </a:t>
            </a:r>
            <a:r>
              <a:rPr lang="en-US" sz="2400" dirty="0" smtClean="0"/>
              <a:t>Additional information for this product is available in the documents listed for INCTO on the previous slide.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dirty="0" smtClean="0"/>
              <a:t>INCTO/OOTCO Error and Quality Flags</a:t>
            </a:r>
            <a:endParaRPr lang="en-US" dirty="0"/>
          </a:p>
        </p:txBody>
      </p:sp>
      <p:sp>
        <p:nvSpPr>
          <p:cNvPr id="3" name="Content Placeholder 2"/>
          <p:cNvSpPr>
            <a:spLocks noGrp="1"/>
          </p:cNvSpPr>
          <p:nvPr>
            <p:ph idx="1"/>
          </p:nvPr>
        </p:nvSpPr>
        <p:spPr>
          <a:xfrm>
            <a:off x="0" y="762000"/>
            <a:ext cx="9144000" cy="5867400"/>
          </a:xfrm>
        </p:spPr>
        <p:txBody>
          <a:bodyPr>
            <a:normAutofit fontScale="55000" lnSpcReduction="20000"/>
          </a:bodyPr>
          <a:lstStyle/>
          <a:p>
            <a:r>
              <a:rPr lang="en-US" dirty="0" smtClean="0"/>
              <a:t>Error Flag</a:t>
            </a:r>
          </a:p>
          <a:p>
            <a:pPr lvl="1"/>
            <a:r>
              <a:rPr lang="en-US" dirty="0" smtClean="0"/>
              <a:t>Bit1 0 good, 1 large residual; Bit2 1 large SO2 Index; Bit3 1 triplet inconsistency; Bit4 1 ozone out of range; Bit5 1 surface reflectivity out of range</a:t>
            </a:r>
          </a:p>
          <a:p>
            <a:r>
              <a:rPr lang="en-US" dirty="0" smtClean="0"/>
              <a:t>Quality Flag 1</a:t>
            </a:r>
          </a:p>
          <a:p>
            <a:pPr lvl="1"/>
            <a:r>
              <a:rPr lang="en-US" dirty="0" smtClean="0"/>
              <a:t>Bit1/Bit2 Quality 0 no retrieval, 1 low, 2 medium, 3 high; Bit3 1 input data quality is not good; Bit4 1 triplet selection is not consistent; Bit5 1 inconsistent residuals; Bit6/Bit7 0 SZA&lt;80, 1 80&lt;SZA&lt;88, 2 SZA&gt;88</a:t>
            </a:r>
          </a:p>
          <a:p>
            <a:r>
              <a:rPr lang="en-US" dirty="0" smtClean="0"/>
              <a:t>Quality Flag 2 – Duplicates other flags or information</a:t>
            </a:r>
          </a:p>
          <a:p>
            <a:pPr lvl="1"/>
            <a:r>
              <a:rPr lang="en-US" dirty="0" smtClean="0"/>
              <a:t>Bit1 1 snow/ice present; Bit2 1 sun glint geometry over open water; Bit3 1 solar eclipse in FOV; Bit4 1 TOZ&lt;50 or TOZ&gt;650; Bit5/6 </a:t>
            </a:r>
            <a:r>
              <a:rPr lang="en-US" dirty="0" smtClean="0">
                <a:solidFill>
                  <a:srgbClr val="FF0000"/>
                </a:solidFill>
              </a:rPr>
              <a:t>0 TOZ&gt; 450*</a:t>
            </a:r>
            <a:r>
              <a:rPr lang="en-US" dirty="0" smtClean="0"/>
              <a:t>, 1 250&lt;TOZ&lt;450, 2 TOZ&lt;250, 3 not used; Bit7 1 Aerosol Index Too Large, AI&gt; 0.5; Bit8 Spare</a:t>
            </a:r>
          </a:p>
          <a:p>
            <a:r>
              <a:rPr lang="en-US" dirty="0" smtClean="0"/>
              <a:t>South Atlantic Anomaly Flag – Climatological intensity</a:t>
            </a:r>
          </a:p>
          <a:p>
            <a:pPr lvl="1"/>
            <a:r>
              <a:rPr lang="en-US" dirty="0" smtClean="0"/>
              <a:t>0 0-10%, 1 10-20%, 2 20-30%, 3 30-40%, 4 40-50%, 5 50-60%, 6 60-70%, 7 70-80%, 8 &gt;80%</a:t>
            </a:r>
          </a:p>
          <a:p>
            <a:r>
              <a:rPr lang="en-US" dirty="0" smtClean="0"/>
              <a:t>Scene Condition Flag</a:t>
            </a:r>
          </a:p>
          <a:p>
            <a:pPr lvl="1"/>
            <a:r>
              <a:rPr lang="en-US" dirty="0" smtClean="0">
                <a:solidFill>
                  <a:srgbClr val="00B0F0"/>
                </a:solidFill>
              </a:rPr>
              <a:t>Bit1 0 Descending, 1 Ascending^</a:t>
            </a:r>
            <a:r>
              <a:rPr lang="en-US" dirty="0" smtClean="0"/>
              <a:t>; </a:t>
            </a:r>
            <a:r>
              <a:rPr lang="en-US" dirty="0" smtClean="0">
                <a:solidFill>
                  <a:srgbClr val="00B050"/>
                </a:solidFill>
              </a:rPr>
              <a:t>Bit2 1 Snow/Ice present #</a:t>
            </a:r>
            <a:r>
              <a:rPr lang="en-US" dirty="0" smtClean="0"/>
              <a:t>; Bit3 1 </a:t>
            </a:r>
            <a:r>
              <a:rPr lang="en-US" dirty="0" err="1" smtClean="0"/>
              <a:t>Troposheric</a:t>
            </a:r>
            <a:r>
              <a:rPr lang="en-US" dirty="0" smtClean="0"/>
              <a:t> Aerosols present; Bit4 1 Snow/Ice Fraction &gt; 0; Bit5 1 Solar Zenith Angle (&gt;80</a:t>
            </a:r>
            <a:r>
              <a:rPr lang="en-US" dirty="0" smtClean="0">
                <a:latin typeface="Times New Roman"/>
                <a:cs typeface="Times New Roman"/>
              </a:rPr>
              <a:t>º</a:t>
            </a:r>
            <a:r>
              <a:rPr lang="en-US" dirty="0" smtClean="0"/>
              <a:t>); Bit6 1 Surface Reflectivity (&gt;1.2 or &lt;-0.05) </a:t>
            </a:r>
          </a:p>
          <a:p>
            <a:pPr>
              <a:buNone/>
            </a:pPr>
            <a:r>
              <a:rPr lang="en-US" dirty="0" smtClean="0"/>
              <a:t>See references on the previous slide for more details on these flags.</a:t>
            </a:r>
          </a:p>
          <a:p>
            <a:pPr>
              <a:buNone/>
            </a:pPr>
            <a:r>
              <a:rPr lang="en-US" dirty="0" smtClean="0">
                <a:solidFill>
                  <a:srgbClr val="FF0000"/>
                </a:solidFill>
              </a:rPr>
              <a:t>*QF2 B5/6 can be 0 when the condition is not checked in addition to when the total column ozone is greater than 450 DU.</a:t>
            </a:r>
          </a:p>
          <a:p>
            <a:pPr>
              <a:buNone/>
            </a:pPr>
            <a:r>
              <a:rPr lang="en-US" dirty="0" smtClean="0">
                <a:solidFill>
                  <a:srgbClr val="00B0F0"/>
                </a:solidFill>
              </a:rPr>
              <a:t>^SCF B1 is not currently set properly according to the orbital path, i.e., by checking the changes in latitude during a measurement. It is almost always set to 1, except for the first and last granules in a sequence of measurements as processed at IDPS. </a:t>
            </a:r>
          </a:p>
          <a:p>
            <a:pPr>
              <a:buNone/>
            </a:pPr>
            <a:r>
              <a:rPr lang="en-US" dirty="0" smtClean="0">
                <a:solidFill>
                  <a:srgbClr val="00B050"/>
                </a:solidFill>
              </a:rPr>
              <a:t># SCF B2 is not currently set properly. It is set to snow/ice present almost everywhere. It is inconsistent with SCF B4 Snow/Ice Faction &gt; 0.</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nGlint20120305.png"/>
          <p:cNvPicPr>
            <a:picLocks noGrp="1" noChangeAspect="1"/>
          </p:cNvPicPr>
          <p:nvPr>
            <p:ph idx="1"/>
          </p:nvPr>
        </p:nvPicPr>
        <p:blipFill>
          <a:blip r:embed="rId3" cstate="print"/>
          <a:stretch>
            <a:fillRect/>
          </a:stretch>
        </p:blipFill>
        <p:spPr>
          <a:xfrm>
            <a:off x="975360" y="228600"/>
            <a:ext cx="8168640" cy="5105400"/>
          </a:xfrm>
        </p:spPr>
      </p:pic>
      <p:sp>
        <p:nvSpPr>
          <p:cNvPr id="2" name="Title 1"/>
          <p:cNvSpPr>
            <a:spLocks noGrp="1"/>
          </p:cNvSpPr>
          <p:nvPr>
            <p:ph type="title"/>
          </p:nvPr>
        </p:nvSpPr>
        <p:spPr>
          <a:xfrm>
            <a:off x="457200" y="0"/>
            <a:ext cx="8229600" cy="411162"/>
          </a:xfrm>
        </p:spPr>
        <p:txBody>
          <a:bodyPr>
            <a:normAutofit fontScale="90000"/>
          </a:bodyPr>
          <a:lstStyle/>
          <a:p>
            <a:r>
              <a:rPr lang="en-US" dirty="0" smtClean="0"/>
              <a:t>Sun Glint Flags</a:t>
            </a:r>
            <a:endParaRPr lang="en-US" dirty="0"/>
          </a:p>
        </p:txBody>
      </p:sp>
      <p:sp>
        <p:nvSpPr>
          <p:cNvPr id="94209" name="Rectangle 1"/>
          <p:cNvSpPr>
            <a:spLocks noChangeArrowheads="1"/>
          </p:cNvSpPr>
          <p:nvPr/>
        </p:nvSpPr>
        <p:spPr bwMode="auto">
          <a:xfrm>
            <a:off x="304800" y="5287090"/>
            <a:ext cx="8839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This figure gives the location of pixels with the OMPS NM</a:t>
            </a:r>
            <a:r>
              <a:rPr kumimoji="0" lang="en-US" sz="1600" b="1" i="0" u="none" strike="noStrike" cap="none" normalizeH="0" dirty="0" smtClean="0">
                <a:ln>
                  <a:noFill/>
                </a:ln>
                <a:solidFill>
                  <a:schemeClr val="tx1"/>
                </a:solidFill>
                <a:effectLst/>
                <a:latin typeface="Arial" pitchFamily="34" charset="0"/>
                <a:ea typeface="MS Mincho" pitchFamily="49" charset="-128"/>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rPr>
              <a:t>Sun Glint flag set to 1 – viewing geometry has the potential for sun glint and the location is over open water – for the OMPS Nadir Mapper for March 5, 2012. The code is consistent in assigning this condition.  </a:t>
            </a:r>
            <a:r>
              <a:rPr lang="en-US" sz="1600" b="1" dirty="0" smtClean="0">
                <a:latin typeface="Arial" pitchFamily="34" charset="0"/>
                <a:ea typeface="MS Mincho" pitchFamily="49" charset="-128"/>
                <a:cs typeface="Times New Roman" pitchFamily="18" charset="0"/>
              </a:rPr>
              <a:t>(The VIIRS image in the upper left corner shows similar locations for Sun Glint but shifted to the South as the image is for Sun angles in January.) This flag is passed through from the SDR to both the TOZ IP and EDR products.</a:t>
            </a:r>
            <a:endParaRPr kumimoji="0" lang="en-US" sz="2400" b="0" i="0" u="none" strike="noStrike" cap="none" normalizeH="0" baseline="0" dirty="0" smtClean="0">
              <a:ln>
                <a:noFill/>
              </a:ln>
              <a:solidFill>
                <a:schemeClr val="tx1"/>
              </a:solidFill>
              <a:effectLst/>
              <a:latin typeface="Arial" pitchFamily="34" charset="0"/>
            </a:endParaRPr>
          </a:p>
        </p:txBody>
      </p:sp>
      <p:pic>
        <p:nvPicPr>
          <p:cNvPr id="94213" name="Picture 5" descr="VIIRS Africa, with sun glints"/>
          <p:cNvPicPr>
            <a:picLocks noChangeAspect="1" noChangeArrowheads="1"/>
          </p:cNvPicPr>
          <p:nvPr/>
        </p:nvPicPr>
        <p:blipFill>
          <a:blip r:embed="rId4" cstate="print"/>
          <a:srcRect l="7164" t="7164" r="6866" b="6866"/>
          <a:stretch>
            <a:fillRect/>
          </a:stretch>
        </p:blipFill>
        <p:spPr bwMode="auto">
          <a:xfrm>
            <a:off x="0" y="0"/>
            <a:ext cx="1828800" cy="1828800"/>
          </a:xfrm>
          <a:prstGeom prst="rect">
            <a:avLst/>
          </a:prstGeom>
          <a:noFill/>
        </p:spPr>
      </p:pic>
      <p:sp>
        <p:nvSpPr>
          <p:cNvPr id="9" name="TextBox 8"/>
          <p:cNvSpPr txBox="1"/>
          <p:nvPr/>
        </p:nvSpPr>
        <p:spPr>
          <a:xfrm>
            <a:off x="164218" y="1828800"/>
            <a:ext cx="1207382" cy="430887"/>
          </a:xfrm>
          <a:prstGeom prst="rect">
            <a:avLst/>
          </a:prstGeom>
          <a:noFill/>
        </p:spPr>
        <p:txBody>
          <a:bodyPr wrap="none" rtlCol="0">
            <a:spAutoFit/>
          </a:bodyPr>
          <a:lstStyle/>
          <a:p>
            <a:r>
              <a:rPr lang="en-US" sz="1100" dirty="0" smtClean="0"/>
              <a:t>VIIRS Blue Marble</a:t>
            </a:r>
          </a:p>
          <a:p>
            <a:r>
              <a:rPr lang="en-US" sz="1100" dirty="0" smtClean="0"/>
              <a:t>January 23, 2012</a:t>
            </a:r>
            <a:endParaRPr lang="en-US" sz="11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76800" y="0"/>
            <a:ext cx="4267200" cy="2862322"/>
          </a:xfrm>
          <a:prstGeom prst="rect">
            <a:avLst/>
          </a:prstGeom>
          <a:solidFill>
            <a:schemeClr val="bg1"/>
          </a:solidFill>
        </p:spPr>
        <p:txBody>
          <a:bodyPr wrap="square" rtlCol="0">
            <a:spAutoFit/>
          </a:bodyPr>
          <a:lstStyle/>
          <a:p>
            <a:r>
              <a:rPr lang="en-US" dirty="0" smtClean="0"/>
              <a:t>INCTO Eclipse Flag and Aerosol Index:</a:t>
            </a:r>
          </a:p>
          <a:p>
            <a:r>
              <a:rPr lang="en-US" dirty="0" smtClean="0"/>
              <a:t>These two figures compare the occurrences of Eclipse Flags and elevated Aerosol Index values. The figure below looks at the Eclipse Flag for the recent Solar Eclipse on May 20/21, 2012. The flag is activated for the proper times and locations. The reduced sunlight in eclipse conditions leads to poor values for the Aerosol Index as shown on the Left.</a:t>
            </a:r>
          </a:p>
        </p:txBody>
      </p:sp>
      <p:pic>
        <p:nvPicPr>
          <p:cNvPr id="8" name="Picture 7" descr="OMPS_NMEDR_intco_eclipse_20120521.png"/>
          <p:cNvPicPr>
            <a:picLocks noChangeAspect="1"/>
          </p:cNvPicPr>
          <p:nvPr/>
        </p:nvPicPr>
        <p:blipFill>
          <a:blip r:embed="rId3" cstate="print"/>
          <a:srcRect l="10000" t="4800" r="9000" b="20000"/>
          <a:stretch>
            <a:fillRect/>
          </a:stretch>
        </p:blipFill>
        <p:spPr>
          <a:xfrm>
            <a:off x="2971800" y="3276600"/>
            <a:ext cx="6172200" cy="3581400"/>
          </a:xfrm>
          <a:prstGeom prst="rect">
            <a:avLst/>
          </a:prstGeom>
        </p:spPr>
      </p:pic>
      <p:sp>
        <p:nvSpPr>
          <p:cNvPr id="10" name="Rectangle 9"/>
          <p:cNvSpPr/>
          <p:nvPr/>
        </p:nvSpPr>
        <p:spPr>
          <a:xfrm>
            <a:off x="4953000" y="5657671"/>
            <a:ext cx="4191000" cy="1200329"/>
          </a:xfrm>
          <a:prstGeom prst="rect">
            <a:avLst/>
          </a:prstGeom>
          <a:solidFill>
            <a:schemeClr val="bg1"/>
          </a:solidFill>
        </p:spPr>
        <p:txBody>
          <a:bodyPr wrap="square">
            <a:spAutoFit/>
          </a:bodyPr>
          <a:lstStyle/>
          <a:p>
            <a:r>
              <a:rPr lang="en-US" dirty="0" smtClean="0">
                <a:latin typeface="Times New Roman"/>
                <a:cs typeface="Times New Roman"/>
              </a:rPr>
              <a:t>↑</a:t>
            </a:r>
            <a:r>
              <a:rPr lang="en-US" b="1" dirty="0" smtClean="0">
                <a:latin typeface="Times New Roman"/>
                <a:cs typeface="Times New Roman"/>
              </a:rPr>
              <a:t> </a:t>
            </a:r>
            <a:r>
              <a:rPr lang="en-US" dirty="0" smtClean="0"/>
              <a:t>Location of Eclipse Flags for OMPS Nadir Mapper First Guess Total Column Ozone Product for May 21, 2012. The map for OOTCO is identical.</a:t>
            </a:r>
            <a:endParaRPr lang="en-US" dirty="0"/>
          </a:p>
        </p:txBody>
      </p:sp>
      <p:sp>
        <p:nvSpPr>
          <p:cNvPr id="11" name="Rectangle 10"/>
          <p:cNvSpPr/>
          <p:nvPr/>
        </p:nvSpPr>
        <p:spPr>
          <a:xfrm>
            <a:off x="0" y="3718679"/>
            <a:ext cx="2971800" cy="2308324"/>
          </a:xfrm>
          <a:prstGeom prst="rect">
            <a:avLst/>
          </a:prstGeom>
        </p:spPr>
        <p:txBody>
          <a:bodyPr wrap="square">
            <a:spAutoFit/>
          </a:bodyPr>
          <a:lstStyle/>
          <a:p>
            <a:r>
              <a:rPr lang="en-US" dirty="0" smtClean="0">
                <a:latin typeface="Times New Roman"/>
                <a:cs typeface="Times New Roman"/>
              </a:rPr>
              <a:t>↑</a:t>
            </a:r>
            <a:r>
              <a:rPr lang="en-US" b="1" dirty="0" smtClean="0">
                <a:latin typeface="Times New Roman"/>
                <a:cs typeface="Times New Roman"/>
              </a:rPr>
              <a:t> </a:t>
            </a:r>
            <a:r>
              <a:rPr lang="en-US" dirty="0" smtClean="0"/>
              <a:t>Map showing locations of high Aerosol Index values for May 21, 2012. The large values in the Northwestern Pacific are present because the algorithm does not account for the low radiances in the Moon’s shadow</a:t>
            </a:r>
            <a:endParaRPr lang="en-US" dirty="0"/>
          </a:p>
        </p:txBody>
      </p:sp>
      <p:grpSp>
        <p:nvGrpSpPr>
          <p:cNvPr id="13" name="Group 12"/>
          <p:cNvGrpSpPr/>
          <p:nvPr/>
        </p:nvGrpSpPr>
        <p:grpSpPr>
          <a:xfrm>
            <a:off x="76200" y="0"/>
            <a:ext cx="4721352" cy="3810000"/>
            <a:chOff x="76200" y="0"/>
            <a:chExt cx="4721352" cy="3810000"/>
          </a:xfrm>
        </p:grpSpPr>
        <p:pic>
          <p:nvPicPr>
            <p:cNvPr id="6" name="Picture 5" descr="world_2012_05_21.png"/>
            <p:cNvPicPr>
              <a:picLocks noChangeAspect="1"/>
            </p:cNvPicPr>
            <p:nvPr/>
          </p:nvPicPr>
          <p:blipFill>
            <a:blip r:embed="rId4" cstate="print"/>
            <a:srcRect r="61040"/>
            <a:stretch>
              <a:fillRect/>
            </a:stretch>
          </p:blipFill>
          <p:spPr>
            <a:xfrm>
              <a:off x="1828800" y="0"/>
              <a:ext cx="2968752" cy="3810000"/>
            </a:xfrm>
            <a:prstGeom prst="rect">
              <a:avLst/>
            </a:prstGeom>
          </p:spPr>
        </p:pic>
        <p:pic>
          <p:nvPicPr>
            <p:cNvPr id="12" name="Picture 11" descr="world_2012_05_21.png"/>
            <p:cNvPicPr>
              <a:picLocks noChangeAspect="1"/>
            </p:cNvPicPr>
            <p:nvPr/>
          </p:nvPicPr>
          <p:blipFill>
            <a:blip r:embed="rId4" cstate="print"/>
            <a:srcRect l="77040" b="12000"/>
            <a:stretch>
              <a:fillRect/>
            </a:stretch>
          </p:blipFill>
          <p:spPr>
            <a:xfrm>
              <a:off x="76200" y="0"/>
              <a:ext cx="1749552" cy="3352800"/>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200" dirty="0" smtClean="0"/>
              <a:t>Scene Condition Flag: Ascending/Descending</a:t>
            </a:r>
            <a:endParaRPr lang="en-US" sz="3200" dirty="0"/>
          </a:p>
        </p:txBody>
      </p:sp>
      <p:sp>
        <p:nvSpPr>
          <p:cNvPr id="224258" name="AutoShape 2" descr="https://mail-attachment.googleusercontent.com/attachment/?ui=2&amp;ik=cc18e36ed4&amp;view=att&amp;th=138015b40fb63db9&amp;attid=0.1&amp;disp=inline&amp;realattid=f_h3m0nuzf0&amp;safe=1&amp;zw&amp;saduie=AG9B_P8dgiGNjsRq4knU9aMoVWYh&amp;sadet=1340053534202&amp;sads=fadhRiaBy7oazEsYAwT2ZGiVEo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4260" name="AutoShape 4" descr="https://mail-attachment.googleusercontent.com/attachment/?ui=2&amp;ik=cc18e36ed4&amp;view=att&amp;th=138015b40fb63db9&amp;attid=0.1&amp;disp=inline&amp;realattid=f_h3m0nuzf0&amp;safe=1&amp;zw&amp;saduie=AG9B_P8dgiGNjsRq4knU9aMoVWYh&amp;sadet=1340053534202&amp;sads=fadhRiaBy7oazEsYAwT2ZGiVEo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28600" y="4343400"/>
            <a:ext cx="8686800" cy="2554545"/>
          </a:xfrm>
          <a:prstGeom prst="rect">
            <a:avLst/>
          </a:prstGeom>
          <a:noFill/>
        </p:spPr>
        <p:txBody>
          <a:bodyPr wrap="square" rtlCol="0">
            <a:spAutoFit/>
          </a:bodyPr>
          <a:lstStyle/>
          <a:p>
            <a:r>
              <a:rPr lang="en-US" sz="2000" dirty="0" smtClean="0"/>
              <a:t>Nadir FOV locations for May 15, 2012.  Each orbit starts near 60</a:t>
            </a:r>
            <a:r>
              <a:rPr lang="en-US" sz="2000" dirty="0" smtClean="0">
                <a:latin typeface="Times New Roman"/>
                <a:cs typeface="Times New Roman"/>
              </a:rPr>
              <a:t>º</a:t>
            </a:r>
            <a:r>
              <a:rPr lang="en-US" sz="2000" dirty="0" smtClean="0"/>
              <a:t>S and ascends to 80</a:t>
            </a:r>
            <a:r>
              <a:rPr lang="en-US" sz="2000" dirty="0" smtClean="0">
                <a:latin typeface="Times New Roman"/>
                <a:cs typeface="Times New Roman"/>
              </a:rPr>
              <a:t>º</a:t>
            </a:r>
            <a:r>
              <a:rPr lang="en-US" sz="2000" dirty="0" smtClean="0"/>
              <a:t>N and then descends to 70</a:t>
            </a:r>
            <a:r>
              <a:rPr lang="en-US" sz="2000" dirty="0" smtClean="0">
                <a:latin typeface="Times New Roman"/>
                <a:cs typeface="Times New Roman"/>
              </a:rPr>
              <a:t>º</a:t>
            </a:r>
            <a:r>
              <a:rPr lang="en-US" sz="2000" dirty="0" smtClean="0"/>
              <a:t>N. The </a:t>
            </a:r>
            <a:r>
              <a:rPr lang="en-US" sz="2000" b="1" dirty="0" smtClean="0">
                <a:solidFill>
                  <a:srgbClr val="8BFC6C"/>
                </a:solidFill>
              </a:rPr>
              <a:t>Green</a:t>
            </a:r>
            <a:r>
              <a:rPr lang="en-US" sz="2000" dirty="0" smtClean="0"/>
              <a:t> FOVs are where the Scene Condition Flag is set to Ascending, and the </a:t>
            </a:r>
            <a:r>
              <a:rPr lang="en-US" sz="2000" b="1" dirty="0" smtClean="0">
                <a:solidFill>
                  <a:srgbClr val="FF0000"/>
                </a:solidFill>
              </a:rPr>
              <a:t>Red</a:t>
            </a:r>
            <a:r>
              <a:rPr lang="en-US" sz="2000" dirty="0" smtClean="0"/>
              <a:t> FOVs are where the flag is set to Descending. This flag erroneously identifies most descending orbit locations as ascending and erroneously identifies the first ascending location as descending. For all of the descending, it only correctly identifies the last location as descending. This may not be set at all and just have zeros from initialization.  It is supposed to be passed through from SDR. </a:t>
            </a:r>
          </a:p>
        </p:txBody>
      </p:sp>
      <p:pic>
        <p:nvPicPr>
          <p:cNvPr id="8" name="Picture 7" descr="OMPS_NMEDR_intco_scenecondition_20120515.png"/>
          <p:cNvPicPr>
            <a:picLocks noChangeAspect="1"/>
          </p:cNvPicPr>
          <p:nvPr/>
        </p:nvPicPr>
        <p:blipFill>
          <a:blip r:embed="rId3" cstate="print"/>
          <a:srcRect l="6000" t="3200" r="8000" b="18400"/>
          <a:stretch>
            <a:fillRect/>
          </a:stretch>
        </p:blipFill>
        <p:spPr>
          <a:xfrm>
            <a:off x="990600" y="533400"/>
            <a:ext cx="6553200" cy="3733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r>
              <a:rPr lang="en-US" sz="2800" dirty="0" smtClean="0"/>
              <a:t>Time Series of Percent Good for INCTO Error Flag</a:t>
            </a:r>
            <a:endParaRPr lang="en-US" sz="2800" dirty="0"/>
          </a:p>
        </p:txBody>
      </p:sp>
      <p:pic>
        <p:nvPicPr>
          <p:cNvPr id="163842" name="Picture 2"/>
          <p:cNvPicPr>
            <a:picLocks noChangeAspect="1" noChangeArrowheads="1"/>
          </p:cNvPicPr>
          <p:nvPr/>
        </p:nvPicPr>
        <p:blipFill>
          <a:blip r:embed="rId3" cstate="print">
            <a:clrChange>
              <a:clrFrom>
                <a:srgbClr val="C7C7C7"/>
              </a:clrFrom>
              <a:clrTo>
                <a:srgbClr val="C7C7C7">
                  <a:alpha val="0"/>
                </a:srgbClr>
              </a:clrTo>
            </a:clrChange>
            <a:lum bright="-20000" contrast="40000"/>
          </a:blip>
          <a:srcRect l="2434" t="2883" r="2637" b="3887"/>
          <a:stretch>
            <a:fillRect/>
          </a:stretch>
        </p:blipFill>
        <p:spPr bwMode="auto">
          <a:xfrm>
            <a:off x="0" y="533400"/>
            <a:ext cx="8915400" cy="5943600"/>
          </a:xfrm>
          <a:prstGeom prst="rect">
            <a:avLst/>
          </a:prstGeom>
          <a:noFill/>
          <a:ln w="9525">
            <a:noFill/>
            <a:miter lim="800000"/>
            <a:headEnd/>
            <a:tailEnd/>
          </a:ln>
        </p:spPr>
      </p:pic>
      <p:sp>
        <p:nvSpPr>
          <p:cNvPr id="4" name="Rectangle 3"/>
          <p:cNvSpPr/>
          <p:nvPr/>
        </p:nvSpPr>
        <p:spPr>
          <a:xfrm>
            <a:off x="2514600" y="1469172"/>
            <a:ext cx="5943600" cy="4093428"/>
          </a:xfrm>
          <a:prstGeom prst="rect">
            <a:avLst/>
          </a:prstGeom>
          <a:solidFill>
            <a:schemeClr val="bg1"/>
          </a:solidFill>
        </p:spPr>
        <p:txBody>
          <a:bodyPr wrap="square">
            <a:spAutoFit/>
          </a:bodyPr>
          <a:lstStyle/>
          <a:p>
            <a:r>
              <a:rPr lang="en-US" sz="2000" dirty="0" smtClean="0"/>
              <a:t>The Error Flag in INCTO had been running at approximately 95% good values through February, March and April. Starting in the second week of May, this statistic jumped up to approximately 99%. That is the number of non-good flags decreased from  5% to 1%. The specifics changes in bad flags and changes in the SDR values that produce this new statistic are explored in the following slides. </a:t>
            </a:r>
          </a:p>
          <a:p>
            <a:r>
              <a:rPr lang="en-US" sz="2000" dirty="0" smtClean="0"/>
              <a:t>The root source of the changes is a preliminary update of the wavelength scale calibration table that went into effect on May 7, 2012. The shift ranges from approximately 0.1 nm for the shorter wavelengths to 0.08 nm for the longer ones.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381000" y="533400"/>
            <a:ext cx="8534400" cy="6096000"/>
          </a:xfrm>
        </p:spPr>
        <p:txBody>
          <a:bodyPr>
            <a:normAutofit fontScale="70000" lnSpcReduction="20000"/>
          </a:bodyPr>
          <a:lstStyle/>
          <a:p>
            <a:r>
              <a:rPr lang="en-US" dirty="0" smtClean="0"/>
              <a:t>Beta &amp; Provisional Definitions</a:t>
            </a:r>
          </a:p>
          <a:p>
            <a:r>
              <a:rPr lang="en-US" dirty="0" smtClean="0"/>
              <a:t>OMPS Background</a:t>
            </a:r>
          </a:p>
          <a:p>
            <a:r>
              <a:rPr lang="en-US" dirty="0" smtClean="0"/>
              <a:t>INCTO/OOTCO Performance</a:t>
            </a:r>
          </a:p>
          <a:p>
            <a:pPr lvl="1"/>
            <a:r>
              <a:rPr lang="en-US" dirty="0" smtClean="0"/>
              <a:t>Internal Evaluation</a:t>
            </a:r>
          </a:p>
          <a:p>
            <a:pPr lvl="2"/>
            <a:r>
              <a:rPr lang="en-US" dirty="0" smtClean="0"/>
              <a:t>Flags – Error Code, QF1, and QF2</a:t>
            </a:r>
          </a:p>
          <a:p>
            <a:pPr lvl="2"/>
            <a:r>
              <a:rPr lang="en-US" dirty="0" smtClean="0"/>
              <a:t>Reflectivity Map</a:t>
            </a:r>
          </a:p>
          <a:p>
            <a:pPr lvl="2"/>
            <a:r>
              <a:rPr lang="en-US" dirty="0" smtClean="0"/>
              <a:t>Total Column Ozone Map, Latitude Zonal Means</a:t>
            </a:r>
          </a:p>
          <a:p>
            <a:pPr lvl="2"/>
            <a:r>
              <a:rPr lang="en-US" dirty="0" smtClean="0"/>
              <a:t>Aerosol Index Map</a:t>
            </a:r>
          </a:p>
          <a:p>
            <a:pPr lvl="2"/>
            <a:r>
              <a:rPr lang="en-US" dirty="0" smtClean="0"/>
              <a:t>Cross-Track Dependence</a:t>
            </a:r>
          </a:p>
          <a:p>
            <a:pPr lvl="2"/>
            <a:r>
              <a:rPr lang="en-US" dirty="0" smtClean="0"/>
              <a:t>Geolocation of Small FOV</a:t>
            </a:r>
          </a:p>
          <a:p>
            <a:pPr lvl="1"/>
            <a:r>
              <a:rPr lang="en-US" dirty="0" smtClean="0"/>
              <a:t>External Evaluation</a:t>
            </a:r>
          </a:p>
          <a:p>
            <a:pPr lvl="2"/>
            <a:r>
              <a:rPr lang="en-US" dirty="0" smtClean="0"/>
              <a:t>Comparisons to OMPS V8TOZ</a:t>
            </a:r>
          </a:p>
          <a:p>
            <a:pPr lvl="2"/>
            <a:r>
              <a:rPr lang="en-US" dirty="0" smtClean="0"/>
              <a:t>Comparisons to SBUV/2, OMI and GOME-2 V8TOZ</a:t>
            </a:r>
          </a:p>
          <a:p>
            <a:pPr lvl="1"/>
            <a:r>
              <a:rPr lang="en-US" dirty="0" smtClean="0"/>
              <a:t>Known Deficiencies (repeated)</a:t>
            </a:r>
          </a:p>
          <a:p>
            <a:r>
              <a:rPr lang="en-US" dirty="0" smtClean="0"/>
              <a:t>Summary of Findings and Recommendations (repeated)</a:t>
            </a:r>
          </a:p>
          <a:p>
            <a:pPr lvl="1"/>
            <a:r>
              <a:rPr lang="en-US" dirty="0" smtClean="0"/>
              <a:t>Promotion to Beta</a:t>
            </a:r>
          </a:p>
          <a:p>
            <a:pPr lvl="1"/>
            <a:r>
              <a:rPr lang="en-US" dirty="0" smtClean="0"/>
              <a:t>Monitoring plots</a:t>
            </a:r>
            <a:endParaRPr lang="en-US" dirty="0" smtClean="0">
              <a:hlinkClick r:id="rId2"/>
            </a:endParaRPr>
          </a:p>
          <a:p>
            <a:pPr marL="0" lvl="1">
              <a:buNone/>
            </a:pPr>
            <a:r>
              <a:rPr lang="en-US" dirty="0" smtClean="0">
                <a:hlinkClick r:id="rId2"/>
              </a:rPr>
              <a:t>http://www.star.nesdis.noaa.gov/icvs/PROD/proOMPSbeta.TOZ_INCTO.php</a:t>
            </a:r>
            <a:endParaRPr lang="en-US" sz="3600" dirty="0" smtClean="0"/>
          </a:p>
          <a:p>
            <a:pPr lvl="1"/>
            <a:r>
              <a:rPr lang="en-US" dirty="0" smtClean="0"/>
              <a:t>OMPS NM EDR: OOTCO </a:t>
            </a:r>
            <a:r>
              <a:rPr lang="en-US" i="1" dirty="0" smtClean="0"/>
              <a:t>Mutatis Mutandis</a:t>
            </a:r>
          </a:p>
          <a:p>
            <a:pPr lvl="1"/>
            <a:r>
              <a:rPr lang="en-US" dirty="0" smtClean="0"/>
              <a:t>Upgrade to V8TOZ</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28600"/>
            <a:ext cx="2590800" cy="6019800"/>
          </a:xfrm>
        </p:spPr>
        <p:txBody>
          <a:bodyPr>
            <a:noAutofit/>
          </a:bodyPr>
          <a:lstStyle/>
          <a:p>
            <a:pPr algn="l"/>
            <a:r>
              <a:rPr lang="en-US" sz="2000" dirty="0" smtClean="0"/>
              <a:t>Daily Maps of Error Flags for OMPS INCTO for March 5</a:t>
            </a:r>
            <a:r>
              <a:rPr lang="en-US" sz="2000" baseline="30000" dirty="0" smtClean="0"/>
              <a:t>th</a:t>
            </a:r>
            <a:r>
              <a:rPr lang="en-US" sz="2000" dirty="0" smtClean="0"/>
              <a:t> and May 18</a:t>
            </a:r>
            <a:r>
              <a:rPr lang="en-US" sz="2000" baseline="30000" dirty="0" smtClean="0"/>
              <a:t>th</a:t>
            </a:r>
            <a:r>
              <a:rPr lang="en-US" sz="2000" dirty="0" smtClean="0"/>
              <a:t>, 2012:</a:t>
            </a:r>
            <a:br>
              <a:rPr lang="en-US" sz="2000" dirty="0" smtClean="0"/>
            </a:br>
            <a:r>
              <a:rPr lang="en-US" sz="2000" b="1" dirty="0" smtClean="0">
                <a:solidFill>
                  <a:srgbClr val="7030A0"/>
                </a:solidFill>
              </a:rPr>
              <a:t>Purple</a:t>
            </a:r>
            <a:r>
              <a:rPr lang="en-US" sz="2000" dirty="0" smtClean="0"/>
              <a:t> 1 Large Residual;</a:t>
            </a:r>
            <a:br>
              <a:rPr lang="en-US" sz="2000" dirty="0" smtClean="0"/>
            </a:br>
            <a:r>
              <a:rPr lang="en-US" sz="2000" b="1" dirty="0" smtClean="0">
                <a:solidFill>
                  <a:srgbClr val="FF9933"/>
                </a:solidFill>
              </a:rPr>
              <a:t>Orange</a:t>
            </a:r>
            <a:r>
              <a:rPr lang="en-US" sz="2000" b="1" dirty="0" smtClean="0"/>
              <a:t> </a:t>
            </a:r>
            <a:r>
              <a:rPr lang="en-US" sz="2000" dirty="0" smtClean="0"/>
              <a:t>2 SO</a:t>
            </a:r>
            <a:r>
              <a:rPr lang="en-US" sz="1800" dirty="0" smtClean="0"/>
              <a:t>2</a:t>
            </a:r>
            <a:r>
              <a:rPr lang="en-US" sz="2000" dirty="0" smtClean="0"/>
              <a:t> Index;</a:t>
            </a:r>
            <a:br>
              <a:rPr lang="en-US" sz="2000" dirty="0" smtClean="0"/>
            </a:br>
            <a:r>
              <a:rPr lang="en-US" sz="2000" b="1" dirty="0" smtClean="0">
                <a:solidFill>
                  <a:srgbClr val="8BFC6C"/>
                </a:solidFill>
              </a:rPr>
              <a:t>Green</a:t>
            </a:r>
            <a:r>
              <a:rPr lang="en-US" sz="2000" dirty="0" smtClean="0"/>
              <a:t> 16 Surface Reflectivity out of range. </a:t>
            </a:r>
            <a:br>
              <a:rPr lang="en-US" sz="2000" dirty="0" smtClean="0"/>
            </a:br>
            <a:r>
              <a:rPr lang="en-US" sz="2000" dirty="0" smtClean="0"/>
              <a:t>Since SO</a:t>
            </a:r>
            <a:r>
              <a:rPr lang="en-US" sz="1800" dirty="0" smtClean="0"/>
              <a:t>2</a:t>
            </a:r>
            <a:r>
              <a:rPr lang="en-US" sz="2000" dirty="0" smtClean="0"/>
              <a:t> is produce from residuals, both of the reduced flag frequencies from March to May are related to residuals.</a:t>
            </a:r>
            <a:endParaRPr lang="en-US" sz="2800" dirty="0"/>
          </a:p>
        </p:txBody>
      </p:sp>
      <p:pic>
        <p:nvPicPr>
          <p:cNvPr id="4" name="Content Placeholder 3" descr="OMPS_NMEDR_incto_errorflags_20120305.png"/>
          <p:cNvPicPr>
            <a:picLocks noGrp="1" noChangeAspect="1"/>
          </p:cNvPicPr>
          <p:nvPr>
            <p:ph idx="1"/>
          </p:nvPr>
        </p:nvPicPr>
        <p:blipFill>
          <a:blip r:embed="rId3" cstate="print">
            <a:lum bright="-20000" contrast="40000"/>
          </a:blip>
          <a:srcRect l="8400" t="6734" r="8400" b="21120"/>
          <a:stretch>
            <a:fillRect/>
          </a:stretch>
        </p:blipFill>
        <p:spPr>
          <a:xfrm>
            <a:off x="6553" y="0"/>
            <a:ext cx="6339840" cy="3435953"/>
          </a:xfrm>
        </p:spPr>
      </p:pic>
      <p:pic>
        <p:nvPicPr>
          <p:cNvPr id="5" name="Picture 4" descr="OMPS_NMEDR_incto_errorflags_20120518.png"/>
          <p:cNvPicPr>
            <a:picLocks noChangeAspect="1"/>
          </p:cNvPicPr>
          <p:nvPr/>
        </p:nvPicPr>
        <p:blipFill>
          <a:blip r:embed="rId4" cstate="print">
            <a:lum bright="-20000" contrast="40000"/>
          </a:blip>
          <a:srcRect l="8400" t="6720" r="8400" b="21120"/>
          <a:stretch>
            <a:fillRect/>
          </a:stretch>
        </p:blipFill>
        <p:spPr>
          <a:xfrm>
            <a:off x="-2460" y="3421380"/>
            <a:ext cx="6339840" cy="34366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_NMEDR_intco_errorflags_8_16_20120305.png"/>
          <p:cNvPicPr>
            <a:picLocks noGrp="1" noChangeAspect="1"/>
          </p:cNvPicPr>
          <p:nvPr>
            <p:ph idx="1"/>
          </p:nvPr>
        </p:nvPicPr>
        <p:blipFill>
          <a:blip r:embed="rId3" cstate="print"/>
          <a:srcRect l="8400" t="6720" r="8400" b="21120"/>
          <a:stretch>
            <a:fillRect/>
          </a:stretch>
        </p:blipFill>
        <p:spPr>
          <a:xfrm>
            <a:off x="0" y="0"/>
            <a:ext cx="6339840" cy="3436620"/>
          </a:xfrm>
        </p:spPr>
      </p:pic>
      <p:sp>
        <p:nvSpPr>
          <p:cNvPr id="5" name="Title 1"/>
          <p:cNvSpPr txBox="1">
            <a:spLocks/>
          </p:cNvSpPr>
          <p:nvPr/>
        </p:nvSpPr>
        <p:spPr>
          <a:xfrm>
            <a:off x="6477000" y="228600"/>
            <a:ext cx="2590800" cy="6019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Daily Maps of Error Flags for OMPS INCTO for March 5</a:t>
            </a:r>
            <a:r>
              <a:rPr kumimoji="0" lang="en-US" sz="2000" b="0" i="0" u="none" strike="noStrike" kern="1200" cap="none" spc="0" normalizeH="0" baseline="30000" noProof="0" dirty="0" smtClean="0">
                <a:ln>
                  <a:noFill/>
                </a:ln>
                <a:solidFill>
                  <a:schemeClr val="tx1"/>
                </a:solidFill>
                <a:effectLst/>
                <a:uLnTx/>
                <a:uFillTx/>
                <a:latin typeface="+mj-lt"/>
                <a:ea typeface="+mj-ea"/>
                <a:cs typeface="+mj-cs"/>
              </a:rPr>
              <a:t>th</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and May 18</a:t>
            </a:r>
            <a:r>
              <a:rPr kumimoji="0" lang="en-US" sz="2000" b="0" i="0" u="none" strike="noStrike" kern="1200" cap="none" spc="0" normalizeH="0" baseline="30000" noProof="0" dirty="0" smtClean="0">
                <a:ln>
                  <a:noFill/>
                </a:ln>
                <a:solidFill>
                  <a:schemeClr val="tx1"/>
                </a:solidFill>
                <a:effectLst/>
                <a:uLnTx/>
                <a:uFillTx/>
                <a:latin typeface="+mj-lt"/>
                <a:ea typeface="+mj-ea"/>
                <a:cs typeface="+mj-cs"/>
              </a:rPr>
              <a:t>th</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2012:</a:t>
            </a:r>
          </a:p>
          <a:p>
            <a:pPr lvl="0">
              <a:spcBef>
                <a:spcPct val="0"/>
              </a:spcBef>
            </a:pPr>
            <a:r>
              <a:rPr lang="en-US" sz="2000" dirty="0" smtClean="0"/>
              <a:t>Since they were hard to distinguish in the previous plots, two of the less frequent flags are </a:t>
            </a:r>
            <a:r>
              <a:rPr lang="en-US" sz="2000" dirty="0" err="1" smtClean="0"/>
              <a:t>replotted</a:t>
            </a:r>
            <a:r>
              <a:rPr lang="en-US" sz="2000" dirty="0" smtClean="0"/>
              <a:t> here.</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rgbClr val="FF0000"/>
                </a:solidFill>
                <a:effectLst/>
                <a:uLnTx/>
                <a:uFillTx/>
                <a:latin typeface="+mj-lt"/>
                <a:ea typeface="+mj-ea"/>
                <a:cs typeface="+mj-cs"/>
              </a:rPr>
              <a:t>Red</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8 Ozone out of range (This</a:t>
            </a:r>
            <a:r>
              <a:rPr kumimoji="0" lang="en-US" sz="2000" b="0" i="0" u="none" strike="noStrike" kern="1200" cap="none" spc="0" normalizeH="0" noProof="0" dirty="0" smtClean="0">
                <a:ln>
                  <a:noFill/>
                </a:ln>
                <a:solidFill>
                  <a:schemeClr val="tx1"/>
                </a:solidFill>
                <a:effectLst/>
                <a:uLnTx/>
                <a:uFillTx/>
                <a:latin typeface="+mj-lt"/>
                <a:ea typeface="+mj-ea"/>
                <a:cs typeface="+mj-cs"/>
              </a:rPr>
              <a:t> flag is not activated for May 18</a:t>
            </a:r>
            <a:r>
              <a:rPr kumimoji="0" lang="en-US" sz="2000" b="0" i="0" u="none" strike="noStrike" kern="1200" cap="none" spc="0" normalizeH="0" baseline="30000" noProof="0" dirty="0" smtClean="0">
                <a:ln>
                  <a:noFill/>
                </a:ln>
                <a:solidFill>
                  <a:schemeClr val="tx1"/>
                </a:solidFill>
                <a:effectLst/>
                <a:uLnTx/>
                <a:uFillTx/>
                <a:latin typeface="+mj-lt"/>
                <a:ea typeface="+mj-ea"/>
                <a:cs typeface="+mj-cs"/>
              </a:rPr>
              <a:t>th</a:t>
            </a:r>
            <a:r>
              <a:rPr lang="en-US" sz="2000" dirty="0" smtClean="0">
                <a:latin typeface="+mj-lt"/>
                <a:ea typeface="+mj-ea"/>
                <a:cs typeface="+mj-cs"/>
              </a:rPr>
              <a:t>.)</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rgbClr val="8BFC6C"/>
                </a:solidFill>
                <a:effectLst/>
                <a:uLnTx/>
                <a:uFillTx/>
                <a:latin typeface="+mj-lt"/>
                <a:ea typeface="+mj-ea"/>
                <a:cs typeface="+mj-cs"/>
              </a:rPr>
              <a:t>Green</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16 Surface Reflectivity out of range.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OMPS_NMEDR_intco_errorflags_8_16_20120518.png"/>
          <p:cNvPicPr>
            <a:picLocks noChangeAspect="1"/>
          </p:cNvPicPr>
          <p:nvPr/>
        </p:nvPicPr>
        <p:blipFill>
          <a:blip r:embed="rId4" cstate="print"/>
          <a:srcRect l="8400" t="6720" r="8400" b="21120"/>
          <a:stretch>
            <a:fillRect/>
          </a:stretch>
        </p:blipFill>
        <p:spPr>
          <a:xfrm>
            <a:off x="0" y="3421380"/>
            <a:ext cx="6339840" cy="34366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MPS_NMEDR_intco_so2index_20120505.png"/>
          <p:cNvPicPr>
            <a:picLocks/>
          </p:cNvPicPr>
          <p:nvPr/>
        </p:nvPicPr>
        <p:blipFill>
          <a:blip r:embed="rId3" cstate="print">
            <a:lum bright="-20000" contrast="40000"/>
          </a:blip>
          <a:srcRect l="2000"/>
          <a:stretch>
            <a:fillRect/>
          </a:stretch>
        </p:blipFill>
        <p:spPr>
          <a:xfrm>
            <a:off x="0" y="0"/>
            <a:ext cx="5600700" cy="3571875"/>
          </a:xfrm>
          <a:prstGeom prst="rect">
            <a:avLst/>
          </a:prstGeom>
        </p:spPr>
      </p:pic>
      <p:pic>
        <p:nvPicPr>
          <p:cNvPr id="5" name="Picture 4" descr="OMPS_NMEDR_intco_so2index_20120510.png"/>
          <p:cNvPicPr>
            <a:picLocks/>
          </p:cNvPicPr>
          <p:nvPr/>
        </p:nvPicPr>
        <p:blipFill>
          <a:blip r:embed="rId4" cstate="print">
            <a:lum bright="-20000" contrast="40000"/>
          </a:blip>
          <a:srcRect l="2000"/>
          <a:stretch>
            <a:fillRect/>
          </a:stretch>
        </p:blipFill>
        <p:spPr>
          <a:xfrm>
            <a:off x="0" y="3286150"/>
            <a:ext cx="5600700" cy="3571850"/>
          </a:xfrm>
          <a:prstGeom prst="rect">
            <a:avLst/>
          </a:prstGeom>
        </p:spPr>
      </p:pic>
      <p:sp>
        <p:nvSpPr>
          <p:cNvPr id="7" name="Title 1"/>
          <p:cNvSpPr txBox="1">
            <a:spLocks/>
          </p:cNvSpPr>
          <p:nvPr/>
        </p:nvSpPr>
        <p:spPr>
          <a:xfrm>
            <a:off x="5715000" y="0"/>
            <a:ext cx="3200400" cy="6858000"/>
          </a:xfrm>
          <a:prstGeom prst="rect">
            <a:avLst/>
          </a:prstGeom>
        </p:spPr>
        <p:txBody>
          <a:bodyPr vert="horz" lIns="91440" tIns="45720" rIns="91440" bIns="45720" rtlCol="0" anchor="ctr">
            <a:noAutofit/>
          </a:bodyPr>
          <a:lstStyle/>
          <a:p>
            <a:pPr lvl="0">
              <a:spcBef>
                <a:spcPct val="0"/>
              </a:spcBef>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SO</a:t>
            </a:r>
            <a:r>
              <a:rPr kumimoji="0" lang="en-US" b="0" i="0" u="none" strike="noStrike" kern="1200" cap="none" spc="0" normalizeH="0" baseline="0" noProof="0" dirty="0" smtClean="0">
                <a:ln>
                  <a:noFill/>
                </a:ln>
                <a:solidFill>
                  <a:schemeClr val="tx1"/>
                </a:solidFill>
                <a:effectLst/>
                <a:uLnTx/>
                <a:uFillTx/>
                <a:latin typeface="+mj-lt"/>
                <a:ea typeface="+mj-ea"/>
                <a:cs typeface="+mj-cs"/>
              </a:rPr>
              <a:t>2</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Index values</a:t>
            </a:r>
            <a:r>
              <a:rPr kumimoji="0" lang="en-US" sz="2000" b="0" i="0" u="none" strike="noStrike" kern="1200" cap="none" spc="0" normalizeH="0" noProof="0" dirty="0" smtClean="0">
                <a:ln>
                  <a:noFill/>
                </a:ln>
                <a:solidFill>
                  <a:schemeClr val="tx1"/>
                </a:solidFill>
                <a:effectLst/>
                <a:uLnTx/>
                <a:uFillTx/>
                <a:latin typeface="+mj-lt"/>
                <a:ea typeface="+mj-ea"/>
                <a:cs typeface="+mj-cs"/>
              </a:rPr>
              <a:t> for INCTO </a:t>
            </a:r>
            <a:r>
              <a:rPr lang="en-US" sz="2000" dirty="0" smtClean="0"/>
              <a:t>versus Latitude in Degrees North </a:t>
            </a:r>
            <a:r>
              <a:rPr kumimoji="0" lang="en-US" sz="2000" b="0" i="0" u="none" strike="noStrike" kern="1200" cap="none" spc="0" normalizeH="0" noProof="0" dirty="0" smtClean="0">
                <a:ln>
                  <a:noFill/>
                </a:ln>
                <a:solidFill>
                  <a:schemeClr val="tx1"/>
                </a:solidFill>
                <a:effectLst/>
                <a:uLnTx/>
                <a:uFillTx/>
                <a:latin typeface="+mj-lt"/>
                <a:ea typeface="+mj-ea"/>
                <a:cs typeface="+mj-cs"/>
              </a:rPr>
              <a:t>for two days – May 5th and May 10th. Notice that the distribution has shifted down so that the there are fewer values above the Error Flag threshold of 6 DU. The algorithm has a cutoff in values at -12 DU. Much of the variation in this index is caused by deficiencies in the current calibration, not real atmospheric SO</a:t>
            </a:r>
            <a:r>
              <a:rPr kumimoji="0" lang="en-US" b="0" i="0" u="none" strike="noStrike" kern="1200" cap="none" spc="0" normalizeH="0" noProof="0" dirty="0" smtClean="0">
                <a:ln>
                  <a:noFill/>
                </a:ln>
                <a:solidFill>
                  <a:schemeClr val="tx1"/>
                </a:solidFill>
                <a:effectLst/>
                <a:uLnTx/>
                <a:uFillTx/>
                <a:latin typeface="+mj-lt"/>
                <a:ea typeface="+mj-ea"/>
                <a:cs typeface="+mj-cs"/>
              </a:rPr>
              <a:t>2</a:t>
            </a:r>
            <a:r>
              <a:rPr kumimoji="0" lang="en-US" sz="2000" b="0" i="0" u="none" strike="noStrike" kern="1200" cap="none" spc="0" normalizeH="0" noProof="0" dirty="0" smtClean="0">
                <a:ln>
                  <a:noFill/>
                </a:ln>
                <a:solidFill>
                  <a:schemeClr val="tx1"/>
                </a:solidFill>
                <a:effectLst/>
                <a:uLnTx/>
                <a:uFillTx/>
                <a:latin typeface="+mj-lt"/>
                <a:ea typeface="+mj-ea"/>
                <a:cs typeface="+mj-cs"/>
              </a:rPr>
              <a:t> content. Similar changes in the product will occur as the day 1 solar spectra, wavelength scales and radiance calibration are adjusted during the coming months.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MPS_NMEDR_intco_errorflags_20120611.png"/>
          <p:cNvPicPr>
            <a:picLocks noChangeAspect="1"/>
          </p:cNvPicPr>
          <p:nvPr/>
        </p:nvPicPr>
        <p:blipFill>
          <a:blip r:embed="rId3" cstate="print"/>
          <a:srcRect l="8400" t="6720" r="8400" b="21120"/>
          <a:stretch>
            <a:fillRect/>
          </a:stretch>
        </p:blipFill>
        <p:spPr>
          <a:xfrm>
            <a:off x="1968" y="3421380"/>
            <a:ext cx="6339840" cy="3436620"/>
          </a:xfrm>
          <a:prstGeom prst="rect">
            <a:avLst/>
          </a:prstGeom>
        </p:spPr>
      </p:pic>
      <p:sp>
        <p:nvSpPr>
          <p:cNvPr id="5" name="Title 1"/>
          <p:cNvSpPr>
            <a:spLocks noGrp="1"/>
          </p:cNvSpPr>
          <p:nvPr>
            <p:ph type="title"/>
          </p:nvPr>
        </p:nvSpPr>
        <p:spPr>
          <a:xfrm>
            <a:off x="6477000" y="457200"/>
            <a:ext cx="2590800" cy="5791200"/>
          </a:xfrm>
        </p:spPr>
        <p:txBody>
          <a:bodyPr>
            <a:noAutofit/>
          </a:bodyPr>
          <a:lstStyle/>
          <a:p>
            <a:pPr algn="l"/>
            <a:r>
              <a:rPr lang="en-US" sz="2000" dirty="0" smtClean="0"/>
              <a:t>Daily Maps of Error Flags for OMPS INCTO for June 11</a:t>
            </a:r>
            <a:r>
              <a:rPr lang="en-US" sz="2000" baseline="30000" dirty="0" smtClean="0"/>
              <a:t>th</a:t>
            </a:r>
            <a:r>
              <a:rPr lang="en-US" sz="2000" dirty="0" smtClean="0"/>
              <a:t>:</a:t>
            </a:r>
            <a:br>
              <a:rPr lang="en-US" sz="2000" dirty="0" smtClean="0"/>
            </a:br>
            <a:r>
              <a:rPr lang="en-US" sz="2000" b="1" dirty="0" smtClean="0">
                <a:solidFill>
                  <a:srgbClr val="7030A0"/>
                </a:solidFill>
              </a:rPr>
              <a:t>Purple</a:t>
            </a:r>
            <a:r>
              <a:rPr lang="en-US" sz="2000" dirty="0" smtClean="0"/>
              <a:t> 1 Large Residual;</a:t>
            </a:r>
            <a:br>
              <a:rPr lang="en-US" sz="2000" dirty="0" smtClean="0"/>
            </a:br>
            <a:r>
              <a:rPr lang="en-US" sz="2000" b="1" dirty="0" smtClean="0">
                <a:solidFill>
                  <a:srgbClr val="FF9933"/>
                </a:solidFill>
              </a:rPr>
              <a:t>Orange</a:t>
            </a:r>
            <a:r>
              <a:rPr lang="en-US" sz="2000" b="1" dirty="0" smtClean="0"/>
              <a:t> </a:t>
            </a:r>
            <a:r>
              <a:rPr lang="en-US" sz="2000" dirty="0" smtClean="0"/>
              <a:t>2 SO</a:t>
            </a:r>
            <a:r>
              <a:rPr lang="en-US" sz="1800" dirty="0" smtClean="0"/>
              <a:t>2</a:t>
            </a:r>
            <a:r>
              <a:rPr lang="en-US" sz="2000" dirty="0" smtClean="0"/>
              <a:t> Index;</a:t>
            </a:r>
            <a:br>
              <a:rPr lang="en-US" sz="2000" dirty="0" smtClean="0"/>
            </a:br>
            <a:r>
              <a:rPr lang="en-US" sz="2000" b="1" dirty="0" smtClean="0">
                <a:solidFill>
                  <a:srgbClr val="8BFC6C"/>
                </a:solidFill>
              </a:rPr>
              <a:t>Green</a:t>
            </a:r>
            <a:r>
              <a:rPr lang="en-US" sz="2000" dirty="0" smtClean="0"/>
              <a:t> 16 Surface Reflectivity out of range. </a:t>
            </a:r>
            <a:br>
              <a:rPr lang="en-US" sz="2000" dirty="0" smtClean="0"/>
            </a:br>
            <a:r>
              <a:rPr lang="en-US" sz="2000" dirty="0" smtClean="0"/>
              <a:t>Since SO</a:t>
            </a:r>
            <a:r>
              <a:rPr lang="en-US" sz="1800" dirty="0" smtClean="0"/>
              <a:t>2</a:t>
            </a:r>
            <a:r>
              <a:rPr lang="en-US" sz="2000" dirty="0" smtClean="0"/>
              <a:t> is produce from residuals, both of the increased flag frequencies from May to June are related to residuals.</a:t>
            </a:r>
            <a:br>
              <a:rPr lang="en-US" sz="2000" dirty="0" smtClean="0"/>
            </a:br>
            <a:r>
              <a:rPr lang="en-US" sz="2000" dirty="0" smtClean="0"/>
              <a:t>The first eight orbits (Eastern Hemisphere) have low occurrences of non-zero error flags.</a:t>
            </a:r>
            <a:endParaRPr lang="en-US" sz="2800" dirty="0"/>
          </a:p>
        </p:txBody>
      </p:sp>
      <p:sp>
        <p:nvSpPr>
          <p:cNvPr id="6" name="Rectangle 5"/>
          <p:cNvSpPr/>
          <p:nvPr/>
        </p:nvSpPr>
        <p:spPr>
          <a:xfrm>
            <a:off x="228600" y="88880"/>
            <a:ext cx="6096000" cy="2862322"/>
          </a:xfrm>
          <a:prstGeom prst="rect">
            <a:avLst/>
          </a:prstGeom>
        </p:spPr>
        <p:txBody>
          <a:bodyPr wrap="square">
            <a:spAutoFit/>
          </a:bodyPr>
          <a:lstStyle/>
          <a:p>
            <a:r>
              <a:rPr lang="en-US" sz="2000" dirty="0" smtClean="0"/>
              <a:t>Another update (in the middle of the day on June 11, 2012), this time for the Day 1 solar spectra, reduced the percent good for the INCTO Error Flag from 99% down to approximately 50%. The new solar spectra had +-5% variations relative to the prelaunch values. The decrease in good error flags was primarily due to increased SO</a:t>
            </a:r>
            <a:r>
              <a:rPr lang="en-US" dirty="0" smtClean="0"/>
              <a:t>2</a:t>
            </a:r>
            <a:r>
              <a:rPr lang="en-US" sz="2000" dirty="0" smtClean="0"/>
              <a:t> flagging. Until definitive inter-channel calibration values are determined and in the system, users can expect similar shifts in the product behavior.</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77000" y="381000"/>
            <a:ext cx="2590800" cy="6019800"/>
          </a:xfrm>
        </p:spPr>
        <p:txBody>
          <a:bodyPr>
            <a:noAutofit/>
          </a:bodyPr>
          <a:lstStyle/>
          <a:p>
            <a:pPr algn="l"/>
            <a:r>
              <a:rPr lang="en-US" sz="2000" dirty="0" smtClean="0"/>
              <a:t>Daily Maps of Error Flags for OMPS OOTCO for March 5</a:t>
            </a:r>
            <a:r>
              <a:rPr lang="en-US" sz="2000" baseline="30000" dirty="0" smtClean="0"/>
              <a:t>th</a:t>
            </a:r>
            <a:r>
              <a:rPr lang="en-US" sz="2000" dirty="0" smtClean="0"/>
              <a:t> and May 18</a:t>
            </a:r>
            <a:r>
              <a:rPr lang="en-US" sz="2000" baseline="30000" dirty="0" smtClean="0"/>
              <a:t>th</a:t>
            </a:r>
            <a:r>
              <a:rPr lang="en-US" sz="2000" dirty="0" smtClean="0"/>
              <a:t>, 2012:</a:t>
            </a:r>
            <a:br>
              <a:rPr lang="en-US" sz="2000" dirty="0" smtClean="0"/>
            </a:br>
            <a:r>
              <a:rPr lang="en-US" sz="2000" b="1" dirty="0" smtClean="0">
                <a:solidFill>
                  <a:srgbClr val="7030A0"/>
                </a:solidFill>
              </a:rPr>
              <a:t>Purple</a:t>
            </a:r>
            <a:r>
              <a:rPr lang="en-US" sz="2000" dirty="0" smtClean="0"/>
              <a:t> 1 Large Residual;</a:t>
            </a:r>
            <a:br>
              <a:rPr lang="en-US" sz="2000" dirty="0" smtClean="0"/>
            </a:br>
            <a:r>
              <a:rPr lang="en-US" sz="2000" b="1" dirty="0" smtClean="0">
                <a:solidFill>
                  <a:srgbClr val="FF9933"/>
                </a:solidFill>
              </a:rPr>
              <a:t>Orange</a:t>
            </a:r>
            <a:r>
              <a:rPr lang="en-US" sz="2000" b="1" dirty="0" smtClean="0"/>
              <a:t> </a:t>
            </a:r>
            <a:r>
              <a:rPr lang="en-US" sz="2000" dirty="0" smtClean="0"/>
              <a:t>2 SO</a:t>
            </a:r>
            <a:r>
              <a:rPr lang="en-US" sz="1800" dirty="0" smtClean="0"/>
              <a:t>2</a:t>
            </a:r>
            <a:r>
              <a:rPr lang="en-US" sz="2000" dirty="0" smtClean="0"/>
              <a:t> Index;</a:t>
            </a:r>
            <a:br>
              <a:rPr lang="en-US" sz="2000" dirty="0" smtClean="0"/>
            </a:br>
            <a:r>
              <a:rPr lang="en-US" sz="2000" b="1" dirty="0" smtClean="0">
                <a:solidFill>
                  <a:srgbClr val="8BFC6C"/>
                </a:solidFill>
              </a:rPr>
              <a:t>Green</a:t>
            </a:r>
            <a:r>
              <a:rPr lang="en-US" sz="2000" dirty="0" smtClean="0"/>
              <a:t> 16 Surface Reflectivity out of range. </a:t>
            </a:r>
            <a:br>
              <a:rPr lang="en-US" sz="2000" dirty="0" smtClean="0"/>
            </a:br>
            <a:r>
              <a:rPr lang="en-US" sz="2000" dirty="0" smtClean="0"/>
              <a:t>The OOTCO product is suffering from problems associated with the use of VIIRS cloud fraction estimates. The plan is to remove this dependence in future processing.</a:t>
            </a:r>
            <a:br>
              <a:rPr lang="en-US" sz="2000" dirty="0" smtClean="0"/>
            </a:br>
            <a:endParaRPr lang="en-US" sz="2800" dirty="0"/>
          </a:p>
        </p:txBody>
      </p:sp>
      <p:pic>
        <p:nvPicPr>
          <p:cNvPr id="5" name="Picture 4" descr="OMPS_NMEDR_ootco_errorflags_20120305.png"/>
          <p:cNvPicPr>
            <a:picLocks noChangeAspect="1"/>
          </p:cNvPicPr>
          <p:nvPr/>
        </p:nvPicPr>
        <p:blipFill>
          <a:blip r:embed="rId3" cstate="print"/>
          <a:srcRect l="8400" t="6720" r="8400" b="21120"/>
          <a:stretch>
            <a:fillRect/>
          </a:stretch>
        </p:blipFill>
        <p:spPr>
          <a:xfrm>
            <a:off x="0" y="0"/>
            <a:ext cx="6339840" cy="3436620"/>
          </a:xfrm>
          <a:prstGeom prst="rect">
            <a:avLst/>
          </a:prstGeom>
        </p:spPr>
      </p:pic>
      <p:pic>
        <p:nvPicPr>
          <p:cNvPr id="6" name="Picture 5" descr="OMPS_NMEDR_ootco_errorflags_20120518.png"/>
          <p:cNvPicPr>
            <a:picLocks noChangeAspect="1"/>
          </p:cNvPicPr>
          <p:nvPr/>
        </p:nvPicPr>
        <p:blipFill>
          <a:blip r:embed="rId4" cstate="print"/>
          <a:srcRect l="8400" t="6720" r="8400" b="21120"/>
          <a:stretch>
            <a:fillRect/>
          </a:stretch>
        </p:blipFill>
        <p:spPr>
          <a:xfrm>
            <a:off x="0" y="3421380"/>
            <a:ext cx="6339840" cy="34366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77000" y="228600"/>
            <a:ext cx="2590800" cy="6019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Daily Maps of Error Flags for OMPS OOTCO for March 5</a:t>
            </a:r>
            <a:r>
              <a:rPr kumimoji="0" lang="en-US" sz="2000" b="0" i="0" u="none" strike="noStrike" kern="1200" cap="none" spc="0" normalizeH="0" baseline="30000" noProof="0" dirty="0" smtClean="0">
                <a:ln>
                  <a:noFill/>
                </a:ln>
                <a:solidFill>
                  <a:schemeClr val="tx1"/>
                </a:solidFill>
                <a:effectLst/>
                <a:uLnTx/>
                <a:uFillTx/>
                <a:latin typeface="+mj-lt"/>
                <a:ea typeface="+mj-ea"/>
                <a:cs typeface="+mj-cs"/>
              </a:rPr>
              <a:t>th</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and May 18</a:t>
            </a:r>
            <a:r>
              <a:rPr kumimoji="0" lang="en-US" sz="2000" b="0" i="0" u="none" strike="noStrike" kern="1200" cap="none" spc="0" normalizeH="0" baseline="30000" noProof="0" dirty="0" smtClean="0">
                <a:ln>
                  <a:noFill/>
                </a:ln>
                <a:solidFill>
                  <a:schemeClr val="tx1"/>
                </a:solidFill>
                <a:effectLst/>
                <a:uLnTx/>
                <a:uFillTx/>
                <a:latin typeface="+mj-lt"/>
                <a:ea typeface="+mj-ea"/>
                <a:cs typeface="+mj-cs"/>
              </a:rPr>
              <a:t>th</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2012:</a:t>
            </a:r>
          </a:p>
          <a:p>
            <a:pPr lvl="0">
              <a:spcBef>
                <a:spcPct val="0"/>
              </a:spcBef>
            </a:pPr>
            <a:r>
              <a:rPr lang="en-US" sz="2000" dirty="0" smtClean="0"/>
              <a:t>Since they were hard to distinguish in the previous plots, two of the less frequent flags are plotted here.</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rgbClr val="FF0000"/>
                </a:solidFill>
                <a:effectLst/>
                <a:uLnTx/>
                <a:uFillTx/>
                <a:latin typeface="+mj-lt"/>
                <a:ea typeface="+mj-ea"/>
                <a:cs typeface="+mj-cs"/>
              </a:rPr>
              <a:t>Red</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8 Ozone out of range,</a:t>
            </a:r>
            <a:r>
              <a:rPr kumimoji="0" lang="en-US" sz="2000" b="0" i="0" u="none" strike="noStrike" kern="1200" cap="none" spc="0" normalizeH="0" noProof="0" dirty="0" smtClean="0">
                <a:ln>
                  <a:noFill/>
                </a:ln>
                <a:solidFill>
                  <a:schemeClr val="tx1"/>
                </a:solidFill>
                <a:effectLst/>
                <a:uLnTx/>
                <a:uFillTx/>
                <a:latin typeface="+mj-lt"/>
                <a:ea typeface="+mj-ea"/>
                <a:cs typeface="+mj-cs"/>
              </a:rPr>
              <a:t> and</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rgbClr val="8BFC6C"/>
                </a:solidFill>
                <a:effectLst/>
                <a:uLnTx/>
                <a:uFillTx/>
                <a:latin typeface="+mj-lt"/>
                <a:ea typeface="+mj-ea"/>
                <a:cs typeface="+mj-cs"/>
              </a:rPr>
              <a:t>Green</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16 Surface Reflectivity out of range</a:t>
            </a:r>
          </a:p>
          <a:p>
            <a:pPr lvl="0">
              <a:spcBef>
                <a:spcPct val="0"/>
              </a:spcBef>
            </a:pPr>
            <a:r>
              <a:rPr lang="en-US" sz="2000" noProof="0" dirty="0" smtClean="0">
                <a:latin typeface="+mj-lt"/>
                <a:ea typeface="+mj-ea"/>
                <a:cs typeface="+mj-cs"/>
              </a:rPr>
              <a:t>are </a:t>
            </a:r>
            <a:r>
              <a:rPr lang="en-US" sz="2000" noProof="0" dirty="0" err="1" smtClean="0">
                <a:latin typeface="+mj-lt"/>
                <a:ea typeface="+mj-ea"/>
                <a:cs typeface="+mj-cs"/>
              </a:rPr>
              <a:t>replotted</a:t>
            </a:r>
            <a:r>
              <a:rPr lang="en-US" sz="2000" noProof="0" dirty="0" smtClean="0">
                <a:latin typeface="+mj-lt"/>
                <a:ea typeface="+mj-ea"/>
                <a:cs typeface="+mj-cs"/>
              </a:rPr>
              <a:t> here.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descr="OMPS_NMEDR_ootco_errorflags_8_16_20120518.png"/>
          <p:cNvPicPr>
            <a:picLocks noChangeAspect="1"/>
          </p:cNvPicPr>
          <p:nvPr/>
        </p:nvPicPr>
        <p:blipFill>
          <a:blip r:embed="rId3" cstate="print"/>
          <a:srcRect l="8400" t="6720" r="8400" b="21120"/>
          <a:stretch>
            <a:fillRect/>
          </a:stretch>
        </p:blipFill>
        <p:spPr>
          <a:xfrm>
            <a:off x="0" y="3421380"/>
            <a:ext cx="6339840" cy="3436620"/>
          </a:xfrm>
          <a:prstGeom prst="rect">
            <a:avLst/>
          </a:prstGeom>
        </p:spPr>
      </p:pic>
      <p:pic>
        <p:nvPicPr>
          <p:cNvPr id="9" name="Picture 8" descr="OMPS_NMEDR_ootco_errorflags_8_16_20120305.png"/>
          <p:cNvPicPr>
            <a:picLocks noChangeAspect="1"/>
          </p:cNvPicPr>
          <p:nvPr/>
        </p:nvPicPr>
        <p:blipFill>
          <a:blip r:embed="rId4" cstate="print"/>
          <a:srcRect l="8400" t="6720" r="8400" b="21120"/>
          <a:stretch>
            <a:fillRect/>
          </a:stretch>
        </p:blipFill>
        <p:spPr>
          <a:xfrm>
            <a:off x="0" y="0"/>
            <a:ext cx="6339840" cy="34366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_NMEDR_intco_qf1_20120305.png"/>
          <p:cNvPicPr>
            <a:picLocks noGrp="1" noChangeAspect="1"/>
          </p:cNvPicPr>
          <p:nvPr>
            <p:ph idx="1"/>
          </p:nvPr>
        </p:nvPicPr>
        <p:blipFill>
          <a:blip r:embed="rId3" cstate="print"/>
          <a:srcRect l="8400" t="6720" r="8400" b="21120"/>
          <a:stretch>
            <a:fillRect/>
          </a:stretch>
        </p:blipFill>
        <p:spPr>
          <a:xfrm>
            <a:off x="0" y="0"/>
            <a:ext cx="6339840" cy="3436620"/>
          </a:xfrm>
        </p:spPr>
      </p:pic>
      <p:sp>
        <p:nvSpPr>
          <p:cNvPr id="5" name="Rectangle 4"/>
          <p:cNvSpPr/>
          <p:nvPr/>
        </p:nvSpPr>
        <p:spPr>
          <a:xfrm>
            <a:off x="6705600" y="435888"/>
            <a:ext cx="2209800" cy="5355312"/>
          </a:xfrm>
          <a:prstGeom prst="rect">
            <a:avLst/>
          </a:prstGeom>
        </p:spPr>
        <p:txBody>
          <a:bodyPr wrap="square">
            <a:spAutoFit/>
          </a:bodyPr>
          <a:lstStyle/>
          <a:p>
            <a:r>
              <a:rPr lang="en-US" dirty="0" smtClean="0"/>
              <a:t>INCTO Quality Flag 1 for March 5</a:t>
            </a:r>
            <a:r>
              <a:rPr lang="en-US" baseline="30000" dirty="0" smtClean="0"/>
              <a:t>th</a:t>
            </a:r>
            <a:r>
              <a:rPr lang="en-US" dirty="0" smtClean="0"/>
              <a:t> (top) and May 18</a:t>
            </a:r>
            <a:r>
              <a:rPr lang="en-US" baseline="30000" dirty="0" smtClean="0"/>
              <a:t>th</a:t>
            </a:r>
            <a:r>
              <a:rPr lang="en-US" dirty="0" smtClean="0"/>
              <a:t> (bottom), 2012: </a:t>
            </a:r>
            <a:r>
              <a:rPr lang="en-US" b="1" dirty="0" smtClean="0">
                <a:solidFill>
                  <a:srgbClr val="FF9966"/>
                </a:solidFill>
              </a:rPr>
              <a:t>Orange</a:t>
            </a:r>
            <a:r>
              <a:rPr lang="en-US" dirty="0" smtClean="0"/>
              <a:t> is QF1=4 (input data quality is not good),  </a:t>
            </a:r>
          </a:p>
          <a:p>
            <a:r>
              <a:rPr lang="en-US" b="1" dirty="0" smtClean="0">
                <a:solidFill>
                  <a:srgbClr val="0070C0"/>
                </a:solidFill>
              </a:rPr>
              <a:t>Blue</a:t>
            </a:r>
            <a:r>
              <a:rPr lang="en-US" dirty="0" smtClean="0"/>
              <a:t> is QF1=16 (Residuals are not consistent), </a:t>
            </a:r>
          </a:p>
          <a:p>
            <a:r>
              <a:rPr lang="en-US" b="1" dirty="0" smtClean="0">
                <a:solidFill>
                  <a:srgbClr val="8BFC6C"/>
                </a:solidFill>
              </a:rPr>
              <a:t>Green</a:t>
            </a:r>
            <a:r>
              <a:rPr lang="en-US" dirty="0" smtClean="0"/>
              <a:t> is QF1=32 (SO</a:t>
            </a:r>
            <a:r>
              <a:rPr lang="en-US" sz="1600" dirty="0" smtClean="0"/>
              <a:t>2</a:t>
            </a:r>
            <a:r>
              <a:rPr lang="en-US" dirty="0" smtClean="0"/>
              <a:t> index ≥ 6 DU). </a:t>
            </a:r>
          </a:p>
          <a:p>
            <a:r>
              <a:rPr lang="en-US" dirty="0" smtClean="0"/>
              <a:t>There are no QF1=8 (O3 triplet selection is not consistent) values.</a:t>
            </a:r>
            <a:br>
              <a:rPr lang="en-US" dirty="0" smtClean="0"/>
            </a:br>
            <a:r>
              <a:rPr lang="en-US" dirty="0" smtClean="0"/>
              <a:t>Again the change in frequency is for residual related flags.</a:t>
            </a:r>
            <a:endParaRPr lang="en-US" dirty="0"/>
          </a:p>
        </p:txBody>
      </p:sp>
      <p:pic>
        <p:nvPicPr>
          <p:cNvPr id="6" name="Picture 5" descr="OMPS_NMEDR_intco_qf1_20120518.png"/>
          <p:cNvPicPr>
            <a:picLocks noChangeAspect="1"/>
          </p:cNvPicPr>
          <p:nvPr/>
        </p:nvPicPr>
        <p:blipFill>
          <a:blip r:embed="rId4" cstate="print"/>
          <a:srcRect l="8400" t="6720" r="8400" b="21120"/>
          <a:stretch>
            <a:fillRect/>
          </a:stretch>
        </p:blipFill>
        <p:spPr>
          <a:xfrm>
            <a:off x="0" y="3421380"/>
            <a:ext cx="6339840" cy="34366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05600" y="435888"/>
            <a:ext cx="2209800" cy="4801314"/>
          </a:xfrm>
          <a:prstGeom prst="rect">
            <a:avLst/>
          </a:prstGeom>
        </p:spPr>
        <p:txBody>
          <a:bodyPr wrap="square">
            <a:spAutoFit/>
          </a:bodyPr>
          <a:lstStyle/>
          <a:p>
            <a:r>
              <a:rPr lang="en-US" dirty="0" smtClean="0"/>
              <a:t>OOTCO Quality Flag 1 for March 5</a:t>
            </a:r>
            <a:r>
              <a:rPr lang="en-US" baseline="30000" dirty="0" smtClean="0"/>
              <a:t>th</a:t>
            </a:r>
            <a:r>
              <a:rPr lang="en-US" dirty="0" smtClean="0"/>
              <a:t> (top) and May 18</a:t>
            </a:r>
            <a:r>
              <a:rPr lang="en-US" baseline="30000" dirty="0" smtClean="0"/>
              <a:t>th</a:t>
            </a:r>
            <a:r>
              <a:rPr lang="en-US" dirty="0" smtClean="0"/>
              <a:t> (bottom), 2012: </a:t>
            </a:r>
            <a:r>
              <a:rPr lang="en-US" b="1" dirty="0" smtClean="0">
                <a:solidFill>
                  <a:srgbClr val="FF9966"/>
                </a:solidFill>
              </a:rPr>
              <a:t>Orange</a:t>
            </a:r>
            <a:r>
              <a:rPr lang="en-US" dirty="0" smtClean="0"/>
              <a:t> is QF1=4 (input data quality is not good),  </a:t>
            </a:r>
          </a:p>
          <a:p>
            <a:r>
              <a:rPr lang="en-US" b="1" dirty="0" smtClean="0">
                <a:solidFill>
                  <a:srgbClr val="0070C0"/>
                </a:solidFill>
              </a:rPr>
              <a:t>Blue</a:t>
            </a:r>
            <a:r>
              <a:rPr lang="en-US" dirty="0" smtClean="0"/>
              <a:t> is QF1=16 (Residuals are not consistent), </a:t>
            </a:r>
          </a:p>
          <a:p>
            <a:r>
              <a:rPr lang="en-US" b="1" dirty="0" smtClean="0">
                <a:solidFill>
                  <a:srgbClr val="8BFC6C"/>
                </a:solidFill>
              </a:rPr>
              <a:t>Green</a:t>
            </a:r>
            <a:r>
              <a:rPr lang="en-US" dirty="0" smtClean="0"/>
              <a:t> is QF1=32 (SO</a:t>
            </a:r>
            <a:r>
              <a:rPr lang="en-US" sz="1600" dirty="0" smtClean="0"/>
              <a:t>2</a:t>
            </a:r>
            <a:r>
              <a:rPr lang="en-US" dirty="0" smtClean="0"/>
              <a:t> index ≥ 6 DU). </a:t>
            </a:r>
          </a:p>
          <a:p>
            <a:r>
              <a:rPr lang="en-US" dirty="0" smtClean="0"/>
              <a:t>The inconsistent effective reflectivity calculations are producing widespread errors.</a:t>
            </a:r>
          </a:p>
        </p:txBody>
      </p:sp>
      <p:pic>
        <p:nvPicPr>
          <p:cNvPr id="12" name="Picture 11" descr="OMPS_NMEDR_ootco_qf1_20120518.png"/>
          <p:cNvPicPr>
            <a:picLocks noChangeAspect="1"/>
          </p:cNvPicPr>
          <p:nvPr/>
        </p:nvPicPr>
        <p:blipFill>
          <a:blip r:embed="rId3" cstate="print"/>
          <a:srcRect l="8400" t="6720" r="8400" b="21120"/>
          <a:stretch>
            <a:fillRect/>
          </a:stretch>
        </p:blipFill>
        <p:spPr>
          <a:xfrm>
            <a:off x="0" y="3429000"/>
            <a:ext cx="6339840" cy="3436620"/>
          </a:xfrm>
          <a:prstGeom prst="rect">
            <a:avLst/>
          </a:prstGeom>
        </p:spPr>
      </p:pic>
      <p:pic>
        <p:nvPicPr>
          <p:cNvPr id="13" name="Picture 12" descr="OMPS_NMEDR_ootco_qf1_20120305.png"/>
          <p:cNvPicPr>
            <a:picLocks noChangeAspect="1"/>
          </p:cNvPicPr>
          <p:nvPr/>
        </p:nvPicPr>
        <p:blipFill>
          <a:blip r:embed="rId4" cstate="print"/>
          <a:srcRect l="8400" t="6720" r="8400" b="21120"/>
          <a:stretch>
            <a:fillRect/>
          </a:stretch>
        </p:blipFill>
        <p:spPr>
          <a:xfrm>
            <a:off x="0" y="0"/>
            <a:ext cx="6339840" cy="34366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48400" y="76200"/>
            <a:ext cx="2895600" cy="6740307"/>
          </a:xfrm>
          <a:prstGeom prst="rect">
            <a:avLst/>
          </a:prstGeom>
        </p:spPr>
        <p:txBody>
          <a:bodyPr wrap="square">
            <a:spAutoFit/>
          </a:bodyPr>
          <a:lstStyle/>
          <a:p>
            <a:r>
              <a:rPr lang="en-US" dirty="0" smtClean="0"/>
              <a:t>INCTO Quality Flag 1; Total Column Quality:   </a:t>
            </a:r>
          </a:p>
          <a:p>
            <a:r>
              <a:rPr lang="en-US" b="1" dirty="0" smtClean="0">
                <a:solidFill>
                  <a:srgbClr val="FF9966"/>
                </a:solidFill>
              </a:rPr>
              <a:t>Orange</a:t>
            </a:r>
            <a:r>
              <a:rPr lang="en-US" dirty="0" smtClean="0"/>
              <a:t> – 3 High Quality,   </a:t>
            </a:r>
          </a:p>
          <a:p>
            <a:r>
              <a:rPr lang="en-US" b="1" dirty="0" smtClean="0">
                <a:solidFill>
                  <a:srgbClr val="0070C0"/>
                </a:solidFill>
              </a:rPr>
              <a:t>Blue</a:t>
            </a:r>
            <a:r>
              <a:rPr lang="en-US" dirty="0" smtClean="0"/>
              <a:t> – 2 Medium Quality (large residue, input quality, triplet, SZA&gt;80, SO</a:t>
            </a:r>
            <a:r>
              <a:rPr lang="en-US" sz="1600" dirty="0" smtClean="0"/>
              <a:t>2</a:t>
            </a:r>
            <a:r>
              <a:rPr lang="en-US" dirty="0" smtClean="0"/>
              <a:t>, SAA, or bad surface reflectivity), and  </a:t>
            </a:r>
            <a:r>
              <a:rPr lang="en-US" b="1" dirty="0" smtClean="0">
                <a:solidFill>
                  <a:srgbClr val="7030A0"/>
                </a:solidFill>
              </a:rPr>
              <a:t>Purple</a:t>
            </a:r>
            <a:r>
              <a:rPr lang="en-US" dirty="0" smtClean="0"/>
              <a:t> – 1 Poor Quality (Sun Glint, Eclipse, or Bad TOZ).</a:t>
            </a:r>
            <a:endParaRPr lang="en-US" dirty="0" smtClean="0">
              <a:solidFill>
                <a:srgbClr val="FF0000"/>
              </a:solidFill>
            </a:endParaRPr>
          </a:p>
          <a:p>
            <a:r>
              <a:rPr lang="en-US" dirty="0" smtClean="0"/>
              <a:t>Poor quality is frequently due to Sun Glint, and Medium quality is frequently due to SAA flagging or Solar Zenith Angles greater than 80</a:t>
            </a:r>
            <a:r>
              <a:rPr lang="en-US" dirty="0" smtClean="0">
                <a:latin typeface="Times New Roman"/>
                <a:cs typeface="Times New Roman"/>
              </a:rPr>
              <a:t>º</a:t>
            </a:r>
            <a:r>
              <a:rPr lang="en-US" dirty="0" smtClean="0"/>
              <a:t>. The white areas are regions where there is no sunlight for the FOV, so measurements can not be made. Two sets of observations are made at high latitudes for May 18</a:t>
            </a:r>
            <a:r>
              <a:rPr lang="en-US" baseline="30000" dirty="0" smtClean="0"/>
              <a:t>th</a:t>
            </a:r>
            <a:r>
              <a:rPr lang="en-US" dirty="0" smtClean="0"/>
              <a:t> in the North so parts of earlier orbits are covered up by the results of later ones.</a:t>
            </a:r>
            <a:endParaRPr lang="en-US" dirty="0"/>
          </a:p>
        </p:txBody>
      </p:sp>
      <p:pic>
        <p:nvPicPr>
          <p:cNvPr id="6" name="Picture 5" descr="OMPS_NMEDR_intco_qf1_tcq_20120305.png"/>
          <p:cNvPicPr>
            <a:picLocks noChangeAspect="1"/>
          </p:cNvPicPr>
          <p:nvPr/>
        </p:nvPicPr>
        <p:blipFill>
          <a:blip r:embed="rId3" cstate="print"/>
          <a:srcRect l="8400" t="6720" r="8400" b="21120"/>
          <a:stretch>
            <a:fillRect/>
          </a:stretch>
        </p:blipFill>
        <p:spPr>
          <a:xfrm>
            <a:off x="0" y="0"/>
            <a:ext cx="6339840" cy="3436620"/>
          </a:xfrm>
          <a:prstGeom prst="rect">
            <a:avLst/>
          </a:prstGeom>
        </p:spPr>
      </p:pic>
      <p:pic>
        <p:nvPicPr>
          <p:cNvPr id="9" name="Picture 8" descr="OMPS_NMEDR_intco_qf1_tcq_20120518.png"/>
          <p:cNvPicPr>
            <a:picLocks noChangeAspect="1"/>
          </p:cNvPicPr>
          <p:nvPr/>
        </p:nvPicPr>
        <p:blipFill>
          <a:blip r:embed="rId4" cstate="print"/>
          <a:srcRect l="8400" t="6720" r="8400" b="21120"/>
          <a:stretch>
            <a:fillRect/>
          </a:stretch>
        </p:blipFill>
        <p:spPr>
          <a:xfrm>
            <a:off x="0" y="3421380"/>
            <a:ext cx="6339840" cy="34366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_NMEDR_ootco_qf1_tcq_20120518.png"/>
          <p:cNvPicPr>
            <a:picLocks noGrp="1" noChangeAspect="1"/>
          </p:cNvPicPr>
          <p:nvPr>
            <p:ph idx="1"/>
          </p:nvPr>
        </p:nvPicPr>
        <p:blipFill>
          <a:blip r:embed="rId3" cstate="print"/>
          <a:srcRect l="8400" t="6720" r="8400" b="21120"/>
          <a:stretch>
            <a:fillRect/>
          </a:stretch>
        </p:blipFill>
        <p:spPr>
          <a:xfrm>
            <a:off x="-1" y="3429000"/>
            <a:ext cx="6339840" cy="3436620"/>
          </a:xfrm>
        </p:spPr>
      </p:pic>
      <p:sp>
        <p:nvSpPr>
          <p:cNvPr id="5" name="Rectangle 4"/>
          <p:cNvSpPr/>
          <p:nvPr/>
        </p:nvSpPr>
        <p:spPr>
          <a:xfrm>
            <a:off x="6248400" y="76200"/>
            <a:ext cx="2895600" cy="5355312"/>
          </a:xfrm>
          <a:prstGeom prst="rect">
            <a:avLst/>
          </a:prstGeom>
        </p:spPr>
        <p:txBody>
          <a:bodyPr wrap="square">
            <a:spAutoFit/>
          </a:bodyPr>
          <a:lstStyle/>
          <a:p>
            <a:r>
              <a:rPr lang="en-US" dirty="0" smtClean="0"/>
              <a:t>OOTCO Quality Flag 1; Total Column Quality:   </a:t>
            </a:r>
          </a:p>
          <a:p>
            <a:r>
              <a:rPr lang="en-US" b="1" dirty="0" smtClean="0">
                <a:solidFill>
                  <a:srgbClr val="FF9966"/>
                </a:solidFill>
              </a:rPr>
              <a:t>Orange</a:t>
            </a:r>
            <a:r>
              <a:rPr lang="en-US" dirty="0" smtClean="0"/>
              <a:t> – 3 High Quality,   </a:t>
            </a:r>
          </a:p>
          <a:p>
            <a:r>
              <a:rPr lang="en-US" b="1" dirty="0" smtClean="0">
                <a:solidFill>
                  <a:srgbClr val="0070C0"/>
                </a:solidFill>
              </a:rPr>
              <a:t>Blue</a:t>
            </a:r>
            <a:r>
              <a:rPr lang="en-US" dirty="0" smtClean="0"/>
              <a:t> – 2 Medium Quality (large residue, input quality, triplet, SZA&gt;80, SO</a:t>
            </a:r>
            <a:r>
              <a:rPr lang="en-US" sz="1600" dirty="0" smtClean="0"/>
              <a:t>2</a:t>
            </a:r>
            <a:r>
              <a:rPr lang="en-US" dirty="0" smtClean="0"/>
              <a:t>, SAA, or bad surface reflectivity), and  </a:t>
            </a:r>
            <a:r>
              <a:rPr lang="en-US" b="1" dirty="0" smtClean="0">
                <a:solidFill>
                  <a:srgbClr val="7030A0"/>
                </a:solidFill>
              </a:rPr>
              <a:t>Purple</a:t>
            </a:r>
            <a:r>
              <a:rPr lang="en-US" dirty="0" smtClean="0"/>
              <a:t> – 1 Poor Quality (Sun Glint, Eclipse, or Bad TOZ).</a:t>
            </a:r>
            <a:endParaRPr lang="en-US" dirty="0" smtClean="0">
              <a:solidFill>
                <a:srgbClr val="FF0000"/>
              </a:solidFill>
            </a:endParaRPr>
          </a:p>
          <a:p>
            <a:r>
              <a:rPr lang="en-US" dirty="0" smtClean="0"/>
              <a:t>Poor quality is frequently due to Sun Glint, and Medium Quality flags are now present over much of the world. Two sets of observations are made at high latitudes for May 18</a:t>
            </a:r>
            <a:r>
              <a:rPr lang="en-US" baseline="30000" dirty="0" smtClean="0"/>
              <a:t>th</a:t>
            </a:r>
            <a:r>
              <a:rPr lang="en-US" dirty="0" smtClean="0"/>
              <a:t> in the North so parts of earlier orbits are covered up by the results of later ones.</a:t>
            </a:r>
            <a:endParaRPr lang="en-US" dirty="0"/>
          </a:p>
        </p:txBody>
      </p:sp>
      <p:pic>
        <p:nvPicPr>
          <p:cNvPr id="6" name="Picture 5" descr="OMPS_NMEDR_ootco_qf1_tcq_20120305.png"/>
          <p:cNvPicPr>
            <a:picLocks noChangeAspect="1"/>
          </p:cNvPicPr>
          <p:nvPr/>
        </p:nvPicPr>
        <p:blipFill>
          <a:blip r:embed="rId4" cstate="print"/>
          <a:srcRect l="8400" t="6720" r="8400" b="21120"/>
          <a:stretch>
            <a:fillRect/>
          </a:stretch>
        </p:blipFill>
        <p:spPr>
          <a:xfrm>
            <a:off x="0" y="-7620"/>
            <a:ext cx="6339840" cy="34366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48"/>
            <a:ext cx="8229600" cy="609600"/>
          </a:xfrm>
        </p:spPr>
        <p:txBody>
          <a:bodyPr>
            <a:normAutofit fontScale="90000"/>
          </a:bodyPr>
          <a:lstStyle/>
          <a:p>
            <a:r>
              <a:rPr lang="en-US" dirty="0" smtClean="0"/>
              <a:t>Data Product Beta Maturity Definition</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3</a:t>
            </a:fld>
            <a:endParaRPr lang="en-US"/>
          </a:p>
        </p:txBody>
      </p:sp>
      <p:pic>
        <p:nvPicPr>
          <p:cNvPr id="5" name="Content Placeholder 3" descr="Screen shot 2011-11-08 at 4.10.59 PM.png"/>
          <p:cNvPicPr>
            <a:picLocks noGrp="1" noChangeAspect="1"/>
          </p:cNvPicPr>
          <p:nvPr/>
        </p:nvPicPr>
        <p:blipFill>
          <a:blip r:embed="rId3" cstate="print">
            <a:alphaModFix amt="86000"/>
          </a:blip>
          <a:srcRect l="1277" t="721" r="1733" b="72775"/>
          <a:stretch>
            <a:fillRect/>
          </a:stretch>
        </p:blipFill>
        <p:spPr bwMode="auto">
          <a:xfrm>
            <a:off x="87923" y="550928"/>
            <a:ext cx="9067800" cy="2801872"/>
          </a:xfrm>
          <a:prstGeom prst="rect">
            <a:avLst/>
          </a:prstGeom>
          <a:solidFill>
            <a:srgbClr val="8BFC6C"/>
          </a:solidFill>
          <a:ln w="9525">
            <a:noFill/>
            <a:miter lim="800000"/>
            <a:headEnd/>
            <a:tailEnd/>
          </a:ln>
        </p:spPr>
      </p:pic>
      <p:pic>
        <p:nvPicPr>
          <p:cNvPr id="6" name="Content Placeholder 3" descr="Screen shot 2011-11-08 at 4.10.59 PM.png"/>
          <p:cNvPicPr>
            <a:picLocks noGrp="1" noChangeAspect="1"/>
          </p:cNvPicPr>
          <p:nvPr/>
        </p:nvPicPr>
        <p:blipFill>
          <a:blip r:embed="rId3" cstate="print"/>
          <a:srcRect l="1415" t="26286" r="1595" b="40856"/>
          <a:stretch>
            <a:fillRect/>
          </a:stretch>
        </p:blipFill>
        <p:spPr bwMode="auto">
          <a:xfrm>
            <a:off x="108533" y="3259016"/>
            <a:ext cx="9067800" cy="347356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_NMEDR_intco_qf2_snowice_20120518.png"/>
          <p:cNvPicPr>
            <a:picLocks noGrp="1" noChangeAspect="1"/>
          </p:cNvPicPr>
          <p:nvPr>
            <p:ph idx="1"/>
          </p:nvPr>
        </p:nvPicPr>
        <p:blipFill>
          <a:blip r:embed="rId3" cstate="print"/>
          <a:srcRect l="8400" t="6720" r="8400" b="21120"/>
          <a:stretch>
            <a:fillRect/>
          </a:stretch>
        </p:blipFill>
        <p:spPr>
          <a:xfrm>
            <a:off x="-1" y="3429000"/>
            <a:ext cx="6339840" cy="3436620"/>
          </a:xfrm>
        </p:spPr>
      </p:pic>
      <p:pic>
        <p:nvPicPr>
          <p:cNvPr id="5" name="Picture 4" descr="OMPS_NMEDR_intco_qf2_snowice_20120305.png"/>
          <p:cNvPicPr>
            <a:picLocks noChangeAspect="1"/>
          </p:cNvPicPr>
          <p:nvPr/>
        </p:nvPicPr>
        <p:blipFill>
          <a:blip r:embed="rId4" cstate="print"/>
          <a:srcRect l="8400" t="6720" r="8400" b="21120"/>
          <a:stretch>
            <a:fillRect/>
          </a:stretch>
        </p:blipFill>
        <p:spPr>
          <a:xfrm>
            <a:off x="0" y="0"/>
            <a:ext cx="6339840" cy="3436620"/>
          </a:xfrm>
          <a:prstGeom prst="rect">
            <a:avLst/>
          </a:prstGeom>
        </p:spPr>
      </p:pic>
      <p:sp>
        <p:nvSpPr>
          <p:cNvPr id="7" name="Rectangle 6"/>
          <p:cNvSpPr/>
          <p:nvPr/>
        </p:nvSpPr>
        <p:spPr>
          <a:xfrm>
            <a:off x="6705600" y="1793081"/>
            <a:ext cx="2133600" cy="4247317"/>
          </a:xfrm>
          <a:prstGeom prst="rect">
            <a:avLst/>
          </a:prstGeom>
        </p:spPr>
        <p:txBody>
          <a:bodyPr wrap="square">
            <a:spAutoFit/>
          </a:bodyPr>
          <a:lstStyle/>
          <a:p>
            <a:r>
              <a:rPr lang="en-US" dirty="0" smtClean="0"/>
              <a:t>INCTO Quality Flag 2, Bit1, </a:t>
            </a:r>
            <a:r>
              <a:rPr lang="en-US" b="1" dirty="0" smtClean="0">
                <a:solidFill>
                  <a:srgbClr val="7030A0"/>
                </a:solidFill>
              </a:rPr>
              <a:t>Purple </a:t>
            </a:r>
            <a:r>
              <a:rPr lang="en-US" dirty="0" smtClean="0"/>
              <a:t>Snow/Ice</a:t>
            </a:r>
          </a:p>
          <a:p>
            <a:r>
              <a:rPr lang="en-US" dirty="0" smtClean="0"/>
              <a:t>These are the values provided in the initial pre-launch data file. They are static; they are not being properly updated. The differences between the two figures are produced solely by changes in the OMPS coverage.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_NMEDR_ootco_qf2_snowice_20120518.png"/>
          <p:cNvPicPr>
            <a:picLocks noGrp="1" noChangeAspect="1"/>
          </p:cNvPicPr>
          <p:nvPr>
            <p:ph idx="1"/>
          </p:nvPr>
        </p:nvPicPr>
        <p:blipFill>
          <a:blip r:embed="rId3" cstate="print"/>
          <a:srcRect l="8400" t="6720" r="8400" b="21120"/>
          <a:stretch>
            <a:fillRect/>
          </a:stretch>
        </p:blipFill>
        <p:spPr>
          <a:xfrm>
            <a:off x="-5170" y="3429000"/>
            <a:ext cx="6339840" cy="3436620"/>
          </a:xfrm>
        </p:spPr>
      </p:pic>
      <p:pic>
        <p:nvPicPr>
          <p:cNvPr id="5" name="Picture 4" descr="OMPS_NMEDR_ootco_qf2_snowice_20120305.png"/>
          <p:cNvPicPr>
            <a:picLocks noChangeAspect="1"/>
          </p:cNvPicPr>
          <p:nvPr/>
        </p:nvPicPr>
        <p:blipFill>
          <a:blip r:embed="rId4" cstate="print"/>
          <a:srcRect l="8400" t="6720" r="8400" b="21120"/>
          <a:stretch>
            <a:fillRect/>
          </a:stretch>
        </p:blipFill>
        <p:spPr>
          <a:xfrm>
            <a:off x="0" y="0"/>
            <a:ext cx="6339840" cy="3436620"/>
          </a:xfrm>
          <a:prstGeom prst="rect">
            <a:avLst/>
          </a:prstGeom>
        </p:spPr>
      </p:pic>
      <p:sp>
        <p:nvSpPr>
          <p:cNvPr id="6" name="Rectangle 5"/>
          <p:cNvSpPr/>
          <p:nvPr/>
        </p:nvSpPr>
        <p:spPr>
          <a:xfrm>
            <a:off x="6705600" y="1793081"/>
            <a:ext cx="2133600" cy="2308324"/>
          </a:xfrm>
          <a:prstGeom prst="rect">
            <a:avLst/>
          </a:prstGeom>
        </p:spPr>
        <p:txBody>
          <a:bodyPr wrap="square">
            <a:spAutoFit/>
          </a:bodyPr>
          <a:lstStyle/>
          <a:p>
            <a:r>
              <a:rPr lang="en-US" b="1" dirty="0" smtClean="0"/>
              <a:t>OOTCO </a:t>
            </a:r>
            <a:r>
              <a:rPr lang="en-US" dirty="0" smtClean="0"/>
              <a:t>Quality Flag 2, Bit1, </a:t>
            </a:r>
            <a:r>
              <a:rPr lang="en-US" b="1" dirty="0" smtClean="0">
                <a:solidFill>
                  <a:srgbClr val="7030A0"/>
                </a:solidFill>
              </a:rPr>
              <a:t>Purple</a:t>
            </a:r>
            <a:r>
              <a:rPr lang="en-US" dirty="0" smtClean="0">
                <a:solidFill>
                  <a:srgbClr val="7030A0"/>
                </a:solidFill>
              </a:rPr>
              <a:t> </a:t>
            </a:r>
            <a:r>
              <a:rPr lang="en-US" dirty="0" smtClean="0"/>
              <a:t>Snow/Ice.</a:t>
            </a:r>
          </a:p>
          <a:p>
            <a:r>
              <a:rPr lang="en-US" dirty="0" smtClean="0">
                <a:solidFill>
                  <a:srgbClr val="FF0000"/>
                </a:solidFill>
              </a:rPr>
              <a:t>The snow/ice data is not correct. This problem is under investigation.</a:t>
            </a:r>
          </a:p>
          <a:p>
            <a:endParaRPr lang="en-US" b="1"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00800" y="533400"/>
            <a:ext cx="2667000" cy="5324535"/>
          </a:xfrm>
          <a:prstGeom prst="rect">
            <a:avLst/>
          </a:prstGeom>
        </p:spPr>
        <p:txBody>
          <a:bodyPr wrap="square">
            <a:spAutoFit/>
          </a:bodyPr>
          <a:lstStyle/>
          <a:p>
            <a:r>
              <a:rPr lang="en-US" sz="2000" dirty="0" smtClean="0"/>
              <a:t>INCTO Quality Flag 2, Bit7, </a:t>
            </a:r>
            <a:r>
              <a:rPr lang="en-US" sz="2000" b="1" dirty="0" smtClean="0">
                <a:solidFill>
                  <a:srgbClr val="FF0000"/>
                </a:solidFill>
              </a:rPr>
              <a:t>Red</a:t>
            </a:r>
            <a:r>
              <a:rPr lang="en-US" sz="2000" b="1" dirty="0" smtClean="0">
                <a:solidFill>
                  <a:srgbClr val="7030A0"/>
                </a:solidFill>
              </a:rPr>
              <a:t> </a:t>
            </a:r>
            <a:r>
              <a:rPr lang="en-US" sz="2000" dirty="0" smtClean="0"/>
              <a:t>Aerosol Index limit exceeded. These are set consistent with the Aerosol Index values. The regions above the Sahara Desert and Arabian Peninsula are from elevated dust. The regions in the Equatorial Pacific are dues to cross-track differences in the biases between longer wavelengths and effects of sun glint.</a:t>
            </a:r>
            <a:endParaRPr lang="en-US" sz="2000" dirty="0"/>
          </a:p>
        </p:txBody>
      </p:sp>
      <p:pic>
        <p:nvPicPr>
          <p:cNvPr id="7" name="Picture 6" descr="OMPS_NMEDR_intco_qf2_aerosol_20120518.png"/>
          <p:cNvPicPr>
            <a:picLocks noChangeAspect="1"/>
          </p:cNvPicPr>
          <p:nvPr/>
        </p:nvPicPr>
        <p:blipFill>
          <a:blip r:embed="rId3" cstate="print"/>
          <a:srcRect l="8400" t="6720" r="8400" b="21120"/>
          <a:stretch>
            <a:fillRect/>
          </a:stretch>
        </p:blipFill>
        <p:spPr>
          <a:xfrm>
            <a:off x="0" y="3429000"/>
            <a:ext cx="6339840" cy="3436620"/>
          </a:xfrm>
          <a:prstGeom prst="rect">
            <a:avLst/>
          </a:prstGeom>
        </p:spPr>
      </p:pic>
      <p:pic>
        <p:nvPicPr>
          <p:cNvPr id="9" name="Picture 8" descr="OMPS_NMEDR_intco_qf2_aerosol_20120305.png"/>
          <p:cNvPicPr>
            <a:picLocks noChangeAspect="1"/>
          </p:cNvPicPr>
          <p:nvPr/>
        </p:nvPicPr>
        <p:blipFill>
          <a:blip r:embed="rId4" cstate="print"/>
          <a:srcRect l="8400" t="6720" r="8400" b="21120"/>
          <a:stretch>
            <a:fillRect/>
          </a:stretch>
        </p:blipFill>
        <p:spPr>
          <a:xfrm>
            <a:off x="0" y="0"/>
            <a:ext cx="6339840" cy="34366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00800" y="533400"/>
            <a:ext cx="2667000" cy="5632311"/>
          </a:xfrm>
          <a:prstGeom prst="rect">
            <a:avLst/>
          </a:prstGeom>
        </p:spPr>
        <p:txBody>
          <a:bodyPr wrap="square">
            <a:spAutoFit/>
          </a:bodyPr>
          <a:lstStyle/>
          <a:p>
            <a:r>
              <a:rPr lang="en-US" sz="2000" dirty="0" smtClean="0"/>
              <a:t>OOTCO Quality Flag 2, Bit7, </a:t>
            </a:r>
            <a:r>
              <a:rPr lang="en-US" sz="2000" b="1" dirty="0" smtClean="0">
                <a:solidFill>
                  <a:srgbClr val="FF0000"/>
                </a:solidFill>
              </a:rPr>
              <a:t>Red</a:t>
            </a:r>
            <a:r>
              <a:rPr lang="en-US" sz="2000" b="1" dirty="0" smtClean="0">
                <a:solidFill>
                  <a:srgbClr val="7030A0"/>
                </a:solidFill>
              </a:rPr>
              <a:t> </a:t>
            </a:r>
            <a:r>
              <a:rPr lang="en-US" sz="2000" dirty="0" smtClean="0"/>
              <a:t>Aerosol Index limit exceeded. These are set consistently with the Aerosol Index values.  The Aerosol Index is sensitive to discrepancies in the effective reflectivity and to Sun glint.</a:t>
            </a:r>
          </a:p>
          <a:p>
            <a:r>
              <a:rPr lang="en-US" sz="2000" dirty="0" smtClean="0"/>
              <a:t>The blocked region in the lower left on the lower map is where the VIIRS cloud fraction was not available and the algorithm set the cloud fraction to zero.</a:t>
            </a:r>
          </a:p>
          <a:p>
            <a:r>
              <a:rPr lang="en-US" sz="2000" dirty="0" smtClean="0"/>
              <a:t> </a:t>
            </a:r>
            <a:endParaRPr lang="en-US" sz="2000" dirty="0"/>
          </a:p>
        </p:txBody>
      </p:sp>
      <p:pic>
        <p:nvPicPr>
          <p:cNvPr id="10" name="Picture 9" descr="OMPS_NMEDR_ootco_qf2_aerosol_20120305.png"/>
          <p:cNvPicPr>
            <a:picLocks noChangeAspect="1"/>
          </p:cNvPicPr>
          <p:nvPr/>
        </p:nvPicPr>
        <p:blipFill>
          <a:blip r:embed="rId3" cstate="print"/>
          <a:srcRect l="8400" t="6720" r="8400" b="21120"/>
          <a:stretch>
            <a:fillRect/>
          </a:stretch>
        </p:blipFill>
        <p:spPr>
          <a:xfrm>
            <a:off x="0" y="-7620"/>
            <a:ext cx="6339840" cy="3436620"/>
          </a:xfrm>
          <a:prstGeom prst="rect">
            <a:avLst/>
          </a:prstGeom>
        </p:spPr>
      </p:pic>
      <p:pic>
        <p:nvPicPr>
          <p:cNvPr id="11" name="Picture 10" descr="OMPS_NMEDR_ootco_qf2_aerosol_20120518.png"/>
          <p:cNvPicPr>
            <a:picLocks noChangeAspect="1"/>
          </p:cNvPicPr>
          <p:nvPr/>
        </p:nvPicPr>
        <p:blipFill>
          <a:blip r:embed="rId4" cstate="print"/>
          <a:srcRect l="8400" t="6720" r="8400" b="21120"/>
          <a:stretch>
            <a:fillRect/>
          </a:stretch>
        </p:blipFill>
        <p:spPr>
          <a:xfrm>
            <a:off x="0" y="3421380"/>
            <a:ext cx="6339840" cy="34366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Autofit/>
          </a:bodyPr>
          <a:lstStyle/>
          <a:p>
            <a:r>
              <a:rPr lang="en-US" sz="3200" dirty="0" smtClean="0"/>
              <a:t>Typical Distribution of Non-Fill Effective Reflectivity</a:t>
            </a:r>
            <a:endParaRPr lang="en-US" sz="3200" dirty="0"/>
          </a:p>
        </p:txBody>
      </p:sp>
      <p:sp>
        <p:nvSpPr>
          <p:cNvPr id="3" name="Content Placeholder 2"/>
          <p:cNvSpPr>
            <a:spLocks noGrp="1"/>
          </p:cNvSpPr>
          <p:nvPr>
            <p:ph idx="1"/>
          </p:nvPr>
        </p:nvSpPr>
        <p:spPr>
          <a:xfrm>
            <a:off x="228600" y="609600"/>
            <a:ext cx="8763000" cy="6248400"/>
          </a:xfrm>
        </p:spPr>
        <p:txBody>
          <a:bodyPr>
            <a:normAutofit lnSpcReduction="10000"/>
          </a:bodyPr>
          <a:lstStyle/>
          <a:p>
            <a:pPr marL="0" indent="0">
              <a:spcBef>
                <a:spcPts val="0"/>
              </a:spcBef>
              <a:buNone/>
            </a:pPr>
            <a:r>
              <a:rPr lang="en-US" sz="2000" dirty="0" smtClean="0"/>
              <a:t>The two figures on the next slide show the distribution of non-fill effective reflectivity values for the OOTCO (top) and INCTO (bottom) for April 6, 2012 with latitude.  The two figures on the slide following it show the histograms of effective reflectivity for the two products for the same day.</a:t>
            </a:r>
          </a:p>
          <a:p>
            <a:pPr marL="0" indent="0">
              <a:spcBef>
                <a:spcPts val="0"/>
              </a:spcBef>
              <a:buNone/>
            </a:pPr>
            <a:r>
              <a:rPr lang="en-US" sz="2000" dirty="0" smtClean="0"/>
              <a:t>The OOTCO estimates are a mixture of calculations produced by the surface reflectivity (adjusted for snow/ice fractional coverage from auxiliary data values times 95%), the VIIRS cloud fraction (times a minimum of 80%), and partial cloud calculations if no VIIRS cloud fraction is reported. Notice the plateaus of values at 80%  (for cloud fractions of 1) and 95% (for snow/ice fractions of 1). The algorithm logic does not currently allow it to adjust the values downward. The IR cloud fractions are frequently much larger than those modeled for UV measurements, and the snow/ice tiles are not currently updated. These factors produce reflectivity errors that lead to large errors in the current OOTCO ozone products.</a:t>
            </a:r>
          </a:p>
          <a:p>
            <a:pPr marL="0" indent="0">
              <a:spcBef>
                <a:spcPts val="0"/>
              </a:spcBef>
              <a:buNone/>
            </a:pPr>
            <a:r>
              <a:rPr lang="en-US" sz="2000" dirty="0" smtClean="0"/>
              <a:t>The INCTO estimates are derived directly from the OMPS UV measurements for selected channels between 330 and 380 nm. Fewer than 1% of the 120000 values computed in the INCTO product for this day are greater than 100 and only four values are less than 0. 2.5 % of the effective reflectivity have fill values with most of these occurring for SZA ≥ 88</a:t>
            </a:r>
            <a:r>
              <a:rPr lang="en-US" sz="2000" dirty="0" smtClean="0">
                <a:latin typeface="Times New Roman"/>
                <a:cs typeface="Times New Roman"/>
              </a:rPr>
              <a:t>º</a:t>
            </a:r>
            <a:r>
              <a:rPr lang="en-US" sz="2000" dirty="0" smtClean="0"/>
              <a:t> and all are for cases with N-values containing fill – no other error flags are set by the algorithm for fill N-value cases. The algorithm does not currently adjust the surface reflectivity properly for low reflectivity cases but this logic is include in the next build scheduled for implementation in Fall of 2012.</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p:cNvPicPr>
            <a:picLocks noChangeAspect="1" noChangeArrowheads="1"/>
          </p:cNvPicPr>
          <p:nvPr/>
        </p:nvPicPr>
        <p:blipFill>
          <a:blip r:embed="rId2" cstate="print">
            <a:lum bright="-20000" contrast="40000"/>
          </a:blip>
          <a:srcRect/>
          <a:stretch>
            <a:fillRect/>
          </a:stretch>
        </p:blipFill>
        <p:spPr bwMode="auto">
          <a:xfrm>
            <a:off x="1" y="52525"/>
            <a:ext cx="9144000" cy="6805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2" cstate="print">
            <a:lum bright="-20000" contrast="40000"/>
          </a:blip>
          <a:srcRect/>
          <a:stretch>
            <a:fillRect/>
          </a:stretch>
        </p:blipFill>
        <p:spPr bwMode="auto">
          <a:xfrm>
            <a:off x="1" y="-51571"/>
            <a:ext cx="9144000" cy="683337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normAutofit fontScale="90000"/>
          </a:bodyPr>
          <a:lstStyle/>
          <a:p>
            <a:r>
              <a:rPr lang="en-US" dirty="0" smtClean="0"/>
              <a:t>OMPS NM INCTO Minimum Reflectivity Cross-Track Dependence</a:t>
            </a:r>
            <a:endParaRPr lang="en-US" dirty="0"/>
          </a:p>
        </p:txBody>
      </p:sp>
      <p:sp>
        <p:nvSpPr>
          <p:cNvPr id="3" name="Content Placeholder 2"/>
          <p:cNvSpPr>
            <a:spLocks noGrp="1"/>
          </p:cNvSpPr>
          <p:nvPr>
            <p:ph idx="1"/>
          </p:nvPr>
        </p:nvSpPr>
        <p:spPr>
          <a:xfrm>
            <a:off x="304800" y="1143000"/>
            <a:ext cx="8610600" cy="5486400"/>
          </a:xfrm>
        </p:spPr>
        <p:txBody>
          <a:bodyPr>
            <a:normAutofit fontScale="70000" lnSpcReduction="20000"/>
          </a:bodyPr>
          <a:lstStyle/>
          <a:p>
            <a:pPr marL="0" indent="0">
              <a:lnSpc>
                <a:spcPct val="110000"/>
              </a:lnSpc>
              <a:spcBef>
                <a:spcPts val="0"/>
              </a:spcBef>
              <a:buNone/>
            </a:pPr>
            <a:r>
              <a:rPr lang="en-US" dirty="0" smtClean="0"/>
              <a:t>The lines in the figure on the next slide show the weekly, one-percentile effective reflectivity values for the months of March and April for all the data in a latitude/longitude box in the Equatorial Pacific versus cross-track view position. (17 is the nadir position and 0 and 34 are the extreme viewing angles.) The April values are given by the top four lines and are offset +4% relative to the y-axis scale on the left. We expect the one-percentile effective reflectivity values to be approximately 4% for this region of the globe from climatological measurements made by other instruments. The larger values observed here are due to inaccuracies in the initial solar spectrum and radiance calibration. Some of the changes between the two months are due to a lack of adjustment for the Earth/Sun distance in the solar spectrum. This particular annually varying bias will be rectified with changes in the code scheduled for implementation in Fall 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96400" cy="533400"/>
          </a:xfrm>
        </p:spPr>
        <p:txBody>
          <a:bodyPr lIns="0" tIns="0" rIns="0" bIns="0">
            <a:noAutofit/>
          </a:bodyPr>
          <a:lstStyle/>
          <a:p>
            <a:r>
              <a:rPr lang="en-US" sz="2400" dirty="0" smtClean="0">
                <a:latin typeface="Times New Roman" pitchFamily="18" charset="0"/>
                <a:cs typeface="Times New Roman" pitchFamily="18" charset="0"/>
              </a:rPr>
              <a:t>IINCTO One-Percentile Reflectivity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Cross-Track Dependence for March &amp; April</a:t>
            </a:r>
            <a:endParaRPr lang="en-US" sz="2400" dirty="0">
              <a:latin typeface="Times New Roman" pitchFamily="18" charset="0"/>
              <a:cs typeface="Times New Roman" pitchFamily="18" charset="0"/>
            </a:endParaRPr>
          </a:p>
        </p:txBody>
      </p:sp>
      <p:grpSp>
        <p:nvGrpSpPr>
          <p:cNvPr id="3" name="Group 8"/>
          <p:cNvGrpSpPr/>
          <p:nvPr/>
        </p:nvGrpSpPr>
        <p:grpSpPr>
          <a:xfrm>
            <a:off x="533400" y="838200"/>
            <a:ext cx="7620000" cy="5867400"/>
            <a:chOff x="0" y="914400"/>
            <a:chExt cx="7620000" cy="5867400"/>
          </a:xfrm>
        </p:grpSpPr>
        <p:pic>
          <p:nvPicPr>
            <p:cNvPr id="147462" name="Picture 6" descr="http://www.star.nesdis.noaa.gov/smcd/spb/wyu/OMPS/TOZ/incto/4wkMean/1ptile/4wklymean.tropics.1Percentile_INCTO_3.2012.png"/>
            <p:cNvPicPr>
              <a:picLocks noChangeAspect="1" noChangeArrowheads="1"/>
            </p:cNvPicPr>
            <p:nvPr/>
          </p:nvPicPr>
          <p:blipFill>
            <a:blip r:embed="rId3" cstate="print"/>
            <a:srcRect/>
            <a:stretch>
              <a:fillRect/>
            </a:stretch>
          </p:blipFill>
          <p:spPr bwMode="auto">
            <a:xfrm>
              <a:off x="0" y="914400"/>
              <a:ext cx="7620000" cy="5715000"/>
            </a:xfrm>
            <a:prstGeom prst="rect">
              <a:avLst/>
            </a:prstGeom>
            <a:noFill/>
          </p:spPr>
        </p:pic>
        <p:sp>
          <p:nvSpPr>
            <p:cNvPr id="6" name="Text Box 11"/>
            <p:cNvSpPr txBox="1">
              <a:spLocks noChangeArrowheads="1"/>
            </p:cNvSpPr>
            <p:nvPr/>
          </p:nvSpPr>
          <p:spPr bwMode="auto">
            <a:xfrm>
              <a:off x="1828800" y="6288716"/>
              <a:ext cx="4193905" cy="493084"/>
            </a:xfrm>
            <a:prstGeom prst="rect">
              <a:avLst/>
            </a:prstGeom>
            <a:solidFill>
              <a:schemeClr val="bg1"/>
            </a:solidFill>
            <a:ln w="9525">
              <a:noFill/>
              <a:miter lim="800000"/>
              <a:headEnd/>
              <a:tailEnd/>
            </a:ln>
          </p:spPr>
          <p:txBody>
            <a:bodyPr wrap="none" lIns="0" tIns="0" rIns="0" bIns="0">
              <a:spAutoFit/>
            </a:bodyPr>
            <a:lstStyle/>
            <a:p>
              <a:pPr>
                <a:lnSpc>
                  <a:spcPts val="4000"/>
                </a:lnSpc>
              </a:pPr>
              <a:r>
                <a:rPr lang="en-US" sz="3200" dirty="0"/>
                <a:t>Cross-track View Position</a:t>
              </a:r>
            </a:p>
          </p:txBody>
        </p:sp>
        <p:sp>
          <p:nvSpPr>
            <p:cNvPr id="10" name="TextBox 9"/>
            <p:cNvSpPr txBox="1"/>
            <p:nvPr/>
          </p:nvSpPr>
          <p:spPr>
            <a:xfrm>
              <a:off x="1524000" y="4724400"/>
              <a:ext cx="3623108" cy="369332"/>
            </a:xfrm>
            <a:prstGeom prst="rect">
              <a:avLst/>
            </a:prstGeom>
            <a:solidFill>
              <a:schemeClr val="bg1"/>
            </a:solidFill>
          </p:spPr>
          <p:txBody>
            <a:bodyPr wrap="none" rtlCol="0">
              <a:spAutoFit/>
            </a:bodyPr>
            <a:lstStyle/>
            <a:p>
              <a:r>
                <a:rPr lang="en-US" dirty="0" smtClean="0"/>
                <a:t>                                                                 </a:t>
              </a:r>
              <a:endParaRPr lang="en-US" dirty="0"/>
            </a:p>
          </p:txBody>
        </p:sp>
        <p:sp>
          <p:nvSpPr>
            <p:cNvPr id="8" name="TextBox 7"/>
            <p:cNvSpPr txBox="1"/>
            <p:nvPr/>
          </p:nvSpPr>
          <p:spPr>
            <a:xfrm>
              <a:off x="4586963" y="4069140"/>
              <a:ext cx="2118637" cy="1569660"/>
            </a:xfrm>
            <a:prstGeom prst="rect">
              <a:avLst/>
            </a:prstGeom>
            <a:noFill/>
          </p:spPr>
          <p:txBody>
            <a:bodyPr wrap="none" rtlCol="0">
              <a:spAutoFit/>
            </a:bodyPr>
            <a:lstStyle/>
            <a:p>
              <a:r>
                <a:rPr lang="en-US" sz="2400" dirty="0" smtClean="0"/>
                <a:t>Black  Week 1</a:t>
              </a:r>
            </a:p>
            <a:p>
              <a:r>
                <a:rPr lang="en-US" sz="2400" dirty="0" smtClean="0">
                  <a:solidFill>
                    <a:schemeClr val="tx2">
                      <a:lumMod val="60000"/>
                      <a:lumOff val="40000"/>
                    </a:schemeClr>
                  </a:solidFill>
                </a:rPr>
                <a:t>Blue    Week 2</a:t>
              </a:r>
            </a:p>
            <a:p>
              <a:r>
                <a:rPr lang="en-US" sz="2400" dirty="0" smtClean="0">
                  <a:solidFill>
                    <a:srgbClr val="99FF66"/>
                  </a:solidFill>
                </a:rPr>
                <a:t>Green Week 3</a:t>
              </a:r>
            </a:p>
            <a:p>
              <a:r>
                <a:rPr lang="en-US" sz="2400" dirty="0" smtClean="0">
                  <a:solidFill>
                    <a:srgbClr val="FF0000"/>
                  </a:solidFill>
                </a:rPr>
                <a:t>Red     Week 4</a:t>
              </a:r>
            </a:p>
          </p:txBody>
        </p:sp>
        <p:sp>
          <p:nvSpPr>
            <p:cNvPr id="7" name="Text Box 7"/>
            <p:cNvSpPr txBox="1">
              <a:spLocks noChangeArrowheads="1"/>
            </p:cNvSpPr>
            <p:nvPr/>
          </p:nvSpPr>
          <p:spPr bwMode="auto">
            <a:xfrm>
              <a:off x="1600200" y="4038600"/>
              <a:ext cx="2554051" cy="1508980"/>
            </a:xfrm>
            <a:prstGeom prst="rect">
              <a:avLst/>
            </a:prstGeom>
            <a:noFill/>
            <a:ln w="9525">
              <a:noFill/>
              <a:miter lim="800000"/>
              <a:headEnd/>
              <a:tailEnd/>
            </a:ln>
          </p:spPr>
          <p:txBody>
            <a:bodyPr wrap="none" lIns="397106" tIns="198553" rIns="397106" bIns="198553">
              <a:spAutoFit/>
            </a:bodyPr>
            <a:lstStyle/>
            <a:p>
              <a:r>
                <a:rPr lang="en-US" sz="3600" dirty="0" smtClean="0"/>
                <a:t>|Lat|&lt;20</a:t>
              </a:r>
            </a:p>
            <a:p>
              <a:r>
                <a:rPr lang="en-US" sz="3600" dirty="0" smtClean="0"/>
                <a:t>Lon&lt;-100</a:t>
              </a:r>
              <a:endParaRPr lang="en-US" sz="3600" dirty="0"/>
            </a:p>
          </p:txBody>
        </p:sp>
      </p:grpSp>
      <p:pic>
        <p:nvPicPr>
          <p:cNvPr id="9" name="Picture 2" descr="http://www.star.nesdis.noaa.gov/smcd/spb/wyu/OMPS/TOZ/incto/4wkMean/1ptile/4wklymean.tropics.1Percentile_INCTO_4.2012.png"/>
          <p:cNvPicPr>
            <a:picLocks noChangeAspect="1" noChangeArrowheads="1"/>
          </p:cNvPicPr>
          <p:nvPr/>
        </p:nvPicPr>
        <p:blipFill>
          <a:blip r:embed="rId4" cstate="print">
            <a:clrChange>
              <a:clrFrom>
                <a:srgbClr val="FFFFFF"/>
              </a:clrFrom>
              <a:clrTo>
                <a:srgbClr val="FFFFFF">
                  <a:alpha val="0"/>
                </a:srgbClr>
              </a:clrTo>
            </a:clrChange>
          </a:blip>
          <a:srcRect l="11000" t="33026" r="9000" b="41641"/>
          <a:stretch>
            <a:fillRect/>
          </a:stretch>
        </p:blipFill>
        <p:spPr bwMode="auto">
          <a:xfrm>
            <a:off x="1371600" y="1143000"/>
            <a:ext cx="6096000" cy="1447800"/>
          </a:xfrm>
          <a:prstGeom prst="rect">
            <a:avLst/>
          </a:prstGeom>
          <a:noFill/>
        </p:spPr>
      </p:pic>
      <p:sp>
        <p:nvSpPr>
          <p:cNvPr id="11" name="TextBox 10"/>
          <p:cNvSpPr txBox="1"/>
          <p:nvPr/>
        </p:nvSpPr>
        <p:spPr>
          <a:xfrm rot="16200000">
            <a:off x="-197610" y="3382834"/>
            <a:ext cx="1914755" cy="461665"/>
          </a:xfrm>
          <a:prstGeom prst="rect">
            <a:avLst/>
          </a:prstGeom>
          <a:solidFill>
            <a:schemeClr val="bg1"/>
          </a:solidFill>
        </p:spPr>
        <p:txBody>
          <a:bodyPr wrap="none" rtlCol="0">
            <a:spAutoFit/>
          </a:bodyPr>
          <a:lstStyle/>
          <a:p>
            <a:r>
              <a:rPr lang="en-US" sz="2400" dirty="0" smtClean="0"/>
              <a:t>Reflectivity, %</a:t>
            </a:r>
            <a:endParaRPr lang="en-US" sz="2400" dirty="0"/>
          </a:p>
        </p:txBody>
      </p:sp>
      <p:sp>
        <p:nvSpPr>
          <p:cNvPr id="13" name="Text Box 11"/>
          <p:cNvSpPr txBox="1">
            <a:spLocks noChangeArrowheads="1"/>
          </p:cNvSpPr>
          <p:nvPr/>
        </p:nvSpPr>
        <p:spPr bwMode="auto">
          <a:xfrm>
            <a:off x="2667000" y="1143000"/>
            <a:ext cx="3379468" cy="954982"/>
          </a:xfrm>
          <a:prstGeom prst="rect">
            <a:avLst/>
          </a:prstGeom>
          <a:noFill/>
          <a:ln w="9525">
            <a:noFill/>
            <a:miter lim="800000"/>
            <a:headEnd/>
            <a:tailEnd/>
          </a:ln>
        </p:spPr>
        <p:txBody>
          <a:bodyPr wrap="none" lIns="397106" tIns="198553" rIns="397106" bIns="198553">
            <a:spAutoFit/>
          </a:bodyPr>
          <a:lstStyle/>
          <a:p>
            <a:r>
              <a:rPr lang="en-US" sz="3600" dirty="0" smtClean="0"/>
              <a:t>Shifted up 4%</a:t>
            </a:r>
            <a:endParaRPr lang="en-US" sz="3600" dirty="0"/>
          </a:p>
        </p:txBody>
      </p:sp>
      <p:cxnSp>
        <p:nvCxnSpPr>
          <p:cNvPr id="15" name="Straight Arrow Connector 14"/>
          <p:cNvCxnSpPr/>
          <p:nvPr/>
        </p:nvCxnSpPr>
        <p:spPr>
          <a:xfrm flipH="1" flipV="1">
            <a:off x="2890226" y="1335982"/>
            <a:ext cx="5374" cy="1635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5715000"/>
            <a:ext cx="8610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Weekly average effective reflectivity, in percent, for February (bottom four lines) and May (top four) for a latitude / longitude box in the Equatorial Pacific versus cross track pixel. The top lines for May are offset by 20% relative to the y-axis.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a:spLocks noGrp="1"/>
          </p:cNvSpPr>
          <p:nvPr>
            <p:ph type="title"/>
          </p:nvPr>
        </p:nvSpPr>
        <p:spPr>
          <a:xfrm>
            <a:off x="0" y="0"/>
            <a:ext cx="9144000" cy="381000"/>
          </a:xfrm>
        </p:spPr>
        <p:txBody>
          <a:bodyPr>
            <a:noAutofit/>
          </a:bodyPr>
          <a:lstStyle/>
          <a:p>
            <a:r>
              <a:rPr lang="en-US" sz="2000" dirty="0" smtClean="0">
                <a:latin typeface="Times New Roman" pitchFamily="18" charset="0"/>
                <a:cs typeface="Times New Roman" pitchFamily="18" charset="0"/>
              </a:rPr>
              <a:t>INCTO Effective Reflectivity Cross-Track Dependence for February and May 2012</a:t>
            </a:r>
            <a:endParaRPr lang="en-US" sz="2000" dirty="0">
              <a:latin typeface="Times New Roman" pitchFamily="18" charset="0"/>
              <a:cs typeface="Times New Roman" pitchFamily="18" charset="0"/>
            </a:endParaRPr>
          </a:p>
        </p:txBody>
      </p:sp>
      <p:grpSp>
        <p:nvGrpSpPr>
          <p:cNvPr id="13" name="Group 12"/>
          <p:cNvGrpSpPr/>
          <p:nvPr/>
        </p:nvGrpSpPr>
        <p:grpSpPr>
          <a:xfrm>
            <a:off x="685800" y="228600"/>
            <a:ext cx="7391400" cy="5715000"/>
            <a:chOff x="0" y="533400"/>
            <a:chExt cx="7391400" cy="5715000"/>
          </a:xfrm>
        </p:grpSpPr>
        <p:pic>
          <p:nvPicPr>
            <p:cNvPr id="221188" name="Picture 4" descr="http://www.star.nesdis.noaa.gov/smcd/spb/wyu/OMPS/TOZ/incto/4wkMean/ref/4wklymean.tropics.Ref_INCTO.2.2012.png"/>
            <p:cNvPicPr>
              <a:picLocks noChangeAspect="1" noChangeArrowheads="1"/>
            </p:cNvPicPr>
            <p:nvPr/>
          </p:nvPicPr>
          <p:blipFill>
            <a:blip r:embed="rId3" cstate="print">
              <a:clrChange>
                <a:clrFrom>
                  <a:srgbClr val="FFFFFF"/>
                </a:clrFrom>
                <a:clrTo>
                  <a:srgbClr val="FFFFFF">
                    <a:alpha val="0"/>
                  </a:srgbClr>
                </a:clrTo>
              </a:clrChange>
              <a:lum bright="-20000" contrast="40000"/>
            </a:blip>
            <a:srcRect l="3000"/>
            <a:stretch>
              <a:fillRect/>
            </a:stretch>
          </p:blipFill>
          <p:spPr bwMode="auto">
            <a:xfrm>
              <a:off x="0" y="533400"/>
              <a:ext cx="7391400" cy="5715000"/>
            </a:xfrm>
            <a:prstGeom prst="rect">
              <a:avLst/>
            </a:prstGeom>
            <a:noFill/>
          </p:spPr>
        </p:pic>
        <p:cxnSp>
          <p:nvCxnSpPr>
            <p:cNvPr id="10" name="Straight Connector 9"/>
            <p:cNvCxnSpPr/>
            <p:nvPr/>
          </p:nvCxnSpPr>
          <p:spPr>
            <a:xfrm>
              <a:off x="609600" y="2544096"/>
              <a:ext cx="617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8148" y="4100052"/>
              <a:ext cx="6172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71600" y="1524000"/>
              <a:ext cx="4360551" cy="369332"/>
            </a:xfrm>
            <a:prstGeom prst="rect">
              <a:avLst/>
            </a:prstGeom>
            <a:solidFill>
              <a:schemeClr val="bg1"/>
            </a:solidFill>
          </p:spPr>
          <p:txBody>
            <a:bodyPr wrap="square" rtlCol="0">
              <a:spAutoFit/>
            </a:bodyPr>
            <a:lstStyle/>
            <a:p>
              <a:r>
                <a:rPr lang="en-US" dirty="0" smtClean="0"/>
                <a:t>                 </a:t>
              </a:r>
              <a:endParaRPr lang="en-US" dirty="0"/>
            </a:p>
          </p:txBody>
        </p:sp>
        <p:pic>
          <p:nvPicPr>
            <p:cNvPr id="221186" name="Picture 2" descr="http://www.star.nesdis.noaa.gov/smcd/spb/wyu/OMPS/TOZ/incto/4wkMean/ref/4wklymean.tropics.Ref_INCTO.5.2012.png"/>
            <p:cNvPicPr>
              <a:picLocks noChangeAspect="1" noChangeArrowheads="1"/>
            </p:cNvPicPr>
            <p:nvPr/>
          </p:nvPicPr>
          <p:blipFill>
            <a:blip r:embed="rId4" cstate="print">
              <a:lum bright="-20000" contrast="40000"/>
            </a:blip>
            <a:srcRect l="10000" t="40800" r="7000" b="25867"/>
            <a:stretch>
              <a:fillRect/>
            </a:stretch>
          </p:blipFill>
          <p:spPr bwMode="auto">
            <a:xfrm>
              <a:off x="533400" y="1295400"/>
              <a:ext cx="6324600" cy="1905000"/>
            </a:xfrm>
            <a:prstGeom prst="rect">
              <a:avLst/>
            </a:prstGeom>
            <a:noFill/>
          </p:spPr>
        </p:pic>
      </p:grpSp>
      <p:sp>
        <p:nvSpPr>
          <p:cNvPr id="14" name="TextBox 13"/>
          <p:cNvSpPr txBox="1"/>
          <p:nvPr/>
        </p:nvSpPr>
        <p:spPr>
          <a:xfrm>
            <a:off x="5207713" y="762000"/>
            <a:ext cx="1947906" cy="830997"/>
          </a:xfrm>
          <a:prstGeom prst="rect">
            <a:avLst/>
          </a:prstGeom>
          <a:solidFill>
            <a:schemeClr val="bg1"/>
          </a:solidFill>
        </p:spPr>
        <p:txBody>
          <a:bodyPr wrap="none" rtlCol="0">
            <a:spAutoFit/>
          </a:bodyPr>
          <a:lstStyle/>
          <a:p>
            <a:r>
              <a:rPr lang="en-US" sz="2400" dirty="0" smtClean="0"/>
              <a:t>Black  Week 1</a:t>
            </a:r>
          </a:p>
          <a:p>
            <a:r>
              <a:rPr lang="en-US" sz="2400" dirty="0" smtClean="0">
                <a:solidFill>
                  <a:schemeClr val="tx2">
                    <a:lumMod val="60000"/>
                    <a:lumOff val="40000"/>
                  </a:schemeClr>
                </a:solidFill>
              </a:rPr>
              <a:t>Blue    Week 2</a:t>
            </a:r>
          </a:p>
        </p:txBody>
      </p:sp>
      <p:sp>
        <p:nvSpPr>
          <p:cNvPr id="16" name="TextBox 15"/>
          <p:cNvSpPr txBox="1"/>
          <p:nvPr/>
        </p:nvSpPr>
        <p:spPr>
          <a:xfrm>
            <a:off x="5207713" y="2362200"/>
            <a:ext cx="1955087" cy="830997"/>
          </a:xfrm>
          <a:prstGeom prst="rect">
            <a:avLst/>
          </a:prstGeom>
          <a:solidFill>
            <a:schemeClr val="bg1"/>
          </a:solidFill>
        </p:spPr>
        <p:txBody>
          <a:bodyPr wrap="none" rtlCol="0">
            <a:spAutoFit/>
          </a:bodyPr>
          <a:lstStyle/>
          <a:p>
            <a:r>
              <a:rPr lang="en-US" sz="2400" dirty="0" smtClean="0">
                <a:solidFill>
                  <a:srgbClr val="99FF66"/>
                </a:solidFill>
              </a:rPr>
              <a:t>Green Week 3</a:t>
            </a:r>
          </a:p>
          <a:p>
            <a:r>
              <a:rPr lang="en-US" sz="2400" dirty="0" smtClean="0">
                <a:solidFill>
                  <a:srgbClr val="FF0000"/>
                </a:solidFill>
              </a:rPr>
              <a:t>Red     Week 4</a:t>
            </a:r>
          </a:p>
        </p:txBody>
      </p:sp>
      <p:cxnSp>
        <p:nvCxnSpPr>
          <p:cNvPr id="18" name="Straight Connector 17"/>
          <p:cNvCxnSpPr/>
          <p:nvPr/>
        </p:nvCxnSpPr>
        <p:spPr>
          <a:xfrm>
            <a:off x="1295400" y="2233246"/>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0800000">
            <a:off x="605134" y="2362200"/>
            <a:ext cx="461665" cy="1390637"/>
          </a:xfrm>
          <a:prstGeom prst="rect">
            <a:avLst/>
          </a:prstGeom>
          <a:solidFill>
            <a:schemeClr val="bg1"/>
          </a:solidFill>
        </p:spPr>
        <p:txBody>
          <a:bodyPr vert="eaVert" wrap="none" rtlCol="0">
            <a:spAutoFit/>
          </a:bodyPr>
          <a:lstStyle/>
          <a:p>
            <a:r>
              <a:rPr lang="en-US" dirty="0" smtClean="0"/>
              <a:t>Reflectivity, %</a:t>
            </a:r>
            <a:endParaRPr lang="en-US" dirty="0"/>
          </a:p>
        </p:txBody>
      </p:sp>
      <p:sp>
        <p:nvSpPr>
          <p:cNvPr id="15" name="Text Box 11"/>
          <p:cNvSpPr txBox="1">
            <a:spLocks noChangeArrowheads="1"/>
          </p:cNvSpPr>
          <p:nvPr/>
        </p:nvSpPr>
        <p:spPr bwMode="auto">
          <a:xfrm>
            <a:off x="1371600" y="609600"/>
            <a:ext cx="3613507" cy="954982"/>
          </a:xfrm>
          <a:prstGeom prst="rect">
            <a:avLst/>
          </a:prstGeom>
          <a:noFill/>
          <a:ln w="9525">
            <a:noFill/>
            <a:miter lim="800000"/>
            <a:headEnd/>
            <a:tailEnd/>
          </a:ln>
        </p:spPr>
        <p:txBody>
          <a:bodyPr wrap="none" lIns="397106" tIns="198553" rIns="397106" bIns="198553">
            <a:spAutoFit/>
          </a:bodyPr>
          <a:lstStyle/>
          <a:p>
            <a:r>
              <a:rPr lang="en-US" sz="3600" dirty="0" smtClean="0"/>
              <a:t>Shifted up 20%</a:t>
            </a:r>
            <a:endParaRPr lang="en-US" sz="3600" dirty="0"/>
          </a:p>
        </p:txBody>
      </p:sp>
      <p:cxnSp>
        <p:nvCxnSpPr>
          <p:cNvPr id="17" name="Straight Arrow Connector 16"/>
          <p:cNvCxnSpPr/>
          <p:nvPr/>
        </p:nvCxnSpPr>
        <p:spPr>
          <a:xfrm flipV="1">
            <a:off x="1600200" y="762000"/>
            <a:ext cx="0" cy="1676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r>
              <a:rPr lang="en-US" sz="2800" dirty="0" smtClean="0"/>
              <a:t>INCTO/OOTCO Summary of Findings and Recommendations</a:t>
            </a:r>
            <a:endParaRPr lang="en-US" sz="2800" dirty="0"/>
          </a:p>
        </p:txBody>
      </p:sp>
      <p:sp>
        <p:nvSpPr>
          <p:cNvPr id="3" name="Content Placeholder 2"/>
          <p:cNvSpPr>
            <a:spLocks noGrp="1"/>
          </p:cNvSpPr>
          <p:nvPr>
            <p:ph idx="1"/>
          </p:nvPr>
        </p:nvSpPr>
        <p:spPr>
          <a:xfrm>
            <a:off x="0" y="457200"/>
            <a:ext cx="9144000" cy="6400800"/>
          </a:xfrm>
        </p:spPr>
        <p:txBody>
          <a:bodyPr>
            <a:noAutofit/>
          </a:bodyPr>
          <a:lstStyle/>
          <a:p>
            <a:pPr>
              <a:spcBef>
                <a:spcPts val="0"/>
              </a:spcBef>
            </a:pPr>
            <a:r>
              <a:rPr lang="en-US" sz="2000" dirty="0" smtClean="0"/>
              <a:t>OMPS </a:t>
            </a:r>
            <a:r>
              <a:rPr lang="en-US" sz="2000" dirty="0" smtClean="0"/>
              <a:t>Nadir Mapper (NM) Total Colum (TC) First </a:t>
            </a:r>
            <a:r>
              <a:rPr lang="en-US" sz="2000" dirty="0" smtClean="0"/>
              <a:t>Guess IP (INCTO)</a:t>
            </a:r>
          </a:p>
          <a:p>
            <a:pPr lvl="1">
              <a:spcBef>
                <a:spcPts val="0"/>
              </a:spcBef>
              <a:buNone/>
            </a:pPr>
            <a:r>
              <a:rPr lang="en-US" sz="1600" dirty="0" smtClean="0"/>
              <a:t>The INCTO product is producing reasonable values for total column ozone, effective reflectivity and aerosol index values. Most error flags are functioning as designed. Several problems with the product have been identified and there is progress on implementing corrections and adjustments. </a:t>
            </a:r>
          </a:p>
          <a:p>
            <a:pPr lvl="1">
              <a:spcBef>
                <a:spcPts val="0"/>
              </a:spcBef>
              <a:buNone/>
            </a:pPr>
            <a:r>
              <a:rPr lang="en-US" sz="1600" dirty="0" smtClean="0">
                <a:solidFill>
                  <a:srgbClr val="00B0F0"/>
                </a:solidFill>
              </a:rPr>
              <a:t>The OMPS Team recommends that the INCTO Product be promoted to Beta Maturity. </a:t>
            </a:r>
          </a:p>
          <a:p>
            <a:pPr>
              <a:spcBef>
                <a:spcPts val="0"/>
              </a:spcBef>
            </a:pPr>
            <a:r>
              <a:rPr lang="en-US" sz="2000" dirty="0" smtClean="0"/>
              <a:t>Monitoring Figures are available at</a:t>
            </a:r>
          </a:p>
          <a:p>
            <a:pPr marL="0" lvl="1">
              <a:spcBef>
                <a:spcPts val="0"/>
              </a:spcBef>
              <a:buNone/>
            </a:pPr>
            <a:r>
              <a:rPr lang="en-US" sz="1800" dirty="0" smtClean="0">
                <a:hlinkClick r:id="rId2"/>
              </a:rPr>
              <a:t>http://www.star.nesdis.noaa.gov/icvs/PROD/proOMPSbeta.TOZ_INCTO.php</a:t>
            </a:r>
            <a:endParaRPr lang="en-US" sz="3200" dirty="0" smtClean="0"/>
          </a:p>
          <a:p>
            <a:pPr>
              <a:spcBef>
                <a:spcPts val="0"/>
              </a:spcBef>
            </a:pPr>
            <a:r>
              <a:rPr lang="en-US" sz="2000" dirty="0" smtClean="0"/>
              <a:t>OMPS </a:t>
            </a:r>
            <a:r>
              <a:rPr lang="en-US" sz="2000" dirty="0" smtClean="0"/>
              <a:t>Nadir Mapper (NM) Total Colum (TC) </a:t>
            </a:r>
            <a:r>
              <a:rPr lang="en-US" sz="2000" dirty="0" smtClean="0"/>
              <a:t>EDR (OOTCO) Status</a:t>
            </a:r>
          </a:p>
          <a:p>
            <a:pPr lvl="1">
              <a:spcBef>
                <a:spcPts val="0"/>
              </a:spcBef>
              <a:buNone/>
            </a:pPr>
            <a:r>
              <a:rPr lang="en-US" sz="1600" dirty="0" smtClean="0"/>
              <a:t>The OMPS NM EDR product (OOCTO) uses the same algorithm and measurements as the INCTO product. Differences are present because of the use of external data, e.g., </a:t>
            </a:r>
            <a:r>
              <a:rPr lang="en-US" sz="1600" dirty="0" err="1" smtClean="0"/>
              <a:t>CrIS</a:t>
            </a:r>
            <a:r>
              <a:rPr lang="en-US" sz="1600" dirty="0" smtClean="0"/>
              <a:t> Temperature Profiles and VIIRS Cloud Top Pressures are used in OOTCO in place of forecasts or </a:t>
            </a:r>
            <a:r>
              <a:rPr lang="en-US" sz="1600" dirty="0" err="1" smtClean="0"/>
              <a:t>climatologies</a:t>
            </a:r>
            <a:r>
              <a:rPr lang="en-US" sz="1600" dirty="0" smtClean="0"/>
              <a:t>. We plan to replace the VIIRS cloud top pressure initially with the UV climatology and eventually with OMPS-measurement-based estimates. We need to turn off the use of the VIIRS cloud fraction in the algorithm as applied for OOCTO. It is producing significant errors in the retrieval product. </a:t>
            </a:r>
          </a:p>
          <a:p>
            <a:pPr lvl="1">
              <a:spcBef>
                <a:spcPts val="0"/>
              </a:spcBef>
              <a:buNone/>
            </a:pPr>
            <a:r>
              <a:rPr lang="en-US" sz="1600" dirty="0" smtClean="0">
                <a:solidFill>
                  <a:srgbClr val="00B0F0"/>
                </a:solidFill>
              </a:rPr>
              <a:t>The OOTCO product is producing erroneous values but also satisfies the Beta Maturity standard. </a:t>
            </a:r>
            <a:r>
              <a:rPr lang="en-US" sz="1600" dirty="0" smtClean="0"/>
              <a:t>The inputs and corrections needed to improve the product are known.</a:t>
            </a:r>
          </a:p>
          <a:p>
            <a:pPr>
              <a:spcBef>
                <a:spcPts val="0"/>
              </a:spcBef>
            </a:pPr>
            <a:r>
              <a:rPr lang="en-US" sz="2000" dirty="0" smtClean="0"/>
              <a:t>Upgrade to V8TOZ</a:t>
            </a:r>
          </a:p>
          <a:p>
            <a:pPr lvl="1">
              <a:spcBef>
                <a:spcPts val="0"/>
              </a:spcBef>
              <a:buNone/>
            </a:pPr>
            <a:r>
              <a:rPr lang="en-US" sz="1600" dirty="0" smtClean="0"/>
              <a:t>The team is investigating an upgrade from the OMPS EDR multiple triplet algorithm to the V8TOZ algorithm currently in use with SBUV/2, OMI and GOME-2 measurements for climate data records and operational products. As of July 1, 2012, the V8TOZ algorithm has been used to process the first five months of OMPS data independently at NOAA STAR and the NASA Ozone PEATE. The OMPS NPP Science Team is adapting OMI algorithms to create better cloud top pressures, aerosol indices and SO2 indices from the OMPS measurements for use with the V8 algorithm. </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38200" y="304800"/>
            <a:ext cx="7391400" cy="5638800"/>
            <a:chOff x="838200" y="304800"/>
            <a:chExt cx="7391400" cy="5638800"/>
          </a:xfrm>
        </p:grpSpPr>
        <p:pic>
          <p:nvPicPr>
            <p:cNvPr id="2050" name="Picture 2" descr="http://www.star.nesdis.noaa.gov/smcd/spb/wyu/OMPS/TOZ/incto/4wkMean/ai/4wklymean.tropics.AI_INCTO.5.2012.png"/>
            <p:cNvPicPr>
              <a:picLocks noChangeAspect="1" noChangeArrowheads="1"/>
            </p:cNvPicPr>
            <p:nvPr/>
          </p:nvPicPr>
          <p:blipFill>
            <a:blip r:embed="rId3" cstate="print">
              <a:lum bright="-20000" contrast="40000"/>
            </a:blip>
            <a:srcRect l="3000" t="1333"/>
            <a:stretch>
              <a:fillRect/>
            </a:stretch>
          </p:blipFill>
          <p:spPr bwMode="auto">
            <a:xfrm>
              <a:off x="838200" y="304800"/>
              <a:ext cx="7391400" cy="5638800"/>
            </a:xfrm>
            <a:prstGeom prst="rect">
              <a:avLst/>
            </a:prstGeom>
            <a:noFill/>
          </p:spPr>
        </p:pic>
        <p:pic>
          <p:nvPicPr>
            <p:cNvPr id="2052" name="Picture 4" descr="http://www.star.nesdis.noaa.gov/smcd/spb/wyu/OMPS/TOZ/incto/4wkMean/ai/4wklymean.tropics.AI_INCTO.2.2012.png"/>
            <p:cNvPicPr>
              <a:picLocks noChangeAspect="1" noChangeArrowheads="1"/>
            </p:cNvPicPr>
            <p:nvPr/>
          </p:nvPicPr>
          <p:blipFill>
            <a:blip r:embed="rId4" cstate="print">
              <a:clrChange>
                <a:clrFrom>
                  <a:srgbClr val="FFFFFF"/>
                </a:clrFrom>
                <a:clrTo>
                  <a:srgbClr val="FFFFFF">
                    <a:alpha val="0"/>
                  </a:srgbClr>
                </a:clrTo>
              </a:clrChange>
              <a:lum bright="-20000" contrast="40000"/>
            </a:blip>
            <a:srcRect l="10800" t="27200" r="9000" b="27200"/>
            <a:stretch>
              <a:fillRect/>
            </a:stretch>
          </p:blipFill>
          <p:spPr bwMode="auto">
            <a:xfrm>
              <a:off x="1368083" y="2743200"/>
              <a:ext cx="6111240" cy="2606012"/>
            </a:xfrm>
            <a:prstGeom prst="rect">
              <a:avLst/>
            </a:prstGeom>
            <a:noFill/>
          </p:spPr>
        </p:pic>
        <p:sp>
          <p:nvSpPr>
            <p:cNvPr id="7" name="Text Box 7"/>
            <p:cNvSpPr txBox="1">
              <a:spLocks noChangeArrowheads="1"/>
            </p:cNvSpPr>
            <p:nvPr/>
          </p:nvSpPr>
          <p:spPr bwMode="auto">
            <a:xfrm>
              <a:off x="4343400" y="777020"/>
              <a:ext cx="2554051" cy="1508980"/>
            </a:xfrm>
            <a:prstGeom prst="rect">
              <a:avLst/>
            </a:prstGeom>
            <a:solidFill>
              <a:schemeClr val="bg1"/>
            </a:solidFill>
            <a:ln w="9525">
              <a:noFill/>
              <a:miter lim="800000"/>
              <a:headEnd/>
              <a:tailEnd/>
            </a:ln>
          </p:spPr>
          <p:txBody>
            <a:bodyPr wrap="none" lIns="397106" tIns="198553" rIns="397106" bIns="198553">
              <a:spAutoFit/>
            </a:bodyPr>
            <a:lstStyle/>
            <a:p>
              <a:r>
                <a:rPr lang="en-US" sz="3600" dirty="0" smtClean="0"/>
                <a:t>|Lat|&lt;20</a:t>
              </a:r>
            </a:p>
            <a:p>
              <a:r>
                <a:rPr lang="en-US" sz="3600" dirty="0" smtClean="0"/>
                <a:t>Lon&lt;-100</a:t>
              </a:r>
              <a:endParaRPr lang="en-US" sz="3600" dirty="0"/>
            </a:p>
          </p:txBody>
        </p:sp>
        <p:sp>
          <p:nvSpPr>
            <p:cNvPr id="8" name="TextBox 7"/>
            <p:cNvSpPr txBox="1"/>
            <p:nvPr/>
          </p:nvSpPr>
          <p:spPr>
            <a:xfrm>
              <a:off x="1996163" y="700820"/>
              <a:ext cx="2118637" cy="1569660"/>
            </a:xfrm>
            <a:prstGeom prst="rect">
              <a:avLst/>
            </a:prstGeom>
            <a:solidFill>
              <a:schemeClr val="bg1"/>
            </a:solidFill>
          </p:spPr>
          <p:txBody>
            <a:bodyPr wrap="none" rtlCol="0">
              <a:spAutoFit/>
            </a:bodyPr>
            <a:lstStyle/>
            <a:p>
              <a:r>
                <a:rPr lang="en-US" sz="2400" dirty="0" smtClean="0"/>
                <a:t>Black  Week 1</a:t>
              </a:r>
            </a:p>
            <a:p>
              <a:r>
                <a:rPr lang="en-US" sz="2400" dirty="0" smtClean="0">
                  <a:solidFill>
                    <a:schemeClr val="tx2">
                      <a:lumMod val="60000"/>
                      <a:lumOff val="40000"/>
                    </a:schemeClr>
                  </a:solidFill>
                </a:rPr>
                <a:t>Blue    Week 2</a:t>
              </a:r>
            </a:p>
            <a:p>
              <a:r>
                <a:rPr lang="en-US" sz="2400" dirty="0" smtClean="0">
                  <a:solidFill>
                    <a:srgbClr val="99FF66"/>
                  </a:solidFill>
                </a:rPr>
                <a:t>Green Week 3</a:t>
              </a:r>
            </a:p>
            <a:p>
              <a:r>
                <a:rPr lang="en-US" sz="2400" dirty="0" smtClean="0">
                  <a:solidFill>
                    <a:srgbClr val="FF0000"/>
                  </a:solidFill>
                </a:rPr>
                <a:t>Red     Week 4</a:t>
              </a:r>
            </a:p>
          </p:txBody>
        </p:sp>
      </p:grpSp>
      <p:sp>
        <p:nvSpPr>
          <p:cNvPr id="10" name="Title 1"/>
          <p:cNvSpPr>
            <a:spLocks noGrp="1"/>
          </p:cNvSpPr>
          <p:nvPr>
            <p:ph type="title"/>
          </p:nvPr>
        </p:nvSpPr>
        <p:spPr>
          <a:xfrm>
            <a:off x="0" y="0"/>
            <a:ext cx="9144000" cy="457200"/>
          </a:xfrm>
        </p:spPr>
        <p:txBody>
          <a:bodyPr>
            <a:noAutofit/>
          </a:bodyPr>
          <a:lstStyle/>
          <a:p>
            <a:r>
              <a:rPr lang="en-US" sz="2000" dirty="0" smtClean="0">
                <a:latin typeface="Times New Roman" pitchFamily="18" charset="0"/>
                <a:cs typeface="Times New Roman" pitchFamily="18" charset="0"/>
              </a:rPr>
              <a:t>INCTO Aerosol Index Cross-Track Dependence for February and May 2012</a:t>
            </a:r>
            <a:endParaRPr lang="en-US" sz="2000" dirty="0">
              <a:latin typeface="Times New Roman" pitchFamily="18" charset="0"/>
              <a:cs typeface="Times New Roman" pitchFamily="18" charset="0"/>
            </a:endParaRPr>
          </a:p>
        </p:txBody>
      </p:sp>
      <p:sp>
        <p:nvSpPr>
          <p:cNvPr id="11" name="Title 1"/>
          <p:cNvSpPr txBox="1">
            <a:spLocks/>
          </p:cNvSpPr>
          <p:nvPr/>
        </p:nvSpPr>
        <p:spPr>
          <a:xfrm>
            <a:off x="304800" y="5715000"/>
            <a:ext cx="8610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j-lt"/>
                <a:ea typeface="+mj-ea"/>
                <a:cs typeface="+mj-cs"/>
              </a:rPr>
              <a:t>Weekly average Aerosol Index values, for February (bottom four) and May (top four) for a latitude / longitude box in the Equatorial Pacific versus cross track pixel. The bottom lines for February are offset by -1 from the y-axis scale.  The larger variation for the February results for pixels 9 to 14 are probably due to Sun Glint effects.</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 Box 11"/>
          <p:cNvSpPr txBox="1">
            <a:spLocks noChangeArrowheads="1"/>
          </p:cNvSpPr>
          <p:nvPr/>
        </p:nvSpPr>
        <p:spPr bwMode="auto">
          <a:xfrm>
            <a:off x="1143000" y="4455218"/>
            <a:ext cx="3951548" cy="954982"/>
          </a:xfrm>
          <a:prstGeom prst="rect">
            <a:avLst/>
          </a:prstGeom>
          <a:noFill/>
          <a:ln w="9525">
            <a:noFill/>
            <a:miter lim="800000"/>
            <a:headEnd/>
            <a:tailEnd/>
          </a:ln>
        </p:spPr>
        <p:txBody>
          <a:bodyPr wrap="none" lIns="397106" tIns="198553" rIns="397106" bIns="198553">
            <a:spAutoFit/>
          </a:bodyPr>
          <a:lstStyle/>
          <a:p>
            <a:r>
              <a:rPr lang="en-US" sz="3600" dirty="0" smtClean="0"/>
              <a:t>Shifted down 1%</a:t>
            </a:r>
            <a:endParaRPr lang="en-US" sz="3600" dirty="0"/>
          </a:p>
        </p:txBody>
      </p:sp>
      <p:cxnSp>
        <p:nvCxnSpPr>
          <p:cNvPr id="13" name="Straight Arrow Connector 12"/>
          <p:cNvCxnSpPr/>
          <p:nvPr/>
        </p:nvCxnSpPr>
        <p:spPr>
          <a:xfrm>
            <a:off x="4876800" y="4191000"/>
            <a:ext cx="1"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http://www.star.nesdis.noaa.gov/smcd/spb/wyu/OMPS/4wkMean/Incto/to/4wklymean.tropics.TO_INCTO.4.2012.png"/>
          <p:cNvPicPr>
            <a:picLocks noChangeAspect="1" noChangeArrowheads="1"/>
          </p:cNvPicPr>
          <p:nvPr/>
        </p:nvPicPr>
        <p:blipFill>
          <a:blip r:embed="rId3" cstate="print"/>
          <a:srcRect r="1000" b="2666"/>
          <a:stretch>
            <a:fillRect/>
          </a:stretch>
        </p:blipFill>
        <p:spPr bwMode="auto">
          <a:xfrm>
            <a:off x="762000" y="228600"/>
            <a:ext cx="7543800" cy="5562600"/>
          </a:xfrm>
          <a:prstGeom prst="rect">
            <a:avLst/>
          </a:prstGeom>
          <a:noFill/>
        </p:spPr>
      </p:pic>
      <p:sp>
        <p:nvSpPr>
          <p:cNvPr id="2" name="Title 1"/>
          <p:cNvSpPr>
            <a:spLocks noGrp="1"/>
          </p:cNvSpPr>
          <p:nvPr>
            <p:ph type="title"/>
          </p:nvPr>
        </p:nvSpPr>
        <p:spPr>
          <a:xfrm>
            <a:off x="457200" y="0"/>
            <a:ext cx="8229600" cy="381000"/>
          </a:xfrm>
        </p:spPr>
        <p:txBody>
          <a:bodyPr>
            <a:noAutofit/>
          </a:bodyPr>
          <a:lstStyle/>
          <a:p>
            <a:r>
              <a:rPr lang="en-US" sz="2400" dirty="0" smtClean="0"/>
              <a:t>INCTO Cross-Track Ozone Dependence</a:t>
            </a:r>
            <a:endParaRPr lang="en-US" sz="2400" dirty="0"/>
          </a:p>
        </p:txBody>
      </p:sp>
      <p:sp>
        <p:nvSpPr>
          <p:cNvPr id="5" name="Rectangle 4"/>
          <p:cNvSpPr/>
          <p:nvPr/>
        </p:nvSpPr>
        <p:spPr>
          <a:xfrm>
            <a:off x="152400" y="5791200"/>
            <a:ext cx="8915400" cy="1077218"/>
          </a:xfrm>
          <a:prstGeom prst="rect">
            <a:avLst/>
          </a:prstGeom>
        </p:spPr>
        <p:txBody>
          <a:bodyPr wrap="square">
            <a:spAutoFit/>
          </a:bodyPr>
          <a:lstStyle/>
          <a:p>
            <a:pPr eaLnBrk="0" hangingPunct="0"/>
            <a:r>
              <a:rPr lang="en-US" sz="1600" dirty="0" smtClean="0">
                <a:latin typeface="Times New Roman" pitchFamily="18" charset="0"/>
                <a:cs typeface="Times New Roman" pitchFamily="18" charset="0"/>
              </a:rPr>
              <a:t>April (bottom) and May (top – shifted up by 10 DU) weekly-mean total column ozone (OMPS Nadir Mapper First-Guess Multiple-Triplet algorithm retrievals) as a function of the cross-track view angle for a Latitude/Longitude in the Equatorial Pacific. The persistent cross-track bias could be caused by deficiencies in the initial calibration or solar data values. </a:t>
            </a:r>
            <a:endParaRPr lang="en-US" sz="1600" dirty="0">
              <a:latin typeface="Times New Roman" pitchFamily="18" charset="0"/>
              <a:cs typeface="Times New Roman" pitchFamily="18" charset="0"/>
            </a:endParaRPr>
          </a:p>
        </p:txBody>
      </p:sp>
      <p:sp>
        <p:nvSpPr>
          <p:cNvPr id="8" name="Text Box 7"/>
          <p:cNvSpPr txBox="1">
            <a:spLocks noChangeArrowheads="1"/>
          </p:cNvSpPr>
          <p:nvPr/>
        </p:nvSpPr>
        <p:spPr bwMode="auto">
          <a:xfrm>
            <a:off x="1905000" y="3581400"/>
            <a:ext cx="2554051" cy="1508980"/>
          </a:xfrm>
          <a:prstGeom prst="rect">
            <a:avLst/>
          </a:prstGeom>
          <a:noFill/>
          <a:ln w="9525">
            <a:noFill/>
            <a:miter lim="800000"/>
            <a:headEnd/>
            <a:tailEnd/>
          </a:ln>
        </p:spPr>
        <p:txBody>
          <a:bodyPr wrap="none" lIns="397106" tIns="198553" rIns="397106" bIns="198553">
            <a:spAutoFit/>
          </a:bodyPr>
          <a:lstStyle/>
          <a:p>
            <a:r>
              <a:rPr lang="en-US" sz="3600" dirty="0" smtClean="0"/>
              <a:t>|Lat|&lt;20</a:t>
            </a:r>
          </a:p>
          <a:p>
            <a:r>
              <a:rPr lang="en-US" sz="3600" dirty="0" smtClean="0"/>
              <a:t>Lon&lt;-100</a:t>
            </a:r>
            <a:endParaRPr lang="en-US" sz="3600" dirty="0"/>
          </a:p>
        </p:txBody>
      </p:sp>
      <p:sp>
        <p:nvSpPr>
          <p:cNvPr id="9" name="Line 10"/>
          <p:cNvSpPr>
            <a:spLocks noChangeShapeType="1"/>
          </p:cNvSpPr>
          <p:nvPr/>
        </p:nvSpPr>
        <p:spPr bwMode="auto">
          <a:xfrm>
            <a:off x="4343400" y="3398520"/>
            <a:ext cx="0" cy="411480"/>
          </a:xfrm>
          <a:prstGeom prst="line">
            <a:avLst/>
          </a:prstGeom>
          <a:noFill/>
          <a:ln w="19050">
            <a:solidFill>
              <a:schemeClr val="tx1"/>
            </a:solidFill>
            <a:round/>
            <a:headEnd type="stealth" w="lg" len="lg"/>
            <a:tailEnd type="stealth" w="lg" len="lg"/>
          </a:ln>
        </p:spPr>
        <p:txBody>
          <a:bodyPr lIns="397106" tIns="198553" rIns="397106" bIns="198553"/>
          <a:lstStyle/>
          <a:p>
            <a:endParaRPr lang="en-US" dirty="0"/>
          </a:p>
        </p:txBody>
      </p:sp>
      <p:sp>
        <p:nvSpPr>
          <p:cNvPr id="10" name="Text Box 11"/>
          <p:cNvSpPr txBox="1">
            <a:spLocks noChangeArrowheads="1"/>
          </p:cNvSpPr>
          <p:nvPr/>
        </p:nvSpPr>
        <p:spPr bwMode="auto">
          <a:xfrm>
            <a:off x="4120175" y="3083618"/>
            <a:ext cx="1366225" cy="954982"/>
          </a:xfrm>
          <a:prstGeom prst="rect">
            <a:avLst/>
          </a:prstGeom>
          <a:noFill/>
          <a:ln w="9525">
            <a:noFill/>
            <a:miter lim="800000"/>
            <a:headEnd/>
            <a:tailEnd/>
          </a:ln>
        </p:spPr>
        <p:txBody>
          <a:bodyPr wrap="none" lIns="397106" tIns="198553" rIns="397106" bIns="198553">
            <a:spAutoFit/>
          </a:bodyPr>
          <a:lstStyle/>
          <a:p>
            <a:r>
              <a:rPr lang="en-US" sz="3600" dirty="0" smtClean="0"/>
              <a:t>2%</a:t>
            </a:r>
            <a:endParaRPr lang="en-US" sz="3600" dirty="0"/>
          </a:p>
        </p:txBody>
      </p:sp>
      <p:sp>
        <p:nvSpPr>
          <p:cNvPr id="11" name="Text Box 12"/>
          <p:cNvSpPr txBox="1">
            <a:spLocks noChangeArrowheads="1"/>
          </p:cNvSpPr>
          <p:nvPr/>
        </p:nvSpPr>
        <p:spPr bwMode="auto">
          <a:xfrm rot="10800000">
            <a:off x="609600" y="1600200"/>
            <a:ext cx="600342" cy="2997872"/>
          </a:xfrm>
          <a:prstGeom prst="rect">
            <a:avLst/>
          </a:prstGeom>
          <a:solidFill>
            <a:schemeClr val="bg1"/>
          </a:solidFill>
          <a:ln w="9525">
            <a:noFill/>
            <a:miter lim="800000"/>
            <a:headEnd/>
            <a:tailEnd/>
          </a:ln>
        </p:spPr>
        <p:txBody>
          <a:bodyPr vert="eaVert" wrap="none" lIns="0" tIns="0" rIns="0" bIns="0">
            <a:spAutoFit/>
          </a:bodyPr>
          <a:lstStyle/>
          <a:p>
            <a:r>
              <a:rPr lang="en-US" sz="3600" dirty="0"/>
              <a:t>Total Ozone, DU</a:t>
            </a:r>
          </a:p>
        </p:txBody>
      </p:sp>
      <p:sp>
        <p:nvSpPr>
          <p:cNvPr id="14" name="TextBox 13"/>
          <p:cNvSpPr txBox="1"/>
          <p:nvPr/>
        </p:nvSpPr>
        <p:spPr>
          <a:xfrm>
            <a:off x="5486400" y="3657600"/>
            <a:ext cx="2118637" cy="1569660"/>
          </a:xfrm>
          <a:prstGeom prst="rect">
            <a:avLst/>
          </a:prstGeom>
          <a:noFill/>
        </p:spPr>
        <p:txBody>
          <a:bodyPr wrap="none" rtlCol="0">
            <a:spAutoFit/>
          </a:bodyPr>
          <a:lstStyle/>
          <a:p>
            <a:r>
              <a:rPr lang="en-US" sz="2400" dirty="0" smtClean="0"/>
              <a:t>Black  Week 1</a:t>
            </a:r>
          </a:p>
          <a:p>
            <a:r>
              <a:rPr lang="en-US" sz="2400" dirty="0" smtClean="0">
                <a:solidFill>
                  <a:schemeClr val="tx2">
                    <a:lumMod val="60000"/>
                    <a:lumOff val="40000"/>
                  </a:schemeClr>
                </a:solidFill>
              </a:rPr>
              <a:t>Blue    Week 2</a:t>
            </a:r>
          </a:p>
          <a:p>
            <a:r>
              <a:rPr lang="en-US" sz="2400" dirty="0" smtClean="0">
                <a:solidFill>
                  <a:srgbClr val="99FF66"/>
                </a:solidFill>
              </a:rPr>
              <a:t>Green Week 3</a:t>
            </a:r>
          </a:p>
          <a:p>
            <a:r>
              <a:rPr lang="en-US" sz="2400" dirty="0" smtClean="0">
                <a:solidFill>
                  <a:srgbClr val="FF0000"/>
                </a:solidFill>
              </a:rPr>
              <a:t>Red     Week 4</a:t>
            </a:r>
          </a:p>
        </p:txBody>
      </p:sp>
      <p:sp>
        <p:nvSpPr>
          <p:cNvPr id="16" name="TextBox 15"/>
          <p:cNvSpPr txBox="1"/>
          <p:nvPr/>
        </p:nvSpPr>
        <p:spPr>
          <a:xfrm>
            <a:off x="5029200" y="2057400"/>
            <a:ext cx="1083951" cy="369332"/>
          </a:xfrm>
          <a:prstGeom prst="rect">
            <a:avLst/>
          </a:prstGeom>
          <a:solidFill>
            <a:schemeClr val="bg1"/>
          </a:solidFill>
        </p:spPr>
        <p:txBody>
          <a:bodyPr wrap="none" rtlCol="0">
            <a:spAutoFit/>
          </a:bodyPr>
          <a:lstStyle/>
          <a:p>
            <a:r>
              <a:rPr lang="en-US" dirty="0" smtClean="0"/>
              <a:t>                 </a:t>
            </a:r>
            <a:endParaRPr lang="en-US" dirty="0"/>
          </a:p>
        </p:txBody>
      </p:sp>
      <p:pic>
        <p:nvPicPr>
          <p:cNvPr id="156674" name="Picture 2" descr="http://www.star.nesdis.noaa.gov/smcd/spb/wyu/OMPS/TOZ/incto/4wkMean/o3/4wklymean.tropics.TO_INCTO.5.2012.png"/>
          <p:cNvPicPr>
            <a:picLocks noChangeAspect="1" noChangeArrowheads="1"/>
          </p:cNvPicPr>
          <p:nvPr/>
        </p:nvPicPr>
        <p:blipFill>
          <a:blip r:embed="rId4" cstate="print">
            <a:clrChange>
              <a:clrFrom>
                <a:srgbClr val="FFFFFF"/>
              </a:clrFrom>
              <a:clrTo>
                <a:srgbClr val="FFFFFF">
                  <a:alpha val="0"/>
                </a:srgbClr>
              </a:clrTo>
            </a:clrChange>
          </a:blip>
          <a:srcRect l="10800" t="30400" b="28800"/>
          <a:stretch>
            <a:fillRect/>
          </a:stretch>
        </p:blipFill>
        <p:spPr bwMode="auto">
          <a:xfrm>
            <a:off x="1584960" y="1186374"/>
            <a:ext cx="6797040" cy="2331720"/>
          </a:xfrm>
          <a:prstGeom prst="rect">
            <a:avLst/>
          </a:prstGeom>
          <a:noFill/>
        </p:spPr>
      </p:pic>
      <p:sp>
        <p:nvSpPr>
          <p:cNvPr id="12" name="Text Box 11"/>
          <p:cNvSpPr txBox="1">
            <a:spLocks noChangeArrowheads="1"/>
          </p:cNvSpPr>
          <p:nvPr/>
        </p:nvSpPr>
        <p:spPr bwMode="auto">
          <a:xfrm>
            <a:off x="2667000" y="914400"/>
            <a:ext cx="3967771" cy="954982"/>
          </a:xfrm>
          <a:prstGeom prst="rect">
            <a:avLst/>
          </a:prstGeom>
          <a:noFill/>
          <a:ln w="9525">
            <a:noFill/>
            <a:miter lim="800000"/>
            <a:headEnd/>
            <a:tailEnd/>
          </a:ln>
        </p:spPr>
        <p:txBody>
          <a:bodyPr wrap="none" lIns="397106" tIns="198553" rIns="397106" bIns="198553">
            <a:spAutoFit/>
          </a:bodyPr>
          <a:lstStyle/>
          <a:p>
            <a:r>
              <a:rPr lang="en-US" sz="3600" dirty="0" smtClean="0"/>
              <a:t>Shifted up 10 DU</a:t>
            </a:r>
            <a:endParaRPr lang="en-US" sz="3600" dirty="0"/>
          </a:p>
        </p:txBody>
      </p:sp>
      <p:cxnSp>
        <p:nvCxnSpPr>
          <p:cNvPr id="13" name="Straight Arrow Connector 12"/>
          <p:cNvCxnSpPr/>
          <p:nvPr/>
        </p:nvCxnSpPr>
        <p:spPr>
          <a:xfrm flipV="1">
            <a:off x="2895600" y="1219200"/>
            <a:ext cx="5375"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39762"/>
          </a:xfrm>
        </p:spPr>
        <p:txBody>
          <a:bodyPr>
            <a:normAutofit fontScale="90000"/>
          </a:bodyPr>
          <a:lstStyle/>
          <a:p>
            <a:r>
              <a:rPr lang="en-US" dirty="0" smtClean="0"/>
              <a:t>Total Ozone Map for INCTO and OOTCO</a:t>
            </a:r>
            <a:endParaRPr lang="en-US" dirty="0"/>
          </a:p>
        </p:txBody>
      </p:sp>
      <p:sp>
        <p:nvSpPr>
          <p:cNvPr id="3" name="Content Placeholder 2"/>
          <p:cNvSpPr>
            <a:spLocks noGrp="1"/>
          </p:cNvSpPr>
          <p:nvPr>
            <p:ph idx="1"/>
          </p:nvPr>
        </p:nvSpPr>
        <p:spPr>
          <a:xfrm>
            <a:off x="457200" y="762000"/>
            <a:ext cx="8229600" cy="5867400"/>
          </a:xfrm>
        </p:spPr>
        <p:txBody>
          <a:bodyPr>
            <a:normAutofit fontScale="92500" lnSpcReduction="20000"/>
          </a:bodyPr>
          <a:lstStyle/>
          <a:p>
            <a:pPr marL="0" indent="0">
              <a:spcBef>
                <a:spcPts val="0"/>
              </a:spcBef>
              <a:buNone/>
            </a:pPr>
            <a:r>
              <a:rPr lang="en-US" dirty="0" smtClean="0"/>
              <a:t>The false color daily maps (May 18, 2012) of Total</a:t>
            </a:r>
          </a:p>
          <a:p>
            <a:pPr marL="0" indent="0">
              <a:spcBef>
                <a:spcPts val="0"/>
              </a:spcBef>
              <a:buNone/>
            </a:pPr>
            <a:r>
              <a:rPr lang="en-US" dirty="0" smtClean="0"/>
              <a:t>Column Ozone on the next three slides show the expected distribution of global ozone values for</a:t>
            </a:r>
          </a:p>
          <a:p>
            <a:pPr marL="0" indent="0">
              <a:spcBef>
                <a:spcPts val="0"/>
              </a:spcBef>
              <a:buNone/>
            </a:pPr>
            <a:r>
              <a:rPr lang="en-US" dirty="0" smtClean="0"/>
              <a:t>May with high values at the higher latitudes and</a:t>
            </a:r>
          </a:p>
          <a:p>
            <a:pPr marL="0" indent="0">
              <a:spcBef>
                <a:spcPts val="0"/>
              </a:spcBef>
              <a:buNone/>
            </a:pPr>
            <a:r>
              <a:rPr lang="en-US" dirty="0" smtClean="0"/>
              <a:t>lower values in the Equatorial regions. The OOTCO map (first) has greatly varying quality depending on the consistency of the VIIRS cloud fraction and snow/ice imputed reflectivity values as compared with the UV measurements. </a:t>
            </a:r>
          </a:p>
          <a:p>
            <a:pPr marL="0" indent="0">
              <a:spcBef>
                <a:spcPts val="0"/>
              </a:spcBef>
              <a:buNone/>
            </a:pPr>
            <a:r>
              <a:rPr lang="en-US" dirty="0" smtClean="0"/>
              <a:t>Some “</a:t>
            </a:r>
            <a:r>
              <a:rPr lang="en-US" dirty="0" err="1" smtClean="0"/>
              <a:t>scallopping</a:t>
            </a:r>
            <a:r>
              <a:rPr lang="en-US" dirty="0" smtClean="0"/>
              <a:t>” is evident in the INCTO map (second) due to the cross-track bias about each of the 14 orbital tracks. The distribution of ozone reported by the INCTO is similar to that seen in the EOS Aura OMI map for its total ozone product for the same day on the third slide.</a:t>
            </a:r>
          </a:p>
        </p:txBody>
      </p:sp>
      <p:sp>
        <p:nvSpPr>
          <p:cNvPr id="248834" name="AutoShape 2" descr="ftp://toms.gsfc.nasa.gov/pub/omi/images/global/Y2012/IM_ozgbl_omi_2012051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8836" name="AutoShape 4" descr="ftp://toms.gsfc.nasa.gov/pub/omi/images/global/Y2012/IM_ozgbl_omi_2012051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229600" cy="609600"/>
          </a:xfrm>
        </p:spPr>
        <p:txBody>
          <a:bodyPr>
            <a:normAutofit fontScale="90000"/>
          </a:bodyPr>
          <a:lstStyle/>
          <a:p>
            <a:r>
              <a:rPr lang="en-US" dirty="0" smtClean="0"/>
              <a:t>Sample OOTCO Total Ozone Map</a:t>
            </a:r>
            <a:endParaRPr lang="en-US" dirty="0"/>
          </a:p>
        </p:txBody>
      </p:sp>
      <p:pic>
        <p:nvPicPr>
          <p:cNvPr id="5" name="Picture 4" descr="O3_OOTCO_20120518_aitoff.png"/>
          <p:cNvPicPr>
            <a:picLocks noChangeAspect="1"/>
          </p:cNvPicPr>
          <p:nvPr/>
        </p:nvPicPr>
        <p:blipFill>
          <a:blip r:embed="rId2" cstate="print"/>
          <a:stretch>
            <a:fillRect/>
          </a:stretch>
        </p:blipFill>
        <p:spPr>
          <a:xfrm>
            <a:off x="609600" y="762000"/>
            <a:ext cx="8001000" cy="609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09600"/>
          </a:xfrm>
        </p:spPr>
        <p:txBody>
          <a:bodyPr>
            <a:normAutofit fontScale="90000"/>
          </a:bodyPr>
          <a:lstStyle/>
          <a:p>
            <a:r>
              <a:rPr lang="en-US" dirty="0" smtClean="0"/>
              <a:t>Sample INCTO Total Ozone Map</a:t>
            </a:r>
            <a:endParaRPr lang="en-US" dirty="0"/>
          </a:p>
        </p:txBody>
      </p:sp>
      <p:pic>
        <p:nvPicPr>
          <p:cNvPr id="134146" name="Picture 2" descr="http://www.star.nesdis.noaa.gov/smcd/spb/wyu/OMPS/Toz/incto/5.2012/omps_INCTO_20120518_aitoff.png"/>
          <p:cNvPicPr>
            <a:picLocks noChangeAspect="1" noChangeArrowheads="1"/>
          </p:cNvPicPr>
          <p:nvPr/>
        </p:nvPicPr>
        <p:blipFill>
          <a:blip r:embed="rId3" cstate="print"/>
          <a:srcRect/>
          <a:stretch>
            <a:fillRect/>
          </a:stretch>
        </p:blipFill>
        <p:spPr bwMode="auto">
          <a:xfrm>
            <a:off x="609600" y="761999"/>
            <a:ext cx="8001000" cy="60960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609600"/>
          </a:xfrm>
        </p:spPr>
        <p:txBody>
          <a:bodyPr>
            <a:normAutofit fontScale="90000"/>
          </a:bodyPr>
          <a:lstStyle/>
          <a:p>
            <a:r>
              <a:rPr lang="en-US" dirty="0" smtClean="0"/>
              <a:t>Sample EOS Aura OMI Total Ozone Map</a:t>
            </a:r>
            <a:endParaRPr lang="en-US" dirty="0"/>
          </a:p>
        </p:txBody>
      </p:sp>
      <p:pic>
        <p:nvPicPr>
          <p:cNvPr id="205828" name="Picture 4" descr="http://www.star.nesdis.noaa.gov/smcd/spb/wyu/OMPS/Toz/omi/5.2012/OMI_20120518_aitoff.png"/>
          <p:cNvPicPr>
            <a:picLocks noChangeAspect="1" noChangeArrowheads="1"/>
          </p:cNvPicPr>
          <p:nvPr/>
        </p:nvPicPr>
        <p:blipFill>
          <a:blip r:embed="rId3" cstate="print"/>
          <a:srcRect/>
          <a:stretch>
            <a:fillRect/>
          </a:stretch>
        </p:blipFill>
        <p:spPr bwMode="auto">
          <a:xfrm>
            <a:off x="609600" y="761999"/>
            <a:ext cx="8001000" cy="60960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_rdclf_omi_20120512.png"/>
          <p:cNvPicPr>
            <a:picLocks noChangeAspect="1"/>
          </p:cNvPicPr>
          <p:nvPr/>
        </p:nvPicPr>
        <p:blipFill>
          <a:blip r:embed="rId3" cstate="print"/>
          <a:stretch>
            <a:fillRect/>
          </a:stretch>
        </p:blipFill>
        <p:spPr>
          <a:xfrm>
            <a:off x="4648200" y="3486150"/>
            <a:ext cx="4495800" cy="3371850"/>
          </a:xfrm>
          <a:prstGeom prst="rect">
            <a:avLst/>
          </a:prstGeom>
        </p:spPr>
      </p:pic>
      <p:sp>
        <p:nvSpPr>
          <p:cNvPr id="2" name="Title 1"/>
          <p:cNvSpPr>
            <a:spLocks noGrp="1"/>
          </p:cNvSpPr>
          <p:nvPr>
            <p:ph type="title"/>
          </p:nvPr>
        </p:nvSpPr>
        <p:spPr>
          <a:xfrm>
            <a:off x="457200" y="76200"/>
            <a:ext cx="8229600" cy="639762"/>
          </a:xfrm>
        </p:spPr>
        <p:txBody>
          <a:bodyPr>
            <a:normAutofit fontScale="90000"/>
          </a:bodyPr>
          <a:lstStyle/>
          <a:p>
            <a:r>
              <a:rPr lang="en-US" dirty="0" smtClean="0"/>
              <a:t>Effective Reflectivity Map for INCTO</a:t>
            </a:r>
            <a:endParaRPr lang="en-US" dirty="0"/>
          </a:p>
        </p:txBody>
      </p:sp>
      <p:sp>
        <p:nvSpPr>
          <p:cNvPr id="3" name="Content Placeholder 2"/>
          <p:cNvSpPr>
            <a:spLocks noGrp="1"/>
          </p:cNvSpPr>
          <p:nvPr>
            <p:ph idx="1"/>
          </p:nvPr>
        </p:nvSpPr>
        <p:spPr>
          <a:xfrm>
            <a:off x="0" y="685800"/>
            <a:ext cx="8839200" cy="5715000"/>
          </a:xfrm>
        </p:spPr>
        <p:txBody>
          <a:bodyPr>
            <a:normAutofit fontScale="92500" lnSpcReduction="20000"/>
          </a:bodyPr>
          <a:lstStyle/>
          <a:p>
            <a:pPr marL="0" indent="0">
              <a:lnSpc>
                <a:spcPct val="120000"/>
              </a:lnSpc>
              <a:spcBef>
                <a:spcPts val="0"/>
              </a:spcBef>
              <a:buNone/>
            </a:pPr>
            <a:r>
              <a:rPr lang="en-US" dirty="0" smtClean="0"/>
              <a:t>The false color daily map (May 12, 2012) of Effective Reflectivity on the next slide shows the expected distribution of global values for May with high values over Greenland and low values over desert regions. </a:t>
            </a:r>
          </a:p>
          <a:p>
            <a:pPr marL="0" indent="0">
              <a:lnSpc>
                <a:spcPct val="120000"/>
              </a:lnSpc>
              <a:spcBef>
                <a:spcPts val="0"/>
              </a:spcBef>
              <a:buNone/>
            </a:pPr>
            <a:r>
              <a:rPr lang="en-US" dirty="0" smtClean="0"/>
              <a:t>Bands of clouds are also evident. For example, there is a </a:t>
            </a:r>
          </a:p>
          <a:p>
            <a:pPr marL="0" indent="0">
              <a:lnSpc>
                <a:spcPct val="120000"/>
              </a:lnSpc>
              <a:spcBef>
                <a:spcPts val="0"/>
              </a:spcBef>
              <a:buNone/>
            </a:pPr>
            <a:r>
              <a:rPr lang="en-US" dirty="0" smtClean="0"/>
              <a:t>feature in the western Atlantic running parallel to</a:t>
            </a:r>
          </a:p>
          <a:p>
            <a:pPr marL="0" indent="0">
              <a:lnSpc>
                <a:spcPct val="120000"/>
              </a:lnSpc>
              <a:spcBef>
                <a:spcPts val="0"/>
              </a:spcBef>
              <a:buNone/>
            </a:pPr>
            <a:r>
              <a:rPr lang="en-US" dirty="0" smtClean="0"/>
              <a:t>The US coastline. The OMI UV</a:t>
            </a:r>
          </a:p>
          <a:p>
            <a:pPr marL="0" indent="0">
              <a:lnSpc>
                <a:spcPct val="120000"/>
              </a:lnSpc>
              <a:spcBef>
                <a:spcPts val="0"/>
              </a:spcBef>
              <a:buNone/>
            </a:pPr>
            <a:r>
              <a:rPr lang="en-US" dirty="0" smtClean="0"/>
              <a:t>Cloud Fraction for the same</a:t>
            </a:r>
          </a:p>
          <a:p>
            <a:pPr marL="0" indent="0">
              <a:lnSpc>
                <a:spcPct val="120000"/>
              </a:lnSpc>
              <a:spcBef>
                <a:spcPts val="0"/>
              </a:spcBef>
              <a:buNone/>
            </a:pPr>
            <a:r>
              <a:rPr lang="en-US" dirty="0" smtClean="0"/>
              <a:t>day is given to the right. </a:t>
            </a:r>
          </a:p>
          <a:p>
            <a:pPr marL="0" indent="0">
              <a:lnSpc>
                <a:spcPct val="120000"/>
              </a:lnSpc>
              <a:spcBef>
                <a:spcPts val="0"/>
              </a:spcBef>
              <a:buNone/>
            </a:pPr>
            <a:r>
              <a:rPr lang="en-US" dirty="0" smtClean="0"/>
              <a:t>Clouds are found in consistent </a:t>
            </a:r>
          </a:p>
          <a:p>
            <a:pPr marL="0" indent="0">
              <a:lnSpc>
                <a:spcPct val="120000"/>
              </a:lnSpc>
              <a:spcBef>
                <a:spcPts val="0"/>
              </a:spcBef>
              <a:buNone/>
            </a:pPr>
            <a:r>
              <a:rPr lang="en-US" dirty="0" smtClean="0"/>
              <a:t>locations between the two </a:t>
            </a:r>
          </a:p>
          <a:p>
            <a:pPr marL="0" indent="0">
              <a:lnSpc>
                <a:spcPct val="120000"/>
              </a:lnSpc>
              <a:spcBef>
                <a:spcPts val="0"/>
              </a:spcBef>
              <a:buNone/>
            </a:pPr>
            <a:r>
              <a:rPr lang="en-US" dirty="0" smtClean="0"/>
              <a:t>maps. </a:t>
            </a: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f_INCTO_20120512_aitoff.png"/>
          <p:cNvPicPr>
            <a:picLocks noGrp="1" noChangeAspect="1"/>
          </p:cNvPicPr>
          <p:nvPr>
            <p:ph idx="1"/>
          </p:nvPr>
        </p:nvPicPr>
        <p:blipFill>
          <a:blip r:embed="rId3" cstate="print"/>
          <a:stretch>
            <a:fillRect/>
          </a:stretch>
        </p:blipFill>
        <p:spPr>
          <a:xfrm>
            <a:off x="609600" y="762000"/>
            <a:ext cx="8001000" cy="6096000"/>
          </a:xfrm>
        </p:spPr>
      </p:pic>
      <p:sp>
        <p:nvSpPr>
          <p:cNvPr id="5" name="Title 1"/>
          <p:cNvSpPr>
            <a:spLocks noGrp="1"/>
          </p:cNvSpPr>
          <p:nvPr>
            <p:ph type="title"/>
          </p:nvPr>
        </p:nvSpPr>
        <p:spPr>
          <a:xfrm>
            <a:off x="0" y="0"/>
            <a:ext cx="9144000" cy="609600"/>
          </a:xfrm>
        </p:spPr>
        <p:txBody>
          <a:bodyPr>
            <a:normAutofit fontScale="90000"/>
          </a:bodyPr>
          <a:lstStyle/>
          <a:p>
            <a:r>
              <a:rPr lang="en-US" dirty="0" smtClean="0"/>
              <a:t>Sample INCTO Effective Reflectivity Map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685800"/>
            <a:ext cx="8839200" cy="5715000"/>
          </a:xfrm>
        </p:spPr>
        <p:txBody>
          <a:bodyPr>
            <a:normAutofit fontScale="92500" lnSpcReduction="20000"/>
          </a:bodyPr>
          <a:lstStyle/>
          <a:p>
            <a:pPr marL="0" indent="0">
              <a:lnSpc>
                <a:spcPct val="120000"/>
              </a:lnSpc>
              <a:spcBef>
                <a:spcPts val="0"/>
              </a:spcBef>
              <a:buNone/>
            </a:pPr>
            <a:r>
              <a:rPr lang="en-US" dirty="0" smtClean="0"/>
              <a:t>The false color daily map (May 12, 2012) of Effective Reflectivity on the next slide shows the expected distribution of global values for May with high values over Greenland and low values over desert regions. Bands of clouds are also evident.</a:t>
            </a:r>
          </a:p>
          <a:p>
            <a:pPr marL="0" indent="0">
              <a:lnSpc>
                <a:spcPct val="120000"/>
              </a:lnSpc>
              <a:spcBef>
                <a:spcPts val="0"/>
              </a:spcBef>
              <a:buNone/>
            </a:pPr>
            <a:r>
              <a:rPr lang="en-US" dirty="0" smtClean="0"/>
              <a:t>However, the combination of VIIRS cloud fractions with the UV cloud reflectivity assumption (minimum of 80%) in the Multiple Triplet algorithm leads to larger UV effective reflectivity estimates than are actually observed.  (Compare to the INCTO reflectivity map on the preceding slide and notice the increased presence of orange coloring in the mid-latitudes.)</a:t>
            </a:r>
          </a:p>
          <a:p>
            <a:pPr>
              <a:buNone/>
            </a:pPr>
            <a:endParaRPr lang="en-US" dirty="0" smtClean="0"/>
          </a:p>
        </p:txBody>
      </p:sp>
      <p:sp>
        <p:nvSpPr>
          <p:cNvPr id="3" name="Title 1"/>
          <p:cNvSpPr>
            <a:spLocks noGrp="1"/>
          </p:cNvSpPr>
          <p:nvPr>
            <p:ph type="title"/>
          </p:nvPr>
        </p:nvSpPr>
        <p:spPr>
          <a:xfrm>
            <a:off x="457200" y="76200"/>
            <a:ext cx="8229600" cy="639762"/>
          </a:xfrm>
        </p:spPr>
        <p:txBody>
          <a:bodyPr>
            <a:normAutofit fontScale="90000"/>
          </a:bodyPr>
          <a:lstStyle/>
          <a:p>
            <a:r>
              <a:rPr lang="en-US" dirty="0" smtClean="0"/>
              <a:t>Effective Reflectivity Map for OOTCO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09600"/>
          </a:xfrm>
        </p:spPr>
        <p:txBody>
          <a:bodyPr>
            <a:normAutofit fontScale="90000"/>
          </a:bodyPr>
          <a:lstStyle/>
          <a:p>
            <a:r>
              <a:rPr lang="en-US" dirty="0" smtClean="0"/>
              <a:t>Sample OOTCO Effective Reflectivity Map</a:t>
            </a:r>
            <a:endParaRPr lang="en-US" dirty="0"/>
          </a:p>
        </p:txBody>
      </p:sp>
      <p:pic>
        <p:nvPicPr>
          <p:cNvPr id="5" name="Picture 4" descr="Ref_OOTCO_20120512_aitoff.png"/>
          <p:cNvPicPr>
            <a:picLocks noChangeAspect="1"/>
          </p:cNvPicPr>
          <p:nvPr/>
        </p:nvPicPr>
        <p:blipFill>
          <a:blip r:embed="rId3" cstate="print"/>
          <a:stretch>
            <a:fillRect/>
          </a:stretch>
        </p:blipFill>
        <p:spPr>
          <a:xfrm>
            <a:off x="609600" y="762000"/>
            <a:ext cx="8001000" cy="609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rmAutofit fontScale="90000"/>
          </a:bodyPr>
          <a:lstStyle/>
          <a:p>
            <a:r>
              <a:rPr lang="en-US" dirty="0" smtClean="0"/>
              <a:t>INCTO/OOTCO Known Product Deficiencies</a:t>
            </a:r>
            <a:endParaRPr lang="en-US" dirty="0"/>
          </a:p>
        </p:txBody>
      </p:sp>
      <p:sp>
        <p:nvSpPr>
          <p:cNvPr id="3" name="Content Placeholder 2"/>
          <p:cNvSpPr>
            <a:spLocks noGrp="1"/>
          </p:cNvSpPr>
          <p:nvPr>
            <p:ph idx="1"/>
          </p:nvPr>
        </p:nvSpPr>
        <p:spPr>
          <a:xfrm>
            <a:off x="304800" y="685800"/>
            <a:ext cx="8610600" cy="6172200"/>
          </a:xfrm>
        </p:spPr>
        <p:txBody>
          <a:bodyPr>
            <a:normAutofit fontScale="55000" lnSpcReduction="20000"/>
          </a:bodyPr>
          <a:lstStyle/>
          <a:p>
            <a:r>
              <a:rPr lang="en-US" dirty="0" smtClean="0"/>
              <a:t>Problems with fixes in the pipeline or changed over the course of the study</a:t>
            </a:r>
          </a:p>
          <a:p>
            <a:pPr lvl="1"/>
            <a:r>
              <a:rPr lang="en-US" dirty="0" smtClean="0"/>
              <a:t>Preliminary Day 1 Solar </a:t>
            </a:r>
            <a:r>
              <a:rPr lang="en-US" dirty="0" smtClean="0">
                <a:solidFill>
                  <a:srgbClr val="00B050"/>
                </a:solidFill>
              </a:rPr>
              <a:t>(Implemented the middle of June 11, 2012^</a:t>
            </a:r>
            <a:r>
              <a:rPr lang="en-US" dirty="0" smtClean="0"/>
              <a:t>)</a:t>
            </a:r>
          </a:p>
          <a:p>
            <a:pPr lvl="1"/>
            <a:r>
              <a:rPr lang="en-US" dirty="0" smtClean="0"/>
              <a:t>EDR RT LUT – corrected bandpasses (CCR #343)</a:t>
            </a:r>
          </a:p>
          <a:p>
            <a:pPr lvl="1"/>
            <a:r>
              <a:rPr lang="en-US" dirty="0" smtClean="0"/>
              <a:t>Cloud Top Pressure – new UV climatology (CCR #385)</a:t>
            </a:r>
          </a:p>
          <a:p>
            <a:pPr lvl="2"/>
            <a:r>
              <a:rPr lang="en-US" dirty="0" smtClean="0">
                <a:solidFill>
                  <a:srgbClr val="FF0000"/>
                </a:solidFill>
              </a:rPr>
              <a:t>Need to replace VIIRS cloud top pressure with climatology in OOTCO</a:t>
            </a:r>
          </a:p>
          <a:p>
            <a:pPr lvl="1"/>
            <a:r>
              <a:rPr lang="en-US" dirty="0" smtClean="0"/>
              <a:t>Partial Cloud Logic – consistent surface reflectivity (CCR #419)</a:t>
            </a:r>
          </a:p>
          <a:p>
            <a:pPr lvl="2"/>
            <a:r>
              <a:rPr lang="en-US" dirty="0" smtClean="0">
                <a:solidFill>
                  <a:srgbClr val="FF0000"/>
                </a:solidFill>
              </a:rPr>
              <a:t>Need to switch from VIIRS Cloud Fraction to measurement-based estimates for OOTCO</a:t>
            </a:r>
          </a:p>
          <a:p>
            <a:pPr lvl="1"/>
            <a:r>
              <a:rPr lang="en-US" dirty="0" smtClean="0"/>
              <a:t>Preliminary Day One Solar (CCR #411)</a:t>
            </a:r>
          </a:p>
          <a:p>
            <a:pPr lvl="1"/>
            <a:r>
              <a:rPr lang="en-US" dirty="0" smtClean="0"/>
              <a:t>SDR Dark current updates (DR #4750)</a:t>
            </a:r>
          </a:p>
          <a:p>
            <a:pPr lvl="1"/>
            <a:r>
              <a:rPr lang="en-US" dirty="0" smtClean="0"/>
              <a:t>Adjustment to Solar spectra for varying Earth/Sun distance (DR #4798, CCR 0481)</a:t>
            </a:r>
          </a:p>
          <a:p>
            <a:r>
              <a:rPr lang="en-US" dirty="0" smtClean="0"/>
              <a:t>Problems under investigation / in preparation</a:t>
            </a:r>
          </a:p>
          <a:p>
            <a:pPr lvl="1"/>
            <a:r>
              <a:rPr lang="en-US" dirty="0" smtClean="0">
                <a:solidFill>
                  <a:srgbClr val="0070C0"/>
                </a:solidFill>
              </a:rPr>
              <a:t>Snow/Ice Data not updated* </a:t>
            </a:r>
            <a:r>
              <a:rPr lang="en-US" dirty="0" smtClean="0"/>
              <a:t>(DR #4678)</a:t>
            </a:r>
          </a:p>
          <a:p>
            <a:pPr lvl="1"/>
            <a:r>
              <a:rPr lang="en-US" dirty="0" smtClean="0"/>
              <a:t>Ozone values out of range (infrequent TOZ &gt; 650 DU) (DR #4692)</a:t>
            </a:r>
          </a:p>
          <a:p>
            <a:pPr lvl="1"/>
            <a:r>
              <a:rPr lang="en-US" dirty="0" smtClean="0"/>
              <a:t>SDR Smear values not consistent with expectations (DRs #4749, #4818)</a:t>
            </a:r>
          </a:p>
          <a:p>
            <a:pPr lvl="1"/>
            <a:r>
              <a:rPr lang="en-US" dirty="0" smtClean="0"/>
              <a:t>Broken Ascending/Descending Flag (DR #4804)</a:t>
            </a:r>
          </a:p>
          <a:p>
            <a:pPr lvl="1"/>
            <a:r>
              <a:rPr lang="en-US" dirty="0" smtClean="0"/>
              <a:t>Definitive Day One Solar &amp; Radiance/Irradiance Calibration</a:t>
            </a:r>
          </a:p>
          <a:p>
            <a:r>
              <a:rPr lang="en-US" dirty="0" smtClean="0"/>
              <a:t>Longer term refinements and improvements</a:t>
            </a:r>
          </a:p>
          <a:p>
            <a:pPr lvl="1"/>
            <a:r>
              <a:rPr lang="en-US" dirty="0" smtClean="0"/>
              <a:t>Stray Light Correction / Radiance Coefficients</a:t>
            </a:r>
          </a:p>
          <a:p>
            <a:pPr lvl="1"/>
            <a:r>
              <a:rPr lang="en-US" dirty="0" smtClean="0"/>
              <a:t>Wavelength Scale and Adjustments</a:t>
            </a:r>
          </a:p>
          <a:p>
            <a:pPr lvl="2"/>
            <a:r>
              <a:rPr lang="en-US" dirty="0" smtClean="0"/>
              <a:t>Day 1 Scale (</a:t>
            </a:r>
            <a:r>
              <a:rPr lang="en-US" dirty="0" smtClean="0">
                <a:solidFill>
                  <a:srgbClr val="00B050"/>
                </a:solidFill>
              </a:rPr>
              <a:t>Preliminary update May 7, 2012^</a:t>
            </a:r>
            <a:r>
              <a:rPr lang="en-US" dirty="0" smtClean="0"/>
              <a:t>) and trending</a:t>
            </a:r>
          </a:p>
          <a:p>
            <a:pPr lvl="2"/>
            <a:r>
              <a:rPr lang="en-US" dirty="0" smtClean="0"/>
              <a:t>Radiance/Irradiance Doppler Shift adjustment</a:t>
            </a:r>
          </a:p>
          <a:p>
            <a:pPr lvl="2"/>
            <a:r>
              <a:rPr lang="en-US" dirty="0" smtClean="0"/>
              <a:t>Intra-orbit scale drift</a:t>
            </a:r>
          </a:p>
          <a:p>
            <a:pPr>
              <a:buNone/>
            </a:pPr>
            <a:r>
              <a:rPr lang="en-US" dirty="0" smtClean="0">
                <a:solidFill>
                  <a:srgbClr val="00B050"/>
                </a:solidFill>
              </a:rPr>
              <a:t>^ Both of these created large discontinuities in the product performance. Similar effects can be expected as further changes enter the system.</a:t>
            </a:r>
            <a:endParaRPr lang="en-US" dirty="0" smtClean="0">
              <a:solidFill>
                <a:srgbClr val="0070C0"/>
              </a:solidFill>
            </a:endParaRPr>
          </a:p>
          <a:p>
            <a:pPr>
              <a:buNone/>
            </a:pPr>
            <a:r>
              <a:rPr lang="en-US" dirty="0" smtClean="0">
                <a:solidFill>
                  <a:srgbClr val="0070C0"/>
                </a:solidFill>
              </a:rPr>
              <a:t>*The action to repair this product is beyond the domain of the OMPS team. We could change to a forecast or climatology.</a:t>
            </a:r>
          </a:p>
          <a:p>
            <a:pPr>
              <a:buFont typeface="Arial" charset="0"/>
              <a:buChar char="•"/>
            </a:pPr>
            <a:endParaRPr lang="en-US" dirty="0" smtClean="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_aersl_omi_20120512.png"/>
          <p:cNvPicPr>
            <a:picLocks noChangeAspect="1"/>
          </p:cNvPicPr>
          <p:nvPr/>
        </p:nvPicPr>
        <p:blipFill>
          <a:blip r:embed="rId3" cstate="print"/>
          <a:stretch>
            <a:fillRect/>
          </a:stretch>
        </p:blipFill>
        <p:spPr>
          <a:xfrm>
            <a:off x="4572000" y="3352800"/>
            <a:ext cx="4572000" cy="3429000"/>
          </a:xfrm>
          <a:prstGeom prst="rect">
            <a:avLst/>
          </a:prstGeom>
        </p:spPr>
      </p:pic>
      <p:sp>
        <p:nvSpPr>
          <p:cNvPr id="2" name="Title 1"/>
          <p:cNvSpPr>
            <a:spLocks noGrp="1"/>
          </p:cNvSpPr>
          <p:nvPr>
            <p:ph type="title"/>
          </p:nvPr>
        </p:nvSpPr>
        <p:spPr>
          <a:xfrm>
            <a:off x="457200" y="76200"/>
            <a:ext cx="8229600" cy="639762"/>
          </a:xfrm>
        </p:spPr>
        <p:txBody>
          <a:bodyPr>
            <a:normAutofit fontScale="90000"/>
          </a:bodyPr>
          <a:lstStyle/>
          <a:p>
            <a:r>
              <a:rPr lang="en-US" dirty="0" smtClean="0"/>
              <a:t>Aerosol Index Map for INCTO</a:t>
            </a:r>
            <a:endParaRPr lang="en-US" dirty="0"/>
          </a:p>
        </p:txBody>
      </p:sp>
      <p:sp>
        <p:nvSpPr>
          <p:cNvPr id="3" name="Content Placeholder 2"/>
          <p:cNvSpPr>
            <a:spLocks noGrp="1"/>
          </p:cNvSpPr>
          <p:nvPr>
            <p:ph idx="1"/>
          </p:nvPr>
        </p:nvSpPr>
        <p:spPr>
          <a:xfrm>
            <a:off x="152400" y="1066801"/>
            <a:ext cx="8610600" cy="5334000"/>
          </a:xfrm>
        </p:spPr>
        <p:txBody>
          <a:bodyPr>
            <a:normAutofit fontScale="92500" lnSpcReduction="20000"/>
          </a:bodyPr>
          <a:lstStyle/>
          <a:p>
            <a:pPr marL="0" indent="0">
              <a:lnSpc>
                <a:spcPct val="120000"/>
              </a:lnSpc>
              <a:spcBef>
                <a:spcPts val="0"/>
              </a:spcBef>
              <a:buNone/>
            </a:pPr>
            <a:r>
              <a:rPr lang="en-US" dirty="0" smtClean="0"/>
              <a:t>The false color daily map (May 12, 2012) of Aerosol Index on the next slide shows the expected distribution of global aerosol with high values over Northern Africa and the Middle East due to desert dust. The North-South bands evident</a:t>
            </a:r>
          </a:p>
          <a:p>
            <a:pPr marL="0" indent="0">
              <a:lnSpc>
                <a:spcPct val="120000"/>
              </a:lnSpc>
              <a:spcBef>
                <a:spcPts val="0"/>
              </a:spcBef>
              <a:buNone/>
            </a:pPr>
            <a:r>
              <a:rPr lang="en-US" dirty="0" smtClean="0"/>
              <a:t>in the Southern Hemisphere</a:t>
            </a:r>
          </a:p>
          <a:p>
            <a:pPr marL="0" indent="0">
              <a:lnSpc>
                <a:spcPct val="120000"/>
              </a:lnSpc>
              <a:spcBef>
                <a:spcPts val="0"/>
              </a:spcBef>
              <a:buNone/>
            </a:pPr>
            <a:r>
              <a:rPr lang="en-US" dirty="0" smtClean="0"/>
              <a:t>are caused by cross-track </a:t>
            </a:r>
          </a:p>
          <a:p>
            <a:pPr marL="0" indent="0">
              <a:lnSpc>
                <a:spcPct val="120000"/>
              </a:lnSpc>
              <a:spcBef>
                <a:spcPts val="0"/>
              </a:spcBef>
              <a:buNone/>
            </a:pPr>
            <a:r>
              <a:rPr lang="en-US" dirty="0" smtClean="0"/>
              <a:t>bias across each of the </a:t>
            </a:r>
          </a:p>
          <a:p>
            <a:pPr marL="0" indent="0">
              <a:lnSpc>
                <a:spcPct val="120000"/>
              </a:lnSpc>
              <a:spcBef>
                <a:spcPts val="0"/>
              </a:spcBef>
              <a:buNone/>
            </a:pPr>
            <a:r>
              <a:rPr lang="en-US" dirty="0" smtClean="0"/>
              <a:t>14 orbital tracks. The OMI</a:t>
            </a:r>
          </a:p>
          <a:p>
            <a:pPr marL="0" indent="0">
              <a:lnSpc>
                <a:spcPct val="120000"/>
              </a:lnSpc>
              <a:spcBef>
                <a:spcPts val="0"/>
              </a:spcBef>
              <a:buNone/>
            </a:pPr>
            <a:r>
              <a:rPr lang="en-US" dirty="0" smtClean="0"/>
              <a:t>Aerosol Index for the same</a:t>
            </a:r>
          </a:p>
          <a:p>
            <a:pPr marL="0" indent="0">
              <a:lnSpc>
                <a:spcPct val="120000"/>
              </a:lnSpc>
              <a:spcBef>
                <a:spcPts val="0"/>
              </a:spcBef>
              <a:buNone/>
            </a:pPr>
            <a:r>
              <a:rPr lang="en-US" dirty="0" smtClean="0"/>
              <a:t>day is given to the right.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I_INCTO_20120512_aitoff.png"/>
          <p:cNvPicPr>
            <a:picLocks noGrp="1" noChangeAspect="1"/>
          </p:cNvPicPr>
          <p:nvPr>
            <p:ph idx="1"/>
          </p:nvPr>
        </p:nvPicPr>
        <p:blipFill>
          <a:blip r:embed="rId3" cstate="print"/>
          <a:stretch>
            <a:fillRect/>
          </a:stretch>
        </p:blipFill>
        <p:spPr>
          <a:xfrm>
            <a:off x="609600" y="762000"/>
            <a:ext cx="8001000" cy="6096000"/>
          </a:xfrm>
        </p:spPr>
      </p:pic>
      <p:sp>
        <p:nvSpPr>
          <p:cNvPr id="5" name="Title 1"/>
          <p:cNvSpPr>
            <a:spLocks noGrp="1"/>
          </p:cNvSpPr>
          <p:nvPr>
            <p:ph type="title"/>
          </p:nvPr>
        </p:nvSpPr>
        <p:spPr>
          <a:xfrm>
            <a:off x="304800" y="0"/>
            <a:ext cx="8229600" cy="609600"/>
          </a:xfrm>
        </p:spPr>
        <p:txBody>
          <a:bodyPr>
            <a:normAutofit fontScale="90000"/>
          </a:bodyPr>
          <a:lstStyle/>
          <a:p>
            <a:r>
              <a:rPr lang="en-US" dirty="0" smtClean="0"/>
              <a:t>Sample INCTO Aerosol Index Map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066801"/>
            <a:ext cx="8610600" cy="5334000"/>
          </a:xfrm>
        </p:spPr>
        <p:txBody>
          <a:bodyPr>
            <a:normAutofit fontScale="92500" lnSpcReduction="10000"/>
          </a:bodyPr>
          <a:lstStyle/>
          <a:p>
            <a:pPr marL="0" indent="0">
              <a:lnSpc>
                <a:spcPct val="120000"/>
              </a:lnSpc>
              <a:spcBef>
                <a:spcPts val="0"/>
              </a:spcBef>
              <a:buNone/>
            </a:pPr>
            <a:r>
              <a:rPr lang="en-US" dirty="0" smtClean="0"/>
              <a:t>The false color daily map (May 12, 2012) of Aerosol Index on the next slide shows a very variable product with reasonable values in regions with small cloud fractions reported by VIIRS (e.g., the high Aerosol Index values over Northern Africa and the Middle East, due to desert dust, where the VIIRS cloud fraction and UV cloud fraction are both close to zero) but poor performance over most of the globe where the computed effective reflectivity does not match the UV measurements.</a:t>
            </a:r>
            <a:endParaRPr lang="en-US" dirty="0"/>
          </a:p>
        </p:txBody>
      </p:sp>
      <p:sp>
        <p:nvSpPr>
          <p:cNvPr id="5" name="Title 1"/>
          <p:cNvSpPr>
            <a:spLocks noGrp="1"/>
          </p:cNvSpPr>
          <p:nvPr>
            <p:ph type="title"/>
          </p:nvPr>
        </p:nvSpPr>
        <p:spPr>
          <a:xfrm>
            <a:off x="457200" y="76200"/>
            <a:ext cx="8229600" cy="639762"/>
          </a:xfrm>
        </p:spPr>
        <p:txBody>
          <a:bodyPr>
            <a:normAutofit fontScale="90000"/>
          </a:bodyPr>
          <a:lstStyle/>
          <a:p>
            <a:r>
              <a:rPr lang="en-US" dirty="0" smtClean="0"/>
              <a:t>Aerosol Index Map for OOTCO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0"/>
            <a:ext cx="8229600" cy="6096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Sample OOTCO Aerosol Index Map</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AI_OOTCO_20120512_aitoff.png"/>
          <p:cNvPicPr>
            <a:picLocks noChangeAspect="1"/>
          </p:cNvPicPr>
          <p:nvPr/>
        </p:nvPicPr>
        <p:blipFill>
          <a:blip r:embed="rId3" cstate="print"/>
          <a:stretch>
            <a:fillRect/>
          </a:stretch>
        </p:blipFill>
        <p:spPr>
          <a:xfrm>
            <a:off x="609600" y="762000"/>
            <a:ext cx="8001000" cy="609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OMPS_NMSDR_othographicmap_rad_20120127_F.png"/>
          <p:cNvPicPr>
            <a:picLocks noChangeAspect="1"/>
          </p:cNvPicPr>
          <p:nvPr/>
        </p:nvPicPr>
        <p:blipFill>
          <a:blip r:embed="rId3" cstate="print"/>
          <a:srcRect l="16667" t="9619" r="17619" b="8857"/>
          <a:stretch>
            <a:fillRect/>
          </a:stretch>
        </p:blipFill>
        <p:spPr>
          <a:xfrm>
            <a:off x="45734" y="0"/>
            <a:ext cx="3943333" cy="3057533"/>
          </a:xfrm>
          <a:prstGeom prst="rect">
            <a:avLst/>
          </a:prstGeom>
        </p:spPr>
      </p:pic>
      <p:sp>
        <p:nvSpPr>
          <p:cNvPr id="11" name="Rectangle 10"/>
          <p:cNvSpPr/>
          <p:nvPr/>
        </p:nvSpPr>
        <p:spPr>
          <a:xfrm>
            <a:off x="3657600" y="0"/>
            <a:ext cx="5181600" cy="1477328"/>
          </a:xfrm>
          <a:prstGeom prst="rect">
            <a:avLst/>
          </a:prstGeom>
        </p:spPr>
        <p:txBody>
          <a:bodyPr wrap="square">
            <a:spAutoFit/>
          </a:bodyPr>
          <a:lstStyle/>
          <a:p>
            <a:r>
              <a:rPr lang="en-US" dirty="0" smtClean="0">
                <a:sym typeface="Wingdings" pitchFamily="2" charset="2"/>
              </a:rPr>
              <a:t> </a:t>
            </a:r>
            <a:r>
              <a:rPr lang="en-US" dirty="0" smtClean="0"/>
              <a:t>331-nm Channel Radiances</a:t>
            </a:r>
          </a:p>
          <a:p>
            <a:r>
              <a:rPr lang="en-US" sz="1200" dirty="0" smtClean="0"/>
              <a:t>for the first eight orbits of OMPS Nadir Mapper measurement (end of 1/26/2012 and start of 1/27/2012). This image shows the expected range of values and variations across the orbital track and with solar zenith angles at the times of the measurements. The white circle around the North Pole is the region of polar night during the Northern Hemisphere Winter. The OMPS needs scattered sunlight to make its measurements, so there are no data there.</a:t>
            </a:r>
            <a:endParaRPr lang="en-US" sz="1200" dirty="0"/>
          </a:p>
        </p:txBody>
      </p:sp>
      <p:pic>
        <p:nvPicPr>
          <p:cNvPr id="13" name="Picture 12" descr="OMPS_NMEDR_orthographicmap_intco_o3_20120127_F.png"/>
          <p:cNvPicPr>
            <a:picLocks noChangeAspect="1"/>
          </p:cNvPicPr>
          <p:nvPr/>
        </p:nvPicPr>
        <p:blipFill>
          <a:blip r:embed="rId4" cstate="print"/>
          <a:srcRect l="16667" t="9619" r="17619" b="8857"/>
          <a:stretch>
            <a:fillRect/>
          </a:stretch>
        </p:blipFill>
        <p:spPr>
          <a:xfrm>
            <a:off x="0" y="3800467"/>
            <a:ext cx="3943333" cy="3057533"/>
          </a:xfrm>
          <a:prstGeom prst="rect">
            <a:avLst/>
          </a:prstGeom>
        </p:spPr>
      </p:pic>
      <p:pic>
        <p:nvPicPr>
          <p:cNvPr id="14" name="Picture 13" descr="OMPS_NMEDR_aitoffmap_intco_reflect_20120127_F.png"/>
          <p:cNvPicPr>
            <a:picLocks noChangeAspect="1"/>
          </p:cNvPicPr>
          <p:nvPr/>
        </p:nvPicPr>
        <p:blipFill>
          <a:blip r:embed="rId5" cstate="print"/>
          <a:srcRect l="16587" t="9762" r="16746" b="8968"/>
          <a:stretch>
            <a:fillRect/>
          </a:stretch>
        </p:blipFill>
        <p:spPr>
          <a:xfrm>
            <a:off x="5143480" y="1676400"/>
            <a:ext cx="4000520" cy="3048006"/>
          </a:xfrm>
          <a:prstGeom prst="rect">
            <a:avLst/>
          </a:prstGeom>
        </p:spPr>
      </p:pic>
      <p:sp>
        <p:nvSpPr>
          <p:cNvPr id="16" name="Rectangle 15"/>
          <p:cNvSpPr/>
          <p:nvPr/>
        </p:nvSpPr>
        <p:spPr>
          <a:xfrm>
            <a:off x="3581400" y="4881027"/>
            <a:ext cx="5410200" cy="1508105"/>
          </a:xfrm>
          <a:prstGeom prst="rect">
            <a:avLst/>
          </a:prstGeom>
        </p:spPr>
        <p:txBody>
          <a:bodyPr wrap="square">
            <a:spAutoFit/>
          </a:bodyPr>
          <a:lstStyle/>
          <a:p>
            <a:pPr>
              <a:buFont typeface="Wingdings" pitchFamily="2" charset="2"/>
              <a:buChar char="ß"/>
            </a:pPr>
            <a:r>
              <a:rPr lang="en-US" dirty="0" smtClean="0"/>
              <a:t> Total Ozone</a:t>
            </a:r>
            <a:endParaRPr lang="en-US" sz="1600" dirty="0" smtClean="0"/>
          </a:p>
          <a:p>
            <a:r>
              <a:rPr lang="en-US" sz="1200" dirty="0"/>
              <a:t>f</a:t>
            </a:r>
            <a:r>
              <a:rPr lang="en-US" sz="1200" dirty="0" smtClean="0"/>
              <a:t>rom the multiple triplet retrieval algorithm first guess product in IDPS for the same eight orbits for the first pass ozone retrieval (IP product without </a:t>
            </a:r>
            <a:r>
              <a:rPr lang="en-US" sz="1200" dirty="0" err="1" smtClean="0"/>
              <a:t>CrIS</a:t>
            </a:r>
            <a:r>
              <a:rPr lang="en-US" sz="1200" dirty="0" smtClean="0"/>
              <a:t> or VIIRS information). The values show some cross track variations and are offset approximately 5% from another satellite ozone product. These uncertainty levels for preliminary products are consistent with the use of prelaunch calibration parameters and tables in the initial operational system</a:t>
            </a:r>
            <a:r>
              <a:rPr lang="en-US" sz="1400" dirty="0" smtClean="0"/>
              <a:t>.</a:t>
            </a:r>
            <a:endParaRPr lang="en-US" sz="1400" dirty="0"/>
          </a:p>
        </p:txBody>
      </p:sp>
      <p:sp>
        <p:nvSpPr>
          <p:cNvPr id="17" name="Rectangle 16"/>
          <p:cNvSpPr/>
          <p:nvPr/>
        </p:nvSpPr>
        <p:spPr>
          <a:xfrm>
            <a:off x="152400" y="2930604"/>
            <a:ext cx="5638800" cy="923330"/>
          </a:xfrm>
          <a:prstGeom prst="rect">
            <a:avLst/>
          </a:prstGeom>
        </p:spPr>
        <p:txBody>
          <a:bodyPr wrap="square">
            <a:spAutoFit/>
          </a:bodyPr>
          <a:lstStyle/>
          <a:p>
            <a:r>
              <a:rPr lang="en-US" dirty="0" smtClean="0"/>
              <a:t>			         Effective Reflectivity  </a:t>
            </a:r>
            <a:r>
              <a:rPr lang="en-US" dirty="0" smtClean="0">
                <a:sym typeface="Wingdings" pitchFamily="2" charset="2"/>
              </a:rPr>
              <a:t></a:t>
            </a:r>
            <a:endParaRPr lang="en-US" dirty="0" smtClean="0"/>
          </a:p>
          <a:p>
            <a:r>
              <a:rPr lang="en-US" sz="1200" dirty="0" smtClean="0"/>
              <a:t>from the multiple triplet retrieval algorithm in IDPS for the same eight orbits. The quantity represents the UV reflectivity of the clouds and surface in each Field-of-View.  Again, the range of values from bright clouds to dark open ocean scenes is as expected.</a:t>
            </a:r>
            <a:endParaRPr lang="en-US" sz="1200" dirty="0"/>
          </a:p>
        </p:txBody>
      </p:sp>
      <p:sp>
        <p:nvSpPr>
          <p:cNvPr id="9" name="TextBox 8"/>
          <p:cNvSpPr txBox="1"/>
          <p:nvPr/>
        </p:nvSpPr>
        <p:spPr>
          <a:xfrm>
            <a:off x="4495800" y="6477000"/>
            <a:ext cx="3604769" cy="369332"/>
          </a:xfrm>
          <a:prstGeom prst="rect">
            <a:avLst/>
          </a:prstGeom>
          <a:noFill/>
        </p:spPr>
        <p:txBody>
          <a:bodyPr wrap="none" rtlCol="0">
            <a:spAutoFit/>
          </a:bodyPr>
          <a:lstStyle/>
          <a:p>
            <a:r>
              <a:rPr lang="en-US" b="1" dirty="0" smtClean="0">
                <a:solidFill>
                  <a:srgbClr val="00B050"/>
                </a:solidFill>
              </a:rPr>
              <a:t>First Light Products are Beta Quality</a:t>
            </a:r>
            <a:endParaRPr lang="en-US" b="1" dirty="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OMPS Geolocation</a:t>
            </a:r>
            <a:endParaRPr lang="en-US" dirty="0"/>
          </a:p>
        </p:txBody>
      </p:sp>
      <p:sp>
        <p:nvSpPr>
          <p:cNvPr id="4"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C. Seftor, NASA/GSFC (SSAI) 1/26-27/2012</a:t>
            </a:r>
          </a:p>
        </p:txBody>
      </p:sp>
      <p:pic>
        <p:nvPicPr>
          <p:cNvPr id="5" name="Picture 4" descr="Persian_Gulf.png"/>
          <p:cNvPicPr>
            <a:picLocks noChangeAspect="1"/>
          </p:cNvPicPr>
          <p:nvPr/>
        </p:nvPicPr>
        <p:blipFill>
          <a:blip r:embed="rId3" cstate="print"/>
          <a:stretch>
            <a:fillRect/>
          </a:stretch>
        </p:blipFill>
        <p:spPr>
          <a:xfrm>
            <a:off x="0" y="838200"/>
            <a:ext cx="9144000" cy="4572000"/>
          </a:xfrm>
          <a:prstGeom prst="rect">
            <a:avLst/>
          </a:prstGeom>
        </p:spPr>
      </p:pic>
      <p:sp>
        <p:nvSpPr>
          <p:cNvPr id="6" name="Title 1"/>
          <p:cNvSpPr txBox="1">
            <a:spLocks/>
          </p:cNvSpPr>
          <p:nvPr/>
        </p:nvSpPr>
        <p:spPr>
          <a:xfrm>
            <a:off x="304800" y="5562600"/>
            <a:ext cx="8534400" cy="838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600" dirty="0" smtClean="0">
                <a:latin typeface="+mj-lt"/>
                <a:ea typeface="+mj-ea"/>
                <a:cs typeface="+mj-cs"/>
              </a:rPr>
              <a:t>This image shows the effective reflectivity for the 380-nm Channel for part of an orbit of small Field-of-View (5 KM X 10 KM at Nadir) made by the OMPS Nadir Mapper in a special diagnostic mode. The Qatar peninsula sticking into the Persian Gulf in the middle of the picture lies along the nadir view of the orbital track and gives a preliminary assurance of the </a:t>
            </a:r>
            <a:r>
              <a:rPr lang="en-US" sz="1600" dirty="0" err="1" smtClean="0">
                <a:latin typeface="+mj-lt"/>
                <a:ea typeface="+mj-ea"/>
                <a:cs typeface="+mj-cs"/>
              </a:rPr>
              <a:t>geolocation</a:t>
            </a:r>
            <a:r>
              <a:rPr lang="en-US" sz="1600" dirty="0" smtClean="0">
                <a:latin typeface="+mj-lt"/>
                <a:ea typeface="+mj-ea"/>
                <a:cs typeface="+mj-cs"/>
              </a:rPr>
              <a:t> at better the 5 KM.   </a:t>
            </a:r>
            <a:endParaRPr kumimoji="0" lang="en-US" sz="1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p:nvPr/>
        </p:nvGrpSpPr>
        <p:grpSpPr>
          <a:xfrm>
            <a:off x="152400" y="533400"/>
            <a:ext cx="5715000" cy="5562600"/>
            <a:chOff x="713601" y="3200400"/>
            <a:chExt cx="3096399" cy="2277467"/>
          </a:xfrm>
        </p:grpSpPr>
        <p:grpSp>
          <p:nvGrpSpPr>
            <p:cNvPr id="3" name="Group 7"/>
            <p:cNvGrpSpPr/>
            <p:nvPr/>
          </p:nvGrpSpPr>
          <p:grpSpPr>
            <a:xfrm>
              <a:off x="914400" y="3200400"/>
              <a:ext cx="2895600" cy="2277467"/>
              <a:chOff x="914400" y="3200400"/>
              <a:chExt cx="2895600" cy="2277467"/>
            </a:xfrm>
          </p:grpSpPr>
          <p:pic>
            <p:nvPicPr>
              <p:cNvPr id="66" name="Picture 107" descr="OMPS.SBUV1819.Gome2.CM.tropics.TO.2.2012.png"/>
              <p:cNvPicPr>
                <a:picLocks noChangeAspect="1"/>
              </p:cNvPicPr>
              <p:nvPr/>
            </p:nvPicPr>
            <p:blipFill>
              <a:blip r:embed="rId3" cstate="print">
                <a:lum bright="-20000" contrast="40000"/>
              </a:blip>
              <a:srcRect l="4762" t="6600" r="4762"/>
              <a:stretch>
                <a:fillRect/>
              </a:stretch>
            </p:blipFill>
            <p:spPr bwMode="auto">
              <a:xfrm>
                <a:off x="914400" y="3200400"/>
                <a:ext cx="2895600" cy="2277467"/>
              </a:xfrm>
              <a:prstGeom prst="rect">
                <a:avLst/>
              </a:prstGeom>
              <a:noFill/>
              <a:ln w="9525">
                <a:noFill/>
                <a:miter lim="800000"/>
                <a:headEnd/>
                <a:tailEnd/>
              </a:ln>
            </p:spPr>
          </p:pic>
          <p:sp>
            <p:nvSpPr>
              <p:cNvPr id="67" name="Rectangle 66"/>
              <p:cNvSpPr/>
              <p:nvPr/>
            </p:nvSpPr>
            <p:spPr>
              <a:xfrm>
                <a:off x="1219200" y="3276600"/>
                <a:ext cx="1295400" cy="738664"/>
              </a:xfrm>
              <a:prstGeom prst="rect">
                <a:avLst/>
              </a:prstGeom>
              <a:solidFill>
                <a:schemeClr val="bg1"/>
              </a:solidFill>
            </p:spPr>
            <p:txBody>
              <a:bodyPr wrap="square" lIns="0" tIns="0" rIns="0" bIns="0">
                <a:spAutoFit/>
              </a:bodyPr>
              <a:lstStyle/>
              <a:p>
                <a:r>
                  <a:rPr lang="en-US" sz="1200" b="1" dirty="0" smtClean="0">
                    <a:solidFill>
                      <a:srgbClr val="FF7C80"/>
                    </a:solidFill>
                  </a:rPr>
                  <a:t>Red OMPS</a:t>
                </a:r>
              </a:p>
              <a:p>
                <a:r>
                  <a:rPr lang="en-US" sz="1200" b="1" dirty="0" smtClean="0">
                    <a:solidFill>
                      <a:schemeClr val="tx2">
                        <a:lumMod val="60000"/>
                        <a:lumOff val="40000"/>
                      </a:schemeClr>
                    </a:solidFill>
                  </a:rPr>
                  <a:t>Blue GOME-2</a:t>
                </a:r>
              </a:p>
              <a:p>
                <a:r>
                  <a:rPr lang="en-US" sz="1200" b="1" dirty="0" smtClean="0"/>
                  <a:t>Black N19 SBUV/2</a:t>
                </a:r>
              </a:p>
              <a:p>
                <a:r>
                  <a:rPr lang="en-US" sz="1200" b="1" dirty="0" smtClean="0">
                    <a:solidFill>
                      <a:srgbClr val="99FF66"/>
                    </a:solidFill>
                  </a:rPr>
                  <a:t>Green N18 SBUV/2</a:t>
                </a:r>
                <a:endParaRPr lang="en-US" sz="1200" b="1" dirty="0">
                  <a:solidFill>
                    <a:srgbClr val="99FF66"/>
                  </a:solidFill>
                </a:endParaRPr>
              </a:p>
            </p:txBody>
          </p:sp>
        </p:grpSp>
        <p:sp>
          <p:nvSpPr>
            <p:cNvPr id="65" name="TextBox 64"/>
            <p:cNvSpPr txBox="1"/>
            <p:nvPr/>
          </p:nvSpPr>
          <p:spPr>
            <a:xfrm rot="10800000">
              <a:off x="713601" y="3505200"/>
              <a:ext cx="276999" cy="1524000"/>
            </a:xfrm>
            <a:prstGeom prst="rect">
              <a:avLst/>
            </a:prstGeom>
            <a:noFill/>
          </p:spPr>
          <p:txBody>
            <a:bodyPr vert="eaVert" wrap="square" lIns="0" tIns="0" rIns="0" bIns="0" rtlCol="0">
              <a:spAutoFit/>
            </a:bodyPr>
            <a:lstStyle/>
            <a:p>
              <a:r>
                <a:rPr lang="en-US" dirty="0" smtClean="0"/>
                <a:t>Total ozone, DU</a:t>
              </a:r>
              <a:endParaRPr lang="en-US" dirty="0"/>
            </a:p>
          </p:txBody>
        </p:sp>
      </p:grpSp>
      <p:sp>
        <p:nvSpPr>
          <p:cNvPr id="15" name="Text Box 103"/>
          <p:cNvSpPr txBox="1">
            <a:spLocks noChangeArrowheads="1"/>
          </p:cNvSpPr>
          <p:nvPr/>
        </p:nvSpPr>
        <p:spPr bwMode="auto">
          <a:xfrm>
            <a:off x="5867400" y="304800"/>
            <a:ext cx="3048000" cy="6247864"/>
          </a:xfrm>
          <a:prstGeom prst="rect">
            <a:avLst/>
          </a:prstGeom>
          <a:noFill/>
          <a:ln w="9525">
            <a:noFill/>
            <a:miter lim="800000"/>
            <a:headEnd/>
            <a:tailEnd/>
          </a:ln>
          <a:effectLst/>
        </p:spPr>
        <p:txBody>
          <a:bodyPr wrap="square">
            <a:spAutoFit/>
          </a:bodyPr>
          <a:lstStyle/>
          <a:p>
            <a:pPr eaLnBrk="0" hangingPunct="0">
              <a:lnSpc>
                <a:spcPts val="2400"/>
              </a:lnSpc>
              <a:defRPr/>
            </a:pPr>
            <a:r>
              <a:rPr lang="en-US" sz="2000" dirty="0">
                <a:solidFill>
                  <a:srgbClr val="000000"/>
                </a:solidFill>
                <a:latin typeface="Times New Roman" pitchFamily="18" charset="0"/>
              </a:rPr>
              <a:t>Comparison of daily mean total column ozone estimates from SBUV/2 NOAA-18 (</a:t>
            </a:r>
            <a:r>
              <a:rPr lang="en-US" sz="2000" b="1" dirty="0">
                <a:solidFill>
                  <a:srgbClr val="000000"/>
                </a:solidFill>
                <a:latin typeface="Times New Roman" pitchFamily="18" charset="0"/>
              </a:rPr>
              <a:t>BLACK</a:t>
            </a:r>
            <a:r>
              <a:rPr lang="en-US" sz="2000" dirty="0">
                <a:solidFill>
                  <a:srgbClr val="000000"/>
                </a:solidFill>
                <a:latin typeface="Times New Roman" pitchFamily="18" charset="0"/>
              </a:rPr>
              <a:t>) &amp; NOAA-19 </a:t>
            </a:r>
            <a:r>
              <a:rPr lang="en-US" sz="2000" dirty="0" smtClean="0">
                <a:solidFill>
                  <a:srgbClr val="000000"/>
                </a:solidFill>
                <a:latin typeface="Times New Roman" pitchFamily="18" charset="0"/>
              </a:rPr>
              <a:t>(</a:t>
            </a:r>
            <a:r>
              <a:rPr lang="en-US" sz="2000" b="1" dirty="0" smtClean="0">
                <a:solidFill>
                  <a:srgbClr val="99FF66"/>
                </a:solidFill>
                <a:latin typeface="Times New Roman" pitchFamily="18" charset="0"/>
                <a:cs typeface="Times New Roman" pitchFamily="18" charset="0"/>
              </a:rPr>
              <a:t>GREEN</a:t>
            </a:r>
            <a:r>
              <a:rPr lang="en-US" sz="2000" dirty="0" smtClean="0">
                <a:solidFill>
                  <a:srgbClr val="000000"/>
                </a:solidFill>
                <a:latin typeface="Times New Roman" pitchFamily="18" charset="0"/>
              </a:rPr>
              <a:t>), </a:t>
            </a:r>
            <a:r>
              <a:rPr lang="en-US" sz="2000" dirty="0">
                <a:solidFill>
                  <a:srgbClr val="000000"/>
                </a:solidFill>
                <a:latin typeface="Times New Roman" pitchFamily="18" charset="0"/>
              </a:rPr>
              <a:t>NPP </a:t>
            </a:r>
            <a:r>
              <a:rPr lang="en-US" sz="2000" dirty="0" smtClean="0">
                <a:solidFill>
                  <a:srgbClr val="000000"/>
                </a:solidFill>
                <a:latin typeface="Times New Roman" pitchFamily="18" charset="0"/>
              </a:rPr>
              <a:t>OMPS NM INCTO </a:t>
            </a:r>
            <a:r>
              <a:rPr lang="en-US" sz="2000" dirty="0">
                <a:solidFill>
                  <a:srgbClr val="000000"/>
                </a:solidFill>
                <a:latin typeface="Times New Roman" pitchFamily="18" charset="0"/>
              </a:rPr>
              <a:t>(</a:t>
            </a:r>
            <a:r>
              <a:rPr lang="en-US" sz="2000" b="1" dirty="0">
                <a:solidFill>
                  <a:srgbClr val="FF7C80"/>
                </a:solidFill>
                <a:latin typeface="Times New Roman" pitchFamily="18" charset="0"/>
              </a:rPr>
              <a:t>RED</a:t>
            </a:r>
            <a:r>
              <a:rPr lang="en-US" sz="2000" dirty="0">
                <a:solidFill>
                  <a:srgbClr val="000000"/>
                </a:solidFill>
                <a:latin typeface="Times New Roman" pitchFamily="18" charset="0"/>
              </a:rPr>
              <a:t>) and MetOP-A GOME-2 NOAA V8 Processing (</a:t>
            </a:r>
            <a:r>
              <a:rPr lang="en-US" sz="2000" b="1" dirty="0">
                <a:solidFill>
                  <a:schemeClr val="tx2">
                    <a:lumMod val="60000"/>
                    <a:lumOff val="40000"/>
                  </a:schemeClr>
                </a:solidFill>
                <a:latin typeface="Times New Roman" pitchFamily="18" charset="0"/>
              </a:rPr>
              <a:t>BLUE</a:t>
            </a:r>
            <a:r>
              <a:rPr lang="en-US" sz="2000" dirty="0">
                <a:solidFill>
                  <a:srgbClr val="000000"/>
                </a:solidFill>
                <a:latin typeface="Times New Roman" pitchFamily="18" charset="0"/>
              </a:rPr>
              <a:t>) for </a:t>
            </a:r>
            <a:r>
              <a:rPr lang="en-US" sz="2000" dirty="0" smtClean="0">
                <a:solidFill>
                  <a:srgbClr val="000000"/>
                </a:solidFill>
                <a:latin typeface="Times New Roman" pitchFamily="18" charset="0"/>
              </a:rPr>
              <a:t>February </a:t>
            </a:r>
            <a:r>
              <a:rPr lang="en-US" sz="2000" dirty="0">
                <a:solidFill>
                  <a:srgbClr val="000000"/>
                </a:solidFill>
                <a:latin typeface="Times New Roman" pitchFamily="18" charset="0"/>
              </a:rPr>
              <a:t>2012 for a latitude/longitude box in the Equatorial Pacific</a:t>
            </a:r>
            <a:r>
              <a:rPr lang="en-US" sz="2000" dirty="0" smtClean="0">
                <a:solidFill>
                  <a:srgbClr val="000000"/>
                </a:solidFill>
                <a:latin typeface="Times New Roman" pitchFamily="18" charset="0"/>
              </a:rPr>
              <a:t>.</a:t>
            </a:r>
          </a:p>
          <a:p>
            <a:pPr eaLnBrk="0" hangingPunct="0">
              <a:lnSpc>
                <a:spcPts val="2400"/>
              </a:lnSpc>
              <a:defRPr/>
            </a:pPr>
            <a:r>
              <a:rPr lang="en-US" sz="2000" dirty="0" smtClean="0">
                <a:solidFill>
                  <a:srgbClr val="000000"/>
                </a:solidFill>
                <a:latin typeface="Times New Roman" pitchFamily="18" charset="0"/>
              </a:rPr>
              <a:t>The OMPS NM total column ozone values track the others well but with an offset of approximately 10 DU from the NOAA SBUV/2 products. The NOAA GOME-2 product is using an extrapolated calibration for this period.</a:t>
            </a:r>
            <a:endParaRPr lang="en-US" sz="2000" dirty="0">
              <a:solidFill>
                <a:srgbClr val="000000"/>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4"/>
          <p:cNvSpPr txBox="1">
            <a:spLocks noChangeArrowheads="1"/>
          </p:cNvSpPr>
          <p:nvPr/>
        </p:nvSpPr>
        <p:spPr bwMode="auto">
          <a:xfrm>
            <a:off x="4495800" y="2971800"/>
            <a:ext cx="4419600" cy="3416320"/>
          </a:xfrm>
          <a:prstGeom prst="rect">
            <a:avLst/>
          </a:prstGeom>
          <a:noFill/>
          <a:ln w="9525">
            <a:noFill/>
            <a:miter lim="800000"/>
            <a:headEnd/>
            <a:tailEnd/>
          </a:ln>
        </p:spPr>
        <p:txBody>
          <a:bodyPr wrap="square">
            <a:spAutoFit/>
          </a:bodyPr>
          <a:lstStyle/>
          <a:p>
            <a:r>
              <a:rPr lang="en-US" sz="2400" dirty="0" smtClean="0">
                <a:latin typeface="Times New Roman" pitchFamily="18" charset="0"/>
                <a:cs typeface="Times New Roman" pitchFamily="18" charset="0"/>
              </a:rPr>
              <a:t>Daily Total Column Ozone map comparisons between (a) IDPS OMPS First Guess Multiple Triplet product, (b) NOAA OMPS V8 product, and (c ) NASA OMI V8.6 product for March 30, 2012. Cross-track features in OMPS products are related to the use of preliminary calibration values.</a:t>
            </a:r>
            <a:endParaRPr lang="en-US" sz="2400" dirty="0">
              <a:latin typeface="Times New Roman" pitchFamily="18" charset="0"/>
              <a:cs typeface="Times New Roman" pitchFamily="18" charset="0"/>
            </a:endParaRPr>
          </a:p>
        </p:txBody>
      </p:sp>
      <p:pic>
        <p:nvPicPr>
          <p:cNvPr id="5" name="Picture 8" descr="http://www.star.nesdis.noaa.gov/smcd/spb/wyu/OMPS/Toz/incto/3.2012/omps_INCTO_20120330_aitoff.png"/>
          <p:cNvPicPr>
            <a:picLocks noChangeArrowheads="1"/>
          </p:cNvPicPr>
          <p:nvPr/>
        </p:nvPicPr>
        <p:blipFill>
          <a:blip r:embed="rId3" cstate="print">
            <a:clrChange>
              <a:clrFrom>
                <a:srgbClr val="000000"/>
              </a:clrFrom>
              <a:clrTo>
                <a:srgbClr val="000000">
                  <a:alpha val="0"/>
                </a:srgbClr>
              </a:clrTo>
            </a:clrChange>
          </a:blip>
          <a:srcRect r="2857" b="16072"/>
          <a:stretch>
            <a:fillRect/>
          </a:stretch>
        </p:blipFill>
        <p:spPr bwMode="auto">
          <a:xfrm>
            <a:off x="152400" y="-762000"/>
            <a:ext cx="3886200" cy="3581400"/>
          </a:xfrm>
          <a:prstGeom prst="rect">
            <a:avLst/>
          </a:prstGeom>
          <a:noFill/>
        </p:spPr>
      </p:pic>
      <p:pic>
        <p:nvPicPr>
          <p:cNvPr id="6" name="Picture 10" descr="http://www.star.nesdis.noaa.gov/smcd/spb/wyu/OMPS/Toz/omi/OMI_20120330_aitoff.png"/>
          <p:cNvPicPr>
            <a:picLocks noChangeArrowheads="1"/>
          </p:cNvPicPr>
          <p:nvPr/>
        </p:nvPicPr>
        <p:blipFill>
          <a:blip r:embed="rId4" cstate="print">
            <a:clrChange>
              <a:clrFrom>
                <a:srgbClr val="000000"/>
              </a:clrFrom>
              <a:clrTo>
                <a:srgbClr val="000000">
                  <a:alpha val="0"/>
                </a:srgbClr>
              </a:clrTo>
            </a:clrChange>
          </a:blip>
          <a:srcRect l="-2856" t="-3571" r="1905" b="16072"/>
          <a:stretch>
            <a:fillRect/>
          </a:stretch>
        </p:blipFill>
        <p:spPr bwMode="auto">
          <a:xfrm>
            <a:off x="4800600" y="-914400"/>
            <a:ext cx="4038600" cy="3733800"/>
          </a:xfrm>
          <a:prstGeom prst="rect">
            <a:avLst/>
          </a:prstGeom>
          <a:noFill/>
        </p:spPr>
      </p:pic>
      <p:sp>
        <p:nvSpPr>
          <p:cNvPr id="8" name="Rectangle 7"/>
          <p:cNvSpPr/>
          <p:nvPr/>
        </p:nvSpPr>
        <p:spPr>
          <a:xfrm>
            <a:off x="152400" y="0"/>
            <a:ext cx="631904" cy="584775"/>
          </a:xfrm>
          <a:prstGeom prst="rect">
            <a:avLst/>
          </a:prstGeom>
        </p:spPr>
        <p:txBody>
          <a:bodyPr wrap="none">
            <a:spAutoFit/>
          </a:bodyPr>
          <a:lstStyle/>
          <a:p>
            <a:r>
              <a:rPr lang="en-US" sz="3200" dirty="0" smtClean="0"/>
              <a:t>(a)</a:t>
            </a:r>
            <a:endParaRPr lang="en-US" dirty="0"/>
          </a:p>
        </p:txBody>
      </p:sp>
      <p:sp>
        <p:nvSpPr>
          <p:cNvPr id="9" name="Rectangle 8"/>
          <p:cNvSpPr/>
          <p:nvPr/>
        </p:nvSpPr>
        <p:spPr>
          <a:xfrm>
            <a:off x="152400" y="2743200"/>
            <a:ext cx="651140" cy="584775"/>
          </a:xfrm>
          <a:prstGeom prst="rect">
            <a:avLst/>
          </a:prstGeom>
        </p:spPr>
        <p:txBody>
          <a:bodyPr wrap="none">
            <a:spAutoFit/>
          </a:bodyPr>
          <a:lstStyle/>
          <a:p>
            <a:r>
              <a:rPr lang="en-US" sz="3200" dirty="0" smtClean="0"/>
              <a:t>(b)</a:t>
            </a:r>
            <a:endParaRPr lang="en-US" dirty="0"/>
          </a:p>
        </p:txBody>
      </p:sp>
      <p:sp>
        <p:nvSpPr>
          <p:cNvPr id="10" name="Rectangle 9"/>
          <p:cNvSpPr/>
          <p:nvPr/>
        </p:nvSpPr>
        <p:spPr>
          <a:xfrm>
            <a:off x="4953000" y="0"/>
            <a:ext cx="607859" cy="584775"/>
          </a:xfrm>
          <a:prstGeom prst="rect">
            <a:avLst/>
          </a:prstGeom>
        </p:spPr>
        <p:txBody>
          <a:bodyPr wrap="none">
            <a:spAutoFit/>
          </a:bodyPr>
          <a:lstStyle/>
          <a:p>
            <a:r>
              <a:rPr lang="en-US" sz="3200" dirty="0" smtClean="0"/>
              <a:t>(c)</a:t>
            </a:r>
            <a:endParaRPr lang="en-US" dirty="0"/>
          </a:p>
        </p:txBody>
      </p:sp>
      <p:sp>
        <p:nvSpPr>
          <p:cNvPr id="11" name="TextBox 10"/>
          <p:cNvSpPr txBox="1"/>
          <p:nvPr/>
        </p:nvSpPr>
        <p:spPr>
          <a:xfrm>
            <a:off x="174170" y="5715000"/>
            <a:ext cx="3886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DU 100     300     500</a:t>
            </a:r>
            <a:endParaRPr lang="en-US" sz="2000" b="1" dirty="0">
              <a:latin typeface="Courier New" pitchFamily="49" charset="0"/>
              <a:cs typeface="Courier New" pitchFamily="49" charset="0"/>
            </a:endParaRPr>
          </a:p>
        </p:txBody>
      </p:sp>
      <p:pic>
        <p:nvPicPr>
          <p:cNvPr id="7" name="Picture 12" descr="http://www.star.nesdis.noaa.gov/smcd/spb/wyu/OMPS/Toz/V8/3.2012/omps_V8TOZ20120330_aitoff.png"/>
          <p:cNvPicPr>
            <a:picLocks noChangeArrowheads="1"/>
          </p:cNvPicPr>
          <p:nvPr/>
        </p:nvPicPr>
        <p:blipFill>
          <a:blip r:embed="rId5" cstate="print">
            <a:clrChange>
              <a:clrFrom>
                <a:srgbClr val="000000"/>
              </a:clrFrom>
              <a:clrTo>
                <a:srgbClr val="000000">
                  <a:alpha val="0"/>
                </a:srgbClr>
              </a:clrTo>
            </a:clrChange>
          </a:blip>
          <a:srcRect r="-952"/>
          <a:stretch>
            <a:fillRect/>
          </a:stretch>
        </p:blipFill>
        <p:spPr bwMode="auto">
          <a:xfrm>
            <a:off x="152400" y="2362200"/>
            <a:ext cx="4038600" cy="36004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http://www.star.nesdis.noaa.gov/smcd/spb/wyu/OMPS/Toz/Gome2/Gome2_V8TOZ_20120305_aitoff.png"/>
          <p:cNvPicPr>
            <a:picLocks noChangeAspect="1" noChangeArrowheads="1"/>
          </p:cNvPicPr>
          <p:nvPr/>
        </p:nvPicPr>
        <p:blipFill>
          <a:blip r:embed="rId3" cstate="print"/>
          <a:srcRect/>
          <a:stretch>
            <a:fillRect/>
          </a:stretch>
        </p:blipFill>
        <p:spPr bwMode="auto">
          <a:xfrm>
            <a:off x="533400" y="51709"/>
            <a:ext cx="8001000" cy="6000750"/>
          </a:xfrm>
          <a:prstGeom prst="rect">
            <a:avLst/>
          </a:prstGeom>
          <a:noFill/>
        </p:spPr>
      </p:pic>
      <p:pic>
        <p:nvPicPr>
          <p:cNvPr id="148484" name="Picture 4" descr="http://www.star.nesdis.noaa.gov/smcd/spb/wyu/OMPS/Toz/incto/3.2012/omps_INCTO_20120305_aitoff.png"/>
          <p:cNvPicPr>
            <a:picLocks noChangeAspect="1" noChangeArrowheads="1"/>
          </p:cNvPicPr>
          <p:nvPr/>
        </p:nvPicPr>
        <p:blipFill>
          <a:blip r:embed="rId4" cstate="print"/>
          <a:srcRect/>
          <a:stretch>
            <a:fillRect/>
          </a:stretch>
        </p:blipFill>
        <p:spPr bwMode="auto">
          <a:xfrm>
            <a:off x="533400" y="0"/>
            <a:ext cx="8001000" cy="6096001"/>
          </a:xfrm>
          <a:prstGeom prst="rect">
            <a:avLst/>
          </a:prstGeom>
          <a:noFill/>
        </p:spPr>
      </p:pic>
      <p:sp>
        <p:nvSpPr>
          <p:cNvPr id="4" name="TextBox 3"/>
          <p:cNvSpPr txBox="1"/>
          <p:nvPr/>
        </p:nvSpPr>
        <p:spPr>
          <a:xfrm>
            <a:off x="304800" y="6172200"/>
            <a:ext cx="8610600" cy="646331"/>
          </a:xfrm>
          <a:prstGeom prst="rect">
            <a:avLst/>
          </a:prstGeom>
          <a:noFill/>
        </p:spPr>
        <p:txBody>
          <a:bodyPr wrap="square" rtlCol="0">
            <a:spAutoFit/>
          </a:bodyPr>
          <a:lstStyle/>
          <a:p>
            <a:r>
              <a:rPr lang="en-US" dirty="0" smtClean="0"/>
              <a:t>Overlain comparison of total ozone maps for OMPS (INCTO) and GOME-2 (V8TOZ) for March 5, 2012. The magnitude and location of ozone features match very well.</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84"/>
                                        </p:tgtEl>
                                        <p:attrNameLst>
                                          <p:attrName>style.visibility</p:attrName>
                                        </p:attrNameLst>
                                      </p:cBhvr>
                                      <p:to>
                                        <p:strVal val="visible"/>
                                      </p:to>
                                    </p:set>
                                    <p:animEffect transition="in" filter="fade">
                                      <p:cBhvr>
                                        <p:cTn id="7" dur="20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2" name="Picture 4" descr="http://www.star.nesdis.noaa.gov/smcd/spb/wyu/OMPS/Toz/incto/6.2012/omps_INCTO_20120615_aitoff.png"/>
          <p:cNvPicPr>
            <a:picLocks noChangeAspect="1" noChangeArrowheads="1"/>
          </p:cNvPicPr>
          <p:nvPr/>
        </p:nvPicPr>
        <p:blipFill>
          <a:blip r:embed="rId2" cstate="print"/>
          <a:srcRect/>
          <a:stretch>
            <a:fillRect/>
          </a:stretch>
        </p:blipFill>
        <p:spPr bwMode="auto">
          <a:xfrm>
            <a:off x="0" y="609600"/>
            <a:ext cx="4400550" cy="3352800"/>
          </a:xfrm>
          <a:prstGeom prst="rect">
            <a:avLst/>
          </a:prstGeom>
          <a:noFill/>
        </p:spPr>
      </p:pic>
      <p:pic>
        <p:nvPicPr>
          <p:cNvPr id="258050" name="Picture 2" descr="http://www.star.nesdis.noaa.gov/smcd/spb/wyu/OMPS/Toz/omi/6.2012/OMI_20120615_aitoff.png"/>
          <p:cNvPicPr>
            <a:picLocks noChangeAspect="1" noChangeArrowheads="1"/>
          </p:cNvPicPr>
          <p:nvPr/>
        </p:nvPicPr>
        <p:blipFill>
          <a:blip r:embed="rId3" cstate="print"/>
          <a:srcRect/>
          <a:stretch>
            <a:fillRect/>
          </a:stretch>
        </p:blipFill>
        <p:spPr bwMode="auto">
          <a:xfrm>
            <a:off x="0" y="3505200"/>
            <a:ext cx="4400550" cy="3352800"/>
          </a:xfrm>
          <a:prstGeom prst="rect">
            <a:avLst/>
          </a:prstGeom>
          <a:noFill/>
        </p:spPr>
      </p:pic>
      <p:pic>
        <p:nvPicPr>
          <p:cNvPr id="258054" name="Picture 6" descr="http://www.star.nesdis.noaa.gov/smcd/spb/wyu/OMPS/Toz/V8/6.2012/omps_V8TOZ20120615_aitoff.png"/>
          <p:cNvPicPr>
            <a:picLocks noChangeAspect="1" noChangeArrowheads="1"/>
          </p:cNvPicPr>
          <p:nvPr/>
        </p:nvPicPr>
        <p:blipFill>
          <a:blip r:embed="rId4" cstate="print"/>
          <a:srcRect/>
          <a:stretch>
            <a:fillRect/>
          </a:stretch>
        </p:blipFill>
        <p:spPr bwMode="auto">
          <a:xfrm>
            <a:off x="4743450" y="609600"/>
            <a:ext cx="4400550" cy="3352800"/>
          </a:xfrm>
          <a:prstGeom prst="rect">
            <a:avLst/>
          </a:prstGeom>
          <a:noFill/>
        </p:spPr>
      </p:pic>
      <p:pic>
        <p:nvPicPr>
          <p:cNvPr id="258056" name="Picture 8" descr="http://www.star.nesdis.noaa.gov/smcd/spb/wyu/OMPS/Toz/Gome2/6.2012/Gome2_V8TOZ_20120615_aitoff.png"/>
          <p:cNvPicPr>
            <a:picLocks noChangeArrowheads="1"/>
          </p:cNvPicPr>
          <p:nvPr/>
        </p:nvPicPr>
        <p:blipFill>
          <a:blip r:embed="rId5" cstate="print"/>
          <a:srcRect/>
          <a:stretch>
            <a:fillRect/>
          </a:stretch>
        </p:blipFill>
        <p:spPr bwMode="auto">
          <a:xfrm>
            <a:off x="4745736" y="3502152"/>
            <a:ext cx="4398264" cy="3355848"/>
          </a:xfrm>
          <a:prstGeom prst="rect">
            <a:avLst/>
          </a:prstGeom>
          <a:noFill/>
        </p:spPr>
      </p:pic>
      <p:sp>
        <p:nvSpPr>
          <p:cNvPr id="6" name="TextBox 5"/>
          <p:cNvSpPr txBox="1"/>
          <p:nvPr/>
        </p:nvSpPr>
        <p:spPr>
          <a:xfrm>
            <a:off x="228600" y="76200"/>
            <a:ext cx="8706294" cy="369332"/>
          </a:xfrm>
          <a:prstGeom prst="rect">
            <a:avLst/>
          </a:prstGeom>
          <a:noFill/>
        </p:spPr>
        <p:txBody>
          <a:bodyPr wrap="none" rtlCol="0">
            <a:spAutoFit/>
          </a:bodyPr>
          <a:lstStyle/>
          <a:p>
            <a:r>
              <a:rPr lang="en-US" dirty="0" smtClean="0"/>
              <a:t>Total Ozone Maps for OMPS INCTO, OMPS V8, OMI V8.6, and GOME-2 V8 for June 15, 2012</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OMPS Fundamentals</a:t>
            </a:r>
            <a:endParaRPr lang="en-US" dirty="0"/>
          </a:p>
        </p:txBody>
      </p:sp>
      <p:sp>
        <p:nvSpPr>
          <p:cNvPr id="4" name="Rectangle 3"/>
          <p:cNvSpPr/>
          <p:nvPr/>
        </p:nvSpPr>
        <p:spPr>
          <a:xfrm>
            <a:off x="228600" y="609600"/>
            <a:ext cx="8458200" cy="6149377"/>
          </a:xfrm>
          <a:prstGeom prst="rect">
            <a:avLst/>
          </a:prstGeom>
        </p:spPr>
        <p:txBody>
          <a:bodyPr wrap="square">
            <a:spAutoFit/>
          </a:bodyPr>
          <a:lstStyle/>
          <a:p>
            <a:pPr marL="285750" indent="-285750" defTabSz="4806950">
              <a:spcBef>
                <a:spcPct val="20000"/>
              </a:spcBef>
              <a:buFont typeface="Arial"/>
              <a:buChar char="•"/>
              <a:defRPr/>
            </a:pPr>
            <a:r>
              <a:rPr lang="en-US" sz="1600" b="1" kern="0" dirty="0" smtClean="0">
                <a:latin typeface="Times New Roman" pitchFamily="18" charset="0"/>
                <a:cs typeface="Times New Roman" pitchFamily="18" charset="0"/>
              </a:rPr>
              <a:t>NOAA, through the Joint Polar Satellite System (JPSS) program, in partnership with National Aeronautical Space Administration (NASA), launched the </a:t>
            </a:r>
            <a:r>
              <a:rPr lang="en-US" sz="1600" b="1" kern="0" dirty="0" err="1" smtClean="0">
                <a:latin typeface="Times New Roman" pitchFamily="18" charset="0"/>
                <a:cs typeface="Times New Roman" pitchFamily="18" charset="0"/>
              </a:rPr>
              <a:t>Suomi</a:t>
            </a:r>
            <a:r>
              <a:rPr lang="en-US" sz="1600" b="1" kern="0" dirty="0" smtClean="0">
                <a:latin typeface="Times New Roman" pitchFamily="18" charset="0"/>
                <a:cs typeface="Times New Roman" pitchFamily="18" charset="0"/>
              </a:rPr>
              <a:t> National Polar-orbiting Partnership (</a:t>
            </a:r>
            <a:r>
              <a:rPr lang="en-US" sz="1600" b="1" kern="0" dirty="0" err="1" smtClean="0">
                <a:latin typeface="Times New Roman" pitchFamily="18" charset="0"/>
                <a:cs typeface="Times New Roman" pitchFamily="18" charset="0"/>
              </a:rPr>
              <a:t>Suomi</a:t>
            </a:r>
            <a:r>
              <a:rPr lang="en-US" sz="1600" b="1" kern="0" dirty="0" smtClean="0">
                <a:latin typeface="Times New Roman" pitchFamily="18" charset="0"/>
                <a:cs typeface="Times New Roman" pitchFamily="18" charset="0"/>
              </a:rPr>
              <a:t> NPP) satellite on October 28, 2011. The Ozone Mapping and Profiler Suite (OMPS) consists of two telescopes feeding three detectors measuring solar radiance scattered by the Earth's atmosphere and solar irradiance by using diffusers. The measurements are used to generate estimates of total column ozone and vertical ozone profiles. </a:t>
            </a:r>
          </a:p>
          <a:p>
            <a:pPr marL="285750" indent="-285750" defTabSz="4806950">
              <a:spcBef>
                <a:spcPct val="20000"/>
              </a:spcBef>
              <a:buFont typeface="Arial"/>
              <a:buChar char="•"/>
              <a:defRPr/>
            </a:pPr>
            <a:r>
              <a:rPr lang="en-GB" sz="1600" b="1" dirty="0" smtClean="0">
                <a:latin typeface="Times New Roman" pitchFamily="18" charset="0"/>
                <a:cs typeface="Times New Roman" pitchFamily="18" charset="0"/>
              </a:rPr>
              <a:t>The nadir </a:t>
            </a:r>
            <a:r>
              <a:rPr lang="en-GB" sz="1600" b="1" dirty="0" err="1" smtClean="0">
                <a:latin typeface="Times New Roman" pitchFamily="18" charset="0"/>
                <a:cs typeface="Times New Roman" pitchFamily="18" charset="0"/>
              </a:rPr>
              <a:t>mapper</a:t>
            </a:r>
            <a:r>
              <a:rPr lang="en-GB" sz="1600" b="1" dirty="0" smtClean="0">
                <a:latin typeface="Times New Roman" pitchFamily="18" charset="0"/>
                <a:cs typeface="Times New Roman" pitchFamily="18" charset="0"/>
              </a:rPr>
              <a:t> (total column) sensor uses a single grating monochromator and a CCD array detector to make measurements every 0.42 nm from 300 nm to 380 nm with 1.0-nm resolution. It has a 110° cross-track FOV and 0.27° along-track slit width FOV.  The measurements are currently combined into 35 cross-track bins: 3.35° (50 km) at nadir, and 2.84° at ±55°.  The resolution is 50 km along-track at nadir, with a 7.6-second reporting period.  The instrument is capable of making measurements with much better horizontal resolution.</a:t>
            </a:r>
          </a:p>
          <a:p>
            <a:pPr marL="285750" indent="-285750" defTabSz="4806950">
              <a:spcBef>
                <a:spcPct val="20000"/>
              </a:spcBef>
              <a:buFont typeface="Arial"/>
              <a:buChar char="•"/>
              <a:defRPr/>
            </a:pPr>
            <a:r>
              <a:rPr lang="en-GB" sz="1600" b="1" dirty="0" smtClean="0">
                <a:latin typeface="Times New Roman" pitchFamily="18" charset="0"/>
                <a:cs typeface="Times New Roman" pitchFamily="18" charset="0"/>
              </a:rPr>
              <a:t>The nadir profiler sensor uses a double monochromator and a CCD array detector to make measurements every 0.42 nm from 250 nm to 310 nm with 1.0-nm resolution. It has a 16.6° cross-track FOV, 0.26° along-track slit width.  The current reporting period is 38 seconds giving it a 250 km x 250 km cell size collocated with the five central total column cells. </a:t>
            </a:r>
          </a:p>
          <a:p>
            <a:pPr marL="285750" indent="-285750" defTabSz="4806950">
              <a:spcBef>
                <a:spcPct val="20000"/>
              </a:spcBef>
              <a:buFont typeface="Arial"/>
              <a:buChar char="•"/>
              <a:defRPr/>
            </a:pPr>
            <a:r>
              <a:rPr lang="en-GB" sz="1600" b="1" dirty="0" smtClean="0">
                <a:latin typeface="Times New Roman" pitchFamily="18" charset="0"/>
                <a:cs typeface="Times New Roman" pitchFamily="18" charset="0"/>
              </a:rPr>
              <a:t>The limb profiler sensor is a prism spectrometer with spectral coverage from 290 nm to 1000 nm. It has three slits separated by 4.25° with a 19-second reporting period that equates to 125 km along-track motion. The slits have 112 km (1.95°) vertical FOVs equating to 0 to 60 km coverage at the limb, plus offsets for pointing uncertainty, orbital variation, and Earth oblateness. The CCD array detector provides measurements every 1.1 km with 2.1-km vertical resolution. The products for the Limb Profiler are not discussed here.</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rmAutofit fontScale="90000"/>
          </a:bodyPr>
          <a:lstStyle/>
          <a:p>
            <a:r>
              <a:rPr lang="en-US" dirty="0" smtClean="0"/>
              <a:t>INCTO/OOTCO Known Product Deficiencies</a:t>
            </a:r>
            <a:endParaRPr lang="en-US" dirty="0"/>
          </a:p>
        </p:txBody>
      </p:sp>
      <p:sp>
        <p:nvSpPr>
          <p:cNvPr id="3" name="Content Placeholder 2"/>
          <p:cNvSpPr>
            <a:spLocks noGrp="1"/>
          </p:cNvSpPr>
          <p:nvPr>
            <p:ph idx="1"/>
          </p:nvPr>
        </p:nvSpPr>
        <p:spPr>
          <a:xfrm>
            <a:off x="304800" y="685800"/>
            <a:ext cx="8610600" cy="6172200"/>
          </a:xfrm>
        </p:spPr>
        <p:txBody>
          <a:bodyPr>
            <a:normAutofit fontScale="55000" lnSpcReduction="20000"/>
          </a:bodyPr>
          <a:lstStyle/>
          <a:p>
            <a:r>
              <a:rPr lang="en-US" dirty="0" smtClean="0"/>
              <a:t>Problems with fixes in the pipeline or changed over the course of the study</a:t>
            </a:r>
          </a:p>
          <a:p>
            <a:pPr lvl="1"/>
            <a:r>
              <a:rPr lang="en-US" dirty="0" smtClean="0"/>
              <a:t>Preliminary Day 1 Solar </a:t>
            </a:r>
            <a:r>
              <a:rPr lang="en-US" dirty="0" smtClean="0">
                <a:solidFill>
                  <a:srgbClr val="00B050"/>
                </a:solidFill>
              </a:rPr>
              <a:t>(Implemented the middle of June 11, 2012^</a:t>
            </a:r>
            <a:r>
              <a:rPr lang="en-US" dirty="0" smtClean="0"/>
              <a:t>)</a:t>
            </a:r>
          </a:p>
          <a:p>
            <a:pPr lvl="1"/>
            <a:r>
              <a:rPr lang="en-US" dirty="0" smtClean="0"/>
              <a:t>EDR RT LUT – corrected bandpasses (CCR #343)</a:t>
            </a:r>
          </a:p>
          <a:p>
            <a:pPr lvl="1"/>
            <a:r>
              <a:rPr lang="en-US" dirty="0" smtClean="0"/>
              <a:t>Cloud Top Pressure – new UV climatology (CCR #385)</a:t>
            </a:r>
          </a:p>
          <a:p>
            <a:pPr lvl="2"/>
            <a:r>
              <a:rPr lang="en-US" dirty="0" smtClean="0">
                <a:solidFill>
                  <a:srgbClr val="FF0000"/>
                </a:solidFill>
              </a:rPr>
              <a:t>Need to replace VIIRS cloud top pressure with climatology in OOTCO</a:t>
            </a:r>
          </a:p>
          <a:p>
            <a:pPr lvl="1"/>
            <a:r>
              <a:rPr lang="en-US" dirty="0" smtClean="0"/>
              <a:t>Partial Cloud Logic – consistent surface reflectivity (CCR #419)</a:t>
            </a:r>
          </a:p>
          <a:p>
            <a:pPr lvl="2"/>
            <a:r>
              <a:rPr lang="en-US" dirty="0" smtClean="0">
                <a:solidFill>
                  <a:srgbClr val="FF0000"/>
                </a:solidFill>
              </a:rPr>
              <a:t>Need to switch from VIIRS Cloud Fraction to measurement-based estimates for OOTCO</a:t>
            </a:r>
          </a:p>
          <a:p>
            <a:pPr lvl="1"/>
            <a:r>
              <a:rPr lang="en-US" dirty="0" smtClean="0"/>
              <a:t>Preliminary Day One Solar (CCR #411)</a:t>
            </a:r>
          </a:p>
          <a:p>
            <a:pPr lvl="1"/>
            <a:r>
              <a:rPr lang="en-US" dirty="0" smtClean="0"/>
              <a:t>SDR Dark current updates (DR #4750)</a:t>
            </a:r>
          </a:p>
          <a:p>
            <a:pPr lvl="1"/>
            <a:r>
              <a:rPr lang="en-US" dirty="0" smtClean="0"/>
              <a:t>Adjustment to Solar spectra for varying Earth/Sun distance (DR #4798, CCR 0481)</a:t>
            </a:r>
          </a:p>
          <a:p>
            <a:r>
              <a:rPr lang="en-US" dirty="0" smtClean="0"/>
              <a:t>Problems under investigation / in preparation</a:t>
            </a:r>
          </a:p>
          <a:p>
            <a:pPr lvl="1"/>
            <a:r>
              <a:rPr lang="en-US" dirty="0" smtClean="0">
                <a:solidFill>
                  <a:srgbClr val="0070C0"/>
                </a:solidFill>
              </a:rPr>
              <a:t>Snow/Ice Data not updated* </a:t>
            </a:r>
            <a:r>
              <a:rPr lang="en-US" dirty="0" smtClean="0"/>
              <a:t>(DR #4678)</a:t>
            </a:r>
          </a:p>
          <a:p>
            <a:pPr lvl="1"/>
            <a:r>
              <a:rPr lang="en-US" dirty="0" smtClean="0"/>
              <a:t>Ozone values out of range (infrequent TOZ &gt; 650 DU) (DR #4692)</a:t>
            </a:r>
          </a:p>
          <a:p>
            <a:pPr lvl="1"/>
            <a:r>
              <a:rPr lang="en-US" dirty="0" smtClean="0"/>
              <a:t>SDR Smear values not consistent with expectations (DRs #4749, #4818)</a:t>
            </a:r>
          </a:p>
          <a:p>
            <a:pPr lvl="1"/>
            <a:r>
              <a:rPr lang="en-US" dirty="0" smtClean="0"/>
              <a:t>Broken Ascending/Descending Flag (DR #4804)</a:t>
            </a:r>
          </a:p>
          <a:p>
            <a:pPr lvl="1"/>
            <a:r>
              <a:rPr lang="en-US" dirty="0" smtClean="0"/>
              <a:t>Definitive Day One Solar &amp; Radiance/Irradiance Calibration</a:t>
            </a:r>
          </a:p>
          <a:p>
            <a:r>
              <a:rPr lang="en-US" dirty="0" smtClean="0"/>
              <a:t>Longer term refinements and improvements</a:t>
            </a:r>
          </a:p>
          <a:p>
            <a:pPr lvl="1"/>
            <a:r>
              <a:rPr lang="en-US" dirty="0" smtClean="0"/>
              <a:t>Stray Light Correction / Radiance Coefficients</a:t>
            </a:r>
          </a:p>
          <a:p>
            <a:pPr lvl="1"/>
            <a:r>
              <a:rPr lang="en-US" dirty="0" smtClean="0"/>
              <a:t>Wavelength Scale and Adjustments</a:t>
            </a:r>
          </a:p>
          <a:p>
            <a:pPr lvl="2"/>
            <a:r>
              <a:rPr lang="en-US" dirty="0" smtClean="0"/>
              <a:t>Day 1 Scale (</a:t>
            </a:r>
            <a:r>
              <a:rPr lang="en-US" dirty="0" smtClean="0">
                <a:solidFill>
                  <a:srgbClr val="00B050"/>
                </a:solidFill>
              </a:rPr>
              <a:t>Preliminary update May 7, 2012^</a:t>
            </a:r>
            <a:r>
              <a:rPr lang="en-US" dirty="0" smtClean="0"/>
              <a:t>) and trending</a:t>
            </a:r>
          </a:p>
          <a:p>
            <a:pPr lvl="2"/>
            <a:r>
              <a:rPr lang="en-US" dirty="0" smtClean="0"/>
              <a:t>Radiance/Irradiance Doppler Shift adjustment</a:t>
            </a:r>
          </a:p>
          <a:p>
            <a:pPr lvl="2"/>
            <a:r>
              <a:rPr lang="en-US" dirty="0" smtClean="0"/>
              <a:t>Intra-orbit scale drift</a:t>
            </a:r>
          </a:p>
          <a:p>
            <a:pPr>
              <a:buNone/>
            </a:pPr>
            <a:r>
              <a:rPr lang="en-US" dirty="0" smtClean="0">
                <a:solidFill>
                  <a:srgbClr val="00B050"/>
                </a:solidFill>
              </a:rPr>
              <a:t>^ Both of these created large discontinuities in the product performance. Similar effects can be expected as further changes enter the system.</a:t>
            </a:r>
            <a:endParaRPr lang="en-US" dirty="0" smtClean="0">
              <a:solidFill>
                <a:srgbClr val="0070C0"/>
              </a:solidFill>
            </a:endParaRPr>
          </a:p>
          <a:p>
            <a:pPr>
              <a:buNone/>
            </a:pPr>
            <a:r>
              <a:rPr lang="en-US" dirty="0" smtClean="0">
                <a:solidFill>
                  <a:srgbClr val="0070C0"/>
                </a:solidFill>
              </a:rPr>
              <a:t>*The action to repair this product is beyond the domain of the OMPS team. We could change to a forecast or climatology.</a:t>
            </a:r>
          </a:p>
          <a:p>
            <a:pPr>
              <a:buFont typeface="Arial" charset="0"/>
              <a:buChar char="•"/>
            </a:pPr>
            <a:endParaRPr lang="en-US" dirty="0" smtClean="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r>
              <a:rPr lang="en-US" sz="2800" dirty="0" smtClean="0"/>
              <a:t>INCTO/OOTCO Summary of Findings and Recommendations</a:t>
            </a:r>
            <a:endParaRPr lang="en-US" sz="2800" dirty="0"/>
          </a:p>
        </p:txBody>
      </p:sp>
      <p:sp>
        <p:nvSpPr>
          <p:cNvPr id="3" name="Content Placeholder 2"/>
          <p:cNvSpPr>
            <a:spLocks noGrp="1"/>
          </p:cNvSpPr>
          <p:nvPr>
            <p:ph idx="1"/>
          </p:nvPr>
        </p:nvSpPr>
        <p:spPr>
          <a:xfrm>
            <a:off x="0" y="457200"/>
            <a:ext cx="9144000" cy="6400800"/>
          </a:xfrm>
        </p:spPr>
        <p:txBody>
          <a:bodyPr>
            <a:noAutofit/>
          </a:bodyPr>
          <a:lstStyle/>
          <a:p>
            <a:pPr>
              <a:spcBef>
                <a:spcPts val="0"/>
              </a:spcBef>
            </a:pPr>
            <a:r>
              <a:rPr lang="en-US" sz="2000" dirty="0" smtClean="0"/>
              <a:t>OMPS NM First Guess IP (INCTO)</a:t>
            </a:r>
          </a:p>
          <a:p>
            <a:pPr lvl="1">
              <a:spcBef>
                <a:spcPts val="0"/>
              </a:spcBef>
              <a:buNone/>
            </a:pPr>
            <a:r>
              <a:rPr lang="en-US" sz="1600" dirty="0" smtClean="0"/>
              <a:t>The INCTO product is producing reasonable values for total column ozone, effective reflectivity and aerosol index values. Most error flags are functioning as designed. Several problems with the product have been identified and there is progress on implementing corrections and adjustments. </a:t>
            </a:r>
          </a:p>
          <a:p>
            <a:pPr lvl="1">
              <a:spcBef>
                <a:spcPts val="0"/>
              </a:spcBef>
              <a:buNone/>
            </a:pPr>
            <a:r>
              <a:rPr lang="en-US" sz="1600" dirty="0" smtClean="0">
                <a:solidFill>
                  <a:srgbClr val="00B0F0"/>
                </a:solidFill>
              </a:rPr>
              <a:t>The OMPS Team recommends that the INCTO Product be promoted to Beta Maturity. </a:t>
            </a:r>
          </a:p>
          <a:p>
            <a:pPr>
              <a:spcBef>
                <a:spcPts val="0"/>
              </a:spcBef>
            </a:pPr>
            <a:r>
              <a:rPr lang="en-US" sz="2000" dirty="0" smtClean="0"/>
              <a:t>Monitoring Figures are available at</a:t>
            </a:r>
          </a:p>
          <a:p>
            <a:pPr marL="0" lvl="1">
              <a:spcBef>
                <a:spcPts val="0"/>
              </a:spcBef>
              <a:buNone/>
            </a:pPr>
            <a:r>
              <a:rPr lang="en-US" sz="1800" dirty="0" smtClean="0">
                <a:hlinkClick r:id="rId2"/>
              </a:rPr>
              <a:t>http://www.star.nesdis.noaa.gov/icvs/PROD/proOMPSbeta.TOZ_INCTO.php</a:t>
            </a:r>
            <a:endParaRPr lang="en-US" sz="3200" dirty="0" smtClean="0"/>
          </a:p>
          <a:p>
            <a:pPr>
              <a:spcBef>
                <a:spcPts val="0"/>
              </a:spcBef>
            </a:pPr>
            <a:r>
              <a:rPr lang="en-US" sz="2000" dirty="0" smtClean="0"/>
              <a:t>OMPS NM EDR (OOTCO) Status</a:t>
            </a:r>
          </a:p>
          <a:p>
            <a:pPr lvl="1">
              <a:spcBef>
                <a:spcPts val="0"/>
              </a:spcBef>
              <a:buNone/>
            </a:pPr>
            <a:r>
              <a:rPr lang="en-US" sz="1600" dirty="0" smtClean="0"/>
              <a:t>The OMPS NM EDR product (OOCTO) uses the same algorithm and measurements as the INCTO product. Differences are present because of the use of external data, e.g., </a:t>
            </a:r>
            <a:r>
              <a:rPr lang="en-US" sz="1600" dirty="0" err="1" smtClean="0"/>
              <a:t>CrIS</a:t>
            </a:r>
            <a:r>
              <a:rPr lang="en-US" sz="1600" dirty="0" smtClean="0"/>
              <a:t> Temperature Profiles and VIIRS Cloud Top Pressures are used in OOTCO in place of forecasts or </a:t>
            </a:r>
            <a:r>
              <a:rPr lang="en-US" sz="1600" dirty="0" err="1" smtClean="0"/>
              <a:t>climatologies</a:t>
            </a:r>
            <a:r>
              <a:rPr lang="en-US" sz="1600" dirty="0" smtClean="0"/>
              <a:t>. We plan to replace the VIIRS cloud top pressure initially with the UV climatology and eventually with OMPS-measurement-based estimates. We need to turn off the use of the VIIRS cloud fraction in the algorithm as applied for OOCTO. It is producing significant errors in the retrieval product. </a:t>
            </a:r>
          </a:p>
          <a:p>
            <a:pPr lvl="1">
              <a:spcBef>
                <a:spcPts val="0"/>
              </a:spcBef>
              <a:buNone/>
            </a:pPr>
            <a:r>
              <a:rPr lang="en-US" sz="1600" dirty="0" smtClean="0">
                <a:solidFill>
                  <a:srgbClr val="00B0F0"/>
                </a:solidFill>
              </a:rPr>
              <a:t>The OOTCO product is producing erroneous values but also satisfies the Beta Maturity standard</a:t>
            </a:r>
            <a:r>
              <a:rPr lang="en-US" sz="1600" dirty="0" smtClean="0"/>
              <a:t>. The inputs and corrections needed to improve the product are known.</a:t>
            </a:r>
          </a:p>
          <a:p>
            <a:pPr>
              <a:spcBef>
                <a:spcPts val="0"/>
              </a:spcBef>
            </a:pPr>
            <a:r>
              <a:rPr lang="en-US" sz="2000" dirty="0" smtClean="0"/>
              <a:t>Upgrade to V8TOZ</a:t>
            </a:r>
          </a:p>
          <a:p>
            <a:pPr lvl="1">
              <a:spcBef>
                <a:spcPts val="0"/>
              </a:spcBef>
              <a:buNone/>
            </a:pPr>
            <a:r>
              <a:rPr lang="en-US" sz="1600" dirty="0" smtClean="0"/>
              <a:t>The team is investigating an upgrade from the OMPS EDR multiple triplet algorithm to the V8TOZ algorithm currently in use with SBUV/2, OMI and GOME-2 measurements for climate data records and operational products. As of July 1, 2012, the V8TOZ algorithm has been used to process the first five months of OMPS data independently at NOAA STAR and the NASA Ozone PEATE. The OMPS NPP Science Team is adapting OMI algorithms to create better cloud top pressures, aerosol indices and SO2 indices from the OMPS measurements for use with the V8 algorithm.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Box 103"/>
          <p:cNvSpPr txBox="1">
            <a:spLocks noChangeArrowheads="1"/>
          </p:cNvSpPr>
          <p:nvPr/>
        </p:nvSpPr>
        <p:spPr bwMode="auto">
          <a:xfrm>
            <a:off x="598519" y="6027738"/>
            <a:ext cx="6411881" cy="830262"/>
          </a:xfrm>
          <a:prstGeom prst="rect">
            <a:avLst/>
          </a:prstGeom>
          <a:noFill/>
          <a:ln w="9525">
            <a:noFill/>
            <a:miter lim="800000"/>
            <a:headEnd/>
            <a:tailEnd/>
          </a:ln>
        </p:spPr>
        <p:txBody>
          <a:bodyPr>
            <a:spAutoFit/>
          </a:bodyPr>
          <a:lstStyle/>
          <a:p>
            <a:pPr eaLnBrk="0" hangingPunct="0"/>
            <a:r>
              <a:rPr lang="en-US" sz="2400" dirty="0">
                <a:solidFill>
                  <a:srgbClr val="000000"/>
                </a:solidFill>
                <a:latin typeface="Times New Roman" pitchFamily="18" charset="0"/>
              </a:rPr>
              <a:t>Instrument Fields of View.  Schematic from Ball Aerospace and Technology Corporation.</a:t>
            </a:r>
          </a:p>
        </p:txBody>
      </p:sp>
      <p:pic>
        <p:nvPicPr>
          <p:cNvPr id="33" name="Picture 5" descr="A9041_004b"/>
          <p:cNvPicPr>
            <a:picLocks noChangeAspect="1" noChangeArrowheads="1"/>
          </p:cNvPicPr>
          <p:nvPr/>
        </p:nvPicPr>
        <p:blipFill>
          <a:blip r:embed="rId2" cstate="print"/>
          <a:srcRect/>
          <a:stretch>
            <a:fillRect/>
          </a:stretch>
        </p:blipFill>
        <p:spPr bwMode="auto">
          <a:xfrm>
            <a:off x="381000" y="0"/>
            <a:ext cx="7435332" cy="60293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7" descr="OMPS Image-EMF"/>
          <p:cNvPicPr>
            <a:picLocks noChangeAspect="1" noChangeArrowheads="1"/>
          </p:cNvPicPr>
          <p:nvPr/>
        </p:nvPicPr>
        <p:blipFill>
          <a:blip r:embed="rId3" cstate="print"/>
          <a:srcRect l="9677" t="15118" r="9677" b="13071"/>
          <a:stretch>
            <a:fillRect/>
          </a:stretch>
        </p:blipFill>
        <p:spPr bwMode="auto">
          <a:xfrm>
            <a:off x="304800" y="0"/>
            <a:ext cx="4919565" cy="3382962"/>
          </a:xfrm>
          <a:prstGeom prst="rect">
            <a:avLst/>
          </a:prstGeom>
          <a:noFill/>
          <a:ln w="28575">
            <a:solidFill>
              <a:schemeClr val="tx1"/>
            </a:solidFill>
            <a:miter lim="800000"/>
            <a:headEnd/>
            <a:tailEnd/>
          </a:ln>
        </p:spPr>
      </p:pic>
      <p:sp>
        <p:nvSpPr>
          <p:cNvPr id="28" name="Text Box 103"/>
          <p:cNvSpPr txBox="1">
            <a:spLocks noChangeArrowheads="1"/>
          </p:cNvSpPr>
          <p:nvPr/>
        </p:nvSpPr>
        <p:spPr bwMode="auto">
          <a:xfrm>
            <a:off x="714178" y="0"/>
            <a:ext cx="1724222" cy="685059"/>
          </a:xfrm>
          <a:prstGeom prst="rect">
            <a:avLst/>
          </a:prstGeom>
          <a:noFill/>
          <a:ln w="9525">
            <a:noFill/>
            <a:miter lim="800000"/>
            <a:headEnd/>
            <a:tailEnd/>
          </a:ln>
        </p:spPr>
        <p:txBody>
          <a:bodyPr wrap="square">
            <a:spAutoFit/>
          </a:bodyPr>
          <a:lstStyle/>
          <a:p>
            <a:pPr eaLnBrk="0" hangingPunct="0">
              <a:lnSpc>
                <a:spcPts val="2400"/>
              </a:lnSpc>
            </a:pPr>
            <a:r>
              <a:rPr lang="en-US" dirty="0" smtClean="0">
                <a:solidFill>
                  <a:srgbClr val="000000"/>
                </a:solidFill>
                <a:latin typeface="Times New Roman" pitchFamily="18" charset="0"/>
              </a:rPr>
              <a:t>Nadir Mapper &amp; Profiler</a:t>
            </a:r>
            <a:endParaRPr lang="en-US" dirty="0">
              <a:solidFill>
                <a:srgbClr val="000000"/>
              </a:solidFill>
              <a:latin typeface="Times New Roman" pitchFamily="18" charset="0"/>
            </a:endParaRPr>
          </a:p>
        </p:txBody>
      </p:sp>
      <p:sp>
        <p:nvSpPr>
          <p:cNvPr id="29" name="Text Box 103"/>
          <p:cNvSpPr txBox="1">
            <a:spLocks noChangeArrowheads="1"/>
          </p:cNvSpPr>
          <p:nvPr/>
        </p:nvSpPr>
        <p:spPr bwMode="auto">
          <a:xfrm>
            <a:off x="2696742" y="2362200"/>
            <a:ext cx="1341858" cy="707886"/>
          </a:xfrm>
          <a:prstGeom prst="rect">
            <a:avLst/>
          </a:prstGeom>
          <a:noFill/>
          <a:ln w="9525">
            <a:noFill/>
            <a:miter lim="800000"/>
            <a:headEnd/>
            <a:tailEnd/>
          </a:ln>
        </p:spPr>
        <p:txBody>
          <a:bodyPr>
            <a:spAutoFit/>
          </a:bodyPr>
          <a:lstStyle/>
          <a:p>
            <a:pPr eaLnBrk="0" hangingPunct="0">
              <a:lnSpc>
                <a:spcPts val="2400"/>
              </a:lnSpc>
            </a:pPr>
            <a:r>
              <a:rPr lang="en-US" sz="2000" dirty="0">
                <a:solidFill>
                  <a:srgbClr val="000000"/>
                </a:solidFill>
                <a:latin typeface="Times New Roman" pitchFamily="18" charset="0"/>
              </a:rPr>
              <a:t>Limb</a:t>
            </a:r>
          </a:p>
          <a:p>
            <a:pPr eaLnBrk="0" hangingPunct="0">
              <a:lnSpc>
                <a:spcPts val="2400"/>
              </a:lnSpc>
            </a:pPr>
            <a:r>
              <a:rPr lang="en-US" sz="2000" dirty="0">
                <a:solidFill>
                  <a:srgbClr val="000000"/>
                </a:solidFill>
                <a:latin typeface="Times New Roman" pitchFamily="18" charset="0"/>
              </a:rPr>
              <a:t>Profiler</a:t>
            </a:r>
          </a:p>
        </p:txBody>
      </p:sp>
      <p:sp>
        <p:nvSpPr>
          <p:cNvPr id="30" name="Text Box 103"/>
          <p:cNvSpPr txBox="1">
            <a:spLocks noChangeArrowheads="1"/>
          </p:cNvSpPr>
          <p:nvPr/>
        </p:nvSpPr>
        <p:spPr bwMode="auto">
          <a:xfrm>
            <a:off x="3667708" y="2133600"/>
            <a:ext cx="1742492" cy="707886"/>
          </a:xfrm>
          <a:prstGeom prst="rect">
            <a:avLst/>
          </a:prstGeom>
          <a:noFill/>
          <a:ln w="9525">
            <a:noFill/>
            <a:miter lim="800000"/>
            <a:headEnd/>
            <a:tailEnd/>
          </a:ln>
        </p:spPr>
        <p:txBody>
          <a:bodyPr>
            <a:spAutoFit/>
          </a:bodyPr>
          <a:lstStyle/>
          <a:p>
            <a:pPr eaLnBrk="0" hangingPunct="0">
              <a:lnSpc>
                <a:spcPts val="2400"/>
              </a:lnSpc>
            </a:pPr>
            <a:r>
              <a:rPr lang="en-US" sz="2000" dirty="0">
                <a:solidFill>
                  <a:srgbClr val="000000"/>
                </a:solidFill>
                <a:latin typeface="Times New Roman" pitchFamily="18" charset="0"/>
              </a:rPr>
              <a:t>     Main</a:t>
            </a:r>
          </a:p>
          <a:p>
            <a:pPr eaLnBrk="0" hangingPunct="0">
              <a:lnSpc>
                <a:spcPts val="2400"/>
              </a:lnSpc>
            </a:pPr>
            <a:r>
              <a:rPr lang="en-US" sz="2000" dirty="0">
                <a:solidFill>
                  <a:srgbClr val="000000"/>
                </a:solidFill>
                <a:latin typeface="Times New Roman" pitchFamily="18" charset="0"/>
              </a:rPr>
              <a:t>Electronics</a:t>
            </a:r>
          </a:p>
        </p:txBody>
      </p:sp>
      <p:sp>
        <p:nvSpPr>
          <p:cNvPr id="32" name="Text Box 103"/>
          <p:cNvSpPr txBox="1">
            <a:spLocks noChangeArrowheads="1"/>
          </p:cNvSpPr>
          <p:nvPr/>
        </p:nvSpPr>
        <p:spPr bwMode="auto">
          <a:xfrm>
            <a:off x="457200" y="6248400"/>
            <a:ext cx="4419600" cy="584775"/>
          </a:xfrm>
          <a:prstGeom prst="rect">
            <a:avLst/>
          </a:prstGeom>
          <a:noFill/>
          <a:ln w="9525">
            <a:noFill/>
            <a:miter lim="800000"/>
            <a:headEnd/>
            <a:tailEnd/>
          </a:ln>
        </p:spPr>
        <p:txBody>
          <a:bodyPr wrap="square">
            <a:spAutoFit/>
          </a:bodyPr>
          <a:lstStyle/>
          <a:p>
            <a:pPr eaLnBrk="0" hangingPunct="0"/>
            <a:r>
              <a:rPr lang="en-US" sz="1600" dirty="0">
                <a:solidFill>
                  <a:srgbClr val="000000"/>
                </a:solidFill>
                <a:latin typeface="Times New Roman" pitchFamily="18" charset="0"/>
              </a:rPr>
              <a:t>Each instrument </a:t>
            </a:r>
            <a:r>
              <a:rPr lang="en-US" sz="1600" dirty="0" smtClean="0">
                <a:solidFill>
                  <a:srgbClr val="000000"/>
                </a:solidFill>
                <a:latin typeface="Times New Roman" pitchFamily="18" charset="0"/>
              </a:rPr>
              <a:t>can view the Earth or either of  two </a:t>
            </a:r>
            <a:r>
              <a:rPr lang="en-US" sz="1600" dirty="0">
                <a:solidFill>
                  <a:srgbClr val="000000"/>
                </a:solidFill>
                <a:latin typeface="Times New Roman" pitchFamily="18" charset="0"/>
              </a:rPr>
              <a:t>solar diffusers; a working and a reference.</a:t>
            </a:r>
          </a:p>
        </p:txBody>
      </p:sp>
      <p:sp>
        <p:nvSpPr>
          <p:cNvPr id="36" name="Rectangle 35"/>
          <p:cNvSpPr/>
          <p:nvPr/>
        </p:nvSpPr>
        <p:spPr>
          <a:xfrm>
            <a:off x="5715000" y="152400"/>
            <a:ext cx="3429000" cy="6555641"/>
          </a:xfrm>
          <a:prstGeom prst="rect">
            <a:avLst/>
          </a:prstGeom>
        </p:spPr>
        <p:txBody>
          <a:bodyPr wrap="square">
            <a:spAutoFit/>
          </a:bodyPr>
          <a:lstStyle/>
          <a:p>
            <a:pPr>
              <a:defRPr/>
            </a:pPr>
            <a:r>
              <a:rPr lang="en-US" sz="2000" b="1" dirty="0" smtClean="0"/>
              <a:t>The instruments measure radiance scattered from the Earth’s atmosphere and surface. They also make solar measurements using pairs of diffusers. Judicious operation of working and reference diffusers allows analysts to track the diffuser degradation. The solar measurements also provide checks on the wavelength scale and bandpass. The instruments have completed multiple passes through their internal dark and nonlinearity calibration sequences and are beginning to make regular solar measurements. (See information on the OMPS SDRs.)</a:t>
            </a:r>
          </a:p>
        </p:txBody>
      </p:sp>
      <p:grpSp>
        <p:nvGrpSpPr>
          <p:cNvPr id="40" name="Group 39"/>
          <p:cNvGrpSpPr/>
          <p:nvPr/>
        </p:nvGrpSpPr>
        <p:grpSpPr>
          <a:xfrm>
            <a:off x="464974" y="3516313"/>
            <a:ext cx="4173465" cy="2763842"/>
            <a:chOff x="464974" y="3516313"/>
            <a:chExt cx="4173465" cy="2763842"/>
          </a:xfrm>
        </p:grpSpPr>
        <p:sp>
          <p:nvSpPr>
            <p:cNvPr id="7" name="AutoShape 6"/>
            <p:cNvSpPr>
              <a:spLocks noChangeAspect="1" noChangeArrowheads="1"/>
            </p:cNvSpPr>
            <p:nvPr/>
          </p:nvSpPr>
          <p:spPr bwMode="auto">
            <a:xfrm rot="1928642" flipV="1">
              <a:off x="2889768" y="5714641"/>
              <a:ext cx="691049" cy="420687"/>
            </a:xfrm>
            <a:prstGeom prst="rtTriangle">
              <a:avLst/>
            </a:prstGeom>
            <a:solidFill>
              <a:schemeClr val="accent1"/>
            </a:solidFill>
            <a:ln w="9525">
              <a:solidFill>
                <a:schemeClr val="tx1"/>
              </a:solidFill>
              <a:miter lim="800000"/>
              <a:headEnd/>
              <a:tailEnd/>
            </a:ln>
          </p:spPr>
          <p:txBody>
            <a:bodyPr wrap="none" anchor="ctr"/>
            <a:lstStyle/>
            <a:p>
              <a:endParaRPr lang="en-US" dirty="0"/>
            </a:p>
          </p:txBody>
        </p:sp>
        <p:sp>
          <p:nvSpPr>
            <p:cNvPr id="8" name="Line 7"/>
            <p:cNvSpPr>
              <a:spLocks noChangeAspect="1" noChangeShapeType="1"/>
            </p:cNvSpPr>
            <p:nvPr/>
          </p:nvSpPr>
          <p:spPr bwMode="auto">
            <a:xfrm rot="1928642">
              <a:off x="3006985" y="5686425"/>
              <a:ext cx="687549" cy="0"/>
            </a:xfrm>
            <a:prstGeom prst="line">
              <a:avLst/>
            </a:prstGeom>
            <a:noFill/>
            <a:ln w="38100" cap="rnd">
              <a:solidFill>
                <a:schemeClr val="tx1"/>
              </a:solidFill>
              <a:prstDash val="sysDot"/>
              <a:round/>
              <a:headEnd/>
              <a:tailEnd/>
            </a:ln>
          </p:spPr>
          <p:txBody>
            <a:bodyPr/>
            <a:lstStyle/>
            <a:p>
              <a:endParaRPr lang="en-US" dirty="0"/>
            </a:p>
          </p:txBody>
        </p:sp>
        <p:sp>
          <p:nvSpPr>
            <p:cNvPr id="9" name="Line 8"/>
            <p:cNvSpPr>
              <a:spLocks noChangeAspect="1" noChangeShapeType="1"/>
            </p:cNvSpPr>
            <p:nvPr/>
          </p:nvSpPr>
          <p:spPr bwMode="auto">
            <a:xfrm>
              <a:off x="2462893" y="4719638"/>
              <a:ext cx="626318" cy="0"/>
            </a:xfrm>
            <a:prstGeom prst="line">
              <a:avLst/>
            </a:prstGeom>
            <a:noFill/>
            <a:ln w="38100">
              <a:solidFill>
                <a:schemeClr val="tx1"/>
              </a:solidFill>
              <a:round/>
              <a:headEnd/>
              <a:tailEnd/>
            </a:ln>
          </p:spPr>
          <p:txBody>
            <a:bodyPr/>
            <a:lstStyle/>
            <a:p>
              <a:endParaRPr lang="en-US" dirty="0"/>
            </a:p>
          </p:txBody>
        </p:sp>
        <p:sp>
          <p:nvSpPr>
            <p:cNvPr id="10" name="Line 9"/>
            <p:cNvSpPr>
              <a:spLocks noChangeAspect="1" noChangeShapeType="1"/>
            </p:cNvSpPr>
            <p:nvPr/>
          </p:nvSpPr>
          <p:spPr bwMode="auto">
            <a:xfrm>
              <a:off x="3402370" y="4719638"/>
              <a:ext cx="689299" cy="0"/>
            </a:xfrm>
            <a:prstGeom prst="line">
              <a:avLst/>
            </a:prstGeom>
            <a:noFill/>
            <a:ln w="38100">
              <a:solidFill>
                <a:schemeClr val="tx1"/>
              </a:solidFill>
              <a:round/>
              <a:headEnd/>
              <a:tailEnd/>
            </a:ln>
          </p:spPr>
          <p:txBody>
            <a:bodyPr/>
            <a:lstStyle/>
            <a:p>
              <a:endParaRPr lang="en-US" dirty="0"/>
            </a:p>
          </p:txBody>
        </p:sp>
        <p:sp>
          <p:nvSpPr>
            <p:cNvPr id="11" name="Freeform 10"/>
            <p:cNvSpPr>
              <a:spLocks noChangeAspect="1"/>
            </p:cNvSpPr>
            <p:nvPr/>
          </p:nvSpPr>
          <p:spPr bwMode="auto">
            <a:xfrm>
              <a:off x="3089210" y="3992563"/>
              <a:ext cx="313159"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12" name="Freeform 11"/>
            <p:cNvSpPr>
              <a:spLocks noChangeAspect="1"/>
            </p:cNvSpPr>
            <p:nvPr/>
          </p:nvSpPr>
          <p:spPr bwMode="auto">
            <a:xfrm>
              <a:off x="2462893" y="470376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13" name="Oval 12"/>
            <p:cNvSpPr>
              <a:spLocks noChangeAspect="1" noChangeArrowheads="1"/>
            </p:cNvSpPr>
            <p:nvPr/>
          </p:nvSpPr>
          <p:spPr bwMode="auto">
            <a:xfrm>
              <a:off x="4243874" y="5426075"/>
              <a:ext cx="253677" cy="239713"/>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4" name="Line 13"/>
            <p:cNvSpPr>
              <a:spLocks noChangeAspect="1" noChangeShapeType="1"/>
            </p:cNvSpPr>
            <p:nvPr/>
          </p:nvSpPr>
          <p:spPr bwMode="auto">
            <a:xfrm>
              <a:off x="582191" y="4719638"/>
              <a:ext cx="626318" cy="0"/>
            </a:xfrm>
            <a:prstGeom prst="line">
              <a:avLst/>
            </a:prstGeom>
            <a:noFill/>
            <a:ln w="38100">
              <a:solidFill>
                <a:schemeClr val="tx1"/>
              </a:solidFill>
              <a:round/>
              <a:headEnd/>
              <a:tailEnd/>
            </a:ln>
          </p:spPr>
          <p:txBody>
            <a:bodyPr/>
            <a:lstStyle/>
            <a:p>
              <a:endParaRPr lang="en-US" dirty="0"/>
            </a:p>
          </p:txBody>
        </p:sp>
        <p:sp>
          <p:nvSpPr>
            <p:cNvPr id="15" name="Line 14"/>
            <p:cNvSpPr>
              <a:spLocks noChangeAspect="1" noChangeShapeType="1"/>
            </p:cNvSpPr>
            <p:nvPr/>
          </p:nvSpPr>
          <p:spPr bwMode="auto">
            <a:xfrm>
              <a:off x="1523417" y="4719638"/>
              <a:ext cx="687549" cy="0"/>
            </a:xfrm>
            <a:prstGeom prst="line">
              <a:avLst/>
            </a:prstGeom>
            <a:noFill/>
            <a:ln w="38100">
              <a:solidFill>
                <a:schemeClr val="tx1"/>
              </a:solidFill>
              <a:round/>
              <a:headEnd/>
              <a:tailEnd/>
            </a:ln>
          </p:spPr>
          <p:txBody>
            <a:bodyPr/>
            <a:lstStyle/>
            <a:p>
              <a:endParaRPr lang="en-US" dirty="0"/>
            </a:p>
          </p:txBody>
        </p:sp>
        <p:sp>
          <p:nvSpPr>
            <p:cNvPr id="16" name="Freeform 15"/>
            <p:cNvSpPr>
              <a:spLocks noChangeAspect="1"/>
            </p:cNvSpPr>
            <p:nvPr/>
          </p:nvSpPr>
          <p:spPr bwMode="auto">
            <a:xfrm>
              <a:off x="1208508" y="3992563"/>
              <a:ext cx="314908"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17" name="Freeform 16"/>
            <p:cNvSpPr>
              <a:spLocks noChangeAspect="1"/>
            </p:cNvSpPr>
            <p:nvPr/>
          </p:nvSpPr>
          <p:spPr bwMode="auto">
            <a:xfrm flipV="1">
              <a:off x="582191" y="351631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18" name="Oval 17"/>
            <p:cNvSpPr>
              <a:spLocks noChangeAspect="1" noChangeArrowheads="1"/>
            </p:cNvSpPr>
            <p:nvPr/>
          </p:nvSpPr>
          <p:spPr bwMode="auto">
            <a:xfrm>
              <a:off x="1149026" y="5627688"/>
              <a:ext cx="433874" cy="425450"/>
            </a:xfrm>
            <a:prstGeom prst="ellipse">
              <a:avLst/>
            </a:prstGeom>
            <a:solidFill>
              <a:srgbClr val="339966"/>
            </a:solidFill>
            <a:ln w="9525">
              <a:solidFill>
                <a:schemeClr val="tx1"/>
              </a:solidFill>
              <a:round/>
              <a:headEnd/>
              <a:tailEnd/>
            </a:ln>
          </p:spPr>
          <p:txBody>
            <a:bodyPr wrap="none" anchor="ctr"/>
            <a:lstStyle/>
            <a:p>
              <a:endParaRPr lang="en-US" dirty="0"/>
            </a:p>
          </p:txBody>
        </p:sp>
        <p:sp>
          <p:nvSpPr>
            <p:cNvPr id="19" name="Text Box 18"/>
            <p:cNvSpPr txBox="1">
              <a:spLocks noChangeArrowheads="1"/>
            </p:cNvSpPr>
            <p:nvPr/>
          </p:nvSpPr>
          <p:spPr bwMode="auto">
            <a:xfrm>
              <a:off x="464974" y="5668963"/>
              <a:ext cx="538609" cy="553998"/>
            </a:xfrm>
            <a:prstGeom prst="rect">
              <a:avLst/>
            </a:prstGeom>
            <a:noFill/>
            <a:ln w="9525">
              <a:noFill/>
              <a:miter lim="800000"/>
              <a:headEnd/>
              <a:tailEnd/>
            </a:ln>
          </p:spPr>
          <p:txBody>
            <a:bodyPr wrap="none" lIns="0" tIns="0" rIns="0" bIns="0">
              <a:spAutoFit/>
            </a:bodyPr>
            <a:lstStyle/>
            <a:p>
              <a:r>
                <a:rPr lang="en-US" sz="1800" dirty="0" smtClean="0">
                  <a:latin typeface="Times New Roman" pitchFamily="18" charset="0"/>
                </a:rPr>
                <a:t>Earth</a:t>
              </a:r>
            </a:p>
            <a:p>
              <a:r>
                <a:rPr lang="en-US" sz="1800" dirty="0" smtClean="0">
                  <a:latin typeface="Times New Roman" pitchFamily="18" charset="0"/>
                </a:rPr>
                <a:t>Mode</a:t>
              </a:r>
              <a:endParaRPr lang="en-US" sz="1800" dirty="0">
                <a:latin typeface="Times New Roman" pitchFamily="18" charset="0"/>
              </a:endParaRPr>
            </a:p>
          </p:txBody>
        </p:sp>
        <p:sp>
          <p:nvSpPr>
            <p:cNvPr id="20" name="Text Box 19"/>
            <p:cNvSpPr txBox="1">
              <a:spLocks noChangeArrowheads="1"/>
            </p:cNvSpPr>
            <p:nvPr/>
          </p:nvSpPr>
          <p:spPr bwMode="auto">
            <a:xfrm>
              <a:off x="4099830" y="5670555"/>
              <a:ext cx="538609" cy="553998"/>
            </a:xfrm>
            <a:prstGeom prst="rect">
              <a:avLst/>
            </a:prstGeom>
            <a:noFill/>
            <a:ln w="9525">
              <a:noFill/>
              <a:miter lim="800000"/>
              <a:headEnd/>
              <a:tailEnd/>
            </a:ln>
          </p:spPr>
          <p:txBody>
            <a:bodyPr wrap="none" lIns="0" tIns="0" rIns="0" bIns="0">
              <a:spAutoFit/>
            </a:bodyPr>
            <a:lstStyle/>
            <a:p>
              <a:r>
                <a:rPr lang="en-US" sz="1800" dirty="0" smtClean="0">
                  <a:latin typeface="Times New Roman" pitchFamily="18" charset="0"/>
                </a:rPr>
                <a:t>Solar</a:t>
              </a:r>
            </a:p>
            <a:p>
              <a:r>
                <a:rPr lang="en-US" sz="1800" dirty="0" smtClean="0">
                  <a:latin typeface="Times New Roman" pitchFamily="18" charset="0"/>
                </a:rPr>
                <a:t>Mode</a:t>
              </a:r>
              <a:endParaRPr lang="en-US" sz="1800" dirty="0">
                <a:latin typeface="Times New Roman" pitchFamily="18" charset="0"/>
              </a:endParaRPr>
            </a:p>
          </p:txBody>
        </p:sp>
        <p:sp>
          <p:nvSpPr>
            <p:cNvPr id="22" name="Text Box 21"/>
            <p:cNvSpPr txBox="1">
              <a:spLocks noChangeArrowheads="1"/>
            </p:cNvSpPr>
            <p:nvPr/>
          </p:nvSpPr>
          <p:spPr bwMode="auto">
            <a:xfrm>
              <a:off x="2895600" y="5943600"/>
              <a:ext cx="733662" cy="246221"/>
            </a:xfrm>
            <a:prstGeom prst="rect">
              <a:avLst/>
            </a:prstGeom>
            <a:noFill/>
            <a:ln w="9525">
              <a:noFill/>
              <a:miter lim="800000"/>
              <a:headEnd/>
              <a:tailEnd/>
            </a:ln>
          </p:spPr>
          <p:txBody>
            <a:bodyPr wrap="none" lIns="0" tIns="0" rIns="0" bIns="0">
              <a:spAutoFit/>
            </a:bodyPr>
            <a:lstStyle/>
            <a:p>
              <a:r>
                <a:rPr lang="en-US" sz="1600" dirty="0">
                  <a:latin typeface="Times New Roman" pitchFamily="18" charset="0"/>
                </a:rPr>
                <a:t>Diffuser </a:t>
              </a:r>
            </a:p>
          </p:txBody>
        </p:sp>
        <p:sp>
          <p:nvSpPr>
            <p:cNvPr id="23" name="Text Box 22"/>
            <p:cNvSpPr txBox="1">
              <a:spLocks noChangeArrowheads="1"/>
            </p:cNvSpPr>
            <p:nvPr/>
          </p:nvSpPr>
          <p:spPr bwMode="auto">
            <a:xfrm>
              <a:off x="522514"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sp>
          <p:nvSpPr>
            <p:cNvPr id="24" name="Line 23"/>
            <p:cNvSpPr>
              <a:spLocks noChangeShapeType="1"/>
            </p:cNvSpPr>
            <p:nvPr/>
          </p:nvSpPr>
          <p:spPr bwMode="auto">
            <a:xfrm flipV="1">
              <a:off x="1353716" y="4800600"/>
              <a:ext cx="0" cy="804863"/>
            </a:xfrm>
            <a:prstGeom prst="line">
              <a:avLst/>
            </a:prstGeom>
            <a:noFill/>
            <a:ln w="12700">
              <a:solidFill>
                <a:schemeClr val="tx1"/>
              </a:solidFill>
              <a:round/>
              <a:headEnd/>
              <a:tailEnd type="stealth" w="lg" len="med"/>
            </a:ln>
          </p:spPr>
          <p:txBody>
            <a:bodyPr/>
            <a:lstStyle/>
            <a:p>
              <a:endParaRPr lang="en-US" dirty="0"/>
            </a:p>
          </p:txBody>
        </p:sp>
        <p:sp>
          <p:nvSpPr>
            <p:cNvPr id="25" name="Line 28"/>
            <p:cNvSpPr>
              <a:spLocks noChangeShapeType="1"/>
            </p:cNvSpPr>
            <p:nvPr/>
          </p:nvSpPr>
          <p:spPr bwMode="auto">
            <a:xfrm flipV="1">
              <a:off x="3236167" y="4757738"/>
              <a:ext cx="0" cy="804862"/>
            </a:xfrm>
            <a:prstGeom prst="line">
              <a:avLst/>
            </a:prstGeom>
            <a:noFill/>
            <a:ln w="12700">
              <a:solidFill>
                <a:schemeClr val="tx1"/>
              </a:solidFill>
              <a:round/>
              <a:headEnd/>
              <a:tailEnd type="stealth" w="lg" len="med"/>
            </a:ln>
          </p:spPr>
          <p:txBody>
            <a:bodyPr/>
            <a:lstStyle/>
            <a:p>
              <a:endParaRPr lang="en-US" dirty="0"/>
            </a:p>
          </p:txBody>
        </p:sp>
        <p:sp>
          <p:nvSpPr>
            <p:cNvPr id="26" name="Line 29"/>
            <p:cNvSpPr>
              <a:spLocks noChangeShapeType="1"/>
            </p:cNvSpPr>
            <p:nvPr/>
          </p:nvSpPr>
          <p:spPr bwMode="auto">
            <a:xfrm rot="16200000" flipV="1">
              <a:off x="3993697" y="5294798"/>
              <a:ext cx="0" cy="503853"/>
            </a:xfrm>
            <a:prstGeom prst="line">
              <a:avLst/>
            </a:prstGeom>
            <a:noFill/>
            <a:ln w="12700">
              <a:solidFill>
                <a:schemeClr val="tx1"/>
              </a:solidFill>
              <a:round/>
              <a:headEnd/>
              <a:tailEnd type="stealth" w="lg" len="med"/>
            </a:ln>
          </p:spPr>
          <p:txBody>
            <a:bodyPr/>
            <a:lstStyle/>
            <a:p>
              <a:endParaRPr lang="en-US" dirty="0"/>
            </a:p>
          </p:txBody>
        </p:sp>
        <p:cxnSp>
          <p:nvCxnSpPr>
            <p:cNvPr id="31" name="Straight Connector 30"/>
            <p:cNvCxnSpPr/>
            <p:nvPr/>
          </p:nvCxnSpPr>
          <p:spPr>
            <a:xfrm flipH="1">
              <a:off x="2271028" y="3733800"/>
              <a:ext cx="0" cy="2546355"/>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 Box 22"/>
            <p:cNvSpPr txBox="1">
              <a:spLocks noChangeArrowheads="1"/>
            </p:cNvSpPr>
            <p:nvPr/>
          </p:nvSpPr>
          <p:spPr bwMode="auto">
            <a:xfrm>
              <a:off x="2394850"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grpSp>
      <p:sp>
        <p:nvSpPr>
          <p:cNvPr id="39" name="TextBox 38"/>
          <p:cNvSpPr txBox="1"/>
          <p:nvPr/>
        </p:nvSpPr>
        <p:spPr>
          <a:xfrm>
            <a:off x="304800" y="3048000"/>
            <a:ext cx="4993675" cy="338554"/>
          </a:xfrm>
          <a:prstGeom prst="rect">
            <a:avLst/>
          </a:prstGeom>
          <a:noFill/>
        </p:spPr>
        <p:txBody>
          <a:bodyPr wrap="none" rtlCol="0">
            <a:spAutoFit/>
          </a:bodyPr>
          <a:lstStyle/>
          <a:p>
            <a:r>
              <a:rPr lang="en-US" sz="1600" dirty="0" smtClean="0"/>
              <a:t>Diagram from Ball Aerospace and Technology Corporation</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20000" contrast="40000"/>
          </a:blip>
          <a:srcRect/>
          <a:stretch>
            <a:fillRect/>
          </a:stretch>
        </p:blipFill>
        <p:spPr bwMode="auto">
          <a:xfrm>
            <a:off x="0" y="0"/>
            <a:ext cx="4267200" cy="348138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lum bright="-20000" contrast="40000"/>
          </a:blip>
          <a:srcRect/>
          <a:stretch>
            <a:fillRect/>
          </a:stretch>
        </p:blipFill>
        <p:spPr bwMode="auto">
          <a:xfrm>
            <a:off x="0" y="3275239"/>
            <a:ext cx="4343400" cy="3571875"/>
          </a:xfrm>
          <a:prstGeom prst="rect">
            <a:avLst/>
          </a:prstGeom>
          <a:noFill/>
          <a:ln w="9525">
            <a:noFill/>
            <a:miter lim="800000"/>
            <a:headEnd/>
            <a:tailEnd/>
          </a:ln>
        </p:spPr>
      </p:pic>
      <p:sp>
        <p:nvSpPr>
          <p:cNvPr id="6" name="Rectangle 5"/>
          <p:cNvSpPr/>
          <p:nvPr/>
        </p:nvSpPr>
        <p:spPr>
          <a:xfrm>
            <a:off x="4191000" y="381000"/>
            <a:ext cx="4572000" cy="5355312"/>
          </a:xfrm>
          <a:prstGeom prst="rect">
            <a:avLst/>
          </a:prstGeom>
        </p:spPr>
        <p:txBody>
          <a:bodyPr>
            <a:spAutoFit/>
          </a:bodyPr>
          <a:lstStyle/>
          <a:p>
            <a:r>
              <a:rPr lang="en-US" dirty="0" smtClean="0"/>
              <a:t>Ozone Absorption Cross Sections:</a:t>
            </a:r>
          </a:p>
          <a:p>
            <a:r>
              <a:rPr lang="en-US" dirty="0" smtClean="0"/>
              <a:t>Ozone has four main absorption bands in the ultraviolet, visible and near-infrared as follows: the Hartley bands from 200 nm to 310 nm, the Huggins bands from 310 nm to 380 nm, the </a:t>
            </a:r>
            <a:r>
              <a:rPr lang="en-US" dirty="0" err="1" smtClean="0"/>
              <a:t>Chappuis</a:t>
            </a:r>
            <a:r>
              <a:rPr lang="en-US" dirty="0" smtClean="0"/>
              <a:t> bands from 400 nm to 650 nm, and the </a:t>
            </a:r>
            <a:r>
              <a:rPr lang="en-US" dirty="0" err="1" smtClean="0"/>
              <a:t>Wulf</a:t>
            </a:r>
            <a:r>
              <a:rPr lang="en-US" dirty="0" smtClean="0"/>
              <a:t> bands from 600 nm to 1100 nm. The OMPS nadir telescope directs photons to two spectrometers, one with a wide, cross-track field-of-view (FOV) and spectral coverage in the Huggins ozone absorption bands, and the other with a smaller, nadir FOV and spectral coverage in the Hartley ozone absorption bands. Figures (a) and (b) show the ozone absorption cross-sections at a nominal atmospheric temperature for parts of these bands. These cross-sections are for -50</a:t>
            </a:r>
            <a:r>
              <a:rPr lang="en-US" dirty="0" smtClean="0">
                <a:latin typeface="Times New Roman"/>
                <a:cs typeface="Times New Roman"/>
              </a:rPr>
              <a:t>º</a:t>
            </a:r>
            <a:r>
              <a:rPr lang="en-US" dirty="0" smtClean="0"/>
              <a:t>C as estimated from a quadratic fit in temperature of the </a:t>
            </a:r>
            <a:r>
              <a:rPr lang="en-US" dirty="0" err="1" smtClean="0"/>
              <a:t>Brion-Daumont-Malicet</a:t>
            </a:r>
            <a:r>
              <a:rPr lang="en-US" dirty="0" smtClean="0"/>
              <a:t> data set.</a:t>
            </a:r>
            <a:endParaRPr lang="en-US" dirty="0"/>
          </a:p>
        </p:txBody>
      </p:sp>
      <p:sp>
        <p:nvSpPr>
          <p:cNvPr id="7" name="Rectangle 6"/>
          <p:cNvSpPr/>
          <p:nvPr/>
        </p:nvSpPr>
        <p:spPr>
          <a:xfrm>
            <a:off x="2819400" y="533400"/>
            <a:ext cx="436338" cy="369332"/>
          </a:xfrm>
          <a:prstGeom prst="rect">
            <a:avLst/>
          </a:prstGeom>
        </p:spPr>
        <p:txBody>
          <a:bodyPr wrap="none">
            <a:spAutoFit/>
          </a:bodyPr>
          <a:lstStyle/>
          <a:p>
            <a:r>
              <a:rPr lang="en-US" dirty="0" smtClean="0"/>
              <a:t>(a)</a:t>
            </a:r>
            <a:endParaRPr lang="en-US" dirty="0"/>
          </a:p>
        </p:txBody>
      </p:sp>
      <p:sp>
        <p:nvSpPr>
          <p:cNvPr id="8" name="Rectangle 7"/>
          <p:cNvSpPr/>
          <p:nvPr/>
        </p:nvSpPr>
        <p:spPr>
          <a:xfrm>
            <a:off x="2764062" y="3810000"/>
            <a:ext cx="447558" cy="369332"/>
          </a:xfrm>
          <a:prstGeom prst="rect">
            <a:avLst/>
          </a:prstGeom>
        </p:spPr>
        <p:txBody>
          <a:bodyPr wrap="none">
            <a:spAutoFit/>
          </a:bodyPr>
          <a:lstStyle/>
          <a:p>
            <a:r>
              <a:rPr lang="en-US" dirty="0" smtClean="0"/>
              <a:t>(b)</a:t>
            </a:r>
            <a:endParaRPr lang="en-US" dirty="0"/>
          </a:p>
        </p:txBody>
      </p:sp>
      <p:sp>
        <p:nvSpPr>
          <p:cNvPr id="9" name="Oval 217"/>
          <p:cNvSpPr>
            <a:spLocks noChangeArrowheads="1"/>
          </p:cNvSpPr>
          <p:nvPr/>
        </p:nvSpPr>
        <p:spPr bwMode="auto">
          <a:xfrm>
            <a:off x="2286000" y="1295400"/>
            <a:ext cx="1221037" cy="911485"/>
          </a:xfrm>
          <a:prstGeom prst="ellipse">
            <a:avLst/>
          </a:prstGeom>
          <a:noFill/>
          <a:ln w="9525" algn="ctr">
            <a:solidFill>
              <a:srgbClr val="FF0000"/>
            </a:solidFill>
            <a:round/>
            <a:headEnd/>
            <a:tailEnd/>
          </a:ln>
        </p:spPr>
        <p:txBody>
          <a:bodyPr/>
          <a:lstStyle/>
          <a:p>
            <a:pPr defTabSz="4806950"/>
            <a:endParaRPr lang="en-US" sz="1600" dirty="0"/>
          </a:p>
        </p:txBody>
      </p:sp>
      <p:sp>
        <p:nvSpPr>
          <p:cNvPr id="10" name="Text Box 103"/>
          <p:cNvSpPr txBox="1">
            <a:spLocks noChangeArrowheads="1"/>
          </p:cNvSpPr>
          <p:nvPr/>
        </p:nvSpPr>
        <p:spPr bwMode="auto">
          <a:xfrm>
            <a:off x="990600" y="1371600"/>
            <a:ext cx="1524000" cy="1015663"/>
          </a:xfrm>
          <a:prstGeom prst="rect">
            <a:avLst/>
          </a:prstGeom>
          <a:noFill/>
          <a:ln w="9525">
            <a:noFill/>
            <a:miter lim="800000"/>
            <a:headEnd/>
            <a:tailEnd/>
          </a:ln>
        </p:spPr>
        <p:txBody>
          <a:bodyPr wrap="square">
            <a:spAutoFit/>
          </a:bodyPr>
          <a:lstStyle/>
          <a:p>
            <a:pPr eaLnBrk="0" hangingPunct="0">
              <a:lnSpc>
                <a:spcPts val="2400"/>
              </a:lnSpc>
            </a:pPr>
            <a:r>
              <a:rPr lang="en-US" sz="2000" dirty="0" smtClean="0">
                <a:solidFill>
                  <a:srgbClr val="FF0000"/>
                </a:solidFill>
                <a:latin typeface="Times New Roman" pitchFamily="18" charset="0"/>
              </a:rPr>
              <a:t>Patterns in Ozone </a:t>
            </a:r>
          </a:p>
          <a:p>
            <a:pPr eaLnBrk="0" hangingPunct="0">
              <a:lnSpc>
                <a:spcPts val="2400"/>
              </a:lnSpc>
            </a:pPr>
            <a:r>
              <a:rPr lang="en-US" sz="2000" dirty="0" smtClean="0">
                <a:solidFill>
                  <a:srgbClr val="FF0000"/>
                </a:solidFill>
                <a:latin typeface="Times New Roman" pitchFamily="18" charset="0"/>
              </a:rPr>
              <a:t>Absorption </a:t>
            </a:r>
          </a:p>
        </p:txBody>
      </p:sp>
      <p:sp>
        <p:nvSpPr>
          <p:cNvPr id="11" name="Text Box 103"/>
          <p:cNvSpPr txBox="1">
            <a:spLocks noChangeArrowheads="1"/>
          </p:cNvSpPr>
          <p:nvPr/>
        </p:nvSpPr>
        <p:spPr bwMode="auto">
          <a:xfrm>
            <a:off x="2362200" y="4191000"/>
            <a:ext cx="1371600" cy="1323439"/>
          </a:xfrm>
          <a:prstGeom prst="rect">
            <a:avLst/>
          </a:prstGeom>
          <a:noFill/>
          <a:ln w="9525">
            <a:noFill/>
            <a:miter lim="800000"/>
            <a:headEnd/>
            <a:tailEnd/>
          </a:ln>
        </p:spPr>
        <p:txBody>
          <a:bodyPr wrap="square">
            <a:spAutoFit/>
          </a:bodyPr>
          <a:lstStyle/>
          <a:p>
            <a:pPr eaLnBrk="0" hangingPunct="0">
              <a:lnSpc>
                <a:spcPts val="2400"/>
              </a:lnSpc>
            </a:pPr>
            <a:r>
              <a:rPr lang="en-US" sz="2000" dirty="0" smtClean="0">
                <a:solidFill>
                  <a:srgbClr val="FF0000"/>
                </a:solidFill>
                <a:latin typeface="Times New Roman" pitchFamily="18" charset="0"/>
              </a:rPr>
              <a:t>Dramatic Increase in Ozone </a:t>
            </a:r>
          </a:p>
          <a:p>
            <a:pPr eaLnBrk="0" hangingPunct="0">
              <a:lnSpc>
                <a:spcPts val="2400"/>
              </a:lnSpc>
            </a:pPr>
            <a:r>
              <a:rPr lang="en-US" sz="2000" dirty="0" smtClean="0">
                <a:solidFill>
                  <a:srgbClr val="FF0000"/>
                </a:solidFill>
                <a:latin typeface="Times New Roman" pitchFamily="18" charset="0"/>
              </a:rPr>
              <a:t>Absorption </a:t>
            </a:r>
          </a:p>
        </p:txBody>
      </p:sp>
      <p:cxnSp>
        <p:nvCxnSpPr>
          <p:cNvPr id="12" name="Straight Arrow Connector 11"/>
          <p:cNvCxnSpPr/>
          <p:nvPr/>
        </p:nvCxnSpPr>
        <p:spPr>
          <a:xfrm flipH="1" flipV="1">
            <a:off x="2819400" y="5943600"/>
            <a:ext cx="990600" cy="381000"/>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200804</TotalTime>
  <Words>7376</Words>
  <Application>Microsoft Macintosh PowerPoint</Application>
  <PresentationFormat>On-screen Show (4:3)</PresentationFormat>
  <Paragraphs>432</Paragraphs>
  <Slides>61</Slides>
  <Notes>44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Findings for the OMPS Nadir Mapper 1st Guess Total Column Ozone (INCTO) Nadir Mapper Total Column Ozone EDR (OOTCO)  in Support of Promotion to Beta Maturity</vt:lpstr>
      <vt:lpstr>Outline</vt:lpstr>
      <vt:lpstr>Data Product Beta Maturity Definition</vt:lpstr>
      <vt:lpstr>INCTO/OOTCO Summary of Findings and Recommendations</vt:lpstr>
      <vt:lpstr>INCTO/OOTCO Known Product Deficiencies</vt:lpstr>
      <vt:lpstr>OMPS Fundamentals</vt:lpstr>
      <vt:lpstr>PowerPoint Presentation</vt:lpstr>
      <vt:lpstr>PowerPoint Presentation</vt:lpstr>
      <vt:lpstr>PowerPoint Presentation</vt:lpstr>
      <vt:lpstr>OMPS Nadir Mapper Spectra</vt:lpstr>
      <vt:lpstr>PowerPoint Presentation</vt:lpstr>
      <vt:lpstr>Total Column Ozone* Products</vt:lpstr>
      <vt:lpstr>The 1st Guess Total Ozone Product INCTO</vt:lpstr>
      <vt:lpstr>The 2nd Pass Total Ozone Product, OOTCO</vt:lpstr>
      <vt:lpstr>INCTO/OOTCO Error and Quality Flags</vt:lpstr>
      <vt:lpstr>Sun Glint Flags</vt:lpstr>
      <vt:lpstr>PowerPoint Presentation</vt:lpstr>
      <vt:lpstr>Scene Condition Flag: Ascending/Descending</vt:lpstr>
      <vt:lpstr>Time Series of Percent Good for INCTO Error Flag</vt:lpstr>
      <vt:lpstr>Daily Maps of Error Flags for OMPS INCTO for March 5th and May 18th, 2012: Purple 1 Large Residual; Orange 2 SO2 Index; Green 16 Surface Reflectivity out of range.  Since SO2 is produce from residuals, both of the reduced flag frequencies from March to May are related to residuals.</vt:lpstr>
      <vt:lpstr>PowerPoint Presentation</vt:lpstr>
      <vt:lpstr>PowerPoint Presentation</vt:lpstr>
      <vt:lpstr>Daily Maps of Error Flags for OMPS INCTO for June 11th: Purple 1 Large Residual; Orange 2 SO2 Index; Green 16 Surface Reflectivity out of range.  Since SO2 is produce from residuals, both of the increased flag frequencies from May to June are related to residuals. The first eight orbits (Eastern Hemisphere) have low occurrences of non-zero error flags.</vt:lpstr>
      <vt:lpstr>Daily Maps of Error Flags for OMPS OOTCO for March 5th and May 18th, 2012: Purple 1 Large Residual; Orange 2 SO2 Index; Green 16 Surface Reflectivity out of range.  The OOTCO product is suffering from problems associated with the use of VIIRS cloud fraction estimates. The plan is to remove this dependence in future processing.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Typical Distribution of Non-Fill Effective Reflectivity</vt:lpstr>
      <vt:lpstr>PowerPoint Presentation</vt:lpstr>
      <vt:lpstr>PowerPoint Presentation</vt:lpstr>
      <vt:lpstr>OMPS NM INCTO Minimum Reflectivity Cross-Track Dependence</vt:lpstr>
      <vt:lpstr>IINCTO One-Percentile Reflectivity  Cross-Track Dependence for March &amp; April</vt:lpstr>
      <vt:lpstr>INCTO Effective Reflectivity Cross-Track Dependence for February and May 2012</vt:lpstr>
      <vt:lpstr>INCTO Aerosol Index Cross-Track Dependence for February and May 2012</vt:lpstr>
      <vt:lpstr>INCTO Cross-Track Ozone Dependence</vt:lpstr>
      <vt:lpstr>Total Ozone Map for INCTO and OOTCO</vt:lpstr>
      <vt:lpstr>Sample OOTCO Total Ozone Map</vt:lpstr>
      <vt:lpstr>Sample INCTO Total Ozone Map</vt:lpstr>
      <vt:lpstr>Sample EOS Aura OMI Total Ozone Map</vt:lpstr>
      <vt:lpstr>Effective Reflectivity Map for INCTO</vt:lpstr>
      <vt:lpstr>Sample INCTO Effective Reflectivity Map</vt:lpstr>
      <vt:lpstr>Effective Reflectivity Map for OOTCO</vt:lpstr>
      <vt:lpstr>Sample OOTCO Effective Reflectivity Map</vt:lpstr>
      <vt:lpstr>Aerosol Index Map for INCTO</vt:lpstr>
      <vt:lpstr>Sample INCTO Aerosol Index Map</vt:lpstr>
      <vt:lpstr>Aerosol Index Map for OOTCO</vt:lpstr>
      <vt:lpstr>PowerPoint Presentation</vt:lpstr>
      <vt:lpstr>PowerPoint Presentation</vt:lpstr>
      <vt:lpstr>OMPS Geolocation</vt:lpstr>
      <vt:lpstr>PowerPoint Presentation</vt:lpstr>
      <vt:lpstr>PowerPoint Presentation</vt:lpstr>
      <vt:lpstr>PowerPoint Presentation</vt:lpstr>
      <vt:lpstr>PowerPoint Presentation</vt:lpstr>
      <vt:lpstr>INCTO/OOTCO Known Product Deficiencies</vt:lpstr>
      <vt:lpstr>INCTO/OOTCO Summary of Findings and Recommendations</vt:lpstr>
    </vt:vector>
  </TitlesOfParts>
  <Company>NOAA / NESDIS / STAR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lflynn</dc:creator>
  <cp:lastModifiedBy>Maria Caponi</cp:lastModifiedBy>
  <cp:revision>2646</cp:revision>
  <dcterms:created xsi:type="dcterms:W3CDTF">2012-01-31T15:35:41Z</dcterms:created>
  <dcterms:modified xsi:type="dcterms:W3CDTF">2012-07-16T17:29:02Z</dcterms:modified>
</cp:coreProperties>
</file>