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0" r:id="rId2"/>
    <p:sldId id="374" r:id="rId3"/>
    <p:sldId id="372" r:id="rId4"/>
    <p:sldId id="605" r:id="rId5"/>
    <p:sldId id="577" r:id="rId6"/>
    <p:sldId id="373" r:id="rId7"/>
    <p:sldId id="371" r:id="rId8"/>
    <p:sldId id="377" r:id="rId9"/>
    <p:sldId id="435" r:id="rId10"/>
    <p:sldId id="541" r:id="rId11"/>
    <p:sldId id="378" r:id="rId12"/>
    <p:sldId id="542" r:id="rId13"/>
    <p:sldId id="483" r:id="rId14"/>
    <p:sldId id="586" r:id="rId15"/>
    <p:sldId id="465" r:id="rId16"/>
    <p:sldId id="554" r:id="rId17"/>
    <p:sldId id="466" r:id="rId18"/>
    <p:sldId id="390" r:id="rId19"/>
    <p:sldId id="392" r:id="rId20"/>
    <p:sldId id="437" r:id="rId21"/>
    <p:sldId id="515" r:id="rId22"/>
    <p:sldId id="600" r:id="rId23"/>
    <p:sldId id="599" r:id="rId24"/>
    <p:sldId id="478" r:id="rId25"/>
    <p:sldId id="511" r:id="rId26"/>
    <p:sldId id="520" r:id="rId27"/>
    <p:sldId id="595" r:id="rId28"/>
    <p:sldId id="591" r:id="rId29"/>
    <p:sldId id="592" r:id="rId30"/>
    <p:sldId id="593" r:id="rId31"/>
    <p:sldId id="479" r:id="rId32"/>
    <p:sldId id="589" r:id="rId33"/>
    <p:sldId id="604" r:id="rId34"/>
    <p:sldId id="582" r:id="rId35"/>
    <p:sldId id="606" r:id="rId36"/>
    <p:sldId id="603" r:id="rId37"/>
    <p:sldId id="6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66FF"/>
    <a:srgbClr val="FF00FF"/>
    <a:srgbClr val="DDFB6D"/>
    <a:srgbClr val="8BFC6C"/>
    <a:srgbClr val="BB8AE0"/>
    <a:srgbClr val="6A3294"/>
    <a:srgbClr val="FF9933"/>
    <a:srgbClr val="FF9966"/>
    <a:srgbClr val="575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96905" autoAdjust="0"/>
  </p:normalViewPr>
  <p:slideViewPr>
    <p:cSldViewPr>
      <p:cViewPr>
        <p:scale>
          <a:sx n="72" d="100"/>
          <a:sy n="72" d="100"/>
        </p:scale>
        <p:origin x="-716"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extLst>
      <p:ext uri="{BB962C8B-B14F-4D97-AF65-F5344CB8AC3E}">
        <p14:creationId xmlns:p14="http://schemas.microsoft.com/office/powerpoint/2010/main" val="39738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ar.nesdis.noaa.gov/icvs/PROD/proOMPSbeta.O3PRO_IMOPO.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tar.nesdis.noaa.gov/icvs/PROD/proOMPSbeta.O3PRO_V8.ph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tar.nesdis.noaa.gov/icvs/PROD/proOMPSbeta.O3PRO_IMOPO.ph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Bullet three of Provisional</a:t>
            </a:r>
            <a:r>
              <a:rPr lang="en-US" baseline="0" dirty="0" smtClean="0"/>
              <a:t> should be “in effect” not “in affect”.</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Eclipse flag figures from Y. </a:t>
            </a:r>
            <a:r>
              <a:rPr lang="en-US" dirty="0" err="1" smtClean="0"/>
              <a:t>Hao</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12C815F4-DF3E-4B9F-A7C2-A45D90A083A8}"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from Y. </a:t>
            </a:r>
            <a:r>
              <a:rPr lang="en-US" dirty="0" err="1" smtClean="0"/>
              <a:t>Hao</a:t>
            </a:r>
            <a:r>
              <a:rPr lang="en-US" dirty="0" smtClean="0"/>
              <a: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a:t>
            </a:r>
            <a:r>
              <a:rPr lang="en-US" baseline="0" dirty="0" smtClean="0"/>
              <a:t> from W. Yu at </a:t>
            </a:r>
          </a:p>
          <a:p>
            <a:r>
              <a:rPr lang="en-US" dirty="0" smtClean="0">
                <a:hlinkClick r:id="rId3"/>
              </a:rPr>
              <a:t>http://www.star.nesdis.noaa.gov/icvs/PROD/proOMPSbeta.O3PRO_IMOPO.php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a:t>
            </a:r>
            <a:r>
              <a:rPr lang="en-US" baseline="0" dirty="0" smtClean="0"/>
              <a:t> from W. Yu at </a:t>
            </a:r>
          </a:p>
          <a:p>
            <a:r>
              <a:rPr lang="en-US" dirty="0" smtClean="0">
                <a:hlinkClick r:id="rId3"/>
              </a:rPr>
              <a:t>http://www.star.nesdis.noaa.gov/icvs/PROD/proOMPSbeta.O3PRO_V8.php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a:t>
            </a:r>
            <a:r>
              <a:rPr lang="en-US" baseline="0" dirty="0" smtClean="0"/>
              <a:t> from W. Yu at </a:t>
            </a:r>
          </a:p>
          <a:p>
            <a:r>
              <a:rPr lang="en-US" dirty="0" smtClean="0">
                <a:hlinkClick r:id="rId3"/>
              </a:rPr>
              <a:t>http://www.star.nesdis.noaa.gov/icvs/PROD/proOMPSbeta.O3PRO_IMOPO.php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NOAA-19</a:t>
            </a:r>
            <a:r>
              <a:rPr lang="en-US" baseline="0" dirty="0" smtClean="0"/>
              <a:t> POES </a:t>
            </a:r>
            <a:r>
              <a:rPr lang="en-US" dirty="0" smtClean="0"/>
              <a:t>EQCT ~1:32PM</a:t>
            </a:r>
          </a:p>
          <a:p>
            <a:r>
              <a:rPr lang="en-US" dirty="0" smtClean="0"/>
              <a:t>The</a:t>
            </a:r>
            <a:r>
              <a:rPr lang="en-US" baseline="0" dirty="0" smtClean="0"/>
              <a:t> INCTO values are the averages of 25 retrievals – five consecutive retrievals for the five </a:t>
            </a:r>
            <a:r>
              <a:rPr lang="en-US" baseline="0" dirty="0" err="1" smtClean="0"/>
              <a:t>nadirmost</a:t>
            </a:r>
            <a:r>
              <a:rPr lang="en-US" baseline="0" dirty="0" smtClean="0"/>
              <a:t> FOVs.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 Discrepancy Report</a:t>
            </a:r>
          </a:p>
          <a:p>
            <a:r>
              <a:rPr lang="en-US" dirty="0" smtClean="0"/>
              <a:t>CCR</a:t>
            </a:r>
            <a:r>
              <a:rPr lang="en-US" baseline="0" dirty="0" smtClean="0"/>
              <a:t> – Configuration Control Request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Comparison</a:t>
            </a:r>
            <a:r>
              <a:rPr lang="en-US" baseline="0" dirty="0" smtClean="0"/>
              <a:t> of NASA S-NPP Science Team SDR processing provided by C. Seftor of SSAI.</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 Discrepancy Report</a:t>
            </a:r>
          </a:p>
          <a:p>
            <a:r>
              <a:rPr lang="en-US" dirty="0" smtClean="0"/>
              <a:t>CCR</a:t>
            </a:r>
            <a:r>
              <a:rPr lang="en-US" baseline="0" dirty="0" smtClean="0"/>
              <a:t> – Configuration Control Request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OMPS instruments (Nadir Mapper, Nadir Profiler, and Limb Profiler) are designed to take a set of measurements to allow analysts to maintain the instrument characterization and calibration.[2] For each of the instruments, this task can be broken into two components, tracking the performance of the CCD array detectors and electronics, and tracking the performance of the optical components, that is, the telescopes and spectrometers. The instruments make measurements on the night side of orbits with the apertures closed. One set is made without any sources and is used to track CCD array dark currents. Another set is made with illumination by an LED and is used to track CCD non-linearity and pixel-to-pixel non-uniformity response. The instruments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See J. </a:t>
            </a:r>
            <a:r>
              <a:rPr lang="en-US" sz="1200" b="0" i="0" kern="1200" dirty="0" err="1" smtClean="0">
                <a:solidFill>
                  <a:schemeClr val="tx1"/>
                </a:solidFill>
                <a:latin typeface="+mn-lt"/>
                <a:ea typeface="+mn-ea"/>
                <a:cs typeface="+mn-cs"/>
              </a:rPr>
              <a:t>Malicet</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Daumont</a:t>
            </a:r>
            <a:r>
              <a:rPr lang="en-US" sz="1200" b="0" i="0" kern="1200" dirty="0" smtClean="0">
                <a:solidFill>
                  <a:schemeClr val="tx1"/>
                </a:solidFill>
                <a:latin typeface="+mn-lt"/>
                <a:ea typeface="+mn-ea"/>
                <a:cs typeface="+mn-cs"/>
              </a:rPr>
              <a:t>, J. </a:t>
            </a:r>
            <a:r>
              <a:rPr lang="en-US" sz="1200" b="0" i="0" kern="1200" dirty="0" err="1" smtClean="0">
                <a:solidFill>
                  <a:schemeClr val="tx1"/>
                </a:solidFill>
                <a:latin typeface="+mn-lt"/>
                <a:ea typeface="+mn-ea"/>
                <a:cs typeface="+mn-cs"/>
              </a:rPr>
              <a:t>Charbonnier</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Parisse</a:t>
            </a:r>
            <a:r>
              <a:rPr lang="en-US" sz="1200" b="0" i="0" kern="1200" dirty="0" smtClean="0">
                <a:solidFill>
                  <a:schemeClr val="tx1"/>
                </a:solidFill>
                <a:latin typeface="+mn-lt"/>
                <a:ea typeface="+mn-ea"/>
                <a:cs typeface="+mn-cs"/>
              </a:rPr>
              <a:t>, A. </a:t>
            </a:r>
            <a:r>
              <a:rPr lang="en-US" sz="1200" b="0" i="0" kern="1200" dirty="0" err="1" smtClean="0">
                <a:solidFill>
                  <a:schemeClr val="tx1"/>
                </a:solidFill>
                <a:latin typeface="+mn-lt"/>
                <a:ea typeface="+mn-ea"/>
                <a:cs typeface="+mn-cs"/>
              </a:rPr>
              <a:t>Chakir</a:t>
            </a:r>
            <a:r>
              <a:rPr lang="en-US" sz="1200" b="0" i="0" kern="1200" dirty="0" smtClean="0">
                <a:solidFill>
                  <a:schemeClr val="tx1"/>
                </a:solidFill>
                <a:latin typeface="+mn-lt"/>
                <a:ea typeface="+mn-ea"/>
                <a:cs typeface="+mn-cs"/>
              </a:rPr>
              <a:t>, and J. </a:t>
            </a:r>
            <a:r>
              <a:rPr lang="en-US" sz="1200" b="0" i="0" kern="1200" dirty="0" err="1" smtClean="0">
                <a:solidFill>
                  <a:schemeClr val="tx1"/>
                </a:solidFill>
                <a:latin typeface="+mn-lt"/>
                <a:ea typeface="+mn-ea"/>
                <a:cs typeface="+mn-cs"/>
              </a:rPr>
              <a:t>Brion</a:t>
            </a:r>
            <a:r>
              <a:rPr lang="en-US" sz="1200" b="0" i="0" kern="1200" dirty="0" smtClean="0">
                <a:solidFill>
                  <a:schemeClr val="tx1"/>
                </a:solidFill>
                <a:latin typeface="+mn-lt"/>
                <a:ea typeface="+mn-ea"/>
                <a:cs typeface="+mn-cs"/>
              </a:rPr>
              <a:t>, "Ozone UV spectroscopy. II. Absorption cross-sections and temperature dependence," J. Atmos. Chem. </a:t>
            </a:r>
            <a:r>
              <a:rPr lang="en-US" sz="1200" b="1" i="0" kern="1200" dirty="0" smtClean="0">
                <a:solidFill>
                  <a:schemeClr val="tx1"/>
                </a:solidFill>
                <a:latin typeface="+mn-lt"/>
                <a:ea typeface="+mn-ea"/>
                <a:cs typeface="+mn-cs"/>
              </a:rPr>
              <a:t>21</a:t>
            </a:r>
            <a:r>
              <a:rPr lang="en-US" sz="1200" b="0" i="0" kern="1200" dirty="0" smtClean="0">
                <a:solidFill>
                  <a:schemeClr val="tx1"/>
                </a:solidFill>
                <a:latin typeface="+mn-lt"/>
                <a:ea typeface="+mn-ea"/>
                <a:cs typeface="+mn-cs"/>
              </a:rPr>
              <a:t>, 263-273 (1995)</a:t>
            </a:r>
            <a:r>
              <a:rPr lang="en-US" sz="1200" b="0" i="0" kern="1200" baseline="0" dirty="0" smtClean="0">
                <a:solidFill>
                  <a:schemeClr val="tx1"/>
                </a:solidFill>
                <a:latin typeface="+mn-lt"/>
                <a:ea typeface="+mn-ea"/>
                <a:cs typeface="+mn-cs"/>
              </a:rPr>
              <a:t> and references therein.</a:t>
            </a:r>
            <a:endParaRPr lang="en-US" sz="1200" b="0" i="0" kern="1200" dirty="0" smtClean="0">
              <a:solidFill>
                <a:schemeClr val="tx1"/>
              </a:solidFill>
              <a:latin typeface="+mn-lt"/>
              <a:ea typeface="+mn-ea"/>
              <a:cs typeface="+mn-cs"/>
            </a:endParaRPr>
          </a:p>
          <a:p>
            <a:r>
              <a:rPr lang="en-US" dirty="0" smtClean="0"/>
              <a:t>Quadratic</a:t>
            </a:r>
            <a:r>
              <a:rPr lang="en-US" baseline="0" dirty="0" smtClean="0"/>
              <a:t> fit provided by D. </a:t>
            </a:r>
            <a:r>
              <a:rPr lang="en-US" baseline="0" dirty="0" err="1" smtClean="0"/>
              <a:t>Haffner</a:t>
            </a:r>
            <a:r>
              <a:rPr lang="en-US" baseline="0" dirty="0" smtClean="0"/>
              <a:t>.</a:t>
            </a:r>
          </a:p>
          <a:p>
            <a:r>
              <a:rPr lang="en-US" baseline="0" dirty="0" smtClean="0"/>
              <a:t>Figure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From C. Seftor</a:t>
            </a:r>
          </a:p>
        </p:txBody>
      </p:sp>
      <p:sp>
        <p:nvSpPr>
          <p:cNvPr id="45060" name="Slide Number Placeholder 3"/>
          <p:cNvSpPr>
            <a:spLocks noGrp="1"/>
          </p:cNvSpPr>
          <p:nvPr>
            <p:ph type="sldNum" sz="quarter" idx="5"/>
          </p:nvPr>
        </p:nvSpPr>
        <p:spPr>
          <a:noFill/>
        </p:spPr>
        <p:txBody>
          <a:bodyPr/>
          <a:lstStyle/>
          <a:p>
            <a:fld id="{3A7CB151-B4DE-413E-BF55-1964F9B68BB4}" type="slidenum">
              <a:rPr lang="en-US" smtClean="0"/>
              <a:pPr/>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J. Niu</a:t>
            </a:r>
          </a:p>
          <a:p>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total ozone code 7, the subroutine </a:t>
            </a:r>
            <a:r>
              <a:rPr lang="en-US" sz="1200" dirty="0" smtClean="0"/>
              <a:t>BESTOZ.F has 0.15; the OAD has 0.05</a:t>
            </a:r>
            <a:r>
              <a:rPr lang="en-US" sz="1200" baseline="0" dirty="0" smtClean="0"/>
              <a:t> – </a:t>
            </a:r>
            <a:r>
              <a:rPr lang="en-US" sz="1200" dirty="0" smtClean="0"/>
              <a:t>although </a:t>
            </a:r>
            <a:r>
              <a:rPr lang="en-US" sz="1200" dirty="0" err="1" smtClean="0"/>
              <a:t>ecode</a:t>
            </a:r>
            <a:r>
              <a:rPr lang="en-US" sz="1200" dirty="0" smtClean="0"/>
              <a:t> is used as a name for both error codes and the OAD has 0.15 for the profile Code 7.</a:t>
            </a:r>
          </a:p>
          <a:p>
            <a:r>
              <a:rPr lang="en-US" sz="1200" dirty="0" smtClean="0"/>
              <a:t>Is 252 nm channel turned</a:t>
            </a:r>
            <a:r>
              <a:rPr lang="en-US" sz="1200" baseline="0" dirty="0" smtClean="0"/>
              <a:t> off? Yes. Check IOPTS for </a:t>
            </a:r>
            <a:r>
              <a:rPr lang="en-US" sz="1200" dirty="0" smtClean="0"/>
              <a:t>NO_2520_RAD_INDEX  = 8 in NP_CONSTANTS.F</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Radiance map C. Seftor, SSAI, Flag map Y. </a:t>
            </a:r>
            <a:r>
              <a:rPr lang="en-US" dirty="0" err="1" smtClean="0"/>
              <a:t>Hao</a:t>
            </a:r>
            <a:r>
              <a:rPr lang="en-US" dirty="0" smtClean="0"/>
              <a:t>, IMSG</a:t>
            </a:r>
          </a:p>
          <a:p>
            <a:r>
              <a:rPr lang="en-US" baseline="0" dirty="0" smtClean="0"/>
              <a:t>Radiance Line Plots J. Niu, ERT</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898E3-1E5C-4E5F-905C-E13CBDC25C5A}"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898E3-1E5C-4E5F-905C-E13CBDC25C5A}"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898E3-1E5C-4E5F-905C-E13CBDC25C5A}" type="datetimeFigureOut">
              <a:rPr lang="en-US" smtClean="0"/>
              <a:pPr/>
              <a:t>9/17/2012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898E3-1E5C-4E5F-905C-E13CBDC25C5A}" type="datetimeFigureOut">
              <a:rPr lang="en-US" smtClean="0"/>
              <a:pPr/>
              <a:t>9/17/2012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898E3-1E5C-4E5F-905C-E13CBDC25C5A}" type="datetimeFigureOut">
              <a:rPr lang="en-US" smtClean="0"/>
              <a:pPr/>
              <a:t>9/17/2012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898E3-1E5C-4E5F-905C-E13CBDC25C5A}" type="datetimeFigureOut">
              <a:rPr lang="en-US" smtClean="0"/>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pp.gsfc.nasa.gov/science/sciencedocuments/ATBD_122011/474-00026_Rev-Baseline.pdf" TargetMode="External"/><Relationship Id="rId2" Type="http://schemas.openxmlformats.org/officeDocument/2006/relationships/hyperlink" Target="http://npp.gsfc.nasa.gov/documents.html" TargetMode="External"/><Relationship Id="rId1" Type="http://schemas.openxmlformats.org/officeDocument/2006/relationships/slideLayout" Target="../slideLayouts/slideLayout2.xml"/><Relationship Id="rId5" Type="http://schemas.openxmlformats.org/officeDocument/2006/relationships/hyperlink" Target="http://npp.gsfc.nasa.gov/science/sciencedocuments/CDFCB_122011/474-00001-04-01_CDFCB-Vol4-Part1_Rev-_Block-1-1_31Mar2011.pdf" TargetMode="External"/><Relationship Id="rId4" Type="http://schemas.openxmlformats.org/officeDocument/2006/relationships/hyperlink" Target="http://npp.gsfc.nasa.gov/science/sciencedocuments/022012/474-00067_OAD-OMPS-NP-IP-SW_RevA_20120127.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www.star.nesdis.noaa.gov/icvs/PROD/proOMPSbeta.TOZ_INCTO.php" TargetMode="External"/><Relationship Id="rId2" Type="http://schemas.openxmlformats.org/officeDocument/2006/relationships/hyperlink" Target="http://www.star.nesdis.noaa.gov/icvs/PROD/proOMPSbeta.O3PRO_IMOPO.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tar.nesdis.noaa.gov/icvs/PROD/proOMPSbeta.O3PRO_IMOPO.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tar.nesdis.noaa.gov/icvs/PROD/proOMPSbeta.O3PRO_IMOPO.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3733800"/>
          </a:xfrm>
        </p:spPr>
        <p:txBody>
          <a:bodyPr>
            <a:normAutofit/>
          </a:bodyPr>
          <a:lstStyle/>
          <a:p>
            <a:r>
              <a:rPr lang="en-US" sz="3200" dirty="0" smtClean="0"/>
              <a:t>Findings for the OMPS</a:t>
            </a:r>
            <a:br>
              <a:rPr lang="en-US" sz="3200" dirty="0" smtClean="0"/>
            </a:br>
            <a:r>
              <a:rPr lang="en-US" sz="3200" dirty="0" smtClean="0"/>
              <a:t>Nadir Profiler Ozone Profile (IMOPO)</a:t>
            </a:r>
            <a:br>
              <a:rPr lang="en-US" sz="3200" dirty="0" smtClean="0"/>
            </a:br>
            <a:r>
              <a:rPr lang="en-US" sz="3200" dirty="0" smtClean="0"/>
              <a:t>Products</a:t>
            </a:r>
            <a:endParaRPr lang="en-US" sz="3200" dirty="0"/>
          </a:p>
        </p:txBody>
      </p:sp>
      <p:sp>
        <p:nvSpPr>
          <p:cNvPr id="3" name="Subtitle 2"/>
          <p:cNvSpPr>
            <a:spLocks noGrp="1"/>
          </p:cNvSpPr>
          <p:nvPr>
            <p:ph type="subTitle" idx="1"/>
          </p:nvPr>
        </p:nvSpPr>
        <p:spPr>
          <a:xfrm>
            <a:off x="1295400" y="4724400"/>
            <a:ext cx="6477000" cy="1447800"/>
          </a:xfrm>
        </p:spPr>
        <p:txBody>
          <a:bodyPr>
            <a:normAutofit fontScale="92500" lnSpcReduction="20000"/>
          </a:bodyPr>
          <a:lstStyle/>
          <a:p>
            <a:r>
              <a:rPr lang="en-US" dirty="0" smtClean="0">
                <a:solidFill>
                  <a:schemeClr val="tx1"/>
                </a:solidFill>
              </a:rPr>
              <a:t>Compiled by L. Flynn</a:t>
            </a:r>
          </a:p>
          <a:p>
            <a:r>
              <a:rPr lang="en-US" dirty="0" smtClean="0">
                <a:solidFill>
                  <a:schemeClr val="tx1"/>
                </a:solidFill>
              </a:rPr>
              <a:t>from JPSS and S-NPP OMPS Teams</a:t>
            </a:r>
          </a:p>
          <a:p>
            <a:r>
              <a:rPr lang="en-US" dirty="0" smtClean="0">
                <a:solidFill>
                  <a:schemeClr val="tx1"/>
                </a:solidFill>
              </a:rPr>
              <a:t>Last Updated August 14, 2012</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OMPS Nadir Mapper Spectra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dirty="0" smtClean="0">
                <a:latin typeface="Times New Roman" pitchFamily="18" charset="0"/>
                <a:cs typeface="Times New Roman" pitchFamily="18" charset="0"/>
              </a:rPr>
              <a:t>The plot at the top of the following slide shows a sample OMPS Nadir Mapper solar spectrum measured in January. The initial calibration, goniometry and wavelengths scales have been applied. Notice the </a:t>
            </a:r>
            <a:r>
              <a:rPr lang="en-US" dirty="0" err="1" smtClean="0">
                <a:latin typeface="Times New Roman" pitchFamily="18" charset="0"/>
                <a:cs typeface="Times New Roman" pitchFamily="18" charset="0"/>
              </a:rPr>
              <a:t>Fraunhofer</a:t>
            </a:r>
            <a:r>
              <a:rPr lang="en-US" dirty="0" smtClean="0">
                <a:latin typeface="Times New Roman" pitchFamily="18" charset="0"/>
                <a:cs typeface="Times New Roman" pitchFamily="18" charset="0"/>
              </a:rPr>
              <a:t> lines, e.g., a deep one near 360 nm.</a:t>
            </a:r>
          </a:p>
          <a:p>
            <a:r>
              <a:rPr lang="en-US" dirty="0" smtClean="0">
                <a:latin typeface="Times New Roman" pitchFamily="18" charset="0"/>
                <a:cs typeface="Times New Roman" pitchFamily="18" charset="0"/>
              </a:rPr>
              <a:t>The plot in the middle shows a sample spectrum for the Earth View data for the nadir field-of view.</a:t>
            </a:r>
          </a:p>
          <a:p>
            <a:r>
              <a:rPr lang="en-US" dirty="0" smtClean="0">
                <a:latin typeface="Times New Roman" pitchFamily="18" charset="0"/>
                <a:cs typeface="Times New Roman" pitchFamily="18" charset="0"/>
              </a:rPr>
              <a:t>The plot on the bottom shows the ratio of the first two spectra. Notice that much of the structure in the solar spectrum cancels out in the ratio. Also notice the variations between 320 nm and 330 nm produced by differential ozone absorption with wavelength as illustrated in the Figure (a) from two slides earlier.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9"/>
          <p:cNvPicPr>
            <a:picLocks noChangeAspect="1" noChangeArrowheads="1"/>
          </p:cNvPicPr>
          <p:nvPr/>
        </p:nvPicPr>
        <p:blipFill>
          <a:blip r:embed="rId2" cstate="print">
            <a:lum bright="-20000" contrast="40000"/>
          </a:blip>
          <a:srcRect/>
          <a:stretch>
            <a:fillRect/>
          </a:stretch>
        </p:blipFill>
        <p:spPr bwMode="auto">
          <a:xfrm>
            <a:off x="457200" y="424630"/>
            <a:ext cx="7848599" cy="6280970"/>
          </a:xfrm>
          <a:prstGeom prst="rect">
            <a:avLst/>
          </a:prstGeom>
          <a:noFill/>
          <a:ln w="9525">
            <a:noFill/>
            <a:miter lim="800000"/>
            <a:headEnd/>
            <a:tailEnd/>
          </a:ln>
        </p:spPr>
      </p:pic>
      <p:sp>
        <p:nvSpPr>
          <p:cNvPr id="5" name="Text Box 103"/>
          <p:cNvSpPr txBox="1">
            <a:spLocks noChangeArrowheads="1"/>
          </p:cNvSpPr>
          <p:nvPr/>
        </p:nvSpPr>
        <p:spPr bwMode="auto">
          <a:xfrm>
            <a:off x="3220215" y="142869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Solar Irradiance</a:t>
            </a:r>
          </a:p>
        </p:txBody>
      </p:sp>
      <p:sp>
        <p:nvSpPr>
          <p:cNvPr id="6" name="Text Box 103"/>
          <p:cNvSpPr txBox="1">
            <a:spLocks noChangeArrowheads="1"/>
          </p:cNvSpPr>
          <p:nvPr/>
        </p:nvSpPr>
        <p:spPr bwMode="auto">
          <a:xfrm>
            <a:off x="3448815" y="340989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Earth Radiance</a:t>
            </a:r>
          </a:p>
        </p:txBody>
      </p:sp>
      <p:sp>
        <p:nvSpPr>
          <p:cNvPr id="7" name="Text Box 103"/>
          <p:cNvSpPr txBox="1">
            <a:spLocks noChangeArrowheads="1"/>
          </p:cNvSpPr>
          <p:nvPr/>
        </p:nvSpPr>
        <p:spPr bwMode="auto">
          <a:xfrm>
            <a:off x="2900727" y="5543490"/>
            <a:ext cx="3347673"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Radiance/Irradiance Ratio</a:t>
            </a:r>
          </a:p>
        </p:txBody>
      </p:sp>
      <p:sp>
        <p:nvSpPr>
          <p:cNvPr id="8" name="Oval 217"/>
          <p:cNvSpPr>
            <a:spLocks noChangeArrowheads="1"/>
          </p:cNvSpPr>
          <p:nvPr/>
        </p:nvSpPr>
        <p:spPr bwMode="auto">
          <a:xfrm>
            <a:off x="1600200" y="4879715"/>
            <a:ext cx="1221037" cy="606685"/>
          </a:xfrm>
          <a:prstGeom prst="ellipse">
            <a:avLst/>
          </a:prstGeom>
          <a:noFill/>
          <a:ln w="9525" algn="ctr">
            <a:solidFill>
              <a:srgbClr val="FF0000"/>
            </a:solidFill>
            <a:round/>
            <a:headEnd/>
            <a:tailEnd/>
          </a:ln>
        </p:spPr>
        <p:txBody>
          <a:bodyPr/>
          <a:lstStyle/>
          <a:p>
            <a:pPr defTabSz="4806950"/>
            <a:endParaRPr lang="en-US" sz="1600" dirty="0"/>
          </a:p>
        </p:txBody>
      </p:sp>
      <p:sp>
        <p:nvSpPr>
          <p:cNvPr id="9" name="Text Box 103"/>
          <p:cNvSpPr txBox="1">
            <a:spLocks noChangeArrowheads="1"/>
          </p:cNvSpPr>
          <p:nvPr/>
        </p:nvSpPr>
        <p:spPr bwMode="auto">
          <a:xfrm>
            <a:off x="2895600" y="5010090"/>
            <a:ext cx="3347673"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FF0000"/>
                </a:solidFill>
                <a:latin typeface="Times New Roman" pitchFamily="18" charset="0"/>
              </a:rPr>
              <a:t>Ozone Absorption Features</a:t>
            </a:r>
          </a:p>
        </p:txBody>
      </p:sp>
      <p:sp>
        <p:nvSpPr>
          <p:cNvPr id="10" name="Oval 219"/>
          <p:cNvSpPr>
            <a:spLocks noChangeArrowheads="1"/>
          </p:cNvSpPr>
          <p:nvPr/>
        </p:nvSpPr>
        <p:spPr bwMode="auto">
          <a:xfrm>
            <a:off x="5257800" y="917315"/>
            <a:ext cx="889612" cy="606685"/>
          </a:xfrm>
          <a:prstGeom prst="ellipse">
            <a:avLst/>
          </a:prstGeom>
          <a:noFill/>
          <a:ln w="9525" algn="ctr">
            <a:solidFill>
              <a:srgbClr val="FF0000"/>
            </a:solidFill>
            <a:round/>
            <a:headEnd/>
            <a:tailEnd/>
          </a:ln>
        </p:spPr>
        <p:txBody>
          <a:bodyPr/>
          <a:lstStyle/>
          <a:p>
            <a:pPr defTabSz="4806950"/>
            <a:endParaRPr lang="en-US" sz="1600" dirty="0"/>
          </a:p>
        </p:txBody>
      </p:sp>
      <p:sp>
        <p:nvSpPr>
          <p:cNvPr id="11" name="Text Box 103"/>
          <p:cNvSpPr txBox="1">
            <a:spLocks noChangeArrowheads="1"/>
          </p:cNvSpPr>
          <p:nvPr/>
        </p:nvSpPr>
        <p:spPr bwMode="auto">
          <a:xfrm>
            <a:off x="6219939" y="1123890"/>
            <a:ext cx="1552461"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FF0000"/>
                </a:solidFill>
                <a:latin typeface="Times New Roman" pitchFamily="18" charset="0"/>
              </a:rPr>
              <a:t>Solar Line</a:t>
            </a:r>
          </a:p>
        </p:txBody>
      </p:sp>
      <p:sp>
        <p:nvSpPr>
          <p:cNvPr id="12" name="Text Box 103"/>
          <p:cNvSpPr txBox="1">
            <a:spLocks noChangeArrowheads="1"/>
          </p:cNvSpPr>
          <p:nvPr/>
        </p:nvSpPr>
        <p:spPr bwMode="auto">
          <a:xfrm>
            <a:off x="1130148" y="0"/>
            <a:ext cx="7099452" cy="400110"/>
          </a:xfrm>
          <a:prstGeom prst="rect">
            <a:avLst/>
          </a:prstGeom>
          <a:noFill/>
          <a:ln w="9525">
            <a:noFill/>
            <a:miter lim="800000"/>
            <a:headEnd/>
            <a:tailEnd/>
          </a:ln>
        </p:spPr>
        <p:txBody>
          <a:bodyPr wrap="square">
            <a:spAutoFit/>
          </a:bodyPr>
          <a:lstStyle/>
          <a:p>
            <a:pPr eaLnBrk="0" hangingPunct="0"/>
            <a:r>
              <a:rPr lang="en-US" sz="2000" dirty="0">
                <a:solidFill>
                  <a:srgbClr val="000000"/>
                </a:solidFill>
                <a:latin typeface="Times New Roman" pitchFamily="18" charset="0"/>
              </a:rPr>
              <a:t>Typical spectra from 310 to 380 nm for OMPS Nadir </a:t>
            </a:r>
            <a:r>
              <a:rPr lang="en-US" sz="2000" dirty="0" smtClean="0">
                <a:solidFill>
                  <a:srgbClr val="000000"/>
                </a:solidFill>
                <a:latin typeface="Times New Roman" pitchFamily="18" charset="0"/>
              </a:rPr>
              <a:t>Mapper</a:t>
            </a:r>
            <a:endParaRPr lang="en-US" sz="2000" dirty="0">
              <a:solidFill>
                <a:srgbClr val="000000"/>
              </a:solidFill>
              <a:latin typeface="Times New Roman" pitchFamily="18" charset="0"/>
            </a:endParaRPr>
          </a:p>
        </p:txBody>
      </p:sp>
      <p:sp>
        <p:nvSpPr>
          <p:cNvPr id="13" name="TextBox 12"/>
          <p:cNvSpPr txBox="1"/>
          <p:nvPr/>
        </p:nvSpPr>
        <p:spPr>
          <a:xfrm>
            <a:off x="3581400" y="6400800"/>
            <a:ext cx="1717201" cy="369332"/>
          </a:xfrm>
          <a:prstGeom prst="rect">
            <a:avLst/>
          </a:prstGeom>
          <a:solidFill>
            <a:schemeClr val="bg1"/>
          </a:solidFill>
        </p:spPr>
        <p:txBody>
          <a:bodyPr wrap="none" rtlCol="0">
            <a:spAutoFit/>
          </a:bodyPr>
          <a:lstStyle/>
          <a:p>
            <a:r>
              <a:rPr lang="en-US" dirty="0" smtClean="0"/>
              <a:t>Wavelength, nm</a:t>
            </a:r>
            <a:endParaRPr lang="en-US" dirty="0"/>
          </a:p>
        </p:txBody>
      </p:sp>
      <p:sp>
        <p:nvSpPr>
          <p:cNvPr id="14" name="TextBox 13"/>
          <p:cNvSpPr txBox="1"/>
          <p:nvPr/>
        </p:nvSpPr>
        <p:spPr>
          <a:xfrm>
            <a:off x="609600" y="6248400"/>
            <a:ext cx="535724" cy="369332"/>
          </a:xfrm>
          <a:prstGeom prst="rect">
            <a:avLst/>
          </a:prstGeom>
          <a:solidFill>
            <a:schemeClr val="bg1"/>
          </a:solidFill>
        </p:spPr>
        <p:txBody>
          <a:bodyPr wrap="none" rtlCol="0">
            <a:spAutoFit/>
          </a:bodyPr>
          <a:lstStyle/>
          <a:p>
            <a:r>
              <a:rPr lang="en-US" dirty="0" smtClean="0"/>
              <a:t>310</a:t>
            </a:r>
            <a:endParaRPr lang="en-US" dirty="0"/>
          </a:p>
        </p:txBody>
      </p:sp>
      <p:sp>
        <p:nvSpPr>
          <p:cNvPr id="15" name="TextBox 14"/>
          <p:cNvSpPr txBox="1"/>
          <p:nvPr/>
        </p:nvSpPr>
        <p:spPr>
          <a:xfrm>
            <a:off x="7682990" y="6248400"/>
            <a:ext cx="535724" cy="369332"/>
          </a:xfrm>
          <a:prstGeom prst="rect">
            <a:avLst/>
          </a:prstGeom>
          <a:solidFill>
            <a:schemeClr val="bg1"/>
          </a:solidFill>
        </p:spPr>
        <p:txBody>
          <a:bodyPr wrap="none" rtlCol="0">
            <a:spAutoFit/>
          </a:bodyPr>
          <a:lstStyle/>
          <a:p>
            <a:r>
              <a:rPr lang="en-US" dirty="0" smtClean="0"/>
              <a:t>380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latin typeface="Times New Roman" pitchFamily="18" charset="0"/>
                <a:cs typeface="Times New Roman" pitchFamily="18" charset="0"/>
              </a:rPr>
              <a:t>OMPS Nadir Profiler Spectra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smtClean="0">
                <a:latin typeface="Times New Roman" pitchFamily="18" charset="0"/>
                <a:cs typeface="Times New Roman" pitchFamily="18" charset="0"/>
              </a:rPr>
              <a:t>The plot at the top of the following slide shows a synthetic OMPS Nadir Profiler solar spectrum measured currently in use. The spectrum was created by combining the laboratory bandpass characterization with a high spectral resolution reference solar spectrum. Notice the </a:t>
            </a:r>
            <a:r>
              <a:rPr lang="en-US" dirty="0" err="1" smtClean="0">
                <a:latin typeface="Times New Roman" pitchFamily="18" charset="0"/>
                <a:cs typeface="Times New Roman" pitchFamily="18" charset="0"/>
              </a:rPr>
              <a:t>Fraunhofer</a:t>
            </a:r>
            <a:r>
              <a:rPr lang="en-US" dirty="0" smtClean="0">
                <a:latin typeface="Times New Roman" pitchFamily="18" charset="0"/>
                <a:cs typeface="Times New Roman" pitchFamily="18" charset="0"/>
              </a:rPr>
              <a:t> lines, e.g., a deep Mg one near 280 nm.</a:t>
            </a:r>
          </a:p>
          <a:p>
            <a:r>
              <a:rPr lang="en-US" dirty="0" smtClean="0">
                <a:latin typeface="Times New Roman" pitchFamily="18" charset="0"/>
                <a:cs typeface="Times New Roman" pitchFamily="18" charset="0"/>
              </a:rPr>
              <a:t>The plot in the middle shows a sample spectrum for the Earth View data. The initial calibration, goniometry and wavelengths scales have been applied.</a:t>
            </a:r>
          </a:p>
          <a:p>
            <a:r>
              <a:rPr lang="en-US" dirty="0" smtClean="0">
                <a:latin typeface="Times New Roman" pitchFamily="18" charset="0"/>
                <a:cs typeface="Times New Roman" pitchFamily="18" charset="0"/>
              </a:rPr>
              <a:t>The plot on the bottom shows the ratio of the first two spectra. Notice that much of the structure in the solar spectrum cancels out in the ratio. Also notice the rapid drop in albedo from  310 nm to 290 nm produced by differential ozone absorption with wavelength as illustrated in the Figure (b) from four slides earlier.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2" cstate="print"/>
          <a:srcRect/>
          <a:stretch>
            <a:fillRect/>
          </a:stretch>
        </p:blipFill>
        <p:spPr bwMode="auto">
          <a:xfrm>
            <a:off x="685800" y="457200"/>
            <a:ext cx="7986713" cy="6177439"/>
          </a:xfrm>
          <a:prstGeom prst="rect">
            <a:avLst/>
          </a:prstGeom>
          <a:noFill/>
          <a:ln w="9525">
            <a:noFill/>
            <a:miter lim="800000"/>
            <a:headEnd/>
            <a:tailEnd/>
          </a:ln>
        </p:spPr>
      </p:pic>
      <p:sp>
        <p:nvSpPr>
          <p:cNvPr id="6" name="Text Box 103"/>
          <p:cNvSpPr txBox="1">
            <a:spLocks noChangeArrowheads="1"/>
          </p:cNvSpPr>
          <p:nvPr/>
        </p:nvSpPr>
        <p:spPr bwMode="auto">
          <a:xfrm>
            <a:off x="3200400" y="152400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Solar Irradiance</a:t>
            </a:r>
          </a:p>
        </p:txBody>
      </p:sp>
      <p:sp>
        <p:nvSpPr>
          <p:cNvPr id="7" name="Text Box 103"/>
          <p:cNvSpPr txBox="1">
            <a:spLocks noChangeArrowheads="1"/>
          </p:cNvSpPr>
          <p:nvPr/>
        </p:nvSpPr>
        <p:spPr bwMode="auto">
          <a:xfrm>
            <a:off x="3429000" y="297180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Earth Radiance</a:t>
            </a:r>
          </a:p>
        </p:txBody>
      </p:sp>
      <p:sp>
        <p:nvSpPr>
          <p:cNvPr id="8" name="Text Box 103"/>
          <p:cNvSpPr txBox="1">
            <a:spLocks noChangeArrowheads="1"/>
          </p:cNvSpPr>
          <p:nvPr/>
        </p:nvSpPr>
        <p:spPr bwMode="auto">
          <a:xfrm>
            <a:off x="2900727" y="4953000"/>
            <a:ext cx="3347673"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Radiance/Irradiance Ratio</a:t>
            </a:r>
          </a:p>
        </p:txBody>
      </p:sp>
      <p:sp>
        <p:nvSpPr>
          <p:cNvPr id="11" name="Oval 219"/>
          <p:cNvSpPr>
            <a:spLocks noChangeArrowheads="1"/>
          </p:cNvSpPr>
          <p:nvPr/>
        </p:nvSpPr>
        <p:spPr bwMode="auto">
          <a:xfrm>
            <a:off x="4495800" y="1143000"/>
            <a:ext cx="609600" cy="457199"/>
          </a:xfrm>
          <a:prstGeom prst="ellipse">
            <a:avLst/>
          </a:prstGeom>
          <a:noFill/>
          <a:ln w="9525" algn="ctr">
            <a:solidFill>
              <a:srgbClr val="FF0000"/>
            </a:solidFill>
            <a:round/>
            <a:headEnd/>
            <a:tailEnd/>
          </a:ln>
        </p:spPr>
        <p:txBody>
          <a:bodyPr/>
          <a:lstStyle/>
          <a:p>
            <a:pPr defTabSz="4806950"/>
            <a:endParaRPr lang="en-US" sz="1600" dirty="0"/>
          </a:p>
        </p:txBody>
      </p:sp>
      <p:sp>
        <p:nvSpPr>
          <p:cNvPr id="12" name="Text Box 103"/>
          <p:cNvSpPr txBox="1">
            <a:spLocks noChangeArrowheads="1"/>
          </p:cNvSpPr>
          <p:nvPr/>
        </p:nvSpPr>
        <p:spPr bwMode="auto">
          <a:xfrm>
            <a:off x="5486400" y="1371600"/>
            <a:ext cx="1552461"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FF0000"/>
                </a:solidFill>
                <a:latin typeface="Times New Roman" pitchFamily="18" charset="0"/>
              </a:rPr>
              <a:t>Solar </a:t>
            </a:r>
            <a:r>
              <a:rPr lang="en-US" sz="2000" dirty="0" smtClean="0">
                <a:solidFill>
                  <a:srgbClr val="FF0000"/>
                </a:solidFill>
                <a:latin typeface="Times New Roman" pitchFamily="18" charset="0"/>
              </a:rPr>
              <a:t>Lines</a:t>
            </a:r>
            <a:endParaRPr lang="en-US" sz="2000" dirty="0">
              <a:solidFill>
                <a:srgbClr val="FF0000"/>
              </a:solidFill>
              <a:latin typeface="Times New Roman" pitchFamily="18" charset="0"/>
            </a:endParaRPr>
          </a:p>
        </p:txBody>
      </p:sp>
      <p:sp>
        <p:nvSpPr>
          <p:cNvPr id="13" name="Text Box 103"/>
          <p:cNvSpPr txBox="1">
            <a:spLocks noChangeArrowheads="1"/>
          </p:cNvSpPr>
          <p:nvPr/>
        </p:nvSpPr>
        <p:spPr bwMode="auto">
          <a:xfrm>
            <a:off x="1282548" y="0"/>
            <a:ext cx="7099452" cy="400110"/>
          </a:xfrm>
          <a:prstGeom prst="rect">
            <a:avLst/>
          </a:prstGeom>
          <a:noFill/>
          <a:ln w="9525">
            <a:noFill/>
            <a:miter lim="800000"/>
            <a:headEnd/>
            <a:tailEnd/>
          </a:ln>
        </p:spPr>
        <p:txBody>
          <a:bodyPr wrap="square">
            <a:spAutoFit/>
          </a:bodyPr>
          <a:lstStyle/>
          <a:p>
            <a:pPr eaLnBrk="0" hangingPunct="0"/>
            <a:r>
              <a:rPr lang="en-US" sz="2000" dirty="0">
                <a:solidFill>
                  <a:srgbClr val="000000"/>
                </a:solidFill>
                <a:latin typeface="Times New Roman" pitchFamily="18" charset="0"/>
              </a:rPr>
              <a:t>Typical spectra from </a:t>
            </a:r>
            <a:r>
              <a:rPr lang="en-US" sz="2000" dirty="0" smtClean="0">
                <a:solidFill>
                  <a:srgbClr val="000000"/>
                </a:solidFill>
                <a:latin typeface="Times New Roman" pitchFamily="18" charset="0"/>
              </a:rPr>
              <a:t>250 </a:t>
            </a:r>
            <a:r>
              <a:rPr lang="en-US" sz="2000" dirty="0">
                <a:solidFill>
                  <a:srgbClr val="000000"/>
                </a:solidFill>
                <a:latin typeface="Times New Roman" pitchFamily="18" charset="0"/>
              </a:rPr>
              <a:t>to </a:t>
            </a:r>
            <a:r>
              <a:rPr lang="en-US" sz="2000" dirty="0" smtClean="0">
                <a:solidFill>
                  <a:srgbClr val="000000"/>
                </a:solidFill>
                <a:latin typeface="Times New Roman" pitchFamily="18" charset="0"/>
              </a:rPr>
              <a:t>310 </a:t>
            </a:r>
            <a:r>
              <a:rPr lang="en-US" sz="2000" dirty="0">
                <a:solidFill>
                  <a:srgbClr val="000000"/>
                </a:solidFill>
                <a:latin typeface="Times New Roman" pitchFamily="18" charset="0"/>
              </a:rPr>
              <a:t>nm for OMPS Nadir </a:t>
            </a:r>
            <a:r>
              <a:rPr lang="en-US" sz="2000" dirty="0" smtClean="0">
                <a:solidFill>
                  <a:srgbClr val="000000"/>
                </a:solidFill>
                <a:latin typeface="Times New Roman" pitchFamily="18" charset="0"/>
              </a:rPr>
              <a:t>Profiler</a:t>
            </a:r>
            <a:endParaRPr lang="en-US" sz="2000" dirty="0">
              <a:solidFill>
                <a:srgbClr val="000000"/>
              </a:solidFill>
              <a:latin typeface="Times New Roman" pitchFamily="18" charset="0"/>
            </a:endParaRPr>
          </a:p>
        </p:txBody>
      </p:sp>
      <p:sp>
        <p:nvSpPr>
          <p:cNvPr id="14" name="TextBox 13"/>
          <p:cNvSpPr txBox="1"/>
          <p:nvPr/>
        </p:nvSpPr>
        <p:spPr>
          <a:xfrm>
            <a:off x="3581400" y="6400800"/>
            <a:ext cx="1717201" cy="369332"/>
          </a:xfrm>
          <a:prstGeom prst="rect">
            <a:avLst/>
          </a:prstGeom>
          <a:solidFill>
            <a:schemeClr val="bg1"/>
          </a:solidFill>
        </p:spPr>
        <p:txBody>
          <a:bodyPr wrap="none" rtlCol="0">
            <a:spAutoFit/>
          </a:bodyPr>
          <a:lstStyle/>
          <a:p>
            <a:r>
              <a:rPr lang="en-US" dirty="0" smtClean="0"/>
              <a:t>Wavelength, nm</a:t>
            </a:r>
            <a:endParaRPr lang="en-US" dirty="0"/>
          </a:p>
        </p:txBody>
      </p:sp>
      <p:sp>
        <p:nvSpPr>
          <p:cNvPr id="15" name="TextBox 14"/>
          <p:cNvSpPr txBox="1"/>
          <p:nvPr/>
        </p:nvSpPr>
        <p:spPr>
          <a:xfrm>
            <a:off x="7924800" y="6248400"/>
            <a:ext cx="535724" cy="369332"/>
          </a:xfrm>
          <a:prstGeom prst="rect">
            <a:avLst/>
          </a:prstGeom>
          <a:solidFill>
            <a:schemeClr val="bg1"/>
          </a:solidFill>
        </p:spPr>
        <p:txBody>
          <a:bodyPr wrap="none" rtlCol="0">
            <a:spAutoFit/>
          </a:bodyPr>
          <a:lstStyle/>
          <a:p>
            <a:r>
              <a:rPr lang="en-US" dirty="0" smtClean="0"/>
              <a:t>310</a:t>
            </a:r>
            <a:endParaRPr lang="en-US" dirty="0"/>
          </a:p>
        </p:txBody>
      </p:sp>
      <p:sp>
        <p:nvSpPr>
          <p:cNvPr id="16" name="TextBox 15"/>
          <p:cNvSpPr txBox="1"/>
          <p:nvPr/>
        </p:nvSpPr>
        <p:spPr>
          <a:xfrm>
            <a:off x="990600" y="6248400"/>
            <a:ext cx="535724" cy="369332"/>
          </a:xfrm>
          <a:prstGeom prst="rect">
            <a:avLst/>
          </a:prstGeom>
          <a:solidFill>
            <a:schemeClr val="bg1"/>
          </a:solidFill>
        </p:spPr>
        <p:txBody>
          <a:bodyPr wrap="none" rtlCol="0">
            <a:spAutoFit/>
          </a:bodyPr>
          <a:lstStyle/>
          <a:p>
            <a:r>
              <a:rPr lang="en-US" dirty="0" smtClean="0"/>
              <a:t>250</a:t>
            </a:r>
            <a:endParaRPr lang="en-US" dirty="0"/>
          </a:p>
        </p:txBody>
      </p:sp>
      <p:sp>
        <p:nvSpPr>
          <p:cNvPr id="17" name="Text Box 103"/>
          <p:cNvSpPr txBox="1">
            <a:spLocks noChangeArrowheads="1"/>
          </p:cNvSpPr>
          <p:nvPr/>
        </p:nvSpPr>
        <p:spPr bwMode="auto">
          <a:xfrm>
            <a:off x="4343401" y="5772090"/>
            <a:ext cx="3886199" cy="400110"/>
          </a:xfrm>
          <a:prstGeom prst="rect">
            <a:avLst/>
          </a:prstGeom>
          <a:noFill/>
          <a:ln w="9525">
            <a:noFill/>
            <a:miter lim="800000"/>
            <a:headEnd/>
            <a:tailEnd/>
          </a:ln>
        </p:spPr>
        <p:txBody>
          <a:bodyPr wrap="square">
            <a:spAutoFit/>
          </a:bodyPr>
          <a:lstStyle/>
          <a:p>
            <a:pPr eaLnBrk="0" hangingPunct="0">
              <a:lnSpc>
                <a:spcPts val="2400"/>
              </a:lnSpc>
            </a:pPr>
            <a:r>
              <a:rPr lang="en-US" sz="2000" dirty="0" smtClean="0">
                <a:solidFill>
                  <a:srgbClr val="FF0000"/>
                </a:solidFill>
                <a:latin typeface="Times New Roman" pitchFamily="18" charset="0"/>
              </a:rPr>
              <a:t>Relative Ozone </a:t>
            </a:r>
            <a:r>
              <a:rPr lang="en-US" sz="2000" dirty="0">
                <a:solidFill>
                  <a:srgbClr val="FF0000"/>
                </a:solidFill>
                <a:latin typeface="Times New Roman" pitchFamily="18" charset="0"/>
              </a:rPr>
              <a:t>Absorption </a:t>
            </a:r>
            <a:r>
              <a:rPr lang="en-US" sz="2000" dirty="0" smtClean="0">
                <a:solidFill>
                  <a:srgbClr val="FF0000"/>
                </a:solidFill>
                <a:latin typeface="Times New Roman" pitchFamily="18" charset="0"/>
              </a:rPr>
              <a:t>Effects</a:t>
            </a:r>
            <a:endParaRPr lang="en-US" sz="2000" dirty="0">
              <a:solidFill>
                <a:srgbClr val="FF0000"/>
              </a:solidFill>
              <a:latin typeface="Times New Roman" pitchFamily="18" charset="0"/>
            </a:endParaRPr>
          </a:p>
        </p:txBody>
      </p:sp>
      <p:sp>
        <p:nvSpPr>
          <p:cNvPr id="18" name="Oval 219"/>
          <p:cNvSpPr>
            <a:spLocks noChangeArrowheads="1"/>
          </p:cNvSpPr>
          <p:nvPr/>
        </p:nvSpPr>
        <p:spPr bwMode="auto">
          <a:xfrm>
            <a:off x="6273188" y="4876801"/>
            <a:ext cx="1727812" cy="914400"/>
          </a:xfrm>
          <a:prstGeom prst="ellipse">
            <a:avLst/>
          </a:prstGeom>
          <a:noFill/>
          <a:ln w="9525" algn="ctr">
            <a:solidFill>
              <a:srgbClr val="FF0000"/>
            </a:solidFill>
            <a:round/>
            <a:headEnd/>
            <a:tailEnd/>
          </a:ln>
        </p:spPr>
        <p:txBody>
          <a:bodyPr/>
          <a:lstStyle/>
          <a:p>
            <a:pPr defTabSz="4806950"/>
            <a:endParaRPr lang="en-US" sz="1600" dirty="0"/>
          </a:p>
        </p:txBody>
      </p:sp>
      <p:cxnSp>
        <p:nvCxnSpPr>
          <p:cNvPr id="20" name="Straight Arrow Connector 19"/>
          <p:cNvCxnSpPr/>
          <p:nvPr/>
        </p:nvCxnSpPr>
        <p:spPr>
          <a:xfrm>
            <a:off x="8915400" y="4495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7"/>
          </p:cNvCxnSpPr>
          <p:nvPr/>
        </p:nvCxnSpPr>
        <p:spPr>
          <a:xfrm flipH="1">
            <a:off x="6324600" y="5010712"/>
            <a:ext cx="1423368" cy="39948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9" name="Oval 219"/>
          <p:cNvSpPr>
            <a:spLocks noChangeArrowheads="1"/>
          </p:cNvSpPr>
          <p:nvPr/>
        </p:nvSpPr>
        <p:spPr bwMode="auto">
          <a:xfrm>
            <a:off x="5105400" y="914400"/>
            <a:ext cx="533400" cy="457200"/>
          </a:xfrm>
          <a:prstGeom prst="ellipse">
            <a:avLst/>
          </a:prstGeom>
          <a:noFill/>
          <a:ln w="9525" algn="ctr">
            <a:solidFill>
              <a:srgbClr val="FF0000"/>
            </a:solidFill>
            <a:round/>
            <a:headEnd/>
            <a:tailEnd/>
          </a:ln>
        </p:spPr>
        <p:txBody>
          <a:bodyPr/>
          <a:lstStyle/>
          <a:p>
            <a:pPr defTabSz="4806950"/>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533400"/>
          </a:xfrm>
        </p:spPr>
        <p:txBody>
          <a:bodyPr>
            <a:normAutofit fontScale="90000"/>
          </a:bodyPr>
          <a:lstStyle/>
          <a:p>
            <a:r>
              <a:rPr lang="en-US" dirty="0" smtClean="0"/>
              <a:t>OMPS NP Solar Flux Measurements</a:t>
            </a:r>
          </a:p>
        </p:txBody>
      </p:sp>
      <p:pic>
        <p:nvPicPr>
          <p:cNvPr id="25603" name="Picture 2"/>
          <p:cNvPicPr>
            <a:picLocks noChangeAspect="1" noChangeArrowheads="1"/>
          </p:cNvPicPr>
          <p:nvPr/>
        </p:nvPicPr>
        <p:blipFill>
          <a:blip r:embed="rId3" cstate="print">
            <a:lum bright="-20000" contrast="40000"/>
          </a:blip>
          <a:srcRect t="4411" r="1335"/>
          <a:stretch>
            <a:fillRect/>
          </a:stretch>
        </p:blipFill>
        <p:spPr bwMode="auto">
          <a:xfrm>
            <a:off x="-9525" y="762000"/>
            <a:ext cx="6334125" cy="5791200"/>
          </a:xfrm>
          <a:prstGeom prst="rect">
            <a:avLst/>
          </a:prstGeom>
          <a:noFill/>
          <a:ln w="9525">
            <a:noFill/>
            <a:miter lim="800000"/>
            <a:headEnd/>
            <a:tailEnd/>
          </a:ln>
        </p:spPr>
      </p:pic>
      <p:sp>
        <p:nvSpPr>
          <p:cNvPr id="4" name="Title 1"/>
          <p:cNvSpPr txBox="1">
            <a:spLocks/>
          </p:cNvSpPr>
          <p:nvPr/>
        </p:nvSpPr>
        <p:spPr>
          <a:xfrm>
            <a:off x="6019800" y="533400"/>
            <a:ext cx="3200400" cy="6248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Comparison</a:t>
            </a:r>
            <a:r>
              <a:rPr kumimoji="0" lang="en-US" sz="2000" b="0" i="0" u="none" strike="noStrike" kern="1200" cap="none" spc="0" normalizeH="0" noProof="0" dirty="0" smtClean="0">
                <a:ln>
                  <a:noFill/>
                </a:ln>
                <a:solidFill>
                  <a:schemeClr val="tx1"/>
                </a:solidFill>
                <a:effectLst/>
                <a:uLnTx/>
                <a:uFillTx/>
                <a:latin typeface="+mj-lt"/>
                <a:ea typeface="+mj-ea"/>
                <a:cs typeface="+mj-cs"/>
              </a:rPr>
              <a:t> of </a:t>
            </a:r>
            <a:r>
              <a:rPr lang="en-US" sz="2000" dirty="0" smtClean="0">
                <a:latin typeface="+mj-lt"/>
                <a:ea typeface="+mj-ea"/>
                <a:cs typeface="+mj-cs"/>
              </a:rPr>
              <a:t>the first six solar measurements from the working diffuser.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The lines give the ratios of the five other measurements to the March 7</a:t>
            </a:r>
            <a:r>
              <a:rPr lang="en-US" sz="2000" baseline="30000" dirty="0" smtClean="0">
                <a:latin typeface="+mj-lt"/>
                <a:ea typeface="+mj-ea"/>
                <a:cs typeface="+mj-cs"/>
              </a:rPr>
              <a:t>th</a:t>
            </a:r>
            <a:r>
              <a:rPr lang="en-US" sz="2000" dirty="0" smtClean="0">
                <a:latin typeface="+mj-lt"/>
                <a:ea typeface="+mj-ea"/>
                <a:cs typeface="+mj-cs"/>
              </a:rPr>
              <a:t> one. The instrument / diffuser throughput shows little change over the four months, especially as there should be some differences due to real solar spectrum changes. Possible additional sources (e.g., goniometric characterization, minor wavelength scale drift, and dark current evolution) are under investigation.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A future reference</a:t>
            </a:r>
            <a:r>
              <a:rPr kumimoji="0" lang="en-US" sz="2000" b="0" i="0" u="none" strike="noStrike" kern="1200" cap="none" spc="0" normalizeH="0" noProof="0" dirty="0" smtClean="0">
                <a:ln>
                  <a:noFill/>
                </a:ln>
                <a:solidFill>
                  <a:schemeClr val="tx1"/>
                </a:solidFill>
                <a:effectLst/>
                <a:uLnTx/>
                <a:uFillTx/>
                <a:latin typeface="+mj-lt"/>
                <a:ea typeface="+mj-ea"/>
                <a:cs typeface="+mj-cs"/>
              </a:rPr>
              <a:t> solar diffuser measurement will add more information.</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2667000" y="6172200"/>
            <a:ext cx="2275238" cy="461665"/>
          </a:xfrm>
          <a:prstGeom prst="rect">
            <a:avLst/>
          </a:prstGeom>
          <a:solidFill>
            <a:schemeClr val="bg1"/>
          </a:solidFill>
        </p:spPr>
        <p:txBody>
          <a:bodyPr wrap="none" rtlCol="0">
            <a:spAutoFit/>
          </a:bodyPr>
          <a:lstStyle/>
          <a:p>
            <a:r>
              <a:rPr lang="en-US" sz="2400" b="1" dirty="0" smtClean="0"/>
              <a:t>Wavelength, nm</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3200" dirty="0" smtClean="0"/>
              <a:t>Ozone Profile Product, </a:t>
            </a:r>
            <a:r>
              <a:rPr lang="en-US" sz="3200" b="1" dirty="0" smtClean="0"/>
              <a:t>IMOPO</a:t>
            </a:r>
            <a:endParaRPr lang="en-US" sz="3200" b="1" dirty="0"/>
          </a:p>
        </p:txBody>
      </p:sp>
      <p:sp>
        <p:nvSpPr>
          <p:cNvPr id="3" name="Content Placeholder 2"/>
          <p:cNvSpPr>
            <a:spLocks noGrp="1"/>
          </p:cNvSpPr>
          <p:nvPr>
            <p:ph idx="1"/>
          </p:nvPr>
        </p:nvSpPr>
        <p:spPr>
          <a:xfrm>
            <a:off x="76200" y="381000"/>
            <a:ext cx="8915400" cy="6400800"/>
          </a:xfrm>
        </p:spPr>
        <p:txBody>
          <a:bodyPr>
            <a:noAutofit/>
          </a:bodyPr>
          <a:lstStyle/>
          <a:p>
            <a:pPr marL="0" indent="0">
              <a:spcBef>
                <a:spcPts val="0"/>
              </a:spcBef>
              <a:buNone/>
            </a:pPr>
            <a:r>
              <a:rPr lang="en-US" sz="2000" dirty="0" smtClean="0"/>
              <a:t>The spectral measurements from the OMPS Nadir Profiler and Nadir Mapper of the radiances scattered by the Earth’s atmosphere are used to generate estimates of the ozone vertical profile along the orbital track (</a:t>
            </a:r>
            <a:r>
              <a:rPr lang="en-US" sz="2000" b="1" dirty="0" smtClean="0"/>
              <a:t>IMOPO</a:t>
            </a:r>
            <a:r>
              <a:rPr lang="en-US" sz="2000" dirty="0" smtClean="0"/>
              <a:t>). The algorithm uses ratios of Earth radiance to Solar irradiance at a set of 12 wavelengths (at approximately </a:t>
            </a:r>
            <a:r>
              <a:rPr lang="en-US" sz="2000" dirty="0" smtClean="0">
                <a:solidFill>
                  <a:srgbClr val="00B050"/>
                </a:solidFill>
              </a:rPr>
              <a:t>253, 273, 283, 288, 292, 298, 302, 306</a:t>
            </a:r>
            <a:r>
              <a:rPr lang="en-US" sz="2000" dirty="0" smtClean="0"/>
              <a:t>, </a:t>
            </a:r>
            <a:r>
              <a:rPr lang="en-US" sz="2000" dirty="0" smtClean="0">
                <a:solidFill>
                  <a:srgbClr val="00B0F0"/>
                </a:solidFill>
              </a:rPr>
              <a:t>313, 318, 331 and 340 </a:t>
            </a:r>
            <a:r>
              <a:rPr lang="en-US" sz="2000" dirty="0" smtClean="0"/>
              <a:t>nm) with </a:t>
            </a:r>
            <a:r>
              <a:rPr lang="en-US" sz="2000" dirty="0" smtClean="0">
                <a:solidFill>
                  <a:srgbClr val="00B050"/>
                </a:solidFill>
              </a:rPr>
              <a:t>eight from the Nadir Profiler</a:t>
            </a:r>
            <a:r>
              <a:rPr lang="en-US" sz="2000" dirty="0" smtClean="0"/>
              <a:t> and </a:t>
            </a:r>
            <a:r>
              <a:rPr lang="en-US" sz="2000" dirty="0" smtClean="0">
                <a:solidFill>
                  <a:srgbClr val="00B0F0"/>
                </a:solidFill>
              </a:rPr>
              <a:t>four from the Nadir Mapper</a:t>
            </a:r>
            <a:r>
              <a:rPr lang="en-US" sz="2000" dirty="0" smtClean="0"/>
              <a:t> to obtain estimates of the total column ozone, effective reflectivity, and the ozone vertical profile in 12 Umkehr Layers. The radiances for the four longer wavelength are obtained from the 25 Nadir Mapper FOVs co-located with a single Nadir Profiler FOV. The longer channel radiance/irradiance ratios are used to generate estimates of the total column ozone and scene effective reflectivity. The total column ozone is used to generate a first guess ozone profile that becomes the A Priori for a maximum likelihood ozone profile retrieval using the ratios for the seven shortest wavelengths (omitting the 253 nm channel and including 313 nm at high SZA).</a:t>
            </a:r>
            <a:r>
              <a:rPr lang="en-US" sz="2000" dirty="0" smtClean="0">
                <a:solidFill>
                  <a:srgbClr val="FF9966"/>
                </a:solidFill>
              </a:rPr>
              <a:t> </a:t>
            </a:r>
            <a:r>
              <a:rPr lang="en-US" sz="2000" dirty="0" smtClean="0"/>
              <a:t>Additional information is in the OMPS Nadir Profile Algorithm Theoretical Basis and Operational Algorithm Description Documents, and a volume of the Common Data Format Control Book at: </a:t>
            </a:r>
            <a:r>
              <a:rPr lang="en-US" sz="2000" dirty="0" smtClean="0">
                <a:hlinkClick r:id="rId2"/>
              </a:rPr>
              <a:t>http://npp.gsfc.nasa.gov/documents.html</a:t>
            </a:r>
            <a:endParaRPr lang="en-US" sz="2000" dirty="0" smtClean="0"/>
          </a:p>
          <a:p>
            <a:pPr marL="0" indent="0">
              <a:spcBef>
                <a:spcPts val="0"/>
              </a:spcBef>
              <a:buNone/>
            </a:pPr>
            <a:r>
              <a:rPr lang="en-US" sz="2000" dirty="0" smtClean="0"/>
              <a:t>  OMPS NP ATBD </a:t>
            </a:r>
            <a:r>
              <a:rPr lang="en-US" sz="2000" dirty="0" smtClean="0">
                <a:hlinkClick r:id="rId3"/>
              </a:rPr>
              <a:t>474-00026_Rev-Baseline.pdf</a:t>
            </a:r>
            <a:endParaRPr lang="en-US" sz="2000" dirty="0" smtClean="0"/>
          </a:p>
          <a:p>
            <a:pPr marL="0" indent="0">
              <a:spcBef>
                <a:spcPts val="0"/>
              </a:spcBef>
              <a:buNone/>
            </a:pPr>
            <a:r>
              <a:rPr lang="en-US" sz="2000" dirty="0" smtClean="0"/>
              <a:t>  OMPS NP OAD </a:t>
            </a:r>
            <a:r>
              <a:rPr lang="en-US" sz="2000" dirty="0" smtClean="0">
                <a:hlinkClick r:id="rId4"/>
              </a:rPr>
              <a:t>474-00067_OAD-OMPS-NP-IP-SW_RevA_201</a:t>
            </a:r>
          </a:p>
          <a:p>
            <a:pPr marL="0" indent="0">
              <a:spcBef>
                <a:spcPts val="0"/>
              </a:spcBef>
              <a:buNone/>
            </a:pPr>
            <a:r>
              <a:rPr lang="en-US" sz="2000" dirty="0" smtClean="0"/>
              <a:t>  Intermediate Product CDFCB </a:t>
            </a:r>
          </a:p>
          <a:p>
            <a:pPr marL="0" indent="0">
              <a:spcBef>
                <a:spcPts val="0"/>
              </a:spcBef>
              <a:buNone/>
            </a:pPr>
            <a:r>
              <a:rPr lang="en-US" sz="2000" dirty="0" smtClean="0">
                <a:hlinkClick r:id="rId5"/>
              </a:rPr>
              <a:t>     474-00001-04-01_CDFCB-Vol4-Part1_Rev-_Block-1-1_31Mar2011.pdf</a:t>
            </a:r>
            <a:r>
              <a:rPr lang="en-US" sz="2000" dirty="0" smtClean="0">
                <a:hlinkClick r:id="rId4"/>
              </a:rPr>
              <a:t>20127.pdf</a:t>
            </a:r>
            <a:endParaRPr lang="en-US" sz="2000" dirty="0" smtClean="0">
              <a:solidFill>
                <a:srgbClr val="FF996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915400" cy="6247864"/>
          </a:xfrm>
          <a:prstGeom prst="rect">
            <a:avLst/>
          </a:prstGeom>
          <a:noFill/>
        </p:spPr>
        <p:txBody>
          <a:bodyPr wrap="square" rtlCol="0">
            <a:spAutoFit/>
          </a:bodyPr>
          <a:lstStyle/>
          <a:p>
            <a:r>
              <a:rPr lang="en-US" sz="2000" dirty="0" smtClean="0"/>
              <a:t>The Nadir Mapper and Nadir Profiler each produce data in 37.5 S(</a:t>
            </a:r>
            <a:r>
              <a:rPr lang="en-US" sz="2000" dirty="0" err="1" smtClean="0"/>
              <a:t>econd</a:t>
            </a:r>
            <a:r>
              <a:rPr lang="en-US" sz="2000" dirty="0" smtClean="0"/>
              <a:t>) granules. The Nadir Profiler IFOV is designed to coincide with the five central IFOVs of the Nadir Mapper, and a single measurement of the Nadir Profiler aggregated over 37.5 S matches up with five Nadir Mapper rows each aggregated for 7.5 S.  The two instruments may begin their granules at different times relative to the southern terminator crossing offset by multiples of 7.5 S.</a:t>
            </a:r>
          </a:p>
          <a:p>
            <a:r>
              <a:rPr lang="en-US" sz="2000" dirty="0" smtClean="0"/>
              <a:t>The Figures on the next slide show the results of an investigation into the alignment of Nadir Mapper and Nadir Profiler granules in their respective </a:t>
            </a:r>
            <a:r>
              <a:rPr lang="en-US" sz="2000" dirty="0" err="1" smtClean="0"/>
              <a:t>geolocation</a:t>
            </a:r>
            <a:r>
              <a:rPr lang="en-US" sz="2000" dirty="0" smtClean="0"/>
              <a:t> products, GOTCO and GONPO.  The first three plots (top left, bottom left, and top right) each display the FOV center locations of three consecutive granules for both the Nadir Mapper and the Nadir Profiler. Each set of 25 small symbols show the location for the five nadir cross track FOVs (nadir and two nearest on both sides) for the five rows of measurements in a granule. The large symbols are the FOV center locations for the Nadir Profiler.  Notice that the Nadir Profiler may matchup  with a Nadir Profiler granule or it may be offset by one or two rows.  </a:t>
            </a:r>
          </a:p>
          <a:p>
            <a:r>
              <a:rPr lang="en-US" sz="2000" dirty="0" smtClean="0"/>
              <a:t>The figure on the bottom right shows an unusual case where there is a Nadir Mapper granule that only contains four rows – 30 S of measurements instead of 37.5 S.  This can lead to changes in the offset between the granules for the Nadir Mapper and Nadir Profiler within an orbit. The IMOPO products follow the Nadir Profiler granularity.</a:t>
            </a:r>
          </a:p>
        </p:txBody>
      </p:sp>
      <p:sp>
        <p:nvSpPr>
          <p:cNvPr id="3" name="Title 1"/>
          <p:cNvSpPr>
            <a:spLocks noGrp="1"/>
          </p:cNvSpPr>
          <p:nvPr>
            <p:ph type="title"/>
          </p:nvPr>
        </p:nvSpPr>
        <p:spPr>
          <a:xfrm>
            <a:off x="0" y="0"/>
            <a:ext cx="9144000" cy="563562"/>
          </a:xfrm>
        </p:spPr>
        <p:txBody>
          <a:bodyPr>
            <a:normAutofit fontScale="90000"/>
          </a:bodyPr>
          <a:lstStyle/>
          <a:p>
            <a:r>
              <a:rPr lang="en-US" sz="3200" dirty="0" smtClean="0"/>
              <a:t>Matching the FOVs for the Nadir Mapper and Nadir Profiler</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se01.png"/>
          <p:cNvPicPr>
            <a:picLocks noChangeAspect="1"/>
          </p:cNvPicPr>
          <p:nvPr/>
        </p:nvPicPr>
        <p:blipFill>
          <a:blip r:embed="rId3" cstate="print">
            <a:lum bright="-20000" contrast="40000"/>
          </a:blip>
          <a:srcRect l="7576" t="606" r="3030"/>
          <a:stretch>
            <a:fillRect/>
          </a:stretch>
        </p:blipFill>
        <p:spPr>
          <a:xfrm>
            <a:off x="0" y="3733800"/>
            <a:ext cx="4495800" cy="3124200"/>
          </a:xfrm>
          <a:prstGeom prst="rect">
            <a:avLst/>
          </a:prstGeom>
        </p:spPr>
      </p:pic>
      <p:sp>
        <p:nvSpPr>
          <p:cNvPr id="7" name="Rectangle 6"/>
          <p:cNvSpPr/>
          <p:nvPr/>
        </p:nvSpPr>
        <p:spPr>
          <a:xfrm>
            <a:off x="0" y="76200"/>
            <a:ext cx="9144000" cy="400110"/>
          </a:xfrm>
          <a:prstGeom prst="rect">
            <a:avLst/>
          </a:prstGeom>
        </p:spPr>
        <p:txBody>
          <a:bodyPr wrap="square">
            <a:spAutoFit/>
          </a:bodyPr>
          <a:lstStyle/>
          <a:p>
            <a:pPr algn="ctr"/>
            <a:r>
              <a:rPr lang="en-US" sz="2000" dirty="0" smtClean="0"/>
              <a:t>Longitude &amp; Latitude Locations for GOTCO and GONPO Granule Matching Cases</a:t>
            </a:r>
            <a:endParaRPr lang="en-US" sz="2000" dirty="0"/>
          </a:p>
        </p:txBody>
      </p:sp>
      <p:pic>
        <p:nvPicPr>
          <p:cNvPr id="8" name="Picture 7" descr="fake_4_xtrack20120305.png"/>
          <p:cNvPicPr>
            <a:picLocks noChangeAspect="1"/>
          </p:cNvPicPr>
          <p:nvPr/>
        </p:nvPicPr>
        <p:blipFill>
          <a:blip r:embed="rId4" cstate="print">
            <a:lum bright="-20000" contrast="40000"/>
          </a:blip>
          <a:srcRect l="7576" t="-2424"/>
          <a:stretch>
            <a:fillRect/>
          </a:stretch>
        </p:blipFill>
        <p:spPr>
          <a:xfrm>
            <a:off x="4495800" y="3610896"/>
            <a:ext cx="4648200" cy="3219450"/>
          </a:xfrm>
          <a:prstGeom prst="rect">
            <a:avLst/>
          </a:prstGeom>
        </p:spPr>
      </p:pic>
      <p:pic>
        <p:nvPicPr>
          <p:cNvPr id="6" name="Picture 5" descr="case02.png"/>
          <p:cNvPicPr>
            <a:picLocks noChangeAspect="1"/>
          </p:cNvPicPr>
          <p:nvPr/>
        </p:nvPicPr>
        <p:blipFill>
          <a:blip r:embed="rId5" cstate="print">
            <a:lum bright="-20000" contrast="40000"/>
          </a:blip>
          <a:srcRect l="7576" t="1212"/>
          <a:stretch>
            <a:fillRect/>
          </a:stretch>
        </p:blipFill>
        <p:spPr>
          <a:xfrm>
            <a:off x="4495800" y="628650"/>
            <a:ext cx="4648200" cy="3105150"/>
          </a:xfrm>
          <a:prstGeom prst="rect">
            <a:avLst/>
          </a:prstGeom>
        </p:spPr>
      </p:pic>
      <p:pic>
        <p:nvPicPr>
          <p:cNvPr id="4" name="Content Placeholder 3" descr="case00.png"/>
          <p:cNvPicPr>
            <a:picLocks noGrp="1" noChangeAspect="1"/>
          </p:cNvPicPr>
          <p:nvPr>
            <p:ph idx="1"/>
          </p:nvPr>
        </p:nvPicPr>
        <p:blipFill>
          <a:blip r:embed="rId6" cstate="print">
            <a:lum bright="-20000" contrast="40000"/>
          </a:blip>
          <a:srcRect l="7576" t="606" r="1515"/>
          <a:stretch>
            <a:fillRect/>
          </a:stretch>
        </p:blipFill>
        <p:spPr>
          <a:xfrm>
            <a:off x="0" y="609600"/>
            <a:ext cx="4572000" cy="3124200"/>
          </a:xfrm>
        </p:spPr>
      </p:pic>
      <p:sp>
        <p:nvSpPr>
          <p:cNvPr id="9" name="TextBox 8"/>
          <p:cNvSpPr txBox="1"/>
          <p:nvPr/>
        </p:nvSpPr>
        <p:spPr>
          <a:xfrm>
            <a:off x="1406791" y="6581001"/>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10" name="TextBox 9"/>
          <p:cNvSpPr txBox="1"/>
          <p:nvPr/>
        </p:nvSpPr>
        <p:spPr>
          <a:xfrm>
            <a:off x="5750191" y="6581001"/>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11" name="TextBox 10"/>
          <p:cNvSpPr txBox="1"/>
          <p:nvPr/>
        </p:nvSpPr>
        <p:spPr>
          <a:xfrm>
            <a:off x="5750191" y="3429000"/>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12" name="TextBox 11"/>
          <p:cNvSpPr txBox="1"/>
          <p:nvPr/>
        </p:nvSpPr>
        <p:spPr>
          <a:xfrm>
            <a:off x="1406791" y="3429000"/>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IMOPO Error Flags</a:t>
            </a:r>
            <a:endParaRPr lang="en-US" dirty="0"/>
          </a:p>
        </p:txBody>
      </p:sp>
      <p:sp>
        <p:nvSpPr>
          <p:cNvPr id="3" name="Content Placeholder 2"/>
          <p:cNvSpPr>
            <a:spLocks noGrp="1"/>
          </p:cNvSpPr>
          <p:nvPr>
            <p:ph idx="1"/>
          </p:nvPr>
        </p:nvSpPr>
        <p:spPr>
          <a:xfrm>
            <a:off x="457200" y="533400"/>
            <a:ext cx="8534400" cy="6172200"/>
          </a:xfrm>
        </p:spPr>
        <p:txBody>
          <a:bodyPr>
            <a:noAutofit/>
          </a:bodyPr>
          <a:lstStyle/>
          <a:p>
            <a:pPr>
              <a:spcBef>
                <a:spcPts val="0"/>
              </a:spcBef>
            </a:pPr>
            <a:r>
              <a:rPr lang="en-US" sz="1800" dirty="0" smtClean="0"/>
              <a:t>Individual Flags</a:t>
            </a:r>
          </a:p>
          <a:p>
            <a:pPr lvl="1">
              <a:spcBef>
                <a:spcPts val="0"/>
              </a:spcBef>
            </a:pPr>
            <a:r>
              <a:rPr lang="en-US" sz="1600" dirty="0" smtClean="0"/>
              <a:t>Sun Glint,  SAA, and Eclipse are all set correctly</a:t>
            </a:r>
          </a:p>
          <a:p>
            <a:pPr lvl="1">
              <a:spcBef>
                <a:spcPts val="0"/>
              </a:spcBef>
            </a:pPr>
            <a:r>
              <a:rPr lang="en-US" sz="1600" dirty="0" smtClean="0"/>
              <a:t>SO2 Index is running too negative; it and the Volcano Contamination Index (VMI) are affected by initial calibration uncertainties.</a:t>
            </a:r>
          </a:p>
          <a:p>
            <a:pPr lvl="1">
              <a:spcBef>
                <a:spcPts val="0"/>
              </a:spcBef>
            </a:pPr>
            <a:r>
              <a:rPr lang="en-US" sz="1600" dirty="0" smtClean="0"/>
              <a:t>Snow/Ice is </a:t>
            </a:r>
            <a:r>
              <a:rPr lang="en-US" sz="1600" dirty="0" smtClean="0">
                <a:solidFill>
                  <a:srgbClr val="FF0000"/>
                </a:solidFill>
              </a:rPr>
              <a:t>always zero – DR #4802</a:t>
            </a:r>
          </a:p>
          <a:p>
            <a:pPr>
              <a:spcBef>
                <a:spcPts val="0"/>
              </a:spcBef>
            </a:pPr>
            <a:r>
              <a:rPr lang="en-US" sz="1800" dirty="0" smtClean="0"/>
              <a:t>Profile Error Codes</a:t>
            </a:r>
            <a:r>
              <a:rPr lang="en-US" sz="1800" dirty="0" smtClean="0">
                <a:solidFill>
                  <a:srgbClr val="00B0F0"/>
                </a:solidFill>
              </a:rPr>
              <a:t>*</a:t>
            </a:r>
          </a:p>
          <a:p>
            <a:pPr lvl="1">
              <a:spcBef>
                <a:spcPts val="0"/>
              </a:spcBef>
            </a:pPr>
            <a:r>
              <a:rPr lang="en-US" sz="1600" dirty="0" smtClean="0"/>
              <a:t>Code 1 is set correctly (Lower three layers)</a:t>
            </a:r>
          </a:p>
          <a:p>
            <a:pPr lvl="1">
              <a:spcBef>
                <a:spcPts val="0"/>
              </a:spcBef>
            </a:pPr>
            <a:r>
              <a:rPr lang="en-US" sz="1600" dirty="0" smtClean="0"/>
              <a:t>Code 2 is set correctly (</a:t>
            </a:r>
            <a:r>
              <a:rPr lang="en-US" sz="1600" dirty="0" err="1" smtClean="0"/>
              <a:t>BestTOZ</a:t>
            </a:r>
            <a:r>
              <a:rPr lang="en-US" sz="1600" dirty="0" smtClean="0"/>
              <a:t> </a:t>
            </a:r>
            <a:r>
              <a:rPr lang="en-US" sz="1600" dirty="0" err="1" smtClean="0"/>
              <a:t>vs</a:t>
            </a:r>
            <a:r>
              <a:rPr lang="en-US" sz="1600" dirty="0" smtClean="0"/>
              <a:t> </a:t>
            </a:r>
            <a:r>
              <a:rPr lang="en-US" sz="1600" dirty="0" err="1" smtClean="0"/>
              <a:t>ProTOZ</a:t>
            </a:r>
            <a:r>
              <a:rPr lang="en-US" sz="1600" dirty="0" smtClean="0"/>
              <a:t>)</a:t>
            </a:r>
          </a:p>
          <a:p>
            <a:pPr lvl="1">
              <a:spcBef>
                <a:spcPts val="0"/>
              </a:spcBef>
            </a:pPr>
            <a:r>
              <a:rPr lang="en-US" sz="1600" dirty="0" smtClean="0"/>
              <a:t>Code 3 is set correctly (large final residuals – often for data in SAA)</a:t>
            </a:r>
          </a:p>
          <a:p>
            <a:pPr lvl="1">
              <a:spcBef>
                <a:spcPts val="0"/>
              </a:spcBef>
            </a:pPr>
            <a:r>
              <a:rPr lang="en-US" sz="1600" dirty="0" smtClean="0"/>
              <a:t>Code 5 is set correctly (C outside of range – often for data in SAA)</a:t>
            </a:r>
          </a:p>
          <a:p>
            <a:pPr lvl="1">
              <a:spcBef>
                <a:spcPts val="0"/>
              </a:spcBef>
            </a:pPr>
            <a:r>
              <a:rPr lang="en-US" sz="1600" dirty="0" smtClean="0"/>
              <a:t>Codes 4, 6, 7 &amp; 8 conditions are not met in samples</a:t>
            </a:r>
          </a:p>
          <a:p>
            <a:pPr lvl="1">
              <a:spcBef>
                <a:spcPts val="0"/>
              </a:spcBef>
            </a:pPr>
            <a:r>
              <a:rPr lang="en-US" sz="1600" dirty="0" smtClean="0"/>
              <a:t>Code 9 (Bad counts/missing measurements)</a:t>
            </a:r>
          </a:p>
          <a:p>
            <a:pPr lvl="1">
              <a:spcBef>
                <a:spcPts val="0"/>
              </a:spcBef>
            </a:pPr>
            <a:r>
              <a:rPr lang="en-US" sz="1600" dirty="0" smtClean="0"/>
              <a:t>Code 20 Invalid or out-of-range inputs – </a:t>
            </a:r>
            <a:r>
              <a:rPr lang="en-US" sz="1600" dirty="0" smtClean="0">
                <a:solidFill>
                  <a:srgbClr val="FF0000"/>
                </a:solidFill>
              </a:rPr>
              <a:t>Flagging all terrain pressure &gt; 1.001 atm.</a:t>
            </a:r>
          </a:p>
          <a:p>
            <a:pPr lvl="1">
              <a:spcBef>
                <a:spcPts val="0"/>
              </a:spcBef>
            </a:pPr>
            <a:r>
              <a:rPr lang="en-US" sz="1600" dirty="0" smtClean="0"/>
              <a:t>Descending Flag (+10) </a:t>
            </a:r>
            <a:r>
              <a:rPr lang="en-US" sz="1600" dirty="0" smtClean="0">
                <a:solidFill>
                  <a:srgbClr val="FF0000"/>
                </a:solidFill>
              </a:rPr>
              <a:t>set incorrectly – </a:t>
            </a:r>
            <a:r>
              <a:rPr lang="en-US" sz="1600" dirty="0" smtClean="0"/>
              <a:t> </a:t>
            </a:r>
            <a:r>
              <a:rPr lang="en-US" sz="1600" dirty="0" smtClean="0">
                <a:solidFill>
                  <a:srgbClr val="FF0000"/>
                </a:solidFill>
              </a:rPr>
              <a:t>A simple check of latitude changes will work</a:t>
            </a:r>
            <a:r>
              <a:rPr lang="en-US" sz="1600" dirty="0" smtClean="0"/>
              <a:t>.</a:t>
            </a:r>
            <a:endParaRPr lang="en-US" sz="1400" dirty="0" smtClean="0"/>
          </a:p>
          <a:p>
            <a:pPr>
              <a:spcBef>
                <a:spcPts val="0"/>
              </a:spcBef>
            </a:pPr>
            <a:r>
              <a:rPr lang="en-US" sz="1800" dirty="0" smtClean="0"/>
              <a:t>Total Ozone Error Codes</a:t>
            </a:r>
            <a:r>
              <a:rPr lang="en-US" sz="1800" dirty="0" smtClean="0">
                <a:solidFill>
                  <a:srgbClr val="00B0F0"/>
                </a:solidFill>
              </a:rPr>
              <a:t>*</a:t>
            </a:r>
            <a:endParaRPr lang="en-US" sz="1800" dirty="0" smtClean="0"/>
          </a:p>
          <a:p>
            <a:pPr lvl="1">
              <a:spcBef>
                <a:spcPts val="0"/>
              </a:spcBef>
            </a:pPr>
            <a:r>
              <a:rPr lang="en-US" sz="1600" dirty="0" smtClean="0"/>
              <a:t>Codes 1 &amp; 2 are set correctly by comparing S </a:t>
            </a:r>
            <a:r>
              <a:rPr lang="en-US" sz="1400" dirty="0" smtClean="0"/>
              <a:t>x</a:t>
            </a:r>
            <a:r>
              <a:rPr lang="en-US" sz="1600" dirty="0" smtClean="0"/>
              <a:t> Omega to 1.5 and 3.5 </a:t>
            </a:r>
            <a:r>
              <a:rPr lang="en-US" sz="1600" dirty="0" err="1" smtClean="0"/>
              <a:t>atm</a:t>
            </a:r>
            <a:r>
              <a:rPr lang="en-US" sz="1600" dirty="0" smtClean="0"/>
              <a:t>-cm, respectively</a:t>
            </a:r>
          </a:p>
          <a:p>
            <a:pPr lvl="1">
              <a:spcBef>
                <a:spcPts val="0"/>
              </a:spcBef>
            </a:pPr>
            <a:r>
              <a:rPr lang="en-US" sz="1600" dirty="0" smtClean="0"/>
              <a:t>Code 4 is set correctly (Pair differences)</a:t>
            </a:r>
          </a:p>
          <a:p>
            <a:pPr lvl="1">
              <a:spcBef>
                <a:spcPts val="0"/>
              </a:spcBef>
            </a:pPr>
            <a:r>
              <a:rPr lang="en-US" sz="1600" dirty="0" smtClean="0"/>
              <a:t>TOZ Error Code 5 matches  PRO Code 2</a:t>
            </a:r>
          </a:p>
          <a:p>
            <a:pPr lvl="1">
              <a:spcBef>
                <a:spcPts val="0"/>
              </a:spcBef>
            </a:pPr>
            <a:r>
              <a:rPr lang="en-US" sz="1600" dirty="0" smtClean="0"/>
              <a:t>Code 7 not seen; Photometer Reflectivity difference is not in the output. </a:t>
            </a:r>
          </a:p>
          <a:p>
            <a:pPr lvl="1">
              <a:spcBef>
                <a:spcPts val="0"/>
              </a:spcBef>
            </a:pPr>
            <a:r>
              <a:rPr lang="en-US" sz="1600" dirty="0" smtClean="0"/>
              <a:t>Codes 8 &amp; 9 conditions are not met in samples; Codes 3 &amp; 6 are Spares</a:t>
            </a:r>
          </a:p>
          <a:p>
            <a:pPr lvl="1">
              <a:spcBef>
                <a:spcPts val="0"/>
              </a:spcBef>
            </a:pPr>
            <a:r>
              <a:rPr lang="en-US" sz="1600" dirty="0" smtClean="0"/>
              <a:t>Code 20 Invalid or out-of-range inputs – </a:t>
            </a:r>
            <a:r>
              <a:rPr lang="en-US" sz="1600" dirty="0" smtClean="0">
                <a:solidFill>
                  <a:srgbClr val="FF0000"/>
                </a:solidFill>
              </a:rPr>
              <a:t>Flagging all terrain pressure &gt; 1.001 atm.</a:t>
            </a:r>
          </a:p>
          <a:p>
            <a:pPr lvl="1">
              <a:spcBef>
                <a:spcPts val="0"/>
              </a:spcBef>
            </a:pPr>
            <a:r>
              <a:rPr lang="en-US" sz="1600" dirty="0" smtClean="0"/>
              <a:t>Descending Flag (+10) </a:t>
            </a:r>
            <a:r>
              <a:rPr lang="en-US" sz="1600" dirty="0" smtClean="0">
                <a:solidFill>
                  <a:srgbClr val="FF0000"/>
                </a:solidFill>
              </a:rPr>
              <a:t>matches Profile Error behavior</a:t>
            </a:r>
            <a:endParaRPr lang="en-US" sz="1400" dirty="0" smtClean="0">
              <a:solidFill>
                <a:srgbClr val="00B0F0"/>
              </a:solidFill>
            </a:endParaRPr>
          </a:p>
          <a:p>
            <a:pPr marL="342900" lvl="1" indent="-342900">
              <a:spcBef>
                <a:spcPts val="0"/>
              </a:spcBef>
              <a:buNone/>
            </a:pPr>
            <a:r>
              <a:rPr lang="en-US" sz="1800" dirty="0" smtClean="0">
                <a:solidFill>
                  <a:srgbClr val="00B0F0"/>
                </a:solidFill>
              </a:rPr>
              <a:t>*Profile and total ozone error flags are switched in the HDF5 output. This should be repaired with the implementation of PCR 27740 in Fall 2012.</a:t>
            </a: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Aeffecton240to280nm_NP20120127 (1).png"/>
          <p:cNvPicPr>
            <a:picLocks noChangeAspect="1"/>
          </p:cNvPicPr>
          <p:nvPr/>
        </p:nvPicPr>
        <p:blipFill>
          <a:blip r:embed="rId3" cstate="print">
            <a:lum bright="-20000" contrast="40000"/>
          </a:blip>
          <a:stretch>
            <a:fillRect/>
          </a:stretch>
        </p:blipFill>
        <p:spPr>
          <a:xfrm>
            <a:off x="4152900" y="4071937"/>
            <a:ext cx="4457700" cy="2786063"/>
          </a:xfrm>
          <a:prstGeom prst="rect">
            <a:avLst/>
          </a:prstGeom>
        </p:spPr>
      </p:pic>
      <p:pic>
        <p:nvPicPr>
          <p:cNvPr id="4" name="Content Placeholder 3" descr="SAAeffecton_NP20120127_v01.png"/>
          <p:cNvPicPr>
            <a:picLocks noGrp="1" noChangeAspect="1"/>
          </p:cNvPicPr>
          <p:nvPr>
            <p:ph idx="1"/>
          </p:nvPr>
        </p:nvPicPr>
        <p:blipFill>
          <a:blip r:embed="rId4" cstate="print">
            <a:lum bright="-20000" contrast="40000"/>
          </a:blip>
          <a:stretch>
            <a:fillRect/>
          </a:stretch>
        </p:blipFill>
        <p:spPr>
          <a:xfrm>
            <a:off x="0" y="3962400"/>
            <a:ext cx="3733800" cy="2895600"/>
          </a:xfrm>
          <a:prstGeom prst="rect">
            <a:avLst/>
          </a:prstGeom>
        </p:spPr>
      </p:pic>
      <p:sp>
        <p:nvSpPr>
          <p:cNvPr id="8" name="TextBox 7"/>
          <p:cNvSpPr txBox="1"/>
          <p:nvPr/>
        </p:nvSpPr>
        <p:spPr>
          <a:xfrm>
            <a:off x="152400" y="304800"/>
            <a:ext cx="3276600" cy="3816429"/>
          </a:xfrm>
          <a:prstGeom prst="rect">
            <a:avLst/>
          </a:prstGeom>
          <a:noFill/>
        </p:spPr>
        <p:txBody>
          <a:bodyPr wrap="square" rtlCol="0">
            <a:spAutoFit/>
          </a:bodyPr>
          <a:lstStyle/>
          <a:p>
            <a:r>
              <a:rPr lang="en-US" sz="1600" dirty="0" smtClean="0"/>
              <a:t>Examination of South Atlantic Anomaly (SAA) effects and product flagging. </a:t>
            </a:r>
          </a:p>
          <a:p>
            <a:r>
              <a:rPr lang="en-US" sz="1600" dirty="0" smtClean="0"/>
              <a:t>The noise/spikes below show the expected increases when an orbital path falls with within the SAA but return to normal levels after passing through it.</a:t>
            </a:r>
          </a:p>
          <a:p>
            <a:r>
              <a:rPr lang="en-US" sz="1600" dirty="0" smtClean="0"/>
              <a:t>The OMPS was designed to use the OMPS Limb Profiler retrievals in the SAA where the OMPS Nadir Profiler is so greatly affected by charged particles that it cannot be used to produce ozone profiles.</a:t>
            </a:r>
          </a:p>
          <a:p>
            <a:endParaRPr lang="en-US" dirty="0"/>
          </a:p>
        </p:txBody>
      </p:sp>
      <p:grpSp>
        <p:nvGrpSpPr>
          <p:cNvPr id="3" name="Group 6"/>
          <p:cNvGrpSpPr/>
          <p:nvPr/>
        </p:nvGrpSpPr>
        <p:grpSpPr>
          <a:xfrm>
            <a:off x="3352800" y="0"/>
            <a:ext cx="5715000" cy="4298846"/>
            <a:chOff x="0" y="2165350"/>
            <a:chExt cx="9734550" cy="6923748"/>
          </a:xfrm>
        </p:grpSpPr>
        <p:pic>
          <p:nvPicPr>
            <p:cNvPr id="10" name="Content Placeholder 5" descr="Flip_TC_avg_radiance_nov_dec_sdrs.PNG"/>
            <p:cNvPicPr>
              <a:picLocks noChangeAspect="1"/>
            </p:cNvPicPr>
            <p:nvPr/>
          </p:nvPicPr>
          <p:blipFill>
            <a:blip r:embed="rId5" cstate="print"/>
            <a:srcRect/>
            <a:stretch>
              <a:fillRect/>
            </a:stretch>
          </p:blipFill>
          <p:spPr bwMode="auto">
            <a:xfrm>
              <a:off x="114300" y="2430463"/>
              <a:ext cx="9334500" cy="5600700"/>
            </a:xfrm>
            <a:prstGeom prst="rect">
              <a:avLst/>
            </a:prstGeom>
            <a:noFill/>
            <a:ln w="9525">
              <a:noFill/>
              <a:miter lim="800000"/>
              <a:headEnd/>
              <a:tailEnd/>
            </a:ln>
          </p:spPr>
        </p:pic>
        <p:sp>
          <p:nvSpPr>
            <p:cNvPr id="11" name="Text Box 103"/>
            <p:cNvSpPr txBox="1">
              <a:spLocks noChangeArrowheads="1"/>
            </p:cNvSpPr>
            <p:nvPr/>
          </p:nvSpPr>
          <p:spPr bwMode="auto">
            <a:xfrm>
              <a:off x="381000" y="7899401"/>
              <a:ext cx="9223756" cy="1189697"/>
            </a:xfrm>
            <a:prstGeom prst="rect">
              <a:avLst/>
            </a:prstGeom>
            <a:noFill/>
            <a:ln w="9525">
              <a:noFill/>
              <a:miter lim="800000"/>
              <a:headEnd/>
              <a:tailEnd/>
            </a:ln>
          </p:spPr>
          <p:txBody>
            <a:bodyPr wrap="square">
              <a:spAutoFit/>
            </a:bodyPr>
            <a:lstStyle/>
            <a:p>
              <a:pPr eaLnBrk="0" hangingPunct="0"/>
              <a:r>
                <a:rPr lang="en-US" sz="1400" dirty="0">
                  <a:solidFill>
                    <a:srgbClr val="000000"/>
                  </a:solidFill>
                  <a:latin typeface="Times New Roman" pitchFamily="18" charset="0"/>
                </a:rPr>
                <a:t>Map of South Atlantic Anomaly effects on OMPS NM closed-door dark current measurements in December and November 2011, overlaid with OMPS NP SAA Flags (</a:t>
              </a:r>
              <a:r>
                <a:rPr lang="en-US" sz="1400" b="1" dirty="0">
                  <a:solidFill>
                    <a:srgbClr val="FFC000"/>
                  </a:solidFill>
                  <a:latin typeface="Times New Roman" pitchFamily="18" charset="0"/>
                </a:rPr>
                <a:t>0</a:t>
              </a:r>
              <a:r>
                <a:rPr lang="en-US" sz="1400" dirty="0">
                  <a:solidFill>
                    <a:srgbClr val="000000"/>
                  </a:solidFill>
                  <a:latin typeface="Times New Roman" pitchFamily="18" charset="0"/>
                </a:rPr>
                <a:t> to </a:t>
              </a:r>
              <a:r>
                <a:rPr lang="en-US" sz="1400" b="1" dirty="0">
                  <a:solidFill>
                    <a:srgbClr val="FF0000"/>
                  </a:solidFill>
                  <a:latin typeface="Times New Roman" pitchFamily="18" charset="0"/>
                </a:rPr>
                <a:t>8</a:t>
              </a:r>
              <a:r>
                <a:rPr lang="en-US" sz="1400" dirty="0">
                  <a:solidFill>
                    <a:srgbClr val="000000"/>
                  </a:solidFill>
                  <a:latin typeface="Times New Roman" pitchFamily="18" charset="0"/>
                </a:rPr>
                <a:t>) for 3/5-6/2012</a:t>
              </a:r>
            </a:p>
          </p:txBody>
        </p:sp>
        <p:pic>
          <p:nvPicPr>
            <p:cNvPr id="12" name="Picture 108" descr="SAA_Flag20120306.png"/>
            <p:cNvPicPr>
              <a:picLocks noChangeAspect="1"/>
            </p:cNvPicPr>
            <p:nvPr/>
          </p:nvPicPr>
          <p:blipFill>
            <a:blip r:embed="rId6" cstate="print">
              <a:clrChange>
                <a:clrFrom>
                  <a:srgbClr val="FFFFFF"/>
                </a:clrFrom>
                <a:clrTo>
                  <a:srgbClr val="FFFFFF">
                    <a:alpha val="0"/>
                  </a:srgbClr>
                </a:clrTo>
              </a:clrChange>
            </a:blip>
            <a:srcRect l="9102" t="6094" r="7840" b="20222"/>
            <a:stretch>
              <a:fillRect/>
            </a:stretch>
          </p:blipFill>
          <p:spPr bwMode="auto">
            <a:xfrm>
              <a:off x="0" y="2165350"/>
              <a:ext cx="9734550" cy="5067300"/>
            </a:xfrm>
            <a:prstGeom prst="rect">
              <a:avLst/>
            </a:prstGeom>
            <a:noFill/>
            <a:ln w="9525">
              <a:noFill/>
              <a:miter lim="800000"/>
              <a:headEnd/>
              <a:tailEnd/>
            </a:ln>
          </p:spPr>
        </p:pic>
      </p:grpSp>
      <p:sp>
        <p:nvSpPr>
          <p:cNvPr id="9" name="TextBox 8"/>
          <p:cNvSpPr txBox="1"/>
          <p:nvPr/>
        </p:nvSpPr>
        <p:spPr>
          <a:xfrm>
            <a:off x="5885986" y="6602241"/>
            <a:ext cx="1532535" cy="276999"/>
          </a:xfrm>
          <a:prstGeom prst="rect">
            <a:avLst/>
          </a:prstGeom>
          <a:solidFill>
            <a:schemeClr val="bg1"/>
          </a:solidFill>
        </p:spPr>
        <p:txBody>
          <a:bodyPr wrap="square" lIns="0" tIns="0" rIns="0" bIns="0" rtlCol="0">
            <a:spAutoFit/>
          </a:bodyPr>
          <a:lstStyle/>
          <a:p>
            <a:r>
              <a:rPr lang="en-US" dirty="0" smtClean="0"/>
              <a:t>Wavelength, nm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381000" y="533400"/>
            <a:ext cx="8534400" cy="6096000"/>
          </a:xfrm>
        </p:spPr>
        <p:txBody>
          <a:bodyPr>
            <a:normAutofit fontScale="85000" lnSpcReduction="20000"/>
          </a:bodyPr>
          <a:lstStyle/>
          <a:p>
            <a:r>
              <a:rPr lang="en-US" dirty="0" smtClean="0"/>
              <a:t>Beta &amp; Provisional Definitions</a:t>
            </a:r>
          </a:p>
          <a:p>
            <a:r>
              <a:rPr lang="en-US" dirty="0" smtClean="0"/>
              <a:t>OMPS Background</a:t>
            </a:r>
          </a:p>
          <a:p>
            <a:r>
              <a:rPr lang="en-US" dirty="0" smtClean="0"/>
              <a:t>IMOPO Performance</a:t>
            </a:r>
          </a:p>
          <a:p>
            <a:pPr lvl="1"/>
            <a:r>
              <a:rPr lang="en-US" dirty="0" smtClean="0"/>
              <a:t>Internal Evaluation</a:t>
            </a:r>
          </a:p>
          <a:p>
            <a:pPr lvl="2"/>
            <a:r>
              <a:rPr lang="en-US" dirty="0" smtClean="0"/>
              <a:t>Flags SAA, </a:t>
            </a:r>
            <a:r>
              <a:rPr lang="en-US" dirty="0" err="1" smtClean="0"/>
              <a:t>tozcod</a:t>
            </a:r>
            <a:r>
              <a:rPr lang="en-US" dirty="0" smtClean="0"/>
              <a:t>, </a:t>
            </a:r>
            <a:r>
              <a:rPr lang="en-US" dirty="0" err="1" smtClean="0"/>
              <a:t>procod</a:t>
            </a:r>
            <a:r>
              <a:rPr lang="en-US" dirty="0" smtClean="0"/>
              <a:t>, </a:t>
            </a:r>
          </a:p>
          <a:p>
            <a:pPr lvl="2"/>
            <a:r>
              <a:rPr lang="en-US" dirty="0" smtClean="0"/>
              <a:t>Initial and Final Residuals (also to V8Pro and SBUV/2)</a:t>
            </a:r>
          </a:p>
          <a:p>
            <a:pPr lvl="1"/>
            <a:r>
              <a:rPr lang="en-US" dirty="0" smtClean="0"/>
              <a:t>External Evaluation</a:t>
            </a:r>
          </a:p>
          <a:p>
            <a:pPr lvl="2"/>
            <a:r>
              <a:rPr lang="en-US" dirty="0" smtClean="0"/>
              <a:t>Effective Reflectivity to INCTO &amp; SBUV/2</a:t>
            </a:r>
          </a:p>
          <a:p>
            <a:pPr lvl="2"/>
            <a:r>
              <a:rPr lang="en-US" dirty="0" smtClean="0"/>
              <a:t>Total Column Ozone to INCTO &amp; SBUV/2</a:t>
            </a:r>
          </a:p>
          <a:p>
            <a:pPr lvl="2"/>
            <a:r>
              <a:rPr lang="en-US" dirty="0" smtClean="0"/>
              <a:t>Layer Amounts and Mixing Ratios</a:t>
            </a:r>
          </a:p>
          <a:p>
            <a:pPr lvl="3"/>
            <a:r>
              <a:rPr lang="en-US" dirty="0" smtClean="0"/>
              <a:t>Comparisons to SBUV/2 V6PRO</a:t>
            </a:r>
          </a:p>
          <a:p>
            <a:pPr lvl="1"/>
            <a:r>
              <a:rPr lang="en-US" dirty="0" smtClean="0"/>
              <a:t>Known Deficiencies (repeated)</a:t>
            </a:r>
          </a:p>
          <a:p>
            <a:r>
              <a:rPr lang="en-US" dirty="0" smtClean="0"/>
              <a:t>Summary of Findings and Recommendations (repeated)</a:t>
            </a:r>
          </a:p>
          <a:p>
            <a:pPr lvl="1"/>
            <a:r>
              <a:rPr lang="en-US" dirty="0" smtClean="0"/>
              <a:t>Monitoring plots</a:t>
            </a:r>
          </a:p>
          <a:p>
            <a:pPr marL="0" lvl="1">
              <a:buNone/>
            </a:pPr>
            <a:r>
              <a:rPr lang="en-US" sz="2300" dirty="0" smtClean="0">
                <a:hlinkClick r:id="rId2"/>
              </a:rPr>
              <a:t>http://www.star.nesdis.noaa.gov/icvs/PROD/proOMPSbeta.O3PRO_IMOPO.php</a:t>
            </a:r>
            <a:endParaRPr lang="en-US" sz="2300" dirty="0" smtClean="0">
              <a:hlinkClick r:id="rId3"/>
            </a:endParaRPr>
          </a:p>
          <a:p>
            <a:pPr lvl="1"/>
            <a:r>
              <a:rPr lang="en-US" dirty="0" smtClean="0"/>
              <a:t>Promotion to Beta</a:t>
            </a:r>
          </a:p>
          <a:p>
            <a:pPr lvl="1"/>
            <a:r>
              <a:rPr lang="en-US" dirty="0" smtClean="0"/>
              <a:t>Upgrade to V8PRO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PEDR_imopo_SunGlint_20120305.png"/>
          <p:cNvPicPr>
            <a:picLocks noGrp="1" noChangeAspect="1"/>
          </p:cNvPicPr>
          <p:nvPr>
            <p:ph idx="1"/>
          </p:nvPr>
        </p:nvPicPr>
        <p:blipFill>
          <a:blip r:embed="rId3" cstate="print"/>
          <a:srcRect l="8418" t="5717" r="7401" b="21887"/>
          <a:stretch>
            <a:fillRect/>
          </a:stretch>
        </p:blipFill>
        <p:spPr>
          <a:xfrm>
            <a:off x="0" y="0"/>
            <a:ext cx="6096000" cy="3276600"/>
          </a:xfrm>
        </p:spPr>
      </p:pic>
      <p:pic>
        <p:nvPicPr>
          <p:cNvPr id="5" name="Picture 4" descr="OMPS_NMEDR_incto_sunglint_20120305.png"/>
          <p:cNvPicPr>
            <a:picLocks noChangeAspect="1"/>
          </p:cNvPicPr>
          <p:nvPr/>
        </p:nvPicPr>
        <p:blipFill>
          <a:blip r:embed="rId4" cstate="print"/>
          <a:srcRect l="9000" t="6400" r="8000" b="21600"/>
          <a:stretch>
            <a:fillRect/>
          </a:stretch>
        </p:blipFill>
        <p:spPr>
          <a:xfrm>
            <a:off x="0" y="3352800"/>
            <a:ext cx="6324600" cy="3429000"/>
          </a:xfrm>
          <a:prstGeom prst="rect">
            <a:avLst/>
          </a:prstGeom>
        </p:spPr>
      </p:pic>
      <p:sp>
        <p:nvSpPr>
          <p:cNvPr id="2" name="Title 1"/>
          <p:cNvSpPr>
            <a:spLocks noGrp="1"/>
          </p:cNvSpPr>
          <p:nvPr>
            <p:ph type="title"/>
          </p:nvPr>
        </p:nvSpPr>
        <p:spPr>
          <a:xfrm>
            <a:off x="6324600" y="1219200"/>
            <a:ext cx="2667000" cy="4495800"/>
          </a:xfrm>
        </p:spPr>
        <p:txBody>
          <a:bodyPr>
            <a:normAutofit fontScale="90000"/>
          </a:bodyPr>
          <a:lstStyle/>
          <a:p>
            <a:pPr algn="l"/>
            <a:r>
              <a:rPr lang="en-US" sz="2800" dirty="0" smtClean="0"/>
              <a:t>Daily Maps of Sun Glint for INCTO Nadir FOVs versus IMOPO. The two products are consistently and correctly passing these values through from the SDRs.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MPS_NPEDR_imopo_eclipse_20120521.png"/>
          <p:cNvPicPr>
            <a:picLocks noChangeAspect="1"/>
          </p:cNvPicPr>
          <p:nvPr/>
        </p:nvPicPr>
        <p:blipFill>
          <a:blip r:embed="rId3" cstate="print"/>
          <a:srcRect l="9000" t="4800" r="9000" b="21600"/>
          <a:stretch>
            <a:fillRect/>
          </a:stretch>
        </p:blipFill>
        <p:spPr>
          <a:xfrm>
            <a:off x="0" y="0"/>
            <a:ext cx="6248400" cy="3505200"/>
          </a:xfrm>
          <a:prstGeom prst="rect">
            <a:avLst/>
          </a:prstGeom>
        </p:spPr>
      </p:pic>
      <p:sp>
        <p:nvSpPr>
          <p:cNvPr id="10" name="Rectangle 9"/>
          <p:cNvSpPr/>
          <p:nvPr/>
        </p:nvSpPr>
        <p:spPr>
          <a:xfrm>
            <a:off x="0" y="4267200"/>
            <a:ext cx="3048000" cy="1477328"/>
          </a:xfrm>
          <a:prstGeom prst="rect">
            <a:avLst/>
          </a:prstGeom>
          <a:solidFill>
            <a:schemeClr val="bg1"/>
          </a:solidFill>
        </p:spPr>
        <p:txBody>
          <a:bodyPr wrap="square">
            <a:spAutoFit/>
          </a:bodyPr>
          <a:lstStyle/>
          <a:p>
            <a:r>
              <a:rPr lang="en-US" dirty="0" smtClean="0"/>
              <a:t>Location of Eclipse Flags for OMPS Nadir Mapper First Guess Total Column Ozone INCTO Product for May 21, 2012.  		            </a:t>
            </a:r>
            <a:r>
              <a:rPr lang="en-US" dirty="0" smtClean="0">
                <a:sym typeface="Wingdings" pitchFamily="2" charset="2"/>
              </a:rPr>
              <a:t></a:t>
            </a:r>
            <a:endParaRPr lang="en-US" dirty="0"/>
          </a:p>
        </p:txBody>
      </p:sp>
      <p:sp>
        <p:nvSpPr>
          <p:cNvPr id="11" name="Rectangle 10"/>
          <p:cNvSpPr/>
          <p:nvPr/>
        </p:nvSpPr>
        <p:spPr>
          <a:xfrm>
            <a:off x="5943600" y="304800"/>
            <a:ext cx="2971800" cy="923330"/>
          </a:xfrm>
          <a:prstGeom prst="rect">
            <a:avLst/>
          </a:prstGeom>
        </p:spPr>
        <p:txBody>
          <a:bodyPr wrap="square">
            <a:spAutoFit/>
          </a:bodyPr>
          <a:lstStyle/>
          <a:p>
            <a:r>
              <a:rPr lang="en-US" dirty="0" smtClean="0">
                <a:latin typeface="Times New Roman"/>
                <a:cs typeface="Times New Roman"/>
                <a:sym typeface="Wingdings" pitchFamily="2" charset="2"/>
              </a:rPr>
              <a:t> </a:t>
            </a:r>
            <a:r>
              <a:rPr lang="en-US" dirty="0" smtClean="0"/>
              <a:t>Map showing locations of IMOPO Eclipse Flags for May 21, 2012.</a:t>
            </a:r>
            <a:endParaRPr lang="en-US" dirty="0"/>
          </a:p>
        </p:txBody>
      </p:sp>
      <p:pic>
        <p:nvPicPr>
          <p:cNvPr id="8" name="Picture 7" descr="OMPS_NMEDR_intco_eclipse_20120521.png"/>
          <p:cNvPicPr>
            <a:picLocks noChangeAspect="1"/>
          </p:cNvPicPr>
          <p:nvPr/>
        </p:nvPicPr>
        <p:blipFill>
          <a:blip r:embed="rId4" cstate="print"/>
          <a:srcRect l="10000" t="4800" r="9000" b="20000"/>
          <a:stretch>
            <a:fillRect/>
          </a:stretch>
        </p:blipFill>
        <p:spPr>
          <a:xfrm>
            <a:off x="2971800" y="3276600"/>
            <a:ext cx="6172200" cy="3581400"/>
          </a:xfrm>
          <a:prstGeom prst="rect">
            <a:avLst/>
          </a:prstGeom>
        </p:spPr>
      </p:pic>
      <p:sp>
        <p:nvSpPr>
          <p:cNvPr id="6" name="Rectangle 5"/>
          <p:cNvSpPr/>
          <p:nvPr/>
        </p:nvSpPr>
        <p:spPr>
          <a:xfrm>
            <a:off x="6629400" y="1524000"/>
            <a:ext cx="2209800" cy="1631216"/>
          </a:xfrm>
          <a:prstGeom prst="rect">
            <a:avLst/>
          </a:prstGeom>
          <a:solidFill>
            <a:schemeClr val="bg1"/>
          </a:solidFill>
        </p:spPr>
        <p:txBody>
          <a:bodyPr wrap="square">
            <a:spAutoFit/>
          </a:bodyPr>
          <a:lstStyle/>
          <a:p>
            <a:r>
              <a:rPr lang="en-US" sz="2000" dirty="0" smtClean="0"/>
              <a:t>The two products are giving correct and consistent results for the near nadir FOVS.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685800"/>
            <a:ext cx="6629400" cy="6172200"/>
          </a:xfrm>
          <a:prstGeom prst="rect">
            <a:avLst/>
          </a:prstGeom>
          <a:noFill/>
          <a:ln w="9525">
            <a:noFill/>
            <a:miter lim="800000"/>
            <a:headEnd/>
            <a:tailEnd/>
          </a:ln>
        </p:spPr>
      </p:pic>
      <p:sp>
        <p:nvSpPr>
          <p:cNvPr id="5" name="TextBox 4"/>
          <p:cNvSpPr txBox="1"/>
          <p:nvPr/>
        </p:nvSpPr>
        <p:spPr>
          <a:xfrm>
            <a:off x="6400800" y="152400"/>
            <a:ext cx="2743200" cy="6705600"/>
          </a:xfrm>
          <a:prstGeom prst="rect">
            <a:avLst/>
          </a:prstGeom>
          <a:noFill/>
        </p:spPr>
        <p:txBody>
          <a:bodyPr wrap="square" rtlCol="0">
            <a:spAutoFit/>
          </a:bodyPr>
          <a:lstStyle/>
          <a:p>
            <a:r>
              <a:rPr lang="en-US" sz="1600" dirty="0" smtClean="0">
                <a:latin typeface="Times New Roman" pitchFamily="18" charset="0"/>
                <a:cs typeface="Times New Roman" pitchFamily="18" charset="0"/>
              </a:rPr>
              <a:t>This map shows the location of two sets of conditions. One is  the location of Error Code 20 (inputs out of range) for IMOPO for May 16, 2012. The diamond symbols show the locations of these FOVs. The others are the locations where the Nadir Mapper INCTO total column ozone product reports values of terrain pressure greater than 1.001 atm. for the same day. The plus sign symbols are placed where the terrain pressure for the nadir FOV (cross track position 17) for the first row (of five rows) of a Nadir Mapper Granule satisfies this condition. Almost all of the Error Code 20 values are set because of this condition. The check is too restrictive and needs to be reset to a larger value. The highest pressure recorded on Earth was 1.071 atm. The Dead Sea is at ~1.045 atm.</a:t>
            </a:r>
          </a:p>
        </p:txBody>
      </p:sp>
      <p:sp>
        <p:nvSpPr>
          <p:cNvPr id="6" name="Rectangle 5"/>
          <p:cNvSpPr/>
          <p:nvPr/>
        </p:nvSpPr>
        <p:spPr>
          <a:xfrm>
            <a:off x="0" y="76200"/>
            <a:ext cx="6400800" cy="707886"/>
          </a:xfrm>
          <a:prstGeom prst="rect">
            <a:avLst/>
          </a:prstGeom>
        </p:spPr>
        <p:txBody>
          <a:bodyPr wrap="square">
            <a:spAutoFit/>
          </a:bodyPr>
          <a:lstStyle/>
          <a:p>
            <a:pPr algn="ctr"/>
            <a:r>
              <a:rPr lang="en-US" sz="2000" dirty="0" smtClean="0"/>
              <a:t>Map of Error Code 20 for IMOPO and of</a:t>
            </a:r>
          </a:p>
          <a:p>
            <a:pPr algn="ctr"/>
            <a:r>
              <a:rPr lang="en-US" sz="2000" dirty="0" smtClean="0"/>
              <a:t>Terrain Pressure &gt; 1.001 atm. for INCTO</a:t>
            </a:r>
            <a:endParaRPr lang="en-US" sz="2000" dirty="0"/>
          </a:p>
        </p:txBody>
      </p:sp>
      <p:sp>
        <p:nvSpPr>
          <p:cNvPr id="7" name="TextBox 6"/>
          <p:cNvSpPr txBox="1"/>
          <p:nvPr/>
        </p:nvSpPr>
        <p:spPr>
          <a:xfrm>
            <a:off x="2362200" y="6400800"/>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8" name="TextBox 7"/>
          <p:cNvSpPr txBox="1"/>
          <p:nvPr/>
        </p:nvSpPr>
        <p:spPr>
          <a:xfrm rot="16200000">
            <a:off x="-910448" y="3308352"/>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MPS_NPEDR_imopo_pro_errorflag_20120518.png"/>
          <p:cNvPicPr>
            <a:picLocks noChangeAspect="1"/>
          </p:cNvPicPr>
          <p:nvPr/>
        </p:nvPicPr>
        <p:blipFill>
          <a:blip r:embed="rId3" cstate="print"/>
          <a:srcRect l="8400" t="6720" r="8400" b="21120"/>
          <a:stretch>
            <a:fillRect/>
          </a:stretch>
        </p:blipFill>
        <p:spPr>
          <a:xfrm>
            <a:off x="-492" y="0"/>
            <a:ext cx="6339840" cy="3436620"/>
          </a:xfrm>
          <a:prstGeom prst="rect">
            <a:avLst/>
          </a:prstGeom>
        </p:spPr>
      </p:pic>
      <p:pic>
        <p:nvPicPr>
          <p:cNvPr id="6" name="Picture 5" descr="OMPS_NPEDR_imopo_tozerrcode_20120518.png"/>
          <p:cNvPicPr>
            <a:picLocks noChangeAspect="1"/>
          </p:cNvPicPr>
          <p:nvPr/>
        </p:nvPicPr>
        <p:blipFill>
          <a:blip r:embed="rId4" cstate="print"/>
          <a:srcRect l="8400" t="5760" r="8400" b="21120"/>
          <a:stretch>
            <a:fillRect/>
          </a:stretch>
        </p:blipFill>
        <p:spPr>
          <a:xfrm>
            <a:off x="0" y="3375660"/>
            <a:ext cx="6339840" cy="3482340"/>
          </a:xfrm>
          <a:prstGeom prst="rect">
            <a:avLst/>
          </a:prstGeom>
        </p:spPr>
      </p:pic>
      <p:sp>
        <p:nvSpPr>
          <p:cNvPr id="4" name="TextBox 3"/>
          <p:cNvSpPr txBox="1"/>
          <p:nvPr/>
        </p:nvSpPr>
        <p:spPr>
          <a:xfrm>
            <a:off x="6248400" y="-76200"/>
            <a:ext cx="2895600" cy="7017306"/>
          </a:xfrm>
          <a:prstGeom prst="rect">
            <a:avLst/>
          </a:prstGeom>
          <a:solidFill>
            <a:schemeClr val="tx1"/>
          </a:solidFill>
        </p:spPr>
        <p:txBody>
          <a:bodyPr wrap="square" rtlCol="0">
            <a:spAutoFit/>
          </a:bodyPr>
          <a:lstStyle/>
          <a:p>
            <a:r>
              <a:rPr lang="en-US" dirty="0" smtClean="0">
                <a:solidFill>
                  <a:schemeClr val="bg1"/>
                </a:solidFill>
                <a:latin typeface="Times New Roman" pitchFamily="18" charset="0"/>
                <a:cs typeface="Times New Roman" pitchFamily="18" charset="0"/>
              </a:rPr>
              <a:t>These maps show the distribution of non-zero (except for 20s) error codes for IMOPO May 18, 2012.</a:t>
            </a:r>
          </a:p>
          <a:p>
            <a:r>
              <a:rPr lang="en-US" dirty="0" smtClean="0">
                <a:solidFill>
                  <a:schemeClr val="bg1"/>
                </a:solidFill>
                <a:latin typeface="Times New Roman" pitchFamily="18" charset="0"/>
                <a:cs typeface="Times New Roman" pitchFamily="18" charset="0"/>
              </a:rPr>
              <a:t>  The top map shows the locations for the ozone profile errors (</a:t>
            </a:r>
            <a:r>
              <a:rPr lang="en-US" dirty="0" smtClean="0">
                <a:solidFill>
                  <a:srgbClr val="FF0000"/>
                </a:solidFill>
                <a:latin typeface="Times New Roman" pitchFamily="18" charset="0"/>
                <a:cs typeface="Times New Roman" pitchFamily="18" charset="0"/>
              </a:rPr>
              <a:t>actual not as misnamed in the HDF</a:t>
            </a:r>
            <a:r>
              <a:rPr lang="en-US" dirty="0" smtClean="0">
                <a:solidFill>
                  <a:schemeClr val="bg1"/>
                </a:solidFill>
                <a:latin typeface="Times New Roman" pitchFamily="18" charset="0"/>
                <a:cs typeface="Times New Roman" pitchFamily="18" charset="0"/>
              </a:rPr>
              <a:t>). The colors (and frequencies) are as follows: </a:t>
            </a:r>
            <a:r>
              <a:rPr lang="en-US" dirty="0" smtClean="0">
                <a:solidFill>
                  <a:srgbClr val="BB8AE0"/>
                </a:solidFill>
                <a:latin typeface="Times New Roman" pitchFamily="18" charset="0"/>
                <a:cs typeface="Times New Roman" pitchFamily="18" charset="0"/>
              </a:rPr>
              <a:t>1 Lower Layer Anomaly (6)</a:t>
            </a:r>
            <a:r>
              <a:rPr lang="en-US" dirty="0" smtClean="0">
                <a:solidFill>
                  <a:schemeClr val="bg1"/>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2 Best Total Ozone difference with Profile Total Ozone (34); </a:t>
            </a:r>
            <a:r>
              <a:rPr lang="en-US" dirty="0" smtClean="0">
                <a:solidFill>
                  <a:srgbClr val="8BFC6C"/>
                </a:solidFill>
                <a:latin typeface="Times New Roman" pitchFamily="18" charset="0"/>
                <a:cs typeface="Times New Roman" pitchFamily="18" charset="0"/>
              </a:rPr>
              <a:t>3 Large Final Residual (2)</a:t>
            </a:r>
            <a:r>
              <a:rPr lang="en-US" dirty="0" smtClean="0">
                <a:solidFill>
                  <a:schemeClr val="bg1"/>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solidFill>
                  <a:srgbClr val="DDFB6D"/>
                </a:solidFill>
                <a:latin typeface="Times New Roman" pitchFamily="18" charset="0"/>
                <a:cs typeface="Times New Roman" pitchFamily="18" charset="0"/>
              </a:rPr>
              <a:t>4 Large Initial Residual (1)</a:t>
            </a:r>
            <a:r>
              <a:rPr lang="en-US" dirty="0" smtClean="0">
                <a:solidFill>
                  <a:schemeClr val="bg1"/>
                </a:solidFill>
                <a:latin typeface="Times New Roman" pitchFamily="18" charset="0"/>
                <a:cs typeface="Times New Roman" pitchFamily="18" charset="0"/>
              </a:rPr>
              <a:t>; and</a:t>
            </a:r>
            <a:r>
              <a:rPr lang="en-US" dirty="0" smtClean="0">
                <a:latin typeface="Times New Roman" pitchFamily="18" charset="0"/>
                <a:cs typeface="Times New Roman" pitchFamily="18" charset="0"/>
              </a:rPr>
              <a:t> </a:t>
            </a:r>
            <a:r>
              <a:rPr lang="en-US" dirty="0" smtClean="0">
                <a:solidFill>
                  <a:srgbClr val="FF9933"/>
                </a:solidFill>
                <a:latin typeface="Times New Roman" pitchFamily="18" charset="0"/>
                <a:cs typeface="Times New Roman" pitchFamily="18" charset="0"/>
              </a:rPr>
              <a:t>5 C-Parameter Outside of Range (4)</a:t>
            </a:r>
            <a:r>
              <a:rPr lang="en-US" dirty="0" smtClean="0">
                <a:solidFill>
                  <a:schemeClr val="bg1"/>
                </a:solidFill>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The bottom map shows the locations for the total ozone errors (</a:t>
            </a:r>
            <a:r>
              <a:rPr lang="en-US" dirty="0" smtClean="0">
                <a:solidFill>
                  <a:srgbClr val="FF0000"/>
                </a:solidFill>
                <a:latin typeface="Times New Roman" pitchFamily="18" charset="0"/>
                <a:cs typeface="Times New Roman" pitchFamily="18" charset="0"/>
              </a:rPr>
              <a:t>again actual</a:t>
            </a:r>
            <a:r>
              <a:rPr lang="en-US" dirty="0" smtClean="0">
                <a:solidFill>
                  <a:schemeClr val="bg1"/>
                </a:solidFill>
                <a:latin typeface="Times New Roman" pitchFamily="18" charset="0"/>
                <a:cs typeface="Times New Roman" pitchFamily="18" charset="0"/>
              </a:rPr>
              <a:t>). The colors are as follows:</a:t>
            </a:r>
            <a:r>
              <a:rPr lang="en-US" dirty="0" smtClean="0">
                <a:latin typeface="Times New Roman" pitchFamily="18" charset="0"/>
                <a:cs typeface="Times New Roman" pitchFamily="18" charset="0"/>
              </a:rPr>
              <a:t> </a:t>
            </a:r>
            <a:r>
              <a:rPr lang="en-US" dirty="0" smtClean="0">
                <a:solidFill>
                  <a:srgbClr val="BB8AE0"/>
                </a:solidFill>
                <a:latin typeface="Times New Roman" pitchFamily="18" charset="0"/>
                <a:cs typeface="Times New Roman" pitchFamily="18" charset="0"/>
              </a:rPr>
              <a:t>1 High Path (100)</a:t>
            </a:r>
            <a:r>
              <a:rPr lang="en-US" dirty="0" smtClean="0">
                <a:solidFill>
                  <a:schemeClr val="bg1"/>
                </a:solidFill>
                <a:latin typeface="Times New Roman" pitchFamily="18" charset="0"/>
                <a:cs typeface="Times New Roman" pitchFamily="18" charset="0"/>
              </a:rPr>
              <a:t>;</a:t>
            </a:r>
            <a:r>
              <a:rPr lang="en-US" dirty="0" smtClean="0">
                <a:solidFill>
                  <a:srgbClr val="0066FF"/>
                </a:solidFill>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2 Very High Path (23)</a:t>
            </a:r>
            <a:r>
              <a:rPr lang="en-US" dirty="0" smtClean="0">
                <a:solidFill>
                  <a:schemeClr val="bg1"/>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solidFill>
                  <a:srgbClr val="DDFB6D"/>
                </a:solidFill>
                <a:latin typeface="Times New Roman" pitchFamily="18" charset="0"/>
                <a:cs typeface="Times New Roman" pitchFamily="18" charset="0"/>
              </a:rPr>
              <a:t>4 Pair Total Ozone Difference (1)</a:t>
            </a:r>
            <a:r>
              <a:rPr lang="en-US" dirty="0" smtClean="0">
                <a:solidFill>
                  <a:schemeClr val="bg1"/>
                </a:solidFill>
                <a:latin typeface="Times New Roman" pitchFamily="18" charset="0"/>
                <a:cs typeface="Times New Roman" pitchFamily="18" charset="0"/>
              </a:rPr>
              <a:t>; and</a:t>
            </a:r>
            <a:r>
              <a:rPr lang="en-US" dirty="0" smtClean="0">
                <a:latin typeface="Times New Roman" pitchFamily="18" charset="0"/>
                <a:cs typeface="Times New Roman" pitchFamily="18" charset="0"/>
              </a:rPr>
              <a:t> </a:t>
            </a:r>
            <a:r>
              <a:rPr lang="en-US" dirty="0" smtClean="0">
                <a:solidFill>
                  <a:srgbClr val="FF9933"/>
                </a:solidFill>
                <a:latin typeface="Times New Roman" pitchFamily="18" charset="0"/>
                <a:cs typeface="Times New Roman" pitchFamily="18" charset="0"/>
              </a:rPr>
              <a:t>5 same as Profile Code 2 (33)</a:t>
            </a:r>
            <a:r>
              <a:rPr lang="en-US" dirty="0" smtClean="0">
                <a:solidFill>
                  <a:schemeClr val="bg1"/>
                </a:solidFill>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30726" name="Picture 6" descr="http://www.star.nesdis.noaa.gov/smcd/spb/wyu/OMPS/Profile/imopo/iniR/TS.Imopo.tropics-90w0.OMPS.NOAA1819_cha7to9_InitR.png"/>
            <p:cNvPicPr>
              <a:picLocks noChangeAspect="1" noChangeArrowheads="1"/>
            </p:cNvPicPr>
            <p:nvPr/>
          </p:nvPicPr>
          <p:blipFill>
            <a:blip r:embed="rId3" cstate="print">
              <a:lum bright="-20000" contrast="40000"/>
            </a:blip>
            <a:srcRect/>
            <a:stretch>
              <a:fillRect/>
            </a:stretch>
          </p:blipFill>
          <p:spPr bwMode="auto">
            <a:xfrm>
              <a:off x="4343400" y="228600"/>
              <a:ext cx="4800600" cy="3429000"/>
            </a:xfrm>
            <a:prstGeom prst="rect">
              <a:avLst/>
            </a:prstGeom>
            <a:noFill/>
          </p:spPr>
        </p:pic>
        <p:pic>
          <p:nvPicPr>
            <p:cNvPr id="30724" name="Picture 4" descr="http://www.star.nesdis.noaa.gov/smcd/spb/wyu/OMPS/Profile/imopo/iniR/TS.Imopo.tropics-90w0.OMPS.NOAA1819_cha1to3_InitR.png"/>
            <p:cNvPicPr>
              <a:picLocks noChangeAspect="1" noChangeArrowheads="1"/>
            </p:cNvPicPr>
            <p:nvPr/>
          </p:nvPicPr>
          <p:blipFill>
            <a:blip r:embed="rId4" cstate="print">
              <a:lum bright="-20000" contrast="40000"/>
            </a:blip>
            <a:srcRect/>
            <a:stretch>
              <a:fillRect/>
            </a:stretch>
          </p:blipFill>
          <p:spPr bwMode="auto">
            <a:xfrm>
              <a:off x="0" y="228600"/>
              <a:ext cx="4800600" cy="3429000"/>
            </a:xfrm>
            <a:prstGeom prst="rect">
              <a:avLst/>
            </a:prstGeom>
            <a:noFill/>
          </p:spPr>
        </p:pic>
        <p:sp>
          <p:nvSpPr>
            <p:cNvPr id="8" name="TextBox 7"/>
            <p:cNvSpPr txBox="1"/>
            <p:nvPr/>
          </p:nvSpPr>
          <p:spPr>
            <a:xfrm>
              <a:off x="4572000" y="3505200"/>
              <a:ext cx="4572000" cy="3323987"/>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 nine figures show the initial residuals for profile wavelengths [252, 274, 283, 288, 292, 298, 302, 306 and 313 nm, (a) to (</a:t>
              </a:r>
              <a:r>
                <a:rPr lang="en-US" sz="1400" dirty="0" err="1"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 respectively] for the V6PRO (IMOPO)  product from </a:t>
              </a:r>
              <a:r>
                <a:rPr lang="en-US" sz="1400" b="1" dirty="0" smtClean="0">
                  <a:solidFill>
                    <a:srgbClr val="FF0000"/>
                  </a:solidFill>
                  <a:latin typeface="Times New Roman" pitchFamily="18" charset="0"/>
                  <a:cs typeface="Times New Roman" pitchFamily="18" charset="0"/>
                </a:rPr>
                <a:t>OMPS</a:t>
              </a:r>
              <a:r>
                <a:rPr lang="en-US" sz="1400" dirty="0" smtClean="0">
                  <a:latin typeface="Times New Roman" pitchFamily="18" charset="0"/>
                  <a:cs typeface="Times New Roman" pitchFamily="18" charset="0"/>
                </a:rPr>
                <a:t> compared to the V8PRO product for the operational </a:t>
              </a:r>
              <a:r>
                <a:rPr lang="en-US" sz="1400" b="1" dirty="0" smtClean="0">
                  <a:latin typeface="Times New Roman" pitchFamily="18" charset="0"/>
                  <a:cs typeface="Times New Roman" pitchFamily="18" charset="0"/>
                </a:rPr>
                <a:t>NOAA-18</a:t>
              </a:r>
              <a:r>
                <a:rPr lang="en-US" sz="1400" dirty="0" smtClean="0">
                  <a:latin typeface="Times New Roman" pitchFamily="18" charset="0"/>
                  <a:cs typeface="Times New Roman" pitchFamily="18" charset="0"/>
                </a:rPr>
                <a:t> and </a:t>
              </a:r>
              <a:r>
                <a:rPr lang="en-US" sz="1400" b="1" dirty="0" smtClean="0">
                  <a:solidFill>
                    <a:srgbClr val="575DD3"/>
                  </a:solidFill>
                  <a:latin typeface="Times New Roman" pitchFamily="18" charset="0"/>
                  <a:cs typeface="Times New Roman" pitchFamily="18" charset="0"/>
                </a:rPr>
                <a:t>NOAA-19</a:t>
              </a:r>
              <a:r>
                <a:rPr lang="en-US" sz="1400" dirty="0" smtClean="0">
                  <a:latin typeface="Times New Roman" pitchFamily="18" charset="0"/>
                  <a:cs typeface="Times New Roman" pitchFamily="18" charset="0"/>
                </a:rPr>
                <a:t> SBUV/2 for the equatorial daily zonal means (20N to 20S) with 0-90W removed to avoid the SAA effects. The residuals are in N-values (1 N ~ 2.3%). The time period is the end of February through April of 2012.  The residuals are computed with respect to differing first guess profiles for the two algorithms. The V6PRO does not use the 313 nm directly in its ozone profile retrievals at these latitudes, so no corresponding curve is present on the ninth plot. The jump in the initial residuals in early June is coincident with the introduction of a new Day 1 Solar Spectrum for the Nadir Mapper.</a:t>
              </a:r>
            </a:p>
          </p:txBody>
        </p:sp>
        <p:sp>
          <p:nvSpPr>
            <p:cNvPr id="6" name="Title 1"/>
            <p:cNvSpPr txBox="1">
              <a:spLocks/>
            </p:cNvSpPr>
            <p:nvPr/>
          </p:nvSpPr>
          <p:spPr>
            <a:xfrm>
              <a:off x="762000" y="0"/>
              <a:ext cx="80772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Time series of initial </a:t>
              </a:r>
              <a:r>
                <a:rPr lang="en-US" sz="2000" dirty="0" smtClean="0">
                  <a:latin typeface="+mj-lt"/>
                  <a:ea typeface="+mj-ea"/>
                  <a:cs typeface="+mj-cs"/>
                </a:rPr>
                <a:t>IMOPO</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residuals for OMPS NP February through </a:t>
              </a:r>
              <a:r>
                <a:rPr lang="en-US" sz="2000" dirty="0" smtClean="0">
                  <a:latin typeface="+mj-lt"/>
                  <a:ea typeface="+mj-ea"/>
                  <a:cs typeface="+mj-cs"/>
                </a:rPr>
                <a:t>June</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22" name="Picture 2" descr="http://www.star.nesdis.noaa.gov/smcd/spb/wyu/OMPS/Profile/imopo/iniR/TS.Imopo.tropics-90w0.OMPS.NOAA1819_cha4to6_InitR.png"/>
            <p:cNvPicPr>
              <a:picLocks noChangeAspect="1" noChangeArrowheads="1"/>
            </p:cNvPicPr>
            <p:nvPr/>
          </p:nvPicPr>
          <p:blipFill>
            <a:blip r:embed="rId5" cstate="print">
              <a:lum bright="-20000" contrast="40000"/>
            </a:blip>
            <a:srcRect r="3175"/>
            <a:stretch>
              <a:fillRect/>
            </a:stretch>
          </p:blipFill>
          <p:spPr bwMode="auto">
            <a:xfrm>
              <a:off x="0" y="3429000"/>
              <a:ext cx="4648200" cy="3429000"/>
            </a:xfrm>
            <a:prstGeom prst="rect">
              <a:avLst/>
            </a:prstGeom>
            <a:noFill/>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pic>
          <p:nvPicPr>
            <p:cNvPr id="17414" name="Picture 6" descr="http://www.star.nesdis.noaa.gov/smcd/spb/wyu/OMPS/Profile/V8/TS.tropics-90w0.OMPS.NOAA1819_cha7to9_InitR.png"/>
            <p:cNvPicPr>
              <a:picLocks noChangeAspect="1" noChangeArrowheads="1"/>
            </p:cNvPicPr>
            <p:nvPr/>
          </p:nvPicPr>
          <p:blipFill>
            <a:blip r:embed="rId3" cstate="print">
              <a:lum bright="-20000" contrast="40000"/>
            </a:blip>
            <a:srcRect/>
            <a:stretch>
              <a:fillRect/>
            </a:stretch>
          </p:blipFill>
          <p:spPr bwMode="auto">
            <a:xfrm>
              <a:off x="4343400" y="228600"/>
              <a:ext cx="4800600" cy="3429000"/>
            </a:xfrm>
            <a:prstGeom prst="rect">
              <a:avLst/>
            </a:prstGeom>
            <a:noFill/>
          </p:spPr>
        </p:pic>
        <p:sp>
          <p:nvSpPr>
            <p:cNvPr id="7" name="TextBox 6"/>
            <p:cNvSpPr txBox="1"/>
            <p:nvPr/>
          </p:nvSpPr>
          <p:spPr>
            <a:xfrm>
              <a:off x="4800600" y="3505200"/>
              <a:ext cx="4191000" cy="3323987"/>
            </a:xfrm>
            <a:prstGeom prst="rect">
              <a:avLst/>
            </a:prstGeom>
            <a:noFill/>
          </p:spPr>
          <p:txBody>
            <a:bodyPr wrap="square" rtlCol="0">
              <a:spAutoFit/>
            </a:bodyPr>
            <a:lstStyle/>
            <a:p>
              <a:r>
                <a:rPr lang="en-US" sz="1400" dirty="0" smtClean="0">
                  <a:latin typeface="Times New Roman" pitchFamily="18" charset="0"/>
                  <a:cs typeface="Times New Roman" pitchFamily="18" charset="0"/>
                </a:rPr>
                <a:t>Initial Measurement Residuals for the OMPS NP Version 8 Profile Product: The nine figures show the initial residuals for profile wavelengths [252, 274, 283, 288, 292, 298, 302, 306 and 313 nm, (a) to (</a:t>
              </a:r>
              <a:r>
                <a:rPr lang="en-US" sz="1400" dirty="0" err="1"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 respectively] for the V8PRO product from </a:t>
              </a:r>
              <a:r>
                <a:rPr lang="en-US" sz="1400" b="1" dirty="0" smtClean="0">
                  <a:solidFill>
                    <a:srgbClr val="FF0000"/>
                  </a:solidFill>
                  <a:latin typeface="Times New Roman" pitchFamily="18" charset="0"/>
                  <a:cs typeface="Times New Roman" pitchFamily="18" charset="0"/>
                </a:rPr>
                <a:t>OMPS</a:t>
              </a:r>
              <a:r>
                <a:rPr lang="en-US" sz="1400" dirty="0" smtClean="0">
                  <a:latin typeface="Times New Roman" pitchFamily="18" charset="0"/>
                  <a:cs typeface="Times New Roman" pitchFamily="18" charset="0"/>
                </a:rPr>
                <a:t> compared to the same product for the operational </a:t>
              </a:r>
              <a:r>
                <a:rPr lang="en-US" sz="1400" b="1" dirty="0" smtClean="0">
                  <a:latin typeface="Times New Roman" pitchFamily="18" charset="0"/>
                  <a:cs typeface="Times New Roman" pitchFamily="18" charset="0"/>
                </a:rPr>
                <a:t>NOAA-18</a:t>
              </a:r>
              <a:r>
                <a:rPr lang="en-US" sz="1400" dirty="0" smtClean="0">
                  <a:latin typeface="Times New Roman" pitchFamily="18" charset="0"/>
                  <a:cs typeface="Times New Roman" pitchFamily="18" charset="0"/>
                </a:rPr>
                <a:t> and </a:t>
              </a:r>
              <a:r>
                <a:rPr lang="en-US" sz="1400" b="1" dirty="0" smtClean="0">
                  <a:solidFill>
                    <a:srgbClr val="575DD3"/>
                  </a:solidFill>
                  <a:latin typeface="Times New Roman" pitchFamily="18" charset="0"/>
                  <a:cs typeface="Times New Roman" pitchFamily="18" charset="0"/>
                </a:rPr>
                <a:t>NOAA-19</a:t>
              </a:r>
              <a:r>
                <a:rPr lang="en-US" sz="1400" dirty="0" smtClean="0">
                  <a:latin typeface="Times New Roman" pitchFamily="18" charset="0"/>
                  <a:cs typeface="Times New Roman" pitchFamily="18" charset="0"/>
                </a:rPr>
                <a:t> SBUV/2 for the equatorial daily zonal means (20N to 20S) with 0-90W removed to avoid the SAA. The residuals are in N-values (1 N ~ 2.3%). The time period is the first six months of this year (February to May for OMPS). </a:t>
              </a:r>
            </a:p>
            <a:p>
              <a:r>
                <a:rPr lang="en-US" sz="1400" dirty="0" smtClean="0">
                  <a:latin typeface="Times New Roman" pitchFamily="18" charset="0"/>
                  <a:cs typeface="Times New Roman" pitchFamily="18" charset="0"/>
                </a:rPr>
                <a:t>Notice that the residuals for OMPS, have maintained a persistent bias relative to the SBUV/2 residuals. This processing uses a fixed day one solar spectrum only adjusted for Earth/Sun distance.</a:t>
              </a:r>
            </a:p>
          </p:txBody>
        </p:sp>
        <p:pic>
          <p:nvPicPr>
            <p:cNvPr id="17410" name="Picture 2" descr="http://www.star.nesdis.noaa.gov/smcd/spb/wyu/OMPS/Profile/V8/TS.tropics-90w0.OMPS.NOAA1819_cha1to3_InitR.png"/>
            <p:cNvPicPr>
              <a:picLocks noChangeAspect="1" noChangeArrowheads="1"/>
            </p:cNvPicPr>
            <p:nvPr/>
          </p:nvPicPr>
          <p:blipFill>
            <a:blip r:embed="rId4" cstate="print">
              <a:lum bright="-20000" contrast="40000"/>
            </a:blip>
            <a:srcRect r="3175"/>
            <a:stretch>
              <a:fillRect/>
            </a:stretch>
          </p:blipFill>
          <p:spPr bwMode="auto">
            <a:xfrm>
              <a:off x="0" y="198456"/>
              <a:ext cx="4648200" cy="3429000"/>
            </a:xfrm>
            <a:prstGeom prst="rect">
              <a:avLst/>
            </a:prstGeom>
            <a:noFill/>
          </p:spPr>
        </p:pic>
        <p:sp>
          <p:nvSpPr>
            <p:cNvPr id="8" name="Title 1"/>
            <p:cNvSpPr txBox="1">
              <a:spLocks/>
            </p:cNvSpPr>
            <p:nvPr/>
          </p:nvSpPr>
          <p:spPr>
            <a:xfrm>
              <a:off x="762000" y="0"/>
              <a:ext cx="80772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Time series of initial V8PRO residuals for OMPS NP February through </a:t>
              </a:r>
              <a:r>
                <a:rPr lang="en-US" sz="2000" dirty="0" smtClean="0">
                  <a:latin typeface="+mj-lt"/>
                  <a:ea typeface="+mj-ea"/>
                  <a:cs typeface="+mj-cs"/>
                </a:rPr>
                <a:t>June</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7412" name="Picture 4" descr="http://www.star.nesdis.noaa.gov/smcd/spb/wyu/OMPS/Profile/V8/TS.tropics-90w0.OMPS.NOAA1819_cha4to6_InitR.png"/>
            <p:cNvPicPr>
              <a:picLocks noChangeAspect="1" noChangeArrowheads="1"/>
            </p:cNvPicPr>
            <p:nvPr/>
          </p:nvPicPr>
          <p:blipFill>
            <a:blip r:embed="rId5" cstate="print">
              <a:lum bright="-20000" contrast="40000"/>
            </a:blip>
            <a:srcRect/>
            <a:stretch>
              <a:fillRect/>
            </a:stretch>
          </p:blipFill>
          <p:spPr bwMode="auto">
            <a:xfrm>
              <a:off x="0" y="3429000"/>
              <a:ext cx="4800600" cy="3429000"/>
            </a:xfrm>
            <a:prstGeom prst="rect">
              <a:avLst/>
            </a:prstGeom>
            <a:noFill/>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www.star.nesdis.noaa.gov/smcd/spb/wyu/OMPS/Profile/imopo/finlR/TS.Imopo.tropics-90w0.OMPS.NOAA1819_cha1to3_FinlR.png"/>
          <p:cNvPicPr>
            <a:picLocks noChangeAspect="1" noChangeArrowheads="1"/>
          </p:cNvPicPr>
          <p:nvPr/>
        </p:nvPicPr>
        <p:blipFill>
          <a:blip r:embed="rId3" cstate="print">
            <a:lum bright="-20000" contrast="40000"/>
          </a:blip>
          <a:srcRect/>
          <a:stretch>
            <a:fillRect/>
          </a:stretch>
        </p:blipFill>
        <p:spPr bwMode="auto">
          <a:xfrm>
            <a:off x="0" y="152400"/>
            <a:ext cx="4800600" cy="3429000"/>
          </a:xfrm>
          <a:prstGeom prst="rect">
            <a:avLst/>
          </a:prstGeom>
          <a:noFill/>
        </p:spPr>
      </p:pic>
      <p:pic>
        <p:nvPicPr>
          <p:cNvPr id="93190" name="Picture 6" descr="http://www.star.nesdis.noaa.gov/smcd/spb/wyu/OMPS/Profile/imopo/finlR/TS.Imopo.tropics-90w0.OMPS.NOAA1819_cha7to9_FinlR.png"/>
          <p:cNvPicPr>
            <a:picLocks noChangeAspect="1" noChangeArrowheads="1"/>
          </p:cNvPicPr>
          <p:nvPr/>
        </p:nvPicPr>
        <p:blipFill>
          <a:blip r:embed="rId4" cstate="print">
            <a:lum bright="-20000" contrast="40000"/>
          </a:blip>
          <a:srcRect l="3175"/>
          <a:stretch>
            <a:fillRect/>
          </a:stretch>
        </p:blipFill>
        <p:spPr bwMode="auto">
          <a:xfrm>
            <a:off x="4495800" y="152400"/>
            <a:ext cx="4648200" cy="3429000"/>
          </a:xfrm>
          <a:prstGeom prst="rect">
            <a:avLst/>
          </a:prstGeom>
          <a:noFill/>
        </p:spPr>
      </p:pic>
      <p:pic>
        <p:nvPicPr>
          <p:cNvPr id="93188" name="Picture 4" descr="http://www.star.nesdis.noaa.gov/smcd/spb/wyu/OMPS/Profile/imopo/finlR/TS.Imopo.tropics-90w0.OMPS.NOAA1819_cha4to6_FinlR.png"/>
          <p:cNvPicPr>
            <a:picLocks noChangeAspect="1" noChangeArrowheads="1"/>
          </p:cNvPicPr>
          <p:nvPr/>
        </p:nvPicPr>
        <p:blipFill>
          <a:blip r:embed="rId5" cstate="print">
            <a:lum bright="-20000" contrast="40000"/>
          </a:blip>
          <a:srcRect/>
          <a:stretch>
            <a:fillRect/>
          </a:stretch>
        </p:blipFill>
        <p:spPr bwMode="auto">
          <a:xfrm>
            <a:off x="0" y="3429000"/>
            <a:ext cx="4800600" cy="3429000"/>
          </a:xfrm>
          <a:prstGeom prst="rect">
            <a:avLst/>
          </a:prstGeom>
          <a:noFill/>
        </p:spPr>
      </p:pic>
      <p:sp>
        <p:nvSpPr>
          <p:cNvPr id="6" name="Title 1"/>
          <p:cNvSpPr txBox="1">
            <a:spLocks/>
          </p:cNvSpPr>
          <p:nvPr/>
        </p:nvSpPr>
        <p:spPr>
          <a:xfrm>
            <a:off x="762000" y="0"/>
            <a:ext cx="80772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Time series of </a:t>
            </a:r>
            <a:r>
              <a:rPr lang="en-US" sz="2000" dirty="0" smtClean="0">
                <a:latin typeface="+mj-lt"/>
                <a:ea typeface="+mj-ea"/>
                <a:cs typeface="+mj-cs"/>
              </a:rPr>
              <a:t>final IMOPO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residuals for OMPS NP February through May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4648200" y="3457813"/>
            <a:ext cx="4495800" cy="3323987"/>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 nine figures show the final residuals for profile wavelengths [252, 274, 283, 288, 292, 298, 302, 306 and 313 nm, (a) to (</a:t>
            </a:r>
            <a:r>
              <a:rPr lang="en-US" sz="1400" dirty="0" err="1"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 respectively] for the V6PRO (IMOPO)  product from </a:t>
            </a:r>
            <a:r>
              <a:rPr lang="en-US" sz="1400" b="1" dirty="0" smtClean="0">
                <a:solidFill>
                  <a:srgbClr val="FF0000"/>
                </a:solidFill>
                <a:latin typeface="Times New Roman" pitchFamily="18" charset="0"/>
                <a:cs typeface="Times New Roman" pitchFamily="18" charset="0"/>
              </a:rPr>
              <a:t>OMPS</a:t>
            </a:r>
            <a:r>
              <a:rPr lang="en-US" sz="1400" dirty="0" smtClean="0">
                <a:latin typeface="Times New Roman" pitchFamily="18" charset="0"/>
                <a:cs typeface="Times New Roman" pitchFamily="18" charset="0"/>
              </a:rPr>
              <a:t> compared to the V8PRO product for the operational </a:t>
            </a:r>
            <a:r>
              <a:rPr lang="en-US" sz="1400" b="1" dirty="0" smtClean="0">
                <a:latin typeface="Times New Roman" pitchFamily="18" charset="0"/>
                <a:cs typeface="Times New Roman" pitchFamily="18" charset="0"/>
              </a:rPr>
              <a:t>NOAA-18</a:t>
            </a:r>
            <a:r>
              <a:rPr lang="en-US" sz="1400" dirty="0" smtClean="0">
                <a:latin typeface="Times New Roman" pitchFamily="18" charset="0"/>
                <a:cs typeface="Times New Roman" pitchFamily="18" charset="0"/>
              </a:rPr>
              <a:t> and </a:t>
            </a:r>
            <a:r>
              <a:rPr lang="en-US" sz="1400" b="1" dirty="0" smtClean="0">
                <a:solidFill>
                  <a:srgbClr val="575DD3"/>
                </a:solidFill>
                <a:latin typeface="Times New Roman" pitchFamily="18" charset="0"/>
                <a:cs typeface="Times New Roman" pitchFamily="18" charset="0"/>
              </a:rPr>
              <a:t>NOAA-19</a:t>
            </a:r>
            <a:r>
              <a:rPr lang="en-US" sz="1400" dirty="0" smtClean="0">
                <a:latin typeface="Times New Roman" pitchFamily="18" charset="0"/>
                <a:cs typeface="Times New Roman" pitchFamily="18" charset="0"/>
              </a:rPr>
              <a:t> SBUV/2 for the equatorial daily zonal means (20N to 20S) with 0-90W removed to avoid the SAA effects. The residuals are in N-values (1 N ~ 2.3%). The time period is the end of February through May of 2012.  The residuals are computed with respect to differing retrieved profiles for the two algorithms. The larger values for the IMOPO product are symptomatic of inter-channel calibration biases in the preliminary characterization. The V6PRO does not use the 313 nm directly in its ozone profile retrievals at these latitudes, so no corresponding curve is present on the ninth plot.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dirty="0" smtClean="0"/>
              <a:t>Well-matched Orbits for May 16, 2012</a:t>
            </a:r>
            <a:endParaRPr lang="en-US" dirty="0"/>
          </a:p>
        </p:txBody>
      </p:sp>
      <p:pic>
        <p:nvPicPr>
          <p:cNvPr id="3074" name="Picture 2"/>
          <p:cNvPicPr>
            <a:picLocks noChangeArrowheads="1"/>
          </p:cNvPicPr>
          <p:nvPr/>
        </p:nvPicPr>
        <p:blipFill>
          <a:blip r:embed="rId2" cstate="print"/>
          <a:srcRect/>
          <a:stretch>
            <a:fillRect/>
          </a:stretch>
        </p:blipFill>
        <p:spPr bwMode="auto">
          <a:xfrm>
            <a:off x="592455" y="914400"/>
            <a:ext cx="7789545" cy="5715000"/>
          </a:xfrm>
          <a:prstGeom prst="rect">
            <a:avLst/>
          </a:prstGeom>
          <a:noFill/>
          <a:ln w="9525">
            <a:noFill/>
            <a:miter lim="800000"/>
            <a:headEnd/>
            <a:tailEnd/>
          </a:ln>
        </p:spPr>
      </p:pic>
      <p:sp>
        <p:nvSpPr>
          <p:cNvPr id="5" name="TextBox 4"/>
          <p:cNvSpPr txBox="1"/>
          <p:nvPr/>
        </p:nvSpPr>
        <p:spPr>
          <a:xfrm>
            <a:off x="3276600" y="1981200"/>
            <a:ext cx="4419600" cy="4031873"/>
          </a:xfrm>
          <a:prstGeom prst="rect">
            <a:avLst/>
          </a:prstGeom>
          <a:noFill/>
        </p:spPr>
        <p:txBody>
          <a:bodyPr wrap="square" rtlCol="0">
            <a:spAutoFit/>
          </a:bodyPr>
          <a:lstStyle/>
          <a:p>
            <a:r>
              <a:rPr lang="en-US" sz="1600" dirty="0" smtClean="0">
                <a:latin typeface="Times New Roman" pitchFamily="18" charset="0"/>
                <a:cs typeface="Times New Roman" pitchFamily="18" charset="0"/>
              </a:rPr>
              <a:t>Map of location for sample formation orbit. The NOAA-19 POES is in a similar orbit as the S-NPP spacecraft (sun-synchronous polar orbit with close to 1:30 PM local time ascending node equator crossing). Approximately every 12 days the two satellites’ orbits align very well in both space and time. The figure to the left shows the measurements locations for a pair of orbits on May 16, 2012 the asterisks are S-NPP OMPS NP FOV locations and the diamonds are NOAA-19 SBUV/2 FOV locations.</a:t>
            </a:r>
          </a:p>
          <a:p>
            <a:r>
              <a:rPr lang="en-US" sz="1600" dirty="0" smtClean="0">
                <a:latin typeface="Times New Roman" pitchFamily="18" charset="0"/>
                <a:cs typeface="Times New Roman" pitchFamily="18" charset="0"/>
              </a:rPr>
              <a:t>Given the large fields-of-view of the two instruments, these matchup orbits provide a good source of comparisons. The near coincidences are exploited in the results presented in the next sets of figures</a:t>
            </a:r>
            <a:r>
              <a:rPr lang="en-US" sz="1400" dirty="0" smtClean="0">
                <a:latin typeface="Times New Roman" pitchFamily="18" charset="0"/>
                <a:cs typeface="Times New Roman" pitchFamily="18" charset="0"/>
              </a:rPr>
              <a:t>.</a:t>
            </a:r>
          </a:p>
        </p:txBody>
      </p:sp>
      <p:sp>
        <p:nvSpPr>
          <p:cNvPr id="6" name="TextBox 5"/>
          <p:cNvSpPr txBox="1"/>
          <p:nvPr/>
        </p:nvSpPr>
        <p:spPr>
          <a:xfrm>
            <a:off x="3540391" y="6248400"/>
            <a:ext cx="2250809" cy="276999"/>
          </a:xfrm>
          <a:prstGeom prst="rect">
            <a:avLst/>
          </a:prstGeom>
          <a:solidFill>
            <a:schemeClr val="bg1"/>
          </a:solidFill>
        </p:spPr>
        <p:txBody>
          <a:bodyPr wrap="none" lIns="0" tIns="0" rIns="0" bIns="0" rtlCol="0">
            <a:spAutoFit/>
          </a:bodyPr>
          <a:lstStyle/>
          <a:p>
            <a:r>
              <a:rPr lang="en-US" dirty="0" smtClean="0"/>
              <a:t>Longitude, Degrees East</a:t>
            </a:r>
            <a:endParaRPr lang="en-US" dirty="0"/>
          </a:p>
        </p:txBody>
      </p:sp>
      <p:sp>
        <p:nvSpPr>
          <p:cNvPr id="7" name="TextBox 6"/>
          <p:cNvSpPr txBox="1"/>
          <p:nvPr/>
        </p:nvSpPr>
        <p:spPr>
          <a:xfrm rot="16200000">
            <a:off x="-377049" y="3425049"/>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34962"/>
          </a:xfrm>
        </p:spPr>
        <p:txBody>
          <a:bodyPr>
            <a:normAutofit fontScale="90000"/>
          </a:bodyPr>
          <a:lstStyle/>
          <a:p>
            <a:r>
              <a:rPr lang="en-US" sz="3600" dirty="0" smtClean="0"/>
              <a:t>Reflectivity Comparisons to INCTO &amp; SBUV/2</a:t>
            </a:r>
            <a:endParaRPr lang="en-US" sz="3600" dirty="0"/>
          </a:p>
        </p:txBody>
      </p:sp>
      <p:sp>
        <p:nvSpPr>
          <p:cNvPr id="4" name="TextBox 3"/>
          <p:cNvSpPr txBox="1"/>
          <p:nvPr/>
        </p:nvSpPr>
        <p:spPr>
          <a:xfrm>
            <a:off x="4648200" y="3505200"/>
            <a:ext cx="4495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a:t>
            </a:r>
          </a:p>
        </p:txBody>
      </p:sp>
      <p:pic>
        <p:nvPicPr>
          <p:cNvPr id="1027" name="Picture 3"/>
          <p:cNvPicPr>
            <a:picLocks noChangeAspect="1" noChangeArrowheads="1"/>
          </p:cNvPicPr>
          <p:nvPr/>
        </p:nvPicPr>
        <p:blipFill>
          <a:blip r:embed="rId3" cstate="print">
            <a:lum bright="-20000" contrast="40000"/>
          </a:blip>
          <a:srcRect/>
          <a:stretch>
            <a:fillRect/>
          </a:stretch>
        </p:blipFill>
        <p:spPr bwMode="auto">
          <a:xfrm>
            <a:off x="0" y="762000"/>
            <a:ext cx="5753101" cy="6096000"/>
          </a:xfrm>
          <a:prstGeom prst="rect">
            <a:avLst/>
          </a:prstGeom>
          <a:noFill/>
          <a:ln w="9525">
            <a:noFill/>
            <a:miter lim="800000"/>
            <a:headEnd/>
            <a:tailEnd/>
          </a:ln>
        </p:spPr>
      </p:pic>
      <p:sp>
        <p:nvSpPr>
          <p:cNvPr id="5" name="TextBox 4"/>
          <p:cNvSpPr txBox="1"/>
          <p:nvPr/>
        </p:nvSpPr>
        <p:spPr>
          <a:xfrm>
            <a:off x="5562600" y="643890"/>
            <a:ext cx="3429000" cy="6186309"/>
          </a:xfrm>
          <a:prstGeom prst="rect">
            <a:avLst/>
          </a:prstGeom>
          <a:noFill/>
        </p:spPr>
        <p:txBody>
          <a:bodyPr wrap="square" rtlCol="0">
            <a:spAutoFit/>
          </a:bodyPr>
          <a:lstStyle/>
          <a:p>
            <a:r>
              <a:rPr lang="en-US" dirty="0" smtClean="0">
                <a:latin typeface="Times New Roman" pitchFamily="18" charset="0"/>
                <a:cs typeface="Times New Roman" pitchFamily="18" charset="0"/>
              </a:rPr>
              <a:t>Comparisons of effective reflectivity estimates between IMOPO and the OMPS total ozone first guess product (INCTO) and between IMOPO and the NOAA-19  SBUV/2 processed with the Version 6 ozone profile retrieval algorithm. The data are from a single pair of orbits on May 16, 2012 where the two satellites are flying in formation (orbital tracks within 50 KM and sensing times with 10 minutes). The OMPS Nadir Profiler values are shown with asterisks (*), the OMPS Nadir Mapper values are shown with plus signs (+) and the SBUV/2 are shown with diamonds (&lt;&gt;). A significant number of the OMPS Nadir Profilers retrievals produce fill values because of Error Codes incorrectly set to 20.</a:t>
            </a:r>
          </a:p>
        </p:txBody>
      </p:sp>
      <p:sp>
        <p:nvSpPr>
          <p:cNvPr id="6" name="TextBox 5"/>
          <p:cNvSpPr txBox="1"/>
          <p:nvPr/>
        </p:nvSpPr>
        <p:spPr>
          <a:xfrm>
            <a:off x="1814950" y="6351759"/>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
        <p:nvSpPr>
          <p:cNvPr id="7" name="TextBox 6"/>
          <p:cNvSpPr txBox="1"/>
          <p:nvPr/>
        </p:nvSpPr>
        <p:spPr>
          <a:xfrm rot="16200000">
            <a:off x="-936314" y="3298514"/>
            <a:ext cx="2149627" cy="276999"/>
          </a:xfrm>
          <a:prstGeom prst="rect">
            <a:avLst/>
          </a:prstGeom>
          <a:solidFill>
            <a:schemeClr val="bg1"/>
          </a:solidFill>
        </p:spPr>
        <p:txBody>
          <a:bodyPr wrap="none" lIns="0" tIns="0" rIns="0" bIns="0" rtlCol="0">
            <a:spAutoFit/>
          </a:bodyPr>
          <a:lstStyle/>
          <a:p>
            <a:r>
              <a:rPr lang="en-US" dirty="0" smtClean="0"/>
              <a:t>Effective Reflectivity,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lum bright="-20000" contrast="40000"/>
          </a:blip>
          <a:srcRect/>
          <a:stretch>
            <a:fillRect/>
          </a:stretch>
        </p:blipFill>
        <p:spPr bwMode="auto">
          <a:xfrm>
            <a:off x="76200" y="762000"/>
            <a:ext cx="5715000" cy="5867400"/>
          </a:xfrm>
          <a:prstGeom prst="rect">
            <a:avLst/>
          </a:prstGeom>
          <a:noFill/>
          <a:ln w="9525">
            <a:noFill/>
            <a:miter lim="800000"/>
            <a:headEnd/>
            <a:tailEnd/>
          </a:ln>
        </p:spPr>
      </p:pic>
      <p:sp>
        <p:nvSpPr>
          <p:cNvPr id="7" name="Title 1"/>
          <p:cNvSpPr>
            <a:spLocks noGrp="1"/>
          </p:cNvSpPr>
          <p:nvPr>
            <p:ph type="title"/>
          </p:nvPr>
        </p:nvSpPr>
        <p:spPr>
          <a:xfrm>
            <a:off x="0" y="152400"/>
            <a:ext cx="9144000" cy="334962"/>
          </a:xfrm>
        </p:spPr>
        <p:txBody>
          <a:bodyPr>
            <a:normAutofit fontScale="90000"/>
          </a:bodyPr>
          <a:lstStyle/>
          <a:p>
            <a:r>
              <a:rPr lang="en-US" sz="3600" dirty="0" smtClean="0"/>
              <a:t>Total Ozone Comparisons to INCTO &amp; SBUV/2</a:t>
            </a:r>
            <a:endParaRPr lang="en-US" sz="3600" dirty="0"/>
          </a:p>
        </p:txBody>
      </p:sp>
      <p:sp>
        <p:nvSpPr>
          <p:cNvPr id="8" name="TextBox 7"/>
          <p:cNvSpPr txBox="1"/>
          <p:nvPr/>
        </p:nvSpPr>
        <p:spPr>
          <a:xfrm>
            <a:off x="5715000" y="643890"/>
            <a:ext cx="3276600" cy="6186309"/>
          </a:xfrm>
          <a:prstGeom prst="rect">
            <a:avLst/>
          </a:prstGeom>
          <a:noFill/>
        </p:spPr>
        <p:txBody>
          <a:bodyPr wrap="square" rtlCol="0">
            <a:spAutoFit/>
          </a:bodyPr>
          <a:lstStyle/>
          <a:p>
            <a:r>
              <a:rPr lang="en-US" dirty="0" smtClean="0">
                <a:latin typeface="Times New Roman" pitchFamily="18" charset="0"/>
                <a:cs typeface="Times New Roman" pitchFamily="18" charset="0"/>
              </a:rPr>
              <a:t>Comparisons of total column ozone estimates between IMOPO and the OMPS total ozone first guess product (INCTO) and between IMOPO and the NOAA-19  SBUV/2 processed with the Version 6 ozone profile retrieval algorithm. The column amounts are the profile totals for the two Version 6 products. The data are from the same pair of orbits on May 16, 2012 used for the previous slide. The OMPS Nadir Profiler values are shown with * (asterisks), the OMPS Nadir Mapper values are shown with + (plus signs) and the SBUV/2 are shown with &lt;&gt; (diamonds). A significant number of the OMPS Nadir Profilers retrievals produce fill values because of Error Codes incorrectly set to 20. </a:t>
            </a:r>
          </a:p>
        </p:txBody>
      </p:sp>
      <p:sp>
        <p:nvSpPr>
          <p:cNvPr id="5" name="TextBox 4"/>
          <p:cNvSpPr txBox="1"/>
          <p:nvPr/>
        </p:nvSpPr>
        <p:spPr>
          <a:xfrm>
            <a:off x="1855959" y="6342706"/>
            <a:ext cx="2250296" cy="276999"/>
          </a:xfrm>
          <a:prstGeom prst="rect">
            <a:avLst/>
          </a:prstGeom>
          <a:solidFill>
            <a:schemeClr val="bg1"/>
          </a:solidFill>
        </p:spPr>
        <p:txBody>
          <a:bodyPr wrap="none" lIns="0" tIns="0" rIns="0" bIns="0" rtlCol="0">
            <a:spAutoFit/>
          </a:bodyPr>
          <a:lstStyle/>
          <a:p>
            <a:r>
              <a:rPr lang="en-US" dirty="0" smtClean="0"/>
              <a:t>Latitude, Degrees North</a:t>
            </a:r>
            <a:endParaRPr lang="en-US" dirty="0"/>
          </a:p>
        </p:txBody>
      </p:sp>
      <p:sp>
        <p:nvSpPr>
          <p:cNvPr id="6" name="TextBox 5"/>
          <p:cNvSpPr txBox="1"/>
          <p:nvPr/>
        </p:nvSpPr>
        <p:spPr>
          <a:xfrm rot="16200000">
            <a:off x="-1001684" y="3287684"/>
            <a:ext cx="2280368" cy="276999"/>
          </a:xfrm>
          <a:prstGeom prst="rect">
            <a:avLst/>
          </a:prstGeom>
          <a:solidFill>
            <a:schemeClr val="bg1"/>
          </a:solidFill>
        </p:spPr>
        <p:txBody>
          <a:bodyPr wrap="none" lIns="0" tIns="0" rIns="0" bIns="0" rtlCol="0">
            <a:spAutoFit/>
          </a:bodyPr>
          <a:lstStyle/>
          <a:p>
            <a:r>
              <a:rPr lang="en-US" dirty="0" smtClean="0"/>
              <a:t>Total Column Ozone, DU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
            <a:ext cx="8229600" cy="609600"/>
          </a:xfrm>
        </p:spPr>
        <p:txBody>
          <a:bodyPr>
            <a:normAutofit fontScale="90000"/>
          </a:bodyPr>
          <a:lstStyle/>
          <a:p>
            <a:r>
              <a:rPr lang="en-US" dirty="0" smtClean="0"/>
              <a:t>Data Product Beta Maturity Definition</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3</a:t>
            </a:fld>
            <a:endParaRPr lang="en-US"/>
          </a:p>
        </p:txBody>
      </p:sp>
      <p:pic>
        <p:nvPicPr>
          <p:cNvPr id="5" name="Content Placeholder 3" descr="Screen shot 2011-11-08 at 4.10.59 PM.png"/>
          <p:cNvPicPr>
            <a:picLocks noGrp="1" noChangeAspect="1"/>
          </p:cNvPicPr>
          <p:nvPr/>
        </p:nvPicPr>
        <p:blipFill>
          <a:blip r:embed="rId3" cstate="print"/>
          <a:srcRect l="1277" t="721" r="1733" b="72775"/>
          <a:stretch>
            <a:fillRect/>
          </a:stretch>
        </p:blipFill>
        <p:spPr bwMode="auto">
          <a:xfrm>
            <a:off x="87923" y="550928"/>
            <a:ext cx="9067800" cy="2801872"/>
          </a:xfrm>
          <a:prstGeom prst="rect">
            <a:avLst/>
          </a:prstGeom>
          <a:noFill/>
          <a:ln w="9525">
            <a:noFill/>
            <a:miter lim="800000"/>
            <a:headEnd/>
            <a:tailEnd/>
          </a:ln>
        </p:spPr>
      </p:pic>
      <p:pic>
        <p:nvPicPr>
          <p:cNvPr id="6" name="Content Placeholder 3" descr="Screen shot 2011-11-08 at 4.10.59 PM.png"/>
          <p:cNvPicPr>
            <a:picLocks noGrp="1" noChangeAspect="1"/>
          </p:cNvPicPr>
          <p:nvPr/>
        </p:nvPicPr>
        <p:blipFill>
          <a:blip r:embed="rId3" cstate="print"/>
          <a:srcRect l="1415" t="26286" r="1595" b="40856"/>
          <a:stretch>
            <a:fillRect/>
          </a:stretch>
        </p:blipFill>
        <p:spPr bwMode="auto">
          <a:xfrm>
            <a:off x="93785" y="3259016"/>
            <a:ext cx="9067800" cy="3473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Autofit/>
          </a:bodyPr>
          <a:lstStyle/>
          <a:p>
            <a:r>
              <a:rPr lang="en-US" sz="3200" dirty="0" smtClean="0"/>
              <a:t>Profile Comparisons between OMPS &amp; SBUV/2 V6Pro</a:t>
            </a:r>
            <a:endParaRPr lang="en-US" sz="3200" dirty="0"/>
          </a:p>
        </p:txBody>
      </p:sp>
      <p:sp>
        <p:nvSpPr>
          <p:cNvPr id="4" name="TextBox 3"/>
          <p:cNvSpPr txBox="1"/>
          <p:nvPr/>
        </p:nvSpPr>
        <p:spPr>
          <a:xfrm>
            <a:off x="304800" y="768489"/>
            <a:ext cx="8610600" cy="5632311"/>
          </a:xfrm>
          <a:prstGeom prst="rect">
            <a:avLst/>
          </a:prstGeom>
          <a:noFill/>
        </p:spPr>
        <p:txBody>
          <a:bodyPr wrap="square" rtlCol="0">
            <a:spAutoFit/>
          </a:bodyPr>
          <a:lstStyle/>
          <a:p>
            <a:r>
              <a:rPr lang="en-US" dirty="0" smtClean="0">
                <a:latin typeface="Times New Roman" pitchFamily="18" charset="0"/>
                <a:cs typeface="Times New Roman" pitchFamily="18" charset="0"/>
              </a:rPr>
              <a:t>The figures on the next two slides show comparisons of the ozone profile retrievals estimates between IMOPO and the NOAA-19  SBUV/2 processed with the Version 6 ozone profile retrieval algorithm. The data are from another single pair of orbits on May 16, 2012 where the two satellites are flying in formation (orbital tracks within 50 KM and sensing times with 10 minutes). </a:t>
            </a:r>
          </a:p>
          <a:p>
            <a:r>
              <a:rPr lang="en-US" dirty="0" smtClean="0">
                <a:latin typeface="Times New Roman" pitchFamily="18" charset="0"/>
                <a:cs typeface="Times New Roman" pitchFamily="18" charset="0"/>
              </a:rPr>
              <a:t>The next slide compares the ozone profile retrievals in 12 pressure layers in Dobson Units versus Latitude. The 12 layers are defined by the following 13 layer boundaries:</a:t>
            </a:r>
          </a:p>
          <a:p>
            <a:r>
              <a:rPr lang="en-US" dirty="0" smtClean="0">
                <a:latin typeface="Times New Roman" pitchFamily="18" charset="0"/>
                <a:cs typeface="Times New Roman" pitchFamily="18" charset="0"/>
              </a:rPr>
              <a:t>  [0.0,0.247,0.495,0.99,1.98,3.96,7.92,15.8,31.7,63.3,127.0,253.0,1013]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The top three layers’ results are in the top row with the topmost layer on the upper left. The lowest layer’s results are in the figure on the bottom right. </a:t>
            </a:r>
            <a:r>
              <a:rPr lang="en-US" dirty="0" smtClean="0">
                <a:solidFill>
                  <a:srgbClr val="FF00FF"/>
                </a:solidFill>
                <a:latin typeface="Times New Roman" pitchFamily="18" charset="0"/>
                <a:cs typeface="Times New Roman" pitchFamily="18" charset="0"/>
              </a:rPr>
              <a:t>The OMPS Nadir Profiler values are in Pink </a:t>
            </a:r>
            <a:r>
              <a:rPr lang="en-US" dirty="0" smtClean="0">
                <a:latin typeface="Times New Roman" pitchFamily="18" charset="0"/>
                <a:cs typeface="Times New Roman" pitchFamily="18" charset="0"/>
              </a:rPr>
              <a:t>and the </a:t>
            </a:r>
            <a:r>
              <a:rPr lang="en-US" b="1" dirty="0" smtClean="0">
                <a:latin typeface="Times New Roman" pitchFamily="18" charset="0"/>
                <a:cs typeface="Times New Roman" pitchFamily="18" charset="0"/>
              </a:rPr>
              <a:t>SBUV/2 are shown in Black</a:t>
            </a:r>
            <a:r>
              <a:rPr lang="en-US" dirty="0" smtClean="0">
                <a:latin typeface="Times New Roman" pitchFamily="18" charset="0"/>
                <a:cs typeface="Times New Roman" pitchFamily="18" charset="0"/>
              </a:rPr>
              <a:t>. A significant number of the OMPS Nadir Profilers contain fill values because of Error Codes incorrectly set to 20. </a:t>
            </a:r>
          </a:p>
          <a:p>
            <a:r>
              <a:rPr lang="en-US" dirty="0" smtClean="0">
                <a:latin typeface="Times New Roman" pitchFamily="18" charset="0"/>
                <a:cs typeface="Times New Roman" pitchFamily="18" charset="0"/>
              </a:rPr>
              <a:t>The second slide shows the results of comparison for the ozone mixing ratios at 19 pressure levels:   [0.3,0.4,0.5,0.7,1.0,1.5,2.0,3.0,4.0,5.0,7.0,10.,15.,20.,30.,40.,50.,70.,100.]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The arrangement from top to bottom follows the same convention as for the layers.</a:t>
            </a:r>
          </a:p>
          <a:p>
            <a:r>
              <a:rPr lang="en-US" dirty="0" smtClean="0">
                <a:latin typeface="Times New Roman" pitchFamily="18" charset="0"/>
                <a:cs typeface="Times New Roman" pitchFamily="18" charset="0"/>
              </a:rPr>
              <a:t>The two sets of figures show similar results with general agreement between the retrievals for the two instruments but with the OMPS NP retrieving much smaller values at the top of the profiles. This is probably due to the inaccuracies in the initial calibration of the shorter wavelength channels but could also be symptomatic of stray light in the shorter wavelength channels providing information at those levels.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3505200"/>
            <a:ext cx="4495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a:t>
            </a:r>
          </a:p>
        </p:txBody>
      </p:sp>
      <p:pic>
        <p:nvPicPr>
          <p:cNvPr id="5" name="Picture 4" descr="chasingorb20120516_sbuv_ompsNP_v6profcompare2.png"/>
          <p:cNvPicPr>
            <a:picLocks noChangeAspect="1"/>
          </p:cNvPicPr>
          <p:nvPr/>
        </p:nvPicPr>
        <p:blipFill>
          <a:blip r:embed="rId3" cstate="print"/>
          <a:stretch>
            <a:fillRect/>
          </a:stretch>
        </p:blipFill>
        <p:spPr>
          <a:xfrm>
            <a:off x="0" y="95250"/>
            <a:ext cx="9144000" cy="6667500"/>
          </a:xfrm>
          <a:prstGeom prst="rect">
            <a:avLst/>
          </a:prstGeom>
        </p:spPr>
      </p:pic>
      <p:sp>
        <p:nvSpPr>
          <p:cNvPr id="6" name="Rectangle 5"/>
          <p:cNvSpPr/>
          <p:nvPr/>
        </p:nvSpPr>
        <p:spPr>
          <a:xfrm>
            <a:off x="3612335" y="6564868"/>
            <a:ext cx="2422458" cy="369332"/>
          </a:xfrm>
          <a:prstGeom prst="rect">
            <a:avLst/>
          </a:prstGeom>
          <a:solidFill>
            <a:schemeClr val="bg1"/>
          </a:solidFill>
        </p:spPr>
        <p:txBody>
          <a:bodyPr wrap="none">
            <a:spAutoFit/>
          </a:bodyPr>
          <a:lstStyle/>
          <a:p>
            <a:r>
              <a:rPr lang="en-US" dirty="0" smtClean="0">
                <a:latin typeface="Times New Roman" pitchFamily="18" charset="0"/>
                <a:cs typeface="Times New Roman" pitchFamily="18" charset="0"/>
              </a:rPr>
              <a:t>Latitude, Degrees North</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3505200"/>
            <a:ext cx="44958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a:t>
            </a:r>
          </a:p>
        </p:txBody>
      </p:sp>
      <p:pic>
        <p:nvPicPr>
          <p:cNvPr id="5" name="Picture 4" descr="fig2-test.png"/>
          <p:cNvPicPr>
            <a:picLocks noChangeAspect="1"/>
          </p:cNvPicPr>
          <p:nvPr/>
        </p:nvPicPr>
        <p:blipFill>
          <a:blip r:embed="rId3" cstate="print"/>
          <a:stretch>
            <a:fillRect/>
          </a:stretch>
        </p:blipFill>
        <p:spPr>
          <a:xfrm>
            <a:off x="228600" y="0"/>
            <a:ext cx="8915400"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IMOPO Known Product Deficiencies</a:t>
            </a:r>
            <a:endParaRPr lang="en-US" dirty="0"/>
          </a:p>
        </p:txBody>
      </p:sp>
      <p:sp>
        <p:nvSpPr>
          <p:cNvPr id="3" name="Content Placeholder 2"/>
          <p:cNvSpPr>
            <a:spLocks noGrp="1"/>
          </p:cNvSpPr>
          <p:nvPr>
            <p:ph idx="1"/>
          </p:nvPr>
        </p:nvSpPr>
        <p:spPr>
          <a:xfrm>
            <a:off x="457200" y="762000"/>
            <a:ext cx="8305800" cy="5715000"/>
          </a:xfrm>
        </p:spPr>
        <p:txBody>
          <a:bodyPr>
            <a:noAutofit/>
          </a:bodyPr>
          <a:lstStyle/>
          <a:p>
            <a:r>
              <a:rPr lang="en-US" sz="2000" dirty="0" smtClean="0"/>
              <a:t>Day One Solar needs a definitive spectrum. (Preliminary update expected in August 2012 – DR #4797, #CCR 0458</a:t>
            </a:r>
            <a:r>
              <a:rPr lang="en-US" sz="2000" dirty="0" smtClean="0">
                <a:solidFill>
                  <a:srgbClr val="00B050"/>
                </a:solidFill>
              </a:rPr>
              <a:t>^</a:t>
            </a:r>
            <a:r>
              <a:rPr lang="en-US" sz="2000" dirty="0" smtClean="0"/>
              <a:t>)</a:t>
            </a:r>
          </a:p>
          <a:p>
            <a:pPr marL="342900" lvl="1" indent="-342900">
              <a:buFont typeface="Arial" pitchFamily="34" charset="0"/>
              <a:buChar char="•"/>
            </a:pPr>
            <a:r>
              <a:rPr lang="en-US" sz="2000" dirty="0" smtClean="0"/>
              <a:t>Profile and total ozone error flags are switched in the output. (Parent PCR 27740 – Expected correction Fall 2012)</a:t>
            </a:r>
          </a:p>
          <a:p>
            <a:r>
              <a:rPr lang="en-US" sz="2000" dirty="0" smtClean="0"/>
              <a:t>Snow/Ice data is all zeroes (DR #4802)</a:t>
            </a:r>
          </a:p>
          <a:p>
            <a:r>
              <a:rPr lang="en-US" sz="2000" dirty="0" smtClean="0"/>
              <a:t>The input-out-of-bound flag (Error Code 20) is set with an incorrect check on surface pressure (DR #4860)</a:t>
            </a:r>
          </a:p>
          <a:p>
            <a:r>
              <a:rPr lang="en-US" sz="2000" dirty="0" smtClean="0"/>
              <a:t>Stray Light / Radiance Coefficients</a:t>
            </a:r>
            <a:r>
              <a:rPr lang="en-US" sz="2000" dirty="0" smtClean="0">
                <a:solidFill>
                  <a:srgbClr val="00B050"/>
                </a:solidFill>
              </a:rPr>
              <a:t>^</a:t>
            </a:r>
            <a:endParaRPr lang="en-US" sz="2000" dirty="0" smtClean="0"/>
          </a:p>
          <a:p>
            <a:pPr lvl="1"/>
            <a:r>
              <a:rPr lang="en-US" sz="1800" dirty="0" smtClean="0"/>
              <a:t>Correction subroutine and definitive estimates of coefficients are under development (DR #4823)</a:t>
            </a:r>
          </a:p>
          <a:p>
            <a:r>
              <a:rPr lang="en-US" sz="2000" dirty="0" smtClean="0"/>
              <a:t>Dark and Smear tables need work in the SDR (DRs #4749, #4818)</a:t>
            </a:r>
          </a:p>
          <a:p>
            <a:r>
              <a:rPr lang="en-US" sz="2000" dirty="0" smtClean="0"/>
              <a:t>Wavelength Scale and adjustments</a:t>
            </a:r>
            <a:r>
              <a:rPr lang="en-US" sz="2000" dirty="0" smtClean="0">
                <a:solidFill>
                  <a:srgbClr val="00B050"/>
                </a:solidFill>
              </a:rPr>
              <a:t>^</a:t>
            </a:r>
            <a:endParaRPr lang="en-US" sz="2000" dirty="0" smtClean="0"/>
          </a:p>
          <a:p>
            <a:pPr lvl="1"/>
            <a:r>
              <a:rPr lang="en-US" sz="1800" dirty="0" smtClean="0"/>
              <a:t>Working on definitive Day 1</a:t>
            </a:r>
          </a:p>
          <a:p>
            <a:pPr lvl="1"/>
            <a:r>
              <a:rPr lang="en-US" sz="1600" dirty="0" smtClean="0"/>
              <a:t>Working on adjustments for intra-orbit scale drift</a:t>
            </a:r>
            <a:endParaRPr lang="en-US" sz="2000" dirty="0" smtClean="0"/>
          </a:p>
          <a:p>
            <a:pPr>
              <a:buNone/>
            </a:pPr>
            <a:r>
              <a:rPr lang="en-US" sz="2000" dirty="0" smtClean="0">
                <a:solidFill>
                  <a:srgbClr val="00B050"/>
                </a:solidFill>
              </a:rPr>
              <a:t>^ These may create large discontinuities in the product performance as they and similar changes enter the system.</a:t>
            </a:r>
            <a:endParaRPr lang="en-US"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563562"/>
          </a:xfrm>
        </p:spPr>
        <p:txBody>
          <a:bodyPr>
            <a:noAutofit/>
          </a:bodyPr>
          <a:lstStyle/>
          <a:p>
            <a:r>
              <a:rPr lang="en-US" sz="3200" dirty="0" smtClean="0"/>
              <a:t>IMOPO Summary of Findings &amp; Recommendations</a:t>
            </a:r>
            <a:endParaRPr lang="en-US" sz="3200" dirty="0"/>
          </a:p>
        </p:txBody>
      </p:sp>
      <p:sp>
        <p:nvSpPr>
          <p:cNvPr id="3" name="Content Placeholder 2"/>
          <p:cNvSpPr>
            <a:spLocks noGrp="1"/>
          </p:cNvSpPr>
          <p:nvPr>
            <p:ph idx="1"/>
          </p:nvPr>
        </p:nvSpPr>
        <p:spPr>
          <a:xfrm>
            <a:off x="381000" y="838200"/>
            <a:ext cx="8458200" cy="5943600"/>
          </a:xfrm>
        </p:spPr>
        <p:txBody>
          <a:bodyPr>
            <a:normAutofit fontScale="85000" lnSpcReduction="10000"/>
          </a:bodyPr>
          <a:lstStyle/>
          <a:p>
            <a:r>
              <a:rPr lang="en-US" dirty="0" smtClean="0"/>
              <a:t>Promotion to Beta</a:t>
            </a:r>
          </a:p>
          <a:p>
            <a:pPr lvl="1"/>
            <a:r>
              <a:rPr lang="en-US" dirty="0" smtClean="0"/>
              <a:t>The IMOPO algorithm is functioning correctly. The product precision and accuracy are affected by the current state of the calibration, solar spectrum and wavelength scale. These will continue to change as improved characterizations are brought into the system.</a:t>
            </a:r>
          </a:p>
          <a:p>
            <a:pPr lvl="1"/>
            <a:r>
              <a:rPr lang="en-US" dirty="0" smtClean="0"/>
              <a:t>The OMPS Team recommends that the IMOPO Product be promoted to Beta Maturity.</a:t>
            </a:r>
          </a:p>
          <a:p>
            <a:r>
              <a:rPr lang="en-US" dirty="0" smtClean="0"/>
              <a:t>Monitoring Figures are available at</a:t>
            </a:r>
          </a:p>
          <a:p>
            <a:pPr>
              <a:buNone/>
            </a:pPr>
            <a:r>
              <a:rPr lang="en-US" sz="2000" dirty="0" smtClean="0">
                <a:hlinkClick r:id="rId2"/>
              </a:rPr>
              <a:t>http://www.star.nesdis.noaa.gov/icvs/PROD/proOMPSbeta.O3PRO_IMOPO.php</a:t>
            </a:r>
            <a:endParaRPr lang="en-US" sz="2000" dirty="0" smtClean="0"/>
          </a:p>
          <a:p>
            <a:r>
              <a:rPr lang="en-US" dirty="0" smtClean="0"/>
              <a:t>Upgrade to V8TOZ</a:t>
            </a:r>
          </a:p>
          <a:p>
            <a:pPr lvl="1"/>
            <a:r>
              <a:rPr lang="en-US" dirty="0" smtClean="0"/>
              <a:t>The team recommends an upgrade of the current Version 6 ozone profile retrieval algorithm to the V8Pro algorithm in use with the SBUV/2 measurements for both climate data records and operational products.  (This is captured in the JPSS system under DR #4256.)</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2705" name="Picture 4"/>
          <p:cNvPicPr>
            <a:picLocks noChangeAspect="1" noChangeArrowheads="1"/>
          </p:cNvPicPr>
          <p:nvPr/>
        </p:nvPicPr>
        <p:blipFill>
          <a:blip r:embed="rId2" cstate="print"/>
          <a:srcRect/>
          <a:stretch>
            <a:fillRect/>
          </a:stretch>
        </p:blipFill>
        <p:spPr bwMode="auto">
          <a:xfrm>
            <a:off x="2000250" y="0"/>
            <a:ext cx="5162550" cy="80486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5778" name="Picture 2"/>
          <p:cNvPicPr>
            <a:picLocks noChangeAspect="1" noChangeArrowheads="1"/>
          </p:cNvPicPr>
          <p:nvPr/>
        </p:nvPicPr>
        <p:blipFill>
          <a:blip r:embed="rId3" cstate="print"/>
          <a:srcRect/>
          <a:stretch>
            <a:fillRect/>
          </a:stretch>
        </p:blipFill>
        <p:spPr bwMode="auto">
          <a:xfrm>
            <a:off x="129540" y="45720"/>
            <a:ext cx="9014460" cy="6812280"/>
          </a:xfrm>
          <a:prstGeom prst="rect">
            <a:avLst/>
          </a:prstGeom>
          <a:noFill/>
          <a:ln w="9525">
            <a:noFill/>
            <a:miter lim="800000"/>
            <a:headEnd/>
            <a:tailEnd/>
          </a:ln>
        </p:spPr>
      </p:pic>
      <p:sp>
        <p:nvSpPr>
          <p:cNvPr id="8" name="TextBox 7"/>
          <p:cNvSpPr txBox="1"/>
          <p:nvPr/>
        </p:nvSpPr>
        <p:spPr>
          <a:xfrm>
            <a:off x="990600" y="304800"/>
            <a:ext cx="7391400" cy="2031325"/>
          </a:xfrm>
          <a:prstGeom prst="rect">
            <a:avLst/>
          </a:prstGeom>
          <a:noFill/>
        </p:spPr>
        <p:txBody>
          <a:bodyPr wrap="square" rtlCol="0">
            <a:spAutoFit/>
          </a:bodyPr>
          <a:lstStyle/>
          <a:p>
            <a:r>
              <a:rPr lang="en-US" dirty="0" smtClean="0"/>
              <a:t>Comparison of radiance/irradiance ratios from OMPS with forward model</a:t>
            </a:r>
          </a:p>
          <a:p>
            <a:r>
              <a:rPr lang="en-US" dirty="0" smtClean="0"/>
              <a:t>calculations using EOS Aura Microwave Limb Sounder ozone profile retrievals as input. The </a:t>
            </a:r>
            <a:r>
              <a:rPr lang="en-US" b="1" dirty="0" smtClean="0">
                <a:solidFill>
                  <a:srgbClr val="3333CC"/>
                </a:solidFill>
              </a:rPr>
              <a:t>Blue points </a:t>
            </a:r>
            <a:r>
              <a:rPr lang="en-US" dirty="0" smtClean="0"/>
              <a:t>are differences in N-value (1 N-value Unit ~ 2.3%) for the OMPS Nadir Profiler measurements with the MLS predicted values and the </a:t>
            </a:r>
            <a:r>
              <a:rPr lang="en-US" b="1" dirty="0" smtClean="0">
                <a:solidFill>
                  <a:srgbClr val="00B050"/>
                </a:solidFill>
              </a:rPr>
              <a:t>Green points </a:t>
            </a:r>
            <a:r>
              <a:rPr lang="en-US" dirty="0" smtClean="0"/>
              <a:t>are the differences for measurements averaged over the near-Nadir FOVs for the OMPS Nadir Mapper with the MLS predicted values.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563562"/>
          </a:xfrm>
        </p:spPr>
        <p:txBody>
          <a:bodyPr>
            <a:noAutofit/>
          </a:bodyPr>
          <a:lstStyle/>
          <a:p>
            <a:r>
              <a:rPr lang="en-US" sz="3200" dirty="0" smtClean="0"/>
              <a:t>IMOPO Summary of Findings &amp; Recommendations</a:t>
            </a:r>
            <a:endParaRPr lang="en-US" sz="3200" dirty="0"/>
          </a:p>
        </p:txBody>
      </p:sp>
      <p:sp>
        <p:nvSpPr>
          <p:cNvPr id="3" name="Content Placeholder 2"/>
          <p:cNvSpPr>
            <a:spLocks noGrp="1"/>
          </p:cNvSpPr>
          <p:nvPr>
            <p:ph idx="1"/>
          </p:nvPr>
        </p:nvSpPr>
        <p:spPr>
          <a:xfrm>
            <a:off x="228600" y="685800"/>
            <a:ext cx="8458200" cy="5943600"/>
          </a:xfrm>
        </p:spPr>
        <p:txBody>
          <a:bodyPr>
            <a:normAutofit fontScale="85000" lnSpcReduction="10000"/>
          </a:bodyPr>
          <a:lstStyle/>
          <a:p>
            <a:r>
              <a:rPr lang="en-US" dirty="0" smtClean="0"/>
              <a:t>Promotion to Beta</a:t>
            </a:r>
          </a:p>
          <a:p>
            <a:pPr lvl="1"/>
            <a:r>
              <a:rPr lang="en-US" dirty="0" smtClean="0"/>
              <a:t>The IMOPO algorithm is functioning correctly. The product precision and accuracy are affected by the current state of the calibration, solar spectrum and wavelength scale. These will continue to change as improved characterizations are brought into the system.</a:t>
            </a:r>
          </a:p>
          <a:p>
            <a:pPr lvl="1"/>
            <a:r>
              <a:rPr lang="en-US" dirty="0" smtClean="0"/>
              <a:t>The OMPS Team recommends that the IMOPO Product be promoted to Beta Maturity.</a:t>
            </a:r>
          </a:p>
          <a:p>
            <a:r>
              <a:rPr lang="en-US" dirty="0" smtClean="0"/>
              <a:t>Monitoring Figures are available at</a:t>
            </a:r>
          </a:p>
          <a:p>
            <a:pPr>
              <a:buNone/>
            </a:pPr>
            <a:r>
              <a:rPr lang="en-US" sz="2000" dirty="0" smtClean="0">
                <a:hlinkClick r:id="rId2"/>
              </a:rPr>
              <a:t>http://www.star.nesdis.noaa.gov/icvs/PROD/proOMPSbeta.O3PRO_IMOPO.php</a:t>
            </a:r>
            <a:endParaRPr lang="en-US" sz="2000" dirty="0" smtClean="0"/>
          </a:p>
          <a:p>
            <a:r>
              <a:rPr lang="en-US" dirty="0" smtClean="0"/>
              <a:t>Upgrade to V8TOZ</a:t>
            </a:r>
          </a:p>
          <a:p>
            <a:pPr lvl="1"/>
            <a:r>
              <a:rPr lang="en-US" dirty="0" smtClean="0"/>
              <a:t>The team recommends an upgrade of the current Version 6 ozone profile retrieval algorithm to the V8Pro algorithm in use with the SBUV/2 measurements for both climate data records and operational products.  (This is captured in the JPSS system under DR #4256.)</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IMOPO Known Product Deficiencies</a:t>
            </a:r>
            <a:endParaRPr lang="en-US" dirty="0"/>
          </a:p>
        </p:txBody>
      </p:sp>
      <p:sp>
        <p:nvSpPr>
          <p:cNvPr id="3" name="Content Placeholder 2"/>
          <p:cNvSpPr>
            <a:spLocks noGrp="1"/>
          </p:cNvSpPr>
          <p:nvPr>
            <p:ph idx="1"/>
          </p:nvPr>
        </p:nvSpPr>
        <p:spPr>
          <a:xfrm>
            <a:off x="457200" y="762000"/>
            <a:ext cx="8305800" cy="5715000"/>
          </a:xfrm>
        </p:spPr>
        <p:txBody>
          <a:bodyPr>
            <a:noAutofit/>
          </a:bodyPr>
          <a:lstStyle/>
          <a:p>
            <a:r>
              <a:rPr lang="en-US" sz="2000" dirty="0" smtClean="0"/>
              <a:t>Day One Solar needs a definitive spectrum. (Preliminary update expected in August 2012 – DR #4797, #CCR 0458</a:t>
            </a:r>
            <a:r>
              <a:rPr lang="en-US" sz="2000" dirty="0" smtClean="0">
                <a:solidFill>
                  <a:srgbClr val="00B050"/>
                </a:solidFill>
              </a:rPr>
              <a:t>^</a:t>
            </a:r>
            <a:r>
              <a:rPr lang="en-US" sz="2000" dirty="0" smtClean="0"/>
              <a:t>)</a:t>
            </a:r>
          </a:p>
          <a:p>
            <a:pPr marL="342900" lvl="1" indent="-342900">
              <a:buFont typeface="Arial" pitchFamily="34" charset="0"/>
              <a:buChar char="•"/>
            </a:pPr>
            <a:r>
              <a:rPr lang="en-US" sz="2000" dirty="0" smtClean="0"/>
              <a:t>Profile and total ozone error flags are switched in the output. (Parent PCR 27740 – Expected correction Fall 2012)</a:t>
            </a:r>
          </a:p>
          <a:p>
            <a:r>
              <a:rPr lang="en-US" sz="2000" dirty="0" smtClean="0"/>
              <a:t>Snow/Ice data is all zeroes (DR #4802)</a:t>
            </a:r>
          </a:p>
          <a:p>
            <a:r>
              <a:rPr lang="en-US" sz="2000" dirty="0" smtClean="0"/>
              <a:t>The input-out-of-bound flag (Error Code 20) is set with an incorrect check on surface pressure (DR #4860)</a:t>
            </a:r>
          </a:p>
          <a:p>
            <a:r>
              <a:rPr lang="en-US" sz="2000" dirty="0" smtClean="0"/>
              <a:t>Stray Light / Radiance Coefficients</a:t>
            </a:r>
            <a:r>
              <a:rPr lang="en-US" sz="2000" dirty="0" smtClean="0">
                <a:solidFill>
                  <a:srgbClr val="00B050"/>
                </a:solidFill>
              </a:rPr>
              <a:t>^</a:t>
            </a:r>
            <a:endParaRPr lang="en-US" sz="2000" dirty="0" smtClean="0"/>
          </a:p>
          <a:p>
            <a:pPr lvl="1"/>
            <a:r>
              <a:rPr lang="en-US" sz="1800" dirty="0" smtClean="0"/>
              <a:t>Correction subroutine and definitive estimates of coefficients are under development (DR #4823)</a:t>
            </a:r>
          </a:p>
          <a:p>
            <a:r>
              <a:rPr lang="en-US" sz="2000" dirty="0" smtClean="0"/>
              <a:t>Dark and Smear tables need work in the SDR (DRs #4749, #4818)</a:t>
            </a:r>
          </a:p>
          <a:p>
            <a:r>
              <a:rPr lang="en-US" sz="2000" dirty="0" smtClean="0"/>
              <a:t>Wavelength Scale and adjustments</a:t>
            </a:r>
            <a:r>
              <a:rPr lang="en-US" sz="2000" dirty="0" smtClean="0">
                <a:solidFill>
                  <a:srgbClr val="00B050"/>
                </a:solidFill>
              </a:rPr>
              <a:t>^</a:t>
            </a:r>
            <a:endParaRPr lang="en-US" sz="2000" dirty="0" smtClean="0"/>
          </a:p>
          <a:p>
            <a:pPr lvl="1"/>
            <a:r>
              <a:rPr lang="en-US" sz="1800" dirty="0" smtClean="0"/>
              <a:t>Working on definitive Day 1</a:t>
            </a:r>
          </a:p>
          <a:p>
            <a:pPr lvl="1"/>
            <a:r>
              <a:rPr lang="en-US" sz="1600" dirty="0" smtClean="0"/>
              <a:t>Working on adjustments for intra-orbit scale drift</a:t>
            </a:r>
            <a:endParaRPr lang="en-US" sz="2000" dirty="0" smtClean="0"/>
          </a:p>
          <a:p>
            <a:pPr>
              <a:buNone/>
            </a:pPr>
            <a:r>
              <a:rPr lang="en-US" sz="2000" dirty="0" smtClean="0">
                <a:solidFill>
                  <a:srgbClr val="00B050"/>
                </a:solidFill>
              </a:rPr>
              <a:t>^ These may create large discontinuities in the product performance as they and similar changes enter the system.</a:t>
            </a: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OMPS Fundamentals</a:t>
            </a:r>
            <a:endParaRPr lang="en-US" dirty="0"/>
          </a:p>
        </p:txBody>
      </p:sp>
      <p:sp>
        <p:nvSpPr>
          <p:cNvPr id="4" name="Rectangle 3"/>
          <p:cNvSpPr/>
          <p:nvPr/>
        </p:nvSpPr>
        <p:spPr>
          <a:xfrm>
            <a:off x="228600" y="609600"/>
            <a:ext cx="8458200" cy="5656933"/>
          </a:xfrm>
          <a:prstGeom prst="rect">
            <a:avLst/>
          </a:prstGeom>
        </p:spPr>
        <p:txBody>
          <a:bodyPr wrap="square">
            <a:spAutoFit/>
          </a:bodyPr>
          <a:lstStyle/>
          <a:p>
            <a:pPr defTabSz="4806950">
              <a:spcBef>
                <a:spcPct val="20000"/>
              </a:spcBef>
              <a:defRPr/>
            </a:pPr>
            <a:r>
              <a:rPr lang="en-US" sz="1600" b="1" kern="0" dirty="0" smtClean="0">
                <a:latin typeface="Times New Roman" pitchFamily="18" charset="0"/>
                <a:cs typeface="Times New Roman" pitchFamily="18" charset="0"/>
              </a:rPr>
              <a:t>NOAA, through the Joint Polar Satellite System (JPSS) program, in partnership with National Aeronautical Space Administration (NASA), launched the </a:t>
            </a:r>
            <a:r>
              <a:rPr lang="en-US" sz="1600" b="1" kern="0" dirty="0" err="1" smtClean="0">
                <a:latin typeface="Times New Roman" pitchFamily="18" charset="0"/>
                <a:cs typeface="Times New Roman" pitchFamily="18" charset="0"/>
              </a:rPr>
              <a:t>Suomi</a:t>
            </a:r>
            <a:r>
              <a:rPr lang="en-US" sz="1600" b="1" kern="0" dirty="0" smtClean="0">
                <a:latin typeface="Times New Roman" pitchFamily="18" charset="0"/>
                <a:cs typeface="Times New Roman" pitchFamily="18" charset="0"/>
              </a:rPr>
              <a:t> National Polar-orbiting Partnership (S-NPP) satellite on October 28, 2011. The Ozone Mapping and Profiler Suite (OMPS) consists of two telescopes feeding three detectors measuring solar radiance scattered by the Earth's atmosphere and solar irradiance by using diffusers. The measurements are used to generate estimates of total column ozone and vertical ozone profiles. </a:t>
            </a:r>
          </a:p>
          <a:p>
            <a:pPr defTabSz="4806950">
              <a:spcBef>
                <a:spcPct val="20000"/>
              </a:spcBef>
              <a:defRPr/>
            </a:pPr>
            <a:r>
              <a:rPr lang="en-GB" sz="1600" b="1" dirty="0" smtClean="0">
                <a:latin typeface="Times New Roman" pitchFamily="18" charset="0"/>
                <a:cs typeface="Times New Roman" pitchFamily="18" charset="0"/>
              </a:rPr>
              <a:t>The nadir </a:t>
            </a:r>
            <a:r>
              <a:rPr lang="en-GB" sz="1600" b="1" dirty="0" err="1" smtClean="0">
                <a:latin typeface="Times New Roman" pitchFamily="18" charset="0"/>
                <a:cs typeface="Times New Roman" pitchFamily="18" charset="0"/>
              </a:rPr>
              <a:t>mapper</a:t>
            </a:r>
            <a:r>
              <a:rPr lang="en-GB" sz="1600" b="1" dirty="0" smtClean="0">
                <a:latin typeface="Times New Roman" pitchFamily="18" charset="0"/>
                <a:cs typeface="Times New Roman" pitchFamily="18" charset="0"/>
              </a:rPr>
              <a:t> (total column) sensor uses a single grating monochromator and a CCD array detector to make measurements every 0.42 nm from 300 nm to 380 nm with 1.0-nm resolution. It has a 110° cross-track FOV and 0.27° along-track slit width FOV.  The measurements are currently combined into 35 cross-track bins: 3.35° (50 km) at nadir, and 2.84° at ±55°.  The resolution is 50 km along-track at nadir, with a 7.6-second reporting period.  The instrument is capable of making measurements with much better horizontal resolution.</a:t>
            </a:r>
          </a:p>
          <a:p>
            <a:pPr defTabSz="4806950">
              <a:spcBef>
                <a:spcPct val="20000"/>
              </a:spcBef>
              <a:defRPr/>
            </a:pPr>
            <a:r>
              <a:rPr lang="en-GB" sz="1600" b="1" dirty="0" smtClean="0">
                <a:latin typeface="Times New Roman" pitchFamily="18" charset="0"/>
                <a:cs typeface="Times New Roman" pitchFamily="18" charset="0"/>
              </a:rPr>
              <a:t>The nadir profiler sensor uses a double monochromator and a CCD array detector to make measurements every 0.42 nm from 250 nm to 310 nm with 1.0-nm resolution. It has a 16.6° cross-track FOV, 0.26° along-track slit width.  The current reporting period is 38 seconds giving it a 250 km x 250 km cell size collocated with the five central total column cells. </a:t>
            </a:r>
          </a:p>
          <a:p>
            <a:pPr defTabSz="4806950">
              <a:spcBef>
                <a:spcPct val="20000"/>
              </a:spcBef>
              <a:defRPr/>
            </a:pPr>
            <a:r>
              <a:rPr lang="en-GB" sz="1600" b="1" dirty="0" smtClean="0">
                <a:latin typeface="Times New Roman" pitchFamily="18" charset="0"/>
                <a:cs typeface="Times New Roman" pitchFamily="18" charset="0"/>
              </a:rPr>
              <a:t>The limb profiler sensor is a prism spectrometer with spectral coverage from 290 nm to 1000 nm. It has three slits separated by 4.25° with a 19-second reporting period that equates to 125 km along-track motion. The slits have 112 km (1.95°) vertical FOVs equating to 0 to 60 km coverage at the limb, plus offsets for pointing uncertainty, orbital variation, and Earth oblateness. The CCD array detector provides measurements every 1.1 km with 2.1-km vertical resolution. The products for the Limb Profiler are not discussed here.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103"/>
          <p:cNvSpPr txBox="1">
            <a:spLocks noChangeArrowheads="1"/>
          </p:cNvSpPr>
          <p:nvPr/>
        </p:nvSpPr>
        <p:spPr bwMode="auto">
          <a:xfrm>
            <a:off x="598519" y="6027738"/>
            <a:ext cx="6411881" cy="830262"/>
          </a:xfrm>
          <a:prstGeom prst="rect">
            <a:avLst/>
          </a:prstGeom>
          <a:noFill/>
          <a:ln w="9525">
            <a:noFill/>
            <a:miter lim="800000"/>
            <a:headEnd/>
            <a:tailEnd/>
          </a:ln>
        </p:spPr>
        <p:txBody>
          <a:bodyPr>
            <a:spAutoFit/>
          </a:bodyPr>
          <a:lstStyle/>
          <a:p>
            <a:pPr eaLnBrk="0" hangingPunct="0"/>
            <a:r>
              <a:rPr lang="en-US" sz="2400" dirty="0">
                <a:solidFill>
                  <a:srgbClr val="000000"/>
                </a:solidFill>
                <a:latin typeface="Times New Roman" pitchFamily="18" charset="0"/>
              </a:rPr>
              <a:t>Instrument Fields of View.  Schematic from Ball Aerospace and Technology Corporation.</a:t>
            </a:r>
          </a:p>
        </p:txBody>
      </p:sp>
      <p:pic>
        <p:nvPicPr>
          <p:cNvPr id="33" name="Picture 5" descr="A9041_004b"/>
          <p:cNvPicPr>
            <a:picLocks noChangeAspect="1" noChangeArrowheads="1"/>
          </p:cNvPicPr>
          <p:nvPr/>
        </p:nvPicPr>
        <p:blipFill>
          <a:blip r:embed="rId2" cstate="print"/>
          <a:srcRect/>
          <a:stretch>
            <a:fillRect/>
          </a:stretch>
        </p:blipFill>
        <p:spPr bwMode="auto">
          <a:xfrm>
            <a:off x="381000" y="0"/>
            <a:ext cx="7435332" cy="602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descr="OMPS Image-EMF"/>
          <p:cNvPicPr>
            <a:picLocks noChangeAspect="1" noChangeArrowheads="1"/>
          </p:cNvPicPr>
          <p:nvPr/>
        </p:nvPicPr>
        <p:blipFill>
          <a:blip r:embed="rId3" cstate="print"/>
          <a:srcRect l="9677" t="15118" r="9677" b="13071"/>
          <a:stretch>
            <a:fillRect/>
          </a:stretch>
        </p:blipFill>
        <p:spPr bwMode="auto">
          <a:xfrm>
            <a:off x="304800" y="0"/>
            <a:ext cx="4919565" cy="3382962"/>
          </a:xfrm>
          <a:prstGeom prst="rect">
            <a:avLst/>
          </a:prstGeom>
          <a:noFill/>
          <a:ln w="28575">
            <a:solidFill>
              <a:schemeClr val="tx1"/>
            </a:solidFill>
            <a:miter lim="800000"/>
            <a:headEnd/>
            <a:tailEnd/>
          </a:ln>
        </p:spPr>
      </p:pic>
      <p:sp>
        <p:nvSpPr>
          <p:cNvPr id="28" name="Text Box 103"/>
          <p:cNvSpPr txBox="1">
            <a:spLocks noChangeArrowheads="1"/>
          </p:cNvSpPr>
          <p:nvPr/>
        </p:nvSpPr>
        <p:spPr bwMode="auto">
          <a:xfrm>
            <a:off x="714178" y="0"/>
            <a:ext cx="1724222" cy="685059"/>
          </a:xfrm>
          <a:prstGeom prst="rect">
            <a:avLst/>
          </a:prstGeom>
          <a:noFill/>
          <a:ln w="9525">
            <a:noFill/>
            <a:miter lim="800000"/>
            <a:headEnd/>
            <a:tailEnd/>
          </a:ln>
        </p:spPr>
        <p:txBody>
          <a:bodyPr wrap="square">
            <a:spAutoFit/>
          </a:bodyPr>
          <a:lstStyle/>
          <a:p>
            <a:pPr eaLnBrk="0" hangingPunct="0">
              <a:lnSpc>
                <a:spcPts val="2400"/>
              </a:lnSpc>
            </a:pPr>
            <a:r>
              <a:rPr lang="en-US" dirty="0" smtClean="0">
                <a:solidFill>
                  <a:srgbClr val="000000"/>
                </a:solidFill>
                <a:latin typeface="Times New Roman" pitchFamily="18" charset="0"/>
              </a:rPr>
              <a:t>Nadir Mapper &amp; Profiler</a:t>
            </a:r>
            <a:endParaRPr lang="en-US" dirty="0">
              <a:solidFill>
                <a:srgbClr val="000000"/>
              </a:solidFill>
              <a:latin typeface="Times New Roman" pitchFamily="18" charset="0"/>
            </a:endParaRPr>
          </a:p>
        </p:txBody>
      </p:sp>
      <p:sp>
        <p:nvSpPr>
          <p:cNvPr id="29" name="Text Box 103"/>
          <p:cNvSpPr txBox="1">
            <a:spLocks noChangeArrowheads="1"/>
          </p:cNvSpPr>
          <p:nvPr/>
        </p:nvSpPr>
        <p:spPr bwMode="auto">
          <a:xfrm>
            <a:off x="2696742" y="2362200"/>
            <a:ext cx="1341858"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Limb</a:t>
            </a:r>
          </a:p>
          <a:p>
            <a:pPr eaLnBrk="0" hangingPunct="0">
              <a:lnSpc>
                <a:spcPts val="2400"/>
              </a:lnSpc>
            </a:pPr>
            <a:r>
              <a:rPr lang="en-US" sz="2000" dirty="0">
                <a:solidFill>
                  <a:srgbClr val="000000"/>
                </a:solidFill>
                <a:latin typeface="Times New Roman" pitchFamily="18" charset="0"/>
              </a:rPr>
              <a:t>Profiler</a:t>
            </a:r>
          </a:p>
        </p:txBody>
      </p:sp>
      <p:sp>
        <p:nvSpPr>
          <p:cNvPr id="30" name="Text Box 103"/>
          <p:cNvSpPr txBox="1">
            <a:spLocks noChangeArrowheads="1"/>
          </p:cNvSpPr>
          <p:nvPr/>
        </p:nvSpPr>
        <p:spPr bwMode="auto">
          <a:xfrm>
            <a:off x="3667708" y="2133600"/>
            <a:ext cx="1742492"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     Main</a:t>
            </a:r>
          </a:p>
          <a:p>
            <a:pPr eaLnBrk="0" hangingPunct="0">
              <a:lnSpc>
                <a:spcPts val="2400"/>
              </a:lnSpc>
            </a:pPr>
            <a:r>
              <a:rPr lang="en-US" sz="2000" dirty="0">
                <a:solidFill>
                  <a:srgbClr val="000000"/>
                </a:solidFill>
                <a:latin typeface="Times New Roman" pitchFamily="18" charset="0"/>
              </a:rPr>
              <a:t>Electronics</a:t>
            </a:r>
          </a:p>
        </p:txBody>
      </p:sp>
      <p:sp>
        <p:nvSpPr>
          <p:cNvPr id="32" name="Text Box 103"/>
          <p:cNvSpPr txBox="1">
            <a:spLocks noChangeArrowheads="1"/>
          </p:cNvSpPr>
          <p:nvPr/>
        </p:nvSpPr>
        <p:spPr bwMode="auto">
          <a:xfrm>
            <a:off x="457200" y="6248400"/>
            <a:ext cx="4419600" cy="584775"/>
          </a:xfrm>
          <a:prstGeom prst="rect">
            <a:avLst/>
          </a:prstGeom>
          <a:noFill/>
          <a:ln w="9525">
            <a:noFill/>
            <a:miter lim="800000"/>
            <a:headEnd/>
            <a:tailEnd/>
          </a:ln>
        </p:spPr>
        <p:txBody>
          <a:bodyPr wrap="square">
            <a:spAutoFit/>
          </a:bodyPr>
          <a:lstStyle/>
          <a:p>
            <a:pPr eaLnBrk="0" hangingPunct="0"/>
            <a:r>
              <a:rPr lang="en-US" sz="1600" dirty="0">
                <a:solidFill>
                  <a:srgbClr val="000000"/>
                </a:solidFill>
                <a:latin typeface="Times New Roman" pitchFamily="18" charset="0"/>
              </a:rPr>
              <a:t>Each instrument </a:t>
            </a:r>
            <a:r>
              <a:rPr lang="en-US" sz="1600" dirty="0" smtClean="0">
                <a:solidFill>
                  <a:srgbClr val="000000"/>
                </a:solidFill>
                <a:latin typeface="Times New Roman" pitchFamily="18" charset="0"/>
              </a:rPr>
              <a:t>can view the Earth or either of  two </a:t>
            </a:r>
            <a:r>
              <a:rPr lang="en-US" sz="1600" dirty="0">
                <a:solidFill>
                  <a:srgbClr val="000000"/>
                </a:solidFill>
                <a:latin typeface="Times New Roman" pitchFamily="18" charset="0"/>
              </a:rPr>
              <a:t>solar diffusers; a working and a reference.</a:t>
            </a:r>
          </a:p>
        </p:txBody>
      </p:sp>
      <p:sp>
        <p:nvSpPr>
          <p:cNvPr id="36" name="Rectangle 35"/>
          <p:cNvSpPr/>
          <p:nvPr/>
        </p:nvSpPr>
        <p:spPr>
          <a:xfrm>
            <a:off x="5715000" y="152400"/>
            <a:ext cx="3429000" cy="6555641"/>
          </a:xfrm>
          <a:prstGeom prst="rect">
            <a:avLst/>
          </a:prstGeom>
        </p:spPr>
        <p:txBody>
          <a:bodyPr wrap="square">
            <a:spAutoFit/>
          </a:bodyPr>
          <a:lstStyle/>
          <a:p>
            <a:pPr>
              <a:defRPr/>
            </a:pPr>
            <a:r>
              <a:rPr lang="en-US" sz="2000" b="1" dirty="0" smtClean="0"/>
              <a:t>The instruments measure radiance scattered from the Earth’s atmosphere and surface. They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 (See information on the OMPS SDRs.)</a:t>
            </a:r>
          </a:p>
        </p:txBody>
      </p:sp>
      <p:grpSp>
        <p:nvGrpSpPr>
          <p:cNvPr id="40" name="Group 39"/>
          <p:cNvGrpSpPr/>
          <p:nvPr/>
        </p:nvGrpSpPr>
        <p:grpSpPr>
          <a:xfrm>
            <a:off x="464974" y="3516313"/>
            <a:ext cx="4173465" cy="2763842"/>
            <a:chOff x="464974" y="3516313"/>
            <a:chExt cx="4173465" cy="2763842"/>
          </a:xfrm>
        </p:grpSpPr>
        <p:sp>
          <p:nvSpPr>
            <p:cNvPr id="7" name="AutoShape 6"/>
            <p:cNvSpPr>
              <a:spLocks noChangeAspect="1" noChangeArrowheads="1"/>
            </p:cNvSpPr>
            <p:nvPr/>
          </p:nvSpPr>
          <p:spPr bwMode="auto">
            <a:xfrm rot="1928642" flipV="1">
              <a:off x="2889768" y="5714641"/>
              <a:ext cx="691049" cy="420687"/>
            </a:xfrm>
            <a:prstGeom prst="rtTriangle">
              <a:avLst/>
            </a:prstGeom>
            <a:solidFill>
              <a:schemeClr val="accent1"/>
            </a:solidFill>
            <a:ln w="9525">
              <a:solidFill>
                <a:schemeClr val="tx1"/>
              </a:solidFill>
              <a:miter lim="800000"/>
              <a:headEnd/>
              <a:tailEnd/>
            </a:ln>
          </p:spPr>
          <p:txBody>
            <a:bodyPr wrap="none" anchor="ctr"/>
            <a:lstStyle/>
            <a:p>
              <a:endParaRPr lang="en-US" dirty="0"/>
            </a:p>
          </p:txBody>
        </p:sp>
        <p:sp>
          <p:nvSpPr>
            <p:cNvPr id="8" name="Line 7"/>
            <p:cNvSpPr>
              <a:spLocks noChangeAspect="1" noChangeShapeType="1"/>
            </p:cNvSpPr>
            <p:nvPr/>
          </p:nvSpPr>
          <p:spPr bwMode="auto">
            <a:xfrm rot="1928642">
              <a:off x="3006985" y="5686425"/>
              <a:ext cx="687549" cy="0"/>
            </a:xfrm>
            <a:prstGeom prst="line">
              <a:avLst/>
            </a:prstGeom>
            <a:noFill/>
            <a:ln w="38100" cap="rnd">
              <a:solidFill>
                <a:schemeClr val="tx1"/>
              </a:solidFill>
              <a:prstDash val="sysDot"/>
              <a:round/>
              <a:headEnd/>
              <a:tailEnd/>
            </a:ln>
          </p:spPr>
          <p:txBody>
            <a:bodyPr/>
            <a:lstStyle/>
            <a:p>
              <a:endParaRPr lang="en-US" dirty="0"/>
            </a:p>
          </p:txBody>
        </p:sp>
        <p:sp>
          <p:nvSpPr>
            <p:cNvPr id="9" name="Line 8"/>
            <p:cNvSpPr>
              <a:spLocks noChangeAspect="1" noChangeShapeType="1"/>
            </p:cNvSpPr>
            <p:nvPr/>
          </p:nvSpPr>
          <p:spPr bwMode="auto">
            <a:xfrm>
              <a:off x="2462893" y="4719638"/>
              <a:ext cx="626318" cy="0"/>
            </a:xfrm>
            <a:prstGeom prst="line">
              <a:avLst/>
            </a:prstGeom>
            <a:noFill/>
            <a:ln w="38100">
              <a:solidFill>
                <a:schemeClr val="tx1"/>
              </a:solidFill>
              <a:round/>
              <a:headEnd/>
              <a:tailEnd/>
            </a:ln>
          </p:spPr>
          <p:txBody>
            <a:bodyPr/>
            <a:lstStyle/>
            <a:p>
              <a:endParaRPr lang="en-US" dirty="0"/>
            </a:p>
          </p:txBody>
        </p:sp>
        <p:sp>
          <p:nvSpPr>
            <p:cNvPr id="10" name="Line 9"/>
            <p:cNvSpPr>
              <a:spLocks noChangeAspect="1" noChangeShapeType="1"/>
            </p:cNvSpPr>
            <p:nvPr/>
          </p:nvSpPr>
          <p:spPr bwMode="auto">
            <a:xfrm>
              <a:off x="3402370" y="4719638"/>
              <a:ext cx="689299" cy="0"/>
            </a:xfrm>
            <a:prstGeom prst="line">
              <a:avLst/>
            </a:prstGeom>
            <a:noFill/>
            <a:ln w="38100">
              <a:solidFill>
                <a:schemeClr val="tx1"/>
              </a:solidFill>
              <a:round/>
              <a:headEnd/>
              <a:tailEnd/>
            </a:ln>
          </p:spPr>
          <p:txBody>
            <a:bodyPr/>
            <a:lstStyle/>
            <a:p>
              <a:endParaRPr lang="en-US" dirty="0"/>
            </a:p>
          </p:txBody>
        </p:sp>
        <p:sp>
          <p:nvSpPr>
            <p:cNvPr id="11" name="Freeform 10"/>
            <p:cNvSpPr>
              <a:spLocks noChangeAspect="1"/>
            </p:cNvSpPr>
            <p:nvPr/>
          </p:nvSpPr>
          <p:spPr bwMode="auto">
            <a:xfrm>
              <a:off x="3089210" y="3992563"/>
              <a:ext cx="313159"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2" name="Freeform 11"/>
            <p:cNvSpPr>
              <a:spLocks noChangeAspect="1"/>
            </p:cNvSpPr>
            <p:nvPr/>
          </p:nvSpPr>
          <p:spPr bwMode="auto">
            <a:xfrm>
              <a:off x="2462893" y="470376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3" name="Oval 12"/>
            <p:cNvSpPr>
              <a:spLocks noChangeAspect="1" noChangeArrowheads="1"/>
            </p:cNvSpPr>
            <p:nvPr/>
          </p:nvSpPr>
          <p:spPr bwMode="auto">
            <a:xfrm>
              <a:off x="4243874" y="5426075"/>
              <a:ext cx="253677" cy="239713"/>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4" name="Line 13"/>
            <p:cNvSpPr>
              <a:spLocks noChangeAspect="1" noChangeShapeType="1"/>
            </p:cNvSpPr>
            <p:nvPr/>
          </p:nvSpPr>
          <p:spPr bwMode="auto">
            <a:xfrm>
              <a:off x="582191" y="4719638"/>
              <a:ext cx="626318" cy="0"/>
            </a:xfrm>
            <a:prstGeom prst="line">
              <a:avLst/>
            </a:prstGeom>
            <a:noFill/>
            <a:ln w="38100">
              <a:solidFill>
                <a:schemeClr val="tx1"/>
              </a:solidFill>
              <a:round/>
              <a:headEnd/>
              <a:tailEnd/>
            </a:ln>
          </p:spPr>
          <p:txBody>
            <a:bodyPr/>
            <a:lstStyle/>
            <a:p>
              <a:endParaRPr lang="en-US" dirty="0"/>
            </a:p>
          </p:txBody>
        </p:sp>
        <p:sp>
          <p:nvSpPr>
            <p:cNvPr id="15" name="Line 14"/>
            <p:cNvSpPr>
              <a:spLocks noChangeAspect="1" noChangeShapeType="1"/>
            </p:cNvSpPr>
            <p:nvPr/>
          </p:nvSpPr>
          <p:spPr bwMode="auto">
            <a:xfrm>
              <a:off x="1523417" y="4719638"/>
              <a:ext cx="687549" cy="0"/>
            </a:xfrm>
            <a:prstGeom prst="line">
              <a:avLst/>
            </a:prstGeom>
            <a:noFill/>
            <a:ln w="38100">
              <a:solidFill>
                <a:schemeClr val="tx1"/>
              </a:solidFill>
              <a:round/>
              <a:headEnd/>
              <a:tailEnd/>
            </a:ln>
          </p:spPr>
          <p:txBody>
            <a:bodyPr/>
            <a:lstStyle/>
            <a:p>
              <a:endParaRPr lang="en-US" dirty="0"/>
            </a:p>
          </p:txBody>
        </p:sp>
        <p:sp>
          <p:nvSpPr>
            <p:cNvPr id="16" name="Freeform 15"/>
            <p:cNvSpPr>
              <a:spLocks noChangeAspect="1"/>
            </p:cNvSpPr>
            <p:nvPr/>
          </p:nvSpPr>
          <p:spPr bwMode="auto">
            <a:xfrm>
              <a:off x="1208508" y="3992563"/>
              <a:ext cx="314908"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7" name="Freeform 16"/>
            <p:cNvSpPr>
              <a:spLocks noChangeAspect="1"/>
            </p:cNvSpPr>
            <p:nvPr/>
          </p:nvSpPr>
          <p:spPr bwMode="auto">
            <a:xfrm flipV="1">
              <a:off x="582191" y="351631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8" name="Oval 17"/>
            <p:cNvSpPr>
              <a:spLocks noChangeAspect="1" noChangeArrowheads="1"/>
            </p:cNvSpPr>
            <p:nvPr/>
          </p:nvSpPr>
          <p:spPr bwMode="auto">
            <a:xfrm>
              <a:off x="1149026" y="5627688"/>
              <a:ext cx="433874" cy="425450"/>
            </a:xfrm>
            <a:prstGeom prst="ellipse">
              <a:avLst/>
            </a:prstGeom>
            <a:solidFill>
              <a:srgbClr val="339966"/>
            </a:solidFill>
            <a:ln w="9525">
              <a:solidFill>
                <a:schemeClr val="tx1"/>
              </a:solidFill>
              <a:round/>
              <a:headEnd/>
              <a:tailEnd/>
            </a:ln>
          </p:spPr>
          <p:txBody>
            <a:bodyPr wrap="none" anchor="ctr"/>
            <a:lstStyle/>
            <a:p>
              <a:endParaRPr lang="en-US" dirty="0"/>
            </a:p>
          </p:txBody>
        </p:sp>
        <p:sp>
          <p:nvSpPr>
            <p:cNvPr id="19" name="Text Box 18"/>
            <p:cNvSpPr txBox="1">
              <a:spLocks noChangeArrowheads="1"/>
            </p:cNvSpPr>
            <p:nvPr/>
          </p:nvSpPr>
          <p:spPr bwMode="auto">
            <a:xfrm>
              <a:off x="464974" y="5668963"/>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Earth</a:t>
              </a:r>
            </a:p>
            <a:p>
              <a:r>
                <a:rPr lang="en-US" sz="1800" dirty="0" smtClean="0">
                  <a:latin typeface="Times New Roman" pitchFamily="18" charset="0"/>
                </a:rPr>
                <a:t>Mode</a:t>
              </a:r>
              <a:endParaRPr lang="en-US" sz="1800" dirty="0">
                <a:latin typeface="Times New Roman" pitchFamily="18" charset="0"/>
              </a:endParaRPr>
            </a:p>
          </p:txBody>
        </p:sp>
        <p:sp>
          <p:nvSpPr>
            <p:cNvPr id="20" name="Text Box 19"/>
            <p:cNvSpPr txBox="1">
              <a:spLocks noChangeArrowheads="1"/>
            </p:cNvSpPr>
            <p:nvPr/>
          </p:nvSpPr>
          <p:spPr bwMode="auto">
            <a:xfrm>
              <a:off x="4099830" y="5670555"/>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Solar</a:t>
              </a:r>
            </a:p>
            <a:p>
              <a:r>
                <a:rPr lang="en-US" sz="1800" dirty="0" smtClean="0">
                  <a:latin typeface="Times New Roman" pitchFamily="18" charset="0"/>
                </a:rPr>
                <a:t>Mode</a:t>
              </a:r>
              <a:endParaRPr lang="en-US" sz="1800" dirty="0">
                <a:latin typeface="Times New Roman" pitchFamily="18" charset="0"/>
              </a:endParaRPr>
            </a:p>
          </p:txBody>
        </p:sp>
        <p:sp>
          <p:nvSpPr>
            <p:cNvPr id="22" name="Text Box 21"/>
            <p:cNvSpPr txBox="1">
              <a:spLocks noChangeArrowheads="1"/>
            </p:cNvSpPr>
            <p:nvPr/>
          </p:nvSpPr>
          <p:spPr bwMode="auto">
            <a:xfrm>
              <a:off x="2895600" y="5943600"/>
              <a:ext cx="733662" cy="246221"/>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23" name="Text Box 22"/>
            <p:cNvSpPr txBox="1">
              <a:spLocks noChangeArrowheads="1"/>
            </p:cNvSpPr>
            <p:nvPr/>
          </p:nvSpPr>
          <p:spPr bwMode="auto">
            <a:xfrm>
              <a:off x="522514"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sp>
          <p:nvSpPr>
            <p:cNvPr id="24" name="Line 23"/>
            <p:cNvSpPr>
              <a:spLocks noChangeShapeType="1"/>
            </p:cNvSpPr>
            <p:nvPr/>
          </p:nvSpPr>
          <p:spPr bwMode="auto">
            <a:xfrm flipV="1">
              <a:off x="1353716" y="4800600"/>
              <a:ext cx="0" cy="804863"/>
            </a:xfrm>
            <a:prstGeom prst="line">
              <a:avLst/>
            </a:prstGeom>
            <a:noFill/>
            <a:ln w="12700">
              <a:solidFill>
                <a:schemeClr val="tx1"/>
              </a:solidFill>
              <a:round/>
              <a:headEnd/>
              <a:tailEnd type="stealth" w="lg" len="med"/>
            </a:ln>
          </p:spPr>
          <p:txBody>
            <a:bodyPr/>
            <a:lstStyle/>
            <a:p>
              <a:endParaRPr lang="en-US" dirty="0"/>
            </a:p>
          </p:txBody>
        </p:sp>
        <p:sp>
          <p:nvSpPr>
            <p:cNvPr id="25" name="Line 28"/>
            <p:cNvSpPr>
              <a:spLocks noChangeShapeType="1"/>
            </p:cNvSpPr>
            <p:nvPr/>
          </p:nvSpPr>
          <p:spPr bwMode="auto">
            <a:xfrm flipV="1">
              <a:off x="3236167" y="4757738"/>
              <a:ext cx="0" cy="804862"/>
            </a:xfrm>
            <a:prstGeom prst="line">
              <a:avLst/>
            </a:prstGeom>
            <a:noFill/>
            <a:ln w="12700">
              <a:solidFill>
                <a:schemeClr val="tx1"/>
              </a:solidFill>
              <a:round/>
              <a:headEnd/>
              <a:tailEnd type="stealth" w="lg" len="med"/>
            </a:ln>
          </p:spPr>
          <p:txBody>
            <a:bodyPr/>
            <a:lstStyle/>
            <a:p>
              <a:endParaRPr lang="en-US" dirty="0"/>
            </a:p>
          </p:txBody>
        </p:sp>
        <p:sp>
          <p:nvSpPr>
            <p:cNvPr id="26" name="Line 29"/>
            <p:cNvSpPr>
              <a:spLocks noChangeShapeType="1"/>
            </p:cNvSpPr>
            <p:nvPr/>
          </p:nvSpPr>
          <p:spPr bwMode="auto">
            <a:xfrm rot="16200000" flipV="1">
              <a:off x="3993697" y="5294798"/>
              <a:ext cx="0" cy="503853"/>
            </a:xfrm>
            <a:prstGeom prst="line">
              <a:avLst/>
            </a:prstGeom>
            <a:noFill/>
            <a:ln w="12700">
              <a:solidFill>
                <a:schemeClr val="tx1"/>
              </a:solidFill>
              <a:round/>
              <a:headEnd/>
              <a:tailEnd type="stealth" w="lg" len="med"/>
            </a:ln>
          </p:spPr>
          <p:txBody>
            <a:bodyPr/>
            <a:lstStyle/>
            <a:p>
              <a:endParaRPr lang="en-US" dirty="0"/>
            </a:p>
          </p:txBody>
        </p:sp>
        <p:cxnSp>
          <p:nvCxnSpPr>
            <p:cNvPr id="31" name="Straight Connector 30"/>
            <p:cNvCxnSpPr/>
            <p:nvPr/>
          </p:nvCxnSpPr>
          <p:spPr>
            <a:xfrm flipH="1">
              <a:off x="2271028" y="3733800"/>
              <a:ext cx="0" cy="25463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22"/>
            <p:cNvSpPr txBox="1">
              <a:spLocks noChangeArrowheads="1"/>
            </p:cNvSpPr>
            <p:nvPr/>
          </p:nvSpPr>
          <p:spPr bwMode="auto">
            <a:xfrm>
              <a:off x="2394850"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grpSp>
      <p:sp>
        <p:nvSpPr>
          <p:cNvPr id="39" name="TextBox 38"/>
          <p:cNvSpPr txBox="1"/>
          <p:nvPr/>
        </p:nvSpPr>
        <p:spPr>
          <a:xfrm>
            <a:off x="304800" y="3048000"/>
            <a:ext cx="4993675" cy="338554"/>
          </a:xfrm>
          <a:prstGeom prst="rect">
            <a:avLst/>
          </a:prstGeom>
          <a:noFill/>
        </p:spPr>
        <p:txBody>
          <a:bodyPr wrap="none" rtlCol="0">
            <a:spAutoFit/>
          </a:bodyPr>
          <a:lstStyle/>
          <a:p>
            <a:r>
              <a:rPr lang="en-US" sz="1600" dirty="0" smtClean="0"/>
              <a:t>Diagram from Ball Aerospace and Technology Corporation</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20000" contrast="40000"/>
          </a:blip>
          <a:srcRect/>
          <a:stretch>
            <a:fillRect/>
          </a:stretch>
        </p:blipFill>
        <p:spPr bwMode="auto">
          <a:xfrm>
            <a:off x="0" y="0"/>
            <a:ext cx="4267200" cy="34813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bright="-20000" contrast="40000"/>
          </a:blip>
          <a:srcRect/>
          <a:stretch>
            <a:fillRect/>
          </a:stretch>
        </p:blipFill>
        <p:spPr bwMode="auto">
          <a:xfrm>
            <a:off x="0" y="3275239"/>
            <a:ext cx="4343400" cy="3571875"/>
          </a:xfrm>
          <a:prstGeom prst="rect">
            <a:avLst/>
          </a:prstGeom>
          <a:noFill/>
          <a:ln w="9525">
            <a:noFill/>
            <a:miter lim="800000"/>
            <a:headEnd/>
            <a:tailEnd/>
          </a:ln>
        </p:spPr>
      </p:pic>
      <p:sp>
        <p:nvSpPr>
          <p:cNvPr id="6" name="Rectangle 5"/>
          <p:cNvSpPr/>
          <p:nvPr/>
        </p:nvSpPr>
        <p:spPr>
          <a:xfrm>
            <a:off x="4191000" y="381000"/>
            <a:ext cx="4572000" cy="5355312"/>
          </a:xfrm>
          <a:prstGeom prst="rect">
            <a:avLst/>
          </a:prstGeom>
        </p:spPr>
        <p:txBody>
          <a:bodyPr>
            <a:spAutoFit/>
          </a:bodyPr>
          <a:lstStyle/>
          <a:p>
            <a:r>
              <a:rPr lang="en-US" dirty="0" smtClean="0"/>
              <a:t>Ozone Absorption Cross Sections:</a:t>
            </a:r>
          </a:p>
          <a:p>
            <a:r>
              <a:rPr lang="en-US" dirty="0" smtClean="0"/>
              <a:t>Ozone has four main absorption bands in the ultraviolet, visible and near-infrared as follows: the Hartley bands from 200 nm to 310 nm, the Huggins bands from 310 nm to 380 nm, the </a:t>
            </a:r>
            <a:r>
              <a:rPr lang="en-US" dirty="0" err="1" smtClean="0"/>
              <a:t>Chappuis</a:t>
            </a:r>
            <a:r>
              <a:rPr lang="en-US" dirty="0" smtClean="0"/>
              <a:t> bands from 400 nm to 650 nm, and the </a:t>
            </a:r>
            <a:r>
              <a:rPr lang="en-US" dirty="0" err="1" smtClean="0"/>
              <a:t>Wulf</a:t>
            </a:r>
            <a:r>
              <a:rPr lang="en-US" dirty="0" smtClean="0"/>
              <a:t> bands from 600 nm to 1100 nm. The OMPS nadir telescope directs photons to two spectrometers, one with a wide, cross-track field-of-view (FOV) and spectral coverage in the Huggins ozone absorption bands, and the other with a smaller, nadir FOV and spectral coverage in the Hartley ozone absorption bands. Figures (a) and (b) show the ozone absorption cross-sections at a nominal atmospheric temperature for parts of these bands. These cross-sections are for -50</a:t>
            </a:r>
            <a:r>
              <a:rPr lang="en-US" dirty="0" smtClean="0">
                <a:latin typeface="Times New Roman"/>
                <a:cs typeface="Times New Roman"/>
              </a:rPr>
              <a:t>º</a:t>
            </a:r>
            <a:r>
              <a:rPr lang="en-US" dirty="0" smtClean="0"/>
              <a:t>C as estimated from a quadratic fit in temperature of the </a:t>
            </a:r>
            <a:r>
              <a:rPr lang="en-US" dirty="0" err="1" smtClean="0"/>
              <a:t>Brion-Daumont-Malicet</a:t>
            </a:r>
            <a:r>
              <a:rPr lang="en-US" dirty="0" smtClean="0"/>
              <a:t> data set.</a:t>
            </a:r>
            <a:endParaRPr lang="en-US" dirty="0"/>
          </a:p>
        </p:txBody>
      </p:sp>
      <p:sp>
        <p:nvSpPr>
          <p:cNvPr id="7" name="Rectangle 6"/>
          <p:cNvSpPr/>
          <p:nvPr/>
        </p:nvSpPr>
        <p:spPr>
          <a:xfrm>
            <a:off x="2819400" y="533400"/>
            <a:ext cx="436338" cy="369332"/>
          </a:xfrm>
          <a:prstGeom prst="rect">
            <a:avLst/>
          </a:prstGeom>
        </p:spPr>
        <p:txBody>
          <a:bodyPr wrap="none">
            <a:spAutoFit/>
          </a:bodyPr>
          <a:lstStyle/>
          <a:p>
            <a:r>
              <a:rPr lang="en-US" dirty="0" smtClean="0"/>
              <a:t>(a)</a:t>
            </a:r>
            <a:endParaRPr lang="en-US" dirty="0"/>
          </a:p>
        </p:txBody>
      </p:sp>
      <p:sp>
        <p:nvSpPr>
          <p:cNvPr id="8" name="Rectangle 7"/>
          <p:cNvSpPr/>
          <p:nvPr/>
        </p:nvSpPr>
        <p:spPr>
          <a:xfrm>
            <a:off x="2764062" y="3810000"/>
            <a:ext cx="447558" cy="369332"/>
          </a:xfrm>
          <a:prstGeom prst="rect">
            <a:avLst/>
          </a:prstGeom>
        </p:spPr>
        <p:txBody>
          <a:bodyPr wrap="none">
            <a:spAutoFit/>
          </a:bodyPr>
          <a:lstStyle/>
          <a:p>
            <a:r>
              <a:rPr lang="en-US" dirty="0" smtClean="0"/>
              <a:t>(b)</a:t>
            </a:r>
            <a:endParaRPr lang="en-US" dirty="0"/>
          </a:p>
        </p:txBody>
      </p:sp>
      <p:sp>
        <p:nvSpPr>
          <p:cNvPr id="9" name="Oval 217"/>
          <p:cNvSpPr>
            <a:spLocks noChangeArrowheads="1"/>
          </p:cNvSpPr>
          <p:nvPr/>
        </p:nvSpPr>
        <p:spPr bwMode="auto">
          <a:xfrm>
            <a:off x="2286000" y="1295400"/>
            <a:ext cx="1221037" cy="911485"/>
          </a:xfrm>
          <a:prstGeom prst="ellipse">
            <a:avLst/>
          </a:prstGeom>
          <a:noFill/>
          <a:ln w="9525" algn="ctr">
            <a:solidFill>
              <a:srgbClr val="FF0000"/>
            </a:solidFill>
            <a:round/>
            <a:headEnd/>
            <a:tailEnd/>
          </a:ln>
        </p:spPr>
        <p:txBody>
          <a:bodyPr/>
          <a:lstStyle/>
          <a:p>
            <a:pPr defTabSz="4806950"/>
            <a:endParaRPr lang="en-US" sz="1600" dirty="0"/>
          </a:p>
        </p:txBody>
      </p:sp>
      <p:sp>
        <p:nvSpPr>
          <p:cNvPr id="10" name="Text Box 103"/>
          <p:cNvSpPr txBox="1">
            <a:spLocks noChangeArrowheads="1"/>
          </p:cNvSpPr>
          <p:nvPr/>
        </p:nvSpPr>
        <p:spPr bwMode="auto">
          <a:xfrm>
            <a:off x="990600" y="1371600"/>
            <a:ext cx="1524000" cy="1015663"/>
          </a:xfrm>
          <a:prstGeom prst="rect">
            <a:avLst/>
          </a:prstGeom>
          <a:noFill/>
          <a:ln w="9525">
            <a:noFill/>
            <a:miter lim="800000"/>
            <a:headEnd/>
            <a:tailEnd/>
          </a:ln>
        </p:spPr>
        <p:txBody>
          <a:bodyPr wrap="square">
            <a:spAutoFit/>
          </a:bodyPr>
          <a:lstStyle/>
          <a:p>
            <a:pPr eaLnBrk="0" hangingPunct="0">
              <a:lnSpc>
                <a:spcPts val="2400"/>
              </a:lnSpc>
            </a:pPr>
            <a:r>
              <a:rPr lang="en-US" sz="2000" dirty="0" smtClean="0">
                <a:solidFill>
                  <a:srgbClr val="FF0000"/>
                </a:solidFill>
                <a:latin typeface="Times New Roman" pitchFamily="18" charset="0"/>
              </a:rPr>
              <a:t>Patterns in Ozone </a:t>
            </a:r>
          </a:p>
          <a:p>
            <a:pPr eaLnBrk="0" hangingPunct="0">
              <a:lnSpc>
                <a:spcPts val="2400"/>
              </a:lnSpc>
            </a:pPr>
            <a:r>
              <a:rPr lang="en-US" sz="2000" dirty="0" smtClean="0">
                <a:solidFill>
                  <a:srgbClr val="FF0000"/>
                </a:solidFill>
                <a:latin typeface="Times New Roman" pitchFamily="18" charset="0"/>
              </a:rPr>
              <a:t>Absorption </a:t>
            </a:r>
          </a:p>
        </p:txBody>
      </p:sp>
      <p:sp>
        <p:nvSpPr>
          <p:cNvPr id="11" name="Text Box 103"/>
          <p:cNvSpPr txBox="1">
            <a:spLocks noChangeArrowheads="1"/>
          </p:cNvSpPr>
          <p:nvPr/>
        </p:nvSpPr>
        <p:spPr bwMode="auto">
          <a:xfrm>
            <a:off x="2362200" y="4191000"/>
            <a:ext cx="1371600" cy="1323439"/>
          </a:xfrm>
          <a:prstGeom prst="rect">
            <a:avLst/>
          </a:prstGeom>
          <a:noFill/>
          <a:ln w="9525">
            <a:noFill/>
            <a:miter lim="800000"/>
            <a:headEnd/>
            <a:tailEnd/>
          </a:ln>
        </p:spPr>
        <p:txBody>
          <a:bodyPr wrap="square">
            <a:spAutoFit/>
          </a:bodyPr>
          <a:lstStyle/>
          <a:p>
            <a:pPr eaLnBrk="0" hangingPunct="0">
              <a:lnSpc>
                <a:spcPts val="2400"/>
              </a:lnSpc>
            </a:pPr>
            <a:r>
              <a:rPr lang="en-US" sz="2000" dirty="0" smtClean="0">
                <a:solidFill>
                  <a:srgbClr val="FF0000"/>
                </a:solidFill>
                <a:latin typeface="Times New Roman" pitchFamily="18" charset="0"/>
              </a:rPr>
              <a:t>Dramatic Increase in Ozone </a:t>
            </a:r>
          </a:p>
          <a:p>
            <a:pPr eaLnBrk="0" hangingPunct="0">
              <a:lnSpc>
                <a:spcPts val="2400"/>
              </a:lnSpc>
            </a:pPr>
            <a:r>
              <a:rPr lang="en-US" sz="2000" dirty="0" smtClean="0">
                <a:solidFill>
                  <a:srgbClr val="FF0000"/>
                </a:solidFill>
                <a:latin typeface="Times New Roman" pitchFamily="18" charset="0"/>
              </a:rPr>
              <a:t>Absorption </a:t>
            </a:r>
          </a:p>
        </p:txBody>
      </p:sp>
      <p:cxnSp>
        <p:nvCxnSpPr>
          <p:cNvPr id="12" name="Straight Arrow Connector 11"/>
          <p:cNvCxnSpPr/>
          <p:nvPr/>
        </p:nvCxnSpPr>
        <p:spPr>
          <a:xfrm flipH="1" flipV="1">
            <a:off x="2819400" y="5943600"/>
            <a:ext cx="990600" cy="3810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227349</TotalTime>
  <Words>4599</Words>
  <Application>Microsoft Office PowerPoint</Application>
  <PresentationFormat>On-screen Show (4:3)</PresentationFormat>
  <Paragraphs>262</Paragraphs>
  <Slides>37</Slides>
  <Notes>19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Findings for the OMPS Nadir Profiler Ozone Profile (IMOPO) Products</vt:lpstr>
      <vt:lpstr>Outline</vt:lpstr>
      <vt:lpstr>Data Product Beta Maturity Definition</vt:lpstr>
      <vt:lpstr>IMOPO Summary of Findings &amp; Recommendations</vt:lpstr>
      <vt:lpstr>IMOPO Known Product Deficiencies</vt:lpstr>
      <vt:lpstr>OMPS Fundamentals</vt:lpstr>
      <vt:lpstr>PowerPoint Presentation</vt:lpstr>
      <vt:lpstr>PowerPoint Presentation</vt:lpstr>
      <vt:lpstr>PowerPoint Presentation</vt:lpstr>
      <vt:lpstr>OMPS Nadir Mapper Spectra</vt:lpstr>
      <vt:lpstr>PowerPoint Presentation</vt:lpstr>
      <vt:lpstr>OMPS Nadir Profiler Spectra</vt:lpstr>
      <vt:lpstr>PowerPoint Presentation</vt:lpstr>
      <vt:lpstr>OMPS NP Solar Flux Measurements</vt:lpstr>
      <vt:lpstr>Ozone Profile Product, IMOPO</vt:lpstr>
      <vt:lpstr>Matching the FOVs for the Nadir Mapper and Nadir Profiler</vt:lpstr>
      <vt:lpstr>PowerPoint Presentation</vt:lpstr>
      <vt:lpstr>IMOPO Error Flags</vt:lpstr>
      <vt:lpstr>PowerPoint Presentation</vt:lpstr>
      <vt:lpstr>Daily Maps of Sun Glint for INCTO Nadir FOVs versus IMOPO. The two products are consistently and correctly passing these values through from the SDRs.</vt:lpstr>
      <vt:lpstr>PowerPoint Presentation</vt:lpstr>
      <vt:lpstr>PowerPoint Presentation</vt:lpstr>
      <vt:lpstr>PowerPoint Presentation</vt:lpstr>
      <vt:lpstr>PowerPoint Presentation</vt:lpstr>
      <vt:lpstr>PowerPoint Presentation</vt:lpstr>
      <vt:lpstr>PowerPoint Presentation</vt:lpstr>
      <vt:lpstr>Well-matched Orbits for May 16, 2012</vt:lpstr>
      <vt:lpstr>Reflectivity Comparisons to INCTO &amp; SBUV/2</vt:lpstr>
      <vt:lpstr>Total Ozone Comparisons to INCTO &amp; SBUV/2</vt:lpstr>
      <vt:lpstr>Profile Comparisons between OMPS &amp; SBUV/2 V6Pro</vt:lpstr>
      <vt:lpstr>PowerPoint Presentation</vt:lpstr>
      <vt:lpstr>PowerPoint Presentation</vt:lpstr>
      <vt:lpstr>IMOPO Known Product Deficiencies</vt:lpstr>
      <vt:lpstr>IMOPO Summary of Findings &amp; Recommendations</vt:lpstr>
      <vt:lpstr>Backup</vt:lpstr>
      <vt:lpstr>PowerPoint Presentation</vt:lpstr>
      <vt:lpstr>PowerPoint Presentation</vt:lpstr>
    </vt:vector>
  </TitlesOfParts>
  <Company>NOAA / NESDIS /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knieman</cp:lastModifiedBy>
  <cp:revision>2695</cp:revision>
  <dcterms:created xsi:type="dcterms:W3CDTF">2012-01-31T15:35:41Z</dcterms:created>
  <dcterms:modified xsi:type="dcterms:W3CDTF">2012-09-17T13:57:27Z</dcterms:modified>
</cp:coreProperties>
</file>