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2"/>
  </p:notesMasterIdLst>
  <p:sldIdLst>
    <p:sldId id="370" r:id="rId2"/>
    <p:sldId id="374" r:id="rId3"/>
    <p:sldId id="611" r:id="rId4"/>
    <p:sldId id="603" r:id="rId5"/>
    <p:sldId id="573" r:id="rId6"/>
    <p:sldId id="574" r:id="rId7"/>
    <p:sldId id="373" r:id="rId8"/>
    <p:sldId id="371" r:id="rId9"/>
    <p:sldId id="377" r:id="rId10"/>
    <p:sldId id="435" r:id="rId11"/>
    <p:sldId id="541" r:id="rId12"/>
    <p:sldId id="378" r:id="rId13"/>
    <p:sldId id="618" r:id="rId14"/>
    <p:sldId id="619" r:id="rId15"/>
    <p:sldId id="638" r:id="rId16"/>
    <p:sldId id="434" r:id="rId17"/>
    <p:sldId id="566" r:id="rId18"/>
    <p:sldId id="567" r:id="rId19"/>
    <p:sldId id="440" r:id="rId20"/>
    <p:sldId id="381" r:id="rId21"/>
    <p:sldId id="457" r:id="rId22"/>
    <p:sldId id="565" r:id="rId23"/>
    <p:sldId id="635" r:id="rId24"/>
    <p:sldId id="652" r:id="rId25"/>
    <p:sldId id="653" r:id="rId26"/>
    <p:sldId id="453" r:id="rId27"/>
    <p:sldId id="568" r:id="rId28"/>
    <p:sldId id="570" r:id="rId29"/>
    <p:sldId id="636" r:id="rId30"/>
    <p:sldId id="627" r:id="rId31"/>
    <p:sldId id="559" r:id="rId32"/>
    <p:sldId id="650" r:id="rId33"/>
    <p:sldId id="637" r:id="rId34"/>
    <p:sldId id="628" r:id="rId35"/>
    <p:sldId id="562" r:id="rId36"/>
    <p:sldId id="474" r:id="rId37"/>
    <p:sldId id="555" r:id="rId38"/>
    <p:sldId id="630" r:id="rId39"/>
    <p:sldId id="486" r:id="rId40"/>
    <p:sldId id="558" r:id="rId41"/>
    <p:sldId id="631" r:id="rId42"/>
    <p:sldId id="516" r:id="rId43"/>
    <p:sldId id="633" r:id="rId44"/>
    <p:sldId id="556" r:id="rId45"/>
    <p:sldId id="517" r:id="rId46"/>
    <p:sldId id="634" r:id="rId47"/>
    <p:sldId id="560" r:id="rId48"/>
    <p:sldId id="639" r:id="rId49"/>
    <p:sldId id="543" r:id="rId50"/>
    <p:sldId id="537" r:id="rId51"/>
    <p:sldId id="538" r:id="rId52"/>
    <p:sldId id="610" r:id="rId53"/>
    <p:sldId id="609" r:id="rId54"/>
    <p:sldId id="646" r:id="rId55"/>
    <p:sldId id="625" r:id="rId56"/>
    <p:sldId id="544" r:id="rId57"/>
    <p:sldId id="595" r:id="rId58"/>
    <p:sldId id="624" r:id="rId59"/>
    <p:sldId id="596" r:id="rId60"/>
    <p:sldId id="613" r:id="rId61"/>
    <p:sldId id="545" r:id="rId62"/>
    <p:sldId id="531" r:id="rId63"/>
    <p:sldId id="384" r:id="rId64"/>
    <p:sldId id="608" r:id="rId65"/>
    <p:sldId id="598" r:id="rId66"/>
    <p:sldId id="599" r:id="rId67"/>
    <p:sldId id="530" r:id="rId68"/>
    <p:sldId id="614" r:id="rId69"/>
    <p:sldId id="615" r:id="rId70"/>
    <p:sldId id="649" r:id="rId71"/>
    <p:sldId id="616" r:id="rId72"/>
    <p:sldId id="621" r:id="rId73"/>
    <p:sldId id="654" r:id="rId74"/>
    <p:sldId id="550" r:id="rId75"/>
    <p:sldId id="551" r:id="rId76"/>
    <p:sldId id="600" r:id="rId77"/>
    <p:sldId id="549" r:id="rId78"/>
    <p:sldId id="470" r:id="rId79"/>
    <p:sldId id="617" r:id="rId80"/>
    <p:sldId id="552" r:id="rId81"/>
    <p:sldId id="553" r:id="rId82"/>
    <p:sldId id="387" r:id="rId83"/>
    <p:sldId id="601" r:id="rId84"/>
    <p:sldId id="607" r:id="rId85"/>
    <p:sldId id="605" r:id="rId86"/>
    <p:sldId id="606" r:id="rId87"/>
    <p:sldId id="626" r:id="rId88"/>
    <p:sldId id="620" r:id="rId89"/>
    <p:sldId id="585" r:id="rId90"/>
    <p:sldId id="648" r:id="rId91"/>
    <p:sldId id="640" r:id="rId92"/>
    <p:sldId id="587" r:id="rId93"/>
    <p:sldId id="647" r:id="rId94"/>
    <p:sldId id="645" r:id="rId95"/>
    <p:sldId id="622" r:id="rId96"/>
    <p:sldId id="623" r:id="rId97"/>
    <p:sldId id="589" r:id="rId98"/>
    <p:sldId id="590" r:id="rId99"/>
    <p:sldId id="591" r:id="rId100"/>
    <p:sldId id="592"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DD3"/>
    <a:srgbClr val="FF9966"/>
    <a:srgbClr val="8BFC6C"/>
    <a:srgbClr val="FF00FF"/>
    <a:srgbClr val="FF9933"/>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1" autoAdjust="0"/>
    <p:restoredTop sz="90617" autoAdjust="0"/>
  </p:normalViewPr>
  <p:slideViewPr>
    <p:cSldViewPr>
      <p:cViewPr>
        <p:scale>
          <a:sx n="67" d="100"/>
          <a:sy n="67" d="100"/>
        </p:scale>
        <p:origin x="-876"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55B88-36CC-4FB0-89F6-8302AE7A1755}" type="datetimeFigureOut">
              <a:rPr lang="en-US" smtClean="0"/>
              <a:pPr/>
              <a:t>4/17/2013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2CA09-9C54-4362-B34D-6F6B0F8BAB55}" type="slidenum">
              <a:rPr lang="en-US" smtClean="0"/>
              <a:pPr/>
              <a:t>‹#›</a:t>
            </a:fld>
            <a:endParaRPr lang="en-US"/>
          </a:p>
        </p:txBody>
      </p:sp>
    </p:spTree>
    <p:extLst>
      <p:ext uri="{BB962C8B-B14F-4D97-AF65-F5344CB8AC3E}">
        <p14:creationId xmlns:p14="http://schemas.microsoft.com/office/powerpoint/2010/main" val="181908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ftp://toms.gsfc.nasa.gov/pub/omi/images/global/Y2012/IM_ozgbl_omi_20120512.png"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ftp://toms.gsfc.nasa.gov/pub/omi/images/global/Y2012/IM_ozgbl_omi_20120512.png"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ftp://toms.gsfc.nasa.gov/pub/omi/images/global/Y2012/IM_ozgbl_omi_20120512.png"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star.nesdis.noaa.gov/icvs/PROD/proOMPSbeta.TOZ_OOTCO.php"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ftp://toms.gsfc.nasa.gov/pub/omi/images/global/Y2012/IM_ozgbl_omi_20120512.png"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toms.gsfc.nasa.gov/reflect/reflect_v8.html"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toms.gsfc.nasa.gov/aerosols/aerosols_v8.html"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sa.gov/topics/earth/features/viirs-globe-east.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Team lead overview presentations </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Criteria for provisional maturity status</a:t>
            </a:r>
          </a:p>
          <a:p>
            <a:pPr lvl="1"/>
            <a:r>
              <a:rPr lang="en-US" sz="1200" kern="1200" dirty="0" smtClean="0">
                <a:solidFill>
                  <a:schemeClr val="tx1"/>
                </a:solidFill>
                <a:latin typeface="+mn-lt"/>
                <a:ea typeface="+mn-ea"/>
                <a:cs typeface="+mn-cs"/>
              </a:rPr>
              <a:t>EDR specifications</a:t>
            </a:r>
          </a:p>
          <a:p>
            <a:pPr lvl="1"/>
            <a:r>
              <a:rPr lang="en-US" sz="1200" kern="1200" dirty="0" smtClean="0">
                <a:solidFill>
                  <a:schemeClr val="tx1"/>
                </a:solidFill>
                <a:latin typeface="+mn-lt"/>
                <a:ea typeface="+mn-ea"/>
                <a:cs typeface="+mn-cs"/>
              </a:rPr>
              <a:t>On-orbit performance results</a:t>
            </a:r>
          </a:p>
          <a:p>
            <a:pPr lvl="1"/>
            <a:r>
              <a:rPr lang="en-US" sz="1200" kern="1200" dirty="0" smtClean="0">
                <a:solidFill>
                  <a:schemeClr val="tx1"/>
                </a:solidFill>
                <a:latin typeface="+mn-lt"/>
                <a:ea typeface="+mn-ea"/>
                <a:cs typeface="+mn-cs"/>
              </a:rPr>
              <a:t>Challenges and remaining issues</a:t>
            </a:r>
          </a:p>
          <a:p>
            <a:pPr lvl="2"/>
            <a:r>
              <a:rPr lang="en-US" sz="1200" kern="1200" dirty="0" smtClean="0">
                <a:solidFill>
                  <a:schemeClr val="tx1"/>
                </a:solidFill>
                <a:latin typeface="+mn-lt"/>
                <a:ea typeface="+mn-ea"/>
                <a:cs typeface="+mn-cs"/>
              </a:rPr>
              <a:t>Updates of ATBD</a:t>
            </a:r>
          </a:p>
          <a:p>
            <a:pPr lvl="2"/>
            <a:r>
              <a:rPr lang="en-US" sz="1200" kern="1200" dirty="0" smtClean="0">
                <a:solidFill>
                  <a:schemeClr val="tx1"/>
                </a:solidFill>
                <a:latin typeface="+mn-lt"/>
                <a:ea typeface="+mn-ea"/>
                <a:cs typeface="+mn-cs"/>
              </a:rPr>
              <a:t>Critical DRs</a:t>
            </a:r>
          </a:p>
          <a:p>
            <a:pPr lvl="2"/>
            <a:r>
              <a:rPr lang="en-US" sz="1200" kern="1200" dirty="0" smtClean="0">
                <a:solidFill>
                  <a:schemeClr val="tx1"/>
                </a:solidFill>
                <a:latin typeface="+mn-lt"/>
                <a:ea typeface="+mn-ea"/>
                <a:cs typeface="+mn-cs"/>
              </a:rPr>
              <a:t>Caveats listed in the Beta ReadMe files</a:t>
            </a:r>
          </a:p>
          <a:p>
            <a:pPr lvl="2"/>
            <a:r>
              <a:rPr lang="en-US" sz="1200" kern="1200" dirty="0" smtClean="0">
                <a:solidFill>
                  <a:schemeClr val="tx1"/>
                </a:solidFill>
                <a:latin typeface="+mn-lt"/>
                <a:ea typeface="+mn-ea"/>
                <a:cs typeface="+mn-cs"/>
              </a:rPr>
              <a:t>Updates/proposed caveats for the Provisional ReadMe file</a:t>
            </a:r>
          </a:p>
          <a:p>
            <a:pPr lvl="2"/>
            <a:r>
              <a:rPr lang="en-US" sz="1200" kern="1200" dirty="0" smtClean="0">
                <a:solidFill>
                  <a:schemeClr val="tx1"/>
                </a:solidFill>
                <a:latin typeface="+mn-lt"/>
                <a:ea typeface="+mn-ea"/>
                <a:cs typeface="+mn-cs"/>
              </a:rPr>
              <a:t>Path Forward </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Eclipse flag figure from Y. </a:t>
            </a:r>
            <a:r>
              <a:rPr lang="en-US" dirty="0" err="1" smtClean="0"/>
              <a:t>Hao</a:t>
            </a:r>
            <a:r>
              <a:rPr lang="en-US" dirty="0" smtClean="0"/>
              <a:t>. Aerosol Index</a:t>
            </a:r>
            <a:r>
              <a:rPr lang="en-US" baseline="0" dirty="0" smtClean="0"/>
              <a:t> figure from C. Seftor.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2C815F4-DF3E-4B9F-A7C2-A45D90A083A8}"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Figs. From</a:t>
            </a:r>
            <a:r>
              <a:rPr lang="en-US" baseline="0" dirty="0" smtClean="0"/>
              <a:t> Y. </a:t>
            </a:r>
            <a:r>
              <a:rPr lang="en-US" baseline="0" dirty="0" err="1" smtClean="0"/>
              <a:t>Hao</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Figs. From</a:t>
            </a:r>
            <a:r>
              <a:rPr lang="en-US" baseline="0" dirty="0" smtClean="0"/>
              <a:t> Y. </a:t>
            </a:r>
            <a:r>
              <a:rPr lang="en-US" baseline="0" dirty="0" err="1" smtClean="0"/>
              <a:t>Hao</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12C815F4-DF3E-4B9F-A7C2-A45D90A083A8}"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12C815F4-DF3E-4B9F-A7C2-A45D90A083A8}"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Figs. From</a:t>
            </a:r>
            <a:r>
              <a:rPr lang="en-US" baseline="0" dirty="0" smtClean="0"/>
              <a:t> Y. </a:t>
            </a:r>
            <a:r>
              <a:rPr lang="en-US" baseline="0" dirty="0" err="1" smtClean="0"/>
              <a:t>Hao</a:t>
            </a:r>
            <a:endParaRPr lang="en-US" dirty="0"/>
          </a:p>
        </p:txBody>
      </p:sp>
      <p:sp>
        <p:nvSpPr>
          <p:cNvPr id="4" name="Slide Number Placeholder 3"/>
          <p:cNvSpPr>
            <a:spLocks noGrp="1"/>
          </p:cNvSpPr>
          <p:nvPr>
            <p:ph type="sldNum" sz="quarter" idx="10"/>
          </p:nvPr>
        </p:nvSpPr>
        <p:spPr/>
        <p:txBody>
          <a:bodyPr/>
          <a:lstStyle/>
          <a:p>
            <a:fld id="{12C815F4-DF3E-4B9F-A7C2-A45D90A083A8}"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baseline="0" dirty="0" smtClean="0">
                <a:solidFill>
                  <a:schemeClr val="tx1"/>
                </a:solidFill>
                <a:latin typeface="+mn-lt"/>
                <a:ea typeface="+mn-ea"/>
                <a:cs typeface="+mn-cs"/>
              </a:rPr>
              <a:t>4.2.3 Ozone Total </a:t>
            </a:r>
            <a:r>
              <a:rPr lang="es-ES" sz="1200" kern="1200" baseline="0" dirty="0" err="1" smtClean="0">
                <a:solidFill>
                  <a:schemeClr val="tx1"/>
                </a:solidFill>
                <a:latin typeface="+mn-lt"/>
                <a:ea typeface="+mn-ea"/>
                <a:cs typeface="+mn-cs"/>
              </a:rPr>
              <a:t>Column</a:t>
            </a:r>
            <a:r>
              <a:rPr lang="es-ES" sz="1200" kern="1200" baseline="0" dirty="0" smtClean="0">
                <a:solidFill>
                  <a:schemeClr val="tx1"/>
                </a:solidFill>
                <a:latin typeface="+mn-lt"/>
                <a:ea typeface="+mn-ea"/>
                <a:cs typeface="+mn-cs"/>
              </a:rPr>
              <a:t> (Ozone-TC)</a:t>
            </a:r>
          </a:p>
          <a:p>
            <a:r>
              <a:rPr lang="en-US" sz="1200" kern="1200" baseline="0" dirty="0" smtClean="0">
                <a:solidFill>
                  <a:schemeClr val="tx1"/>
                </a:solidFill>
                <a:latin typeface="+mn-lt"/>
                <a:ea typeface="+mn-ea"/>
                <a:cs typeface="+mn-cs"/>
              </a:rPr>
              <a:t>Ozone Total Column Description: Ozone Total Column (also called Atmospheric Ozone) is defined as the amount of ozone in a vertical column of the atmosphere measured in Dobson Units (</a:t>
            </a:r>
            <a:r>
              <a:rPr lang="en-US" sz="1200" kern="1200" baseline="0" dirty="0" err="1" smtClean="0">
                <a:solidFill>
                  <a:schemeClr val="tx1"/>
                </a:solidFill>
                <a:latin typeface="+mn-lt"/>
                <a:ea typeface="+mn-ea"/>
                <a:cs typeface="+mn-cs"/>
              </a:rPr>
              <a:t>milli</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atm</a:t>
            </a:r>
            <a:r>
              <a:rPr lang="en-US" sz="1200" kern="1200" baseline="0" dirty="0" smtClean="0">
                <a:solidFill>
                  <a:schemeClr val="tx1"/>
                </a:solidFill>
                <a:latin typeface="+mn-lt"/>
                <a:ea typeface="+mn-ea"/>
                <a:cs typeface="+mn-cs"/>
              </a:rPr>
              <a:t>-cm). All threshold values for ozone total column/profile are based on national climate requirements as detailed by the Workshop on NPOESS Ozone Measurements Requirements.</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DRs are Discrepancy</a:t>
            </a:r>
            <a:r>
              <a:rPr lang="en-US" baseline="0" dirty="0" smtClean="0"/>
              <a:t> Reports. They document problems and allow management of the resources and activities to resolve them. CCRs are Configuration Change Requests. </a:t>
            </a:r>
            <a:r>
              <a:rPr lang="en-US" baseline="0" smtClean="0"/>
              <a:t>They </a:t>
            </a:r>
            <a:r>
              <a:rPr lang="en-US" baseline="0" dirty="0" smtClean="0"/>
              <a:t>are provide </a:t>
            </a:r>
            <a:r>
              <a:rPr lang="en-US" baseline="0" smtClean="0"/>
              <a:t>the requests </a:t>
            </a:r>
            <a:r>
              <a:rPr lang="en-US" baseline="0" dirty="0" smtClean="0"/>
              <a:t>to implement the solutions.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from L. Flynn</a:t>
            </a:r>
          </a:p>
          <a:p>
            <a:r>
              <a:rPr lang="en-US" dirty="0" smtClean="0"/>
              <a:t>119815</a:t>
            </a:r>
            <a:r>
              <a:rPr lang="en-US" baseline="0" dirty="0" smtClean="0"/>
              <a:t>  119445</a:t>
            </a:r>
          </a:p>
          <a:p>
            <a:r>
              <a:rPr lang="en-US" baseline="0" dirty="0" smtClean="0"/>
              <a:t>106026  105744</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Figures from</a:t>
            </a:r>
            <a:r>
              <a:rPr lang="en-US" baseline="0" dirty="0" smtClean="0"/>
              <a:t> Y. </a:t>
            </a:r>
            <a:r>
              <a:rPr lang="en-US" baseline="0" dirty="0" err="1" smtClean="0"/>
              <a:t>Hao</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from Y. </a:t>
            </a:r>
            <a:r>
              <a:rPr lang="en-US" dirty="0" err="1" smtClean="0"/>
              <a:t>Hao</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 OMPS instruments (Nadir Mapper, Nadir Profiler, and Limb Profiler) are designed to take a set of measurements to allow analysts to maintain the instrument characterization and calibration.[2] For each of the instruments, this task can be broken into two components, tracking the performance of the CCD array detectors and electronics, and tracking the performance of the optical components, that is, the telescopes and spectrometers. The instruments make measurements on the night side of orbits with the apertures closed. One set is made without any sources and is used to track CCD array dark currents. Another set is made with illumination by an LED and is used to track CCD non-linearity and pixel-to-pixel non-uniformity response. The instruments also make solar measurements using pairs of diffusers. Judicious operation of working and reference diffusers allows analysts to track the diffuser degradation. The solar measurements also provide checks on the wavelength scale and bandpass. The instruments have completed multiple passes through their internal dark and nonlinearity calibration sequences and are beginning to make regular solar measurements.</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OMI</a:t>
            </a:r>
            <a:r>
              <a:rPr lang="en-US" baseline="0" dirty="0" smtClean="0"/>
              <a:t> results from </a:t>
            </a:r>
            <a:r>
              <a:rPr lang="en-US" dirty="0" smtClean="0">
                <a:hlinkClick r:id="rId3"/>
              </a:rPr>
              <a:t>ftp://toms.gsfc.nasa.gov/pub/omi/images/global/Y2012/IM_ozgbl_omi_20120512.png</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http://www.star.nesdis.noaa.gov/icvs/PROD/proOMPSbeta.TOZ_OOTCO.php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OMI</a:t>
            </a:r>
            <a:r>
              <a:rPr lang="en-US" baseline="0" dirty="0" smtClean="0"/>
              <a:t> results from </a:t>
            </a:r>
            <a:r>
              <a:rPr lang="en-US" dirty="0" smtClean="0">
                <a:hlinkClick r:id="rId3"/>
              </a:rPr>
              <a:t>ftp://toms.gsfc.nasa.gov/pub/omi/images/global/Y2012/IM_ozgbl_omi_20120512.png</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http://www.star.nesdis.noaa.gov/icvs/PROD/proOMPSbeta.TOZ_OOTCO.php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OMI</a:t>
            </a:r>
            <a:r>
              <a:rPr lang="en-US" baseline="0" dirty="0" smtClean="0"/>
              <a:t> results from </a:t>
            </a:r>
            <a:r>
              <a:rPr lang="en-US" dirty="0" smtClean="0">
                <a:hlinkClick r:id="rId3"/>
              </a:rPr>
              <a:t>ftp://toms.gsfc.nasa.gov/pub/omi/images/global/Y2012/IM_ozgbl_omi_20120512.png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from W. Yu for NOAA Operational</a:t>
            </a:r>
            <a:r>
              <a:rPr lang="en-US" baseline="0" dirty="0" smtClean="0"/>
              <a:t> Version 8 product.</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OMPS results from </a:t>
            </a:r>
            <a:r>
              <a:rPr lang="en-US" sz="1200" u="sng" kern="1200" dirty="0" smtClean="0">
                <a:solidFill>
                  <a:schemeClr val="tx1"/>
                </a:solidFill>
                <a:latin typeface="+mn-lt"/>
                <a:ea typeface="+mn-ea"/>
                <a:cs typeface="+mn-cs"/>
                <a:hlinkClick r:id="rId3"/>
              </a:rPr>
              <a:t>http://www.star.nesdis.noaa.gov/icvs/PROD/proOMPSbeta.TOZ_OOTCO.php</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OMI results from </a:t>
            </a:r>
            <a:r>
              <a:rPr lang="en-US" sz="1200" u="sng" kern="1200" dirty="0" smtClean="0">
                <a:solidFill>
                  <a:schemeClr val="tx1"/>
                </a:solidFill>
                <a:latin typeface="+mn-lt"/>
                <a:ea typeface="+mn-ea"/>
                <a:cs typeface="+mn-cs"/>
                <a:hlinkClick r:id="rId4"/>
              </a:rPr>
              <a:t>ftp://toms.gsfc.nasa.gov/pub/omi/images/global/Y2012/IM_ozgbl_omi_20120512.png</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from W. Yu.</a:t>
            </a: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The figure below shows that as of October 16, the OMPS total ozone products are running approximately 3% lower</a:t>
            </a:r>
          </a:p>
          <a:p>
            <a:r>
              <a:rPr lang="en-US" sz="1200" b="0" i="0" kern="1200" dirty="0" smtClean="0">
                <a:solidFill>
                  <a:schemeClr val="tx1"/>
                </a:solidFill>
                <a:latin typeface="+mn-lt"/>
                <a:ea typeface="+mn-ea"/>
                <a:cs typeface="+mn-cs"/>
              </a:rPr>
              <a:t>than the SBUV/2 operational products. Such a difference is large enough, and our understanding of the measurements</a:t>
            </a:r>
          </a:p>
          <a:p>
            <a:r>
              <a:rPr lang="en-US" sz="1200" b="0" i="0" kern="1200" dirty="0" smtClean="0">
                <a:solidFill>
                  <a:schemeClr val="tx1"/>
                </a:solidFill>
                <a:latin typeface="+mn-lt"/>
                <a:ea typeface="+mn-ea"/>
                <a:cs typeface="+mn-cs"/>
              </a:rPr>
              <a:t>and algorithms is good enough that we should be able to explain most of it. We will (although some of the explanation</a:t>
            </a:r>
          </a:p>
          <a:p>
            <a:r>
              <a:rPr lang="en-US" sz="1200" b="0" i="0" kern="1200" dirty="0" smtClean="0">
                <a:solidFill>
                  <a:schemeClr val="tx1"/>
                </a:solidFill>
                <a:latin typeface="+mn-lt"/>
                <a:ea typeface="+mn-ea"/>
                <a:cs typeface="+mn-cs"/>
              </a:rPr>
              <a:t>may be that the instruments day 1 calibration differ by 1%). That said the accuracy requirement at 245 DU is 9.5 DU</a:t>
            </a:r>
          </a:p>
          <a:p>
            <a:r>
              <a:rPr lang="en-US" sz="1200" b="0" i="0" kern="1200" dirty="0" smtClean="0">
                <a:solidFill>
                  <a:schemeClr val="tx1"/>
                </a:solidFill>
                <a:latin typeface="+mn-lt"/>
                <a:ea typeface="+mn-ea"/>
                <a:cs typeface="+mn-cs"/>
              </a:rPr>
              <a:t>and the differences between the SBUV/2 and the OMPS are smaller than that. Here are the Accuracy requirements:</a:t>
            </a:r>
          </a:p>
          <a:p>
            <a:r>
              <a:rPr lang="en-US" sz="1200" b="0" i="0" kern="1200" dirty="0" smtClean="0">
                <a:solidFill>
                  <a:schemeClr val="tx1"/>
                </a:solidFill>
                <a:latin typeface="+mn-lt"/>
                <a:ea typeface="+mn-ea"/>
                <a:cs typeface="+mn-cs"/>
              </a:rPr>
              <a:t>     1.  O3 &lt; 250 DU                   Error &lt; 9.5 DU</a:t>
            </a:r>
          </a:p>
          <a:p>
            <a:r>
              <a:rPr lang="en-US" sz="1200" b="0" i="0" kern="1200" dirty="0" smtClean="0">
                <a:solidFill>
                  <a:schemeClr val="tx1"/>
                </a:solidFill>
                <a:latin typeface="+mn-lt"/>
                <a:ea typeface="+mn-ea"/>
                <a:cs typeface="+mn-cs"/>
              </a:rPr>
              <a:t>     2.  250 DU &lt; O3 &lt; 450 DU   Error &lt; 13 DU </a:t>
            </a:r>
          </a:p>
          <a:p>
            <a:r>
              <a:rPr lang="en-US" sz="1200" b="0" i="0" kern="1200" dirty="0" smtClean="0">
                <a:solidFill>
                  <a:schemeClr val="tx1"/>
                </a:solidFill>
                <a:latin typeface="+mn-lt"/>
                <a:ea typeface="+mn-ea"/>
                <a:cs typeface="+mn-cs"/>
              </a:rPr>
              <a:t>     3.  O3 &gt; 450 DU                   Error &lt; 16 DU</a:t>
            </a: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two questions as I see them are whether we think we can identify and correct the sources of these differences.</a:t>
            </a:r>
          </a:p>
          <a:p>
            <a:r>
              <a:rPr lang="en-US" sz="1200" b="0" i="0" kern="1200" dirty="0" smtClean="0">
                <a:solidFill>
                  <a:schemeClr val="tx1"/>
                </a:solidFill>
                <a:latin typeface="+mn-lt"/>
                <a:ea typeface="+mn-ea"/>
                <a:cs typeface="+mn-cs"/>
              </a:rPr>
              <a:t>The products will be stable and have known defects until we change things. That is, we are in control of how and</a:t>
            </a:r>
          </a:p>
          <a:p>
            <a:r>
              <a:rPr lang="en-US" sz="1200" b="0" i="0" kern="1200" dirty="0" smtClean="0">
                <a:solidFill>
                  <a:schemeClr val="tx1"/>
                </a:solidFill>
                <a:latin typeface="+mn-lt"/>
                <a:ea typeface="+mn-ea"/>
                <a:cs typeface="+mn-cs"/>
              </a:rPr>
              <a:t>when these products will be improved and can alert the users on these events and how the products will change.</a:t>
            </a:r>
          </a:p>
          <a:p>
            <a:r>
              <a:rPr lang="en-US" sz="1200" b="0" i="0" kern="1200" dirty="0" smtClean="0">
                <a:solidFill>
                  <a:schemeClr val="tx1"/>
                </a:solidFill>
                <a:latin typeface="+mn-lt"/>
                <a:ea typeface="+mn-ea"/>
                <a:cs typeface="+mn-cs"/>
              </a:rPr>
              <a:t>This seems appropriate for a Provisional Product to me.</a:t>
            </a: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So what sources of differences are known and what are we doing to remove them?</a:t>
            </a:r>
          </a:p>
          <a:p>
            <a:r>
              <a:rPr lang="en-US" sz="1200" b="0" i="0" kern="1200" dirty="0" smtClean="0">
                <a:solidFill>
                  <a:schemeClr val="tx1"/>
                </a:solidFill>
                <a:latin typeface="+mn-lt"/>
                <a:ea typeface="+mn-ea"/>
                <a:cs typeface="+mn-cs"/>
              </a:rPr>
              <a:t>  1. OMPS NM Stray Light -- open DR with corrections in development. </a:t>
            </a:r>
          </a:p>
          <a:p>
            <a:r>
              <a:rPr lang="en-US" sz="1200" b="0" i="0" kern="1200" dirty="0" smtClean="0">
                <a:solidFill>
                  <a:schemeClr val="tx1"/>
                </a:solidFill>
                <a:latin typeface="+mn-lt"/>
                <a:ea typeface="+mn-ea"/>
                <a:cs typeface="+mn-cs"/>
              </a:rPr>
              <a:t>There is an existing module in the OMPS system to make stray light corrections. The SDR team is testing/refining</a:t>
            </a:r>
          </a:p>
          <a:p>
            <a:r>
              <a:rPr lang="en-US" sz="1200" b="0" i="0" kern="1200" dirty="0" smtClean="0">
                <a:solidFill>
                  <a:schemeClr val="tx1"/>
                </a:solidFill>
                <a:latin typeface="+mn-lt"/>
                <a:ea typeface="+mn-ea"/>
                <a:cs typeface="+mn-cs"/>
              </a:rPr>
              <a:t>a set of parameters to replace the current 0-filled table of adjustment coefficients.</a:t>
            </a:r>
          </a:p>
          <a:p>
            <a:r>
              <a:rPr lang="en-US" sz="1200" b="0" i="0" kern="1200" dirty="0" smtClean="0">
                <a:solidFill>
                  <a:schemeClr val="tx1"/>
                </a:solidFill>
                <a:latin typeface="+mn-lt"/>
                <a:ea typeface="+mn-ea"/>
                <a:cs typeface="+mn-cs"/>
              </a:rPr>
              <a:t>  2. OMPS NM Radiance Coefficients, 300-310 nm overlap, Day 1 solar</a:t>
            </a:r>
          </a:p>
          <a:p>
            <a:r>
              <a:rPr lang="en-US" sz="1200" b="0" i="0" kern="1200" dirty="0" smtClean="0">
                <a:solidFill>
                  <a:schemeClr val="tx1"/>
                </a:solidFill>
                <a:latin typeface="+mn-lt"/>
                <a:ea typeface="+mn-ea"/>
                <a:cs typeface="+mn-cs"/>
              </a:rPr>
              <a:t>The OMPS NM IDPS SDR algorithms are currently using the stray light corrected radiance</a:t>
            </a:r>
          </a:p>
          <a:p>
            <a:r>
              <a:rPr lang="en-US" sz="1200" b="0" i="0" kern="1200" dirty="0" smtClean="0">
                <a:solidFill>
                  <a:schemeClr val="tx1"/>
                </a:solidFill>
                <a:latin typeface="+mn-lt"/>
                <a:ea typeface="+mn-ea"/>
                <a:cs typeface="+mn-cs"/>
              </a:rPr>
              <a:t>calibration coefficients. These should give more consistent radiance/irradiance ratios</a:t>
            </a:r>
          </a:p>
          <a:p>
            <a:r>
              <a:rPr lang="en-US" sz="1200" b="0" i="0" kern="1200" dirty="0" smtClean="0">
                <a:solidFill>
                  <a:schemeClr val="tx1"/>
                </a:solidFill>
                <a:latin typeface="+mn-lt"/>
                <a:ea typeface="+mn-ea"/>
                <a:cs typeface="+mn-cs"/>
              </a:rPr>
              <a:t>once the correction is in place. We will revisit the comparisons between the OMPS NP </a:t>
            </a:r>
          </a:p>
          <a:p>
            <a:r>
              <a:rPr lang="en-US" sz="1200" b="0" i="0" kern="1200" dirty="0" smtClean="0">
                <a:solidFill>
                  <a:schemeClr val="tx1"/>
                </a:solidFill>
                <a:latin typeface="+mn-lt"/>
                <a:ea typeface="+mn-ea"/>
                <a:cs typeface="+mn-cs"/>
              </a:rPr>
              <a:t>and OMPS NM in the 300-310 nm interval where both make measurements. The</a:t>
            </a:r>
          </a:p>
          <a:p>
            <a:r>
              <a:rPr lang="en-US" sz="1200" b="0" i="0" kern="1200" dirty="0" smtClean="0">
                <a:solidFill>
                  <a:schemeClr val="tx1"/>
                </a:solidFill>
                <a:latin typeface="+mn-lt"/>
                <a:ea typeface="+mn-ea"/>
                <a:cs typeface="+mn-cs"/>
              </a:rPr>
              <a:t>influence of stray light on the solar measurements will also be checked.</a:t>
            </a:r>
          </a:p>
          <a:p>
            <a:r>
              <a:rPr lang="en-US" sz="1200" b="0" i="0" kern="1200" dirty="0" smtClean="0">
                <a:solidFill>
                  <a:schemeClr val="tx1"/>
                </a:solidFill>
                <a:latin typeface="+mn-lt"/>
                <a:ea typeface="+mn-ea"/>
                <a:cs typeface="+mn-cs"/>
              </a:rPr>
              <a:t>  3. The operational SBUV/2 are using Radiative Transfer Look Up Tables with an older set of</a:t>
            </a:r>
          </a:p>
          <a:p>
            <a:r>
              <a:rPr lang="en-US" sz="1200" b="0" i="0" kern="1200" dirty="0" smtClean="0">
                <a:solidFill>
                  <a:schemeClr val="tx1"/>
                </a:solidFill>
                <a:latin typeface="+mn-lt"/>
                <a:ea typeface="+mn-ea"/>
                <a:cs typeface="+mn-cs"/>
              </a:rPr>
              <a:t>ozone cross-sections. We will compare the operational V8 products to the V8.6 which uses the</a:t>
            </a:r>
          </a:p>
          <a:p>
            <a:r>
              <a:rPr lang="en-US" sz="1200" b="0" i="0" kern="1200" dirty="0" smtClean="0">
                <a:solidFill>
                  <a:schemeClr val="tx1"/>
                </a:solidFill>
                <a:latin typeface="+mn-lt"/>
                <a:ea typeface="+mn-ea"/>
                <a:cs typeface="+mn-cs"/>
              </a:rPr>
              <a:t>new cross sections (and was used for OMI calibration) to determine the contribution of this </a:t>
            </a:r>
          </a:p>
          <a:p>
            <a:r>
              <a:rPr lang="en-US" sz="1200" b="0" i="0" kern="1200" dirty="0" smtClean="0">
                <a:solidFill>
                  <a:schemeClr val="tx1"/>
                </a:solidFill>
                <a:latin typeface="+mn-lt"/>
                <a:ea typeface="+mn-ea"/>
                <a:cs typeface="+mn-cs"/>
              </a:rPr>
              <a:t>data to the OMPS differences. We are adding the OMI daily means to the Pacific Box comparisons.</a:t>
            </a:r>
          </a:p>
          <a:p>
            <a:r>
              <a:rPr lang="en-US" sz="1200" b="0" i="0" kern="1200" dirty="0" smtClean="0">
                <a:solidFill>
                  <a:schemeClr val="tx1"/>
                </a:solidFill>
                <a:latin typeface="+mn-lt"/>
                <a:ea typeface="+mn-ea"/>
                <a:cs typeface="+mn-cs"/>
              </a:rPr>
              <a:t>We should have a new set of figures next week.</a:t>
            </a:r>
          </a:p>
          <a:p>
            <a:r>
              <a:rPr lang="en-US" sz="1200" b="0" i="0" kern="1200" dirty="0" smtClean="0">
                <a:solidFill>
                  <a:schemeClr val="tx1"/>
                </a:solidFill>
                <a:latin typeface="+mn-lt"/>
                <a:ea typeface="+mn-ea"/>
                <a:cs typeface="+mn-cs"/>
              </a:rPr>
              <a:t>  4. The OMPS NM effective </a:t>
            </a:r>
            <a:r>
              <a:rPr lang="en-US" sz="1200" b="0" i="0" kern="1200" dirty="0" err="1" smtClean="0">
                <a:solidFill>
                  <a:schemeClr val="tx1"/>
                </a:solidFill>
                <a:latin typeface="+mn-lt"/>
                <a:ea typeface="+mn-ea"/>
                <a:cs typeface="+mn-cs"/>
              </a:rPr>
              <a:t>reflecitivity</a:t>
            </a:r>
            <a:r>
              <a:rPr lang="en-US" sz="1200" b="0" i="0" kern="1200" dirty="0" smtClean="0">
                <a:solidFill>
                  <a:schemeClr val="tx1"/>
                </a:solidFill>
                <a:latin typeface="+mn-lt"/>
                <a:ea typeface="+mn-ea"/>
                <a:cs typeface="+mn-cs"/>
              </a:rPr>
              <a:t> products are running at 1 to 2% higher than expected</a:t>
            </a:r>
          </a:p>
          <a:p>
            <a:r>
              <a:rPr lang="en-US" sz="1200" b="0" i="0" kern="1200" dirty="0" smtClean="0">
                <a:solidFill>
                  <a:schemeClr val="tx1"/>
                </a:solidFill>
                <a:latin typeface="+mn-lt"/>
                <a:ea typeface="+mn-ea"/>
                <a:cs typeface="+mn-cs"/>
              </a:rPr>
              <a:t>from ocean clear-sky scenes. The cause, effects and corrections are under study. We also use</a:t>
            </a:r>
          </a:p>
          <a:p>
            <a:r>
              <a:rPr lang="en-US" sz="1200" b="0" i="0" kern="1200" dirty="0" smtClean="0">
                <a:solidFill>
                  <a:schemeClr val="tx1"/>
                </a:solidFill>
                <a:latin typeface="+mn-lt"/>
                <a:ea typeface="+mn-ea"/>
                <a:cs typeface="+mn-cs"/>
              </a:rPr>
              <a:t>high reflectivity (Greenland and Antarctic Ice fields) to check the calibration of the reflectivity</a:t>
            </a:r>
          </a:p>
          <a:p>
            <a:r>
              <a:rPr lang="en-US" sz="1200" b="0" i="0" kern="1200" dirty="0" smtClean="0">
                <a:solidFill>
                  <a:schemeClr val="tx1"/>
                </a:solidFill>
                <a:latin typeface="+mn-lt"/>
                <a:ea typeface="+mn-ea"/>
                <a:cs typeface="+mn-cs"/>
              </a:rPr>
              <a:t>channel. </a:t>
            </a:r>
          </a:p>
          <a:p>
            <a:r>
              <a:rPr lang="en-US" sz="1200" b="0" i="0" kern="1200" dirty="0" smtClean="0">
                <a:solidFill>
                  <a:schemeClr val="tx1"/>
                </a:solidFill>
                <a:latin typeface="+mn-lt"/>
                <a:ea typeface="+mn-ea"/>
                <a:cs typeface="+mn-cs"/>
              </a:rPr>
              <a:t>  5. The OMPS NM IDPS ozone products have 2% cross track variations.</a:t>
            </a:r>
          </a:p>
          <a:p>
            <a:r>
              <a:rPr lang="en-US" sz="1200" b="0" i="0" kern="1200" dirty="0" smtClean="0">
                <a:solidFill>
                  <a:schemeClr val="tx1"/>
                </a:solidFill>
                <a:latin typeface="+mn-lt"/>
                <a:ea typeface="+mn-ea"/>
                <a:cs typeface="+mn-cs"/>
              </a:rPr>
              <a:t>We can make adjustments based on this internal analysis to remove these.</a:t>
            </a:r>
          </a:p>
          <a:p>
            <a:r>
              <a:rPr lang="en-US" sz="1200" b="0" i="0" kern="1200" dirty="0" smtClean="0">
                <a:solidFill>
                  <a:schemeClr val="tx1"/>
                </a:solidFill>
                <a:latin typeface="+mn-lt"/>
                <a:ea typeface="+mn-ea"/>
                <a:cs typeface="+mn-cs"/>
              </a:rPr>
              <a:t>  6. Intra-orbit wavelength scale shift adjustments. </a:t>
            </a:r>
          </a:p>
          <a:p>
            <a:r>
              <a:rPr lang="en-US" sz="1200" b="0" i="0" kern="1200" dirty="0" smtClean="0">
                <a:solidFill>
                  <a:schemeClr val="tx1"/>
                </a:solidFill>
                <a:latin typeface="+mn-lt"/>
                <a:ea typeface="+mn-ea"/>
                <a:cs typeface="+mn-cs"/>
              </a:rPr>
              <a:t>We will probably wait until V8 to implement this. It is a +-0.5% effect in ozone.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72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See J. </a:t>
            </a:r>
            <a:r>
              <a:rPr lang="en-US" sz="1200" b="0" i="0" kern="1200" dirty="0" err="1" smtClean="0">
                <a:solidFill>
                  <a:schemeClr val="tx1"/>
                </a:solidFill>
                <a:latin typeface="+mn-lt"/>
                <a:ea typeface="+mn-ea"/>
                <a:cs typeface="+mn-cs"/>
              </a:rPr>
              <a:t>Malicet</a:t>
            </a:r>
            <a:r>
              <a:rPr lang="en-US" sz="1200" b="0" i="0" kern="1200" dirty="0" smtClean="0">
                <a:solidFill>
                  <a:schemeClr val="tx1"/>
                </a:solidFill>
                <a:latin typeface="+mn-lt"/>
                <a:ea typeface="+mn-ea"/>
                <a:cs typeface="+mn-cs"/>
              </a:rPr>
              <a:t>, D. </a:t>
            </a:r>
            <a:r>
              <a:rPr lang="en-US" sz="1200" b="0" i="0" kern="1200" dirty="0" err="1" smtClean="0">
                <a:solidFill>
                  <a:schemeClr val="tx1"/>
                </a:solidFill>
                <a:latin typeface="+mn-lt"/>
                <a:ea typeface="+mn-ea"/>
                <a:cs typeface="+mn-cs"/>
              </a:rPr>
              <a:t>Daumont</a:t>
            </a:r>
            <a:r>
              <a:rPr lang="en-US" sz="1200" b="0" i="0" kern="1200" dirty="0" smtClean="0">
                <a:solidFill>
                  <a:schemeClr val="tx1"/>
                </a:solidFill>
                <a:latin typeface="+mn-lt"/>
                <a:ea typeface="+mn-ea"/>
                <a:cs typeface="+mn-cs"/>
              </a:rPr>
              <a:t>, J. </a:t>
            </a:r>
            <a:r>
              <a:rPr lang="en-US" sz="1200" b="0" i="0" kern="1200" dirty="0" err="1" smtClean="0">
                <a:solidFill>
                  <a:schemeClr val="tx1"/>
                </a:solidFill>
                <a:latin typeface="+mn-lt"/>
                <a:ea typeface="+mn-ea"/>
                <a:cs typeface="+mn-cs"/>
              </a:rPr>
              <a:t>Charbonnier</a:t>
            </a:r>
            <a:r>
              <a:rPr lang="en-US" sz="1200" b="0" i="0" kern="1200" dirty="0" smtClean="0">
                <a:solidFill>
                  <a:schemeClr val="tx1"/>
                </a:solidFill>
                <a:latin typeface="+mn-lt"/>
                <a:ea typeface="+mn-ea"/>
                <a:cs typeface="+mn-cs"/>
              </a:rPr>
              <a:t>, C. </a:t>
            </a:r>
            <a:r>
              <a:rPr lang="en-US" sz="1200" b="0" i="0" kern="1200" dirty="0" err="1" smtClean="0">
                <a:solidFill>
                  <a:schemeClr val="tx1"/>
                </a:solidFill>
                <a:latin typeface="+mn-lt"/>
                <a:ea typeface="+mn-ea"/>
                <a:cs typeface="+mn-cs"/>
              </a:rPr>
              <a:t>Parisse</a:t>
            </a:r>
            <a:r>
              <a:rPr lang="en-US" sz="1200" b="0" i="0" kern="1200" dirty="0" smtClean="0">
                <a:solidFill>
                  <a:schemeClr val="tx1"/>
                </a:solidFill>
                <a:latin typeface="+mn-lt"/>
                <a:ea typeface="+mn-ea"/>
                <a:cs typeface="+mn-cs"/>
              </a:rPr>
              <a:t>, A. </a:t>
            </a:r>
            <a:r>
              <a:rPr lang="en-US" sz="1200" b="0" i="0" kern="1200" dirty="0" err="1" smtClean="0">
                <a:solidFill>
                  <a:schemeClr val="tx1"/>
                </a:solidFill>
                <a:latin typeface="+mn-lt"/>
                <a:ea typeface="+mn-ea"/>
                <a:cs typeface="+mn-cs"/>
              </a:rPr>
              <a:t>Chakir</a:t>
            </a:r>
            <a:r>
              <a:rPr lang="en-US" sz="1200" b="0" i="0" kern="1200" dirty="0" smtClean="0">
                <a:solidFill>
                  <a:schemeClr val="tx1"/>
                </a:solidFill>
                <a:latin typeface="+mn-lt"/>
                <a:ea typeface="+mn-ea"/>
                <a:cs typeface="+mn-cs"/>
              </a:rPr>
              <a:t>, and J. </a:t>
            </a:r>
            <a:r>
              <a:rPr lang="en-US" sz="1200" b="0" i="0" kern="1200" dirty="0" err="1" smtClean="0">
                <a:solidFill>
                  <a:schemeClr val="tx1"/>
                </a:solidFill>
                <a:latin typeface="+mn-lt"/>
                <a:ea typeface="+mn-ea"/>
                <a:cs typeface="+mn-cs"/>
              </a:rPr>
              <a:t>Brion</a:t>
            </a:r>
            <a:r>
              <a:rPr lang="en-US" sz="1200" b="0" i="0" kern="1200" dirty="0" smtClean="0">
                <a:solidFill>
                  <a:schemeClr val="tx1"/>
                </a:solidFill>
                <a:latin typeface="+mn-lt"/>
                <a:ea typeface="+mn-ea"/>
                <a:cs typeface="+mn-cs"/>
              </a:rPr>
              <a:t>, "Ozone UV spectroscopy. II. Absorption cross-sections and temperature dependence," J. Atmos. Chem. </a:t>
            </a:r>
            <a:r>
              <a:rPr lang="en-US" sz="1200" b="1" i="0" kern="1200" dirty="0" smtClean="0">
                <a:solidFill>
                  <a:schemeClr val="tx1"/>
                </a:solidFill>
                <a:latin typeface="+mn-lt"/>
                <a:ea typeface="+mn-ea"/>
                <a:cs typeface="+mn-cs"/>
              </a:rPr>
              <a:t>21</a:t>
            </a:r>
            <a:r>
              <a:rPr lang="en-US" sz="1200" b="0" i="0" kern="1200" dirty="0" smtClean="0">
                <a:solidFill>
                  <a:schemeClr val="tx1"/>
                </a:solidFill>
                <a:latin typeface="+mn-lt"/>
                <a:ea typeface="+mn-ea"/>
                <a:cs typeface="+mn-cs"/>
              </a:rPr>
              <a:t>, 263-273 (1995)</a:t>
            </a:r>
            <a:r>
              <a:rPr lang="en-US" sz="1200" b="0" i="0" kern="1200" baseline="0" dirty="0" smtClean="0">
                <a:solidFill>
                  <a:schemeClr val="tx1"/>
                </a:solidFill>
                <a:latin typeface="+mn-lt"/>
                <a:ea typeface="+mn-ea"/>
                <a:cs typeface="+mn-cs"/>
              </a:rPr>
              <a:t> and references therein.</a:t>
            </a:r>
            <a:endParaRPr lang="en-US" sz="1200" b="0" i="0" kern="1200" dirty="0" smtClean="0">
              <a:solidFill>
                <a:schemeClr val="tx1"/>
              </a:solidFill>
              <a:latin typeface="+mn-lt"/>
              <a:ea typeface="+mn-ea"/>
              <a:cs typeface="+mn-cs"/>
            </a:endParaRPr>
          </a:p>
          <a:p>
            <a:r>
              <a:rPr lang="en-US" dirty="0" smtClean="0"/>
              <a:t>Quadratic</a:t>
            </a:r>
            <a:r>
              <a:rPr lang="en-US" baseline="0" dirty="0" smtClean="0"/>
              <a:t> fit provided by D. </a:t>
            </a:r>
            <a:r>
              <a:rPr lang="en-US" baseline="0" dirty="0" err="1" smtClean="0"/>
              <a:t>Haffner</a:t>
            </a:r>
            <a:r>
              <a:rPr lang="en-US" baseline="0" dirty="0" smtClean="0"/>
              <a:t>.</a:t>
            </a:r>
          </a:p>
          <a:p>
            <a:r>
              <a:rPr lang="en-US" baseline="0" dirty="0" smtClean="0"/>
              <a:t>Figure by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10</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OMI</a:t>
            </a:r>
            <a:r>
              <a:rPr lang="en-US" baseline="0" dirty="0" smtClean="0"/>
              <a:t> results from </a:t>
            </a:r>
            <a:r>
              <a:rPr lang="en-US" dirty="0" smtClean="0">
                <a:hlinkClick r:id="rId3"/>
              </a:rPr>
              <a:t>http://toms.gsfc.nasa.gov/reflect/reflect_v8.html</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74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75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76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OMI</a:t>
            </a:r>
            <a:r>
              <a:rPr lang="en-US" baseline="0" dirty="0" smtClean="0"/>
              <a:t> results from </a:t>
            </a:r>
            <a:r>
              <a:rPr lang="en-US" dirty="0" smtClean="0">
                <a:hlinkClick r:id="rId3"/>
              </a:rPr>
              <a:t>http://toms.gsfc.nasa.gov/aerosols/aerosols_v8.html</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77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78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81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Figures</a:t>
            </a:r>
            <a:r>
              <a:rPr lang="en-US" sz="1200" baseline="0" dirty="0" smtClean="0"/>
              <a:t> from</a:t>
            </a:r>
            <a:r>
              <a:rPr lang="en-US" sz="1200" dirty="0" smtClean="0"/>
              <a:t> J. Niu.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82</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Bob Evans NOAA/ESRL</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85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Bob Evans NOAA/ESRL</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86</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DRs are Discrepancy</a:t>
            </a:r>
            <a:r>
              <a:rPr lang="en-US" baseline="0" dirty="0" smtClean="0"/>
              <a:t> Reports. They document problems and allow management of the resources and activities to resolve them. CCRs are Configuration Change Requests. </a:t>
            </a:r>
            <a:r>
              <a:rPr lang="en-US" baseline="0" smtClean="0"/>
              <a:t>They </a:t>
            </a:r>
            <a:r>
              <a:rPr lang="en-US" baseline="0" dirty="0" smtClean="0"/>
              <a:t>are provide </a:t>
            </a:r>
            <a:r>
              <a:rPr lang="en-US" baseline="0" smtClean="0"/>
              <a:t>the requests </a:t>
            </a:r>
            <a:r>
              <a:rPr lang="en-US" baseline="0" dirty="0" smtClean="0"/>
              <a:t>to implement the solutions.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87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3602CA09-9C54-4362-B34D-6F6B0F8BAB55}"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VIIRS Figure from </a:t>
            </a:r>
            <a:r>
              <a:rPr lang="en-US" dirty="0" smtClean="0">
                <a:hlinkClick r:id="rId3"/>
              </a:rPr>
              <a:t>http://www.nasa.gov/topics/earth/features/viirs-globe-east.html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Glint</a:t>
            </a:r>
            <a:r>
              <a:rPr lang="en-US" baseline="0" dirty="0" smtClean="0"/>
              <a:t> </a:t>
            </a:r>
            <a:r>
              <a:rPr lang="en-US" dirty="0" smtClean="0"/>
              <a:t>Figure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2EA736-53B0-46C7-AB26-E91B3FE6DBB5}" type="datetime1">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5EBCE-06F0-4AEA-BA36-2D32AB98A8B2}" type="datetime1">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E8E2C-8B70-4F3E-B462-95E6BB51BA4A}" type="datetime1">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Opt 2]">
    <p:spTree>
      <p:nvGrpSpPr>
        <p:cNvPr id="1" name=""/>
        <p:cNvGrpSpPr/>
        <p:nvPr/>
      </p:nvGrpSpPr>
      <p:grpSpPr>
        <a:xfrm>
          <a:off x="0" y="0"/>
          <a:ext cx="0" cy="0"/>
          <a:chOff x="0" y="0"/>
          <a:chExt cx="0" cy="0"/>
        </a:xfrm>
      </p:grpSpPr>
      <p:pic>
        <p:nvPicPr>
          <p:cNvPr id="11" name="Picture 10" descr="noc_performance_graphic[3].png"/>
          <p:cNvPicPr>
            <a:picLocks noChangeAspect="1"/>
          </p:cNvPicPr>
          <p:nvPr userDrawn="1"/>
        </p:nvPicPr>
        <p:blipFill>
          <a:blip r:embed="rId2" cstate="print"/>
          <a:srcRect l="66733"/>
          <a:stretch>
            <a:fillRect/>
          </a:stretch>
        </p:blipFill>
        <p:spPr>
          <a:xfrm>
            <a:off x="0" y="0"/>
            <a:ext cx="1394126" cy="6858000"/>
          </a:xfrm>
          <a:prstGeom prst="rect">
            <a:avLst/>
          </a:prstGeom>
        </p:spPr>
      </p:pic>
      <p:sp>
        <p:nvSpPr>
          <p:cNvPr id="13" name="Title 4"/>
          <p:cNvSpPr>
            <a:spLocks noGrp="1"/>
          </p:cNvSpPr>
          <p:nvPr>
            <p:ph type="ctrTitle" hasCustomPrompt="1"/>
          </p:nvPr>
        </p:nvSpPr>
        <p:spPr>
          <a:xfrm>
            <a:off x="1562100" y="1231163"/>
            <a:ext cx="7295369"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14"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15"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16"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17"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18" name="Picture 17"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19"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0"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1"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22"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23"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pic>
        <p:nvPicPr>
          <p:cNvPr id="24" name="Picture 23" descr="noc_blue_AI-01.png"/>
          <p:cNvPicPr>
            <a:picLocks noChangeAspect="1"/>
          </p:cNvPicPr>
          <p:nvPr userDrawn="1"/>
        </p:nvPicPr>
        <p:blipFill>
          <a:blip r:embed="rId4" cstate="print"/>
          <a:stretch>
            <a:fillRect/>
          </a:stretch>
        </p:blipFill>
        <p:spPr>
          <a:xfrm>
            <a:off x="1350259" y="469391"/>
            <a:ext cx="2169250" cy="6050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E81E9-D4BE-4826-8EFC-C6169B168F50}" type="datetime1">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01D54-BF9E-4486-8E7D-DE89D80A6D66}" type="datetime1">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AF39CC-6882-4314-ACA6-78A6EA655F5C}" type="datetime1">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AAE1E-E69E-44EB-AEC8-611A9C5D1282}" type="datetime1">
              <a:rPr lang="en-US" smtClean="0"/>
              <a:t>4/17/2013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524A1-A8F4-475B-833A-B95912D43A44}" type="datetime1">
              <a:rPr lang="en-US" smtClean="0"/>
              <a:t>4/17/2013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53219-0CD5-4EB7-A63F-0A8587E15597}" type="datetime1">
              <a:rPr lang="en-US" smtClean="0"/>
              <a:t>4/17/2013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0B1DB-952D-4337-99AA-4B9FE0AD85AA}" type="datetime1">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0EE7A-86AB-48CB-BA04-238EA63E3887}" type="datetime1">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209E6-6D2A-49BE-9A3A-88CAB88BFAE7}" type="datetime1">
              <a:rPr lang="en-US" smtClean="0"/>
              <a:t>4/17/2013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EA597-D671-40E4-B0A9-DB87D029A0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pp.gsfc.nasa.gov/science/sciencedocuments/ATBD_122011/474-00029_Rev-Baseline.pdf" TargetMode="External"/><Relationship Id="rId2" Type="http://schemas.openxmlformats.org/officeDocument/2006/relationships/hyperlink" Target="http://npp.gsfc.nasa.gov/documents.html" TargetMode="External"/><Relationship Id="rId1" Type="http://schemas.openxmlformats.org/officeDocument/2006/relationships/slideLayout" Target="../slideLayouts/slideLayout2.xml"/><Relationship Id="rId5" Type="http://schemas.openxmlformats.org/officeDocument/2006/relationships/hyperlink" Target="http://npp.gsfc.nasa.gov/science/sciencedocuments/CDFCB_122011/474-0001-04-02_Rev-Baseline.pdf" TargetMode="External"/><Relationship Id="rId4" Type="http://schemas.openxmlformats.org/officeDocument/2006/relationships/hyperlink" Target="http://npp.gsfc.nasa.gov/science/sciencedocuments/022012/474-00066_OAD-OMPS-TC-EDR-SW_RevA_20120127.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hyperlink" Target="http://www.star.nesdis.noaa.gov/icvs/PROD/proOMPSbeta.TOZ_OOTCO.ph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tar.nesdis.noaa.gov/icvs/PROD/proOMPSbeta.TOZ_INCTO.ph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8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star.nesdis.noaa.gov/icvs/PROD/proOMPSbeta.TOZ_OOTCO.php" TargetMode="External"/><Relationship Id="rId2" Type="http://schemas.openxmlformats.org/officeDocument/2006/relationships/hyperlink" Target="http://www.star.nesdis.noaa.gov/icvs/PROD/proOMPSbeta.TOZ_INCTO.php" TargetMode="External"/><Relationship Id="rId1" Type="http://schemas.openxmlformats.org/officeDocument/2006/relationships/slideLayout" Target="../slideLayouts/slideLayout2.xml"/><Relationship Id="rId4" Type="http://schemas.openxmlformats.org/officeDocument/2006/relationships/hyperlink" Target="http://www.star.nesdis.noaa.gov/icvs/PROD/proOMPSbeta.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npp.gsfc.nasa.gov/science/sciencedocuments/CDFCB_122011/474-00001-04-01_CDFCB-Vol4-Part1_Rev-_Block-1-1_31Mar2011.pdf" TargetMode="External"/><Relationship Id="rId2" Type="http://schemas.openxmlformats.org/officeDocument/2006/relationships/hyperlink" Target="http://npp.gsfc.nasa.gov/science/documents.html" TargetMode="External"/><Relationship Id="rId1" Type="http://schemas.openxmlformats.org/officeDocument/2006/relationships/slideLayout" Target="../slideLayouts/slideLayout2.xml"/><Relationship Id="rId4" Type="http://schemas.openxmlformats.org/officeDocument/2006/relationships/hyperlink" Target="http://npp.gsfc.nasa.gov/science/sciencedocuments/022012/474-00067_OAD-OMPS-NP-IP-SW_RevA_20120127.pdf"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9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3733800"/>
          </a:xfrm>
        </p:spPr>
        <p:txBody>
          <a:bodyPr>
            <a:normAutofit/>
          </a:bodyPr>
          <a:lstStyle/>
          <a:p>
            <a:r>
              <a:rPr lang="en-US" sz="3200" dirty="0" smtClean="0"/>
              <a:t>Findings for </a:t>
            </a:r>
            <a:r>
              <a:rPr lang="en-US" sz="3200" smtClean="0"/>
              <a:t>the OMPS </a:t>
            </a:r>
            <a:r>
              <a:rPr lang="en-US" sz="3200" dirty="0" smtClean="0"/>
              <a:t/>
            </a:r>
            <a:br>
              <a:rPr lang="en-US" sz="3200" dirty="0" smtClean="0"/>
            </a:br>
            <a:r>
              <a:rPr lang="en-US" sz="3200" dirty="0" smtClean="0"/>
              <a:t>Nadir Mapper 1</a:t>
            </a:r>
            <a:r>
              <a:rPr lang="en-US" sz="3200" baseline="30000" dirty="0" smtClean="0"/>
              <a:t>st</a:t>
            </a:r>
            <a:r>
              <a:rPr lang="en-US" sz="3200" dirty="0" smtClean="0"/>
              <a:t> Guess Total Column Ozone (INCTO)</a:t>
            </a:r>
            <a:br>
              <a:rPr lang="en-US" sz="3200" dirty="0" smtClean="0"/>
            </a:br>
            <a:r>
              <a:rPr lang="en-US" sz="3200" dirty="0" smtClean="0"/>
              <a:t>&amp;</a:t>
            </a:r>
            <a:br>
              <a:rPr lang="en-US" sz="3200" dirty="0" smtClean="0"/>
            </a:br>
            <a:r>
              <a:rPr lang="en-US" sz="3200" dirty="0" smtClean="0"/>
              <a:t>Nadir Mapper Total Column Ozone EDR (OOTCO) </a:t>
            </a:r>
            <a:br>
              <a:rPr lang="en-US" sz="3200" dirty="0" smtClean="0"/>
            </a:br>
            <a:r>
              <a:rPr lang="en-US" sz="3200" dirty="0" smtClean="0"/>
              <a:t>in </a:t>
            </a:r>
            <a:br>
              <a:rPr lang="en-US" sz="3200" dirty="0" smtClean="0"/>
            </a:br>
            <a:r>
              <a:rPr lang="en-US" sz="3200" dirty="0" smtClean="0"/>
              <a:t>Support of Promotion to Provisional Maturity </a:t>
            </a:r>
            <a:endParaRPr lang="en-US" sz="3200" dirty="0"/>
          </a:p>
        </p:txBody>
      </p:sp>
      <p:sp>
        <p:nvSpPr>
          <p:cNvPr id="3" name="Subtitle 2"/>
          <p:cNvSpPr>
            <a:spLocks noGrp="1"/>
          </p:cNvSpPr>
          <p:nvPr>
            <p:ph type="subTitle" idx="1"/>
          </p:nvPr>
        </p:nvSpPr>
        <p:spPr>
          <a:xfrm>
            <a:off x="1295400" y="4419600"/>
            <a:ext cx="6477000" cy="1219200"/>
          </a:xfrm>
        </p:spPr>
        <p:txBody>
          <a:bodyPr>
            <a:normAutofit fontScale="77500" lnSpcReduction="20000"/>
          </a:bodyPr>
          <a:lstStyle/>
          <a:p>
            <a:r>
              <a:rPr lang="en-US" dirty="0" smtClean="0">
                <a:solidFill>
                  <a:schemeClr val="tx1"/>
                </a:solidFill>
              </a:rPr>
              <a:t>Compiled by L. Flynn from </a:t>
            </a:r>
          </a:p>
          <a:p>
            <a:r>
              <a:rPr lang="en-US" dirty="0" smtClean="0">
                <a:solidFill>
                  <a:schemeClr val="tx1"/>
                </a:solidFill>
              </a:rPr>
              <a:t>JPSS and NPP OMPS Teams</a:t>
            </a:r>
          </a:p>
          <a:p>
            <a:r>
              <a:rPr lang="en-US" dirty="0" smtClean="0">
                <a:solidFill>
                  <a:schemeClr val="tx1"/>
                </a:solidFill>
              </a:rPr>
              <a:t>Last </a:t>
            </a:r>
            <a:r>
              <a:rPr lang="en-US" smtClean="0">
                <a:solidFill>
                  <a:schemeClr val="tx1"/>
                </a:solidFill>
              </a:rPr>
              <a:t>Updated March 16</a:t>
            </a:r>
            <a:r>
              <a:rPr lang="en-US" dirty="0" smtClean="0">
                <a:solidFill>
                  <a:schemeClr val="tx1"/>
                </a:solidFill>
              </a:rPr>
              <a:t>, 2013</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F5EA597-D671-40E4-B0A9-DB87D029A05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20000" contrast="40000"/>
          </a:blip>
          <a:srcRect/>
          <a:stretch>
            <a:fillRect/>
          </a:stretch>
        </p:blipFill>
        <p:spPr bwMode="auto">
          <a:xfrm>
            <a:off x="0" y="0"/>
            <a:ext cx="4267200" cy="348138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lum bright="-20000" contrast="40000"/>
          </a:blip>
          <a:srcRect/>
          <a:stretch>
            <a:fillRect/>
          </a:stretch>
        </p:blipFill>
        <p:spPr bwMode="auto">
          <a:xfrm>
            <a:off x="0" y="3275239"/>
            <a:ext cx="4343400" cy="3571875"/>
          </a:xfrm>
          <a:prstGeom prst="rect">
            <a:avLst/>
          </a:prstGeom>
          <a:noFill/>
          <a:ln w="9525">
            <a:noFill/>
            <a:miter lim="800000"/>
            <a:headEnd/>
            <a:tailEnd/>
          </a:ln>
        </p:spPr>
      </p:pic>
      <p:sp>
        <p:nvSpPr>
          <p:cNvPr id="6" name="Rectangle 5"/>
          <p:cNvSpPr/>
          <p:nvPr/>
        </p:nvSpPr>
        <p:spPr>
          <a:xfrm>
            <a:off x="4191000" y="381000"/>
            <a:ext cx="4572000" cy="5355312"/>
          </a:xfrm>
          <a:prstGeom prst="rect">
            <a:avLst/>
          </a:prstGeom>
        </p:spPr>
        <p:txBody>
          <a:bodyPr>
            <a:spAutoFit/>
          </a:bodyPr>
          <a:lstStyle/>
          <a:p>
            <a:r>
              <a:rPr lang="en-US" dirty="0" smtClean="0"/>
              <a:t>Ozone Absorption Cross Sections:</a:t>
            </a:r>
          </a:p>
          <a:p>
            <a:r>
              <a:rPr lang="en-US" dirty="0" smtClean="0"/>
              <a:t>Ozone has four main absorption bands in the ultraviolet, visible and near-infrared as follows: the Hartley bands from 200 nm to 310 nm, the Huggins bands from 310 nm to 380 nm, the </a:t>
            </a:r>
            <a:r>
              <a:rPr lang="en-US" dirty="0" err="1" smtClean="0"/>
              <a:t>Chappuis</a:t>
            </a:r>
            <a:r>
              <a:rPr lang="en-US" dirty="0" smtClean="0"/>
              <a:t> bands from 400 nm to 650 nm, and the </a:t>
            </a:r>
            <a:r>
              <a:rPr lang="en-US" dirty="0" err="1" smtClean="0"/>
              <a:t>Wulf</a:t>
            </a:r>
            <a:r>
              <a:rPr lang="en-US" dirty="0" smtClean="0"/>
              <a:t> bands from 600 nm to 1100 nm. The OMPS nadir telescope directs photons to two spectrometers, one with a wide, cross-track field-of-view (FOV) and spectral coverage in the Huggins ozone absorption bands, and the other with a smaller, nadir FOV and spectral coverage in the Hartley ozone absorption bands. Figures (a) and (b) show the ozone absorption cross-sections at a nominal atmospheric temperature for parts of these bands. These cross-sections are for -50</a:t>
            </a:r>
            <a:r>
              <a:rPr lang="en-US" dirty="0" smtClean="0">
                <a:latin typeface="Times New Roman"/>
                <a:cs typeface="Times New Roman"/>
              </a:rPr>
              <a:t>º</a:t>
            </a:r>
            <a:r>
              <a:rPr lang="en-US" dirty="0" smtClean="0"/>
              <a:t>C as estimated from a quadratic fit in temperature of the </a:t>
            </a:r>
            <a:r>
              <a:rPr lang="en-US" dirty="0" err="1" smtClean="0"/>
              <a:t>Brion-Daumont-Malicet</a:t>
            </a:r>
            <a:r>
              <a:rPr lang="en-US" dirty="0" smtClean="0"/>
              <a:t> data set.</a:t>
            </a:r>
            <a:endParaRPr lang="en-US" dirty="0"/>
          </a:p>
        </p:txBody>
      </p:sp>
      <p:sp>
        <p:nvSpPr>
          <p:cNvPr id="7" name="Rectangle 6"/>
          <p:cNvSpPr/>
          <p:nvPr/>
        </p:nvSpPr>
        <p:spPr>
          <a:xfrm>
            <a:off x="2819400" y="533400"/>
            <a:ext cx="436338" cy="369332"/>
          </a:xfrm>
          <a:prstGeom prst="rect">
            <a:avLst/>
          </a:prstGeom>
        </p:spPr>
        <p:txBody>
          <a:bodyPr wrap="none">
            <a:spAutoFit/>
          </a:bodyPr>
          <a:lstStyle/>
          <a:p>
            <a:r>
              <a:rPr lang="en-US" dirty="0" smtClean="0"/>
              <a:t>(a)</a:t>
            </a:r>
            <a:endParaRPr lang="en-US" dirty="0"/>
          </a:p>
        </p:txBody>
      </p:sp>
      <p:sp>
        <p:nvSpPr>
          <p:cNvPr id="8" name="Rectangle 7"/>
          <p:cNvSpPr/>
          <p:nvPr/>
        </p:nvSpPr>
        <p:spPr>
          <a:xfrm>
            <a:off x="2764062" y="3810000"/>
            <a:ext cx="447558" cy="369332"/>
          </a:xfrm>
          <a:prstGeom prst="rect">
            <a:avLst/>
          </a:prstGeom>
        </p:spPr>
        <p:txBody>
          <a:bodyPr wrap="none">
            <a:spAutoFit/>
          </a:bodyPr>
          <a:lstStyle/>
          <a:p>
            <a:r>
              <a:rPr lang="en-US" dirty="0" smtClean="0"/>
              <a:t>(b)</a:t>
            </a:r>
            <a:endParaRPr lang="en-US" dirty="0"/>
          </a:p>
        </p:txBody>
      </p:sp>
      <p:sp>
        <p:nvSpPr>
          <p:cNvPr id="9" name="Oval 217"/>
          <p:cNvSpPr>
            <a:spLocks noChangeArrowheads="1"/>
          </p:cNvSpPr>
          <p:nvPr/>
        </p:nvSpPr>
        <p:spPr bwMode="auto">
          <a:xfrm>
            <a:off x="2286000" y="1295400"/>
            <a:ext cx="1221037" cy="911485"/>
          </a:xfrm>
          <a:prstGeom prst="ellipse">
            <a:avLst/>
          </a:prstGeom>
          <a:noFill/>
          <a:ln w="9525" algn="ctr">
            <a:solidFill>
              <a:srgbClr val="FF0000"/>
            </a:solidFill>
            <a:round/>
            <a:headEnd/>
            <a:tailEnd/>
          </a:ln>
        </p:spPr>
        <p:txBody>
          <a:bodyPr/>
          <a:lstStyle/>
          <a:p>
            <a:pPr defTabSz="4806950"/>
            <a:endParaRPr lang="en-US" sz="1600" dirty="0"/>
          </a:p>
        </p:txBody>
      </p:sp>
      <p:sp>
        <p:nvSpPr>
          <p:cNvPr id="10" name="Text Box 103"/>
          <p:cNvSpPr txBox="1">
            <a:spLocks noChangeArrowheads="1"/>
          </p:cNvSpPr>
          <p:nvPr/>
        </p:nvSpPr>
        <p:spPr bwMode="auto">
          <a:xfrm>
            <a:off x="990600" y="1371600"/>
            <a:ext cx="1524000" cy="1015663"/>
          </a:xfrm>
          <a:prstGeom prst="rect">
            <a:avLst/>
          </a:prstGeom>
          <a:noFill/>
          <a:ln w="9525">
            <a:noFill/>
            <a:miter lim="800000"/>
            <a:headEnd/>
            <a:tailEnd/>
          </a:ln>
        </p:spPr>
        <p:txBody>
          <a:bodyPr wrap="square">
            <a:spAutoFit/>
          </a:bodyPr>
          <a:lstStyle/>
          <a:p>
            <a:pPr eaLnBrk="0" hangingPunct="0">
              <a:lnSpc>
                <a:spcPts val="2400"/>
              </a:lnSpc>
            </a:pPr>
            <a:r>
              <a:rPr lang="en-US" sz="2000" dirty="0" smtClean="0">
                <a:solidFill>
                  <a:srgbClr val="FF0000"/>
                </a:solidFill>
                <a:latin typeface="Times New Roman" pitchFamily="18" charset="0"/>
              </a:rPr>
              <a:t>Patterns in Ozone </a:t>
            </a:r>
          </a:p>
          <a:p>
            <a:pPr eaLnBrk="0" hangingPunct="0">
              <a:lnSpc>
                <a:spcPts val="2400"/>
              </a:lnSpc>
            </a:pPr>
            <a:r>
              <a:rPr lang="en-US" sz="2000" dirty="0" smtClean="0">
                <a:solidFill>
                  <a:srgbClr val="FF0000"/>
                </a:solidFill>
                <a:latin typeface="Times New Roman" pitchFamily="18" charset="0"/>
              </a:rPr>
              <a:t>Absorption </a:t>
            </a:r>
          </a:p>
        </p:txBody>
      </p:sp>
      <p:sp>
        <p:nvSpPr>
          <p:cNvPr id="11" name="Text Box 103"/>
          <p:cNvSpPr txBox="1">
            <a:spLocks noChangeArrowheads="1"/>
          </p:cNvSpPr>
          <p:nvPr/>
        </p:nvSpPr>
        <p:spPr bwMode="auto">
          <a:xfrm>
            <a:off x="2362200" y="4191000"/>
            <a:ext cx="1371600" cy="1323439"/>
          </a:xfrm>
          <a:prstGeom prst="rect">
            <a:avLst/>
          </a:prstGeom>
          <a:noFill/>
          <a:ln w="9525">
            <a:noFill/>
            <a:miter lim="800000"/>
            <a:headEnd/>
            <a:tailEnd/>
          </a:ln>
        </p:spPr>
        <p:txBody>
          <a:bodyPr wrap="square">
            <a:spAutoFit/>
          </a:bodyPr>
          <a:lstStyle/>
          <a:p>
            <a:pPr eaLnBrk="0" hangingPunct="0">
              <a:lnSpc>
                <a:spcPts val="2400"/>
              </a:lnSpc>
            </a:pPr>
            <a:r>
              <a:rPr lang="en-US" sz="2000" dirty="0" smtClean="0">
                <a:solidFill>
                  <a:srgbClr val="FF0000"/>
                </a:solidFill>
                <a:latin typeface="Times New Roman" pitchFamily="18" charset="0"/>
              </a:rPr>
              <a:t>Dramatic Increase in Ozone </a:t>
            </a:r>
          </a:p>
          <a:p>
            <a:pPr eaLnBrk="0" hangingPunct="0">
              <a:lnSpc>
                <a:spcPts val="2400"/>
              </a:lnSpc>
            </a:pPr>
            <a:r>
              <a:rPr lang="en-US" sz="2000" dirty="0" smtClean="0">
                <a:solidFill>
                  <a:srgbClr val="FF0000"/>
                </a:solidFill>
                <a:latin typeface="Times New Roman" pitchFamily="18" charset="0"/>
              </a:rPr>
              <a:t>Absorption </a:t>
            </a:r>
          </a:p>
        </p:txBody>
      </p:sp>
      <p:cxnSp>
        <p:nvCxnSpPr>
          <p:cNvPr id="12" name="Straight Arrow Connector 11"/>
          <p:cNvCxnSpPr/>
          <p:nvPr/>
        </p:nvCxnSpPr>
        <p:spPr>
          <a:xfrm flipH="1" flipV="1">
            <a:off x="2819400" y="5943600"/>
            <a:ext cx="990600" cy="38100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3" name="Slide Number Placeholder 12"/>
          <p:cNvSpPr>
            <a:spLocks noGrp="1"/>
          </p:cNvSpPr>
          <p:nvPr>
            <p:ph type="sldNum" sz="quarter" idx="12"/>
          </p:nvPr>
        </p:nvSpPr>
        <p:spPr/>
        <p:txBody>
          <a:bodyPr/>
          <a:lstStyle/>
          <a:p>
            <a:fld id="{DF5EA597-D671-40E4-B0A9-DB87D029A054}"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Mx6.3 Preview Analysis: Comparison of difference in total column ozone with cloud fraction</a:t>
            </a:r>
            <a:endParaRPr lang="en-US" dirty="0"/>
          </a:p>
        </p:txBody>
      </p:sp>
      <p:pic>
        <p:nvPicPr>
          <p:cNvPr id="5" name="Content Placeholder 4" descr="ipclfrac_deltaozbst_ipedr_20120921.png"/>
          <p:cNvPicPr>
            <a:picLocks noGrp="1" noChangeAspect="1"/>
          </p:cNvPicPr>
          <p:nvPr>
            <p:ph idx="1"/>
          </p:nvPr>
        </p:nvPicPr>
        <p:blipFill>
          <a:blip r:embed="rId2" cstate="print"/>
          <a:stretch>
            <a:fillRect/>
          </a:stretch>
        </p:blipFill>
        <p:spPr>
          <a:xfrm>
            <a:off x="1646162" y="1110540"/>
            <a:ext cx="5851677" cy="4388758"/>
          </a:xfrm>
          <a:ln>
            <a:solidFill>
              <a:schemeClr val="accent1"/>
            </a:solidFill>
          </a:ln>
        </p:spPr>
      </p:pic>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100</a:t>
            </a:fld>
            <a:endParaRPr lang="en-US" dirty="0"/>
          </a:p>
        </p:txBody>
      </p:sp>
      <p:sp>
        <p:nvSpPr>
          <p:cNvPr id="6" name="TextBox 5"/>
          <p:cNvSpPr txBox="1"/>
          <p:nvPr/>
        </p:nvSpPr>
        <p:spPr>
          <a:xfrm>
            <a:off x="472965" y="5587117"/>
            <a:ext cx="8429297" cy="1169551"/>
          </a:xfrm>
          <a:prstGeom prst="rect">
            <a:avLst/>
          </a:prstGeom>
          <a:noFill/>
          <a:ln>
            <a:solidFill>
              <a:schemeClr val="accent1"/>
            </a:solidFill>
          </a:ln>
        </p:spPr>
        <p:txBody>
          <a:bodyPr wrap="square" rtlCol="0">
            <a:spAutoFit/>
          </a:bodyPr>
          <a:lstStyle/>
          <a:p>
            <a:r>
              <a:rPr lang="en-US" sz="1400" dirty="0" smtClean="0"/>
              <a:t>While the differences in total column retrievals between the IP and EDR appear to be correlated (see slide 1), the comparison shown above does not qualitatively show a correlation.  Further statistical analysis needs to be done to determine if any correlation exists.  This analysis is based on only two orbits of data and may show a different trend when examined over a whole day.  (M. Novicki and B. Sen, NGAS)</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Times New Roman" pitchFamily="18" charset="0"/>
                <a:cs typeface="Times New Roman" pitchFamily="18" charset="0"/>
              </a:rPr>
              <a:t>OMPS Nadir Mapper Spectra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r>
              <a:rPr lang="en-US" dirty="0" smtClean="0">
                <a:latin typeface="Times New Roman" pitchFamily="18" charset="0"/>
                <a:cs typeface="Times New Roman" pitchFamily="18" charset="0"/>
              </a:rPr>
              <a:t>The plot at the top of the following slide shows a sample OMPS Nadir Mapper solar spectrum measured in January. The initial calibration, goniometry and wavelengths scales have been applied. Notice the </a:t>
            </a:r>
            <a:r>
              <a:rPr lang="en-US" dirty="0" err="1" smtClean="0">
                <a:latin typeface="Times New Roman" pitchFamily="18" charset="0"/>
                <a:cs typeface="Times New Roman" pitchFamily="18" charset="0"/>
              </a:rPr>
              <a:t>Fraunhofer</a:t>
            </a:r>
            <a:r>
              <a:rPr lang="en-US" dirty="0" smtClean="0">
                <a:latin typeface="Times New Roman" pitchFamily="18" charset="0"/>
                <a:cs typeface="Times New Roman" pitchFamily="18" charset="0"/>
              </a:rPr>
              <a:t> lines, e.g., a deep one near 360 nm.</a:t>
            </a:r>
          </a:p>
          <a:p>
            <a:r>
              <a:rPr lang="en-US" dirty="0" smtClean="0">
                <a:latin typeface="Times New Roman" pitchFamily="18" charset="0"/>
                <a:cs typeface="Times New Roman" pitchFamily="18" charset="0"/>
              </a:rPr>
              <a:t>The plot in the middle shows a sample spectrum for the Earth View data for the nadir field-of view.</a:t>
            </a:r>
          </a:p>
          <a:p>
            <a:r>
              <a:rPr lang="en-US" dirty="0" smtClean="0">
                <a:latin typeface="Times New Roman" pitchFamily="18" charset="0"/>
                <a:cs typeface="Times New Roman" pitchFamily="18" charset="0"/>
              </a:rPr>
              <a:t>The plot on the bottom shows the ratio of the first two spectra. Notice that much of the structure in the solar spectrum cancels out in the ration. Also notice the variations between 320 and 330 nm produced by differential ozone absorption with wavelength as illustrated in the Figure (a) from two slides earlier.</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F5EA597-D671-40E4-B0A9-DB87D029A05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9"/>
          <p:cNvPicPr>
            <a:picLocks noChangeAspect="1" noChangeArrowheads="1"/>
          </p:cNvPicPr>
          <p:nvPr/>
        </p:nvPicPr>
        <p:blipFill>
          <a:blip r:embed="rId2" cstate="print">
            <a:lum bright="-20000" contrast="40000"/>
          </a:blip>
          <a:srcRect/>
          <a:stretch>
            <a:fillRect/>
          </a:stretch>
        </p:blipFill>
        <p:spPr bwMode="auto">
          <a:xfrm>
            <a:off x="457200" y="424630"/>
            <a:ext cx="7848599" cy="6280970"/>
          </a:xfrm>
          <a:prstGeom prst="rect">
            <a:avLst/>
          </a:prstGeom>
          <a:noFill/>
          <a:ln w="9525">
            <a:noFill/>
            <a:miter lim="800000"/>
            <a:headEnd/>
            <a:tailEnd/>
          </a:ln>
        </p:spPr>
      </p:pic>
      <p:sp>
        <p:nvSpPr>
          <p:cNvPr id="5" name="Text Box 103"/>
          <p:cNvSpPr txBox="1">
            <a:spLocks noChangeArrowheads="1"/>
          </p:cNvSpPr>
          <p:nvPr/>
        </p:nvSpPr>
        <p:spPr bwMode="auto">
          <a:xfrm>
            <a:off x="3220215" y="1428690"/>
            <a:ext cx="2266185"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Solar Irradiance</a:t>
            </a:r>
          </a:p>
        </p:txBody>
      </p:sp>
      <p:sp>
        <p:nvSpPr>
          <p:cNvPr id="6" name="Text Box 103"/>
          <p:cNvSpPr txBox="1">
            <a:spLocks noChangeArrowheads="1"/>
          </p:cNvSpPr>
          <p:nvPr/>
        </p:nvSpPr>
        <p:spPr bwMode="auto">
          <a:xfrm>
            <a:off x="3448815" y="3409890"/>
            <a:ext cx="2266185"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Earth Radiance</a:t>
            </a:r>
          </a:p>
        </p:txBody>
      </p:sp>
      <p:sp>
        <p:nvSpPr>
          <p:cNvPr id="7" name="Text Box 103"/>
          <p:cNvSpPr txBox="1">
            <a:spLocks noChangeArrowheads="1"/>
          </p:cNvSpPr>
          <p:nvPr/>
        </p:nvSpPr>
        <p:spPr bwMode="auto">
          <a:xfrm>
            <a:off x="2900727" y="5543490"/>
            <a:ext cx="3347673"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Radiance/Irradiance Ratio</a:t>
            </a:r>
          </a:p>
        </p:txBody>
      </p:sp>
      <p:sp>
        <p:nvSpPr>
          <p:cNvPr id="8" name="Oval 217"/>
          <p:cNvSpPr>
            <a:spLocks noChangeArrowheads="1"/>
          </p:cNvSpPr>
          <p:nvPr/>
        </p:nvSpPr>
        <p:spPr bwMode="auto">
          <a:xfrm>
            <a:off x="1600200" y="4879715"/>
            <a:ext cx="1221037" cy="606685"/>
          </a:xfrm>
          <a:prstGeom prst="ellipse">
            <a:avLst/>
          </a:prstGeom>
          <a:noFill/>
          <a:ln w="9525" algn="ctr">
            <a:solidFill>
              <a:srgbClr val="FF0000"/>
            </a:solidFill>
            <a:round/>
            <a:headEnd/>
            <a:tailEnd/>
          </a:ln>
        </p:spPr>
        <p:txBody>
          <a:bodyPr/>
          <a:lstStyle/>
          <a:p>
            <a:pPr defTabSz="4806950"/>
            <a:endParaRPr lang="en-US" sz="1600" dirty="0"/>
          </a:p>
        </p:txBody>
      </p:sp>
      <p:sp>
        <p:nvSpPr>
          <p:cNvPr id="9" name="Text Box 103"/>
          <p:cNvSpPr txBox="1">
            <a:spLocks noChangeArrowheads="1"/>
          </p:cNvSpPr>
          <p:nvPr/>
        </p:nvSpPr>
        <p:spPr bwMode="auto">
          <a:xfrm>
            <a:off x="2895600" y="5010090"/>
            <a:ext cx="3347673"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FF0000"/>
                </a:solidFill>
                <a:latin typeface="Times New Roman" pitchFamily="18" charset="0"/>
              </a:rPr>
              <a:t>Ozone Absorption Features</a:t>
            </a:r>
          </a:p>
        </p:txBody>
      </p:sp>
      <p:sp>
        <p:nvSpPr>
          <p:cNvPr id="10" name="Oval 219"/>
          <p:cNvSpPr>
            <a:spLocks noChangeArrowheads="1"/>
          </p:cNvSpPr>
          <p:nvPr/>
        </p:nvSpPr>
        <p:spPr bwMode="auto">
          <a:xfrm>
            <a:off x="5257800" y="917315"/>
            <a:ext cx="889612" cy="606685"/>
          </a:xfrm>
          <a:prstGeom prst="ellipse">
            <a:avLst/>
          </a:prstGeom>
          <a:noFill/>
          <a:ln w="9525" algn="ctr">
            <a:solidFill>
              <a:srgbClr val="FF0000"/>
            </a:solidFill>
            <a:round/>
            <a:headEnd/>
            <a:tailEnd/>
          </a:ln>
        </p:spPr>
        <p:txBody>
          <a:bodyPr/>
          <a:lstStyle/>
          <a:p>
            <a:pPr defTabSz="4806950"/>
            <a:endParaRPr lang="en-US" sz="1600" dirty="0"/>
          </a:p>
        </p:txBody>
      </p:sp>
      <p:sp>
        <p:nvSpPr>
          <p:cNvPr id="11" name="Text Box 103"/>
          <p:cNvSpPr txBox="1">
            <a:spLocks noChangeArrowheads="1"/>
          </p:cNvSpPr>
          <p:nvPr/>
        </p:nvSpPr>
        <p:spPr bwMode="auto">
          <a:xfrm>
            <a:off x="6219939" y="1123890"/>
            <a:ext cx="1552461"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FF0000"/>
                </a:solidFill>
                <a:latin typeface="Times New Roman" pitchFamily="18" charset="0"/>
              </a:rPr>
              <a:t>Solar Line</a:t>
            </a:r>
          </a:p>
        </p:txBody>
      </p:sp>
      <p:sp>
        <p:nvSpPr>
          <p:cNvPr id="12" name="Text Box 103"/>
          <p:cNvSpPr txBox="1">
            <a:spLocks noChangeArrowheads="1"/>
          </p:cNvSpPr>
          <p:nvPr/>
        </p:nvSpPr>
        <p:spPr bwMode="auto">
          <a:xfrm>
            <a:off x="1130148" y="0"/>
            <a:ext cx="7099452" cy="400110"/>
          </a:xfrm>
          <a:prstGeom prst="rect">
            <a:avLst/>
          </a:prstGeom>
          <a:noFill/>
          <a:ln w="9525">
            <a:noFill/>
            <a:miter lim="800000"/>
            <a:headEnd/>
            <a:tailEnd/>
          </a:ln>
        </p:spPr>
        <p:txBody>
          <a:bodyPr wrap="square">
            <a:spAutoFit/>
          </a:bodyPr>
          <a:lstStyle/>
          <a:p>
            <a:pPr eaLnBrk="0" hangingPunct="0"/>
            <a:r>
              <a:rPr lang="en-US" sz="2000" dirty="0">
                <a:solidFill>
                  <a:srgbClr val="000000"/>
                </a:solidFill>
                <a:latin typeface="Times New Roman" pitchFamily="18" charset="0"/>
              </a:rPr>
              <a:t>Typical spectra from 310 to 380 nm for OMPS Nadir </a:t>
            </a:r>
            <a:r>
              <a:rPr lang="en-US" sz="2000" dirty="0" smtClean="0">
                <a:solidFill>
                  <a:srgbClr val="000000"/>
                </a:solidFill>
                <a:latin typeface="Times New Roman" pitchFamily="18" charset="0"/>
              </a:rPr>
              <a:t>Mapper</a:t>
            </a:r>
            <a:endParaRPr lang="en-US" sz="2000" dirty="0">
              <a:solidFill>
                <a:srgbClr val="000000"/>
              </a:solidFill>
              <a:latin typeface="Times New Roman" pitchFamily="18" charset="0"/>
            </a:endParaRPr>
          </a:p>
        </p:txBody>
      </p:sp>
      <p:sp>
        <p:nvSpPr>
          <p:cNvPr id="13" name="TextBox 12"/>
          <p:cNvSpPr txBox="1"/>
          <p:nvPr/>
        </p:nvSpPr>
        <p:spPr>
          <a:xfrm>
            <a:off x="3581400" y="6400800"/>
            <a:ext cx="1717201" cy="369332"/>
          </a:xfrm>
          <a:prstGeom prst="rect">
            <a:avLst/>
          </a:prstGeom>
          <a:solidFill>
            <a:schemeClr val="bg1"/>
          </a:solidFill>
        </p:spPr>
        <p:txBody>
          <a:bodyPr wrap="none" rtlCol="0">
            <a:spAutoFit/>
          </a:bodyPr>
          <a:lstStyle/>
          <a:p>
            <a:r>
              <a:rPr lang="en-US" dirty="0" smtClean="0"/>
              <a:t>Wavelength, nm</a:t>
            </a:r>
            <a:endParaRPr lang="en-US" dirty="0"/>
          </a:p>
        </p:txBody>
      </p:sp>
      <p:sp>
        <p:nvSpPr>
          <p:cNvPr id="14" name="TextBox 13"/>
          <p:cNvSpPr txBox="1"/>
          <p:nvPr/>
        </p:nvSpPr>
        <p:spPr>
          <a:xfrm>
            <a:off x="609600" y="6248400"/>
            <a:ext cx="535724" cy="369332"/>
          </a:xfrm>
          <a:prstGeom prst="rect">
            <a:avLst/>
          </a:prstGeom>
          <a:solidFill>
            <a:schemeClr val="bg1"/>
          </a:solidFill>
        </p:spPr>
        <p:txBody>
          <a:bodyPr wrap="none" rtlCol="0">
            <a:spAutoFit/>
          </a:bodyPr>
          <a:lstStyle/>
          <a:p>
            <a:r>
              <a:rPr lang="en-US" dirty="0" smtClean="0"/>
              <a:t>310</a:t>
            </a:r>
            <a:endParaRPr lang="en-US" dirty="0"/>
          </a:p>
        </p:txBody>
      </p:sp>
      <p:sp>
        <p:nvSpPr>
          <p:cNvPr id="15" name="TextBox 14"/>
          <p:cNvSpPr txBox="1"/>
          <p:nvPr/>
        </p:nvSpPr>
        <p:spPr>
          <a:xfrm>
            <a:off x="7682990" y="6248400"/>
            <a:ext cx="535724" cy="369332"/>
          </a:xfrm>
          <a:prstGeom prst="rect">
            <a:avLst/>
          </a:prstGeom>
          <a:solidFill>
            <a:schemeClr val="bg1"/>
          </a:solidFill>
        </p:spPr>
        <p:txBody>
          <a:bodyPr wrap="none" rtlCol="0">
            <a:spAutoFit/>
          </a:bodyPr>
          <a:lstStyle/>
          <a:p>
            <a:r>
              <a:rPr lang="en-US" dirty="0" smtClean="0"/>
              <a:t>380</a:t>
            </a:r>
            <a:endParaRPr lang="en-US" dirty="0"/>
          </a:p>
        </p:txBody>
      </p:sp>
      <p:sp>
        <p:nvSpPr>
          <p:cNvPr id="16" name="Slide Number Placeholder 15"/>
          <p:cNvSpPr>
            <a:spLocks noGrp="1"/>
          </p:cNvSpPr>
          <p:nvPr>
            <p:ph type="sldNum" sz="quarter" idx="12"/>
          </p:nvPr>
        </p:nvSpPr>
        <p:spPr/>
        <p:txBody>
          <a:bodyPr/>
          <a:lstStyle/>
          <a:p>
            <a:fld id="{DF5EA597-D671-40E4-B0A9-DB87D029A05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15962"/>
          </a:xfrm>
        </p:spPr>
        <p:txBody>
          <a:bodyPr>
            <a:normAutofit/>
          </a:bodyPr>
          <a:lstStyle/>
          <a:p>
            <a:r>
              <a:rPr lang="en-US" sz="3600" dirty="0" smtClean="0"/>
              <a:t>Caveats for OMPS NM Earth-View SDR SOMTC</a:t>
            </a:r>
            <a:endParaRPr lang="en-US" sz="3600" dirty="0"/>
          </a:p>
        </p:txBody>
      </p:sp>
      <p:sp>
        <p:nvSpPr>
          <p:cNvPr id="3" name="Content Placeholder 2"/>
          <p:cNvSpPr>
            <a:spLocks noGrp="1"/>
          </p:cNvSpPr>
          <p:nvPr>
            <p:ph idx="1"/>
          </p:nvPr>
        </p:nvSpPr>
        <p:spPr>
          <a:xfrm>
            <a:off x="457200" y="838200"/>
            <a:ext cx="8458200" cy="5638800"/>
          </a:xfrm>
        </p:spPr>
        <p:txBody>
          <a:bodyPr>
            <a:normAutofit fontScale="62500" lnSpcReduction="20000"/>
          </a:bodyPr>
          <a:lstStyle/>
          <a:p>
            <a:pPr lvl="0"/>
            <a:r>
              <a:rPr lang="en-US" dirty="0" smtClean="0"/>
              <a:t>The OMPS NM and NP dark will be updated weekly. This can result in small but systematic positive bias (higher than truth) in SDR. For NM, the bias is negligible for most wavelength. In rare cases where signals are extreme weak, such as near the terminator and for wavelength shorter than 305 nm, the bias can reach 0.2%. For NP, the bias generally decreases with wavelength, from as much as 0.02% for wavelengths shorter than 255 nm and down to 0.002% for wavelengths longer than 285 nm.</a:t>
            </a:r>
          </a:p>
          <a:p>
            <a:pPr lvl="0"/>
            <a:r>
              <a:rPr lang="en-US" dirty="0" smtClean="0"/>
              <a:t>The spectral solar irradiances have been updated with on-orbit measurements for both NM and NP. Further analysis and update of Day One solar irradiance may be provided in future. These preliminary and additional updates of Day One solar have been planned before launch as part of normal calibration update.</a:t>
            </a:r>
          </a:p>
          <a:p>
            <a:pPr lvl="0"/>
            <a:r>
              <a:rPr lang="en-US" dirty="0" smtClean="0"/>
              <a:t>The wavelength scales for the OMPS NM and NP for both Earth and solar spectra have been updated with on-orbit measurements. The adjustments were somehow larger than expected from pre-launch thermal analysis. We will monitor and re-evaluate periodically.</a:t>
            </a:r>
          </a:p>
          <a:p>
            <a:pPr lvl="0"/>
            <a:r>
              <a:rPr lang="en-US" dirty="0" smtClean="0"/>
              <a:t>Out-of-band stray light was expected before launch and confirmed after launch for the OMPS NM, especially for wavelength less than 305 nm. The impact can be severe, up to 5%, but limited to wavelength less than 310 nm that are less critical for ozone retrieval.  Improvements to the stray light correction will be a continuing effort in the coming months.</a:t>
            </a:r>
          </a:p>
        </p:txBody>
      </p:sp>
      <p:sp>
        <p:nvSpPr>
          <p:cNvPr id="4" name="Slide Number Placeholder 3"/>
          <p:cNvSpPr>
            <a:spLocks noGrp="1"/>
          </p:cNvSpPr>
          <p:nvPr>
            <p:ph type="sldNum" sz="quarter" idx="12"/>
          </p:nvPr>
        </p:nvSpPr>
        <p:spPr/>
        <p:txBody>
          <a:bodyPr/>
          <a:lstStyle/>
          <a:p>
            <a:fld id="{DF5EA597-D671-40E4-B0A9-DB87D029A05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SDR Requirements and Performance</a:t>
            </a:r>
            <a:endParaRPr lang="en-US" dirty="0"/>
          </a:p>
        </p:txBody>
      </p:sp>
      <p:graphicFrame>
        <p:nvGraphicFramePr>
          <p:cNvPr id="4" name="Content Placeholder 3"/>
          <p:cNvGraphicFramePr>
            <a:graphicFrameLocks noGrp="1"/>
          </p:cNvGraphicFramePr>
          <p:nvPr>
            <p:ph idx="1"/>
          </p:nvPr>
        </p:nvGraphicFramePr>
        <p:xfrm>
          <a:off x="457201" y="1232933"/>
          <a:ext cx="8153399" cy="5066013"/>
        </p:xfrm>
        <a:graphic>
          <a:graphicData uri="http://schemas.openxmlformats.org/drawingml/2006/table">
            <a:tbl>
              <a:tblPr/>
              <a:tblGrid>
                <a:gridCol w="3846811"/>
                <a:gridCol w="1839112"/>
                <a:gridCol w="2467476"/>
              </a:tblGrid>
              <a:tr h="691662">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Requirements</a:t>
                      </a:r>
                      <a:endParaRPr lang="en-US" sz="1800">
                        <a:solidFill>
                          <a:srgbClr val="31849B"/>
                        </a:solidFill>
                        <a:latin typeface="Times New Roman"/>
                        <a:ea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Specification or Prediction</a:t>
                      </a:r>
                      <a:endParaRPr lang="en-US" sz="1800">
                        <a:solidFill>
                          <a:srgbClr val="31849B"/>
                        </a:solidFill>
                        <a:latin typeface="Times New Roman"/>
                        <a:ea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On-Orbit Performance</a:t>
                      </a:r>
                      <a:endParaRPr lang="en-US" sz="1800">
                        <a:solidFill>
                          <a:srgbClr val="31849B"/>
                        </a:solidFill>
                        <a:latin typeface="Times New Roman"/>
                        <a:ea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45831">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Non-linearity Knowledge</a:t>
                      </a:r>
                      <a:r>
                        <a:rPr lang="en-US" sz="1800"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 0.5%</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~0.1%</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345831">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Non-linearity</a:t>
                      </a:r>
                      <a:r>
                        <a:rPr lang="en-US" sz="1800"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 2% full well</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 0.46%</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r>
              <a:tr h="345831">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On-orbit Wavelength Calibration</a:t>
                      </a:r>
                      <a:r>
                        <a:rPr lang="en-US" sz="1800"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 0.01 nm</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average ~0.01 nm RMS</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r>
              <a:tr h="345831">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Stray Light NM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 2</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average ~± 2%</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r>
              <a:tr h="345831">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Intra-Orbit Wavelength Stability</a:t>
                      </a:r>
                      <a:r>
                        <a:rPr lang="en-US" sz="1800"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&lt;0.02 nm</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 0.013 nm</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r>
              <a:tr h="345831">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SNR</a:t>
                      </a:r>
                      <a:r>
                        <a:rPr lang="en-US" sz="1800"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&gt;1000</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&gt; 1000 from SV and EV</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r>
              <a:tr h="345831">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Inter-Orbital Thermal Wavelength Shift</a:t>
                      </a:r>
                      <a:r>
                        <a:rPr lang="en-US" sz="1800"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&lt;0.02 nm</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&lt;0.013 nm</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r>
              <a:tr h="345831">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CCD Read Noise</a:t>
                      </a:r>
                      <a:r>
                        <a:rPr lang="en-US" sz="1800"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&lt;60 –e RMS</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 25 –e RMS</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r>
              <a:tr h="345831">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Detector Gain</a:t>
                      </a:r>
                      <a:r>
                        <a:rPr lang="en-US" sz="1800"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&gt;46</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~42</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solidFill>
                      <a:srgbClr val="D2EAF1"/>
                    </a:solidFill>
                  </a:tcPr>
                </a:tc>
              </a:tr>
              <a:tr h="345831">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Absolute Irradiance Calibration Accuracy</a:t>
                      </a:r>
                      <a:r>
                        <a:rPr lang="en-US" sz="1800"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 7%</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5%</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a:noFill/>
                    </a:lnB>
                  </a:tcPr>
                </a:tc>
              </a:tr>
              <a:tr h="345831">
                <a:tc>
                  <a:txBody>
                    <a:bodyPr/>
                    <a:lstStyle/>
                    <a:p>
                      <a:pPr marL="0" marR="0" algn="ctr">
                        <a:lnSpc>
                          <a:spcPct val="115000"/>
                        </a:lnSpc>
                        <a:spcBef>
                          <a:spcPts val="0"/>
                        </a:spcBef>
                        <a:spcAft>
                          <a:spcPts val="0"/>
                        </a:spcAft>
                      </a:pPr>
                      <a:r>
                        <a:rPr lang="en-US" sz="1800" kern="1200">
                          <a:solidFill>
                            <a:srgbClr val="000000"/>
                          </a:solidFill>
                          <a:latin typeface="Times New Roman"/>
                          <a:ea typeface="Times New Roman"/>
                        </a:rPr>
                        <a:t>Absolute Radiance Calibration Accuracy</a:t>
                      </a:r>
                      <a:r>
                        <a:rPr lang="en-US" sz="1800"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b="1" kern="1200">
                          <a:solidFill>
                            <a:srgbClr val="000000"/>
                          </a:solidFill>
                          <a:latin typeface="Times New Roman"/>
                          <a:ea typeface="Times New Roman"/>
                        </a:rPr>
                        <a:t>&lt; 8%</a:t>
                      </a:r>
                      <a:r>
                        <a:rPr lang="en-US" sz="1800" b="1" kern="1200">
                          <a:solidFill>
                            <a:srgbClr val="000000"/>
                          </a:solidFill>
                          <a:latin typeface="Times New Roman"/>
                          <a:ea typeface="Calibri"/>
                        </a:rPr>
                        <a:t> </a:t>
                      </a:r>
                      <a:endParaRPr lang="en-US" sz="1800">
                        <a:solidFill>
                          <a:srgbClr val="31849B"/>
                        </a:solidFill>
                        <a:latin typeface="Times New Roman"/>
                        <a:ea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b="1" kern="1200" dirty="0">
                          <a:solidFill>
                            <a:srgbClr val="000000"/>
                          </a:solidFill>
                          <a:latin typeface="Times New Roman"/>
                          <a:ea typeface="Times New Roman"/>
                        </a:rPr>
                        <a:t>&lt; 5%</a:t>
                      </a:r>
                      <a:r>
                        <a:rPr lang="en-US" sz="1800" b="1" kern="1200" dirty="0">
                          <a:solidFill>
                            <a:srgbClr val="000000"/>
                          </a:solidFill>
                          <a:latin typeface="Times New Roman"/>
                          <a:ea typeface="Calibri"/>
                        </a:rPr>
                        <a:t> </a:t>
                      </a:r>
                      <a:endParaRPr lang="en-US" sz="1800" dirty="0">
                        <a:solidFill>
                          <a:srgbClr val="31849B"/>
                        </a:solidFill>
                        <a:latin typeface="Times New Roman"/>
                        <a:ea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 name="Slide Number Placeholder 4"/>
          <p:cNvSpPr>
            <a:spLocks noGrp="1"/>
          </p:cNvSpPr>
          <p:nvPr>
            <p:ph type="sldNum" sz="quarter" idx="12"/>
          </p:nvPr>
        </p:nvSpPr>
        <p:spPr/>
        <p:txBody>
          <a:bodyPr/>
          <a:lstStyle/>
          <a:p>
            <a:fld id="{DF5EA597-D671-40E4-B0A9-DB87D029A05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533399"/>
          <a:ext cx="7620000" cy="6019800"/>
        </p:xfrm>
        <a:graphic>
          <a:graphicData uri="http://schemas.openxmlformats.org/drawingml/2006/table">
            <a:tbl>
              <a:tblPr/>
              <a:tblGrid>
                <a:gridCol w="1061013"/>
                <a:gridCol w="6558987"/>
              </a:tblGrid>
              <a:tr h="300990">
                <a:tc>
                  <a:txBody>
                    <a:bodyPr/>
                    <a:lstStyle/>
                    <a:p>
                      <a:pPr marL="0" marR="0" algn="ctr">
                        <a:spcBef>
                          <a:spcPts val="0"/>
                        </a:spcBef>
                        <a:spcAft>
                          <a:spcPts val="0"/>
                        </a:spcAft>
                      </a:pPr>
                      <a:r>
                        <a:rPr lang="en-US" sz="1200" b="1" dirty="0">
                          <a:latin typeface="Times New Roman"/>
                          <a:ea typeface="SimSun"/>
                        </a:rPr>
                        <a:t>DR #</a:t>
                      </a:r>
                      <a:endParaRPr lang="en-US" sz="1200" dirty="0">
                        <a:latin typeface="Times New Roman"/>
                        <a:ea typeface="SimSu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200" b="1">
                          <a:latin typeface="Times New Roman"/>
                          <a:ea typeface="SimSun"/>
                        </a:rPr>
                        <a:t>Short Description</a:t>
                      </a:r>
                      <a:endParaRPr lang="en-US" sz="1200">
                        <a:latin typeface="Times New Roman"/>
                        <a:ea typeface="SimSu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300990">
                <a:tc>
                  <a:txBody>
                    <a:bodyPr/>
                    <a:lstStyle/>
                    <a:p>
                      <a:pPr marL="0" marR="0" algn="ctr">
                        <a:spcBef>
                          <a:spcPts val="0"/>
                        </a:spcBef>
                        <a:spcAft>
                          <a:spcPts val="0"/>
                        </a:spcAft>
                      </a:pPr>
                      <a:r>
                        <a:rPr lang="en-US" sz="1600" dirty="0" smtClean="0">
                          <a:latin typeface="Times New Roman"/>
                          <a:ea typeface="SimSun"/>
                        </a:rPr>
                        <a:t>7053</a:t>
                      </a:r>
                      <a:endParaRPr lang="en-US" sz="1600" dirty="0">
                        <a:latin typeface="Times New Roman"/>
                        <a:ea typeface="SimSu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1600" dirty="0" smtClean="0">
                          <a:latin typeface="Times New Roman"/>
                          <a:ea typeface="SimSun"/>
                        </a:rPr>
                        <a:t>TC Dark</a:t>
                      </a:r>
                      <a:r>
                        <a:rPr lang="en-US" sz="1600" baseline="0" dirty="0" smtClean="0">
                          <a:latin typeface="Times New Roman"/>
                          <a:ea typeface="SimSun"/>
                        </a:rPr>
                        <a:t> table updates for SAA</a:t>
                      </a:r>
                      <a:endParaRPr lang="en-US" sz="1600" dirty="0">
                        <a:latin typeface="Times New Roman"/>
                        <a:ea typeface="SimSu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r h="300990">
                <a:tc>
                  <a:txBody>
                    <a:bodyPr/>
                    <a:lstStyle/>
                    <a:p>
                      <a:pPr marL="0" marR="0" algn="ctr">
                        <a:spcBef>
                          <a:spcPts val="0"/>
                        </a:spcBef>
                        <a:spcAft>
                          <a:spcPts val="0"/>
                        </a:spcAft>
                      </a:pPr>
                      <a:r>
                        <a:rPr lang="en-US" sz="1600" dirty="0">
                          <a:latin typeface="Times New Roman"/>
                          <a:ea typeface="SimSun"/>
                        </a:rPr>
                        <a:t>4978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1600" dirty="0">
                          <a:latin typeface="Times New Roman"/>
                          <a:ea typeface="SimSun"/>
                        </a:rPr>
                        <a:t>TC EDR fails for Sample Table with extra pixel column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00990">
                <a:tc>
                  <a:txBody>
                    <a:bodyPr/>
                    <a:lstStyle/>
                    <a:p>
                      <a:pPr marL="0" marR="0" algn="ctr">
                        <a:spcBef>
                          <a:spcPts val="0"/>
                        </a:spcBef>
                        <a:spcAft>
                          <a:spcPts val="0"/>
                        </a:spcAft>
                      </a:pPr>
                      <a:r>
                        <a:rPr lang="en-US" sz="1600">
                          <a:latin typeface="Times New Roman"/>
                          <a:ea typeface="SimSun"/>
                        </a:rPr>
                        <a:t>4951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1600">
                          <a:latin typeface="Times New Roman"/>
                          <a:ea typeface="SimSun"/>
                        </a:rPr>
                        <a:t>Large error in TLE geo calculation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00990">
                <a:tc>
                  <a:txBody>
                    <a:bodyPr/>
                    <a:lstStyle/>
                    <a:p>
                      <a:pPr marL="0" marR="0" algn="ctr">
                        <a:spcBef>
                          <a:spcPts val="0"/>
                        </a:spcBef>
                        <a:spcAft>
                          <a:spcPts val="0"/>
                        </a:spcAft>
                      </a:pPr>
                      <a:r>
                        <a:rPr lang="en-US" sz="1600">
                          <a:latin typeface="Times New Roman"/>
                          <a:ea typeface="SimSun"/>
                        </a:rPr>
                        <a:t>4927</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pPr>
                      <a:r>
                        <a:rPr lang="en-US" sz="1600">
                          <a:latin typeface="Times New Roman"/>
                          <a:ea typeface="SimSun"/>
                        </a:rPr>
                        <a:t>FT document 474-00181 need update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00990">
                <a:tc>
                  <a:txBody>
                    <a:bodyPr/>
                    <a:lstStyle/>
                    <a:p>
                      <a:pPr marL="0" marR="0" algn="ctr">
                        <a:spcBef>
                          <a:spcPts val="0"/>
                        </a:spcBef>
                        <a:spcAft>
                          <a:spcPts val="0"/>
                        </a:spcAft>
                      </a:pPr>
                      <a:r>
                        <a:rPr lang="en-US" sz="1600">
                          <a:latin typeface="Times New Roman"/>
                          <a:ea typeface="SimSun"/>
                        </a:rPr>
                        <a:t>4920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1600">
                          <a:latin typeface="Times New Roman"/>
                          <a:ea typeface="SimSun"/>
                        </a:rPr>
                        <a:t>Indicate Graceful Degradation mode when using TLE geolocation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00990">
                <a:tc>
                  <a:txBody>
                    <a:bodyPr/>
                    <a:lstStyle/>
                    <a:p>
                      <a:pPr marL="0" marR="0" algn="ctr">
                        <a:spcBef>
                          <a:spcPts val="0"/>
                        </a:spcBef>
                        <a:spcAft>
                          <a:spcPts val="0"/>
                        </a:spcAft>
                      </a:pPr>
                      <a:r>
                        <a:rPr lang="en-US" sz="1600">
                          <a:latin typeface="Times New Roman"/>
                          <a:ea typeface="SimSun"/>
                        </a:rPr>
                        <a:t>4914</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1600" dirty="0">
                          <a:latin typeface="Times New Roman"/>
                          <a:ea typeface="SimSun"/>
                        </a:rPr>
                        <a:t>OMPS TC and NP GEO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00990">
                <a:tc>
                  <a:txBody>
                    <a:bodyPr/>
                    <a:lstStyle/>
                    <a:p>
                      <a:pPr marL="0" marR="0" algn="ctr">
                        <a:spcBef>
                          <a:spcPts val="0"/>
                        </a:spcBef>
                        <a:spcAft>
                          <a:spcPts val="0"/>
                        </a:spcAft>
                      </a:pPr>
                      <a:r>
                        <a:rPr lang="en-US" sz="1600">
                          <a:latin typeface="Times New Roman"/>
                          <a:ea typeface="SimSun"/>
                        </a:rPr>
                        <a:t>4907</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pPr>
                      <a:r>
                        <a:rPr lang="en-US" sz="1600">
                          <a:latin typeface="Times New Roman"/>
                          <a:ea typeface="SimSun"/>
                        </a:rPr>
                        <a:t>TC needs  Stray light correction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00990">
                <a:tc>
                  <a:txBody>
                    <a:bodyPr/>
                    <a:lstStyle/>
                    <a:p>
                      <a:pPr marL="0" marR="0" algn="ctr">
                        <a:spcBef>
                          <a:spcPts val="0"/>
                        </a:spcBef>
                        <a:spcAft>
                          <a:spcPts val="0"/>
                        </a:spcAft>
                      </a:pPr>
                      <a:r>
                        <a:rPr lang="en-US" sz="1600">
                          <a:latin typeface="Times New Roman"/>
                          <a:ea typeface="SimSun"/>
                        </a:rPr>
                        <a:t>4879</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pPr>
                      <a:r>
                        <a:rPr lang="en-US" sz="1600">
                          <a:latin typeface="Times New Roman"/>
                          <a:ea typeface="SimSun"/>
                        </a:rPr>
                        <a:t>NP and TC Darks need to be updated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00990">
                <a:tc>
                  <a:txBody>
                    <a:bodyPr/>
                    <a:lstStyle/>
                    <a:p>
                      <a:pPr marL="0" marR="0" algn="ctr">
                        <a:spcBef>
                          <a:spcPts val="0"/>
                        </a:spcBef>
                        <a:spcAft>
                          <a:spcPts val="0"/>
                        </a:spcAft>
                      </a:pPr>
                      <a:r>
                        <a:rPr lang="en-US" sz="1600">
                          <a:latin typeface="Times New Roman"/>
                          <a:ea typeface="SimSun"/>
                        </a:rPr>
                        <a:t>4823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1600" dirty="0">
                          <a:latin typeface="Times New Roman"/>
                          <a:ea typeface="SimSun"/>
                        </a:rPr>
                        <a:t>The NP stray light needs to be corrected.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00990">
                <a:tc>
                  <a:txBody>
                    <a:bodyPr/>
                    <a:lstStyle/>
                    <a:p>
                      <a:pPr marL="0" marR="0" algn="ctr">
                        <a:spcBef>
                          <a:spcPts val="0"/>
                        </a:spcBef>
                        <a:spcAft>
                          <a:spcPts val="0"/>
                        </a:spcAft>
                      </a:pPr>
                      <a:r>
                        <a:rPr lang="en-US" sz="1600" dirty="0">
                          <a:latin typeface="Times New Roman"/>
                          <a:ea typeface="SimSun"/>
                        </a:rPr>
                        <a:t>4799</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1600" dirty="0">
                          <a:latin typeface="Times New Roman"/>
                          <a:ea typeface="SimSun"/>
                        </a:rPr>
                        <a:t>Inconsistent structure between OAD and EV SDR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00990">
                <a:tc>
                  <a:txBody>
                    <a:bodyPr/>
                    <a:lstStyle/>
                    <a:p>
                      <a:pPr marL="0" marR="0" algn="ctr">
                        <a:spcBef>
                          <a:spcPts val="0"/>
                        </a:spcBef>
                        <a:spcAft>
                          <a:spcPts val="0"/>
                        </a:spcAft>
                      </a:pPr>
                      <a:r>
                        <a:rPr lang="en-US" sz="1600">
                          <a:latin typeface="Times New Roman"/>
                          <a:ea typeface="SimSun"/>
                        </a:rPr>
                        <a:t>4749</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pPr>
                      <a:r>
                        <a:rPr lang="en-US" sz="1600">
                          <a:latin typeface="Times New Roman"/>
                          <a:ea typeface="SimSun"/>
                        </a:rPr>
                        <a:t>OMPS darks have negative values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00990">
                <a:tc>
                  <a:txBody>
                    <a:bodyPr/>
                    <a:lstStyle/>
                    <a:p>
                      <a:pPr marL="0" marR="0" algn="ctr">
                        <a:spcBef>
                          <a:spcPts val="0"/>
                        </a:spcBef>
                        <a:spcAft>
                          <a:spcPts val="0"/>
                        </a:spcAft>
                      </a:pPr>
                      <a:r>
                        <a:rPr lang="en-US" sz="1600">
                          <a:latin typeface="Times New Roman"/>
                          <a:ea typeface="SimSun"/>
                        </a:rPr>
                        <a:t>4693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1600">
                          <a:latin typeface="Times New Roman"/>
                          <a:ea typeface="SimSun"/>
                        </a:rPr>
                        <a:t>Cal SDR strategy study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00990">
                <a:tc>
                  <a:txBody>
                    <a:bodyPr/>
                    <a:lstStyle/>
                    <a:p>
                      <a:pPr marL="0" marR="0" algn="ctr">
                        <a:spcBef>
                          <a:spcPts val="0"/>
                        </a:spcBef>
                        <a:spcAft>
                          <a:spcPts val="0"/>
                        </a:spcAft>
                      </a:pPr>
                      <a:r>
                        <a:rPr lang="en-US" sz="1600">
                          <a:latin typeface="Times New Roman"/>
                          <a:ea typeface="SimSun"/>
                        </a:rPr>
                        <a:t>4676</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pPr>
                      <a:r>
                        <a:rPr lang="en-US" sz="1600">
                          <a:latin typeface="Times New Roman"/>
                          <a:ea typeface="SimSun"/>
                        </a:rPr>
                        <a:t>Radiance error associated with aggregation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00990">
                <a:tc>
                  <a:txBody>
                    <a:bodyPr/>
                    <a:lstStyle/>
                    <a:p>
                      <a:pPr marL="0" marR="0" algn="ctr">
                        <a:spcBef>
                          <a:spcPts val="0"/>
                        </a:spcBef>
                        <a:spcAft>
                          <a:spcPts val="0"/>
                        </a:spcAft>
                      </a:pPr>
                      <a:r>
                        <a:rPr lang="en-US" sz="1600">
                          <a:latin typeface="Times New Roman"/>
                          <a:ea typeface="SimSun"/>
                        </a:rPr>
                        <a:t>4673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1600">
                          <a:latin typeface="Times New Roman"/>
                          <a:ea typeface="SimSun"/>
                        </a:rPr>
                        <a:t>Correction for different linearity slope T</a:t>
                      </a:r>
                      <a:r>
                        <a:rPr lang="en-US" sz="1600" baseline="-25000">
                          <a:latin typeface="Times New Roman"/>
                          <a:ea typeface="SimSun"/>
                        </a:rPr>
                        <a:t>up</a:t>
                      </a:r>
                      <a:r>
                        <a:rPr lang="en-US" sz="1600">
                          <a:latin typeface="Times New Roman"/>
                          <a:ea typeface="SimSun"/>
                        </a:rPr>
                        <a:t>  for CCD2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00990">
                <a:tc>
                  <a:txBody>
                    <a:bodyPr/>
                    <a:lstStyle/>
                    <a:p>
                      <a:pPr marL="0" marR="0" algn="ctr">
                        <a:spcBef>
                          <a:spcPts val="0"/>
                        </a:spcBef>
                        <a:spcAft>
                          <a:spcPts val="0"/>
                        </a:spcAft>
                      </a:pPr>
                      <a:r>
                        <a:rPr lang="en-US" sz="1600">
                          <a:latin typeface="Times New Roman"/>
                          <a:ea typeface="SimSun"/>
                        </a:rPr>
                        <a:t>4672</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pPr>
                      <a:r>
                        <a:rPr lang="en-US" sz="1600">
                          <a:latin typeface="Times New Roman"/>
                          <a:ea typeface="SimSun"/>
                        </a:rPr>
                        <a:t>Linearity correction update for xml file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00990">
                <a:tc>
                  <a:txBody>
                    <a:bodyPr/>
                    <a:lstStyle/>
                    <a:p>
                      <a:pPr marL="0" marR="0" algn="ctr">
                        <a:spcBef>
                          <a:spcPts val="0"/>
                        </a:spcBef>
                        <a:spcAft>
                          <a:spcPts val="0"/>
                        </a:spcAft>
                      </a:pPr>
                      <a:r>
                        <a:rPr lang="en-US" sz="1600">
                          <a:latin typeface="Times New Roman"/>
                          <a:ea typeface="SimSun"/>
                        </a:rPr>
                        <a:t>4671</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1600">
                          <a:latin typeface="Times New Roman"/>
                          <a:ea typeface="SimSun"/>
                        </a:rPr>
                        <a:t>OMPS Data quality threshold tables non existence for SDR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00990">
                <a:tc>
                  <a:txBody>
                    <a:bodyPr/>
                    <a:lstStyle/>
                    <a:p>
                      <a:pPr marL="0" marR="0" algn="ctr">
                        <a:spcBef>
                          <a:spcPts val="0"/>
                        </a:spcBef>
                        <a:spcAft>
                          <a:spcPts val="0"/>
                        </a:spcAft>
                      </a:pPr>
                      <a:r>
                        <a:rPr lang="en-US" sz="1600">
                          <a:latin typeface="Times New Roman"/>
                          <a:ea typeface="SimSun"/>
                        </a:rPr>
                        <a:t>4627</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pPr>
                      <a:r>
                        <a:rPr lang="en-US" sz="1600">
                          <a:latin typeface="Times New Roman"/>
                          <a:ea typeface="SimSun"/>
                        </a:rPr>
                        <a:t>Quantization introduced by linearity correction error - Cal SDR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00990">
                <a:tc>
                  <a:txBody>
                    <a:bodyPr/>
                    <a:lstStyle/>
                    <a:p>
                      <a:pPr marL="0" marR="0" algn="ctr">
                        <a:spcBef>
                          <a:spcPts val="0"/>
                        </a:spcBef>
                        <a:spcAft>
                          <a:spcPts val="0"/>
                        </a:spcAft>
                      </a:pPr>
                      <a:r>
                        <a:rPr lang="en-US" sz="1600">
                          <a:latin typeface="Times New Roman"/>
                          <a:ea typeface="SimSun"/>
                        </a:rPr>
                        <a:t>4615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1600">
                          <a:latin typeface="Times New Roman"/>
                          <a:ea typeface="SimSun"/>
                        </a:rPr>
                        <a:t>Transient filter issue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00990">
                <a:tc>
                  <a:txBody>
                    <a:bodyPr/>
                    <a:lstStyle/>
                    <a:p>
                      <a:pPr marL="0" marR="0" algn="ctr">
                        <a:spcBef>
                          <a:spcPts val="0"/>
                        </a:spcBef>
                        <a:spcAft>
                          <a:spcPts val="0"/>
                        </a:spcAft>
                      </a:pPr>
                      <a:r>
                        <a:rPr lang="en-US" sz="1600">
                          <a:latin typeface="Times New Roman"/>
                          <a:ea typeface="SimSun"/>
                        </a:rPr>
                        <a:t>4602</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pPr>
                      <a:r>
                        <a:rPr lang="en-US" sz="1600" dirty="0">
                          <a:latin typeface="Times New Roman"/>
                          <a:ea typeface="SimSun"/>
                        </a:rPr>
                        <a:t>Spatial pixel mismatch in Cal SDR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188417" name="Rectangle 1"/>
          <p:cNvSpPr>
            <a:spLocks noChangeArrowheads="1"/>
          </p:cNvSpPr>
          <p:nvPr/>
        </p:nvSpPr>
        <p:spPr bwMode="auto">
          <a:xfrm>
            <a:off x="2094113" y="-94563"/>
            <a:ext cx="495578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SDR Table 3: Open DRs</a:t>
            </a:r>
            <a:endParaRPr kumimoji="0" lang="en-US" sz="6600" b="0" i="0" u="none" strike="noStrike" cap="none" normalizeH="0" baseline="0" dirty="0" smtClean="0">
              <a:ln>
                <a:noFill/>
              </a:ln>
              <a:solidFill>
                <a:schemeClr val="tx1"/>
              </a:solidFill>
              <a:effectLst/>
              <a:latin typeface="Arial" pitchFamily="34" charset="0"/>
            </a:endParaRPr>
          </a:p>
        </p:txBody>
      </p:sp>
      <p:sp>
        <p:nvSpPr>
          <p:cNvPr id="5" name="Slide Number Placeholder 4"/>
          <p:cNvSpPr>
            <a:spLocks noGrp="1"/>
          </p:cNvSpPr>
          <p:nvPr>
            <p:ph type="sldNum" sz="quarter" idx="12"/>
          </p:nvPr>
        </p:nvSpPr>
        <p:spPr/>
        <p:txBody>
          <a:bodyPr/>
          <a:lstStyle/>
          <a:p>
            <a:fld id="{DF5EA597-D671-40E4-B0A9-DB87D029A054}"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sz="3200" dirty="0" smtClean="0"/>
              <a:t>Total Column Ozone</a:t>
            </a:r>
            <a:r>
              <a:rPr lang="en-US" sz="3200" dirty="0" smtClean="0">
                <a:solidFill>
                  <a:srgbClr val="FF0000"/>
                </a:solidFill>
              </a:rPr>
              <a:t>*</a:t>
            </a:r>
            <a:r>
              <a:rPr lang="en-US" sz="3200" dirty="0" smtClean="0"/>
              <a:t> Products</a:t>
            </a:r>
            <a:endParaRPr lang="en-US" sz="3200" b="1" dirty="0"/>
          </a:p>
        </p:txBody>
      </p:sp>
      <p:sp>
        <p:nvSpPr>
          <p:cNvPr id="3" name="Content Placeholder 2"/>
          <p:cNvSpPr>
            <a:spLocks noGrp="1"/>
          </p:cNvSpPr>
          <p:nvPr>
            <p:ph idx="1"/>
          </p:nvPr>
        </p:nvSpPr>
        <p:spPr>
          <a:xfrm>
            <a:off x="0" y="457200"/>
            <a:ext cx="9144000" cy="6400800"/>
          </a:xfrm>
        </p:spPr>
        <p:txBody>
          <a:bodyPr>
            <a:noAutofit/>
          </a:bodyPr>
          <a:lstStyle/>
          <a:p>
            <a:pPr marL="0" indent="0">
              <a:spcBef>
                <a:spcPts val="0"/>
              </a:spcBef>
              <a:buNone/>
            </a:pPr>
            <a:r>
              <a:rPr lang="en-US" sz="2000" dirty="0" smtClean="0"/>
              <a:t>The spectral measurements from the OMPS Nadir Mapper</a:t>
            </a:r>
            <a:r>
              <a:rPr lang="en-US" sz="2000" dirty="0" smtClean="0">
                <a:solidFill>
                  <a:srgbClr val="FF0000"/>
                </a:solidFill>
              </a:rPr>
              <a:t>*</a:t>
            </a:r>
            <a:r>
              <a:rPr lang="en-US" sz="2000" dirty="0" smtClean="0"/>
              <a:t> of the radiances scattered by the Earth’s atmosphere are used to generate estimates of the total column ozone. The algorithm uses ratios of Earth radiance to Solar irradiance at triplets of wavelengths to obtain estimates of the total column ozone, effective reflectivity, and the wavelength dependence of the reflectivity. Table values computed for a set of standard profiles, cloud heights, latitudes and solar zenith angles are interpolated and compared to the measured top-of-atmosphere </a:t>
            </a:r>
            <a:r>
              <a:rPr lang="en-US" sz="2000" dirty="0" err="1" smtClean="0"/>
              <a:t>albedos</a:t>
            </a:r>
            <a:r>
              <a:rPr lang="en-US" sz="2000" dirty="0" smtClean="0"/>
              <a:t>. The triplets combine an ozone insensitive wavelength channel (at 364, 367, 372 or 377 nm) to obtain cloud fraction and reflectivity information, with a pair of measurements at shorter wavelengths. The pairs are selected to have one “weak” and one “strong” ozone absorption channel. The hyperspectral capabilities of the sensor are used to select multiple sets of triplets to balance ozone sensitivity across the range of expected ozone column amounts and solar zenith angles. The "strong" ozone channels are placed at 308.5, 310.5, 312.0, 312.5, 314.0, 315.0, 316.0, 317.0, 318.0, 320.0, 322.5, 325.0, 328.0, or 331.0 nm. They are paired with a longer “weak” channel at 321.0, 329.0, 332.0, or 336.0 nm. The ozone absorption cross-sections decrease from 3.0 (atm. cm)</a:t>
            </a:r>
            <a:r>
              <a:rPr lang="en-US" sz="2000" baseline="30000" dirty="0" smtClean="0"/>
              <a:t>-1</a:t>
            </a:r>
            <a:r>
              <a:rPr lang="en-US" sz="2000" dirty="0" smtClean="0"/>
              <a:t> to 0.3 (atm. cm)</a:t>
            </a:r>
            <a:r>
              <a:rPr lang="en-US" sz="2000" baseline="30000" dirty="0" smtClean="0"/>
              <a:t>-1</a:t>
            </a:r>
            <a:r>
              <a:rPr lang="en-US" sz="2000" dirty="0" smtClean="0"/>
              <a:t> over the range of “strong” wavelengths. Typical ozone columns range from 100 DU or 0.1 </a:t>
            </a:r>
            <a:r>
              <a:rPr lang="en-US" sz="2000" dirty="0" err="1" smtClean="0"/>
              <a:t>atm</a:t>
            </a:r>
            <a:r>
              <a:rPr lang="en-US" sz="2000" dirty="0" smtClean="0"/>
              <a:t>-cm to 600 DU or 0.6 </a:t>
            </a:r>
            <a:r>
              <a:rPr lang="en-US" sz="2000" dirty="0" err="1" smtClean="0"/>
              <a:t>atm</a:t>
            </a:r>
            <a:r>
              <a:rPr lang="en-US" sz="2000" dirty="0" smtClean="0"/>
              <a:t>-cm. </a:t>
            </a:r>
          </a:p>
          <a:p>
            <a:pPr marL="0" indent="0">
              <a:spcBef>
                <a:spcPts val="0"/>
              </a:spcBef>
              <a:buNone/>
            </a:pPr>
            <a:r>
              <a:rPr lang="en-US" sz="2000" dirty="0" smtClean="0">
                <a:solidFill>
                  <a:srgbClr val="FF0000"/>
                </a:solidFill>
              </a:rPr>
              <a:t>*</a:t>
            </a:r>
            <a:r>
              <a:rPr lang="en-US" sz="2000" dirty="0" smtClean="0"/>
              <a:t>There is sometimes confusion on what to call the OMPS instruments and products. The </a:t>
            </a:r>
            <a:r>
              <a:rPr lang="en-US" sz="2000" dirty="0" smtClean="0">
                <a:solidFill>
                  <a:srgbClr val="FF0000"/>
                </a:solidFill>
              </a:rPr>
              <a:t>OMPS Nadir Mapper (NM)</a:t>
            </a:r>
            <a:r>
              <a:rPr lang="en-US" sz="2000" dirty="0" smtClean="0"/>
              <a:t> makes the principal measurements that are used to create the </a:t>
            </a:r>
            <a:r>
              <a:rPr lang="en-US" sz="2000" dirty="0" smtClean="0">
                <a:solidFill>
                  <a:srgbClr val="FF0000"/>
                </a:solidFill>
              </a:rPr>
              <a:t>Total Column Ozone (TC or TOZ) </a:t>
            </a:r>
            <a:r>
              <a:rPr lang="en-US" sz="2000" dirty="0" smtClean="0"/>
              <a:t>Products.</a:t>
            </a:r>
          </a:p>
          <a:p>
            <a:pPr marL="0" indent="0">
              <a:spcBef>
                <a:spcPts val="0"/>
              </a:spcBef>
              <a:buNone/>
            </a:pPr>
            <a:endParaRPr lang="en-US" sz="2000" dirty="0" smtClean="0"/>
          </a:p>
        </p:txBody>
      </p:sp>
      <p:sp>
        <p:nvSpPr>
          <p:cNvPr id="4" name="Slide Number Placeholder 3"/>
          <p:cNvSpPr>
            <a:spLocks noGrp="1"/>
          </p:cNvSpPr>
          <p:nvPr>
            <p:ph type="sldNum" sz="quarter" idx="12"/>
          </p:nvPr>
        </p:nvSpPr>
        <p:spPr/>
        <p:txBody>
          <a:bodyPr/>
          <a:lstStyle/>
          <a:p>
            <a:fld id="{DF5EA597-D671-40E4-B0A9-DB87D029A05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rmAutofit fontScale="90000"/>
          </a:bodyPr>
          <a:lstStyle/>
          <a:p>
            <a:r>
              <a:rPr lang="en-US" dirty="0" smtClean="0"/>
              <a:t>The 1</a:t>
            </a:r>
            <a:r>
              <a:rPr lang="en-US" baseline="30000" dirty="0" smtClean="0"/>
              <a:t>st</a:t>
            </a:r>
            <a:r>
              <a:rPr lang="en-US" dirty="0" smtClean="0"/>
              <a:t> Guess Total Ozone Product INCTO</a:t>
            </a:r>
            <a:endParaRPr lang="en-US" dirty="0"/>
          </a:p>
        </p:txBody>
      </p:sp>
      <p:sp>
        <p:nvSpPr>
          <p:cNvPr id="3" name="Content Placeholder 2"/>
          <p:cNvSpPr>
            <a:spLocks noGrp="1"/>
          </p:cNvSpPr>
          <p:nvPr>
            <p:ph idx="1"/>
          </p:nvPr>
        </p:nvSpPr>
        <p:spPr>
          <a:xfrm>
            <a:off x="228600" y="762000"/>
            <a:ext cx="8686800" cy="5867400"/>
          </a:xfrm>
        </p:spPr>
        <p:txBody>
          <a:bodyPr>
            <a:normAutofit fontScale="70000" lnSpcReduction="20000"/>
          </a:bodyPr>
          <a:lstStyle/>
          <a:p>
            <a:pPr marL="0" indent="0">
              <a:spcBef>
                <a:spcPts val="0"/>
              </a:spcBef>
              <a:buNone/>
            </a:pPr>
            <a:r>
              <a:rPr lang="en-US" dirty="0" smtClean="0"/>
              <a:t>The Multiple Triplet algorithm described in the previous slide is applied twice for each FOV. This was done to resolve the “Who goes first?” problem created by the desires to use information from other sensors in the retrieval algorithms, e.g., OMPS wanted to use the </a:t>
            </a:r>
            <a:r>
              <a:rPr lang="en-US" dirty="0" err="1" smtClean="0"/>
              <a:t>CrIS</a:t>
            </a:r>
            <a:r>
              <a:rPr lang="en-US" dirty="0" smtClean="0"/>
              <a:t> temperature profile, and </a:t>
            </a:r>
            <a:r>
              <a:rPr lang="en-US" dirty="0" err="1" smtClean="0"/>
              <a:t>CrIS</a:t>
            </a:r>
            <a:r>
              <a:rPr lang="en-US" dirty="0" smtClean="0"/>
              <a:t> wanted to use the OMPS ozone estimates. The “1</a:t>
            </a:r>
            <a:r>
              <a:rPr lang="en-US" baseline="30000" dirty="0" smtClean="0"/>
              <a:t>st</a:t>
            </a:r>
            <a:r>
              <a:rPr lang="en-US" dirty="0" smtClean="0"/>
              <a:t> Guess” OMPS products (</a:t>
            </a:r>
            <a:r>
              <a:rPr lang="en-US" b="1" dirty="0" smtClean="0"/>
              <a:t>INCTO</a:t>
            </a:r>
            <a:r>
              <a:rPr lang="en-US" dirty="0" smtClean="0"/>
              <a:t>) use climatological or forecast fields for surface reflectivity and pressure, snow/ice coverage, cloud optical centroid depth, and atmospheric temperature. They use internally calculated estimates of cloud fractions and effective reflectivity from measurements at non-ozone absorbing UV wavelengths. As we will show, this application of the algorithm is performing well. This product is sometimes called the Total Ozone Intermediate Product (TOZ IP).</a:t>
            </a:r>
          </a:p>
          <a:p>
            <a:pPr marL="0" indent="0">
              <a:spcBef>
                <a:spcPts val="0"/>
              </a:spcBef>
              <a:buNone/>
            </a:pPr>
            <a:endParaRPr lang="en-US" dirty="0" smtClean="0"/>
          </a:p>
          <a:p>
            <a:pPr marL="0" indent="0">
              <a:spcBef>
                <a:spcPts val="0"/>
              </a:spcBef>
              <a:buNone/>
            </a:pPr>
            <a:r>
              <a:rPr lang="en-US" dirty="0" smtClean="0"/>
              <a:t>REFERENCES – Additional information is in the OMPS Total Column Algorithm Theoretical Basis and Operational Algorithm Description Documents, and a volume of the Common Data Format Control Book: </a:t>
            </a:r>
          </a:p>
          <a:p>
            <a:pPr marL="0" indent="0">
              <a:spcBef>
                <a:spcPts val="0"/>
              </a:spcBef>
              <a:buNone/>
            </a:pPr>
            <a:r>
              <a:rPr lang="en-US" dirty="0" smtClean="0"/>
              <a:t>Available at </a:t>
            </a:r>
            <a:r>
              <a:rPr lang="en-US" dirty="0" smtClean="0">
                <a:hlinkClick r:id="rId2"/>
              </a:rPr>
              <a:t>http://npp.gsfc.nasa.gov/documents.html</a:t>
            </a:r>
            <a:endParaRPr lang="en-US" dirty="0" smtClean="0"/>
          </a:p>
          <a:p>
            <a:pPr marL="0" indent="0">
              <a:spcBef>
                <a:spcPts val="0"/>
              </a:spcBef>
              <a:buNone/>
            </a:pPr>
            <a:r>
              <a:rPr lang="en-US" dirty="0" smtClean="0"/>
              <a:t>  OMPS Total  Column Ozone ATBD </a:t>
            </a:r>
            <a:r>
              <a:rPr lang="en-US" dirty="0" smtClean="0">
                <a:hlinkClick r:id="rId3"/>
              </a:rPr>
              <a:t>474-00029_Rev-Baseline.pdf</a:t>
            </a:r>
            <a:endParaRPr lang="en-US" dirty="0" smtClean="0">
              <a:hlinkClick r:id="rId4"/>
            </a:endParaRPr>
          </a:p>
          <a:p>
            <a:pPr marL="0" indent="0">
              <a:spcBef>
                <a:spcPts val="0"/>
              </a:spcBef>
              <a:buNone/>
            </a:pPr>
            <a:r>
              <a:rPr lang="en-US" dirty="0" smtClean="0"/>
              <a:t>  OMPS Total Column Ozone OAD </a:t>
            </a:r>
            <a:r>
              <a:rPr lang="en-US" dirty="0" smtClean="0">
                <a:hlinkClick r:id="rId4"/>
              </a:rPr>
              <a:t>474-00066_OAD-OMPS-TC-EDR-SW_RevA_20120127.pdf</a:t>
            </a:r>
            <a:endParaRPr lang="en-US" dirty="0" smtClean="0"/>
          </a:p>
          <a:p>
            <a:pPr marL="0" indent="0">
              <a:spcBef>
                <a:spcPts val="0"/>
              </a:spcBef>
              <a:buNone/>
            </a:pPr>
            <a:r>
              <a:rPr lang="en-US" dirty="0" smtClean="0"/>
              <a:t>  Atmospheric EDRs CDFCB </a:t>
            </a:r>
            <a:r>
              <a:rPr lang="en-US" dirty="0" smtClean="0">
                <a:hlinkClick r:id="rId5"/>
              </a:rPr>
              <a:t>474-0001-04-02_Rev-Baseline.pdf</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txBody>
          <a:bodyPr>
            <a:normAutofit fontScale="90000"/>
          </a:bodyPr>
          <a:lstStyle/>
          <a:p>
            <a:r>
              <a:rPr lang="en-US" dirty="0" smtClean="0"/>
              <a:t>The 2</a:t>
            </a:r>
            <a:r>
              <a:rPr lang="en-US" baseline="30000" dirty="0" smtClean="0"/>
              <a:t>nd</a:t>
            </a:r>
            <a:r>
              <a:rPr lang="en-US" dirty="0" smtClean="0"/>
              <a:t> Pass Total Ozone Product, OOTCO</a:t>
            </a:r>
            <a:endParaRPr lang="en-US" dirty="0"/>
          </a:p>
        </p:txBody>
      </p:sp>
      <p:sp>
        <p:nvSpPr>
          <p:cNvPr id="4" name="Content Placeholder 2"/>
          <p:cNvSpPr txBox="1">
            <a:spLocks/>
          </p:cNvSpPr>
          <p:nvPr/>
        </p:nvSpPr>
        <p:spPr>
          <a:xfrm>
            <a:off x="152400" y="990600"/>
            <a:ext cx="8686800" cy="5592763"/>
          </a:xfrm>
          <a:prstGeom prst="rect">
            <a:avLst/>
          </a:prstGeom>
        </p:spPr>
        <p:txBody>
          <a:bodyPr vert="horz" lIns="91440" tIns="45720" rIns="91440" bIns="45720" rtlCol="0">
            <a:normAutofit fontScale="92500" lnSpcReduction="10000"/>
          </a:bodyPr>
          <a:lstStyle/>
          <a:p>
            <a:r>
              <a:rPr lang="en-US" sz="2400" dirty="0" smtClean="0"/>
              <a:t>The “2</a:t>
            </a:r>
            <a:r>
              <a:rPr lang="en-US" sz="2400" baseline="30000" dirty="0" smtClean="0"/>
              <a:t>nd</a:t>
            </a:r>
            <a:r>
              <a:rPr lang="en-US" sz="2400" dirty="0" smtClean="0"/>
              <a:t> Pass or EDR” OMPS products (</a:t>
            </a:r>
            <a:r>
              <a:rPr lang="en-US" sz="2400" b="1" dirty="0" smtClean="0"/>
              <a:t>OOTCO</a:t>
            </a:r>
            <a:r>
              <a:rPr lang="en-US" sz="2400" dirty="0" smtClean="0"/>
              <a:t>) use cloud top pressures (soon to be replaced with the UV climatology) and snow/ice coverage from VIIRS near-real-time products and temperature profiles from </a:t>
            </a:r>
            <a:r>
              <a:rPr lang="en-US" sz="2400" dirty="0" err="1" smtClean="0"/>
              <a:t>CrIS</a:t>
            </a:r>
            <a:r>
              <a:rPr lang="en-US" sz="2400" dirty="0" smtClean="0"/>
              <a:t> products. Recent studies have found that the estimates cloud top pressure from an infrared or visible sensor do not provide the correct quantities for use with UV radiances, e.g., thin cirrus may be optically opaque in the IR but optically thin in the UV. CCR #736 implements a switch to a UV-based cloud top climatology. The products use internally calculated estimates of cloud fractions and effective reflectivity from measurements at non-ozone absorbing UV wavelengths. As we will show, this application of the algorithm is performing well. This product is sometimes called the Total Ozone Environmental Data Record (TOZ EDR). The INCTO and OOTCO products use identical sets of measurements from the OMPS Nadir Mapper. The INCTO final ozone estimate is included as a parameter in the OOTCO output files.</a:t>
            </a:r>
          </a:p>
          <a:p>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r>
              <a:rPr kumimoji="0" lang="en-US" sz="2400" b="0" i="0" u="none" strike="noStrike" kern="1200" cap="none" spc="0" normalizeH="0" baseline="0" noProof="0" dirty="0" smtClean="0">
                <a:ln>
                  <a:noFill/>
                </a:ln>
                <a:solidFill>
                  <a:schemeClr val="tx1"/>
                </a:solidFill>
                <a:effectLst/>
                <a:uLnTx/>
                <a:uFillTx/>
                <a:latin typeface="+mn-lt"/>
                <a:ea typeface="+mn-ea"/>
                <a:cs typeface="+mn-cs"/>
              </a:rPr>
              <a:t>REFERENCES – </a:t>
            </a:r>
            <a:r>
              <a:rPr lang="en-US" sz="2400" dirty="0" smtClean="0"/>
              <a:t>Additional information for this product is available in the documents listed for INCTO on the previous slide.</a:t>
            </a:r>
          </a:p>
        </p:txBody>
      </p:sp>
      <p:sp>
        <p:nvSpPr>
          <p:cNvPr id="5" name="Slide Number Placeholder 4"/>
          <p:cNvSpPr>
            <a:spLocks noGrp="1"/>
          </p:cNvSpPr>
          <p:nvPr>
            <p:ph type="sldNum" sz="quarter" idx="12"/>
          </p:nvPr>
        </p:nvSpPr>
        <p:spPr/>
        <p:txBody>
          <a:bodyPr/>
          <a:lstStyle/>
          <a:p>
            <a:fld id="{DF5EA597-D671-40E4-B0A9-DB87D029A05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dirty="0" smtClean="0"/>
              <a:t>INCTO/OOTCO Error and Quality Flags</a:t>
            </a:r>
            <a:endParaRPr lang="en-US" dirty="0"/>
          </a:p>
        </p:txBody>
      </p:sp>
      <p:sp>
        <p:nvSpPr>
          <p:cNvPr id="3" name="Content Placeholder 2"/>
          <p:cNvSpPr>
            <a:spLocks noGrp="1"/>
          </p:cNvSpPr>
          <p:nvPr>
            <p:ph idx="1"/>
          </p:nvPr>
        </p:nvSpPr>
        <p:spPr>
          <a:xfrm>
            <a:off x="0" y="762000"/>
            <a:ext cx="9144000" cy="5867400"/>
          </a:xfrm>
        </p:spPr>
        <p:txBody>
          <a:bodyPr>
            <a:normAutofit fontScale="55000" lnSpcReduction="20000"/>
          </a:bodyPr>
          <a:lstStyle/>
          <a:p>
            <a:r>
              <a:rPr lang="en-US" dirty="0" smtClean="0"/>
              <a:t>Error Flag</a:t>
            </a:r>
          </a:p>
          <a:p>
            <a:pPr lvl="1"/>
            <a:r>
              <a:rPr lang="en-US" dirty="0" smtClean="0"/>
              <a:t>Bit1 0 good, 1 large residual; </a:t>
            </a:r>
            <a:r>
              <a:rPr lang="en-US" dirty="0" smtClean="0">
                <a:solidFill>
                  <a:srgbClr val="FFC000"/>
                </a:solidFill>
              </a:rPr>
              <a:t>Bit2 1 large SO2 Index</a:t>
            </a:r>
            <a:r>
              <a:rPr lang="en-US" dirty="0" smtClean="0"/>
              <a:t>; Bit3 1 triplet inconsistency; Bit4 1 ozone out of range; Bit5 1 surface reflectivity out of range</a:t>
            </a:r>
          </a:p>
          <a:p>
            <a:r>
              <a:rPr lang="en-US" dirty="0" smtClean="0"/>
              <a:t>Quality Flag 1</a:t>
            </a:r>
          </a:p>
          <a:p>
            <a:pPr lvl="1"/>
            <a:r>
              <a:rPr lang="en-US" dirty="0" smtClean="0"/>
              <a:t>Bit1/Bit2 Quality 0 no retrieval, 1 low, 2 medium, 3 high; Bit3 1 input data quality is not good; Bit4 1 triplet selection is not consistent; Bit5 1 inconsistent residuals; Bit6/Bit7 0 SZA&lt;80, 1 80&lt;SZA&lt;88, 2 SZA&gt;88</a:t>
            </a:r>
          </a:p>
          <a:p>
            <a:r>
              <a:rPr lang="en-US" dirty="0" smtClean="0"/>
              <a:t>Quality Flag 2 – Duplicates other flags or information</a:t>
            </a:r>
          </a:p>
          <a:p>
            <a:pPr lvl="1"/>
            <a:r>
              <a:rPr lang="en-US" dirty="0" smtClean="0"/>
              <a:t>Bit1 1 snow/ice present; Bit2 1 sun glint geometry over open water; Bit3 1 solar eclipse in FOV; Bit4 1 TOZ&lt;50 or TOZ&gt;650; Bit5/6 </a:t>
            </a:r>
            <a:r>
              <a:rPr lang="en-US" dirty="0" smtClean="0">
                <a:solidFill>
                  <a:srgbClr val="92D050"/>
                </a:solidFill>
              </a:rPr>
              <a:t>0 TOZ&gt; 450*</a:t>
            </a:r>
            <a:r>
              <a:rPr lang="en-US" dirty="0" smtClean="0"/>
              <a:t>, 1 250&lt;TOZ&lt;450, 2 TOZ&lt;250, 3 not used; Bit7 1 Aerosol Index Too Large, AI&gt; 0.5; Bit8 Spare</a:t>
            </a:r>
          </a:p>
          <a:p>
            <a:r>
              <a:rPr lang="en-US" dirty="0" smtClean="0"/>
              <a:t>South Atlantic Anomaly Flag – Climatological intensity</a:t>
            </a:r>
          </a:p>
          <a:p>
            <a:pPr lvl="1"/>
            <a:r>
              <a:rPr lang="en-US" dirty="0" smtClean="0"/>
              <a:t>0 0-10%, 1 10-20%, 2 20-30%, 3 30-40%, 4 40-50%, 5 50-60%, 6 60-70%, 7 70-80%, 8 &gt;80%</a:t>
            </a:r>
          </a:p>
          <a:p>
            <a:r>
              <a:rPr lang="en-US" dirty="0" smtClean="0"/>
              <a:t>Scene Condition Flag</a:t>
            </a:r>
          </a:p>
          <a:p>
            <a:pPr lvl="1"/>
            <a:r>
              <a:rPr lang="en-US" dirty="0" smtClean="0">
                <a:solidFill>
                  <a:srgbClr val="00B0F0"/>
                </a:solidFill>
              </a:rPr>
              <a:t>Bit1 0 Descending, 1 Ascending^</a:t>
            </a:r>
            <a:r>
              <a:rPr lang="en-US" dirty="0" smtClean="0"/>
              <a:t>; </a:t>
            </a:r>
            <a:r>
              <a:rPr lang="en-US" dirty="0" smtClean="0">
                <a:solidFill>
                  <a:srgbClr val="00B050"/>
                </a:solidFill>
              </a:rPr>
              <a:t>Bit2 1 Snow/Ice present #</a:t>
            </a:r>
            <a:r>
              <a:rPr lang="en-US" dirty="0" smtClean="0"/>
              <a:t>; Bit3 1 </a:t>
            </a:r>
            <a:r>
              <a:rPr lang="en-US" dirty="0" err="1" smtClean="0"/>
              <a:t>Troposheric</a:t>
            </a:r>
            <a:r>
              <a:rPr lang="en-US" dirty="0" smtClean="0"/>
              <a:t> Aerosols present; Bit4 1 Snow/Ice Fraction &gt; 0; Bit5 1 Solar Zenith Angle (&gt;80</a:t>
            </a:r>
            <a:r>
              <a:rPr lang="en-US" dirty="0" smtClean="0">
                <a:latin typeface="Times New Roman"/>
                <a:cs typeface="Times New Roman"/>
              </a:rPr>
              <a:t>º</a:t>
            </a:r>
            <a:r>
              <a:rPr lang="en-US" dirty="0" smtClean="0"/>
              <a:t>); Bit6 1 Surface Reflectivity (&gt;1.2 or &lt;-0.05) </a:t>
            </a:r>
          </a:p>
          <a:p>
            <a:pPr>
              <a:buNone/>
            </a:pPr>
            <a:r>
              <a:rPr lang="en-US" dirty="0" smtClean="0"/>
              <a:t>See references on the previous slide for more details on these flags.</a:t>
            </a:r>
          </a:p>
          <a:p>
            <a:pPr>
              <a:buNone/>
            </a:pPr>
            <a:r>
              <a:rPr lang="en-US" dirty="0" smtClean="0">
                <a:solidFill>
                  <a:srgbClr val="92D050"/>
                </a:solidFill>
              </a:rPr>
              <a:t>*QF2 B5/6 can be 0 when the condition is not checked in addition to when the total column ozone is greater than 450 DU.</a:t>
            </a:r>
          </a:p>
          <a:p>
            <a:pPr>
              <a:buNone/>
            </a:pPr>
            <a:r>
              <a:rPr lang="en-US" dirty="0" smtClean="0">
                <a:solidFill>
                  <a:srgbClr val="00B0F0"/>
                </a:solidFill>
              </a:rPr>
              <a:t>^SCF B1 is not currently set properly according to the orbital path, i.e., by checking the changes in latitude during a measurement. It is almost always set to 1, except for the first and last granules in a sequence of measurements as processed at IDPS.  A fix will be implemented with Mx7.1 in June 2013.</a:t>
            </a:r>
          </a:p>
          <a:p>
            <a:pPr>
              <a:buNone/>
            </a:pPr>
            <a:r>
              <a:rPr lang="en-US" dirty="0" smtClean="0">
                <a:solidFill>
                  <a:srgbClr val="00B050"/>
                </a:solidFill>
              </a:rPr>
              <a:t># SCF B2 is not currently set properly. It is set to snow/ice present almost everywhere. It is inconsistent with SCF B4 Snow/Ice Faction &gt; 0.</a:t>
            </a:r>
            <a:endParaRPr lang="en-US" dirty="0" smtClean="0"/>
          </a:p>
        </p:txBody>
      </p:sp>
      <p:sp>
        <p:nvSpPr>
          <p:cNvPr id="4" name="Slide Number Placeholder 3"/>
          <p:cNvSpPr>
            <a:spLocks noGrp="1"/>
          </p:cNvSpPr>
          <p:nvPr>
            <p:ph type="sldNum" sz="quarter" idx="12"/>
          </p:nvPr>
        </p:nvSpPr>
        <p:spPr/>
        <p:txBody>
          <a:bodyPr/>
          <a:lstStyle/>
          <a:p>
            <a:fld id="{DF5EA597-D671-40E4-B0A9-DB87D029A05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381000" y="533400"/>
            <a:ext cx="8534400" cy="6096000"/>
          </a:xfrm>
        </p:spPr>
        <p:txBody>
          <a:bodyPr>
            <a:normAutofit fontScale="62500" lnSpcReduction="20000"/>
          </a:bodyPr>
          <a:lstStyle/>
          <a:p>
            <a:r>
              <a:rPr lang="en-US" dirty="0" smtClean="0"/>
              <a:t>Provisional Definition</a:t>
            </a:r>
          </a:p>
          <a:p>
            <a:r>
              <a:rPr lang="en-US" dirty="0" smtClean="0"/>
              <a:t>Performance Requirements</a:t>
            </a:r>
          </a:p>
          <a:p>
            <a:r>
              <a:rPr lang="en-US" dirty="0" smtClean="0"/>
              <a:t>OMPS Background</a:t>
            </a:r>
          </a:p>
          <a:p>
            <a:r>
              <a:rPr lang="en-US" dirty="0" smtClean="0"/>
              <a:t>SOMTC Caveats</a:t>
            </a:r>
          </a:p>
          <a:p>
            <a:r>
              <a:rPr lang="en-US" dirty="0" smtClean="0"/>
              <a:t>INCTO/OOTCO Performance</a:t>
            </a:r>
          </a:p>
          <a:p>
            <a:pPr lvl="1"/>
            <a:r>
              <a:rPr lang="en-US" dirty="0" smtClean="0"/>
              <a:t>Internal Evaluation</a:t>
            </a:r>
          </a:p>
          <a:p>
            <a:pPr lvl="2"/>
            <a:r>
              <a:rPr lang="en-US" dirty="0" smtClean="0"/>
              <a:t>Flags – Error Code, QF1, QF2, Scene Condition</a:t>
            </a:r>
          </a:p>
          <a:p>
            <a:pPr lvl="2"/>
            <a:r>
              <a:rPr lang="en-US" dirty="0" smtClean="0"/>
              <a:t>INCTO/OOTCO comparisons</a:t>
            </a:r>
          </a:p>
          <a:p>
            <a:pPr lvl="2"/>
            <a:r>
              <a:rPr lang="en-US" dirty="0" smtClean="0"/>
              <a:t>Cross-Track Dependence</a:t>
            </a:r>
          </a:p>
          <a:p>
            <a:pPr lvl="2"/>
            <a:r>
              <a:rPr lang="en-US" dirty="0" smtClean="0"/>
              <a:t>Geolocation of Small FOV</a:t>
            </a:r>
          </a:p>
          <a:p>
            <a:pPr lvl="1"/>
            <a:r>
              <a:rPr lang="en-US" dirty="0" smtClean="0"/>
              <a:t>External Accuracy Evaluation</a:t>
            </a:r>
          </a:p>
          <a:p>
            <a:pPr lvl="2"/>
            <a:r>
              <a:rPr lang="en-US" dirty="0" smtClean="0"/>
              <a:t>Comparisons to OMPS V8TOZ</a:t>
            </a:r>
          </a:p>
          <a:p>
            <a:pPr lvl="2"/>
            <a:r>
              <a:rPr lang="en-US" dirty="0" smtClean="0"/>
              <a:t>Comparisons to SBUV/2, OMI and GOME-2 V8TOZ</a:t>
            </a:r>
          </a:p>
          <a:p>
            <a:pPr lvl="2"/>
            <a:r>
              <a:rPr lang="en-US" dirty="0" smtClean="0"/>
              <a:t>Comparisons to ground-based Dobson and Brewer</a:t>
            </a:r>
          </a:p>
          <a:p>
            <a:pPr lvl="1"/>
            <a:r>
              <a:rPr lang="en-US" dirty="0" smtClean="0"/>
              <a:t>Known Deficiencies (repeated)</a:t>
            </a:r>
          </a:p>
          <a:p>
            <a:r>
              <a:rPr lang="en-US" dirty="0" smtClean="0"/>
              <a:t>Summary of Findings and Recommendations (repeated)</a:t>
            </a:r>
          </a:p>
          <a:p>
            <a:pPr lvl="1"/>
            <a:r>
              <a:rPr lang="en-US" dirty="0" smtClean="0"/>
              <a:t>Promotion to Provisional</a:t>
            </a:r>
          </a:p>
          <a:p>
            <a:pPr lvl="1"/>
            <a:r>
              <a:rPr lang="en-US" dirty="0" smtClean="0"/>
              <a:t>Monitoring plots</a:t>
            </a:r>
          </a:p>
          <a:p>
            <a:pPr lvl="1">
              <a:buNone/>
            </a:pPr>
            <a:r>
              <a:rPr lang="en-US" dirty="0" smtClean="0">
                <a:hlinkClick r:id="rId2"/>
              </a:rPr>
              <a:t>http://www.star.nesdis.noaa.gov/icvs/PROD/proOMPSbeta.TOZ_OOTCO.php</a:t>
            </a:r>
            <a:r>
              <a:rPr lang="en-US" dirty="0" smtClean="0"/>
              <a:t> </a:t>
            </a:r>
          </a:p>
          <a:p>
            <a:pPr lvl="1">
              <a:buNone/>
            </a:pPr>
            <a:r>
              <a:rPr lang="en-US" dirty="0" smtClean="0">
                <a:hlinkClick r:id="rId3"/>
              </a:rPr>
              <a:t>http://www.star.nesdis.noaa.gov/icvs/PROD/proOMPSbeta.TOZ_INCTO.php</a:t>
            </a:r>
            <a:endParaRPr lang="en-US" sz="3600" dirty="0" smtClean="0"/>
          </a:p>
          <a:p>
            <a:pPr lvl="1"/>
            <a:r>
              <a:rPr lang="en-US" dirty="0" smtClean="0"/>
              <a:t>Upgrade to V8TOZ</a:t>
            </a:r>
          </a:p>
        </p:txBody>
      </p:sp>
      <p:sp>
        <p:nvSpPr>
          <p:cNvPr id="4" name="Slide Number Placeholder 3"/>
          <p:cNvSpPr>
            <a:spLocks noGrp="1"/>
          </p:cNvSpPr>
          <p:nvPr>
            <p:ph type="sldNum" sz="quarter" idx="12"/>
          </p:nvPr>
        </p:nvSpPr>
        <p:spPr/>
        <p:txBody>
          <a:bodyPr/>
          <a:lstStyle/>
          <a:p>
            <a:fld id="{DF5EA597-D671-40E4-B0A9-DB87D029A05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nGlint20120305.png"/>
          <p:cNvPicPr>
            <a:picLocks noGrp="1" noChangeAspect="1"/>
          </p:cNvPicPr>
          <p:nvPr>
            <p:ph idx="1"/>
          </p:nvPr>
        </p:nvPicPr>
        <p:blipFill>
          <a:blip r:embed="rId3" cstate="print"/>
          <a:stretch>
            <a:fillRect/>
          </a:stretch>
        </p:blipFill>
        <p:spPr>
          <a:xfrm>
            <a:off x="975360" y="228600"/>
            <a:ext cx="8168640" cy="5105400"/>
          </a:xfrm>
        </p:spPr>
      </p:pic>
      <p:sp>
        <p:nvSpPr>
          <p:cNvPr id="2" name="Title 1"/>
          <p:cNvSpPr>
            <a:spLocks noGrp="1"/>
          </p:cNvSpPr>
          <p:nvPr>
            <p:ph type="title"/>
          </p:nvPr>
        </p:nvSpPr>
        <p:spPr>
          <a:xfrm>
            <a:off x="457200" y="0"/>
            <a:ext cx="8229600" cy="411162"/>
          </a:xfrm>
        </p:spPr>
        <p:txBody>
          <a:bodyPr>
            <a:normAutofit fontScale="90000"/>
          </a:bodyPr>
          <a:lstStyle/>
          <a:p>
            <a:r>
              <a:rPr lang="en-US" dirty="0" smtClean="0"/>
              <a:t>Sun Glint Flags</a:t>
            </a:r>
            <a:endParaRPr lang="en-US" dirty="0"/>
          </a:p>
        </p:txBody>
      </p:sp>
      <p:sp>
        <p:nvSpPr>
          <p:cNvPr id="94209" name="Rectangle 1"/>
          <p:cNvSpPr>
            <a:spLocks noChangeArrowheads="1"/>
          </p:cNvSpPr>
          <p:nvPr/>
        </p:nvSpPr>
        <p:spPr bwMode="auto">
          <a:xfrm>
            <a:off x="304800" y="5287090"/>
            <a:ext cx="8839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This figure gives the location of pixels with the OMPS NM</a:t>
            </a:r>
            <a:r>
              <a:rPr kumimoji="0" lang="en-US" sz="1600" b="1" i="0" u="none" strike="noStrike" cap="none" normalizeH="0" dirty="0" smtClean="0">
                <a:ln>
                  <a:noFill/>
                </a:ln>
                <a:solidFill>
                  <a:schemeClr val="tx1"/>
                </a:solidFill>
                <a:effectLst/>
                <a:latin typeface="Arial" pitchFamily="34" charset="0"/>
                <a:ea typeface="MS Mincho" pitchFamily="49" charset="-128"/>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Sun Glint flag set to 1 – viewing geometry has the potential for sun glint and the location is over open water – for the OMPS Nadir Mapper for March 5, 2012. The code is consistent in assigning this condition.  </a:t>
            </a:r>
            <a:r>
              <a:rPr lang="en-US" sz="1600" b="1" dirty="0" smtClean="0">
                <a:latin typeface="Arial" pitchFamily="34" charset="0"/>
                <a:ea typeface="MS Mincho" pitchFamily="49" charset="-128"/>
                <a:cs typeface="Times New Roman" pitchFamily="18" charset="0"/>
              </a:rPr>
              <a:t>(The VIIRS image in the upper left corner shows similar locations for Sun Glint but shifted to the South as the image is for Sun angles in January.) This flag is passed through from the SDR to both the TOZ IP and EDR products.</a:t>
            </a:r>
            <a:endParaRPr kumimoji="0" lang="en-US" sz="2400" b="0" i="0" u="none" strike="noStrike" cap="none" normalizeH="0" baseline="0" dirty="0" smtClean="0">
              <a:ln>
                <a:noFill/>
              </a:ln>
              <a:solidFill>
                <a:schemeClr val="tx1"/>
              </a:solidFill>
              <a:effectLst/>
              <a:latin typeface="Arial" pitchFamily="34" charset="0"/>
            </a:endParaRPr>
          </a:p>
        </p:txBody>
      </p:sp>
      <p:pic>
        <p:nvPicPr>
          <p:cNvPr id="94213" name="Picture 5" descr="VIIRS Africa, with sun glints"/>
          <p:cNvPicPr>
            <a:picLocks noChangeAspect="1" noChangeArrowheads="1"/>
          </p:cNvPicPr>
          <p:nvPr/>
        </p:nvPicPr>
        <p:blipFill>
          <a:blip r:embed="rId4" cstate="print"/>
          <a:srcRect l="7164" t="7164" r="6866" b="6866"/>
          <a:stretch>
            <a:fillRect/>
          </a:stretch>
        </p:blipFill>
        <p:spPr bwMode="auto">
          <a:xfrm>
            <a:off x="0" y="0"/>
            <a:ext cx="1828800" cy="1828800"/>
          </a:xfrm>
          <a:prstGeom prst="rect">
            <a:avLst/>
          </a:prstGeom>
          <a:noFill/>
        </p:spPr>
      </p:pic>
      <p:sp>
        <p:nvSpPr>
          <p:cNvPr id="9" name="TextBox 8"/>
          <p:cNvSpPr txBox="1"/>
          <p:nvPr/>
        </p:nvSpPr>
        <p:spPr>
          <a:xfrm>
            <a:off x="164218" y="1828800"/>
            <a:ext cx="1207382" cy="430887"/>
          </a:xfrm>
          <a:prstGeom prst="rect">
            <a:avLst/>
          </a:prstGeom>
          <a:noFill/>
        </p:spPr>
        <p:txBody>
          <a:bodyPr wrap="none" rtlCol="0">
            <a:spAutoFit/>
          </a:bodyPr>
          <a:lstStyle/>
          <a:p>
            <a:r>
              <a:rPr lang="en-US" sz="1100" dirty="0" smtClean="0"/>
              <a:t>VIIRS Blue Marble</a:t>
            </a:r>
          </a:p>
          <a:p>
            <a:r>
              <a:rPr lang="en-US" sz="1100" dirty="0" smtClean="0"/>
              <a:t>January 23, 2012</a:t>
            </a:r>
            <a:endParaRPr lang="en-US" sz="1100" dirty="0"/>
          </a:p>
        </p:txBody>
      </p:sp>
      <p:pic>
        <p:nvPicPr>
          <p:cNvPr id="7" name="Picture 6" descr="OMPS_NMEDR_ootco_sunglint_20130102.png"/>
          <p:cNvPicPr>
            <a:picLocks noChangeAspect="1"/>
          </p:cNvPicPr>
          <p:nvPr/>
        </p:nvPicPr>
        <p:blipFill>
          <a:blip r:embed="rId5" cstate="print"/>
          <a:srcRect l="10000" t="6400" r="10000" b="21600"/>
          <a:stretch>
            <a:fillRect/>
          </a:stretch>
        </p:blipFill>
        <p:spPr>
          <a:xfrm>
            <a:off x="0" y="3200400"/>
            <a:ext cx="2895600" cy="1628775"/>
          </a:xfrm>
          <a:prstGeom prst="rect">
            <a:avLst/>
          </a:prstGeom>
        </p:spPr>
      </p:pic>
      <p:sp>
        <p:nvSpPr>
          <p:cNvPr id="8" name="Slide Number Placeholder 7"/>
          <p:cNvSpPr>
            <a:spLocks noGrp="1"/>
          </p:cNvSpPr>
          <p:nvPr>
            <p:ph type="sldNum" sz="quarter" idx="12"/>
          </p:nvPr>
        </p:nvSpPr>
        <p:spPr/>
        <p:txBody>
          <a:bodyPr/>
          <a:lstStyle/>
          <a:p>
            <a:fld id="{DF5EA597-D671-40E4-B0A9-DB87D029A05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76800" y="0"/>
            <a:ext cx="4267200" cy="2893100"/>
          </a:xfrm>
          <a:prstGeom prst="rect">
            <a:avLst/>
          </a:prstGeom>
          <a:solidFill>
            <a:schemeClr val="bg1"/>
          </a:solidFill>
        </p:spPr>
        <p:txBody>
          <a:bodyPr wrap="square" rtlCol="0">
            <a:spAutoFit/>
          </a:bodyPr>
          <a:lstStyle/>
          <a:p>
            <a:r>
              <a:rPr lang="en-US" sz="2000" dirty="0" smtClean="0"/>
              <a:t>INCTO Eclipse Flag &amp; Aerosol Index</a:t>
            </a:r>
            <a:r>
              <a:rPr lang="en-US" sz="1600" dirty="0" smtClean="0"/>
              <a:t>:</a:t>
            </a:r>
          </a:p>
          <a:p>
            <a:r>
              <a:rPr lang="en-US" dirty="0" smtClean="0"/>
              <a:t>These two figures compare the occurrences of Eclipse Flags and elevated Aerosol Index values. The figure below looks at the Eclipse Flag for the recent Solar Eclipse on May 20/21, 2012. The flag is activated for the proper times and locations. The reduced sunlight in eclipse conditions leads to poor values for the Aerosol Index as shown on the Left.</a:t>
            </a:r>
          </a:p>
        </p:txBody>
      </p:sp>
      <p:pic>
        <p:nvPicPr>
          <p:cNvPr id="8" name="Picture 7" descr="OMPS_NMEDR_intco_eclipse_20120521.png"/>
          <p:cNvPicPr>
            <a:picLocks noChangeAspect="1"/>
          </p:cNvPicPr>
          <p:nvPr/>
        </p:nvPicPr>
        <p:blipFill>
          <a:blip r:embed="rId3" cstate="print"/>
          <a:srcRect l="10000" t="4800" r="9000" b="20000"/>
          <a:stretch>
            <a:fillRect/>
          </a:stretch>
        </p:blipFill>
        <p:spPr>
          <a:xfrm>
            <a:off x="2971800" y="3276600"/>
            <a:ext cx="6172200" cy="3581400"/>
          </a:xfrm>
          <a:prstGeom prst="rect">
            <a:avLst/>
          </a:prstGeom>
        </p:spPr>
      </p:pic>
      <p:sp>
        <p:nvSpPr>
          <p:cNvPr id="10" name="Rectangle 9"/>
          <p:cNvSpPr/>
          <p:nvPr/>
        </p:nvSpPr>
        <p:spPr>
          <a:xfrm>
            <a:off x="4953000" y="5657671"/>
            <a:ext cx="4191000" cy="1200329"/>
          </a:xfrm>
          <a:prstGeom prst="rect">
            <a:avLst/>
          </a:prstGeom>
          <a:solidFill>
            <a:schemeClr val="bg1"/>
          </a:solidFill>
        </p:spPr>
        <p:txBody>
          <a:bodyPr wrap="square">
            <a:spAutoFit/>
          </a:bodyPr>
          <a:lstStyle/>
          <a:p>
            <a:r>
              <a:rPr lang="en-US" dirty="0" smtClean="0">
                <a:latin typeface="Times New Roman"/>
                <a:cs typeface="Times New Roman"/>
              </a:rPr>
              <a:t>↑</a:t>
            </a:r>
            <a:r>
              <a:rPr lang="en-US" b="1" dirty="0" smtClean="0">
                <a:latin typeface="Times New Roman"/>
                <a:cs typeface="Times New Roman"/>
              </a:rPr>
              <a:t> </a:t>
            </a:r>
            <a:r>
              <a:rPr lang="en-US" dirty="0" smtClean="0"/>
              <a:t>Location of Eclipse Flags for OMPS Nadir Mapper First Guess Total Column Ozone Product for May 21, 2012. The map for OOTCO is identical.</a:t>
            </a:r>
            <a:endParaRPr lang="en-US" dirty="0"/>
          </a:p>
        </p:txBody>
      </p:sp>
      <p:sp>
        <p:nvSpPr>
          <p:cNvPr id="11" name="Rectangle 10"/>
          <p:cNvSpPr/>
          <p:nvPr/>
        </p:nvSpPr>
        <p:spPr>
          <a:xfrm>
            <a:off x="0" y="3718679"/>
            <a:ext cx="2971800" cy="2308324"/>
          </a:xfrm>
          <a:prstGeom prst="rect">
            <a:avLst/>
          </a:prstGeom>
        </p:spPr>
        <p:txBody>
          <a:bodyPr wrap="square">
            <a:spAutoFit/>
          </a:bodyPr>
          <a:lstStyle/>
          <a:p>
            <a:r>
              <a:rPr lang="en-US" dirty="0" smtClean="0">
                <a:latin typeface="Times New Roman"/>
                <a:cs typeface="Times New Roman"/>
              </a:rPr>
              <a:t>↑</a:t>
            </a:r>
            <a:r>
              <a:rPr lang="en-US" b="1" dirty="0" smtClean="0">
                <a:latin typeface="Times New Roman"/>
                <a:cs typeface="Times New Roman"/>
              </a:rPr>
              <a:t> </a:t>
            </a:r>
            <a:r>
              <a:rPr lang="en-US" dirty="0" smtClean="0"/>
              <a:t>Map showing locations of high Aerosol Index values for May 21, 2012. The large values in the Northwestern Pacific are present because the algorithm does not account for the low radiances in the Moon’s shadow</a:t>
            </a:r>
            <a:endParaRPr lang="en-US" dirty="0"/>
          </a:p>
        </p:txBody>
      </p:sp>
      <p:grpSp>
        <p:nvGrpSpPr>
          <p:cNvPr id="13" name="Group 12"/>
          <p:cNvGrpSpPr/>
          <p:nvPr/>
        </p:nvGrpSpPr>
        <p:grpSpPr>
          <a:xfrm>
            <a:off x="76200" y="0"/>
            <a:ext cx="4721352" cy="3810000"/>
            <a:chOff x="76200" y="0"/>
            <a:chExt cx="4721352" cy="3810000"/>
          </a:xfrm>
        </p:grpSpPr>
        <p:pic>
          <p:nvPicPr>
            <p:cNvPr id="6" name="Picture 5" descr="world_2012_05_21.png"/>
            <p:cNvPicPr>
              <a:picLocks noChangeAspect="1"/>
            </p:cNvPicPr>
            <p:nvPr/>
          </p:nvPicPr>
          <p:blipFill>
            <a:blip r:embed="rId4" cstate="print"/>
            <a:srcRect r="61040"/>
            <a:stretch>
              <a:fillRect/>
            </a:stretch>
          </p:blipFill>
          <p:spPr>
            <a:xfrm>
              <a:off x="1828800" y="0"/>
              <a:ext cx="2968752" cy="3810000"/>
            </a:xfrm>
            <a:prstGeom prst="rect">
              <a:avLst/>
            </a:prstGeom>
          </p:spPr>
        </p:pic>
        <p:pic>
          <p:nvPicPr>
            <p:cNvPr id="12" name="Picture 11" descr="world_2012_05_21.png"/>
            <p:cNvPicPr>
              <a:picLocks noChangeAspect="1"/>
            </p:cNvPicPr>
            <p:nvPr/>
          </p:nvPicPr>
          <p:blipFill>
            <a:blip r:embed="rId4" cstate="print"/>
            <a:srcRect l="77040" b="12000"/>
            <a:stretch>
              <a:fillRect/>
            </a:stretch>
          </p:blipFill>
          <p:spPr>
            <a:xfrm>
              <a:off x="76200" y="0"/>
              <a:ext cx="1749552" cy="3352800"/>
            </a:xfrm>
            <a:prstGeom prst="rect">
              <a:avLst/>
            </a:prstGeom>
          </p:spPr>
        </p:pic>
      </p:grpSp>
      <p:sp>
        <p:nvSpPr>
          <p:cNvPr id="9" name="Slide Number Placeholder 8"/>
          <p:cNvSpPr>
            <a:spLocks noGrp="1"/>
          </p:cNvSpPr>
          <p:nvPr>
            <p:ph type="sldNum" sz="quarter" idx="12"/>
          </p:nvPr>
        </p:nvSpPr>
        <p:spPr/>
        <p:txBody>
          <a:bodyPr/>
          <a:lstStyle/>
          <a:p>
            <a:fld id="{DF5EA597-D671-40E4-B0A9-DB87D029A05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200" dirty="0" smtClean="0"/>
              <a:t>Scene Condition Flag: Ascending/Descending</a:t>
            </a:r>
            <a:endParaRPr lang="en-US" sz="3200" dirty="0"/>
          </a:p>
        </p:txBody>
      </p:sp>
      <p:sp>
        <p:nvSpPr>
          <p:cNvPr id="224258" name="AutoShape 2" descr="https://mail-attachment.googleusercontent.com/attachment/?ui=2&amp;ik=cc18e36ed4&amp;view=att&amp;th=138015b40fb63db9&amp;attid=0.1&amp;disp=inline&amp;realattid=f_h3m0nuzf0&amp;safe=1&amp;zw&amp;saduie=AG9B_P8dgiGNjsRq4knU9aMoVWYh&amp;sadet=1340053534202&amp;sads=fadhRiaBy7oazEsYAwT2ZGiVEo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4260" name="AutoShape 4" descr="https://mail-attachment.googleusercontent.com/attachment/?ui=2&amp;ik=cc18e36ed4&amp;view=att&amp;th=138015b40fb63db9&amp;attid=0.1&amp;disp=inline&amp;realattid=f_h3m0nuzf0&amp;safe=1&amp;zw&amp;saduie=AG9B_P8dgiGNjsRq4knU9aMoVWYh&amp;sadet=1340053534202&amp;sads=fadhRiaBy7oazEsYAwT2ZGiVEo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28600" y="4343400"/>
            <a:ext cx="8686800" cy="2554545"/>
          </a:xfrm>
          <a:prstGeom prst="rect">
            <a:avLst/>
          </a:prstGeom>
          <a:noFill/>
        </p:spPr>
        <p:txBody>
          <a:bodyPr wrap="square" rtlCol="0">
            <a:spAutoFit/>
          </a:bodyPr>
          <a:lstStyle/>
          <a:p>
            <a:r>
              <a:rPr lang="en-US" sz="2000" dirty="0" smtClean="0"/>
              <a:t>Nadir FOV locations for May 15, 2012.  Each orbit starts near 60</a:t>
            </a:r>
            <a:r>
              <a:rPr lang="en-US" sz="2000" dirty="0" smtClean="0">
                <a:latin typeface="Times New Roman"/>
                <a:cs typeface="Times New Roman"/>
              </a:rPr>
              <a:t>º</a:t>
            </a:r>
            <a:r>
              <a:rPr lang="en-US" sz="2000" dirty="0" smtClean="0"/>
              <a:t>S and ascends to 80</a:t>
            </a:r>
            <a:r>
              <a:rPr lang="en-US" sz="2000" dirty="0" smtClean="0">
                <a:latin typeface="Times New Roman"/>
                <a:cs typeface="Times New Roman"/>
              </a:rPr>
              <a:t>º</a:t>
            </a:r>
            <a:r>
              <a:rPr lang="en-US" sz="2000" dirty="0" smtClean="0"/>
              <a:t>N and then descends to 70</a:t>
            </a:r>
            <a:r>
              <a:rPr lang="en-US" sz="2000" dirty="0" smtClean="0">
                <a:latin typeface="Times New Roman"/>
                <a:cs typeface="Times New Roman"/>
              </a:rPr>
              <a:t>º</a:t>
            </a:r>
            <a:r>
              <a:rPr lang="en-US" sz="2000" dirty="0" smtClean="0"/>
              <a:t>N. The </a:t>
            </a:r>
            <a:r>
              <a:rPr lang="en-US" sz="2000" b="1" dirty="0" smtClean="0">
                <a:solidFill>
                  <a:srgbClr val="8BFC6C"/>
                </a:solidFill>
              </a:rPr>
              <a:t>Green</a:t>
            </a:r>
            <a:r>
              <a:rPr lang="en-US" sz="2000" dirty="0" smtClean="0"/>
              <a:t> FOVs are where the Scene Condition Flag is set to Ascending, and the </a:t>
            </a:r>
            <a:r>
              <a:rPr lang="en-US" sz="2000" b="1" dirty="0" smtClean="0">
                <a:solidFill>
                  <a:srgbClr val="FF0000"/>
                </a:solidFill>
              </a:rPr>
              <a:t>Red</a:t>
            </a:r>
            <a:r>
              <a:rPr lang="en-US" sz="2000" dirty="0" smtClean="0"/>
              <a:t> FOVs are where the flag is set to Descending. This flag erroneously identifies most descending orbit locations as ascending and erroneously identifies the first ascending location as descending. For all of the descending, it only correctly identifies the last location as descending. This may not be set at all and just have zeros from initialization.  It is supposed to be passed through from SDR.  DR #4804 is open on this issue.</a:t>
            </a:r>
          </a:p>
        </p:txBody>
      </p:sp>
      <p:pic>
        <p:nvPicPr>
          <p:cNvPr id="8" name="Picture 7" descr="OMPS_NMEDR_intco_scenecondition_20120515.png"/>
          <p:cNvPicPr>
            <a:picLocks noChangeAspect="1"/>
          </p:cNvPicPr>
          <p:nvPr/>
        </p:nvPicPr>
        <p:blipFill>
          <a:blip r:embed="rId3" cstate="print"/>
          <a:srcRect l="6000" t="3200" r="8000" b="18400"/>
          <a:stretch>
            <a:fillRect/>
          </a:stretch>
        </p:blipFill>
        <p:spPr>
          <a:xfrm>
            <a:off x="1066800" y="533400"/>
            <a:ext cx="6553200" cy="3733800"/>
          </a:xfrm>
          <a:prstGeom prst="rect">
            <a:avLst/>
          </a:prstGeom>
        </p:spPr>
      </p:pic>
      <p:sp>
        <p:nvSpPr>
          <p:cNvPr id="9" name="Slide Number Placeholder 8"/>
          <p:cNvSpPr>
            <a:spLocks noGrp="1"/>
          </p:cNvSpPr>
          <p:nvPr>
            <p:ph type="sldNum" sz="quarter" idx="12"/>
          </p:nvPr>
        </p:nvSpPr>
        <p:spPr/>
        <p:txBody>
          <a:bodyPr/>
          <a:lstStyle/>
          <a:p>
            <a:fld id="{DF5EA597-D671-40E4-B0A9-DB87D029A05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200" dirty="0" smtClean="0"/>
              <a:t>Scene Condition Flag: Ascending/Descending</a:t>
            </a:r>
            <a:endParaRPr lang="en-US" sz="3200" dirty="0"/>
          </a:p>
        </p:txBody>
      </p:sp>
      <p:sp>
        <p:nvSpPr>
          <p:cNvPr id="224258" name="AutoShape 2" descr="https://mail-attachment.googleusercontent.com/attachment/?ui=2&amp;ik=cc18e36ed4&amp;view=att&amp;th=138015b40fb63db9&amp;attid=0.1&amp;disp=inline&amp;realattid=f_h3m0nuzf0&amp;safe=1&amp;zw&amp;saduie=AG9B_P8dgiGNjsRq4knU9aMoVWYh&amp;sadet=1340053534202&amp;sads=fadhRiaBy7oazEsYAwT2ZGiVEo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4260" name="AutoShape 4" descr="https://mail-attachment.googleusercontent.com/attachment/?ui=2&amp;ik=cc18e36ed4&amp;view=att&amp;th=138015b40fb63db9&amp;attid=0.1&amp;disp=inline&amp;realattid=f_h3m0nuzf0&amp;safe=1&amp;zw&amp;saduie=AG9B_P8dgiGNjsRq4knU9aMoVWYh&amp;sadet=1340053534202&amp;sads=fadhRiaBy7oazEsYAwT2ZGiVEo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28600" y="4343400"/>
            <a:ext cx="8686800" cy="2554545"/>
          </a:xfrm>
          <a:prstGeom prst="rect">
            <a:avLst/>
          </a:prstGeom>
          <a:noFill/>
        </p:spPr>
        <p:txBody>
          <a:bodyPr wrap="square" rtlCol="0">
            <a:spAutoFit/>
          </a:bodyPr>
          <a:lstStyle/>
          <a:p>
            <a:r>
              <a:rPr lang="en-US" sz="2000" dirty="0" smtClean="0"/>
              <a:t>Nadir FOV locations for January 2, 2013.  Each orbit starts near 60</a:t>
            </a:r>
            <a:r>
              <a:rPr lang="en-US" sz="2000" dirty="0" smtClean="0">
                <a:latin typeface="Times New Roman"/>
                <a:cs typeface="Times New Roman"/>
              </a:rPr>
              <a:t>º</a:t>
            </a:r>
            <a:r>
              <a:rPr lang="en-US" sz="2000" dirty="0" smtClean="0"/>
              <a:t>S and descends to 80</a:t>
            </a:r>
            <a:r>
              <a:rPr lang="en-US" sz="2000" dirty="0" smtClean="0">
                <a:latin typeface="Times New Roman"/>
                <a:cs typeface="Times New Roman"/>
              </a:rPr>
              <a:t>º</a:t>
            </a:r>
            <a:r>
              <a:rPr lang="en-US" sz="2000" dirty="0" smtClean="0"/>
              <a:t>S and then ascends to 70</a:t>
            </a:r>
            <a:r>
              <a:rPr lang="en-US" sz="2000" dirty="0" smtClean="0">
                <a:latin typeface="Times New Roman"/>
                <a:cs typeface="Times New Roman"/>
              </a:rPr>
              <a:t>º</a:t>
            </a:r>
            <a:r>
              <a:rPr lang="en-US" sz="2000" dirty="0" smtClean="0"/>
              <a:t>N. The </a:t>
            </a:r>
            <a:r>
              <a:rPr lang="en-US" sz="2000" b="1" dirty="0" smtClean="0">
                <a:solidFill>
                  <a:srgbClr val="8BFC6C"/>
                </a:solidFill>
              </a:rPr>
              <a:t>Green</a:t>
            </a:r>
            <a:r>
              <a:rPr lang="en-US" sz="2000" dirty="0" smtClean="0"/>
              <a:t> FOVs are where the Scene Condition Flag is set to Ascending, and the </a:t>
            </a:r>
            <a:r>
              <a:rPr lang="en-US" sz="2000" b="1" dirty="0" smtClean="0">
                <a:solidFill>
                  <a:srgbClr val="FF0000"/>
                </a:solidFill>
              </a:rPr>
              <a:t>Red</a:t>
            </a:r>
            <a:r>
              <a:rPr lang="en-US" sz="2000" dirty="0" smtClean="0"/>
              <a:t> FOVs are where the flag is set to Descending. This flag erroneously identifies most descending orbit locations as ascending and erroneously identifies the first ascending location as descending. For all of the descending, it only correctly identifies the last location as descending. This may not be set at all and just have zeros from initialization.  It is supposed to be passed through from the SDR.  DR #4804 is open on this issue.</a:t>
            </a:r>
          </a:p>
        </p:txBody>
      </p:sp>
      <p:pic>
        <p:nvPicPr>
          <p:cNvPr id="9" name="Picture 8" descr="OMPS_NMEDR_intco_scenecondition_20130102.png"/>
          <p:cNvPicPr>
            <a:picLocks noChangeAspect="1"/>
          </p:cNvPicPr>
          <p:nvPr/>
        </p:nvPicPr>
        <p:blipFill>
          <a:blip r:embed="rId3" cstate="print"/>
          <a:srcRect l="5000" t="3200" r="7000" b="18400"/>
          <a:stretch>
            <a:fillRect/>
          </a:stretch>
        </p:blipFill>
        <p:spPr>
          <a:xfrm>
            <a:off x="990600" y="533400"/>
            <a:ext cx="6705600" cy="3733800"/>
          </a:xfrm>
          <a:prstGeom prst="rect">
            <a:avLst/>
          </a:prstGeom>
        </p:spPr>
      </p:pic>
      <p:sp>
        <p:nvSpPr>
          <p:cNvPr id="8" name="Slide Number Placeholder 7"/>
          <p:cNvSpPr>
            <a:spLocks noGrp="1"/>
          </p:cNvSpPr>
          <p:nvPr>
            <p:ph type="sldNum" sz="quarter" idx="12"/>
          </p:nvPr>
        </p:nvSpPr>
        <p:spPr/>
        <p:txBody>
          <a:bodyPr/>
          <a:lstStyle/>
          <a:p>
            <a:fld id="{DF5EA597-D671-40E4-B0A9-DB87D029A05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4547" y="0"/>
            <a:ext cx="3470053" cy="646331"/>
          </a:xfrm>
          <a:prstGeom prst="rect">
            <a:avLst/>
          </a:prstGeom>
          <a:noFill/>
        </p:spPr>
        <p:txBody>
          <a:bodyPr wrap="none" rtlCol="0">
            <a:spAutoFit/>
          </a:bodyPr>
          <a:lstStyle/>
          <a:p>
            <a:r>
              <a:rPr lang="en-US" sz="3600" dirty="0" smtClean="0"/>
              <a:t>Current Bad </a:t>
            </a:r>
            <a:r>
              <a:rPr lang="en-US" sz="3600" dirty="0"/>
              <a:t>F</a:t>
            </a:r>
            <a:r>
              <a:rPr lang="en-US" sz="3600" dirty="0" smtClean="0"/>
              <a:t>lags</a:t>
            </a:r>
            <a:endParaRPr lang="en-US" sz="3600" dirty="0"/>
          </a:p>
        </p:txBody>
      </p:sp>
      <p:pic>
        <p:nvPicPr>
          <p:cNvPr id="7" name="Picture 6" descr="OMPS_NMEDR_intco_scenecondition_beforefix.png"/>
          <p:cNvPicPr>
            <a:picLocks noChangeAspect="1"/>
          </p:cNvPicPr>
          <p:nvPr/>
        </p:nvPicPr>
        <p:blipFill>
          <a:blip r:embed="rId2" cstate="print"/>
          <a:stretch>
            <a:fillRect/>
          </a:stretch>
        </p:blipFill>
        <p:spPr>
          <a:xfrm>
            <a:off x="0" y="533399"/>
            <a:ext cx="9144002" cy="5715001"/>
          </a:xfrm>
          <a:prstGeom prst="rect">
            <a:avLst/>
          </a:prstGeom>
        </p:spPr>
      </p:pic>
      <p:sp>
        <p:nvSpPr>
          <p:cNvPr id="5" name="TextBox 4"/>
          <p:cNvSpPr txBox="1"/>
          <p:nvPr/>
        </p:nvSpPr>
        <p:spPr>
          <a:xfrm>
            <a:off x="685800" y="5228272"/>
            <a:ext cx="7620000" cy="1477328"/>
          </a:xfrm>
          <a:prstGeom prst="rect">
            <a:avLst/>
          </a:prstGeom>
          <a:noFill/>
        </p:spPr>
        <p:txBody>
          <a:bodyPr wrap="square" rtlCol="0">
            <a:spAutoFit/>
          </a:bodyPr>
          <a:lstStyle/>
          <a:p>
            <a:r>
              <a:rPr lang="en-US" dirty="0" smtClean="0"/>
              <a:t>This figure shows the golden day  ascending/ descending bit in the Current INCTO Scene Condition Flag. The </a:t>
            </a:r>
            <a:r>
              <a:rPr lang="en-US" b="1" dirty="0" smtClean="0">
                <a:solidFill>
                  <a:srgbClr val="92D050"/>
                </a:solidFill>
              </a:rPr>
              <a:t>X</a:t>
            </a:r>
            <a:r>
              <a:rPr lang="en-US" dirty="0" smtClean="0"/>
              <a:t> symbols are where the flag is set to ascending (1) and the </a:t>
            </a:r>
            <a:r>
              <a:rPr lang="en-US" b="1" dirty="0" smtClean="0">
                <a:solidFill>
                  <a:srgbClr val="FF0000"/>
                </a:solidFill>
              </a:rPr>
              <a:t>X</a:t>
            </a:r>
            <a:r>
              <a:rPr lang="en-US" dirty="0" smtClean="0"/>
              <a:t> symbols are where it is set to descending (0). The </a:t>
            </a:r>
            <a:r>
              <a:rPr lang="en-US" dirty="0" err="1" smtClean="0"/>
              <a:t>geolocation</a:t>
            </a:r>
            <a:r>
              <a:rPr lang="en-US" dirty="0" smtClean="0"/>
              <a:t> is the nadir view location as the spacecraft motion is used to set the flag.  All of the values except the first in an orbit are set to ascending.</a:t>
            </a:r>
            <a:endParaRPr lang="en-US" dirty="0"/>
          </a:p>
        </p:txBody>
      </p:sp>
      <p:sp>
        <p:nvSpPr>
          <p:cNvPr id="8" name="Slide Number Placeholder 7"/>
          <p:cNvSpPr>
            <a:spLocks noGrp="1"/>
          </p:cNvSpPr>
          <p:nvPr>
            <p:ph type="sldNum" sz="quarter" idx="12"/>
          </p:nvPr>
        </p:nvSpPr>
        <p:spPr/>
        <p:txBody>
          <a:bodyPr/>
          <a:lstStyle/>
          <a:p>
            <a:fld id="{DF5EA597-D671-40E4-B0A9-DB87D029A054}"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0"/>
            <a:ext cx="8915400" cy="646331"/>
          </a:xfrm>
          <a:prstGeom prst="rect">
            <a:avLst/>
          </a:prstGeom>
          <a:noFill/>
        </p:spPr>
        <p:txBody>
          <a:bodyPr wrap="square" rtlCol="0">
            <a:spAutoFit/>
          </a:bodyPr>
          <a:lstStyle/>
          <a:p>
            <a:r>
              <a:rPr lang="en-US" sz="3600" dirty="0" smtClean="0"/>
              <a:t>New Correct Flags (Implementation July 2013)</a:t>
            </a:r>
            <a:endParaRPr lang="en-US" sz="3600" dirty="0"/>
          </a:p>
        </p:txBody>
      </p:sp>
      <p:pic>
        <p:nvPicPr>
          <p:cNvPr id="7" name="Picture 6" descr="OMPS_NMEDR_intco_scenecondition_afterfix.png"/>
          <p:cNvPicPr>
            <a:picLocks noChangeAspect="1"/>
          </p:cNvPicPr>
          <p:nvPr/>
        </p:nvPicPr>
        <p:blipFill>
          <a:blip r:embed="rId2" cstate="print"/>
          <a:stretch>
            <a:fillRect/>
          </a:stretch>
        </p:blipFill>
        <p:spPr>
          <a:xfrm>
            <a:off x="0" y="533400"/>
            <a:ext cx="9144000" cy="5715000"/>
          </a:xfrm>
          <a:prstGeom prst="rect">
            <a:avLst/>
          </a:prstGeom>
        </p:spPr>
      </p:pic>
      <p:sp>
        <p:nvSpPr>
          <p:cNvPr id="5" name="TextBox 4"/>
          <p:cNvSpPr txBox="1"/>
          <p:nvPr/>
        </p:nvSpPr>
        <p:spPr>
          <a:xfrm>
            <a:off x="533400" y="5181600"/>
            <a:ext cx="7239000" cy="1754326"/>
          </a:xfrm>
          <a:prstGeom prst="rect">
            <a:avLst/>
          </a:prstGeom>
          <a:noFill/>
        </p:spPr>
        <p:txBody>
          <a:bodyPr wrap="square" rtlCol="0">
            <a:spAutoFit/>
          </a:bodyPr>
          <a:lstStyle/>
          <a:p>
            <a:r>
              <a:rPr lang="en-US" dirty="0" smtClean="0"/>
              <a:t>This figure shows five orbits for the golden day ascending/ descending bit in the New INCTO Scene Condition Flag. The </a:t>
            </a:r>
            <a:r>
              <a:rPr lang="en-US" b="1" dirty="0" smtClean="0">
                <a:solidFill>
                  <a:srgbClr val="92D050"/>
                </a:solidFill>
              </a:rPr>
              <a:t>X</a:t>
            </a:r>
            <a:r>
              <a:rPr lang="en-US" dirty="0" smtClean="0"/>
              <a:t> symbols are where the flag is set to ascending (1) and the </a:t>
            </a:r>
            <a:r>
              <a:rPr lang="en-US" b="1" dirty="0" smtClean="0">
                <a:solidFill>
                  <a:srgbClr val="FF0000"/>
                </a:solidFill>
              </a:rPr>
              <a:t>X</a:t>
            </a:r>
            <a:r>
              <a:rPr lang="en-US" dirty="0" smtClean="0"/>
              <a:t> symbols are where it is set to descending (0). The </a:t>
            </a:r>
            <a:r>
              <a:rPr lang="en-US" dirty="0" err="1" smtClean="0"/>
              <a:t>geolocation</a:t>
            </a:r>
            <a:r>
              <a:rPr lang="en-US" dirty="0" smtClean="0"/>
              <a:t> is the nadir view location as the spacecraft motion is used to set the flag.  The A/D locations are now correct. (The descending at the start of orbits are where the middle of the swath is not processed.)</a:t>
            </a:r>
            <a:endParaRPr lang="en-US" dirty="0"/>
          </a:p>
        </p:txBody>
      </p:sp>
      <p:sp>
        <p:nvSpPr>
          <p:cNvPr id="8" name="Slide Number Placeholder 7"/>
          <p:cNvSpPr>
            <a:spLocks noGrp="1"/>
          </p:cNvSpPr>
          <p:nvPr>
            <p:ph type="sldNum" sz="quarter" idx="12"/>
          </p:nvPr>
        </p:nvSpPr>
        <p:spPr/>
        <p:txBody>
          <a:bodyPr/>
          <a:lstStyle/>
          <a:p>
            <a:fld id="{DF5EA597-D671-40E4-B0A9-DB87D029A054}"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ww.star.nesdis.noaa.gov/smcd/spb/wyu/OMPS/Percent_good/ootco/OMPS_NMEDR_ootco_percent_good_auto_201301.png"/>
          <p:cNvPicPr>
            <a:picLocks noChangeAspect="1" noChangeArrowheads="1"/>
          </p:cNvPicPr>
          <p:nvPr/>
        </p:nvPicPr>
        <p:blipFill>
          <a:blip r:embed="rId3" cstate="print"/>
          <a:srcRect/>
          <a:stretch>
            <a:fillRect/>
          </a:stretch>
        </p:blipFill>
        <p:spPr bwMode="auto">
          <a:xfrm>
            <a:off x="76200" y="76200"/>
            <a:ext cx="8991600" cy="6743700"/>
          </a:xfrm>
          <a:prstGeom prst="rect">
            <a:avLst/>
          </a:prstGeom>
          <a:noFill/>
        </p:spPr>
      </p:pic>
      <p:sp>
        <p:nvSpPr>
          <p:cNvPr id="2" name="Title 1"/>
          <p:cNvSpPr>
            <a:spLocks noGrp="1"/>
          </p:cNvSpPr>
          <p:nvPr>
            <p:ph type="title"/>
          </p:nvPr>
        </p:nvSpPr>
        <p:spPr>
          <a:xfrm>
            <a:off x="457200" y="0"/>
            <a:ext cx="8229600" cy="457200"/>
          </a:xfrm>
        </p:spPr>
        <p:txBody>
          <a:bodyPr>
            <a:noAutofit/>
          </a:bodyPr>
          <a:lstStyle/>
          <a:p>
            <a:r>
              <a:rPr lang="en-US" sz="2800" dirty="0" smtClean="0"/>
              <a:t>Time Series of Percent Good for OOTCO Error Flag</a:t>
            </a:r>
            <a:endParaRPr lang="en-US" sz="2800" dirty="0"/>
          </a:p>
        </p:txBody>
      </p:sp>
      <p:sp>
        <p:nvSpPr>
          <p:cNvPr id="4" name="Rectangle 3"/>
          <p:cNvSpPr/>
          <p:nvPr/>
        </p:nvSpPr>
        <p:spPr>
          <a:xfrm>
            <a:off x="1676400" y="2590800"/>
            <a:ext cx="5943600" cy="1323439"/>
          </a:xfrm>
          <a:prstGeom prst="rect">
            <a:avLst/>
          </a:prstGeom>
          <a:solidFill>
            <a:schemeClr val="bg1"/>
          </a:solidFill>
        </p:spPr>
        <p:txBody>
          <a:bodyPr wrap="square">
            <a:spAutoFit/>
          </a:bodyPr>
          <a:lstStyle/>
          <a:p>
            <a:r>
              <a:rPr lang="en-US" sz="2000" dirty="0" smtClean="0"/>
              <a:t>The Error Flag in OOTCO had been running at approximately 30% good values since mid-October. </a:t>
            </a:r>
          </a:p>
          <a:p>
            <a:r>
              <a:rPr lang="en-US" sz="2000" dirty="0" smtClean="0"/>
              <a:t>The primary failures are high values of the SO2 Index</a:t>
            </a:r>
          </a:p>
          <a:p>
            <a:r>
              <a:rPr lang="en-US" sz="2000" dirty="0" smtClean="0"/>
              <a:t>and large values for the Aerosol Index.</a:t>
            </a:r>
          </a:p>
        </p:txBody>
      </p:sp>
      <p:sp>
        <p:nvSpPr>
          <p:cNvPr id="5" name="Slide Number Placeholder 4"/>
          <p:cNvSpPr>
            <a:spLocks noGrp="1"/>
          </p:cNvSpPr>
          <p:nvPr>
            <p:ph type="sldNum" sz="quarter" idx="12"/>
          </p:nvPr>
        </p:nvSpPr>
        <p:spPr/>
        <p:txBody>
          <a:bodyPr/>
          <a:lstStyle/>
          <a:p>
            <a:fld id="{DF5EA597-D671-40E4-B0A9-DB87D029A05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MPS_NMEDR_intco_so2index_20120505.png"/>
          <p:cNvPicPr>
            <a:picLocks/>
          </p:cNvPicPr>
          <p:nvPr/>
        </p:nvPicPr>
        <p:blipFill>
          <a:blip r:embed="rId3" cstate="print">
            <a:lum bright="-20000" contrast="40000"/>
          </a:blip>
          <a:srcRect l="2000"/>
          <a:stretch>
            <a:fillRect/>
          </a:stretch>
        </p:blipFill>
        <p:spPr>
          <a:xfrm>
            <a:off x="38100" y="1"/>
            <a:ext cx="5600700" cy="2381250"/>
          </a:xfrm>
          <a:prstGeom prst="rect">
            <a:avLst/>
          </a:prstGeom>
        </p:spPr>
      </p:pic>
      <p:pic>
        <p:nvPicPr>
          <p:cNvPr id="5" name="Picture 4" descr="OMPS_NMEDR_intco_so2index_20120510.png"/>
          <p:cNvPicPr>
            <a:picLocks/>
          </p:cNvPicPr>
          <p:nvPr/>
        </p:nvPicPr>
        <p:blipFill>
          <a:blip r:embed="rId4" cstate="print">
            <a:lum bright="-20000" contrast="40000"/>
          </a:blip>
          <a:srcRect l="2000"/>
          <a:stretch>
            <a:fillRect/>
          </a:stretch>
        </p:blipFill>
        <p:spPr>
          <a:xfrm>
            <a:off x="38100" y="2286000"/>
            <a:ext cx="5600700" cy="2381250"/>
          </a:xfrm>
          <a:prstGeom prst="rect">
            <a:avLst/>
          </a:prstGeom>
        </p:spPr>
      </p:pic>
      <p:sp>
        <p:nvSpPr>
          <p:cNvPr id="7" name="Title 1"/>
          <p:cNvSpPr txBox="1">
            <a:spLocks/>
          </p:cNvSpPr>
          <p:nvPr/>
        </p:nvSpPr>
        <p:spPr>
          <a:xfrm>
            <a:off x="5715000" y="0"/>
            <a:ext cx="3429000" cy="6858000"/>
          </a:xfrm>
          <a:prstGeom prst="rect">
            <a:avLst/>
          </a:prstGeom>
        </p:spPr>
        <p:txBody>
          <a:bodyPr vert="horz" lIns="91440" tIns="45720" rIns="91440" bIns="45720" rtlCol="0" anchor="ctr">
            <a:noAutofit/>
          </a:bodyPr>
          <a:lstStyle/>
          <a:p>
            <a:pPr lvl="0">
              <a:spcBef>
                <a:spcPct val="0"/>
              </a:spcBef>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SO</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2</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Index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values</a:t>
            </a:r>
            <a:r>
              <a:rPr kumimoji="0" lang="en-US" sz="2000" b="0" i="0" u="none" strike="noStrike" kern="1200" cap="none" spc="0" normalizeH="0" noProof="0" dirty="0" smtClean="0">
                <a:ln>
                  <a:noFill/>
                </a:ln>
                <a:solidFill>
                  <a:schemeClr val="tx1"/>
                </a:solidFill>
                <a:effectLst/>
                <a:uLnTx/>
                <a:uFillTx/>
                <a:latin typeface="+mj-lt"/>
                <a:ea typeface="+mj-ea"/>
                <a:cs typeface="+mj-cs"/>
              </a:rPr>
              <a:t> for INCTO </a:t>
            </a:r>
            <a:r>
              <a:rPr lang="en-US" sz="2000" dirty="0" smtClean="0"/>
              <a:t>versus Latitude in Degrees North </a:t>
            </a:r>
            <a:r>
              <a:rPr kumimoji="0" lang="en-US" sz="2000" b="0" i="0" u="none" strike="noStrike" kern="1200" cap="none" spc="0" normalizeH="0" noProof="0" dirty="0" smtClean="0">
                <a:ln>
                  <a:noFill/>
                </a:ln>
                <a:solidFill>
                  <a:schemeClr val="tx1"/>
                </a:solidFill>
                <a:effectLst/>
                <a:uLnTx/>
                <a:uFillTx/>
                <a:latin typeface="+mj-lt"/>
                <a:ea typeface="+mj-ea"/>
                <a:cs typeface="+mj-cs"/>
              </a:rPr>
              <a:t>for two days – May 5th and May 10</a:t>
            </a:r>
            <a:r>
              <a:rPr kumimoji="0" lang="en-US" sz="20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US" sz="2000" b="0" i="0" u="none" strike="noStrike" kern="1200" cap="none" spc="0" normalizeH="0" noProof="0" dirty="0" smtClean="0">
                <a:ln>
                  <a:noFill/>
                </a:ln>
                <a:solidFill>
                  <a:schemeClr val="tx1"/>
                </a:solidFill>
                <a:effectLst/>
                <a:uLnTx/>
                <a:uFillTx/>
                <a:latin typeface="+mj-lt"/>
                <a:ea typeface="+mj-ea"/>
                <a:cs typeface="+mj-cs"/>
              </a:rPr>
              <a:t>. Notice that the distribution shifted down so that the there were fewer values above the Error Flag threshold of 6 DU. The algorithm has a cutoff in values at -12 DU. Much of the variation in this index is caused by deficiencies in the current calibration, not real atmospheric SO</a:t>
            </a:r>
            <a:r>
              <a:rPr kumimoji="0" lang="en-US" b="0" i="0" u="none" strike="noStrike" kern="1200" cap="none" spc="0" normalizeH="0" noProof="0" dirty="0" smtClean="0">
                <a:ln>
                  <a:noFill/>
                </a:ln>
                <a:solidFill>
                  <a:schemeClr val="tx1"/>
                </a:solidFill>
                <a:effectLst/>
                <a:uLnTx/>
                <a:uFillTx/>
                <a:latin typeface="+mj-lt"/>
                <a:ea typeface="+mj-ea"/>
                <a:cs typeface="+mj-cs"/>
              </a:rPr>
              <a:t>2</a:t>
            </a:r>
            <a:r>
              <a:rPr kumimoji="0" lang="en-US" sz="2000" b="0" i="0" u="none" strike="noStrike" kern="1200" cap="none" spc="0" normalizeH="0" noProof="0" dirty="0" smtClean="0">
                <a:ln>
                  <a:noFill/>
                </a:ln>
                <a:solidFill>
                  <a:schemeClr val="tx1"/>
                </a:solidFill>
                <a:effectLst/>
                <a:uLnTx/>
                <a:uFillTx/>
                <a:latin typeface="+mj-lt"/>
                <a:ea typeface="+mj-ea"/>
                <a:cs typeface="+mj-cs"/>
              </a:rPr>
              <a:t> content. </a:t>
            </a:r>
            <a:r>
              <a:rPr lang="en-US" sz="2000" dirty="0" smtClean="0"/>
              <a:t> The lower figure for January 2, 2013 </a:t>
            </a:r>
            <a:r>
              <a:rPr kumimoji="0" lang="en-US" sz="2000" b="0" i="0" u="none" strike="noStrike" kern="1200" cap="none" spc="0" normalizeH="0" noProof="0" dirty="0" smtClean="0">
                <a:ln>
                  <a:noFill/>
                </a:ln>
                <a:solidFill>
                  <a:schemeClr val="tx1"/>
                </a:solidFill>
                <a:effectLst/>
                <a:uLnTx/>
                <a:uFillTx/>
                <a:latin typeface="+mj-lt"/>
                <a:ea typeface="+mj-ea"/>
                <a:cs typeface="+mj-cs"/>
              </a:rPr>
              <a:t>shows further changes in the product after the day 1 solar spectra and wavelength scales were adjusted.</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OMPS_NMEDR_incto_so2index_20130102.png"/>
          <p:cNvPicPr>
            <a:picLocks/>
          </p:cNvPicPr>
          <p:nvPr/>
        </p:nvPicPr>
        <p:blipFill>
          <a:blip r:embed="rId5" cstate="print"/>
          <a:srcRect l="1333"/>
          <a:stretch>
            <a:fillRect/>
          </a:stretch>
        </p:blipFill>
        <p:spPr>
          <a:xfrm>
            <a:off x="0" y="4495800"/>
            <a:ext cx="5638800" cy="2381250"/>
          </a:xfrm>
          <a:prstGeom prst="rect">
            <a:avLst/>
          </a:prstGeom>
        </p:spPr>
      </p:pic>
      <p:sp>
        <p:nvSpPr>
          <p:cNvPr id="107522" name="AutoShape 2" descr="https://mail-attachment.googleusercontent.com/attachment/?ui=2&amp;ik=cc18e36ed4&amp;view=att&amp;th=13c3afe3bc981941&amp;attid=0.1&amp;disp=inline&amp;realattid=f_hby4uj860&amp;safe=1&amp;zw&amp;saduie=AG9B_P8dgiGNjsRq4knU9aMoVWYh&amp;sadet=1358199626693&amp;sads=Irk8uZUuBiJZhc5Lu0KRpu6BXG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OMPS_NMEDR_ootco_so2index_20130102.png"/>
          <p:cNvPicPr>
            <a:picLocks/>
          </p:cNvPicPr>
          <p:nvPr/>
        </p:nvPicPr>
        <p:blipFill>
          <a:blip r:embed="rId6" cstate="print"/>
          <a:srcRect l="1333"/>
          <a:stretch>
            <a:fillRect/>
          </a:stretch>
        </p:blipFill>
        <p:spPr>
          <a:xfrm>
            <a:off x="0" y="6915150"/>
            <a:ext cx="5638800" cy="2381250"/>
          </a:xfrm>
          <a:prstGeom prst="rect">
            <a:avLst/>
          </a:prstGeom>
        </p:spPr>
      </p:pic>
      <p:sp>
        <p:nvSpPr>
          <p:cNvPr id="9" name="Slide Number Placeholder 8"/>
          <p:cNvSpPr>
            <a:spLocks noGrp="1"/>
          </p:cNvSpPr>
          <p:nvPr>
            <p:ph type="sldNum" sz="quarter" idx="12"/>
          </p:nvPr>
        </p:nvSpPr>
        <p:spPr/>
        <p:txBody>
          <a:bodyPr/>
          <a:lstStyle/>
          <a:p>
            <a:fld id="{DF5EA597-D671-40E4-B0A9-DB87D029A05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MPS_NMEDR_intco_errorflags_20120611.png"/>
          <p:cNvPicPr>
            <a:picLocks noChangeAspect="1"/>
          </p:cNvPicPr>
          <p:nvPr/>
        </p:nvPicPr>
        <p:blipFill>
          <a:blip r:embed="rId3" cstate="print"/>
          <a:srcRect l="8400" t="6720" r="8400" b="21120"/>
          <a:stretch>
            <a:fillRect/>
          </a:stretch>
        </p:blipFill>
        <p:spPr>
          <a:xfrm>
            <a:off x="1968" y="3421380"/>
            <a:ext cx="6339840" cy="3436620"/>
          </a:xfrm>
          <a:prstGeom prst="rect">
            <a:avLst/>
          </a:prstGeom>
        </p:spPr>
      </p:pic>
      <p:sp>
        <p:nvSpPr>
          <p:cNvPr id="5" name="Title 1"/>
          <p:cNvSpPr>
            <a:spLocks noGrp="1"/>
          </p:cNvSpPr>
          <p:nvPr>
            <p:ph type="title"/>
          </p:nvPr>
        </p:nvSpPr>
        <p:spPr>
          <a:xfrm>
            <a:off x="6477000" y="457200"/>
            <a:ext cx="2590800" cy="5791200"/>
          </a:xfrm>
        </p:spPr>
        <p:txBody>
          <a:bodyPr>
            <a:noAutofit/>
          </a:bodyPr>
          <a:lstStyle/>
          <a:p>
            <a:pPr algn="l"/>
            <a:r>
              <a:rPr lang="en-US" sz="2000" dirty="0" smtClean="0"/>
              <a:t>Daily Maps of </a:t>
            </a:r>
            <a:r>
              <a:rPr lang="en-US" sz="2800" dirty="0" smtClean="0"/>
              <a:t>Error Flags</a:t>
            </a:r>
            <a:r>
              <a:rPr lang="en-US" sz="2000" dirty="0" smtClean="0"/>
              <a:t> for OMPS INCTO for June 11</a:t>
            </a:r>
            <a:r>
              <a:rPr lang="en-US" sz="2000" baseline="30000" dirty="0" smtClean="0"/>
              <a:t>th</a:t>
            </a:r>
            <a:r>
              <a:rPr lang="en-US" sz="2000" dirty="0" smtClean="0"/>
              <a:t>:</a:t>
            </a:r>
            <a:br>
              <a:rPr lang="en-US" sz="2000" dirty="0" smtClean="0"/>
            </a:br>
            <a:r>
              <a:rPr lang="en-US" sz="2000" b="1" dirty="0" smtClean="0">
                <a:solidFill>
                  <a:srgbClr val="7030A0"/>
                </a:solidFill>
              </a:rPr>
              <a:t>Purple</a:t>
            </a:r>
            <a:r>
              <a:rPr lang="en-US" sz="2000" dirty="0" smtClean="0"/>
              <a:t> 1 Large Residual;</a:t>
            </a:r>
            <a:br>
              <a:rPr lang="en-US" sz="2000" dirty="0" smtClean="0"/>
            </a:br>
            <a:r>
              <a:rPr lang="en-US" sz="2000" b="1" dirty="0" smtClean="0">
                <a:solidFill>
                  <a:srgbClr val="FF9933"/>
                </a:solidFill>
              </a:rPr>
              <a:t>Orange</a:t>
            </a:r>
            <a:r>
              <a:rPr lang="en-US" sz="2000" b="1" dirty="0" smtClean="0"/>
              <a:t> </a:t>
            </a:r>
            <a:r>
              <a:rPr lang="en-US" sz="2000" dirty="0" smtClean="0"/>
              <a:t>2 SO</a:t>
            </a:r>
            <a:r>
              <a:rPr lang="en-US" sz="1800" dirty="0" smtClean="0"/>
              <a:t>2</a:t>
            </a:r>
            <a:r>
              <a:rPr lang="en-US" sz="2000" dirty="0" smtClean="0"/>
              <a:t> Index;</a:t>
            </a:r>
            <a:br>
              <a:rPr lang="en-US" sz="2000" dirty="0" smtClean="0"/>
            </a:br>
            <a:r>
              <a:rPr lang="en-US" sz="2000" b="1" dirty="0" smtClean="0">
                <a:solidFill>
                  <a:srgbClr val="8BFC6C"/>
                </a:solidFill>
              </a:rPr>
              <a:t>Green</a:t>
            </a:r>
            <a:r>
              <a:rPr lang="en-US" sz="2000" dirty="0" smtClean="0"/>
              <a:t> 16 Surface Reflectivity out of range. </a:t>
            </a:r>
            <a:br>
              <a:rPr lang="en-US" sz="2000" dirty="0" smtClean="0"/>
            </a:br>
            <a:r>
              <a:rPr lang="en-US" sz="2000" dirty="0" smtClean="0"/>
              <a:t>Since SO</a:t>
            </a:r>
            <a:r>
              <a:rPr lang="en-US" sz="1800" dirty="0" smtClean="0"/>
              <a:t>2</a:t>
            </a:r>
            <a:r>
              <a:rPr lang="en-US" sz="2000" dirty="0" smtClean="0"/>
              <a:t> is produce from residuals, both of the increased flag frequencies from May to June are related to residuals.</a:t>
            </a:r>
            <a:br>
              <a:rPr lang="en-US" sz="2000" dirty="0" smtClean="0"/>
            </a:br>
            <a:r>
              <a:rPr lang="en-US" sz="2000" dirty="0" smtClean="0"/>
              <a:t>The first eight orbits (Eastern Hemisphere) have low occurrences of non-zero error flags.</a:t>
            </a:r>
            <a:endParaRPr lang="en-US" sz="2800" dirty="0"/>
          </a:p>
        </p:txBody>
      </p:sp>
      <p:sp>
        <p:nvSpPr>
          <p:cNvPr id="6" name="Rectangle 5"/>
          <p:cNvSpPr/>
          <p:nvPr/>
        </p:nvSpPr>
        <p:spPr>
          <a:xfrm>
            <a:off x="228600" y="88880"/>
            <a:ext cx="6096000" cy="2862322"/>
          </a:xfrm>
          <a:prstGeom prst="rect">
            <a:avLst/>
          </a:prstGeom>
        </p:spPr>
        <p:txBody>
          <a:bodyPr wrap="square">
            <a:spAutoFit/>
          </a:bodyPr>
          <a:lstStyle/>
          <a:p>
            <a:r>
              <a:rPr lang="en-US" sz="2000" dirty="0" smtClean="0"/>
              <a:t>Another update (in the middle of the day on June 11, 2012), this time for the Day 1 solar spectra, reduced the percent good for the INCTO Error Flag from 99% down to approximately 50%. The new solar spectra had +-5% variations relative to the prelaunch values. The decrease in good error flags was primarily due to increased SO</a:t>
            </a:r>
            <a:r>
              <a:rPr lang="en-US" dirty="0" smtClean="0"/>
              <a:t>2</a:t>
            </a:r>
            <a:r>
              <a:rPr lang="en-US" sz="2000" dirty="0" smtClean="0"/>
              <a:t> flagging. Until definitive inter-channel calibration values are determined and in the system, users can expect similar shifts in the product behavior.</a:t>
            </a:r>
            <a:endParaRPr lang="en-US" sz="2000" dirty="0"/>
          </a:p>
        </p:txBody>
      </p:sp>
      <p:sp>
        <p:nvSpPr>
          <p:cNvPr id="7" name="Slide Number Placeholder 6"/>
          <p:cNvSpPr>
            <a:spLocks noGrp="1"/>
          </p:cNvSpPr>
          <p:nvPr>
            <p:ph type="sldNum" sz="quarter" idx="12"/>
          </p:nvPr>
        </p:nvSpPr>
        <p:spPr/>
        <p:txBody>
          <a:bodyPr/>
          <a:lstStyle/>
          <a:p>
            <a:fld id="{DF5EA597-D671-40E4-B0A9-DB87D029A05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28600"/>
            <a:ext cx="2590800" cy="6019800"/>
          </a:xfrm>
        </p:spPr>
        <p:txBody>
          <a:bodyPr>
            <a:noAutofit/>
          </a:bodyPr>
          <a:lstStyle/>
          <a:p>
            <a:pPr algn="l"/>
            <a:r>
              <a:rPr lang="en-US" sz="2000" dirty="0" smtClean="0"/>
              <a:t>Daily Maps of </a:t>
            </a:r>
            <a:r>
              <a:rPr lang="en-US" sz="2800" dirty="0" smtClean="0"/>
              <a:t>Error Flags</a:t>
            </a:r>
            <a:r>
              <a:rPr lang="en-US" sz="2000" dirty="0" smtClean="0"/>
              <a:t> for OMPS INCTO for March 5</a:t>
            </a:r>
            <a:r>
              <a:rPr lang="en-US" sz="2000" baseline="30000" dirty="0" smtClean="0"/>
              <a:t>th</a:t>
            </a:r>
            <a:r>
              <a:rPr lang="en-US" sz="2000" dirty="0" smtClean="0"/>
              <a:t> and May 18</a:t>
            </a:r>
            <a:r>
              <a:rPr lang="en-US" sz="2000" baseline="30000" dirty="0" smtClean="0"/>
              <a:t>th</a:t>
            </a:r>
            <a:r>
              <a:rPr lang="en-US" sz="2000" dirty="0" smtClean="0"/>
              <a:t>, 2012:</a:t>
            </a:r>
            <a:br>
              <a:rPr lang="en-US" sz="2000" dirty="0" smtClean="0"/>
            </a:br>
            <a:r>
              <a:rPr lang="en-US" sz="2000" b="1" dirty="0" smtClean="0">
                <a:solidFill>
                  <a:srgbClr val="7030A0"/>
                </a:solidFill>
              </a:rPr>
              <a:t>Purple</a:t>
            </a:r>
            <a:r>
              <a:rPr lang="en-US" sz="2000" dirty="0" smtClean="0"/>
              <a:t> 1 Large Residual;</a:t>
            </a:r>
            <a:br>
              <a:rPr lang="en-US" sz="2000" dirty="0" smtClean="0"/>
            </a:br>
            <a:r>
              <a:rPr lang="en-US" sz="2000" b="1" dirty="0" smtClean="0">
                <a:solidFill>
                  <a:srgbClr val="FF9933"/>
                </a:solidFill>
              </a:rPr>
              <a:t>Orange</a:t>
            </a:r>
            <a:r>
              <a:rPr lang="en-US" sz="2000" b="1" dirty="0" smtClean="0"/>
              <a:t> </a:t>
            </a:r>
            <a:r>
              <a:rPr lang="en-US" sz="2000" dirty="0" smtClean="0"/>
              <a:t>2 SO</a:t>
            </a:r>
            <a:r>
              <a:rPr lang="en-US" sz="1800" dirty="0" smtClean="0"/>
              <a:t>2</a:t>
            </a:r>
            <a:r>
              <a:rPr lang="en-US" sz="2000" dirty="0" smtClean="0"/>
              <a:t> Index;</a:t>
            </a:r>
            <a:br>
              <a:rPr lang="en-US" sz="2000" dirty="0" smtClean="0"/>
            </a:br>
            <a:r>
              <a:rPr lang="en-US" sz="2000" b="1" dirty="0" smtClean="0">
                <a:solidFill>
                  <a:srgbClr val="8BFC6C"/>
                </a:solidFill>
              </a:rPr>
              <a:t>Green</a:t>
            </a:r>
            <a:r>
              <a:rPr lang="en-US" sz="2000" dirty="0" smtClean="0"/>
              <a:t> 16 Surface Reflectivity out of range. </a:t>
            </a:r>
            <a:br>
              <a:rPr lang="en-US" sz="2000" dirty="0" smtClean="0"/>
            </a:br>
            <a:r>
              <a:rPr lang="en-US" sz="2000" dirty="0" smtClean="0"/>
              <a:t>Since SO</a:t>
            </a:r>
            <a:r>
              <a:rPr lang="en-US" sz="1800" dirty="0" smtClean="0"/>
              <a:t>2</a:t>
            </a:r>
            <a:r>
              <a:rPr lang="en-US" sz="2000" dirty="0" smtClean="0"/>
              <a:t> is produce from residuals, both of the reduced flag frequencies from March to May are related to residuals.</a:t>
            </a:r>
            <a:endParaRPr lang="en-US" sz="2800" dirty="0"/>
          </a:p>
        </p:txBody>
      </p:sp>
      <p:pic>
        <p:nvPicPr>
          <p:cNvPr id="4" name="Content Placeholder 3" descr="OMPS_NMEDR_incto_errorflags_20120305.png"/>
          <p:cNvPicPr>
            <a:picLocks noGrp="1" noChangeAspect="1"/>
          </p:cNvPicPr>
          <p:nvPr>
            <p:ph idx="1"/>
          </p:nvPr>
        </p:nvPicPr>
        <p:blipFill>
          <a:blip r:embed="rId3" cstate="print">
            <a:lum bright="-20000" contrast="40000"/>
          </a:blip>
          <a:srcRect l="8400" t="6734" r="8400" b="21120"/>
          <a:stretch>
            <a:fillRect/>
          </a:stretch>
        </p:blipFill>
        <p:spPr>
          <a:xfrm>
            <a:off x="6553" y="0"/>
            <a:ext cx="6339840" cy="3435953"/>
          </a:xfrm>
        </p:spPr>
      </p:pic>
      <p:pic>
        <p:nvPicPr>
          <p:cNvPr id="5" name="Picture 4" descr="OMPS_NMEDR_incto_errorflags_20120518.png"/>
          <p:cNvPicPr>
            <a:picLocks noChangeAspect="1"/>
          </p:cNvPicPr>
          <p:nvPr/>
        </p:nvPicPr>
        <p:blipFill>
          <a:blip r:embed="rId4" cstate="print">
            <a:lum bright="-20000" contrast="40000"/>
          </a:blip>
          <a:srcRect l="8400" t="6720" r="8400" b="21120"/>
          <a:stretch>
            <a:fillRect/>
          </a:stretch>
        </p:blipFill>
        <p:spPr>
          <a:xfrm>
            <a:off x="-2460" y="3421380"/>
            <a:ext cx="6339840" cy="3436620"/>
          </a:xfrm>
          <a:prstGeom prst="rect">
            <a:avLst/>
          </a:prstGeom>
        </p:spPr>
      </p:pic>
      <p:sp>
        <p:nvSpPr>
          <p:cNvPr id="6" name="Slide Number Placeholder 5"/>
          <p:cNvSpPr>
            <a:spLocks noGrp="1"/>
          </p:cNvSpPr>
          <p:nvPr>
            <p:ph type="sldNum" sz="quarter" idx="12"/>
          </p:nvPr>
        </p:nvSpPr>
        <p:spPr/>
        <p:txBody>
          <a:bodyPr/>
          <a:lstStyle/>
          <a:p>
            <a:fld id="{DF5EA597-D671-40E4-B0A9-DB87D029A05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203544"/>
          <a:ext cx="8686800" cy="6547212"/>
        </p:xfrm>
        <a:graphic>
          <a:graphicData uri="http://schemas.openxmlformats.org/drawingml/2006/table">
            <a:tbl>
              <a:tblPr/>
              <a:tblGrid>
                <a:gridCol w="3200400"/>
                <a:gridCol w="5486400"/>
              </a:tblGrid>
              <a:tr h="231322">
                <a:tc>
                  <a:txBody>
                    <a:bodyPr/>
                    <a:lstStyle/>
                    <a:p>
                      <a:pPr marL="0" marR="0" algn="ctr">
                        <a:lnSpc>
                          <a:spcPct val="115000"/>
                        </a:lnSpc>
                        <a:spcBef>
                          <a:spcPts val="0"/>
                        </a:spcBef>
                        <a:spcAft>
                          <a:spcPts val="0"/>
                        </a:spcAft>
                      </a:pPr>
                      <a:r>
                        <a:rPr lang="en-US" sz="1400" dirty="0">
                          <a:latin typeface="Times New Roman"/>
                          <a:ea typeface="Calibri"/>
                          <a:cs typeface="Times New Roman"/>
                        </a:rPr>
                        <a:t>Provisional Definition</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Artifacts (Deliverables)</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5">
                <a:tc>
                  <a:txBody>
                    <a:bodyPr/>
                    <a:lstStyle/>
                    <a:p>
                      <a:pPr marL="0" marR="0">
                        <a:lnSpc>
                          <a:spcPct val="115000"/>
                        </a:lnSpc>
                        <a:spcBef>
                          <a:spcPts val="0"/>
                        </a:spcBef>
                        <a:spcAft>
                          <a:spcPts val="0"/>
                        </a:spcAft>
                      </a:pPr>
                      <a:r>
                        <a:rPr lang="en-US" sz="1400" dirty="0">
                          <a:solidFill>
                            <a:srgbClr val="222222"/>
                          </a:solidFill>
                          <a:latin typeface="Times New Roman"/>
                          <a:ea typeface="Calibri"/>
                          <a:cs typeface="Times New Roman"/>
                        </a:rPr>
                        <a:t>Product quality may not be optimal </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222222"/>
                          </a:solidFill>
                          <a:latin typeface="Times New Roman"/>
                          <a:ea typeface="Calibri"/>
                          <a:cs typeface="Times New Roman"/>
                        </a:rPr>
                        <a:t>Product accuracy is determined for a broader (but still limited) set of conditions. No requirement to demonstrate compliance with specifications.</a:t>
                      </a:r>
                      <a:r>
                        <a:rPr lang="en-US" sz="1400">
                          <a:latin typeface="Times New Roman"/>
                          <a:ea typeface="Calibri"/>
                          <a:cs typeface="Times New Roman"/>
                        </a:rPr>
                        <a:t> </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607">
                <a:tc>
                  <a:txBody>
                    <a:bodyPr/>
                    <a:lstStyle/>
                    <a:p>
                      <a:pPr marL="0" marR="0">
                        <a:lnSpc>
                          <a:spcPct val="115000"/>
                        </a:lnSpc>
                        <a:spcBef>
                          <a:spcPts val="0"/>
                        </a:spcBef>
                        <a:spcAft>
                          <a:spcPts val="0"/>
                        </a:spcAft>
                      </a:pPr>
                      <a:r>
                        <a:rPr lang="en-US" sz="1400" dirty="0">
                          <a:solidFill>
                            <a:srgbClr val="222222"/>
                          </a:solidFill>
                          <a:latin typeface="Times New Roman"/>
                          <a:ea typeface="Calibri"/>
                          <a:cs typeface="Times New Roman"/>
                        </a:rPr>
                        <a:t>Incremental product improvements are still occurring</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Narrative, listing and discussing known errors. </a:t>
                      </a:r>
                      <a:r>
                        <a:rPr lang="en-US" sz="1400" dirty="0">
                          <a:solidFill>
                            <a:srgbClr val="222222"/>
                          </a:solidFill>
                          <a:latin typeface="Times New Roman"/>
                          <a:ea typeface="Calibri"/>
                          <a:cs typeface="Times New Roman"/>
                        </a:rPr>
                        <a:t>All DRs are identified and prioritized (1-5).  Provisional readiness will address priorities 1-2.  Pathway towards algorithm improvements to meet specifications is demonstrated.</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607">
                <a:tc>
                  <a:txBody>
                    <a:bodyPr/>
                    <a:lstStyle/>
                    <a:p>
                      <a:pPr marL="0" marR="0">
                        <a:lnSpc>
                          <a:spcPct val="115000"/>
                        </a:lnSpc>
                        <a:spcBef>
                          <a:spcPts val="0"/>
                        </a:spcBef>
                        <a:spcAft>
                          <a:spcPts val="0"/>
                        </a:spcAft>
                      </a:pPr>
                      <a:r>
                        <a:rPr lang="en-US" sz="1400" dirty="0">
                          <a:solidFill>
                            <a:srgbClr val="222222"/>
                          </a:solidFill>
                          <a:latin typeface="Times New Roman"/>
                          <a:ea typeface="Calibri"/>
                          <a:cs typeface="Times New Roman"/>
                        </a:rPr>
                        <a:t>Version control is in affect</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Description of the development environment, algorithm version (IDPS build number), and LUTs/PCTs versions used to generate the product validation materials.  </a:t>
                      </a:r>
                      <a:r>
                        <a:rPr lang="en-US" sz="1400" dirty="0">
                          <a:solidFill>
                            <a:srgbClr val="222222"/>
                          </a:solidFill>
                          <a:latin typeface="Times New Roman"/>
                          <a:ea typeface="Calibri"/>
                          <a:cs typeface="Times New Roman"/>
                        </a:rPr>
                        <a:t> ATBDs are accurate, up-to-date and consistent with the product running.</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7928">
                <a:tc>
                  <a:txBody>
                    <a:bodyPr/>
                    <a:lstStyle/>
                    <a:p>
                      <a:pPr marL="0" marR="0">
                        <a:lnSpc>
                          <a:spcPct val="115000"/>
                        </a:lnSpc>
                        <a:spcBef>
                          <a:spcPts val="0"/>
                        </a:spcBef>
                        <a:spcAft>
                          <a:spcPts val="0"/>
                        </a:spcAft>
                      </a:pPr>
                      <a:r>
                        <a:rPr lang="en-US" sz="1400">
                          <a:solidFill>
                            <a:srgbClr val="222222"/>
                          </a:solidFill>
                          <a:latin typeface="Times New Roman"/>
                          <a:ea typeface="Calibri"/>
                          <a:cs typeface="Times New Roman"/>
                        </a:rPr>
                        <a:t>General research community is encouraged to participate in the QA and validation of the product, but need to be aware that product validation and QA are ongoing </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ADP STAR will request feedback from appropriate users for the product.  The notification letter will include a Provisional Maturity disclaimer. DPA will send request to Project Science to post Provisional Maturity disclaimer on CLASS.  DPA will submit readme document  to CLASS.</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285">
                <a:tc>
                  <a:txBody>
                    <a:bodyPr/>
                    <a:lstStyle/>
                    <a:p>
                      <a:pPr marL="0" marR="0">
                        <a:lnSpc>
                          <a:spcPct val="115000"/>
                        </a:lnSpc>
                        <a:spcBef>
                          <a:spcPts val="0"/>
                        </a:spcBef>
                        <a:spcAft>
                          <a:spcPts val="0"/>
                        </a:spcAft>
                      </a:pPr>
                      <a:r>
                        <a:rPr lang="en-US" sz="1400">
                          <a:solidFill>
                            <a:srgbClr val="222222"/>
                          </a:solidFill>
                          <a:latin typeface="Times New Roman"/>
                          <a:ea typeface="Calibri"/>
                          <a:cs typeface="Times New Roman"/>
                        </a:rPr>
                        <a:t>Users are urged to consult the EDR product status document prior to use of the data in publications </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Warning of potential non-reproducibility of results due to continuing calibration and code changes.  Identify known deficiencies regarding product quality.</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3">
                <a:tc>
                  <a:txBody>
                    <a:bodyPr/>
                    <a:lstStyle/>
                    <a:p>
                      <a:pPr marL="0" marR="0">
                        <a:lnSpc>
                          <a:spcPct val="115000"/>
                        </a:lnSpc>
                        <a:spcBef>
                          <a:spcPts val="0"/>
                        </a:spcBef>
                        <a:spcAft>
                          <a:spcPts val="0"/>
                        </a:spcAft>
                      </a:pPr>
                      <a:r>
                        <a:rPr lang="en-US" sz="1400">
                          <a:solidFill>
                            <a:srgbClr val="222222"/>
                          </a:solidFill>
                          <a:latin typeface="Times New Roman"/>
                          <a:ea typeface="Calibri"/>
                          <a:cs typeface="Times New Roman"/>
                        </a:rPr>
                        <a:t>May be replaced in the archive when the validated product becomes available</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Technical evaluation of limited data reprocessing is presented.</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3">
                <a:tc>
                  <a:txBody>
                    <a:bodyPr/>
                    <a:lstStyle/>
                    <a:p>
                      <a:pPr marL="0" marR="0">
                        <a:lnSpc>
                          <a:spcPct val="115000"/>
                        </a:lnSpc>
                        <a:spcBef>
                          <a:spcPts val="0"/>
                        </a:spcBef>
                        <a:spcAft>
                          <a:spcPts val="0"/>
                        </a:spcAft>
                      </a:pPr>
                      <a:r>
                        <a:rPr lang="en-US" sz="1400">
                          <a:solidFill>
                            <a:srgbClr val="222222"/>
                          </a:solidFill>
                          <a:latin typeface="Times New Roman"/>
                          <a:ea typeface="Calibri"/>
                          <a:cs typeface="Times New Roman"/>
                        </a:rPr>
                        <a:t>Ready for operational evaluation</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222222"/>
                          </a:solidFill>
                          <a:latin typeface="Times New Roman"/>
                          <a:ea typeface="Calibri"/>
                          <a:cs typeface="Times New Roman"/>
                        </a:rPr>
                        <a:t>Key NOAA and non-NOAA end users are identified and feedback requested.</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DF5EA597-D671-40E4-B0A9-DB87D029A054}"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77000" y="381000"/>
            <a:ext cx="2590800" cy="6019800"/>
          </a:xfrm>
        </p:spPr>
        <p:txBody>
          <a:bodyPr>
            <a:noAutofit/>
          </a:bodyPr>
          <a:lstStyle/>
          <a:p>
            <a:pPr algn="l"/>
            <a:r>
              <a:rPr lang="en-US" sz="2000" dirty="0" smtClean="0"/>
              <a:t>Daily Maps of </a:t>
            </a:r>
            <a:r>
              <a:rPr lang="en-US" sz="2800" dirty="0" smtClean="0"/>
              <a:t>Error Flags</a:t>
            </a:r>
            <a:r>
              <a:rPr lang="en-US" sz="2000" dirty="0" smtClean="0"/>
              <a:t> for OMPS OOTCO for March 5</a:t>
            </a:r>
            <a:r>
              <a:rPr lang="en-US" sz="2000" baseline="30000" dirty="0" smtClean="0"/>
              <a:t>th</a:t>
            </a:r>
            <a:r>
              <a:rPr lang="en-US" sz="2000" dirty="0" smtClean="0"/>
              <a:t> and May 18</a:t>
            </a:r>
            <a:r>
              <a:rPr lang="en-US" sz="2000" baseline="30000" dirty="0" smtClean="0"/>
              <a:t>th</a:t>
            </a:r>
            <a:r>
              <a:rPr lang="en-US" sz="2000" dirty="0" smtClean="0"/>
              <a:t>, 2012:</a:t>
            </a:r>
            <a:br>
              <a:rPr lang="en-US" sz="2000" dirty="0" smtClean="0"/>
            </a:br>
            <a:r>
              <a:rPr lang="en-US" sz="2000" b="1" dirty="0" smtClean="0">
                <a:solidFill>
                  <a:srgbClr val="7030A0"/>
                </a:solidFill>
              </a:rPr>
              <a:t>Purple</a:t>
            </a:r>
            <a:r>
              <a:rPr lang="en-US" sz="2000" dirty="0" smtClean="0"/>
              <a:t> 1 Large Residual;</a:t>
            </a:r>
            <a:br>
              <a:rPr lang="en-US" sz="2000" dirty="0" smtClean="0"/>
            </a:br>
            <a:r>
              <a:rPr lang="en-US" sz="2000" b="1" dirty="0" smtClean="0">
                <a:solidFill>
                  <a:srgbClr val="FF9933"/>
                </a:solidFill>
              </a:rPr>
              <a:t>Orange</a:t>
            </a:r>
            <a:r>
              <a:rPr lang="en-US" sz="2000" b="1" dirty="0" smtClean="0"/>
              <a:t> </a:t>
            </a:r>
            <a:r>
              <a:rPr lang="en-US" sz="2000" dirty="0" smtClean="0"/>
              <a:t>2 SO</a:t>
            </a:r>
            <a:r>
              <a:rPr lang="en-US" sz="1800" dirty="0" smtClean="0"/>
              <a:t>2</a:t>
            </a:r>
            <a:r>
              <a:rPr lang="en-US" sz="2000" dirty="0" smtClean="0"/>
              <a:t> Index;</a:t>
            </a:r>
            <a:br>
              <a:rPr lang="en-US" sz="2000" dirty="0" smtClean="0"/>
            </a:br>
            <a:r>
              <a:rPr lang="en-US" sz="2000" b="1" dirty="0" smtClean="0">
                <a:solidFill>
                  <a:srgbClr val="8BFC6C"/>
                </a:solidFill>
              </a:rPr>
              <a:t>Green</a:t>
            </a:r>
            <a:r>
              <a:rPr lang="en-US" sz="2000" dirty="0" smtClean="0"/>
              <a:t> 16 Surface Reflectivity out of range. </a:t>
            </a:r>
            <a:br>
              <a:rPr lang="en-US" sz="2000" dirty="0" smtClean="0"/>
            </a:br>
            <a:r>
              <a:rPr lang="en-US" sz="2000" dirty="0" smtClean="0"/>
              <a:t>The OOTCO product in this time period is suffering from problems associated with the use of VIIRS cloud fraction estimates. </a:t>
            </a:r>
            <a:endParaRPr lang="en-US" sz="2800" dirty="0"/>
          </a:p>
        </p:txBody>
      </p:sp>
      <p:pic>
        <p:nvPicPr>
          <p:cNvPr id="5" name="Picture 4" descr="OMPS_NMEDR_ootco_errorflags_20120305.png"/>
          <p:cNvPicPr>
            <a:picLocks noChangeAspect="1"/>
          </p:cNvPicPr>
          <p:nvPr/>
        </p:nvPicPr>
        <p:blipFill>
          <a:blip r:embed="rId3" cstate="print"/>
          <a:srcRect l="8400" t="6720" r="8400" b="21120"/>
          <a:stretch>
            <a:fillRect/>
          </a:stretch>
        </p:blipFill>
        <p:spPr>
          <a:xfrm>
            <a:off x="0" y="0"/>
            <a:ext cx="6339840" cy="3436620"/>
          </a:xfrm>
          <a:prstGeom prst="rect">
            <a:avLst/>
          </a:prstGeom>
        </p:spPr>
      </p:pic>
      <p:pic>
        <p:nvPicPr>
          <p:cNvPr id="6" name="Picture 5" descr="OMPS_NMEDR_ootco_errorflags_20120518.png"/>
          <p:cNvPicPr>
            <a:picLocks noChangeAspect="1"/>
          </p:cNvPicPr>
          <p:nvPr/>
        </p:nvPicPr>
        <p:blipFill>
          <a:blip r:embed="rId4" cstate="print"/>
          <a:srcRect l="8400" t="6720" r="8400" b="21120"/>
          <a:stretch>
            <a:fillRect/>
          </a:stretch>
        </p:blipFill>
        <p:spPr>
          <a:xfrm>
            <a:off x="0" y="3421380"/>
            <a:ext cx="6339840" cy="3436620"/>
          </a:xfrm>
          <a:prstGeom prst="rect">
            <a:avLst/>
          </a:prstGeom>
        </p:spPr>
      </p:pic>
      <p:sp>
        <p:nvSpPr>
          <p:cNvPr id="7" name="Slide Number Placeholder 6"/>
          <p:cNvSpPr>
            <a:spLocks noGrp="1"/>
          </p:cNvSpPr>
          <p:nvPr>
            <p:ph type="sldNum" sz="quarter" idx="12"/>
          </p:nvPr>
        </p:nvSpPr>
        <p:spPr/>
        <p:txBody>
          <a:bodyPr/>
          <a:lstStyle/>
          <a:p>
            <a:fld id="{DF5EA597-D671-40E4-B0A9-DB87D029A054}"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77000" y="381000"/>
            <a:ext cx="2590800" cy="6019800"/>
          </a:xfrm>
        </p:spPr>
        <p:txBody>
          <a:bodyPr>
            <a:noAutofit/>
          </a:bodyPr>
          <a:lstStyle/>
          <a:p>
            <a:pPr algn="l"/>
            <a:r>
              <a:rPr lang="en-US" sz="2000" dirty="0" smtClean="0"/>
              <a:t>Daily Maps of </a:t>
            </a:r>
            <a:r>
              <a:rPr lang="en-US" sz="2800" dirty="0" smtClean="0"/>
              <a:t>Error Flags</a:t>
            </a:r>
            <a:r>
              <a:rPr lang="en-US" sz="2000" dirty="0" smtClean="0"/>
              <a:t> for OMPS INCTO (Top) and OOTCO Bottom for January 2, 2013 :</a:t>
            </a:r>
            <a:br>
              <a:rPr lang="en-US" sz="2000" dirty="0" smtClean="0"/>
            </a:br>
            <a:r>
              <a:rPr lang="en-US" sz="2000" b="1" dirty="0" smtClean="0">
                <a:solidFill>
                  <a:srgbClr val="7030A0"/>
                </a:solidFill>
              </a:rPr>
              <a:t>Purple</a:t>
            </a:r>
            <a:r>
              <a:rPr lang="en-US" sz="2000" dirty="0" smtClean="0"/>
              <a:t> 1 Large Residual;</a:t>
            </a:r>
            <a:br>
              <a:rPr lang="en-US" sz="2000" dirty="0" smtClean="0"/>
            </a:br>
            <a:r>
              <a:rPr lang="en-US" sz="2000" b="1" dirty="0" smtClean="0">
                <a:solidFill>
                  <a:srgbClr val="FF9933"/>
                </a:solidFill>
              </a:rPr>
              <a:t>Orange</a:t>
            </a:r>
            <a:r>
              <a:rPr lang="en-US" sz="2000" b="1" dirty="0" smtClean="0"/>
              <a:t> </a:t>
            </a:r>
            <a:r>
              <a:rPr lang="en-US" sz="2000" dirty="0" smtClean="0"/>
              <a:t>2 SO</a:t>
            </a:r>
            <a:r>
              <a:rPr lang="en-US" sz="1800" dirty="0" smtClean="0"/>
              <a:t>2</a:t>
            </a:r>
            <a:r>
              <a:rPr lang="en-US" sz="2000" dirty="0" smtClean="0"/>
              <a:t> Index;</a:t>
            </a:r>
            <a:br>
              <a:rPr lang="en-US" sz="2000" dirty="0" smtClean="0"/>
            </a:br>
            <a:r>
              <a:rPr lang="en-US" sz="2000" b="1" dirty="0" smtClean="0">
                <a:solidFill>
                  <a:srgbClr val="8BFC6C"/>
                </a:solidFill>
              </a:rPr>
              <a:t>Green</a:t>
            </a:r>
            <a:r>
              <a:rPr lang="en-US" sz="2000" dirty="0" smtClean="0"/>
              <a:t> 16 Surface Reflectivity out of range. </a:t>
            </a:r>
            <a:br>
              <a:rPr lang="en-US" sz="2000" dirty="0" smtClean="0"/>
            </a:br>
            <a:r>
              <a:rPr lang="en-US" sz="2000" dirty="0" smtClean="0"/>
              <a:t>The OOTCO product is suffering from problems associated with the use of VIIRS cloud fraction estimates. The plan is to remove this dependence in future processing.</a:t>
            </a:r>
            <a:br>
              <a:rPr lang="en-US" sz="2000" dirty="0" smtClean="0"/>
            </a:br>
            <a:endParaRPr lang="en-US" sz="2800" dirty="0"/>
          </a:p>
        </p:txBody>
      </p:sp>
      <p:pic>
        <p:nvPicPr>
          <p:cNvPr id="7" name="Picture 6" descr="OMPS_NMEDR_ootco_errorflags_20130102.png"/>
          <p:cNvPicPr>
            <a:picLocks noChangeAspect="1"/>
          </p:cNvPicPr>
          <p:nvPr/>
        </p:nvPicPr>
        <p:blipFill>
          <a:blip r:embed="rId3" cstate="print"/>
          <a:srcRect l="8000" t="6400" r="9000" b="20000"/>
          <a:stretch>
            <a:fillRect/>
          </a:stretch>
        </p:blipFill>
        <p:spPr>
          <a:xfrm>
            <a:off x="0" y="3429000"/>
            <a:ext cx="6324600" cy="3505200"/>
          </a:xfrm>
          <a:prstGeom prst="rect">
            <a:avLst/>
          </a:prstGeom>
        </p:spPr>
      </p:pic>
      <p:pic>
        <p:nvPicPr>
          <p:cNvPr id="9" name="Picture 8" descr="OMPS_NMEDR_incto_errorflags_20130102.png"/>
          <p:cNvPicPr>
            <a:picLocks noChangeAspect="1"/>
          </p:cNvPicPr>
          <p:nvPr/>
        </p:nvPicPr>
        <p:blipFill>
          <a:blip r:embed="rId4" cstate="print"/>
          <a:srcRect l="8000" t="6800" r="9000" b="21200"/>
          <a:stretch>
            <a:fillRect/>
          </a:stretch>
        </p:blipFill>
        <p:spPr>
          <a:xfrm>
            <a:off x="0" y="0"/>
            <a:ext cx="6324600" cy="3429000"/>
          </a:xfrm>
          <a:prstGeom prst="rect">
            <a:avLst/>
          </a:prstGeom>
        </p:spPr>
      </p:pic>
      <p:sp>
        <p:nvSpPr>
          <p:cNvPr id="5" name="Slide Number Placeholder 4"/>
          <p:cNvSpPr>
            <a:spLocks noGrp="1"/>
          </p:cNvSpPr>
          <p:nvPr>
            <p:ph type="sldNum" sz="quarter" idx="12"/>
          </p:nvPr>
        </p:nvSpPr>
        <p:spPr/>
        <p:txBody>
          <a:bodyPr/>
          <a:lstStyle/>
          <a:p>
            <a:fld id="{DF5EA597-D671-40E4-B0A9-DB87D029A054}"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txBody>
          <a:bodyPr>
            <a:noAutofit/>
          </a:bodyPr>
          <a:lstStyle/>
          <a:p>
            <a:r>
              <a:rPr lang="en-US" sz="3200" dirty="0" smtClean="0"/>
              <a:t>SO2 Index with Equatorial Cross-track Mean Removed</a:t>
            </a:r>
            <a:endParaRPr lang="en-US" sz="3200" dirty="0"/>
          </a:p>
        </p:txBody>
      </p:sp>
      <p:pic>
        <p:nvPicPr>
          <p:cNvPr id="4" name="Content Placeholder 3" descr="OMPS_NMEDR_ootco_SOI_remove_meridionalmean_20130103.png"/>
          <p:cNvPicPr>
            <a:picLocks noGrp="1" noChangeAspect="1"/>
          </p:cNvPicPr>
          <p:nvPr>
            <p:ph idx="1"/>
          </p:nvPr>
        </p:nvPicPr>
        <p:blipFill>
          <a:blip r:embed="rId2" cstate="print"/>
          <a:srcRect l="8418" r="7401" b="7401"/>
          <a:stretch>
            <a:fillRect/>
          </a:stretch>
        </p:blipFill>
        <p:spPr>
          <a:xfrm>
            <a:off x="76200" y="533400"/>
            <a:ext cx="6096000" cy="4191000"/>
          </a:xfrm>
        </p:spPr>
      </p:pic>
      <p:pic>
        <p:nvPicPr>
          <p:cNvPr id="5" name="Picture 4" descr="OMPS_NMEDR_ootco_SOI_mean_20130103.png"/>
          <p:cNvPicPr>
            <a:picLocks noChangeAspect="1"/>
          </p:cNvPicPr>
          <p:nvPr/>
        </p:nvPicPr>
        <p:blipFill>
          <a:blip r:embed="rId3" cstate="print">
            <a:biLevel thresh="50000"/>
          </a:blip>
          <a:srcRect l="1667" r="11667"/>
          <a:stretch>
            <a:fillRect/>
          </a:stretch>
        </p:blipFill>
        <p:spPr>
          <a:xfrm>
            <a:off x="5181600" y="4000500"/>
            <a:ext cx="3962400" cy="2857500"/>
          </a:xfrm>
          <a:prstGeom prst="rect">
            <a:avLst/>
          </a:prstGeom>
        </p:spPr>
      </p:pic>
      <p:sp>
        <p:nvSpPr>
          <p:cNvPr id="6" name="Title 1"/>
          <p:cNvSpPr txBox="1">
            <a:spLocks/>
          </p:cNvSpPr>
          <p:nvPr/>
        </p:nvSpPr>
        <p:spPr>
          <a:xfrm>
            <a:off x="6019800" y="381000"/>
            <a:ext cx="3048000" cy="3581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The figure</a:t>
            </a:r>
            <a:r>
              <a:rPr kumimoji="0" lang="en-US" sz="2000" b="0" i="0" u="none" strike="noStrike" kern="1200" cap="none" spc="0" normalizeH="0" noProof="0" dirty="0" smtClean="0">
                <a:ln>
                  <a:noFill/>
                </a:ln>
                <a:solidFill>
                  <a:schemeClr val="tx1"/>
                </a:solidFill>
                <a:effectLst/>
                <a:uLnTx/>
                <a:uFillTx/>
                <a:latin typeface="+mj-lt"/>
                <a:ea typeface="+mj-ea"/>
                <a:cs typeface="+mj-cs"/>
              </a:rPr>
              <a:t> to the left shows the SO2 Index for </a:t>
            </a:r>
            <a:r>
              <a:rPr lang="en-US" sz="2000" dirty="0" smtClean="0">
                <a:latin typeface="+mj-lt"/>
                <a:ea typeface="+mj-ea"/>
                <a:cs typeface="+mj-cs"/>
              </a:rPr>
              <a:t>OOTCO with the average equatorial cross-track dependence removed. The features in the South Atlantic are produced by bad dark corrections in those regions.  The deviations at high latitudes show the influence of stray light.</a:t>
            </a:r>
          </a:p>
        </p:txBody>
      </p:sp>
      <p:sp>
        <p:nvSpPr>
          <p:cNvPr id="7" name="Title 1"/>
          <p:cNvSpPr txBox="1">
            <a:spLocks/>
          </p:cNvSpPr>
          <p:nvPr/>
        </p:nvSpPr>
        <p:spPr>
          <a:xfrm>
            <a:off x="152400" y="4572000"/>
            <a:ext cx="4953000" cy="2057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The figure</a:t>
            </a:r>
            <a:r>
              <a:rPr kumimoji="0" lang="en-US" sz="2000" b="0" i="0" u="none" strike="noStrike" kern="1200" cap="none" spc="0" normalizeH="0" noProof="0" dirty="0" smtClean="0">
                <a:ln>
                  <a:noFill/>
                </a:ln>
                <a:solidFill>
                  <a:schemeClr val="tx1"/>
                </a:solidFill>
                <a:effectLst/>
                <a:uLnTx/>
                <a:uFillTx/>
                <a:latin typeface="+mj-lt"/>
                <a:ea typeface="+mj-ea"/>
                <a:cs typeface="+mj-cs"/>
              </a:rPr>
              <a:t> to the right shows the cross track average subtracted from the data above. The</a:t>
            </a:r>
            <a:r>
              <a:rPr lang="en-US" sz="2000" dirty="0" smtClean="0">
                <a:latin typeface="+mj-lt"/>
                <a:ea typeface="+mj-ea"/>
                <a:cs typeface="+mj-cs"/>
              </a:rPr>
              <a:t> large deviations from zero are symptomatic of inter channel calibration errors for the triplet used to create the index.</a:t>
            </a:r>
          </a:p>
        </p:txBody>
      </p:sp>
      <p:sp>
        <p:nvSpPr>
          <p:cNvPr id="8" name="Slide Number Placeholder 7"/>
          <p:cNvSpPr>
            <a:spLocks noGrp="1"/>
          </p:cNvSpPr>
          <p:nvPr>
            <p:ph type="sldNum" sz="quarter" idx="12"/>
          </p:nvPr>
        </p:nvSpPr>
        <p:spPr/>
        <p:txBody>
          <a:bodyPr/>
          <a:lstStyle/>
          <a:p>
            <a:fld id="{DF5EA597-D671-40E4-B0A9-DB87D029A054}"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MEDR_intco_errorflags_8_16_20120305.png"/>
          <p:cNvPicPr>
            <a:picLocks noGrp="1" noChangeAspect="1"/>
          </p:cNvPicPr>
          <p:nvPr>
            <p:ph idx="1"/>
          </p:nvPr>
        </p:nvPicPr>
        <p:blipFill>
          <a:blip r:embed="rId3" cstate="print"/>
          <a:srcRect l="8400" t="6720" r="8400" b="21120"/>
          <a:stretch>
            <a:fillRect/>
          </a:stretch>
        </p:blipFill>
        <p:spPr>
          <a:xfrm>
            <a:off x="0" y="0"/>
            <a:ext cx="6339840" cy="3436620"/>
          </a:xfrm>
        </p:spPr>
      </p:pic>
      <p:sp>
        <p:nvSpPr>
          <p:cNvPr id="5" name="Title 1"/>
          <p:cNvSpPr txBox="1">
            <a:spLocks/>
          </p:cNvSpPr>
          <p:nvPr/>
        </p:nvSpPr>
        <p:spPr>
          <a:xfrm>
            <a:off x="6477000" y="228600"/>
            <a:ext cx="2590800" cy="6019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Daily Maps of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Error Flags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for OMPS INCTO for March 5</a:t>
            </a:r>
            <a:r>
              <a:rPr kumimoji="0" lang="en-US" sz="20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and May 18</a:t>
            </a:r>
            <a:r>
              <a:rPr kumimoji="0" lang="en-US" sz="20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2012:</a:t>
            </a:r>
          </a:p>
          <a:p>
            <a:pPr lvl="0">
              <a:spcBef>
                <a:spcPct val="0"/>
              </a:spcBef>
            </a:pPr>
            <a:r>
              <a:rPr lang="en-US" sz="2000" dirty="0" smtClean="0"/>
              <a:t>Since they were hard to distinguish in the previous plots, two of the less frequent flags are re-plotted here.</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rgbClr val="FF0000"/>
                </a:solidFill>
                <a:effectLst/>
                <a:uLnTx/>
                <a:uFillTx/>
                <a:latin typeface="+mj-lt"/>
                <a:ea typeface="+mj-ea"/>
                <a:cs typeface="+mj-cs"/>
              </a:rPr>
              <a:t>Red</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8 Ozone out of range (This</a:t>
            </a:r>
            <a:r>
              <a:rPr kumimoji="0" lang="en-US" sz="2000" b="0" i="0" u="none" strike="noStrike" kern="1200" cap="none" spc="0" normalizeH="0" noProof="0" dirty="0" smtClean="0">
                <a:ln>
                  <a:noFill/>
                </a:ln>
                <a:solidFill>
                  <a:schemeClr val="tx1"/>
                </a:solidFill>
                <a:effectLst/>
                <a:uLnTx/>
                <a:uFillTx/>
                <a:latin typeface="+mj-lt"/>
                <a:ea typeface="+mj-ea"/>
                <a:cs typeface="+mj-cs"/>
              </a:rPr>
              <a:t> flag is not activated for May 18</a:t>
            </a:r>
            <a:r>
              <a:rPr kumimoji="0" lang="en-US" sz="2000" b="0" i="0" u="none" strike="noStrike" kern="1200" cap="none" spc="0" normalizeH="0" baseline="30000" noProof="0" dirty="0" smtClean="0">
                <a:ln>
                  <a:noFill/>
                </a:ln>
                <a:solidFill>
                  <a:schemeClr val="tx1"/>
                </a:solidFill>
                <a:effectLst/>
                <a:uLnTx/>
                <a:uFillTx/>
                <a:latin typeface="+mj-lt"/>
                <a:ea typeface="+mj-ea"/>
                <a:cs typeface="+mj-cs"/>
              </a:rPr>
              <a:t>th</a:t>
            </a:r>
            <a:r>
              <a:rPr lang="en-US" sz="2000" dirty="0" smtClean="0">
                <a:latin typeface="+mj-lt"/>
                <a:ea typeface="+mj-ea"/>
                <a:cs typeface="+mj-cs"/>
              </a:rPr>
              <a:t>.)</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rgbClr val="8BFC6C"/>
                </a:solidFill>
                <a:effectLst/>
                <a:uLnTx/>
                <a:uFillTx/>
                <a:latin typeface="+mj-lt"/>
                <a:ea typeface="+mj-ea"/>
                <a:cs typeface="+mj-cs"/>
              </a:rPr>
              <a:t>Green</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16 Surface Reflectivity out of range.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OMPS_NMEDR_intco_errorflags_8_16_20120518.png"/>
          <p:cNvPicPr>
            <a:picLocks noChangeAspect="1"/>
          </p:cNvPicPr>
          <p:nvPr/>
        </p:nvPicPr>
        <p:blipFill>
          <a:blip r:embed="rId4" cstate="print"/>
          <a:srcRect l="8400" t="6720" r="8400" b="21120"/>
          <a:stretch>
            <a:fillRect/>
          </a:stretch>
        </p:blipFill>
        <p:spPr>
          <a:xfrm>
            <a:off x="0" y="3421380"/>
            <a:ext cx="6339840" cy="3436620"/>
          </a:xfrm>
          <a:prstGeom prst="rect">
            <a:avLst/>
          </a:prstGeom>
        </p:spPr>
      </p:pic>
      <p:sp>
        <p:nvSpPr>
          <p:cNvPr id="7" name="Slide Number Placeholder 6"/>
          <p:cNvSpPr>
            <a:spLocks noGrp="1"/>
          </p:cNvSpPr>
          <p:nvPr>
            <p:ph type="sldNum" sz="quarter" idx="12"/>
          </p:nvPr>
        </p:nvSpPr>
        <p:spPr/>
        <p:txBody>
          <a:bodyPr/>
          <a:lstStyle/>
          <a:p>
            <a:fld id="{DF5EA597-D671-40E4-B0A9-DB87D029A054}"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77000" y="228600"/>
            <a:ext cx="2590800" cy="6019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Daily Maps of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Error Flags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for OMPS OOTCO for March 5</a:t>
            </a:r>
            <a:r>
              <a:rPr kumimoji="0" lang="en-US" sz="20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and May 18</a:t>
            </a:r>
            <a:r>
              <a:rPr kumimoji="0" lang="en-US" sz="20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2012:</a:t>
            </a:r>
          </a:p>
          <a:p>
            <a:pPr lvl="0">
              <a:spcBef>
                <a:spcPct val="0"/>
              </a:spcBef>
            </a:pPr>
            <a:r>
              <a:rPr lang="en-US" sz="2000" dirty="0" smtClean="0"/>
              <a:t>Since they were hard to distinguish in the previous plots, two of the less frequent flags are plotted here.</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rgbClr val="FF0000"/>
                </a:solidFill>
                <a:effectLst/>
                <a:uLnTx/>
                <a:uFillTx/>
                <a:latin typeface="+mj-lt"/>
                <a:ea typeface="+mj-ea"/>
                <a:cs typeface="+mj-cs"/>
              </a:rPr>
              <a:t>Red</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8 Ozone out of range,</a:t>
            </a:r>
            <a:r>
              <a:rPr kumimoji="0" lang="en-US" sz="2000" b="0" i="0" u="none" strike="noStrike" kern="1200" cap="none" spc="0" normalizeH="0" noProof="0" dirty="0" smtClean="0">
                <a:ln>
                  <a:noFill/>
                </a:ln>
                <a:solidFill>
                  <a:schemeClr val="tx1"/>
                </a:solidFill>
                <a:effectLst/>
                <a:uLnTx/>
                <a:uFillTx/>
                <a:latin typeface="+mj-lt"/>
                <a:ea typeface="+mj-ea"/>
                <a:cs typeface="+mj-cs"/>
              </a:rPr>
              <a:t> and</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rgbClr val="8BFC6C"/>
                </a:solidFill>
                <a:effectLst/>
                <a:uLnTx/>
                <a:uFillTx/>
                <a:latin typeface="+mj-lt"/>
                <a:ea typeface="+mj-ea"/>
                <a:cs typeface="+mj-cs"/>
              </a:rPr>
              <a:t>Green</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16 Surface Reflectivity out of range</a:t>
            </a:r>
            <a:r>
              <a:rPr kumimoji="0" lang="en-US" sz="2000" b="0" i="0" u="none" strike="noStrike" kern="1200" cap="none" spc="0" normalizeH="0" noProof="0" dirty="0" smtClean="0">
                <a:ln>
                  <a:noFill/>
                </a:ln>
                <a:solidFill>
                  <a:schemeClr val="tx1"/>
                </a:solidFill>
                <a:effectLst/>
                <a:uLnTx/>
                <a:uFillTx/>
                <a:latin typeface="+mj-lt"/>
                <a:ea typeface="+mj-ea"/>
                <a:cs typeface="+mj-cs"/>
              </a:rPr>
              <a:t> </a:t>
            </a:r>
            <a:r>
              <a:rPr lang="en-US" sz="2000" noProof="0" dirty="0" smtClean="0">
                <a:latin typeface="+mj-lt"/>
                <a:ea typeface="+mj-ea"/>
                <a:cs typeface="+mj-cs"/>
              </a:rPr>
              <a:t>are </a:t>
            </a:r>
            <a:r>
              <a:rPr lang="en-US" sz="2000" noProof="0" dirty="0" err="1" smtClean="0">
                <a:latin typeface="+mj-lt"/>
                <a:ea typeface="+mj-ea"/>
                <a:cs typeface="+mj-cs"/>
              </a:rPr>
              <a:t>replotted</a:t>
            </a:r>
            <a:r>
              <a:rPr lang="en-US" sz="2000" noProof="0" dirty="0" smtClean="0">
                <a:latin typeface="+mj-lt"/>
                <a:ea typeface="+mj-ea"/>
                <a:cs typeface="+mj-cs"/>
              </a:rPr>
              <a:t> here.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descr="OMPS_NMEDR_ootco_errorflags_8_16_20120518.png"/>
          <p:cNvPicPr>
            <a:picLocks noChangeAspect="1"/>
          </p:cNvPicPr>
          <p:nvPr/>
        </p:nvPicPr>
        <p:blipFill>
          <a:blip r:embed="rId3" cstate="print"/>
          <a:srcRect l="8400" t="6720" r="8400" b="21120"/>
          <a:stretch>
            <a:fillRect/>
          </a:stretch>
        </p:blipFill>
        <p:spPr>
          <a:xfrm>
            <a:off x="0" y="3421380"/>
            <a:ext cx="6339840" cy="3436620"/>
          </a:xfrm>
          <a:prstGeom prst="rect">
            <a:avLst/>
          </a:prstGeom>
        </p:spPr>
      </p:pic>
      <p:pic>
        <p:nvPicPr>
          <p:cNvPr id="9" name="Picture 8" descr="OMPS_NMEDR_ootco_errorflags_8_16_20120305.png"/>
          <p:cNvPicPr>
            <a:picLocks noChangeAspect="1"/>
          </p:cNvPicPr>
          <p:nvPr/>
        </p:nvPicPr>
        <p:blipFill>
          <a:blip r:embed="rId4" cstate="print"/>
          <a:srcRect l="8400" t="6720" r="8400" b="21120"/>
          <a:stretch>
            <a:fillRect/>
          </a:stretch>
        </p:blipFill>
        <p:spPr>
          <a:xfrm>
            <a:off x="0" y="0"/>
            <a:ext cx="6339840" cy="3436620"/>
          </a:xfrm>
          <a:prstGeom prst="rect">
            <a:avLst/>
          </a:prstGeom>
        </p:spPr>
      </p:pic>
      <p:sp>
        <p:nvSpPr>
          <p:cNvPr id="6" name="Slide Number Placeholder 5"/>
          <p:cNvSpPr>
            <a:spLocks noGrp="1"/>
          </p:cNvSpPr>
          <p:nvPr>
            <p:ph type="sldNum" sz="quarter" idx="12"/>
          </p:nvPr>
        </p:nvSpPr>
        <p:spPr/>
        <p:txBody>
          <a:bodyPr/>
          <a:lstStyle/>
          <a:p>
            <a:fld id="{DF5EA597-D671-40E4-B0A9-DB87D029A05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77000" y="228600"/>
            <a:ext cx="2590800" cy="6019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Daily Maps of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Error Flags</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for OMPS INCTO (Top)</a:t>
            </a:r>
            <a:r>
              <a:rPr kumimoji="0" lang="en-US" sz="2000" b="0" i="0" u="none" strike="noStrike" kern="1200" cap="none" spc="0" normalizeH="0" noProof="0" dirty="0" smtClean="0">
                <a:ln>
                  <a:noFill/>
                </a:ln>
                <a:solidFill>
                  <a:schemeClr val="tx1"/>
                </a:solidFill>
                <a:effectLst/>
                <a:uLnTx/>
                <a:uFillTx/>
                <a:latin typeface="+mj-lt"/>
                <a:ea typeface="+mj-ea"/>
                <a:cs typeface="+mj-cs"/>
              </a:rPr>
              <a:t> and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OOTCO (Bottom) for January 2, 2013:</a:t>
            </a:r>
          </a:p>
          <a:p>
            <a:pPr lvl="0">
              <a:spcBef>
                <a:spcPct val="0"/>
              </a:spcBef>
            </a:pPr>
            <a:r>
              <a:rPr lang="en-US" sz="2000" dirty="0" smtClean="0"/>
              <a:t>Since they were hard to distinguish in the previous plots, two of the less frequent flags are plotted here.</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rgbClr val="FF0000"/>
                </a:solidFill>
                <a:effectLst/>
                <a:uLnTx/>
                <a:uFillTx/>
                <a:latin typeface="+mj-lt"/>
                <a:ea typeface="+mj-ea"/>
                <a:cs typeface="+mj-cs"/>
              </a:rPr>
              <a:t>Red</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8 Ozone out of range,</a:t>
            </a:r>
            <a:r>
              <a:rPr kumimoji="0" lang="en-US" sz="2000" b="0" i="0" u="none" strike="noStrike" kern="1200" cap="none" spc="0" normalizeH="0" noProof="0" dirty="0" smtClean="0">
                <a:ln>
                  <a:noFill/>
                </a:ln>
                <a:solidFill>
                  <a:schemeClr val="tx1"/>
                </a:solidFill>
                <a:effectLst/>
                <a:uLnTx/>
                <a:uFillTx/>
                <a:latin typeface="+mj-lt"/>
                <a:ea typeface="+mj-ea"/>
                <a:cs typeface="+mj-cs"/>
              </a:rPr>
              <a:t> and</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rgbClr val="8BFC6C"/>
                </a:solidFill>
                <a:effectLst/>
                <a:uLnTx/>
                <a:uFillTx/>
                <a:latin typeface="+mj-lt"/>
                <a:ea typeface="+mj-ea"/>
                <a:cs typeface="+mj-cs"/>
              </a:rPr>
              <a:t>Green</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16 Surface Reflectivity out of range</a:t>
            </a:r>
            <a:r>
              <a:rPr kumimoji="0" lang="en-US" sz="2000" b="0" i="0" u="none" strike="noStrike" kern="1200" cap="none" spc="0" normalizeH="0" noProof="0" dirty="0" smtClean="0">
                <a:ln>
                  <a:noFill/>
                </a:ln>
                <a:solidFill>
                  <a:schemeClr val="tx1"/>
                </a:solidFill>
                <a:effectLst/>
                <a:uLnTx/>
                <a:uFillTx/>
                <a:latin typeface="+mj-lt"/>
                <a:ea typeface="+mj-ea"/>
                <a:cs typeface="+mj-cs"/>
              </a:rPr>
              <a:t> </a:t>
            </a:r>
            <a:r>
              <a:rPr lang="en-US" sz="2000" noProof="0" dirty="0" smtClean="0">
                <a:latin typeface="+mj-lt"/>
                <a:ea typeface="+mj-ea"/>
                <a:cs typeface="+mj-cs"/>
              </a:rPr>
              <a:t>are </a:t>
            </a:r>
            <a:r>
              <a:rPr lang="en-US" sz="2000" noProof="0" dirty="0" err="1" smtClean="0">
                <a:latin typeface="+mj-lt"/>
                <a:ea typeface="+mj-ea"/>
                <a:cs typeface="+mj-cs"/>
              </a:rPr>
              <a:t>replotted</a:t>
            </a:r>
            <a:r>
              <a:rPr lang="en-US" sz="2000" noProof="0" dirty="0" smtClean="0">
                <a:latin typeface="+mj-lt"/>
                <a:ea typeface="+mj-ea"/>
                <a:cs typeface="+mj-cs"/>
              </a:rPr>
              <a:t> here.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OMPS_NMEDR_ootco_errorflags_8_16_20130102.png"/>
          <p:cNvPicPr>
            <a:picLocks noChangeAspect="1"/>
          </p:cNvPicPr>
          <p:nvPr/>
        </p:nvPicPr>
        <p:blipFill>
          <a:blip r:embed="rId3" cstate="print">
            <a:lum bright="-10000" contrast="30000"/>
          </a:blip>
          <a:srcRect l="9000" t="5600" r="9000" b="20800"/>
          <a:stretch>
            <a:fillRect/>
          </a:stretch>
        </p:blipFill>
        <p:spPr>
          <a:xfrm>
            <a:off x="0" y="3352800"/>
            <a:ext cx="6248400" cy="3505200"/>
          </a:xfrm>
          <a:prstGeom prst="rect">
            <a:avLst/>
          </a:prstGeom>
        </p:spPr>
      </p:pic>
      <p:pic>
        <p:nvPicPr>
          <p:cNvPr id="7" name="Picture 6" descr="OMPS_NMEDR_incto_errorflags_8_16_20130102.png"/>
          <p:cNvPicPr>
            <a:picLocks noChangeAspect="1"/>
          </p:cNvPicPr>
          <p:nvPr/>
        </p:nvPicPr>
        <p:blipFill>
          <a:blip r:embed="rId4" cstate="print">
            <a:lum bright="-10000" contrast="30000"/>
          </a:blip>
          <a:srcRect l="9000" t="6400" r="9000" b="21600"/>
          <a:stretch>
            <a:fillRect/>
          </a:stretch>
        </p:blipFill>
        <p:spPr>
          <a:xfrm>
            <a:off x="0" y="0"/>
            <a:ext cx="6248400" cy="3429000"/>
          </a:xfrm>
          <a:prstGeom prst="rect">
            <a:avLst/>
          </a:prstGeom>
        </p:spPr>
      </p:pic>
      <p:sp>
        <p:nvSpPr>
          <p:cNvPr id="8" name="Slide Number Placeholder 7"/>
          <p:cNvSpPr>
            <a:spLocks noGrp="1"/>
          </p:cNvSpPr>
          <p:nvPr>
            <p:ph type="sldNum" sz="quarter" idx="12"/>
          </p:nvPr>
        </p:nvSpPr>
        <p:spPr/>
        <p:txBody>
          <a:bodyPr/>
          <a:lstStyle/>
          <a:p>
            <a:fld id="{DF5EA597-D671-40E4-B0A9-DB87D029A05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MEDR_intco_qf1_20120305.png"/>
          <p:cNvPicPr>
            <a:picLocks noGrp="1" noChangeAspect="1"/>
          </p:cNvPicPr>
          <p:nvPr>
            <p:ph idx="1"/>
          </p:nvPr>
        </p:nvPicPr>
        <p:blipFill>
          <a:blip r:embed="rId3" cstate="print"/>
          <a:srcRect l="8400" t="6720" r="8400" b="21120"/>
          <a:stretch>
            <a:fillRect/>
          </a:stretch>
        </p:blipFill>
        <p:spPr>
          <a:xfrm>
            <a:off x="-15240" y="0"/>
            <a:ext cx="6339840" cy="3436620"/>
          </a:xfrm>
        </p:spPr>
      </p:pic>
      <p:sp>
        <p:nvSpPr>
          <p:cNvPr id="5" name="Rectangle 4"/>
          <p:cNvSpPr/>
          <p:nvPr/>
        </p:nvSpPr>
        <p:spPr>
          <a:xfrm>
            <a:off x="6705600" y="435888"/>
            <a:ext cx="2209800" cy="5539978"/>
          </a:xfrm>
          <a:prstGeom prst="rect">
            <a:avLst/>
          </a:prstGeom>
        </p:spPr>
        <p:txBody>
          <a:bodyPr wrap="square">
            <a:spAutoFit/>
          </a:bodyPr>
          <a:lstStyle/>
          <a:p>
            <a:r>
              <a:rPr lang="en-US" sz="2400" dirty="0" smtClean="0"/>
              <a:t>INCTO Quality Flag 1 </a:t>
            </a:r>
            <a:r>
              <a:rPr lang="en-US" dirty="0" smtClean="0"/>
              <a:t>for March 5</a:t>
            </a:r>
            <a:r>
              <a:rPr lang="en-US" baseline="30000" dirty="0" smtClean="0"/>
              <a:t>th</a:t>
            </a:r>
            <a:r>
              <a:rPr lang="en-US" dirty="0" smtClean="0"/>
              <a:t> (top) and May 18</a:t>
            </a:r>
            <a:r>
              <a:rPr lang="en-US" baseline="30000" dirty="0" smtClean="0"/>
              <a:t>th</a:t>
            </a:r>
            <a:r>
              <a:rPr lang="en-US" dirty="0" smtClean="0"/>
              <a:t> (bottom), 2012: </a:t>
            </a:r>
            <a:r>
              <a:rPr lang="en-US" b="1" dirty="0" smtClean="0">
                <a:solidFill>
                  <a:srgbClr val="FF9966"/>
                </a:solidFill>
              </a:rPr>
              <a:t>Orange</a:t>
            </a:r>
            <a:r>
              <a:rPr lang="en-US" dirty="0" smtClean="0"/>
              <a:t> is QF1=4 (input data quality is not good),  </a:t>
            </a:r>
          </a:p>
          <a:p>
            <a:r>
              <a:rPr lang="en-US" b="1" dirty="0" smtClean="0">
                <a:solidFill>
                  <a:srgbClr val="0070C0"/>
                </a:solidFill>
              </a:rPr>
              <a:t>Blue</a:t>
            </a:r>
            <a:r>
              <a:rPr lang="en-US" dirty="0" smtClean="0"/>
              <a:t> is QF1=16 (Residuals are not consistent), </a:t>
            </a:r>
          </a:p>
          <a:p>
            <a:r>
              <a:rPr lang="en-US" b="1" dirty="0" smtClean="0">
                <a:solidFill>
                  <a:srgbClr val="8BFC6C"/>
                </a:solidFill>
              </a:rPr>
              <a:t>Green</a:t>
            </a:r>
            <a:r>
              <a:rPr lang="en-US" dirty="0" smtClean="0"/>
              <a:t> is QF1=32 (SO</a:t>
            </a:r>
            <a:r>
              <a:rPr lang="en-US" sz="1600" dirty="0" smtClean="0"/>
              <a:t>2</a:t>
            </a:r>
            <a:r>
              <a:rPr lang="en-US" dirty="0" smtClean="0"/>
              <a:t> index ≥ 6 DU). </a:t>
            </a:r>
          </a:p>
          <a:p>
            <a:r>
              <a:rPr lang="en-US" dirty="0" smtClean="0"/>
              <a:t>There are no QF1=8 (O3 triplet selection is not consistent) values.</a:t>
            </a:r>
            <a:br>
              <a:rPr lang="en-US" dirty="0" smtClean="0"/>
            </a:br>
            <a:r>
              <a:rPr lang="en-US" dirty="0" smtClean="0"/>
              <a:t>Again the change in frequency is for residual related flags.</a:t>
            </a:r>
            <a:endParaRPr lang="en-US" dirty="0"/>
          </a:p>
        </p:txBody>
      </p:sp>
      <p:pic>
        <p:nvPicPr>
          <p:cNvPr id="6" name="Picture 5" descr="OMPS_NMEDR_intco_qf1_20120518.png"/>
          <p:cNvPicPr>
            <a:picLocks noChangeAspect="1"/>
          </p:cNvPicPr>
          <p:nvPr/>
        </p:nvPicPr>
        <p:blipFill>
          <a:blip r:embed="rId4" cstate="print"/>
          <a:srcRect l="8400" t="6720" r="8400" b="21120"/>
          <a:stretch>
            <a:fillRect/>
          </a:stretch>
        </p:blipFill>
        <p:spPr>
          <a:xfrm>
            <a:off x="0" y="3421380"/>
            <a:ext cx="6339840" cy="3436620"/>
          </a:xfrm>
          <a:prstGeom prst="rect">
            <a:avLst/>
          </a:prstGeom>
        </p:spPr>
      </p:pic>
      <p:sp>
        <p:nvSpPr>
          <p:cNvPr id="7" name="Slide Number Placeholder 6"/>
          <p:cNvSpPr>
            <a:spLocks noGrp="1"/>
          </p:cNvSpPr>
          <p:nvPr>
            <p:ph type="sldNum" sz="quarter" idx="12"/>
          </p:nvPr>
        </p:nvSpPr>
        <p:spPr/>
        <p:txBody>
          <a:bodyPr/>
          <a:lstStyle/>
          <a:p>
            <a:fld id="{DF5EA597-D671-40E4-B0A9-DB87D029A05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05600" y="435888"/>
            <a:ext cx="2209800" cy="4985980"/>
          </a:xfrm>
          <a:prstGeom prst="rect">
            <a:avLst/>
          </a:prstGeom>
        </p:spPr>
        <p:txBody>
          <a:bodyPr wrap="square">
            <a:spAutoFit/>
          </a:bodyPr>
          <a:lstStyle/>
          <a:p>
            <a:r>
              <a:rPr lang="en-US" sz="2400" dirty="0" smtClean="0"/>
              <a:t>OOTCO Quality Flag 1 </a:t>
            </a:r>
            <a:r>
              <a:rPr lang="en-US" dirty="0" smtClean="0"/>
              <a:t>for March 5</a:t>
            </a:r>
            <a:r>
              <a:rPr lang="en-US" baseline="30000" dirty="0" smtClean="0"/>
              <a:t>th</a:t>
            </a:r>
            <a:r>
              <a:rPr lang="en-US" dirty="0" smtClean="0"/>
              <a:t> (top) and May 18</a:t>
            </a:r>
            <a:r>
              <a:rPr lang="en-US" baseline="30000" dirty="0" smtClean="0"/>
              <a:t>th</a:t>
            </a:r>
            <a:r>
              <a:rPr lang="en-US" dirty="0" smtClean="0"/>
              <a:t> (bottom), 2012: </a:t>
            </a:r>
            <a:r>
              <a:rPr lang="en-US" b="1" dirty="0" smtClean="0">
                <a:solidFill>
                  <a:srgbClr val="FF9966"/>
                </a:solidFill>
              </a:rPr>
              <a:t>Orange</a:t>
            </a:r>
            <a:r>
              <a:rPr lang="en-US" dirty="0" smtClean="0"/>
              <a:t> is QF1=4 (input data quality is not good),  </a:t>
            </a:r>
          </a:p>
          <a:p>
            <a:r>
              <a:rPr lang="en-US" b="1" dirty="0" smtClean="0">
                <a:solidFill>
                  <a:srgbClr val="0070C0"/>
                </a:solidFill>
              </a:rPr>
              <a:t>Blue</a:t>
            </a:r>
            <a:r>
              <a:rPr lang="en-US" dirty="0" smtClean="0"/>
              <a:t> is QF1=16 (Residuals are not consistent), </a:t>
            </a:r>
          </a:p>
          <a:p>
            <a:r>
              <a:rPr lang="en-US" b="1" dirty="0" smtClean="0">
                <a:solidFill>
                  <a:srgbClr val="8BFC6C"/>
                </a:solidFill>
              </a:rPr>
              <a:t>Green</a:t>
            </a:r>
            <a:r>
              <a:rPr lang="en-US" dirty="0" smtClean="0"/>
              <a:t> is QF1=32 (SO</a:t>
            </a:r>
            <a:r>
              <a:rPr lang="en-US" sz="1600" dirty="0" smtClean="0"/>
              <a:t>2</a:t>
            </a:r>
            <a:r>
              <a:rPr lang="en-US" dirty="0" smtClean="0"/>
              <a:t> index ≥ 6 DU). </a:t>
            </a:r>
          </a:p>
          <a:p>
            <a:r>
              <a:rPr lang="en-US" dirty="0" smtClean="0"/>
              <a:t>The inconsistent effective reflectivity calculations are producing widespread errors.</a:t>
            </a:r>
          </a:p>
        </p:txBody>
      </p:sp>
      <p:pic>
        <p:nvPicPr>
          <p:cNvPr id="12" name="Picture 11" descr="OMPS_NMEDR_ootco_qf1_20120518.png"/>
          <p:cNvPicPr>
            <a:picLocks noChangeAspect="1"/>
          </p:cNvPicPr>
          <p:nvPr/>
        </p:nvPicPr>
        <p:blipFill>
          <a:blip r:embed="rId3" cstate="print"/>
          <a:srcRect l="8400" t="6720" r="8400" b="21120"/>
          <a:stretch>
            <a:fillRect/>
          </a:stretch>
        </p:blipFill>
        <p:spPr>
          <a:xfrm>
            <a:off x="0" y="3429000"/>
            <a:ext cx="6339840" cy="3436620"/>
          </a:xfrm>
          <a:prstGeom prst="rect">
            <a:avLst/>
          </a:prstGeom>
        </p:spPr>
      </p:pic>
      <p:pic>
        <p:nvPicPr>
          <p:cNvPr id="13" name="Picture 12" descr="OMPS_NMEDR_ootco_qf1_20120305.png"/>
          <p:cNvPicPr>
            <a:picLocks noChangeAspect="1"/>
          </p:cNvPicPr>
          <p:nvPr/>
        </p:nvPicPr>
        <p:blipFill>
          <a:blip r:embed="rId4" cstate="print"/>
          <a:srcRect l="8400" t="6720" r="8400" b="21120"/>
          <a:stretch>
            <a:fillRect/>
          </a:stretch>
        </p:blipFill>
        <p:spPr>
          <a:xfrm>
            <a:off x="0" y="0"/>
            <a:ext cx="6339840" cy="3436620"/>
          </a:xfrm>
          <a:prstGeom prst="rect">
            <a:avLst/>
          </a:prstGeom>
        </p:spPr>
      </p:pic>
      <p:sp>
        <p:nvSpPr>
          <p:cNvPr id="6" name="Slide Number Placeholder 5"/>
          <p:cNvSpPr>
            <a:spLocks noGrp="1"/>
          </p:cNvSpPr>
          <p:nvPr>
            <p:ph type="sldNum" sz="quarter" idx="12"/>
          </p:nvPr>
        </p:nvSpPr>
        <p:spPr/>
        <p:txBody>
          <a:bodyPr/>
          <a:lstStyle/>
          <a:p>
            <a:fld id="{DF5EA597-D671-40E4-B0A9-DB87D029A054}"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7000" y="435888"/>
            <a:ext cx="2438400" cy="6186309"/>
          </a:xfrm>
          <a:prstGeom prst="rect">
            <a:avLst/>
          </a:prstGeom>
        </p:spPr>
        <p:txBody>
          <a:bodyPr wrap="square">
            <a:spAutoFit/>
          </a:bodyPr>
          <a:lstStyle/>
          <a:p>
            <a:r>
              <a:rPr lang="en-US" sz="2400" dirty="0" smtClean="0"/>
              <a:t>INCTO (Top) and OOCO (Bottom) Quality Flag 1 </a:t>
            </a:r>
            <a:r>
              <a:rPr lang="en-US" dirty="0" smtClean="0"/>
              <a:t>for January 2, 2013: </a:t>
            </a:r>
            <a:r>
              <a:rPr lang="en-US" b="1" dirty="0" smtClean="0">
                <a:solidFill>
                  <a:srgbClr val="FF9966"/>
                </a:solidFill>
              </a:rPr>
              <a:t>Orange</a:t>
            </a:r>
            <a:r>
              <a:rPr lang="en-US" dirty="0" smtClean="0"/>
              <a:t> is QF1=4 (input data quality is not good),  </a:t>
            </a:r>
          </a:p>
          <a:p>
            <a:r>
              <a:rPr lang="en-US" b="1" dirty="0" smtClean="0">
                <a:solidFill>
                  <a:srgbClr val="0070C0"/>
                </a:solidFill>
              </a:rPr>
              <a:t>Blue</a:t>
            </a:r>
            <a:r>
              <a:rPr lang="en-US" dirty="0" smtClean="0"/>
              <a:t> is QF1=16 (Residuals are not consistent), </a:t>
            </a:r>
          </a:p>
          <a:p>
            <a:r>
              <a:rPr lang="en-US" b="1" dirty="0" smtClean="0">
                <a:solidFill>
                  <a:srgbClr val="8BFC6C"/>
                </a:solidFill>
              </a:rPr>
              <a:t>Green</a:t>
            </a:r>
            <a:r>
              <a:rPr lang="en-US" dirty="0" smtClean="0"/>
              <a:t> is QF1=32 (SO</a:t>
            </a:r>
            <a:r>
              <a:rPr lang="en-US" sz="1600" dirty="0" smtClean="0"/>
              <a:t>2</a:t>
            </a:r>
            <a:r>
              <a:rPr lang="en-US" dirty="0" smtClean="0"/>
              <a:t> index ≥ 6 DU). </a:t>
            </a:r>
          </a:p>
          <a:p>
            <a:r>
              <a:rPr lang="en-US" dirty="0" smtClean="0"/>
              <a:t>There are no QF1=8 (O3 triplet selection is not consistent) values.</a:t>
            </a:r>
            <a:br>
              <a:rPr lang="en-US" dirty="0" smtClean="0"/>
            </a:br>
            <a:r>
              <a:rPr lang="en-US" dirty="0" smtClean="0"/>
              <a:t>Again the change in frequency is for residual related flags. This day had an orbit that continued taking data on the night-side </a:t>
            </a:r>
            <a:endParaRPr lang="en-US" dirty="0"/>
          </a:p>
        </p:txBody>
      </p:sp>
      <p:pic>
        <p:nvPicPr>
          <p:cNvPr id="6" name="Picture 5" descr="OMPS_NMEDR_incto_qf1_20130102.png"/>
          <p:cNvPicPr>
            <a:picLocks noChangeAspect="1"/>
          </p:cNvPicPr>
          <p:nvPr/>
        </p:nvPicPr>
        <p:blipFill>
          <a:blip r:embed="rId3" cstate="print"/>
          <a:srcRect l="9000" t="6400" r="9000" b="20000"/>
          <a:stretch>
            <a:fillRect/>
          </a:stretch>
        </p:blipFill>
        <p:spPr>
          <a:xfrm>
            <a:off x="0" y="0"/>
            <a:ext cx="6248400" cy="3505200"/>
          </a:xfrm>
          <a:prstGeom prst="rect">
            <a:avLst/>
          </a:prstGeom>
        </p:spPr>
      </p:pic>
      <p:pic>
        <p:nvPicPr>
          <p:cNvPr id="4" name="Picture 3" descr="OMPS_NMEDR_ootco_qf1_20130102.png"/>
          <p:cNvPicPr>
            <a:picLocks noChangeAspect="1"/>
          </p:cNvPicPr>
          <p:nvPr/>
        </p:nvPicPr>
        <p:blipFill>
          <a:blip r:embed="rId4" cstate="print"/>
          <a:srcRect l="9000" t="6800" r="9000" b="19600"/>
          <a:stretch>
            <a:fillRect/>
          </a:stretch>
        </p:blipFill>
        <p:spPr>
          <a:xfrm>
            <a:off x="0" y="3429000"/>
            <a:ext cx="6248400" cy="3505200"/>
          </a:xfrm>
          <a:prstGeom prst="rect">
            <a:avLst/>
          </a:prstGeom>
        </p:spPr>
      </p:pic>
      <p:sp>
        <p:nvSpPr>
          <p:cNvPr id="7" name="Slide Number Placeholder 6"/>
          <p:cNvSpPr>
            <a:spLocks noGrp="1"/>
          </p:cNvSpPr>
          <p:nvPr>
            <p:ph type="sldNum" sz="quarter" idx="12"/>
          </p:nvPr>
        </p:nvSpPr>
        <p:spPr/>
        <p:txBody>
          <a:bodyPr/>
          <a:lstStyle/>
          <a:p>
            <a:fld id="{DF5EA597-D671-40E4-B0A9-DB87D029A05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48400" y="76200"/>
            <a:ext cx="2895600" cy="6832640"/>
          </a:xfrm>
          <a:prstGeom prst="rect">
            <a:avLst/>
          </a:prstGeom>
        </p:spPr>
        <p:txBody>
          <a:bodyPr wrap="square">
            <a:spAutoFit/>
          </a:bodyPr>
          <a:lstStyle/>
          <a:p>
            <a:r>
              <a:rPr lang="en-US" sz="2400" dirty="0" smtClean="0"/>
              <a:t>INCTO Quality Flag 1</a:t>
            </a:r>
            <a:r>
              <a:rPr lang="en-US" dirty="0" smtClean="0"/>
              <a:t>; Total Column Quality:   </a:t>
            </a:r>
          </a:p>
          <a:p>
            <a:r>
              <a:rPr lang="en-US" b="1" dirty="0" smtClean="0">
                <a:solidFill>
                  <a:srgbClr val="FF9966"/>
                </a:solidFill>
              </a:rPr>
              <a:t>Orange</a:t>
            </a:r>
            <a:r>
              <a:rPr lang="en-US" dirty="0" smtClean="0"/>
              <a:t> – 3 High Quality,   </a:t>
            </a:r>
          </a:p>
          <a:p>
            <a:r>
              <a:rPr lang="en-US" b="1" dirty="0" smtClean="0">
                <a:solidFill>
                  <a:srgbClr val="0070C0"/>
                </a:solidFill>
              </a:rPr>
              <a:t>Blue</a:t>
            </a:r>
            <a:r>
              <a:rPr lang="en-US" dirty="0" smtClean="0"/>
              <a:t> – 2 Medium Quality (large residue, input quality, triplet, SZA&gt;80, SO</a:t>
            </a:r>
            <a:r>
              <a:rPr lang="en-US" sz="1600" dirty="0" smtClean="0"/>
              <a:t>2</a:t>
            </a:r>
            <a:r>
              <a:rPr lang="en-US" dirty="0" smtClean="0"/>
              <a:t>, SAA, or bad surface reflectivity), and  </a:t>
            </a:r>
            <a:r>
              <a:rPr lang="en-US" b="1" dirty="0" smtClean="0">
                <a:solidFill>
                  <a:srgbClr val="7030A0"/>
                </a:solidFill>
              </a:rPr>
              <a:t>Purple</a:t>
            </a:r>
            <a:r>
              <a:rPr lang="en-US" dirty="0" smtClean="0"/>
              <a:t> – 1 Poor Quality (Sun Glint, Eclipse, or Bad TOZ).</a:t>
            </a:r>
            <a:endParaRPr lang="en-US" dirty="0" smtClean="0">
              <a:solidFill>
                <a:srgbClr val="FF0000"/>
              </a:solidFill>
            </a:endParaRPr>
          </a:p>
          <a:p>
            <a:r>
              <a:rPr lang="en-US" dirty="0" smtClean="0"/>
              <a:t>Poor quality is frequently due to Sun Glint, and Medium quality is frequently due to SAA flagging or Solar Zenith Angles greater than 80</a:t>
            </a:r>
            <a:r>
              <a:rPr lang="en-US" dirty="0" smtClean="0">
                <a:latin typeface="Times New Roman"/>
                <a:cs typeface="Times New Roman"/>
              </a:rPr>
              <a:t>º</a:t>
            </a:r>
            <a:r>
              <a:rPr lang="en-US" dirty="0" smtClean="0"/>
              <a:t>. The white areas are regions where there is no sunlight for the FOV, so measurements can not be made. Two sets of observations are made at high latitudes for May 18</a:t>
            </a:r>
            <a:r>
              <a:rPr lang="en-US" baseline="30000" dirty="0" smtClean="0"/>
              <a:t>th</a:t>
            </a:r>
            <a:r>
              <a:rPr lang="en-US" dirty="0" smtClean="0"/>
              <a:t> in the North so parts of earlier orbits are covered up by the results of later ones.</a:t>
            </a:r>
            <a:endParaRPr lang="en-US" dirty="0"/>
          </a:p>
        </p:txBody>
      </p:sp>
      <p:pic>
        <p:nvPicPr>
          <p:cNvPr id="6" name="Picture 5" descr="OMPS_NMEDR_intco_qf1_tcq_20120305.png"/>
          <p:cNvPicPr>
            <a:picLocks noChangeAspect="1"/>
          </p:cNvPicPr>
          <p:nvPr/>
        </p:nvPicPr>
        <p:blipFill>
          <a:blip r:embed="rId3" cstate="print"/>
          <a:srcRect l="8400" t="6720" r="8400" b="21120"/>
          <a:stretch>
            <a:fillRect/>
          </a:stretch>
        </p:blipFill>
        <p:spPr>
          <a:xfrm>
            <a:off x="0" y="0"/>
            <a:ext cx="6339840" cy="3436620"/>
          </a:xfrm>
          <a:prstGeom prst="rect">
            <a:avLst/>
          </a:prstGeom>
        </p:spPr>
      </p:pic>
      <p:pic>
        <p:nvPicPr>
          <p:cNvPr id="9" name="Picture 8" descr="OMPS_NMEDR_intco_qf1_tcq_20120518.png"/>
          <p:cNvPicPr>
            <a:picLocks noChangeAspect="1"/>
          </p:cNvPicPr>
          <p:nvPr/>
        </p:nvPicPr>
        <p:blipFill>
          <a:blip r:embed="rId4" cstate="print"/>
          <a:srcRect l="8400" t="6720" r="8400" b="21120"/>
          <a:stretch>
            <a:fillRect/>
          </a:stretch>
        </p:blipFill>
        <p:spPr>
          <a:xfrm>
            <a:off x="0" y="3421380"/>
            <a:ext cx="6339840" cy="3436620"/>
          </a:xfrm>
          <a:prstGeom prst="rect">
            <a:avLst/>
          </a:prstGeom>
        </p:spPr>
      </p:pic>
      <p:sp>
        <p:nvSpPr>
          <p:cNvPr id="5" name="Slide Number Placeholder 4"/>
          <p:cNvSpPr>
            <a:spLocks noGrp="1"/>
          </p:cNvSpPr>
          <p:nvPr>
            <p:ph type="sldNum" sz="quarter" idx="12"/>
          </p:nvPr>
        </p:nvSpPr>
        <p:spPr/>
        <p:txBody>
          <a:bodyPr/>
          <a:lstStyle/>
          <a:p>
            <a:fld id="{DF5EA597-D671-40E4-B0A9-DB87D029A054}"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88460366"/>
              </p:ext>
            </p:extLst>
          </p:nvPr>
        </p:nvGraphicFramePr>
        <p:xfrm>
          <a:off x="609600" y="228590"/>
          <a:ext cx="8229600" cy="6440798"/>
        </p:xfrm>
        <a:graphic>
          <a:graphicData uri="http://schemas.openxmlformats.org/drawingml/2006/table">
            <a:tbl>
              <a:tblPr/>
              <a:tblGrid>
                <a:gridCol w="2727832"/>
                <a:gridCol w="2710543"/>
                <a:gridCol w="2791225"/>
              </a:tblGrid>
              <a:tr h="334237">
                <a:tc gridSpan="3">
                  <a:txBody>
                    <a:bodyPr/>
                    <a:lstStyle/>
                    <a:p>
                      <a:pPr marL="0" marR="0">
                        <a:lnSpc>
                          <a:spcPct val="115000"/>
                        </a:lnSpc>
                        <a:spcBef>
                          <a:spcPts val="0"/>
                        </a:spcBef>
                        <a:spcAft>
                          <a:spcPts val="0"/>
                        </a:spcAft>
                      </a:pPr>
                      <a:r>
                        <a:rPr lang="en-US" sz="2000" b="1" dirty="0">
                          <a:solidFill>
                            <a:srgbClr val="000000"/>
                          </a:solidFill>
                          <a:latin typeface="Times New Roman" pitchFamily="18" charset="0"/>
                          <a:ea typeface="MS Mincho"/>
                          <a:cs typeface="Times New Roman" pitchFamily="18" charset="0"/>
                        </a:rPr>
                        <a:t>Table 4.2.3  -  Ozone Total Column   (OMPS</a:t>
                      </a:r>
                      <a:r>
                        <a:rPr lang="en-US" sz="2000" b="1">
                          <a:solidFill>
                            <a:srgbClr val="000000"/>
                          </a:solidFill>
                          <a:latin typeface="Times New Roman" pitchFamily="18" charset="0"/>
                          <a:ea typeface="MS Mincho"/>
                          <a:cs typeface="Times New Roman" pitchFamily="18" charset="0"/>
                        </a:rPr>
                        <a:t>-</a:t>
                      </a:r>
                      <a:r>
                        <a:rPr lang="en-US" sz="2000" b="1" smtClean="0">
                          <a:solidFill>
                            <a:srgbClr val="000000"/>
                          </a:solidFill>
                          <a:latin typeface="Times New Roman" pitchFamily="18" charset="0"/>
                          <a:ea typeface="MS Mincho"/>
                          <a:cs typeface="Times New Roman" pitchFamily="18" charset="0"/>
                        </a:rPr>
                        <a:t>NM) </a:t>
                      </a:r>
                      <a:endParaRPr lang="en-US" sz="2000" dirty="0">
                        <a:solidFill>
                          <a:srgbClr val="000000"/>
                        </a:solidFill>
                        <a:latin typeface="Times New Roman" pitchFamily="18" charset="0"/>
                        <a:ea typeface="MS Mincho"/>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70573">
                <a:tc>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MS Mincho"/>
                          <a:cs typeface="Times New Roman" pitchFamily="18" charset="0"/>
                        </a:rPr>
                        <a:t>EDR Attribute </a:t>
                      </a:r>
                      <a:endParaRPr lang="en-US" sz="1400" dirty="0">
                        <a:solidFill>
                          <a:srgbClr val="000000"/>
                        </a:solidFill>
                        <a:latin typeface="Times New Roman" pitchFamily="18" charset="0"/>
                        <a:ea typeface="MS Mincho"/>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MS Mincho"/>
                          <a:cs typeface="Times New Roman" pitchFamily="18" charset="0"/>
                        </a:rPr>
                        <a:t>Threshold </a:t>
                      </a:r>
                      <a:endParaRPr lang="en-US" sz="1400" dirty="0">
                        <a:solidFill>
                          <a:srgbClr val="000000"/>
                        </a:solidFill>
                        <a:latin typeface="Times New Roman" pitchFamily="18" charset="0"/>
                        <a:ea typeface="MS Mincho"/>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MS Mincho"/>
                          <a:cs typeface="Times New Roman" pitchFamily="18" charset="0"/>
                        </a:rPr>
                        <a:t>Objective </a:t>
                      </a:r>
                      <a:endParaRPr lang="en-US" sz="1400">
                        <a:solidFill>
                          <a:srgbClr val="000000"/>
                        </a:solidFill>
                        <a:latin typeface="Times New Roman" pitchFamily="18" charset="0"/>
                        <a:ea typeface="MS Mincho"/>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336950">
                <a:tc>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MS Mincho"/>
                          <a:cs typeface="Times New Roman" pitchFamily="18" charset="0"/>
                        </a:rPr>
                        <a:t>Ozone TC Applicable Conditions:</a:t>
                      </a:r>
                      <a:r>
                        <a:rPr lang="en-US" sz="1400" dirty="0">
                          <a:solidFill>
                            <a:srgbClr val="000000"/>
                          </a:solidFill>
                          <a:latin typeface="Times New Roman" pitchFamily="18" charset="0"/>
                          <a:ea typeface="MS Mincho"/>
                          <a:cs typeface="Times New Roman" pitchFamily="18" charset="0"/>
                        </a:rPr>
                        <a:t>   1.  Threshold requirements only apply </a:t>
                      </a:r>
                      <a:r>
                        <a:rPr lang="en-US" sz="1400" dirty="0" smtClean="0">
                          <a:solidFill>
                            <a:srgbClr val="000000"/>
                          </a:solidFill>
                          <a:latin typeface="Times New Roman" pitchFamily="18" charset="0"/>
                          <a:ea typeface="MS Mincho"/>
                          <a:cs typeface="Times New Roman" pitchFamily="18" charset="0"/>
                        </a:rPr>
                        <a:t>under </a:t>
                      </a:r>
                      <a:r>
                        <a:rPr lang="en-US" sz="1400" dirty="0">
                          <a:solidFill>
                            <a:srgbClr val="000000"/>
                          </a:solidFill>
                          <a:latin typeface="Times New Roman" pitchFamily="18" charset="0"/>
                          <a:ea typeface="MS Mincho"/>
                          <a:cs typeface="Times New Roman" pitchFamily="18" charset="0"/>
                        </a:rPr>
                        <a:t>daytime conditions with Solar </a:t>
                      </a:r>
                      <a:r>
                        <a:rPr lang="en-US" sz="1400" dirty="0" smtClean="0">
                          <a:solidFill>
                            <a:srgbClr val="000000"/>
                          </a:solidFill>
                          <a:latin typeface="Times New Roman" pitchFamily="18" charset="0"/>
                          <a:ea typeface="MS Mincho"/>
                          <a:cs typeface="Times New Roman" pitchFamily="18" charset="0"/>
                        </a:rPr>
                        <a:t>Zenith </a:t>
                      </a:r>
                      <a:r>
                        <a:rPr lang="en-US" sz="1400" dirty="0">
                          <a:solidFill>
                            <a:srgbClr val="000000"/>
                          </a:solidFill>
                          <a:latin typeface="Times New Roman" pitchFamily="18" charset="0"/>
                          <a:ea typeface="MS Mincho"/>
                          <a:cs typeface="Times New Roman" pitchFamily="18" charset="0"/>
                        </a:rPr>
                        <a:t>Angles (SZA) up to 80 degrees. </a:t>
                      </a:r>
                      <a:r>
                        <a:rPr lang="en-US" sz="1400" dirty="0" smtClean="0">
                          <a:solidFill>
                            <a:srgbClr val="000000"/>
                          </a:solidFill>
                          <a:latin typeface="Times New Roman" pitchFamily="18" charset="0"/>
                          <a:ea typeface="MS Mincho"/>
                          <a:cs typeface="Times New Roman" pitchFamily="18" charset="0"/>
                        </a:rPr>
                        <a:t>2</a:t>
                      </a:r>
                      <a:r>
                        <a:rPr lang="en-US" sz="1400" dirty="0">
                          <a:solidFill>
                            <a:srgbClr val="000000"/>
                          </a:solidFill>
                          <a:latin typeface="Times New Roman" pitchFamily="18" charset="0"/>
                          <a:ea typeface="MS Mincho"/>
                          <a:cs typeface="Times New Roman" pitchFamily="18" charset="0"/>
                        </a:rPr>
                        <a:t>.  The EDR shall be delivered for all SZA.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a:solidFill>
                          <a:srgbClr val="000000"/>
                        </a:solidFill>
                        <a:latin typeface="Times New Roman" pitchFamily="18" charset="0"/>
                        <a:ea typeface="MS Mincho"/>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a:solidFill>
                          <a:srgbClr val="000000"/>
                        </a:solidFill>
                        <a:latin typeface="Times New Roman" pitchFamily="18" charset="0"/>
                        <a:ea typeface="MS Mincho"/>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2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a. Horizontal Cell Size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50 x 50 km2 @ nadir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latin typeface="Times New Roman" pitchFamily="18" charset="0"/>
                          <a:ea typeface="MS Mincho"/>
                          <a:cs typeface="Times New Roman" pitchFamily="18" charset="0"/>
                        </a:rPr>
                        <a:t>10 x 10 km2 </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282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b. Vertical Cell Size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latin typeface="Times New Roman" pitchFamily="18" charset="0"/>
                          <a:ea typeface="MS Mincho"/>
                          <a:cs typeface="Times New Roman" pitchFamily="18" charset="0"/>
                        </a:rPr>
                        <a:t>0 -60 km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latin typeface="Times New Roman" pitchFamily="18" charset="0"/>
                          <a:ea typeface="MS Mincho"/>
                          <a:cs typeface="Times New Roman" pitchFamily="18" charset="0"/>
                        </a:rPr>
                        <a:t>0 -60 km </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282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c. Mapping Uncertainty, 1 Sigma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latin typeface="Times New Roman" pitchFamily="18" charset="0"/>
                          <a:ea typeface="MS Mincho"/>
                          <a:cs typeface="Times New Roman" pitchFamily="18" charset="0"/>
                        </a:rPr>
                        <a:t>5 km at Nadir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latin typeface="Times New Roman" pitchFamily="18" charset="0"/>
                          <a:ea typeface="MS Mincho"/>
                          <a:cs typeface="Times New Roman" pitchFamily="18" charset="0"/>
                        </a:rPr>
                        <a:t>5 km </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2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d. Measurement Range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50 -650 </a:t>
                      </a:r>
                      <a:r>
                        <a:rPr lang="en-US" sz="1400" dirty="0" err="1">
                          <a:solidFill>
                            <a:srgbClr val="000000"/>
                          </a:solidFill>
                          <a:latin typeface="Times New Roman" pitchFamily="18" charset="0"/>
                          <a:ea typeface="MS Mincho"/>
                          <a:cs typeface="Times New Roman" pitchFamily="18" charset="0"/>
                        </a:rPr>
                        <a:t>milli</a:t>
                      </a:r>
                      <a:r>
                        <a:rPr lang="en-US" sz="1400" dirty="0">
                          <a:solidFill>
                            <a:srgbClr val="000000"/>
                          </a:solidFill>
                          <a:latin typeface="Times New Roman" pitchFamily="18" charset="0"/>
                          <a:ea typeface="MS Mincho"/>
                          <a:cs typeface="Times New Roman" pitchFamily="18" charset="0"/>
                        </a:rPr>
                        <a:t>-</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a:solidFill>
                            <a:srgbClr val="000000"/>
                          </a:solidFill>
                          <a:latin typeface="Times New Roman" pitchFamily="18" charset="0"/>
                          <a:ea typeface="MS Mincho"/>
                          <a:cs typeface="Times New Roman" pitchFamily="18" charset="0"/>
                        </a:rPr>
                        <a:t>50-650 milli-atm-cm </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98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e. Measurement Precision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400" dirty="0">
                        <a:solidFill>
                          <a:srgbClr val="000000"/>
                        </a:solidFill>
                        <a:latin typeface="Times New Roman" pitchFamily="18" charset="0"/>
                        <a:ea typeface="MS Mincho"/>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400">
                        <a:solidFill>
                          <a:srgbClr val="000000"/>
                        </a:solidFill>
                        <a:latin typeface="Times New Roman" pitchFamily="18" charset="0"/>
                        <a:ea typeface="MS Mincho"/>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282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     1.  X &lt; 0.25 </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6.0 </a:t>
                      </a:r>
                      <a:r>
                        <a:rPr lang="en-US" sz="1400" dirty="0" err="1">
                          <a:solidFill>
                            <a:srgbClr val="000000"/>
                          </a:solidFill>
                          <a:latin typeface="Times New Roman" pitchFamily="18" charset="0"/>
                          <a:ea typeface="MS Mincho"/>
                          <a:cs typeface="Times New Roman" pitchFamily="18" charset="0"/>
                        </a:rPr>
                        <a:t>milli</a:t>
                      </a:r>
                      <a:r>
                        <a:rPr lang="en-US" sz="1400" dirty="0">
                          <a:solidFill>
                            <a:srgbClr val="000000"/>
                          </a:solidFill>
                          <a:latin typeface="Times New Roman" pitchFamily="18" charset="0"/>
                          <a:ea typeface="MS Mincho"/>
                          <a:cs typeface="Times New Roman" pitchFamily="18" charset="0"/>
                        </a:rPr>
                        <a:t>-</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a:solidFill>
                            <a:srgbClr val="000000"/>
                          </a:solidFill>
                          <a:latin typeface="Times New Roman" pitchFamily="18" charset="0"/>
                          <a:ea typeface="MS Mincho"/>
                          <a:cs typeface="Times New Roman" pitchFamily="18" charset="0"/>
                        </a:rPr>
                        <a:t>1.0 milli-atm-cm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2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     2.  0.25 &lt; X &lt; 0.45 </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7.7 </a:t>
                      </a:r>
                      <a:r>
                        <a:rPr lang="en-US" sz="1400" dirty="0" err="1">
                          <a:solidFill>
                            <a:srgbClr val="000000"/>
                          </a:solidFill>
                          <a:latin typeface="Times New Roman" pitchFamily="18" charset="0"/>
                          <a:ea typeface="MS Mincho"/>
                          <a:cs typeface="Times New Roman" pitchFamily="18" charset="0"/>
                        </a:rPr>
                        <a:t>milli</a:t>
                      </a:r>
                      <a:r>
                        <a:rPr lang="en-US" sz="1400" dirty="0">
                          <a:solidFill>
                            <a:srgbClr val="000000"/>
                          </a:solidFill>
                          <a:latin typeface="Times New Roman" pitchFamily="18" charset="0"/>
                          <a:ea typeface="MS Mincho"/>
                          <a:cs typeface="Times New Roman" pitchFamily="18" charset="0"/>
                        </a:rPr>
                        <a:t>-</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a:solidFill>
                            <a:srgbClr val="000000"/>
                          </a:solidFill>
                          <a:latin typeface="Times New Roman" pitchFamily="18" charset="0"/>
                          <a:ea typeface="MS Mincho"/>
                          <a:cs typeface="Times New Roman" pitchFamily="18" charset="0"/>
                        </a:rPr>
                        <a:t>1.0 milli-atm-cm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282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      3.  X &gt;  0.45 </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2.8 </a:t>
                      </a:r>
                      <a:r>
                        <a:rPr lang="en-US" sz="1400" dirty="0" err="1">
                          <a:solidFill>
                            <a:srgbClr val="000000"/>
                          </a:solidFill>
                          <a:latin typeface="Times New Roman" pitchFamily="18" charset="0"/>
                          <a:ea typeface="MS Mincho"/>
                          <a:cs typeface="Times New Roman" pitchFamily="18" charset="0"/>
                        </a:rPr>
                        <a:t>milli</a:t>
                      </a:r>
                      <a:r>
                        <a:rPr lang="en-US" sz="1400" dirty="0">
                          <a:solidFill>
                            <a:srgbClr val="000000"/>
                          </a:solidFill>
                          <a:latin typeface="Times New Roman" pitchFamily="18" charset="0"/>
                          <a:ea typeface="MS Mincho"/>
                          <a:cs typeface="Times New Roman" pitchFamily="18" charset="0"/>
                        </a:rPr>
                        <a:t>-</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+ 1.1%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a:solidFill>
                            <a:srgbClr val="000000"/>
                          </a:solidFill>
                          <a:latin typeface="Times New Roman" pitchFamily="18" charset="0"/>
                          <a:ea typeface="MS Mincho"/>
                          <a:cs typeface="Times New Roman" pitchFamily="18" charset="0"/>
                        </a:rPr>
                        <a:t>1.0 milli-atm-cm </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8198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f. Measurement Accuracy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400" dirty="0">
                        <a:solidFill>
                          <a:srgbClr val="000000"/>
                        </a:solidFill>
                        <a:latin typeface="Times New Roman" pitchFamily="18" charset="0"/>
                        <a:ea typeface="MS Mincho"/>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400">
                        <a:solidFill>
                          <a:srgbClr val="000000"/>
                        </a:solidFill>
                        <a:latin typeface="Times New Roman" pitchFamily="18" charset="0"/>
                        <a:ea typeface="MS Mincho"/>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2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     1.  X &lt; 0.25 </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9.5 </a:t>
                      </a:r>
                      <a:r>
                        <a:rPr lang="en-US" sz="1400" dirty="0" err="1">
                          <a:solidFill>
                            <a:srgbClr val="000000"/>
                          </a:solidFill>
                          <a:latin typeface="Times New Roman" pitchFamily="18" charset="0"/>
                          <a:ea typeface="MS Mincho"/>
                          <a:cs typeface="Times New Roman" pitchFamily="18" charset="0"/>
                        </a:rPr>
                        <a:t>milli</a:t>
                      </a:r>
                      <a:r>
                        <a:rPr lang="en-US" sz="1400" dirty="0">
                          <a:solidFill>
                            <a:srgbClr val="000000"/>
                          </a:solidFill>
                          <a:latin typeface="Times New Roman" pitchFamily="18" charset="0"/>
                          <a:ea typeface="MS Mincho"/>
                          <a:cs typeface="Times New Roman" pitchFamily="18" charset="0"/>
                        </a:rPr>
                        <a:t>-</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5.0 </a:t>
                      </a:r>
                      <a:r>
                        <a:rPr lang="en-US" sz="1400" dirty="0" err="1">
                          <a:solidFill>
                            <a:srgbClr val="000000"/>
                          </a:solidFill>
                          <a:latin typeface="Times New Roman" pitchFamily="18" charset="0"/>
                          <a:ea typeface="MS Mincho"/>
                          <a:cs typeface="Times New Roman" pitchFamily="18" charset="0"/>
                        </a:rPr>
                        <a:t>milli</a:t>
                      </a:r>
                      <a:r>
                        <a:rPr lang="en-US" sz="1400" dirty="0">
                          <a:solidFill>
                            <a:srgbClr val="000000"/>
                          </a:solidFill>
                          <a:latin typeface="Times New Roman" pitchFamily="18" charset="0"/>
                          <a:ea typeface="MS Mincho"/>
                          <a:cs typeface="Times New Roman" pitchFamily="18" charset="0"/>
                        </a:rPr>
                        <a:t>-</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282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     2.  0.25 &lt; X &lt; 0.45 </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13.0 </a:t>
                      </a:r>
                      <a:r>
                        <a:rPr lang="en-US" sz="1400" dirty="0" err="1">
                          <a:solidFill>
                            <a:srgbClr val="000000"/>
                          </a:solidFill>
                          <a:latin typeface="Times New Roman" pitchFamily="18" charset="0"/>
                          <a:ea typeface="MS Mincho"/>
                          <a:cs typeface="Times New Roman" pitchFamily="18" charset="0"/>
                        </a:rPr>
                        <a:t>milli</a:t>
                      </a:r>
                      <a:r>
                        <a:rPr lang="en-US" sz="1400" dirty="0">
                          <a:solidFill>
                            <a:srgbClr val="000000"/>
                          </a:solidFill>
                          <a:latin typeface="Times New Roman" pitchFamily="18" charset="0"/>
                          <a:ea typeface="MS Mincho"/>
                          <a:cs typeface="Times New Roman" pitchFamily="18" charset="0"/>
                        </a:rPr>
                        <a:t>-</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5.0 </a:t>
                      </a:r>
                      <a:r>
                        <a:rPr lang="en-US" sz="1400" dirty="0" err="1">
                          <a:solidFill>
                            <a:srgbClr val="000000"/>
                          </a:solidFill>
                          <a:latin typeface="Times New Roman" pitchFamily="18" charset="0"/>
                          <a:ea typeface="MS Mincho"/>
                          <a:cs typeface="Times New Roman" pitchFamily="18" charset="0"/>
                        </a:rPr>
                        <a:t>milli</a:t>
                      </a:r>
                      <a:r>
                        <a:rPr lang="en-US" sz="1400" dirty="0">
                          <a:solidFill>
                            <a:srgbClr val="000000"/>
                          </a:solidFill>
                          <a:latin typeface="Times New Roman" pitchFamily="18" charset="0"/>
                          <a:ea typeface="MS Mincho"/>
                          <a:cs typeface="Times New Roman" pitchFamily="18" charset="0"/>
                        </a:rPr>
                        <a:t>-</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2826">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      3.  X &gt;  0.45 </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16.0 </a:t>
                      </a:r>
                      <a:r>
                        <a:rPr lang="en-US" sz="1400" dirty="0" err="1">
                          <a:solidFill>
                            <a:srgbClr val="000000"/>
                          </a:solidFill>
                          <a:latin typeface="Times New Roman" pitchFamily="18" charset="0"/>
                          <a:ea typeface="MS Mincho"/>
                          <a:cs typeface="Times New Roman" pitchFamily="18" charset="0"/>
                        </a:rPr>
                        <a:t>milli</a:t>
                      </a:r>
                      <a:r>
                        <a:rPr lang="en-US" sz="1400" dirty="0">
                          <a:solidFill>
                            <a:srgbClr val="000000"/>
                          </a:solidFill>
                          <a:latin typeface="Times New Roman" pitchFamily="18" charset="0"/>
                          <a:ea typeface="MS Mincho"/>
                          <a:cs typeface="Times New Roman" pitchFamily="18" charset="0"/>
                        </a:rPr>
                        <a:t>-</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5.0 </a:t>
                      </a:r>
                      <a:r>
                        <a:rPr lang="en-US" sz="1400" dirty="0" err="1">
                          <a:solidFill>
                            <a:srgbClr val="000000"/>
                          </a:solidFill>
                          <a:latin typeface="Times New Roman" pitchFamily="18" charset="0"/>
                          <a:ea typeface="MS Mincho"/>
                          <a:cs typeface="Times New Roman" pitchFamily="18" charset="0"/>
                        </a:rPr>
                        <a:t>milli</a:t>
                      </a:r>
                      <a:r>
                        <a:rPr lang="en-US" sz="1400" dirty="0">
                          <a:solidFill>
                            <a:srgbClr val="000000"/>
                          </a:solidFill>
                          <a:latin typeface="Times New Roman" pitchFamily="18" charset="0"/>
                          <a:ea typeface="MS Mincho"/>
                          <a:cs typeface="Times New Roman" pitchFamily="18" charset="0"/>
                        </a:rPr>
                        <a:t>-</a:t>
                      </a:r>
                      <a:r>
                        <a:rPr lang="en-US" sz="1400" dirty="0" err="1">
                          <a:solidFill>
                            <a:srgbClr val="000000"/>
                          </a:solidFill>
                          <a:latin typeface="Times New Roman" pitchFamily="18" charset="0"/>
                          <a:ea typeface="MS Mincho"/>
                          <a:cs typeface="Times New Roman" pitchFamily="18" charset="0"/>
                        </a:rPr>
                        <a:t>atm</a:t>
                      </a:r>
                      <a:r>
                        <a:rPr lang="en-US" sz="1400" dirty="0">
                          <a:solidFill>
                            <a:srgbClr val="000000"/>
                          </a:solidFill>
                          <a:latin typeface="Times New Roman" pitchFamily="18" charset="0"/>
                          <a:ea typeface="MS Mincho"/>
                          <a:cs typeface="Times New Roman" pitchFamily="18" charset="0"/>
                        </a:rPr>
                        <a:t>-cm </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650">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g. Refresh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At least 90% coverage of the globe every 24 hours (monthly average)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24 hrs. </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986">
                <a:tc>
                  <a:txBody>
                    <a:bodyPr/>
                    <a:lstStyle/>
                    <a:p>
                      <a:pPr marL="0" marR="0">
                        <a:lnSpc>
                          <a:spcPct val="115000"/>
                        </a:lnSpc>
                        <a:spcBef>
                          <a:spcPts val="0"/>
                        </a:spcBef>
                        <a:spcAft>
                          <a:spcPts val="0"/>
                        </a:spcAft>
                      </a:pPr>
                      <a:endParaRPr lang="en-US" sz="1400" dirty="0">
                        <a:solidFill>
                          <a:srgbClr val="000000"/>
                        </a:solidFill>
                        <a:latin typeface="Times New Roman" pitchFamily="18" charset="0"/>
                        <a:ea typeface="MS Mincho"/>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400" dirty="0">
                        <a:solidFill>
                          <a:srgbClr val="000000"/>
                        </a:solidFill>
                        <a:latin typeface="Times New Roman" pitchFamily="18" charset="0"/>
                        <a:ea typeface="MS Mincho"/>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MS Mincho"/>
                          <a:cs typeface="Times New Roman" pitchFamily="18" charset="0"/>
                        </a:rPr>
                        <a:t>v2.0, 9/22/12 </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57195">
                <a:tc gridSpan="3">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MS Mincho"/>
                          <a:cs typeface="Times New Roman" pitchFamily="18" charset="0"/>
                        </a:rPr>
                        <a:t>Notes: </a:t>
                      </a:r>
                      <a:r>
                        <a:rPr lang="en-US" sz="1400" dirty="0">
                          <a:solidFill>
                            <a:srgbClr val="000000"/>
                          </a:solidFill>
                          <a:latin typeface="Times New Roman" pitchFamily="18" charset="0"/>
                          <a:ea typeface="MS Mincho"/>
                          <a:cs typeface="Times New Roman" pitchFamily="18" charset="0"/>
                        </a:rPr>
                        <a:t>1. Reserved </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DF5EA597-D671-40E4-B0A9-DB87D029A05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MEDR_ootco_qf1_tcq_20120518.png"/>
          <p:cNvPicPr>
            <a:picLocks noGrp="1" noChangeAspect="1"/>
          </p:cNvPicPr>
          <p:nvPr>
            <p:ph idx="1"/>
          </p:nvPr>
        </p:nvPicPr>
        <p:blipFill>
          <a:blip r:embed="rId3" cstate="print"/>
          <a:srcRect l="8400" t="6720" r="8400" b="21120"/>
          <a:stretch>
            <a:fillRect/>
          </a:stretch>
        </p:blipFill>
        <p:spPr>
          <a:xfrm>
            <a:off x="-1" y="3429000"/>
            <a:ext cx="6339840" cy="3436620"/>
          </a:xfrm>
        </p:spPr>
      </p:pic>
      <p:sp>
        <p:nvSpPr>
          <p:cNvPr id="5" name="Rectangle 4"/>
          <p:cNvSpPr/>
          <p:nvPr/>
        </p:nvSpPr>
        <p:spPr>
          <a:xfrm>
            <a:off x="6248400" y="76200"/>
            <a:ext cx="2895600" cy="5724644"/>
          </a:xfrm>
          <a:prstGeom prst="rect">
            <a:avLst/>
          </a:prstGeom>
        </p:spPr>
        <p:txBody>
          <a:bodyPr wrap="square">
            <a:spAutoFit/>
          </a:bodyPr>
          <a:lstStyle/>
          <a:p>
            <a:r>
              <a:rPr lang="en-US" sz="2400" dirty="0" smtClean="0"/>
              <a:t>OOTCO </a:t>
            </a:r>
            <a:r>
              <a:rPr lang="en-US" sz="2400" dirty="0" err="1" smtClean="0"/>
              <a:t>QualityFlag</a:t>
            </a:r>
            <a:r>
              <a:rPr lang="en-US" sz="2400" dirty="0" smtClean="0"/>
              <a:t> 1; </a:t>
            </a:r>
            <a:r>
              <a:rPr lang="en-US" dirty="0" smtClean="0"/>
              <a:t>Total Column Quality:   </a:t>
            </a:r>
          </a:p>
          <a:p>
            <a:r>
              <a:rPr lang="en-US" b="1" dirty="0" smtClean="0">
                <a:solidFill>
                  <a:srgbClr val="FF9966"/>
                </a:solidFill>
              </a:rPr>
              <a:t>Orange</a:t>
            </a:r>
            <a:r>
              <a:rPr lang="en-US" dirty="0" smtClean="0"/>
              <a:t> – 3 High Quality,   </a:t>
            </a:r>
          </a:p>
          <a:p>
            <a:r>
              <a:rPr lang="en-US" b="1" dirty="0" smtClean="0">
                <a:solidFill>
                  <a:srgbClr val="0070C0"/>
                </a:solidFill>
              </a:rPr>
              <a:t>Blue</a:t>
            </a:r>
            <a:r>
              <a:rPr lang="en-US" dirty="0" smtClean="0"/>
              <a:t> – 2 Medium Quality (large residue, input quality, triplet, SZA&gt;80, SO</a:t>
            </a:r>
            <a:r>
              <a:rPr lang="en-US" sz="1600" dirty="0" smtClean="0"/>
              <a:t>2</a:t>
            </a:r>
            <a:r>
              <a:rPr lang="en-US" dirty="0" smtClean="0"/>
              <a:t>, SAA, or bad surface reflectivity), and  </a:t>
            </a:r>
            <a:r>
              <a:rPr lang="en-US" b="1" dirty="0" smtClean="0">
                <a:solidFill>
                  <a:srgbClr val="7030A0"/>
                </a:solidFill>
              </a:rPr>
              <a:t>Purple</a:t>
            </a:r>
            <a:r>
              <a:rPr lang="en-US" dirty="0" smtClean="0"/>
              <a:t> – 1 Poor Quality (Sun Glint, Eclipse, High SO2, or Bad TOZ).</a:t>
            </a:r>
            <a:endParaRPr lang="en-US" dirty="0" smtClean="0">
              <a:solidFill>
                <a:srgbClr val="FF0000"/>
              </a:solidFill>
            </a:endParaRPr>
          </a:p>
          <a:p>
            <a:r>
              <a:rPr lang="en-US" dirty="0" smtClean="0"/>
              <a:t>Poor quality is frequently due to Sun Glint or SO2, and Medium Quality flags are now present over much of the world. Two sets of observations are made at high latitudes for May 18</a:t>
            </a:r>
            <a:r>
              <a:rPr lang="en-US" baseline="30000" dirty="0" smtClean="0"/>
              <a:t>th</a:t>
            </a:r>
            <a:r>
              <a:rPr lang="en-US" dirty="0" smtClean="0"/>
              <a:t> in the North so parts of earlier orbits are covered up by the results of later ones.</a:t>
            </a:r>
            <a:endParaRPr lang="en-US" dirty="0"/>
          </a:p>
        </p:txBody>
      </p:sp>
      <p:pic>
        <p:nvPicPr>
          <p:cNvPr id="6" name="Picture 5" descr="OMPS_NMEDR_ootco_qf1_tcq_20120305.png"/>
          <p:cNvPicPr>
            <a:picLocks noChangeAspect="1"/>
          </p:cNvPicPr>
          <p:nvPr/>
        </p:nvPicPr>
        <p:blipFill>
          <a:blip r:embed="rId4" cstate="print"/>
          <a:srcRect l="8400" t="6720" r="8400" b="21120"/>
          <a:stretch>
            <a:fillRect/>
          </a:stretch>
        </p:blipFill>
        <p:spPr>
          <a:xfrm>
            <a:off x="0" y="-7620"/>
            <a:ext cx="6339840" cy="3436620"/>
          </a:xfrm>
          <a:prstGeom prst="rect">
            <a:avLst/>
          </a:prstGeom>
        </p:spPr>
      </p:pic>
      <p:sp>
        <p:nvSpPr>
          <p:cNvPr id="7" name="Slide Number Placeholder 6"/>
          <p:cNvSpPr>
            <a:spLocks noGrp="1"/>
          </p:cNvSpPr>
          <p:nvPr>
            <p:ph type="sldNum" sz="quarter" idx="12"/>
          </p:nvPr>
        </p:nvSpPr>
        <p:spPr/>
        <p:txBody>
          <a:bodyPr/>
          <a:lstStyle/>
          <a:p>
            <a:fld id="{DF5EA597-D671-40E4-B0A9-DB87D029A054}"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72200" y="-76200"/>
            <a:ext cx="2971800" cy="7017306"/>
          </a:xfrm>
          <a:prstGeom prst="rect">
            <a:avLst/>
          </a:prstGeom>
        </p:spPr>
        <p:txBody>
          <a:bodyPr wrap="square">
            <a:spAutoFit/>
          </a:bodyPr>
          <a:lstStyle/>
          <a:p>
            <a:r>
              <a:rPr lang="en-US" dirty="0" smtClean="0"/>
              <a:t>January 2, 2013 INCTO (Top) and OOTCO (Bottom) Quality Flag 1; Total Column Quality:   </a:t>
            </a:r>
          </a:p>
          <a:p>
            <a:r>
              <a:rPr lang="en-US" b="1" dirty="0" smtClean="0">
                <a:solidFill>
                  <a:srgbClr val="FF9966"/>
                </a:solidFill>
              </a:rPr>
              <a:t>Orange</a:t>
            </a:r>
            <a:r>
              <a:rPr lang="en-US" dirty="0" smtClean="0"/>
              <a:t> – 3 High Quality,   </a:t>
            </a:r>
          </a:p>
          <a:p>
            <a:r>
              <a:rPr lang="en-US" b="1" dirty="0" smtClean="0">
                <a:solidFill>
                  <a:srgbClr val="0070C0"/>
                </a:solidFill>
              </a:rPr>
              <a:t>Blue</a:t>
            </a:r>
            <a:r>
              <a:rPr lang="en-US" dirty="0" smtClean="0"/>
              <a:t> – 2 Medium Quality (large residue, input quality, triplet, SZA&gt;80, SO</a:t>
            </a:r>
            <a:r>
              <a:rPr lang="en-US" sz="1600" dirty="0" smtClean="0"/>
              <a:t>2</a:t>
            </a:r>
            <a:r>
              <a:rPr lang="en-US" dirty="0" smtClean="0"/>
              <a:t>, SAA, or bad surface reflectivity), and  </a:t>
            </a:r>
            <a:r>
              <a:rPr lang="en-US" b="1" dirty="0" smtClean="0">
                <a:solidFill>
                  <a:srgbClr val="7030A0"/>
                </a:solidFill>
              </a:rPr>
              <a:t>Purple</a:t>
            </a:r>
            <a:r>
              <a:rPr lang="en-US" dirty="0" smtClean="0"/>
              <a:t> – 1 Poor Quality (Sun Glint, Eclipse, Bad SO2 or Aerosol Index, or Bad TOZ).</a:t>
            </a:r>
            <a:endParaRPr lang="en-US" dirty="0" smtClean="0">
              <a:solidFill>
                <a:srgbClr val="FF0000"/>
              </a:solidFill>
            </a:endParaRPr>
          </a:p>
          <a:p>
            <a:r>
              <a:rPr lang="en-US" dirty="0" smtClean="0"/>
              <a:t>Poor quality is frequently due to SO2, and Medium quality is frequently due to SAA flagging or Solar Zenith Angles greater than 80</a:t>
            </a:r>
            <a:r>
              <a:rPr lang="en-US" dirty="0" smtClean="0">
                <a:latin typeface="Times New Roman"/>
                <a:cs typeface="Times New Roman"/>
              </a:rPr>
              <a:t>º</a:t>
            </a:r>
            <a:r>
              <a:rPr lang="en-US" dirty="0" smtClean="0"/>
              <a:t>. The white areas are regions where there is no sunlight for the FOV, so measurements can not be made. Two sets of observations are made at high latitudes for May 18</a:t>
            </a:r>
            <a:r>
              <a:rPr lang="en-US" baseline="30000" dirty="0" smtClean="0"/>
              <a:t>th</a:t>
            </a:r>
            <a:r>
              <a:rPr lang="en-US" dirty="0" smtClean="0"/>
              <a:t> in the North so parts of earlier orbits are covered up by the results of later ones.</a:t>
            </a:r>
            <a:endParaRPr lang="en-US" dirty="0"/>
          </a:p>
        </p:txBody>
      </p:sp>
      <p:pic>
        <p:nvPicPr>
          <p:cNvPr id="8" name="Picture 7" descr="OMPS_NMEDR_intco_qf1_tcq_20130102.png"/>
          <p:cNvPicPr>
            <a:picLocks noChangeAspect="1"/>
          </p:cNvPicPr>
          <p:nvPr/>
        </p:nvPicPr>
        <p:blipFill>
          <a:blip r:embed="rId3" cstate="print"/>
          <a:srcRect l="9000" t="6800" r="9000" b="19600"/>
          <a:stretch>
            <a:fillRect/>
          </a:stretch>
        </p:blipFill>
        <p:spPr>
          <a:xfrm>
            <a:off x="0" y="0"/>
            <a:ext cx="6248400" cy="3505200"/>
          </a:xfrm>
          <a:prstGeom prst="rect">
            <a:avLst/>
          </a:prstGeom>
        </p:spPr>
      </p:pic>
      <p:pic>
        <p:nvPicPr>
          <p:cNvPr id="5" name="Picture 4" descr="OMPS_NMEDR_ootco_qf1_tcq_20130102.png"/>
          <p:cNvPicPr>
            <a:picLocks noChangeAspect="1"/>
          </p:cNvPicPr>
          <p:nvPr/>
        </p:nvPicPr>
        <p:blipFill>
          <a:blip r:embed="rId4" cstate="print"/>
          <a:srcRect l="9000" t="6800" r="9000" b="19600"/>
          <a:stretch>
            <a:fillRect/>
          </a:stretch>
        </p:blipFill>
        <p:spPr>
          <a:xfrm>
            <a:off x="0" y="3429000"/>
            <a:ext cx="6248400" cy="3505200"/>
          </a:xfrm>
          <a:prstGeom prst="rect">
            <a:avLst/>
          </a:prstGeom>
        </p:spPr>
      </p:pic>
      <p:sp>
        <p:nvSpPr>
          <p:cNvPr id="6" name="Slide Number Placeholder 5"/>
          <p:cNvSpPr>
            <a:spLocks noGrp="1"/>
          </p:cNvSpPr>
          <p:nvPr>
            <p:ph type="sldNum" sz="quarter" idx="12"/>
          </p:nvPr>
        </p:nvSpPr>
        <p:spPr/>
        <p:txBody>
          <a:bodyPr/>
          <a:lstStyle/>
          <a:p>
            <a:fld id="{DF5EA597-D671-40E4-B0A9-DB87D029A05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MEDR_intco_qf2_snowice_20120518.png"/>
          <p:cNvPicPr>
            <a:picLocks noGrp="1" noChangeAspect="1"/>
          </p:cNvPicPr>
          <p:nvPr>
            <p:ph idx="1"/>
          </p:nvPr>
        </p:nvPicPr>
        <p:blipFill>
          <a:blip r:embed="rId3" cstate="print"/>
          <a:srcRect l="8400" t="6720" r="8400" b="21120"/>
          <a:stretch>
            <a:fillRect/>
          </a:stretch>
        </p:blipFill>
        <p:spPr>
          <a:xfrm>
            <a:off x="-1" y="3429000"/>
            <a:ext cx="6339840" cy="3436620"/>
          </a:xfrm>
        </p:spPr>
      </p:pic>
      <p:pic>
        <p:nvPicPr>
          <p:cNvPr id="5" name="Picture 4" descr="OMPS_NMEDR_intco_qf2_snowice_20120305.png"/>
          <p:cNvPicPr>
            <a:picLocks noChangeAspect="1"/>
          </p:cNvPicPr>
          <p:nvPr/>
        </p:nvPicPr>
        <p:blipFill>
          <a:blip r:embed="rId4" cstate="print"/>
          <a:srcRect l="8400" t="6720" r="8400" b="21120"/>
          <a:stretch>
            <a:fillRect/>
          </a:stretch>
        </p:blipFill>
        <p:spPr>
          <a:xfrm>
            <a:off x="0" y="0"/>
            <a:ext cx="6339840" cy="3436620"/>
          </a:xfrm>
          <a:prstGeom prst="rect">
            <a:avLst/>
          </a:prstGeom>
        </p:spPr>
      </p:pic>
      <p:sp>
        <p:nvSpPr>
          <p:cNvPr id="7" name="Rectangle 6"/>
          <p:cNvSpPr/>
          <p:nvPr/>
        </p:nvSpPr>
        <p:spPr>
          <a:xfrm>
            <a:off x="6705600" y="1793081"/>
            <a:ext cx="2133600" cy="4431983"/>
          </a:xfrm>
          <a:prstGeom prst="rect">
            <a:avLst/>
          </a:prstGeom>
        </p:spPr>
        <p:txBody>
          <a:bodyPr wrap="square">
            <a:spAutoFit/>
          </a:bodyPr>
          <a:lstStyle/>
          <a:p>
            <a:r>
              <a:rPr lang="en-US" sz="2400" dirty="0" smtClean="0"/>
              <a:t>INCTO Quality Flag 2, Bit1, </a:t>
            </a:r>
            <a:r>
              <a:rPr lang="en-US" b="1" dirty="0" smtClean="0">
                <a:solidFill>
                  <a:srgbClr val="7030A0"/>
                </a:solidFill>
              </a:rPr>
              <a:t>Purple </a:t>
            </a:r>
            <a:r>
              <a:rPr lang="en-US" dirty="0" smtClean="0"/>
              <a:t>Snow/Ice</a:t>
            </a:r>
          </a:p>
          <a:p>
            <a:r>
              <a:rPr lang="en-US" dirty="0" smtClean="0"/>
              <a:t>These are the values provided in the initial pre-launch data file. They are static; they are not being properly updated. The differences between the two figures are produced solely by changes in the OMPS coverage.</a:t>
            </a:r>
            <a:endParaRPr lang="en-US" dirty="0"/>
          </a:p>
        </p:txBody>
      </p:sp>
      <p:sp>
        <p:nvSpPr>
          <p:cNvPr id="6" name="Slide Number Placeholder 5"/>
          <p:cNvSpPr>
            <a:spLocks noGrp="1"/>
          </p:cNvSpPr>
          <p:nvPr>
            <p:ph type="sldNum" sz="quarter" idx="12"/>
          </p:nvPr>
        </p:nvSpPr>
        <p:spPr/>
        <p:txBody>
          <a:bodyPr/>
          <a:lstStyle/>
          <a:p>
            <a:fld id="{DF5EA597-D671-40E4-B0A9-DB87D029A054}"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MEDR_ootco_qf2_snowice_20120518.png"/>
          <p:cNvPicPr>
            <a:picLocks noGrp="1" noChangeAspect="1"/>
          </p:cNvPicPr>
          <p:nvPr>
            <p:ph idx="1"/>
          </p:nvPr>
        </p:nvPicPr>
        <p:blipFill>
          <a:blip r:embed="rId3" cstate="print"/>
          <a:srcRect l="8400" t="6720" r="8400" b="21120"/>
          <a:stretch>
            <a:fillRect/>
          </a:stretch>
        </p:blipFill>
        <p:spPr>
          <a:xfrm>
            <a:off x="-5170" y="3429000"/>
            <a:ext cx="6339840" cy="3436620"/>
          </a:xfrm>
        </p:spPr>
      </p:pic>
      <p:pic>
        <p:nvPicPr>
          <p:cNvPr id="5" name="Picture 4" descr="OMPS_NMEDR_ootco_qf2_snowice_20120305.png"/>
          <p:cNvPicPr>
            <a:picLocks noChangeAspect="1"/>
          </p:cNvPicPr>
          <p:nvPr/>
        </p:nvPicPr>
        <p:blipFill>
          <a:blip r:embed="rId4" cstate="print"/>
          <a:srcRect l="8400" t="6720" r="8400" b="21120"/>
          <a:stretch>
            <a:fillRect/>
          </a:stretch>
        </p:blipFill>
        <p:spPr>
          <a:xfrm>
            <a:off x="0" y="0"/>
            <a:ext cx="6339840" cy="3436620"/>
          </a:xfrm>
          <a:prstGeom prst="rect">
            <a:avLst/>
          </a:prstGeom>
        </p:spPr>
      </p:pic>
      <p:sp>
        <p:nvSpPr>
          <p:cNvPr id="6" name="Rectangle 5"/>
          <p:cNvSpPr/>
          <p:nvPr/>
        </p:nvSpPr>
        <p:spPr>
          <a:xfrm>
            <a:off x="6705600" y="1793081"/>
            <a:ext cx="2133600" cy="2492990"/>
          </a:xfrm>
          <a:prstGeom prst="rect">
            <a:avLst/>
          </a:prstGeom>
        </p:spPr>
        <p:txBody>
          <a:bodyPr wrap="square">
            <a:spAutoFit/>
          </a:bodyPr>
          <a:lstStyle/>
          <a:p>
            <a:r>
              <a:rPr lang="en-US" sz="2400" b="1" dirty="0" smtClean="0"/>
              <a:t>OOTCO </a:t>
            </a:r>
            <a:r>
              <a:rPr lang="en-US" sz="2400" dirty="0" smtClean="0"/>
              <a:t>Quality Flag 2, Bit1</a:t>
            </a:r>
            <a:r>
              <a:rPr lang="en-US" dirty="0" smtClean="0"/>
              <a:t>, </a:t>
            </a:r>
            <a:r>
              <a:rPr lang="en-US" b="1" dirty="0" smtClean="0">
                <a:solidFill>
                  <a:srgbClr val="7030A0"/>
                </a:solidFill>
              </a:rPr>
              <a:t>Purple</a:t>
            </a:r>
            <a:r>
              <a:rPr lang="en-US" dirty="0" smtClean="0">
                <a:solidFill>
                  <a:srgbClr val="7030A0"/>
                </a:solidFill>
              </a:rPr>
              <a:t> </a:t>
            </a:r>
            <a:r>
              <a:rPr lang="en-US" dirty="0" smtClean="0"/>
              <a:t>Snow/Ice.</a:t>
            </a:r>
          </a:p>
          <a:p>
            <a:r>
              <a:rPr lang="en-US" dirty="0" smtClean="0">
                <a:solidFill>
                  <a:srgbClr val="FF0000"/>
                </a:solidFill>
              </a:rPr>
              <a:t>The snow/ice data is not correct. This problem is under investigation.</a:t>
            </a:r>
          </a:p>
          <a:p>
            <a:endParaRPr lang="en-US" b="1" dirty="0" smtClean="0"/>
          </a:p>
        </p:txBody>
      </p:sp>
      <p:sp>
        <p:nvSpPr>
          <p:cNvPr id="7" name="Slide Number Placeholder 6"/>
          <p:cNvSpPr>
            <a:spLocks noGrp="1"/>
          </p:cNvSpPr>
          <p:nvPr>
            <p:ph type="sldNum" sz="quarter" idx="12"/>
          </p:nvPr>
        </p:nvSpPr>
        <p:spPr/>
        <p:txBody>
          <a:bodyPr/>
          <a:lstStyle/>
          <a:p>
            <a:fld id="{DF5EA597-D671-40E4-B0A9-DB87D029A054}"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05600" y="1295401"/>
            <a:ext cx="2438400" cy="4339650"/>
          </a:xfrm>
          <a:prstGeom prst="rect">
            <a:avLst/>
          </a:prstGeom>
        </p:spPr>
        <p:txBody>
          <a:bodyPr wrap="square">
            <a:spAutoFit/>
          </a:bodyPr>
          <a:lstStyle/>
          <a:p>
            <a:r>
              <a:rPr lang="en-US" sz="2400" b="1" dirty="0" smtClean="0"/>
              <a:t>INCTO (Top) and OOTCO (Bottom) </a:t>
            </a:r>
            <a:r>
              <a:rPr lang="en-US" sz="2400" dirty="0" smtClean="0"/>
              <a:t>Quality Flag 2, Bit1</a:t>
            </a:r>
            <a:r>
              <a:rPr lang="en-US" dirty="0" smtClean="0"/>
              <a:t>, </a:t>
            </a:r>
            <a:r>
              <a:rPr lang="en-US" b="1" dirty="0" smtClean="0">
                <a:solidFill>
                  <a:srgbClr val="7030A0"/>
                </a:solidFill>
              </a:rPr>
              <a:t>Purple</a:t>
            </a:r>
            <a:r>
              <a:rPr lang="en-US" dirty="0" smtClean="0">
                <a:solidFill>
                  <a:srgbClr val="7030A0"/>
                </a:solidFill>
              </a:rPr>
              <a:t> </a:t>
            </a:r>
            <a:r>
              <a:rPr lang="en-US" dirty="0" smtClean="0"/>
              <a:t>Snow/Ice. The snow/ice for INCTO is probably the November VIIRS tiling.</a:t>
            </a:r>
          </a:p>
          <a:p>
            <a:r>
              <a:rPr lang="en-US" dirty="0" smtClean="0">
                <a:solidFill>
                  <a:srgbClr val="FF0000"/>
                </a:solidFill>
              </a:rPr>
              <a:t>The snow/ice data is not correct in the OOTCO using the NRT VIIRS, e.g., in the Amazon. This problem is under investigation.</a:t>
            </a:r>
          </a:p>
          <a:p>
            <a:endParaRPr lang="en-US" b="1" dirty="0" smtClean="0"/>
          </a:p>
        </p:txBody>
      </p:sp>
      <p:pic>
        <p:nvPicPr>
          <p:cNvPr id="7" name="Picture 6" descr="OMPS_NMEDR_ootco_qf2_snowice_20130102.png"/>
          <p:cNvPicPr>
            <a:picLocks noChangeAspect="1"/>
          </p:cNvPicPr>
          <p:nvPr/>
        </p:nvPicPr>
        <p:blipFill>
          <a:blip r:embed="rId3" cstate="print"/>
          <a:srcRect l="9000" t="6400" r="9000" b="20000"/>
          <a:stretch>
            <a:fillRect/>
          </a:stretch>
        </p:blipFill>
        <p:spPr>
          <a:xfrm>
            <a:off x="0" y="3429000"/>
            <a:ext cx="6248400" cy="3505200"/>
          </a:xfrm>
          <a:prstGeom prst="rect">
            <a:avLst/>
          </a:prstGeom>
        </p:spPr>
      </p:pic>
      <p:pic>
        <p:nvPicPr>
          <p:cNvPr id="9" name="Picture 8" descr="OMPS_NMEDR_incto_qf2_snowice_20130102.png"/>
          <p:cNvPicPr>
            <a:picLocks noChangeAspect="1"/>
          </p:cNvPicPr>
          <p:nvPr/>
        </p:nvPicPr>
        <p:blipFill>
          <a:blip r:embed="rId4" cstate="print"/>
          <a:srcRect l="9000" t="6800" r="9000" b="21200"/>
          <a:stretch>
            <a:fillRect/>
          </a:stretch>
        </p:blipFill>
        <p:spPr>
          <a:xfrm>
            <a:off x="0" y="0"/>
            <a:ext cx="6248400" cy="3429000"/>
          </a:xfrm>
          <a:prstGeom prst="rect">
            <a:avLst/>
          </a:prstGeom>
        </p:spPr>
      </p:pic>
      <p:sp>
        <p:nvSpPr>
          <p:cNvPr id="5" name="Slide Number Placeholder 4"/>
          <p:cNvSpPr>
            <a:spLocks noGrp="1"/>
          </p:cNvSpPr>
          <p:nvPr>
            <p:ph type="sldNum" sz="quarter" idx="12"/>
          </p:nvPr>
        </p:nvSpPr>
        <p:spPr/>
        <p:txBody>
          <a:bodyPr/>
          <a:lstStyle/>
          <a:p>
            <a:fld id="{DF5EA597-D671-40E4-B0A9-DB87D029A05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0800" y="533400"/>
            <a:ext cx="2667000" cy="5570756"/>
          </a:xfrm>
          <a:prstGeom prst="rect">
            <a:avLst/>
          </a:prstGeom>
        </p:spPr>
        <p:txBody>
          <a:bodyPr wrap="square">
            <a:spAutoFit/>
          </a:bodyPr>
          <a:lstStyle/>
          <a:p>
            <a:r>
              <a:rPr lang="en-US" sz="2800" dirty="0" smtClean="0"/>
              <a:t>INCTO Quality Flag 2, Bit7</a:t>
            </a:r>
            <a:r>
              <a:rPr lang="en-US" sz="2000" dirty="0" smtClean="0"/>
              <a:t>, </a:t>
            </a:r>
            <a:r>
              <a:rPr lang="en-US" sz="2000" b="1" dirty="0" smtClean="0">
                <a:solidFill>
                  <a:srgbClr val="FF0000"/>
                </a:solidFill>
              </a:rPr>
              <a:t>Red</a:t>
            </a:r>
            <a:r>
              <a:rPr lang="en-US" sz="2000" b="1" dirty="0" smtClean="0">
                <a:solidFill>
                  <a:srgbClr val="7030A0"/>
                </a:solidFill>
              </a:rPr>
              <a:t> </a:t>
            </a:r>
            <a:r>
              <a:rPr lang="en-US" sz="2000" dirty="0" smtClean="0"/>
              <a:t>Aerosol Index limit exceeded. These are set consistent with the Aerosol Index values. The regions above the Sahara Desert and Arabian Peninsula are from elevated dust. The regions in the Equatorial Pacific are dues to cross-track differences in the biases between longer wavelengths and effects of sun glint.</a:t>
            </a:r>
            <a:endParaRPr lang="en-US" sz="2000" dirty="0"/>
          </a:p>
        </p:txBody>
      </p:sp>
      <p:pic>
        <p:nvPicPr>
          <p:cNvPr id="7" name="Picture 6" descr="OMPS_NMEDR_intco_qf2_aerosol_20120518.png"/>
          <p:cNvPicPr>
            <a:picLocks noChangeAspect="1"/>
          </p:cNvPicPr>
          <p:nvPr/>
        </p:nvPicPr>
        <p:blipFill>
          <a:blip r:embed="rId3" cstate="print"/>
          <a:srcRect l="8400" t="6720" r="8400" b="21120"/>
          <a:stretch>
            <a:fillRect/>
          </a:stretch>
        </p:blipFill>
        <p:spPr>
          <a:xfrm>
            <a:off x="0" y="3429000"/>
            <a:ext cx="6339840" cy="3436620"/>
          </a:xfrm>
          <a:prstGeom prst="rect">
            <a:avLst/>
          </a:prstGeom>
        </p:spPr>
      </p:pic>
      <p:pic>
        <p:nvPicPr>
          <p:cNvPr id="9" name="Picture 8" descr="OMPS_NMEDR_intco_qf2_aerosol_20120305.png"/>
          <p:cNvPicPr>
            <a:picLocks noChangeAspect="1"/>
          </p:cNvPicPr>
          <p:nvPr/>
        </p:nvPicPr>
        <p:blipFill>
          <a:blip r:embed="rId4" cstate="print"/>
          <a:srcRect l="8400" t="6720" r="8400" b="21120"/>
          <a:stretch>
            <a:fillRect/>
          </a:stretch>
        </p:blipFill>
        <p:spPr>
          <a:xfrm>
            <a:off x="0" y="0"/>
            <a:ext cx="6339840" cy="3436620"/>
          </a:xfrm>
          <a:prstGeom prst="rect">
            <a:avLst/>
          </a:prstGeom>
        </p:spPr>
      </p:pic>
      <p:sp>
        <p:nvSpPr>
          <p:cNvPr id="5" name="Slide Number Placeholder 4"/>
          <p:cNvSpPr>
            <a:spLocks noGrp="1"/>
          </p:cNvSpPr>
          <p:nvPr>
            <p:ph type="sldNum" sz="quarter" idx="12"/>
          </p:nvPr>
        </p:nvSpPr>
        <p:spPr/>
        <p:txBody>
          <a:bodyPr/>
          <a:lstStyle/>
          <a:p>
            <a:fld id="{DF5EA597-D671-40E4-B0A9-DB87D029A05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0800" y="533400"/>
            <a:ext cx="2667000" cy="6186309"/>
          </a:xfrm>
          <a:prstGeom prst="rect">
            <a:avLst/>
          </a:prstGeom>
        </p:spPr>
        <p:txBody>
          <a:bodyPr wrap="square">
            <a:spAutoFit/>
          </a:bodyPr>
          <a:lstStyle/>
          <a:p>
            <a:r>
              <a:rPr lang="en-US" sz="2800" dirty="0" smtClean="0"/>
              <a:t>OOTCO Quality Flag 2, Bit7</a:t>
            </a:r>
            <a:r>
              <a:rPr lang="en-US" sz="2000" dirty="0" smtClean="0"/>
              <a:t>, </a:t>
            </a:r>
            <a:r>
              <a:rPr lang="en-US" sz="2000" b="1" dirty="0" smtClean="0">
                <a:solidFill>
                  <a:srgbClr val="FF0000"/>
                </a:solidFill>
              </a:rPr>
              <a:t>Red</a:t>
            </a:r>
            <a:r>
              <a:rPr lang="en-US" sz="2000" b="1" dirty="0" smtClean="0">
                <a:solidFill>
                  <a:srgbClr val="7030A0"/>
                </a:solidFill>
              </a:rPr>
              <a:t> </a:t>
            </a:r>
            <a:r>
              <a:rPr lang="en-US" sz="2000" dirty="0" smtClean="0"/>
              <a:t>Aerosol Index limit exceeded. These are set consistently with the Aerosol Index values.  The Aerosol Index is sensitive to discrepancies in the effective reflectivity and to Sun glint.</a:t>
            </a:r>
          </a:p>
          <a:p>
            <a:r>
              <a:rPr lang="en-US" sz="2000" dirty="0" smtClean="0"/>
              <a:t>The blocked region in the lower left on the lower map is where the VIIRS cloud fraction was not available and the algorithm set the cloud fraction to zero.</a:t>
            </a:r>
          </a:p>
          <a:p>
            <a:r>
              <a:rPr lang="en-US" sz="2000" dirty="0" smtClean="0"/>
              <a:t> </a:t>
            </a:r>
            <a:endParaRPr lang="en-US" sz="2000" dirty="0"/>
          </a:p>
        </p:txBody>
      </p:sp>
      <p:pic>
        <p:nvPicPr>
          <p:cNvPr id="10" name="Picture 9" descr="OMPS_NMEDR_ootco_qf2_aerosol_20120305.png"/>
          <p:cNvPicPr>
            <a:picLocks noChangeAspect="1"/>
          </p:cNvPicPr>
          <p:nvPr/>
        </p:nvPicPr>
        <p:blipFill>
          <a:blip r:embed="rId3" cstate="print"/>
          <a:srcRect l="8400" t="6720" r="8400" b="21120"/>
          <a:stretch>
            <a:fillRect/>
          </a:stretch>
        </p:blipFill>
        <p:spPr>
          <a:xfrm>
            <a:off x="0" y="-7620"/>
            <a:ext cx="6339840" cy="3436620"/>
          </a:xfrm>
          <a:prstGeom prst="rect">
            <a:avLst/>
          </a:prstGeom>
        </p:spPr>
      </p:pic>
      <p:pic>
        <p:nvPicPr>
          <p:cNvPr id="11" name="Picture 10" descr="OMPS_NMEDR_ootco_qf2_aerosol_20120518.png"/>
          <p:cNvPicPr>
            <a:picLocks noChangeAspect="1"/>
          </p:cNvPicPr>
          <p:nvPr/>
        </p:nvPicPr>
        <p:blipFill>
          <a:blip r:embed="rId4" cstate="print"/>
          <a:srcRect l="8400" t="6720" r="8400" b="21120"/>
          <a:stretch>
            <a:fillRect/>
          </a:stretch>
        </p:blipFill>
        <p:spPr>
          <a:xfrm>
            <a:off x="0" y="3421380"/>
            <a:ext cx="6339840" cy="3436620"/>
          </a:xfrm>
          <a:prstGeom prst="rect">
            <a:avLst/>
          </a:prstGeom>
        </p:spPr>
      </p:pic>
      <p:sp>
        <p:nvSpPr>
          <p:cNvPr id="5" name="Slide Number Placeholder 4"/>
          <p:cNvSpPr>
            <a:spLocks noGrp="1"/>
          </p:cNvSpPr>
          <p:nvPr>
            <p:ph type="sldNum" sz="quarter" idx="12"/>
          </p:nvPr>
        </p:nvSpPr>
        <p:spPr/>
        <p:txBody>
          <a:bodyPr/>
          <a:lstStyle/>
          <a:p>
            <a:fld id="{DF5EA597-D671-40E4-B0A9-DB87D029A054}"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0800" y="304800"/>
            <a:ext cx="2667000" cy="7030462"/>
          </a:xfrm>
          <a:prstGeom prst="rect">
            <a:avLst/>
          </a:prstGeom>
        </p:spPr>
        <p:txBody>
          <a:bodyPr wrap="square">
            <a:spAutoFit/>
          </a:bodyPr>
          <a:lstStyle/>
          <a:p>
            <a:r>
              <a:rPr lang="en-US" sz="2000" dirty="0" smtClean="0"/>
              <a:t>January 2, 2013 </a:t>
            </a:r>
            <a:r>
              <a:rPr lang="en-US" sz="2400" dirty="0" smtClean="0"/>
              <a:t>INCTO (Top) and OOTCO (Bottom) Quality Flag 2, Bit7</a:t>
            </a:r>
            <a:r>
              <a:rPr lang="en-US" sz="2000" dirty="0" smtClean="0"/>
              <a:t>, </a:t>
            </a:r>
            <a:r>
              <a:rPr lang="en-US" sz="2000" b="1" dirty="0" smtClean="0">
                <a:solidFill>
                  <a:srgbClr val="FF0000"/>
                </a:solidFill>
              </a:rPr>
              <a:t>Red</a:t>
            </a:r>
            <a:r>
              <a:rPr lang="en-US" sz="2000" b="1" dirty="0" smtClean="0">
                <a:solidFill>
                  <a:srgbClr val="7030A0"/>
                </a:solidFill>
              </a:rPr>
              <a:t> </a:t>
            </a:r>
            <a:r>
              <a:rPr lang="en-US" sz="2000" dirty="0" smtClean="0"/>
              <a:t>Aerosol Index limit exceeded. These are set consistently with the Aerosol Index values.  The Aerosol Index is sensitive to discrepancies in the effective reflectivity and to Sun glint.</a:t>
            </a:r>
          </a:p>
          <a:p>
            <a:r>
              <a:rPr lang="en-US" sz="2000" dirty="0" smtClean="0"/>
              <a:t>The blocked region in the lower left on the upper map is where the VIIRS cloud fraction was not available and the algorithm set the cloud fraction to zero.</a:t>
            </a:r>
          </a:p>
          <a:p>
            <a:r>
              <a:rPr lang="en-US" sz="2000" dirty="0" smtClean="0"/>
              <a:t> c</a:t>
            </a:r>
            <a:endParaRPr lang="en-US" sz="2000" dirty="0"/>
          </a:p>
        </p:txBody>
      </p:sp>
      <p:pic>
        <p:nvPicPr>
          <p:cNvPr id="5" name="Picture 4" descr="OMPS_NMEDR_ootco_qf2_aerosol_20130102.png"/>
          <p:cNvPicPr>
            <a:picLocks noChangeAspect="1"/>
          </p:cNvPicPr>
          <p:nvPr/>
        </p:nvPicPr>
        <p:blipFill>
          <a:blip r:embed="rId3" cstate="print"/>
          <a:srcRect l="9000" t="6400" r="9000" b="20000"/>
          <a:stretch>
            <a:fillRect/>
          </a:stretch>
        </p:blipFill>
        <p:spPr>
          <a:xfrm>
            <a:off x="0" y="3429000"/>
            <a:ext cx="6248400" cy="3505200"/>
          </a:xfrm>
          <a:prstGeom prst="rect">
            <a:avLst/>
          </a:prstGeom>
        </p:spPr>
      </p:pic>
      <p:pic>
        <p:nvPicPr>
          <p:cNvPr id="7" name="Picture 6" descr="OMPS_NMEDR_intco_qf2_aerosol_20130102.png"/>
          <p:cNvPicPr>
            <a:picLocks noChangeAspect="1"/>
          </p:cNvPicPr>
          <p:nvPr/>
        </p:nvPicPr>
        <p:blipFill>
          <a:blip r:embed="rId4" cstate="print"/>
          <a:srcRect l="9000" t="6400" r="10000" b="21600"/>
          <a:stretch>
            <a:fillRect/>
          </a:stretch>
        </p:blipFill>
        <p:spPr>
          <a:xfrm>
            <a:off x="0" y="0"/>
            <a:ext cx="6172200" cy="3429000"/>
          </a:xfrm>
          <a:prstGeom prst="rect">
            <a:avLst/>
          </a:prstGeom>
        </p:spPr>
      </p:pic>
      <p:sp>
        <p:nvSpPr>
          <p:cNvPr id="8" name="Slide Number Placeholder 7"/>
          <p:cNvSpPr>
            <a:spLocks noGrp="1"/>
          </p:cNvSpPr>
          <p:nvPr>
            <p:ph type="sldNum" sz="quarter" idx="12"/>
          </p:nvPr>
        </p:nvSpPr>
        <p:spPr/>
        <p:txBody>
          <a:bodyPr/>
          <a:lstStyle/>
          <a:p>
            <a:fld id="{DF5EA597-D671-40E4-B0A9-DB87D029A054}"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MPS_NMEDR_ootco_qf1_2_20121123.png"/>
          <p:cNvPicPr>
            <a:picLocks noChangeAspect="1"/>
          </p:cNvPicPr>
          <p:nvPr/>
        </p:nvPicPr>
        <p:blipFill>
          <a:blip r:embed="rId2" cstate="print"/>
          <a:srcRect l="9000" t="6400" r="19000" b="21600"/>
          <a:stretch>
            <a:fillRect/>
          </a:stretch>
        </p:blipFill>
        <p:spPr>
          <a:xfrm>
            <a:off x="3657600" y="3429000"/>
            <a:ext cx="5486400" cy="3429000"/>
          </a:xfrm>
          <a:prstGeom prst="rect">
            <a:avLst/>
          </a:prstGeom>
        </p:spPr>
      </p:pic>
      <p:sp>
        <p:nvSpPr>
          <p:cNvPr id="7" name="Rectangle 6"/>
          <p:cNvSpPr/>
          <p:nvPr/>
        </p:nvSpPr>
        <p:spPr>
          <a:xfrm>
            <a:off x="5943600" y="533400"/>
            <a:ext cx="3124200" cy="2431435"/>
          </a:xfrm>
          <a:prstGeom prst="rect">
            <a:avLst/>
          </a:prstGeom>
        </p:spPr>
        <p:txBody>
          <a:bodyPr wrap="square">
            <a:spAutoFit/>
          </a:bodyPr>
          <a:lstStyle/>
          <a:p>
            <a:r>
              <a:rPr lang="en-US" sz="2000" dirty="0" smtClean="0"/>
              <a:t>November 23, 2012 </a:t>
            </a:r>
          </a:p>
          <a:p>
            <a:r>
              <a:rPr lang="en-US" sz="2400" dirty="0" smtClean="0"/>
              <a:t>OOTCO Ozone (Top) and Input Data Quality Flag (Bottom) </a:t>
            </a:r>
            <a:r>
              <a:rPr lang="en-US" sz="2000" dirty="0" smtClean="0"/>
              <a:t>during VIIRS roll maneuver. Satellite View Angles exceed 70 degrees,</a:t>
            </a:r>
            <a:endParaRPr lang="en-US" sz="2000" dirty="0"/>
          </a:p>
        </p:txBody>
      </p:sp>
      <p:sp>
        <p:nvSpPr>
          <p:cNvPr id="189444" name="AutoShape 4" descr="https://mail-attachment.googleusercontent.com/attachment/?ui=2&amp;ik=cc18e36ed4&amp;view=att&amp;th=13c450ed0ae024ec&amp;attid=0.2&amp;disp=inline&amp;realattid=f_hc0xcdaz3&amp;safe=1&amp;zw&amp;saduie=AG9B_P8dgiGNjsRq4knU9aMoVWYh&amp;sadet=1358370419520&amp;sads=B-OLNiuSSk-ySfA2KKMMfRlx7a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OMPS_NMEDR_ootco_toz_maneuver_map20121123.png"/>
          <p:cNvPicPr>
            <a:picLocks noChangeAspect="1"/>
          </p:cNvPicPr>
          <p:nvPr/>
        </p:nvPicPr>
        <p:blipFill>
          <a:blip r:embed="rId3" cstate="print"/>
          <a:srcRect l="10000" t="7200" r="19000" b="12800"/>
          <a:stretch>
            <a:fillRect/>
          </a:stretch>
        </p:blipFill>
        <p:spPr>
          <a:xfrm>
            <a:off x="0" y="0"/>
            <a:ext cx="5410200" cy="3810000"/>
          </a:xfrm>
          <a:prstGeom prst="rect">
            <a:avLst/>
          </a:prstGeom>
        </p:spPr>
      </p:pic>
      <p:sp>
        <p:nvSpPr>
          <p:cNvPr id="6" name="Slide Number Placeholder 5"/>
          <p:cNvSpPr>
            <a:spLocks noGrp="1"/>
          </p:cNvSpPr>
          <p:nvPr>
            <p:ph type="sldNum" sz="quarter" idx="12"/>
          </p:nvPr>
        </p:nvSpPr>
        <p:spPr/>
        <p:txBody>
          <a:bodyPr/>
          <a:lstStyle/>
          <a:p>
            <a:fld id="{DF5EA597-D671-40E4-B0A9-DB87D029A054}"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Autofit/>
          </a:bodyPr>
          <a:lstStyle/>
          <a:p>
            <a:r>
              <a:rPr lang="en-US" sz="3200" dirty="0" smtClean="0"/>
              <a:t>Typical Distribution of Non-Fill Effective Reflectivity</a:t>
            </a:r>
            <a:endParaRPr lang="en-US" sz="3200" dirty="0"/>
          </a:p>
        </p:txBody>
      </p:sp>
      <p:sp>
        <p:nvSpPr>
          <p:cNvPr id="3" name="Content Placeholder 2"/>
          <p:cNvSpPr>
            <a:spLocks noGrp="1"/>
          </p:cNvSpPr>
          <p:nvPr>
            <p:ph idx="1"/>
          </p:nvPr>
        </p:nvSpPr>
        <p:spPr>
          <a:xfrm>
            <a:off x="228600" y="609600"/>
            <a:ext cx="8763000" cy="6248400"/>
          </a:xfrm>
        </p:spPr>
        <p:txBody>
          <a:bodyPr>
            <a:normAutofit lnSpcReduction="10000"/>
          </a:bodyPr>
          <a:lstStyle/>
          <a:p>
            <a:pPr marL="0" indent="0">
              <a:spcBef>
                <a:spcPts val="0"/>
              </a:spcBef>
              <a:buNone/>
            </a:pPr>
            <a:r>
              <a:rPr lang="en-US" sz="2000" dirty="0" smtClean="0"/>
              <a:t>The two figures on the next slide show the distribution of non-fill effective reflectivity values for the OOTCO (top) and INCTO (bottom) for April 6, 2012 with latitude.  The two figures on the slide following it show the histograms of effective reflectivity for the two products for the same day.</a:t>
            </a:r>
          </a:p>
          <a:p>
            <a:pPr marL="0" indent="0">
              <a:spcBef>
                <a:spcPts val="0"/>
              </a:spcBef>
              <a:buNone/>
            </a:pPr>
            <a:r>
              <a:rPr lang="en-US" sz="2000" dirty="0" smtClean="0"/>
              <a:t>The OOTCO estimates are a mixture of calculations produced by the surface reflectivity (adjusted for snow/ice fractional coverage from auxiliary data values times 95%), the VIIRS cloud fraction (times a minimum of 80%), and partial cloud calculations if no VIIRS cloud fraction is reported. Notice the plateaus of values at 80%  (for cloud fractions of 1) and 95% (for snow/ice fractions of 1). The algorithm logic does not currently allow it to adjust the values downward. The IR cloud fractions are frequently much larger than those modeled for UV measurements, and the snow/ice tiles are not currently updated. These factors produce reflectivity errors that lead to large errors in the current OOTCO ozone products.</a:t>
            </a:r>
          </a:p>
          <a:p>
            <a:pPr marL="0" indent="0">
              <a:spcBef>
                <a:spcPts val="0"/>
              </a:spcBef>
              <a:buNone/>
            </a:pPr>
            <a:r>
              <a:rPr lang="en-US" sz="2000" dirty="0" smtClean="0"/>
              <a:t>The INCTO estimates are derived directly from the OMPS UV measurements for selected channels between 330 and 380 nm. Fewer than 1% of the 120000 values computed in the INCTO product for this day are greater than 100 and only four values are less than 0. 2.5 % of the effective reflectivity have fill values with most of these occurring for SZA ≥ 88</a:t>
            </a:r>
            <a:r>
              <a:rPr lang="en-US" sz="2000" dirty="0" smtClean="0">
                <a:latin typeface="Times New Roman"/>
                <a:cs typeface="Times New Roman"/>
              </a:rPr>
              <a:t>º</a:t>
            </a:r>
            <a:r>
              <a:rPr lang="en-US" sz="2000" dirty="0" smtClean="0"/>
              <a:t> and all are for cases with N-values containing fill – no other error flags are set by the algorithm for fill N-value cases. The algorithm does not currently adjust the surface reflectivity properly for low reflectivity cases but this logic is included in the next build scheduled for implementation in Fall of 2012.</a:t>
            </a:r>
            <a:endParaRPr lang="en-US" sz="2000"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r>
              <a:rPr lang="en-US" sz="2800" dirty="0" smtClean="0"/>
              <a:t>INCTO/OOTCO Summary of Findings and Recommendations</a:t>
            </a:r>
            <a:endParaRPr lang="en-US" sz="2800" dirty="0"/>
          </a:p>
        </p:txBody>
      </p:sp>
      <p:sp>
        <p:nvSpPr>
          <p:cNvPr id="3" name="Content Placeholder 2"/>
          <p:cNvSpPr>
            <a:spLocks noGrp="1"/>
          </p:cNvSpPr>
          <p:nvPr>
            <p:ph idx="1"/>
          </p:nvPr>
        </p:nvSpPr>
        <p:spPr>
          <a:xfrm>
            <a:off x="0" y="457200"/>
            <a:ext cx="9144000" cy="6400800"/>
          </a:xfrm>
        </p:spPr>
        <p:txBody>
          <a:bodyPr>
            <a:noAutofit/>
          </a:bodyPr>
          <a:lstStyle/>
          <a:p>
            <a:pPr>
              <a:spcBef>
                <a:spcPts val="0"/>
              </a:spcBef>
            </a:pPr>
            <a:r>
              <a:rPr lang="en-US" sz="2000" dirty="0" smtClean="0"/>
              <a:t>OMPS NM EDR (OOTCO) Status</a:t>
            </a:r>
          </a:p>
          <a:p>
            <a:pPr lvl="1">
              <a:spcBef>
                <a:spcPts val="0"/>
              </a:spcBef>
              <a:buNone/>
            </a:pPr>
            <a:r>
              <a:rPr lang="en-US" sz="1600" dirty="0" smtClean="0"/>
              <a:t>The OOTCO product is producing reasonable values for total column ozone and effective reflectivity. Sulfur Dioxide (SO2) Index and Aerosol Index values show large variations with cross-track view angle and latitude due to inter-channel biases. Most error flags are functioning as designed. The OMPS NM EDR product (OOCTO) and IP product (INCTO) use the same algorithm and measurements. Differences are present because of the use of external data, e.g., </a:t>
            </a:r>
            <a:r>
              <a:rPr lang="en-US" sz="1600" dirty="0" err="1" smtClean="0"/>
              <a:t>CrIS</a:t>
            </a:r>
            <a:r>
              <a:rPr lang="en-US" sz="1600" dirty="0" smtClean="0"/>
              <a:t> Temperature Profiles and NRT VIIRS Snow/Ice fields are used in OOTCO in place of </a:t>
            </a:r>
            <a:r>
              <a:rPr lang="en-US" sz="1600" dirty="0" err="1" smtClean="0"/>
              <a:t>climatologies</a:t>
            </a:r>
            <a:r>
              <a:rPr lang="en-US" sz="1600" dirty="0" smtClean="0"/>
              <a:t>, monthly </a:t>
            </a:r>
            <a:r>
              <a:rPr lang="en-US" sz="1600" dirty="0" err="1" smtClean="0"/>
              <a:t>tilings</a:t>
            </a:r>
            <a:r>
              <a:rPr lang="en-US" sz="1600" dirty="0" smtClean="0"/>
              <a:t> and forecasts. We are replacing the VIIRS cloud top pressure initially with the UV climatology (CCR #736) and eventually with OMPS-measurement-based estimates. We have turned off the use of the VIIRS cloud fraction in the algorithm as previously applied for OOCTO.  The inputs and corrections to the EDR and SDR algorithms and input data sets (e.g., VIIRS snow/ice fields) needed to further improve the product are known.</a:t>
            </a:r>
          </a:p>
          <a:p>
            <a:pPr lvl="1">
              <a:spcBef>
                <a:spcPts val="0"/>
              </a:spcBef>
              <a:buNone/>
            </a:pPr>
            <a:r>
              <a:rPr lang="en-US" sz="1600" dirty="0" smtClean="0">
                <a:solidFill>
                  <a:srgbClr val="00B0F0"/>
                </a:solidFill>
              </a:rPr>
              <a:t>The OMPS Team recommends that the OOTCO Product be promoted to Provisional Maturity. </a:t>
            </a:r>
            <a:endParaRPr lang="en-US" sz="2000" dirty="0" smtClean="0"/>
          </a:p>
          <a:p>
            <a:pPr>
              <a:spcBef>
                <a:spcPts val="0"/>
              </a:spcBef>
            </a:pPr>
            <a:r>
              <a:rPr lang="en-US" sz="2000" dirty="0" smtClean="0"/>
              <a:t>OMPS NM First Guess IP (INCTO)</a:t>
            </a:r>
          </a:p>
          <a:p>
            <a:pPr lvl="1">
              <a:spcBef>
                <a:spcPts val="0"/>
              </a:spcBef>
              <a:buNone/>
            </a:pPr>
            <a:r>
              <a:rPr lang="en-US" sz="1600" dirty="0" smtClean="0"/>
              <a:t>The INCTO product is producing reasonable values for total column ozone and effective reflectivity. </a:t>
            </a:r>
          </a:p>
          <a:p>
            <a:pPr lvl="1">
              <a:spcBef>
                <a:spcPts val="0"/>
              </a:spcBef>
              <a:buNone/>
            </a:pPr>
            <a:r>
              <a:rPr lang="en-US" sz="1600" dirty="0" smtClean="0">
                <a:solidFill>
                  <a:srgbClr val="00B0F0"/>
                </a:solidFill>
              </a:rPr>
              <a:t>The OMPS Team recommends that the INCTO Product be promoted to Provisional Maturity. </a:t>
            </a:r>
          </a:p>
          <a:p>
            <a:pPr>
              <a:spcBef>
                <a:spcPts val="0"/>
              </a:spcBef>
            </a:pPr>
            <a:r>
              <a:rPr lang="en-US" sz="2000" dirty="0" smtClean="0"/>
              <a:t>Monitoring Figures are available at</a:t>
            </a:r>
          </a:p>
          <a:p>
            <a:pPr marL="0" lvl="1">
              <a:spcBef>
                <a:spcPts val="0"/>
              </a:spcBef>
              <a:buNone/>
            </a:pPr>
            <a:r>
              <a:rPr lang="en-US" sz="1800" dirty="0" smtClean="0">
                <a:hlinkClick r:id="rId2"/>
              </a:rPr>
              <a:t>http://www.star.nesdis.noaa.gov/icvs/PROD/proOMPSbeta.TOZ_INCTO.php</a:t>
            </a:r>
            <a:endParaRPr lang="en-US" sz="3200" dirty="0" smtClean="0"/>
          </a:p>
          <a:p>
            <a:pPr>
              <a:spcBef>
                <a:spcPts val="0"/>
              </a:spcBef>
            </a:pPr>
            <a:r>
              <a:rPr lang="en-US" sz="2000" dirty="0" smtClean="0"/>
              <a:t>Upgrade to V8TOZ</a:t>
            </a:r>
          </a:p>
          <a:p>
            <a:pPr lvl="1">
              <a:spcBef>
                <a:spcPts val="0"/>
              </a:spcBef>
              <a:buNone/>
            </a:pPr>
            <a:r>
              <a:rPr lang="en-US" sz="1600" dirty="0" smtClean="0"/>
              <a:t>The team is investigating an upgrade from the OMPS EDR multiple triplet algorithm to the V8TOZ algorithm currently in use with SBUV/2, OMI and GOME-2 measurements for climate data records and operational products. As of January 1, 2013, the V8TOZ algorithm has been used to process the first year of OMPS data independently at NOAA STAR and the NASA Ozone PEATE. The OMPS NPP Science Team is adapting OMI algorithms to create better cloud top pressures, aerosol indices and SO2 indices from the OMPS measurements for use with the V8 algorithm. </a:t>
            </a:r>
          </a:p>
        </p:txBody>
      </p:sp>
      <p:sp>
        <p:nvSpPr>
          <p:cNvPr id="4" name="Slide Number Placeholder 3"/>
          <p:cNvSpPr>
            <a:spLocks noGrp="1"/>
          </p:cNvSpPr>
          <p:nvPr>
            <p:ph type="sldNum" sz="quarter" idx="12"/>
          </p:nvPr>
        </p:nvSpPr>
        <p:spPr/>
        <p:txBody>
          <a:bodyPr/>
          <a:lstStyle/>
          <a:p>
            <a:fld id="{DF5EA597-D671-40E4-B0A9-DB87D029A054}"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p:cNvPicPr>
            <a:picLocks noChangeAspect="1" noChangeArrowheads="1"/>
          </p:cNvPicPr>
          <p:nvPr/>
        </p:nvPicPr>
        <p:blipFill>
          <a:blip r:embed="rId2" cstate="print">
            <a:lum bright="-20000" contrast="40000"/>
          </a:blip>
          <a:srcRect/>
          <a:stretch>
            <a:fillRect/>
          </a:stretch>
        </p:blipFill>
        <p:spPr bwMode="auto">
          <a:xfrm>
            <a:off x="1" y="52525"/>
            <a:ext cx="9144000" cy="68054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F5EA597-D671-40E4-B0A9-DB87D029A054}"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2" cstate="print">
            <a:lum bright="-20000" contrast="40000"/>
          </a:blip>
          <a:srcRect/>
          <a:stretch>
            <a:fillRect/>
          </a:stretch>
        </p:blipFill>
        <p:spPr bwMode="auto">
          <a:xfrm>
            <a:off x="1" y="-51571"/>
            <a:ext cx="9144000" cy="683337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F5EA597-D671-40E4-B0A9-DB87D029A054}"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639762"/>
          </a:xfrm>
        </p:spPr>
        <p:txBody>
          <a:bodyPr>
            <a:normAutofit fontScale="90000"/>
          </a:bodyPr>
          <a:lstStyle/>
          <a:p>
            <a:r>
              <a:rPr lang="en-US" dirty="0" smtClean="0"/>
              <a:t>OOTCO/INCTO Differences on Next Slide</a:t>
            </a:r>
            <a:endParaRPr lang="en-US" dirty="0"/>
          </a:p>
        </p:txBody>
      </p:sp>
      <p:sp>
        <p:nvSpPr>
          <p:cNvPr id="3" name="Content Placeholder 2"/>
          <p:cNvSpPr>
            <a:spLocks noGrp="1"/>
          </p:cNvSpPr>
          <p:nvPr>
            <p:ph idx="1"/>
          </p:nvPr>
        </p:nvSpPr>
        <p:spPr>
          <a:xfrm>
            <a:off x="457200" y="685800"/>
            <a:ext cx="8229600" cy="5943600"/>
          </a:xfrm>
        </p:spPr>
        <p:txBody>
          <a:bodyPr>
            <a:normAutofit fontScale="92500"/>
          </a:bodyPr>
          <a:lstStyle/>
          <a:p>
            <a:r>
              <a:rPr lang="en-US" dirty="0" smtClean="0"/>
              <a:t>Top Left – Cloud Top Pressure differences (UV climatology versus VIIRS IR estimates)</a:t>
            </a:r>
          </a:p>
          <a:p>
            <a:r>
              <a:rPr lang="en-US" dirty="0" smtClean="0"/>
              <a:t>Bottom Right – Snow/Ice differences (Monthly tiles versus near-real time both from VIIRS)</a:t>
            </a:r>
          </a:p>
          <a:p>
            <a:r>
              <a:rPr lang="en-US" dirty="0" smtClean="0"/>
              <a:t>Top Left – Cloud Fraction differences (Most are produced by Snow/Ice differences and how the pressure is handled for cloudy scenes over snow)</a:t>
            </a:r>
          </a:p>
          <a:p>
            <a:r>
              <a:rPr lang="en-US" dirty="0" smtClean="0"/>
              <a:t>Bottom Right – Total Ozone differences (These are a result of the different cloud heights and interacting with the assumed below cloud ozone column and reflectivity contributions to the ozone sensitive channel)</a:t>
            </a:r>
          </a:p>
          <a:p>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f_diff_ootco_incto_global_20121112.png"/>
          <p:cNvPicPr>
            <a:picLocks noGrp="1" noChangeAspect="1"/>
          </p:cNvPicPr>
          <p:nvPr>
            <p:ph idx="1"/>
          </p:nvPr>
        </p:nvPicPr>
        <p:blipFill>
          <a:blip r:embed="rId3" cstate="print"/>
          <a:srcRect l="6667" t="5333" r="10334" b="6667"/>
          <a:stretch>
            <a:fillRect/>
          </a:stretch>
        </p:blipFill>
        <p:spPr>
          <a:xfrm>
            <a:off x="4400588" y="361950"/>
            <a:ext cx="4743412" cy="3143250"/>
          </a:xfrm>
        </p:spPr>
      </p:pic>
      <p:pic>
        <p:nvPicPr>
          <p:cNvPr id="5" name="Picture 4" descr="ctp_diff_ootco_incto_global_20121112.png"/>
          <p:cNvPicPr>
            <a:picLocks noChangeAspect="1"/>
          </p:cNvPicPr>
          <p:nvPr/>
        </p:nvPicPr>
        <p:blipFill>
          <a:blip r:embed="rId4" cstate="print"/>
          <a:srcRect l="10000" t="5333" r="8333" b="6667"/>
          <a:stretch>
            <a:fillRect/>
          </a:stretch>
        </p:blipFill>
        <p:spPr>
          <a:xfrm>
            <a:off x="-8183" y="361950"/>
            <a:ext cx="4667269" cy="3143250"/>
          </a:xfrm>
          <a:prstGeom prst="rect">
            <a:avLst/>
          </a:prstGeom>
        </p:spPr>
      </p:pic>
      <p:pic>
        <p:nvPicPr>
          <p:cNvPr id="6" name="Picture 5" descr="toz_diff_ootco_incto_snowice_20121112.png"/>
          <p:cNvPicPr>
            <a:picLocks noChangeAspect="1"/>
          </p:cNvPicPr>
          <p:nvPr/>
        </p:nvPicPr>
        <p:blipFill>
          <a:blip r:embed="rId5" cstate="print"/>
          <a:srcRect l="8333" t="5333" r="8333" b="9333"/>
          <a:stretch>
            <a:fillRect/>
          </a:stretch>
        </p:blipFill>
        <p:spPr>
          <a:xfrm>
            <a:off x="4381462" y="3809976"/>
            <a:ext cx="4762538" cy="3048024"/>
          </a:xfrm>
          <a:prstGeom prst="rect">
            <a:avLst/>
          </a:prstGeom>
        </p:spPr>
      </p:pic>
      <p:pic>
        <p:nvPicPr>
          <p:cNvPr id="7" name="Picture 6" descr="toz_diff_ootco_incto_global_20121112.png"/>
          <p:cNvPicPr>
            <a:picLocks noChangeAspect="1"/>
          </p:cNvPicPr>
          <p:nvPr/>
        </p:nvPicPr>
        <p:blipFill>
          <a:blip r:embed="rId6" cstate="print"/>
          <a:srcRect l="10000" t="2667" r="8333" b="6667"/>
          <a:stretch>
            <a:fillRect/>
          </a:stretch>
        </p:blipFill>
        <p:spPr>
          <a:xfrm>
            <a:off x="0" y="3619524"/>
            <a:ext cx="4667269" cy="3238476"/>
          </a:xfrm>
          <a:prstGeom prst="rect">
            <a:avLst/>
          </a:prstGeom>
        </p:spPr>
      </p:pic>
      <p:sp>
        <p:nvSpPr>
          <p:cNvPr id="8" name="TextBox 7"/>
          <p:cNvSpPr txBox="1"/>
          <p:nvPr/>
        </p:nvSpPr>
        <p:spPr>
          <a:xfrm>
            <a:off x="984849" y="3440668"/>
            <a:ext cx="6789936" cy="369332"/>
          </a:xfrm>
          <a:prstGeom prst="rect">
            <a:avLst/>
          </a:prstGeom>
          <a:noFill/>
        </p:spPr>
        <p:txBody>
          <a:bodyPr wrap="none" rtlCol="0">
            <a:spAutoFit/>
          </a:bodyPr>
          <a:lstStyle/>
          <a:p>
            <a:r>
              <a:rPr lang="en-US" dirty="0" smtClean="0"/>
              <a:t>Total Ozone Differences 			Snow/Ice Differences</a:t>
            </a:r>
            <a:endParaRPr lang="en-US" dirty="0"/>
          </a:p>
        </p:txBody>
      </p:sp>
      <p:sp>
        <p:nvSpPr>
          <p:cNvPr id="9" name="TextBox 8"/>
          <p:cNvSpPr txBox="1"/>
          <p:nvPr/>
        </p:nvSpPr>
        <p:spPr>
          <a:xfrm>
            <a:off x="914400" y="11668"/>
            <a:ext cx="7273401" cy="369332"/>
          </a:xfrm>
          <a:prstGeom prst="rect">
            <a:avLst/>
          </a:prstGeom>
          <a:noFill/>
        </p:spPr>
        <p:txBody>
          <a:bodyPr wrap="none" rtlCol="0">
            <a:spAutoFit/>
          </a:bodyPr>
          <a:lstStyle/>
          <a:p>
            <a:r>
              <a:rPr lang="en-US" dirty="0" smtClean="0"/>
              <a:t>Cloud Top Pressure Differences		Cloud Fraction Differences</a:t>
            </a:r>
            <a:endParaRPr lang="en-US" dirty="0"/>
          </a:p>
        </p:txBody>
      </p:sp>
      <p:sp>
        <p:nvSpPr>
          <p:cNvPr id="10" name="Slide Number Placeholder 9"/>
          <p:cNvSpPr>
            <a:spLocks noGrp="1"/>
          </p:cNvSpPr>
          <p:nvPr>
            <p:ph type="sldNum" sz="quarter" idx="12"/>
          </p:nvPr>
        </p:nvSpPr>
        <p:spPr/>
        <p:txBody>
          <a:bodyPr/>
          <a:lstStyle/>
          <a:p>
            <a:fld id="{DF5EA597-D671-40E4-B0A9-DB87D029A054}"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92162"/>
          </a:xfrm>
        </p:spPr>
        <p:txBody>
          <a:bodyPr>
            <a:noAutofit/>
          </a:bodyPr>
          <a:lstStyle/>
          <a:p>
            <a:r>
              <a:rPr lang="en-US" sz="3200" dirty="0" smtClean="0"/>
              <a:t>OOTCO/INCTO Ozone Differences on the next Slide</a:t>
            </a:r>
            <a:endParaRPr lang="en-US" sz="3200" dirty="0"/>
          </a:p>
        </p:txBody>
      </p:sp>
      <p:sp>
        <p:nvSpPr>
          <p:cNvPr id="3" name="Content Placeholder 2"/>
          <p:cNvSpPr>
            <a:spLocks noGrp="1"/>
          </p:cNvSpPr>
          <p:nvPr>
            <p:ph idx="1"/>
          </p:nvPr>
        </p:nvSpPr>
        <p:spPr>
          <a:xfrm>
            <a:off x="457200" y="762000"/>
            <a:ext cx="8229600" cy="5364163"/>
          </a:xfrm>
        </p:spPr>
        <p:txBody>
          <a:bodyPr>
            <a:normAutofit fontScale="70000" lnSpcReduction="20000"/>
          </a:bodyPr>
          <a:lstStyle/>
          <a:p>
            <a:pPr>
              <a:buNone/>
            </a:pPr>
            <a:r>
              <a:rPr lang="en-US" dirty="0" smtClean="0"/>
              <a:t>We expect that the IR Cloud Top Pressures currently used in OOTCO will usually be smaller (higher clouds) than the UV climatology values used in INCTO. This will lead to differences in the retrieved total ozone, both for the column above the assumed cloud top and for the ghost column below it. These differences will be greater when a cloud covers a larger fraction of the scene. The four plots on the following slide examine this for November 11, 2012.</a:t>
            </a:r>
          </a:p>
          <a:p>
            <a:r>
              <a:rPr lang="en-US" dirty="0" smtClean="0"/>
              <a:t>Top Left, Ozone differences in DU plotted versus Cloud Top Pressure differences in atm.</a:t>
            </a:r>
          </a:p>
          <a:p>
            <a:r>
              <a:rPr lang="en-US" dirty="0" smtClean="0"/>
              <a:t>Bottom Left, Ozone differences in DU plotted versus INCTO Cloud Fraction.</a:t>
            </a:r>
          </a:p>
          <a:p>
            <a:r>
              <a:rPr lang="en-US" dirty="0" smtClean="0"/>
              <a:t>Top Right, Ozone Differences in DU plotted versus Cloud Fraction differences.</a:t>
            </a:r>
          </a:p>
          <a:p>
            <a:r>
              <a:rPr lang="en-US" dirty="0" smtClean="0"/>
              <a:t>Bottom Right, Ozone Differences in DU plotted versus the product of the INCTO Cloud Fraction times the Cloud Top Pressure difference in atm. </a:t>
            </a:r>
          </a:p>
        </p:txBody>
      </p:sp>
      <p:sp>
        <p:nvSpPr>
          <p:cNvPr id="4" name="Slide Number Placeholder 3"/>
          <p:cNvSpPr>
            <a:spLocks noGrp="1"/>
          </p:cNvSpPr>
          <p:nvPr>
            <p:ph type="sldNum" sz="quarter" idx="12"/>
          </p:nvPr>
        </p:nvSpPr>
        <p:spPr/>
        <p:txBody>
          <a:bodyPr/>
          <a:lstStyle/>
          <a:p>
            <a:fld id="{DF5EA597-D671-40E4-B0A9-DB87D029A054}"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2753"/>
            <a:ext cx="8839200" cy="7162800"/>
          </a:xfrm>
        </p:spPr>
        <p:txBody>
          <a:bodyPr>
            <a:normAutofit/>
          </a:bodyPr>
          <a:lstStyle/>
          <a:p>
            <a:pPr marL="0" indent="0" algn="ctr">
              <a:spcBef>
                <a:spcPts val="0"/>
              </a:spcBef>
              <a:buNone/>
            </a:pPr>
            <a:r>
              <a:rPr lang="en-US" sz="2800" dirty="0" smtClean="0"/>
              <a:t>Ozone differences between OOTCO and INCTO versus</a:t>
            </a:r>
          </a:p>
          <a:p>
            <a:pPr marL="0" indent="0" algn="ctr">
              <a:spcBef>
                <a:spcPts val="0"/>
              </a:spcBef>
              <a:buNone/>
            </a:pPr>
            <a:endParaRPr lang="en-US" sz="2800" dirty="0" smtClean="0"/>
          </a:p>
          <a:p>
            <a:pPr marL="0" indent="0" algn="ctr">
              <a:spcBef>
                <a:spcPts val="0"/>
              </a:spcBef>
              <a:buNone/>
            </a:pPr>
            <a:endParaRPr lang="en-US" sz="2800" dirty="0" smtClean="0"/>
          </a:p>
          <a:p>
            <a:pPr marL="0" indent="0" algn="ctr">
              <a:spcBef>
                <a:spcPts val="0"/>
              </a:spcBef>
              <a:buNone/>
            </a:pPr>
            <a:endParaRPr lang="en-US" sz="2800" dirty="0" smtClean="0"/>
          </a:p>
          <a:p>
            <a:pPr marL="0" indent="0" algn="ctr">
              <a:spcBef>
                <a:spcPts val="0"/>
              </a:spcBef>
              <a:buNone/>
            </a:pPr>
            <a:endParaRPr lang="en-US" sz="2800" dirty="0" smtClean="0"/>
          </a:p>
          <a:p>
            <a:pPr marL="0" indent="0" algn="ctr">
              <a:spcBef>
                <a:spcPts val="0"/>
              </a:spcBef>
              <a:buNone/>
            </a:pPr>
            <a:endParaRPr lang="en-US" sz="2800" dirty="0" smtClean="0"/>
          </a:p>
          <a:p>
            <a:pPr marL="0" indent="0" algn="ctr">
              <a:spcBef>
                <a:spcPts val="0"/>
              </a:spcBef>
              <a:buNone/>
            </a:pPr>
            <a:endParaRPr lang="en-US" sz="1400" dirty="0" smtClean="0"/>
          </a:p>
          <a:p>
            <a:pPr marL="0" indent="0" algn="ctr">
              <a:spcBef>
                <a:spcPts val="0"/>
              </a:spcBef>
              <a:buNone/>
            </a:pPr>
            <a:endParaRPr lang="en-US" sz="2800" dirty="0" smtClean="0"/>
          </a:p>
          <a:p>
            <a:pPr marL="0" indent="0" algn="ctr">
              <a:spcBef>
                <a:spcPts val="0"/>
              </a:spcBef>
              <a:buNone/>
            </a:pPr>
            <a:r>
              <a:rPr lang="en-US" sz="2800" dirty="0" smtClean="0"/>
              <a:t>         CTP difference                    Cloud Fraction difference</a:t>
            </a:r>
          </a:p>
          <a:p>
            <a:pPr marL="0" indent="0" algn="ctr">
              <a:spcBef>
                <a:spcPts val="0"/>
              </a:spcBef>
              <a:buNone/>
            </a:pPr>
            <a:endParaRPr lang="en-US" sz="2800" dirty="0" smtClean="0"/>
          </a:p>
          <a:p>
            <a:pPr marL="0" indent="0" algn="ctr">
              <a:spcBef>
                <a:spcPts val="0"/>
              </a:spcBef>
              <a:buNone/>
            </a:pPr>
            <a:endParaRPr lang="en-US" sz="2800" dirty="0" smtClean="0"/>
          </a:p>
          <a:p>
            <a:pPr marL="0" indent="0" algn="ctr">
              <a:spcBef>
                <a:spcPts val="0"/>
              </a:spcBef>
              <a:buNone/>
            </a:pPr>
            <a:r>
              <a:rPr lang="en-US" sz="2800" dirty="0" smtClean="0"/>
              <a:t/>
            </a:r>
            <a:br>
              <a:rPr lang="en-US" sz="2800" dirty="0" smtClean="0"/>
            </a:br>
            <a:endParaRPr lang="en-US" sz="2800" dirty="0" smtClean="0"/>
          </a:p>
          <a:p>
            <a:pPr marL="0" indent="0" algn="ctr">
              <a:spcBef>
                <a:spcPts val="0"/>
              </a:spcBef>
              <a:buNone/>
            </a:pPr>
            <a:endParaRPr lang="en-US" sz="2800" dirty="0" smtClean="0"/>
          </a:p>
          <a:p>
            <a:pPr marL="0" indent="0" algn="ctr">
              <a:spcBef>
                <a:spcPts val="0"/>
              </a:spcBef>
              <a:buNone/>
            </a:pPr>
            <a:r>
              <a:rPr lang="en-US" sz="1200" dirty="0" smtClean="0"/>
              <a:t> </a:t>
            </a:r>
            <a:endParaRPr lang="en-US" sz="1800" dirty="0" smtClean="0"/>
          </a:p>
          <a:p>
            <a:pPr marL="0" indent="0" algn="ctr">
              <a:spcBef>
                <a:spcPts val="0"/>
              </a:spcBef>
              <a:buNone/>
            </a:pPr>
            <a:r>
              <a:rPr lang="en-US" sz="1800" dirty="0" smtClean="0"/>
              <a:t>  </a:t>
            </a:r>
          </a:p>
          <a:p>
            <a:pPr marL="0" indent="0" algn="ctr">
              <a:spcBef>
                <a:spcPts val="0"/>
              </a:spcBef>
              <a:buNone/>
            </a:pPr>
            <a:r>
              <a:rPr lang="en-US" sz="1200" dirty="0" smtClean="0"/>
              <a:t> </a:t>
            </a:r>
          </a:p>
          <a:p>
            <a:pPr marL="0" indent="0" algn="ctr">
              <a:spcBef>
                <a:spcPts val="0"/>
              </a:spcBef>
              <a:buNone/>
            </a:pPr>
            <a:r>
              <a:rPr lang="en-US" sz="2800" dirty="0" smtClean="0"/>
              <a:t>INCTO Cloud Fraction                    CTP diff * CF(INCTO)</a:t>
            </a:r>
            <a:endParaRPr lang="en-US" sz="2800" dirty="0"/>
          </a:p>
        </p:txBody>
      </p:sp>
      <p:pic>
        <p:nvPicPr>
          <p:cNvPr id="9" name="Picture 8" descr="OMPS_incto_ootco_o3diff_ctpdiff_times_cfincto_20121112.png"/>
          <p:cNvPicPr>
            <a:picLocks noChangeAspect="1"/>
          </p:cNvPicPr>
          <p:nvPr/>
        </p:nvPicPr>
        <p:blipFill>
          <a:blip r:embed="rId3" cstate="print"/>
          <a:stretch>
            <a:fillRect/>
          </a:stretch>
        </p:blipFill>
        <p:spPr>
          <a:xfrm>
            <a:off x="4572000" y="3619500"/>
            <a:ext cx="4572000" cy="2857500"/>
          </a:xfrm>
          <a:prstGeom prst="rect">
            <a:avLst/>
          </a:prstGeom>
        </p:spPr>
      </p:pic>
      <p:pic>
        <p:nvPicPr>
          <p:cNvPr id="10" name="Picture 9" descr="OMPS_incto_ootco_o3diff_ctpdiff_20121112.png"/>
          <p:cNvPicPr>
            <a:picLocks noChangeAspect="1"/>
          </p:cNvPicPr>
          <p:nvPr/>
        </p:nvPicPr>
        <p:blipFill>
          <a:blip r:embed="rId4" cstate="print"/>
          <a:stretch>
            <a:fillRect/>
          </a:stretch>
        </p:blipFill>
        <p:spPr>
          <a:xfrm>
            <a:off x="0" y="403412"/>
            <a:ext cx="4572000" cy="2857500"/>
          </a:xfrm>
          <a:prstGeom prst="rect">
            <a:avLst/>
          </a:prstGeom>
        </p:spPr>
      </p:pic>
      <p:pic>
        <p:nvPicPr>
          <p:cNvPr id="11" name="Picture 10" descr="OMPS_incto_ootco_o3diff_cfdiff_20121112.png"/>
          <p:cNvPicPr>
            <a:picLocks noChangeAspect="1"/>
          </p:cNvPicPr>
          <p:nvPr/>
        </p:nvPicPr>
        <p:blipFill>
          <a:blip r:embed="rId5" cstate="print"/>
          <a:stretch>
            <a:fillRect/>
          </a:stretch>
        </p:blipFill>
        <p:spPr>
          <a:xfrm>
            <a:off x="4572000" y="405653"/>
            <a:ext cx="4572000" cy="2857500"/>
          </a:xfrm>
          <a:prstGeom prst="rect">
            <a:avLst/>
          </a:prstGeom>
        </p:spPr>
      </p:pic>
      <p:pic>
        <p:nvPicPr>
          <p:cNvPr id="13" name="Picture 12" descr="OMPS_incto_ootco_o3diff_cfincto_20121112.png"/>
          <p:cNvPicPr>
            <a:picLocks noChangeAspect="1"/>
          </p:cNvPicPr>
          <p:nvPr/>
        </p:nvPicPr>
        <p:blipFill>
          <a:blip r:embed="rId6" cstate="print"/>
          <a:stretch>
            <a:fillRect/>
          </a:stretch>
        </p:blipFill>
        <p:spPr>
          <a:xfrm>
            <a:off x="0" y="3619500"/>
            <a:ext cx="4572000" cy="2857500"/>
          </a:xfrm>
          <a:prstGeom prst="rect">
            <a:avLst/>
          </a:prstGeom>
        </p:spPr>
      </p:pic>
      <p:sp>
        <p:nvSpPr>
          <p:cNvPr id="7" name="Slide Number Placeholder 6"/>
          <p:cNvSpPr>
            <a:spLocks noGrp="1"/>
          </p:cNvSpPr>
          <p:nvPr>
            <p:ph type="sldNum" sz="quarter" idx="12"/>
          </p:nvPr>
        </p:nvSpPr>
        <p:spPr/>
        <p:txBody>
          <a:bodyPr/>
          <a:lstStyle/>
          <a:p>
            <a:fld id="{DF5EA597-D671-40E4-B0A9-DB87D029A05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normAutofit fontScale="90000"/>
          </a:bodyPr>
          <a:lstStyle/>
          <a:p>
            <a:r>
              <a:rPr lang="en-US" dirty="0" smtClean="0"/>
              <a:t>OMPS NM OOTCO Minimum Reflectivity Cross-Track Dependence</a:t>
            </a:r>
            <a:endParaRPr lang="en-US" dirty="0"/>
          </a:p>
        </p:txBody>
      </p:sp>
      <p:sp>
        <p:nvSpPr>
          <p:cNvPr id="3" name="Content Placeholder 2"/>
          <p:cNvSpPr>
            <a:spLocks noGrp="1"/>
          </p:cNvSpPr>
          <p:nvPr>
            <p:ph idx="1"/>
          </p:nvPr>
        </p:nvSpPr>
        <p:spPr>
          <a:xfrm>
            <a:off x="304800" y="1143000"/>
            <a:ext cx="8610600" cy="5486400"/>
          </a:xfrm>
        </p:spPr>
        <p:txBody>
          <a:bodyPr>
            <a:normAutofit fontScale="77500" lnSpcReduction="20000"/>
          </a:bodyPr>
          <a:lstStyle/>
          <a:p>
            <a:pPr marL="0" indent="0">
              <a:lnSpc>
                <a:spcPct val="110000"/>
              </a:lnSpc>
              <a:spcBef>
                <a:spcPts val="0"/>
              </a:spcBef>
              <a:buNone/>
            </a:pPr>
            <a:r>
              <a:rPr lang="en-US" dirty="0" smtClean="0"/>
              <a:t>The lines in the figure on the next slide show the weekly, one-percentile effective reflectivity values for the months of November and December for all the data in a latitude/longitude box in the Equatorial Pacific versus cross-track view position. (17 is the nadir position and 0 and 34 are the extreme viewing angles.) The December values are given by the lower four lines and are offset -2% relative to the y-axis scale on the left. We expect the one-percentile effective reflectivity values to be approximately 4% for this region of the globe from climatological measurements made by other instruments. The larger values observed here are due to inaccuracies in the radiance calibration. Some of the changes between the two months are due to a lack of adjustment for the Earth/Sun distance in the solar spectrum. This particular, annually-varying bias was rectified with changes in the code in early 2013.</a:t>
            </a:r>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www.star.nesdis.noaa.gov/smcd/spb/wyu/OMPS/TOZ/ootco/4wkMean/1ptile/4wklymean.tropics.1Percentile_OOTCO_12.2012.png"/>
          <p:cNvPicPr>
            <a:picLocks noChangeAspect="1" noChangeArrowheads="1"/>
          </p:cNvPicPr>
          <p:nvPr/>
        </p:nvPicPr>
        <p:blipFill>
          <a:blip r:embed="rId3" cstate="print">
            <a:lum contrast="30000"/>
          </a:blip>
          <a:srcRect l="10000" t="12000" r="8000" b="42666"/>
          <a:stretch>
            <a:fillRect/>
          </a:stretch>
        </p:blipFill>
        <p:spPr bwMode="auto">
          <a:xfrm>
            <a:off x="1447800" y="2316791"/>
            <a:ext cx="6248400" cy="2590800"/>
          </a:xfrm>
          <a:prstGeom prst="rect">
            <a:avLst/>
          </a:prstGeom>
          <a:noFill/>
        </p:spPr>
      </p:pic>
      <p:pic>
        <p:nvPicPr>
          <p:cNvPr id="4100" name="Picture 4" descr="http://www.star.nesdis.noaa.gov/smcd/spb/wyu/OMPS/TOZ/ootco/4wkMean/1ptile/4wklymean.tropics.1Percentile_OOTCO_11.2012.png"/>
          <p:cNvPicPr>
            <a:picLocks noChangeAspect="1" noChangeArrowheads="1"/>
          </p:cNvPicPr>
          <p:nvPr/>
        </p:nvPicPr>
        <p:blipFill>
          <a:blip r:embed="rId4" cstate="print">
            <a:clrChange>
              <a:clrFrom>
                <a:srgbClr val="FFFFFF"/>
              </a:clrFrom>
              <a:clrTo>
                <a:srgbClr val="FFFFFF">
                  <a:alpha val="0"/>
                </a:srgbClr>
              </a:clrTo>
            </a:clrChange>
            <a:lum contrast="30000"/>
          </a:blip>
          <a:srcRect l="7000" t="1333"/>
          <a:stretch>
            <a:fillRect/>
          </a:stretch>
        </p:blipFill>
        <p:spPr bwMode="auto">
          <a:xfrm>
            <a:off x="1219200" y="762000"/>
            <a:ext cx="7086600" cy="5638800"/>
          </a:xfrm>
          <a:prstGeom prst="rect">
            <a:avLst/>
          </a:prstGeom>
          <a:noFill/>
        </p:spPr>
      </p:pic>
      <p:sp>
        <p:nvSpPr>
          <p:cNvPr id="2" name="Title 1"/>
          <p:cNvSpPr>
            <a:spLocks noGrp="1"/>
          </p:cNvSpPr>
          <p:nvPr>
            <p:ph type="title"/>
          </p:nvPr>
        </p:nvSpPr>
        <p:spPr>
          <a:xfrm>
            <a:off x="-76200" y="76200"/>
            <a:ext cx="9296400" cy="533400"/>
          </a:xfrm>
        </p:spPr>
        <p:txBody>
          <a:bodyPr lIns="0" tIns="0" rIns="0" bIns="0">
            <a:noAutofit/>
          </a:bodyPr>
          <a:lstStyle/>
          <a:p>
            <a:r>
              <a:rPr lang="en-US" sz="2400" dirty="0" smtClean="0">
                <a:latin typeface="Times New Roman" pitchFamily="18" charset="0"/>
                <a:cs typeface="Times New Roman" pitchFamily="18" charset="0"/>
              </a:rPr>
              <a:t>OOTCO One-Percentile Reflectivity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Cross-Track Dependence for November/December</a:t>
            </a:r>
            <a:endParaRPr lang="en-US" sz="2400" dirty="0">
              <a:latin typeface="Times New Roman" pitchFamily="18" charset="0"/>
              <a:cs typeface="Times New Roman" pitchFamily="18" charset="0"/>
            </a:endParaRPr>
          </a:p>
        </p:txBody>
      </p:sp>
      <p:sp>
        <p:nvSpPr>
          <p:cNvPr id="11" name="TextBox 10"/>
          <p:cNvSpPr txBox="1"/>
          <p:nvPr/>
        </p:nvSpPr>
        <p:spPr>
          <a:xfrm rot="16200000">
            <a:off x="35456" y="3317345"/>
            <a:ext cx="1914755" cy="461665"/>
          </a:xfrm>
          <a:prstGeom prst="rect">
            <a:avLst/>
          </a:prstGeom>
          <a:solidFill>
            <a:schemeClr val="bg1"/>
          </a:solidFill>
        </p:spPr>
        <p:txBody>
          <a:bodyPr wrap="none" rtlCol="0">
            <a:spAutoFit/>
          </a:bodyPr>
          <a:lstStyle/>
          <a:p>
            <a:r>
              <a:rPr lang="en-US" sz="2400" dirty="0" smtClean="0"/>
              <a:t>Reflectivity, %</a:t>
            </a:r>
            <a:endParaRPr lang="en-US" sz="2400" dirty="0"/>
          </a:p>
        </p:txBody>
      </p:sp>
      <p:sp>
        <p:nvSpPr>
          <p:cNvPr id="7" name="Text Box 11"/>
          <p:cNvSpPr txBox="1">
            <a:spLocks noChangeArrowheads="1"/>
          </p:cNvSpPr>
          <p:nvPr/>
        </p:nvSpPr>
        <p:spPr bwMode="auto">
          <a:xfrm>
            <a:off x="2819400" y="6212516"/>
            <a:ext cx="4193905" cy="493084"/>
          </a:xfrm>
          <a:prstGeom prst="rect">
            <a:avLst/>
          </a:prstGeom>
          <a:solidFill>
            <a:schemeClr val="bg1"/>
          </a:solidFill>
          <a:ln w="9525">
            <a:noFill/>
            <a:miter lim="800000"/>
            <a:headEnd/>
            <a:tailEnd/>
          </a:ln>
        </p:spPr>
        <p:txBody>
          <a:bodyPr wrap="none" lIns="0" tIns="0" rIns="0" bIns="0">
            <a:spAutoFit/>
          </a:bodyPr>
          <a:lstStyle/>
          <a:p>
            <a:pPr>
              <a:lnSpc>
                <a:spcPts val="4000"/>
              </a:lnSpc>
            </a:pPr>
            <a:r>
              <a:rPr lang="en-US" sz="3200" dirty="0"/>
              <a:t>Cross-track View Position</a:t>
            </a:r>
          </a:p>
        </p:txBody>
      </p:sp>
      <p:sp>
        <p:nvSpPr>
          <p:cNvPr id="8" name="TextBox 7"/>
          <p:cNvSpPr txBox="1"/>
          <p:nvPr/>
        </p:nvSpPr>
        <p:spPr>
          <a:xfrm>
            <a:off x="2667000" y="5069516"/>
            <a:ext cx="3623108" cy="369332"/>
          </a:xfrm>
          <a:prstGeom prst="rect">
            <a:avLst/>
          </a:prstGeom>
          <a:solidFill>
            <a:schemeClr val="bg1"/>
          </a:solidFill>
        </p:spPr>
        <p:txBody>
          <a:bodyPr wrap="none" rtlCol="0">
            <a:spAutoFit/>
          </a:bodyPr>
          <a:lstStyle/>
          <a:p>
            <a:r>
              <a:rPr lang="en-US" dirty="0" smtClean="0"/>
              <a:t>                                                                 </a:t>
            </a:r>
            <a:endParaRPr lang="en-US" dirty="0"/>
          </a:p>
        </p:txBody>
      </p:sp>
      <p:sp>
        <p:nvSpPr>
          <p:cNvPr id="9" name="TextBox 8"/>
          <p:cNvSpPr txBox="1"/>
          <p:nvPr/>
        </p:nvSpPr>
        <p:spPr>
          <a:xfrm>
            <a:off x="5729963" y="4414256"/>
            <a:ext cx="2118637" cy="1569660"/>
          </a:xfrm>
          <a:prstGeom prst="rect">
            <a:avLst/>
          </a:prstGeom>
          <a:noFill/>
        </p:spPr>
        <p:txBody>
          <a:bodyPr wrap="none" rtlCol="0">
            <a:spAutoFit/>
          </a:bodyPr>
          <a:lstStyle/>
          <a:p>
            <a:r>
              <a:rPr lang="en-US" sz="2400" dirty="0" smtClean="0"/>
              <a:t>Black  Week 1</a:t>
            </a:r>
          </a:p>
          <a:p>
            <a:r>
              <a:rPr lang="en-US" sz="2400" dirty="0" smtClean="0">
                <a:solidFill>
                  <a:schemeClr val="tx2">
                    <a:lumMod val="60000"/>
                    <a:lumOff val="40000"/>
                  </a:schemeClr>
                </a:solidFill>
              </a:rPr>
              <a:t>Blue    Week 2</a:t>
            </a:r>
          </a:p>
          <a:p>
            <a:r>
              <a:rPr lang="en-US" sz="2400" dirty="0" smtClean="0">
                <a:solidFill>
                  <a:srgbClr val="99FF66"/>
                </a:solidFill>
              </a:rPr>
              <a:t>Green Week 3</a:t>
            </a:r>
          </a:p>
          <a:p>
            <a:r>
              <a:rPr lang="en-US" sz="2400" dirty="0" smtClean="0">
                <a:solidFill>
                  <a:srgbClr val="FF0000"/>
                </a:solidFill>
              </a:rPr>
              <a:t>Red     Week 4</a:t>
            </a:r>
          </a:p>
        </p:txBody>
      </p:sp>
      <p:sp>
        <p:nvSpPr>
          <p:cNvPr id="12" name="Text Box 7"/>
          <p:cNvSpPr txBox="1">
            <a:spLocks noChangeArrowheads="1"/>
          </p:cNvSpPr>
          <p:nvPr/>
        </p:nvSpPr>
        <p:spPr bwMode="auto">
          <a:xfrm>
            <a:off x="1600200" y="3886200"/>
            <a:ext cx="2554051" cy="1508980"/>
          </a:xfrm>
          <a:prstGeom prst="rect">
            <a:avLst/>
          </a:prstGeom>
          <a:noFill/>
          <a:ln w="9525">
            <a:noFill/>
            <a:miter lim="800000"/>
            <a:headEnd/>
            <a:tailEnd/>
          </a:ln>
        </p:spPr>
        <p:txBody>
          <a:bodyPr wrap="none" lIns="397106" tIns="198553" rIns="397106" bIns="198553">
            <a:spAutoFit/>
          </a:bodyPr>
          <a:lstStyle/>
          <a:p>
            <a:r>
              <a:rPr lang="en-US" sz="3600" dirty="0" smtClean="0"/>
              <a:t>|Lat|&lt;20</a:t>
            </a:r>
          </a:p>
          <a:p>
            <a:r>
              <a:rPr lang="en-US" sz="3600" dirty="0" smtClean="0"/>
              <a:t>Lon&lt;-100</a:t>
            </a:r>
            <a:endParaRPr lang="en-US" sz="3600" dirty="0"/>
          </a:p>
        </p:txBody>
      </p:sp>
      <p:sp>
        <p:nvSpPr>
          <p:cNvPr id="15" name="Text Box 11"/>
          <p:cNvSpPr txBox="1">
            <a:spLocks noChangeArrowheads="1"/>
          </p:cNvSpPr>
          <p:nvPr/>
        </p:nvSpPr>
        <p:spPr bwMode="auto">
          <a:xfrm>
            <a:off x="2971800" y="5105400"/>
            <a:ext cx="3352800" cy="831871"/>
          </a:xfrm>
          <a:prstGeom prst="rect">
            <a:avLst/>
          </a:prstGeom>
          <a:noFill/>
          <a:ln w="9525">
            <a:noFill/>
            <a:miter lim="800000"/>
            <a:headEnd/>
            <a:tailEnd/>
          </a:ln>
        </p:spPr>
        <p:txBody>
          <a:bodyPr wrap="square" lIns="397106" tIns="198553" rIns="397106" bIns="198553">
            <a:spAutoFit/>
          </a:bodyPr>
          <a:lstStyle/>
          <a:p>
            <a:r>
              <a:rPr lang="en-US" sz="2800" dirty="0" smtClean="0"/>
              <a:t>Shifted down 2%</a:t>
            </a:r>
            <a:endParaRPr lang="en-US" sz="2800" dirty="0"/>
          </a:p>
        </p:txBody>
      </p:sp>
      <p:cxnSp>
        <p:nvCxnSpPr>
          <p:cNvPr id="16" name="Straight Arrow Connector 15"/>
          <p:cNvCxnSpPr/>
          <p:nvPr/>
        </p:nvCxnSpPr>
        <p:spPr>
          <a:xfrm>
            <a:off x="4724400" y="4495800"/>
            <a:ext cx="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DF5EA597-D671-40E4-B0A9-DB87D029A054}"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normAutofit fontScale="90000"/>
          </a:bodyPr>
          <a:lstStyle/>
          <a:p>
            <a:r>
              <a:rPr lang="en-US" dirty="0" smtClean="0"/>
              <a:t>OMPS NM OOTCO/INCTO Aerosol Index Cross-Track Dependence</a:t>
            </a:r>
            <a:endParaRPr lang="en-US" dirty="0"/>
          </a:p>
        </p:txBody>
      </p:sp>
      <p:sp>
        <p:nvSpPr>
          <p:cNvPr id="3" name="Content Placeholder 2"/>
          <p:cNvSpPr>
            <a:spLocks noGrp="1"/>
          </p:cNvSpPr>
          <p:nvPr>
            <p:ph idx="1"/>
          </p:nvPr>
        </p:nvSpPr>
        <p:spPr>
          <a:xfrm>
            <a:off x="304800" y="1143000"/>
            <a:ext cx="8610600" cy="5486400"/>
          </a:xfrm>
        </p:spPr>
        <p:txBody>
          <a:bodyPr>
            <a:normAutofit fontScale="92500" lnSpcReduction="10000"/>
          </a:bodyPr>
          <a:lstStyle/>
          <a:p>
            <a:pPr marL="0" indent="0">
              <a:lnSpc>
                <a:spcPct val="110000"/>
              </a:lnSpc>
              <a:spcBef>
                <a:spcPts val="0"/>
              </a:spcBef>
              <a:buNone/>
            </a:pPr>
            <a:r>
              <a:rPr lang="en-US" dirty="0" smtClean="0"/>
              <a:t>The lines in the figure on the next slide show the weekly, average aerosol index values for the months of November for all the data in a latitude/longitude box in the Equatorial Pacific versus cross-track view position. (17 is the nadir position and 0 and 34 are the extreme viewing angles.) The INCTO values are given by the upper four lines and are offset +1% relative to the y-axis scale on the left. The cross-track variation is probably related to calibration uncertainty for the radiances relative to the irradiances with some contributions from sun glint.</a:t>
            </a:r>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4" name="Picture 6" descr="http://www.star.nesdis.noaa.gov/smcd/spb/wyu/OMPS/TOZ/ootco/4wkMean/ai/4wklymean.tropics.AI_OOTCO.11.2012.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381000"/>
            <a:ext cx="7620000" cy="5715000"/>
          </a:xfrm>
          <a:prstGeom prst="rect">
            <a:avLst/>
          </a:prstGeom>
          <a:noFill/>
        </p:spPr>
      </p:pic>
      <p:sp>
        <p:nvSpPr>
          <p:cNvPr id="7" name="Text Box 7"/>
          <p:cNvSpPr txBox="1">
            <a:spLocks noChangeArrowheads="1"/>
          </p:cNvSpPr>
          <p:nvPr/>
        </p:nvSpPr>
        <p:spPr bwMode="auto">
          <a:xfrm>
            <a:off x="4572000" y="3048000"/>
            <a:ext cx="2554051" cy="1508980"/>
          </a:xfrm>
          <a:prstGeom prst="rect">
            <a:avLst/>
          </a:prstGeom>
          <a:solidFill>
            <a:schemeClr val="bg1"/>
          </a:solidFill>
          <a:ln w="9525">
            <a:noFill/>
            <a:miter lim="800000"/>
            <a:headEnd/>
            <a:tailEnd/>
          </a:ln>
        </p:spPr>
        <p:txBody>
          <a:bodyPr wrap="none" lIns="397106" tIns="198553" rIns="397106" bIns="198553">
            <a:spAutoFit/>
          </a:bodyPr>
          <a:lstStyle/>
          <a:p>
            <a:r>
              <a:rPr lang="en-US" sz="3600" dirty="0" smtClean="0"/>
              <a:t>|Lat|&lt;20</a:t>
            </a:r>
          </a:p>
          <a:p>
            <a:r>
              <a:rPr lang="en-US" sz="3600" dirty="0" smtClean="0"/>
              <a:t>Lon&lt;-100</a:t>
            </a:r>
            <a:endParaRPr lang="en-US" sz="3600" dirty="0"/>
          </a:p>
        </p:txBody>
      </p:sp>
      <p:sp>
        <p:nvSpPr>
          <p:cNvPr id="8" name="TextBox 7"/>
          <p:cNvSpPr txBox="1"/>
          <p:nvPr/>
        </p:nvSpPr>
        <p:spPr>
          <a:xfrm>
            <a:off x="1981200" y="3200400"/>
            <a:ext cx="2743200" cy="1569660"/>
          </a:xfrm>
          <a:prstGeom prst="rect">
            <a:avLst/>
          </a:prstGeom>
          <a:solidFill>
            <a:schemeClr val="bg1"/>
          </a:solidFill>
        </p:spPr>
        <p:txBody>
          <a:bodyPr wrap="square" rtlCol="0">
            <a:spAutoFit/>
          </a:bodyPr>
          <a:lstStyle/>
          <a:p>
            <a:r>
              <a:rPr lang="en-US" sz="2400" dirty="0" smtClean="0"/>
              <a:t>Black  Week 1</a:t>
            </a:r>
          </a:p>
          <a:p>
            <a:r>
              <a:rPr lang="en-US" sz="2400" dirty="0" smtClean="0">
                <a:solidFill>
                  <a:schemeClr val="tx2">
                    <a:lumMod val="60000"/>
                    <a:lumOff val="40000"/>
                  </a:schemeClr>
                </a:solidFill>
              </a:rPr>
              <a:t>Blue    Week 2</a:t>
            </a:r>
          </a:p>
          <a:p>
            <a:r>
              <a:rPr lang="en-US" sz="2400" dirty="0" smtClean="0">
                <a:solidFill>
                  <a:srgbClr val="99FF66"/>
                </a:solidFill>
              </a:rPr>
              <a:t>Green Week 3</a:t>
            </a:r>
          </a:p>
          <a:p>
            <a:r>
              <a:rPr lang="en-US" sz="2400" dirty="0" smtClean="0">
                <a:solidFill>
                  <a:srgbClr val="FF0000"/>
                </a:solidFill>
              </a:rPr>
              <a:t>Red     Week 4</a:t>
            </a:r>
          </a:p>
        </p:txBody>
      </p:sp>
      <p:sp>
        <p:nvSpPr>
          <p:cNvPr id="10" name="Title 1"/>
          <p:cNvSpPr>
            <a:spLocks noGrp="1"/>
          </p:cNvSpPr>
          <p:nvPr>
            <p:ph type="title"/>
          </p:nvPr>
        </p:nvSpPr>
        <p:spPr>
          <a:xfrm>
            <a:off x="0" y="0"/>
            <a:ext cx="9144000" cy="457200"/>
          </a:xfrm>
        </p:spPr>
        <p:txBody>
          <a:bodyPr>
            <a:noAutofit/>
          </a:bodyPr>
          <a:lstStyle/>
          <a:p>
            <a:r>
              <a:rPr lang="en-US" sz="2000" dirty="0" smtClean="0">
                <a:latin typeface="Times New Roman" pitchFamily="18" charset="0"/>
                <a:cs typeface="Times New Roman" pitchFamily="18" charset="0"/>
              </a:rPr>
              <a:t>OOTCO/INCTO Aerosol Index Cross-Track Dependence for November 2012</a:t>
            </a:r>
            <a:endParaRPr lang="en-US" sz="2000" dirty="0">
              <a:latin typeface="Times New Roman" pitchFamily="18" charset="0"/>
              <a:cs typeface="Times New Roman" pitchFamily="18" charset="0"/>
            </a:endParaRPr>
          </a:p>
        </p:txBody>
      </p:sp>
      <p:sp>
        <p:nvSpPr>
          <p:cNvPr id="11" name="Title 1"/>
          <p:cNvSpPr txBox="1">
            <a:spLocks/>
          </p:cNvSpPr>
          <p:nvPr/>
        </p:nvSpPr>
        <p:spPr>
          <a:xfrm>
            <a:off x="304800" y="5715000"/>
            <a:ext cx="8610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j-lt"/>
                <a:ea typeface="+mj-ea"/>
                <a:cs typeface="+mj-cs"/>
              </a:rPr>
              <a:t>Weekly average Aerosol Index values, for November for a latitude / longitude box in the Equatorial Pacific versus cross track pixel..</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TextBox 14"/>
          <p:cNvSpPr txBox="1"/>
          <p:nvPr/>
        </p:nvSpPr>
        <p:spPr>
          <a:xfrm>
            <a:off x="2057400" y="1828800"/>
            <a:ext cx="4998484" cy="369332"/>
          </a:xfrm>
          <a:prstGeom prst="rect">
            <a:avLst/>
          </a:prstGeom>
          <a:solidFill>
            <a:schemeClr val="bg1"/>
          </a:solidFill>
        </p:spPr>
        <p:txBody>
          <a:bodyPr wrap="none" rtlCol="0">
            <a:spAutoFit/>
          </a:bodyPr>
          <a:lstStyle/>
          <a:p>
            <a:r>
              <a:rPr lang="en-US" dirty="0" smtClean="0"/>
              <a:t>                                                                                           </a:t>
            </a:r>
            <a:endParaRPr lang="en-US" dirty="0"/>
          </a:p>
        </p:txBody>
      </p:sp>
      <p:pic>
        <p:nvPicPr>
          <p:cNvPr id="135176" name="Picture 8" descr="http://www.star.nesdis.noaa.gov/smcd/spb/wyu/OMPS/TOZ/incto/4wkMean/ai/4wklymean.tropics.AI_INCTO.11.2012.png"/>
          <p:cNvPicPr>
            <a:picLocks noChangeArrowheads="1"/>
          </p:cNvPicPr>
          <p:nvPr/>
        </p:nvPicPr>
        <p:blipFill>
          <a:blip r:embed="rId4" cstate="print">
            <a:clrChange>
              <a:clrFrom>
                <a:srgbClr val="FFFFFF"/>
              </a:clrFrom>
              <a:clrTo>
                <a:srgbClr val="FFFFFF">
                  <a:alpha val="0"/>
                </a:srgbClr>
              </a:clrTo>
            </a:clrChange>
          </a:blip>
          <a:srcRect l="11000" t="32016" r="8000" b="20651"/>
          <a:stretch>
            <a:fillRect/>
          </a:stretch>
        </p:blipFill>
        <p:spPr bwMode="auto">
          <a:xfrm>
            <a:off x="1447800" y="1524000"/>
            <a:ext cx="6172200" cy="1352550"/>
          </a:xfrm>
          <a:prstGeom prst="rect">
            <a:avLst/>
          </a:prstGeom>
          <a:noFill/>
        </p:spPr>
      </p:pic>
      <p:sp>
        <p:nvSpPr>
          <p:cNvPr id="17" name="TextBox 16"/>
          <p:cNvSpPr txBox="1"/>
          <p:nvPr/>
        </p:nvSpPr>
        <p:spPr>
          <a:xfrm>
            <a:off x="2895600" y="1219200"/>
            <a:ext cx="2366482" cy="369332"/>
          </a:xfrm>
          <a:prstGeom prst="rect">
            <a:avLst/>
          </a:prstGeom>
          <a:noFill/>
        </p:spPr>
        <p:txBody>
          <a:bodyPr wrap="none" rtlCol="0">
            <a:spAutoFit/>
          </a:bodyPr>
          <a:lstStyle/>
          <a:p>
            <a:r>
              <a:rPr lang="en-US" dirty="0" smtClean="0"/>
              <a:t>INCTO shifted up 1 unit</a:t>
            </a:r>
            <a:endParaRPr lang="en-US" dirty="0"/>
          </a:p>
        </p:txBody>
      </p:sp>
      <p:sp>
        <p:nvSpPr>
          <p:cNvPr id="18" name="TextBox 17"/>
          <p:cNvSpPr txBox="1"/>
          <p:nvPr/>
        </p:nvSpPr>
        <p:spPr>
          <a:xfrm>
            <a:off x="6553200" y="2895600"/>
            <a:ext cx="864147" cy="369332"/>
          </a:xfrm>
          <a:prstGeom prst="rect">
            <a:avLst/>
          </a:prstGeom>
          <a:noFill/>
        </p:spPr>
        <p:txBody>
          <a:bodyPr wrap="none" rtlCol="0">
            <a:spAutoFit/>
          </a:bodyPr>
          <a:lstStyle/>
          <a:p>
            <a:r>
              <a:rPr lang="en-US" dirty="0" smtClean="0"/>
              <a:t>OOTCO</a:t>
            </a:r>
            <a:endParaRPr lang="en-US" dirty="0"/>
          </a:p>
        </p:txBody>
      </p:sp>
      <p:sp>
        <p:nvSpPr>
          <p:cNvPr id="12" name="Slide Number Placeholder 11"/>
          <p:cNvSpPr>
            <a:spLocks noGrp="1"/>
          </p:cNvSpPr>
          <p:nvPr>
            <p:ph type="sldNum" sz="quarter" idx="12"/>
          </p:nvPr>
        </p:nvSpPr>
        <p:spPr/>
        <p:txBody>
          <a:bodyPr/>
          <a:lstStyle/>
          <a:p>
            <a:fld id="{DF5EA597-D671-40E4-B0A9-DB87D029A054}"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rmAutofit fontScale="90000"/>
          </a:bodyPr>
          <a:lstStyle/>
          <a:p>
            <a:r>
              <a:rPr lang="en-US" dirty="0" smtClean="0"/>
              <a:t>INCTO/OOTCO Known Product Deficiencies</a:t>
            </a:r>
            <a:endParaRPr lang="en-US" dirty="0"/>
          </a:p>
        </p:txBody>
      </p:sp>
      <p:sp>
        <p:nvSpPr>
          <p:cNvPr id="3" name="Content Placeholder 2"/>
          <p:cNvSpPr>
            <a:spLocks noGrp="1"/>
          </p:cNvSpPr>
          <p:nvPr>
            <p:ph idx="1"/>
          </p:nvPr>
        </p:nvSpPr>
        <p:spPr>
          <a:xfrm>
            <a:off x="304800" y="685800"/>
            <a:ext cx="8610600" cy="6172200"/>
          </a:xfrm>
        </p:spPr>
        <p:txBody>
          <a:bodyPr>
            <a:normAutofit fontScale="55000" lnSpcReduction="20000"/>
          </a:bodyPr>
          <a:lstStyle/>
          <a:p>
            <a:r>
              <a:rPr lang="en-US" dirty="0" smtClean="0"/>
              <a:t>Problems with fixes in the pipeline or changed over the course of the study</a:t>
            </a:r>
          </a:p>
          <a:p>
            <a:pPr lvl="1"/>
            <a:r>
              <a:rPr lang="en-US" dirty="0" smtClean="0"/>
              <a:t>Preliminary Day 1 Solar (CCR #411 </a:t>
            </a:r>
            <a:r>
              <a:rPr lang="en-US" dirty="0" smtClean="0">
                <a:solidFill>
                  <a:srgbClr val="00B050"/>
                </a:solidFill>
              </a:rPr>
              <a:t>Implemented the middle of June 11, 2012^</a:t>
            </a:r>
            <a:r>
              <a:rPr lang="en-US" dirty="0" smtClean="0"/>
              <a:t>)</a:t>
            </a:r>
          </a:p>
          <a:p>
            <a:pPr lvl="1"/>
            <a:r>
              <a:rPr lang="en-US" dirty="0" smtClean="0"/>
              <a:t>EDR RT LUT – corrected bandpasses (</a:t>
            </a:r>
            <a:r>
              <a:rPr lang="en-US" dirty="0" smtClean="0">
                <a:solidFill>
                  <a:srgbClr val="FF0000"/>
                </a:solidFill>
              </a:rPr>
              <a:t>CCR #343, August 10, 2012</a:t>
            </a:r>
            <a:r>
              <a:rPr lang="en-US" dirty="0" smtClean="0"/>
              <a:t>)</a:t>
            </a:r>
          </a:p>
          <a:p>
            <a:pPr lvl="1"/>
            <a:r>
              <a:rPr lang="en-US" dirty="0" smtClean="0"/>
              <a:t>Cloud Top Pressure – new UV climatology (CCR #385, </a:t>
            </a:r>
            <a:r>
              <a:rPr lang="en-US" dirty="0" smtClean="0">
                <a:solidFill>
                  <a:srgbClr val="FF0000"/>
                </a:solidFill>
              </a:rPr>
              <a:t>CCR #736 Mx7.0, August 10, 2012</a:t>
            </a:r>
            <a:r>
              <a:rPr lang="en-US" dirty="0" smtClean="0"/>
              <a:t>)</a:t>
            </a:r>
          </a:p>
          <a:p>
            <a:pPr lvl="2"/>
            <a:r>
              <a:rPr lang="en-US" dirty="0" smtClean="0"/>
              <a:t>Replace IR climatology in INCTO </a:t>
            </a:r>
            <a:r>
              <a:rPr lang="en-US" dirty="0" smtClean="0">
                <a:solidFill>
                  <a:srgbClr val="FF0000"/>
                </a:solidFill>
              </a:rPr>
              <a:t>and VIIRS cloud top pressure in OOTCO</a:t>
            </a:r>
          </a:p>
          <a:p>
            <a:pPr lvl="1"/>
            <a:r>
              <a:rPr lang="en-US" dirty="0" smtClean="0"/>
              <a:t>Partial Cloud Logic – consistent surface reflectivity (DR #4266, </a:t>
            </a:r>
            <a:r>
              <a:rPr lang="en-US" dirty="0" smtClean="0">
                <a:solidFill>
                  <a:srgbClr val="FF0000"/>
                </a:solidFill>
              </a:rPr>
              <a:t>CCR #419 October 15, 2012</a:t>
            </a:r>
            <a:r>
              <a:rPr lang="en-US" dirty="0" smtClean="0"/>
              <a:t>)</a:t>
            </a:r>
          </a:p>
          <a:p>
            <a:pPr lvl="2"/>
            <a:r>
              <a:rPr lang="en-US" dirty="0" smtClean="0"/>
              <a:t>Switched from VIIRS Cloud Fraction to measurement-based, partial-cloud estimates</a:t>
            </a:r>
          </a:p>
          <a:p>
            <a:pPr lvl="1"/>
            <a:r>
              <a:rPr lang="en-US" dirty="0" smtClean="0"/>
              <a:t>SDR weekly dark current updates (DR #4750, etc. </a:t>
            </a:r>
            <a:r>
              <a:rPr lang="en-US" dirty="0" smtClean="0">
                <a:solidFill>
                  <a:srgbClr val="FF0000"/>
                </a:solidFill>
              </a:rPr>
              <a:t>Started 12/22/2012</a:t>
            </a:r>
            <a:r>
              <a:rPr lang="en-US" dirty="0" smtClean="0"/>
              <a:t>)</a:t>
            </a:r>
          </a:p>
          <a:p>
            <a:pPr lvl="1"/>
            <a:r>
              <a:rPr lang="en-US" dirty="0" smtClean="0"/>
              <a:t>Adjustment to Solar spectra for varying Earth/Sun distance (DR #4798, </a:t>
            </a:r>
            <a:r>
              <a:rPr lang="en-US" dirty="0" smtClean="0">
                <a:solidFill>
                  <a:srgbClr val="FF0000"/>
                </a:solidFill>
              </a:rPr>
              <a:t>CCR #481 in Mx6.6 March 2-13</a:t>
            </a:r>
            <a:r>
              <a:rPr lang="en-US" dirty="0" smtClean="0"/>
              <a:t>)</a:t>
            </a:r>
          </a:p>
          <a:p>
            <a:pPr lvl="1"/>
            <a:r>
              <a:rPr lang="en-US" dirty="0" smtClean="0"/>
              <a:t>Incorrect SO2 Coefficients (DR #4918; </a:t>
            </a:r>
            <a:r>
              <a:rPr lang="en-US" dirty="0" smtClean="0">
                <a:solidFill>
                  <a:srgbClr val="FF0000"/>
                </a:solidFill>
              </a:rPr>
              <a:t>CCR #829 implemented 3/7/2013</a:t>
            </a:r>
            <a:r>
              <a:rPr lang="en-US" dirty="0" smtClean="0"/>
              <a:t>).</a:t>
            </a:r>
          </a:p>
          <a:p>
            <a:pPr lvl="1"/>
            <a:r>
              <a:rPr lang="en-US" dirty="0" smtClean="0"/>
              <a:t>Broken Ascending/Descending Flag (DR #4804; </a:t>
            </a:r>
            <a:r>
              <a:rPr lang="en-US" dirty="0" smtClean="0">
                <a:solidFill>
                  <a:srgbClr val="FF0000"/>
                </a:solidFill>
              </a:rPr>
              <a:t>CCR #893 Mx7.0</a:t>
            </a:r>
            <a:r>
              <a:rPr lang="en-US" dirty="0" smtClean="0"/>
              <a:t>)</a:t>
            </a:r>
          </a:p>
          <a:p>
            <a:r>
              <a:rPr lang="en-US" dirty="0" smtClean="0"/>
              <a:t>Problems under investigation / in preparation</a:t>
            </a:r>
          </a:p>
          <a:p>
            <a:pPr lvl="1"/>
            <a:r>
              <a:rPr lang="en-US" dirty="0" smtClean="0">
                <a:solidFill>
                  <a:srgbClr val="0070C0"/>
                </a:solidFill>
              </a:rPr>
              <a:t>VIIRS Snow/Ice Data </a:t>
            </a:r>
            <a:r>
              <a:rPr lang="en-US" dirty="0" smtClean="0"/>
              <a:t>(DR #4678). New </a:t>
            </a:r>
            <a:r>
              <a:rPr lang="en-US" dirty="0" err="1" smtClean="0"/>
              <a:t>tilings</a:t>
            </a:r>
            <a:r>
              <a:rPr lang="en-US" dirty="0" smtClean="0"/>
              <a:t> under evaluation. Work on NRT product by VIIRS team. </a:t>
            </a:r>
          </a:p>
          <a:p>
            <a:pPr lvl="1"/>
            <a:r>
              <a:rPr lang="en-US" dirty="0" smtClean="0"/>
              <a:t>Ozone values out of range (infrequent TOZ &gt; 650 DU) (DR #4692)</a:t>
            </a:r>
          </a:p>
          <a:p>
            <a:pPr lvl="1"/>
            <a:r>
              <a:rPr lang="en-US" dirty="0" smtClean="0"/>
              <a:t>Radiance/Irradiance Calibration/Adjustments (DR #5047)</a:t>
            </a:r>
          </a:p>
          <a:p>
            <a:pPr lvl="1"/>
            <a:r>
              <a:rPr lang="en-US" dirty="0" smtClean="0"/>
              <a:t>Stray Light correction (DR #4907)</a:t>
            </a:r>
          </a:p>
          <a:p>
            <a:pPr lvl="1"/>
            <a:r>
              <a:rPr lang="en-US" dirty="0" smtClean="0"/>
              <a:t>Incorrect SO2 Coefficients (DR #4918). This is a table change and went in February 2013.</a:t>
            </a:r>
          </a:p>
          <a:p>
            <a:r>
              <a:rPr lang="en-US" dirty="0" smtClean="0"/>
              <a:t>Longer term refinements and improvements</a:t>
            </a:r>
          </a:p>
          <a:p>
            <a:pPr lvl="1"/>
            <a:r>
              <a:rPr lang="en-US" dirty="0" smtClean="0"/>
              <a:t>Soft internal calibration/adjustments, e.g., cross track bias (DR #5047)</a:t>
            </a:r>
          </a:p>
          <a:p>
            <a:pPr lvl="1"/>
            <a:r>
              <a:rPr lang="en-US" dirty="0" smtClean="0"/>
              <a:t>Wavelength Scale and Adjustments</a:t>
            </a:r>
          </a:p>
          <a:p>
            <a:pPr lvl="2"/>
            <a:r>
              <a:rPr lang="en-US" dirty="0" smtClean="0"/>
              <a:t>Day 1 Scale (</a:t>
            </a:r>
            <a:r>
              <a:rPr lang="en-US" dirty="0" smtClean="0">
                <a:solidFill>
                  <a:srgbClr val="00B050"/>
                </a:solidFill>
              </a:rPr>
              <a:t>Preliminary update May 7, 2012^</a:t>
            </a:r>
            <a:r>
              <a:rPr lang="en-US" dirty="0" smtClean="0"/>
              <a:t>) and trending</a:t>
            </a:r>
          </a:p>
          <a:p>
            <a:pPr lvl="2"/>
            <a:r>
              <a:rPr lang="en-US" dirty="0" smtClean="0"/>
              <a:t>Radiance/Irradiance Doppler Shift adjustment</a:t>
            </a:r>
          </a:p>
          <a:p>
            <a:pPr lvl="2"/>
            <a:r>
              <a:rPr lang="en-US" dirty="0" smtClean="0"/>
              <a:t>Intra-orbit scale drift</a:t>
            </a:r>
          </a:p>
          <a:p>
            <a:pPr>
              <a:buNone/>
            </a:pPr>
            <a:r>
              <a:rPr lang="en-US" dirty="0" smtClean="0">
                <a:solidFill>
                  <a:srgbClr val="00B050"/>
                </a:solidFill>
              </a:rPr>
              <a:t>^ Both of these created large discontinuities in the product performance. Similar effects can be expected as further changes enter the system.</a:t>
            </a:r>
            <a:endParaRPr lang="en-US" dirty="0" smtClean="0">
              <a:solidFill>
                <a:srgbClr val="0070C0"/>
              </a:solidFill>
            </a:endParaRPr>
          </a:p>
        </p:txBody>
      </p:sp>
      <p:sp>
        <p:nvSpPr>
          <p:cNvPr id="4" name="Slide Number Placeholder 3"/>
          <p:cNvSpPr>
            <a:spLocks noGrp="1"/>
          </p:cNvSpPr>
          <p:nvPr>
            <p:ph type="sldNum" sz="quarter" idx="12"/>
          </p:nvPr>
        </p:nvSpPr>
        <p:spPr/>
        <p:txBody>
          <a:bodyPr/>
          <a:lstStyle/>
          <a:p>
            <a:fld id="{DF5EA597-D671-40E4-B0A9-DB87D029A054}"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r>
              <a:rPr lang="en-US" sz="2400" dirty="0" smtClean="0"/>
              <a:t>OOTCO Cross-Track Ozone Dependence</a:t>
            </a:r>
            <a:endParaRPr lang="en-US" sz="2400" dirty="0"/>
          </a:p>
        </p:txBody>
      </p:sp>
      <p:sp>
        <p:nvSpPr>
          <p:cNvPr id="5" name="Rectangle 4"/>
          <p:cNvSpPr/>
          <p:nvPr/>
        </p:nvSpPr>
        <p:spPr>
          <a:xfrm>
            <a:off x="152400" y="5791200"/>
            <a:ext cx="8915400" cy="1077218"/>
          </a:xfrm>
          <a:prstGeom prst="rect">
            <a:avLst/>
          </a:prstGeom>
        </p:spPr>
        <p:txBody>
          <a:bodyPr wrap="square">
            <a:spAutoFit/>
          </a:bodyPr>
          <a:lstStyle/>
          <a:p>
            <a:pPr eaLnBrk="0" hangingPunct="0"/>
            <a:r>
              <a:rPr lang="en-US" sz="1600" dirty="0" smtClean="0">
                <a:latin typeface="Times New Roman" pitchFamily="18" charset="0"/>
                <a:cs typeface="Times New Roman" pitchFamily="18" charset="0"/>
              </a:rPr>
              <a:t>November weekly-mean total column ozone (OMPS Nadir Mapper EDR Multiple-Triplet algorithm retrievals) as a function of the cross-track view angle for a Latitude/Longitude in the Equatorial Pacific. The persistent cross-track bias is caused by deficiencies in the initial calibration/solar data values. The INCTO results are shifted down 20 DU relative to the scale on the left vertical axis.</a:t>
            </a:r>
            <a:endParaRPr lang="en-US" sz="1600" dirty="0">
              <a:latin typeface="Times New Roman" pitchFamily="18" charset="0"/>
              <a:cs typeface="Times New Roman" pitchFamily="18" charset="0"/>
            </a:endParaRPr>
          </a:p>
        </p:txBody>
      </p:sp>
      <p:sp>
        <p:nvSpPr>
          <p:cNvPr id="11" name="Text Box 12"/>
          <p:cNvSpPr txBox="1">
            <a:spLocks noChangeArrowheads="1"/>
          </p:cNvSpPr>
          <p:nvPr/>
        </p:nvSpPr>
        <p:spPr bwMode="auto">
          <a:xfrm rot="10800000">
            <a:off x="609600" y="1600200"/>
            <a:ext cx="600342" cy="2997872"/>
          </a:xfrm>
          <a:prstGeom prst="rect">
            <a:avLst/>
          </a:prstGeom>
          <a:solidFill>
            <a:schemeClr val="bg1"/>
          </a:solidFill>
          <a:ln w="9525">
            <a:noFill/>
            <a:miter lim="800000"/>
            <a:headEnd/>
            <a:tailEnd/>
          </a:ln>
        </p:spPr>
        <p:txBody>
          <a:bodyPr vert="eaVert" wrap="none" lIns="0" tIns="0" rIns="0" bIns="0">
            <a:spAutoFit/>
          </a:bodyPr>
          <a:lstStyle/>
          <a:p>
            <a:r>
              <a:rPr lang="en-US" sz="3600" dirty="0"/>
              <a:t>Total Ozone, DU</a:t>
            </a:r>
          </a:p>
        </p:txBody>
      </p:sp>
      <p:grpSp>
        <p:nvGrpSpPr>
          <p:cNvPr id="18" name="Group 17"/>
          <p:cNvGrpSpPr/>
          <p:nvPr/>
        </p:nvGrpSpPr>
        <p:grpSpPr>
          <a:xfrm>
            <a:off x="838200" y="381000"/>
            <a:ext cx="7620000" cy="5715000"/>
            <a:chOff x="1219200" y="381000"/>
            <a:chExt cx="7620000" cy="5715000"/>
          </a:xfrm>
        </p:grpSpPr>
        <p:pic>
          <p:nvPicPr>
            <p:cNvPr id="137220" name="Picture 4" descr="http://www.star.nesdis.noaa.gov/smcd/spb/wyu/OMPS/TOZ/incto/4wkMean/o3/4wklymean.tropics.TO_INCTO.11.2012.png"/>
            <p:cNvPicPr>
              <a:picLocks noChangeAspect="1" noChangeArrowheads="1"/>
            </p:cNvPicPr>
            <p:nvPr/>
          </p:nvPicPr>
          <p:blipFill>
            <a:blip r:embed="rId3" cstate="print"/>
            <a:srcRect l="10000" t="26667" r="7000" b="37333"/>
            <a:stretch>
              <a:fillRect/>
            </a:stretch>
          </p:blipFill>
          <p:spPr bwMode="auto">
            <a:xfrm>
              <a:off x="1981200" y="3467100"/>
              <a:ext cx="6324600" cy="2057400"/>
            </a:xfrm>
            <a:prstGeom prst="rect">
              <a:avLst/>
            </a:prstGeom>
            <a:noFill/>
          </p:spPr>
        </p:pic>
        <p:sp>
          <p:nvSpPr>
            <p:cNvPr id="9" name="Line 10"/>
            <p:cNvSpPr>
              <a:spLocks noChangeShapeType="1"/>
            </p:cNvSpPr>
            <p:nvPr/>
          </p:nvSpPr>
          <p:spPr bwMode="auto">
            <a:xfrm>
              <a:off x="4424975" y="2286000"/>
              <a:ext cx="0" cy="411480"/>
            </a:xfrm>
            <a:prstGeom prst="line">
              <a:avLst/>
            </a:prstGeom>
            <a:noFill/>
            <a:ln w="19050">
              <a:solidFill>
                <a:schemeClr val="tx1"/>
              </a:solidFill>
              <a:round/>
              <a:headEnd type="stealth" w="lg" len="lg"/>
              <a:tailEnd type="stealth" w="lg" len="lg"/>
            </a:ln>
          </p:spPr>
          <p:txBody>
            <a:bodyPr lIns="397106" tIns="198553" rIns="397106" bIns="198553"/>
            <a:lstStyle/>
            <a:p>
              <a:endParaRPr lang="en-US" dirty="0"/>
            </a:p>
          </p:txBody>
        </p:sp>
        <p:sp>
          <p:nvSpPr>
            <p:cNvPr id="10" name="Text Box 11"/>
            <p:cNvSpPr txBox="1">
              <a:spLocks noChangeArrowheads="1"/>
            </p:cNvSpPr>
            <p:nvPr/>
          </p:nvSpPr>
          <p:spPr bwMode="auto">
            <a:xfrm>
              <a:off x="4196375" y="1981200"/>
              <a:ext cx="1366225" cy="954982"/>
            </a:xfrm>
            <a:prstGeom prst="rect">
              <a:avLst/>
            </a:prstGeom>
            <a:noFill/>
            <a:ln w="9525">
              <a:noFill/>
              <a:miter lim="800000"/>
              <a:headEnd/>
              <a:tailEnd/>
            </a:ln>
          </p:spPr>
          <p:txBody>
            <a:bodyPr wrap="none" lIns="397106" tIns="198553" rIns="397106" bIns="198553">
              <a:spAutoFit/>
            </a:bodyPr>
            <a:lstStyle/>
            <a:p>
              <a:r>
                <a:rPr lang="en-US" sz="3600" dirty="0" smtClean="0"/>
                <a:t>2%</a:t>
              </a:r>
              <a:endParaRPr lang="en-US" sz="3600" dirty="0"/>
            </a:p>
          </p:txBody>
        </p:sp>
        <p:pic>
          <p:nvPicPr>
            <p:cNvPr id="137222" name="Picture 6" descr="http://www.star.nesdis.noaa.gov/smcd/spb/wyu/OMPS/TOZ/ootco/4wkMean/o3/4wklymean.tropics.TO_OOTCO.11.2012.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9200" y="381000"/>
              <a:ext cx="7620000" cy="5715000"/>
            </a:xfrm>
            <a:prstGeom prst="rect">
              <a:avLst/>
            </a:prstGeom>
            <a:noFill/>
          </p:spPr>
        </p:pic>
        <p:sp>
          <p:nvSpPr>
            <p:cNvPr id="17" name="TextBox 16"/>
            <p:cNvSpPr txBox="1"/>
            <p:nvPr/>
          </p:nvSpPr>
          <p:spPr>
            <a:xfrm>
              <a:off x="2743200" y="1371600"/>
              <a:ext cx="4786888" cy="369332"/>
            </a:xfrm>
            <a:prstGeom prst="rect">
              <a:avLst/>
            </a:prstGeom>
            <a:solidFill>
              <a:schemeClr val="bg1"/>
            </a:solidFill>
          </p:spPr>
          <p:txBody>
            <a:bodyPr wrap="none" rtlCol="0">
              <a:spAutoFit/>
            </a:bodyPr>
            <a:lstStyle/>
            <a:p>
              <a:r>
                <a:rPr lang="en-US" dirty="0" smtClean="0"/>
                <a:t>                                                                                       </a:t>
              </a:r>
              <a:endParaRPr lang="en-US" dirty="0"/>
            </a:p>
          </p:txBody>
        </p:sp>
        <p:sp>
          <p:nvSpPr>
            <p:cNvPr id="8" name="Text Box 7"/>
            <p:cNvSpPr txBox="1">
              <a:spLocks noChangeArrowheads="1"/>
            </p:cNvSpPr>
            <p:nvPr/>
          </p:nvSpPr>
          <p:spPr bwMode="auto">
            <a:xfrm>
              <a:off x="1905000" y="802582"/>
              <a:ext cx="2554051" cy="1508980"/>
            </a:xfrm>
            <a:prstGeom prst="rect">
              <a:avLst/>
            </a:prstGeom>
            <a:noFill/>
            <a:ln w="9525">
              <a:noFill/>
              <a:miter lim="800000"/>
              <a:headEnd/>
              <a:tailEnd/>
            </a:ln>
          </p:spPr>
          <p:txBody>
            <a:bodyPr wrap="none" lIns="397106" tIns="198553" rIns="397106" bIns="198553">
              <a:spAutoFit/>
            </a:bodyPr>
            <a:lstStyle/>
            <a:p>
              <a:r>
                <a:rPr lang="en-US" sz="3600" dirty="0" smtClean="0"/>
                <a:t>|Lat|&lt;20</a:t>
              </a:r>
            </a:p>
            <a:p>
              <a:r>
                <a:rPr lang="en-US" sz="3600" dirty="0" smtClean="0"/>
                <a:t>Lon&lt;-100</a:t>
              </a:r>
              <a:endParaRPr lang="en-US" sz="3600" dirty="0"/>
            </a:p>
          </p:txBody>
        </p:sp>
        <p:sp>
          <p:nvSpPr>
            <p:cNvPr id="14" name="TextBox 13"/>
            <p:cNvSpPr txBox="1"/>
            <p:nvPr/>
          </p:nvSpPr>
          <p:spPr>
            <a:xfrm>
              <a:off x="5486400" y="878782"/>
              <a:ext cx="2118637" cy="1569660"/>
            </a:xfrm>
            <a:prstGeom prst="rect">
              <a:avLst/>
            </a:prstGeom>
            <a:noFill/>
          </p:spPr>
          <p:txBody>
            <a:bodyPr wrap="none" rtlCol="0">
              <a:spAutoFit/>
            </a:bodyPr>
            <a:lstStyle/>
            <a:p>
              <a:r>
                <a:rPr lang="en-US" sz="2400" dirty="0" smtClean="0"/>
                <a:t>Black  Week 1</a:t>
              </a:r>
            </a:p>
            <a:p>
              <a:r>
                <a:rPr lang="en-US" sz="2400" dirty="0" smtClean="0">
                  <a:solidFill>
                    <a:schemeClr val="tx2">
                      <a:lumMod val="60000"/>
                      <a:lumOff val="40000"/>
                    </a:schemeClr>
                  </a:solidFill>
                </a:rPr>
                <a:t>Blue    Week 2</a:t>
              </a:r>
            </a:p>
            <a:p>
              <a:r>
                <a:rPr lang="en-US" sz="2400" dirty="0" smtClean="0">
                  <a:solidFill>
                    <a:srgbClr val="99FF66"/>
                  </a:solidFill>
                </a:rPr>
                <a:t>Green Week 3</a:t>
              </a:r>
            </a:p>
            <a:p>
              <a:r>
                <a:rPr lang="en-US" sz="2400" dirty="0" smtClean="0">
                  <a:solidFill>
                    <a:srgbClr val="FF0000"/>
                  </a:solidFill>
                </a:rPr>
                <a:t>Red     Week 4</a:t>
              </a:r>
            </a:p>
          </p:txBody>
        </p:sp>
      </p:grpSp>
      <p:sp>
        <p:nvSpPr>
          <p:cNvPr id="19" name="TextBox 18"/>
          <p:cNvSpPr txBox="1"/>
          <p:nvPr/>
        </p:nvSpPr>
        <p:spPr>
          <a:xfrm>
            <a:off x="4419600" y="4964668"/>
            <a:ext cx="2221698" cy="369332"/>
          </a:xfrm>
          <a:prstGeom prst="rect">
            <a:avLst/>
          </a:prstGeom>
          <a:noFill/>
        </p:spPr>
        <p:txBody>
          <a:bodyPr wrap="none" rtlCol="0">
            <a:spAutoFit/>
          </a:bodyPr>
          <a:lstStyle/>
          <a:p>
            <a:r>
              <a:rPr lang="en-US" dirty="0" smtClean="0"/>
              <a:t>INCTO Ozone – 20 DU</a:t>
            </a:r>
            <a:endParaRPr lang="en-US" dirty="0"/>
          </a:p>
        </p:txBody>
      </p:sp>
      <p:sp>
        <p:nvSpPr>
          <p:cNvPr id="15" name="TextBox 14"/>
          <p:cNvSpPr txBox="1"/>
          <p:nvPr/>
        </p:nvSpPr>
        <p:spPr>
          <a:xfrm>
            <a:off x="4572000" y="3364468"/>
            <a:ext cx="1513556" cy="369332"/>
          </a:xfrm>
          <a:prstGeom prst="rect">
            <a:avLst/>
          </a:prstGeom>
          <a:noFill/>
        </p:spPr>
        <p:txBody>
          <a:bodyPr wrap="none" rtlCol="0">
            <a:spAutoFit/>
          </a:bodyPr>
          <a:lstStyle/>
          <a:p>
            <a:r>
              <a:rPr lang="en-US" dirty="0" smtClean="0"/>
              <a:t>OOTCO Ozone</a:t>
            </a:r>
            <a:endParaRPr lang="en-US" dirty="0"/>
          </a:p>
        </p:txBody>
      </p:sp>
      <p:sp>
        <p:nvSpPr>
          <p:cNvPr id="16" name="Slide Number Placeholder 15"/>
          <p:cNvSpPr>
            <a:spLocks noGrp="1"/>
          </p:cNvSpPr>
          <p:nvPr>
            <p:ph type="sldNum" sz="quarter" idx="12"/>
          </p:nvPr>
        </p:nvSpPr>
        <p:spPr/>
        <p:txBody>
          <a:bodyPr/>
          <a:lstStyle/>
          <a:p>
            <a:fld id="{DF5EA597-D671-40E4-B0A9-DB87D029A054}"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39762"/>
          </a:xfrm>
        </p:spPr>
        <p:txBody>
          <a:bodyPr>
            <a:normAutofit fontScale="90000"/>
          </a:bodyPr>
          <a:lstStyle/>
          <a:p>
            <a:r>
              <a:rPr lang="en-US" dirty="0" smtClean="0"/>
              <a:t>Total Ozone Maps for INCTO and OOTCO</a:t>
            </a:r>
            <a:endParaRPr lang="en-US" dirty="0"/>
          </a:p>
        </p:txBody>
      </p:sp>
      <p:sp>
        <p:nvSpPr>
          <p:cNvPr id="3" name="Content Placeholder 2"/>
          <p:cNvSpPr>
            <a:spLocks noGrp="1"/>
          </p:cNvSpPr>
          <p:nvPr>
            <p:ph idx="1"/>
          </p:nvPr>
        </p:nvSpPr>
        <p:spPr>
          <a:xfrm>
            <a:off x="457200" y="762000"/>
            <a:ext cx="8229600" cy="5867400"/>
          </a:xfrm>
        </p:spPr>
        <p:txBody>
          <a:bodyPr>
            <a:normAutofit/>
          </a:bodyPr>
          <a:lstStyle/>
          <a:p>
            <a:pPr marL="0" indent="0">
              <a:spcBef>
                <a:spcPts val="0"/>
              </a:spcBef>
              <a:buNone/>
            </a:pPr>
            <a:r>
              <a:rPr lang="en-US" dirty="0" smtClean="0"/>
              <a:t>The false color daily maps (October 15, 2012) of Total Column Ozone on the next two slides show the expected distribution of global ozone values for October including the Antarctic Ozone Hole. The OOTCO map (first) has greatly varying quality depending on the consistency of the VIIRS cloud fraction for the first half of the day followed by a transition to the use of a measurement-based calculation for the second half of the day (the Western Hemisphere).</a:t>
            </a:r>
          </a:p>
        </p:txBody>
      </p:sp>
      <p:sp>
        <p:nvSpPr>
          <p:cNvPr id="248834" name="AutoShape 2" descr="ftp://toms.gsfc.nasa.gov/pub/omi/images/global/Y2012/IM_ozgbl_omi_2012051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8836" name="AutoShape 4" descr="ftp://toms.gsfc.nasa.gov/pub/omi/images/global/Y2012/IM_ozgbl_omi_2012051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229600" cy="609600"/>
          </a:xfrm>
        </p:spPr>
        <p:txBody>
          <a:bodyPr>
            <a:normAutofit fontScale="90000"/>
          </a:bodyPr>
          <a:lstStyle/>
          <a:p>
            <a:r>
              <a:rPr lang="en-US" dirty="0" smtClean="0"/>
              <a:t>Sample OOTCO Total Ozone Map</a:t>
            </a:r>
            <a:endParaRPr lang="en-US" dirty="0"/>
          </a:p>
        </p:txBody>
      </p:sp>
      <p:pic>
        <p:nvPicPr>
          <p:cNvPr id="43010" name="Picture 2" descr="http://www.star.nesdis.noaa.gov/smcd/spb/wyu/OMPS/Toz/ootco/o3/10.2012/O3_OOTCO_20121015_aitoff.png"/>
          <p:cNvPicPr>
            <a:picLocks noChangeAspect="1" noChangeArrowheads="1"/>
          </p:cNvPicPr>
          <p:nvPr/>
        </p:nvPicPr>
        <p:blipFill>
          <a:blip r:embed="rId3" cstate="print"/>
          <a:srcRect/>
          <a:stretch>
            <a:fillRect/>
          </a:stretch>
        </p:blipFill>
        <p:spPr bwMode="auto">
          <a:xfrm>
            <a:off x="609600" y="760231"/>
            <a:ext cx="8001000" cy="6096001"/>
          </a:xfrm>
          <a:prstGeom prst="rect">
            <a:avLst/>
          </a:prstGeom>
          <a:noFill/>
        </p:spPr>
      </p:pic>
      <p:sp>
        <p:nvSpPr>
          <p:cNvPr id="5" name="Slide Number Placeholder 4"/>
          <p:cNvSpPr>
            <a:spLocks noGrp="1"/>
          </p:cNvSpPr>
          <p:nvPr>
            <p:ph type="sldNum" sz="quarter" idx="12"/>
          </p:nvPr>
        </p:nvSpPr>
        <p:spPr/>
        <p:txBody>
          <a:bodyPr/>
          <a:lstStyle/>
          <a:p>
            <a:fld id="{DF5EA597-D671-40E4-B0A9-DB87D029A054}"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09600"/>
          </a:xfrm>
        </p:spPr>
        <p:txBody>
          <a:bodyPr>
            <a:normAutofit fontScale="90000"/>
          </a:bodyPr>
          <a:lstStyle/>
          <a:p>
            <a:r>
              <a:rPr lang="en-US" dirty="0" smtClean="0"/>
              <a:t>Sample INCTO Total Ozone Map</a:t>
            </a:r>
            <a:endParaRPr lang="en-US" dirty="0"/>
          </a:p>
        </p:txBody>
      </p:sp>
      <p:pic>
        <p:nvPicPr>
          <p:cNvPr id="41986" name="Picture 2" descr="http://www.star.nesdis.noaa.gov/smcd/spb/wyu/OMPS/Toz/incto/o3/10.2012/O3_INCTO_20121015_aitoff.png"/>
          <p:cNvPicPr>
            <a:picLocks noChangeAspect="1" noChangeArrowheads="1"/>
          </p:cNvPicPr>
          <p:nvPr/>
        </p:nvPicPr>
        <p:blipFill>
          <a:blip r:embed="rId3" cstate="print"/>
          <a:srcRect/>
          <a:stretch>
            <a:fillRect/>
          </a:stretch>
        </p:blipFill>
        <p:spPr bwMode="auto">
          <a:xfrm>
            <a:off x="609600" y="761999"/>
            <a:ext cx="8001000" cy="6096001"/>
          </a:xfrm>
          <a:prstGeom prst="rect">
            <a:avLst/>
          </a:prstGeom>
          <a:noFill/>
        </p:spPr>
      </p:pic>
      <p:sp>
        <p:nvSpPr>
          <p:cNvPr id="4" name="Slide Number Placeholder 3"/>
          <p:cNvSpPr>
            <a:spLocks noGrp="1"/>
          </p:cNvSpPr>
          <p:nvPr>
            <p:ph type="sldNum" sz="quarter" idx="12"/>
          </p:nvPr>
        </p:nvSpPr>
        <p:spPr/>
        <p:txBody>
          <a:bodyPr/>
          <a:lstStyle/>
          <a:p>
            <a:fld id="{DF5EA597-D671-40E4-B0A9-DB87D029A054}"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Total Ozone Maps </a:t>
            </a:r>
            <a:br>
              <a:rPr lang="en-US" dirty="0" smtClean="0"/>
            </a:br>
            <a:r>
              <a:rPr lang="en-US" dirty="0" smtClean="0"/>
              <a:t>OOTCO, INCTO, OMI, GOME-2 &amp; V8TOZ</a:t>
            </a:r>
            <a:endParaRPr lang="en-US" dirty="0"/>
          </a:p>
        </p:txBody>
      </p:sp>
      <p:sp>
        <p:nvSpPr>
          <p:cNvPr id="3" name="Content Placeholder 2"/>
          <p:cNvSpPr>
            <a:spLocks noGrp="1"/>
          </p:cNvSpPr>
          <p:nvPr>
            <p:ph idx="1"/>
          </p:nvPr>
        </p:nvSpPr>
        <p:spPr>
          <a:xfrm>
            <a:off x="381000" y="1143000"/>
            <a:ext cx="8458200" cy="5715000"/>
          </a:xfrm>
        </p:spPr>
        <p:txBody>
          <a:bodyPr>
            <a:normAutofit fontScale="92500" lnSpcReduction="20000"/>
          </a:bodyPr>
          <a:lstStyle/>
          <a:p>
            <a:pPr marL="0" indent="0">
              <a:spcBef>
                <a:spcPts val="0"/>
              </a:spcBef>
              <a:buNone/>
            </a:pPr>
            <a:r>
              <a:rPr lang="en-US" dirty="0" smtClean="0"/>
              <a:t>The false color daily maps (Nov 29, 2012) of Total Column Ozone on the next five slides show the expected distribution of global ozone values for late November. The OOTCO map (first) has varying quality depending on the consistency of the VIIRS cloud top pressure and NRT snow/ice imputed reflectivity values as compared with the UV measurements used for INCTO (second). Both maps</a:t>
            </a:r>
          </a:p>
          <a:p>
            <a:pPr marL="0" indent="0">
              <a:spcBef>
                <a:spcPts val="0"/>
              </a:spcBef>
              <a:buNone/>
            </a:pPr>
            <a:r>
              <a:rPr lang="en-US" dirty="0" smtClean="0"/>
              <a:t>show some “</a:t>
            </a:r>
            <a:r>
              <a:rPr lang="en-US" dirty="0" err="1" smtClean="0"/>
              <a:t>scallopping</a:t>
            </a:r>
            <a:r>
              <a:rPr lang="en-US" dirty="0" smtClean="0"/>
              <a:t>” due to the cross-track bias about each of the 14 orbital tracks. The distributions of ozone reported by the INCTO/ OOTCO are similar to that seen in the EOS Aura OMI map and </a:t>
            </a:r>
            <a:r>
              <a:rPr lang="en-US" dirty="0" err="1" smtClean="0"/>
              <a:t>MetOp</a:t>
            </a:r>
            <a:r>
              <a:rPr lang="en-US" dirty="0" smtClean="0"/>
              <a:t>-A GOME-2 total ozone products for the same day on the third and fourth slides, and the OMPS Version 8 retrievals on the fifth slide.</a:t>
            </a:r>
          </a:p>
        </p:txBody>
      </p:sp>
      <p:sp>
        <p:nvSpPr>
          <p:cNvPr id="248834" name="AutoShape 2" descr="ftp://toms.gsfc.nasa.gov/pub/omi/images/global/Y2012/IM_ozgbl_omi_2012051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8836" name="AutoShape 4" descr="ftp://toms.gsfc.nasa.gov/pub/omi/images/global/Y2012/IM_ozgbl_omi_2012051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229600" cy="609600"/>
          </a:xfrm>
        </p:spPr>
        <p:txBody>
          <a:bodyPr>
            <a:normAutofit fontScale="90000"/>
          </a:bodyPr>
          <a:lstStyle/>
          <a:p>
            <a:r>
              <a:rPr lang="en-US" dirty="0" smtClean="0"/>
              <a:t>Sample OOTCO Total Ozone Map</a:t>
            </a:r>
            <a:endParaRPr lang="en-US" dirty="0"/>
          </a:p>
        </p:txBody>
      </p:sp>
      <p:pic>
        <p:nvPicPr>
          <p:cNvPr id="140290" name="Picture 2" descr="http://www.star.nesdis.noaa.gov/smcd/spb/wyu/OMPS/Toz/ootco/o3/11.2012/O3_OOTCO_20121129_aitoff.png"/>
          <p:cNvPicPr>
            <a:picLocks noChangeAspect="1" noChangeArrowheads="1"/>
          </p:cNvPicPr>
          <p:nvPr/>
        </p:nvPicPr>
        <p:blipFill>
          <a:blip r:embed="rId3" cstate="print"/>
          <a:srcRect/>
          <a:stretch>
            <a:fillRect/>
          </a:stretch>
        </p:blipFill>
        <p:spPr bwMode="auto">
          <a:xfrm>
            <a:off x="609600" y="761999"/>
            <a:ext cx="8001000" cy="6096001"/>
          </a:xfrm>
          <a:prstGeom prst="rect">
            <a:avLst/>
          </a:prstGeom>
          <a:noFill/>
        </p:spPr>
      </p:pic>
      <p:sp>
        <p:nvSpPr>
          <p:cNvPr id="5" name="Slide Number Placeholder 4"/>
          <p:cNvSpPr>
            <a:spLocks noGrp="1"/>
          </p:cNvSpPr>
          <p:nvPr>
            <p:ph type="sldNum" sz="quarter" idx="12"/>
          </p:nvPr>
        </p:nvSpPr>
        <p:spPr/>
        <p:txBody>
          <a:bodyPr/>
          <a:lstStyle/>
          <a:p>
            <a:fld id="{DF5EA597-D671-40E4-B0A9-DB87D029A054}"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09600"/>
          </a:xfrm>
        </p:spPr>
        <p:txBody>
          <a:bodyPr>
            <a:normAutofit fontScale="90000"/>
          </a:bodyPr>
          <a:lstStyle/>
          <a:p>
            <a:r>
              <a:rPr lang="en-US" dirty="0" smtClean="0"/>
              <a:t>Sample INCTO Total Ozone Map</a:t>
            </a:r>
            <a:endParaRPr lang="en-US" dirty="0"/>
          </a:p>
        </p:txBody>
      </p:sp>
      <p:pic>
        <p:nvPicPr>
          <p:cNvPr id="139266" name="Picture 2" descr="http://www.star.nesdis.noaa.gov/smcd/spb/wyu/OMPS/Toz/incto/o3/11.2012/O3_INCTO_20121129_aitoff.png"/>
          <p:cNvPicPr>
            <a:picLocks noChangeAspect="1" noChangeArrowheads="1"/>
          </p:cNvPicPr>
          <p:nvPr/>
        </p:nvPicPr>
        <p:blipFill>
          <a:blip r:embed="rId3" cstate="print"/>
          <a:srcRect/>
          <a:stretch>
            <a:fillRect/>
          </a:stretch>
        </p:blipFill>
        <p:spPr bwMode="auto">
          <a:xfrm>
            <a:off x="609600" y="762000"/>
            <a:ext cx="8001000" cy="6096001"/>
          </a:xfrm>
          <a:prstGeom prst="rect">
            <a:avLst/>
          </a:prstGeom>
          <a:noFill/>
        </p:spPr>
      </p:pic>
      <p:sp>
        <p:nvSpPr>
          <p:cNvPr id="4" name="Slide Number Placeholder 3"/>
          <p:cNvSpPr>
            <a:spLocks noGrp="1"/>
          </p:cNvSpPr>
          <p:nvPr>
            <p:ph type="sldNum" sz="quarter" idx="12"/>
          </p:nvPr>
        </p:nvSpPr>
        <p:spPr/>
        <p:txBody>
          <a:bodyPr/>
          <a:lstStyle/>
          <a:p>
            <a:fld id="{DF5EA597-D671-40E4-B0A9-DB87D029A054}"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09600"/>
          </a:xfrm>
        </p:spPr>
        <p:txBody>
          <a:bodyPr>
            <a:normAutofit fontScale="90000"/>
          </a:bodyPr>
          <a:lstStyle/>
          <a:p>
            <a:r>
              <a:rPr lang="en-US" dirty="0" smtClean="0"/>
              <a:t>Sample EOS Aura OMI Total Ozone Map</a:t>
            </a:r>
            <a:endParaRPr lang="en-US" dirty="0"/>
          </a:p>
        </p:txBody>
      </p:sp>
      <p:pic>
        <p:nvPicPr>
          <p:cNvPr id="39938" name="Picture 2" descr="http://www.star.nesdis.noaa.gov/smcd/spb/wyu/OMPS/Toz/omi/11.2012/OMI_20121129_aitoff.png"/>
          <p:cNvPicPr>
            <a:picLocks noChangeAspect="1" noChangeArrowheads="1"/>
          </p:cNvPicPr>
          <p:nvPr/>
        </p:nvPicPr>
        <p:blipFill>
          <a:blip r:embed="rId3" cstate="print"/>
          <a:srcRect/>
          <a:stretch>
            <a:fillRect/>
          </a:stretch>
        </p:blipFill>
        <p:spPr bwMode="auto">
          <a:xfrm>
            <a:off x="609600" y="762000"/>
            <a:ext cx="8077200" cy="6057900"/>
          </a:xfrm>
          <a:prstGeom prst="rect">
            <a:avLst/>
          </a:prstGeom>
          <a:noFill/>
        </p:spPr>
      </p:pic>
      <p:sp>
        <p:nvSpPr>
          <p:cNvPr id="4" name="Slide Number Placeholder 3"/>
          <p:cNvSpPr>
            <a:spLocks noGrp="1"/>
          </p:cNvSpPr>
          <p:nvPr>
            <p:ph type="sldNum" sz="quarter" idx="12"/>
          </p:nvPr>
        </p:nvSpPr>
        <p:spPr/>
        <p:txBody>
          <a:bodyPr/>
          <a:lstStyle/>
          <a:p>
            <a:fld id="{DF5EA597-D671-40E4-B0A9-DB87D029A054}"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http://www.star.nesdis.noaa.gov/smcd/spb/wyu/OMPS/Toz/Gome2/2012/11.2012/Gome2_20121129_aitoff.png"/>
          <p:cNvPicPr>
            <a:picLocks noChangeAspect="1" noChangeArrowheads="1"/>
          </p:cNvPicPr>
          <p:nvPr/>
        </p:nvPicPr>
        <p:blipFill>
          <a:blip r:embed="rId3" cstate="print"/>
          <a:srcRect/>
          <a:stretch>
            <a:fillRect/>
          </a:stretch>
        </p:blipFill>
        <p:spPr bwMode="auto">
          <a:xfrm>
            <a:off x="609600" y="762000"/>
            <a:ext cx="8077200" cy="6057900"/>
          </a:xfrm>
          <a:prstGeom prst="rect">
            <a:avLst/>
          </a:prstGeom>
          <a:noFill/>
        </p:spPr>
      </p:pic>
      <p:sp>
        <p:nvSpPr>
          <p:cNvPr id="5" name="Title 1"/>
          <p:cNvSpPr txBox="1">
            <a:spLocks/>
          </p:cNvSpPr>
          <p:nvPr/>
        </p:nvSpPr>
        <p:spPr>
          <a:xfrm>
            <a:off x="0" y="0"/>
            <a:ext cx="9144000" cy="609600"/>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Sample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MetOp</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 GOME-2 Total Ozone Map</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DF5EA597-D671-40E4-B0A9-DB87D029A054}"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www.star.nesdis.noaa.gov/smcd/spb/wyu/OMPS/Toz/v8/o3/2012/11.2012/O3_V8_20121129_aitoff.png"/>
          <p:cNvPicPr>
            <a:picLocks noChangeAspect="1" noChangeArrowheads="1"/>
          </p:cNvPicPr>
          <p:nvPr/>
        </p:nvPicPr>
        <p:blipFill>
          <a:blip r:embed="rId3" cstate="print"/>
          <a:srcRect/>
          <a:stretch>
            <a:fillRect/>
          </a:stretch>
        </p:blipFill>
        <p:spPr bwMode="auto">
          <a:xfrm>
            <a:off x="609600" y="762000"/>
            <a:ext cx="8001000" cy="6096000"/>
          </a:xfrm>
          <a:prstGeom prst="rect">
            <a:avLst/>
          </a:prstGeom>
          <a:noFill/>
        </p:spPr>
      </p:pic>
      <p:sp>
        <p:nvSpPr>
          <p:cNvPr id="5" name="Title 1"/>
          <p:cNvSpPr>
            <a:spLocks noGrp="1"/>
          </p:cNvSpPr>
          <p:nvPr>
            <p:ph type="title"/>
          </p:nvPr>
        </p:nvSpPr>
        <p:spPr>
          <a:xfrm>
            <a:off x="304800" y="0"/>
            <a:ext cx="8229600" cy="609600"/>
          </a:xfrm>
        </p:spPr>
        <p:txBody>
          <a:bodyPr>
            <a:normAutofit fontScale="90000"/>
          </a:bodyPr>
          <a:lstStyle/>
          <a:p>
            <a:r>
              <a:rPr lang="en-US" dirty="0" smtClean="0"/>
              <a:t>Sample OMPS V8TOZ Total Ozone Map</a:t>
            </a:r>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OMPS Fundamentals</a:t>
            </a:r>
            <a:endParaRPr lang="en-US" dirty="0"/>
          </a:p>
        </p:txBody>
      </p:sp>
      <p:sp>
        <p:nvSpPr>
          <p:cNvPr id="4" name="Rectangle 3"/>
          <p:cNvSpPr/>
          <p:nvPr/>
        </p:nvSpPr>
        <p:spPr>
          <a:xfrm>
            <a:off x="228600" y="609600"/>
            <a:ext cx="8534400" cy="5656933"/>
          </a:xfrm>
          <a:prstGeom prst="rect">
            <a:avLst/>
          </a:prstGeom>
        </p:spPr>
        <p:txBody>
          <a:bodyPr wrap="square">
            <a:spAutoFit/>
          </a:bodyPr>
          <a:lstStyle/>
          <a:p>
            <a:pPr defTabSz="4806950">
              <a:spcBef>
                <a:spcPct val="20000"/>
              </a:spcBef>
              <a:defRPr/>
            </a:pPr>
            <a:r>
              <a:rPr lang="en-US" sz="1600" b="1" kern="0" dirty="0" smtClean="0">
                <a:latin typeface="Times New Roman" pitchFamily="18" charset="0"/>
                <a:cs typeface="Times New Roman" pitchFamily="18" charset="0"/>
              </a:rPr>
              <a:t>NOAA, through the Joint Polar Satellite System (JPSS) program, in partnership with National Aeronautical Space Administration (NASA), launched the </a:t>
            </a:r>
            <a:r>
              <a:rPr lang="en-US" sz="1600" b="1" kern="0" dirty="0" err="1" smtClean="0">
                <a:latin typeface="Times New Roman" pitchFamily="18" charset="0"/>
                <a:cs typeface="Times New Roman" pitchFamily="18" charset="0"/>
              </a:rPr>
              <a:t>Suomi</a:t>
            </a:r>
            <a:r>
              <a:rPr lang="en-US" sz="1600" b="1" kern="0" dirty="0" smtClean="0">
                <a:latin typeface="Times New Roman" pitchFamily="18" charset="0"/>
                <a:cs typeface="Times New Roman" pitchFamily="18" charset="0"/>
              </a:rPr>
              <a:t> National Polar-orbiting Partnership (</a:t>
            </a:r>
            <a:r>
              <a:rPr lang="en-US" sz="1600" b="1" kern="0" dirty="0" err="1" smtClean="0">
                <a:latin typeface="Times New Roman" pitchFamily="18" charset="0"/>
                <a:cs typeface="Times New Roman" pitchFamily="18" charset="0"/>
              </a:rPr>
              <a:t>Suomi</a:t>
            </a:r>
            <a:r>
              <a:rPr lang="en-US" sz="1600" b="1" kern="0" dirty="0" smtClean="0">
                <a:latin typeface="Times New Roman" pitchFamily="18" charset="0"/>
                <a:cs typeface="Times New Roman" pitchFamily="18" charset="0"/>
              </a:rPr>
              <a:t> NPP) satellite on October 28, 2011. The Ozone Mapping and Profiler Suite (OMPS) consists of two telescopes feeding three detectors measuring solar radiance scattered by the Earth's atmosphere and solar irradiance by using diffusers. The measurements are used to generate estimates of total column ozone and vertical ozone profiles. </a:t>
            </a:r>
          </a:p>
          <a:p>
            <a:pPr defTabSz="4806950">
              <a:spcBef>
                <a:spcPct val="20000"/>
              </a:spcBef>
              <a:defRPr/>
            </a:pPr>
            <a:r>
              <a:rPr lang="en-GB" sz="1600" b="1" dirty="0" smtClean="0">
                <a:latin typeface="Times New Roman" pitchFamily="18" charset="0"/>
                <a:cs typeface="Times New Roman" pitchFamily="18" charset="0"/>
              </a:rPr>
              <a:t>The nadir </a:t>
            </a:r>
            <a:r>
              <a:rPr lang="en-GB" sz="1600" b="1" dirty="0" err="1" smtClean="0">
                <a:latin typeface="Times New Roman" pitchFamily="18" charset="0"/>
                <a:cs typeface="Times New Roman" pitchFamily="18" charset="0"/>
              </a:rPr>
              <a:t>mapper</a:t>
            </a:r>
            <a:r>
              <a:rPr lang="en-GB" sz="1600" b="1" dirty="0" smtClean="0">
                <a:latin typeface="Times New Roman" pitchFamily="18" charset="0"/>
                <a:cs typeface="Times New Roman" pitchFamily="18" charset="0"/>
              </a:rPr>
              <a:t> (total column) sensor uses a single grating monochromator and a CCD array detector to make measurements every 0.42 nm from 300 nm to 380 nm with 1.0-nm resolution. It has a 110° cross-track FOV and 0.27° along-track slit width FOV.  The measurements are currently combined into 35 cross-track bins: 3.35° (50 km) at nadir, and 2.84° at ±55°.  The resolution is 50 km along-track at nadir, with a 7.6-second reporting period.  The instrument is capable of making measurements with much better horizontal resolution.</a:t>
            </a:r>
          </a:p>
          <a:p>
            <a:pPr defTabSz="4806950">
              <a:spcBef>
                <a:spcPct val="20000"/>
              </a:spcBef>
              <a:defRPr/>
            </a:pPr>
            <a:r>
              <a:rPr lang="en-GB" sz="1600" b="1" dirty="0" smtClean="0">
                <a:latin typeface="Times New Roman" pitchFamily="18" charset="0"/>
                <a:cs typeface="Times New Roman" pitchFamily="18" charset="0"/>
              </a:rPr>
              <a:t>The nadir profiler sensor uses a double monochromator and a CCD array detector to make measurements every 0.42 nm from 250 nm to 310 nm with 1.0-nm resolution. It has a 16.6° cross-track FOV, 0.26° along-track slit width.  The current reporting period is 38 seconds giving it a 250 km x 250 km cell size collocated with the five central total column cells. </a:t>
            </a:r>
          </a:p>
          <a:p>
            <a:pPr defTabSz="4806950">
              <a:spcBef>
                <a:spcPct val="20000"/>
              </a:spcBef>
              <a:defRPr/>
            </a:pPr>
            <a:r>
              <a:rPr lang="en-GB" sz="1600" b="1" dirty="0" smtClean="0">
                <a:latin typeface="Times New Roman" pitchFamily="18" charset="0"/>
                <a:cs typeface="Times New Roman" pitchFamily="18" charset="0"/>
              </a:rPr>
              <a:t>The limb profiler sensor is a prism spectrometer with spectral coverage from 290 nm to 1000 nm. It has three slits separated by 4.25° with a 19-second reporting period that equates to 125 km along-track motion. The slits have 112 km (1.95°) vertical FOVs equating to 0 to 60 km coverage at the limb, plus offsets for pointing uncertainty, orbital variation, and Earth oblateness. The CCD array detector provides measurements every 1.1 km with 2.1-km vertical resolution. The products for the Limb Profiler are not discussed here.</a:t>
            </a:r>
          </a:p>
        </p:txBody>
      </p:sp>
      <p:sp>
        <p:nvSpPr>
          <p:cNvPr id="5" name="Slide Number Placeholder 4"/>
          <p:cNvSpPr>
            <a:spLocks noGrp="1"/>
          </p:cNvSpPr>
          <p:nvPr>
            <p:ph type="sldNum" sz="quarter" idx="12"/>
          </p:nvPr>
        </p:nvSpPr>
        <p:spPr/>
        <p:txBody>
          <a:bodyPr/>
          <a:lstStyle/>
          <a:p>
            <a:fld id="{DF5EA597-D671-40E4-B0A9-DB87D029A054}"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Time Series of Equatorial Pacific zonal means for INCTO and OOTCO versus other satellite measurements</a:t>
            </a:r>
            <a:endParaRPr lang="en-US" sz="2800"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The next two slides show time series of zonal means for ozone estimates from NOAA-18 and </a:t>
            </a:r>
            <a:r>
              <a:rPr lang="en-US" dirty="0" smtClean="0">
                <a:solidFill>
                  <a:srgbClr val="8BFC6C"/>
                </a:solidFill>
              </a:rPr>
              <a:t>NOAA-19</a:t>
            </a:r>
            <a:r>
              <a:rPr lang="en-US" dirty="0" smtClean="0"/>
              <a:t> SBUV/2, </a:t>
            </a:r>
            <a:r>
              <a:rPr lang="en-US" dirty="0" err="1" smtClean="0"/>
              <a:t>MetOp</a:t>
            </a:r>
            <a:r>
              <a:rPr lang="en-US" dirty="0" smtClean="0"/>
              <a:t>-A </a:t>
            </a:r>
            <a:r>
              <a:rPr lang="en-US" dirty="0" smtClean="0">
                <a:solidFill>
                  <a:srgbClr val="575DD3"/>
                </a:solidFill>
              </a:rPr>
              <a:t>GOME-2</a:t>
            </a:r>
            <a:r>
              <a:rPr lang="en-US" dirty="0" smtClean="0"/>
              <a:t>, NASA EOS Aura </a:t>
            </a:r>
            <a:r>
              <a:rPr lang="en-US" dirty="0" smtClean="0">
                <a:solidFill>
                  <a:srgbClr val="FFFF00"/>
                </a:solidFill>
              </a:rPr>
              <a:t>OMI</a:t>
            </a:r>
            <a:r>
              <a:rPr lang="en-US" dirty="0" smtClean="0"/>
              <a:t> and JPSS S-NPP OMPS </a:t>
            </a:r>
            <a:r>
              <a:rPr lang="en-US" dirty="0" smtClean="0">
                <a:solidFill>
                  <a:srgbClr val="00B0F0"/>
                </a:solidFill>
              </a:rPr>
              <a:t>INCTO</a:t>
            </a:r>
            <a:r>
              <a:rPr lang="en-US" dirty="0" smtClean="0"/>
              <a:t>, </a:t>
            </a:r>
            <a:r>
              <a:rPr lang="en-US" dirty="0" smtClean="0">
                <a:solidFill>
                  <a:srgbClr val="FFC000"/>
                </a:solidFill>
              </a:rPr>
              <a:t>OOTCO</a:t>
            </a:r>
            <a:r>
              <a:rPr lang="en-US" dirty="0" smtClean="0"/>
              <a:t> and </a:t>
            </a:r>
            <a:r>
              <a:rPr lang="en-US" dirty="0" smtClean="0">
                <a:solidFill>
                  <a:srgbClr val="FF0000"/>
                </a:solidFill>
              </a:rPr>
              <a:t>V8</a:t>
            </a:r>
            <a:r>
              <a:rPr lang="en-US" dirty="0" smtClean="0"/>
              <a:t>. The SBUV/2 and GOME-2 estimates are from Version 8 algorithms. The GOME-2 has not been adjusted for known degradation in the scan mirror.</a:t>
            </a:r>
          </a:p>
          <a:p>
            <a:r>
              <a:rPr lang="en-US" dirty="0" smtClean="0"/>
              <a:t>The figure on the first slides shows a bias of ~3% between the OMPS and SBUV/2 products. This is just below the accuracy performance limit.</a:t>
            </a:r>
          </a:p>
          <a:p>
            <a:r>
              <a:rPr lang="en-US" dirty="0" smtClean="0"/>
              <a:t>The second figure shows that the OOTCO product drop down in the middle of October after the change from using the VIIRS cloud fraction.</a:t>
            </a:r>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S.3OMPS.OMI.SBUV1819.Gome2.tropics.TO.png"/>
          <p:cNvPicPr>
            <a:picLocks noChangeAspect="1"/>
          </p:cNvPicPr>
          <p:nvPr/>
        </p:nvPicPr>
        <p:blipFill>
          <a:blip r:embed="rId2" cstate="print">
            <a:lum bright="-10000" contrast="40000"/>
          </a:blip>
          <a:srcRect l="4004" t="3180" r="3904" b="3551"/>
          <a:stretch>
            <a:fillRect/>
          </a:stretch>
        </p:blipFill>
        <p:spPr>
          <a:xfrm>
            <a:off x="152400" y="381000"/>
            <a:ext cx="8763000" cy="6477000"/>
          </a:xfrm>
          <a:prstGeom prst="rect">
            <a:avLst/>
          </a:prstGeom>
        </p:spPr>
      </p:pic>
      <p:sp>
        <p:nvSpPr>
          <p:cNvPr id="4" name="TextBox 3"/>
          <p:cNvSpPr txBox="1"/>
          <p:nvPr/>
        </p:nvSpPr>
        <p:spPr>
          <a:xfrm>
            <a:off x="76200" y="0"/>
            <a:ext cx="9120767" cy="523220"/>
          </a:xfrm>
          <a:prstGeom prst="rect">
            <a:avLst/>
          </a:prstGeom>
          <a:noFill/>
        </p:spPr>
        <p:txBody>
          <a:bodyPr wrap="none" rtlCol="0">
            <a:spAutoFit/>
          </a:bodyPr>
          <a:lstStyle/>
          <a:p>
            <a:r>
              <a:rPr lang="en-US" sz="2800" dirty="0" smtClean="0"/>
              <a:t>Time series of daily zonal mean ozone for Pacific Box for 2012</a:t>
            </a:r>
            <a:endParaRPr lang="en-US" sz="2800" dirty="0"/>
          </a:p>
        </p:txBody>
      </p:sp>
      <p:sp>
        <p:nvSpPr>
          <p:cNvPr id="41986" name="AutoShape 2" descr="https://mail-attachment.googleusercontent.com/attachment/?ui=2&amp;ik=cc18e36ed4&amp;view=att&amp;th=13c642bf7d9f9f64&amp;attid=0.1&amp;disp=inline&amp;safe=1&amp;zw&amp;saduie=AG9B_P8dgiGNjsRq4knU9aMoVWYh&amp;sadet=1358890498612&amp;sads=ug1B2xf4zUm3U-nfndrGSDOZz5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http://www.star.nesdis.noaa.gov/smcd/spb/wyu/OMPS/comparison/CM.OMPSV8InctoOotco.SBUV1819.Gome2.tropics.TO.10.2012.png"/>
          <p:cNvPicPr>
            <a:picLocks noChangeAspect="1" noChangeArrowheads="1"/>
          </p:cNvPicPr>
          <p:nvPr/>
        </p:nvPicPr>
        <p:blipFill>
          <a:blip r:embed="rId3" cstate="print">
            <a:lum bright="-20000" contrast="40000"/>
          </a:blip>
          <a:srcRect/>
          <a:stretch>
            <a:fillRect/>
          </a:stretch>
        </p:blipFill>
        <p:spPr bwMode="auto">
          <a:xfrm>
            <a:off x="152400" y="228600"/>
            <a:ext cx="8701086" cy="6629400"/>
          </a:xfrm>
          <a:prstGeom prst="rect">
            <a:avLst/>
          </a:prstGeom>
          <a:noFill/>
        </p:spPr>
      </p:pic>
      <p:sp>
        <p:nvSpPr>
          <p:cNvPr id="5" name="TextBox 4"/>
          <p:cNvSpPr txBox="1"/>
          <p:nvPr/>
        </p:nvSpPr>
        <p:spPr>
          <a:xfrm>
            <a:off x="-44926" y="0"/>
            <a:ext cx="9188926" cy="523220"/>
          </a:xfrm>
          <a:prstGeom prst="rect">
            <a:avLst/>
          </a:prstGeom>
          <a:noFill/>
        </p:spPr>
        <p:txBody>
          <a:bodyPr wrap="none" rtlCol="0">
            <a:spAutoFit/>
          </a:bodyPr>
          <a:lstStyle/>
          <a:p>
            <a:r>
              <a:rPr lang="en-US" sz="2800" dirty="0" smtClean="0"/>
              <a:t>Time series of daily zonal mean ozone Pacific Box for October</a:t>
            </a:r>
            <a:endParaRPr lang="en-US" sz="2800"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9" name="AutoShape 5"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http://www.star.nesdis.noaa.gov/smcd/spb/wyu/OMPS/comparison/CM.OMPSV8InctoOotco.SBUV1819.Gome2.tropics.TO.10.2012.png"/>
          <p:cNvPicPr>
            <a:picLocks noChangeAspect="1" noChangeArrowheads="1"/>
          </p:cNvPicPr>
          <p:nvPr/>
        </p:nvPicPr>
        <p:blipFill>
          <a:blip r:embed="rId2" cstate="print">
            <a:lum bright="10000" contrast="-10000"/>
          </a:blip>
          <a:srcRect/>
          <a:stretch>
            <a:fillRect/>
          </a:stretch>
        </p:blipFill>
        <p:spPr bwMode="auto">
          <a:xfrm>
            <a:off x="457200" y="381000"/>
            <a:ext cx="8001000" cy="6096001"/>
          </a:xfrm>
          <a:prstGeom prst="rect">
            <a:avLst/>
          </a:prstGeom>
          <a:noFill/>
        </p:spPr>
      </p:pic>
      <p:sp>
        <p:nvSpPr>
          <p:cNvPr id="5" name="Slide Number Placeholder 4"/>
          <p:cNvSpPr>
            <a:spLocks noGrp="1"/>
          </p:cNvSpPr>
          <p:nvPr>
            <p:ph type="sldNum" sz="quarter" idx="12"/>
          </p:nvPr>
        </p:nvSpPr>
        <p:spPr/>
        <p:txBody>
          <a:bodyPr/>
          <a:lstStyle/>
          <a:p>
            <a:fld id="{DF5EA597-D671-40E4-B0A9-DB87D029A054}"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Effective Reflectivity Map for INCTO</a:t>
            </a:r>
            <a:endParaRPr lang="en-US" dirty="0"/>
          </a:p>
        </p:txBody>
      </p:sp>
      <p:sp>
        <p:nvSpPr>
          <p:cNvPr id="3" name="Content Placeholder 2"/>
          <p:cNvSpPr>
            <a:spLocks noGrp="1"/>
          </p:cNvSpPr>
          <p:nvPr>
            <p:ph idx="1"/>
          </p:nvPr>
        </p:nvSpPr>
        <p:spPr>
          <a:xfrm>
            <a:off x="0" y="685800"/>
            <a:ext cx="8839200" cy="5715000"/>
          </a:xfrm>
        </p:spPr>
        <p:txBody>
          <a:bodyPr>
            <a:normAutofit fontScale="85000" lnSpcReduction="10000"/>
          </a:bodyPr>
          <a:lstStyle/>
          <a:p>
            <a:pPr marL="0" indent="0">
              <a:lnSpc>
                <a:spcPct val="120000"/>
              </a:lnSpc>
              <a:spcBef>
                <a:spcPts val="0"/>
              </a:spcBef>
              <a:buNone/>
            </a:pPr>
            <a:r>
              <a:rPr lang="en-US" dirty="0" smtClean="0"/>
              <a:t>The false color daily map (Nov 29, 2012) of Effective Reflectivity on the next slide shows the expected distribution of global values for November with high values over Greenland and low values over desert regions. </a:t>
            </a:r>
          </a:p>
          <a:p>
            <a:pPr marL="0" indent="0">
              <a:lnSpc>
                <a:spcPct val="120000"/>
              </a:lnSpc>
              <a:spcBef>
                <a:spcPts val="0"/>
              </a:spcBef>
              <a:buNone/>
            </a:pPr>
            <a:r>
              <a:rPr lang="en-US" dirty="0" smtClean="0"/>
              <a:t>Bands of clouds are also evident. For example, there is a </a:t>
            </a:r>
          </a:p>
          <a:p>
            <a:pPr marL="0" indent="0">
              <a:lnSpc>
                <a:spcPct val="120000"/>
              </a:lnSpc>
              <a:spcBef>
                <a:spcPts val="0"/>
              </a:spcBef>
              <a:buNone/>
            </a:pPr>
            <a:r>
              <a:rPr lang="en-US" dirty="0" smtClean="0"/>
              <a:t>feature in the western Atlantic running parallel to</a:t>
            </a:r>
          </a:p>
          <a:p>
            <a:pPr marL="0" indent="0">
              <a:lnSpc>
                <a:spcPct val="120000"/>
              </a:lnSpc>
              <a:spcBef>
                <a:spcPts val="0"/>
              </a:spcBef>
              <a:buNone/>
            </a:pPr>
            <a:r>
              <a:rPr lang="en-US" dirty="0" smtClean="0"/>
              <a:t>The US coastline. The OMI UV</a:t>
            </a:r>
          </a:p>
          <a:p>
            <a:pPr marL="0" indent="0">
              <a:lnSpc>
                <a:spcPct val="120000"/>
              </a:lnSpc>
              <a:spcBef>
                <a:spcPts val="0"/>
              </a:spcBef>
              <a:buNone/>
            </a:pPr>
            <a:r>
              <a:rPr lang="en-US" dirty="0" smtClean="0"/>
              <a:t>Cloud Fraction for the same</a:t>
            </a:r>
          </a:p>
          <a:p>
            <a:pPr marL="0" indent="0">
              <a:lnSpc>
                <a:spcPct val="120000"/>
              </a:lnSpc>
              <a:spcBef>
                <a:spcPts val="0"/>
              </a:spcBef>
              <a:buNone/>
            </a:pPr>
            <a:r>
              <a:rPr lang="en-US" dirty="0" smtClean="0"/>
              <a:t>day is given to the right. </a:t>
            </a:r>
          </a:p>
          <a:p>
            <a:pPr marL="0" indent="0">
              <a:lnSpc>
                <a:spcPct val="120000"/>
              </a:lnSpc>
              <a:spcBef>
                <a:spcPts val="0"/>
              </a:spcBef>
              <a:buNone/>
            </a:pPr>
            <a:r>
              <a:rPr lang="en-US" dirty="0" smtClean="0"/>
              <a:t>Clouds are found in consistent </a:t>
            </a:r>
          </a:p>
          <a:p>
            <a:pPr marL="0" indent="0">
              <a:lnSpc>
                <a:spcPct val="120000"/>
              </a:lnSpc>
              <a:spcBef>
                <a:spcPts val="0"/>
              </a:spcBef>
              <a:buNone/>
            </a:pPr>
            <a:r>
              <a:rPr lang="en-US" dirty="0" smtClean="0"/>
              <a:t>locations between the two </a:t>
            </a:r>
          </a:p>
          <a:p>
            <a:pPr marL="0" indent="0">
              <a:lnSpc>
                <a:spcPct val="120000"/>
              </a:lnSpc>
              <a:spcBef>
                <a:spcPts val="0"/>
              </a:spcBef>
              <a:buNone/>
            </a:pPr>
            <a:r>
              <a:rPr lang="en-US" dirty="0" smtClean="0"/>
              <a:t>maps. </a:t>
            </a:r>
          </a:p>
          <a:p>
            <a:pPr>
              <a:buNone/>
            </a:pPr>
            <a:endParaRPr lang="en-US" dirty="0" smtClean="0"/>
          </a:p>
        </p:txBody>
      </p:sp>
      <p:pic>
        <p:nvPicPr>
          <p:cNvPr id="5" name="Picture 4" descr="IM_rdclf_omi_20121129.png"/>
          <p:cNvPicPr>
            <a:picLocks noChangeAspect="1"/>
          </p:cNvPicPr>
          <p:nvPr/>
        </p:nvPicPr>
        <p:blipFill>
          <a:blip r:embed="rId3" cstate="print"/>
          <a:stretch>
            <a:fillRect/>
          </a:stretch>
        </p:blipFill>
        <p:spPr>
          <a:xfrm>
            <a:off x="4876800" y="3505200"/>
            <a:ext cx="4064000" cy="3048000"/>
          </a:xfrm>
          <a:prstGeom prst="rect">
            <a:avLst/>
          </a:prstGeom>
        </p:spPr>
      </p:pic>
      <p:sp>
        <p:nvSpPr>
          <p:cNvPr id="6" name="Slide Number Placeholder 5"/>
          <p:cNvSpPr>
            <a:spLocks noGrp="1"/>
          </p:cNvSpPr>
          <p:nvPr>
            <p:ph type="sldNum" sz="quarter" idx="12"/>
          </p:nvPr>
        </p:nvSpPr>
        <p:spPr/>
        <p:txBody>
          <a:bodyPr/>
          <a:lstStyle/>
          <a:p>
            <a:fld id="{DF5EA597-D671-40E4-B0A9-DB87D029A054}"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09600"/>
          </a:xfrm>
        </p:spPr>
        <p:txBody>
          <a:bodyPr>
            <a:normAutofit fontScale="90000"/>
          </a:bodyPr>
          <a:lstStyle/>
          <a:p>
            <a:r>
              <a:rPr lang="en-US" dirty="0" smtClean="0"/>
              <a:t>Sample INCTO Effective Reflectivity Map</a:t>
            </a:r>
            <a:endParaRPr lang="en-US" dirty="0"/>
          </a:p>
        </p:txBody>
      </p:sp>
      <p:pic>
        <p:nvPicPr>
          <p:cNvPr id="35842" name="Picture 2" descr="http://www.star.nesdis.noaa.gov/smcd/spb/wyu/OMPS/Toz/incto/ref/11.2012/Ref_INCTO_20121129_aitoff.png"/>
          <p:cNvPicPr>
            <a:picLocks noChangeAspect="1" noChangeArrowheads="1"/>
          </p:cNvPicPr>
          <p:nvPr/>
        </p:nvPicPr>
        <p:blipFill>
          <a:blip r:embed="rId3" cstate="print"/>
          <a:srcRect/>
          <a:stretch>
            <a:fillRect/>
          </a:stretch>
        </p:blipFill>
        <p:spPr bwMode="auto">
          <a:xfrm>
            <a:off x="609600" y="761999"/>
            <a:ext cx="8001000" cy="6096001"/>
          </a:xfrm>
          <a:prstGeom prst="rect">
            <a:avLst/>
          </a:prstGeom>
          <a:noFill/>
        </p:spPr>
      </p:pic>
      <p:sp>
        <p:nvSpPr>
          <p:cNvPr id="4" name="Slide Number Placeholder 3"/>
          <p:cNvSpPr>
            <a:spLocks noGrp="1"/>
          </p:cNvSpPr>
          <p:nvPr>
            <p:ph type="sldNum" sz="quarter" idx="12"/>
          </p:nvPr>
        </p:nvSpPr>
        <p:spPr/>
        <p:txBody>
          <a:bodyPr/>
          <a:lstStyle/>
          <a:p>
            <a:fld id="{DF5EA597-D671-40E4-B0A9-DB87D029A054}"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09600"/>
          </a:xfrm>
        </p:spPr>
        <p:txBody>
          <a:bodyPr>
            <a:normAutofit fontScale="90000"/>
          </a:bodyPr>
          <a:lstStyle/>
          <a:p>
            <a:r>
              <a:rPr lang="en-US" dirty="0" smtClean="0"/>
              <a:t>Sample OOTCO Effective Reflectivity Map</a:t>
            </a:r>
            <a:endParaRPr lang="en-US" dirty="0"/>
          </a:p>
        </p:txBody>
      </p:sp>
      <p:pic>
        <p:nvPicPr>
          <p:cNvPr id="32772" name="Picture 4" descr="http://www.star.nesdis.noaa.gov/smcd/spb/wyu/OMPS/Toz/ootco/ref/11.2012/Ref_OOTCO_20121129_aitoff.png"/>
          <p:cNvPicPr>
            <a:picLocks noChangeAspect="1" noChangeArrowheads="1"/>
          </p:cNvPicPr>
          <p:nvPr/>
        </p:nvPicPr>
        <p:blipFill>
          <a:blip r:embed="rId3" cstate="print"/>
          <a:srcRect/>
          <a:stretch>
            <a:fillRect/>
          </a:stretch>
        </p:blipFill>
        <p:spPr bwMode="auto">
          <a:xfrm>
            <a:off x="609600" y="761999"/>
            <a:ext cx="8001000" cy="6096001"/>
          </a:xfrm>
          <a:prstGeom prst="rect">
            <a:avLst/>
          </a:prstGeom>
          <a:noFill/>
        </p:spPr>
      </p:pic>
      <p:sp>
        <p:nvSpPr>
          <p:cNvPr id="5" name="Slide Number Placeholder 4"/>
          <p:cNvSpPr>
            <a:spLocks noGrp="1"/>
          </p:cNvSpPr>
          <p:nvPr>
            <p:ph type="sldNum" sz="quarter" idx="12"/>
          </p:nvPr>
        </p:nvSpPr>
        <p:spPr/>
        <p:txBody>
          <a:bodyPr/>
          <a:lstStyle/>
          <a:p>
            <a:fld id="{DF5EA597-D671-40E4-B0A9-DB87D029A054}"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_aersl_omi_20121129.png"/>
          <p:cNvPicPr>
            <a:picLocks noChangeAspect="1"/>
          </p:cNvPicPr>
          <p:nvPr/>
        </p:nvPicPr>
        <p:blipFill>
          <a:blip r:embed="rId3" cstate="print"/>
          <a:stretch>
            <a:fillRect/>
          </a:stretch>
        </p:blipFill>
        <p:spPr>
          <a:xfrm>
            <a:off x="4419600" y="3352800"/>
            <a:ext cx="4724400" cy="3276600"/>
          </a:xfrm>
          <a:prstGeom prst="rect">
            <a:avLst/>
          </a:prstGeom>
        </p:spPr>
      </p:pic>
      <p:sp>
        <p:nvSpPr>
          <p:cNvPr id="2" name="Title 1"/>
          <p:cNvSpPr>
            <a:spLocks noGrp="1"/>
          </p:cNvSpPr>
          <p:nvPr>
            <p:ph type="title"/>
          </p:nvPr>
        </p:nvSpPr>
        <p:spPr>
          <a:xfrm>
            <a:off x="457200" y="76200"/>
            <a:ext cx="8229600" cy="639762"/>
          </a:xfrm>
        </p:spPr>
        <p:txBody>
          <a:bodyPr>
            <a:normAutofit fontScale="90000"/>
          </a:bodyPr>
          <a:lstStyle/>
          <a:p>
            <a:r>
              <a:rPr lang="en-US" dirty="0" smtClean="0"/>
              <a:t>Aerosol Index Map for INCTO</a:t>
            </a:r>
            <a:endParaRPr lang="en-US" dirty="0"/>
          </a:p>
        </p:txBody>
      </p:sp>
      <p:sp>
        <p:nvSpPr>
          <p:cNvPr id="3" name="Content Placeholder 2"/>
          <p:cNvSpPr>
            <a:spLocks noGrp="1"/>
          </p:cNvSpPr>
          <p:nvPr>
            <p:ph idx="1"/>
          </p:nvPr>
        </p:nvSpPr>
        <p:spPr>
          <a:xfrm>
            <a:off x="152400" y="1066801"/>
            <a:ext cx="8610600" cy="5334000"/>
          </a:xfrm>
        </p:spPr>
        <p:txBody>
          <a:bodyPr>
            <a:normAutofit fontScale="92500" lnSpcReduction="20000"/>
          </a:bodyPr>
          <a:lstStyle/>
          <a:p>
            <a:pPr marL="0" indent="0">
              <a:lnSpc>
                <a:spcPct val="120000"/>
              </a:lnSpc>
              <a:spcBef>
                <a:spcPts val="0"/>
              </a:spcBef>
              <a:buNone/>
            </a:pPr>
            <a:r>
              <a:rPr lang="en-US" dirty="0" smtClean="0"/>
              <a:t>The false color daily map (Nov 29, 2012) of Aerosol Index on the next slide shows the expected distribution of global aerosol with high values over Northern Africa and the Middle East due to desert dust. The North-South bands evident along the</a:t>
            </a:r>
          </a:p>
          <a:p>
            <a:pPr marL="0" indent="0">
              <a:lnSpc>
                <a:spcPct val="120000"/>
              </a:lnSpc>
              <a:spcBef>
                <a:spcPts val="0"/>
              </a:spcBef>
              <a:buNone/>
            </a:pPr>
            <a:r>
              <a:rPr lang="en-US" dirty="0" smtClean="0"/>
              <a:t>the eastern side of each orbit</a:t>
            </a:r>
          </a:p>
          <a:p>
            <a:pPr marL="0" indent="0">
              <a:lnSpc>
                <a:spcPct val="120000"/>
              </a:lnSpc>
              <a:spcBef>
                <a:spcPts val="0"/>
              </a:spcBef>
              <a:buNone/>
            </a:pPr>
            <a:r>
              <a:rPr lang="en-US" dirty="0" smtClean="0"/>
              <a:t>are caused by cross-track </a:t>
            </a:r>
          </a:p>
          <a:p>
            <a:pPr marL="0" indent="0">
              <a:lnSpc>
                <a:spcPct val="120000"/>
              </a:lnSpc>
              <a:spcBef>
                <a:spcPts val="0"/>
              </a:spcBef>
              <a:buNone/>
            </a:pPr>
            <a:r>
              <a:rPr lang="en-US" dirty="0" smtClean="0"/>
              <a:t>bias across the 14 orbital </a:t>
            </a:r>
          </a:p>
          <a:p>
            <a:pPr marL="0" indent="0">
              <a:lnSpc>
                <a:spcPct val="120000"/>
              </a:lnSpc>
              <a:spcBef>
                <a:spcPts val="0"/>
              </a:spcBef>
              <a:buNone/>
            </a:pPr>
            <a:r>
              <a:rPr lang="en-US" dirty="0" smtClean="0"/>
              <a:t>tracks. The OMI Aerosol </a:t>
            </a:r>
          </a:p>
          <a:p>
            <a:pPr marL="0" indent="0">
              <a:lnSpc>
                <a:spcPct val="120000"/>
              </a:lnSpc>
              <a:spcBef>
                <a:spcPts val="0"/>
              </a:spcBef>
              <a:buNone/>
            </a:pPr>
            <a:r>
              <a:rPr lang="en-US" dirty="0" smtClean="0"/>
              <a:t>Index for the same</a:t>
            </a:r>
          </a:p>
          <a:p>
            <a:pPr marL="0" indent="0">
              <a:lnSpc>
                <a:spcPct val="120000"/>
              </a:lnSpc>
              <a:spcBef>
                <a:spcPts val="0"/>
              </a:spcBef>
              <a:buNone/>
            </a:pPr>
            <a:r>
              <a:rPr lang="en-US" dirty="0" smtClean="0"/>
              <a:t>day is given to the right.</a:t>
            </a:r>
            <a:endParaRPr lang="en-US" dirty="0"/>
          </a:p>
        </p:txBody>
      </p:sp>
      <p:sp>
        <p:nvSpPr>
          <p:cNvPr id="6" name="Slide Number Placeholder 5"/>
          <p:cNvSpPr>
            <a:spLocks noGrp="1"/>
          </p:cNvSpPr>
          <p:nvPr>
            <p:ph type="sldNum" sz="quarter" idx="12"/>
          </p:nvPr>
        </p:nvSpPr>
        <p:spPr/>
        <p:txBody>
          <a:bodyPr/>
          <a:lstStyle/>
          <a:p>
            <a:fld id="{DF5EA597-D671-40E4-B0A9-DB87D029A054}"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0"/>
            <a:ext cx="8229600" cy="609600"/>
          </a:xfrm>
        </p:spPr>
        <p:txBody>
          <a:bodyPr>
            <a:normAutofit fontScale="90000"/>
          </a:bodyPr>
          <a:lstStyle/>
          <a:p>
            <a:r>
              <a:rPr lang="en-US" dirty="0" smtClean="0"/>
              <a:t>Sample INCTO Aerosol Index Map</a:t>
            </a:r>
            <a:endParaRPr lang="en-US" dirty="0"/>
          </a:p>
        </p:txBody>
      </p:sp>
      <p:pic>
        <p:nvPicPr>
          <p:cNvPr id="28674" name="Picture 2" descr="http://www.star.nesdis.noaa.gov/smcd/spb/wyu/OMPS/Toz/incto/ai/11.2012/AI_INCTO_20121129_aitoff.png"/>
          <p:cNvPicPr>
            <a:picLocks noChangeAspect="1" noChangeArrowheads="1"/>
          </p:cNvPicPr>
          <p:nvPr/>
        </p:nvPicPr>
        <p:blipFill>
          <a:blip r:embed="rId3" cstate="print"/>
          <a:srcRect/>
          <a:stretch>
            <a:fillRect/>
          </a:stretch>
        </p:blipFill>
        <p:spPr bwMode="auto">
          <a:xfrm>
            <a:off x="457200" y="761999"/>
            <a:ext cx="8001000" cy="6096001"/>
          </a:xfrm>
          <a:prstGeom prst="rect">
            <a:avLst/>
          </a:prstGeom>
          <a:noFill/>
        </p:spPr>
      </p:pic>
      <p:sp>
        <p:nvSpPr>
          <p:cNvPr id="4" name="Slide Number Placeholder 3"/>
          <p:cNvSpPr>
            <a:spLocks noGrp="1"/>
          </p:cNvSpPr>
          <p:nvPr>
            <p:ph type="sldNum" sz="quarter" idx="12"/>
          </p:nvPr>
        </p:nvSpPr>
        <p:spPr/>
        <p:txBody>
          <a:bodyPr/>
          <a:lstStyle/>
          <a:p>
            <a:fld id="{DF5EA597-D671-40E4-B0A9-DB87D029A054}"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61794" name="Picture 2" descr="http://www.star.nesdis.noaa.gov/smcd/spb/wyu/OMPS/Toz/ootco/ai/2012/11.2012/AI_OOTCO_20121129_aitoff.png"/>
          <p:cNvPicPr>
            <a:picLocks noChangeAspect="1" noChangeArrowheads="1"/>
          </p:cNvPicPr>
          <p:nvPr/>
        </p:nvPicPr>
        <p:blipFill>
          <a:blip r:embed="rId2" cstate="print"/>
          <a:srcRect/>
          <a:stretch>
            <a:fillRect/>
          </a:stretch>
        </p:blipFill>
        <p:spPr bwMode="auto">
          <a:xfrm>
            <a:off x="457200" y="761999"/>
            <a:ext cx="8001000" cy="6096001"/>
          </a:xfrm>
          <a:prstGeom prst="rect">
            <a:avLst/>
          </a:prstGeom>
          <a:noFill/>
        </p:spPr>
      </p:pic>
      <p:sp>
        <p:nvSpPr>
          <p:cNvPr id="5" name="Title 1"/>
          <p:cNvSpPr>
            <a:spLocks noGrp="1"/>
          </p:cNvSpPr>
          <p:nvPr>
            <p:ph type="title"/>
          </p:nvPr>
        </p:nvSpPr>
        <p:spPr>
          <a:xfrm>
            <a:off x="304800" y="0"/>
            <a:ext cx="8229600" cy="609600"/>
          </a:xfrm>
        </p:spPr>
        <p:txBody>
          <a:bodyPr>
            <a:normAutofit fontScale="90000"/>
          </a:bodyPr>
          <a:lstStyle/>
          <a:p>
            <a:r>
              <a:rPr lang="en-US" dirty="0" smtClean="0"/>
              <a:t>Sample OOCTO Aerosol Index Map</a:t>
            </a:r>
            <a:endParaRPr lang="en-US" dirty="0"/>
          </a:p>
        </p:txBody>
      </p:sp>
      <p:sp>
        <p:nvSpPr>
          <p:cNvPr id="6" name="Slide Number Placeholder 5"/>
          <p:cNvSpPr>
            <a:spLocks noGrp="1"/>
          </p:cNvSpPr>
          <p:nvPr>
            <p:ph type="sldNum" sz="quarter" idx="12"/>
          </p:nvPr>
        </p:nvSpPr>
        <p:spPr/>
        <p:txBody>
          <a:bodyPr/>
          <a:lstStyle/>
          <a:p>
            <a:fld id="{DF5EA597-D671-40E4-B0A9-DB87D029A054}"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103"/>
          <p:cNvSpPr txBox="1">
            <a:spLocks noChangeArrowheads="1"/>
          </p:cNvSpPr>
          <p:nvPr/>
        </p:nvSpPr>
        <p:spPr bwMode="auto">
          <a:xfrm>
            <a:off x="598519" y="6027738"/>
            <a:ext cx="6411881" cy="830262"/>
          </a:xfrm>
          <a:prstGeom prst="rect">
            <a:avLst/>
          </a:prstGeom>
          <a:noFill/>
          <a:ln w="9525">
            <a:noFill/>
            <a:miter lim="800000"/>
            <a:headEnd/>
            <a:tailEnd/>
          </a:ln>
        </p:spPr>
        <p:txBody>
          <a:bodyPr>
            <a:spAutoFit/>
          </a:bodyPr>
          <a:lstStyle/>
          <a:p>
            <a:pPr eaLnBrk="0" hangingPunct="0"/>
            <a:r>
              <a:rPr lang="en-US" sz="2400" dirty="0">
                <a:solidFill>
                  <a:srgbClr val="000000"/>
                </a:solidFill>
                <a:latin typeface="Times New Roman" pitchFamily="18" charset="0"/>
              </a:rPr>
              <a:t>Instrument Fields of View.  Schematic from Ball Aerospace and Technology </a:t>
            </a:r>
            <a:r>
              <a:rPr lang="en-US" sz="2400">
                <a:solidFill>
                  <a:srgbClr val="000000"/>
                </a:solidFill>
                <a:latin typeface="Times New Roman" pitchFamily="18" charset="0"/>
              </a:rPr>
              <a:t>Corporation</a:t>
            </a:r>
            <a:r>
              <a:rPr lang="en-US" sz="2400" smtClean="0">
                <a:solidFill>
                  <a:srgbClr val="000000"/>
                </a:solidFill>
                <a:latin typeface="Times New Roman" pitchFamily="18" charset="0"/>
              </a:rPr>
              <a:t>. </a:t>
            </a:r>
            <a:endParaRPr lang="en-US" sz="2400" dirty="0">
              <a:solidFill>
                <a:srgbClr val="000000"/>
              </a:solidFill>
              <a:latin typeface="Times New Roman" pitchFamily="18" charset="0"/>
            </a:endParaRPr>
          </a:p>
        </p:txBody>
      </p:sp>
      <p:pic>
        <p:nvPicPr>
          <p:cNvPr id="33" name="Picture 5" descr="A9041_004b"/>
          <p:cNvPicPr>
            <a:picLocks noChangeAspect="1" noChangeArrowheads="1"/>
          </p:cNvPicPr>
          <p:nvPr/>
        </p:nvPicPr>
        <p:blipFill>
          <a:blip r:embed="rId2" cstate="print"/>
          <a:srcRect/>
          <a:stretch>
            <a:fillRect/>
          </a:stretch>
        </p:blipFill>
        <p:spPr bwMode="auto">
          <a:xfrm>
            <a:off x="381000" y="0"/>
            <a:ext cx="7435332" cy="6029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F5EA597-D671-40E4-B0A9-DB87D029A054}"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066800"/>
            <a:ext cx="8686800" cy="5638800"/>
          </a:xfrm>
        </p:spPr>
        <p:txBody>
          <a:bodyPr>
            <a:normAutofit fontScale="92500" lnSpcReduction="20000"/>
          </a:bodyPr>
          <a:lstStyle/>
          <a:p>
            <a:pPr marL="0" indent="0">
              <a:lnSpc>
                <a:spcPct val="120000"/>
              </a:lnSpc>
              <a:spcBef>
                <a:spcPts val="0"/>
              </a:spcBef>
              <a:buNone/>
            </a:pPr>
            <a:r>
              <a:rPr lang="en-US" dirty="0" smtClean="0"/>
              <a:t>The false color daily map (May 12, 2012) of Aerosol Index on the next slide shows a very variable product with reasonable values in regions with small cloud fractions reported by VIIRS (e.g., the high Aerosol Index values over Northern Africa and the Middle East, due to desert dust, where the VIIRS cloud fraction and UV cloud fraction are both close to zero) but poor performance over most of the globe where the computed effective reflectivity does not match the UV measurements. This changes starting on October 15, 2012 as shown on the better map on the preceding slide.</a:t>
            </a:r>
            <a:endParaRPr lang="en-US" dirty="0"/>
          </a:p>
        </p:txBody>
      </p:sp>
      <p:sp>
        <p:nvSpPr>
          <p:cNvPr id="5" name="Title 1"/>
          <p:cNvSpPr>
            <a:spLocks noGrp="1"/>
          </p:cNvSpPr>
          <p:nvPr>
            <p:ph type="title"/>
          </p:nvPr>
        </p:nvSpPr>
        <p:spPr>
          <a:xfrm>
            <a:off x="457200" y="76200"/>
            <a:ext cx="8229600" cy="639762"/>
          </a:xfrm>
        </p:spPr>
        <p:txBody>
          <a:bodyPr>
            <a:normAutofit fontScale="90000"/>
          </a:bodyPr>
          <a:lstStyle/>
          <a:p>
            <a:r>
              <a:rPr lang="en-US" dirty="0" smtClean="0"/>
              <a:t>Aerosol Index Map for OOTCO</a:t>
            </a:r>
            <a:endParaRPr lang="en-US" dirty="0"/>
          </a:p>
        </p:txBody>
      </p:sp>
      <p:sp>
        <p:nvSpPr>
          <p:cNvPr id="6" name="Slide Number Placeholder 5"/>
          <p:cNvSpPr>
            <a:spLocks noGrp="1"/>
          </p:cNvSpPr>
          <p:nvPr>
            <p:ph type="sldNum" sz="quarter" idx="12"/>
          </p:nvPr>
        </p:nvSpPr>
        <p:spPr/>
        <p:txBody>
          <a:bodyPr/>
          <a:lstStyle/>
          <a:p>
            <a:fld id="{DF5EA597-D671-40E4-B0A9-DB87D029A054}"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0"/>
            <a:ext cx="8229600" cy="6096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Sample OOTCO Aerosol Index Map</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AI_OOTCO_20120512_aitoff.png"/>
          <p:cNvPicPr>
            <a:picLocks noChangeAspect="1"/>
          </p:cNvPicPr>
          <p:nvPr/>
        </p:nvPicPr>
        <p:blipFill>
          <a:blip r:embed="rId3" cstate="print"/>
          <a:stretch>
            <a:fillRect/>
          </a:stretch>
        </p:blipFill>
        <p:spPr>
          <a:xfrm>
            <a:off x="609600" y="762000"/>
            <a:ext cx="8001000" cy="6096000"/>
          </a:xfrm>
          <a:prstGeom prst="rect">
            <a:avLst/>
          </a:prstGeom>
        </p:spPr>
      </p:pic>
      <p:sp>
        <p:nvSpPr>
          <p:cNvPr id="6" name="Slide Number Placeholder 5"/>
          <p:cNvSpPr>
            <a:spLocks noGrp="1"/>
          </p:cNvSpPr>
          <p:nvPr>
            <p:ph type="sldNum" sz="quarter" idx="12"/>
          </p:nvPr>
        </p:nvSpPr>
        <p:spPr/>
        <p:txBody>
          <a:bodyPr/>
          <a:lstStyle/>
          <a:p>
            <a:fld id="{DF5EA597-D671-40E4-B0A9-DB87D029A054}"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OMPS_NMSDR_othographicmap_rad_20120127_F.png"/>
          <p:cNvPicPr>
            <a:picLocks noChangeAspect="1"/>
          </p:cNvPicPr>
          <p:nvPr/>
        </p:nvPicPr>
        <p:blipFill>
          <a:blip r:embed="rId3" cstate="print"/>
          <a:srcRect l="16667" t="9619" r="17619" b="8857"/>
          <a:stretch>
            <a:fillRect/>
          </a:stretch>
        </p:blipFill>
        <p:spPr>
          <a:xfrm>
            <a:off x="45734" y="0"/>
            <a:ext cx="3943333" cy="3057533"/>
          </a:xfrm>
          <a:prstGeom prst="rect">
            <a:avLst/>
          </a:prstGeom>
        </p:spPr>
      </p:pic>
      <p:sp>
        <p:nvSpPr>
          <p:cNvPr id="11" name="Rectangle 10"/>
          <p:cNvSpPr/>
          <p:nvPr/>
        </p:nvSpPr>
        <p:spPr>
          <a:xfrm>
            <a:off x="3657600" y="0"/>
            <a:ext cx="5181600" cy="1477328"/>
          </a:xfrm>
          <a:prstGeom prst="rect">
            <a:avLst/>
          </a:prstGeom>
        </p:spPr>
        <p:txBody>
          <a:bodyPr wrap="square">
            <a:spAutoFit/>
          </a:bodyPr>
          <a:lstStyle/>
          <a:p>
            <a:r>
              <a:rPr lang="en-US" dirty="0" smtClean="0">
                <a:sym typeface="Wingdings" pitchFamily="2" charset="2"/>
              </a:rPr>
              <a:t> </a:t>
            </a:r>
            <a:r>
              <a:rPr lang="en-US" dirty="0" smtClean="0"/>
              <a:t>331-nm Channel Radiances</a:t>
            </a:r>
          </a:p>
          <a:p>
            <a:r>
              <a:rPr lang="en-US" sz="1200" dirty="0" smtClean="0"/>
              <a:t>for the first eight orbits of OMPS Nadir Mapper measurement (end of 1/26/2012 and start of 1/27/2012). This image shows the expected range of values and variations across the orbital track and with solar zenith angles at the times of the measurements. The white circle around the North Pole is the region of polar night during the Northern Hemisphere Winter. The OMPS needs scattered sunlight to make its measurements, so there are no data there.</a:t>
            </a:r>
            <a:endParaRPr lang="en-US" sz="1200" dirty="0"/>
          </a:p>
        </p:txBody>
      </p:sp>
      <p:pic>
        <p:nvPicPr>
          <p:cNvPr id="13" name="Picture 12" descr="OMPS_NMEDR_orthographicmap_intco_o3_20120127_F.png"/>
          <p:cNvPicPr>
            <a:picLocks noChangeAspect="1"/>
          </p:cNvPicPr>
          <p:nvPr/>
        </p:nvPicPr>
        <p:blipFill>
          <a:blip r:embed="rId4" cstate="print"/>
          <a:srcRect l="16667" t="9619" r="17619" b="8857"/>
          <a:stretch>
            <a:fillRect/>
          </a:stretch>
        </p:blipFill>
        <p:spPr>
          <a:xfrm>
            <a:off x="0" y="3800467"/>
            <a:ext cx="3943333" cy="3057533"/>
          </a:xfrm>
          <a:prstGeom prst="rect">
            <a:avLst/>
          </a:prstGeom>
        </p:spPr>
      </p:pic>
      <p:pic>
        <p:nvPicPr>
          <p:cNvPr id="14" name="Picture 13" descr="OMPS_NMEDR_aitoffmap_intco_reflect_20120127_F.png"/>
          <p:cNvPicPr>
            <a:picLocks noChangeAspect="1"/>
          </p:cNvPicPr>
          <p:nvPr/>
        </p:nvPicPr>
        <p:blipFill>
          <a:blip r:embed="rId5" cstate="print"/>
          <a:srcRect l="16587" t="9762" r="16746" b="8968"/>
          <a:stretch>
            <a:fillRect/>
          </a:stretch>
        </p:blipFill>
        <p:spPr>
          <a:xfrm>
            <a:off x="5143480" y="1676400"/>
            <a:ext cx="4000520" cy="3048006"/>
          </a:xfrm>
          <a:prstGeom prst="rect">
            <a:avLst/>
          </a:prstGeom>
        </p:spPr>
      </p:pic>
      <p:sp>
        <p:nvSpPr>
          <p:cNvPr id="16" name="Rectangle 15"/>
          <p:cNvSpPr/>
          <p:nvPr/>
        </p:nvSpPr>
        <p:spPr>
          <a:xfrm>
            <a:off x="3581400" y="4881027"/>
            <a:ext cx="5410200" cy="1508105"/>
          </a:xfrm>
          <a:prstGeom prst="rect">
            <a:avLst/>
          </a:prstGeom>
        </p:spPr>
        <p:txBody>
          <a:bodyPr wrap="square">
            <a:spAutoFit/>
          </a:bodyPr>
          <a:lstStyle/>
          <a:p>
            <a:pPr>
              <a:buFont typeface="Wingdings" pitchFamily="2" charset="2"/>
              <a:buChar char="ß"/>
            </a:pPr>
            <a:r>
              <a:rPr lang="en-US" dirty="0" smtClean="0"/>
              <a:t> Total Ozone</a:t>
            </a:r>
            <a:endParaRPr lang="en-US" sz="1600" dirty="0" smtClean="0"/>
          </a:p>
          <a:p>
            <a:r>
              <a:rPr lang="en-US" sz="1200" dirty="0"/>
              <a:t>f</a:t>
            </a:r>
            <a:r>
              <a:rPr lang="en-US" sz="1200" dirty="0" smtClean="0"/>
              <a:t>rom the multiple triplet retrieval algorithm first guess product in IDPS for the same eight orbits for the first pass ozone retrieval (IP product without </a:t>
            </a:r>
            <a:r>
              <a:rPr lang="en-US" sz="1200" dirty="0" err="1" smtClean="0"/>
              <a:t>CrIS</a:t>
            </a:r>
            <a:r>
              <a:rPr lang="en-US" sz="1200" dirty="0" smtClean="0"/>
              <a:t> or VIIRS information). The values show some cross track variations and are offset approximately 5% from another satellite ozone product. These uncertainty levels for preliminary products are consistent with the use of prelaunch calibration parameters and tables in the initial operational system</a:t>
            </a:r>
            <a:r>
              <a:rPr lang="en-US" sz="1400" dirty="0" smtClean="0"/>
              <a:t>.</a:t>
            </a:r>
            <a:endParaRPr lang="en-US" sz="1400" dirty="0"/>
          </a:p>
        </p:txBody>
      </p:sp>
      <p:sp>
        <p:nvSpPr>
          <p:cNvPr id="17" name="Rectangle 16"/>
          <p:cNvSpPr/>
          <p:nvPr/>
        </p:nvSpPr>
        <p:spPr>
          <a:xfrm>
            <a:off x="152400" y="2930604"/>
            <a:ext cx="5638800" cy="923330"/>
          </a:xfrm>
          <a:prstGeom prst="rect">
            <a:avLst/>
          </a:prstGeom>
        </p:spPr>
        <p:txBody>
          <a:bodyPr wrap="square">
            <a:spAutoFit/>
          </a:bodyPr>
          <a:lstStyle/>
          <a:p>
            <a:r>
              <a:rPr lang="en-US" dirty="0" smtClean="0"/>
              <a:t>			         Effective Reflectivity  </a:t>
            </a:r>
            <a:r>
              <a:rPr lang="en-US" dirty="0" smtClean="0">
                <a:sym typeface="Wingdings" pitchFamily="2" charset="2"/>
              </a:rPr>
              <a:t></a:t>
            </a:r>
            <a:endParaRPr lang="en-US" dirty="0" smtClean="0"/>
          </a:p>
          <a:p>
            <a:r>
              <a:rPr lang="en-US" sz="1200" dirty="0" smtClean="0"/>
              <a:t>from the multiple triplet retrieval algorithm in IDPS for the same eight orbits. The quantity represents the UV reflectivity of the clouds and surface in each Field-of-View.  Again, the range of values from bright clouds to dark open ocean scenes is as expected.</a:t>
            </a:r>
            <a:endParaRPr lang="en-US" sz="1200" dirty="0"/>
          </a:p>
        </p:txBody>
      </p:sp>
      <p:sp>
        <p:nvSpPr>
          <p:cNvPr id="9" name="TextBox 8"/>
          <p:cNvSpPr txBox="1"/>
          <p:nvPr/>
        </p:nvSpPr>
        <p:spPr>
          <a:xfrm>
            <a:off x="4495800" y="6477000"/>
            <a:ext cx="3604769" cy="369332"/>
          </a:xfrm>
          <a:prstGeom prst="rect">
            <a:avLst/>
          </a:prstGeom>
          <a:noFill/>
        </p:spPr>
        <p:txBody>
          <a:bodyPr wrap="none" rtlCol="0">
            <a:spAutoFit/>
          </a:bodyPr>
          <a:lstStyle/>
          <a:p>
            <a:r>
              <a:rPr lang="en-US" b="1" dirty="0" smtClean="0">
                <a:solidFill>
                  <a:srgbClr val="00B050"/>
                </a:solidFill>
              </a:rPr>
              <a:t>First Light Products are Beta Quality</a:t>
            </a:r>
            <a:endParaRPr lang="en-US" b="1" dirty="0">
              <a:solidFill>
                <a:srgbClr val="00B050"/>
              </a:solidFill>
            </a:endParaRPr>
          </a:p>
        </p:txBody>
      </p:sp>
      <p:sp>
        <p:nvSpPr>
          <p:cNvPr id="10" name="Slide Number Placeholder 9"/>
          <p:cNvSpPr>
            <a:spLocks noGrp="1"/>
          </p:cNvSpPr>
          <p:nvPr>
            <p:ph type="sldNum" sz="quarter" idx="12"/>
          </p:nvPr>
        </p:nvSpPr>
        <p:spPr/>
        <p:txBody>
          <a:bodyPr/>
          <a:lstStyle/>
          <a:p>
            <a:fld id="{DF5EA597-D671-40E4-B0A9-DB87D029A054}"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304800"/>
            <a:ext cx="9229725" cy="5257800"/>
          </a:xfrm>
          <a:prstGeom prst="rect">
            <a:avLst/>
          </a:prstGeom>
          <a:noFill/>
          <a:ln w="9525">
            <a:noFill/>
            <a:miter lim="800000"/>
            <a:headEnd/>
            <a:tailEnd/>
          </a:ln>
        </p:spPr>
      </p:pic>
      <p:sp>
        <p:nvSpPr>
          <p:cNvPr id="5" name="Rectangle 4"/>
          <p:cNvSpPr/>
          <p:nvPr/>
        </p:nvSpPr>
        <p:spPr>
          <a:xfrm>
            <a:off x="123738" y="5562600"/>
            <a:ext cx="8878596" cy="1077218"/>
          </a:xfrm>
          <a:prstGeom prst="rect">
            <a:avLst/>
          </a:prstGeom>
        </p:spPr>
        <p:txBody>
          <a:bodyPr wrap="square">
            <a:spAutoFit/>
          </a:bodyPr>
          <a:lstStyle/>
          <a:p>
            <a:r>
              <a:rPr lang="en-US" sz="1600" dirty="0" smtClean="0"/>
              <a:t>The image on the left above shows the OMPS-calculated UV effective reflectivity over the Persian Gulf region for 30 January 2012 for  a special set of high spatial resolution measurements. The image on the right is an Aqua MODIS RGB image for the same day. Comparison of the two indicate the capability of the OMPS TC sensor to identify surface features and characteristics of 5 km or less.</a:t>
            </a:r>
            <a:endParaRPr lang="en-US" sz="1600" dirty="0"/>
          </a:p>
        </p:txBody>
      </p:sp>
      <p:sp>
        <p:nvSpPr>
          <p:cNvPr id="4" name="TextBox 3"/>
          <p:cNvSpPr txBox="1"/>
          <p:nvPr/>
        </p:nvSpPr>
        <p:spPr>
          <a:xfrm>
            <a:off x="4956017" y="6625935"/>
            <a:ext cx="3461204" cy="253916"/>
          </a:xfrm>
          <a:prstGeom prst="rect">
            <a:avLst/>
          </a:prstGeom>
          <a:noFill/>
        </p:spPr>
        <p:txBody>
          <a:bodyPr wrap="none" rtlCol="0">
            <a:spAutoFit/>
          </a:bodyPr>
          <a:lstStyle/>
          <a:p>
            <a:r>
              <a:rPr lang="en-US" sz="1050" b="0" i="1" dirty="0" smtClean="0"/>
              <a:t>From a presentation by C. Seftor/NASA NPP ST(SSAI)</a:t>
            </a:r>
            <a:endParaRPr lang="en-US" sz="1050" b="0" i="1" dirty="0"/>
          </a:p>
        </p:txBody>
      </p:sp>
      <p:sp>
        <p:nvSpPr>
          <p:cNvPr id="6" name="TextBox 5"/>
          <p:cNvSpPr txBox="1"/>
          <p:nvPr/>
        </p:nvSpPr>
        <p:spPr>
          <a:xfrm>
            <a:off x="2761151" y="-76200"/>
            <a:ext cx="3258649" cy="461665"/>
          </a:xfrm>
          <a:prstGeom prst="rect">
            <a:avLst/>
          </a:prstGeom>
          <a:noFill/>
        </p:spPr>
        <p:txBody>
          <a:bodyPr wrap="none" rtlCol="0">
            <a:spAutoFit/>
          </a:bodyPr>
          <a:lstStyle/>
          <a:p>
            <a:r>
              <a:rPr lang="en-US" sz="2400" dirty="0" smtClean="0"/>
              <a:t>Geolocation Verification </a:t>
            </a:r>
            <a:endParaRPr lang="en-US" sz="2400" dirty="0"/>
          </a:p>
        </p:txBody>
      </p:sp>
      <p:sp>
        <p:nvSpPr>
          <p:cNvPr id="7" name="Slide Number Placeholder 6"/>
          <p:cNvSpPr>
            <a:spLocks noGrp="1"/>
          </p:cNvSpPr>
          <p:nvPr>
            <p:ph type="sldNum" sz="quarter" idx="12"/>
          </p:nvPr>
        </p:nvSpPr>
        <p:spPr/>
        <p:txBody>
          <a:bodyPr/>
          <a:lstStyle/>
          <a:p>
            <a:fld id="{DF5EA597-D671-40E4-B0A9-DB87D029A054}" type="slidenum">
              <a:rPr lang="en-US" smtClean="0"/>
              <a:pPr/>
              <a:t>83</a:t>
            </a:fld>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Comparisons to MLO Dobson Station</a:t>
            </a:r>
            <a:endParaRPr lang="en-US" dirty="0"/>
          </a:p>
        </p:txBody>
      </p:sp>
      <p:sp>
        <p:nvSpPr>
          <p:cNvPr id="3" name="Content Placeholder 2"/>
          <p:cNvSpPr>
            <a:spLocks noGrp="1"/>
          </p:cNvSpPr>
          <p:nvPr>
            <p:ph idx="1"/>
          </p:nvPr>
        </p:nvSpPr>
        <p:spPr>
          <a:xfrm>
            <a:off x="457200" y="838200"/>
            <a:ext cx="8229600" cy="5638800"/>
          </a:xfrm>
        </p:spPr>
        <p:txBody>
          <a:bodyPr>
            <a:normAutofit/>
          </a:bodyPr>
          <a:lstStyle/>
          <a:p>
            <a:r>
              <a:rPr lang="en-US" dirty="0" smtClean="0"/>
              <a:t>The next slide has a time series showing the matchup overpass data from the OOTCO for Mauna Loa compared to the Dobson station measurements. The OMPS values are a weighted average of all measurements within a 1x1.06 degree^2 latitude x longitude box centered at the station.</a:t>
            </a:r>
          </a:p>
          <a:p>
            <a:r>
              <a:rPr lang="en-US" dirty="0" smtClean="0"/>
              <a:t>The slide following it shows a scatter plot comparing the Dobson values for Direct Sun measurement to the matchup (Weighted Average </a:t>
            </a:r>
            <a:r>
              <a:rPr lang="en-US" dirty="0" err="1" smtClean="0"/>
              <a:t>wavg</a:t>
            </a:r>
            <a:r>
              <a:rPr lang="en-US" dirty="0" smtClean="0"/>
              <a:t>) data from OMPS and from OMI</a:t>
            </a:r>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200" dirty="0" smtClean="0"/>
              <a:t>March to December 2012</a:t>
            </a:r>
            <a:br>
              <a:rPr lang="en-US" sz="3200" dirty="0" smtClean="0"/>
            </a:br>
            <a:r>
              <a:rPr lang="en-US" sz="3200" dirty="0" smtClean="0"/>
              <a:t>OOTCO is averaging ~3% above the Dobson</a:t>
            </a:r>
            <a:br>
              <a:rPr lang="en-US" sz="3200" dirty="0" smtClean="0"/>
            </a:br>
            <a:r>
              <a:rPr lang="en-US" sz="3200" dirty="0" smtClean="0"/>
              <a:t>Satellite sees to sea level, MLO misses ~7DU</a:t>
            </a:r>
            <a:endParaRPr lang="en-US" sz="3200" dirty="0"/>
          </a:p>
        </p:txBody>
      </p:sp>
      <p:pic>
        <p:nvPicPr>
          <p:cNvPr id="145410" name="Picture 2"/>
          <p:cNvPicPr>
            <a:picLocks noChangeAspect="1" noChangeArrowheads="1"/>
          </p:cNvPicPr>
          <p:nvPr/>
        </p:nvPicPr>
        <p:blipFill>
          <a:blip r:embed="rId3" cstate="print"/>
          <a:srcRect/>
          <a:stretch>
            <a:fillRect/>
          </a:stretch>
        </p:blipFill>
        <p:spPr bwMode="auto">
          <a:xfrm>
            <a:off x="1" y="1631639"/>
            <a:ext cx="9144000" cy="522636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F5EA597-D671-40E4-B0A9-DB87D029A054}"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3" cstate="print"/>
          <a:srcRect/>
          <a:stretch>
            <a:fillRect/>
          </a:stretch>
        </p:blipFill>
        <p:spPr bwMode="auto">
          <a:xfrm>
            <a:off x="340519" y="0"/>
            <a:ext cx="8727281"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F5EA597-D671-40E4-B0A9-DB87D029A054}"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rmAutofit fontScale="90000"/>
          </a:bodyPr>
          <a:lstStyle/>
          <a:p>
            <a:r>
              <a:rPr lang="en-US" dirty="0" smtClean="0"/>
              <a:t>INCTO/OOTCO Known Product Deficiencies</a:t>
            </a:r>
            <a:endParaRPr lang="en-US" dirty="0"/>
          </a:p>
        </p:txBody>
      </p:sp>
      <p:sp>
        <p:nvSpPr>
          <p:cNvPr id="3" name="Content Placeholder 2"/>
          <p:cNvSpPr>
            <a:spLocks noGrp="1"/>
          </p:cNvSpPr>
          <p:nvPr>
            <p:ph idx="1"/>
          </p:nvPr>
        </p:nvSpPr>
        <p:spPr>
          <a:xfrm>
            <a:off x="304800" y="685800"/>
            <a:ext cx="8610600" cy="6172200"/>
          </a:xfrm>
        </p:spPr>
        <p:txBody>
          <a:bodyPr>
            <a:normAutofit fontScale="55000" lnSpcReduction="20000"/>
          </a:bodyPr>
          <a:lstStyle/>
          <a:p>
            <a:r>
              <a:rPr lang="en-US" dirty="0" smtClean="0"/>
              <a:t>Problems with fixes in the pipeline or changed over the course of the study</a:t>
            </a:r>
          </a:p>
          <a:p>
            <a:pPr lvl="1"/>
            <a:r>
              <a:rPr lang="en-US" dirty="0" smtClean="0"/>
              <a:t>Preliminary Day 1 Solar (CCR #411 </a:t>
            </a:r>
            <a:r>
              <a:rPr lang="en-US" dirty="0" smtClean="0">
                <a:solidFill>
                  <a:srgbClr val="00B050"/>
                </a:solidFill>
              </a:rPr>
              <a:t>Implemented the middle of June 11, 2012^</a:t>
            </a:r>
            <a:r>
              <a:rPr lang="en-US" dirty="0" smtClean="0"/>
              <a:t>)</a:t>
            </a:r>
          </a:p>
          <a:p>
            <a:pPr lvl="1"/>
            <a:r>
              <a:rPr lang="en-US" dirty="0" smtClean="0"/>
              <a:t>EDR RT LUT – corrected bandpasses (</a:t>
            </a:r>
            <a:r>
              <a:rPr lang="en-US" dirty="0" smtClean="0">
                <a:solidFill>
                  <a:srgbClr val="FF0000"/>
                </a:solidFill>
              </a:rPr>
              <a:t>CCR #343, August 10, 2012</a:t>
            </a:r>
            <a:r>
              <a:rPr lang="en-US" dirty="0" smtClean="0"/>
              <a:t>)</a:t>
            </a:r>
          </a:p>
          <a:p>
            <a:pPr lvl="1"/>
            <a:r>
              <a:rPr lang="en-US" dirty="0" smtClean="0"/>
              <a:t>Cloud Top Pressure – new UV climatology (CCR #385, </a:t>
            </a:r>
            <a:r>
              <a:rPr lang="en-US" dirty="0" smtClean="0">
                <a:solidFill>
                  <a:srgbClr val="FF0000"/>
                </a:solidFill>
              </a:rPr>
              <a:t>CCR #736 Mx7.0, August 10, 2012</a:t>
            </a:r>
            <a:r>
              <a:rPr lang="en-US" dirty="0" smtClean="0"/>
              <a:t>)</a:t>
            </a:r>
          </a:p>
          <a:p>
            <a:pPr lvl="2"/>
            <a:r>
              <a:rPr lang="en-US" dirty="0" smtClean="0"/>
              <a:t>Replace IR climatology in INCTO </a:t>
            </a:r>
            <a:r>
              <a:rPr lang="en-US" dirty="0" smtClean="0">
                <a:solidFill>
                  <a:srgbClr val="FF0000"/>
                </a:solidFill>
              </a:rPr>
              <a:t>and VIIRS cloud top pressure in OOTCO</a:t>
            </a:r>
          </a:p>
          <a:p>
            <a:pPr lvl="1"/>
            <a:r>
              <a:rPr lang="en-US" dirty="0" smtClean="0"/>
              <a:t>Partial Cloud Logic – consistent surface reflectivity (DR #4266, </a:t>
            </a:r>
            <a:r>
              <a:rPr lang="en-US" dirty="0" smtClean="0">
                <a:solidFill>
                  <a:srgbClr val="FF0000"/>
                </a:solidFill>
              </a:rPr>
              <a:t>CCR #419 October 15, 2012</a:t>
            </a:r>
            <a:r>
              <a:rPr lang="en-US" dirty="0" smtClean="0"/>
              <a:t>)</a:t>
            </a:r>
          </a:p>
          <a:p>
            <a:pPr lvl="2"/>
            <a:r>
              <a:rPr lang="en-US" dirty="0" smtClean="0"/>
              <a:t>Switched from VIIRS Cloud Fraction to measurement-based, partial-cloud estimates</a:t>
            </a:r>
          </a:p>
          <a:p>
            <a:pPr lvl="2"/>
            <a:r>
              <a:rPr lang="en-US" dirty="0" smtClean="0"/>
              <a:t>OOTCO should not be used prior to October 15, 2012</a:t>
            </a:r>
          </a:p>
          <a:p>
            <a:pPr lvl="1"/>
            <a:r>
              <a:rPr lang="en-US" dirty="0" smtClean="0"/>
              <a:t>SDR weekly dark current updates (DR #4750, etc. </a:t>
            </a:r>
            <a:r>
              <a:rPr lang="en-US" dirty="0" smtClean="0">
                <a:solidFill>
                  <a:srgbClr val="FF0000"/>
                </a:solidFill>
              </a:rPr>
              <a:t>Started 12/22/2012</a:t>
            </a:r>
            <a:r>
              <a:rPr lang="en-US" dirty="0" smtClean="0"/>
              <a:t>)</a:t>
            </a:r>
          </a:p>
          <a:p>
            <a:pPr lvl="1"/>
            <a:r>
              <a:rPr lang="en-US" dirty="0" smtClean="0"/>
              <a:t>Adjustment to Solar spectra for varying Earth/Sun distance (DR #4798, </a:t>
            </a:r>
            <a:r>
              <a:rPr lang="en-US" dirty="0" smtClean="0">
                <a:solidFill>
                  <a:srgbClr val="FF0000"/>
                </a:solidFill>
              </a:rPr>
              <a:t>CCR #481 in Mx6.6</a:t>
            </a:r>
            <a:r>
              <a:rPr lang="en-US" dirty="0" smtClean="0"/>
              <a:t>)</a:t>
            </a:r>
          </a:p>
          <a:p>
            <a:pPr lvl="1"/>
            <a:r>
              <a:rPr lang="en-US" dirty="0" smtClean="0"/>
              <a:t>Incorrect SO2 Coefficients (DR #4918; </a:t>
            </a:r>
            <a:r>
              <a:rPr lang="en-US" dirty="0" smtClean="0">
                <a:solidFill>
                  <a:srgbClr val="FF0000"/>
                </a:solidFill>
              </a:rPr>
              <a:t>CCR #829 implemented 3/7/2013</a:t>
            </a:r>
            <a:r>
              <a:rPr lang="en-US" dirty="0" smtClean="0"/>
              <a:t>).</a:t>
            </a:r>
          </a:p>
          <a:p>
            <a:pPr lvl="1"/>
            <a:r>
              <a:rPr lang="en-US" dirty="0" smtClean="0"/>
              <a:t>Broken Ascending/Descending Flag (DR #4804; </a:t>
            </a:r>
            <a:r>
              <a:rPr lang="en-US" dirty="0" smtClean="0">
                <a:solidFill>
                  <a:srgbClr val="FF0000"/>
                </a:solidFill>
              </a:rPr>
              <a:t>CCR #893 Mx7.0</a:t>
            </a:r>
            <a:r>
              <a:rPr lang="en-US" dirty="0" smtClean="0"/>
              <a:t>)</a:t>
            </a:r>
          </a:p>
          <a:p>
            <a:r>
              <a:rPr lang="en-US" dirty="0" smtClean="0"/>
              <a:t>Problems under investigation / in preparation</a:t>
            </a:r>
          </a:p>
          <a:p>
            <a:pPr lvl="1"/>
            <a:r>
              <a:rPr lang="en-US" dirty="0" smtClean="0">
                <a:solidFill>
                  <a:srgbClr val="0070C0"/>
                </a:solidFill>
              </a:rPr>
              <a:t>VIIRS Snow/Ice Data </a:t>
            </a:r>
            <a:r>
              <a:rPr lang="en-US" dirty="0" smtClean="0"/>
              <a:t>(DR #4678). New </a:t>
            </a:r>
            <a:r>
              <a:rPr lang="en-US" dirty="0" err="1" smtClean="0"/>
              <a:t>tilings</a:t>
            </a:r>
            <a:r>
              <a:rPr lang="en-US" dirty="0" smtClean="0"/>
              <a:t> under evaluation. Work on NRT product by VIIRS team. </a:t>
            </a:r>
          </a:p>
          <a:p>
            <a:pPr lvl="1"/>
            <a:r>
              <a:rPr lang="en-US" dirty="0" smtClean="0"/>
              <a:t>Ozone values out of range (infrequent TOZ &gt; 650 DU) (DR #4692)</a:t>
            </a:r>
          </a:p>
          <a:p>
            <a:pPr lvl="1"/>
            <a:r>
              <a:rPr lang="en-US" dirty="0" smtClean="0"/>
              <a:t>Definitive Day One Solar &amp; Radiance/Irradiance Calibration/Adjustments (DR #5047)</a:t>
            </a:r>
          </a:p>
          <a:p>
            <a:pPr lvl="1"/>
            <a:r>
              <a:rPr lang="en-US" dirty="0" smtClean="0"/>
              <a:t>Stray Light correction (DR #4907 in testing) </a:t>
            </a:r>
          </a:p>
          <a:p>
            <a:r>
              <a:rPr lang="en-US" dirty="0" smtClean="0"/>
              <a:t>Longer term refinements and improvements</a:t>
            </a:r>
          </a:p>
          <a:p>
            <a:pPr lvl="1"/>
            <a:r>
              <a:rPr lang="en-US" dirty="0" smtClean="0"/>
              <a:t>Soft internal calibration/adjustments, e.g., cross track bias (DR #5047)</a:t>
            </a:r>
          </a:p>
          <a:p>
            <a:pPr lvl="1"/>
            <a:r>
              <a:rPr lang="en-US" dirty="0" smtClean="0"/>
              <a:t>Wavelength Scale and Adjustments</a:t>
            </a:r>
          </a:p>
          <a:p>
            <a:pPr lvl="2"/>
            <a:r>
              <a:rPr lang="en-US" dirty="0" smtClean="0"/>
              <a:t>Day 1 Scale (</a:t>
            </a:r>
            <a:r>
              <a:rPr lang="en-US" dirty="0" smtClean="0">
                <a:solidFill>
                  <a:srgbClr val="00B050"/>
                </a:solidFill>
              </a:rPr>
              <a:t>Preliminary update May 7, 2012^</a:t>
            </a:r>
            <a:r>
              <a:rPr lang="en-US" dirty="0" smtClean="0"/>
              <a:t>) and trending</a:t>
            </a:r>
          </a:p>
          <a:p>
            <a:pPr lvl="2"/>
            <a:r>
              <a:rPr lang="en-US" dirty="0" smtClean="0"/>
              <a:t>Radiance/Irradiance Doppler Shift adjustment</a:t>
            </a:r>
          </a:p>
          <a:p>
            <a:pPr lvl="2"/>
            <a:r>
              <a:rPr lang="en-US" dirty="0" smtClean="0"/>
              <a:t>Intra-orbit scale drift</a:t>
            </a:r>
          </a:p>
          <a:p>
            <a:pPr>
              <a:buNone/>
            </a:pPr>
            <a:r>
              <a:rPr lang="en-US" dirty="0" smtClean="0">
                <a:solidFill>
                  <a:srgbClr val="00B050"/>
                </a:solidFill>
              </a:rPr>
              <a:t>^ Both of these created large discontinuities in the product performance. Similar effects can be expected as further changes enter the system.</a:t>
            </a:r>
            <a:endParaRPr lang="en-US" dirty="0" smtClean="0">
              <a:solidFill>
                <a:srgbClr val="0070C0"/>
              </a:solidFill>
            </a:endParaRPr>
          </a:p>
        </p:txBody>
      </p:sp>
      <p:sp>
        <p:nvSpPr>
          <p:cNvPr id="4" name="Slide Number Placeholder 3"/>
          <p:cNvSpPr>
            <a:spLocks noGrp="1"/>
          </p:cNvSpPr>
          <p:nvPr>
            <p:ph type="sldNum" sz="quarter" idx="12"/>
          </p:nvPr>
        </p:nvSpPr>
        <p:spPr/>
        <p:txBody>
          <a:bodyPr/>
          <a:lstStyle/>
          <a:p>
            <a:fld id="{DF5EA597-D671-40E4-B0A9-DB87D029A054}"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r>
              <a:rPr lang="en-US" sz="3600" dirty="0" smtClean="0"/>
              <a:t>Timeline of major changes in OMPS Nadir Products</a:t>
            </a:r>
            <a:r>
              <a:rPr lang="en-US" dirty="0" smtClean="0"/>
              <a:t/>
            </a:r>
            <a:br>
              <a:rPr lang="en-US" dirty="0" smtClean="0"/>
            </a:br>
            <a:endParaRPr lang="en-US" dirty="0"/>
          </a:p>
        </p:txBody>
      </p:sp>
      <p:sp>
        <p:nvSpPr>
          <p:cNvPr id="3" name="Content Placeholder 2"/>
          <p:cNvSpPr>
            <a:spLocks noGrp="1"/>
          </p:cNvSpPr>
          <p:nvPr>
            <p:ph idx="1"/>
          </p:nvPr>
        </p:nvSpPr>
        <p:spPr>
          <a:xfrm>
            <a:off x="228600" y="685800"/>
            <a:ext cx="8763000" cy="5943600"/>
          </a:xfrm>
        </p:spPr>
        <p:txBody>
          <a:bodyPr>
            <a:normAutofit fontScale="62500" lnSpcReduction="20000"/>
          </a:bodyPr>
          <a:lstStyle/>
          <a:p>
            <a:r>
              <a:rPr lang="en-US" dirty="0" smtClean="0"/>
              <a:t>Problem with wavelength scale in NM February</a:t>
            </a:r>
          </a:p>
          <a:p>
            <a:r>
              <a:rPr lang="en-US" dirty="0" smtClean="0"/>
              <a:t>Problem with wavelength scale in NP February (DOY error) Final data at CLASS – No.</a:t>
            </a:r>
          </a:p>
          <a:p>
            <a:r>
              <a:rPr lang="en-US" dirty="0" smtClean="0"/>
              <a:t>May 7, 2012 – New OMPS NM and OMPS NP Wavelength Scales CCR #389  </a:t>
            </a:r>
          </a:p>
          <a:p>
            <a:r>
              <a:rPr lang="en-US" dirty="0" smtClean="0"/>
              <a:t>June 11, 2012 – New OMPS NM Day 1 Solar Irradiance CCR #411</a:t>
            </a:r>
          </a:p>
          <a:p>
            <a:r>
              <a:rPr lang="en-US" dirty="0" smtClean="0"/>
              <a:t>July 17, 2012 – OMPS NP Day 1 Solar Irradiance CCR #458</a:t>
            </a:r>
          </a:p>
          <a:p>
            <a:r>
              <a:rPr lang="en-US" dirty="0" smtClean="0"/>
              <a:t>August 10, 2012 – New NM RT LUT CCR #343 (Mx6.1)</a:t>
            </a:r>
          </a:p>
          <a:p>
            <a:r>
              <a:rPr lang="en-US" dirty="0" smtClean="0"/>
              <a:t>August 10, 2012 – CTP to UV for INCTO CCR #385 (Mx6.2)</a:t>
            </a:r>
          </a:p>
          <a:p>
            <a:r>
              <a:rPr lang="en-US" dirty="0" smtClean="0"/>
              <a:t>October 15, 2012 – OMPS NM E/S distance CCR #481 (Mx6.3)</a:t>
            </a:r>
          </a:p>
          <a:p>
            <a:r>
              <a:rPr lang="en-US" dirty="0" smtClean="0"/>
              <a:t>October 15, 2012 – Partial cloud and VIIRS CF CCR #419 (Mx6.3)</a:t>
            </a:r>
          </a:p>
          <a:p>
            <a:r>
              <a:rPr lang="en-US" dirty="0" smtClean="0"/>
              <a:t>TLE in use for Ephemeris Mx6.3 until emergency fix with Mx6.4</a:t>
            </a:r>
          </a:p>
          <a:p>
            <a:r>
              <a:rPr lang="en-US" dirty="0" smtClean="0"/>
              <a:t>Updates to VIIRS Snow/Ice monthly Tiles with a one month lag</a:t>
            </a:r>
          </a:p>
          <a:p>
            <a:r>
              <a:rPr lang="en-US" dirty="0" smtClean="0"/>
              <a:t>February 2013 – Adjust solar for Earth/Sun distance</a:t>
            </a:r>
          </a:p>
          <a:p>
            <a:r>
              <a:rPr lang="en-US" dirty="0" smtClean="0"/>
              <a:t>February 2013 – IMOPO Surface Pressure limit too restrictive CCR #595 (Mx6.6)</a:t>
            </a:r>
          </a:p>
          <a:p>
            <a:pPr>
              <a:buNone/>
            </a:pPr>
            <a:r>
              <a:rPr lang="en-US" dirty="0" smtClean="0"/>
              <a:t>Future </a:t>
            </a:r>
          </a:p>
          <a:p>
            <a:r>
              <a:rPr lang="en-US" dirty="0" smtClean="0"/>
              <a:t>June 2013 – CTP for OOTCO CCR #736 (Mx7.0)</a:t>
            </a:r>
          </a:p>
          <a:p>
            <a:r>
              <a:rPr lang="en-US" dirty="0" smtClean="0"/>
              <a:t>June 2013 – Profile and TOZ flags switched in IMOPO PCR (Mx7.0)</a:t>
            </a:r>
          </a:p>
          <a:p>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r>
              <a:rPr lang="en-US" sz="2800" dirty="0" smtClean="0"/>
              <a:t>INCTO/OOTCO Summary of Findings and Recommendations</a:t>
            </a:r>
            <a:endParaRPr lang="en-US" sz="2800" dirty="0"/>
          </a:p>
        </p:txBody>
      </p:sp>
      <p:sp>
        <p:nvSpPr>
          <p:cNvPr id="3" name="Content Placeholder 2"/>
          <p:cNvSpPr>
            <a:spLocks noGrp="1"/>
          </p:cNvSpPr>
          <p:nvPr>
            <p:ph idx="1"/>
          </p:nvPr>
        </p:nvSpPr>
        <p:spPr>
          <a:xfrm>
            <a:off x="0" y="381000"/>
            <a:ext cx="9144000" cy="6629400"/>
          </a:xfrm>
        </p:spPr>
        <p:txBody>
          <a:bodyPr>
            <a:noAutofit/>
          </a:bodyPr>
          <a:lstStyle/>
          <a:p>
            <a:pPr>
              <a:spcBef>
                <a:spcPts val="0"/>
              </a:spcBef>
            </a:pPr>
            <a:r>
              <a:rPr lang="en-US" sz="2000" dirty="0" smtClean="0"/>
              <a:t>OMPS NM First Guess IP (INCTO)  Status</a:t>
            </a:r>
          </a:p>
          <a:p>
            <a:pPr marL="0" lvl="1" indent="0">
              <a:spcBef>
                <a:spcPts val="0"/>
              </a:spcBef>
              <a:buNone/>
            </a:pPr>
            <a:r>
              <a:rPr lang="en-US" sz="1600" dirty="0" smtClean="0"/>
              <a:t>The INCTO product is producing reasonable values for total column ozone, effective reflectivity and aerosol index values. Most error flags are functioning as designed. Several problems with the product have been identified and there is progress on implementing corrections and adjustments. </a:t>
            </a:r>
          </a:p>
          <a:p>
            <a:pPr lvl="1">
              <a:spcBef>
                <a:spcPts val="0"/>
              </a:spcBef>
              <a:buNone/>
            </a:pPr>
            <a:r>
              <a:rPr lang="en-US" sz="1600" dirty="0" smtClean="0">
                <a:solidFill>
                  <a:srgbClr val="00B0F0"/>
                </a:solidFill>
              </a:rPr>
              <a:t>The OMPS Team recommends that the INCTO Product be promoted to Provisional Maturity. </a:t>
            </a:r>
          </a:p>
          <a:p>
            <a:pPr>
              <a:spcBef>
                <a:spcPts val="0"/>
              </a:spcBef>
            </a:pPr>
            <a:r>
              <a:rPr lang="en-US" sz="2000" dirty="0" smtClean="0"/>
              <a:t>Monitoring Figures are available at</a:t>
            </a:r>
          </a:p>
          <a:p>
            <a:pPr>
              <a:spcBef>
                <a:spcPts val="0"/>
              </a:spcBef>
              <a:buNone/>
            </a:pPr>
            <a:r>
              <a:rPr lang="en-US" sz="2000" dirty="0" smtClean="0">
                <a:hlinkClick r:id="rId2"/>
              </a:rPr>
              <a:t>http://www.star.nesdis.noaa.gov/icvs/PROD/proOMPSbeta.TOZ_INCTO.php</a:t>
            </a:r>
            <a:endParaRPr lang="en-US" sz="2000" dirty="0" smtClean="0"/>
          </a:p>
          <a:p>
            <a:pPr>
              <a:spcBef>
                <a:spcPts val="0"/>
              </a:spcBef>
              <a:buNone/>
            </a:pPr>
            <a:r>
              <a:rPr lang="en-US" sz="2000" dirty="0" smtClean="0">
                <a:hlinkClick r:id="rId3"/>
              </a:rPr>
              <a:t>http://www.star.nesdis.noaa.gov/icvs/PROD/proOMPSbeta.TOZ_OOTCO.php</a:t>
            </a:r>
            <a:endParaRPr lang="en-US" sz="2000" dirty="0" smtClean="0"/>
          </a:p>
          <a:p>
            <a:pPr>
              <a:spcBef>
                <a:spcPts val="0"/>
              </a:spcBef>
              <a:buNone/>
            </a:pPr>
            <a:r>
              <a:rPr lang="en-US" sz="2000" dirty="0" smtClean="0">
                <a:hlinkClick r:id="rId4"/>
              </a:rPr>
              <a:t>http://www.star.nesdis.noaa.gov/icvs/PROD/proOMPSbeta.php</a:t>
            </a:r>
            <a:endParaRPr lang="en-US" sz="2000" dirty="0" smtClean="0"/>
          </a:p>
          <a:p>
            <a:pPr marL="342900" lvl="1" indent="-342900">
              <a:spcBef>
                <a:spcPts val="0"/>
              </a:spcBef>
              <a:buFont typeface="Arial" pitchFamily="34" charset="0"/>
              <a:buChar char="•"/>
            </a:pPr>
            <a:r>
              <a:rPr lang="en-US" sz="2000" dirty="0" smtClean="0"/>
              <a:t>  OMPS NM EDR (OOTCO) Status</a:t>
            </a:r>
          </a:p>
          <a:p>
            <a:pPr marL="0" lvl="1" indent="0">
              <a:spcBef>
                <a:spcPts val="0"/>
              </a:spcBef>
              <a:buNone/>
            </a:pPr>
            <a:r>
              <a:rPr lang="en-US" sz="1600" dirty="0" smtClean="0"/>
              <a:t>The OMPS NM EDR product (OOCTO) uses the same algorithm and measurements as the INCTO product. Differences are present because of the use of external data, e.g., </a:t>
            </a:r>
            <a:r>
              <a:rPr lang="en-US" sz="1600" dirty="0" err="1" smtClean="0"/>
              <a:t>CrIS</a:t>
            </a:r>
            <a:r>
              <a:rPr lang="en-US" sz="1600" dirty="0" smtClean="0"/>
              <a:t> Temperature Profiles and VIIRS Cloud Top Pressures are used in OOTCO in place of forecasts or </a:t>
            </a:r>
            <a:r>
              <a:rPr lang="en-US" sz="1600" dirty="0" err="1" smtClean="0"/>
              <a:t>climatologies</a:t>
            </a:r>
            <a:r>
              <a:rPr lang="en-US" sz="1600" dirty="0" smtClean="0"/>
              <a:t>. We plan to replace the VIIRS cloud top pressure initially with the UV climatology and eventually with OMPS-measurement-based estimates. We have turned off the VIIRS cloud fraction in the algorithm as applied for OOCTO as of October 15, 2012. </a:t>
            </a:r>
          </a:p>
          <a:p>
            <a:pPr marL="0" lvl="1" indent="0">
              <a:spcBef>
                <a:spcPts val="0"/>
              </a:spcBef>
              <a:buNone/>
            </a:pPr>
            <a:r>
              <a:rPr lang="en-US" sz="1600" dirty="0" smtClean="0">
                <a:solidFill>
                  <a:srgbClr val="00B0F0"/>
                </a:solidFill>
              </a:rPr>
              <a:t>	The OMPS Team recommends that the OOTCO Product be promoted to Provisional Maturity.  The inputs and corrections needed to improve the product further are known.</a:t>
            </a:r>
          </a:p>
          <a:p>
            <a:pPr>
              <a:spcBef>
                <a:spcPts val="0"/>
              </a:spcBef>
            </a:pPr>
            <a:r>
              <a:rPr lang="en-US" sz="2000" dirty="0" smtClean="0"/>
              <a:t>Upgrade to V8TOZ</a:t>
            </a:r>
          </a:p>
          <a:p>
            <a:pPr marL="0" lvl="1" indent="0">
              <a:spcBef>
                <a:spcPts val="0"/>
              </a:spcBef>
              <a:buNone/>
            </a:pPr>
            <a:r>
              <a:rPr lang="en-US" sz="1600" dirty="0" smtClean="0"/>
              <a:t>The team is investigating an upgrade from the OMPS EDR multiple triplet algorithm to the V8TOZ algorithm currently in use with SBUV/2, OMI and GOME-2 measurements for climate data records and operational products. As of July 1, 2012, the V8TOZ algorithm has been used to process the first five months of OMPS data independently at NOAA STAR and the NASA Ozone PEATE. The OMPS NPP Science Team is adapting OMI algorithms to create better cloud top pressures, aerosol indices and SO2 indices from the OMPS measurements for use with the V8 algorithm. </a:t>
            </a:r>
          </a:p>
        </p:txBody>
      </p:sp>
      <p:sp>
        <p:nvSpPr>
          <p:cNvPr id="4" name="Slide Number Placeholder 3"/>
          <p:cNvSpPr>
            <a:spLocks noGrp="1"/>
          </p:cNvSpPr>
          <p:nvPr>
            <p:ph type="sldNum" sz="quarter" idx="12"/>
          </p:nvPr>
        </p:nvSpPr>
        <p:spPr/>
        <p:txBody>
          <a:bodyPr/>
          <a:lstStyle/>
          <a:p>
            <a:fld id="{DF5EA597-D671-40E4-B0A9-DB87D029A054}"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7" descr="OMPS Image-EMF"/>
          <p:cNvPicPr>
            <a:picLocks noChangeAspect="1" noChangeArrowheads="1"/>
          </p:cNvPicPr>
          <p:nvPr/>
        </p:nvPicPr>
        <p:blipFill>
          <a:blip r:embed="rId3" cstate="print"/>
          <a:srcRect l="9677" t="15118" r="9677" b="13071"/>
          <a:stretch>
            <a:fillRect/>
          </a:stretch>
        </p:blipFill>
        <p:spPr bwMode="auto">
          <a:xfrm>
            <a:off x="304800" y="0"/>
            <a:ext cx="4919565" cy="3382962"/>
          </a:xfrm>
          <a:prstGeom prst="rect">
            <a:avLst/>
          </a:prstGeom>
          <a:noFill/>
          <a:ln w="28575">
            <a:solidFill>
              <a:schemeClr val="tx1"/>
            </a:solidFill>
            <a:miter lim="800000"/>
            <a:headEnd/>
            <a:tailEnd/>
          </a:ln>
        </p:spPr>
      </p:pic>
      <p:sp>
        <p:nvSpPr>
          <p:cNvPr id="28" name="Text Box 103"/>
          <p:cNvSpPr txBox="1">
            <a:spLocks noChangeArrowheads="1"/>
          </p:cNvSpPr>
          <p:nvPr/>
        </p:nvSpPr>
        <p:spPr bwMode="auto">
          <a:xfrm>
            <a:off x="714178" y="0"/>
            <a:ext cx="1724222" cy="685059"/>
          </a:xfrm>
          <a:prstGeom prst="rect">
            <a:avLst/>
          </a:prstGeom>
          <a:noFill/>
          <a:ln w="9525">
            <a:noFill/>
            <a:miter lim="800000"/>
            <a:headEnd/>
            <a:tailEnd/>
          </a:ln>
        </p:spPr>
        <p:txBody>
          <a:bodyPr wrap="square">
            <a:spAutoFit/>
          </a:bodyPr>
          <a:lstStyle/>
          <a:p>
            <a:pPr eaLnBrk="0" hangingPunct="0">
              <a:lnSpc>
                <a:spcPts val="2400"/>
              </a:lnSpc>
            </a:pPr>
            <a:r>
              <a:rPr lang="en-US" dirty="0" smtClean="0">
                <a:solidFill>
                  <a:srgbClr val="000000"/>
                </a:solidFill>
                <a:latin typeface="Times New Roman" pitchFamily="18" charset="0"/>
              </a:rPr>
              <a:t>Nadir Mapper &amp; Profiler</a:t>
            </a:r>
            <a:endParaRPr lang="en-US" dirty="0">
              <a:solidFill>
                <a:srgbClr val="000000"/>
              </a:solidFill>
              <a:latin typeface="Times New Roman" pitchFamily="18" charset="0"/>
            </a:endParaRPr>
          </a:p>
        </p:txBody>
      </p:sp>
      <p:sp>
        <p:nvSpPr>
          <p:cNvPr id="29" name="Text Box 103"/>
          <p:cNvSpPr txBox="1">
            <a:spLocks noChangeArrowheads="1"/>
          </p:cNvSpPr>
          <p:nvPr/>
        </p:nvSpPr>
        <p:spPr bwMode="auto">
          <a:xfrm>
            <a:off x="2696742" y="2362200"/>
            <a:ext cx="1341858" cy="707886"/>
          </a:xfrm>
          <a:prstGeom prst="rect">
            <a:avLst/>
          </a:prstGeom>
          <a:noFill/>
          <a:ln w="9525">
            <a:noFill/>
            <a:miter lim="800000"/>
            <a:headEnd/>
            <a:tailEnd/>
          </a:ln>
        </p:spPr>
        <p:txBody>
          <a:bodyPr>
            <a:spAutoFit/>
          </a:bodyPr>
          <a:lstStyle/>
          <a:p>
            <a:pPr eaLnBrk="0" hangingPunct="0">
              <a:lnSpc>
                <a:spcPts val="2400"/>
              </a:lnSpc>
            </a:pPr>
            <a:r>
              <a:rPr lang="en-US" sz="2000" dirty="0">
                <a:solidFill>
                  <a:srgbClr val="000000"/>
                </a:solidFill>
                <a:latin typeface="Times New Roman" pitchFamily="18" charset="0"/>
              </a:rPr>
              <a:t>Limb</a:t>
            </a:r>
          </a:p>
          <a:p>
            <a:pPr eaLnBrk="0" hangingPunct="0">
              <a:lnSpc>
                <a:spcPts val="2400"/>
              </a:lnSpc>
            </a:pPr>
            <a:r>
              <a:rPr lang="en-US" sz="2000" dirty="0">
                <a:solidFill>
                  <a:srgbClr val="000000"/>
                </a:solidFill>
                <a:latin typeface="Times New Roman" pitchFamily="18" charset="0"/>
              </a:rPr>
              <a:t>Profiler</a:t>
            </a:r>
          </a:p>
        </p:txBody>
      </p:sp>
      <p:sp>
        <p:nvSpPr>
          <p:cNvPr id="30" name="Text Box 103"/>
          <p:cNvSpPr txBox="1">
            <a:spLocks noChangeArrowheads="1"/>
          </p:cNvSpPr>
          <p:nvPr/>
        </p:nvSpPr>
        <p:spPr bwMode="auto">
          <a:xfrm>
            <a:off x="3667708" y="2133600"/>
            <a:ext cx="1742492" cy="707886"/>
          </a:xfrm>
          <a:prstGeom prst="rect">
            <a:avLst/>
          </a:prstGeom>
          <a:noFill/>
          <a:ln w="9525">
            <a:noFill/>
            <a:miter lim="800000"/>
            <a:headEnd/>
            <a:tailEnd/>
          </a:ln>
        </p:spPr>
        <p:txBody>
          <a:bodyPr>
            <a:spAutoFit/>
          </a:bodyPr>
          <a:lstStyle/>
          <a:p>
            <a:pPr eaLnBrk="0" hangingPunct="0">
              <a:lnSpc>
                <a:spcPts val="2400"/>
              </a:lnSpc>
            </a:pPr>
            <a:r>
              <a:rPr lang="en-US" sz="2000" dirty="0">
                <a:solidFill>
                  <a:srgbClr val="000000"/>
                </a:solidFill>
                <a:latin typeface="Times New Roman" pitchFamily="18" charset="0"/>
              </a:rPr>
              <a:t>     Main</a:t>
            </a:r>
          </a:p>
          <a:p>
            <a:pPr eaLnBrk="0" hangingPunct="0">
              <a:lnSpc>
                <a:spcPts val="2400"/>
              </a:lnSpc>
            </a:pPr>
            <a:r>
              <a:rPr lang="en-US" sz="2000" dirty="0">
                <a:solidFill>
                  <a:srgbClr val="000000"/>
                </a:solidFill>
                <a:latin typeface="Times New Roman" pitchFamily="18" charset="0"/>
              </a:rPr>
              <a:t>Electronics</a:t>
            </a:r>
          </a:p>
        </p:txBody>
      </p:sp>
      <p:sp>
        <p:nvSpPr>
          <p:cNvPr id="32" name="Text Box 103"/>
          <p:cNvSpPr txBox="1">
            <a:spLocks noChangeArrowheads="1"/>
          </p:cNvSpPr>
          <p:nvPr/>
        </p:nvSpPr>
        <p:spPr bwMode="auto">
          <a:xfrm>
            <a:off x="457200" y="6248400"/>
            <a:ext cx="4419600" cy="584775"/>
          </a:xfrm>
          <a:prstGeom prst="rect">
            <a:avLst/>
          </a:prstGeom>
          <a:noFill/>
          <a:ln w="9525">
            <a:noFill/>
            <a:miter lim="800000"/>
            <a:headEnd/>
            <a:tailEnd/>
          </a:ln>
        </p:spPr>
        <p:txBody>
          <a:bodyPr wrap="square">
            <a:spAutoFit/>
          </a:bodyPr>
          <a:lstStyle/>
          <a:p>
            <a:pPr eaLnBrk="0" hangingPunct="0"/>
            <a:r>
              <a:rPr lang="en-US" sz="1600" dirty="0">
                <a:solidFill>
                  <a:srgbClr val="000000"/>
                </a:solidFill>
                <a:latin typeface="Times New Roman" pitchFamily="18" charset="0"/>
              </a:rPr>
              <a:t>Each instrument </a:t>
            </a:r>
            <a:r>
              <a:rPr lang="en-US" sz="1600" dirty="0" smtClean="0">
                <a:solidFill>
                  <a:srgbClr val="000000"/>
                </a:solidFill>
                <a:latin typeface="Times New Roman" pitchFamily="18" charset="0"/>
              </a:rPr>
              <a:t>can view the Earth or either of  two </a:t>
            </a:r>
            <a:r>
              <a:rPr lang="en-US" sz="1600" dirty="0">
                <a:solidFill>
                  <a:srgbClr val="000000"/>
                </a:solidFill>
                <a:latin typeface="Times New Roman" pitchFamily="18" charset="0"/>
              </a:rPr>
              <a:t>solar diffusers; a working and a reference.</a:t>
            </a:r>
          </a:p>
        </p:txBody>
      </p:sp>
      <p:sp>
        <p:nvSpPr>
          <p:cNvPr id="36" name="Rectangle 35"/>
          <p:cNvSpPr/>
          <p:nvPr/>
        </p:nvSpPr>
        <p:spPr>
          <a:xfrm>
            <a:off x="5715000" y="152400"/>
            <a:ext cx="3429000" cy="6555641"/>
          </a:xfrm>
          <a:prstGeom prst="rect">
            <a:avLst/>
          </a:prstGeom>
        </p:spPr>
        <p:txBody>
          <a:bodyPr wrap="square">
            <a:spAutoFit/>
          </a:bodyPr>
          <a:lstStyle/>
          <a:p>
            <a:pPr>
              <a:defRPr/>
            </a:pPr>
            <a:r>
              <a:rPr lang="en-US" sz="2000" b="1" dirty="0" smtClean="0"/>
              <a:t>The instruments measure radiance scattered from the Earth’s atmosphere and surface. They also make solar measurements using pairs of diffusers. Judicious operation of working and reference diffusers allows analysts to track the diffuser degradation. The solar measurements also provide checks on the wavelength scale and bandpass. The instruments have completed multiple passes through their internal dark and nonlinearity calibration sequences and are beginning to make regular solar measurements. (See information on the OMPS SDRs.)</a:t>
            </a:r>
          </a:p>
        </p:txBody>
      </p:sp>
      <p:grpSp>
        <p:nvGrpSpPr>
          <p:cNvPr id="40" name="Group 39"/>
          <p:cNvGrpSpPr/>
          <p:nvPr/>
        </p:nvGrpSpPr>
        <p:grpSpPr>
          <a:xfrm>
            <a:off x="464974" y="3516313"/>
            <a:ext cx="4173465" cy="2763842"/>
            <a:chOff x="464974" y="3516313"/>
            <a:chExt cx="4173465" cy="2763842"/>
          </a:xfrm>
        </p:grpSpPr>
        <p:sp>
          <p:nvSpPr>
            <p:cNvPr id="7" name="AutoShape 6"/>
            <p:cNvSpPr>
              <a:spLocks noChangeAspect="1" noChangeArrowheads="1"/>
            </p:cNvSpPr>
            <p:nvPr/>
          </p:nvSpPr>
          <p:spPr bwMode="auto">
            <a:xfrm rot="1928642" flipV="1">
              <a:off x="2889768" y="5714641"/>
              <a:ext cx="691049" cy="420687"/>
            </a:xfrm>
            <a:prstGeom prst="rtTriangle">
              <a:avLst/>
            </a:prstGeom>
            <a:solidFill>
              <a:schemeClr val="accent1"/>
            </a:solidFill>
            <a:ln w="9525">
              <a:solidFill>
                <a:schemeClr val="tx1"/>
              </a:solidFill>
              <a:miter lim="800000"/>
              <a:headEnd/>
              <a:tailEnd/>
            </a:ln>
          </p:spPr>
          <p:txBody>
            <a:bodyPr wrap="none" anchor="ctr"/>
            <a:lstStyle/>
            <a:p>
              <a:endParaRPr lang="en-US" dirty="0"/>
            </a:p>
          </p:txBody>
        </p:sp>
        <p:sp>
          <p:nvSpPr>
            <p:cNvPr id="8" name="Line 7"/>
            <p:cNvSpPr>
              <a:spLocks noChangeAspect="1" noChangeShapeType="1"/>
            </p:cNvSpPr>
            <p:nvPr/>
          </p:nvSpPr>
          <p:spPr bwMode="auto">
            <a:xfrm rot="1928642">
              <a:off x="3006985" y="5686425"/>
              <a:ext cx="687549" cy="0"/>
            </a:xfrm>
            <a:prstGeom prst="line">
              <a:avLst/>
            </a:prstGeom>
            <a:noFill/>
            <a:ln w="38100" cap="rnd">
              <a:solidFill>
                <a:schemeClr val="tx1"/>
              </a:solidFill>
              <a:prstDash val="sysDot"/>
              <a:round/>
              <a:headEnd/>
              <a:tailEnd/>
            </a:ln>
          </p:spPr>
          <p:txBody>
            <a:bodyPr/>
            <a:lstStyle/>
            <a:p>
              <a:endParaRPr lang="en-US" dirty="0"/>
            </a:p>
          </p:txBody>
        </p:sp>
        <p:sp>
          <p:nvSpPr>
            <p:cNvPr id="9" name="Line 8"/>
            <p:cNvSpPr>
              <a:spLocks noChangeAspect="1" noChangeShapeType="1"/>
            </p:cNvSpPr>
            <p:nvPr/>
          </p:nvSpPr>
          <p:spPr bwMode="auto">
            <a:xfrm>
              <a:off x="2462893" y="4719638"/>
              <a:ext cx="626318" cy="0"/>
            </a:xfrm>
            <a:prstGeom prst="line">
              <a:avLst/>
            </a:prstGeom>
            <a:noFill/>
            <a:ln w="38100">
              <a:solidFill>
                <a:schemeClr val="tx1"/>
              </a:solidFill>
              <a:round/>
              <a:headEnd/>
              <a:tailEnd/>
            </a:ln>
          </p:spPr>
          <p:txBody>
            <a:bodyPr/>
            <a:lstStyle/>
            <a:p>
              <a:endParaRPr lang="en-US" dirty="0"/>
            </a:p>
          </p:txBody>
        </p:sp>
        <p:sp>
          <p:nvSpPr>
            <p:cNvPr id="10" name="Line 9"/>
            <p:cNvSpPr>
              <a:spLocks noChangeAspect="1" noChangeShapeType="1"/>
            </p:cNvSpPr>
            <p:nvPr/>
          </p:nvSpPr>
          <p:spPr bwMode="auto">
            <a:xfrm>
              <a:off x="3402370" y="4719638"/>
              <a:ext cx="689299" cy="0"/>
            </a:xfrm>
            <a:prstGeom prst="line">
              <a:avLst/>
            </a:prstGeom>
            <a:noFill/>
            <a:ln w="38100">
              <a:solidFill>
                <a:schemeClr val="tx1"/>
              </a:solidFill>
              <a:round/>
              <a:headEnd/>
              <a:tailEnd/>
            </a:ln>
          </p:spPr>
          <p:txBody>
            <a:bodyPr/>
            <a:lstStyle/>
            <a:p>
              <a:endParaRPr lang="en-US" dirty="0"/>
            </a:p>
          </p:txBody>
        </p:sp>
        <p:sp>
          <p:nvSpPr>
            <p:cNvPr id="11" name="Freeform 10"/>
            <p:cNvSpPr>
              <a:spLocks noChangeAspect="1"/>
            </p:cNvSpPr>
            <p:nvPr/>
          </p:nvSpPr>
          <p:spPr bwMode="auto">
            <a:xfrm>
              <a:off x="3089210" y="3992563"/>
              <a:ext cx="313159"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2" name="Freeform 11"/>
            <p:cNvSpPr>
              <a:spLocks noChangeAspect="1"/>
            </p:cNvSpPr>
            <p:nvPr/>
          </p:nvSpPr>
          <p:spPr bwMode="auto">
            <a:xfrm>
              <a:off x="2462893" y="470376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3" name="Oval 12"/>
            <p:cNvSpPr>
              <a:spLocks noChangeAspect="1" noChangeArrowheads="1"/>
            </p:cNvSpPr>
            <p:nvPr/>
          </p:nvSpPr>
          <p:spPr bwMode="auto">
            <a:xfrm>
              <a:off x="4243874" y="5426075"/>
              <a:ext cx="253677" cy="239713"/>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4" name="Line 13"/>
            <p:cNvSpPr>
              <a:spLocks noChangeAspect="1" noChangeShapeType="1"/>
            </p:cNvSpPr>
            <p:nvPr/>
          </p:nvSpPr>
          <p:spPr bwMode="auto">
            <a:xfrm>
              <a:off x="582191" y="4719638"/>
              <a:ext cx="626318" cy="0"/>
            </a:xfrm>
            <a:prstGeom prst="line">
              <a:avLst/>
            </a:prstGeom>
            <a:noFill/>
            <a:ln w="38100">
              <a:solidFill>
                <a:schemeClr val="tx1"/>
              </a:solidFill>
              <a:round/>
              <a:headEnd/>
              <a:tailEnd/>
            </a:ln>
          </p:spPr>
          <p:txBody>
            <a:bodyPr/>
            <a:lstStyle/>
            <a:p>
              <a:endParaRPr lang="en-US" dirty="0"/>
            </a:p>
          </p:txBody>
        </p:sp>
        <p:sp>
          <p:nvSpPr>
            <p:cNvPr id="15" name="Line 14"/>
            <p:cNvSpPr>
              <a:spLocks noChangeAspect="1" noChangeShapeType="1"/>
            </p:cNvSpPr>
            <p:nvPr/>
          </p:nvSpPr>
          <p:spPr bwMode="auto">
            <a:xfrm>
              <a:off x="1523417" y="4719638"/>
              <a:ext cx="687549" cy="0"/>
            </a:xfrm>
            <a:prstGeom prst="line">
              <a:avLst/>
            </a:prstGeom>
            <a:noFill/>
            <a:ln w="38100">
              <a:solidFill>
                <a:schemeClr val="tx1"/>
              </a:solidFill>
              <a:round/>
              <a:headEnd/>
              <a:tailEnd/>
            </a:ln>
          </p:spPr>
          <p:txBody>
            <a:bodyPr/>
            <a:lstStyle/>
            <a:p>
              <a:endParaRPr lang="en-US" dirty="0"/>
            </a:p>
          </p:txBody>
        </p:sp>
        <p:sp>
          <p:nvSpPr>
            <p:cNvPr id="16" name="Freeform 15"/>
            <p:cNvSpPr>
              <a:spLocks noChangeAspect="1"/>
            </p:cNvSpPr>
            <p:nvPr/>
          </p:nvSpPr>
          <p:spPr bwMode="auto">
            <a:xfrm>
              <a:off x="1208508" y="3992563"/>
              <a:ext cx="314908"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7" name="Freeform 16"/>
            <p:cNvSpPr>
              <a:spLocks noChangeAspect="1"/>
            </p:cNvSpPr>
            <p:nvPr/>
          </p:nvSpPr>
          <p:spPr bwMode="auto">
            <a:xfrm flipV="1">
              <a:off x="582191" y="351631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8" name="Oval 17"/>
            <p:cNvSpPr>
              <a:spLocks noChangeAspect="1" noChangeArrowheads="1"/>
            </p:cNvSpPr>
            <p:nvPr/>
          </p:nvSpPr>
          <p:spPr bwMode="auto">
            <a:xfrm>
              <a:off x="1149026" y="5627688"/>
              <a:ext cx="433874" cy="425450"/>
            </a:xfrm>
            <a:prstGeom prst="ellipse">
              <a:avLst/>
            </a:prstGeom>
            <a:solidFill>
              <a:srgbClr val="339966"/>
            </a:solidFill>
            <a:ln w="9525">
              <a:solidFill>
                <a:schemeClr val="tx1"/>
              </a:solidFill>
              <a:round/>
              <a:headEnd/>
              <a:tailEnd/>
            </a:ln>
          </p:spPr>
          <p:txBody>
            <a:bodyPr wrap="none" anchor="ctr"/>
            <a:lstStyle/>
            <a:p>
              <a:endParaRPr lang="en-US" dirty="0"/>
            </a:p>
          </p:txBody>
        </p:sp>
        <p:sp>
          <p:nvSpPr>
            <p:cNvPr id="19" name="Text Box 18"/>
            <p:cNvSpPr txBox="1">
              <a:spLocks noChangeArrowheads="1"/>
            </p:cNvSpPr>
            <p:nvPr/>
          </p:nvSpPr>
          <p:spPr bwMode="auto">
            <a:xfrm>
              <a:off x="464974" y="5668963"/>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Earth</a:t>
              </a:r>
            </a:p>
            <a:p>
              <a:r>
                <a:rPr lang="en-US" sz="1800" dirty="0" smtClean="0">
                  <a:latin typeface="Times New Roman" pitchFamily="18" charset="0"/>
                </a:rPr>
                <a:t>Mode</a:t>
              </a:r>
              <a:endParaRPr lang="en-US" sz="1800" dirty="0">
                <a:latin typeface="Times New Roman" pitchFamily="18" charset="0"/>
              </a:endParaRPr>
            </a:p>
          </p:txBody>
        </p:sp>
        <p:sp>
          <p:nvSpPr>
            <p:cNvPr id="20" name="Text Box 19"/>
            <p:cNvSpPr txBox="1">
              <a:spLocks noChangeArrowheads="1"/>
            </p:cNvSpPr>
            <p:nvPr/>
          </p:nvSpPr>
          <p:spPr bwMode="auto">
            <a:xfrm>
              <a:off x="4099830" y="5670555"/>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Solar</a:t>
              </a:r>
            </a:p>
            <a:p>
              <a:r>
                <a:rPr lang="en-US" sz="1800" dirty="0" smtClean="0">
                  <a:latin typeface="Times New Roman" pitchFamily="18" charset="0"/>
                </a:rPr>
                <a:t>Mode</a:t>
              </a:r>
              <a:endParaRPr lang="en-US" sz="1800" dirty="0">
                <a:latin typeface="Times New Roman" pitchFamily="18" charset="0"/>
              </a:endParaRPr>
            </a:p>
          </p:txBody>
        </p:sp>
        <p:sp>
          <p:nvSpPr>
            <p:cNvPr id="22" name="Text Box 21"/>
            <p:cNvSpPr txBox="1">
              <a:spLocks noChangeArrowheads="1"/>
            </p:cNvSpPr>
            <p:nvPr/>
          </p:nvSpPr>
          <p:spPr bwMode="auto">
            <a:xfrm>
              <a:off x="2895600" y="5943600"/>
              <a:ext cx="733662" cy="246221"/>
            </a:xfrm>
            <a:prstGeom prst="rect">
              <a:avLst/>
            </a:prstGeom>
            <a:noFill/>
            <a:ln w="9525">
              <a:noFill/>
              <a:miter lim="800000"/>
              <a:headEnd/>
              <a:tailEnd/>
            </a:ln>
          </p:spPr>
          <p:txBody>
            <a:bodyPr wrap="none" lIns="0" tIns="0" rIns="0" bIns="0">
              <a:spAutoFit/>
            </a:bodyPr>
            <a:lstStyle/>
            <a:p>
              <a:r>
                <a:rPr lang="en-US" sz="1600" dirty="0">
                  <a:latin typeface="Times New Roman" pitchFamily="18" charset="0"/>
                </a:rPr>
                <a:t>Diffuser </a:t>
              </a:r>
            </a:p>
          </p:txBody>
        </p:sp>
        <p:sp>
          <p:nvSpPr>
            <p:cNvPr id="23" name="Text Box 22"/>
            <p:cNvSpPr txBox="1">
              <a:spLocks noChangeArrowheads="1"/>
            </p:cNvSpPr>
            <p:nvPr/>
          </p:nvSpPr>
          <p:spPr bwMode="auto">
            <a:xfrm>
              <a:off x="522514"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sp>
          <p:nvSpPr>
            <p:cNvPr id="24" name="Line 23"/>
            <p:cNvSpPr>
              <a:spLocks noChangeShapeType="1"/>
            </p:cNvSpPr>
            <p:nvPr/>
          </p:nvSpPr>
          <p:spPr bwMode="auto">
            <a:xfrm flipV="1">
              <a:off x="1353716" y="4800600"/>
              <a:ext cx="0" cy="804863"/>
            </a:xfrm>
            <a:prstGeom prst="line">
              <a:avLst/>
            </a:prstGeom>
            <a:noFill/>
            <a:ln w="12700">
              <a:solidFill>
                <a:schemeClr val="tx1"/>
              </a:solidFill>
              <a:round/>
              <a:headEnd/>
              <a:tailEnd type="stealth" w="lg" len="med"/>
            </a:ln>
          </p:spPr>
          <p:txBody>
            <a:bodyPr/>
            <a:lstStyle/>
            <a:p>
              <a:endParaRPr lang="en-US" dirty="0"/>
            </a:p>
          </p:txBody>
        </p:sp>
        <p:sp>
          <p:nvSpPr>
            <p:cNvPr id="25" name="Line 28"/>
            <p:cNvSpPr>
              <a:spLocks noChangeShapeType="1"/>
            </p:cNvSpPr>
            <p:nvPr/>
          </p:nvSpPr>
          <p:spPr bwMode="auto">
            <a:xfrm flipV="1">
              <a:off x="3236167" y="4757738"/>
              <a:ext cx="0" cy="804862"/>
            </a:xfrm>
            <a:prstGeom prst="line">
              <a:avLst/>
            </a:prstGeom>
            <a:noFill/>
            <a:ln w="12700">
              <a:solidFill>
                <a:schemeClr val="tx1"/>
              </a:solidFill>
              <a:round/>
              <a:headEnd/>
              <a:tailEnd type="stealth" w="lg" len="med"/>
            </a:ln>
          </p:spPr>
          <p:txBody>
            <a:bodyPr/>
            <a:lstStyle/>
            <a:p>
              <a:endParaRPr lang="en-US" dirty="0"/>
            </a:p>
          </p:txBody>
        </p:sp>
        <p:sp>
          <p:nvSpPr>
            <p:cNvPr id="26" name="Line 29"/>
            <p:cNvSpPr>
              <a:spLocks noChangeShapeType="1"/>
            </p:cNvSpPr>
            <p:nvPr/>
          </p:nvSpPr>
          <p:spPr bwMode="auto">
            <a:xfrm rot="16200000" flipV="1">
              <a:off x="3993697" y="5294798"/>
              <a:ext cx="0" cy="503853"/>
            </a:xfrm>
            <a:prstGeom prst="line">
              <a:avLst/>
            </a:prstGeom>
            <a:noFill/>
            <a:ln w="12700">
              <a:solidFill>
                <a:schemeClr val="tx1"/>
              </a:solidFill>
              <a:round/>
              <a:headEnd/>
              <a:tailEnd type="stealth" w="lg" len="med"/>
            </a:ln>
          </p:spPr>
          <p:txBody>
            <a:bodyPr/>
            <a:lstStyle/>
            <a:p>
              <a:endParaRPr lang="en-US" dirty="0"/>
            </a:p>
          </p:txBody>
        </p:sp>
        <p:cxnSp>
          <p:nvCxnSpPr>
            <p:cNvPr id="31" name="Straight Connector 30"/>
            <p:cNvCxnSpPr/>
            <p:nvPr/>
          </p:nvCxnSpPr>
          <p:spPr>
            <a:xfrm flipH="1">
              <a:off x="2271028" y="3733800"/>
              <a:ext cx="0" cy="2546355"/>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 Box 22"/>
            <p:cNvSpPr txBox="1">
              <a:spLocks noChangeArrowheads="1"/>
            </p:cNvSpPr>
            <p:nvPr/>
          </p:nvSpPr>
          <p:spPr bwMode="auto">
            <a:xfrm>
              <a:off x="2394850"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grpSp>
      <p:sp>
        <p:nvSpPr>
          <p:cNvPr id="39" name="TextBox 38"/>
          <p:cNvSpPr txBox="1"/>
          <p:nvPr/>
        </p:nvSpPr>
        <p:spPr>
          <a:xfrm>
            <a:off x="304800" y="3048000"/>
            <a:ext cx="4993675" cy="338554"/>
          </a:xfrm>
          <a:prstGeom prst="rect">
            <a:avLst/>
          </a:prstGeom>
          <a:noFill/>
        </p:spPr>
        <p:txBody>
          <a:bodyPr wrap="none" rtlCol="0">
            <a:spAutoFit/>
          </a:bodyPr>
          <a:lstStyle/>
          <a:p>
            <a:r>
              <a:rPr lang="en-US" sz="1600" dirty="0" smtClean="0"/>
              <a:t>Diagram from Ball Aerospace and Technology Corporation</a:t>
            </a:r>
            <a:endParaRPr lang="en-US" sz="1600" dirty="0"/>
          </a:p>
        </p:txBody>
      </p:sp>
      <p:sp>
        <p:nvSpPr>
          <p:cNvPr id="33" name="Slide Number Placeholder 32"/>
          <p:cNvSpPr>
            <a:spLocks noGrp="1"/>
          </p:cNvSpPr>
          <p:nvPr>
            <p:ph type="sldNum" sz="quarter" idx="12"/>
          </p:nvPr>
        </p:nvSpPr>
        <p:spPr/>
        <p:txBody>
          <a:bodyPr/>
          <a:lstStyle/>
          <a:p>
            <a:fld id="{DF5EA597-D671-40E4-B0A9-DB87D029A054}"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Comparisons of </a:t>
            </a:r>
            <a:r>
              <a:rPr lang="en-US" dirty="0" err="1" smtClean="0"/>
              <a:t>CrIS</a:t>
            </a:r>
            <a:r>
              <a:rPr lang="en-US" dirty="0" smtClean="0"/>
              <a:t> IR Ozone Products to OMPS UV Ozone Products </a:t>
            </a:r>
            <a:endParaRPr lang="en-US" dirty="0"/>
          </a:p>
        </p:txBody>
      </p:sp>
      <p:sp>
        <p:nvSpPr>
          <p:cNvPr id="3" name="Content Placeholder 2"/>
          <p:cNvSpPr>
            <a:spLocks noGrp="1"/>
          </p:cNvSpPr>
          <p:nvPr>
            <p:ph idx="1"/>
          </p:nvPr>
        </p:nvSpPr>
        <p:spPr>
          <a:xfrm>
            <a:off x="304800" y="1646237"/>
            <a:ext cx="8686800" cy="4525963"/>
          </a:xfrm>
        </p:spPr>
        <p:txBody>
          <a:bodyPr>
            <a:normAutofit fontScale="55000" lnSpcReduction="20000"/>
          </a:bodyPr>
          <a:lstStyle/>
          <a:p>
            <a:r>
              <a:rPr lang="en-US" dirty="0" smtClean="0"/>
              <a:t>The next four slides show some qualitative comparisons of the IR and UV ozone products. </a:t>
            </a:r>
          </a:p>
          <a:p>
            <a:r>
              <a:rPr lang="en-US" dirty="0" smtClean="0"/>
              <a:t>The IIROO product is from the IDPS combined </a:t>
            </a:r>
            <a:r>
              <a:rPr lang="en-US" dirty="0" err="1" smtClean="0"/>
              <a:t>CrIS</a:t>
            </a:r>
            <a:r>
              <a:rPr lang="en-US" dirty="0" smtClean="0"/>
              <a:t> physical retrieval.</a:t>
            </a:r>
          </a:p>
          <a:p>
            <a:r>
              <a:rPr lang="en-US" dirty="0" smtClean="0"/>
              <a:t>The NUCAPS product is from the NDE sequential statistical </a:t>
            </a:r>
            <a:r>
              <a:rPr lang="en-US" dirty="0" err="1" smtClean="0"/>
              <a:t>CrIS</a:t>
            </a:r>
            <a:r>
              <a:rPr lang="en-US" dirty="0" smtClean="0"/>
              <a:t> retrieval</a:t>
            </a:r>
          </a:p>
          <a:p>
            <a:r>
              <a:rPr lang="en-US" dirty="0" smtClean="0"/>
              <a:t>Both products are good over much of the Globe but have difficulty retrieving the ozone column over the cold Antarctic Plateau. </a:t>
            </a:r>
          </a:p>
          <a:p>
            <a:r>
              <a:rPr lang="en-US" dirty="0" smtClean="0"/>
              <a:t>The NUCAPS product is described at</a:t>
            </a:r>
          </a:p>
          <a:p>
            <a:pPr>
              <a:buNone/>
            </a:pPr>
            <a:r>
              <a:rPr lang="en-US" dirty="0" smtClean="0"/>
              <a:t>	http://www.star.nesdis.noaa.gov/smcp/spb/osdpd/qadocs/</a:t>
            </a:r>
          </a:p>
          <a:p>
            <a:r>
              <a:rPr lang="en-US" dirty="0" smtClean="0"/>
              <a:t>The IIROO product is described at</a:t>
            </a:r>
          </a:p>
          <a:p>
            <a:pPr>
              <a:buNone/>
            </a:pPr>
            <a:r>
              <a:rPr lang="en-US" dirty="0" smtClean="0">
                <a:hlinkClick r:id="rId2"/>
              </a:rPr>
              <a:t>http://npp.gsfc.nasa.gov/science/documents.html</a:t>
            </a:r>
            <a:endParaRPr lang="en-US" dirty="0" smtClean="0"/>
          </a:p>
          <a:p>
            <a:pPr lvl="1"/>
            <a:r>
              <a:rPr lang="en-US" dirty="0" smtClean="0"/>
              <a:t>OAD 474-00056_RevABaseline.pdf</a:t>
            </a:r>
          </a:p>
          <a:p>
            <a:pPr lvl="1"/>
            <a:r>
              <a:rPr lang="en-US" dirty="0" smtClean="0"/>
              <a:t>ATBD 474-00065_OAD-CrIMSS-EDR_B.pdf</a:t>
            </a:r>
          </a:p>
          <a:p>
            <a:pPr lvl="1"/>
            <a:r>
              <a:rPr lang="en-US" dirty="0" smtClean="0">
                <a:hlinkClick r:id="rId3"/>
              </a:rPr>
              <a:t>CDFCB 474-00001-04-01_CDFCB-Vol4-Part1_Rev-_Block-1-1_31Mar2011.pdf</a:t>
            </a:r>
            <a:r>
              <a:rPr lang="en-US" dirty="0" smtClean="0">
                <a:hlinkClick r:id="rId4"/>
              </a:rPr>
              <a:t>20127.pdf</a:t>
            </a:r>
            <a:endParaRPr lang="en-US" dirty="0" smtClean="0"/>
          </a:p>
          <a:p>
            <a:r>
              <a:rPr lang="en-US" dirty="0" smtClean="0"/>
              <a:t>The NUCAPS product is described in</a:t>
            </a:r>
          </a:p>
          <a:p>
            <a:pPr>
              <a:buNone/>
            </a:pPr>
            <a:r>
              <a:rPr lang="en-US" dirty="0" smtClean="0"/>
              <a:t>www.star.nesdis.noaa.gov//smcd/spb/iosspdt/qadocs/NUCAPS_CDR/NUCAPS_ATBD.doc</a:t>
            </a:r>
          </a:p>
        </p:txBody>
      </p:sp>
      <p:sp>
        <p:nvSpPr>
          <p:cNvPr id="4" name="Slide Number Placeholder 3"/>
          <p:cNvSpPr>
            <a:spLocks noGrp="1"/>
          </p:cNvSpPr>
          <p:nvPr>
            <p:ph type="sldNum" sz="quarter" idx="12"/>
          </p:nvPr>
        </p:nvSpPr>
        <p:spPr/>
        <p:txBody>
          <a:bodyPr/>
          <a:lstStyle/>
          <a:p>
            <a:fld id="{DF5EA597-D671-40E4-B0A9-DB87D029A054}"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1" name="Picture 3"/>
          <p:cNvPicPr>
            <a:picLocks noChangeAspect="1" noChangeArrowheads="1"/>
          </p:cNvPicPr>
          <p:nvPr/>
        </p:nvPicPr>
        <p:blipFill>
          <a:blip r:embed="rId2" cstate="print"/>
          <a:srcRect/>
          <a:stretch>
            <a:fillRect/>
          </a:stretch>
        </p:blipFill>
        <p:spPr bwMode="auto">
          <a:xfrm>
            <a:off x="26126" y="1981200"/>
            <a:ext cx="9065521" cy="4724400"/>
          </a:xfrm>
          <a:prstGeom prst="rect">
            <a:avLst/>
          </a:prstGeom>
          <a:noFill/>
          <a:ln w="9525">
            <a:noFill/>
            <a:miter lim="800000"/>
            <a:headEnd/>
            <a:tailEnd/>
          </a:ln>
        </p:spPr>
      </p:pic>
      <p:sp>
        <p:nvSpPr>
          <p:cNvPr id="5" name="Title 1"/>
          <p:cNvSpPr>
            <a:spLocks noGrp="1"/>
          </p:cNvSpPr>
          <p:nvPr>
            <p:ph type="title"/>
          </p:nvPr>
        </p:nvSpPr>
        <p:spPr>
          <a:xfrm>
            <a:off x="457200" y="228600"/>
            <a:ext cx="8229600" cy="1143000"/>
          </a:xfrm>
        </p:spPr>
        <p:txBody>
          <a:bodyPr>
            <a:normAutofit fontScale="90000"/>
          </a:bodyPr>
          <a:lstStyle/>
          <a:p>
            <a:r>
              <a:rPr lang="en-US" dirty="0" smtClean="0"/>
              <a:t>Comparison of </a:t>
            </a:r>
            <a:br>
              <a:rPr lang="en-US" dirty="0" smtClean="0"/>
            </a:br>
            <a:r>
              <a:rPr lang="en-US" dirty="0" err="1" smtClean="0"/>
              <a:t>CrIS</a:t>
            </a:r>
            <a:r>
              <a:rPr lang="en-US" dirty="0" smtClean="0"/>
              <a:t> IIROO (left) to OMPS INCTO (right) for October 16, 2012</a:t>
            </a:r>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l="5634" t="5165" r="952" b="4991"/>
          <a:stretch>
            <a:fillRect/>
          </a:stretch>
        </p:blipFill>
        <p:spPr bwMode="auto">
          <a:xfrm>
            <a:off x="13063" y="1676400"/>
            <a:ext cx="9144000" cy="5029200"/>
          </a:xfrm>
          <a:prstGeom prst="rect">
            <a:avLst/>
          </a:prstGeom>
          <a:noFill/>
          <a:ln w="9525">
            <a:noFill/>
            <a:miter lim="800000"/>
            <a:headEnd/>
            <a:tailEnd/>
          </a:ln>
        </p:spPr>
      </p:pic>
      <p:sp>
        <p:nvSpPr>
          <p:cNvPr id="3" name="Title 1"/>
          <p:cNvSpPr>
            <a:spLocks noGrp="1"/>
          </p:cNvSpPr>
          <p:nvPr>
            <p:ph type="title"/>
          </p:nvPr>
        </p:nvSpPr>
        <p:spPr>
          <a:xfrm>
            <a:off x="457200" y="228600"/>
            <a:ext cx="8229600" cy="1143000"/>
          </a:xfrm>
        </p:spPr>
        <p:txBody>
          <a:bodyPr>
            <a:normAutofit fontScale="90000"/>
          </a:bodyPr>
          <a:lstStyle/>
          <a:p>
            <a:r>
              <a:rPr lang="en-US" dirty="0" smtClean="0"/>
              <a:t>Comparison of </a:t>
            </a:r>
            <a:br>
              <a:rPr lang="en-US" dirty="0" smtClean="0"/>
            </a:br>
            <a:r>
              <a:rPr lang="en-US" dirty="0" err="1" smtClean="0"/>
              <a:t>CrIS</a:t>
            </a:r>
            <a:r>
              <a:rPr lang="en-US" dirty="0" smtClean="0"/>
              <a:t> IIROO (left) to OMPS INCTO (right) for October 16, 2012</a:t>
            </a:r>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ar.nesdis.noaa.gov/smcd/spb/wyu/OMPS/Toz/incto/o3/2012/11.2012/O3_INCTO_20121102_aitoff.png"/>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4991100" y="1447800"/>
            <a:ext cx="4000500" cy="46482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571500" y="1828800"/>
            <a:ext cx="3896201" cy="4038600"/>
          </a:xfrm>
          <a:prstGeom prst="rect">
            <a:avLst/>
          </a:prstGeom>
          <a:noFill/>
          <a:ln w="9525">
            <a:noFill/>
            <a:miter lim="800000"/>
            <a:headEnd/>
            <a:tailEnd/>
          </a:ln>
        </p:spPr>
      </p:pic>
      <p:sp>
        <p:nvSpPr>
          <p:cNvPr id="6" name="TextBox 5"/>
          <p:cNvSpPr txBox="1"/>
          <p:nvPr/>
        </p:nvSpPr>
        <p:spPr>
          <a:xfrm>
            <a:off x="6096000" y="1905000"/>
            <a:ext cx="1825564" cy="369332"/>
          </a:xfrm>
          <a:prstGeom prst="rect">
            <a:avLst/>
          </a:prstGeom>
          <a:noFill/>
        </p:spPr>
        <p:txBody>
          <a:bodyPr wrap="none" rtlCol="0">
            <a:spAutoFit/>
          </a:bodyPr>
          <a:lstStyle/>
          <a:p>
            <a:r>
              <a:rPr lang="en-US" dirty="0" smtClean="0"/>
              <a:t>INCTO 11/2/2012</a:t>
            </a:r>
            <a:endParaRPr lang="en-US" dirty="0"/>
          </a:p>
        </p:txBody>
      </p:sp>
      <p:sp>
        <p:nvSpPr>
          <p:cNvPr id="5" name="Title 1"/>
          <p:cNvSpPr>
            <a:spLocks noGrp="1"/>
          </p:cNvSpPr>
          <p:nvPr>
            <p:ph type="title"/>
          </p:nvPr>
        </p:nvSpPr>
        <p:spPr>
          <a:xfrm>
            <a:off x="0" y="228600"/>
            <a:ext cx="9144000" cy="1143000"/>
          </a:xfrm>
        </p:spPr>
        <p:txBody>
          <a:bodyPr>
            <a:normAutofit fontScale="90000"/>
          </a:bodyPr>
          <a:lstStyle/>
          <a:p>
            <a:r>
              <a:rPr lang="en-US" dirty="0" smtClean="0"/>
              <a:t>Comparison of </a:t>
            </a:r>
            <a:br>
              <a:rPr lang="en-US" dirty="0" smtClean="0"/>
            </a:br>
            <a:r>
              <a:rPr lang="en-US" dirty="0" err="1" smtClean="0"/>
              <a:t>CrIS</a:t>
            </a:r>
            <a:r>
              <a:rPr lang="en-US" dirty="0" smtClean="0"/>
              <a:t> NUCAPS Ozone (l) to OMPS INCTO (r) for November 2, 2012</a:t>
            </a:r>
            <a:endParaRPr lang="en-US" dirty="0"/>
          </a:p>
        </p:txBody>
      </p:sp>
      <p:sp>
        <p:nvSpPr>
          <p:cNvPr id="7" name="Slide Number Placeholder 6"/>
          <p:cNvSpPr>
            <a:spLocks noGrp="1"/>
          </p:cNvSpPr>
          <p:nvPr>
            <p:ph type="sldNum" sz="quarter" idx="12"/>
          </p:nvPr>
        </p:nvSpPr>
        <p:spPr/>
        <p:txBody>
          <a:bodyPr/>
          <a:lstStyle/>
          <a:p>
            <a:fld id="{DF5EA597-D671-40E4-B0A9-DB87D029A054}"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2" cstate="print"/>
          <a:srcRect l="3428" t="4478" b="1493"/>
          <a:stretch>
            <a:fillRect/>
          </a:stretch>
        </p:blipFill>
        <p:spPr bwMode="auto">
          <a:xfrm>
            <a:off x="-76200" y="1716271"/>
            <a:ext cx="9296400" cy="5065529"/>
          </a:xfrm>
          <a:prstGeom prst="rect">
            <a:avLst/>
          </a:prstGeom>
          <a:noFill/>
          <a:ln w="9525">
            <a:noFill/>
            <a:miter lim="800000"/>
            <a:headEnd/>
            <a:tailEnd/>
          </a:ln>
        </p:spPr>
      </p:pic>
      <p:sp>
        <p:nvSpPr>
          <p:cNvPr id="5" name="Title 1"/>
          <p:cNvSpPr>
            <a:spLocks noGrp="1"/>
          </p:cNvSpPr>
          <p:nvPr>
            <p:ph type="title"/>
          </p:nvPr>
        </p:nvSpPr>
        <p:spPr>
          <a:xfrm>
            <a:off x="0" y="228600"/>
            <a:ext cx="9144000" cy="1143000"/>
          </a:xfrm>
        </p:spPr>
        <p:txBody>
          <a:bodyPr>
            <a:normAutofit fontScale="90000"/>
          </a:bodyPr>
          <a:lstStyle/>
          <a:p>
            <a:r>
              <a:rPr lang="en-US" dirty="0" smtClean="0"/>
              <a:t>Comparison of </a:t>
            </a:r>
            <a:br>
              <a:rPr lang="en-US" dirty="0" smtClean="0"/>
            </a:br>
            <a:r>
              <a:rPr lang="en-US" dirty="0" err="1" smtClean="0"/>
              <a:t>CrIS</a:t>
            </a:r>
            <a:r>
              <a:rPr lang="en-US" dirty="0" smtClean="0"/>
              <a:t> NUCAPS Ozone (l) to OMPS INCTO (r) for November 2, 2012</a:t>
            </a:r>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638" algn="l"/>
                <a:tab pos="549275" algn="l"/>
                <a:tab pos="914400" algn="l"/>
                <a:tab pos="1371600" algn="l"/>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25" name="Picture 3"/>
          <p:cNvPicPr>
            <a:picLocks noChangeAspect="1" noChangeArrowheads="1"/>
          </p:cNvPicPr>
          <p:nvPr/>
        </p:nvPicPr>
        <p:blipFill>
          <a:blip r:embed="rId2" cstate="print"/>
          <a:srcRect/>
          <a:stretch>
            <a:fillRect/>
          </a:stretch>
        </p:blipFill>
        <p:spPr bwMode="auto">
          <a:xfrm>
            <a:off x="1905000" y="76200"/>
            <a:ext cx="5486400" cy="7315200"/>
          </a:xfrm>
          <a:prstGeom prst="rect">
            <a:avLst/>
          </a:prstGeom>
          <a:noFill/>
        </p:spPr>
      </p:pic>
      <p:sp>
        <p:nvSpPr>
          <p:cNvPr id="4" name="Slide Number Placeholder 3"/>
          <p:cNvSpPr>
            <a:spLocks noGrp="1"/>
          </p:cNvSpPr>
          <p:nvPr>
            <p:ph type="sldNum" sz="quarter" idx="12"/>
          </p:nvPr>
        </p:nvSpPr>
        <p:spPr/>
        <p:txBody>
          <a:bodyPr/>
          <a:lstStyle/>
          <a:p>
            <a:fld id="{DF5EA597-D671-40E4-B0A9-DB87D029A054}"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638" algn="l"/>
                <a:tab pos="549275" algn="l"/>
                <a:tab pos="914400" algn="l"/>
                <a:tab pos="1371600" algn="l"/>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25" name="Picture 3"/>
          <p:cNvPicPr>
            <a:picLocks noChangeAspect="1" noChangeArrowheads="1"/>
          </p:cNvPicPr>
          <p:nvPr/>
        </p:nvPicPr>
        <p:blipFill>
          <a:blip r:embed="rId2" cstate="print"/>
          <a:srcRect/>
          <a:stretch>
            <a:fillRect/>
          </a:stretch>
        </p:blipFill>
        <p:spPr bwMode="auto">
          <a:xfrm>
            <a:off x="0" y="76200"/>
            <a:ext cx="9144000" cy="12192000"/>
          </a:xfrm>
          <a:prstGeom prst="rect">
            <a:avLst/>
          </a:prstGeom>
          <a:noFill/>
        </p:spPr>
      </p:pic>
      <p:sp>
        <p:nvSpPr>
          <p:cNvPr id="4" name="Slide Number Placeholder 3"/>
          <p:cNvSpPr>
            <a:spLocks noGrp="1"/>
          </p:cNvSpPr>
          <p:nvPr>
            <p:ph type="sldNum" sz="quarter" idx="12"/>
          </p:nvPr>
        </p:nvSpPr>
        <p:spPr/>
        <p:txBody>
          <a:bodyPr/>
          <a:lstStyle/>
          <a:p>
            <a:fld id="{DF5EA597-D671-40E4-B0A9-DB87D029A054}"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smtClean="0"/>
              <a:t>Northrop Grumman</a:t>
            </a:r>
            <a:br>
              <a:rPr lang="en-US" dirty="0" smtClean="0"/>
            </a:br>
            <a:r>
              <a:rPr lang="en-US" dirty="0" smtClean="0"/>
              <a:t>Algorithms and Data Products</a:t>
            </a:r>
            <a:endParaRPr lang="en-US" dirty="0"/>
          </a:p>
        </p:txBody>
      </p:sp>
      <p:sp>
        <p:nvSpPr>
          <p:cNvPr id="5123" name="Text Placeholder 8"/>
          <p:cNvSpPr>
            <a:spLocks noGrp="1"/>
          </p:cNvSpPr>
          <p:nvPr>
            <p:ph type="body" sz="quarter" idx="14"/>
          </p:nvPr>
        </p:nvSpPr>
        <p:spPr/>
        <p:txBody>
          <a:bodyPr>
            <a:normAutofit fontScale="47500" lnSpcReduction="20000"/>
          </a:bodyPr>
          <a:lstStyle/>
          <a:p>
            <a:endParaRPr lang="en-US" dirty="0" smtClean="0"/>
          </a:p>
          <a:p>
            <a:r>
              <a:rPr lang="en-US" dirty="0" smtClean="0"/>
              <a:t>	</a:t>
            </a:r>
            <a:br>
              <a:rPr lang="en-US" dirty="0" smtClean="0"/>
            </a:br>
            <a:endParaRPr lang="en-US" dirty="0" smtClean="0"/>
          </a:p>
        </p:txBody>
      </p:sp>
      <p:sp>
        <p:nvSpPr>
          <p:cNvPr id="5124" name="Text Placeholder 9"/>
          <p:cNvSpPr>
            <a:spLocks noGrp="1"/>
          </p:cNvSpPr>
          <p:nvPr>
            <p:ph type="body" sz="quarter" idx="15"/>
          </p:nvPr>
        </p:nvSpPr>
        <p:spPr>
          <a:xfrm>
            <a:off x="3857589" y="4684031"/>
            <a:ext cx="4972728" cy="457200"/>
          </a:xfrm>
        </p:spPr>
        <p:txBody>
          <a:bodyPr>
            <a:noAutofit/>
          </a:bodyPr>
          <a:lstStyle/>
          <a:p>
            <a:r>
              <a:rPr lang="en-US" b="1" dirty="0" smtClean="0"/>
              <a:t>Oct 10, 2012</a:t>
            </a:r>
          </a:p>
        </p:txBody>
      </p:sp>
      <p:sp>
        <p:nvSpPr>
          <p:cNvPr id="14" name="Text Placeholder 13"/>
          <p:cNvSpPr>
            <a:spLocks noGrp="1"/>
          </p:cNvSpPr>
          <p:nvPr>
            <p:ph type="body" sz="quarter" idx="17"/>
          </p:nvPr>
        </p:nvSpPr>
        <p:spPr/>
        <p:txBody>
          <a:bodyPr/>
          <a:lstStyle/>
          <a:p>
            <a:r>
              <a:rPr lang="en-US" dirty="0" smtClean="0"/>
              <a:t>OMPS Team Task Status</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Mx6.3 Preview Data Analysis: Comparison of INCTO and OOTCO Retrievals</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98</a:t>
            </a:fld>
            <a:endParaRPr lang="en-US" dirty="0"/>
          </a:p>
        </p:txBody>
      </p:sp>
      <p:pic>
        <p:nvPicPr>
          <p:cNvPr id="5" name="Picture 4" descr="retrieval_diff_ipedr_limited_20120921.png"/>
          <p:cNvPicPr>
            <a:picLocks noChangeAspect="1"/>
          </p:cNvPicPr>
          <p:nvPr/>
        </p:nvPicPr>
        <p:blipFill>
          <a:blip r:embed="rId2" cstate="print"/>
          <a:srcRect l="8905" t="15275"/>
          <a:stretch>
            <a:fillRect/>
          </a:stretch>
        </p:blipFill>
        <p:spPr>
          <a:xfrm>
            <a:off x="420414" y="1124612"/>
            <a:ext cx="3997939" cy="2788781"/>
          </a:xfrm>
          <a:prstGeom prst="rect">
            <a:avLst/>
          </a:prstGeom>
          <a:ln>
            <a:solidFill>
              <a:schemeClr val="accent1"/>
            </a:solidFill>
          </a:ln>
        </p:spPr>
      </p:pic>
      <p:pic>
        <p:nvPicPr>
          <p:cNvPr id="6" name="Picture 5" descr="clfrac_ip_20120921.png"/>
          <p:cNvPicPr>
            <a:picLocks noChangeAspect="1"/>
          </p:cNvPicPr>
          <p:nvPr/>
        </p:nvPicPr>
        <p:blipFill>
          <a:blip r:embed="rId3" cstate="print"/>
          <a:srcRect l="8876" t="15335"/>
          <a:stretch>
            <a:fillRect/>
          </a:stretch>
        </p:blipFill>
        <p:spPr>
          <a:xfrm>
            <a:off x="4738051" y="1138394"/>
            <a:ext cx="3999211" cy="2786806"/>
          </a:xfrm>
          <a:prstGeom prst="rect">
            <a:avLst/>
          </a:prstGeom>
          <a:ln>
            <a:solidFill>
              <a:schemeClr val="accent1"/>
            </a:solidFill>
          </a:ln>
        </p:spPr>
      </p:pic>
      <p:pic>
        <p:nvPicPr>
          <p:cNvPr id="7" name="Picture 6" descr="clfrac_diff_ipedr_20120921.png"/>
          <p:cNvPicPr>
            <a:picLocks noChangeAspect="1"/>
          </p:cNvPicPr>
          <p:nvPr/>
        </p:nvPicPr>
        <p:blipFill>
          <a:blip r:embed="rId4" cstate="print"/>
          <a:srcRect l="8876" t="15335"/>
          <a:stretch>
            <a:fillRect/>
          </a:stretch>
        </p:blipFill>
        <p:spPr>
          <a:xfrm>
            <a:off x="439320" y="4018215"/>
            <a:ext cx="3999211" cy="2786806"/>
          </a:xfrm>
          <a:prstGeom prst="rect">
            <a:avLst/>
          </a:prstGeom>
          <a:ln>
            <a:solidFill>
              <a:schemeClr val="accent1"/>
            </a:solidFill>
          </a:ln>
        </p:spPr>
      </p:pic>
      <p:sp>
        <p:nvSpPr>
          <p:cNvPr id="9" name="TextBox 8"/>
          <p:cNvSpPr txBox="1"/>
          <p:nvPr/>
        </p:nvSpPr>
        <p:spPr>
          <a:xfrm>
            <a:off x="4792718" y="4170626"/>
            <a:ext cx="4056993" cy="2446824"/>
          </a:xfrm>
          <a:prstGeom prst="rect">
            <a:avLst/>
          </a:prstGeom>
          <a:noFill/>
          <a:ln>
            <a:solidFill>
              <a:schemeClr val="accent1"/>
            </a:solidFill>
          </a:ln>
        </p:spPr>
        <p:txBody>
          <a:bodyPr wrap="square" rtlCol="0">
            <a:spAutoFit/>
          </a:bodyPr>
          <a:lstStyle/>
          <a:p>
            <a:r>
              <a:rPr lang="en-US" sz="1700" dirty="0" smtClean="0"/>
              <a:t>The difference in total column ozone retrieval between the IP and EDR (top left panel) appears to correlate with cloud fraction (top right panel).  The cloud fraction difference between the IP and EDR (bottom right panel) does not show the same pattern, so this is not the primary cause of the differences.  (M. Novicki and B. Sen, NGAS)</a:t>
            </a:r>
            <a:endParaRPr lang="en-US" sz="17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Mx6.3 Preview Analysis: Cause of difference in cloud fraction</a:t>
            </a:r>
            <a:endParaRPr lang="en-US" dirty="0"/>
          </a:p>
        </p:txBody>
      </p:sp>
      <p:pic>
        <p:nvPicPr>
          <p:cNvPr id="5" name="Content Placeholder 4" descr="deltaclfrac_deltavsfrac_ipedr_20120921.png"/>
          <p:cNvPicPr>
            <a:picLocks noGrp="1" noChangeAspect="1"/>
          </p:cNvPicPr>
          <p:nvPr>
            <p:ph idx="1"/>
          </p:nvPr>
        </p:nvPicPr>
        <p:blipFill>
          <a:blip r:embed="rId2" cstate="print"/>
          <a:srcRect l="6369" t="5266" b="14493"/>
          <a:stretch>
            <a:fillRect/>
          </a:stretch>
        </p:blipFill>
        <p:spPr>
          <a:xfrm>
            <a:off x="1313760" y="1166651"/>
            <a:ext cx="6737131" cy="4330262"/>
          </a:xfrm>
          <a:ln>
            <a:solidFill>
              <a:schemeClr val="accent1"/>
            </a:solidFill>
          </a:ln>
        </p:spPr>
      </p:pic>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99</a:t>
            </a:fld>
            <a:endParaRPr lang="en-US" dirty="0"/>
          </a:p>
        </p:txBody>
      </p:sp>
      <p:sp>
        <p:nvSpPr>
          <p:cNvPr id="6" name="TextBox 5"/>
          <p:cNvSpPr txBox="1"/>
          <p:nvPr/>
        </p:nvSpPr>
        <p:spPr>
          <a:xfrm>
            <a:off x="6432297" y="5213134"/>
            <a:ext cx="1692165" cy="307777"/>
          </a:xfrm>
          <a:prstGeom prst="rect">
            <a:avLst/>
          </a:prstGeom>
          <a:noFill/>
        </p:spPr>
        <p:txBody>
          <a:bodyPr wrap="square" rtlCol="0">
            <a:spAutoFit/>
          </a:bodyPr>
          <a:lstStyle/>
          <a:p>
            <a:r>
              <a:rPr lang="en-US" sz="1400" dirty="0" smtClean="0"/>
              <a:t>M. Novicki, NGAS</a:t>
            </a:r>
            <a:endParaRPr lang="en-US" sz="1400" dirty="0"/>
          </a:p>
        </p:txBody>
      </p:sp>
      <p:sp>
        <p:nvSpPr>
          <p:cNvPr id="7" name="TextBox 6"/>
          <p:cNvSpPr txBox="1"/>
          <p:nvPr/>
        </p:nvSpPr>
        <p:spPr>
          <a:xfrm>
            <a:off x="462454" y="5597623"/>
            <a:ext cx="8429297" cy="1077218"/>
          </a:xfrm>
          <a:prstGeom prst="rect">
            <a:avLst/>
          </a:prstGeom>
          <a:noFill/>
          <a:ln>
            <a:solidFill>
              <a:schemeClr val="accent1"/>
            </a:solidFill>
          </a:ln>
        </p:spPr>
        <p:txBody>
          <a:bodyPr wrap="square" rtlCol="0">
            <a:spAutoFit/>
          </a:bodyPr>
          <a:lstStyle/>
          <a:p>
            <a:r>
              <a:rPr lang="en-US" sz="1600" dirty="0" smtClean="0"/>
              <a:t>Most of the differences in the cloud fraction between the IP and EDR can be explained by differences in the snow/ice fraction used by the algorithm.  The snow/ice fraction used by the IP comes from the Snow/Ice Rolling Tile, while the snow/ice fraction used by the EDR is derived from the VIIRS Snow and Ice EDRs. (M. Novicki and B. Sen, NGAS)</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431210</TotalTime>
  <Words>9363</Words>
  <Application>Microsoft Office PowerPoint</Application>
  <PresentationFormat>On-screen Show (4:3)</PresentationFormat>
  <Paragraphs>842</Paragraphs>
  <Slides>100</Slides>
  <Notes>59</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Findings for the OMPS  Nadir Mapper 1st Guess Total Column Ozone (INCTO) &amp; Nadir Mapper Total Column Ozone EDR (OOTCO)  in  Support of Promotion to Provisional Maturity </vt:lpstr>
      <vt:lpstr>Outline</vt:lpstr>
      <vt:lpstr>PowerPoint Presentation</vt:lpstr>
      <vt:lpstr>PowerPoint Presentation</vt:lpstr>
      <vt:lpstr>INCTO/OOTCO Summary of Findings and Recommendations</vt:lpstr>
      <vt:lpstr>INCTO/OOTCO Known Product Deficiencies</vt:lpstr>
      <vt:lpstr>OMPS Fundamentals</vt:lpstr>
      <vt:lpstr>PowerPoint Presentation</vt:lpstr>
      <vt:lpstr>PowerPoint Presentation</vt:lpstr>
      <vt:lpstr>PowerPoint Presentation</vt:lpstr>
      <vt:lpstr>OMPS Nadir Mapper Spectra</vt:lpstr>
      <vt:lpstr>PowerPoint Presentation</vt:lpstr>
      <vt:lpstr>Caveats for OMPS NM Earth-View SDR SOMTC</vt:lpstr>
      <vt:lpstr>SDR Requirements and Performance</vt:lpstr>
      <vt:lpstr>PowerPoint Presentation</vt:lpstr>
      <vt:lpstr>Total Column Ozone* Products</vt:lpstr>
      <vt:lpstr>The 1st Guess Total Ozone Product INCTO</vt:lpstr>
      <vt:lpstr>The 2nd Pass Total Ozone Product, OOTCO</vt:lpstr>
      <vt:lpstr>INCTO/OOTCO Error and Quality Flags</vt:lpstr>
      <vt:lpstr>Sun Glint Flags</vt:lpstr>
      <vt:lpstr>PowerPoint Presentation</vt:lpstr>
      <vt:lpstr>Scene Condition Flag: Ascending/Descending</vt:lpstr>
      <vt:lpstr>Scene Condition Flag: Ascending/Descending</vt:lpstr>
      <vt:lpstr>PowerPoint Presentation</vt:lpstr>
      <vt:lpstr>PowerPoint Presentation</vt:lpstr>
      <vt:lpstr>Time Series of Percent Good for OOTCO Error Flag</vt:lpstr>
      <vt:lpstr>PowerPoint Presentation</vt:lpstr>
      <vt:lpstr>Daily Maps of Error Flags for OMPS INCTO for June 11th: Purple 1 Large Residual; Orange 2 SO2 Index; Green 16 Surface Reflectivity out of range.  Since SO2 is produce from residuals, both of the increased flag frequencies from May to June are related to residuals. The first eight orbits (Eastern Hemisphere) have low occurrences of non-zero error flags.</vt:lpstr>
      <vt:lpstr>Daily Maps of Error Flags for OMPS INCTO for March 5th and May 18th, 2012: Purple 1 Large Residual; Orange 2 SO2 Index; Green 16 Surface Reflectivity out of range.  Since SO2 is produce from residuals, both of the reduced flag frequencies from March to May are related to residuals.</vt:lpstr>
      <vt:lpstr>Daily Maps of Error Flags for OMPS OOTCO for March 5th and May 18th, 2012: Purple 1 Large Residual; Orange 2 SO2 Index; Green 16 Surface Reflectivity out of range.  The OOTCO product in this time period is suffering from problems associated with the use of VIIRS cloud fraction estimates. </vt:lpstr>
      <vt:lpstr>Daily Maps of Error Flags for OMPS INCTO (Top) and OOTCO Bottom for January 2, 2013 : Purple 1 Large Residual; Orange 2 SO2 Index; Green 16 Surface Reflectivity out of range.  The OOTCO product is suffering from problems associated with the use of VIIRS cloud fraction estimates. The plan is to remove this dependence in future processing. </vt:lpstr>
      <vt:lpstr>SO2 Index with Equatorial Cross-track Mean Removed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Typical Distribution of Non-Fill Effective Reflectivity</vt:lpstr>
      <vt:lpstr>PowerPoint Presentation</vt:lpstr>
      <vt:lpstr>PowerPoint Presentation</vt:lpstr>
      <vt:lpstr>OOTCO/INCTO Differences on Next Slide</vt:lpstr>
      <vt:lpstr>PowerPoint Presentation</vt:lpstr>
      <vt:lpstr>OOTCO/INCTO Ozone Differences on the next Slide</vt:lpstr>
      <vt:lpstr>PowerPoint Presentation</vt:lpstr>
      <vt:lpstr>OMPS NM OOTCO Minimum Reflectivity Cross-Track Dependence</vt:lpstr>
      <vt:lpstr>OOTCO One-Percentile Reflectivity  Cross-Track Dependence for November/December</vt:lpstr>
      <vt:lpstr>OMPS NM OOTCO/INCTO Aerosol Index Cross-Track Dependence</vt:lpstr>
      <vt:lpstr>OOTCO/INCTO Aerosol Index Cross-Track Dependence for November 2012</vt:lpstr>
      <vt:lpstr>OOTCO Cross-Track Ozone Dependence</vt:lpstr>
      <vt:lpstr>Total Ozone Maps for INCTO and OOTCO</vt:lpstr>
      <vt:lpstr>Sample OOTCO Total Ozone Map</vt:lpstr>
      <vt:lpstr>Sample INCTO Total Ozone Map</vt:lpstr>
      <vt:lpstr>Total Ozone Maps  OOTCO, INCTO, OMI, GOME-2 &amp; V8TOZ</vt:lpstr>
      <vt:lpstr>Sample OOTCO Total Ozone Map</vt:lpstr>
      <vt:lpstr>Sample INCTO Total Ozone Map</vt:lpstr>
      <vt:lpstr>Sample EOS Aura OMI Total Ozone Map</vt:lpstr>
      <vt:lpstr>PowerPoint Presentation</vt:lpstr>
      <vt:lpstr>Sample OMPS V8TOZ Total Ozone Map</vt:lpstr>
      <vt:lpstr>Time Series of Equatorial Pacific zonal means for INCTO and OOTCO versus other satellite measurements</vt:lpstr>
      <vt:lpstr>PowerPoint Presentation</vt:lpstr>
      <vt:lpstr>PowerPoint Presentation</vt:lpstr>
      <vt:lpstr>PowerPoint Presentation</vt:lpstr>
      <vt:lpstr>Effective Reflectivity Map for INCTO</vt:lpstr>
      <vt:lpstr>Sample INCTO Effective Reflectivity Map</vt:lpstr>
      <vt:lpstr>Sample OOTCO Effective Reflectivity Map</vt:lpstr>
      <vt:lpstr>Aerosol Index Map for INCTO</vt:lpstr>
      <vt:lpstr>Sample INCTO Aerosol Index Map</vt:lpstr>
      <vt:lpstr>Sample OOCTO Aerosol Index Map</vt:lpstr>
      <vt:lpstr>Aerosol Index Map for OOTCO</vt:lpstr>
      <vt:lpstr>PowerPoint Presentation</vt:lpstr>
      <vt:lpstr>PowerPoint Presentation</vt:lpstr>
      <vt:lpstr>PowerPoint Presentation</vt:lpstr>
      <vt:lpstr>Comparisons to MLO Dobson Station</vt:lpstr>
      <vt:lpstr>March to December 2012 OOTCO is averaging ~3% above the Dobson Satellite sees to sea level, MLO misses ~7DU</vt:lpstr>
      <vt:lpstr>PowerPoint Presentation</vt:lpstr>
      <vt:lpstr>INCTO/OOTCO Known Product Deficiencies</vt:lpstr>
      <vt:lpstr>Timeline of major changes in OMPS Nadir Products </vt:lpstr>
      <vt:lpstr>INCTO/OOTCO Summary of Findings and Recommendations</vt:lpstr>
      <vt:lpstr>Comparisons of CrIS IR Ozone Products to OMPS UV Ozone Products </vt:lpstr>
      <vt:lpstr>Comparison of  CrIS IIROO (left) to OMPS INCTO (right) for October 16, 2012</vt:lpstr>
      <vt:lpstr>Comparison of  CrIS IIROO (left) to OMPS INCTO (right) for October 16, 2012</vt:lpstr>
      <vt:lpstr>Comparison of  CrIS NUCAPS Ozone (l) to OMPS INCTO (r) for November 2, 2012</vt:lpstr>
      <vt:lpstr>Comparison of  CrIS NUCAPS Ozone (l) to OMPS INCTO (r) for November 2, 2012</vt:lpstr>
      <vt:lpstr>PowerPoint Presentation</vt:lpstr>
      <vt:lpstr>PowerPoint Presentation</vt:lpstr>
      <vt:lpstr>Northrop Grumman Algorithms and Data Products</vt:lpstr>
      <vt:lpstr>Mx6.3 Preview Data Analysis: Comparison of INCTO and OOTCO Retrievals</vt:lpstr>
      <vt:lpstr>Mx6.3 Preview Analysis: Cause of difference in cloud fraction</vt:lpstr>
      <vt:lpstr>Mx6.3 Preview Analysis: Comparison of difference in total column ozone with cloud fraction</vt:lpstr>
    </vt:vector>
  </TitlesOfParts>
  <Company>NOAA / NESDIS / 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lflynn</dc:creator>
  <cp:lastModifiedBy>knieman</cp:lastModifiedBy>
  <cp:revision>2728</cp:revision>
  <dcterms:created xsi:type="dcterms:W3CDTF">2012-01-31T15:35:41Z</dcterms:created>
  <dcterms:modified xsi:type="dcterms:W3CDTF">2013-04-17T17:23:25Z</dcterms:modified>
</cp:coreProperties>
</file>