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74"/>
  </p:notesMasterIdLst>
  <p:sldIdLst>
    <p:sldId id="256" r:id="rId2"/>
    <p:sldId id="304" r:id="rId3"/>
    <p:sldId id="343" r:id="rId4"/>
    <p:sldId id="344" r:id="rId5"/>
    <p:sldId id="371" r:id="rId6"/>
    <p:sldId id="305" r:id="rId7"/>
    <p:sldId id="353" r:id="rId8"/>
    <p:sldId id="279" r:id="rId9"/>
    <p:sldId id="265" r:id="rId10"/>
    <p:sldId id="298" r:id="rId11"/>
    <p:sldId id="299" r:id="rId12"/>
    <p:sldId id="300" r:id="rId13"/>
    <p:sldId id="301" r:id="rId14"/>
    <p:sldId id="302" r:id="rId15"/>
    <p:sldId id="338" r:id="rId16"/>
    <p:sldId id="363" r:id="rId17"/>
    <p:sldId id="364" r:id="rId18"/>
    <p:sldId id="370" r:id="rId19"/>
    <p:sldId id="365" r:id="rId20"/>
    <p:sldId id="366" r:id="rId21"/>
    <p:sldId id="367" r:id="rId22"/>
    <p:sldId id="368" r:id="rId23"/>
    <p:sldId id="307" r:id="rId24"/>
    <p:sldId id="336" r:id="rId25"/>
    <p:sldId id="349" r:id="rId26"/>
    <p:sldId id="373" r:id="rId27"/>
    <p:sldId id="376" r:id="rId28"/>
    <p:sldId id="374" r:id="rId29"/>
    <p:sldId id="339" r:id="rId30"/>
    <p:sldId id="327" r:id="rId31"/>
    <p:sldId id="328" r:id="rId32"/>
    <p:sldId id="309" r:id="rId33"/>
    <p:sldId id="310" r:id="rId34"/>
    <p:sldId id="324" r:id="rId35"/>
    <p:sldId id="325" r:id="rId36"/>
    <p:sldId id="350" r:id="rId37"/>
    <p:sldId id="381" r:id="rId38"/>
    <p:sldId id="352" r:id="rId39"/>
    <p:sldId id="377" r:id="rId40"/>
    <p:sldId id="351" r:id="rId41"/>
    <p:sldId id="378" r:id="rId42"/>
    <p:sldId id="379" r:id="rId43"/>
    <p:sldId id="380" r:id="rId44"/>
    <p:sldId id="382" r:id="rId45"/>
    <p:sldId id="359" r:id="rId46"/>
    <p:sldId id="348" r:id="rId47"/>
    <p:sldId id="347" r:id="rId48"/>
    <p:sldId id="313" r:id="rId49"/>
    <p:sldId id="315" r:id="rId50"/>
    <p:sldId id="322" r:id="rId51"/>
    <p:sldId id="354" r:id="rId52"/>
    <p:sldId id="355" r:id="rId53"/>
    <p:sldId id="356" r:id="rId54"/>
    <p:sldId id="357" r:id="rId55"/>
    <p:sldId id="358" r:id="rId56"/>
    <p:sldId id="360" r:id="rId57"/>
    <p:sldId id="361" r:id="rId58"/>
    <p:sldId id="362" r:id="rId59"/>
    <p:sldId id="337" r:id="rId60"/>
    <p:sldId id="333" r:id="rId61"/>
    <p:sldId id="342" r:id="rId62"/>
    <p:sldId id="340" r:id="rId63"/>
    <p:sldId id="341" r:id="rId64"/>
    <p:sldId id="296" r:id="rId65"/>
    <p:sldId id="334" r:id="rId66"/>
    <p:sldId id="335" r:id="rId67"/>
    <p:sldId id="308" r:id="rId68"/>
    <p:sldId id="345" r:id="rId69"/>
    <p:sldId id="292" r:id="rId70"/>
    <p:sldId id="293" r:id="rId71"/>
    <p:sldId id="326" r:id="rId72"/>
    <p:sldId id="29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1" autoAdjust="0"/>
    <p:restoredTop sz="85807" autoAdjust="0"/>
  </p:normalViewPr>
  <p:slideViewPr>
    <p:cSldViewPr snapToGrid="0" snapToObjects="1" showGuides="1">
      <p:cViewPr varScale="1">
        <p:scale>
          <a:sx n="96" d="100"/>
          <a:sy n="96" d="100"/>
        </p:scale>
        <p:origin x="-14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wilson\Desktop\DR_subset_runs\subset_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E1</c:v>
          </c:tx>
          <c:spPr>
            <a:ln w="50800">
              <a:solidFill>
                <a:schemeClr val="bg1">
                  <a:lumMod val="50000"/>
                </a:schemeClr>
              </a:solidFill>
              <a:prstDash val="sysDash"/>
            </a:ln>
          </c:spPr>
          <c:marker>
            <c:symbol val="none"/>
          </c:marker>
          <c:xVal>
            <c:numRef>
              <c:f>T_StdDev!$B$3:$B$41</c:f>
              <c:numCache>
                <c:formatCode>General</c:formatCode>
                <c:ptCount val="39"/>
                <c:pt idx="0">
                  <c:v>3.3744099999999952</c:v>
                </c:pt>
                <c:pt idx="1">
                  <c:v>3.46435</c:v>
                </c:pt>
                <c:pt idx="2">
                  <c:v>3.5441300000000049</c:v>
                </c:pt>
                <c:pt idx="3">
                  <c:v>3.5238999999999998</c:v>
                </c:pt>
                <c:pt idx="4">
                  <c:v>1.7576899999999998</c:v>
                </c:pt>
                <c:pt idx="5">
                  <c:v>1.3208</c:v>
                </c:pt>
                <c:pt idx="6">
                  <c:v>1.0120400000000001</c:v>
                </c:pt>
                <c:pt idx="7">
                  <c:v>0.98988399999999876</c:v>
                </c:pt>
                <c:pt idx="8">
                  <c:v>0.93008500000000005</c:v>
                </c:pt>
                <c:pt idx="9">
                  <c:v>0.92153499999999888</c:v>
                </c:pt>
                <c:pt idx="10">
                  <c:v>0.90486299999999875</c:v>
                </c:pt>
                <c:pt idx="11">
                  <c:v>0.87128499999999998</c:v>
                </c:pt>
                <c:pt idx="12">
                  <c:v>0.99090100000000003</c:v>
                </c:pt>
                <c:pt idx="13">
                  <c:v>1.1801500000000027</c:v>
                </c:pt>
                <c:pt idx="14">
                  <c:v>1.3406899999999999</c:v>
                </c:pt>
                <c:pt idx="15">
                  <c:v>1.3134399999999977</c:v>
                </c:pt>
                <c:pt idx="16">
                  <c:v>1.3218399999999975</c:v>
                </c:pt>
                <c:pt idx="17">
                  <c:v>1.4185899999999998</c:v>
                </c:pt>
                <c:pt idx="18">
                  <c:v>1.5848899999999999</c:v>
                </c:pt>
                <c:pt idx="19">
                  <c:v>1.60737</c:v>
                </c:pt>
                <c:pt idx="20">
                  <c:v>1.4199599999999974</c:v>
                </c:pt>
                <c:pt idx="21">
                  <c:v>1.1762100000000024</c:v>
                </c:pt>
                <c:pt idx="22">
                  <c:v>1.4611799999999975</c:v>
                </c:pt>
                <c:pt idx="23">
                  <c:v>1.57694</c:v>
                </c:pt>
                <c:pt idx="24">
                  <c:v>1.6077599999999999</c:v>
                </c:pt>
                <c:pt idx="25">
                  <c:v>1.7208999999999994</c:v>
                </c:pt>
                <c:pt idx="26">
                  <c:v>1.8193599999999999</c:v>
                </c:pt>
                <c:pt idx="27">
                  <c:v>1.8544799999999999</c:v>
                </c:pt>
                <c:pt idx="28">
                  <c:v>1.9254699999999976</c:v>
                </c:pt>
                <c:pt idx="29">
                  <c:v>1.9951999999999983</c:v>
                </c:pt>
                <c:pt idx="30">
                  <c:v>2.1564499999999938</c:v>
                </c:pt>
                <c:pt idx="31">
                  <c:v>2.3710999999999967</c:v>
                </c:pt>
                <c:pt idx="32">
                  <c:v>2.5449000000000002</c:v>
                </c:pt>
                <c:pt idx="33">
                  <c:v>2.6159399999999997</c:v>
                </c:pt>
                <c:pt idx="34">
                  <c:v>2.6915499999999977</c:v>
                </c:pt>
                <c:pt idx="35">
                  <c:v>2.72925</c:v>
                </c:pt>
                <c:pt idx="36">
                  <c:v>2.5924699999999947</c:v>
                </c:pt>
                <c:pt idx="37">
                  <c:v>2.4860899999999977</c:v>
                </c:pt>
                <c:pt idx="38">
                  <c:v>2.1178699999999977</c:v>
                </c:pt>
              </c:numCache>
            </c:numRef>
          </c:xVal>
          <c:yVal>
            <c:numRef>
              <c:f>T_StdDev!$A$3:$A$41</c:f>
              <c:numCache>
                <c:formatCode>General</c:formatCode>
                <c:ptCount val="39"/>
                <c:pt idx="0">
                  <c:v>0.5</c:v>
                </c:pt>
                <c:pt idx="1">
                  <c:v>0.70000000000000062</c:v>
                </c:pt>
                <c:pt idx="2">
                  <c:v>0.9</c:v>
                </c:pt>
                <c:pt idx="3">
                  <c:v>1</c:v>
                </c:pt>
                <c:pt idx="4">
                  <c:v>3</c:v>
                </c:pt>
                <c:pt idx="5">
                  <c:v>5</c:v>
                </c:pt>
                <c:pt idx="6">
                  <c:v>7</c:v>
                </c:pt>
                <c:pt idx="7">
                  <c:v>9</c:v>
                </c:pt>
                <c:pt idx="8">
                  <c:v>10</c:v>
                </c:pt>
                <c:pt idx="9">
                  <c:v>30</c:v>
                </c:pt>
                <c:pt idx="10">
                  <c:v>50</c:v>
                </c:pt>
                <c:pt idx="11">
                  <c:v>70</c:v>
                </c:pt>
                <c:pt idx="12">
                  <c:v>90</c:v>
                </c:pt>
                <c:pt idx="13">
                  <c:v>100</c:v>
                </c:pt>
                <c:pt idx="14">
                  <c:v>125</c:v>
                </c:pt>
                <c:pt idx="15">
                  <c:v>150</c:v>
                </c:pt>
                <c:pt idx="16">
                  <c:v>175</c:v>
                </c:pt>
                <c:pt idx="17">
                  <c:v>200</c:v>
                </c:pt>
                <c:pt idx="18">
                  <c:v>225</c:v>
                </c:pt>
                <c:pt idx="19">
                  <c:v>250</c:v>
                </c:pt>
                <c:pt idx="20">
                  <c:v>275</c:v>
                </c:pt>
                <c:pt idx="21">
                  <c:v>300</c:v>
                </c:pt>
                <c:pt idx="22">
                  <c:v>350</c:v>
                </c:pt>
                <c:pt idx="23">
                  <c:v>400</c:v>
                </c:pt>
                <c:pt idx="24">
                  <c:v>450</c:v>
                </c:pt>
                <c:pt idx="25">
                  <c:v>500</c:v>
                </c:pt>
                <c:pt idx="26">
                  <c:v>550</c:v>
                </c:pt>
                <c:pt idx="27">
                  <c:v>600</c:v>
                </c:pt>
                <c:pt idx="28">
                  <c:v>650</c:v>
                </c:pt>
                <c:pt idx="29">
                  <c:v>700</c:v>
                </c:pt>
                <c:pt idx="30">
                  <c:v>750</c:v>
                </c:pt>
                <c:pt idx="31">
                  <c:v>800</c:v>
                </c:pt>
                <c:pt idx="32">
                  <c:v>850</c:v>
                </c:pt>
                <c:pt idx="33">
                  <c:v>870</c:v>
                </c:pt>
                <c:pt idx="34">
                  <c:v>890</c:v>
                </c:pt>
                <c:pt idx="35">
                  <c:v>900</c:v>
                </c:pt>
                <c:pt idx="36">
                  <c:v>920</c:v>
                </c:pt>
                <c:pt idx="37">
                  <c:v>940</c:v>
                </c:pt>
                <c:pt idx="38">
                  <c:v>960</c:v>
                </c:pt>
              </c:numCache>
            </c:numRef>
          </c:yVal>
        </c:ser>
        <c:ser>
          <c:idx val="1"/>
          <c:order val="1"/>
          <c:tx>
            <c:v>E5</c:v>
          </c:tx>
          <c:spPr>
            <a:ln w="50800">
              <a:solidFill>
                <a:srgbClr val="0070C0"/>
              </a:solidFill>
              <a:prstDash val="solid"/>
            </a:ln>
          </c:spPr>
          <c:marker>
            <c:symbol val="none"/>
          </c:marker>
          <c:xVal>
            <c:numRef>
              <c:f>T_StdDev!$F$3:$F$41</c:f>
              <c:numCache>
                <c:formatCode>General</c:formatCode>
                <c:ptCount val="39"/>
                <c:pt idx="0">
                  <c:v>3.6907100000000002</c:v>
                </c:pt>
                <c:pt idx="1">
                  <c:v>3.9660599999999957</c:v>
                </c:pt>
                <c:pt idx="2">
                  <c:v>4.2731500000000002</c:v>
                </c:pt>
                <c:pt idx="3">
                  <c:v>4.5891200000000003</c:v>
                </c:pt>
                <c:pt idx="4">
                  <c:v>2.3340399999999977</c:v>
                </c:pt>
                <c:pt idx="5">
                  <c:v>1.50101</c:v>
                </c:pt>
                <c:pt idx="6">
                  <c:v>1.0217899999999998</c:v>
                </c:pt>
                <c:pt idx="7">
                  <c:v>1.0533999999999974</c:v>
                </c:pt>
                <c:pt idx="8">
                  <c:v>0.98948699999999801</c:v>
                </c:pt>
                <c:pt idx="9">
                  <c:v>0.94865900000000136</c:v>
                </c:pt>
                <c:pt idx="10">
                  <c:v>0.86429699999999998</c:v>
                </c:pt>
                <c:pt idx="11">
                  <c:v>0.82054700000000003</c:v>
                </c:pt>
                <c:pt idx="12">
                  <c:v>0.93187900000000123</c:v>
                </c:pt>
                <c:pt idx="13">
                  <c:v>1.11833</c:v>
                </c:pt>
                <c:pt idx="14">
                  <c:v>1.2754799999999977</c:v>
                </c:pt>
                <c:pt idx="15">
                  <c:v>1.2482199999999999</c:v>
                </c:pt>
                <c:pt idx="16">
                  <c:v>1.25457</c:v>
                </c:pt>
                <c:pt idx="17">
                  <c:v>1.3183499999999999</c:v>
                </c:pt>
                <c:pt idx="18">
                  <c:v>1.4491699999999974</c:v>
                </c:pt>
                <c:pt idx="19">
                  <c:v>1.4587599999999998</c:v>
                </c:pt>
                <c:pt idx="20">
                  <c:v>1.2914899999999998</c:v>
                </c:pt>
                <c:pt idx="21">
                  <c:v>1.0642100000000001</c:v>
                </c:pt>
                <c:pt idx="22">
                  <c:v>1.4168599999999998</c:v>
                </c:pt>
                <c:pt idx="23">
                  <c:v>1.61337</c:v>
                </c:pt>
                <c:pt idx="24">
                  <c:v>1.6971499999999999</c:v>
                </c:pt>
                <c:pt idx="25">
                  <c:v>1.7650599999999999</c:v>
                </c:pt>
                <c:pt idx="26">
                  <c:v>1.7726400000000015</c:v>
                </c:pt>
                <c:pt idx="27">
                  <c:v>1.6994100000000001</c:v>
                </c:pt>
                <c:pt idx="28">
                  <c:v>1.7059399999999993</c:v>
                </c:pt>
                <c:pt idx="29">
                  <c:v>1.7862500000000023</c:v>
                </c:pt>
                <c:pt idx="30">
                  <c:v>1.9754099999999986</c:v>
                </c:pt>
                <c:pt idx="31">
                  <c:v>2.2265999999999999</c:v>
                </c:pt>
                <c:pt idx="32">
                  <c:v>2.42699</c:v>
                </c:pt>
                <c:pt idx="33">
                  <c:v>2.5082800000000001</c:v>
                </c:pt>
                <c:pt idx="34">
                  <c:v>2.59232</c:v>
                </c:pt>
                <c:pt idx="35">
                  <c:v>2.6393999999999997</c:v>
                </c:pt>
                <c:pt idx="36">
                  <c:v>2.52901</c:v>
                </c:pt>
                <c:pt idx="37">
                  <c:v>2.3983499999999967</c:v>
                </c:pt>
                <c:pt idx="38">
                  <c:v>2.3122799999999919</c:v>
                </c:pt>
              </c:numCache>
            </c:numRef>
          </c:xVal>
          <c:yVal>
            <c:numRef>
              <c:f>T_StdDev!$A$3:$A$41</c:f>
              <c:numCache>
                <c:formatCode>General</c:formatCode>
                <c:ptCount val="39"/>
                <c:pt idx="0">
                  <c:v>0.5</c:v>
                </c:pt>
                <c:pt idx="1">
                  <c:v>0.70000000000000062</c:v>
                </c:pt>
                <c:pt idx="2">
                  <c:v>0.9</c:v>
                </c:pt>
                <c:pt idx="3">
                  <c:v>1</c:v>
                </c:pt>
                <c:pt idx="4">
                  <c:v>3</c:v>
                </c:pt>
                <c:pt idx="5">
                  <c:v>5</c:v>
                </c:pt>
                <c:pt idx="6">
                  <c:v>7</c:v>
                </c:pt>
                <c:pt idx="7">
                  <c:v>9</c:v>
                </c:pt>
                <c:pt idx="8">
                  <c:v>10</c:v>
                </c:pt>
                <c:pt idx="9">
                  <c:v>30</c:v>
                </c:pt>
                <c:pt idx="10">
                  <c:v>50</c:v>
                </c:pt>
                <c:pt idx="11">
                  <c:v>70</c:v>
                </c:pt>
                <c:pt idx="12">
                  <c:v>90</c:v>
                </c:pt>
                <c:pt idx="13">
                  <c:v>100</c:v>
                </c:pt>
                <c:pt idx="14">
                  <c:v>125</c:v>
                </c:pt>
                <c:pt idx="15">
                  <c:v>150</c:v>
                </c:pt>
                <c:pt idx="16">
                  <c:v>175</c:v>
                </c:pt>
                <c:pt idx="17">
                  <c:v>200</c:v>
                </c:pt>
                <c:pt idx="18">
                  <c:v>225</c:v>
                </c:pt>
                <c:pt idx="19">
                  <c:v>250</c:v>
                </c:pt>
                <c:pt idx="20">
                  <c:v>275</c:v>
                </c:pt>
                <c:pt idx="21">
                  <c:v>300</c:v>
                </c:pt>
                <c:pt idx="22">
                  <c:v>350</c:v>
                </c:pt>
                <c:pt idx="23">
                  <c:v>400</c:v>
                </c:pt>
                <c:pt idx="24">
                  <c:v>450</c:v>
                </c:pt>
                <c:pt idx="25">
                  <c:v>500</c:v>
                </c:pt>
                <c:pt idx="26">
                  <c:v>550</c:v>
                </c:pt>
                <c:pt idx="27">
                  <c:v>600</c:v>
                </c:pt>
                <c:pt idx="28">
                  <c:v>650</c:v>
                </c:pt>
                <c:pt idx="29">
                  <c:v>700</c:v>
                </c:pt>
                <c:pt idx="30">
                  <c:v>750</c:v>
                </c:pt>
                <c:pt idx="31">
                  <c:v>800</c:v>
                </c:pt>
                <c:pt idx="32">
                  <c:v>850</c:v>
                </c:pt>
                <c:pt idx="33">
                  <c:v>870</c:v>
                </c:pt>
                <c:pt idx="34">
                  <c:v>890</c:v>
                </c:pt>
                <c:pt idx="35">
                  <c:v>900</c:v>
                </c:pt>
                <c:pt idx="36">
                  <c:v>920</c:v>
                </c:pt>
                <c:pt idx="37">
                  <c:v>940</c:v>
                </c:pt>
                <c:pt idx="38">
                  <c:v>960</c:v>
                </c:pt>
              </c:numCache>
            </c:numRef>
          </c:yVal>
        </c:ser>
        <c:ser>
          <c:idx val="5"/>
          <c:order val="2"/>
          <c:tx>
            <c:v>E19</c:v>
          </c:tx>
          <c:spPr>
            <a:ln w="50800">
              <a:solidFill>
                <a:schemeClr val="tx1"/>
              </a:solidFill>
            </a:ln>
          </c:spPr>
          <c:marker>
            <c:symbol val="none"/>
          </c:marker>
          <c:xVal>
            <c:numRef>
              <c:f>T_StdDev!$T$3:$T$41</c:f>
              <c:numCache>
                <c:formatCode>General</c:formatCode>
                <c:ptCount val="39"/>
                <c:pt idx="0">
                  <c:v>3.2150599999999967</c:v>
                </c:pt>
                <c:pt idx="1">
                  <c:v>2.7445800000000049</c:v>
                </c:pt>
                <c:pt idx="2">
                  <c:v>2.6617199999999999</c:v>
                </c:pt>
                <c:pt idx="3">
                  <c:v>2.5454499999999967</c:v>
                </c:pt>
                <c:pt idx="4">
                  <c:v>1.5475099999999977</c:v>
                </c:pt>
                <c:pt idx="5">
                  <c:v>1.24285</c:v>
                </c:pt>
                <c:pt idx="6">
                  <c:v>1.02765</c:v>
                </c:pt>
                <c:pt idx="7">
                  <c:v>1.02111</c:v>
                </c:pt>
                <c:pt idx="8">
                  <c:v>0.93679699999999999</c:v>
                </c:pt>
                <c:pt idx="9">
                  <c:v>0.93490600000000001</c:v>
                </c:pt>
                <c:pt idx="10">
                  <c:v>0.94232800000000005</c:v>
                </c:pt>
                <c:pt idx="11">
                  <c:v>0.85834299999999997</c:v>
                </c:pt>
                <c:pt idx="12">
                  <c:v>1.0782499999999999</c:v>
                </c:pt>
                <c:pt idx="13">
                  <c:v>1.29051</c:v>
                </c:pt>
                <c:pt idx="14">
                  <c:v>1.3590100000000001</c:v>
                </c:pt>
                <c:pt idx="15">
                  <c:v>1.25681</c:v>
                </c:pt>
                <c:pt idx="16">
                  <c:v>1.2949999999999977</c:v>
                </c:pt>
                <c:pt idx="17">
                  <c:v>1.4058599999999974</c:v>
                </c:pt>
                <c:pt idx="18">
                  <c:v>1.5548899999999999</c:v>
                </c:pt>
                <c:pt idx="19">
                  <c:v>1.5545500000000001</c:v>
                </c:pt>
                <c:pt idx="20">
                  <c:v>1.3623400000000001</c:v>
                </c:pt>
                <c:pt idx="21">
                  <c:v>1.1082000000000001</c:v>
                </c:pt>
                <c:pt idx="22">
                  <c:v>1.4398999999999957</c:v>
                </c:pt>
                <c:pt idx="23">
                  <c:v>1.6258899999999998</c:v>
                </c:pt>
                <c:pt idx="24">
                  <c:v>1.6791100000000001</c:v>
                </c:pt>
                <c:pt idx="25">
                  <c:v>1.7174599999999998</c:v>
                </c:pt>
                <c:pt idx="26">
                  <c:v>1.7166599999999999</c:v>
                </c:pt>
                <c:pt idx="27">
                  <c:v>1.6472199999999999</c:v>
                </c:pt>
                <c:pt idx="28">
                  <c:v>1.6255500000000001</c:v>
                </c:pt>
                <c:pt idx="29">
                  <c:v>1.67937</c:v>
                </c:pt>
                <c:pt idx="30">
                  <c:v>1.8543700000000001</c:v>
                </c:pt>
                <c:pt idx="31">
                  <c:v>2.11381</c:v>
                </c:pt>
                <c:pt idx="32">
                  <c:v>2.3286099999999967</c:v>
                </c:pt>
                <c:pt idx="33">
                  <c:v>2.4266699999999952</c:v>
                </c:pt>
                <c:pt idx="34">
                  <c:v>2.5046499999999967</c:v>
                </c:pt>
                <c:pt idx="35">
                  <c:v>2.5401600000000002</c:v>
                </c:pt>
                <c:pt idx="36">
                  <c:v>2.4219599999999977</c:v>
                </c:pt>
                <c:pt idx="37">
                  <c:v>2.4082599999999967</c:v>
                </c:pt>
                <c:pt idx="38">
                  <c:v>2.2212999999999998</c:v>
                </c:pt>
              </c:numCache>
            </c:numRef>
          </c:xVal>
          <c:yVal>
            <c:numRef>
              <c:f>T_StdDev!$A$3:$A$41</c:f>
              <c:numCache>
                <c:formatCode>General</c:formatCode>
                <c:ptCount val="39"/>
                <c:pt idx="0">
                  <c:v>0.5</c:v>
                </c:pt>
                <c:pt idx="1">
                  <c:v>0.70000000000000062</c:v>
                </c:pt>
                <c:pt idx="2">
                  <c:v>0.9</c:v>
                </c:pt>
                <c:pt idx="3">
                  <c:v>1</c:v>
                </c:pt>
                <c:pt idx="4">
                  <c:v>3</c:v>
                </c:pt>
                <c:pt idx="5">
                  <c:v>5</c:v>
                </c:pt>
                <c:pt idx="6">
                  <c:v>7</c:v>
                </c:pt>
                <c:pt idx="7">
                  <c:v>9</c:v>
                </c:pt>
                <c:pt idx="8">
                  <c:v>10</c:v>
                </c:pt>
                <c:pt idx="9">
                  <c:v>30</c:v>
                </c:pt>
                <c:pt idx="10">
                  <c:v>50</c:v>
                </c:pt>
                <c:pt idx="11">
                  <c:v>70</c:v>
                </c:pt>
                <c:pt idx="12">
                  <c:v>90</c:v>
                </c:pt>
                <c:pt idx="13">
                  <c:v>100</c:v>
                </c:pt>
                <c:pt idx="14">
                  <c:v>125</c:v>
                </c:pt>
                <c:pt idx="15">
                  <c:v>150</c:v>
                </c:pt>
                <c:pt idx="16">
                  <c:v>175</c:v>
                </c:pt>
                <c:pt idx="17">
                  <c:v>200</c:v>
                </c:pt>
                <c:pt idx="18">
                  <c:v>225</c:v>
                </c:pt>
                <c:pt idx="19">
                  <c:v>250</c:v>
                </c:pt>
                <c:pt idx="20">
                  <c:v>275</c:v>
                </c:pt>
                <c:pt idx="21">
                  <c:v>300</c:v>
                </c:pt>
                <c:pt idx="22">
                  <c:v>350</c:v>
                </c:pt>
                <c:pt idx="23">
                  <c:v>400</c:v>
                </c:pt>
                <c:pt idx="24">
                  <c:v>450</c:v>
                </c:pt>
                <c:pt idx="25">
                  <c:v>500</c:v>
                </c:pt>
                <c:pt idx="26">
                  <c:v>550</c:v>
                </c:pt>
                <c:pt idx="27">
                  <c:v>600</c:v>
                </c:pt>
                <c:pt idx="28">
                  <c:v>650</c:v>
                </c:pt>
                <c:pt idx="29">
                  <c:v>700</c:v>
                </c:pt>
                <c:pt idx="30">
                  <c:v>750</c:v>
                </c:pt>
                <c:pt idx="31">
                  <c:v>800</c:v>
                </c:pt>
                <c:pt idx="32">
                  <c:v>850</c:v>
                </c:pt>
                <c:pt idx="33">
                  <c:v>870</c:v>
                </c:pt>
                <c:pt idx="34">
                  <c:v>890</c:v>
                </c:pt>
                <c:pt idx="35">
                  <c:v>900</c:v>
                </c:pt>
                <c:pt idx="36">
                  <c:v>920</c:v>
                </c:pt>
                <c:pt idx="37">
                  <c:v>940</c:v>
                </c:pt>
                <c:pt idx="38">
                  <c:v>960</c:v>
                </c:pt>
              </c:numCache>
            </c:numRef>
          </c:yVal>
        </c:ser>
        <c:axId val="45221376"/>
        <c:axId val="45223296"/>
      </c:scatterChart>
      <c:valAx>
        <c:axId val="45221376"/>
        <c:scaling>
          <c:orientation val="minMax"/>
          <c:max val="3"/>
          <c:min val="0"/>
        </c:scaling>
        <c:axPos val="t"/>
        <c:majorGridlines>
          <c:spPr>
            <a:ln>
              <a:prstDash val="sysDash"/>
            </a:ln>
          </c:spPr>
        </c:majorGridlines>
        <c:title>
          <c:tx>
            <c:rich>
              <a:bodyPr/>
              <a:lstStyle/>
              <a:p>
                <a:pPr>
                  <a:defRPr/>
                </a:pPr>
                <a:r>
                  <a:rPr lang="en-US" sz="2000"/>
                  <a:t>Temperature Std. Dev.</a:t>
                </a:r>
              </a:p>
            </c:rich>
          </c:tx>
        </c:title>
        <c:numFmt formatCode="General" sourceLinked="1"/>
        <c:tickLblPos val="nextTo"/>
        <c:txPr>
          <a:bodyPr/>
          <a:lstStyle/>
          <a:p>
            <a:pPr>
              <a:defRPr sz="1600"/>
            </a:pPr>
            <a:endParaRPr lang="en-US"/>
          </a:p>
        </c:txPr>
        <c:crossAx val="45223296"/>
        <c:crosses val="autoZero"/>
        <c:crossBetween val="midCat"/>
        <c:majorUnit val="0.5"/>
      </c:valAx>
      <c:valAx>
        <c:axId val="45223296"/>
        <c:scaling>
          <c:orientation val="maxMin"/>
          <c:max val="1000"/>
          <c:min val="0"/>
        </c:scaling>
        <c:axPos val="l"/>
        <c:majorGridlines/>
        <c:title>
          <c:tx>
            <c:rich>
              <a:bodyPr rot="-5400000" vert="horz"/>
              <a:lstStyle/>
              <a:p>
                <a:pPr>
                  <a:defRPr/>
                </a:pPr>
                <a:r>
                  <a:rPr lang="en-US" sz="2000"/>
                  <a:t>Pressure (mb)</a:t>
                </a:r>
              </a:p>
            </c:rich>
          </c:tx>
        </c:title>
        <c:numFmt formatCode="General" sourceLinked="1"/>
        <c:tickLblPos val="nextTo"/>
        <c:txPr>
          <a:bodyPr/>
          <a:lstStyle/>
          <a:p>
            <a:pPr>
              <a:defRPr sz="1600"/>
            </a:pPr>
            <a:endParaRPr lang="en-US"/>
          </a:p>
        </c:txPr>
        <c:crossAx val="45221376"/>
        <c:crossesAt val="-3"/>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B0CF-5528-C744-A119-58E52B5EA66C}" type="datetimeFigureOut">
              <a:rPr lang="en-US" smtClean="0"/>
              <a:pPr/>
              <a:t>3/21/2013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B2DB1-9050-F54C-8252-2890C3B0585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1FB2-1351-46F6-B018-E7F44B8DCC61}" type="slidenum">
              <a:rPr lang="en-US"/>
              <a:pPr/>
              <a:t>6</a:t>
            </a:fld>
            <a:endParaRPr lang="en-US"/>
          </a:p>
        </p:txBody>
      </p:sp>
      <p:sp>
        <p:nvSpPr>
          <p:cNvPr id="3213314" name="Rectangle 2"/>
          <p:cNvSpPr>
            <a:spLocks noGrp="1" noRot="1" noChangeAspect="1" noChangeArrowheads="1" noTextEdit="1"/>
          </p:cNvSpPr>
          <p:nvPr>
            <p:ph type="sldImg"/>
          </p:nvPr>
        </p:nvSpPr>
        <p:spPr>
          <a:xfrm>
            <a:off x="1155700" y="690563"/>
            <a:ext cx="4552950" cy="3416300"/>
          </a:xfrm>
          <a:ln/>
        </p:spPr>
      </p:sp>
      <p:sp>
        <p:nvSpPr>
          <p:cNvPr id="32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895555"/>
            <a:fld id="{8AE8FCF4-0B80-44C9-8CC7-735E9D9D4F5A}" type="slidenum">
              <a:rPr lang="en-US" smtClean="0"/>
              <a:pPr defTabSz="895555"/>
              <a:t>44</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B. </a:t>
            </a:r>
            <a:r>
              <a:rPr lang="en-US" dirty="0" err="1" smtClean="0"/>
              <a:t>Knuteson</a:t>
            </a:r>
            <a:r>
              <a:rPr lang="en-US" dirty="0" smtClean="0"/>
              <a:t> and M. </a:t>
            </a:r>
            <a:r>
              <a:rPr lang="en-US" dirty="0" err="1" smtClean="0"/>
              <a:t>Feltz</a:t>
            </a:r>
            <a:r>
              <a:rPr lang="en-US" dirty="0" smtClean="0"/>
              <a:t>  Jan. 7, 2013</a:t>
            </a:r>
          </a:p>
          <a:p>
            <a:r>
              <a:rPr lang="en-US" dirty="0" smtClean="0"/>
              <a:t>Yields (from original plots to verify</a:t>
            </a:r>
            <a:r>
              <a:rPr lang="en-US" baseline="0" dirty="0" smtClean="0"/>
              <a:t> I put them into here correctly</a:t>
            </a:r>
            <a:endParaRPr lang="en-US" dirty="0" smtClean="0"/>
          </a:p>
          <a:p>
            <a:r>
              <a:rPr lang="en-US" dirty="0" smtClean="0"/>
              <a:t>                   Global   60N-90N  30N-60N  30S-30N   30S-60S   60S-90S  | Height Width</a:t>
            </a:r>
            <a:r>
              <a:rPr lang="en-US" baseline="0" dirty="0" smtClean="0"/>
              <a:t>   X-pos   Y-pos</a:t>
            </a:r>
            <a:endParaRPr lang="en-US" dirty="0" smtClean="0"/>
          </a:p>
          <a:p>
            <a:r>
              <a:rPr lang="en-US" dirty="0" smtClean="0"/>
              <a:t>AIRS              2323       459         378         445         531          510     |</a:t>
            </a:r>
            <a:r>
              <a:rPr lang="en-US" baseline="0" dirty="0" smtClean="0"/>
              <a:t> </a:t>
            </a:r>
            <a:r>
              <a:rPr lang="en-US" dirty="0" smtClean="0"/>
              <a:t>   1.80    7.28    2.07     1.27</a:t>
            </a:r>
          </a:p>
          <a:p>
            <a:r>
              <a:rPr lang="en-US" dirty="0" err="1" smtClean="0"/>
              <a:t>CrIS</a:t>
            </a:r>
            <a:r>
              <a:rPr lang="en-US" dirty="0" smtClean="0"/>
              <a:t> 1-10</a:t>
            </a:r>
            <a:r>
              <a:rPr lang="en-US" baseline="0" dirty="0" smtClean="0"/>
              <a:t>       4100      1001         794         507         849          949     |    1.82    7.94    1.71     3.11</a:t>
            </a:r>
          </a:p>
          <a:p>
            <a:r>
              <a:rPr lang="en-US" baseline="0" dirty="0" smtClean="0"/>
              <a:t>CrIS22-31      3462        808         527         498         718          911     |    1.82    7.94    1.71     4.92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BCCSO – Beltsville</a:t>
            </a:r>
            <a:r>
              <a:rPr lang="en-US" baseline="0" dirty="0" smtClean="0"/>
              <a:t> Center for Climate System Operation</a:t>
            </a:r>
          </a:p>
          <a:p>
            <a:r>
              <a:rPr lang="en-US" baseline="0" dirty="0" smtClean="0"/>
              <a:t>PMRF – Pacific Missile Range Facility</a:t>
            </a:r>
          </a:p>
          <a:p>
            <a:endParaRPr lang="en-US" dirty="0" smtClean="0"/>
          </a:p>
          <a:p>
            <a:r>
              <a:rPr lang="en-US" b="0" dirty="0" smtClean="0"/>
              <a:t>ARM Sites (</a:t>
            </a:r>
            <a:r>
              <a:rPr lang="en-US" b="0" i="1" dirty="0" smtClean="0"/>
              <a:t>n</a:t>
            </a:r>
            <a:r>
              <a:rPr lang="en-US" b="0" dirty="0" smtClean="0"/>
              <a:t> = 450)</a:t>
            </a:r>
          </a:p>
          <a:p>
            <a:pPr lvl="1"/>
            <a:r>
              <a:rPr lang="en-US" b="0" dirty="0" smtClean="0"/>
              <a:t>Tropical Western Pacific (TWP, island)</a:t>
            </a:r>
            <a:r>
              <a:rPr lang="en-US" b="0" baseline="0" dirty="0" smtClean="0"/>
              <a:t> </a:t>
            </a:r>
            <a:r>
              <a:rPr lang="en-US" b="0" dirty="0" smtClean="0"/>
              <a:t>(90)</a:t>
            </a:r>
          </a:p>
          <a:p>
            <a:pPr lvl="1"/>
            <a:r>
              <a:rPr lang="en-US" b="0" dirty="0" smtClean="0"/>
              <a:t>Southern Great Plains (SGP)</a:t>
            </a:r>
            <a:r>
              <a:rPr lang="en-US" b="0" baseline="0" dirty="0" smtClean="0"/>
              <a:t> (</a:t>
            </a:r>
            <a:r>
              <a:rPr lang="en-US" b="0" dirty="0" smtClean="0"/>
              <a:t>180)</a:t>
            </a:r>
          </a:p>
          <a:p>
            <a:pPr lvl="1"/>
            <a:r>
              <a:rPr lang="en-US" b="0" dirty="0" smtClean="0"/>
              <a:t>North Slope Alaska (NSA)</a:t>
            </a:r>
            <a:r>
              <a:rPr lang="en-US" b="0" baseline="0" dirty="0" smtClean="0"/>
              <a:t> </a:t>
            </a:r>
            <a:r>
              <a:rPr lang="en-US" b="0" dirty="0" smtClean="0"/>
              <a:t>(180)</a:t>
            </a:r>
          </a:p>
          <a:p>
            <a:pPr lvl="1"/>
            <a:endParaRPr lang="en-US" b="0" dirty="0" smtClean="0"/>
          </a:p>
          <a:p>
            <a:r>
              <a:rPr lang="en-US" b="0" dirty="0" smtClean="0"/>
              <a:t>Kauai, Hawaii (PMRF) Site (</a:t>
            </a:r>
            <a:r>
              <a:rPr lang="en-US" b="0" i="1" dirty="0" smtClean="0"/>
              <a:t>n</a:t>
            </a:r>
            <a:r>
              <a:rPr lang="en-US" b="0" dirty="0" smtClean="0"/>
              <a:t> = 40)</a:t>
            </a:r>
          </a:p>
          <a:p>
            <a:pPr lvl="1"/>
            <a:r>
              <a:rPr lang="en-US" b="0" dirty="0" smtClean="0"/>
              <a:t>Tropical Central Pacific (island)</a:t>
            </a:r>
          </a:p>
          <a:p>
            <a:pPr lvl="2"/>
            <a:r>
              <a:rPr lang="en-US" b="0" dirty="0" smtClean="0"/>
              <a:t>May (20)</a:t>
            </a:r>
          </a:p>
          <a:p>
            <a:pPr lvl="2"/>
            <a:r>
              <a:rPr lang="en-US" b="0" dirty="0" smtClean="0"/>
              <a:t>Sep (20)</a:t>
            </a:r>
          </a:p>
          <a:p>
            <a:pPr lvl="1"/>
            <a:r>
              <a:rPr lang="en-US" b="0" dirty="0" smtClean="0"/>
              <a:t>Collocated nighttime lidar</a:t>
            </a:r>
          </a:p>
          <a:p>
            <a:pPr lvl="1"/>
            <a:r>
              <a:rPr lang="en-US" b="0" dirty="0" smtClean="0"/>
              <a:t>Collaborator: The Aerospace Corp.</a:t>
            </a:r>
          </a:p>
          <a:p>
            <a:pPr lvl="1"/>
            <a:endParaRPr lang="en-US" b="0" dirty="0" smtClean="0"/>
          </a:p>
          <a:p>
            <a:r>
              <a:rPr lang="en-US" b="0" dirty="0" smtClean="0"/>
              <a:t>Beltsville, MD (BCCSO) Site (</a:t>
            </a:r>
            <a:r>
              <a:rPr lang="en-US" b="0" i="1" dirty="0" smtClean="0"/>
              <a:t>n</a:t>
            </a:r>
            <a:r>
              <a:rPr lang="en-US" b="0" dirty="0" smtClean="0"/>
              <a:t> = 21+)</a:t>
            </a:r>
          </a:p>
          <a:p>
            <a:pPr lvl="1"/>
            <a:r>
              <a:rPr lang="en-US" b="0" dirty="0" smtClean="0"/>
              <a:t>Urban midlatitude; lidar, MW radiometer</a:t>
            </a:r>
          </a:p>
          <a:p>
            <a:pPr lvl="2"/>
            <a:r>
              <a:rPr lang="en-US" b="0" dirty="0" smtClean="0"/>
              <a:t>Jun–Jul, Sep 2012 ongoing</a:t>
            </a:r>
          </a:p>
          <a:p>
            <a:pPr lvl="1"/>
            <a:r>
              <a:rPr lang="en-US" b="0" dirty="0" smtClean="0"/>
              <a:t>Collaborator: HU/NCAS</a:t>
            </a:r>
          </a:p>
          <a:p>
            <a:pPr lvl="1"/>
            <a:endParaRPr lang="en-US" b="0" dirty="0" smtClean="0"/>
          </a:p>
          <a:p>
            <a:r>
              <a:rPr lang="en-US" b="0" dirty="0" smtClean="0"/>
              <a:t>NOAA AEROSE Campaign (</a:t>
            </a:r>
            <a:r>
              <a:rPr lang="en-US" b="0" i="1" dirty="0" smtClean="0"/>
              <a:t>n</a:t>
            </a:r>
            <a:r>
              <a:rPr lang="en-US" b="0" dirty="0" smtClean="0"/>
              <a:t> ≈ 60-120)</a:t>
            </a:r>
          </a:p>
          <a:p>
            <a:pPr lvl="1"/>
            <a:r>
              <a:rPr lang="en-US" b="0" dirty="0" smtClean="0"/>
              <a:t>Tropical Atlantic (ship), Charleston,</a:t>
            </a:r>
            <a:r>
              <a:rPr lang="en-US" b="0" baseline="0" dirty="0" smtClean="0"/>
              <a:t> SC to San Jan, PR</a:t>
            </a:r>
            <a:endParaRPr lang="en-US" b="0" dirty="0" smtClean="0"/>
          </a:p>
          <a:p>
            <a:pPr lvl="1"/>
            <a:r>
              <a:rPr lang="en-US" b="0" dirty="0" smtClean="0"/>
              <a:t>Jan-Feb 2013 (rescheduled cruise)</a:t>
            </a:r>
          </a:p>
          <a:p>
            <a:pPr lvl="1"/>
            <a:r>
              <a:rPr lang="en-US" b="0" dirty="0" smtClean="0"/>
              <a:t>Collaborators: HU/NCAS, NOAA/ESRL</a:t>
            </a:r>
          </a:p>
          <a:p>
            <a:pPr lvl="1"/>
            <a:r>
              <a:rPr lang="en-US" b="0" dirty="0" smtClean="0"/>
              <a:t>Sep 2012 (2) test sondes during return transit leg from Bermuda to Charleston</a:t>
            </a:r>
          </a:p>
          <a:p>
            <a:pPr lvl="1"/>
            <a:r>
              <a:rPr lang="en-US" b="0" dirty="0" smtClean="0"/>
              <a:t>“Best Estimate” (2/overpass)</a:t>
            </a:r>
            <a:r>
              <a:rPr lang="en-US" b="0" baseline="0" dirty="0" smtClean="0"/>
              <a:t> soundings are a possibility</a:t>
            </a: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Ancillary</a:t>
            </a:r>
          </a:p>
          <a:p>
            <a:r>
              <a:rPr lang="en-US"/>
              <a:t>GFS forecast surface pressure, lapse rate, and air temperature (for topography corrected surface pressure)</a:t>
            </a:r>
          </a:p>
          <a:p>
            <a:endParaRPr lang="en-US"/>
          </a:p>
          <a:p>
            <a:r>
              <a:rPr lang="en-US"/>
              <a:t>Look-up tables</a:t>
            </a:r>
          </a:p>
          <a:p>
            <a:r>
              <a:rPr lang="en-US"/>
              <a:t>DEM for surface altitude</a:t>
            </a:r>
          </a:p>
          <a:p>
            <a:r>
              <a:rPr lang="en-US"/>
              <a:t>Infrared and Microwave OSS coefficients</a:t>
            </a:r>
          </a:p>
          <a:p>
            <a:r>
              <a:rPr lang="en-US"/>
              <a:t>Local Angle Correction</a:t>
            </a:r>
          </a:p>
          <a:p>
            <a:r>
              <a:rPr lang="en-US"/>
              <a:t>IR emissivity and reflectivity covariance</a:t>
            </a:r>
          </a:p>
          <a:p>
            <a:r>
              <a:rPr lang="en-US"/>
              <a:t>MW emissivity covariance</a:t>
            </a:r>
          </a:p>
          <a:p>
            <a:r>
              <a:rPr lang="en-US"/>
              <a:t>AVTP and AVMP and Ozone covariance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15</a:t>
            </a:fld>
            <a:endParaRPr lang="en-US"/>
          </a:p>
        </p:txBody>
      </p:sp>
    </p:spTree>
    <p:extLst>
      <p:ext uri="{BB962C8B-B14F-4D97-AF65-F5344CB8AC3E}">
        <p14:creationId xmlns="" xmlns:p14="http://schemas.microsoft.com/office/powerpoint/2010/main" val="255436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895555"/>
            <a:fld id="{21C90F74-EE1F-47E4-B143-086AC0948E69}" type="slidenum">
              <a:rPr lang="en-US" smtClean="0"/>
              <a:pPr defTabSz="895555"/>
              <a:t>36</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895555"/>
            <a:fld id="{6E1E8174-44C1-4EAA-BB38-664CECABBDE8}" type="slidenum">
              <a:rPr lang="en-US" smtClean="0"/>
              <a:pPr defTabSz="895555"/>
              <a:t>38</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895555"/>
            <a:fld id="{F0B68BA1-B636-4229-9274-EE56F5FEDB76}" type="slidenum">
              <a:rPr lang="en-US" smtClean="0"/>
              <a:pPr defTabSz="895555"/>
              <a:t>39</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895555"/>
            <a:fld id="{CCA61667-5DD3-4E70-BEE8-9C5175E2CE02}" type="slidenum">
              <a:rPr lang="en-US" smtClean="0"/>
              <a:pPr defTabSz="895555"/>
              <a:t>41</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895555"/>
            <a:fld id="{D722EFC1-D543-462E-9D2A-CCCECC78A8B4}" type="slidenum">
              <a:rPr lang="en-US" smtClean="0"/>
              <a:pPr defTabSz="895555"/>
              <a:t>42</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895555"/>
            <a:fld id="{8AE8FCF4-0B80-44C9-8CC7-735E9D9D4F5A}" type="slidenum">
              <a:rPr lang="en-US" smtClean="0"/>
              <a:pPr defTabSz="895555"/>
              <a:t>43</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90000"/>
              </a:lnSpc>
            </a:pPr>
            <a:endParaRPr lang="en-US" sz="9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46DF6EE0-4AF9-4636-AFD0-6F97DFC379C3}" type="datetime1">
              <a:rPr lang="en-US" smtClean="0"/>
              <a:pPr/>
              <a:t>3/21/2013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BEF28-F7DA-4F64-902D-7012AE52CB23}" type="datetime1">
              <a:rPr lang="en-US" smtClean="0"/>
              <a:pPr/>
              <a:t>3/21/2013</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83EB28-7C94-4355-8A68-2966CFE321D9}" type="datetime1">
              <a:rPr lang="en-US" smtClean="0"/>
              <a:pPr/>
              <a:t>3/21/2013</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EC4A79-51BB-4F49-83DF-09F2F716A181}" type="datetime1">
              <a:rPr lang="en-US" smtClean="0"/>
              <a:pPr/>
              <a:t>3/21/2013</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A245F7B1-464B-4E1C-B260-6ED334F76FEF}" type="datetime1">
              <a:rPr lang="en-US" smtClean="0"/>
              <a:pPr/>
              <a:t>3/21/2013</a:t>
            </a:fld>
            <a:endParaRPr lang="en-US" dirty="0"/>
          </a:p>
        </p:txBody>
      </p:sp>
      <p:sp>
        <p:nvSpPr>
          <p:cNvPr id="5" name="Footer Placeholder 4"/>
          <p:cNvSpPr>
            <a:spLocks noGrp="1"/>
          </p:cNvSpPr>
          <p:nvPr>
            <p:ph type="ftr" sz="quarter" idx="11"/>
          </p:nvPr>
        </p:nvSpPr>
        <p:spPr/>
        <p:txBody>
          <a:bodyPr/>
          <a:lstStyle/>
          <a:p>
            <a:r>
              <a:rPr lang="en-US"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E6AEA72-84F1-46E3-A1F4-550B03DFAD15}" type="datetime1">
              <a:rPr lang="en-US" smtClean="0"/>
              <a:pPr/>
              <a:t>3/21/2013</a:t>
            </a:fld>
            <a:endParaRPr lang="en-US" dirty="0"/>
          </a:p>
        </p:txBody>
      </p:sp>
      <p:sp>
        <p:nvSpPr>
          <p:cNvPr id="6" name="Footer Placeholder 5"/>
          <p:cNvSpPr>
            <a:spLocks noGrp="1"/>
          </p:cNvSpPr>
          <p:nvPr>
            <p:ph type="ftr" sz="quarter" idx="11"/>
          </p:nvPr>
        </p:nvSpPr>
        <p:spPr/>
        <p:txBody>
          <a:bodyPr/>
          <a:lstStyle/>
          <a:p>
            <a:r>
              <a:rPr lang="en-US"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CA0B0A2-0C67-40D7-AA4F-8D1F93BDB63D}" type="datetime1">
              <a:rPr lang="en-US" smtClean="0"/>
              <a:pPr/>
              <a:t>3/21/2013</a:t>
            </a:fld>
            <a:endParaRPr lang="en-US" dirty="0"/>
          </a:p>
        </p:txBody>
      </p:sp>
      <p:sp>
        <p:nvSpPr>
          <p:cNvPr id="8" name="Footer Placeholder 7"/>
          <p:cNvSpPr>
            <a:spLocks noGrp="1"/>
          </p:cNvSpPr>
          <p:nvPr>
            <p:ph type="ftr" sz="quarter" idx="11"/>
          </p:nvPr>
        </p:nvSpPr>
        <p:spPr/>
        <p:txBody>
          <a:bodyPr/>
          <a:lstStyle/>
          <a:p>
            <a:r>
              <a:rPr lang="en-US" smtClean="0"/>
              <a:t>main menu</a:t>
            </a:r>
            <a:endParaRPr lang="en-US" dirty="0"/>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A302C16-E25E-4DE9-A9A9-882F41A7EC79}" type="datetime1">
              <a:rPr lang="en-US" smtClean="0"/>
              <a:pPr/>
              <a:t>3/21/2013</a:t>
            </a:fld>
            <a:endParaRPr lang="en-US" dirty="0"/>
          </a:p>
        </p:txBody>
      </p:sp>
      <p:sp>
        <p:nvSpPr>
          <p:cNvPr id="4" name="Footer Placeholder 3"/>
          <p:cNvSpPr>
            <a:spLocks noGrp="1"/>
          </p:cNvSpPr>
          <p:nvPr>
            <p:ph type="ftr" sz="quarter" idx="11"/>
          </p:nvPr>
        </p:nvSpPr>
        <p:spPr/>
        <p:txBody>
          <a:bodyPr/>
          <a:lstStyle/>
          <a:p>
            <a:r>
              <a:rPr lang="en-US" smtClean="0"/>
              <a:t>main menu</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9B89F-5FAF-4BC8-8854-AF5AD3E3473F}" type="datetime1">
              <a:rPr lang="en-US" smtClean="0"/>
              <a:pPr/>
              <a:t>3/21/2013</a:t>
            </a:fld>
            <a:endParaRPr lang="en-US" dirty="0"/>
          </a:p>
        </p:txBody>
      </p:sp>
      <p:sp>
        <p:nvSpPr>
          <p:cNvPr id="3" name="Footer Placeholder 2"/>
          <p:cNvSpPr>
            <a:spLocks noGrp="1"/>
          </p:cNvSpPr>
          <p:nvPr>
            <p:ph type="ftr" sz="quarter" idx="11"/>
          </p:nvPr>
        </p:nvSpPr>
        <p:spPr/>
        <p:txBody>
          <a:bodyPr/>
          <a:lstStyle/>
          <a:p>
            <a:r>
              <a:rPr lang="en-US" smtClean="0"/>
              <a:t>main menu</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A379A18E-E609-4544-BD7A-12315B331D7C}" type="datetime1">
              <a:rPr lang="en-US" smtClean="0"/>
              <a:pPr/>
              <a:t>3/21/2013</a:t>
            </a:fld>
            <a:endParaRPr lang="en-US" dirty="0"/>
          </a:p>
        </p:txBody>
      </p:sp>
      <p:sp>
        <p:nvSpPr>
          <p:cNvPr id="6" name="Footer Placeholder 5"/>
          <p:cNvSpPr>
            <a:spLocks noGrp="1"/>
          </p:cNvSpPr>
          <p:nvPr>
            <p:ph type="ftr" sz="quarter" idx="11"/>
          </p:nvPr>
        </p:nvSpPr>
        <p:spPr/>
        <p:txBody>
          <a:bodyPr/>
          <a:lstStyle/>
          <a:p>
            <a:r>
              <a:rPr lang="en-US"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492E349F-CDB1-41A4-9605-C3C38880D621}" type="datetime1">
              <a:rPr lang="en-US" smtClean="0"/>
              <a:pPr/>
              <a:t>3/21/2013</a:t>
            </a:fld>
            <a:endParaRPr lang="en-US" dirty="0"/>
          </a:p>
        </p:txBody>
      </p:sp>
      <p:sp>
        <p:nvSpPr>
          <p:cNvPr id="6" name="Footer Placeholder 5"/>
          <p:cNvSpPr>
            <a:spLocks noGrp="1"/>
          </p:cNvSpPr>
          <p:nvPr>
            <p:ph type="ftr" sz="quarter" idx="11"/>
          </p:nvPr>
        </p:nvSpPr>
        <p:spPr/>
        <p:txBody>
          <a:bodyPr/>
          <a:lstStyle/>
          <a:p>
            <a:r>
              <a:rPr lang="en-US"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D261-1E8E-484B-843D-CC371AF3349C}" type="datetime1">
              <a:rPr lang="en-US" smtClean="0"/>
              <a:pPr/>
              <a:t>3/21/2013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 menu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dirty="0">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6167"/>
            <a:ext cx="7772400" cy="2294455"/>
          </a:xfrm>
        </p:spPr>
        <p:txBody>
          <a:bodyPr>
            <a:normAutofit fontScale="90000"/>
          </a:bodyPr>
          <a:lstStyle/>
          <a:p>
            <a:r>
              <a:rPr lang="en-US" sz="4000" dirty="0" smtClean="0"/>
              <a:t>Justification for</a:t>
            </a:r>
            <a:br>
              <a:rPr lang="en-US" sz="4000" dirty="0" smtClean="0"/>
            </a:br>
            <a:r>
              <a:rPr lang="en-US" sz="4000" dirty="0" smtClean="0"/>
              <a:t>CrIMSS EDR Provisional Maturity</a:t>
            </a:r>
            <a:br>
              <a:rPr lang="en-US" sz="4000" dirty="0" smtClean="0"/>
            </a:br>
            <a:r>
              <a:rPr lang="en-US" sz="4000" dirty="0" smtClean="0"/>
              <a:t>Presented: Jan. 17, 2013</a:t>
            </a:r>
            <a:br>
              <a:rPr lang="en-US" sz="4000" dirty="0" smtClean="0"/>
            </a:br>
            <a:r>
              <a:rPr lang="en-US" sz="4000" dirty="0" smtClean="0"/>
              <a:t>(updated Jan. 18</a:t>
            </a:r>
            <a:r>
              <a:rPr lang="en-US" sz="4000" baseline="30000" dirty="0" smtClean="0"/>
              <a:t>th</a:t>
            </a:r>
            <a:r>
              <a:rPr lang="en-US" sz="4000" dirty="0" smtClean="0"/>
              <a:t>, 2013</a:t>
            </a:r>
            <a:r>
              <a:rPr lang="en-US" sz="4000" dirty="0" smtClean="0"/>
              <a:t>)</a:t>
            </a:r>
            <a:br>
              <a:rPr lang="en-US" sz="4000" dirty="0" smtClean="0"/>
            </a:br>
            <a:r>
              <a:rPr lang="en-US" sz="1200" dirty="0" smtClean="0"/>
              <a:t>(cover page only updated March 21, 2013)</a:t>
            </a:r>
            <a:endParaRPr lang="en-US" dirty="0"/>
          </a:p>
        </p:txBody>
      </p:sp>
      <p:sp>
        <p:nvSpPr>
          <p:cNvPr id="3" name="Subtitle 2"/>
          <p:cNvSpPr>
            <a:spLocks noGrp="1"/>
          </p:cNvSpPr>
          <p:nvPr>
            <p:ph type="subTitle" idx="1"/>
          </p:nvPr>
        </p:nvSpPr>
        <p:spPr>
          <a:xfrm>
            <a:off x="1226138" y="4932218"/>
            <a:ext cx="6542314" cy="1235041"/>
          </a:xfrm>
        </p:spPr>
        <p:txBody>
          <a:bodyPr>
            <a:normAutofit fontScale="77500" lnSpcReduction="20000"/>
          </a:bodyPr>
          <a:lstStyle/>
          <a:p>
            <a:pPr algn="l"/>
            <a:r>
              <a:rPr lang="en-US" sz="2000" dirty="0" smtClean="0"/>
              <a:t>Christopher Barnet, </a:t>
            </a:r>
            <a:r>
              <a:rPr lang="en-US" sz="2000" dirty="0" smtClean="0"/>
              <a:t>former </a:t>
            </a:r>
            <a:r>
              <a:rPr lang="en-US" sz="2000" dirty="0" err="1" smtClean="0"/>
              <a:t>CrIMSS</a:t>
            </a:r>
            <a:r>
              <a:rPr lang="en-US" sz="2000" dirty="0" smtClean="0"/>
              <a:t> </a:t>
            </a:r>
            <a:r>
              <a:rPr lang="en-US" sz="2000" dirty="0" smtClean="0"/>
              <a:t>EDR Validation and Algorithm </a:t>
            </a:r>
            <a:r>
              <a:rPr lang="en-US" sz="2000" dirty="0" smtClean="0"/>
              <a:t>Lead</a:t>
            </a:r>
          </a:p>
          <a:p>
            <a:pPr algn="l"/>
            <a:r>
              <a:rPr lang="en-US" sz="2000" dirty="0" smtClean="0"/>
              <a:t>Tony Reale, acting </a:t>
            </a:r>
            <a:r>
              <a:rPr lang="en-US" sz="2000" dirty="0" err="1" smtClean="0"/>
              <a:t>CrIMSS</a:t>
            </a:r>
            <a:r>
              <a:rPr lang="en-US" sz="2000" dirty="0" smtClean="0"/>
              <a:t> EDR Validation and Algorithm Lead</a:t>
            </a:r>
            <a:endParaRPr lang="en-US" sz="2000" dirty="0" smtClean="0"/>
          </a:p>
          <a:p>
            <a:pPr algn="l"/>
            <a:endParaRPr lang="en-US" sz="2000" dirty="0" smtClean="0"/>
          </a:p>
          <a:p>
            <a:pPr algn="l"/>
            <a:r>
              <a:rPr lang="en-US" sz="2000" dirty="0" smtClean="0"/>
              <a:t>Significant </a:t>
            </a:r>
            <a:r>
              <a:rPr lang="en-US" sz="2000" dirty="0" smtClean="0"/>
              <a:t>inputs were made from the entire CrIMSS EDR Algorithm and Validation Team Members.</a:t>
            </a:r>
          </a:p>
        </p:txBody>
      </p:sp>
      <p:sp>
        <p:nvSpPr>
          <p:cNvPr id="4" name="Slide Number Placeholder 3"/>
          <p:cNvSpPr>
            <a:spLocks noGrp="1"/>
          </p:cNvSpPr>
          <p:nvPr>
            <p:ph type="sldNum" sz="quarter" idx="12"/>
          </p:nvPr>
        </p:nvSpPr>
        <p:spPr/>
        <p:txBody>
          <a:bodyPr/>
          <a:lstStyle/>
          <a:p>
            <a:fld id="{EB63111B-9D3D-7F45-A151-02AA27D35D0F}" type="slidenum">
              <a:rPr lang="en-US" smtClean="0"/>
              <a:pPr/>
              <a:t>1</a:t>
            </a:fld>
            <a:endParaRPr lang="en-US"/>
          </a:p>
        </p:txBody>
      </p:sp>
      <p:sp>
        <p:nvSpPr>
          <p:cNvPr id="5" name="TextBox 4"/>
          <p:cNvSpPr txBox="1"/>
          <p:nvPr/>
        </p:nvSpPr>
        <p:spPr>
          <a:xfrm>
            <a:off x="1519052" y="3241509"/>
            <a:ext cx="5890161" cy="1569660"/>
          </a:xfrm>
          <a:prstGeom prst="rect">
            <a:avLst/>
          </a:prstGeom>
          <a:noFill/>
        </p:spPr>
        <p:txBody>
          <a:bodyPr wrap="square" rtlCol="0">
            <a:spAutoFit/>
          </a:bodyPr>
          <a:lstStyle/>
          <a:p>
            <a:r>
              <a:rPr lang="en-US" sz="2400" dirty="0" smtClean="0"/>
              <a:t>ADR </a:t>
            </a:r>
            <a:r>
              <a:rPr lang="en-US" sz="2400" dirty="0" smtClean="0"/>
              <a:t>#: </a:t>
            </a:r>
            <a:r>
              <a:rPr lang="en-US" sz="2400" dirty="0" smtClean="0"/>
              <a:t>7089</a:t>
            </a:r>
            <a:endParaRPr lang="en-US" sz="2400" dirty="0" smtClean="0"/>
          </a:p>
          <a:p>
            <a:r>
              <a:rPr lang="en-US" sz="2400" dirty="0" smtClean="0"/>
              <a:t>CCR # </a:t>
            </a:r>
            <a:r>
              <a:rPr lang="en-US" sz="2400" dirty="0" smtClean="0"/>
              <a:t>474-CCR-13-0923</a:t>
            </a:r>
            <a:endParaRPr lang="en-US" sz="2400" dirty="0" smtClean="0"/>
          </a:p>
          <a:p>
            <a:r>
              <a:rPr lang="en-US" sz="2400" dirty="0" smtClean="0"/>
              <a:t>DRAT discussion: </a:t>
            </a:r>
            <a:r>
              <a:rPr lang="en-US" sz="2400" dirty="0" smtClean="0"/>
              <a:t>March 12, 2013</a:t>
            </a:r>
            <a:endParaRPr lang="en-US" sz="2400" dirty="0" smtClean="0"/>
          </a:p>
          <a:p>
            <a:r>
              <a:rPr lang="en-US" sz="2400" dirty="0" smtClean="0"/>
              <a:t>AERB presentation: </a:t>
            </a:r>
            <a:r>
              <a:rPr lang="en-US" sz="2400" dirty="0" smtClean="0"/>
              <a:t>March 27, 2013</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Summary of the CrIMSS EDR (2/4)</a:t>
            </a:r>
          </a:p>
        </p:txBody>
      </p:sp>
      <p:sp>
        <p:nvSpPr>
          <p:cNvPr id="67587" name="Rectangle 3"/>
          <p:cNvSpPr>
            <a:spLocks noGrp="1" noChangeArrowheads="1"/>
          </p:cNvSpPr>
          <p:nvPr>
            <p:ph type="body" idx="1"/>
          </p:nvPr>
        </p:nvSpPr>
        <p:spPr>
          <a:xfrm>
            <a:off x="304800" y="4572000"/>
            <a:ext cx="3810000" cy="1858963"/>
          </a:xfrm>
        </p:spPr>
        <p:txBody>
          <a:bodyPr/>
          <a:lstStyle/>
          <a:p>
            <a:pPr>
              <a:lnSpc>
                <a:spcPct val="80000"/>
              </a:lnSpc>
            </a:pPr>
            <a:r>
              <a:rPr lang="en-US" sz="2000" dirty="0" err="1" smtClean="0"/>
              <a:t>CrIS</a:t>
            </a:r>
            <a:r>
              <a:rPr lang="en-US" sz="2000" dirty="0" smtClean="0"/>
              <a:t> Blackman-Harris </a:t>
            </a:r>
            <a:r>
              <a:rPr lang="en-US" sz="2000" dirty="0" err="1" smtClean="0"/>
              <a:t>apodized</a:t>
            </a:r>
            <a:r>
              <a:rPr lang="en-US" sz="2000" dirty="0" smtClean="0"/>
              <a:t> radiances and ATMS spatially convolved (i.e., Backus Gilbert) radiances are used to produce CrIMSS EDR products.</a:t>
            </a:r>
          </a:p>
        </p:txBody>
      </p:sp>
      <p:sp>
        <p:nvSpPr>
          <p:cNvPr id="67588" name="Text Box 4"/>
          <p:cNvSpPr txBox="1">
            <a:spLocks noChangeArrowheads="1"/>
          </p:cNvSpPr>
          <p:nvPr/>
        </p:nvSpPr>
        <p:spPr bwMode="auto">
          <a:xfrm>
            <a:off x="457200" y="17526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CrIS RDR</a:t>
            </a:r>
          </a:p>
        </p:txBody>
      </p:sp>
      <p:sp>
        <p:nvSpPr>
          <p:cNvPr id="67590" name="Text Box 6"/>
          <p:cNvSpPr txBox="1">
            <a:spLocks noChangeArrowheads="1"/>
          </p:cNvSpPr>
          <p:nvPr/>
        </p:nvSpPr>
        <p:spPr bwMode="auto">
          <a:xfrm>
            <a:off x="2362200" y="17526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CrIS SDR</a:t>
            </a:r>
          </a:p>
        </p:txBody>
      </p:sp>
      <p:sp>
        <p:nvSpPr>
          <p:cNvPr id="67591" name="Text Box 7"/>
          <p:cNvSpPr txBox="1">
            <a:spLocks noChangeArrowheads="1"/>
          </p:cNvSpPr>
          <p:nvPr/>
        </p:nvSpPr>
        <p:spPr bwMode="auto">
          <a:xfrm>
            <a:off x="4572000" y="17526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Apodization</a:t>
            </a:r>
          </a:p>
        </p:txBody>
      </p:sp>
      <p:sp>
        <p:nvSpPr>
          <p:cNvPr id="67592" name="Text Box 8"/>
          <p:cNvSpPr txBox="1">
            <a:spLocks noChangeArrowheads="1"/>
          </p:cNvSpPr>
          <p:nvPr/>
        </p:nvSpPr>
        <p:spPr bwMode="auto">
          <a:xfrm>
            <a:off x="457200" y="24384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ATMS RDR</a:t>
            </a:r>
          </a:p>
        </p:txBody>
      </p:sp>
      <p:sp>
        <p:nvSpPr>
          <p:cNvPr id="67593" name="Text Box 9"/>
          <p:cNvSpPr txBox="1">
            <a:spLocks noChangeArrowheads="1"/>
          </p:cNvSpPr>
          <p:nvPr/>
        </p:nvSpPr>
        <p:spPr bwMode="auto">
          <a:xfrm>
            <a:off x="2362200" y="24384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ATMS TDR</a:t>
            </a:r>
          </a:p>
        </p:txBody>
      </p:sp>
      <p:sp>
        <p:nvSpPr>
          <p:cNvPr id="67594" name="Text Box 10"/>
          <p:cNvSpPr txBox="1">
            <a:spLocks noChangeArrowheads="1"/>
          </p:cNvSpPr>
          <p:nvPr/>
        </p:nvSpPr>
        <p:spPr bwMode="auto">
          <a:xfrm>
            <a:off x="4267200" y="24384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Remap SDR</a:t>
            </a:r>
          </a:p>
        </p:txBody>
      </p:sp>
      <p:sp>
        <p:nvSpPr>
          <p:cNvPr id="67596" name="Text Box 12"/>
          <p:cNvSpPr txBox="1">
            <a:spLocks noChangeArrowheads="1"/>
          </p:cNvSpPr>
          <p:nvPr/>
        </p:nvSpPr>
        <p:spPr bwMode="auto">
          <a:xfrm>
            <a:off x="4267200" y="35814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Ancillary</a:t>
            </a:r>
          </a:p>
        </p:txBody>
      </p:sp>
      <p:sp>
        <p:nvSpPr>
          <p:cNvPr id="67597" name="Text Box 13"/>
          <p:cNvSpPr txBox="1">
            <a:spLocks noChangeArrowheads="1"/>
          </p:cNvSpPr>
          <p:nvPr/>
        </p:nvSpPr>
        <p:spPr bwMode="auto">
          <a:xfrm>
            <a:off x="4267200" y="4419600"/>
            <a:ext cx="1600200" cy="650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Look-up Tables</a:t>
            </a:r>
          </a:p>
        </p:txBody>
      </p:sp>
      <p:sp>
        <p:nvSpPr>
          <p:cNvPr id="67599" name="Line 15"/>
          <p:cNvSpPr>
            <a:spLocks noChangeShapeType="1"/>
          </p:cNvSpPr>
          <p:nvPr/>
        </p:nvSpPr>
        <p:spPr bwMode="auto">
          <a:xfrm>
            <a:off x="1905000" y="1905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0" name="Line 16"/>
          <p:cNvSpPr>
            <a:spLocks noChangeShapeType="1"/>
          </p:cNvSpPr>
          <p:nvPr/>
        </p:nvSpPr>
        <p:spPr bwMode="auto">
          <a:xfrm>
            <a:off x="1905000" y="2590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1" name="Line 17"/>
          <p:cNvSpPr>
            <a:spLocks noChangeShapeType="1"/>
          </p:cNvSpPr>
          <p:nvPr/>
        </p:nvSpPr>
        <p:spPr bwMode="auto">
          <a:xfrm>
            <a:off x="3810000" y="190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3" name="Line 19"/>
          <p:cNvSpPr>
            <a:spLocks noChangeShapeType="1"/>
          </p:cNvSpPr>
          <p:nvPr/>
        </p:nvSpPr>
        <p:spPr bwMode="auto">
          <a:xfrm flipV="1">
            <a:off x="5105400" y="3962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6" name="Text Box 22"/>
          <p:cNvSpPr txBox="1">
            <a:spLocks noChangeArrowheads="1"/>
          </p:cNvSpPr>
          <p:nvPr/>
        </p:nvSpPr>
        <p:spPr bwMode="auto">
          <a:xfrm>
            <a:off x="6781800" y="5673725"/>
            <a:ext cx="1600200" cy="650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Configurable Parameters</a:t>
            </a:r>
          </a:p>
        </p:txBody>
      </p:sp>
      <p:sp>
        <p:nvSpPr>
          <p:cNvPr id="67607" name="Line 23"/>
          <p:cNvSpPr>
            <a:spLocks noChangeShapeType="1"/>
          </p:cNvSpPr>
          <p:nvPr/>
        </p:nvSpPr>
        <p:spPr bwMode="auto">
          <a:xfrm>
            <a:off x="5867400" y="2590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8" name="Line 24"/>
          <p:cNvSpPr>
            <a:spLocks noChangeShapeType="1"/>
          </p:cNvSpPr>
          <p:nvPr/>
        </p:nvSpPr>
        <p:spPr bwMode="auto">
          <a:xfrm flipV="1">
            <a:off x="7620000" y="5029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09" name="Line 25"/>
          <p:cNvSpPr>
            <a:spLocks noChangeShapeType="1"/>
          </p:cNvSpPr>
          <p:nvPr/>
        </p:nvSpPr>
        <p:spPr bwMode="auto">
          <a:xfrm>
            <a:off x="6172200" y="1905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0" name="Line 26"/>
          <p:cNvSpPr>
            <a:spLocks noChangeShapeType="1"/>
          </p:cNvSpPr>
          <p:nvPr/>
        </p:nvSpPr>
        <p:spPr bwMode="auto">
          <a:xfrm>
            <a:off x="5867400" y="3733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1" name="Line 27"/>
          <p:cNvSpPr>
            <a:spLocks noChangeShapeType="1"/>
          </p:cNvSpPr>
          <p:nvPr/>
        </p:nvSpPr>
        <p:spPr bwMode="auto">
          <a:xfrm>
            <a:off x="5867400" y="4648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3" name="Text Box 29"/>
          <p:cNvSpPr txBox="1">
            <a:spLocks noChangeArrowheads="1"/>
          </p:cNvSpPr>
          <p:nvPr/>
        </p:nvSpPr>
        <p:spPr bwMode="auto">
          <a:xfrm>
            <a:off x="3124200" y="2976563"/>
            <a:ext cx="1447800" cy="3762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ATMS SDR</a:t>
            </a:r>
          </a:p>
        </p:txBody>
      </p:sp>
      <p:sp>
        <p:nvSpPr>
          <p:cNvPr id="67616" name="Line 32"/>
          <p:cNvSpPr>
            <a:spLocks noChangeShapeType="1"/>
          </p:cNvSpPr>
          <p:nvPr/>
        </p:nvSpPr>
        <p:spPr bwMode="auto">
          <a:xfrm>
            <a:off x="28956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7" name="Line 33"/>
          <p:cNvSpPr>
            <a:spLocks noChangeShapeType="1"/>
          </p:cNvSpPr>
          <p:nvPr/>
        </p:nvSpPr>
        <p:spPr bwMode="auto">
          <a:xfrm>
            <a:off x="28956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8" name="Line 34"/>
          <p:cNvSpPr>
            <a:spLocks noChangeShapeType="1"/>
          </p:cNvSpPr>
          <p:nvPr/>
        </p:nvSpPr>
        <p:spPr bwMode="auto">
          <a:xfrm>
            <a:off x="4572000" y="3200400"/>
            <a:ext cx="22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19" name="Line 35"/>
          <p:cNvSpPr>
            <a:spLocks noChangeShapeType="1"/>
          </p:cNvSpPr>
          <p:nvPr/>
        </p:nvSpPr>
        <p:spPr bwMode="auto">
          <a:xfrm flipV="1">
            <a:off x="4800600" y="2819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0" name="Rectangle 36"/>
          <p:cNvSpPr>
            <a:spLocks noChangeArrowheads="1"/>
          </p:cNvSpPr>
          <p:nvPr/>
        </p:nvSpPr>
        <p:spPr bwMode="auto">
          <a:xfrm>
            <a:off x="457200" y="3505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t>GFS</a:t>
            </a:r>
          </a:p>
        </p:txBody>
      </p:sp>
      <p:sp>
        <p:nvSpPr>
          <p:cNvPr id="67621" name="Line 37"/>
          <p:cNvSpPr>
            <a:spLocks noChangeShapeType="1"/>
          </p:cNvSpPr>
          <p:nvPr/>
        </p:nvSpPr>
        <p:spPr bwMode="auto">
          <a:xfrm>
            <a:off x="1676400" y="37338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2" name="Line 38"/>
          <p:cNvSpPr>
            <a:spLocks noChangeShapeType="1"/>
          </p:cNvSpPr>
          <p:nvPr/>
        </p:nvSpPr>
        <p:spPr bwMode="auto">
          <a:xfrm>
            <a:off x="3810000" y="19050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4" name="Line 40"/>
          <p:cNvSpPr>
            <a:spLocks noChangeShapeType="1"/>
          </p:cNvSpPr>
          <p:nvPr/>
        </p:nvSpPr>
        <p:spPr bwMode="auto">
          <a:xfrm>
            <a:off x="4267200" y="1524000"/>
            <a:ext cx="4267200" cy="0"/>
          </a:xfrm>
          <a:prstGeom prst="line">
            <a:avLst/>
          </a:prstGeom>
          <a:noFill/>
          <a:ln w="254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5" name="Line 41"/>
          <p:cNvSpPr>
            <a:spLocks noChangeShapeType="1"/>
          </p:cNvSpPr>
          <p:nvPr/>
        </p:nvSpPr>
        <p:spPr bwMode="auto">
          <a:xfrm>
            <a:off x="6477000" y="5029200"/>
            <a:ext cx="2057400" cy="0"/>
          </a:xfrm>
          <a:prstGeom prst="line">
            <a:avLst/>
          </a:prstGeom>
          <a:noFill/>
          <a:ln w="254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6" name="Line 42"/>
          <p:cNvSpPr>
            <a:spLocks noChangeShapeType="1"/>
          </p:cNvSpPr>
          <p:nvPr/>
        </p:nvSpPr>
        <p:spPr bwMode="auto">
          <a:xfrm>
            <a:off x="8534400" y="1524000"/>
            <a:ext cx="0" cy="350520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7" name="Line 43"/>
          <p:cNvSpPr>
            <a:spLocks noChangeShapeType="1"/>
          </p:cNvSpPr>
          <p:nvPr/>
        </p:nvSpPr>
        <p:spPr bwMode="auto">
          <a:xfrm>
            <a:off x="6477000" y="2286000"/>
            <a:ext cx="0" cy="274320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8" name="Line 44"/>
          <p:cNvSpPr>
            <a:spLocks noChangeShapeType="1"/>
          </p:cNvSpPr>
          <p:nvPr/>
        </p:nvSpPr>
        <p:spPr bwMode="auto">
          <a:xfrm>
            <a:off x="4267200" y="2286000"/>
            <a:ext cx="2209800" cy="0"/>
          </a:xfrm>
          <a:prstGeom prst="line">
            <a:avLst/>
          </a:prstGeom>
          <a:noFill/>
          <a:ln w="254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29" name="Line 45"/>
          <p:cNvSpPr>
            <a:spLocks noChangeShapeType="1"/>
          </p:cNvSpPr>
          <p:nvPr/>
        </p:nvSpPr>
        <p:spPr bwMode="auto">
          <a:xfrm>
            <a:off x="4267200" y="1524000"/>
            <a:ext cx="0" cy="762000"/>
          </a:xfrm>
          <a:prstGeom prst="line">
            <a:avLst/>
          </a:prstGeom>
          <a:noFill/>
          <a:ln w="28575">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630" name="Text Box 46"/>
          <p:cNvSpPr txBox="1">
            <a:spLocks noChangeArrowheads="1"/>
          </p:cNvSpPr>
          <p:nvPr/>
        </p:nvSpPr>
        <p:spPr bwMode="auto">
          <a:xfrm>
            <a:off x="6629400" y="1981200"/>
            <a:ext cx="1752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67631" name="Text Box 47"/>
          <p:cNvSpPr txBox="1">
            <a:spLocks noChangeArrowheads="1"/>
          </p:cNvSpPr>
          <p:nvPr/>
        </p:nvSpPr>
        <p:spPr bwMode="auto">
          <a:xfrm>
            <a:off x="6553200" y="2209800"/>
            <a:ext cx="18288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9900"/>
                </a:solidFill>
              </a:rPr>
              <a:t>CrIMSS EDR Processing Code</a:t>
            </a:r>
          </a:p>
        </p:txBody>
      </p:sp>
      <p:sp>
        <p:nvSpPr>
          <p:cNvPr id="38" name="Slide Number Placeholder 37"/>
          <p:cNvSpPr>
            <a:spLocks noGrp="1"/>
          </p:cNvSpPr>
          <p:nvPr>
            <p:ph type="sldNum" sz="quarter" idx="12"/>
          </p:nvPr>
        </p:nvSpPr>
        <p:spPr/>
        <p:txBody>
          <a:bodyPr/>
          <a:lstStyle/>
          <a:p>
            <a:fld id="{96E36F11-A39A-294D-A59D-6180D50ED29D}" type="slidenum">
              <a:rPr lang="en-US" smtClean="0"/>
              <a:pPr/>
              <a:t>10</a:t>
            </a:fld>
            <a:endParaRPr lang="en-US" dirty="0"/>
          </a:p>
        </p:txBody>
      </p:sp>
    </p:spTree>
    <p:extLst>
      <p:ext uri="{BB962C8B-B14F-4D97-AF65-F5344CB8AC3E}">
        <p14:creationId xmlns:p14="http://schemas.microsoft.com/office/powerpoint/2010/main" xmlns="" val="238782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52"/>
          <p:cNvSpPr>
            <a:spLocks noChangeArrowheads="1"/>
          </p:cNvSpPr>
          <p:nvPr/>
        </p:nvSpPr>
        <p:spPr bwMode="auto">
          <a:xfrm>
            <a:off x="1458686" y="5334000"/>
            <a:ext cx="986739" cy="952669"/>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0" name="Rectangle 2"/>
          <p:cNvSpPr>
            <a:spLocks noGrp="1" noChangeArrowheads="1"/>
          </p:cNvSpPr>
          <p:nvPr>
            <p:ph type="title"/>
          </p:nvPr>
        </p:nvSpPr>
        <p:spPr>
          <a:xfrm>
            <a:off x="457200" y="27126"/>
            <a:ext cx="8229600" cy="792271"/>
          </a:xfrm>
        </p:spPr>
        <p:txBody>
          <a:bodyPr>
            <a:normAutofit/>
          </a:bodyPr>
          <a:lstStyle/>
          <a:p>
            <a:r>
              <a:rPr lang="en-US" dirty="0" smtClean="0"/>
              <a:t>Summary of CrIMSS EDR (3/4)</a:t>
            </a:r>
          </a:p>
        </p:txBody>
      </p:sp>
      <p:sp>
        <p:nvSpPr>
          <p:cNvPr id="68614" name="AutoShape 6"/>
          <p:cNvSpPr>
            <a:spLocks noChangeArrowheads="1"/>
          </p:cNvSpPr>
          <p:nvPr/>
        </p:nvSpPr>
        <p:spPr bwMode="auto">
          <a:xfrm>
            <a:off x="6172200" y="1752600"/>
            <a:ext cx="1295400" cy="10668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5" name="AutoShape 7"/>
          <p:cNvSpPr>
            <a:spLocks noChangeArrowheads="1"/>
          </p:cNvSpPr>
          <p:nvPr/>
        </p:nvSpPr>
        <p:spPr bwMode="auto">
          <a:xfrm>
            <a:off x="1219200" y="3429000"/>
            <a:ext cx="12192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6" name="Text Box 8"/>
          <p:cNvSpPr txBox="1">
            <a:spLocks noChangeArrowheads="1"/>
          </p:cNvSpPr>
          <p:nvPr/>
        </p:nvSpPr>
        <p:spPr bwMode="auto">
          <a:xfrm>
            <a:off x="3276600" y="13716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Initialization</a:t>
            </a:r>
          </a:p>
        </p:txBody>
      </p:sp>
      <p:sp>
        <p:nvSpPr>
          <p:cNvPr id="68617" name="Text Box 9"/>
          <p:cNvSpPr txBox="1">
            <a:spLocks noChangeArrowheads="1"/>
          </p:cNvSpPr>
          <p:nvPr/>
        </p:nvSpPr>
        <p:spPr bwMode="auto">
          <a:xfrm>
            <a:off x="3276600" y="20574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Preprocessing</a:t>
            </a:r>
          </a:p>
        </p:txBody>
      </p:sp>
      <p:sp>
        <p:nvSpPr>
          <p:cNvPr id="68618" name="AutoShape 10"/>
          <p:cNvSpPr>
            <a:spLocks noChangeArrowheads="1"/>
          </p:cNvSpPr>
          <p:nvPr/>
        </p:nvSpPr>
        <p:spPr bwMode="auto">
          <a:xfrm>
            <a:off x="3429000" y="2819400"/>
            <a:ext cx="13716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19" name="AutoShape 11"/>
          <p:cNvSpPr>
            <a:spLocks noChangeArrowheads="1"/>
          </p:cNvSpPr>
          <p:nvPr/>
        </p:nvSpPr>
        <p:spPr bwMode="auto">
          <a:xfrm>
            <a:off x="3473450" y="3505200"/>
            <a:ext cx="1295400" cy="8382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21" name="Text Box 13"/>
          <p:cNvSpPr txBox="1">
            <a:spLocks noChangeArrowheads="1"/>
          </p:cNvSpPr>
          <p:nvPr/>
        </p:nvSpPr>
        <p:spPr bwMode="auto">
          <a:xfrm>
            <a:off x="3200400" y="47244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Quality Control</a:t>
            </a:r>
          </a:p>
        </p:txBody>
      </p:sp>
      <p:sp>
        <p:nvSpPr>
          <p:cNvPr id="68622" name="Text Box 14"/>
          <p:cNvSpPr txBox="1">
            <a:spLocks noChangeArrowheads="1"/>
          </p:cNvSpPr>
          <p:nvPr/>
        </p:nvSpPr>
        <p:spPr bwMode="auto">
          <a:xfrm>
            <a:off x="2819400" y="5565775"/>
            <a:ext cx="2514600" cy="8350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lnSpc>
                <a:spcPct val="75000"/>
              </a:lnSpc>
              <a:spcBef>
                <a:spcPct val="20000"/>
              </a:spcBef>
            </a:pPr>
            <a:r>
              <a:rPr lang="en-US" dirty="0" smtClean="0"/>
              <a:t>ATMS </a:t>
            </a:r>
            <a:r>
              <a:rPr lang="en-US" dirty="0"/>
              <a:t>+ </a:t>
            </a:r>
            <a:r>
              <a:rPr lang="en-US" dirty="0" err="1" smtClean="0"/>
              <a:t>CrIS</a:t>
            </a:r>
            <a:r>
              <a:rPr lang="en-US" dirty="0" smtClean="0"/>
              <a:t> </a:t>
            </a:r>
            <a:r>
              <a:rPr lang="en-US" dirty="0"/>
              <a:t>retrieval</a:t>
            </a:r>
          </a:p>
          <a:p>
            <a:pPr algn="ctr">
              <a:lnSpc>
                <a:spcPct val="75000"/>
              </a:lnSpc>
              <a:spcBef>
                <a:spcPct val="20000"/>
              </a:spcBef>
            </a:pPr>
            <a:r>
              <a:rPr lang="en-US" dirty="0"/>
              <a:t>.or.</a:t>
            </a:r>
          </a:p>
          <a:p>
            <a:pPr algn="ctr">
              <a:lnSpc>
                <a:spcPct val="75000"/>
              </a:lnSpc>
              <a:spcBef>
                <a:spcPct val="20000"/>
              </a:spcBef>
            </a:pPr>
            <a:r>
              <a:rPr lang="en-US" dirty="0"/>
              <a:t>NWP + </a:t>
            </a:r>
            <a:r>
              <a:rPr lang="en-US" dirty="0" err="1" smtClean="0"/>
              <a:t>CrIS</a:t>
            </a:r>
            <a:r>
              <a:rPr lang="en-US" dirty="0" smtClean="0"/>
              <a:t> </a:t>
            </a:r>
            <a:r>
              <a:rPr lang="en-US" dirty="0"/>
              <a:t>retrieval</a:t>
            </a:r>
          </a:p>
        </p:txBody>
      </p:sp>
      <p:sp>
        <p:nvSpPr>
          <p:cNvPr id="68624" name="Line 16"/>
          <p:cNvSpPr>
            <a:spLocks noChangeShapeType="1"/>
          </p:cNvSpPr>
          <p:nvPr/>
        </p:nvSpPr>
        <p:spPr bwMode="auto">
          <a:xfrm>
            <a:off x="5029200" y="2286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25" name="Line 17"/>
          <p:cNvSpPr>
            <a:spLocks noChangeShapeType="1"/>
          </p:cNvSpPr>
          <p:nvPr/>
        </p:nvSpPr>
        <p:spPr bwMode="auto">
          <a:xfrm>
            <a:off x="4114800" y="1752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26" name="Line 18"/>
          <p:cNvSpPr>
            <a:spLocks noChangeShapeType="1"/>
          </p:cNvSpPr>
          <p:nvPr/>
        </p:nvSpPr>
        <p:spPr bwMode="auto">
          <a:xfrm flipV="1">
            <a:off x="41148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28" name="Text Box 20"/>
          <p:cNvSpPr txBox="1">
            <a:spLocks noChangeArrowheads="1"/>
          </p:cNvSpPr>
          <p:nvPr/>
        </p:nvSpPr>
        <p:spPr bwMode="auto">
          <a:xfrm>
            <a:off x="3352800" y="2895600"/>
            <a:ext cx="1524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Next FOR</a:t>
            </a:r>
          </a:p>
        </p:txBody>
      </p:sp>
      <p:sp>
        <p:nvSpPr>
          <p:cNvPr id="68629" name="Line 21"/>
          <p:cNvSpPr>
            <a:spLocks noChangeShapeType="1"/>
          </p:cNvSpPr>
          <p:nvPr/>
        </p:nvSpPr>
        <p:spPr bwMode="auto">
          <a:xfrm flipV="1">
            <a:off x="4114800" y="3276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0" name="Text Box 22"/>
          <p:cNvSpPr txBox="1">
            <a:spLocks noChangeArrowheads="1"/>
          </p:cNvSpPr>
          <p:nvPr/>
        </p:nvSpPr>
        <p:spPr bwMode="auto">
          <a:xfrm>
            <a:off x="3657600" y="3657600"/>
            <a:ext cx="914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dirty="0"/>
              <a:t>All </a:t>
            </a:r>
            <a:r>
              <a:rPr lang="en-US" sz="1400" dirty="0" smtClean="0"/>
              <a:t>FOR </a:t>
            </a:r>
            <a:r>
              <a:rPr lang="en-US" sz="1400" dirty="0"/>
              <a:t>finished?</a:t>
            </a:r>
          </a:p>
        </p:txBody>
      </p:sp>
      <p:sp>
        <p:nvSpPr>
          <p:cNvPr id="68631" name="Text Box 23"/>
          <p:cNvSpPr txBox="1">
            <a:spLocks noChangeArrowheads="1"/>
          </p:cNvSpPr>
          <p:nvPr/>
        </p:nvSpPr>
        <p:spPr bwMode="auto">
          <a:xfrm>
            <a:off x="1143000" y="3816925"/>
            <a:ext cx="13716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200" dirty="0" smtClean="0"/>
              <a:t>EDR Post Processing</a:t>
            </a:r>
          </a:p>
          <a:p>
            <a:pPr algn="ctr">
              <a:spcBef>
                <a:spcPct val="50000"/>
              </a:spcBef>
            </a:pPr>
            <a:r>
              <a:rPr lang="en-US" sz="1200" dirty="0" smtClean="0"/>
              <a:t>42L AVTP,            22L AVMP</a:t>
            </a:r>
            <a:endParaRPr lang="en-US" sz="1200" dirty="0"/>
          </a:p>
        </p:txBody>
      </p:sp>
      <p:sp>
        <p:nvSpPr>
          <p:cNvPr id="68632" name="Line 24"/>
          <p:cNvSpPr>
            <a:spLocks noChangeShapeType="1"/>
          </p:cNvSpPr>
          <p:nvPr/>
        </p:nvSpPr>
        <p:spPr bwMode="auto">
          <a:xfrm flipH="1">
            <a:off x="2438400" y="39624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3" name="Text Box 25"/>
          <p:cNvSpPr txBox="1">
            <a:spLocks noChangeArrowheads="1"/>
          </p:cNvSpPr>
          <p:nvPr/>
        </p:nvSpPr>
        <p:spPr bwMode="auto">
          <a:xfrm>
            <a:off x="2667000" y="3657600"/>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34" name="Text Box 26"/>
          <p:cNvSpPr txBox="1">
            <a:spLocks noChangeArrowheads="1"/>
          </p:cNvSpPr>
          <p:nvPr/>
        </p:nvSpPr>
        <p:spPr bwMode="auto">
          <a:xfrm>
            <a:off x="609600" y="1219200"/>
            <a:ext cx="2133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Preprocessed CrIS, ATMS, GFS</a:t>
            </a:r>
          </a:p>
        </p:txBody>
      </p:sp>
      <p:sp>
        <p:nvSpPr>
          <p:cNvPr id="68635" name="Line 27"/>
          <p:cNvSpPr>
            <a:spLocks noChangeShapeType="1"/>
          </p:cNvSpPr>
          <p:nvPr/>
        </p:nvSpPr>
        <p:spPr bwMode="auto">
          <a:xfrm>
            <a:off x="2743200" y="1524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6" name="Text Box 28"/>
          <p:cNvSpPr txBox="1">
            <a:spLocks noChangeArrowheads="1"/>
          </p:cNvSpPr>
          <p:nvPr/>
        </p:nvSpPr>
        <p:spPr bwMode="auto">
          <a:xfrm>
            <a:off x="6172200" y="1997075"/>
            <a:ext cx="1295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ATMS R’s Available?</a:t>
            </a:r>
          </a:p>
        </p:txBody>
      </p:sp>
      <p:sp>
        <p:nvSpPr>
          <p:cNvPr id="68637" name="Oval 29"/>
          <p:cNvSpPr>
            <a:spLocks noChangeArrowheads="1"/>
          </p:cNvSpPr>
          <p:nvPr/>
        </p:nvSpPr>
        <p:spPr bwMode="auto">
          <a:xfrm>
            <a:off x="7848600" y="1905000"/>
            <a:ext cx="990600" cy="6858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38" name="Line 30"/>
          <p:cNvSpPr>
            <a:spLocks noChangeShapeType="1"/>
          </p:cNvSpPr>
          <p:nvPr/>
        </p:nvSpPr>
        <p:spPr bwMode="auto">
          <a:xfrm>
            <a:off x="7467600" y="2286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39" name="Text Box 31"/>
          <p:cNvSpPr txBox="1">
            <a:spLocks noChangeArrowheads="1"/>
          </p:cNvSpPr>
          <p:nvPr/>
        </p:nvSpPr>
        <p:spPr bwMode="auto">
          <a:xfrm>
            <a:off x="7315200" y="19812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40" name="Line 32"/>
          <p:cNvSpPr>
            <a:spLocks noChangeShapeType="1"/>
          </p:cNvSpPr>
          <p:nvPr/>
        </p:nvSpPr>
        <p:spPr bwMode="auto">
          <a:xfrm flipV="1">
            <a:off x="41148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1" name="Line 33"/>
          <p:cNvSpPr>
            <a:spLocks noChangeShapeType="1"/>
          </p:cNvSpPr>
          <p:nvPr/>
        </p:nvSpPr>
        <p:spPr bwMode="auto">
          <a:xfrm flipV="1">
            <a:off x="4114800" y="5105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2" name="Text Box 34"/>
          <p:cNvSpPr txBox="1">
            <a:spLocks noChangeArrowheads="1"/>
          </p:cNvSpPr>
          <p:nvPr/>
        </p:nvSpPr>
        <p:spPr bwMode="auto">
          <a:xfrm>
            <a:off x="5943600" y="3232150"/>
            <a:ext cx="1752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dirty="0" smtClean="0"/>
              <a:t>2-stage ATMS-only </a:t>
            </a:r>
            <a:r>
              <a:rPr lang="en-US" dirty="0"/>
              <a:t>Retrieval</a:t>
            </a:r>
          </a:p>
        </p:txBody>
      </p:sp>
      <p:sp>
        <p:nvSpPr>
          <p:cNvPr id="68643" name="AutoShape 35"/>
          <p:cNvSpPr>
            <a:spLocks noChangeArrowheads="1"/>
          </p:cNvSpPr>
          <p:nvPr/>
        </p:nvSpPr>
        <p:spPr bwMode="auto">
          <a:xfrm>
            <a:off x="6172200" y="4343400"/>
            <a:ext cx="1295400" cy="10668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44" name="Text Box 36"/>
          <p:cNvSpPr txBox="1">
            <a:spLocks noChangeArrowheads="1"/>
          </p:cNvSpPr>
          <p:nvPr/>
        </p:nvSpPr>
        <p:spPr bwMode="auto">
          <a:xfrm>
            <a:off x="7772400" y="2057400"/>
            <a:ext cx="12192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NWP First Guess</a:t>
            </a:r>
          </a:p>
        </p:txBody>
      </p:sp>
      <p:sp>
        <p:nvSpPr>
          <p:cNvPr id="68645" name="Text Box 37"/>
          <p:cNvSpPr txBox="1">
            <a:spLocks noChangeArrowheads="1"/>
          </p:cNvSpPr>
          <p:nvPr/>
        </p:nvSpPr>
        <p:spPr bwMode="auto">
          <a:xfrm>
            <a:off x="4038600" y="32766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46" name="Text Box 38"/>
          <p:cNvSpPr txBox="1">
            <a:spLocks noChangeArrowheads="1"/>
          </p:cNvSpPr>
          <p:nvPr/>
        </p:nvSpPr>
        <p:spPr bwMode="auto">
          <a:xfrm>
            <a:off x="6172200" y="4572000"/>
            <a:ext cx="1295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CrIS R’s Available?</a:t>
            </a:r>
          </a:p>
        </p:txBody>
      </p:sp>
      <p:sp>
        <p:nvSpPr>
          <p:cNvPr id="68647" name="Line 39"/>
          <p:cNvSpPr>
            <a:spLocks noChangeShapeType="1"/>
          </p:cNvSpPr>
          <p:nvPr/>
        </p:nvSpPr>
        <p:spPr bwMode="auto">
          <a:xfrm>
            <a:off x="6781800" y="2819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8" name="Line 40"/>
          <p:cNvSpPr>
            <a:spLocks noChangeShapeType="1"/>
          </p:cNvSpPr>
          <p:nvPr/>
        </p:nvSpPr>
        <p:spPr bwMode="auto">
          <a:xfrm>
            <a:off x="67818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49" name="Line 41"/>
          <p:cNvSpPr>
            <a:spLocks noChangeShapeType="1"/>
          </p:cNvSpPr>
          <p:nvPr/>
        </p:nvSpPr>
        <p:spPr bwMode="auto">
          <a:xfrm flipH="1">
            <a:off x="4953000" y="4876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0" name="Text Box 42"/>
          <p:cNvSpPr txBox="1">
            <a:spLocks noChangeArrowheads="1"/>
          </p:cNvSpPr>
          <p:nvPr/>
        </p:nvSpPr>
        <p:spPr bwMode="auto">
          <a:xfrm>
            <a:off x="5711190" y="4648200"/>
            <a:ext cx="609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dirty="0"/>
              <a:t>No</a:t>
            </a:r>
          </a:p>
        </p:txBody>
      </p:sp>
      <p:sp>
        <p:nvSpPr>
          <p:cNvPr id="68651" name="Text Box 43"/>
          <p:cNvSpPr txBox="1">
            <a:spLocks noChangeArrowheads="1"/>
          </p:cNvSpPr>
          <p:nvPr/>
        </p:nvSpPr>
        <p:spPr bwMode="auto">
          <a:xfrm>
            <a:off x="6629400" y="2819400"/>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52" name="Text Box 44"/>
          <p:cNvSpPr txBox="1">
            <a:spLocks noChangeArrowheads="1"/>
          </p:cNvSpPr>
          <p:nvPr/>
        </p:nvSpPr>
        <p:spPr bwMode="auto">
          <a:xfrm>
            <a:off x="6705600" y="5334000"/>
            <a:ext cx="685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53" name="Text Box 45"/>
          <p:cNvSpPr txBox="1">
            <a:spLocks noChangeArrowheads="1"/>
          </p:cNvSpPr>
          <p:nvPr/>
        </p:nvSpPr>
        <p:spPr bwMode="auto">
          <a:xfrm>
            <a:off x="5867400" y="5638800"/>
            <a:ext cx="1905000" cy="6508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t>Scene Classification</a:t>
            </a:r>
          </a:p>
        </p:txBody>
      </p:sp>
      <p:sp>
        <p:nvSpPr>
          <p:cNvPr id="68654" name="Line 46"/>
          <p:cNvSpPr>
            <a:spLocks noChangeShapeType="1"/>
          </p:cNvSpPr>
          <p:nvPr/>
        </p:nvSpPr>
        <p:spPr bwMode="auto">
          <a:xfrm>
            <a:off x="6781800" y="5410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6" name="Line 48"/>
          <p:cNvSpPr>
            <a:spLocks noChangeShapeType="1"/>
          </p:cNvSpPr>
          <p:nvPr/>
        </p:nvSpPr>
        <p:spPr bwMode="auto">
          <a:xfrm flipH="1">
            <a:off x="5334000" y="5943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7" name="Line 49"/>
          <p:cNvSpPr>
            <a:spLocks noChangeShapeType="1"/>
          </p:cNvSpPr>
          <p:nvPr/>
        </p:nvSpPr>
        <p:spPr bwMode="auto">
          <a:xfrm>
            <a:off x="8305800" y="2590800"/>
            <a:ext cx="0" cy="2286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58" name="Line 50"/>
          <p:cNvSpPr>
            <a:spLocks noChangeShapeType="1"/>
          </p:cNvSpPr>
          <p:nvPr/>
        </p:nvSpPr>
        <p:spPr bwMode="auto">
          <a:xfrm flipH="1">
            <a:off x="7467600" y="4876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60" name="AutoShape 52"/>
          <p:cNvSpPr>
            <a:spLocks noChangeArrowheads="1"/>
          </p:cNvSpPr>
          <p:nvPr/>
        </p:nvSpPr>
        <p:spPr bwMode="auto">
          <a:xfrm>
            <a:off x="5029200" y="4038599"/>
            <a:ext cx="838200" cy="585366"/>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661" name="Text Box 53"/>
          <p:cNvSpPr txBox="1">
            <a:spLocks noChangeArrowheads="1"/>
          </p:cNvSpPr>
          <p:nvPr/>
        </p:nvSpPr>
        <p:spPr bwMode="auto">
          <a:xfrm>
            <a:off x="5018314" y="4184072"/>
            <a:ext cx="9025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1200" dirty="0" smtClean="0"/>
              <a:t>100L MW-only IP</a:t>
            </a:r>
            <a:endParaRPr lang="en-US" sz="1200" dirty="0"/>
          </a:p>
        </p:txBody>
      </p:sp>
      <p:sp>
        <p:nvSpPr>
          <p:cNvPr id="68662" name="Line 54"/>
          <p:cNvSpPr>
            <a:spLocks noChangeShapeType="1"/>
          </p:cNvSpPr>
          <p:nvPr/>
        </p:nvSpPr>
        <p:spPr bwMode="auto">
          <a:xfrm>
            <a:off x="545374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8663" name="Line 55"/>
          <p:cNvSpPr>
            <a:spLocks noChangeShapeType="1"/>
          </p:cNvSpPr>
          <p:nvPr/>
        </p:nvSpPr>
        <p:spPr bwMode="auto">
          <a:xfrm>
            <a:off x="5453740" y="3581400"/>
            <a:ext cx="48986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 name="Slide Number Placeholder 47"/>
          <p:cNvSpPr>
            <a:spLocks noGrp="1"/>
          </p:cNvSpPr>
          <p:nvPr>
            <p:ph type="sldNum" sz="quarter" idx="12"/>
          </p:nvPr>
        </p:nvSpPr>
        <p:spPr/>
        <p:txBody>
          <a:bodyPr/>
          <a:lstStyle/>
          <a:p>
            <a:fld id="{96E36F11-A39A-294D-A59D-6180D50ED29D}" type="slidenum">
              <a:rPr lang="en-US" smtClean="0"/>
              <a:pPr/>
              <a:t>11</a:t>
            </a:fld>
            <a:endParaRPr lang="en-US" dirty="0"/>
          </a:p>
        </p:txBody>
      </p:sp>
      <p:sp>
        <p:nvSpPr>
          <p:cNvPr id="50" name="Text Box 53"/>
          <p:cNvSpPr txBox="1">
            <a:spLocks noChangeArrowheads="1"/>
          </p:cNvSpPr>
          <p:nvPr/>
        </p:nvSpPr>
        <p:spPr bwMode="auto">
          <a:xfrm>
            <a:off x="1458686" y="5704068"/>
            <a:ext cx="97881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smtClean="0"/>
              <a:t>100L AVTP &amp; AVMP IP</a:t>
            </a:r>
            <a:endParaRPr lang="en-US" sz="1400" dirty="0"/>
          </a:p>
        </p:txBody>
      </p:sp>
      <p:sp>
        <p:nvSpPr>
          <p:cNvPr id="51" name="Line 54"/>
          <p:cNvSpPr>
            <a:spLocks noChangeShapeType="1"/>
          </p:cNvSpPr>
          <p:nvPr/>
        </p:nvSpPr>
        <p:spPr bwMode="auto">
          <a:xfrm flipH="1">
            <a:off x="2437500" y="5943600"/>
            <a:ext cx="381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3" name="TextBox 52"/>
          <p:cNvSpPr txBox="1"/>
          <p:nvPr/>
        </p:nvSpPr>
        <p:spPr>
          <a:xfrm>
            <a:off x="205740" y="4623965"/>
            <a:ext cx="937260" cy="954107"/>
          </a:xfrm>
          <a:prstGeom prst="rect">
            <a:avLst/>
          </a:prstGeom>
          <a:noFill/>
        </p:spPr>
        <p:txBody>
          <a:bodyPr wrap="square" rtlCol="0">
            <a:spAutoFit/>
          </a:bodyPr>
          <a:lstStyle/>
          <a:p>
            <a:r>
              <a:rPr lang="en-US" sz="1400" dirty="0" smtClean="0"/>
              <a:t>Both of these are used for validation</a:t>
            </a:r>
            <a:endParaRPr lang="en-US" sz="1400" dirty="0"/>
          </a:p>
        </p:txBody>
      </p:sp>
      <p:cxnSp>
        <p:nvCxnSpPr>
          <p:cNvPr id="55" name="Straight Arrow Connector 54"/>
          <p:cNvCxnSpPr/>
          <p:nvPr/>
        </p:nvCxnSpPr>
        <p:spPr>
          <a:xfrm flipV="1">
            <a:off x="1131570" y="4724400"/>
            <a:ext cx="532856" cy="391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131570" y="5101019"/>
            <a:ext cx="521426" cy="248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2843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normAutofit/>
          </a:bodyPr>
          <a:lstStyle/>
          <a:p>
            <a:pPr eaLnBrk="1" hangingPunct="1"/>
            <a:r>
              <a:rPr lang="en-US" sz="3600" dirty="0" smtClean="0"/>
              <a:t>Summary of CrIMSS EDR (4/4)</a:t>
            </a:r>
          </a:p>
        </p:txBody>
      </p:sp>
      <p:sp>
        <p:nvSpPr>
          <p:cNvPr id="24579" name="Content Placeholder 2"/>
          <p:cNvSpPr>
            <a:spLocks noGrp="1"/>
          </p:cNvSpPr>
          <p:nvPr>
            <p:ph idx="4294967295"/>
          </p:nvPr>
        </p:nvSpPr>
        <p:spPr>
          <a:xfrm>
            <a:off x="252413" y="1354138"/>
            <a:ext cx="8667750" cy="5264150"/>
          </a:xfrm>
        </p:spPr>
        <p:txBody>
          <a:bodyPr/>
          <a:lstStyle/>
          <a:p>
            <a:pPr eaLnBrk="1" hangingPunct="1"/>
            <a:r>
              <a:rPr lang="en-US" sz="2000" dirty="0" smtClean="0"/>
              <a:t>The CrIMSS EDR derives AVTP,  AVMP, AVPP, O3-IP, surface temperature, surface emissivity simultaneously.</a:t>
            </a:r>
          </a:p>
          <a:p>
            <a:pPr lvl="1" eaLnBrk="1" hangingPunct="1"/>
            <a:r>
              <a:rPr lang="en-US" sz="1800" dirty="0" smtClean="0"/>
              <a:t>AVTP reconstructed from 20 EOF’s, AVMP from 10 EOF’s</a:t>
            </a:r>
          </a:p>
          <a:p>
            <a:pPr lvl="1" eaLnBrk="1" hangingPunct="1"/>
            <a:r>
              <a:rPr lang="en-US" sz="1800" dirty="0" smtClean="0"/>
              <a:t>Also 1 surface temperature, 5 MW EOF’s, 12 IR emissivity and reflectivity </a:t>
            </a:r>
            <a:r>
              <a:rPr lang="en-US" sz="1800" dirty="0" err="1" smtClean="0"/>
              <a:t>hingepoints</a:t>
            </a:r>
            <a:r>
              <a:rPr lang="en-US" sz="1800" dirty="0" smtClean="0"/>
              <a:t>, MW cloud top pressure and cloud liquid water path</a:t>
            </a:r>
          </a:p>
          <a:p>
            <a:pPr lvl="2" eaLnBrk="1" hangingPunct="1"/>
            <a:r>
              <a:rPr lang="en-US" sz="1600" dirty="0" smtClean="0"/>
              <a:t>These products are not currently in HDF5 file(s)</a:t>
            </a:r>
          </a:p>
          <a:p>
            <a:pPr lvl="1" eaLnBrk="1" hangingPunct="1"/>
            <a:r>
              <a:rPr lang="en-US" sz="1800" dirty="0" smtClean="0"/>
              <a:t>There is an inter-dependence within products</a:t>
            </a:r>
          </a:p>
          <a:p>
            <a:pPr lvl="1" eaLnBrk="1" hangingPunct="1"/>
            <a:r>
              <a:rPr lang="en-US" sz="1800" dirty="0" smtClean="0"/>
              <a:t>Therefore, entire atmospheric state needs to be assessed in order to validate these products.</a:t>
            </a:r>
          </a:p>
          <a:p>
            <a:pPr eaLnBrk="1" hangingPunct="1"/>
            <a:r>
              <a:rPr lang="en-US" sz="2000" dirty="0" smtClean="0"/>
              <a:t>Assumption for EDR validation is that </a:t>
            </a:r>
            <a:r>
              <a:rPr lang="en-US" sz="2000" dirty="0" err="1" smtClean="0"/>
              <a:t>CrIS</a:t>
            </a:r>
            <a:r>
              <a:rPr lang="en-US" sz="2000" dirty="0" smtClean="0"/>
              <a:t> and ATMS SDRs are calibrated.</a:t>
            </a:r>
          </a:p>
          <a:p>
            <a:pPr lvl="1" eaLnBrk="1" hangingPunct="1"/>
            <a:r>
              <a:rPr lang="en-US" sz="1800" dirty="0" smtClean="0"/>
              <a:t>Beta versions of SDR will be used to help algorithm and instrument assessments during EOC</a:t>
            </a:r>
          </a:p>
          <a:p>
            <a:pPr lvl="1" eaLnBrk="1" hangingPunct="1"/>
            <a:r>
              <a:rPr lang="en-US" sz="1800" dirty="0" smtClean="0"/>
              <a:t>Assessment is “hierarchal” using NWP model(s) and operational RAOBs for global assessment and dedicated </a:t>
            </a:r>
            <a:r>
              <a:rPr lang="en-US" sz="1800" dirty="0" err="1" smtClean="0"/>
              <a:t>radiosondes</a:t>
            </a:r>
            <a:r>
              <a:rPr lang="en-US" sz="1800" dirty="0" smtClean="0"/>
              <a:t> for detailed site characterization.</a:t>
            </a:r>
          </a:p>
          <a:p>
            <a:pPr lvl="1" eaLnBrk="1" hangingPunct="1"/>
            <a:r>
              <a:rPr lang="en-US" sz="1800" dirty="0" smtClean="0"/>
              <a:t>Characterization improves as more </a:t>
            </a:r>
            <a:r>
              <a:rPr lang="en-US" sz="1800" i="1" dirty="0" smtClean="0"/>
              <a:t>in-situ</a:t>
            </a:r>
            <a:r>
              <a:rPr lang="en-US" sz="1800" dirty="0" smtClean="0"/>
              <a:t> data is acquired.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dirty="0"/>
          </a:p>
        </p:txBody>
      </p:sp>
    </p:spTree>
    <p:extLst>
      <p:ext uri="{BB962C8B-B14F-4D97-AF65-F5344CB8AC3E}">
        <p14:creationId xmlns:p14="http://schemas.microsoft.com/office/powerpoint/2010/main" xmlns="" val="3442242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dirty="0" smtClean="0"/>
              <a:t>CrIMSS EDR Requirements (1/3)</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13</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25695" name="Group 95"/>
          <p:cNvGraphicFramePr>
            <a:graphicFrameLocks noGrp="1"/>
          </p:cNvGraphicFramePr>
          <p:nvPr>
            <p:ph idx="4294967295"/>
            <p:extLst>
              <p:ext uri="{D42A27DB-BD31-4B8C-83A1-F6EECF244321}">
                <p14:modId xmlns:p14="http://schemas.microsoft.com/office/powerpoint/2010/main" xmlns="" val="1819916155"/>
              </p:ext>
            </p:extLst>
          </p:nvPr>
        </p:nvGraphicFramePr>
        <p:xfrm>
          <a:off x="152400" y="3206338"/>
          <a:ext cx="5003469" cy="2804679"/>
        </p:xfrm>
        <a:graphic>
          <a:graphicData uri="http://schemas.openxmlformats.org/drawingml/2006/table">
            <a:tbl>
              <a:tblPr/>
              <a:tblGrid>
                <a:gridCol w="2580903"/>
                <a:gridCol w="2422566"/>
              </a:tblGrid>
              <a:tr h="33537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600" b="0" i="0" u="none" strike="noStrike" cap="none" normalizeH="0" baseline="0" dirty="0" smtClean="0">
                          <a:ln>
                            <a:noFill/>
                          </a:ln>
                          <a:solidFill>
                            <a:srgbClr val="002060"/>
                          </a:solidFill>
                          <a:effectLst/>
                          <a:latin typeface="Calibri" pitchFamily="34" charset="0"/>
                          <a:cs typeface="Times New Roman" pitchFamily="18" charset="0"/>
                        </a:rPr>
                        <a:t>KPP in Blue</a:t>
                      </a: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IORD-II, JPSS-L1RD</a:t>
                      </a:r>
                      <a:endParaRPr kumimoji="0" lang="en-US" sz="28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AVMP Partly Cloudy, surface to 600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Greater of 20% or 0.2 g/kg</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AVMP Partly Cloudy, 600 to 300 </a:t>
                      </a:r>
                      <a:r>
                        <a:rPr kumimoji="0" lang="en-US" sz="1400" b="0" i="0" u="none" strike="noStrike" cap="none" normalizeH="0" baseline="0" dirty="0" err="1" smtClean="0">
                          <a:ln>
                            <a:noFill/>
                          </a:ln>
                          <a:solidFill>
                            <a:schemeClr val="tx1"/>
                          </a:solidFill>
                          <a:effectLst/>
                          <a:latin typeface="Calibri" pitchFamily="34" charset="0"/>
                          <a:cs typeface="Times New Roman" pitchFamily="18" charset="0"/>
                        </a:rPr>
                        <a:t>mb</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Greater of 35% or 0.1 g/kg</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Partly Cloudy, 300 to 100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Greater of 35% or 0.1 g/kg</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AVMP Cloudy, surface to 600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Greater of 20% of 0.2 g/kg</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Cloudy, 600 mb to 300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Greater of 40% or 0.1 g/kg</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Cloudy, 300 mb to 100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Greater of 40% or 0.1 g/kg</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0" name="Text Box 97"/>
          <p:cNvSpPr txBox="1">
            <a:spLocks noChangeArrowheads="1"/>
          </p:cNvSpPr>
          <p:nvPr/>
        </p:nvSpPr>
        <p:spPr bwMode="auto">
          <a:xfrm>
            <a:off x="152400" y="1143000"/>
            <a:ext cx="48768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Atmospheric Vertical Moisture Profile (AVMP).</a:t>
            </a:r>
          </a:p>
          <a:p>
            <a:pPr eaLnBrk="1" hangingPunct="1">
              <a:spcBef>
                <a:spcPct val="50000"/>
              </a:spcBef>
            </a:pPr>
            <a:r>
              <a:rPr lang="en-US" dirty="0"/>
              <a:t>Used for initialization of high-resolution NWP models, atmospheric stability, etc.</a:t>
            </a:r>
          </a:p>
          <a:p>
            <a:pPr eaLnBrk="1" hangingPunct="1">
              <a:spcBef>
                <a:spcPct val="50000"/>
              </a:spcBef>
            </a:pPr>
            <a:r>
              <a:rPr lang="en-US" dirty="0" smtClean="0"/>
              <a:t>Lower tropospheric moisture layers are no longer Key Performance Parameters (KPPs) .</a:t>
            </a:r>
            <a:endParaRPr lang="en-US" dirty="0"/>
          </a:p>
        </p:txBody>
      </p:sp>
      <p:sp>
        <p:nvSpPr>
          <p:cNvPr id="9" name="TextBox 8"/>
          <p:cNvSpPr txBox="1"/>
          <p:nvPr/>
        </p:nvSpPr>
        <p:spPr>
          <a:xfrm>
            <a:off x="5545777" y="3914900"/>
            <a:ext cx="3269539" cy="1754326"/>
          </a:xfrm>
          <a:prstGeom prst="rect">
            <a:avLst/>
          </a:prstGeom>
          <a:noFill/>
        </p:spPr>
        <p:txBody>
          <a:bodyPr wrap="square" rtlCol="0">
            <a:spAutoFit/>
          </a:bodyPr>
          <a:lstStyle/>
          <a:p>
            <a:r>
              <a:rPr lang="en-US" dirty="0" smtClean="0"/>
              <a:t>Example of AVMP (shown as total </a:t>
            </a:r>
            <a:r>
              <a:rPr lang="en-US" dirty="0" err="1" smtClean="0"/>
              <a:t>precipitable</a:t>
            </a:r>
            <a:r>
              <a:rPr lang="en-US" dirty="0" smtClean="0"/>
              <a:t> water) on May 15, 2012 from the CrIMSS off-line EDR</a:t>
            </a:r>
          </a:p>
          <a:p>
            <a:r>
              <a:rPr lang="en-US" dirty="0" smtClean="0"/>
              <a:t>Results are from the coupled algorithm without QC</a:t>
            </a: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13</a:t>
            </a:fld>
            <a:endParaRPr lang="en-US" dirty="0"/>
          </a:p>
        </p:txBody>
      </p:sp>
      <p:pic>
        <p:nvPicPr>
          <p:cNvPr id="11" name="Picture 10" descr="avmp_tpw.png"/>
          <p:cNvPicPr>
            <a:picLocks noChangeAspect="1"/>
          </p:cNvPicPr>
          <p:nvPr/>
        </p:nvPicPr>
        <p:blipFill>
          <a:blip r:embed="rId2"/>
          <a:stretch>
            <a:fillRect/>
          </a:stretch>
        </p:blipFill>
        <p:spPr>
          <a:xfrm>
            <a:off x="5300966" y="1214250"/>
            <a:ext cx="3585600" cy="2407722"/>
          </a:xfrm>
          <a:prstGeom prst="rect">
            <a:avLst/>
          </a:prstGeom>
        </p:spPr>
      </p:pic>
    </p:spTree>
    <p:extLst>
      <p:ext uri="{BB962C8B-B14F-4D97-AF65-F5344CB8AC3E}">
        <p14:creationId xmlns:p14="http://schemas.microsoft.com/office/powerpoint/2010/main" xmlns="" val="178684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hangingPunct="1"/>
            <a:r>
              <a:rPr lang="en-US" dirty="0" smtClean="0"/>
              <a:t>CrIMSS EDR Requirements (2/3)</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FF935D-87A4-4CC9-9925-AE40E4F94176}" type="slidenum">
              <a:rPr lang="en-US" sz="1200">
                <a:solidFill>
                  <a:schemeClr val="tx1">
                    <a:tint val="75000"/>
                  </a:schemeClr>
                </a:solidFill>
                <a:latin typeface="+mn-lt"/>
              </a:rPr>
              <a:pPr algn="r" fontAlgn="auto">
                <a:spcBef>
                  <a:spcPts val="0"/>
                </a:spcBef>
                <a:spcAft>
                  <a:spcPts val="0"/>
                </a:spcAft>
                <a:defRPr/>
              </a:pPr>
              <a:t>14</a:t>
            </a:fld>
            <a:endParaRPr lang="en-US" sz="1200" dirty="0">
              <a:solidFill>
                <a:schemeClr val="tx1">
                  <a:tint val="75000"/>
                </a:schemeClr>
              </a:solidFill>
              <a:latin typeface="+mn-lt"/>
            </a:endParaRPr>
          </a:p>
        </p:txBody>
      </p:sp>
      <p:sp>
        <p:nvSpPr>
          <p:cNvPr id="6148"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27828" name="Group 180"/>
          <p:cNvGraphicFramePr>
            <a:graphicFrameLocks noGrp="1"/>
          </p:cNvGraphicFramePr>
          <p:nvPr>
            <p:ph idx="4294967295"/>
            <p:extLst>
              <p:ext uri="{D42A27DB-BD31-4B8C-83A1-F6EECF244321}">
                <p14:modId xmlns:p14="http://schemas.microsoft.com/office/powerpoint/2010/main" xmlns="" val="503507889"/>
              </p:ext>
            </p:extLst>
          </p:nvPr>
        </p:nvGraphicFramePr>
        <p:xfrm>
          <a:off x="228600" y="3086882"/>
          <a:ext cx="5029200" cy="3078380"/>
        </p:xfrm>
        <a:graphic>
          <a:graphicData uri="http://schemas.openxmlformats.org/drawingml/2006/table">
            <a:tbl>
              <a:tblPr/>
              <a:tblGrid>
                <a:gridCol w="3258519"/>
                <a:gridCol w="1770681"/>
              </a:tblGrid>
              <a:tr h="335245">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600" b="0" i="0" u="none" strike="noStrike" cap="none" normalizeH="0" baseline="0" dirty="0" smtClean="0">
                          <a:ln>
                            <a:noFill/>
                          </a:ln>
                          <a:solidFill>
                            <a:srgbClr val="002060"/>
                          </a:solidFill>
                          <a:effectLst/>
                          <a:latin typeface="Calibri" pitchFamily="34" charset="0"/>
                          <a:cs typeface="Times New Roman" pitchFamily="18" charset="0"/>
                        </a:rPr>
                        <a:t>KPP in Blue</a:t>
                      </a: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IORD-II, JPSS-L1RD</a:t>
                      </a:r>
                      <a:endParaRPr kumimoji="0" lang="en-US" sz="28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AVTP Partly Cloudy, surface - 300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1.6 K/1-km layer</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300 to 30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1.5 K/3-km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30 mb to 1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1 mb to 0.5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3.5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AVTP Cloudy, surface to 700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2.5 K/1-km layer</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700 mb to 300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1.5 K/1-km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300 mb to 30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K/3-km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30 mb to 1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1 mb to 0.05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3.5 K/5-km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96" name="Text Box 182"/>
          <p:cNvSpPr txBox="1">
            <a:spLocks noChangeArrowheads="1"/>
          </p:cNvSpPr>
          <p:nvPr/>
        </p:nvSpPr>
        <p:spPr bwMode="auto">
          <a:xfrm>
            <a:off x="152400" y="1083250"/>
            <a:ext cx="52578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Atmospheric Vertical Temperature Profile (AVTP).</a:t>
            </a:r>
          </a:p>
          <a:p>
            <a:pPr eaLnBrk="1" hangingPunct="1">
              <a:spcBef>
                <a:spcPct val="50000"/>
              </a:spcBef>
            </a:pPr>
            <a:r>
              <a:rPr lang="en-US" dirty="0"/>
              <a:t>Used for initialization of high-resolution NWP models, atmospheric stability, </a:t>
            </a:r>
            <a:r>
              <a:rPr lang="en-US" dirty="0" smtClean="0"/>
              <a:t>etc.</a:t>
            </a:r>
          </a:p>
          <a:p>
            <a:pPr eaLnBrk="1" hangingPunct="1">
              <a:spcBef>
                <a:spcPct val="50000"/>
              </a:spcBef>
            </a:pPr>
            <a:r>
              <a:rPr lang="en-US" dirty="0"/>
              <a:t>L</a:t>
            </a:r>
            <a:r>
              <a:rPr lang="en-US" dirty="0" smtClean="0"/>
              <a:t>ower </a:t>
            </a:r>
            <a:r>
              <a:rPr lang="en-US" dirty="0"/>
              <a:t>tropospheric </a:t>
            </a:r>
            <a:r>
              <a:rPr lang="en-US" dirty="0" smtClean="0"/>
              <a:t>temperature are no-longer KPPs.</a:t>
            </a:r>
            <a:endParaRPr lang="en-US" dirty="0"/>
          </a:p>
        </p:txBody>
      </p:sp>
      <p:sp>
        <p:nvSpPr>
          <p:cNvPr id="10" name="TextBox 9"/>
          <p:cNvSpPr txBox="1"/>
          <p:nvPr/>
        </p:nvSpPr>
        <p:spPr>
          <a:xfrm>
            <a:off x="5545777" y="3772400"/>
            <a:ext cx="3269539" cy="1477328"/>
          </a:xfrm>
          <a:prstGeom prst="rect">
            <a:avLst/>
          </a:prstGeom>
          <a:noFill/>
        </p:spPr>
        <p:txBody>
          <a:bodyPr wrap="square" rtlCol="0">
            <a:spAutoFit/>
          </a:bodyPr>
          <a:lstStyle/>
          <a:p>
            <a:r>
              <a:rPr lang="en-US" dirty="0" smtClean="0"/>
              <a:t>Example of AVTP at 500 </a:t>
            </a:r>
            <a:r>
              <a:rPr lang="en-US" dirty="0" err="1" smtClean="0"/>
              <a:t>hPa</a:t>
            </a:r>
            <a:r>
              <a:rPr lang="en-US" dirty="0" smtClean="0"/>
              <a:t> on May 15, 2012 from the CrIMSS off-line EDR</a:t>
            </a:r>
          </a:p>
          <a:p>
            <a:r>
              <a:rPr lang="en-US" dirty="0" smtClean="0"/>
              <a:t>Results are from the coupled algorithm without QC</a:t>
            </a:r>
            <a:endParaRPr lang="en-US" dirty="0"/>
          </a:p>
        </p:txBody>
      </p:sp>
      <p:sp>
        <p:nvSpPr>
          <p:cNvPr id="11" name="Slide Number Placeholder 10"/>
          <p:cNvSpPr>
            <a:spLocks noGrp="1"/>
          </p:cNvSpPr>
          <p:nvPr>
            <p:ph type="sldNum" sz="quarter" idx="12"/>
          </p:nvPr>
        </p:nvSpPr>
        <p:spPr/>
        <p:txBody>
          <a:bodyPr/>
          <a:lstStyle/>
          <a:p>
            <a:fld id="{96E36F11-A39A-294D-A59D-6180D50ED29D}" type="slidenum">
              <a:rPr lang="en-US" smtClean="0"/>
              <a:pPr/>
              <a:t>14</a:t>
            </a:fld>
            <a:endParaRPr lang="en-US" dirty="0"/>
          </a:p>
        </p:txBody>
      </p:sp>
      <p:pic>
        <p:nvPicPr>
          <p:cNvPr id="12" name="Picture 11" descr="avtp_500mb.png"/>
          <p:cNvPicPr>
            <a:picLocks noChangeAspect="1"/>
          </p:cNvPicPr>
          <p:nvPr/>
        </p:nvPicPr>
        <p:blipFill>
          <a:blip r:embed="rId2"/>
          <a:stretch>
            <a:fillRect/>
          </a:stretch>
        </p:blipFill>
        <p:spPr>
          <a:xfrm>
            <a:off x="5386450" y="1213875"/>
            <a:ext cx="3516040" cy="2372474"/>
          </a:xfrm>
          <a:prstGeom prst="rect">
            <a:avLst/>
          </a:prstGeom>
        </p:spPr>
      </p:pic>
    </p:spTree>
    <p:extLst>
      <p:ext uri="{BB962C8B-B14F-4D97-AF65-F5344CB8AC3E}">
        <p14:creationId xmlns:p14="http://schemas.microsoft.com/office/powerpoint/2010/main" xmlns="" val="3376173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smtClean="0"/>
              <a:t>Overview of CrIMSS EDR Products</a:t>
            </a: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75284E5E-334C-4278-AE8E-6B6558202AA4}" type="slidenum">
              <a:rPr lang="en-US"/>
              <a:pPr>
                <a:defRPr/>
              </a:pPr>
              <a:t>15</a:t>
            </a:fld>
            <a:endParaRPr lang="en-US" dirty="0"/>
          </a:p>
        </p:txBody>
      </p:sp>
      <p:sp>
        <p:nvSpPr>
          <p:cNvPr id="7172"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4193" name="Group 97"/>
          <p:cNvGraphicFramePr>
            <a:graphicFrameLocks noGrp="1"/>
          </p:cNvGraphicFramePr>
          <p:nvPr>
            <p:ph idx="4294967295"/>
            <p:extLst>
              <p:ext uri="{D42A27DB-BD31-4B8C-83A1-F6EECF244321}">
                <p14:modId xmlns="" xmlns:p14="http://schemas.microsoft.com/office/powerpoint/2010/main" val="3944451651"/>
              </p:ext>
            </p:extLst>
          </p:nvPr>
        </p:nvGraphicFramePr>
        <p:xfrm>
          <a:off x="1229075" y="4071078"/>
          <a:ext cx="6615514" cy="2682720"/>
        </p:xfrm>
        <a:graphic>
          <a:graphicData uri="http://schemas.openxmlformats.org/drawingml/2006/table">
            <a:tbl>
              <a:tblPr/>
              <a:tblGrid>
                <a:gridCol w="3294799"/>
                <a:gridCol w="3320715"/>
              </a:tblGrid>
              <a:tr h="365904">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800" b="0" i="0" u="none" strike="noStrike" cap="none" normalizeH="0" baseline="0" dirty="0" smtClean="0">
                          <a:ln>
                            <a:noFill/>
                          </a:ln>
                          <a:solidFill>
                            <a:srgbClr val="002060"/>
                          </a:solidFill>
                          <a:effectLst/>
                          <a:latin typeface="Calibri" pitchFamily="34" charset="0"/>
                          <a:cs typeface="Times New Roman" pitchFamily="18" charset="0"/>
                        </a:rPr>
                        <a:t>P</a:t>
                      </a:r>
                      <a:r>
                        <a:rPr kumimoji="0" lang="en-US" sz="1800" b="0" i="0" u="none" strike="noStrike" cap="none" normalizeH="0" baseline="30000" dirty="0" smtClean="0">
                          <a:ln>
                            <a:noFill/>
                          </a:ln>
                          <a:solidFill>
                            <a:srgbClr val="00206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2060"/>
                          </a:solidFill>
                          <a:effectLst/>
                          <a:latin typeface="Calibri" pitchFamily="34" charset="0"/>
                          <a:cs typeface="Times New Roman" pitchFamily="18" charset="0"/>
                        </a:rPr>
                        <a:t>I in Blue</a:t>
                      </a: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IORD-II / JPSS-L1RD</a:t>
                      </a:r>
                      <a:endParaRPr kumimoji="0" lang="en-US" sz="3200" b="0" i="0" u="none" strike="noStrike" cap="none" normalizeH="0" baseline="0" dirty="0" smtClean="0">
                        <a:ln>
                          <a:noFill/>
                        </a:ln>
                        <a:solidFill>
                          <a:schemeClr val="tx1"/>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34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Pressure Profile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mb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threshold, 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mb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goal</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Ozone IP</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20% precision for ~5 km layers from 4 </a:t>
                      </a:r>
                      <a:r>
                        <a:rPr kumimoji="0" lang="en-US" sz="1600" b="0" i="0" u="none" strike="noStrike" cap="none" normalizeH="0" baseline="0" dirty="0" err="1" smtClean="0">
                          <a:ln>
                            <a:noFill/>
                          </a:ln>
                          <a:solidFill>
                            <a:srgbClr val="0000FF"/>
                          </a:solidFill>
                          <a:effectLst/>
                          <a:latin typeface="Times New Roman" pitchFamily="18" charset="0"/>
                          <a:cs typeface="Times New Roman" pitchFamily="18" charset="0"/>
                          <a:sym typeface="Symbol" pitchFamily="18" charset="2"/>
                        </a:rPr>
                        <a:t>hPa</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to 260 </a:t>
                      </a:r>
                      <a:r>
                        <a:rPr kumimoji="0" lang="en-US" sz="1600" b="0" i="0" u="none" strike="noStrike" cap="none" normalizeH="0" baseline="0" dirty="0" err="1" smtClean="0">
                          <a:ln>
                            <a:noFill/>
                          </a:ln>
                          <a:solidFill>
                            <a:srgbClr val="0000FF"/>
                          </a:solidFill>
                          <a:effectLst/>
                          <a:latin typeface="Times New Roman" pitchFamily="18" charset="0"/>
                          <a:cs typeface="Times New Roman" pitchFamily="18" charset="0"/>
                          <a:sym typeface="Symbol" pitchFamily="18" charset="2"/>
                        </a:rPr>
                        <a:t>hPa</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CH4 (methane) column</a:t>
                      </a:r>
                      <a:endParaRPr kumimoji="0" lang="en-US" sz="1600" b="0" i="0" u="none" strike="noStrike" cap="none" normalizeH="0" baseline="0" dirty="0" smtClean="0">
                        <a:ln>
                          <a:noFill/>
                        </a:ln>
                        <a:solidFill>
                          <a:srgbClr val="0000FF"/>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1% ± 5% / 1% </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sym typeface="Symbol" pitchFamily="18" charset="2"/>
                        </a:rPr>
                        <a:t>4</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a:t>
                      </a:r>
                      <a:r>
                        <a:rPr kumimoji="0" lang="en-US" sz="1600" b="0" i="0" u="none" strike="noStrike" cap="none" normalizeH="0" baseline="0" dirty="0" err="1" smtClean="0">
                          <a:ln>
                            <a:noFill/>
                          </a:ln>
                          <a:solidFill>
                            <a:srgbClr val="0000FF"/>
                          </a:solidFill>
                          <a:effectLst/>
                          <a:latin typeface="Calibri" pitchFamily="34" charset="0"/>
                          <a:cs typeface="Times New Roman" pitchFamily="18" charset="0"/>
                        </a:rPr>
                        <a:t>precison</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 ± accuracy)</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CO (carbon monoxide) column</a:t>
                      </a:r>
                      <a:endParaRPr kumimoji="0" lang="en-US" sz="1600" b="0" i="0" u="none" strike="noStrike" cap="none" normalizeH="0" baseline="0" dirty="0" smtClean="0">
                        <a:ln>
                          <a:noFill/>
                        </a:ln>
                        <a:solidFill>
                          <a:srgbClr val="0000FF"/>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3% ± 5% / 35% </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2</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5% </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(precision ± accuracy)</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97" name="Text Box 100"/>
          <p:cNvSpPr txBox="1">
            <a:spLocks noChangeArrowheads="1"/>
          </p:cNvSpPr>
          <p:nvPr/>
        </p:nvSpPr>
        <p:spPr bwMode="auto">
          <a:xfrm>
            <a:off x="4507831" y="3283922"/>
            <a:ext cx="45399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Example of </a:t>
            </a:r>
            <a:r>
              <a:rPr lang="en-US" sz="1600" dirty="0" err="1" smtClean="0"/>
              <a:t>CrIMSS</a:t>
            </a:r>
            <a:r>
              <a:rPr lang="en-US" sz="1600" dirty="0" smtClean="0"/>
              <a:t>  total column ozone IP product (</a:t>
            </a:r>
            <a:r>
              <a:rPr lang="en-US" sz="1600" dirty="0" err="1" smtClean="0"/>
              <a:t>day+night</a:t>
            </a:r>
            <a:r>
              <a:rPr lang="en-US" sz="1600" dirty="0" smtClean="0"/>
              <a:t>) from </a:t>
            </a:r>
            <a:r>
              <a:rPr lang="en-US" sz="1600" dirty="0" err="1" smtClean="0"/>
              <a:t>CrIS</a:t>
            </a:r>
            <a:r>
              <a:rPr lang="en-US" sz="1600" dirty="0" smtClean="0"/>
              <a:t> for Oct. 16, 2012.   </a:t>
            </a:r>
            <a:endParaRPr lang="en-US" sz="1200" dirty="0"/>
          </a:p>
        </p:txBody>
      </p:sp>
      <p:sp>
        <p:nvSpPr>
          <p:cNvPr id="9" name="Content Placeholder 2"/>
          <p:cNvSpPr>
            <a:spLocks noGrp="1"/>
          </p:cNvSpPr>
          <p:nvPr>
            <p:ph idx="1"/>
          </p:nvPr>
        </p:nvSpPr>
        <p:spPr>
          <a:xfrm>
            <a:off x="169814" y="1123404"/>
            <a:ext cx="4466354" cy="2947674"/>
          </a:xfrm>
        </p:spPr>
        <p:txBody>
          <a:bodyPr>
            <a:normAutofit/>
          </a:bodyPr>
          <a:lstStyle/>
          <a:p>
            <a:r>
              <a:rPr lang="en-US" sz="2000" dirty="0" smtClean="0"/>
              <a:t>Pressure product is a EDR derived product that requires validation.</a:t>
            </a:r>
          </a:p>
          <a:p>
            <a:r>
              <a:rPr lang="en-US" sz="2000" dirty="0" smtClean="0"/>
              <a:t>Ozone is an intermediate product (IP) used by the OMPS team.</a:t>
            </a:r>
          </a:p>
          <a:p>
            <a:r>
              <a:rPr lang="en-US" sz="2000" dirty="0" smtClean="0"/>
              <a:t>CO, CH4 and CO2 are pre-planned product improvements(P</a:t>
            </a:r>
            <a:r>
              <a:rPr lang="en-US" sz="2000" baseline="30000" dirty="0" smtClean="0"/>
              <a:t>3</a:t>
            </a:r>
            <a:r>
              <a:rPr lang="en-US" sz="2000" dirty="0" smtClean="0"/>
              <a:t>I)</a:t>
            </a:r>
          </a:p>
          <a:p>
            <a:pPr lvl="1"/>
            <a:r>
              <a:rPr lang="en-US" sz="1600" dirty="0" smtClean="0"/>
              <a:t>SOAT has recommended full-resolution RDR’s for </a:t>
            </a:r>
            <a:r>
              <a:rPr lang="en-US" sz="1600" dirty="0" err="1" smtClean="0"/>
              <a:t>CrIS</a:t>
            </a:r>
            <a:r>
              <a:rPr lang="en-US" sz="1600" dirty="0" smtClean="0"/>
              <a:t> SW and MW bands to support these products</a:t>
            </a:r>
            <a:r>
              <a:rPr lang="en-US" sz="1400" dirty="0" smtClean="0"/>
              <a:t>..</a:t>
            </a:r>
            <a:endParaRPr lang="en-US" sz="4000"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97464" y="913095"/>
            <a:ext cx="3582821" cy="2370828"/>
          </a:xfrm>
          <a:prstGeom prst="rect">
            <a:avLst/>
          </a:prstGeom>
        </p:spPr>
      </p:pic>
    </p:spTree>
    <p:extLst>
      <p:ext uri="{BB962C8B-B14F-4D97-AF65-F5344CB8AC3E}">
        <p14:creationId xmlns="" xmlns:p14="http://schemas.microsoft.com/office/powerpoint/2010/main" val="164913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4"/>
            <a:ext cx="8229600" cy="822960"/>
          </a:xfrm>
        </p:spPr>
        <p:txBody>
          <a:bodyPr>
            <a:normAutofit fontScale="90000"/>
          </a:bodyPr>
          <a:lstStyle/>
          <a:p>
            <a:r>
              <a:rPr lang="en-US" dirty="0" smtClean="0"/>
              <a:t>Discussion on AVMP statistic definition (1/7)</a:t>
            </a:r>
            <a:br>
              <a:rPr lang="en-US" dirty="0" smtClean="0"/>
            </a:br>
            <a:r>
              <a:rPr lang="en-US" dirty="0" smtClean="0"/>
              <a:t>How Statistics are computed</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n-US" dirty="0" smtClean="0"/>
              <a:t>In the following figures I used ECMWF as the truth water</a:t>
            </a:r>
          </a:p>
          <a:p>
            <a:pPr lvl="1"/>
            <a:r>
              <a:rPr lang="en-US" dirty="0" err="1" smtClean="0"/>
              <a:t>q_tru</a:t>
            </a:r>
            <a:r>
              <a:rPr lang="en-US" dirty="0" smtClean="0"/>
              <a:t>, given as gm/cm^2 within 2-km statistical layers</a:t>
            </a:r>
          </a:p>
          <a:p>
            <a:pPr lvl="2"/>
            <a:r>
              <a:rPr lang="en-US" dirty="0" smtClean="0"/>
              <a:t>Layer boundaries are shown as horizontal dotted line on figures</a:t>
            </a:r>
          </a:p>
          <a:p>
            <a:r>
              <a:rPr lang="en-US" dirty="0" smtClean="0"/>
              <a:t>The retrieval water, </a:t>
            </a:r>
            <a:r>
              <a:rPr lang="en-US" dirty="0" err="1" smtClean="0"/>
              <a:t>q_ret</a:t>
            </a:r>
            <a:r>
              <a:rPr lang="en-US" dirty="0" smtClean="0"/>
              <a:t>, is an old v5 AIRS run (Sep. 2008) on ~5000 accepted cases from Sep. 2, 2002 observations.</a:t>
            </a:r>
          </a:p>
          <a:p>
            <a:r>
              <a:rPr lang="en-US" dirty="0" smtClean="0"/>
              <a:t>Statistics of % water error, g = (</a:t>
            </a:r>
            <a:r>
              <a:rPr lang="en-US" dirty="0" err="1" smtClean="0"/>
              <a:t>q_ret-q_tru</a:t>
            </a:r>
            <a:r>
              <a:rPr lang="en-US" dirty="0" smtClean="0"/>
              <a:t>)/</a:t>
            </a:r>
            <a:r>
              <a:rPr lang="en-US" dirty="0" err="1" smtClean="0"/>
              <a:t>q_tru</a:t>
            </a:r>
            <a:r>
              <a:rPr lang="en-US" dirty="0" smtClean="0"/>
              <a:t>, are</a:t>
            </a:r>
          </a:p>
          <a:p>
            <a:pPr lvl="1"/>
            <a:r>
              <a:rPr lang="en-US" sz="2400" dirty="0" smtClean="0"/>
              <a:t>%RMS = 100*SQRT{sum{w*g</a:t>
            </a:r>
            <a:r>
              <a:rPr lang="en-US" sz="2400" baseline="30000" dirty="0" smtClean="0"/>
              <a:t>2</a:t>
            </a:r>
            <a:r>
              <a:rPr lang="en-US" sz="2400" dirty="0" smtClean="0"/>
              <a:t>}}  /  SQRT{sum{w}}</a:t>
            </a:r>
          </a:p>
          <a:p>
            <a:pPr lvl="1"/>
            <a:r>
              <a:rPr lang="en-US" sz="2400" dirty="0" smtClean="0"/>
              <a:t>%BIAS = 100*sum{w*g} / sum{w}</a:t>
            </a:r>
          </a:p>
          <a:p>
            <a:pPr lvl="1"/>
            <a:r>
              <a:rPr lang="en-US" sz="2400" dirty="0" smtClean="0"/>
              <a:t>%SDV = SQRT{%RMS</a:t>
            </a:r>
            <a:r>
              <a:rPr lang="en-US" sz="2400" baseline="30000" dirty="0" smtClean="0"/>
              <a:t>2</a:t>
            </a:r>
            <a:r>
              <a:rPr lang="en-US" sz="2400" dirty="0" smtClean="0"/>
              <a:t> - %BIAS</a:t>
            </a:r>
            <a:r>
              <a:rPr lang="en-US" sz="2400" baseline="30000" dirty="0" smtClean="0"/>
              <a:t>2</a:t>
            </a:r>
            <a:r>
              <a:rPr lang="en-US" sz="2400" dirty="0" smtClean="0"/>
              <a:t>}</a:t>
            </a:r>
          </a:p>
          <a:p>
            <a:r>
              <a:rPr lang="en-US" sz="2800" dirty="0" smtClean="0"/>
              <a:t>Historically, for %RMS w=(</a:t>
            </a:r>
            <a:r>
              <a:rPr lang="en-US" sz="2800" dirty="0" err="1" smtClean="0"/>
              <a:t>q_tru</a:t>
            </a:r>
            <a:r>
              <a:rPr lang="en-US" sz="2800" dirty="0" smtClean="0"/>
              <a:t>)</a:t>
            </a:r>
            <a:r>
              <a:rPr lang="en-US" sz="2800" baseline="30000" dirty="0" smtClean="0"/>
              <a:t>2</a:t>
            </a:r>
            <a:r>
              <a:rPr lang="en-US" sz="2800" dirty="0" smtClean="0"/>
              <a:t> and %BIAS used w=</a:t>
            </a:r>
            <a:r>
              <a:rPr lang="en-US" sz="2800" dirty="0" err="1" smtClean="0"/>
              <a:t>q_tru</a:t>
            </a:r>
            <a:endParaRPr lang="en-US" dirty="0" smtClean="0"/>
          </a:p>
          <a:p>
            <a:pPr lvl="1"/>
            <a:r>
              <a:rPr lang="en-US" sz="2400" dirty="0" smtClean="0"/>
              <a:t>This creates a mathematic inconsistency and %SDV is not well-behaved</a:t>
            </a:r>
          </a:p>
          <a:p>
            <a:pPr lvl="1"/>
            <a:r>
              <a:rPr lang="en-US" dirty="0" smtClean="0"/>
              <a:t>Weighting by (</a:t>
            </a:r>
            <a:r>
              <a:rPr lang="en-US" dirty="0" err="1" smtClean="0"/>
              <a:t>q_tru</a:t>
            </a:r>
            <a:r>
              <a:rPr lang="en-US" dirty="0" smtClean="0"/>
              <a:t>)</a:t>
            </a:r>
            <a:r>
              <a:rPr lang="en-US" baseline="30000" dirty="0" smtClean="0"/>
              <a:t>2</a:t>
            </a:r>
            <a:r>
              <a:rPr lang="en-US" dirty="0" smtClean="0"/>
              <a:t> was originally proposed so that polar cases, presumed to have high errors, would not dominate the statistic</a:t>
            </a:r>
            <a:endParaRPr lang="en-US" sz="2000" dirty="0" smtClean="0"/>
          </a:p>
          <a:p>
            <a:pPr lvl="1"/>
            <a:endParaRPr lang="en-US"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on AVMP statistic definition (2/7) Investigated 3 Methods of Weighting</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Ran an experiment in which 3 weights were used</a:t>
            </a:r>
          </a:p>
          <a:p>
            <a:pPr lvl="1"/>
            <a:r>
              <a:rPr lang="en-US" dirty="0" smtClean="0"/>
              <a:t>W1 = 1</a:t>
            </a:r>
          </a:p>
          <a:p>
            <a:pPr lvl="1"/>
            <a:r>
              <a:rPr lang="en-US" dirty="0" smtClean="0"/>
              <a:t>W2 = </a:t>
            </a:r>
            <a:r>
              <a:rPr lang="en-US" dirty="0" err="1" smtClean="0"/>
              <a:t>q_tru</a:t>
            </a:r>
            <a:endParaRPr lang="en-US" dirty="0" smtClean="0"/>
          </a:p>
          <a:p>
            <a:pPr lvl="1"/>
            <a:r>
              <a:rPr lang="en-US" dirty="0" smtClean="0"/>
              <a:t>W3 = (</a:t>
            </a:r>
            <a:r>
              <a:rPr lang="en-US" dirty="0" err="1" smtClean="0"/>
              <a:t>q_tru</a:t>
            </a:r>
            <a:r>
              <a:rPr lang="en-US" dirty="0" smtClean="0"/>
              <a:t>)</a:t>
            </a:r>
            <a:r>
              <a:rPr lang="en-US" baseline="30000" dirty="0" smtClean="0"/>
              <a:t>2</a:t>
            </a:r>
          </a:p>
          <a:p>
            <a:r>
              <a:rPr lang="en-US" dirty="0" smtClean="0"/>
              <a:t>There is no change in the profiles themselves</a:t>
            </a:r>
          </a:p>
          <a:p>
            <a:pPr lvl="1"/>
            <a:r>
              <a:rPr lang="en-US" dirty="0" smtClean="0"/>
              <a:t>Only difference in the figures on the next page are in the statistic itself</a:t>
            </a:r>
          </a:p>
          <a:p>
            <a:r>
              <a:rPr lang="en-US" dirty="0" smtClean="0"/>
              <a:t>Level-1 requirements document is sufficiently vague</a:t>
            </a:r>
          </a:p>
          <a:p>
            <a:pPr lvl="1"/>
            <a:r>
              <a:rPr lang="en-US" dirty="0" smtClean="0"/>
              <a:t>Historically, these requirements were derived from the w=q_tru</a:t>
            </a:r>
            <a:r>
              <a:rPr lang="en-US" baseline="30000" dirty="0" smtClean="0"/>
              <a:t>2</a:t>
            </a:r>
            <a:r>
              <a:rPr lang="en-US" dirty="0" smtClean="0"/>
              <a:t> weighting for RMS from AIRS simulation experiments.</a:t>
            </a:r>
          </a:p>
          <a:p>
            <a:endParaRPr lang="en-US" dirty="0" smtClean="0"/>
          </a:p>
          <a:p>
            <a:pPr>
              <a:buNone/>
            </a:pPr>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mp\provisional\g72_w1_2km_rms.jpg"/>
          <p:cNvPicPr>
            <a:picLocks noChangeAspect="1" noChangeArrowheads="1"/>
          </p:cNvPicPr>
          <p:nvPr/>
        </p:nvPicPr>
        <p:blipFill>
          <a:blip r:embed="rId2"/>
          <a:srcRect/>
          <a:stretch>
            <a:fillRect/>
          </a:stretch>
        </p:blipFill>
        <p:spPr bwMode="auto">
          <a:xfrm>
            <a:off x="3505200" y="3657600"/>
            <a:ext cx="3200400" cy="2286000"/>
          </a:xfrm>
          <a:prstGeom prst="rect">
            <a:avLst/>
          </a:prstGeom>
          <a:noFill/>
        </p:spPr>
      </p:pic>
      <p:pic>
        <p:nvPicPr>
          <p:cNvPr id="1027" name="Picture 3" descr="D:\temp\provisional\g72_w2_2km_rms.jpg"/>
          <p:cNvPicPr>
            <a:picLocks noChangeAspect="1" noChangeArrowheads="1"/>
          </p:cNvPicPr>
          <p:nvPr/>
        </p:nvPicPr>
        <p:blipFill>
          <a:blip r:embed="rId3"/>
          <a:srcRect/>
          <a:stretch>
            <a:fillRect/>
          </a:stretch>
        </p:blipFill>
        <p:spPr bwMode="auto">
          <a:xfrm>
            <a:off x="310375" y="3657600"/>
            <a:ext cx="3194825" cy="2282018"/>
          </a:xfrm>
          <a:prstGeom prst="rect">
            <a:avLst/>
          </a:prstGeom>
          <a:noFill/>
        </p:spPr>
      </p:pic>
      <p:sp>
        <p:nvSpPr>
          <p:cNvPr id="6" name="Rectangle 5"/>
          <p:cNvSpPr/>
          <p:nvPr/>
        </p:nvSpPr>
        <p:spPr>
          <a:xfrm>
            <a:off x="217702" y="1110368"/>
            <a:ext cx="6281068" cy="2585323"/>
          </a:xfrm>
          <a:prstGeom prst="rect">
            <a:avLst/>
          </a:prstGeom>
        </p:spPr>
        <p:txBody>
          <a:bodyPr wrap="square">
            <a:spAutoFit/>
          </a:bodyPr>
          <a:lstStyle/>
          <a:p>
            <a:r>
              <a:rPr lang="en-US" dirty="0" smtClean="0"/>
              <a:t>In the plots below the dashed lines are for w3=q_tru^2 for global (black), polar(blue), mid-latitudes (green), and tropical (red) cases.</a:t>
            </a:r>
          </a:p>
          <a:p>
            <a:r>
              <a:rPr lang="en-US" dirty="0" smtClean="0"/>
              <a:t>Alternative weightings are shown as dotted lines.  On the left are RMS statistics for w2=</a:t>
            </a:r>
            <a:r>
              <a:rPr lang="en-US" dirty="0" err="1" smtClean="0"/>
              <a:t>q_tru</a:t>
            </a:r>
            <a:r>
              <a:rPr lang="en-US" dirty="0" smtClean="0"/>
              <a:t> and on the right are for w1=1.</a:t>
            </a:r>
          </a:p>
          <a:p>
            <a:r>
              <a:rPr lang="en-US" dirty="0" smtClean="0"/>
              <a:t> Statistics are computed for the “2-km” layering scheme (dotted horizontal lines)</a:t>
            </a:r>
          </a:p>
          <a:p>
            <a:r>
              <a:rPr lang="en-US" dirty="0" smtClean="0"/>
              <a:t>Obviously, the w2=</a:t>
            </a:r>
            <a:r>
              <a:rPr lang="en-US" dirty="0" err="1" smtClean="0"/>
              <a:t>q_tru</a:t>
            </a:r>
            <a:r>
              <a:rPr lang="en-US" dirty="0" smtClean="0"/>
              <a:t> and w1=1 would cause us to not meet requirements.</a:t>
            </a:r>
            <a:endParaRPr lang="en-US" dirty="0"/>
          </a:p>
        </p:txBody>
      </p:sp>
      <p:sp>
        <p:nvSpPr>
          <p:cNvPr id="7" name="TextBox 6"/>
          <p:cNvSpPr txBox="1"/>
          <p:nvPr/>
        </p:nvSpPr>
        <p:spPr>
          <a:xfrm>
            <a:off x="6901544" y="2068292"/>
            <a:ext cx="2122714" cy="2031325"/>
          </a:xfrm>
          <a:prstGeom prst="rect">
            <a:avLst/>
          </a:prstGeom>
          <a:noFill/>
        </p:spPr>
        <p:txBody>
          <a:bodyPr wrap="square" rtlCol="0">
            <a:spAutoFit/>
          </a:bodyPr>
          <a:lstStyle/>
          <a:p>
            <a:r>
              <a:rPr lang="en-US" dirty="0" smtClean="0"/>
              <a:t>In boxes at left are the average from 300-600 and 600-surf</a:t>
            </a:r>
          </a:p>
          <a:p>
            <a:endParaRPr lang="en-US" dirty="0" smtClean="0"/>
          </a:p>
          <a:p>
            <a:r>
              <a:rPr lang="en-US" dirty="0" smtClean="0"/>
              <a:t>Global statistic is Summarized below</a:t>
            </a:r>
          </a:p>
        </p:txBody>
      </p:sp>
      <p:sp>
        <p:nvSpPr>
          <p:cNvPr id="8" name="Rectangle 7"/>
          <p:cNvSpPr/>
          <p:nvPr/>
        </p:nvSpPr>
        <p:spPr>
          <a:xfrm>
            <a:off x="2666997" y="3817020"/>
            <a:ext cx="640080" cy="228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56505" y="3835744"/>
            <a:ext cx="642265" cy="228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6970162" y="4120616"/>
          <a:ext cx="1803718" cy="2062480"/>
        </p:xfrm>
        <a:graphic>
          <a:graphicData uri="http://schemas.openxmlformats.org/drawingml/2006/table">
            <a:tbl>
              <a:tblPr firstRow="1" bandRow="1">
                <a:tableStyleId>{5C22544A-7EE6-4342-B048-85BDC9FD1C3A}</a:tableStyleId>
              </a:tblPr>
              <a:tblGrid>
                <a:gridCol w="660718"/>
                <a:gridCol w="558482"/>
                <a:gridCol w="584518"/>
              </a:tblGrid>
              <a:tr h="370840">
                <a:tc>
                  <a:txBody>
                    <a:bodyPr/>
                    <a:lstStyle/>
                    <a:p>
                      <a:endParaRPr lang="en-US" sz="1600" dirty="0"/>
                    </a:p>
                  </a:txBody>
                  <a:tcPr/>
                </a:tc>
                <a:tc>
                  <a:txBody>
                    <a:bodyPr/>
                    <a:lstStyle/>
                    <a:p>
                      <a:r>
                        <a:rPr lang="en-US" sz="1600" dirty="0" smtClean="0"/>
                        <a:t>300-600</a:t>
                      </a:r>
                      <a:endParaRPr lang="en-US" sz="1600" dirty="0"/>
                    </a:p>
                  </a:txBody>
                  <a:tcPr/>
                </a:tc>
                <a:tc>
                  <a:txBody>
                    <a:bodyPr/>
                    <a:lstStyle/>
                    <a:p>
                      <a:r>
                        <a:rPr lang="en-US" sz="1600" dirty="0" smtClean="0"/>
                        <a:t>600-surf</a:t>
                      </a:r>
                      <a:endParaRPr lang="en-US" sz="1600" dirty="0"/>
                    </a:p>
                  </a:txBody>
                  <a:tcPr/>
                </a:tc>
              </a:tr>
              <a:tr h="370840">
                <a:tc>
                  <a:txBody>
                    <a:bodyPr/>
                    <a:lstStyle/>
                    <a:p>
                      <a:r>
                        <a:rPr lang="en-US" sz="1600" dirty="0" smtClean="0"/>
                        <a:t>L1RD</a:t>
                      </a:r>
                      <a:endParaRPr lang="en-US" sz="1600" dirty="0"/>
                    </a:p>
                  </a:txBody>
                  <a:tcPr/>
                </a:tc>
                <a:tc>
                  <a:txBody>
                    <a:bodyPr/>
                    <a:lstStyle/>
                    <a:p>
                      <a:r>
                        <a:rPr lang="en-US" sz="1600" dirty="0" smtClean="0"/>
                        <a:t>35%</a:t>
                      </a:r>
                      <a:endParaRPr lang="en-US" sz="1600" dirty="0"/>
                    </a:p>
                  </a:txBody>
                  <a:tcPr/>
                </a:tc>
                <a:tc>
                  <a:txBody>
                    <a:bodyPr/>
                    <a:lstStyle/>
                    <a:p>
                      <a:r>
                        <a:rPr lang="en-US" sz="1600" dirty="0" smtClean="0"/>
                        <a:t>20%</a:t>
                      </a:r>
                      <a:endParaRPr lang="en-US" sz="1600" dirty="0"/>
                    </a:p>
                  </a:txBody>
                  <a:tcPr/>
                </a:tc>
              </a:tr>
              <a:tr h="370840">
                <a:tc>
                  <a:txBody>
                    <a:bodyPr/>
                    <a:lstStyle/>
                    <a:p>
                      <a:r>
                        <a:rPr lang="en-US" sz="1600" dirty="0" smtClean="0"/>
                        <a:t>W1</a:t>
                      </a:r>
                      <a:endParaRPr lang="en-US" sz="1600" dirty="0"/>
                    </a:p>
                  </a:txBody>
                  <a:tcPr/>
                </a:tc>
                <a:tc>
                  <a:txBody>
                    <a:bodyPr/>
                    <a:lstStyle/>
                    <a:p>
                      <a:r>
                        <a:rPr lang="en-US" sz="1600" dirty="0" smtClean="0"/>
                        <a:t>80%</a:t>
                      </a:r>
                      <a:endParaRPr lang="en-US" sz="1600" dirty="0"/>
                    </a:p>
                  </a:txBody>
                  <a:tcPr/>
                </a:tc>
                <a:tc>
                  <a:txBody>
                    <a:bodyPr/>
                    <a:lstStyle/>
                    <a:p>
                      <a:r>
                        <a:rPr lang="en-US" sz="1600" dirty="0" smtClean="0"/>
                        <a:t>79%</a:t>
                      </a:r>
                      <a:endParaRPr lang="en-US" sz="1600" dirty="0"/>
                    </a:p>
                  </a:txBody>
                  <a:tcPr/>
                </a:tc>
              </a:tr>
              <a:tr h="370840">
                <a:tc>
                  <a:txBody>
                    <a:bodyPr/>
                    <a:lstStyle/>
                    <a:p>
                      <a:r>
                        <a:rPr lang="en-US" sz="1600" dirty="0" smtClean="0"/>
                        <a:t>W2</a:t>
                      </a:r>
                      <a:endParaRPr lang="en-US" sz="1600" dirty="0"/>
                    </a:p>
                  </a:txBody>
                  <a:tcPr/>
                </a:tc>
                <a:tc>
                  <a:txBody>
                    <a:bodyPr/>
                    <a:lstStyle/>
                    <a:p>
                      <a:r>
                        <a:rPr lang="en-US" sz="1600" dirty="0" smtClean="0"/>
                        <a:t>45%</a:t>
                      </a:r>
                      <a:endParaRPr lang="en-US" sz="1600" dirty="0"/>
                    </a:p>
                  </a:txBody>
                  <a:tcPr/>
                </a:tc>
                <a:tc>
                  <a:txBody>
                    <a:bodyPr/>
                    <a:lstStyle/>
                    <a:p>
                      <a:r>
                        <a:rPr lang="en-US" sz="1600" dirty="0" smtClean="0"/>
                        <a:t>34%</a:t>
                      </a:r>
                      <a:endParaRPr lang="en-US" sz="1600" dirty="0"/>
                    </a:p>
                  </a:txBody>
                  <a:tcPr/>
                </a:tc>
              </a:tr>
              <a:tr h="370840">
                <a:tc>
                  <a:txBody>
                    <a:bodyPr/>
                    <a:lstStyle/>
                    <a:p>
                      <a:r>
                        <a:rPr lang="en-US" sz="1600" dirty="0" smtClean="0"/>
                        <a:t>W3</a:t>
                      </a:r>
                      <a:endParaRPr lang="en-US" sz="1600" dirty="0"/>
                    </a:p>
                  </a:txBody>
                  <a:tcPr/>
                </a:tc>
                <a:tc>
                  <a:txBody>
                    <a:bodyPr/>
                    <a:lstStyle/>
                    <a:p>
                      <a:r>
                        <a:rPr lang="en-US" sz="1600" dirty="0" smtClean="0"/>
                        <a:t>33%</a:t>
                      </a:r>
                      <a:endParaRPr lang="en-US" sz="1600" dirty="0"/>
                    </a:p>
                  </a:txBody>
                  <a:tcPr/>
                </a:tc>
                <a:tc>
                  <a:txBody>
                    <a:bodyPr/>
                    <a:lstStyle/>
                    <a:p>
                      <a:r>
                        <a:rPr lang="en-US" sz="1600" dirty="0" smtClean="0"/>
                        <a:t>23%</a:t>
                      </a:r>
                      <a:endParaRPr lang="en-US" sz="1600" dirty="0"/>
                    </a:p>
                  </a:txBody>
                  <a:tcPr/>
                </a:tc>
              </a:tr>
            </a:tbl>
          </a:graphicData>
        </a:graphic>
      </p:graphicFrame>
      <p:sp>
        <p:nvSpPr>
          <p:cNvPr id="13" name="Title 1"/>
          <p:cNvSpPr txBox="1">
            <a:spLocks/>
          </p:cNvSpPr>
          <p:nvPr/>
        </p:nvSpPr>
        <p:spPr>
          <a:xfrm>
            <a:off x="457200" y="0"/>
            <a:ext cx="8229600" cy="82296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Discussion on AVMP statistic definition (3/7)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Results from</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3 Methods of Weighting</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5" name="Straight Connector 14"/>
          <p:cNvCxnSpPr/>
          <p:nvPr/>
        </p:nvCxnSpPr>
        <p:spPr>
          <a:xfrm>
            <a:off x="4267174" y="5050973"/>
            <a:ext cx="10885" cy="5878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84889" y="4397814"/>
            <a:ext cx="10885" cy="6531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78059" y="5050973"/>
            <a:ext cx="21771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13012" y="5072736"/>
            <a:ext cx="10885" cy="5551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308" y="4484893"/>
            <a:ext cx="10885" cy="5878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13012" y="5072736"/>
            <a:ext cx="55518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4542" y="6063350"/>
            <a:ext cx="6248399" cy="646331"/>
          </a:xfrm>
          <a:prstGeom prst="rect">
            <a:avLst/>
          </a:prstGeom>
          <a:noFill/>
          <a:ln>
            <a:solidFill>
              <a:srgbClr val="FF0000"/>
            </a:solidFill>
          </a:ln>
        </p:spPr>
        <p:txBody>
          <a:bodyPr wrap="square" rtlCol="0">
            <a:spAutoFit/>
          </a:bodyPr>
          <a:lstStyle/>
          <a:p>
            <a:r>
              <a:rPr lang="en-US" dirty="0" smtClean="0"/>
              <a:t>As weight goes from w3 (dashed lines) to w2 (dotted on left) to w1 (dotted on right) the statistics get worse (see table)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These results were somewhat surprising and confirmed what </a:t>
            </a:r>
            <a:r>
              <a:rPr lang="en-US" dirty="0" err="1" smtClean="0"/>
              <a:t>Bomin</a:t>
            </a:r>
            <a:r>
              <a:rPr lang="en-US" dirty="0" smtClean="0"/>
              <a:t> Sun had showed with the RAOB statistics</a:t>
            </a:r>
          </a:p>
          <a:p>
            <a:pPr lvl="1"/>
            <a:r>
              <a:rPr lang="en-US" dirty="0" smtClean="0"/>
              <a:t>But, the statistic for the polar cases is least sensitive to the choice of weighting than mid-latitude and tropical case.</a:t>
            </a:r>
          </a:p>
          <a:p>
            <a:pPr lvl="1"/>
            <a:r>
              <a:rPr lang="en-US" dirty="0" smtClean="0"/>
              <a:t>The original thinking that the q_tru^2 weighting would lessen the impact of polar (i.e., very cold) cases is not the main contribution to higher statistics for w=</a:t>
            </a:r>
            <a:r>
              <a:rPr lang="en-US" dirty="0" err="1" smtClean="0"/>
              <a:t>q_tru</a:t>
            </a:r>
            <a:r>
              <a:rPr lang="en-US" dirty="0" smtClean="0"/>
              <a:t> or w=1 weighting</a:t>
            </a:r>
          </a:p>
          <a:p>
            <a:pPr lvl="2"/>
            <a:r>
              <a:rPr lang="en-US" dirty="0" smtClean="0"/>
              <a:t>Polar cases don’t seem to be a problem</a:t>
            </a:r>
          </a:p>
          <a:p>
            <a:pPr lvl="1"/>
            <a:r>
              <a:rPr lang="en-US" dirty="0" smtClean="0"/>
              <a:t>But, since water decreases rapidly with altitude this effect is more in the middle troposphere</a:t>
            </a:r>
          </a:p>
          <a:p>
            <a:r>
              <a:rPr lang="en-US" dirty="0" smtClean="0"/>
              <a:t>Decided to take a closer look at the 500-600 </a:t>
            </a:r>
            <a:r>
              <a:rPr lang="en-US" dirty="0" err="1" smtClean="0"/>
              <a:t>hPa</a:t>
            </a:r>
            <a:r>
              <a:rPr lang="en-US" dirty="0" smtClean="0"/>
              <a:t> layer</a:t>
            </a:r>
          </a:p>
          <a:p>
            <a:pPr lvl="1"/>
            <a:endParaRPr lang="en-US" dirty="0" smtClean="0"/>
          </a:p>
        </p:txBody>
      </p:sp>
      <p:sp>
        <p:nvSpPr>
          <p:cNvPr id="4" name="Title 1"/>
          <p:cNvSpPr txBox="1">
            <a:spLocks/>
          </p:cNvSpPr>
          <p:nvPr/>
        </p:nvSpPr>
        <p:spPr>
          <a:xfrm>
            <a:off x="609600" y="54426"/>
            <a:ext cx="8229600" cy="82296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Discussion on AVMP statistic definition (4/7)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What are the implications?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 of this presentation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CrIMSS EDR Team (3-slides)</a:t>
            </a:r>
          </a:p>
          <a:p>
            <a:r>
              <a:rPr lang="en-US" dirty="0" smtClean="0"/>
              <a:t>Users of CrIMSS EDR (2-slides)</a:t>
            </a:r>
          </a:p>
          <a:p>
            <a:r>
              <a:rPr lang="en-US" dirty="0" smtClean="0"/>
              <a:t>Provisional EDR Maturity Definition (1 slide)</a:t>
            </a:r>
          </a:p>
          <a:p>
            <a:r>
              <a:rPr lang="en-US" dirty="0" smtClean="0"/>
              <a:t>Summary of CrIMSS EDR (4 slides)</a:t>
            </a:r>
          </a:p>
          <a:p>
            <a:r>
              <a:rPr lang="en-US" dirty="0" smtClean="0"/>
              <a:t>CrIMSS EDR requirements (3 slides)</a:t>
            </a:r>
          </a:p>
          <a:p>
            <a:pPr lvl="1"/>
            <a:r>
              <a:rPr lang="en-US" dirty="0" smtClean="0"/>
              <a:t>SIDEBAR: Discussion on AVMP statistics definition (7 slides)</a:t>
            </a:r>
          </a:p>
          <a:p>
            <a:r>
              <a:rPr lang="en-US" dirty="0" smtClean="0"/>
              <a:t>History of Algorithm Changes, DR Summary (6 slides)</a:t>
            </a:r>
          </a:p>
          <a:p>
            <a:r>
              <a:rPr lang="en-US" dirty="0" smtClean="0"/>
              <a:t>Provisional Maturity Evaluation (35 slides)</a:t>
            </a:r>
          </a:p>
          <a:p>
            <a:r>
              <a:rPr lang="en-US" dirty="0" smtClean="0"/>
              <a:t>Known issues with the Provisional CrIMSS EDR (3 slides)</a:t>
            </a:r>
          </a:p>
          <a:p>
            <a:r>
              <a:rPr lang="en-US" dirty="0" smtClean="0"/>
              <a:t>Additional supporting documentation (2 slides)</a:t>
            </a:r>
          </a:p>
          <a:p>
            <a:r>
              <a:rPr lang="en-US" dirty="0" smtClean="0"/>
              <a:t>Provisional Justification Summary (2 slides)</a:t>
            </a:r>
          </a:p>
          <a:p>
            <a:r>
              <a:rPr lang="en-US" dirty="0" smtClean="0"/>
              <a:t>Future plans (1 slide)</a:t>
            </a:r>
          </a:p>
          <a:p>
            <a:r>
              <a:rPr lang="en-US" dirty="0" smtClean="0"/>
              <a:t>Conclusions (1 slide)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temp\water_scatter.jpg"/>
          <p:cNvPicPr>
            <a:picLocks noChangeAspect="1" noChangeArrowheads="1"/>
          </p:cNvPicPr>
          <p:nvPr/>
        </p:nvPicPr>
        <p:blipFill>
          <a:blip r:embed="rId2" cstate="print"/>
          <a:srcRect/>
          <a:stretch>
            <a:fillRect/>
          </a:stretch>
        </p:blipFill>
        <p:spPr bwMode="auto">
          <a:xfrm>
            <a:off x="3331048" y="2556588"/>
            <a:ext cx="5595257" cy="3996612"/>
          </a:xfrm>
          <a:prstGeom prst="rect">
            <a:avLst/>
          </a:prstGeom>
          <a:noFill/>
        </p:spPr>
      </p:pic>
      <p:sp>
        <p:nvSpPr>
          <p:cNvPr id="3" name="TextBox 2"/>
          <p:cNvSpPr txBox="1"/>
          <p:nvPr/>
        </p:nvSpPr>
        <p:spPr>
          <a:xfrm>
            <a:off x="816436" y="925302"/>
            <a:ext cx="7315200" cy="1754326"/>
          </a:xfrm>
          <a:prstGeom prst="rect">
            <a:avLst/>
          </a:prstGeom>
          <a:noFill/>
        </p:spPr>
        <p:txBody>
          <a:bodyPr wrap="square" rtlCol="0">
            <a:spAutoFit/>
          </a:bodyPr>
          <a:lstStyle/>
          <a:p>
            <a:r>
              <a:rPr lang="en-US" dirty="0" smtClean="0"/>
              <a:t>Below is a scatter plot of (g </a:t>
            </a:r>
            <a:r>
              <a:rPr lang="en-US" dirty="0" err="1" smtClean="0"/>
              <a:t>vs</a:t>
            </a:r>
            <a:r>
              <a:rPr lang="en-US" dirty="0" smtClean="0"/>
              <a:t> </a:t>
            </a:r>
            <a:r>
              <a:rPr lang="en-US" dirty="0" err="1" smtClean="0"/>
              <a:t>q_tru</a:t>
            </a:r>
            <a:r>
              <a:rPr lang="en-US" dirty="0" smtClean="0"/>
              <a:t>) the individual retrievals for the 515-600 </a:t>
            </a:r>
            <a:r>
              <a:rPr lang="en-US" dirty="0" err="1" smtClean="0"/>
              <a:t>hPa</a:t>
            </a:r>
            <a:r>
              <a:rPr lang="en-US" dirty="0" smtClean="0"/>
              <a:t> layer.  The three colors show cases for tropical (red), mid-latitude (green), and polar (blue).</a:t>
            </a:r>
          </a:p>
          <a:p>
            <a:r>
              <a:rPr lang="en-US" dirty="0" smtClean="0"/>
              <a:t>Also shown is the %bias and %</a:t>
            </a:r>
            <a:r>
              <a:rPr lang="en-US" dirty="0" err="1" smtClean="0"/>
              <a:t>rms</a:t>
            </a:r>
            <a:r>
              <a:rPr lang="en-US" dirty="0" smtClean="0"/>
              <a:t> statistic for the 3 weighting schemes for the </a:t>
            </a:r>
            <a:r>
              <a:rPr lang="en-US" u="sng" dirty="0" smtClean="0"/>
              <a:t>global</a:t>
            </a:r>
            <a:r>
              <a:rPr lang="en-US" dirty="0" smtClean="0"/>
              <a:t> ensemble.</a:t>
            </a:r>
          </a:p>
          <a:p>
            <a:r>
              <a:rPr lang="en-US" dirty="0" smtClean="0"/>
              <a:t>Circled point will be looked in the next slide</a:t>
            </a:r>
          </a:p>
        </p:txBody>
      </p:sp>
      <p:sp>
        <p:nvSpPr>
          <p:cNvPr id="4" name="TextBox 3"/>
          <p:cNvSpPr txBox="1"/>
          <p:nvPr/>
        </p:nvSpPr>
        <p:spPr>
          <a:xfrm>
            <a:off x="500742" y="2928270"/>
            <a:ext cx="2797648" cy="3416320"/>
          </a:xfrm>
          <a:prstGeom prst="rect">
            <a:avLst/>
          </a:prstGeom>
          <a:noFill/>
        </p:spPr>
        <p:txBody>
          <a:bodyPr wrap="square" rtlCol="0">
            <a:spAutoFit/>
          </a:bodyPr>
          <a:lstStyle/>
          <a:p>
            <a:r>
              <a:rPr lang="en-US" dirty="0" smtClean="0"/>
              <a:t>Note that in each latitude band (red, green, blue) there are large outliers, but these outliers and the overall error tends to increase for small </a:t>
            </a:r>
            <a:r>
              <a:rPr lang="en-US" dirty="0" err="1" smtClean="0"/>
              <a:t>q_tru</a:t>
            </a:r>
            <a:r>
              <a:rPr lang="en-US" dirty="0" smtClean="0"/>
              <a:t> in this layer.</a:t>
            </a:r>
          </a:p>
          <a:p>
            <a:endParaRPr lang="en-US" dirty="0"/>
          </a:p>
          <a:p>
            <a:r>
              <a:rPr lang="en-US" dirty="0" smtClean="0"/>
              <a:t>Also, there are more positive outliers (wet retrieval) than there are negative outliers.</a:t>
            </a:r>
            <a:endParaRPr lang="en-US" dirty="0"/>
          </a:p>
        </p:txBody>
      </p:sp>
      <p:sp>
        <p:nvSpPr>
          <p:cNvPr id="5" name="Oval 4"/>
          <p:cNvSpPr/>
          <p:nvPr/>
        </p:nvSpPr>
        <p:spPr>
          <a:xfrm>
            <a:off x="5660582" y="2830300"/>
            <a:ext cx="152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09600" y="54426"/>
            <a:ext cx="8229600" cy="82296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Discussion on AVMP statistic definition (5/7)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A detailed look at 550 mbar region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0" y="849102"/>
            <a:ext cx="7543800" cy="1754326"/>
          </a:xfrm>
          <a:prstGeom prst="rect">
            <a:avLst/>
          </a:prstGeom>
          <a:noFill/>
        </p:spPr>
        <p:txBody>
          <a:bodyPr wrap="square" rtlCol="0">
            <a:spAutoFit/>
          </a:bodyPr>
          <a:lstStyle/>
          <a:p>
            <a:r>
              <a:rPr lang="en-US" dirty="0" smtClean="0"/>
              <a:t>Here is a detailed diagnostic for one of the mid-latitude outliers.   Lots of info on this plot, but if you look at the 2</a:t>
            </a:r>
            <a:r>
              <a:rPr lang="en-US" baseline="30000" dirty="0" smtClean="0"/>
              <a:t>nd</a:t>
            </a:r>
            <a:r>
              <a:rPr lang="en-US" dirty="0" smtClean="0"/>
              <a:t> panel in the upper left profile plot (highlighted in red) you will see that ECMWF has a dry layer (NOTE: this is a log scale) that the smooth retrieval doesn’t capture – but this is a “good” retrieval.</a:t>
            </a:r>
          </a:p>
          <a:p>
            <a:r>
              <a:rPr lang="en-US" dirty="0" smtClean="0"/>
              <a:t>This case is the one in previous plot with g=1533, </a:t>
            </a:r>
            <a:r>
              <a:rPr lang="en-US" dirty="0" err="1" smtClean="0"/>
              <a:t>q_tru</a:t>
            </a:r>
            <a:r>
              <a:rPr lang="en-US" dirty="0" smtClean="0"/>
              <a:t>=0.0028 g/cm^2  at latitude=37.4 (index = 1330 in granule 401)</a:t>
            </a:r>
            <a:endParaRPr lang="en-US" dirty="0"/>
          </a:p>
        </p:txBody>
      </p:sp>
      <p:pic>
        <p:nvPicPr>
          <p:cNvPr id="3075" name="Picture 3" descr="D:\cbarnet\2012\docs\cris_atms\cal_val_team\sdv_rms_methods\g72_analysis\g72bin_G401_F1330.png"/>
          <p:cNvPicPr>
            <a:picLocks noChangeAspect="1" noChangeArrowheads="1"/>
          </p:cNvPicPr>
          <p:nvPr/>
        </p:nvPicPr>
        <p:blipFill>
          <a:blip r:embed="rId2" cstate="print"/>
          <a:srcRect b="7264"/>
          <a:stretch>
            <a:fillRect/>
          </a:stretch>
        </p:blipFill>
        <p:spPr bwMode="auto">
          <a:xfrm>
            <a:off x="794656" y="2579926"/>
            <a:ext cx="7753351" cy="4169229"/>
          </a:xfrm>
          <a:prstGeom prst="rect">
            <a:avLst/>
          </a:prstGeom>
          <a:noFill/>
        </p:spPr>
      </p:pic>
      <p:sp>
        <p:nvSpPr>
          <p:cNvPr id="4" name="Rectangle 3"/>
          <p:cNvSpPr/>
          <p:nvPr/>
        </p:nvSpPr>
        <p:spPr>
          <a:xfrm>
            <a:off x="2068284" y="2590812"/>
            <a:ext cx="1295400" cy="213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09600" y="54426"/>
            <a:ext cx="8229600" cy="82296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Discussion on AVMP statistic definition (6/7)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A detailed look at one case with large error.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1132114"/>
            <a:ext cx="8567057" cy="5519057"/>
          </a:xfrm>
        </p:spPr>
        <p:txBody>
          <a:bodyPr>
            <a:normAutofit fontScale="70000" lnSpcReduction="20000"/>
          </a:bodyPr>
          <a:lstStyle/>
          <a:p>
            <a:r>
              <a:rPr lang="en-US" dirty="0" smtClean="0"/>
              <a:t>The higher resolution level truth (ECMWF) has dry layers that the lower resolution retrieval cannot capture</a:t>
            </a:r>
          </a:p>
          <a:p>
            <a:pPr lvl="1"/>
            <a:r>
              <a:rPr lang="en-US" dirty="0" smtClean="0"/>
              <a:t>ECMWF could be in error both in the sense of</a:t>
            </a:r>
          </a:p>
          <a:p>
            <a:pPr lvl="2"/>
            <a:r>
              <a:rPr lang="en-US" dirty="0" smtClean="0"/>
              <a:t>Placing the dry layer in the wrong vertical bin</a:t>
            </a:r>
          </a:p>
          <a:p>
            <a:pPr lvl="2"/>
            <a:r>
              <a:rPr lang="en-US" dirty="0" smtClean="0"/>
              <a:t>Or – the dry layer could be displaced spatially</a:t>
            </a:r>
          </a:p>
          <a:p>
            <a:pPr lvl="3"/>
            <a:r>
              <a:rPr lang="en-US" dirty="0" smtClean="0"/>
              <a:t>When looking at many of the diagnostic plots you tend to see the retrieval capture the dry layer a few fields of regard to the east or west of where ECMWF sees it, albeit at lower resolution.</a:t>
            </a:r>
          </a:p>
          <a:p>
            <a:r>
              <a:rPr lang="en-US" dirty="0" smtClean="0"/>
              <a:t>This effect will be seen in all “truth” datasets.</a:t>
            </a:r>
          </a:p>
          <a:p>
            <a:r>
              <a:rPr lang="en-US" dirty="0" smtClean="0"/>
              <a:t>A mathematically correct procedure would be to adjust the truth datasets with the retrieval averaging </a:t>
            </a:r>
            <a:r>
              <a:rPr lang="en-US" dirty="0" err="1" smtClean="0"/>
              <a:t>kernal</a:t>
            </a:r>
            <a:r>
              <a:rPr lang="en-US" dirty="0" smtClean="0"/>
              <a:t> (AK)</a:t>
            </a:r>
          </a:p>
          <a:p>
            <a:pPr lvl="1"/>
            <a:r>
              <a:rPr lang="en-US" dirty="0" smtClean="0"/>
              <a:t>This would not eliminate cases where the truth was in error (due to temporal or spatial differences between truth and retrieval)</a:t>
            </a:r>
          </a:p>
          <a:p>
            <a:pPr lvl="1"/>
            <a:r>
              <a:rPr lang="en-US" dirty="0" smtClean="0"/>
              <a:t>Current CrIMSS EDR code does not compute or output AK’s.</a:t>
            </a:r>
          </a:p>
          <a:p>
            <a:pPr lvl="1"/>
            <a:endParaRPr lang="en-US" dirty="0" smtClean="0"/>
          </a:p>
          <a:p>
            <a:r>
              <a:rPr lang="en-US" dirty="0" smtClean="0"/>
              <a:t>Given the historical nature of AVMP statistics shown with w=(</a:t>
            </a:r>
            <a:r>
              <a:rPr lang="en-US" dirty="0" err="1" smtClean="0"/>
              <a:t>q_tru</a:t>
            </a:r>
            <a:r>
              <a:rPr lang="en-US" dirty="0" smtClean="0"/>
              <a:t>)</a:t>
            </a:r>
            <a:r>
              <a:rPr lang="en-US" baseline="30000" dirty="0" smtClean="0"/>
              <a:t>2</a:t>
            </a:r>
            <a:r>
              <a:rPr lang="en-US" dirty="0" smtClean="0"/>
              <a:t>, all the figures in this presentation and future validation efforts will adopt this weighting for requirements assessment.</a:t>
            </a:r>
          </a:p>
          <a:p>
            <a:r>
              <a:rPr lang="en-US" dirty="0" smtClean="0"/>
              <a:t>Issue with bias and </a:t>
            </a:r>
            <a:r>
              <a:rPr lang="en-US" dirty="0" err="1" smtClean="0"/>
              <a:t>rms</a:t>
            </a:r>
            <a:r>
              <a:rPr lang="en-US" dirty="0" smtClean="0"/>
              <a:t> having different weighting will be fixed – both will use (</a:t>
            </a:r>
            <a:r>
              <a:rPr lang="en-US" dirty="0" err="1" smtClean="0"/>
              <a:t>q_tru</a:t>
            </a:r>
            <a:r>
              <a:rPr lang="en-US" dirty="0" smtClean="0"/>
              <a:t>)</a:t>
            </a:r>
            <a:r>
              <a:rPr lang="en-US" baseline="30000" dirty="0" smtClean="0"/>
              <a:t>2</a:t>
            </a:r>
            <a:r>
              <a:rPr lang="en-US" dirty="0" smtClean="0"/>
              <a:t> – which has the net effect of reducing previous estimates of bias (i.e., accuracy); however, these were not turned into requirements.</a:t>
            </a:r>
          </a:p>
          <a:p>
            <a:pPr lvl="1"/>
            <a:r>
              <a:rPr lang="en-US" dirty="0" smtClean="0"/>
              <a:t>Figures in this document use the old AIRS methodology for BIAS – hence they cannot be used to infer standard deviation.</a:t>
            </a:r>
            <a:endParaRPr lang="en-US" dirty="0"/>
          </a:p>
        </p:txBody>
      </p:sp>
      <p:sp>
        <p:nvSpPr>
          <p:cNvPr id="5" name="Title 1"/>
          <p:cNvSpPr txBox="1">
            <a:spLocks/>
          </p:cNvSpPr>
          <p:nvPr/>
        </p:nvSpPr>
        <p:spPr>
          <a:xfrm>
            <a:off x="609600" y="54426"/>
            <a:ext cx="8229600" cy="82296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Discussion on AVMP statistic definition (7/7)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What should the weighting be?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272143" y="4484912"/>
            <a:ext cx="8621491" cy="216625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Algorithm changes (1/6)</a:t>
            </a:r>
            <a:br>
              <a:rPr lang="en-US" dirty="0" smtClean="0"/>
            </a:br>
            <a:r>
              <a:rPr lang="en-US" dirty="0" smtClean="0"/>
              <a:t>DR’s leading up to beta maturity</a:t>
            </a:r>
            <a:endParaRPr lang="en-US" dirty="0"/>
          </a:p>
        </p:txBody>
      </p:sp>
      <p:graphicFrame>
        <p:nvGraphicFramePr>
          <p:cNvPr id="5" name="Content Placeholder 4"/>
          <p:cNvGraphicFramePr>
            <a:graphicFrameLocks noGrp="1"/>
          </p:cNvGraphicFramePr>
          <p:nvPr>
            <p:ph idx="1"/>
          </p:nvPr>
        </p:nvGraphicFramePr>
        <p:xfrm>
          <a:off x="457200" y="1217225"/>
          <a:ext cx="8229600" cy="4658360"/>
        </p:xfrm>
        <a:graphic>
          <a:graphicData uri="http://schemas.openxmlformats.org/drawingml/2006/table">
            <a:tbl>
              <a:tblPr firstRow="1" bandRow="1">
                <a:tableStyleId>{5C22544A-7EE6-4342-B048-85BDC9FD1C3A}</a:tableStyleId>
              </a:tblPr>
              <a:tblGrid>
                <a:gridCol w="1300348"/>
                <a:gridCol w="1520042"/>
                <a:gridCol w="2624446"/>
                <a:gridCol w="2784764"/>
              </a:tblGrid>
              <a:tr h="370840">
                <a:tc>
                  <a:txBody>
                    <a:bodyPr/>
                    <a:lstStyle/>
                    <a:p>
                      <a:r>
                        <a:rPr lang="en-US" dirty="0" smtClean="0"/>
                        <a:t>Date</a:t>
                      </a:r>
                      <a:endParaRPr lang="en-US" dirty="0"/>
                    </a:p>
                  </a:txBody>
                  <a:tcPr/>
                </a:tc>
                <a:tc>
                  <a:txBody>
                    <a:bodyPr/>
                    <a:lstStyle/>
                    <a:p>
                      <a:r>
                        <a:rPr lang="en-US" dirty="0" smtClean="0"/>
                        <a:t>Update/DR#</a:t>
                      </a:r>
                      <a:endParaRPr lang="en-US" dirty="0"/>
                    </a:p>
                  </a:txBody>
                  <a:tcPr/>
                </a:tc>
                <a:tc>
                  <a:txBody>
                    <a:bodyPr/>
                    <a:lstStyle/>
                    <a:p>
                      <a:r>
                        <a:rPr lang="en-US" dirty="0" smtClean="0"/>
                        <a:t>Reason</a:t>
                      </a:r>
                      <a:endParaRPr lang="en-US" dirty="0"/>
                    </a:p>
                  </a:txBody>
                  <a:tcPr/>
                </a:tc>
                <a:tc>
                  <a:txBody>
                    <a:bodyPr/>
                    <a:lstStyle/>
                    <a:p>
                      <a:r>
                        <a:rPr lang="en-US" dirty="0" smtClean="0"/>
                        <a:t>Completed</a:t>
                      </a:r>
                      <a:endParaRPr lang="en-US" dirty="0"/>
                    </a:p>
                  </a:txBody>
                  <a:tcPr/>
                </a:tc>
              </a:tr>
              <a:tr h="370840">
                <a:tc>
                  <a:txBody>
                    <a:bodyPr/>
                    <a:lstStyle/>
                    <a:p>
                      <a:r>
                        <a:rPr lang="en-US" sz="1400" dirty="0" smtClean="0"/>
                        <a:t>Nov.</a:t>
                      </a:r>
                      <a:r>
                        <a:rPr lang="en-US" sz="1400" baseline="0" dirty="0" smtClean="0"/>
                        <a:t> 2010</a:t>
                      </a:r>
                      <a:endParaRPr lang="en-US" sz="1400" dirty="0"/>
                    </a:p>
                  </a:txBody>
                  <a:tcPr/>
                </a:tc>
                <a:tc>
                  <a:txBody>
                    <a:bodyPr/>
                    <a:lstStyle/>
                    <a:p>
                      <a:r>
                        <a:rPr lang="en-US" sz="1400" dirty="0" smtClean="0"/>
                        <a:t>4068</a:t>
                      </a:r>
                      <a:r>
                        <a:rPr lang="en-US" sz="1400" baseline="0" dirty="0" smtClean="0"/>
                        <a:t> &amp; </a:t>
                      </a:r>
                      <a:r>
                        <a:rPr lang="en-US" sz="1400" dirty="0" smtClean="0"/>
                        <a:t>4079</a:t>
                      </a:r>
                      <a:endParaRPr lang="en-US" sz="1400" dirty="0"/>
                    </a:p>
                  </a:txBody>
                  <a:tcPr/>
                </a:tc>
                <a:tc>
                  <a:txBody>
                    <a:bodyPr/>
                    <a:lstStyle/>
                    <a:p>
                      <a:r>
                        <a:rPr lang="en-US" sz="1400" dirty="0" err="1" smtClean="0"/>
                        <a:t>Precip</a:t>
                      </a:r>
                      <a:r>
                        <a:rPr lang="en-US" sz="1400" dirty="0" smtClean="0"/>
                        <a:t> flag is out of date</a:t>
                      </a:r>
                      <a:endParaRPr lang="en-US" sz="1400" dirty="0"/>
                    </a:p>
                  </a:txBody>
                  <a:tcPr/>
                </a:tc>
                <a:tc>
                  <a:txBody>
                    <a:bodyPr/>
                    <a:lstStyle/>
                    <a:p>
                      <a:r>
                        <a:rPr lang="en-US" sz="1400" dirty="0" smtClean="0"/>
                        <a:t>In-work, expect to install May</a:t>
                      </a:r>
                      <a:r>
                        <a:rPr lang="en-US" sz="1400" baseline="0" dirty="0" smtClean="0"/>
                        <a:t> 2013</a:t>
                      </a:r>
                      <a:endParaRPr lang="en-US" sz="1400" dirty="0"/>
                    </a:p>
                  </a:txBody>
                  <a:tcPr/>
                </a:tc>
              </a:tr>
              <a:tr h="370840">
                <a:tc>
                  <a:txBody>
                    <a:bodyPr/>
                    <a:lstStyle/>
                    <a:p>
                      <a:r>
                        <a:rPr lang="en-US" sz="1400" dirty="0" smtClean="0"/>
                        <a:t>Dec. 2010</a:t>
                      </a:r>
                      <a:endParaRPr lang="en-US" sz="1400" dirty="0"/>
                    </a:p>
                  </a:txBody>
                  <a:tcPr/>
                </a:tc>
                <a:tc>
                  <a:txBody>
                    <a:bodyPr/>
                    <a:lstStyle/>
                    <a:p>
                      <a:r>
                        <a:rPr lang="en-US" sz="1400" dirty="0" smtClean="0"/>
                        <a:t>4090 (same as 4045)</a:t>
                      </a:r>
                      <a:endParaRPr lang="en-US" sz="1400" dirty="0"/>
                    </a:p>
                  </a:txBody>
                  <a:tcPr/>
                </a:tc>
                <a:tc>
                  <a:txBody>
                    <a:bodyPr/>
                    <a:lstStyle/>
                    <a:p>
                      <a:r>
                        <a:rPr lang="en-US" sz="1400" dirty="0" smtClean="0"/>
                        <a:t>Derivatives</a:t>
                      </a:r>
                      <a:r>
                        <a:rPr lang="en-US" sz="1400" baseline="0" dirty="0" smtClean="0"/>
                        <a:t> </a:t>
                      </a:r>
                      <a:r>
                        <a:rPr lang="en-US" sz="1400" baseline="0" dirty="0" err="1" smtClean="0"/>
                        <a:t>w.r.t</a:t>
                      </a:r>
                      <a:r>
                        <a:rPr lang="en-US" sz="1400" baseline="0" dirty="0" smtClean="0"/>
                        <a:t>. emissivity</a:t>
                      </a:r>
                      <a:endParaRPr lang="en-US" sz="1400" dirty="0"/>
                    </a:p>
                  </a:txBody>
                  <a:tcPr/>
                </a:tc>
                <a:tc>
                  <a:txBody>
                    <a:bodyPr/>
                    <a:lstStyle/>
                    <a:p>
                      <a:r>
                        <a:rPr lang="en-US" sz="1400" dirty="0" smtClean="0"/>
                        <a:t>Cancelled</a:t>
                      </a:r>
                      <a:endParaRPr lang="en-US" sz="1400" dirty="0"/>
                    </a:p>
                  </a:txBody>
                  <a:tcPr/>
                </a:tc>
              </a:tr>
              <a:tr h="370840">
                <a:tc>
                  <a:txBody>
                    <a:bodyPr/>
                    <a:lstStyle/>
                    <a:p>
                      <a:r>
                        <a:rPr lang="en-US" sz="1400" dirty="0" smtClean="0"/>
                        <a:t>Feb. 2011</a:t>
                      </a:r>
                      <a:endParaRPr lang="en-US" sz="1400" dirty="0"/>
                    </a:p>
                  </a:txBody>
                  <a:tcPr/>
                </a:tc>
                <a:tc>
                  <a:txBody>
                    <a:bodyPr/>
                    <a:lstStyle/>
                    <a:p>
                      <a:r>
                        <a:rPr lang="en-US" sz="1400" dirty="0" smtClean="0"/>
                        <a:t>4207 &amp; 4208</a:t>
                      </a:r>
                      <a:endParaRPr lang="en-US" sz="1400" dirty="0"/>
                    </a:p>
                  </a:txBody>
                  <a:tcPr/>
                </a:tc>
                <a:tc>
                  <a:txBody>
                    <a:bodyPr/>
                    <a:lstStyle/>
                    <a:p>
                      <a:r>
                        <a:rPr lang="en-US" sz="1400" dirty="0" smtClean="0"/>
                        <a:t>Interpolation of AVTP/AVMP</a:t>
                      </a:r>
                      <a:r>
                        <a:rPr lang="en-US" sz="1400" baseline="0" dirty="0" smtClean="0"/>
                        <a:t> is incorrect, bottom layer missing</a:t>
                      </a:r>
                      <a:endParaRPr lang="en-US" sz="1400" dirty="0"/>
                    </a:p>
                  </a:txBody>
                  <a:tcPr/>
                </a:tc>
                <a:tc>
                  <a:txBody>
                    <a:bodyPr/>
                    <a:lstStyle/>
                    <a:p>
                      <a:r>
                        <a:rPr lang="en-US" sz="1400" dirty="0" smtClean="0"/>
                        <a:t>Have not confirmed</a:t>
                      </a:r>
                      <a:r>
                        <a:rPr lang="en-US" sz="1400" baseline="0" dirty="0" smtClean="0"/>
                        <a:t> that this is a real problem</a:t>
                      </a:r>
                      <a:endParaRPr lang="en-US" sz="1400" dirty="0"/>
                    </a:p>
                  </a:txBody>
                  <a:tcPr/>
                </a:tc>
              </a:tr>
              <a:tr h="370840">
                <a:tc>
                  <a:txBody>
                    <a:bodyPr/>
                    <a:lstStyle/>
                    <a:p>
                      <a:r>
                        <a:rPr lang="en-US" sz="1400" dirty="0" smtClean="0"/>
                        <a:t>Mar. 2011</a:t>
                      </a:r>
                      <a:endParaRPr lang="en-US" sz="1400" dirty="0"/>
                    </a:p>
                  </a:txBody>
                  <a:tcPr/>
                </a:tc>
                <a:tc>
                  <a:txBody>
                    <a:bodyPr/>
                    <a:lstStyle/>
                    <a:p>
                      <a:r>
                        <a:rPr lang="en-US" sz="1400" dirty="0" smtClean="0"/>
                        <a:t>4233</a:t>
                      </a:r>
                      <a:endParaRPr lang="en-US" sz="1400" dirty="0"/>
                    </a:p>
                  </a:txBody>
                  <a:tcPr/>
                </a:tc>
                <a:tc>
                  <a:txBody>
                    <a:bodyPr/>
                    <a:lstStyle/>
                    <a:p>
                      <a:r>
                        <a:rPr lang="en-US" sz="1400" dirty="0" smtClean="0"/>
                        <a:t>Surface</a:t>
                      </a:r>
                      <a:r>
                        <a:rPr lang="en-US" sz="1400" baseline="0" dirty="0" smtClean="0"/>
                        <a:t> pressure has Gaussian Noise (for simulation)</a:t>
                      </a:r>
                      <a:endParaRPr lang="en-US" sz="1400" dirty="0"/>
                    </a:p>
                  </a:txBody>
                  <a:tcPr/>
                </a:tc>
                <a:tc>
                  <a:txBody>
                    <a:bodyPr/>
                    <a:lstStyle/>
                    <a:p>
                      <a:r>
                        <a:rPr lang="en-US" sz="1400" smtClean="0"/>
                        <a:t>Completed</a:t>
                      </a:r>
                      <a:r>
                        <a:rPr lang="en-US" sz="1400" baseline="0" smtClean="0"/>
                        <a:t> and c</a:t>
                      </a:r>
                      <a:r>
                        <a:rPr lang="en-US" sz="1400" smtClean="0"/>
                        <a:t>losed</a:t>
                      </a:r>
                      <a:endParaRPr lang="en-US" sz="1400" dirty="0"/>
                    </a:p>
                  </a:txBody>
                  <a:tcPr/>
                </a:tc>
              </a:tr>
              <a:tr h="370840">
                <a:tc>
                  <a:txBody>
                    <a:bodyPr/>
                    <a:lstStyle/>
                    <a:p>
                      <a:r>
                        <a:rPr lang="en-US" sz="1400" dirty="0" smtClean="0"/>
                        <a:t>Mar. 2011</a:t>
                      </a:r>
                      <a:endParaRPr lang="en-US" sz="1400" dirty="0"/>
                    </a:p>
                  </a:txBody>
                  <a:tcPr/>
                </a:tc>
                <a:tc>
                  <a:txBody>
                    <a:bodyPr/>
                    <a:lstStyle/>
                    <a:p>
                      <a:r>
                        <a:rPr lang="en-US" sz="1400" dirty="0" smtClean="0"/>
                        <a:t>4234</a:t>
                      </a:r>
                      <a:endParaRPr lang="en-US" sz="1400" dirty="0"/>
                    </a:p>
                  </a:txBody>
                  <a:tcPr/>
                </a:tc>
                <a:tc>
                  <a:txBody>
                    <a:bodyPr/>
                    <a:lstStyle/>
                    <a:p>
                      <a:r>
                        <a:rPr lang="en-US" sz="1400" dirty="0" smtClean="0"/>
                        <a:t>State.2 (increased spatial </a:t>
                      </a:r>
                      <a:r>
                        <a:rPr lang="en-US" sz="1400" dirty="0" err="1" smtClean="0"/>
                        <a:t>resol</a:t>
                      </a:r>
                      <a:r>
                        <a:rPr lang="en-US" sz="1400" dirty="0" smtClean="0"/>
                        <a:t>.)</a:t>
                      </a:r>
                      <a:endParaRPr lang="en-US" sz="1400" dirty="0"/>
                    </a:p>
                  </a:txBody>
                  <a:tcPr/>
                </a:tc>
                <a:tc>
                  <a:txBody>
                    <a:bodyPr/>
                    <a:lstStyle/>
                    <a:p>
                      <a:r>
                        <a:rPr lang="en-US" sz="1400" dirty="0" smtClean="0"/>
                        <a:t>Deferred to J1</a:t>
                      </a:r>
                      <a:endParaRPr lang="en-US" sz="1400" dirty="0"/>
                    </a:p>
                  </a:txBody>
                  <a:tcPr/>
                </a:tc>
              </a:tr>
              <a:tr h="370840">
                <a:tc>
                  <a:txBody>
                    <a:bodyPr/>
                    <a:lstStyle/>
                    <a:p>
                      <a:r>
                        <a:rPr lang="en-US" sz="1400" dirty="0" smtClean="0"/>
                        <a:t>Aug. 2011</a:t>
                      </a:r>
                      <a:endParaRPr lang="en-US" sz="1400" dirty="0"/>
                    </a:p>
                  </a:txBody>
                  <a:tcPr/>
                </a:tc>
                <a:tc>
                  <a:txBody>
                    <a:bodyPr/>
                    <a:lstStyle/>
                    <a:p>
                      <a:r>
                        <a:rPr lang="en-US" sz="1400" dirty="0" smtClean="0"/>
                        <a:t>4325, CCR707</a:t>
                      </a:r>
                      <a:endParaRPr lang="en-US" sz="1400" dirty="0"/>
                    </a:p>
                  </a:txBody>
                  <a:tcPr/>
                </a:tc>
                <a:tc>
                  <a:txBody>
                    <a:bodyPr/>
                    <a:lstStyle/>
                    <a:p>
                      <a:r>
                        <a:rPr lang="en-US" sz="1400" dirty="0" smtClean="0"/>
                        <a:t>ATMS bias correction</a:t>
                      </a:r>
                      <a:endParaRPr lang="en-US" sz="1400" dirty="0"/>
                    </a:p>
                  </a:txBody>
                  <a:tcPr/>
                </a:tc>
                <a:tc>
                  <a:txBody>
                    <a:bodyPr/>
                    <a:lstStyle/>
                    <a:p>
                      <a:r>
                        <a:rPr lang="en-US" sz="1400" dirty="0" smtClean="0"/>
                        <a:t>LUT</a:t>
                      </a:r>
                      <a:r>
                        <a:rPr lang="en-US" sz="1400" baseline="0" dirty="0" smtClean="0"/>
                        <a:t> and code i</a:t>
                      </a:r>
                      <a:r>
                        <a:rPr lang="en-US" sz="1400" dirty="0" smtClean="0"/>
                        <a:t>nstalled</a:t>
                      </a:r>
                      <a:r>
                        <a:rPr lang="en-US" sz="1400" baseline="0" dirty="0" smtClean="0"/>
                        <a:t> in </a:t>
                      </a:r>
                      <a:r>
                        <a:rPr lang="en-US" sz="1400" dirty="0" smtClean="0"/>
                        <a:t>Mx6.4</a:t>
                      </a:r>
                      <a:endParaRPr lang="en-US" sz="1400" dirty="0"/>
                    </a:p>
                  </a:txBody>
                  <a:tcPr/>
                </a:tc>
              </a:tr>
              <a:tr h="370840">
                <a:tc>
                  <a:txBody>
                    <a:bodyPr/>
                    <a:lstStyle/>
                    <a:p>
                      <a:r>
                        <a:rPr lang="en-US" sz="1400" dirty="0" smtClean="0"/>
                        <a:t>Aug. 2011</a:t>
                      </a:r>
                      <a:endParaRPr lang="en-US" sz="1400" dirty="0"/>
                    </a:p>
                  </a:txBody>
                  <a:tcPr/>
                </a:tc>
                <a:tc>
                  <a:txBody>
                    <a:bodyPr/>
                    <a:lstStyle/>
                    <a:p>
                      <a:r>
                        <a:rPr lang="en-US" sz="1400" dirty="0" smtClean="0"/>
                        <a:t>4334, CCR707</a:t>
                      </a:r>
                      <a:endParaRPr lang="en-US" sz="1400" dirty="0"/>
                    </a:p>
                  </a:txBody>
                  <a:tcPr/>
                </a:tc>
                <a:tc>
                  <a:txBody>
                    <a:bodyPr/>
                    <a:lstStyle/>
                    <a:p>
                      <a:r>
                        <a:rPr lang="en-US" sz="1400" dirty="0" err="1" smtClean="0"/>
                        <a:t>CrIS</a:t>
                      </a:r>
                      <a:r>
                        <a:rPr lang="en-US" sz="1400" dirty="0" smtClean="0"/>
                        <a:t> bias correction</a:t>
                      </a:r>
                      <a:endParaRPr lang="en-US" sz="1400" dirty="0"/>
                    </a:p>
                  </a:txBody>
                  <a:tcPr/>
                </a:tc>
                <a:tc>
                  <a:txBody>
                    <a:bodyPr/>
                    <a:lstStyle/>
                    <a:p>
                      <a:r>
                        <a:rPr lang="en-US" sz="1400" dirty="0" smtClean="0"/>
                        <a:t>Code completed pre-launch (Mx5.0),  LUT updated in </a:t>
                      </a:r>
                      <a:r>
                        <a:rPr lang="en-US" sz="1400" baseline="0" dirty="0" smtClean="0"/>
                        <a:t>Mx6.4</a:t>
                      </a:r>
                      <a:endParaRPr lang="en-US" sz="1400" dirty="0"/>
                    </a:p>
                  </a:txBody>
                  <a:tcPr/>
                </a:tc>
              </a:tr>
              <a:tr h="370840">
                <a:tc>
                  <a:txBody>
                    <a:bodyPr/>
                    <a:lstStyle/>
                    <a:p>
                      <a:r>
                        <a:rPr lang="en-US" sz="1400" dirty="0" smtClean="0"/>
                        <a:t>Aug. </a:t>
                      </a:r>
                      <a:r>
                        <a:rPr lang="en-US" sz="1400" smtClean="0"/>
                        <a:t>2011</a:t>
                      </a:r>
                      <a:endParaRPr lang="en-US" sz="1400" dirty="0"/>
                    </a:p>
                  </a:txBody>
                  <a:tcPr/>
                </a:tc>
                <a:tc>
                  <a:txBody>
                    <a:bodyPr/>
                    <a:lstStyle/>
                    <a:p>
                      <a:r>
                        <a:rPr lang="en-US" sz="1400" dirty="0" smtClean="0"/>
                        <a:t>4335, CCR707</a:t>
                      </a:r>
                      <a:endParaRPr lang="en-US" sz="1400" dirty="0"/>
                    </a:p>
                  </a:txBody>
                  <a:tcPr/>
                </a:tc>
                <a:tc>
                  <a:txBody>
                    <a:bodyPr/>
                    <a:lstStyle/>
                    <a:p>
                      <a:r>
                        <a:rPr lang="en-US" sz="1400" dirty="0" smtClean="0"/>
                        <a:t>Updates of post-launch LUTs</a:t>
                      </a:r>
                      <a:endParaRPr lang="en-US" sz="1400" dirty="0"/>
                    </a:p>
                  </a:txBody>
                  <a:tcPr/>
                </a:tc>
                <a:tc>
                  <a:txBody>
                    <a:bodyPr/>
                    <a:lstStyle/>
                    <a:p>
                      <a:r>
                        <a:rPr lang="en-US" sz="1400" dirty="0" smtClean="0"/>
                        <a:t>OSS (both IR and MW) completed in Mx5.3,</a:t>
                      </a:r>
                      <a:r>
                        <a:rPr lang="en-US" sz="1400" baseline="0" dirty="0" smtClean="0"/>
                        <a:t> emissivity covariance LUT installed in Mx6.4</a:t>
                      </a:r>
                      <a:endParaRPr lang="en-US" sz="1400" dirty="0"/>
                    </a:p>
                  </a:txBody>
                  <a:tcPr/>
                </a:tc>
              </a:tr>
              <a:tr h="370840">
                <a:tc>
                  <a:txBody>
                    <a:bodyPr/>
                    <a:lstStyle/>
                    <a:p>
                      <a:r>
                        <a:rPr lang="en-US" sz="1400" dirty="0" smtClean="0"/>
                        <a:t>Sep. 2011</a:t>
                      </a:r>
                      <a:endParaRPr lang="en-US" sz="1400" dirty="0"/>
                    </a:p>
                  </a:txBody>
                  <a:tcPr/>
                </a:tc>
                <a:tc>
                  <a:txBody>
                    <a:bodyPr/>
                    <a:lstStyle/>
                    <a:p>
                      <a:r>
                        <a:rPr lang="en-US" sz="1400" dirty="0" smtClean="0"/>
                        <a:t>4346</a:t>
                      </a:r>
                      <a:endParaRPr lang="en-US" sz="1400" dirty="0"/>
                    </a:p>
                  </a:txBody>
                  <a:tcPr/>
                </a:tc>
                <a:tc>
                  <a:txBody>
                    <a:bodyPr/>
                    <a:lstStyle/>
                    <a:p>
                      <a:r>
                        <a:rPr lang="en-US" sz="1400" dirty="0" smtClean="0"/>
                        <a:t>Pressure inconsistencies at TOA</a:t>
                      </a:r>
                      <a:endParaRPr lang="en-US" sz="1400" dirty="0"/>
                    </a:p>
                  </a:txBody>
                  <a:tcPr/>
                </a:tc>
                <a:tc>
                  <a:txBody>
                    <a:bodyPr/>
                    <a:lstStyle/>
                    <a:p>
                      <a:r>
                        <a:rPr lang="en-US" sz="1400" dirty="0" smtClean="0"/>
                        <a:t>Closed</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Algorithm Changes (2/6)</a:t>
            </a:r>
            <a:br>
              <a:rPr lang="en-US" dirty="0" smtClean="0"/>
            </a:br>
            <a:r>
              <a:rPr lang="en-US" dirty="0" smtClean="0"/>
              <a:t>Mx7.1 changes, in IDPS June 2013</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232256990"/>
              </p:ext>
            </p:extLst>
          </p:nvPr>
        </p:nvGraphicFramePr>
        <p:xfrm>
          <a:off x="457200" y="1217225"/>
          <a:ext cx="8229600" cy="5100320"/>
        </p:xfrm>
        <a:graphic>
          <a:graphicData uri="http://schemas.openxmlformats.org/drawingml/2006/table">
            <a:tbl>
              <a:tblPr firstRow="1" bandRow="1">
                <a:tableStyleId>{5C22544A-7EE6-4342-B048-85BDC9FD1C3A}</a:tableStyleId>
              </a:tblPr>
              <a:tblGrid>
                <a:gridCol w="1061634"/>
                <a:gridCol w="1410346"/>
                <a:gridCol w="3595606"/>
                <a:gridCol w="2162014"/>
              </a:tblGrid>
              <a:tr h="370840">
                <a:tc>
                  <a:txBody>
                    <a:bodyPr/>
                    <a:lstStyle/>
                    <a:p>
                      <a:r>
                        <a:rPr lang="en-US" dirty="0" smtClean="0"/>
                        <a:t>Date</a:t>
                      </a:r>
                      <a:endParaRPr lang="en-US" dirty="0"/>
                    </a:p>
                  </a:txBody>
                  <a:tcPr/>
                </a:tc>
                <a:tc>
                  <a:txBody>
                    <a:bodyPr/>
                    <a:lstStyle/>
                    <a:p>
                      <a:r>
                        <a:rPr lang="en-US" dirty="0" smtClean="0"/>
                        <a:t>DR#/CCR#*</a:t>
                      </a:r>
                      <a:endParaRPr lang="en-US" dirty="0"/>
                    </a:p>
                  </a:txBody>
                  <a:tcPr/>
                </a:tc>
                <a:tc>
                  <a:txBody>
                    <a:bodyPr/>
                    <a:lstStyle/>
                    <a:p>
                      <a:r>
                        <a:rPr lang="en-US" dirty="0" smtClean="0"/>
                        <a:t>Description</a:t>
                      </a:r>
                      <a:endParaRPr lang="en-US" dirty="0"/>
                    </a:p>
                  </a:txBody>
                  <a:tcPr/>
                </a:tc>
                <a:tc>
                  <a:txBody>
                    <a:bodyPr/>
                    <a:lstStyle/>
                    <a:p>
                      <a:r>
                        <a:rPr lang="en-US" dirty="0" smtClean="0"/>
                        <a:t>Status</a:t>
                      </a:r>
                      <a:endParaRPr lang="en-US" dirty="0"/>
                    </a:p>
                  </a:txBody>
                  <a:tcPr/>
                </a:tc>
              </a:tr>
              <a:tr h="370840">
                <a:tc>
                  <a:txBody>
                    <a:bodyPr/>
                    <a:lstStyle/>
                    <a:p>
                      <a:r>
                        <a:rPr lang="en-US" sz="1400" dirty="0" smtClean="0"/>
                        <a:t>Sep 2012</a:t>
                      </a:r>
                      <a:endParaRPr lang="en-US" sz="1400" dirty="0"/>
                    </a:p>
                  </a:txBody>
                  <a:tcPr/>
                </a:tc>
                <a:tc>
                  <a:txBody>
                    <a:bodyPr/>
                    <a:lstStyle/>
                    <a:p>
                      <a:r>
                        <a:rPr lang="en-US" sz="1400" dirty="0" smtClean="0"/>
                        <a:t>4922/0707</a:t>
                      </a:r>
                      <a:endParaRPr lang="en-US" sz="1400" dirty="0"/>
                    </a:p>
                  </a:txBody>
                  <a:tcPr/>
                </a:tc>
                <a:tc>
                  <a:txBody>
                    <a:bodyPr/>
                    <a:lstStyle/>
                    <a:p>
                      <a:r>
                        <a:rPr lang="en-US" sz="1400" dirty="0" smtClean="0"/>
                        <a:t>Code bug:</a:t>
                      </a:r>
                      <a:r>
                        <a:rPr lang="en-US" sz="1400" baseline="0" dirty="0" smtClean="0"/>
                        <a:t> non-LTE &amp; ozone channel indexing is off by 22 </a:t>
                      </a:r>
                      <a:r>
                        <a:rPr lang="en-US" sz="1400" baseline="0" dirty="0" err="1" smtClean="0"/>
                        <a:t>chl</a:t>
                      </a:r>
                      <a:endParaRPr lang="en-US" sz="1400" dirty="0"/>
                    </a:p>
                  </a:txBody>
                  <a:tcPr/>
                </a:tc>
                <a:tc>
                  <a:txBody>
                    <a:bodyPr/>
                    <a:lstStyle/>
                    <a:p>
                      <a:r>
                        <a:rPr lang="en-US" sz="1400" dirty="0" smtClean="0"/>
                        <a:t>Scheduled for Mx6.6</a:t>
                      </a:r>
                      <a:endParaRPr lang="en-US" sz="1400" dirty="0"/>
                    </a:p>
                  </a:txBody>
                  <a:tcPr/>
                </a:tc>
              </a:tr>
              <a:tr h="370840">
                <a:tc>
                  <a:txBody>
                    <a:bodyPr/>
                    <a:lstStyle/>
                    <a:p>
                      <a:r>
                        <a:rPr lang="en-US" sz="1400" dirty="0" smtClean="0"/>
                        <a:t>Oct.</a:t>
                      </a:r>
                      <a:r>
                        <a:rPr lang="en-US" sz="1400" baseline="0" dirty="0" smtClean="0"/>
                        <a:t> 2012</a:t>
                      </a:r>
                      <a:endParaRPr lang="en-US" sz="1400" dirty="0"/>
                    </a:p>
                  </a:txBody>
                  <a:tcPr/>
                </a:tc>
                <a:tc>
                  <a:txBody>
                    <a:bodyPr/>
                    <a:lstStyle/>
                    <a:p>
                      <a:r>
                        <a:rPr lang="en-US" sz="1400" dirty="0" smtClean="0"/>
                        <a:t>4923</a:t>
                      </a:r>
                      <a:endParaRPr lang="en-US" sz="1400" dirty="0"/>
                    </a:p>
                  </a:txBody>
                  <a:tcPr/>
                </a:tc>
                <a:tc>
                  <a:txBody>
                    <a:bodyPr/>
                    <a:lstStyle/>
                    <a:p>
                      <a:r>
                        <a:rPr lang="en-US" sz="1400" dirty="0" smtClean="0"/>
                        <a:t>Code Bug: Surface pressure exceeds reasonable values</a:t>
                      </a:r>
                      <a:endParaRPr lang="en-US" sz="1400" dirty="0"/>
                    </a:p>
                  </a:txBody>
                  <a:tcPr/>
                </a:tc>
                <a:tc>
                  <a:txBody>
                    <a:bodyPr/>
                    <a:lstStyle/>
                    <a:p>
                      <a:r>
                        <a:rPr lang="en-US" sz="1400" dirty="0" smtClean="0"/>
                        <a:t>In-work,</a:t>
                      </a:r>
                      <a:r>
                        <a:rPr lang="en-US" sz="1400" baseline="0" dirty="0" smtClean="0"/>
                        <a:t> Raytheon investigating</a:t>
                      </a:r>
                      <a:endParaRPr lang="en-US" sz="1400" dirty="0"/>
                    </a:p>
                  </a:txBody>
                  <a:tcPr/>
                </a:tc>
              </a:tr>
              <a:tr h="370840">
                <a:tc>
                  <a:txBody>
                    <a:bodyPr/>
                    <a:lstStyle/>
                    <a:p>
                      <a:r>
                        <a:rPr lang="en-US" sz="1400" dirty="0" smtClean="0"/>
                        <a:t>Oct.</a:t>
                      </a:r>
                      <a:r>
                        <a:rPr lang="en-US" sz="1400" baseline="0" dirty="0" smtClean="0"/>
                        <a:t> 2012</a:t>
                      </a:r>
                      <a:endParaRPr lang="en-US" sz="1400" dirty="0"/>
                    </a:p>
                  </a:txBody>
                  <a:tcPr/>
                </a:tc>
                <a:tc>
                  <a:txBody>
                    <a:bodyPr/>
                    <a:lstStyle/>
                    <a:p>
                      <a:r>
                        <a:rPr lang="en-US" sz="1400" dirty="0" smtClean="0"/>
                        <a:t>4926/0739</a:t>
                      </a:r>
                      <a:endParaRPr lang="en-US" sz="1400" dirty="0"/>
                    </a:p>
                  </a:txBody>
                  <a:tcPr/>
                </a:tc>
                <a:tc>
                  <a:txBody>
                    <a:bodyPr/>
                    <a:lstStyle/>
                    <a:p>
                      <a:r>
                        <a:rPr lang="en-US" sz="1400" dirty="0" smtClean="0"/>
                        <a:t>Code</a:t>
                      </a:r>
                      <a:r>
                        <a:rPr lang="en-US" sz="1400" baseline="0" dirty="0" smtClean="0"/>
                        <a:t> bug: </a:t>
                      </a:r>
                      <a:r>
                        <a:rPr lang="en-US" sz="1400" dirty="0" smtClean="0"/>
                        <a:t>Fix noise used by retrieval for clear scenes</a:t>
                      </a:r>
                      <a:endParaRPr lang="en-US" sz="1400" dirty="0"/>
                    </a:p>
                  </a:txBody>
                  <a:tcPr/>
                </a:tc>
                <a:tc>
                  <a:txBody>
                    <a:bodyPr/>
                    <a:lstStyle/>
                    <a:p>
                      <a:r>
                        <a:rPr lang="en-US" sz="1400" dirty="0" smtClean="0"/>
                        <a:t>Approved</a:t>
                      </a:r>
                      <a:r>
                        <a:rPr lang="en-US" sz="1400" baseline="0" dirty="0" smtClean="0"/>
                        <a:t> for Mx7.1</a:t>
                      </a:r>
                      <a:endParaRPr lang="en-US" sz="1400" dirty="0"/>
                    </a:p>
                  </a:txBody>
                  <a:tcPr/>
                </a:tc>
              </a:tr>
              <a:tr h="370840">
                <a:tc>
                  <a:txBody>
                    <a:bodyPr/>
                    <a:lstStyle/>
                    <a:p>
                      <a:r>
                        <a:rPr lang="en-US" sz="1400" dirty="0" smtClean="0"/>
                        <a:t>Oct.</a:t>
                      </a:r>
                      <a:r>
                        <a:rPr lang="en-US" sz="1400" baseline="0" dirty="0" smtClean="0"/>
                        <a:t> 2012</a:t>
                      </a:r>
                      <a:endParaRPr lang="en-US" sz="1400" dirty="0"/>
                    </a:p>
                  </a:txBody>
                  <a:tcPr/>
                </a:tc>
                <a:tc>
                  <a:txBody>
                    <a:bodyPr/>
                    <a:lstStyle/>
                    <a:p>
                      <a:r>
                        <a:rPr lang="en-US" sz="1400" dirty="0" smtClean="0"/>
                        <a:t>4942/0739</a:t>
                      </a:r>
                      <a:endParaRPr lang="en-US" sz="1400" dirty="0"/>
                    </a:p>
                  </a:txBody>
                  <a:tcPr/>
                </a:tc>
                <a:tc>
                  <a:txBody>
                    <a:bodyPr/>
                    <a:lstStyle/>
                    <a:p>
                      <a:r>
                        <a:rPr lang="en-US" sz="1400" dirty="0" smtClean="0"/>
                        <a:t>More conservative clear</a:t>
                      </a:r>
                      <a:r>
                        <a:rPr lang="en-US" sz="1400" baseline="0" dirty="0" smtClean="0"/>
                        <a:t> scene detection</a:t>
                      </a:r>
                      <a:endParaRPr lang="en-US" sz="1400" dirty="0"/>
                    </a:p>
                  </a:txBody>
                  <a:tcPr/>
                </a:tc>
                <a:tc>
                  <a:txBody>
                    <a:bodyPr/>
                    <a:lstStyle/>
                    <a:p>
                      <a:r>
                        <a:rPr lang="en-US" sz="1400" dirty="0" smtClean="0"/>
                        <a:t>Approved</a:t>
                      </a:r>
                      <a:r>
                        <a:rPr lang="en-US" sz="1400" baseline="0" dirty="0" smtClean="0"/>
                        <a:t> for Mx7.1</a:t>
                      </a:r>
                      <a:endParaRPr lang="en-US" sz="1400" dirty="0"/>
                    </a:p>
                  </a:txBody>
                  <a:tcPr/>
                </a:tc>
              </a:tr>
              <a:tr h="370840">
                <a:tc>
                  <a:txBody>
                    <a:bodyPr/>
                    <a:lstStyle/>
                    <a:p>
                      <a:r>
                        <a:rPr lang="en-US" sz="1400" dirty="0" smtClean="0"/>
                        <a:t>Oct.</a:t>
                      </a:r>
                      <a:r>
                        <a:rPr lang="en-US" sz="1400" baseline="0" dirty="0" smtClean="0"/>
                        <a:t> 2012</a:t>
                      </a:r>
                      <a:endParaRPr lang="en-US" sz="1400" dirty="0"/>
                    </a:p>
                  </a:txBody>
                  <a:tcPr/>
                </a:tc>
                <a:tc>
                  <a:txBody>
                    <a:bodyPr/>
                    <a:lstStyle/>
                    <a:p>
                      <a:r>
                        <a:rPr lang="en-US" sz="1400" dirty="0" smtClean="0"/>
                        <a:t>4943/0740</a:t>
                      </a:r>
                      <a:endParaRPr lang="en-US" sz="1400" dirty="0"/>
                    </a:p>
                  </a:txBody>
                  <a:tcPr/>
                </a:tc>
                <a:tc>
                  <a:txBody>
                    <a:bodyPr/>
                    <a:lstStyle/>
                    <a:p>
                      <a:r>
                        <a:rPr lang="en-US" sz="1400" dirty="0" smtClean="0"/>
                        <a:t>Replace</a:t>
                      </a:r>
                      <a:r>
                        <a:rPr lang="en-US" sz="1400" baseline="0" dirty="0" smtClean="0"/>
                        <a:t> </a:t>
                      </a:r>
                      <a:r>
                        <a:rPr lang="en-US" sz="1400" baseline="0" dirty="0" err="1" smtClean="0"/>
                        <a:t>CrIS</a:t>
                      </a:r>
                      <a:r>
                        <a:rPr lang="en-US" sz="1400" baseline="0" dirty="0" smtClean="0"/>
                        <a:t> sensor noise and forward model error LUTs with post-launch derived values</a:t>
                      </a:r>
                      <a:endParaRPr lang="en-US" sz="1400" dirty="0"/>
                    </a:p>
                  </a:txBody>
                  <a:tcPr/>
                </a:tc>
                <a:tc>
                  <a:txBody>
                    <a:bodyPr/>
                    <a:lstStyle/>
                    <a:p>
                      <a:r>
                        <a:rPr lang="en-US" sz="1400" dirty="0" smtClean="0"/>
                        <a:t>Approved for Mx7.1</a:t>
                      </a:r>
                      <a:endParaRPr lang="en-US" sz="1400" dirty="0"/>
                    </a:p>
                  </a:txBody>
                  <a:tcPr/>
                </a:tc>
              </a:tr>
              <a:tr h="370840">
                <a:tc>
                  <a:txBody>
                    <a:bodyPr/>
                    <a:lstStyle/>
                    <a:p>
                      <a:r>
                        <a:rPr lang="en-US" sz="1400" dirty="0" smtClean="0"/>
                        <a:t>Oct.</a:t>
                      </a:r>
                      <a:r>
                        <a:rPr lang="en-US" sz="1400" baseline="0" dirty="0" smtClean="0"/>
                        <a:t> 2012</a:t>
                      </a:r>
                      <a:endParaRPr lang="en-US" sz="1400" dirty="0"/>
                    </a:p>
                  </a:txBody>
                  <a:tcPr/>
                </a:tc>
                <a:tc>
                  <a:txBody>
                    <a:bodyPr/>
                    <a:lstStyle/>
                    <a:p>
                      <a:r>
                        <a:rPr lang="en-US" sz="1400" b="0" i="0" baseline="0" dirty="0" smtClean="0"/>
                        <a:t>4944</a:t>
                      </a:r>
                      <a:endParaRPr lang="en-US" sz="1400" b="0" i="0" baseline="0" dirty="0"/>
                    </a:p>
                  </a:txBody>
                  <a:tcPr/>
                </a:tc>
                <a:tc>
                  <a:txBody>
                    <a:bodyPr/>
                    <a:lstStyle/>
                    <a:p>
                      <a:r>
                        <a:rPr lang="en-US" sz="1400" dirty="0" smtClean="0"/>
                        <a:t>Replace</a:t>
                      </a:r>
                      <a:r>
                        <a:rPr lang="en-US" sz="1400" baseline="0" dirty="0" smtClean="0"/>
                        <a:t> </a:t>
                      </a:r>
                      <a:r>
                        <a:rPr lang="en-US" sz="1400" baseline="0" dirty="0" err="1" smtClean="0"/>
                        <a:t>CrIS</a:t>
                      </a:r>
                      <a:r>
                        <a:rPr lang="en-US" sz="1400" baseline="0" dirty="0" smtClean="0"/>
                        <a:t> and ATMS bias correction LUTs</a:t>
                      </a:r>
                      <a:endParaRPr lang="en-US" sz="1400" dirty="0"/>
                    </a:p>
                  </a:txBody>
                  <a:tcPr/>
                </a:tc>
                <a:tc>
                  <a:txBody>
                    <a:bodyPr/>
                    <a:lstStyle/>
                    <a:p>
                      <a:r>
                        <a:rPr lang="en-US" sz="1400" dirty="0" smtClean="0"/>
                        <a:t>In-work, current tables are reasonable</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Oct.</a:t>
                      </a:r>
                      <a:r>
                        <a:rPr lang="en-US" sz="1400" baseline="0" dirty="0" smtClean="0"/>
                        <a:t> 2012</a:t>
                      </a:r>
                      <a:endParaRPr lang="en-US" sz="1400" dirty="0" smtClean="0"/>
                    </a:p>
                    <a:p>
                      <a:endParaRPr lang="en-US" sz="1400" dirty="0"/>
                    </a:p>
                  </a:txBody>
                  <a:tcPr/>
                </a:tc>
                <a:tc>
                  <a:txBody>
                    <a:bodyPr/>
                    <a:lstStyle/>
                    <a:p>
                      <a:r>
                        <a:rPr lang="en-US" sz="1400" dirty="0" smtClean="0"/>
                        <a:t>4945/0739</a:t>
                      </a:r>
                      <a:endParaRPr lang="en-US" sz="1400" dirty="0"/>
                    </a:p>
                  </a:txBody>
                  <a:tcPr/>
                </a:tc>
                <a:tc>
                  <a:txBody>
                    <a:bodyPr/>
                    <a:lstStyle/>
                    <a:p>
                      <a:r>
                        <a:rPr lang="en-US" sz="1400" dirty="0" smtClean="0"/>
                        <a:t>Modify</a:t>
                      </a:r>
                      <a:r>
                        <a:rPr lang="en-US" sz="1400" baseline="0" dirty="0" smtClean="0"/>
                        <a:t> surface constraint for daytime land scenes (current constraint too tight).</a:t>
                      </a:r>
                      <a:endParaRPr lang="en-US" sz="1400" dirty="0"/>
                    </a:p>
                  </a:txBody>
                  <a:tcPr/>
                </a:tc>
                <a:tc>
                  <a:txBody>
                    <a:bodyPr/>
                    <a:lstStyle/>
                    <a:p>
                      <a:r>
                        <a:rPr lang="en-US" sz="1400" dirty="0" smtClean="0"/>
                        <a:t>Approved for</a:t>
                      </a:r>
                      <a:r>
                        <a:rPr lang="en-US" sz="1400" baseline="0" dirty="0" smtClean="0"/>
                        <a:t> Mx7.1</a:t>
                      </a:r>
                      <a:endParaRPr lang="en-US" sz="1400" dirty="0"/>
                    </a:p>
                  </a:txBody>
                  <a:tcPr/>
                </a:tc>
              </a:tr>
              <a:tr h="370840">
                <a:tc>
                  <a:txBody>
                    <a:bodyPr/>
                    <a:lstStyle/>
                    <a:p>
                      <a:r>
                        <a:rPr lang="en-US" sz="1400" dirty="0" smtClean="0"/>
                        <a:t>Oct.</a:t>
                      </a:r>
                      <a:r>
                        <a:rPr lang="en-US" sz="1400" baseline="0" dirty="0" smtClean="0"/>
                        <a:t> 2012</a:t>
                      </a:r>
                      <a:endParaRPr lang="en-US" sz="1400" dirty="0"/>
                    </a:p>
                  </a:txBody>
                  <a:tcPr/>
                </a:tc>
                <a:tc>
                  <a:txBody>
                    <a:bodyPr/>
                    <a:lstStyle/>
                    <a:p>
                      <a:r>
                        <a:rPr lang="en-US" sz="1400" dirty="0" smtClean="0"/>
                        <a:t>4946/0739</a:t>
                      </a:r>
                      <a:endParaRPr lang="en-US" sz="1400" dirty="0"/>
                    </a:p>
                  </a:txBody>
                  <a:tcPr/>
                </a:tc>
                <a:tc>
                  <a:txBody>
                    <a:bodyPr/>
                    <a:lstStyle/>
                    <a:p>
                      <a:r>
                        <a:rPr lang="en-US" sz="1400" dirty="0" smtClean="0"/>
                        <a:t>Modify</a:t>
                      </a:r>
                      <a:r>
                        <a:rPr lang="en-US" sz="1400" baseline="0" dirty="0" smtClean="0"/>
                        <a:t> the selection criteria for warm ocean climatology (current code selects warm ocean too often)</a:t>
                      </a:r>
                      <a:endParaRPr lang="en-US" sz="1400" dirty="0"/>
                    </a:p>
                  </a:txBody>
                  <a:tcPr/>
                </a:tc>
                <a:tc>
                  <a:txBody>
                    <a:bodyPr/>
                    <a:lstStyle/>
                    <a:p>
                      <a:r>
                        <a:rPr lang="en-US" sz="1400" dirty="0" smtClean="0"/>
                        <a:t>Approved</a:t>
                      </a:r>
                      <a:r>
                        <a:rPr lang="en-US" sz="1400" baseline="0" dirty="0" smtClean="0"/>
                        <a:t> for Mx7.1</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Oct.</a:t>
                      </a:r>
                      <a:r>
                        <a:rPr lang="en-US" sz="1400" baseline="0" dirty="0" smtClean="0"/>
                        <a:t> 2012</a:t>
                      </a:r>
                      <a:endParaRPr lang="en-US" sz="1400" dirty="0" smtClean="0"/>
                    </a:p>
                    <a:p>
                      <a:endParaRPr lang="en-US" sz="1400" dirty="0"/>
                    </a:p>
                  </a:txBody>
                  <a:tcPr/>
                </a:tc>
                <a:tc>
                  <a:txBody>
                    <a:bodyPr/>
                    <a:lstStyle/>
                    <a:p>
                      <a:r>
                        <a:rPr lang="en-US" sz="1400" dirty="0" smtClean="0"/>
                        <a:t>4958/0740</a:t>
                      </a:r>
                      <a:endParaRPr lang="en-US" sz="1400" dirty="0"/>
                    </a:p>
                  </a:txBody>
                  <a:tcPr/>
                </a:tc>
                <a:tc>
                  <a:txBody>
                    <a:bodyPr/>
                    <a:lstStyle/>
                    <a:p>
                      <a:r>
                        <a:rPr lang="en-US" sz="1400" dirty="0" smtClean="0"/>
                        <a:t>Optimize chi^2 threshold parameters</a:t>
                      </a:r>
                      <a:r>
                        <a:rPr lang="en-US" sz="1400" baseline="0" dirty="0" smtClean="0"/>
                        <a:t>  to allow higher yield for IR retrieval</a:t>
                      </a:r>
                      <a:endParaRPr lang="en-US" sz="1400" dirty="0"/>
                    </a:p>
                  </a:txBody>
                  <a:tcPr/>
                </a:tc>
                <a:tc>
                  <a:txBody>
                    <a:bodyPr/>
                    <a:lstStyle/>
                    <a:p>
                      <a:r>
                        <a:rPr lang="en-US" sz="1400" dirty="0" smtClean="0"/>
                        <a:t>Approved for Mx7.1</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Algorithm Changes (3/6)</a:t>
            </a:r>
            <a:br>
              <a:rPr lang="en-US" dirty="0" smtClean="0"/>
            </a:br>
            <a:r>
              <a:rPr lang="en-US" dirty="0" smtClean="0"/>
              <a:t>Four “baseline” systems will be discussed</a:t>
            </a:r>
            <a:endParaRPr lang="en-US" dirty="0"/>
          </a:p>
        </p:txBody>
      </p:sp>
      <p:sp>
        <p:nvSpPr>
          <p:cNvPr id="3" name="Content Placeholder 2"/>
          <p:cNvSpPr>
            <a:spLocks noGrp="1"/>
          </p:cNvSpPr>
          <p:nvPr>
            <p:ph idx="1"/>
          </p:nvPr>
        </p:nvSpPr>
        <p:spPr>
          <a:xfrm>
            <a:off x="486696" y="1047144"/>
            <a:ext cx="7860890" cy="3829665"/>
          </a:xfrm>
        </p:spPr>
        <p:txBody>
          <a:bodyPr>
            <a:normAutofit fontScale="92500" lnSpcReduction="10000"/>
          </a:bodyPr>
          <a:lstStyle/>
          <a:p>
            <a:r>
              <a:rPr lang="en-US" dirty="0" smtClean="0"/>
              <a:t>Mx5.3, operational since April 1, 2012</a:t>
            </a:r>
          </a:p>
          <a:p>
            <a:pPr lvl="1"/>
            <a:r>
              <a:rPr lang="en-US" dirty="0" smtClean="0"/>
              <a:t>This is the </a:t>
            </a:r>
            <a:r>
              <a:rPr lang="en-US" i="1" dirty="0" smtClean="0"/>
              <a:t>beta</a:t>
            </a:r>
            <a:r>
              <a:rPr lang="en-US" dirty="0" smtClean="0"/>
              <a:t> maturity system</a:t>
            </a:r>
          </a:p>
          <a:p>
            <a:r>
              <a:rPr lang="en-US" dirty="0" smtClean="0"/>
              <a:t>Mx6.4 (a.k.a. Mx6.3), operational since Oct. 12, 2012</a:t>
            </a:r>
          </a:p>
          <a:p>
            <a:pPr lvl="1"/>
            <a:r>
              <a:rPr lang="en-US" dirty="0" smtClean="0"/>
              <a:t>Added empirical bias corrections for ATMS, updated </a:t>
            </a:r>
            <a:r>
              <a:rPr lang="en-US" dirty="0" err="1" smtClean="0"/>
              <a:t>CrIS</a:t>
            </a:r>
            <a:endParaRPr lang="en-US" dirty="0" smtClean="0"/>
          </a:p>
          <a:p>
            <a:r>
              <a:rPr lang="en-US" dirty="0" smtClean="0"/>
              <a:t>Mx6.6, expected to be operational in Feb. 2012</a:t>
            </a:r>
          </a:p>
          <a:p>
            <a:pPr lvl="1"/>
            <a:r>
              <a:rPr lang="en-US" dirty="0" smtClean="0"/>
              <a:t>Fixed an indexing bug for non-LTE and ozone channels</a:t>
            </a:r>
          </a:p>
          <a:p>
            <a:pPr lvl="1"/>
            <a:r>
              <a:rPr lang="en-US" dirty="0" smtClean="0"/>
              <a:t>Significant improvements in daytime yield (from 4% to 50%)</a:t>
            </a:r>
          </a:p>
          <a:p>
            <a:r>
              <a:rPr lang="en-US" dirty="0" smtClean="0"/>
              <a:t>Mx7.1, expected to be operational in June 2012</a:t>
            </a:r>
          </a:p>
          <a:p>
            <a:pPr lvl="1"/>
            <a:r>
              <a:rPr lang="en-US" dirty="0" smtClean="0"/>
              <a:t>Improvements in both performance and yield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dirty="0"/>
          </a:p>
        </p:txBody>
      </p:sp>
      <p:pic>
        <p:nvPicPr>
          <p:cNvPr id="2050" name="Picture 2" descr="D:\temp\provisional\Picture1.png"/>
          <p:cNvPicPr>
            <a:picLocks noChangeAspect="1" noChangeArrowheads="1"/>
          </p:cNvPicPr>
          <p:nvPr/>
        </p:nvPicPr>
        <p:blipFill>
          <a:blip r:embed="rId2"/>
          <a:srcRect/>
          <a:stretch>
            <a:fillRect/>
          </a:stretch>
        </p:blipFill>
        <p:spPr bwMode="auto">
          <a:xfrm>
            <a:off x="1245183" y="4584765"/>
            <a:ext cx="6241098" cy="216620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266225" y="1164225"/>
          <a:ext cx="4724404" cy="4876800"/>
        </p:xfrm>
        <a:graphic>
          <a:graphicData uri="http://schemas.openxmlformats.org/drawingml/2006/table">
            <a:tbl>
              <a:tblPr firstRow="1" bandRow="1">
                <a:tableStyleId>{5C22544A-7EE6-4342-B048-85BDC9FD1C3A}</a:tableStyleId>
              </a:tblPr>
              <a:tblGrid>
                <a:gridCol w="410818"/>
                <a:gridCol w="342348"/>
                <a:gridCol w="342348"/>
                <a:gridCol w="342348"/>
                <a:gridCol w="342348"/>
                <a:gridCol w="342348"/>
                <a:gridCol w="342348"/>
                <a:gridCol w="342348"/>
                <a:gridCol w="342348"/>
                <a:gridCol w="342348"/>
                <a:gridCol w="410818"/>
                <a:gridCol w="410818"/>
                <a:gridCol w="410818"/>
              </a:tblGrid>
              <a:tr h="224501">
                <a:tc>
                  <a:txBody>
                    <a:bodyPr/>
                    <a:lstStyle/>
                    <a:p>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000" dirty="0" smtClean="0"/>
                        <a:t>a</a:t>
                      </a: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00" dirty="0" smtClean="0"/>
                        <a:t>b</a:t>
                      </a: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00" dirty="0" smtClean="0"/>
                        <a:t>c</a:t>
                      </a: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dirty="0" smtClean="0"/>
                        <a:t>d</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000" dirty="0" smtClean="0"/>
                        <a:t>e</a:t>
                      </a: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00" dirty="0" smtClean="0"/>
                        <a:t>f</a:t>
                      </a: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dirty="0" smtClean="0"/>
                        <a:t>g</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000" dirty="0" smtClean="0"/>
                        <a:t>h</a:t>
                      </a: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00" dirty="0" err="1" smtClean="0"/>
                        <a:t>i</a:t>
                      </a: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000" dirty="0" smtClean="0"/>
                        <a:t>j</a:t>
                      </a: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dirty="0" smtClean="0"/>
                        <a:t>k</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000" dirty="0" smtClean="0"/>
                        <a:t>l</a:t>
                      </a: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4501">
                <a:tc>
                  <a:txBody>
                    <a:bodyPr/>
                    <a:lstStyle/>
                    <a:p>
                      <a:pPr algn="ctr"/>
                      <a:r>
                        <a:rPr lang="en-US" sz="1000" dirty="0" smtClean="0"/>
                        <a:t>E1</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E2</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endParaRPr lang="en-US" sz="1000" dirty="0" smtClean="0"/>
                    </a:p>
                  </a:txBody>
                  <a:tcPr anchor="ctr"/>
                </a:tc>
                <a:tc>
                  <a:txBody>
                    <a:bodyPr/>
                    <a:lstStyle/>
                    <a:p>
                      <a:pPr algn="ctr"/>
                      <a:endParaRPr lang="en-US" sz="1000" dirty="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E3</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endParaRPr lang="en-US" sz="1000" dirty="0">
                        <a:sym typeface="Wingdings"/>
                      </a:endParaRPr>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E4</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dirty="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E5</a:t>
                      </a: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24501">
                <a:tc>
                  <a:txBody>
                    <a:bodyPr/>
                    <a:lstStyle/>
                    <a:p>
                      <a:pPr algn="ctr"/>
                      <a:r>
                        <a:rPr lang="en-US" sz="1000" dirty="0" smtClean="0"/>
                        <a:t>E6</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00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a:p>
                  </a:txBody>
                  <a:tcPr anchor="ctr">
                    <a:lnT w="12700" cap="flat" cmpd="sng" algn="ctr">
                      <a:solidFill>
                        <a:schemeClr val="tx1"/>
                      </a:solidFill>
                      <a:prstDash val="solid"/>
                      <a:round/>
                      <a:headEnd type="none" w="med" len="med"/>
                      <a:tailEnd type="none" w="med" len="med"/>
                    </a:lnT>
                  </a:tcPr>
                </a:tc>
                <a:tc>
                  <a:txBody>
                    <a:bodyPr/>
                    <a:lstStyle/>
                    <a:p>
                      <a:pPr algn="ctr"/>
                      <a:endParaRPr lang="en-US" sz="1000"/>
                    </a:p>
                  </a:txBody>
                  <a:tcPr anchor="ctr">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4501">
                <a:tc>
                  <a:txBody>
                    <a:bodyPr/>
                    <a:lstStyle/>
                    <a:p>
                      <a:pPr algn="ctr"/>
                      <a:r>
                        <a:rPr lang="en-US" sz="1000" dirty="0" smtClean="0"/>
                        <a:t>E7</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E8</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E9</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algn="ctr"/>
                      <a:endParaRPr lang="en-US" sz="100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E10</a:t>
                      </a: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24501">
                <a:tc>
                  <a:txBody>
                    <a:bodyPr/>
                    <a:lstStyle/>
                    <a:p>
                      <a:pPr algn="ctr"/>
                      <a:r>
                        <a:rPr lang="en-US" sz="1000" dirty="0" smtClean="0"/>
                        <a:t>E11</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4501">
                <a:tc>
                  <a:txBody>
                    <a:bodyPr/>
                    <a:lstStyle/>
                    <a:p>
                      <a:pPr algn="ctr"/>
                      <a:r>
                        <a:rPr lang="en-US" sz="1000" dirty="0" smtClean="0"/>
                        <a:t>E12</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algn="ctr"/>
                      <a:endParaRPr lang="en-US" sz="1000" dirty="0"/>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E13</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E14</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a:p>
                  </a:txBody>
                  <a:tcPr anchor="ct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E15</a:t>
                      </a: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24501">
                <a:tc>
                  <a:txBody>
                    <a:bodyPr/>
                    <a:lstStyle/>
                    <a:p>
                      <a:pPr algn="ctr"/>
                      <a:r>
                        <a:rPr lang="en-US" sz="1000" dirty="0" smtClean="0"/>
                        <a:t>E16</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4501">
                <a:tc>
                  <a:txBody>
                    <a:bodyPr/>
                    <a:lstStyle/>
                    <a:p>
                      <a:pPr algn="ctr"/>
                      <a:r>
                        <a:rPr lang="en-US" sz="1000" dirty="0" smtClean="0"/>
                        <a:t>E17</a:t>
                      </a: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L w="12700" cap="flat" cmpd="sng" algn="ctr">
                      <a:solidFill>
                        <a:schemeClr val="tx1"/>
                      </a:solidFill>
                      <a:prstDash val="solid"/>
                      <a:round/>
                      <a:headEnd type="none" w="med" len="med"/>
                      <a:tailEnd type="none" w="med" len="med"/>
                    </a:lnL>
                  </a:tcPr>
                </a:tc>
                <a:tc>
                  <a:txBody>
                    <a:bodyPr/>
                    <a:lstStyle/>
                    <a:p>
                      <a:pPr algn="ct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R w="12700" cap="flat" cmpd="sng" algn="ctr">
                      <a:solidFill>
                        <a:schemeClr val="tx1"/>
                      </a:solidFill>
                      <a:prstDash val="solid"/>
                      <a:round/>
                      <a:headEnd type="none" w="med" len="med"/>
                      <a:tailEnd type="none" w="med" len="med"/>
                    </a:lnR>
                  </a:tcPr>
                </a:tc>
                <a:tc>
                  <a:txBody>
                    <a:bodyPr/>
                    <a:lstStyle/>
                    <a:p>
                      <a:pPr algn="ctr"/>
                      <a:endParaRPr lang="en-US" sz="10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tcPr>
                </a:tc>
              </a:tr>
              <a:tr h="224501">
                <a:tc>
                  <a:txBody>
                    <a:bodyPr/>
                    <a:lstStyle/>
                    <a:p>
                      <a:pPr algn="ctr"/>
                      <a:r>
                        <a:rPr lang="en-US" sz="1000" dirty="0" smtClean="0"/>
                        <a:t>E18</a:t>
                      </a:r>
                      <a:endParaRPr lang="en-US"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ym typeface="Wingdings"/>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24501">
                <a:tc>
                  <a:txBody>
                    <a:bodyPr/>
                    <a:lstStyle/>
                    <a:p>
                      <a:pPr algn="ctr"/>
                      <a:r>
                        <a:rPr lang="en-US" sz="1000" dirty="0" smtClean="0"/>
                        <a:t>E19</a:t>
                      </a:r>
                      <a:endParaRPr 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5143025" y="960725"/>
            <a:ext cx="3595869" cy="5047536"/>
          </a:xfrm>
          <a:prstGeom prst="rect">
            <a:avLst/>
          </a:prstGeom>
          <a:noFill/>
        </p:spPr>
        <p:txBody>
          <a:bodyPr wrap="square" rtlCol="0">
            <a:spAutoFit/>
          </a:bodyPr>
          <a:lstStyle/>
          <a:p>
            <a:pPr algn="ctr"/>
            <a:r>
              <a:rPr lang="en-US" sz="1400" dirty="0" smtClean="0"/>
              <a:t>List of Changes</a:t>
            </a:r>
          </a:p>
          <a:p>
            <a:endParaRPr lang="en-US" sz="1400" dirty="0" smtClean="0"/>
          </a:p>
          <a:p>
            <a:r>
              <a:rPr lang="en-US" sz="1400" dirty="0" smtClean="0"/>
              <a:t>Changes made in MX6.4 (E5 is baseline):</a:t>
            </a:r>
          </a:p>
          <a:p>
            <a:pPr marL="342900" indent="-342900">
              <a:buAutoNum type="alphaLcParenR"/>
            </a:pPr>
            <a:r>
              <a:rPr lang="en-US" sz="1400" dirty="0" smtClean="0"/>
              <a:t>MW Bias File</a:t>
            </a:r>
          </a:p>
          <a:p>
            <a:pPr marL="342900" indent="-342900">
              <a:buAutoNum type="alphaLcParenR"/>
            </a:pPr>
            <a:r>
              <a:rPr lang="en-US" sz="1400" dirty="0" smtClean="0"/>
              <a:t>IR Bias File</a:t>
            </a:r>
          </a:p>
          <a:p>
            <a:pPr marL="342900" indent="-342900">
              <a:buAutoNum type="alphaLcParenR"/>
            </a:pPr>
            <a:r>
              <a:rPr lang="en-US" sz="1400" dirty="0" smtClean="0"/>
              <a:t>CLIM-LUT File</a:t>
            </a:r>
          </a:p>
          <a:p>
            <a:pPr marL="342900" indent="-342900">
              <a:buAutoNum type="alphaLcParenR"/>
            </a:pPr>
            <a:endParaRPr lang="en-US" sz="1400" dirty="0" smtClean="0"/>
          </a:p>
          <a:p>
            <a:pPr marL="342900" indent="-342900"/>
            <a:r>
              <a:rPr lang="en-US" sz="1400" dirty="0" smtClean="0"/>
              <a:t>Changes in Mx6.6 (E10 is baseline):</a:t>
            </a:r>
          </a:p>
          <a:p>
            <a:pPr marL="342900" indent="-342900"/>
            <a:r>
              <a:rPr lang="en-US" sz="1400" dirty="0" smtClean="0"/>
              <a:t>d) non-LTE issue (main program)</a:t>
            </a:r>
          </a:p>
          <a:p>
            <a:pPr marL="342900" indent="-342900"/>
            <a:r>
              <a:rPr lang="en-US" sz="1400" dirty="0" smtClean="0"/>
              <a:t>e) Indexing issue (ozone)</a:t>
            </a:r>
          </a:p>
          <a:p>
            <a:pPr marL="342900" indent="-342900"/>
            <a:endParaRPr lang="en-US" sz="1400" dirty="0" smtClean="0"/>
          </a:p>
          <a:p>
            <a:pPr marL="342900" indent="-342900"/>
            <a:r>
              <a:rPr lang="en-US" sz="1400" dirty="0" smtClean="0"/>
              <a:t>Changes proposed for </a:t>
            </a:r>
            <a:r>
              <a:rPr lang="en-US" sz="1400" dirty="0" err="1" smtClean="0"/>
              <a:t>Mx</a:t>
            </a:r>
            <a:r>
              <a:rPr lang="en-US" sz="1400" dirty="0" smtClean="0"/>
              <a:t> 7.1 (E19 is baseline)</a:t>
            </a:r>
          </a:p>
          <a:p>
            <a:pPr marL="342900" indent="-342900"/>
            <a:r>
              <a:rPr lang="en-US" sz="1400" dirty="0" smtClean="0"/>
              <a:t>f) Fix to SPLF (using </a:t>
            </a:r>
            <a:r>
              <a:rPr lang="en-US" sz="1400" dirty="0" err="1" smtClean="0"/>
              <a:t>Xiaozhen’s</a:t>
            </a:r>
            <a:r>
              <a:rPr lang="en-US" sz="1400" dirty="0" smtClean="0"/>
              <a:t> SPLF as proxy)</a:t>
            </a:r>
          </a:p>
          <a:p>
            <a:pPr marL="342900" indent="-342900"/>
            <a:endParaRPr lang="en-US" sz="1400" dirty="0"/>
          </a:p>
          <a:p>
            <a:pPr marL="342900" indent="-342900"/>
            <a:r>
              <a:rPr lang="en-US" sz="1400" dirty="0" smtClean="0"/>
              <a:t>DR Submissions for code:</a:t>
            </a:r>
          </a:p>
          <a:p>
            <a:pPr marL="342900" indent="-342900"/>
            <a:r>
              <a:rPr lang="en-US" sz="1400" dirty="0" smtClean="0"/>
              <a:t>g) </a:t>
            </a:r>
            <a:r>
              <a:rPr lang="en-US" sz="1400" dirty="0" err="1" smtClean="0"/>
              <a:t>Rtmerror</a:t>
            </a:r>
            <a:r>
              <a:rPr lang="en-US" sz="1400" dirty="0" smtClean="0"/>
              <a:t> bug (fix calculation of IR noise)</a:t>
            </a:r>
          </a:p>
          <a:p>
            <a:pPr marL="342900" indent="-342900"/>
            <a:r>
              <a:rPr lang="en-US" sz="1400" dirty="0" smtClean="0"/>
              <a:t>h) Turn off stratification</a:t>
            </a:r>
          </a:p>
          <a:p>
            <a:pPr marL="400050" indent="-400050"/>
            <a:r>
              <a:rPr lang="en-US" sz="1400" dirty="0" smtClean="0"/>
              <a:t>i) Change warm ocean constraint</a:t>
            </a:r>
          </a:p>
          <a:p>
            <a:pPr marL="400050" indent="-400050"/>
            <a:r>
              <a:rPr lang="en-US" sz="1400" dirty="0" smtClean="0"/>
              <a:t>j) Loosen </a:t>
            </a:r>
            <a:r>
              <a:rPr lang="en-US" sz="1400" dirty="0" err="1" smtClean="0"/>
              <a:t>Tskin-Tair</a:t>
            </a:r>
            <a:r>
              <a:rPr lang="en-US" sz="1400" dirty="0" smtClean="0"/>
              <a:t> constraint over land</a:t>
            </a:r>
          </a:p>
          <a:p>
            <a:pPr marL="400050" indent="-400050"/>
            <a:endParaRPr lang="en-US" sz="1400" dirty="0"/>
          </a:p>
          <a:p>
            <a:pPr marL="400050" indent="-400050"/>
            <a:r>
              <a:rPr lang="en-US" sz="1400" dirty="0" smtClean="0"/>
              <a:t>New LUTs:</a:t>
            </a:r>
          </a:p>
          <a:p>
            <a:pPr marL="400050" indent="-400050"/>
            <a:r>
              <a:rPr lang="en-US" sz="1400" dirty="0" smtClean="0"/>
              <a:t>k) New IR-NOISE-LUT file.</a:t>
            </a:r>
          </a:p>
          <a:p>
            <a:pPr marL="400050" indent="-400050"/>
            <a:r>
              <a:rPr lang="en-US" sz="1400" dirty="0" smtClean="0"/>
              <a:t>l) New IR-ATM-NOISE file.</a:t>
            </a:r>
          </a:p>
        </p:txBody>
      </p:sp>
      <p:sp>
        <p:nvSpPr>
          <p:cNvPr id="7" name="TextBox 6"/>
          <p:cNvSpPr txBox="1"/>
          <p:nvPr/>
        </p:nvSpPr>
        <p:spPr>
          <a:xfrm>
            <a:off x="598025" y="6167375"/>
            <a:ext cx="8077200" cy="646331"/>
          </a:xfrm>
          <a:prstGeom prst="rect">
            <a:avLst/>
          </a:prstGeom>
          <a:noFill/>
        </p:spPr>
        <p:txBody>
          <a:bodyPr wrap="square" rtlCol="0">
            <a:spAutoFit/>
          </a:bodyPr>
          <a:lstStyle/>
          <a:p>
            <a:r>
              <a:rPr lang="en-US" dirty="0" smtClean="0"/>
              <a:t>Note: h) and </a:t>
            </a:r>
            <a:r>
              <a:rPr lang="en-US" dirty="0" err="1" smtClean="0"/>
              <a:t>i</a:t>
            </a:r>
            <a:r>
              <a:rPr lang="en-US" dirty="0" smtClean="0"/>
              <a:t>) are two options for the same fix.  (</a:t>
            </a:r>
            <a:r>
              <a:rPr lang="en-US" dirty="0" err="1" smtClean="0"/>
              <a:t>i</a:t>
            </a:r>
            <a:r>
              <a:rPr lang="en-US" dirty="0" smtClean="0"/>
              <a:t>) is the primary fix</a:t>
            </a:r>
          </a:p>
          <a:p>
            <a:r>
              <a:rPr lang="en-US" dirty="0" smtClean="0"/>
              <a:t>NOTE: we are now up to E33 with many inter-combinations being  tested.</a:t>
            </a:r>
            <a:endParaRPr lang="en-US" dirty="0"/>
          </a:p>
        </p:txBody>
      </p:sp>
      <p:sp>
        <p:nvSpPr>
          <p:cNvPr id="8" name="Title 1"/>
          <p:cNvSpPr>
            <a:spLocks noGrp="1"/>
          </p:cNvSpPr>
          <p:nvPr>
            <p:ph type="title"/>
          </p:nvPr>
        </p:nvSpPr>
        <p:spPr>
          <a:xfrm>
            <a:off x="457200" y="0"/>
            <a:ext cx="8229600" cy="822960"/>
          </a:xfrm>
        </p:spPr>
        <p:txBody>
          <a:bodyPr>
            <a:normAutofit fontScale="90000"/>
          </a:bodyPr>
          <a:lstStyle/>
          <a:p>
            <a:r>
              <a:rPr lang="en-US" dirty="0" smtClean="0"/>
              <a:t>History of Algorithm Changes (4/6)</a:t>
            </a:r>
            <a:br>
              <a:rPr lang="en-US" dirty="0" smtClean="0"/>
            </a:br>
            <a:r>
              <a:rPr lang="en-US" dirty="0" smtClean="0"/>
              <a:t>Example of how we test changes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Grp="1"/>
          </p:cNvGraphicFramePr>
          <p:nvPr/>
        </p:nvGraphicFramePr>
        <p:xfrm>
          <a:off x="5660020" y="3912242"/>
          <a:ext cx="3321928" cy="2789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3"/>
          <p:cNvGraphicFramePr>
            <a:graphicFrameLocks/>
          </p:cNvGraphicFramePr>
          <p:nvPr/>
        </p:nvGraphicFramePr>
        <p:xfrm>
          <a:off x="3194613" y="2743265"/>
          <a:ext cx="5787335" cy="914400"/>
        </p:xfrm>
        <a:graphic>
          <a:graphicData uri="http://schemas.openxmlformats.org/drawingml/2006/table">
            <a:tbl>
              <a:tblPr firstRow="1" bandRow="1">
                <a:tableStyleId>{5C22544A-7EE6-4342-B048-85BDC9FD1C3A}</a:tableStyleId>
              </a:tblPr>
              <a:tblGrid>
                <a:gridCol w="525624"/>
                <a:gridCol w="274047"/>
                <a:gridCol w="767336"/>
                <a:gridCol w="767331"/>
                <a:gridCol w="219238"/>
                <a:gridCol w="822142"/>
                <a:gridCol w="822142"/>
                <a:gridCol w="822142"/>
                <a:gridCol w="767333"/>
              </a:tblGrid>
              <a:tr h="193297">
                <a:tc>
                  <a:txBody>
                    <a:bodyPr/>
                    <a:lstStyle/>
                    <a:p>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dirty="0" smtClean="0"/>
                        <a:t>Temp.</a:t>
                      </a:r>
                      <a:r>
                        <a:rPr lang="en-US" sz="900" baseline="0" dirty="0" smtClean="0"/>
                        <a:t> Bias</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900" dirty="0" smtClean="0"/>
                        <a:t>WV Bias</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900" dirty="0" smtClean="0"/>
                        <a:t>QC(1)</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dirty="0" smtClean="0"/>
                        <a:t>QC(4)</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smtClean="0"/>
                        <a:t>QC(5)</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smtClean="0"/>
                        <a:t>QC(1&amp;4)</a:t>
                      </a: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3297">
                <a:tc>
                  <a:txBody>
                    <a:bodyPr/>
                    <a:lstStyle/>
                    <a:p>
                      <a:pPr algn="ctr"/>
                      <a:r>
                        <a:rPr lang="en-US" sz="900" dirty="0" smtClean="0"/>
                        <a:t>E1</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dirty="0" smtClean="0">
                          <a:solidFill>
                            <a:schemeClr val="tx1"/>
                          </a:solidFill>
                        </a:rPr>
                        <a:t>1.55</a:t>
                      </a:r>
                      <a:r>
                        <a:rPr lang="en-US" sz="900" baseline="0" dirty="0" smtClean="0">
                          <a:solidFill>
                            <a:schemeClr val="tx1"/>
                          </a:solidFill>
                        </a:rPr>
                        <a:t> K</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900" dirty="0" smtClean="0">
                          <a:solidFill>
                            <a:schemeClr val="tx1"/>
                          </a:solidFill>
                        </a:rPr>
                        <a:t>30.05%</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solidFill>
                            <a:schemeClr val="tx1"/>
                          </a:solidFill>
                        </a:rPr>
                        <a:t>44.36%</a:t>
                      </a: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dirty="0" smtClean="0">
                          <a:solidFill>
                            <a:schemeClr val="tx1"/>
                          </a:solidFill>
                        </a:rPr>
                        <a:t>5.23%</a:t>
                      </a:r>
                      <a:endParaRPr lang="en-US" sz="9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900" dirty="0" smtClean="0">
                          <a:solidFill>
                            <a:schemeClr val="tx1"/>
                          </a:solidFill>
                        </a:rPr>
                        <a:t>68.08%</a:t>
                      </a:r>
                      <a:endParaRPr lang="en-US" sz="90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900" dirty="0" smtClean="0">
                          <a:solidFill>
                            <a:schemeClr val="tx1"/>
                          </a:solidFill>
                        </a:rPr>
                        <a:t>4.03%</a:t>
                      </a:r>
                      <a:endParaRPr lang="en-US" sz="90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93297">
                <a:tc>
                  <a:txBody>
                    <a:bodyPr/>
                    <a:lstStyle/>
                    <a:p>
                      <a:pPr algn="ctr"/>
                      <a:r>
                        <a:rPr lang="en-US" sz="900" dirty="0" smtClean="0"/>
                        <a:t>E5</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b="0" dirty="0" smtClean="0">
                          <a:solidFill>
                            <a:srgbClr val="0070C0"/>
                          </a:solidFill>
                        </a:rPr>
                        <a:t>1.31 K</a:t>
                      </a:r>
                      <a:endParaRPr lang="en-US" sz="900" b="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C00000"/>
                          </a:solidFill>
                        </a:rPr>
                        <a:t>30.39%</a:t>
                      </a:r>
                      <a:endParaRPr lang="en-US" sz="9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solidFill>
                            <a:srgbClr val="0070C0"/>
                          </a:solidFill>
                        </a:rPr>
                        <a:t>63.09%</a:t>
                      </a:r>
                      <a:endParaRPr lang="en-US" sz="900" dirty="0">
                        <a:solidFill>
                          <a:srgbClr val="0070C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0070C0"/>
                          </a:solidFill>
                        </a:rPr>
                        <a:t>30.02%</a:t>
                      </a:r>
                      <a:endParaRPr lang="en-US" sz="900" dirty="0">
                        <a:solidFill>
                          <a:srgbClr val="0070C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0070C0"/>
                          </a:solidFill>
                        </a:rPr>
                        <a:t>87.10%</a:t>
                      </a:r>
                      <a:endParaRPr lang="en-US" sz="900" dirty="0">
                        <a:solidFill>
                          <a:srgbClr val="0070C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0070C0"/>
                          </a:solidFill>
                        </a:rPr>
                        <a:t>22.06%</a:t>
                      </a:r>
                      <a:endParaRPr lang="en-US" sz="900" dirty="0">
                        <a:solidFill>
                          <a:srgbClr val="0070C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297">
                <a:tc>
                  <a:txBody>
                    <a:bodyPr/>
                    <a:lstStyle/>
                    <a:p>
                      <a:pPr algn="ctr"/>
                      <a:r>
                        <a:rPr lang="en-US" sz="900" dirty="0" smtClean="0"/>
                        <a:t>E19</a:t>
                      </a: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smtClean="0">
                          <a:solidFill>
                            <a:srgbClr val="C00000"/>
                          </a:solidFill>
                        </a:rPr>
                        <a:t>1.25 K</a:t>
                      </a:r>
                      <a:endParaRPr lang="en-US" sz="9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C00000"/>
                          </a:solidFill>
                        </a:rPr>
                        <a:t>33.88%</a:t>
                      </a:r>
                      <a:endParaRPr lang="en-US" sz="90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dirty="0" smtClean="0">
                          <a:solidFill>
                            <a:srgbClr val="C00000"/>
                          </a:solidFill>
                        </a:rPr>
                        <a:t>43.36%</a:t>
                      </a:r>
                      <a:endParaRPr lang="en-US" sz="900" dirty="0">
                        <a:solidFill>
                          <a:srgbClr val="C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C00000"/>
                          </a:solidFill>
                        </a:rPr>
                        <a:t>24.63%</a:t>
                      </a:r>
                      <a:endParaRPr lang="en-US" sz="900" dirty="0">
                        <a:solidFill>
                          <a:srgbClr val="C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0070C0"/>
                          </a:solidFill>
                        </a:rPr>
                        <a:t>89.13%</a:t>
                      </a:r>
                      <a:endParaRPr lang="en-US" sz="900" dirty="0">
                        <a:solidFill>
                          <a:srgbClr val="0070C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dirty="0" smtClean="0">
                          <a:solidFill>
                            <a:srgbClr val="C00000"/>
                          </a:solidFill>
                        </a:rPr>
                        <a:t>13.60%</a:t>
                      </a:r>
                      <a:endParaRPr lang="en-US" sz="90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3136743" y="3935398"/>
            <a:ext cx="2650602" cy="2031325"/>
          </a:xfrm>
          <a:prstGeom prst="rect">
            <a:avLst/>
          </a:prstGeom>
          <a:noFill/>
        </p:spPr>
        <p:txBody>
          <a:bodyPr wrap="square" rtlCol="0">
            <a:spAutoFit/>
          </a:bodyPr>
          <a:lstStyle/>
          <a:p>
            <a:pPr algn="ctr"/>
            <a:r>
              <a:rPr lang="en-US" dirty="0" smtClean="0"/>
              <a:t>List of Changes</a:t>
            </a:r>
          </a:p>
          <a:p>
            <a:pPr>
              <a:buFont typeface="Arial" pitchFamily="34" charset="0"/>
              <a:buChar char="•"/>
            </a:pPr>
            <a:endParaRPr lang="en-US" dirty="0" smtClean="0"/>
          </a:p>
          <a:p>
            <a:pPr marL="342900" indent="-342900">
              <a:buFont typeface="Arial" pitchFamily="34" charset="0"/>
              <a:buChar char="•"/>
            </a:pPr>
            <a:r>
              <a:rPr lang="en-US" dirty="0" smtClean="0"/>
              <a:t>E1: Mimics Mx5.3</a:t>
            </a:r>
          </a:p>
          <a:p>
            <a:pPr marL="342900" indent="-342900">
              <a:buFont typeface="Arial" pitchFamily="34" charset="0"/>
              <a:buChar char="•"/>
            </a:pPr>
            <a:r>
              <a:rPr lang="en-US" dirty="0" smtClean="0"/>
              <a:t>E5: Mimics MX6.4 (bias and </a:t>
            </a:r>
            <a:r>
              <a:rPr lang="en-US" dirty="0" err="1" smtClean="0"/>
              <a:t>clim</a:t>
            </a:r>
            <a:r>
              <a:rPr lang="en-US" dirty="0" smtClean="0"/>
              <a:t> files)</a:t>
            </a:r>
          </a:p>
          <a:p>
            <a:pPr marL="342900" indent="-342900">
              <a:buFont typeface="Arial" pitchFamily="34" charset="0"/>
              <a:buChar char="•"/>
            </a:pPr>
            <a:r>
              <a:rPr lang="en-US" dirty="0" smtClean="0"/>
              <a:t>E19: Mimics candidate Mx7.1 (code + LUTs)</a:t>
            </a:r>
          </a:p>
        </p:txBody>
      </p:sp>
      <p:pic>
        <p:nvPicPr>
          <p:cNvPr id="11" name="Picture 2"/>
          <p:cNvPicPr>
            <a:picLocks noChangeAspect="1" noChangeArrowheads="1"/>
          </p:cNvPicPr>
          <p:nvPr/>
        </p:nvPicPr>
        <p:blipFill>
          <a:blip r:embed="rId3" cstate="print"/>
          <a:srcRect/>
          <a:stretch>
            <a:fillRect/>
          </a:stretch>
        </p:blipFill>
        <p:spPr bwMode="auto">
          <a:xfrm>
            <a:off x="6830695" y="5486413"/>
            <a:ext cx="776457" cy="978037"/>
          </a:xfrm>
          <a:prstGeom prst="rect">
            <a:avLst/>
          </a:prstGeom>
          <a:noFill/>
          <a:ln w="9525">
            <a:noFill/>
            <a:miter lim="800000"/>
            <a:headEnd/>
            <a:tailEnd/>
          </a:ln>
        </p:spPr>
      </p:pic>
      <p:sp>
        <p:nvSpPr>
          <p:cNvPr id="6" name="Title 1"/>
          <p:cNvSpPr>
            <a:spLocks noGrp="1"/>
          </p:cNvSpPr>
          <p:nvPr>
            <p:ph type="title"/>
          </p:nvPr>
        </p:nvSpPr>
        <p:spPr>
          <a:xfrm>
            <a:off x="457200" y="0"/>
            <a:ext cx="8229600" cy="822960"/>
          </a:xfrm>
        </p:spPr>
        <p:txBody>
          <a:bodyPr>
            <a:normAutofit fontScale="90000"/>
          </a:bodyPr>
          <a:lstStyle/>
          <a:p>
            <a:r>
              <a:rPr lang="en-US" dirty="0" smtClean="0"/>
              <a:t>History of Algorithm Changes (5/6)</a:t>
            </a:r>
            <a:br>
              <a:rPr lang="en-US" dirty="0" smtClean="0"/>
            </a:br>
            <a:r>
              <a:rPr lang="en-US" dirty="0" smtClean="0"/>
              <a:t>How changes are packaged to DPA/DPE</a:t>
            </a:r>
            <a:endParaRPr lang="en-US" dirty="0"/>
          </a:p>
        </p:txBody>
      </p:sp>
      <p:sp>
        <p:nvSpPr>
          <p:cNvPr id="7" name="TextBox 6"/>
          <p:cNvSpPr txBox="1"/>
          <p:nvPr/>
        </p:nvSpPr>
        <p:spPr>
          <a:xfrm>
            <a:off x="104175" y="1030144"/>
            <a:ext cx="8912498" cy="1754326"/>
          </a:xfrm>
          <a:prstGeom prst="rect">
            <a:avLst/>
          </a:prstGeom>
          <a:noFill/>
        </p:spPr>
        <p:txBody>
          <a:bodyPr wrap="square" rtlCol="0">
            <a:spAutoFit/>
          </a:bodyPr>
          <a:lstStyle/>
          <a:p>
            <a:pPr marL="342900" indent="-342900">
              <a:buFont typeface="+mj-lt"/>
              <a:buAutoNum type="arabicPeriod"/>
            </a:pPr>
            <a:r>
              <a:rPr lang="en-US" dirty="0" smtClean="0"/>
              <a:t>During </a:t>
            </a:r>
            <a:r>
              <a:rPr lang="en-US" dirty="0" err="1" smtClean="0"/>
              <a:t>telecons</a:t>
            </a:r>
            <a:r>
              <a:rPr lang="en-US" dirty="0" smtClean="0"/>
              <a:t> and e-mails the potential problems are identified by the algorithm team (mostly NGAS, </a:t>
            </a:r>
            <a:r>
              <a:rPr lang="en-US" dirty="0" err="1" smtClean="0"/>
              <a:t>LaRC</a:t>
            </a:r>
            <a:r>
              <a:rPr lang="en-US" dirty="0" smtClean="0"/>
              <a:t> and sounder PEATE members) and potential solutions are discussed.</a:t>
            </a:r>
          </a:p>
          <a:p>
            <a:pPr marL="342900" indent="-342900">
              <a:buFont typeface="+mj-lt"/>
              <a:buAutoNum type="arabicPeriod"/>
            </a:pPr>
            <a:r>
              <a:rPr lang="en-US" dirty="0" smtClean="0"/>
              <a:t>Algorithm lead submits DRs based on a consensus of the problem.</a:t>
            </a:r>
          </a:p>
          <a:p>
            <a:pPr marL="342900" indent="-342900">
              <a:buFont typeface="+mj-lt"/>
              <a:buAutoNum type="arabicPeriod"/>
            </a:pPr>
            <a:r>
              <a:rPr lang="en-US" dirty="0" smtClean="0"/>
              <a:t>STAR coordinates the analysis with significant contributions from the entire algorithm and validation team and decides on the best course of action as well as evaluate the interaction between proposed changes – package is then submitted to STAR AIT group.</a:t>
            </a:r>
          </a:p>
        </p:txBody>
      </p:sp>
      <p:sp>
        <p:nvSpPr>
          <p:cNvPr id="8" name="TextBox 7"/>
          <p:cNvSpPr txBox="1"/>
          <p:nvPr/>
        </p:nvSpPr>
        <p:spPr>
          <a:xfrm>
            <a:off x="295150" y="3148314"/>
            <a:ext cx="2413322" cy="2031325"/>
          </a:xfrm>
          <a:prstGeom prst="rect">
            <a:avLst/>
          </a:prstGeom>
          <a:noFill/>
        </p:spPr>
        <p:txBody>
          <a:bodyPr wrap="square" rtlCol="0">
            <a:spAutoFit/>
          </a:bodyPr>
          <a:lstStyle/>
          <a:p>
            <a:r>
              <a:rPr lang="en-US" dirty="0" smtClean="0"/>
              <a:t>Example at right is an example of the metrics used and a sample of one plot used to decide what baseline systems should be proposed to the AERB.</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335681" y="1006992"/>
          <a:ext cx="8542108" cy="5675100"/>
        </p:xfrm>
        <a:graphic>
          <a:graphicData uri="http://schemas.openxmlformats.org/drawingml/2006/table">
            <a:tbl>
              <a:tblPr firstRow="1" bandRow="1">
                <a:tableStyleId>{5C22544A-7EE6-4342-B048-85BDC9FD1C3A}</a:tableStyleId>
              </a:tblPr>
              <a:tblGrid>
                <a:gridCol w="388279"/>
                <a:gridCol w="323564"/>
                <a:gridCol w="323564"/>
                <a:gridCol w="323564"/>
                <a:gridCol w="323564"/>
                <a:gridCol w="323564"/>
                <a:gridCol w="323564"/>
                <a:gridCol w="323564"/>
                <a:gridCol w="323564"/>
                <a:gridCol w="323564"/>
                <a:gridCol w="388279"/>
                <a:gridCol w="388279"/>
                <a:gridCol w="388279"/>
                <a:gridCol w="258852"/>
                <a:gridCol w="1255435"/>
                <a:gridCol w="1281317"/>
                <a:gridCol w="1281312"/>
              </a:tblGrid>
              <a:tr h="322036">
                <a:tc>
                  <a:txBody>
                    <a:bodyPr/>
                    <a:lstStyle/>
                    <a:p>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dirty="0" smtClean="0"/>
                        <a:t>a</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smtClean="0"/>
                        <a:t>b</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smtClean="0"/>
                        <a:t>c</a:t>
                      </a: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900" dirty="0" smtClean="0"/>
                        <a:t>d</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dirty="0" smtClean="0"/>
                        <a:t>e</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smtClean="0"/>
                        <a:t>f</a:t>
                      </a: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900" dirty="0" smtClean="0"/>
                        <a:t>g</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dirty="0" smtClean="0"/>
                        <a:t>h</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err="1" smtClean="0"/>
                        <a:t>i</a:t>
                      </a: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dirty="0" smtClean="0"/>
                        <a:t>j</a:t>
                      </a: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900" dirty="0" smtClean="0"/>
                        <a:t>k</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dirty="0" smtClean="0"/>
                        <a:t>l</a:t>
                      </a: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t>QC Improvement</a:t>
                      </a:r>
                      <a:endParaRPr lang="en-US" sz="900" b="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0" dirty="0" smtClean="0"/>
                        <a:t>Temperature Improvement</a:t>
                      </a:r>
                      <a:endParaRPr lang="en-US" sz="900" b="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b="0" dirty="0" smtClean="0"/>
                        <a:t>Water Vapor Improvement</a:t>
                      </a:r>
                      <a:endParaRPr lang="en-US" sz="900" b="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2948">
                <a:tc>
                  <a:txBody>
                    <a:bodyPr/>
                    <a:lstStyle/>
                    <a:p>
                      <a:pPr algn="ctr"/>
                      <a:r>
                        <a:rPr lang="en-US" sz="900" dirty="0" smtClean="0"/>
                        <a:t>E1</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a:p>
                  </a:txBody>
                  <a:tcPr anchor="ctr">
                    <a:lnL w="12700" cap="flat" cmpd="sng" algn="ctr">
                      <a:solidFill>
                        <a:schemeClr val="tx1"/>
                      </a:solidFill>
                      <a:prstDash val="solid"/>
                      <a:round/>
                      <a:headEnd type="none" w="med" len="med"/>
                      <a:tailEnd type="none" w="med" len="med"/>
                    </a:lnL>
                  </a:tcPr>
                </a:tc>
                <a:tc>
                  <a:txBody>
                    <a:bodyPr/>
                    <a:lstStyle/>
                    <a:p>
                      <a:pPr algn="ctr"/>
                      <a:endParaRPr lang="en-US" sz="90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a:p>
                  </a:txBody>
                  <a:tcPr anchor="ctr">
                    <a:lnL w="12700" cap="flat" cmpd="sng" algn="ctr">
                      <a:solidFill>
                        <a:schemeClr val="tx1"/>
                      </a:solidFill>
                      <a:prstDash val="solid"/>
                      <a:round/>
                      <a:headEnd type="none" w="med" len="med"/>
                      <a:tailEnd type="none" w="med" len="med"/>
                    </a:lnL>
                  </a:tcPr>
                </a:tc>
                <a:tc>
                  <a:txBody>
                    <a:bodyPr/>
                    <a:lstStyle/>
                    <a:p>
                      <a:pPr algn="ctr"/>
                      <a:endParaRPr lang="en-US" sz="900"/>
                    </a:p>
                  </a:txBody>
                  <a:tcPr anchor="ct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chemeClr val="tx1"/>
                          </a:solidFill>
                        </a:rPr>
                        <a:t>N/A</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chemeClr val="tx1"/>
                          </a:solidFill>
                        </a:rPr>
                        <a:t>N/A</a:t>
                      </a:r>
                      <a:endParaRPr lang="en-US" sz="900" b="0" dirty="0">
                        <a:solidFill>
                          <a:schemeClr val="tx1"/>
                        </a:solidFill>
                      </a:endParaRPr>
                    </a:p>
                  </a:txBody>
                  <a:tcPr anchor="ctr"/>
                </a:tc>
                <a:tc>
                  <a:txBody>
                    <a:bodyPr/>
                    <a:lstStyle/>
                    <a:p>
                      <a:pPr algn="ctr"/>
                      <a:r>
                        <a:rPr lang="en-US" sz="900" b="0" dirty="0" smtClean="0">
                          <a:solidFill>
                            <a:schemeClr val="tx1"/>
                          </a:solidFill>
                        </a:rPr>
                        <a:t>N/A</a:t>
                      </a:r>
                      <a:endParaRPr lang="en-US" sz="900" b="0" dirty="0">
                        <a:solidFill>
                          <a:schemeClr val="tx1"/>
                        </a:solidFill>
                      </a:endParaRPr>
                    </a:p>
                  </a:txBody>
                  <a:tcPr anchor="ctr">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E2</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endParaRPr lang="en-US" sz="900" dirty="0" smtClean="0"/>
                    </a:p>
                  </a:txBody>
                  <a:tcPr anchor="ct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a:p>
                  </a:txBody>
                  <a:tcPr anchor="ctr">
                    <a:lnL w="12700" cap="flat" cmpd="sng" algn="ctr">
                      <a:solidFill>
                        <a:schemeClr val="tx1"/>
                      </a:solidFill>
                      <a:prstDash val="solid"/>
                      <a:round/>
                      <a:headEnd type="none" w="med" len="med"/>
                      <a:tailEnd type="none" w="med" len="med"/>
                    </a:lnL>
                  </a:tcPr>
                </a:tc>
                <a:tc>
                  <a:txBody>
                    <a:bodyPr/>
                    <a:lstStyle/>
                    <a:p>
                      <a:pPr algn="ctr"/>
                      <a:endParaRPr lang="en-US" sz="900"/>
                    </a:p>
                  </a:txBody>
                  <a:tcPr anchor="ctr"/>
                </a:tc>
                <a:tc>
                  <a:txBody>
                    <a:bodyPr/>
                    <a:lstStyle/>
                    <a:p>
                      <a:pPr algn="ctr"/>
                      <a:endParaRPr lang="en-US" sz="90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C00000"/>
                          </a:solidFill>
                        </a:rPr>
                        <a:t>Worse</a:t>
                      </a:r>
                      <a:endParaRPr lang="en-US" sz="900" b="0" dirty="0">
                        <a:solidFill>
                          <a:srgbClr val="C0000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C00000"/>
                          </a:solidFill>
                        </a:rPr>
                        <a:t>Worse</a:t>
                      </a:r>
                      <a:endParaRPr lang="en-US" sz="900" b="0" dirty="0">
                        <a:solidFill>
                          <a:srgbClr val="C00000"/>
                        </a:solidFill>
                      </a:endParaRPr>
                    </a:p>
                  </a:txBody>
                  <a:tcPr anchor="ct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tcPr>
                </a:tc>
              </a:tr>
              <a:tr h="322036">
                <a:tc>
                  <a:txBody>
                    <a:bodyPr/>
                    <a:lstStyle/>
                    <a:p>
                      <a:pPr algn="ctr"/>
                      <a:r>
                        <a:rPr lang="en-US" sz="900" dirty="0" smtClean="0"/>
                        <a:t>E3</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endParaRPr lang="en-US" sz="900" dirty="0">
                        <a:sym typeface="Wingdings"/>
                      </a:endParaRPr>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p>
                    <a:p>
                      <a:pPr algn="ctr"/>
                      <a:r>
                        <a:rPr lang="en-US" sz="900" b="0" dirty="0" smtClean="0">
                          <a:solidFill>
                            <a:schemeClr val="tx1"/>
                          </a:solidFill>
                        </a:rPr>
                        <a:t>QC(5): No</a:t>
                      </a:r>
                      <a:r>
                        <a:rPr lang="en-US" sz="900" b="0" baseline="0" dirty="0" smtClean="0">
                          <a:solidFill>
                            <a:schemeClr val="tx1"/>
                          </a:solidFill>
                        </a:rPr>
                        <a:t> Change</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C00000"/>
                          </a:solidFill>
                        </a:rPr>
                        <a:t>Worse</a:t>
                      </a:r>
                      <a:endParaRPr lang="en-US" sz="900" b="0" dirty="0">
                        <a:solidFill>
                          <a:srgbClr val="C00000"/>
                        </a:solidFill>
                      </a:endParaRPr>
                    </a:p>
                  </a:txBody>
                  <a:tcPr anchor="ct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E4</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a:p>
                  </a:txBody>
                  <a:tcPr anchor="ctr">
                    <a:lnL w="12700" cap="flat" cmpd="sng" algn="ctr">
                      <a:solidFill>
                        <a:schemeClr val="tx1"/>
                      </a:solidFill>
                      <a:prstDash val="solid"/>
                      <a:round/>
                      <a:headEnd type="none" w="med" len="med"/>
                      <a:tailEnd type="none" w="med" len="med"/>
                    </a:lnL>
                  </a:tcPr>
                </a:tc>
                <a:tc>
                  <a:txBody>
                    <a:bodyPr/>
                    <a:lstStyle/>
                    <a:p>
                      <a:pPr algn="ctr"/>
                      <a:endParaRPr lang="en-US" sz="90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0070C0"/>
                          </a:solidFill>
                        </a:rPr>
                        <a:t>Better</a:t>
                      </a:r>
                      <a:endParaRPr lang="en-US" sz="900" b="0" dirty="0">
                        <a:solidFill>
                          <a:srgbClr val="0070C0"/>
                        </a:solidFill>
                      </a:endParaRPr>
                    </a:p>
                  </a:txBody>
                  <a:tcPr anchor="ct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E5</a:t>
                      </a: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C00000"/>
                          </a:solidFill>
                        </a:rPr>
                        <a:t>Worse</a:t>
                      </a:r>
                      <a:endParaRPr lang="en-US" sz="900" b="0" dirty="0">
                        <a:solidFill>
                          <a:srgbClr val="C0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22036">
                <a:tc>
                  <a:txBody>
                    <a:bodyPr/>
                    <a:lstStyle/>
                    <a:p>
                      <a:pPr algn="ctr"/>
                      <a:r>
                        <a:rPr lang="en-US" sz="900" dirty="0" smtClean="0"/>
                        <a:t>E6</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a:p>
                  </a:txBody>
                  <a:tcPr anchor="ctr">
                    <a:lnT w="12700" cap="flat" cmpd="sng" algn="ctr">
                      <a:solidFill>
                        <a:schemeClr val="tx1"/>
                      </a:solidFill>
                      <a:prstDash val="solid"/>
                      <a:round/>
                      <a:headEnd type="none" w="med" len="med"/>
                      <a:tailEnd type="none" w="med" len="med"/>
                    </a:lnT>
                  </a:tcPr>
                </a:tc>
                <a:tc>
                  <a:txBody>
                    <a:bodyPr/>
                    <a:lstStyle/>
                    <a:p>
                      <a:pPr algn="ctr"/>
                      <a:endParaRPr lang="en-US" sz="900"/>
                    </a:p>
                  </a:txBody>
                  <a:tcPr anchor="ct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p>
                    <a:p>
                      <a:pPr algn="ctr"/>
                      <a:r>
                        <a:rPr lang="en-US" sz="900" b="0" dirty="0" smtClean="0">
                          <a:solidFill>
                            <a:schemeClr val="tx1"/>
                          </a:solidFill>
                        </a:rPr>
                        <a:t>QC(5)</a:t>
                      </a:r>
                      <a:r>
                        <a:rPr lang="en-US" sz="900" b="0" baseline="0" dirty="0" smtClean="0">
                          <a:solidFill>
                            <a:schemeClr val="tx1"/>
                          </a:solidFill>
                        </a:rPr>
                        <a:t>: No Change</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2948">
                <a:tc>
                  <a:txBody>
                    <a:bodyPr/>
                    <a:lstStyle/>
                    <a:p>
                      <a:pPr algn="ctr"/>
                      <a:r>
                        <a:rPr lang="en-US" sz="900" dirty="0" smtClean="0"/>
                        <a:t>E7</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chemeClr val="tx1"/>
                          </a:solidFill>
                        </a:rPr>
                        <a:t>No Change</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chemeClr val="tx1"/>
                          </a:solidFill>
                        </a:rPr>
                        <a:t>No</a:t>
                      </a:r>
                      <a:r>
                        <a:rPr lang="en-US" sz="900" b="0" baseline="0" dirty="0" smtClean="0">
                          <a:solidFill>
                            <a:schemeClr val="tx1"/>
                          </a:solidFill>
                        </a:rPr>
                        <a:t> Change</a:t>
                      </a:r>
                      <a:endParaRPr lang="en-US" sz="900" b="0" dirty="0">
                        <a:solidFill>
                          <a:schemeClr val="tx1"/>
                        </a:solidFill>
                      </a:endParaRPr>
                    </a:p>
                  </a:txBody>
                  <a:tcPr anchor="ctr"/>
                </a:tc>
                <a:tc>
                  <a:txBody>
                    <a:bodyPr/>
                    <a:lstStyle/>
                    <a:p>
                      <a:pPr algn="ctr"/>
                      <a:r>
                        <a:rPr lang="en-US" sz="900" b="0" dirty="0" smtClean="0">
                          <a:solidFill>
                            <a:schemeClr val="tx1"/>
                          </a:solidFill>
                        </a:rPr>
                        <a:t>No Change</a:t>
                      </a:r>
                      <a:endParaRPr lang="en-US" sz="900" b="0" dirty="0">
                        <a:solidFill>
                          <a:schemeClr val="tx1"/>
                        </a:solidFill>
                      </a:endParaRPr>
                    </a:p>
                  </a:txBody>
                  <a:tcPr anchor="ctr">
                    <a:lnR w="12700" cap="flat" cmpd="sng" algn="ctr">
                      <a:solidFill>
                        <a:schemeClr val="tx1"/>
                      </a:solidFill>
                      <a:prstDash val="solid"/>
                      <a:round/>
                      <a:headEnd type="none" w="med" len="med"/>
                      <a:tailEnd type="none" w="med" len="med"/>
                    </a:lnR>
                  </a:tcPr>
                </a:tc>
              </a:tr>
              <a:tr h="322036">
                <a:tc>
                  <a:txBody>
                    <a:bodyPr/>
                    <a:lstStyle/>
                    <a:p>
                      <a:pPr algn="ctr"/>
                      <a:r>
                        <a:rPr lang="en-US" sz="900" dirty="0" smtClean="0"/>
                        <a:t>E8</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p>
                    <a:p>
                      <a:pPr algn="ctr"/>
                      <a:r>
                        <a:rPr lang="en-US" sz="900" b="0" dirty="0" smtClean="0">
                          <a:solidFill>
                            <a:schemeClr val="tx1"/>
                          </a:solidFill>
                        </a:rPr>
                        <a:t>QC(5)</a:t>
                      </a:r>
                      <a:r>
                        <a:rPr lang="en-US" sz="900" b="0" baseline="0" dirty="0" smtClean="0">
                          <a:solidFill>
                            <a:schemeClr val="tx1"/>
                          </a:solidFill>
                        </a:rPr>
                        <a:t>: No Change</a:t>
                      </a:r>
                      <a:endParaRPr lang="en-US" sz="900" b="0" dirty="0" smtClean="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0070C0"/>
                          </a:solidFill>
                        </a:rPr>
                        <a:t>Better</a:t>
                      </a:r>
                      <a:endParaRPr lang="en-US" sz="900" b="0" dirty="0">
                        <a:solidFill>
                          <a:srgbClr val="0070C0"/>
                        </a:solidFill>
                      </a:endParaRPr>
                    </a:p>
                  </a:txBody>
                  <a:tcPr anchor="ct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tcPr>
                </a:tc>
              </a:tr>
              <a:tr h="322036">
                <a:tc>
                  <a:txBody>
                    <a:bodyPr/>
                    <a:lstStyle/>
                    <a:p>
                      <a:pPr algn="ctr"/>
                      <a:r>
                        <a:rPr lang="en-US" sz="900" dirty="0" smtClean="0"/>
                        <a:t>E9</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algn="ctr"/>
                      <a:endParaRPr lang="en-US" sz="90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QC(4,1&amp;4):</a:t>
                      </a:r>
                      <a:r>
                        <a:rPr lang="en-US" sz="900" b="0" baseline="0" dirty="0" smtClean="0">
                          <a:solidFill>
                            <a:srgbClr val="0070C0"/>
                          </a:solidFill>
                        </a:rPr>
                        <a:t> Better</a:t>
                      </a:r>
                    </a:p>
                    <a:p>
                      <a:pPr algn="ctr"/>
                      <a:r>
                        <a:rPr lang="en-US" sz="900" b="0" baseline="0" dirty="0" smtClean="0">
                          <a:solidFill>
                            <a:srgbClr val="C00000"/>
                          </a:solidFill>
                        </a:rPr>
                        <a:t>QC(1,5): Worse</a:t>
                      </a:r>
                      <a:endParaRPr lang="en-US" sz="900" b="0" dirty="0">
                        <a:solidFill>
                          <a:srgbClr val="C0000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C00000"/>
                          </a:solidFill>
                        </a:rPr>
                        <a:t>Worse</a:t>
                      </a:r>
                      <a:endParaRPr lang="en-US" sz="900" b="0" dirty="0">
                        <a:solidFill>
                          <a:srgbClr val="C00000"/>
                        </a:solidFill>
                      </a:endParaRPr>
                    </a:p>
                  </a:txBody>
                  <a:tcPr anchor="ct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tcPr>
                </a:tc>
              </a:tr>
              <a:tr h="322036">
                <a:tc>
                  <a:txBody>
                    <a:bodyPr/>
                    <a:lstStyle/>
                    <a:p>
                      <a:pPr algn="ctr"/>
                      <a:r>
                        <a:rPr lang="en-US" sz="900" dirty="0" smtClean="0"/>
                        <a:t>E10</a:t>
                      </a: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p>
                    <a:p>
                      <a:pPr algn="ctr"/>
                      <a:r>
                        <a:rPr lang="en-US" sz="900" b="0" dirty="0" smtClean="0">
                          <a:solidFill>
                            <a:srgbClr val="C00000"/>
                          </a:solidFill>
                        </a:rPr>
                        <a:t>QC(5)</a:t>
                      </a:r>
                      <a:r>
                        <a:rPr lang="en-US" sz="900" b="0" baseline="0" dirty="0" smtClean="0">
                          <a:solidFill>
                            <a:srgbClr val="C00000"/>
                          </a:solidFill>
                        </a:rPr>
                        <a:t>: Worse</a:t>
                      </a:r>
                      <a:endParaRPr lang="en-US" sz="900" b="0" dirty="0" smtClean="0">
                        <a:solidFill>
                          <a:srgbClr val="C0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1580">
                <a:tc>
                  <a:txBody>
                    <a:bodyPr/>
                    <a:lstStyle/>
                    <a:p>
                      <a:pPr algn="ctr"/>
                      <a:r>
                        <a:rPr lang="en-US" sz="900" dirty="0" smtClean="0"/>
                        <a:t>E11</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0070C0"/>
                          </a:solidFill>
                        </a:rPr>
                        <a:t>Better</a:t>
                      </a:r>
                    </a:p>
                    <a:p>
                      <a:pPr algn="ctr"/>
                      <a:r>
                        <a:rPr lang="en-US" sz="900" b="0" dirty="0" smtClean="0">
                          <a:solidFill>
                            <a:schemeClr val="tx1"/>
                          </a:solidFill>
                        </a:rPr>
                        <a:t>QC(5):</a:t>
                      </a:r>
                      <a:r>
                        <a:rPr lang="en-US" sz="900" b="0" baseline="0" dirty="0" smtClean="0">
                          <a:solidFill>
                            <a:schemeClr val="tx1"/>
                          </a:solidFill>
                        </a:rPr>
                        <a:t> No Change</a:t>
                      </a:r>
                      <a:endParaRPr lang="en-US" sz="9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b="0" dirty="0" smtClean="0">
                          <a:solidFill>
                            <a:schemeClr val="tx1"/>
                          </a:solidFill>
                        </a:rPr>
                        <a:t>No Change</a:t>
                      </a:r>
                      <a:endParaRPr lang="en-US" sz="900" b="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22948">
                <a:tc>
                  <a:txBody>
                    <a:bodyPr/>
                    <a:lstStyle/>
                    <a:p>
                      <a:pPr algn="ctr"/>
                      <a:r>
                        <a:rPr lang="en-US" sz="900" dirty="0" smtClean="0"/>
                        <a:t>E12</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algn="ctr"/>
                      <a:endParaRPr lang="en-US" sz="900" dirty="0"/>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4">
                  <a:txBody>
                    <a:bodyPr/>
                    <a:lstStyle/>
                    <a:p>
                      <a:pPr algn="ctr"/>
                      <a:r>
                        <a:rPr lang="en-US" sz="900" b="0" dirty="0" smtClean="0">
                          <a:solidFill>
                            <a:srgbClr val="0070C0"/>
                          </a:solidFill>
                        </a:rPr>
                        <a:t>Better</a:t>
                      </a:r>
                      <a:endParaRPr lang="en-US" sz="900" b="0" dirty="0">
                        <a:solidFill>
                          <a:srgbClr val="0070C0"/>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C00000"/>
                          </a:solidFill>
                        </a:rPr>
                        <a:t>Worse</a:t>
                      </a:r>
                      <a:endParaRPr lang="en-US" sz="900" b="0" dirty="0">
                        <a:solidFill>
                          <a:srgbClr val="C00000"/>
                        </a:solidFill>
                      </a:endParaRPr>
                    </a:p>
                  </a:txBody>
                  <a:tcPr anchor="ctr">
                    <a:lnL w="12700" cmpd="sng">
                      <a:noFill/>
                    </a:lnL>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E13</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US" sz="1200" b="0" dirty="0">
                        <a:solidFill>
                          <a:srgbClr val="0070C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C00000"/>
                          </a:solidFill>
                        </a:rPr>
                        <a:t>Worse</a:t>
                      </a:r>
                      <a:endParaRPr lang="en-US" sz="900" b="0" dirty="0">
                        <a:solidFill>
                          <a:srgbClr val="C0000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mpd="sng">
                      <a:noFill/>
                    </a:lnL>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E14</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a:p>
                  </a:txBody>
                  <a:tcPr anchor="ctr"/>
                </a:tc>
                <a:tc>
                  <a:txBody>
                    <a:bodyPr/>
                    <a:lstStyle/>
                    <a:p>
                      <a:pPr algn="ctr"/>
                      <a:endParaRPr 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US" sz="1200" b="0" dirty="0">
                        <a:solidFill>
                          <a:srgbClr val="0070C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C00000"/>
                          </a:solidFill>
                        </a:rPr>
                        <a:t>Worse</a:t>
                      </a:r>
                      <a:endParaRPr lang="en-US" sz="900" b="0" dirty="0">
                        <a:solidFill>
                          <a:srgbClr val="C00000"/>
                        </a:solidFill>
                      </a:endParaRPr>
                    </a:p>
                  </a:txBody>
                  <a:tcPr anchor="ctr">
                    <a:lnL w="12700" cmpd="sng">
                      <a:noFill/>
                    </a:lnL>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E15</a:t>
                      </a: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200" b="0" dirty="0">
                        <a:solidFill>
                          <a:srgbClr val="0070C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0070C0"/>
                          </a:solidFill>
                        </a:rPr>
                        <a:t>Better</a:t>
                      </a:r>
                      <a:endParaRPr lang="en-US" sz="900" b="0" dirty="0">
                        <a:solidFill>
                          <a:srgbClr val="0070C0"/>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C00000"/>
                          </a:solidFill>
                        </a:rPr>
                        <a:t>Worse</a:t>
                      </a:r>
                      <a:endParaRPr lang="en-US" sz="900" b="0" dirty="0">
                        <a:solidFill>
                          <a:srgbClr val="C00000"/>
                        </a:solidFill>
                      </a:endParaRPr>
                    </a:p>
                  </a:txBody>
                  <a:tcPr anchor="ctr">
                    <a:lnL w="12700" cmpd="sng">
                      <a:noFill/>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22948">
                <a:tc>
                  <a:txBody>
                    <a:bodyPr/>
                    <a:lstStyle/>
                    <a:p>
                      <a:pPr algn="ctr"/>
                      <a:r>
                        <a:rPr lang="en-US" sz="900" dirty="0" smtClean="0"/>
                        <a:t>E16</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3">
                  <a:txBody>
                    <a:bodyPr/>
                    <a:lstStyle/>
                    <a:p>
                      <a:pPr algn="ctr"/>
                      <a:r>
                        <a:rPr lang="en-US" sz="900" b="0" dirty="0" smtClean="0">
                          <a:solidFill>
                            <a:srgbClr val="C00000"/>
                          </a:solidFill>
                        </a:rPr>
                        <a:t>Worse</a:t>
                      </a:r>
                    </a:p>
                    <a:p>
                      <a:pPr algn="ctr"/>
                      <a:r>
                        <a:rPr lang="en-US" sz="900" b="0" dirty="0" smtClean="0">
                          <a:solidFill>
                            <a:schemeClr val="tx1"/>
                          </a:solidFill>
                        </a:rPr>
                        <a:t>QC(5):</a:t>
                      </a:r>
                      <a:r>
                        <a:rPr lang="en-US" sz="900" b="0" baseline="0" dirty="0" smtClean="0">
                          <a:solidFill>
                            <a:schemeClr val="tx1"/>
                          </a:solidFill>
                        </a:rPr>
                        <a:t> No Change</a:t>
                      </a:r>
                      <a:endParaRPr lang="en-US" sz="9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900" b="0" dirty="0" smtClean="0">
                          <a:solidFill>
                            <a:srgbClr val="C00000"/>
                          </a:solidFill>
                        </a:rPr>
                        <a:t>Worse</a:t>
                      </a:r>
                      <a:endParaRPr lang="en-US" sz="900" b="0" dirty="0">
                        <a:solidFill>
                          <a:srgbClr val="C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900" b="0" dirty="0" smtClean="0">
                          <a:solidFill>
                            <a:srgbClr val="C00000"/>
                          </a:solidFill>
                        </a:rPr>
                        <a:t>Worse</a:t>
                      </a:r>
                      <a:endParaRPr lang="en-US" sz="900" b="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948">
                <a:tc>
                  <a:txBody>
                    <a:bodyPr/>
                    <a:lstStyle/>
                    <a:p>
                      <a:pPr algn="ctr"/>
                      <a:r>
                        <a:rPr lang="en-US" sz="900" dirty="0" smtClean="0"/>
                        <a:t>E17</a:t>
                      </a: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L w="12700" cap="flat" cmpd="sng" algn="ctr">
                      <a:solidFill>
                        <a:schemeClr val="tx1"/>
                      </a:solidFill>
                      <a:prstDash val="solid"/>
                      <a:round/>
                      <a:headEnd type="none" w="med" len="med"/>
                      <a:tailEnd type="none" w="med" len="med"/>
                    </a:lnL>
                  </a:tcPr>
                </a:tc>
                <a:tc>
                  <a:txBody>
                    <a:bodyPr/>
                    <a:lstStyle/>
                    <a:p>
                      <a:pPr algn="ctr"/>
                      <a:endParaRPr lang="en-US"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US" dirty="0"/>
                    </a:p>
                  </a:txBody>
                  <a:tcPr anchor="ctr">
                    <a:lnL w="12700" cap="flat" cmpd="sng" algn="ctr">
                      <a:solidFill>
                        <a:schemeClr val="tx1"/>
                      </a:solidFill>
                      <a:prstDash val="solid"/>
                      <a:round/>
                      <a:headEnd type="none" w="med" len="med"/>
                      <a:tailEnd type="none" w="med" len="med"/>
                    </a:lnL>
                  </a:tcPr>
                </a:tc>
                <a:tc vMerge="1">
                  <a:txBody>
                    <a:bodyPr/>
                    <a:lstStyle/>
                    <a:p>
                      <a:pPr algn="ctr"/>
                      <a:endParaRPr lang="en-US" sz="1200" b="0" dirty="0">
                        <a:solidFill>
                          <a:srgbClr val="C00000"/>
                        </a:solidFill>
                      </a:endParaRPr>
                    </a:p>
                  </a:txBody>
                  <a:tcPr anchor="ctr"/>
                </a:tc>
                <a:tc vMerge="1">
                  <a:txBody>
                    <a:bodyPr/>
                    <a:lstStyle/>
                    <a:p>
                      <a:pPr algn="ctr"/>
                      <a:endParaRPr lang="en-US" sz="1200" b="0" dirty="0">
                        <a:solidFill>
                          <a:srgbClr val="C00000"/>
                        </a:solidFill>
                      </a:endParaRPr>
                    </a:p>
                  </a:txBody>
                  <a:tcPr anchor="ctr">
                    <a:lnR w="12700" cap="flat" cmpd="sng" algn="ctr">
                      <a:solidFill>
                        <a:schemeClr val="tx1"/>
                      </a:solidFill>
                      <a:prstDash val="solid"/>
                      <a:round/>
                      <a:headEnd type="none" w="med" len="med"/>
                      <a:tailEnd type="none" w="med" len="med"/>
                    </a:lnR>
                  </a:tcPr>
                </a:tc>
              </a:tr>
              <a:tr h="222948">
                <a:tc>
                  <a:txBody>
                    <a:bodyPr/>
                    <a:lstStyle/>
                    <a:p>
                      <a:pPr algn="ctr"/>
                      <a:r>
                        <a:rPr lang="en-US" sz="900" dirty="0" smtClean="0"/>
                        <a:t>E18</a:t>
                      </a:r>
                      <a:endParaRPr lang="en-US" sz="9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ym typeface="Wingdings"/>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pPr algn="ctr"/>
                      <a:endParaRPr lang="en-US" sz="1200" b="0" dirty="0">
                        <a:solidFill>
                          <a:srgbClr val="C00000"/>
                        </a:solidFill>
                      </a:endParaRPr>
                    </a:p>
                  </a:txBody>
                  <a:tcPr anchor="ctr">
                    <a:lnB w="12700" cap="flat" cmpd="sng" algn="ctr">
                      <a:solidFill>
                        <a:schemeClr val="tx1"/>
                      </a:solidFill>
                      <a:prstDash val="solid"/>
                      <a:round/>
                      <a:headEnd type="none" w="med" len="med"/>
                      <a:tailEnd type="none" w="med" len="med"/>
                    </a:lnB>
                  </a:tcPr>
                </a:tc>
                <a:tc vMerge="1">
                  <a:txBody>
                    <a:bodyPr/>
                    <a:lstStyle/>
                    <a:p>
                      <a:pPr algn="ctr"/>
                      <a:endParaRPr lang="en-US" sz="1200" b="0" dirty="0">
                        <a:solidFill>
                          <a:srgbClr val="C0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22036">
                <a:tc>
                  <a:txBody>
                    <a:bodyPr/>
                    <a:lstStyle/>
                    <a:p>
                      <a:pPr algn="ctr"/>
                      <a:r>
                        <a:rPr lang="en-US" sz="900" dirty="0" smtClean="0"/>
                        <a:t>E19</a:t>
                      </a:r>
                      <a:endParaRPr lang="en-US" sz="9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ym typeface="Wingdings"/>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smtClean="0">
                          <a:solidFill>
                            <a:srgbClr val="C00000"/>
                          </a:solidFill>
                        </a:rPr>
                        <a:t>Worse</a:t>
                      </a:r>
                    </a:p>
                    <a:p>
                      <a:pPr algn="ctr"/>
                      <a:r>
                        <a:rPr lang="en-US" sz="900" b="0" dirty="0" smtClean="0">
                          <a:solidFill>
                            <a:srgbClr val="0070C0"/>
                          </a:solidFill>
                        </a:rPr>
                        <a:t>QC(5): Better</a:t>
                      </a:r>
                      <a:endParaRPr lang="en-US" sz="900" b="0" dirty="0">
                        <a:solidFill>
                          <a:srgbClr val="0070C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C00000"/>
                          </a:solidFill>
                        </a:rPr>
                        <a:t>Worse</a:t>
                      </a:r>
                      <a:endParaRPr lang="en-US" sz="900" b="0" dirty="0">
                        <a:solidFill>
                          <a:srgbClr val="C00000"/>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0" dirty="0" smtClean="0">
                          <a:solidFill>
                            <a:srgbClr val="C00000"/>
                          </a:solidFill>
                        </a:rPr>
                        <a:t>Worse</a:t>
                      </a:r>
                      <a:endParaRPr lang="en-US" sz="900" b="0" dirty="0">
                        <a:solidFill>
                          <a:srgbClr val="C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a:spLocks noGrp="1"/>
          </p:cNvSpPr>
          <p:nvPr>
            <p:ph type="title"/>
          </p:nvPr>
        </p:nvSpPr>
        <p:spPr>
          <a:xfrm>
            <a:off x="457200" y="0"/>
            <a:ext cx="8229600" cy="822960"/>
          </a:xfrm>
        </p:spPr>
        <p:txBody>
          <a:bodyPr>
            <a:normAutofit fontScale="90000"/>
          </a:bodyPr>
          <a:lstStyle/>
          <a:p>
            <a:r>
              <a:rPr lang="en-US" dirty="0" smtClean="0"/>
              <a:t>History of Algorithm Changes (6/6)</a:t>
            </a:r>
            <a:br>
              <a:rPr lang="en-US" dirty="0" smtClean="0"/>
            </a:br>
            <a:r>
              <a:rPr lang="en-US" dirty="0" smtClean="0"/>
              <a:t>Example of metrics and evaluation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(1/35):</a:t>
            </a:r>
            <a:br>
              <a:rPr lang="en-US" dirty="0" smtClean="0"/>
            </a:br>
            <a:r>
              <a:rPr lang="en-US" dirty="0" smtClean="0"/>
              <a:t>Cal/Val Plan is Hierarchical</a:t>
            </a:r>
            <a:endParaRPr lang="en-US" dirty="0"/>
          </a:p>
        </p:txBody>
      </p:sp>
      <p:graphicFrame>
        <p:nvGraphicFramePr>
          <p:cNvPr id="5" name="Content Placeholder 4"/>
          <p:cNvGraphicFramePr>
            <a:graphicFrameLocks noGrp="1"/>
          </p:cNvGraphicFramePr>
          <p:nvPr>
            <p:ph idx="1"/>
          </p:nvPr>
        </p:nvGraphicFramePr>
        <p:xfrm>
          <a:off x="260906" y="1112806"/>
          <a:ext cx="8610949" cy="3774440"/>
        </p:xfrm>
        <a:graphic>
          <a:graphicData uri="http://schemas.openxmlformats.org/drawingml/2006/table">
            <a:tbl>
              <a:tblPr firstRow="1" bandRow="1">
                <a:tableStyleId>{5C22544A-7EE6-4342-B048-85BDC9FD1C3A}</a:tableStyleId>
              </a:tblPr>
              <a:tblGrid>
                <a:gridCol w="1784203"/>
                <a:gridCol w="2348441"/>
                <a:gridCol w="4478305"/>
              </a:tblGrid>
              <a:tr h="370840">
                <a:tc>
                  <a:txBody>
                    <a:bodyPr/>
                    <a:lstStyle/>
                    <a:p>
                      <a:r>
                        <a:rPr lang="en-US" dirty="0" smtClean="0"/>
                        <a:t>Dataset</a:t>
                      </a:r>
                      <a:endParaRPr lang="en-US" dirty="0"/>
                    </a:p>
                  </a:txBody>
                  <a:tcPr/>
                </a:tc>
                <a:tc>
                  <a:txBody>
                    <a:bodyPr/>
                    <a:lstStyle/>
                    <a:p>
                      <a:r>
                        <a:rPr lang="en-US" dirty="0" smtClean="0"/>
                        <a:t>Sampling</a:t>
                      </a:r>
                      <a:endParaRPr lang="en-US" dirty="0"/>
                    </a:p>
                  </a:txBody>
                  <a:tcPr/>
                </a:tc>
                <a:tc>
                  <a:txBody>
                    <a:bodyPr/>
                    <a:lstStyle/>
                    <a:p>
                      <a:r>
                        <a:rPr lang="en-US" dirty="0" smtClean="0"/>
                        <a:t>Characteristics</a:t>
                      </a:r>
                      <a:endParaRPr lang="en-US" dirty="0"/>
                    </a:p>
                  </a:txBody>
                  <a:tcPr/>
                </a:tc>
              </a:tr>
              <a:tr h="370840">
                <a:tc>
                  <a:txBody>
                    <a:bodyPr/>
                    <a:lstStyle/>
                    <a:p>
                      <a:r>
                        <a:rPr lang="en-US" dirty="0" smtClean="0"/>
                        <a:t>ECMWF/GFS</a:t>
                      </a:r>
                      <a:endParaRPr lang="en-US" dirty="0"/>
                    </a:p>
                  </a:txBody>
                  <a:tcPr/>
                </a:tc>
                <a:tc>
                  <a:txBody>
                    <a:bodyPr/>
                    <a:lstStyle/>
                    <a:p>
                      <a:r>
                        <a:rPr lang="en-US" dirty="0" smtClean="0"/>
                        <a:t>Global</a:t>
                      </a:r>
                      <a:endParaRPr lang="en-US" dirty="0"/>
                    </a:p>
                  </a:txBody>
                  <a:tcPr/>
                </a:tc>
                <a:tc>
                  <a:txBody>
                    <a:bodyPr/>
                    <a:lstStyle/>
                    <a:p>
                      <a:r>
                        <a:rPr lang="en-US" dirty="0" smtClean="0"/>
                        <a:t>±3 hour, model errors, select focus</a:t>
                      </a:r>
                      <a:r>
                        <a:rPr lang="en-US" baseline="0" dirty="0" smtClean="0"/>
                        <a:t> days</a:t>
                      </a:r>
                      <a:endParaRPr lang="en-US" dirty="0"/>
                    </a:p>
                  </a:txBody>
                  <a:tcPr/>
                </a:tc>
              </a:tr>
              <a:tr h="370840">
                <a:tc>
                  <a:txBody>
                    <a:bodyPr/>
                    <a:lstStyle/>
                    <a:p>
                      <a:r>
                        <a:rPr lang="en-US" dirty="0" smtClean="0"/>
                        <a:t>NUCAPS EDR</a:t>
                      </a:r>
                      <a:endParaRPr lang="en-US" dirty="0"/>
                    </a:p>
                  </a:txBody>
                  <a:tcPr/>
                </a:tc>
                <a:tc>
                  <a:txBody>
                    <a:bodyPr/>
                    <a:lstStyle/>
                    <a:p>
                      <a:r>
                        <a:rPr lang="en-US" dirty="0" smtClean="0"/>
                        <a:t>Global,</a:t>
                      </a:r>
                    </a:p>
                    <a:p>
                      <a:r>
                        <a:rPr lang="en-US" dirty="0" smtClean="0"/>
                        <a:t>exact match</a:t>
                      </a:r>
                      <a:endParaRPr lang="en-US" dirty="0"/>
                    </a:p>
                  </a:txBody>
                  <a:tcPr/>
                </a:tc>
                <a:tc>
                  <a:txBody>
                    <a:bodyPr/>
                    <a:lstStyle/>
                    <a:p>
                      <a:r>
                        <a:rPr lang="en-US" dirty="0" smtClean="0"/>
                        <a:t>Different algorithm</a:t>
                      </a:r>
                      <a:r>
                        <a:rPr lang="en-US" baseline="0" dirty="0" smtClean="0"/>
                        <a:t> approach using </a:t>
                      </a:r>
                      <a:r>
                        <a:rPr lang="en-US" baseline="0" dirty="0" err="1" smtClean="0"/>
                        <a:t>CrIS</a:t>
                      </a:r>
                      <a:r>
                        <a:rPr lang="en-US" baseline="0" dirty="0" smtClean="0"/>
                        <a:t>/ATMS</a:t>
                      </a:r>
                    </a:p>
                    <a:p>
                      <a:r>
                        <a:rPr lang="en-US" baseline="0" dirty="0" smtClean="0"/>
                        <a:t>Significant diagnostic capability</a:t>
                      </a:r>
                      <a:endParaRPr lang="en-US" dirty="0"/>
                    </a:p>
                  </a:txBody>
                  <a:tcPr/>
                </a:tc>
              </a:tr>
              <a:tr h="370840">
                <a:tc>
                  <a:txBody>
                    <a:bodyPr/>
                    <a:lstStyle/>
                    <a:p>
                      <a:r>
                        <a:rPr lang="en-US" dirty="0" smtClean="0"/>
                        <a:t>AIRS</a:t>
                      </a:r>
                      <a:r>
                        <a:rPr lang="en-US" baseline="0" dirty="0" smtClean="0"/>
                        <a:t> EDR Products</a:t>
                      </a:r>
                      <a:endParaRPr lang="en-US" dirty="0"/>
                    </a:p>
                  </a:txBody>
                  <a:tcPr/>
                </a:tc>
                <a:tc>
                  <a:txBody>
                    <a:bodyPr/>
                    <a:lstStyle/>
                    <a:p>
                      <a:r>
                        <a:rPr lang="en-US" dirty="0" smtClean="0"/>
                        <a:t>Nearly global</a:t>
                      </a:r>
                      <a:endParaRPr lang="en-US" dirty="0"/>
                    </a:p>
                  </a:txBody>
                  <a:tcPr/>
                </a:tc>
                <a:tc>
                  <a:txBody>
                    <a:bodyPr/>
                    <a:lstStyle/>
                    <a:p>
                      <a:r>
                        <a:rPr lang="en-US" dirty="0" smtClean="0"/>
                        <a:t>Orbits</a:t>
                      </a:r>
                      <a:r>
                        <a:rPr lang="en-US" baseline="0" dirty="0" smtClean="0"/>
                        <a:t> are aliased, 16d repeat,</a:t>
                      </a:r>
                    </a:p>
                    <a:p>
                      <a:r>
                        <a:rPr lang="en-US" baseline="0" dirty="0" smtClean="0"/>
                        <a:t>different algorithm and instrument</a:t>
                      </a:r>
                      <a:endParaRPr lang="en-US" dirty="0"/>
                    </a:p>
                  </a:txBody>
                  <a:tcPr/>
                </a:tc>
              </a:tr>
              <a:tr h="370840">
                <a:tc>
                  <a:txBody>
                    <a:bodyPr/>
                    <a:lstStyle/>
                    <a:p>
                      <a:r>
                        <a:rPr lang="en-US" dirty="0" smtClean="0"/>
                        <a:t>IASI</a:t>
                      </a:r>
                      <a:r>
                        <a:rPr lang="en-US" baseline="0" dirty="0" smtClean="0"/>
                        <a:t> EDR Products</a:t>
                      </a:r>
                      <a:endParaRPr lang="en-US" dirty="0"/>
                    </a:p>
                  </a:txBody>
                  <a:tcPr/>
                </a:tc>
                <a:tc>
                  <a:txBody>
                    <a:bodyPr/>
                    <a:lstStyle/>
                    <a:p>
                      <a:r>
                        <a:rPr lang="en-US" dirty="0" smtClean="0"/>
                        <a:t>Polar SNO’s, global DD</a:t>
                      </a:r>
                      <a:endParaRPr lang="en-US" dirty="0"/>
                    </a:p>
                  </a:txBody>
                  <a:tcPr/>
                </a:tc>
                <a:tc>
                  <a:txBody>
                    <a:bodyPr/>
                    <a:lstStyle/>
                    <a:p>
                      <a:r>
                        <a:rPr lang="en-US" dirty="0" smtClean="0"/>
                        <a:t>4 hour orbit difference,</a:t>
                      </a:r>
                      <a:endParaRPr lang="en-US" baseline="0" dirty="0" smtClean="0"/>
                    </a:p>
                    <a:p>
                      <a:r>
                        <a:rPr lang="en-US" baseline="0" dirty="0" smtClean="0"/>
                        <a:t>different algorithm and instrument</a:t>
                      </a:r>
                      <a:endParaRPr lang="en-US" dirty="0"/>
                    </a:p>
                  </a:txBody>
                  <a:tcPr/>
                </a:tc>
              </a:tr>
              <a:tr h="370840">
                <a:tc>
                  <a:txBody>
                    <a:bodyPr/>
                    <a:lstStyle/>
                    <a:p>
                      <a:r>
                        <a:rPr lang="en-US" dirty="0" smtClean="0"/>
                        <a:t>GPS</a:t>
                      </a:r>
                      <a:endParaRPr lang="en-US" dirty="0"/>
                    </a:p>
                  </a:txBody>
                  <a:tcPr/>
                </a:tc>
                <a:tc>
                  <a:txBody>
                    <a:bodyPr/>
                    <a:lstStyle/>
                    <a:p>
                      <a:r>
                        <a:rPr lang="en-US" dirty="0" smtClean="0"/>
                        <a:t>~1000</a:t>
                      </a:r>
                      <a:r>
                        <a:rPr lang="en-US" baseline="0" dirty="0" smtClean="0"/>
                        <a:t> matchup/day</a:t>
                      </a:r>
                      <a:endParaRPr lang="en-US" dirty="0"/>
                    </a:p>
                  </a:txBody>
                  <a:tcPr/>
                </a:tc>
                <a:tc>
                  <a:txBody>
                    <a:bodyPr/>
                    <a:lstStyle/>
                    <a:p>
                      <a:r>
                        <a:rPr lang="en-US" dirty="0" smtClean="0"/>
                        <a:t>Limb vs.</a:t>
                      </a:r>
                      <a:r>
                        <a:rPr lang="en-US" baseline="0" dirty="0" smtClean="0"/>
                        <a:t> nadir, </a:t>
                      </a:r>
                      <a:r>
                        <a:rPr lang="en-US" dirty="0" smtClean="0"/>
                        <a:t>mid- to upper-</a:t>
                      </a:r>
                      <a:r>
                        <a:rPr lang="en-US" dirty="0" err="1" smtClean="0"/>
                        <a:t>trop</a:t>
                      </a:r>
                      <a:endParaRPr lang="en-US" dirty="0"/>
                    </a:p>
                  </a:txBody>
                  <a:tcPr/>
                </a:tc>
              </a:tr>
              <a:tr h="370840">
                <a:tc>
                  <a:txBody>
                    <a:bodyPr/>
                    <a:lstStyle/>
                    <a:p>
                      <a:r>
                        <a:rPr lang="en-US" dirty="0" smtClean="0"/>
                        <a:t>Op. RAOB</a:t>
                      </a:r>
                      <a:endParaRPr lang="en-US" dirty="0"/>
                    </a:p>
                  </a:txBody>
                  <a:tcPr/>
                </a:tc>
                <a:tc>
                  <a:txBody>
                    <a:bodyPr/>
                    <a:lstStyle/>
                    <a:p>
                      <a:r>
                        <a:rPr lang="en-US" dirty="0" smtClean="0"/>
                        <a:t>~200 matchup/day</a:t>
                      </a:r>
                      <a:endParaRPr lang="en-US" dirty="0"/>
                    </a:p>
                  </a:txBody>
                  <a:tcPr/>
                </a:tc>
                <a:tc>
                  <a:txBody>
                    <a:bodyPr/>
                    <a:lstStyle/>
                    <a:p>
                      <a:r>
                        <a:rPr lang="en-US" dirty="0" smtClean="0"/>
                        <a:t>±3 hours, ±100 km, regional </a:t>
                      </a:r>
                      <a:r>
                        <a:rPr lang="en-US" dirty="0" err="1" smtClean="0"/>
                        <a:t>w.r.t</a:t>
                      </a:r>
                      <a:r>
                        <a:rPr lang="en-US" dirty="0" smtClean="0"/>
                        <a:t>. </a:t>
                      </a:r>
                      <a:r>
                        <a:rPr lang="en-US" smtClean="0"/>
                        <a:t>op.systems</a:t>
                      </a:r>
                      <a:endParaRPr lang="en-US" dirty="0"/>
                    </a:p>
                  </a:txBody>
                  <a:tcPr/>
                </a:tc>
              </a:tr>
              <a:tr h="370840">
                <a:tc>
                  <a:txBody>
                    <a:bodyPr/>
                    <a:lstStyle/>
                    <a:p>
                      <a:r>
                        <a:rPr lang="en-US" dirty="0" smtClean="0"/>
                        <a:t>Dedicated RAOB</a:t>
                      </a:r>
                      <a:endParaRPr lang="en-US" dirty="0"/>
                    </a:p>
                  </a:txBody>
                  <a:tcPr/>
                </a:tc>
                <a:tc>
                  <a:txBody>
                    <a:bodyPr/>
                    <a:lstStyle/>
                    <a:p>
                      <a:r>
                        <a:rPr lang="en-US" dirty="0" smtClean="0"/>
                        <a:t>~600 matchup/year</a:t>
                      </a:r>
                      <a:endParaRPr lang="en-US" dirty="0"/>
                    </a:p>
                  </a:txBody>
                  <a:tcPr/>
                </a:tc>
                <a:tc>
                  <a:txBody>
                    <a:bodyPr/>
                    <a:lstStyle/>
                    <a:p>
                      <a:r>
                        <a:rPr lang="en-US" dirty="0" smtClean="0"/>
                        <a:t>Only</a:t>
                      </a:r>
                      <a:r>
                        <a:rPr lang="en-US" baseline="0" dirty="0" smtClean="0"/>
                        <a:t> a handful of locations</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29</a:t>
            </a:fld>
            <a:endParaRPr lang="en-US" dirty="0"/>
          </a:p>
        </p:txBody>
      </p:sp>
      <p:sp>
        <p:nvSpPr>
          <p:cNvPr id="6" name="TextBox 5"/>
          <p:cNvSpPr txBox="1"/>
          <p:nvPr/>
        </p:nvSpPr>
        <p:spPr>
          <a:xfrm>
            <a:off x="457200" y="5191435"/>
            <a:ext cx="804770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CrIMSS EDR cal/</a:t>
            </a:r>
            <a:r>
              <a:rPr lang="en-US" dirty="0" err="1" smtClean="0"/>
              <a:t>val</a:t>
            </a:r>
            <a:r>
              <a:rPr lang="en-US" dirty="0" smtClean="0"/>
              <a:t> Team has maintained an “off-line” capability to provide reprocessing for these data sets on many systems (e.g., Mx5.3, 6.4, 6.6, 7.1) including individual changes made for each DR</a:t>
            </a:r>
          </a:p>
          <a:p>
            <a:pPr marL="800100" lvl="1" indent="-342900">
              <a:buFont typeface="Arial" pitchFamily="34" charset="0"/>
              <a:buChar char="•"/>
            </a:pPr>
            <a:r>
              <a:rPr lang="en-US" dirty="0" smtClean="0"/>
              <a:t>Allows demonstration of improvements on historical datasets</a:t>
            </a:r>
          </a:p>
          <a:p>
            <a:pPr marL="800100" lvl="1" indent="-342900">
              <a:buFont typeface="Arial" pitchFamily="34" charset="0"/>
              <a:buChar char="•"/>
            </a:pPr>
            <a:r>
              <a:rPr lang="en-US" dirty="0" smtClean="0"/>
              <a:t>Allows maximizing the impact of the investment in “truth” datasets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normAutofit/>
          </a:bodyPr>
          <a:lstStyle/>
          <a:p>
            <a:pPr eaLnBrk="1" hangingPunct="1"/>
            <a:r>
              <a:rPr lang="en-US" sz="2400" dirty="0" smtClean="0"/>
              <a:t>CrIMSS EDR Team Members’ Roles and Responsibilities</a:t>
            </a:r>
            <a:br>
              <a:rPr lang="en-US" sz="2400" dirty="0" smtClean="0"/>
            </a:br>
            <a:r>
              <a:rPr lang="en-US" sz="2400" dirty="0" smtClean="0"/>
              <a:t>(part of CrIMSS EDR budget)</a:t>
            </a:r>
          </a:p>
        </p:txBody>
      </p:sp>
      <p:graphicFrame>
        <p:nvGraphicFramePr>
          <p:cNvPr id="24667" name="Group 91"/>
          <p:cNvGraphicFramePr>
            <a:graphicFrameLocks noGrp="1"/>
          </p:cNvGraphicFramePr>
          <p:nvPr>
            <p:ph idx="4294967295"/>
            <p:extLst>
              <p:ext uri="{D42A27DB-BD31-4B8C-83A1-F6EECF244321}">
                <p14:modId xmlns:p14="http://schemas.microsoft.com/office/powerpoint/2010/main" xmlns="" val="3967613830"/>
              </p:ext>
            </p:extLst>
          </p:nvPr>
        </p:nvGraphicFramePr>
        <p:xfrm>
          <a:off x="304590" y="3584708"/>
          <a:ext cx="8411706" cy="2468916"/>
        </p:xfrm>
        <a:graphic>
          <a:graphicData uri="http://schemas.openxmlformats.org/drawingml/2006/table">
            <a:tbl>
              <a:tblPr/>
              <a:tblGrid>
                <a:gridCol w="2048744"/>
                <a:gridCol w="1766581"/>
                <a:gridCol w="4596381"/>
              </a:tblGrid>
              <a:tr h="29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Lead for Activity</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Task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7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rPr>
                        <a:t>Allan </a:t>
                      </a:r>
                      <a:r>
                        <a:rPr kumimoji="0" lang="en-US" sz="1800" b="0" i="0" u="none" strike="noStrike" cap="none" normalizeH="0" baseline="0" dirty="0" err="1" smtClean="0">
                          <a:ln>
                            <a:noFill/>
                          </a:ln>
                          <a:solidFill>
                            <a:srgbClr val="FF0000"/>
                          </a:solidFill>
                          <a:effectLst/>
                          <a:latin typeface="Calibri" pitchFamily="34" charset="0"/>
                        </a:rPr>
                        <a:t>Larar</a:t>
                      </a:r>
                      <a:endParaRPr kumimoji="0" lang="en-US" sz="1800" b="0" i="0" u="none" strike="noStrike" cap="none" normalizeH="0" baseline="0" dirty="0" smtClean="0">
                        <a:ln>
                          <a:noFill/>
                        </a:ln>
                        <a:solidFill>
                          <a:srgbClr val="FF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rPr>
                        <a:t>NASA/</a:t>
                      </a:r>
                      <a:r>
                        <a:rPr kumimoji="0" lang="en-US" sz="1800" b="0" i="0" u="none" strike="noStrike" cap="none" normalizeH="0" baseline="0" dirty="0" err="1" smtClean="0">
                          <a:ln>
                            <a:noFill/>
                          </a:ln>
                          <a:solidFill>
                            <a:srgbClr val="FF0000"/>
                          </a:solidFill>
                          <a:effectLst/>
                          <a:latin typeface="Calibri" pitchFamily="34" charset="0"/>
                        </a:rPr>
                        <a:t>LaRC</a:t>
                      </a:r>
                      <a:endParaRPr kumimoji="0" lang="en-US" sz="1800" b="0" i="0" u="none" strike="noStrike" cap="none" normalizeH="0" baseline="0" dirty="0" smtClean="0">
                        <a:ln>
                          <a:noFill/>
                        </a:ln>
                        <a:solidFill>
                          <a:srgbClr val="FF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rPr>
                        <a:t>Comparisons to aircraft (S-HIS, NAST-I)  EDRs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9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Xu</a:t>
                      </a:r>
                      <a:r>
                        <a:rPr kumimoji="0" lang="en-US" sz="1800" b="0" i="0" u="none" strike="noStrike" cap="none" normalizeH="0" baseline="0" dirty="0" smtClean="0">
                          <a:ln>
                            <a:noFill/>
                          </a:ln>
                          <a:solidFill>
                            <a:srgbClr val="000000"/>
                          </a:solidFill>
                          <a:effectLst/>
                          <a:latin typeface="Calibri" pitchFamily="34" charset="0"/>
                        </a:rPr>
                        <a:t> Liu</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NASA/</a:t>
                      </a:r>
                      <a:r>
                        <a:rPr kumimoji="0" lang="en-US" sz="1800" b="0" i="0" u="none" strike="noStrike" cap="none" normalizeH="0" baseline="0" dirty="0" err="1" smtClean="0">
                          <a:ln>
                            <a:noFill/>
                          </a:ln>
                          <a:solidFill>
                            <a:srgbClr val="000000"/>
                          </a:solidFill>
                          <a:effectLst/>
                          <a:latin typeface="Calibri" pitchFamily="34" charset="0"/>
                        </a:rPr>
                        <a:t>LaRC</a:t>
                      </a:r>
                      <a:endParaRPr kumimoji="0" lang="en-US" sz="1800" b="0" i="0" u="none" strike="noStrike" cap="none" normalizeH="0" baseline="0" dirty="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CrIMSS EDR Algorithm Validation (</a:t>
                      </a:r>
                      <a:r>
                        <a:rPr kumimoji="0" lang="en-US" sz="1800" b="0" i="0" u="none" strike="noStrike" cap="none" normalizeH="0" baseline="0" dirty="0" err="1" smtClean="0">
                          <a:ln>
                            <a:noFill/>
                          </a:ln>
                          <a:solidFill>
                            <a:srgbClr val="000000"/>
                          </a:solidFill>
                          <a:effectLst/>
                          <a:latin typeface="Calibri" pitchFamily="34" charset="0"/>
                        </a:rPr>
                        <a:t>Kizer</a:t>
                      </a:r>
                      <a:r>
                        <a:rPr kumimoji="0" lang="en-US" sz="1800" b="0" i="0" u="none" strike="noStrike" cap="none" normalizeH="0" baseline="0" dirty="0" smtClean="0">
                          <a:ln>
                            <a:noFill/>
                          </a:ln>
                          <a:solidFill>
                            <a:srgbClr val="000000"/>
                          </a:solidFill>
                          <a:effectLst/>
                          <a:latin typeface="Calibri"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0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Hank </a:t>
                      </a:r>
                      <a:r>
                        <a:rPr kumimoji="0" lang="en-US" sz="1800" b="0" i="0" u="none" strike="noStrike" cap="none" normalizeH="0" baseline="0" dirty="0" err="1" smtClean="0">
                          <a:ln>
                            <a:noFill/>
                          </a:ln>
                          <a:solidFill>
                            <a:srgbClr val="000000"/>
                          </a:solidFill>
                          <a:effectLst/>
                          <a:latin typeface="Calibri" pitchFamily="34" charset="0"/>
                        </a:rPr>
                        <a:t>Revercomb</a:t>
                      </a:r>
                      <a:endParaRPr kumimoji="0" lang="en-US" sz="1800" b="0" i="0" u="none" strike="noStrike" cap="none" normalizeH="0" baseline="0" dirty="0" smtClean="0">
                        <a:ln>
                          <a:noFill/>
                        </a:ln>
                        <a:solidFill>
                          <a:srgbClr val="000000"/>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SSEC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AVMP/AVTP validation (</a:t>
                      </a:r>
                      <a:r>
                        <a:rPr kumimoji="0" lang="en-US" sz="1800" b="0" i="0" u="none" strike="noStrike" cap="none" normalizeH="0" baseline="0" dirty="0" err="1" smtClean="0">
                          <a:ln>
                            <a:noFill/>
                          </a:ln>
                          <a:solidFill>
                            <a:srgbClr val="000000"/>
                          </a:solidFill>
                          <a:effectLst/>
                          <a:latin typeface="Calibri" pitchFamily="34" charset="0"/>
                        </a:rPr>
                        <a:t>Knuteson</a:t>
                      </a:r>
                      <a:r>
                        <a:rPr kumimoji="0" lang="en-US" sz="1800" b="0"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alibri" pitchFamily="34" charset="0"/>
                        </a:rPr>
                        <a:t>AVTP/AVMP validation (Li)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Dave Tobin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SSEC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ARM-RAOBS at NWP, SGP, NSA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Larrabee Strow</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UMBC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OSS validation and comparisons to SARTA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9C2927-9F5D-4A56-89F8-8733CCB6D0A1}" type="slidenum">
              <a:rPr lang="en-US" sz="1200">
                <a:solidFill>
                  <a:schemeClr val="tx1">
                    <a:tint val="75000"/>
                  </a:schemeClr>
                </a:solidFill>
                <a:latin typeface="+mn-lt"/>
              </a:rPr>
              <a:pPr algn="r" fontAlgn="auto">
                <a:spcBef>
                  <a:spcPts val="0"/>
                </a:spcBef>
                <a:spcAft>
                  <a:spcPts val="0"/>
                </a:spcAft>
                <a:defRPr/>
              </a:pPr>
              <a:t>3</a:t>
            </a:fld>
            <a:endParaRPr lang="en-US" sz="1200" dirty="0">
              <a:solidFill>
                <a:schemeClr val="tx1">
                  <a:tint val="75000"/>
                </a:schemeClr>
              </a:solidFill>
              <a:latin typeface="+mn-lt"/>
            </a:endParaRPr>
          </a:p>
        </p:txBody>
      </p:sp>
      <p:graphicFrame>
        <p:nvGraphicFramePr>
          <p:cNvPr id="5" name="Group 58"/>
          <p:cNvGraphicFramePr>
            <a:graphicFrameLocks/>
          </p:cNvGraphicFramePr>
          <p:nvPr>
            <p:extLst>
              <p:ext uri="{D42A27DB-BD31-4B8C-83A1-F6EECF244321}">
                <p14:modId xmlns:p14="http://schemas.microsoft.com/office/powerpoint/2010/main" xmlns="" val="4186224072"/>
              </p:ext>
            </p:extLst>
          </p:nvPr>
        </p:nvGraphicFramePr>
        <p:xfrm>
          <a:off x="275095" y="1030187"/>
          <a:ext cx="8411706" cy="2394585"/>
        </p:xfrm>
        <a:graphic>
          <a:graphicData uri="http://schemas.openxmlformats.org/drawingml/2006/table">
            <a:tbl>
              <a:tblPr/>
              <a:tblGrid>
                <a:gridCol w="1910166"/>
                <a:gridCol w="2262753"/>
                <a:gridCol w="42387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Lead for 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Task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Chris Barnet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6">
                              <a:lumMod val="50000"/>
                            </a:schemeClr>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accent6">
                              <a:lumMod val="50000"/>
                            </a:schemeClr>
                          </a:solidFill>
                          <a:effectLst/>
                          <a:latin typeface="Calibri" pitchFamily="34" charset="0"/>
                        </a:rPr>
                        <a:t>CrIS</a:t>
                      </a:r>
                      <a:r>
                        <a:rPr kumimoji="0" lang="en-US" sz="1800" b="0" i="0" u="none" strike="noStrike" cap="none" normalizeH="0" baseline="0" dirty="0" smtClean="0">
                          <a:ln>
                            <a:noFill/>
                          </a:ln>
                          <a:solidFill>
                            <a:schemeClr val="accent6">
                              <a:lumMod val="50000"/>
                            </a:schemeClr>
                          </a:solidFill>
                          <a:effectLst/>
                          <a:latin typeface="Calibri" pitchFamily="34" charset="0"/>
                        </a:rPr>
                        <a:t>/ATMS EDR algorithm lead (Wilson) and validation (</a:t>
                      </a:r>
                      <a:r>
                        <a:rPr kumimoji="0" lang="en-US" sz="1800" b="0" i="0" u="none" strike="noStrike" cap="none" normalizeH="0" baseline="0" dirty="0" err="1" smtClean="0">
                          <a:ln>
                            <a:noFill/>
                          </a:ln>
                          <a:solidFill>
                            <a:schemeClr val="accent6">
                              <a:lumMod val="50000"/>
                            </a:schemeClr>
                          </a:solidFill>
                          <a:effectLst/>
                          <a:latin typeface="Calibri" pitchFamily="34" charset="0"/>
                        </a:rPr>
                        <a:t>Nalli</a:t>
                      </a:r>
                      <a:r>
                        <a:rPr kumimoji="0" lang="en-US" sz="1800" b="0" i="0" u="none" strike="noStrike" cap="none" normalizeH="0" baseline="0" dirty="0" smtClean="0">
                          <a:ln>
                            <a:noFill/>
                          </a:ln>
                          <a:solidFill>
                            <a:schemeClr val="accent6">
                              <a:lumMod val="50000"/>
                            </a:schemeClr>
                          </a:solidFill>
                          <a:effectLst/>
                          <a:latin typeface="Calibri" pitchFamily="34" charset="0"/>
                        </a:rPr>
                        <a:t>, </a:t>
                      </a:r>
                      <a:r>
                        <a:rPr kumimoji="0" lang="en-US" sz="1800" b="0" i="0" u="none" strike="noStrike" cap="none" normalizeH="0" baseline="0" dirty="0" err="1" smtClean="0">
                          <a:ln>
                            <a:noFill/>
                          </a:ln>
                          <a:solidFill>
                            <a:schemeClr val="accent6">
                              <a:lumMod val="50000"/>
                            </a:schemeClr>
                          </a:solidFill>
                          <a:effectLst/>
                          <a:latin typeface="Calibri" pitchFamily="34" charset="0"/>
                        </a:rPr>
                        <a:t>Xiong</a:t>
                      </a:r>
                      <a:r>
                        <a:rPr kumimoji="0" lang="en-US" sz="1800" b="0" i="0" u="none" strike="noStrike" cap="none" normalizeH="0" baseline="0" dirty="0" smtClean="0">
                          <a:ln>
                            <a:noFill/>
                          </a:ln>
                          <a:solidFill>
                            <a:schemeClr val="accent6">
                              <a:lumMod val="50000"/>
                            </a:schemeClr>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Mitch Goldberg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(C. Barnet)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6">
                              <a:lumMod val="50000"/>
                            </a:schemeClr>
                          </a:solidFill>
                          <a:effectLst/>
                          <a:latin typeface="Calibri" pitchFamily="34" charset="0"/>
                        </a:rPr>
                        <a:t>NGAS-code analysis (</a:t>
                      </a:r>
                      <a:r>
                        <a:rPr kumimoji="0" lang="en-US" sz="1800" b="0" i="0" u="none" strike="noStrike" cap="none" normalizeH="0" baseline="0" dirty="0" err="1" smtClean="0">
                          <a:ln>
                            <a:noFill/>
                          </a:ln>
                          <a:solidFill>
                            <a:schemeClr val="accent6">
                              <a:lumMod val="50000"/>
                            </a:schemeClr>
                          </a:solidFill>
                          <a:effectLst/>
                          <a:latin typeface="Calibri" pitchFamily="34" charset="0"/>
                        </a:rPr>
                        <a:t>Divakarla</a:t>
                      </a:r>
                      <a:r>
                        <a:rPr kumimoji="0" lang="en-US" sz="1800" b="0" i="0" u="none" strike="noStrike" cap="none" normalizeH="0" baseline="0" dirty="0" smtClean="0">
                          <a:ln>
                            <a:noFill/>
                          </a:ln>
                          <a:solidFill>
                            <a:schemeClr val="accent6">
                              <a:lumMod val="50000"/>
                            </a:schemeClr>
                          </a:solidFill>
                          <a:effectLst/>
                          <a:latin typeface="Calibri" pitchFamily="34" charset="0"/>
                        </a:rPr>
                        <a:t>, Tan)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Calibri" pitchFamily="34" charset="0"/>
                        </a:rPr>
                        <a:t>Anthony </a:t>
                      </a:r>
                      <a:r>
                        <a:rPr kumimoji="0" lang="en-US" sz="1800" b="0" i="0" u="none" strike="noStrike" cap="none" normalizeH="0" baseline="0" dirty="0" err="1" smtClean="0">
                          <a:ln>
                            <a:noFill/>
                          </a:ln>
                          <a:solidFill>
                            <a:srgbClr val="00B050"/>
                          </a:solidFill>
                          <a:effectLst/>
                          <a:latin typeface="Calibri" pitchFamily="34" charset="0"/>
                        </a:rPr>
                        <a:t>Reale</a:t>
                      </a:r>
                      <a:endParaRPr kumimoji="0" lang="en-US" sz="1800" b="0" i="0" u="none" strike="noStrike" cap="none" normalizeH="0" baseline="0" dirty="0" smtClean="0">
                        <a:ln>
                          <a:noFill/>
                        </a:ln>
                        <a:solidFill>
                          <a:srgbClr val="00B05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Calibri" pitchFamily="34" charset="0"/>
                        </a:rPr>
                        <a:t>NPROVS operational RAOB comparisons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Ralph Ferraro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Precipitation Flag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extBox 5"/>
          <p:cNvSpPr txBox="1"/>
          <p:nvPr/>
        </p:nvSpPr>
        <p:spPr>
          <a:xfrm>
            <a:off x="398208" y="6017146"/>
            <a:ext cx="7787148" cy="646331"/>
          </a:xfrm>
          <a:prstGeom prst="rect">
            <a:avLst/>
          </a:prstGeom>
          <a:noFill/>
        </p:spPr>
        <p:txBody>
          <a:bodyPr wrap="square" rtlCol="0">
            <a:spAutoFit/>
          </a:bodyPr>
          <a:lstStyle/>
          <a:p>
            <a:r>
              <a:rPr lang="en-US" dirty="0" smtClean="0">
                <a:solidFill>
                  <a:schemeClr val="accent6">
                    <a:lumMod val="50000"/>
                  </a:schemeClr>
                </a:solidFill>
              </a:rPr>
              <a:t>Brown=funding reduced in FY13</a:t>
            </a:r>
            <a:r>
              <a:rPr lang="en-US" dirty="0" smtClean="0">
                <a:solidFill>
                  <a:srgbClr val="FF0000"/>
                </a:solidFill>
              </a:rPr>
              <a:t>, RED = not funded in FY13, </a:t>
            </a:r>
          </a:p>
          <a:p>
            <a:r>
              <a:rPr lang="en-US" dirty="0" smtClean="0">
                <a:solidFill>
                  <a:srgbClr val="00B050"/>
                </a:solidFill>
              </a:rPr>
              <a:t>GREEN = FY13 funding removed from CrIMSS-EDR team</a:t>
            </a:r>
            <a:endParaRPr lang="en-US" dirty="0">
              <a:solidFill>
                <a:srgbClr val="00B050"/>
              </a:solidFill>
            </a:endParaRPr>
          </a:p>
        </p:txBody>
      </p:sp>
    </p:spTree>
    <p:extLst>
      <p:ext uri="{BB962C8B-B14F-4D97-AF65-F5344CB8AC3E}">
        <p14:creationId xmlns:p14="http://schemas.microsoft.com/office/powerpoint/2010/main" xmlns="" val="1030844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(2/35)</a:t>
            </a:r>
            <a:br>
              <a:rPr lang="en-US" dirty="0" smtClean="0"/>
            </a:br>
            <a:r>
              <a:rPr lang="en-US" dirty="0" smtClean="0"/>
              <a:t>Definition of Systems</a:t>
            </a:r>
            <a:endParaRPr lang="en-US" dirty="0"/>
          </a:p>
        </p:txBody>
      </p:sp>
      <p:sp>
        <p:nvSpPr>
          <p:cNvPr id="3" name="Content Placeholder 2"/>
          <p:cNvSpPr>
            <a:spLocks noGrp="1"/>
          </p:cNvSpPr>
          <p:nvPr>
            <p:ph idx="1"/>
          </p:nvPr>
        </p:nvSpPr>
        <p:spPr>
          <a:xfrm>
            <a:off x="397825" y="1110349"/>
            <a:ext cx="8229600" cy="5349875"/>
          </a:xfrm>
        </p:spPr>
        <p:txBody>
          <a:bodyPr>
            <a:normAutofit fontScale="70000" lnSpcReduction="20000"/>
          </a:bodyPr>
          <a:lstStyle/>
          <a:p>
            <a:r>
              <a:rPr lang="en-US" dirty="0" smtClean="0"/>
              <a:t>The graphic on the next page shows the various pathways of data that have been used to analyze the CrIMSS EDRs</a:t>
            </a:r>
          </a:p>
          <a:p>
            <a:r>
              <a:rPr lang="en-US" dirty="0" smtClean="0"/>
              <a:t>Most of the analysis of the CrIMSS EDR has been done with the “Off-line” version of the </a:t>
            </a:r>
            <a:r>
              <a:rPr lang="en-US" i="1" dirty="0" smtClean="0"/>
              <a:t>future</a:t>
            </a:r>
            <a:r>
              <a:rPr lang="en-US" dirty="0" smtClean="0"/>
              <a:t> IDPS Mx7.1</a:t>
            </a:r>
          </a:p>
          <a:p>
            <a:pPr lvl="1"/>
            <a:r>
              <a:rPr lang="en-US" dirty="0" smtClean="0"/>
              <a:t>This is our sand-box where we can make changes and run many granules (focus days, matchups, etc.). </a:t>
            </a:r>
          </a:p>
          <a:p>
            <a:pPr lvl="2"/>
            <a:r>
              <a:rPr lang="en-US" dirty="0" smtClean="0"/>
              <a:t>Demonstrated that off-line, ADL, and IDPS get the same results.</a:t>
            </a:r>
          </a:p>
          <a:p>
            <a:pPr lvl="2"/>
            <a:r>
              <a:rPr lang="en-US" dirty="0" smtClean="0"/>
              <a:t>Most validation is done with 100L IP’s.</a:t>
            </a:r>
          </a:p>
          <a:p>
            <a:pPr lvl="1"/>
            <a:r>
              <a:rPr lang="en-US" dirty="0" smtClean="0"/>
              <a:t>In Off-line version it is possible to do runs on large ensembles of cases.</a:t>
            </a:r>
          </a:p>
          <a:p>
            <a:pPr lvl="1"/>
            <a:r>
              <a:rPr lang="en-US" dirty="0" smtClean="0"/>
              <a:t>Once a change packet is defined it is then tested with ADL (STAR AIT group) and submitted as change package to DPA/DPE.</a:t>
            </a:r>
          </a:p>
          <a:p>
            <a:r>
              <a:rPr lang="en-US" dirty="0" smtClean="0"/>
              <a:t>NGAS also uses their science code to do similar evaluations</a:t>
            </a:r>
          </a:p>
          <a:p>
            <a:pPr lvl="1"/>
            <a:r>
              <a:rPr lang="en-US" dirty="0" smtClean="0"/>
              <a:t>Science code is the original source of the IDPS code.</a:t>
            </a:r>
          </a:p>
          <a:p>
            <a:pPr lvl="1"/>
            <a:r>
              <a:rPr lang="en-US" dirty="0" smtClean="0"/>
              <a:t>We have confirmed that the NGAS science-code and off-line code get the same answers</a:t>
            </a:r>
          </a:p>
          <a:p>
            <a:pPr lvl="2"/>
            <a:r>
              <a:rPr lang="en-US" dirty="0" smtClean="0"/>
              <a:t>In many instances, problems with the IDPS have been discovered using this process.</a:t>
            </a:r>
          </a:p>
          <a:p>
            <a:r>
              <a:rPr lang="en-US" dirty="0" smtClean="0"/>
              <a:t>IDPS (and ADL) versions lags the off-line capability by many months.</a:t>
            </a:r>
          </a:p>
          <a:p>
            <a:pPr lvl="1"/>
            <a:r>
              <a:rPr lang="en-US" dirty="0" smtClean="0"/>
              <a:t>Most recent changes for CrIMSS EDR occurred in Oct. 2012 (Mx6.4)</a:t>
            </a:r>
            <a:endParaRPr lang="en-US" dirty="0"/>
          </a:p>
          <a:p>
            <a:pPr lvl="1"/>
            <a:r>
              <a:rPr lang="en-US" dirty="0" smtClean="0"/>
              <a:t>CCR739/740 took 3 full months to get through regression testing</a:t>
            </a:r>
          </a:p>
          <a:p>
            <a:pPr lvl="1"/>
            <a:r>
              <a:rPr lang="en-US" dirty="0" smtClean="0"/>
              <a:t>AERB approved these changes on Jan. 16, 2013 for implementation in Mx7.1 (scheduled for IDPS in June 2013)</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(3/35)</a:t>
            </a:r>
            <a:br>
              <a:rPr lang="en-US" dirty="0" smtClean="0"/>
            </a:br>
            <a:r>
              <a:rPr lang="en-US" dirty="0" smtClean="0"/>
              <a:t>Origin of Comparison Datasets</a:t>
            </a:r>
            <a:endParaRPr lang="en-US" dirty="0"/>
          </a:p>
        </p:txBody>
      </p:sp>
      <p:sp>
        <p:nvSpPr>
          <p:cNvPr id="3" name="Content Placeholder 2"/>
          <p:cNvSpPr>
            <a:spLocks noGrp="1"/>
          </p:cNvSpPr>
          <p:nvPr>
            <p:ph idx="1"/>
          </p:nvPr>
        </p:nvSpPr>
        <p:spPr>
          <a:xfrm>
            <a:off x="457200" y="1021278"/>
            <a:ext cx="8229600" cy="1045029"/>
          </a:xfrm>
        </p:spPr>
        <p:txBody>
          <a:bodyPr>
            <a:normAutofit/>
          </a:bodyPr>
          <a:lstStyle/>
          <a:p>
            <a:r>
              <a:rPr lang="en-US" dirty="0" smtClean="0"/>
              <a:t>Graphic to illustrate CrIMSS EDR data pathways</a:t>
            </a:r>
          </a:p>
          <a:p>
            <a:pPr>
              <a:buNone/>
            </a:pPr>
            <a:r>
              <a:rPr lang="en-US" dirty="0" smtClean="0"/>
              <a:t>          (discussed on previous slides)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31</a:t>
            </a:fld>
            <a:endParaRPr lang="en-US" dirty="0"/>
          </a:p>
        </p:txBody>
      </p:sp>
      <p:pic>
        <p:nvPicPr>
          <p:cNvPr id="5" name="Picture 4" descr="iegejcjh.png"/>
          <p:cNvPicPr>
            <a:picLocks noChangeAspect="1"/>
          </p:cNvPicPr>
          <p:nvPr/>
        </p:nvPicPr>
        <p:blipFill>
          <a:blip r:embed="rId2"/>
          <a:stretch>
            <a:fillRect/>
          </a:stretch>
        </p:blipFill>
        <p:spPr>
          <a:xfrm>
            <a:off x="302579" y="2111789"/>
            <a:ext cx="7802346" cy="423424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(4/35)</a:t>
            </a:r>
            <a:br>
              <a:rPr lang="en-US" dirty="0" smtClean="0"/>
            </a:br>
            <a:r>
              <a:rPr lang="en-US" dirty="0" smtClean="0"/>
              <a:t>CrIMSS EDR Datasets</a:t>
            </a:r>
            <a:endParaRPr lang="en-US" dirty="0"/>
          </a:p>
        </p:txBody>
      </p:sp>
      <p:sp>
        <p:nvSpPr>
          <p:cNvPr id="3" name="Content Placeholder 2"/>
          <p:cNvSpPr>
            <a:spLocks noGrp="1"/>
          </p:cNvSpPr>
          <p:nvPr>
            <p:ph idx="1"/>
          </p:nvPr>
        </p:nvSpPr>
        <p:spPr>
          <a:xfrm>
            <a:off x="328354" y="1091494"/>
            <a:ext cx="8529895" cy="5504251"/>
          </a:xfrm>
        </p:spPr>
        <p:txBody>
          <a:bodyPr>
            <a:normAutofit fontScale="77500" lnSpcReduction="20000"/>
          </a:bodyPr>
          <a:lstStyle/>
          <a:p>
            <a:r>
              <a:rPr lang="en-US" dirty="0" smtClean="0"/>
              <a:t>Focus days Comparison to other products</a:t>
            </a:r>
          </a:p>
          <a:p>
            <a:pPr lvl="1"/>
            <a:r>
              <a:rPr lang="en-US" dirty="0" smtClean="0"/>
              <a:t>ECMWF is used as a proxy for “truth”</a:t>
            </a:r>
          </a:p>
          <a:p>
            <a:pPr lvl="2"/>
            <a:r>
              <a:rPr lang="en-US" dirty="0" smtClean="0"/>
              <a:t>It is also used as a “transfer standard” for other retrieval systems such as AIRS and NUCAPS</a:t>
            </a:r>
          </a:p>
          <a:p>
            <a:pPr lvl="1"/>
            <a:r>
              <a:rPr lang="en-US" dirty="0" smtClean="0"/>
              <a:t>May 15, 2012 and Sep. 20, 2012 are the primary focus days because both ATMS and </a:t>
            </a:r>
            <a:r>
              <a:rPr lang="en-US" dirty="0" err="1" smtClean="0"/>
              <a:t>CrIS</a:t>
            </a:r>
            <a:r>
              <a:rPr lang="en-US" dirty="0" smtClean="0"/>
              <a:t> were calibrated and at the beta maturity level.</a:t>
            </a:r>
          </a:p>
          <a:p>
            <a:pPr lvl="2"/>
            <a:r>
              <a:rPr lang="en-US" dirty="0" smtClean="0"/>
              <a:t>Subset of globally representative 108 granule set is used for evaluations of individual DRs</a:t>
            </a:r>
          </a:p>
          <a:p>
            <a:pPr lvl="1"/>
            <a:r>
              <a:rPr lang="en-US" dirty="0" smtClean="0"/>
              <a:t>Feb. 24</a:t>
            </a:r>
            <a:r>
              <a:rPr lang="en-US" baseline="30000" dirty="0" smtClean="0"/>
              <a:t>th</a:t>
            </a:r>
            <a:r>
              <a:rPr lang="en-US" dirty="0" smtClean="0"/>
              <a:t> and 25</a:t>
            </a:r>
            <a:r>
              <a:rPr lang="en-US" baseline="30000" dirty="0" smtClean="0"/>
              <a:t>th</a:t>
            </a:r>
            <a:r>
              <a:rPr lang="en-US" dirty="0" smtClean="0"/>
              <a:t> was also used</a:t>
            </a:r>
          </a:p>
          <a:p>
            <a:pPr lvl="2"/>
            <a:r>
              <a:rPr lang="en-US" dirty="0" smtClean="0"/>
              <a:t>NOTE: Feb. 25</a:t>
            </a:r>
            <a:r>
              <a:rPr lang="en-US" baseline="30000" dirty="0" smtClean="0"/>
              <a:t>th</a:t>
            </a:r>
            <a:r>
              <a:rPr lang="en-US" dirty="0" smtClean="0"/>
              <a:t> is same orbit configuration as May 15</a:t>
            </a:r>
            <a:r>
              <a:rPr lang="en-US" baseline="30000" dirty="0" smtClean="0"/>
              <a:t>th</a:t>
            </a:r>
            <a:r>
              <a:rPr lang="en-US" dirty="0" smtClean="0"/>
              <a:t>)</a:t>
            </a:r>
          </a:p>
          <a:p>
            <a:pPr lvl="1"/>
            <a:r>
              <a:rPr lang="en-US" dirty="0" smtClean="0"/>
              <a:t>We plan on collecting </a:t>
            </a:r>
            <a:r>
              <a:rPr lang="en-US" dirty="0" smtClean="0">
                <a:sym typeface="Symbol"/>
              </a:rPr>
              <a:t></a:t>
            </a:r>
            <a:r>
              <a:rPr lang="en-US" dirty="0" smtClean="0"/>
              <a:t>4 focus days per year</a:t>
            </a:r>
          </a:p>
          <a:p>
            <a:pPr lvl="2"/>
            <a:r>
              <a:rPr lang="en-US" dirty="0" smtClean="0"/>
              <a:t>Focus day collections include Aqua, </a:t>
            </a:r>
            <a:r>
              <a:rPr lang="en-US" dirty="0" err="1" smtClean="0"/>
              <a:t>Metop</a:t>
            </a:r>
            <a:r>
              <a:rPr lang="en-US" dirty="0" smtClean="0"/>
              <a:t> SDRs and EDRs, ECMWF, GFS, etc.</a:t>
            </a:r>
          </a:p>
          <a:p>
            <a:r>
              <a:rPr lang="en-US" dirty="0" smtClean="0"/>
              <a:t>Comparisons to GPS RO Products</a:t>
            </a:r>
          </a:p>
          <a:p>
            <a:pPr lvl="1"/>
            <a:r>
              <a:rPr lang="en-US" dirty="0" smtClean="0"/>
              <a:t>Large number of days were used in May, to get reasonable statistics.</a:t>
            </a:r>
          </a:p>
          <a:p>
            <a:r>
              <a:rPr lang="en-US" dirty="0" smtClean="0"/>
              <a:t>Primary validation is dedicated </a:t>
            </a:r>
            <a:r>
              <a:rPr lang="en-US" dirty="0" err="1" smtClean="0"/>
              <a:t>radiosondes</a:t>
            </a:r>
            <a:endParaRPr lang="en-US" dirty="0" smtClean="0"/>
          </a:p>
          <a:p>
            <a:pPr lvl="1"/>
            <a:r>
              <a:rPr lang="en-US" dirty="0" smtClean="0"/>
              <a:t>Very few </a:t>
            </a:r>
            <a:r>
              <a:rPr lang="en-US" dirty="0" err="1" smtClean="0"/>
              <a:t>radiosondes</a:t>
            </a:r>
            <a:r>
              <a:rPr lang="en-US" dirty="0" smtClean="0"/>
              <a:t> have been launched to date</a:t>
            </a:r>
          </a:p>
          <a:p>
            <a:pPr lvl="2"/>
            <a:r>
              <a:rPr lang="en-US" dirty="0" smtClean="0"/>
              <a:t>~500 </a:t>
            </a:r>
            <a:r>
              <a:rPr lang="en-US" dirty="0" err="1" smtClean="0"/>
              <a:t>sondes</a:t>
            </a:r>
            <a:r>
              <a:rPr lang="en-US" dirty="0" smtClean="0"/>
              <a:t> were purchased by the JPSS project office and most have been launched at 3 sites (Alaska, Oklahoma, Tropical Pacific) in support of provisional and stage.1 validation.</a:t>
            </a:r>
          </a:p>
          <a:p>
            <a:pPr lvl="2"/>
            <a:r>
              <a:rPr lang="en-US" dirty="0" smtClean="0"/>
              <a:t>33 </a:t>
            </a:r>
            <a:r>
              <a:rPr lang="en-US" dirty="0" err="1" smtClean="0"/>
              <a:t>radiosondes</a:t>
            </a:r>
            <a:r>
              <a:rPr lang="en-US" dirty="0" smtClean="0"/>
              <a:t> were launched by Aerospace Corp. from Hawaii in May.</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(5/35)</a:t>
            </a:r>
            <a:br>
              <a:rPr lang="en-US" dirty="0" smtClean="0"/>
            </a:br>
            <a:r>
              <a:rPr lang="en-US" dirty="0" smtClean="0"/>
              <a:t>Selection of Focus Days</a:t>
            </a:r>
            <a:endParaRPr lang="en-US" dirty="0"/>
          </a:p>
        </p:txBody>
      </p:sp>
      <p:sp>
        <p:nvSpPr>
          <p:cNvPr id="3" name="Content Placeholder 2"/>
          <p:cNvSpPr>
            <a:spLocks noGrp="1"/>
          </p:cNvSpPr>
          <p:nvPr>
            <p:ph idx="1"/>
          </p:nvPr>
        </p:nvSpPr>
        <p:spPr>
          <a:xfrm>
            <a:off x="326575" y="1371600"/>
            <a:ext cx="8229600" cy="4754563"/>
          </a:xfrm>
        </p:spPr>
        <p:txBody>
          <a:bodyPr/>
          <a:lstStyle/>
          <a:p>
            <a:r>
              <a:rPr lang="en-US" dirty="0" smtClean="0"/>
              <a:t>May 15 focus day was chosen because:</a:t>
            </a:r>
          </a:p>
          <a:p>
            <a:pPr lvl="1"/>
            <a:r>
              <a:rPr lang="en-US" dirty="0" smtClean="0"/>
              <a:t>It had very good overlap between NPP and Aqua satellites</a:t>
            </a:r>
          </a:p>
          <a:p>
            <a:pPr lvl="1"/>
            <a:r>
              <a:rPr lang="en-US" dirty="0" smtClean="0"/>
              <a:t>It was same the orbital configuration as other focus days (Feb. 25, 2012, Sep. 20, 2012)</a:t>
            </a:r>
          </a:p>
          <a:p>
            <a:pPr lvl="1"/>
            <a:r>
              <a:rPr lang="en-US" dirty="0" smtClean="0"/>
              <a:t>Simultaneous nadir overpasses with Aqua occurred in many places:</a:t>
            </a:r>
          </a:p>
          <a:p>
            <a:pPr lvl="1"/>
            <a:r>
              <a:rPr lang="en-US" sz="1600" dirty="0" smtClean="0"/>
              <a:t>west coast of Africa</a:t>
            </a:r>
          </a:p>
          <a:p>
            <a:pPr lvl="1"/>
            <a:r>
              <a:rPr lang="en-US" sz="1600" dirty="0" smtClean="0"/>
              <a:t>East coast of </a:t>
            </a:r>
            <a:r>
              <a:rPr lang="en-US" sz="1600" dirty="0" err="1" smtClean="0"/>
              <a:t>S.America</a:t>
            </a:r>
            <a:endParaRPr lang="en-US" sz="1600" dirty="0" smtClean="0"/>
          </a:p>
          <a:p>
            <a:pPr lvl="1"/>
            <a:r>
              <a:rPr lang="en-US" sz="1600" dirty="0" smtClean="0"/>
              <a:t>Northeast of Australia</a:t>
            </a:r>
          </a:p>
          <a:p>
            <a:pPr lvl="1"/>
            <a:r>
              <a:rPr lang="en-US" sz="1600" dirty="0" smtClean="0"/>
              <a:t>Many polar cases</a:t>
            </a:r>
          </a:p>
          <a:p>
            <a:pPr lvl="3"/>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33</a:t>
            </a:fld>
            <a:endParaRPr lang="en-US" dirty="0"/>
          </a:p>
        </p:txBody>
      </p:sp>
      <p:pic>
        <p:nvPicPr>
          <p:cNvPr id="5" name="Picture 4" descr="120515goldenday_orbits.png"/>
          <p:cNvPicPr>
            <a:picLocks noChangeAspect="1"/>
          </p:cNvPicPr>
          <p:nvPr/>
        </p:nvPicPr>
        <p:blipFill>
          <a:blip r:embed="rId2"/>
          <a:stretch>
            <a:fillRect/>
          </a:stretch>
        </p:blipFill>
        <p:spPr>
          <a:xfrm>
            <a:off x="3115502" y="3657600"/>
            <a:ext cx="5806004" cy="2912625"/>
          </a:xfrm>
          <a:prstGeom prst="rect">
            <a:avLst/>
          </a:prstGeom>
        </p:spPr>
      </p:pic>
      <p:cxnSp>
        <p:nvCxnSpPr>
          <p:cNvPr id="7" name="Straight Arrow Connector 6"/>
          <p:cNvCxnSpPr/>
          <p:nvPr/>
        </p:nvCxnSpPr>
        <p:spPr>
          <a:xfrm>
            <a:off x="2838203" y="4061361"/>
            <a:ext cx="2731324" cy="55814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85603" y="4380011"/>
            <a:ext cx="2258293" cy="88075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85603" y="4368136"/>
            <a:ext cx="2020787" cy="1462648"/>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38103" y="4665011"/>
            <a:ext cx="5369627" cy="558140"/>
          </a:xfrm>
          <a:prstGeom prst="straightConnector1">
            <a:avLst/>
          </a:prstGeom>
          <a:ln w="1905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(6/35)</a:t>
            </a:r>
            <a:br>
              <a:rPr lang="en-US" dirty="0" smtClean="0"/>
            </a:br>
            <a:r>
              <a:rPr lang="en-US" dirty="0" smtClean="0"/>
              <a:t>First look at a Focus Day AVMP Dataset</a:t>
            </a:r>
            <a:endParaRPr lang="en-US" dirty="0"/>
          </a:p>
        </p:txBody>
      </p:sp>
      <p:sp>
        <p:nvSpPr>
          <p:cNvPr id="3" name="Content Placeholder 2"/>
          <p:cNvSpPr>
            <a:spLocks noGrp="1"/>
          </p:cNvSpPr>
          <p:nvPr>
            <p:ph idx="1"/>
          </p:nvPr>
        </p:nvSpPr>
        <p:spPr>
          <a:xfrm>
            <a:off x="457200" y="1056906"/>
            <a:ext cx="8229600" cy="1232989"/>
          </a:xfrm>
        </p:spPr>
        <p:txBody>
          <a:bodyPr>
            <a:normAutofit fontScale="77500" lnSpcReduction="20000"/>
          </a:bodyPr>
          <a:lstStyle/>
          <a:p>
            <a:r>
              <a:rPr lang="en-US" dirty="0" smtClean="0"/>
              <a:t>AVMP total </a:t>
            </a:r>
            <a:r>
              <a:rPr lang="en-US" dirty="0" err="1" smtClean="0"/>
              <a:t>precipitable</a:t>
            </a:r>
            <a:r>
              <a:rPr lang="en-US" dirty="0" smtClean="0"/>
              <a:t> water (integral of AVMP) for May 15, 2012 </a:t>
            </a:r>
          </a:p>
          <a:p>
            <a:pPr lvl="1"/>
            <a:r>
              <a:rPr lang="en-US" dirty="0" smtClean="0"/>
              <a:t>CrIMSS IR+MW  (upper left) and MW-only (upper middle)</a:t>
            </a:r>
          </a:p>
          <a:p>
            <a:pPr lvl="1"/>
            <a:r>
              <a:rPr lang="en-US" dirty="0" smtClean="0"/>
              <a:t>AIRS IR+MW (lower left) and AMSU-only (lower middle)</a:t>
            </a:r>
            <a:endParaRPr lang="en-US" dirty="0"/>
          </a:p>
          <a:p>
            <a:pPr lvl="1"/>
            <a:r>
              <a:rPr lang="en-US" dirty="0" smtClean="0"/>
              <a:t>Co-located ECMWF for </a:t>
            </a:r>
            <a:r>
              <a:rPr lang="en-US" dirty="0" err="1" smtClean="0"/>
              <a:t>CrIS</a:t>
            </a:r>
            <a:r>
              <a:rPr lang="en-US" dirty="0" smtClean="0"/>
              <a:t> (upper right) and AIRS (lower right)</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34</a:t>
            </a:fld>
            <a:endParaRPr lang="en-US" dirty="0"/>
          </a:p>
        </p:txBody>
      </p:sp>
      <p:pic>
        <p:nvPicPr>
          <p:cNvPr id="5" name="Picture 4" descr="avmp_tpw_6fig.png"/>
          <p:cNvPicPr>
            <a:picLocks noChangeAspect="1"/>
          </p:cNvPicPr>
          <p:nvPr/>
        </p:nvPicPr>
        <p:blipFill>
          <a:blip r:embed="rId2"/>
          <a:srcRect t="6606"/>
          <a:stretch>
            <a:fillRect/>
          </a:stretch>
        </p:blipFill>
        <p:spPr>
          <a:xfrm>
            <a:off x="823247" y="2373021"/>
            <a:ext cx="7228222" cy="42802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(7/35)</a:t>
            </a:r>
            <a:br>
              <a:rPr lang="en-US" dirty="0" smtClean="0"/>
            </a:br>
            <a:r>
              <a:rPr lang="en-US" dirty="0" smtClean="0"/>
              <a:t>Example of a Focus Day AVTP Dataset</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35</a:t>
            </a:fld>
            <a:endParaRPr lang="en-US" dirty="0"/>
          </a:p>
        </p:txBody>
      </p:sp>
      <p:pic>
        <p:nvPicPr>
          <p:cNvPr id="5" name="Picture 4" descr="avtp_500mb_6fig.png"/>
          <p:cNvPicPr>
            <a:picLocks noChangeAspect="1"/>
          </p:cNvPicPr>
          <p:nvPr/>
        </p:nvPicPr>
        <p:blipFill>
          <a:blip r:embed="rId2"/>
          <a:srcRect t="6717"/>
          <a:stretch>
            <a:fillRect/>
          </a:stretch>
        </p:blipFill>
        <p:spPr>
          <a:xfrm>
            <a:off x="877166" y="2325903"/>
            <a:ext cx="7423690" cy="4336364"/>
          </a:xfrm>
          <a:prstGeom prst="rect">
            <a:avLst/>
          </a:prstGeom>
        </p:spPr>
      </p:pic>
      <p:sp>
        <p:nvSpPr>
          <p:cNvPr id="6" name="Content Placeholder 2"/>
          <p:cNvSpPr txBox="1">
            <a:spLocks/>
          </p:cNvSpPr>
          <p:nvPr/>
        </p:nvSpPr>
        <p:spPr>
          <a:xfrm>
            <a:off x="344680" y="1044141"/>
            <a:ext cx="8479280" cy="1232989"/>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AVTP (850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hPa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layer)  temperature product for May 15, 2012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CrIMSS IR+MW  (upper left) and MW-only (upper middle)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AIRS IR+MW (lower left) and AMSU-only (lower middle)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Co-located ECMWF for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CrIS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(upper right) and AIRS (lower right)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p>
            <a:fld id="{9E30AFDE-22AF-4C70-A59A-5D9232E571DA}" type="slidenum">
              <a:rPr lang="en-US" smtClean="0"/>
              <a:pPr/>
              <a:t>36</a:t>
            </a:fld>
            <a:endParaRPr lang="en-US" smtClean="0"/>
          </a:p>
        </p:txBody>
      </p:sp>
      <p:sp>
        <p:nvSpPr>
          <p:cNvPr id="30723"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14" name="Rectangle 2"/>
          <p:cNvSpPr>
            <a:spLocks noGrp="1" noChangeArrowheads="1"/>
          </p:cNvSpPr>
          <p:nvPr>
            <p:ph type="title"/>
          </p:nvPr>
        </p:nvSpPr>
        <p:spPr>
          <a:xfrm>
            <a:off x="1186542" y="-21778"/>
            <a:ext cx="6923314" cy="1262746"/>
          </a:xfrm>
        </p:spPr>
        <p:txBody>
          <a:bodyPr>
            <a:noAutofit/>
          </a:bodyPr>
          <a:lstStyle/>
          <a:p>
            <a:pPr>
              <a:defRPr/>
            </a:pPr>
            <a:r>
              <a:rPr lang="en-US" sz="2800" dirty="0" smtClean="0"/>
              <a:t>Provisional Maturity Evaluation (8/35)</a:t>
            </a:r>
            <a:br>
              <a:rPr lang="en-US" sz="2800" dirty="0" smtClean="0"/>
            </a:br>
            <a:r>
              <a:rPr lang="en-US" sz="2800" dirty="0" smtClean="0"/>
              <a:t>T(p), q(p) Global RMS for May 15, 2012</a:t>
            </a:r>
            <a:r>
              <a:rPr lang="en-US" sz="2400" dirty="0" smtClean="0"/>
              <a:t/>
            </a:r>
            <a:br>
              <a:rPr lang="en-US" sz="2400" dirty="0" smtClean="0"/>
            </a:br>
            <a:r>
              <a:rPr lang="en-US" sz="1800" dirty="0" smtClean="0"/>
              <a:t>IDPS 5.3 (Past), IDPS 6.4 (Present) and IDPS 7.1 (future) Yield : IR+MW</a:t>
            </a:r>
            <a:endParaRPr lang="en-US" sz="1800" b="0" dirty="0" smtClean="0">
              <a:solidFill>
                <a:schemeClr val="tx1"/>
              </a:solidFill>
              <a:latin typeface="Calibri" pitchFamily="34" charset="0"/>
            </a:endParaRPr>
          </a:p>
        </p:txBody>
      </p:sp>
      <p:pic>
        <p:nvPicPr>
          <p:cNvPr id="30730" name="Picture 15" descr="idps_versions_CrIMSS_may15data_v01 4.jpg"/>
          <p:cNvPicPr>
            <a:picLocks/>
          </p:cNvPicPr>
          <p:nvPr/>
        </p:nvPicPr>
        <p:blipFill>
          <a:blip r:embed="rId3"/>
          <a:srcRect l="8788" t="8888" r="8788" b="10001"/>
          <a:stretch>
            <a:fillRect/>
          </a:stretch>
        </p:blipFill>
        <p:spPr bwMode="auto">
          <a:xfrm>
            <a:off x="2212848" y="1325880"/>
            <a:ext cx="6748272" cy="5130435"/>
          </a:xfrm>
          <a:prstGeom prst="rect">
            <a:avLst/>
          </a:prstGeom>
          <a:noFill/>
          <a:ln w="9525">
            <a:noFill/>
            <a:miter lim="800000"/>
            <a:headEnd/>
            <a:tailEnd/>
          </a:ln>
        </p:spPr>
      </p:pic>
      <p:sp>
        <p:nvSpPr>
          <p:cNvPr id="7" name="TextBox 6"/>
          <p:cNvSpPr txBox="1"/>
          <p:nvPr/>
        </p:nvSpPr>
        <p:spPr>
          <a:xfrm>
            <a:off x="108856" y="1393384"/>
            <a:ext cx="2329544" cy="5078313"/>
          </a:xfrm>
          <a:prstGeom prst="rect">
            <a:avLst/>
          </a:prstGeom>
          <a:noFill/>
        </p:spPr>
        <p:txBody>
          <a:bodyPr wrap="square" rtlCol="0">
            <a:spAutoFit/>
          </a:bodyPr>
          <a:lstStyle/>
          <a:p>
            <a:r>
              <a:rPr lang="en-US" dirty="0" smtClean="0"/>
              <a:t>Yield has increased from 4% (Mx5.3) to 50% (Mx7.1)</a:t>
            </a:r>
          </a:p>
          <a:p>
            <a:endParaRPr lang="en-US" dirty="0" smtClean="0"/>
          </a:p>
          <a:p>
            <a:r>
              <a:rPr lang="en-US" dirty="0" smtClean="0"/>
              <a:t>Results are shown </a:t>
            </a:r>
            <a:r>
              <a:rPr lang="en-US" dirty="0" err="1" smtClean="0"/>
              <a:t>w.r.t</a:t>
            </a:r>
            <a:r>
              <a:rPr lang="en-US" dirty="0" smtClean="0"/>
              <a:t>. ECMWF</a:t>
            </a:r>
          </a:p>
          <a:p>
            <a:endParaRPr lang="en-US" dirty="0" smtClean="0"/>
          </a:p>
          <a:p>
            <a:r>
              <a:rPr lang="en-US" dirty="0" smtClean="0"/>
              <a:t>Specifications shown as dotted red line (only relevant for GLOBAL RMS) and numerical (red boxes)</a:t>
            </a:r>
          </a:p>
          <a:p>
            <a:endParaRPr lang="en-US" dirty="0" smtClean="0"/>
          </a:p>
          <a:p>
            <a:r>
              <a:rPr lang="en-US" dirty="0" smtClean="0"/>
              <a:t>Performance has improved with IDPS version (will be summarized in table later)</a:t>
            </a:r>
          </a:p>
        </p:txBody>
      </p:sp>
      <p:sp>
        <p:nvSpPr>
          <p:cNvPr id="8" name="Rectangle 7"/>
          <p:cNvSpPr/>
          <p:nvPr/>
        </p:nvSpPr>
        <p:spPr>
          <a:xfrm>
            <a:off x="4125685" y="1698176"/>
            <a:ext cx="936171" cy="653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92237" y="1687286"/>
            <a:ext cx="936171" cy="653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060372" y="4256319"/>
            <a:ext cx="10886" cy="1764393"/>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5942" y="4245433"/>
            <a:ext cx="640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84166" y="1676404"/>
            <a:ext cx="10886" cy="254811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53943" y="4233503"/>
            <a:ext cx="10886" cy="1764393"/>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52944" y="2448382"/>
            <a:ext cx="10886" cy="1764393"/>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053943" y="4222617"/>
            <a:ext cx="499001"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62553" y="2090057"/>
            <a:ext cx="5740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2158418" y="1807025"/>
            <a:ext cx="65666" cy="510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37</a:t>
            </a:fld>
            <a:endParaRPr lang="en-US" dirty="0"/>
          </a:p>
        </p:txBody>
      </p:sp>
      <p:sp>
        <p:nvSpPr>
          <p:cNvPr id="5" name="Rectangle 2"/>
          <p:cNvSpPr>
            <a:spLocks noGrp="1" noChangeArrowheads="1"/>
          </p:cNvSpPr>
          <p:nvPr>
            <p:ph type="title"/>
          </p:nvPr>
        </p:nvSpPr>
        <p:spPr>
          <a:xfrm>
            <a:off x="1186542" y="-21778"/>
            <a:ext cx="6923314" cy="1262746"/>
          </a:xfrm>
        </p:spPr>
        <p:txBody>
          <a:bodyPr>
            <a:noAutofit/>
          </a:bodyPr>
          <a:lstStyle/>
          <a:p>
            <a:pPr>
              <a:defRPr/>
            </a:pPr>
            <a:r>
              <a:rPr lang="en-US" sz="2800" dirty="0" smtClean="0"/>
              <a:t>Provisional Maturity Evaluation (9/35)</a:t>
            </a:r>
            <a:br>
              <a:rPr lang="en-US" sz="2800" dirty="0" smtClean="0"/>
            </a:br>
            <a:r>
              <a:rPr lang="en-US" sz="2800" dirty="0" smtClean="0"/>
              <a:t>T(p), q(p) Global BIAS for May 15, 2012</a:t>
            </a:r>
            <a:r>
              <a:rPr lang="en-US" sz="2400" dirty="0" smtClean="0"/>
              <a:t/>
            </a:r>
            <a:br>
              <a:rPr lang="en-US" sz="2400" dirty="0" smtClean="0"/>
            </a:br>
            <a:r>
              <a:rPr lang="en-US" sz="1800" dirty="0" smtClean="0"/>
              <a:t>IDPS 5.3 (Past), IDPS 6.4 (Present) and IDPS 7.1 (future) Yield : IR+MW</a:t>
            </a:r>
            <a:endParaRPr lang="en-US" sz="1800" b="0" dirty="0" smtClean="0">
              <a:solidFill>
                <a:schemeClr val="tx1"/>
              </a:solidFill>
              <a:latin typeface="Calibri" pitchFamily="34" charset="0"/>
            </a:endParaRPr>
          </a:p>
        </p:txBody>
      </p:sp>
      <p:pic>
        <p:nvPicPr>
          <p:cNvPr id="1026" name="Picture 2" descr="D:\temp\130118murty_ir_bias.png"/>
          <p:cNvPicPr>
            <a:picLocks noChangeArrowheads="1"/>
          </p:cNvPicPr>
          <p:nvPr/>
        </p:nvPicPr>
        <p:blipFill>
          <a:blip r:embed="rId2"/>
          <a:srcRect/>
          <a:stretch>
            <a:fillRect/>
          </a:stretch>
        </p:blipFill>
        <p:spPr bwMode="auto">
          <a:xfrm>
            <a:off x="2212848" y="1325880"/>
            <a:ext cx="6656832" cy="5029200"/>
          </a:xfrm>
          <a:prstGeom prst="rect">
            <a:avLst/>
          </a:prstGeom>
          <a:noFill/>
        </p:spPr>
      </p:pic>
      <p:sp>
        <p:nvSpPr>
          <p:cNvPr id="7" name="TextBox 6"/>
          <p:cNvSpPr txBox="1"/>
          <p:nvPr/>
        </p:nvSpPr>
        <p:spPr>
          <a:xfrm>
            <a:off x="446314" y="1926771"/>
            <a:ext cx="1458686" cy="1754326"/>
          </a:xfrm>
          <a:prstGeom prst="rect">
            <a:avLst/>
          </a:prstGeom>
          <a:noFill/>
        </p:spPr>
        <p:txBody>
          <a:bodyPr wrap="square" rtlCol="0">
            <a:spAutoFit/>
          </a:bodyPr>
          <a:lstStyle/>
          <a:p>
            <a:r>
              <a:rPr lang="en-US" dirty="0" smtClean="0"/>
              <a:t>Same as previous figure, except BIAS  </a:t>
            </a:r>
            <a:r>
              <a:rPr lang="en-US" dirty="0" err="1" smtClean="0"/>
              <a:t>w.r.t</a:t>
            </a:r>
            <a:r>
              <a:rPr lang="en-US" dirty="0" smtClean="0"/>
              <a:t>. ECMWF is shown.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p:spPr>
        <p:txBody>
          <a:bodyPr/>
          <a:lstStyle/>
          <a:p>
            <a:fld id="{6FAA5530-292A-4320-94E5-CFB9A402FF2A}" type="slidenum">
              <a:rPr lang="en-US" smtClean="0"/>
              <a:pPr/>
              <a:t>38</a:t>
            </a:fld>
            <a:endParaRPr lang="en-US" smtClean="0"/>
          </a:p>
        </p:txBody>
      </p:sp>
      <p:sp>
        <p:nvSpPr>
          <p:cNvPr id="31747"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31748" name="Text Box 9"/>
          <p:cNvSpPr txBox="1">
            <a:spLocks noChangeArrowheads="1"/>
          </p:cNvSpPr>
          <p:nvPr/>
        </p:nvSpPr>
        <p:spPr bwMode="auto">
          <a:xfrm>
            <a:off x="1600200" y="6019800"/>
            <a:ext cx="1676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a:p>
        </p:txBody>
      </p:sp>
      <p:sp>
        <p:nvSpPr>
          <p:cNvPr id="14" name="Rectangle 2"/>
          <p:cNvSpPr>
            <a:spLocks noGrp="1" noChangeArrowheads="1"/>
          </p:cNvSpPr>
          <p:nvPr>
            <p:ph type="title"/>
          </p:nvPr>
        </p:nvSpPr>
        <p:spPr>
          <a:xfrm>
            <a:off x="1219200" y="65310"/>
            <a:ext cx="6553200" cy="762000"/>
          </a:xfrm>
        </p:spPr>
        <p:txBody>
          <a:bodyPr>
            <a:noAutofit/>
          </a:bodyPr>
          <a:lstStyle/>
          <a:p>
            <a:pPr>
              <a:defRPr/>
            </a:pPr>
            <a:r>
              <a:rPr lang="en-US" sz="2800" dirty="0" smtClean="0"/>
              <a:t>Provisional Maturity Justification (10/35)</a:t>
            </a:r>
            <a:br>
              <a:rPr lang="en-US" sz="2800" dirty="0" smtClean="0"/>
            </a:br>
            <a:r>
              <a:rPr lang="en-US" sz="1800" dirty="0" smtClean="0"/>
              <a:t>T(p), q(p) RMS Global, Land, Sea, Coast for May 15, 2012: IR+MW</a:t>
            </a:r>
            <a:endParaRPr lang="en-US" sz="1800" b="0" dirty="0" smtClean="0">
              <a:solidFill>
                <a:schemeClr val="tx1"/>
              </a:solidFill>
              <a:latin typeface="Calibri" pitchFamily="34" charset="0"/>
            </a:endParaRPr>
          </a:p>
        </p:txBody>
      </p:sp>
      <p:pic>
        <p:nvPicPr>
          <p:cNvPr id="31754" name="Picture 12" descr="idps_versions_CrIMSS_may15data_v01 31.jpg"/>
          <p:cNvPicPr>
            <a:picLocks noChangeAspect="1"/>
          </p:cNvPicPr>
          <p:nvPr/>
        </p:nvPicPr>
        <p:blipFill>
          <a:blip r:embed="rId3"/>
          <a:srcRect l="7928" t="8888" r="7928" b="10001"/>
          <a:stretch>
            <a:fillRect/>
          </a:stretch>
        </p:blipFill>
        <p:spPr bwMode="auto">
          <a:xfrm>
            <a:off x="2209800" y="1327150"/>
            <a:ext cx="6751638" cy="5029200"/>
          </a:xfrm>
          <a:prstGeom prst="rect">
            <a:avLst/>
          </a:prstGeom>
          <a:noFill/>
          <a:ln w="9525">
            <a:noFill/>
            <a:miter lim="800000"/>
            <a:headEnd/>
            <a:tailEnd/>
          </a:ln>
        </p:spPr>
      </p:pic>
      <p:sp>
        <p:nvSpPr>
          <p:cNvPr id="7" name="TextBox 6"/>
          <p:cNvSpPr txBox="1"/>
          <p:nvPr/>
        </p:nvSpPr>
        <p:spPr>
          <a:xfrm>
            <a:off x="206825" y="1632855"/>
            <a:ext cx="1872343" cy="4247317"/>
          </a:xfrm>
          <a:prstGeom prst="rect">
            <a:avLst/>
          </a:prstGeom>
          <a:noFill/>
        </p:spPr>
        <p:txBody>
          <a:bodyPr wrap="square" rtlCol="0">
            <a:spAutoFit/>
          </a:bodyPr>
          <a:lstStyle/>
          <a:p>
            <a:r>
              <a:rPr lang="en-US" dirty="0" smtClean="0"/>
              <a:t>Performance is better over ocean than land or coastlines</a:t>
            </a:r>
          </a:p>
          <a:p>
            <a:endParaRPr lang="en-US" dirty="0" smtClean="0"/>
          </a:p>
          <a:p>
            <a:r>
              <a:rPr lang="en-US" dirty="0" smtClean="0"/>
              <a:t>This is expected from previous experience with HIRS, AIRS, and IASI.</a:t>
            </a:r>
          </a:p>
          <a:p>
            <a:endParaRPr lang="en-US" dirty="0" smtClean="0"/>
          </a:p>
          <a:p>
            <a:r>
              <a:rPr lang="en-US" dirty="0" smtClean="0"/>
              <a:t>Requirements not drawn, since these RMS’s are not GLOBAL.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p>
            <a:fld id="{CFF227E3-BD0B-47EC-8D53-191AB824C365}" type="slidenum">
              <a:rPr lang="en-US" smtClean="0"/>
              <a:pPr/>
              <a:t>39</a:t>
            </a:fld>
            <a:endParaRPr lang="en-US" smtClean="0"/>
          </a:p>
        </p:txBody>
      </p:sp>
      <p:sp>
        <p:nvSpPr>
          <p:cNvPr id="22531"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22532" name="Text Box 9"/>
          <p:cNvSpPr txBox="1">
            <a:spLocks noChangeArrowheads="1"/>
          </p:cNvSpPr>
          <p:nvPr/>
        </p:nvSpPr>
        <p:spPr bwMode="auto">
          <a:xfrm>
            <a:off x="1600200" y="6019800"/>
            <a:ext cx="1676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a:p>
        </p:txBody>
      </p:sp>
      <p:pic>
        <p:nvPicPr>
          <p:cNvPr id="22538" name="Picture 14" descr="idps_versions_CrIMSS_may15data_v01 32.jpg"/>
          <p:cNvPicPr>
            <a:picLocks noChangeAspect="1"/>
          </p:cNvPicPr>
          <p:nvPr/>
        </p:nvPicPr>
        <p:blipFill>
          <a:blip r:embed="rId3"/>
          <a:srcRect l="8788" t="8888" r="7928" b="10001"/>
          <a:stretch>
            <a:fillRect/>
          </a:stretch>
        </p:blipFill>
        <p:spPr bwMode="auto">
          <a:xfrm>
            <a:off x="2212848" y="1325880"/>
            <a:ext cx="6748272" cy="5078035"/>
          </a:xfrm>
          <a:prstGeom prst="rect">
            <a:avLst/>
          </a:prstGeom>
          <a:noFill/>
          <a:ln w="9525">
            <a:noFill/>
            <a:miter lim="800000"/>
            <a:headEnd/>
            <a:tailEnd/>
          </a:ln>
        </p:spPr>
      </p:pic>
      <p:sp>
        <p:nvSpPr>
          <p:cNvPr id="15" name="Rectangle 2"/>
          <p:cNvSpPr>
            <a:spLocks noGrp="1" noChangeArrowheads="1"/>
          </p:cNvSpPr>
          <p:nvPr>
            <p:ph type="title"/>
          </p:nvPr>
        </p:nvSpPr>
        <p:spPr>
          <a:xfrm>
            <a:off x="1219200" y="65310"/>
            <a:ext cx="6553200" cy="762000"/>
          </a:xfrm>
        </p:spPr>
        <p:txBody>
          <a:bodyPr>
            <a:noAutofit/>
          </a:bodyPr>
          <a:lstStyle/>
          <a:p>
            <a:pPr>
              <a:defRPr/>
            </a:pPr>
            <a:r>
              <a:rPr lang="en-US" sz="2800" dirty="0" smtClean="0"/>
              <a:t>Provisional Maturity Justification (11/35)</a:t>
            </a:r>
            <a:br>
              <a:rPr lang="en-US" sz="2800" dirty="0" smtClean="0"/>
            </a:br>
            <a:r>
              <a:rPr lang="en-US" sz="1800" dirty="0" smtClean="0"/>
              <a:t>T(p), q(p) BIAS Global, Land, Sea, Coast for May 15, 2012: IR+MW</a:t>
            </a:r>
            <a:endParaRPr lang="en-US" sz="1800" b="0" dirty="0" smtClean="0">
              <a:solidFill>
                <a:schemeClr val="tx1"/>
              </a:solidFill>
              <a:latin typeface="Calibri" pitchFamily="34" charset="0"/>
            </a:endParaRPr>
          </a:p>
        </p:txBody>
      </p:sp>
      <p:sp>
        <p:nvSpPr>
          <p:cNvPr id="16" name="TextBox 15"/>
          <p:cNvSpPr txBox="1"/>
          <p:nvPr/>
        </p:nvSpPr>
        <p:spPr>
          <a:xfrm>
            <a:off x="206826" y="1132096"/>
            <a:ext cx="1940705" cy="5355312"/>
          </a:xfrm>
          <a:prstGeom prst="rect">
            <a:avLst/>
          </a:prstGeom>
          <a:noFill/>
        </p:spPr>
        <p:txBody>
          <a:bodyPr wrap="square" rtlCol="0">
            <a:spAutoFit/>
          </a:bodyPr>
          <a:lstStyle/>
          <a:p>
            <a:r>
              <a:rPr lang="en-US" dirty="0" smtClean="0"/>
              <a:t>Same as previous slide except BIAS is shown.</a:t>
            </a:r>
          </a:p>
          <a:p>
            <a:endParaRPr lang="en-US" dirty="0" smtClean="0"/>
          </a:p>
          <a:p>
            <a:r>
              <a:rPr lang="en-US" dirty="0" smtClean="0"/>
              <a:t>No requirements (at this time for BIAS).</a:t>
            </a:r>
          </a:p>
          <a:p>
            <a:endParaRPr lang="en-US" dirty="0" smtClean="0"/>
          </a:p>
          <a:p>
            <a:r>
              <a:rPr lang="en-US" dirty="0" smtClean="0"/>
              <a:t>Our desired is to have BIAS be as small as possible.</a:t>
            </a:r>
          </a:p>
          <a:p>
            <a:endParaRPr lang="en-US" dirty="0" smtClean="0"/>
          </a:p>
          <a:p>
            <a:r>
              <a:rPr lang="en-US" dirty="0" smtClean="0"/>
              <a:t>Given that this is </a:t>
            </a:r>
            <a:r>
              <a:rPr lang="en-US" dirty="0" err="1" smtClean="0"/>
              <a:t>w.r.t</a:t>
            </a:r>
            <a:r>
              <a:rPr lang="en-US" dirty="0" smtClean="0"/>
              <a:t>. ECMWF we are not yet certain if the bias shown at right is in our product or ECMWF.</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normAutofit fontScale="90000"/>
          </a:bodyPr>
          <a:lstStyle/>
          <a:p>
            <a:pPr eaLnBrk="1" hangingPunct="1"/>
            <a:r>
              <a:rPr lang="en-US" dirty="0" smtClean="0"/>
              <a:t>External CrIMSS EDR members of validation team</a:t>
            </a:r>
            <a:br>
              <a:rPr lang="en-US" dirty="0" smtClean="0"/>
            </a:br>
            <a:r>
              <a:rPr lang="en-US" dirty="0" smtClean="0"/>
              <a:t>(not funded by CrIMSS EDR budget)</a:t>
            </a:r>
          </a:p>
        </p:txBody>
      </p:sp>
      <p:graphicFrame>
        <p:nvGraphicFramePr>
          <p:cNvPr id="10289" name="Group 49"/>
          <p:cNvGraphicFramePr>
            <a:graphicFrameLocks noGrp="1"/>
          </p:cNvGraphicFramePr>
          <p:nvPr>
            <p:ph idx="4294967295"/>
            <p:extLst>
              <p:ext uri="{D42A27DB-BD31-4B8C-83A1-F6EECF244321}">
                <p14:modId xmlns:p14="http://schemas.microsoft.com/office/powerpoint/2010/main" xmlns="" val="1151528369"/>
              </p:ext>
            </p:extLst>
          </p:nvPr>
        </p:nvGraphicFramePr>
        <p:xfrm>
          <a:off x="228600" y="1730375"/>
          <a:ext cx="8341962" cy="4149096"/>
        </p:xfrm>
        <a:graphic>
          <a:graphicData uri="http://schemas.openxmlformats.org/drawingml/2006/table">
            <a:tbl>
              <a:tblPr/>
              <a:tblGrid>
                <a:gridCol w="1953893"/>
                <a:gridCol w="1952108"/>
                <a:gridCol w="1952108"/>
                <a:gridCol w="248385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SDR/EDR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Lead for 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Task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ATMS SDR, </a:t>
                      </a:r>
                      <a:r>
                        <a:rPr kumimoji="0" lang="en-US" sz="1800" b="0" i="0" u="none" strike="noStrike" cap="none" normalizeH="0" baseline="0" dirty="0" err="1" smtClean="0">
                          <a:ln>
                            <a:noFill/>
                          </a:ln>
                          <a:solidFill>
                            <a:srgbClr val="000000"/>
                          </a:solidFill>
                          <a:effectLst/>
                          <a:latin typeface="Calibri" pitchFamily="34" charset="0"/>
                        </a:rPr>
                        <a:t>CrIS</a:t>
                      </a:r>
                      <a:r>
                        <a:rPr kumimoji="0" lang="en-US" sz="1800" b="0" i="0" u="none" strike="noStrike" cap="none" normalizeH="0" baseline="0" dirty="0" smtClean="0">
                          <a:ln>
                            <a:noFill/>
                          </a:ln>
                          <a:solidFill>
                            <a:srgbClr val="000000"/>
                          </a:solidFill>
                          <a:effectLst/>
                          <a:latin typeface="Calibri" pitchFamily="34" charset="0"/>
                        </a:rPr>
                        <a:t> SDR, </a:t>
                      </a:r>
                      <a:r>
                        <a:rPr kumimoji="0" lang="en-US" sz="1800" b="0" i="0" u="none" strike="noStrike" cap="none" normalizeH="0" baseline="0" dirty="0" err="1" smtClean="0">
                          <a:ln>
                            <a:noFill/>
                          </a:ln>
                          <a:solidFill>
                            <a:srgbClr val="000000"/>
                          </a:solidFill>
                          <a:effectLst/>
                          <a:latin typeface="Calibri" pitchFamily="34" charset="0"/>
                        </a:rPr>
                        <a:t>CrIMSS</a:t>
                      </a:r>
                      <a:r>
                        <a:rPr kumimoji="0" lang="en-US" sz="1800" b="0" i="0" u="none" strike="noStrike" cap="none" normalizeH="0" baseline="0" dirty="0" smtClean="0">
                          <a:ln>
                            <a:noFill/>
                          </a:ln>
                          <a:solidFill>
                            <a:srgbClr val="000000"/>
                          </a:solidFill>
                          <a:effectLst/>
                          <a:latin typeface="Calibri" pitchFamily="34" charset="0"/>
                        </a:rPr>
                        <a:t> EDR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Degui</a:t>
                      </a:r>
                      <a:r>
                        <a:rPr kumimoji="0" lang="en-US" sz="1800" b="0" i="0" u="none" strike="noStrike" cap="none" normalizeH="0" baseline="0" dirty="0" smtClean="0">
                          <a:ln>
                            <a:noFill/>
                          </a:ln>
                          <a:solidFill>
                            <a:srgbClr val="000000"/>
                          </a:solidFill>
                          <a:effectLst/>
                          <a:latin typeface="Calibri" pitchFamily="34" charset="0"/>
                        </a:rPr>
                        <a:t> </a:t>
                      </a:r>
                      <a:r>
                        <a:rPr kumimoji="0" lang="en-US" sz="1800" b="0" i="0" u="none" strike="noStrike" cap="none" normalizeH="0" baseline="0" dirty="0" err="1" smtClean="0">
                          <a:ln>
                            <a:noFill/>
                          </a:ln>
                          <a:solidFill>
                            <a:srgbClr val="000000"/>
                          </a:solidFill>
                          <a:effectLst/>
                          <a:latin typeface="Calibri" pitchFamily="34" charset="0"/>
                        </a:rPr>
                        <a:t>Gu</a:t>
                      </a:r>
                      <a:r>
                        <a:rPr kumimoji="0" lang="en-US" sz="1800" b="0" i="0" u="none" strike="noStrike" cap="none" normalizeH="0" baseline="0" dirty="0" smtClean="0">
                          <a:ln>
                            <a:noFill/>
                          </a:ln>
                          <a:solidFill>
                            <a:srgbClr val="000000"/>
                          </a:solidFill>
                          <a:effectLst/>
                          <a:latin typeface="Calibri" pitchFamily="34" charset="0"/>
                        </a:rPr>
                        <a:t> / Denise Hagan / Xia-Lin Ma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NGAS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EDR /SDR Validation, code integration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ATMS TDR/SDR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Sid </a:t>
                      </a:r>
                      <a:r>
                        <a:rPr kumimoji="0" lang="en-US" sz="1800" b="0" i="0" u="none" strike="noStrike" cap="none" normalizeH="0" baseline="0" dirty="0" err="1" smtClean="0">
                          <a:ln>
                            <a:noFill/>
                          </a:ln>
                          <a:solidFill>
                            <a:srgbClr val="000000"/>
                          </a:solidFill>
                          <a:effectLst/>
                          <a:latin typeface="Calibri" pitchFamily="34" charset="0"/>
                        </a:rPr>
                        <a:t>Boukabara</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NOAA/STAR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MiRS</a:t>
                      </a:r>
                      <a:r>
                        <a:rPr kumimoji="0" lang="en-US" sz="1800" b="0" i="0" u="none" strike="noStrike" cap="none" normalizeH="0" baseline="0" dirty="0" smtClean="0">
                          <a:ln>
                            <a:noFill/>
                          </a:ln>
                          <a:solidFill>
                            <a:srgbClr val="000000"/>
                          </a:solidFill>
                          <a:effectLst/>
                          <a:latin typeface="Calibri" pitchFamily="34" charset="0"/>
                        </a:rPr>
                        <a:t> EDR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CrIMSS</a:t>
                      </a:r>
                      <a:r>
                        <a:rPr kumimoji="0" lang="en-US" sz="1800" b="0" i="0" u="none" strike="noStrike" cap="none" normalizeH="0" baseline="0" dirty="0" smtClean="0">
                          <a:ln>
                            <a:noFill/>
                          </a:ln>
                          <a:solidFill>
                            <a:srgbClr val="000000"/>
                          </a:solidFill>
                          <a:effectLst/>
                          <a:latin typeface="Calibri" pitchFamily="34" charset="0"/>
                        </a:rPr>
                        <a:t> EDR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Lars Peter </a:t>
                      </a:r>
                      <a:r>
                        <a:rPr kumimoji="0" lang="en-US" sz="1800" b="0" i="0" u="none" strike="noStrike" cap="none" normalizeH="0" baseline="0" dirty="0" err="1" smtClean="0">
                          <a:ln>
                            <a:noFill/>
                          </a:ln>
                          <a:solidFill>
                            <a:srgbClr val="000000"/>
                          </a:solidFill>
                          <a:effectLst/>
                          <a:latin typeface="Calibri" pitchFamily="34" charset="0"/>
                        </a:rPr>
                        <a:t>Riishojgaard</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JCSDA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NCEP analysis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CrIMSS</a:t>
                      </a:r>
                      <a:r>
                        <a:rPr kumimoji="0" lang="en-US" sz="1800" b="0" i="0" u="none" strike="noStrike" cap="none" normalizeH="0" baseline="0" dirty="0" smtClean="0">
                          <a:ln>
                            <a:noFill/>
                          </a:ln>
                          <a:solidFill>
                            <a:srgbClr val="000000"/>
                          </a:solidFill>
                          <a:effectLst/>
                          <a:latin typeface="Calibri" pitchFamily="34" charset="0"/>
                        </a:rPr>
                        <a:t> SDR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Steven Beck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Aerospace Corp.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RAOB,LIDAR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CrIMSS</a:t>
                      </a:r>
                      <a:r>
                        <a:rPr kumimoji="0" lang="en-US" sz="1800" b="0" i="0" u="none" strike="noStrike" cap="none" normalizeH="0" baseline="0" dirty="0" smtClean="0">
                          <a:ln>
                            <a:noFill/>
                          </a:ln>
                          <a:solidFill>
                            <a:srgbClr val="000000"/>
                          </a:solidFill>
                          <a:effectLst/>
                          <a:latin typeface="Calibri" pitchFamily="34" charset="0"/>
                        </a:rPr>
                        <a:t> SDR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Steven English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UKMET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UKMET analysis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CrIMSS SDR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William Bell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ECMWF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ECMWF analysis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AVTP/AVMP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Steve Freidman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NASA/JPL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Sounder PEATE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CrIMSS SDR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Ben Rustin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NRL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NOGAPS/NAVDAS analysis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6A30721-F72A-491D-A199-3695E16E91A7}" type="slidenum">
              <a:rPr lang="en-US" sz="1200">
                <a:solidFill>
                  <a:schemeClr val="tx1">
                    <a:tint val="75000"/>
                  </a:schemeClr>
                </a:solidFill>
                <a:latin typeface="+mn-lt"/>
              </a:rPr>
              <a:pPr algn="r" fontAlgn="auto">
                <a:spcBef>
                  <a:spcPts val="0"/>
                </a:spcBef>
                <a:spcAft>
                  <a:spcPts val="0"/>
                </a:spcAft>
                <a:defRPr/>
              </a:pPr>
              <a:t>4</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xmlns="" val="693732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44300" y="0"/>
            <a:ext cx="8253449" cy="1045024"/>
          </a:xfrm>
        </p:spPr>
        <p:txBody>
          <a:bodyPr rtlCol="0">
            <a:normAutofit/>
          </a:bodyPr>
          <a:lstStyle/>
          <a:p>
            <a:pPr eaLnBrk="1" fontAlgn="auto" hangingPunct="1">
              <a:spcAft>
                <a:spcPts val="0"/>
              </a:spcAft>
              <a:defRPr/>
            </a:pPr>
            <a:r>
              <a:rPr lang="en-US" sz="3200" dirty="0" smtClean="0"/>
              <a:t>Provisional Maturity </a:t>
            </a:r>
            <a:r>
              <a:rPr lang="en-US" sz="3200" dirty="0" err="1" smtClean="0"/>
              <a:t>Justication</a:t>
            </a:r>
            <a:r>
              <a:rPr lang="en-US" sz="3200" dirty="0" smtClean="0"/>
              <a:t> (12/35)</a:t>
            </a:r>
            <a:br>
              <a:rPr lang="en-US" sz="3200" dirty="0" smtClean="0"/>
            </a:br>
            <a:r>
              <a:rPr lang="en-US" sz="2700" dirty="0" smtClean="0"/>
              <a:t>Yield is stable: May 15 versus Sept. 20, 2012</a:t>
            </a:r>
          </a:p>
        </p:txBody>
      </p:sp>
      <p:graphicFrame>
        <p:nvGraphicFramePr>
          <p:cNvPr id="4" name="Table 3"/>
          <p:cNvGraphicFramePr>
            <a:graphicFrameLocks noGrp="1"/>
          </p:cNvGraphicFramePr>
          <p:nvPr/>
        </p:nvGraphicFramePr>
        <p:xfrm>
          <a:off x="428275" y="1588355"/>
          <a:ext cx="7836060" cy="4716440"/>
        </p:xfrm>
        <a:graphic>
          <a:graphicData uri="http://schemas.openxmlformats.org/drawingml/2006/table">
            <a:tbl>
              <a:tblPr firstRow="1" bandRow="1">
                <a:tableStyleId>{5C22544A-7EE6-4342-B048-85BDC9FD1C3A}</a:tableStyleId>
              </a:tblPr>
              <a:tblGrid>
                <a:gridCol w="1306010"/>
                <a:gridCol w="653005"/>
                <a:gridCol w="653005"/>
                <a:gridCol w="653005"/>
                <a:gridCol w="653005"/>
                <a:gridCol w="653005"/>
                <a:gridCol w="653005"/>
                <a:gridCol w="653005"/>
                <a:gridCol w="653005"/>
                <a:gridCol w="653005"/>
                <a:gridCol w="653005"/>
              </a:tblGrid>
              <a:tr h="683657">
                <a:tc>
                  <a:txBody>
                    <a:bodyPr/>
                    <a:lstStyle/>
                    <a:p>
                      <a:endParaRPr lang="en-US" sz="1200" b="0" i="1" dirty="0">
                        <a:solidFill>
                          <a:schemeClr val="tx1"/>
                        </a:solidFill>
                      </a:endParaRPr>
                    </a:p>
                  </a:txBody>
                  <a:tcPr anchor="ctr">
                    <a:lnR w="12700" cap="flat" cmpd="sng" algn="ctr">
                      <a:solidFill>
                        <a:schemeClr val="tx1"/>
                      </a:solidFill>
                      <a:prstDash val="solid"/>
                      <a:round/>
                      <a:headEnd type="none" w="med" len="med"/>
                      <a:tailEnd type="none" w="med" len="med"/>
                    </a:lnR>
                    <a:solidFill>
                      <a:schemeClr val="bg1"/>
                    </a:solidFill>
                  </a:tcPr>
                </a:tc>
                <a:tc gridSpan="2">
                  <a:txBody>
                    <a:bodyPr/>
                    <a:lstStyle/>
                    <a:p>
                      <a:pPr algn="ctr"/>
                      <a:r>
                        <a:rPr lang="en-US" sz="1200" b="0" dirty="0" smtClean="0">
                          <a:solidFill>
                            <a:schemeClr val="tx1"/>
                          </a:solidFill>
                        </a:rPr>
                        <a:t>% of Profiles</a:t>
                      </a:r>
                      <a:r>
                        <a:rPr lang="en-US" sz="1200" b="0" baseline="0" dirty="0" smtClean="0">
                          <a:solidFill>
                            <a:schemeClr val="tx1"/>
                          </a:solidFill>
                        </a:rPr>
                        <a:t> in Category</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gridSpan="2">
                  <a:txBody>
                    <a:bodyPr/>
                    <a:lstStyle/>
                    <a:p>
                      <a:pPr algn="ctr"/>
                      <a:r>
                        <a:rPr lang="en-US" sz="1200" b="0" dirty="0" smtClean="0">
                          <a:solidFill>
                            <a:schemeClr val="tx1"/>
                          </a:solidFill>
                        </a:rPr>
                        <a:t>%</a:t>
                      </a:r>
                      <a:r>
                        <a:rPr lang="en-US" sz="1200" b="0" baseline="0" dirty="0" smtClean="0">
                          <a:solidFill>
                            <a:schemeClr val="tx1"/>
                          </a:solidFill>
                        </a:rPr>
                        <a:t> Passing QC(1)</a:t>
                      </a:r>
                    </a:p>
                    <a:p>
                      <a:pPr algn="ctr"/>
                      <a:r>
                        <a:rPr lang="en-US" sz="1200" b="0" baseline="0" dirty="0" smtClean="0">
                          <a:solidFill>
                            <a:schemeClr val="tx1"/>
                          </a:solidFill>
                        </a:rPr>
                        <a:t>(IR ChiSq Test)</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pPr algn="ctr"/>
                      <a:r>
                        <a:rPr lang="en-US" sz="1200" b="0" dirty="0" smtClean="0">
                          <a:solidFill>
                            <a:schemeClr val="tx1"/>
                          </a:solidFill>
                        </a:rPr>
                        <a:t>% Passing</a:t>
                      </a:r>
                      <a:r>
                        <a:rPr lang="en-US" sz="1200" b="0" baseline="0" dirty="0" smtClean="0">
                          <a:solidFill>
                            <a:schemeClr val="tx1"/>
                          </a:solidFill>
                        </a:rPr>
                        <a:t> QC(4)</a:t>
                      </a:r>
                    </a:p>
                    <a:p>
                      <a:pPr algn="ctr"/>
                      <a:r>
                        <a:rPr lang="en-US" sz="1200" b="0" baseline="0" dirty="0" smtClean="0">
                          <a:solidFill>
                            <a:schemeClr val="tx1"/>
                          </a:solidFill>
                        </a:rPr>
                        <a:t>(MW ChiSq Test in combined retr.)</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gridSpan="2">
                  <a:txBody>
                    <a:bodyPr/>
                    <a:lstStyle/>
                    <a:p>
                      <a:pPr algn="ctr"/>
                      <a:r>
                        <a:rPr lang="en-US" sz="1200" b="0" dirty="0" smtClean="0">
                          <a:solidFill>
                            <a:schemeClr val="tx1"/>
                          </a:solidFill>
                        </a:rPr>
                        <a:t>% Passing QC(5)</a:t>
                      </a:r>
                    </a:p>
                    <a:p>
                      <a:pPr algn="ctr"/>
                      <a:r>
                        <a:rPr lang="en-US" sz="1200" b="0" dirty="0" smtClean="0">
                          <a:solidFill>
                            <a:schemeClr val="tx1"/>
                          </a:solidFill>
                        </a:rPr>
                        <a:t>(MW</a:t>
                      </a:r>
                      <a:r>
                        <a:rPr lang="en-US" sz="1200" b="0" baseline="0" dirty="0" smtClean="0">
                          <a:solidFill>
                            <a:schemeClr val="tx1"/>
                          </a:solidFill>
                        </a:rPr>
                        <a:t> ChiSq Test in MW-only retr.)</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pPr algn="ctr"/>
                      <a:r>
                        <a:rPr lang="en-US" sz="1200" b="0" dirty="0" smtClean="0">
                          <a:solidFill>
                            <a:schemeClr val="tx1"/>
                          </a:solidFill>
                        </a:rPr>
                        <a:t>% Passing BOTH QC(1) and QC(4)</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r>
              <a:tr h="305847">
                <a:tc>
                  <a:txBody>
                    <a:bodyPr/>
                    <a:lstStyle/>
                    <a:p>
                      <a:endParaRPr lang="en-US" sz="1200" b="0" i="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smtClean="0">
                          <a:solidFill>
                            <a:schemeClr val="tx1"/>
                          </a:solidFill>
                        </a:rPr>
                        <a:t>May 15</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0" dirty="0" smtClean="0">
                          <a:solidFill>
                            <a:schemeClr val="tx1"/>
                          </a:solidFill>
                        </a:rPr>
                        <a:t>Sept 20</a:t>
                      </a:r>
                      <a:endParaRPr lang="en-US" sz="12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0" dirty="0" smtClean="0">
                          <a:solidFill>
                            <a:schemeClr val="tx1"/>
                          </a:solidFill>
                        </a:rPr>
                        <a:t>May 15</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b="0" dirty="0" smtClean="0">
                          <a:solidFill>
                            <a:schemeClr val="tx1"/>
                          </a:solidFill>
                        </a:rPr>
                        <a:t>Sept 20</a:t>
                      </a:r>
                      <a:endParaRPr lang="en-US" sz="1200" b="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b="0" dirty="0" smtClean="0">
                          <a:solidFill>
                            <a:schemeClr val="tx1"/>
                          </a:solidFill>
                        </a:rPr>
                        <a:t>May 15</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0" dirty="0" smtClean="0">
                          <a:solidFill>
                            <a:schemeClr val="tx1"/>
                          </a:solidFill>
                        </a:rPr>
                        <a:t>Sept 20</a:t>
                      </a:r>
                      <a:endParaRPr lang="en-US" sz="1200" b="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0" dirty="0" smtClean="0">
                          <a:solidFill>
                            <a:schemeClr val="tx1"/>
                          </a:solidFill>
                        </a:rPr>
                        <a:t>May 15</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b="0" dirty="0" smtClean="0">
                          <a:solidFill>
                            <a:schemeClr val="tx1"/>
                          </a:solidFill>
                        </a:rPr>
                        <a:t>Sept 20</a:t>
                      </a:r>
                      <a:endParaRPr lang="en-US" sz="1200" b="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b="0" dirty="0" smtClean="0">
                          <a:solidFill>
                            <a:schemeClr val="tx1"/>
                          </a:solidFill>
                        </a:rPr>
                        <a:t>May 15</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0" dirty="0" smtClean="0">
                          <a:solidFill>
                            <a:schemeClr val="tx1"/>
                          </a:solidFill>
                        </a:rPr>
                        <a:t>Sept 20</a:t>
                      </a:r>
                      <a:endParaRPr lang="en-US" sz="1200" b="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5847">
                <a:tc>
                  <a:txBody>
                    <a:bodyPr/>
                    <a:lstStyle/>
                    <a:p>
                      <a:pPr algn="ctr"/>
                      <a:r>
                        <a:rPr lang="en-US" sz="1200" dirty="0" smtClean="0">
                          <a:solidFill>
                            <a:schemeClr val="tx1"/>
                          </a:solidFill>
                        </a:rPr>
                        <a:t>All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t>100%</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100%</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t>79.76%</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81.10%</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t>53.38%</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53.05%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t>89.36%</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89.82%</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t>50.81%</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51.15%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40159">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5847">
                <a:tc>
                  <a:txBody>
                    <a:bodyPr/>
                    <a:lstStyle/>
                    <a:p>
                      <a:pPr algn="ctr"/>
                      <a:r>
                        <a:rPr lang="en-US" sz="1200" dirty="0" smtClean="0">
                          <a:solidFill>
                            <a:schemeClr val="tx1"/>
                          </a:solidFill>
                        </a:rPr>
                        <a:t>Day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t>49.17%</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49.31%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t>77.69%</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80.37%</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t>53.16%</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54.18%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t>91.08%</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90.93%</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t>49.74%</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51.74%</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r>
              <a:tr h="305847">
                <a:tc>
                  <a:txBody>
                    <a:bodyPr/>
                    <a:lstStyle/>
                    <a:p>
                      <a:pPr algn="ctr"/>
                      <a:r>
                        <a:rPr lang="en-US" sz="1200" dirty="0" smtClean="0">
                          <a:solidFill>
                            <a:schemeClr val="tx1"/>
                          </a:solidFill>
                        </a:rPr>
                        <a:t>Night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t>50.83%</a:t>
                      </a:r>
                      <a:endParaRPr lang="en-US" sz="1200" i="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50.69%</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t>81.76%</a:t>
                      </a:r>
                      <a:endParaRPr lang="en-US" sz="1200" i="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81.82%</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t>53.60%</a:t>
                      </a:r>
                      <a:endParaRPr lang="en-US" sz="1200" i="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51.95%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t>87.71%</a:t>
                      </a:r>
                      <a:endParaRPr lang="en-US" sz="1200" i="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88.74%</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t>51.85%</a:t>
                      </a:r>
                      <a:endParaRPr lang="en-US" sz="1200" i="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50.58%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40159">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5847">
                <a:tc>
                  <a:txBody>
                    <a:bodyPr/>
                    <a:lstStyle/>
                    <a:p>
                      <a:pPr algn="ctr"/>
                      <a:r>
                        <a:rPr lang="en-US" sz="1200" dirty="0" smtClean="0">
                          <a:solidFill>
                            <a:schemeClr val="tx1"/>
                          </a:solidFill>
                        </a:rPr>
                        <a:t>Clear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t>9.21%</a:t>
                      </a:r>
                      <a:endParaRPr lang="en-US" sz="1200" i="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8.31%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75.47%</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85.23%</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48.35%</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60.99%</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89.32%</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93.62%</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45.64%</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58.14%</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r>
              <a:tr h="400264">
                <a:tc>
                  <a:txBody>
                    <a:bodyPr/>
                    <a:lstStyle/>
                    <a:p>
                      <a:pPr algn="ctr"/>
                      <a:r>
                        <a:rPr lang="en-US" sz="1200" dirty="0" smtClean="0">
                          <a:solidFill>
                            <a:schemeClr val="tx1"/>
                          </a:solidFill>
                        </a:rPr>
                        <a:t>Partly Cloudy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t>80.11%</a:t>
                      </a:r>
                      <a:endParaRPr lang="en-US" sz="1200" i="0" dirty="0"/>
                    </a:p>
                  </a:txBody>
                  <a:tcPr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a:r>
                        <a:rPr lang="en-US" sz="1200" i="0" dirty="0" smtClean="0">
                          <a:solidFill>
                            <a:schemeClr val="tx1"/>
                          </a:solidFill>
                        </a:rPr>
                        <a:t>80.58%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lang="en-US" sz="1200" i="0" dirty="0" smtClean="0">
                          <a:solidFill>
                            <a:schemeClr val="tx1"/>
                          </a:solidFill>
                        </a:rPr>
                        <a:t>79.11%</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i="0" dirty="0" smtClean="0">
                          <a:solidFill>
                            <a:schemeClr val="tx1"/>
                          </a:solidFill>
                        </a:rPr>
                        <a:t>79.70%</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i="0" dirty="0" smtClean="0">
                          <a:solidFill>
                            <a:schemeClr val="tx1"/>
                          </a:solidFill>
                        </a:rPr>
                        <a:t>53.31%</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a:r>
                        <a:rPr lang="en-US" sz="1200" i="0" dirty="0" smtClean="0">
                          <a:solidFill>
                            <a:schemeClr val="tx1"/>
                          </a:solidFill>
                        </a:rPr>
                        <a:t>51.77%</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lang="en-US" sz="1200" i="0" dirty="0" smtClean="0">
                          <a:solidFill>
                            <a:schemeClr val="tx1"/>
                          </a:solidFill>
                        </a:rPr>
                        <a:t>89.32%</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i="0" dirty="0" smtClean="0">
                          <a:solidFill>
                            <a:schemeClr val="tx1"/>
                          </a:solidFill>
                        </a:rPr>
                        <a:t>89.05%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i="0" dirty="0" smtClean="0">
                          <a:solidFill>
                            <a:schemeClr val="tx1"/>
                          </a:solidFill>
                        </a:rPr>
                        <a:t>50.75%</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a:r>
                        <a:rPr lang="en-US" sz="1200" i="0" dirty="0" smtClean="0">
                          <a:solidFill>
                            <a:schemeClr val="tx1"/>
                          </a:solidFill>
                        </a:rPr>
                        <a:t>50.01%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305847">
                <a:tc>
                  <a:txBody>
                    <a:bodyPr/>
                    <a:lstStyle/>
                    <a:p>
                      <a:pPr algn="ctr"/>
                      <a:r>
                        <a:rPr lang="en-US" sz="1200" dirty="0" smtClean="0">
                          <a:solidFill>
                            <a:schemeClr val="tx1"/>
                          </a:solidFill>
                        </a:rPr>
                        <a:t>Cloudy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t>10.67%</a:t>
                      </a:r>
                      <a:endParaRPr lang="en-US" sz="1200" i="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11.11%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88.34%</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88.21%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58.22%</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56.43%</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89.75%</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92.58%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55.74%</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54.19%</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r h="240159">
                <a:tc>
                  <a:txBody>
                    <a:bodyPr/>
                    <a:lstStyle/>
                    <a:p>
                      <a:pPr algn="ctr"/>
                      <a:endParaRPr lang="en-US"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847">
                <a:tc>
                  <a:txBody>
                    <a:bodyPr/>
                    <a:lstStyle/>
                    <a:p>
                      <a:pPr algn="ctr"/>
                      <a:r>
                        <a:rPr lang="en-US" sz="1200" dirty="0" smtClean="0">
                          <a:solidFill>
                            <a:schemeClr val="tx1"/>
                          </a:solidFill>
                        </a:rPr>
                        <a:t>Ocean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rPr>
                        <a:t>62.60%</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62.52%</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80.95%</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82.08%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51.01%</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50.89%</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91.46%</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91.97%</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lang="en-US" sz="1200" i="0" dirty="0" smtClean="0">
                          <a:solidFill>
                            <a:schemeClr val="tx1"/>
                          </a:solidFill>
                        </a:rPr>
                        <a:t>50.10%</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US" sz="1200" i="0" dirty="0" smtClean="0">
                          <a:solidFill>
                            <a:schemeClr val="tx1"/>
                          </a:solidFill>
                        </a:rPr>
                        <a:t>50.21%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r>
              <a:tr h="305847">
                <a:tc>
                  <a:txBody>
                    <a:bodyPr/>
                    <a:lstStyle/>
                    <a:p>
                      <a:pPr algn="ctr"/>
                      <a:r>
                        <a:rPr lang="en-US" sz="1200" dirty="0" smtClean="0">
                          <a:solidFill>
                            <a:schemeClr val="tx1"/>
                          </a:solidFill>
                        </a:rPr>
                        <a:t>Land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rPr>
                        <a:t>29.25%</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a:r>
                        <a:rPr lang="en-US" sz="1200" i="0" dirty="0" smtClean="0">
                          <a:solidFill>
                            <a:schemeClr val="tx1"/>
                          </a:solidFill>
                        </a:rPr>
                        <a:t>29.33%</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lang="en-US" sz="1200" i="0" dirty="0" smtClean="0">
                          <a:solidFill>
                            <a:schemeClr val="tx1"/>
                          </a:solidFill>
                        </a:rPr>
                        <a:t>77.77%</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i="0" dirty="0" smtClean="0">
                          <a:solidFill>
                            <a:schemeClr val="tx1"/>
                          </a:solidFill>
                        </a:rPr>
                        <a:t>80.47%</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i="0" dirty="0" smtClean="0">
                          <a:solidFill>
                            <a:schemeClr val="tx1"/>
                          </a:solidFill>
                        </a:rPr>
                        <a:t>60.12%</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a:r>
                        <a:rPr lang="en-US" sz="1200" i="0" dirty="0" smtClean="0">
                          <a:solidFill>
                            <a:schemeClr val="tx1"/>
                          </a:solidFill>
                        </a:rPr>
                        <a:t>60.26%</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lang="en-US" sz="1200" i="0" dirty="0" smtClean="0">
                          <a:solidFill>
                            <a:schemeClr val="tx1"/>
                          </a:solidFill>
                        </a:rPr>
                        <a:t>87.67%</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5">
                        <a:lumMod val="40000"/>
                        <a:lumOff val="60000"/>
                      </a:schemeClr>
                    </a:solidFill>
                  </a:tcPr>
                </a:tc>
                <a:tc>
                  <a:txBody>
                    <a:bodyPr/>
                    <a:lstStyle/>
                    <a:p>
                      <a:pPr algn="ctr"/>
                      <a:r>
                        <a:rPr lang="en-US" sz="1200" i="0" dirty="0" smtClean="0">
                          <a:solidFill>
                            <a:schemeClr val="tx1"/>
                          </a:solidFill>
                        </a:rPr>
                        <a:t>88.88%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algn="ctr"/>
                      <a:r>
                        <a:rPr lang="en-US" sz="1200" i="0" dirty="0" smtClean="0">
                          <a:solidFill>
                            <a:schemeClr val="tx1"/>
                          </a:solidFill>
                        </a:rPr>
                        <a:t>53.77%</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a:r>
                        <a:rPr lang="en-US" sz="1200" i="0" dirty="0" smtClean="0">
                          <a:solidFill>
                            <a:schemeClr val="tx1"/>
                          </a:solidFill>
                        </a:rPr>
                        <a:t>55.55%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305847">
                <a:tc>
                  <a:txBody>
                    <a:bodyPr/>
                    <a:lstStyle/>
                    <a:p>
                      <a:pPr algn="ctr"/>
                      <a:r>
                        <a:rPr lang="en-US" sz="1200" dirty="0" smtClean="0">
                          <a:solidFill>
                            <a:schemeClr val="tx1"/>
                          </a:solidFill>
                        </a:rPr>
                        <a:t>Coast Profiles</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i="0" dirty="0" smtClean="0">
                          <a:solidFill>
                            <a:schemeClr val="tx1"/>
                          </a:solidFill>
                        </a:rPr>
                        <a:t>8.14%</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8.15%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77.76%</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75.91%</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47.41%</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43.65%</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79.36%</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76.68%</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200" i="0" dirty="0" smtClean="0">
                          <a:solidFill>
                            <a:schemeClr val="tx1"/>
                          </a:solidFill>
                        </a:rPr>
                        <a:t>45.65%</a:t>
                      </a:r>
                      <a:endParaRPr lang="en-US" sz="1200" i="0"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i="0" dirty="0" smtClean="0">
                          <a:solidFill>
                            <a:schemeClr val="tx1"/>
                          </a:solidFill>
                        </a:rPr>
                        <a:t>42.52%</a:t>
                      </a:r>
                      <a:endParaRPr lang="en-US" sz="1200" i="0"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5" name="TextBox 4"/>
          <p:cNvSpPr txBox="1"/>
          <p:nvPr/>
        </p:nvSpPr>
        <p:spPr>
          <a:xfrm>
            <a:off x="2343150" y="1120140"/>
            <a:ext cx="5097780" cy="369332"/>
          </a:xfrm>
          <a:prstGeom prst="rect">
            <a:avLst/>
          </a:prstGeom>
          <a:noFill/>
        </p:spPr>
        <p:txBody>
          <a:bodyPr wrap="square" rtlCol="0">
            <a:spAutoFit/>
          </a:bodyPr>
          <a:lstStyle/>
          <a:p>
            <a:pPr algn="ctr"/>
            <a:r>
              <a:rPr lang="en-US" dirty="0" smtClean="0"/>
              <a:t>Offline Mx7.1 configuration for full focus day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p:spPr>
        <p:txBody>
          <a:bodyPr/>
          <a:lstStyle/>
          <a:p>
            <a:fld id="{1FC1156A-7170-4241-8272-6BD017C3ECE2}" type="slidenum">
              <a:rPr lang="en-US" smtClean="0"/>
              <a:pPr/>
              <a:t>41</a:t>
            </a:fld>
            <a:endParaRPr lang="en-US" smtClean="0"/>
          </a:p>
        </p:txBody>
      </p:sp>
      <p:sp>
        <p:nvSpPr>
          <p:cNvPr id="21507"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21508" name="Text Box 9"/>
          <p:cNvSpPr txBox="1">
            <a:spLocks noChangeArrowheads="1"/>
          </p:cNvSpPr>
          <p:nvPr/>
        </p:nvSpPr>
        <p:spPr bwMode="auto">
          <a:xfrm>
            <a:off x="1600200" y="6019800"/>
            <a:ext cx="1676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a:p>
        </p:txBody>
      </p:sp>
      <p:pic>
        <p:nvPicPr>
          <p:cNvPr id="21514" name="Picture 14" descr="idps_versions_CrIMSS_may15data_v01 37.jpg"/>
          <p:cNvPicPr>
            <a:picLocks/>
          </p:cNvPicPr>
          <p:nvPr/>
        </p:nvPicPr>
        <p:blipFill>
          <a:blip r:embed="rId3"/>
          <a:srcRect l="8788" t="8888" r="7928" b="10001"/>
          <a:stretch>
            <a:fillRect/>
          </a:stretch>
        </p:blipFill>
        <p:spPr bwMode="auto">
          <a:xfrm>
            <a:off x="2212848" y="1325880"/>
            <a:ext cx="6748272" cy="5078035"/>
          </a:xfrm>
          <a:prstGeom prst="rect">
            <a:avLst/>
          </a:prstGeom>
          <a:noFill/>
          <a:ln w="9525">
            <a:noFill/>
            <a:miter lim="800000"/>
            <a:headEnd/>
            <a:tailEnd/>
          </a:ln>
        </p:spPr>
      </p:pic>
      <p:sp>
        <p:nvSpPr>
          <p:cNvPr id="15" name="Rectangle 2"/>
          <p:cNvSpPr>
            <a:spLocks noGrp="1" noChangeArrowheads="1"/>
          </p:cNvSpPr>
          <p:nvPr>
            <p:ph type="title"/>
          </p:nvPr>
        </p:nvSpPr>
        <p:spPr>
          <a:xfrm>
            <a:off x="1219200" y="65310"/>
            <a:ext cx="6553200" cy="762000"/>
          </a:xfrm>
        </p:spPr>
        <p:txBody>
          <a:bodyPr>
            <a:noAutofit/>
          </a:bodyPr>
          <a:lstStyle/>
          <a:p>
            <a:pPr>
              <a:defRPr/>
            </a:pPr>
            <a:r>
              <a:rPr lang="en-US" sz="2800" dirty="0" smtClean="0"/>
              <a:t>Provisional Maturity Justification (13/35)</a:t>
            </a:r>
            <a:br>
              <a:rPr lang="en-US" sz="2800" dirty="0" smtClean="0"/>
            </a:br>
            <a:r>
              <a:rPr lang="en-US" sz="1800" dirty="0" smtClean="0"/>
              <a:t>T(p), q(p) RMS Global, Land, Sea, Coast for Sep. 20, 2012: IR+MW</a:t>
            </a:r>
            <a:endParaRPr lang="en-US" sz="1800" b="0" dirty="0" smtClean="0">
              <a:solidFill>
                <a:schemeClr val="tx1"/>
              </a:solidFill>
              <a:latin typeface="Calibri" pitchFamily="34" charset="0"/>
            </a:endParaRPr>
          </a:p>
        </p:txBody>
      </p:sp>
      <p:sp>
        <p:nvSpPr>
          <p:cNvPr id="16" name="TextBox 15"/>
          <p:cNvSpPr txBox="1"/>
          <p:nvPr/>
        </p:nvSpPr>
        <p:spPr>
          <a:xfrm>
            <a:off x="163287" y="1600198"/>
            <a:ext cx="1894114" cy="4247317"/>
          </a:xfrm>
          <a:prstGeom prst="rect">
            <a:avLst/>
          </a:prstGeom>
          <a:noFill/>
        </p:spPr>
        <p:txBody>
          <a:bodyPr wrap="square" rtlCol="0">
            <a:spAutoFit/>
          </a:bodyPr>
          <a:lstStyle/>
          <a:p>
            <a:r>
              <a:rPr lang="en-US" dirty="0" smtClean="0"/>
              <a:t>Here we repeat the analysis for the Sep. 20 focus day.</a:t>
            </a:r>
          </a:p>
          <a:p>
            <a:endParaRPr lang="en-US" dirty="0" smtClean="0"/>
          </a:p>
          <a:p>
            <a:r>
              <a:rPr lang="en-US" dirty="0" smtClean="0"/>
              <a:t>If you compare this figure to the May 15</a:t>
            </a:r>
            <a:r>
              <a:rPr lang="en-US" baseline="30000" dirty="0" smtClean="0"/>
              <a:t>th</a:t>
            </a:r>
            <a:r>
              <a:rPr lang="en-US" dirty="0" smtClean="0"/>
              <a:t> figure there is very little difference.</a:t>
            </a:r>
          </a:p>
          <a:p>
            <a:endParaRPr lang="en-US" dirty="0" smtClean="0"/>
          </a:p>
          <a:p>
            <a:r>
              <a:rPr lang="en-US" dirty="0" smtClean="0"/>
              <a:t>CrIMSS EDR is stable over 2 seasons.</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lstStyle/>
          <a:p>
            <a:fld id="{90ED5DC3-5F87-4D69-835C-375D29B82B55}" type="slidenum">
              <a:rPr lang="en-US" smtClean="0"/>
              <a:pPr/>
              <a:t>42</a:t>
            </a:fld>
            <a:endParaRPr lang="en-US" smtClean="0"/>
          </a:p>
        </p:txBody>
      </p:sp>
      <p:sp>
        <p:nvSpPr>
          <p:cNvPr id="23555"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23556" name="Text Box 9"/>
          <p:cNvSpPr txBox="1">
            <a:spLocks noChangeArrowheads="1"/>
          </p:cNvSpPr>
          <p:nvPr/>
        </p:nvSpPr>
        <p:spPr bwMode="auto">
          <a:xfrm>
            <a:off x="1600200" y="6019800"/>
            <a:ext cx="1676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a:p>
        </p:txBody>
      </p:sp>
      <p:pic>
        <p:nvPicPr>
          <p:cNvPr id="23562" name="Picture 15" descr="idps_versions_CrIMSS_may15data_v01 38.jpg"/>
          <p:cNvPicPr>
            <a:picLocks noChangeAspect="1"/>
          </p:cNvPicPr>
          <p:nvPr/>
        </p:nvPicPr>
        <p:blipFill>
          <a:blip r:embed="rId3"/>
          <a:srcRect l="8788" t="8888" r="7928" b="10001"/>
          <a:stretch>
            <a:fillRect/>
          </a:stretch>
        </p:blipFill>
        <p:spPr bwMode="auto">
          <a:xfrm>
            <a:off x="2212848" y="1325880"/>
            <a:ext cx="6748272" cy="5078035"/>
          </a:xfrm>
          <a:prstGeom prst="rect">
            <a:avLst/>
          </a:prstGeom>
          <a:noFill/>
          <a:ln w="9525">
            <a:noFill/>
            <a:miter lim="800000"/>
            <a:headEnd/>
            <a:tailEnd/>
          </a:ln>
        </p:spPr>
      </p:pic>
      <p:sp>
        <p:nvSpPr>
          <p:cNvPr id="16" name="Rectangle 2"/>
          <p:cNvSpPr>
            <a:spLocks noGrp="1" noChangeArrowheads="1"/>
          </p:cNvSpPr>
          <p:nvPr>
            <p:ph type="title"/>
          </p:nvPr>
        </p:nvSpPr>
        <p:spPr>
          <a:xfrm>
            <a:off x="1219200" y="65310"/>
            <a:ext cx="6553200" cy="762000"/>
          </a:xfrm>
        </p:spPr>
        <p:txBody>
          <a:bodyPr>
            <a:noAutofit/>
          </a:bodyPr>
          <a:lstStyle/>
          <a:p>
            <a:pPr>
              <a:defRPr/>
            </a:pPr>
            <a:r>
              <a:rPr lang="en-US" sz="2800" dirty="0" smtClean="0"/>
              <a:t>Provisional Maturity Justification (14/35)</a:t>
            </a:r>
            <a:br>
              <a:rPr lang="en-US" sz="2800" dirty="0" smtClean="0"/>
            </a:br>
            <a:r>
              <a:rPr lang="en-US" sz="1800" dirty="0" smtClean="0"/>
              <a:t>T(p), q(p) BIAS Global, Land, Sea, Coast for Sep. 20, 2012: IR+MW</a:t>
            </a:r>
            <a:endParaRPr lang="en-US" sz="1800" b="0" dirty="0" smtClean="0">
              <a:solidFill>
                <a:schemeClr val="tx1"/>
              </a:solidFill>
              <a:latin typeface="Calibri" pitchFamily="34" charset="0"/>
            </a:endParaRPr>
          </a:p>
        </p:txBody>
      </p:sp>
      <p:sp>
        <p:nvSpPr>
          <p:cNvPr id="17" name="TextBox 16"/>
          <p:cNvSpPr txBox="1"/>
          <p:nvPr/>
        </p:nvSpPr>
        <p:spPr>
          <a:xfrm>
            <a:off x="163287" y="914380"/>
            <a:ext cx="1894114" cy="5909310"/>
          </a:xfrm>
          <a:prstGeom prst="rect">
            <a:avLst/>
          </a:prstGeom>
          <a:noFill/>
        </p:spPr>
        <p:txBody>
          <a:bodyPr wrap="square" rtlCol="0">
            <a:spAutoFit/>
          </a:bodyPr>
          <a:lstStyle/>
          <a:p>
            <a:r>
              <a:rPr lang="en-US" dirty="0" smtClean="0"/>
              <a:t>Here we repeat the analysis for the Sep. 20 focus day.</a:t>
            </a:r>
          </a:p>
          <a:p>
            <a:endParaRPr lang="en-US" dirty="0" smtClean="0"/>
          </a:p>
          <a:p>
            <a:r>
              <a:rPr lang="en-US" dirty="0" smtClean="0"/>
              <a:t>If you compare this figure to the May 15</a:t>
            </a:r>
            <a:r>
              <a:rPr lang="en-US" baseline="30000" dirty="0" smtClean="0"/>
              <a:t>th</a:t>
            </a:r>
            <a:r>
              <a:rPr lang="en-US" dirty="0" smtClean="0"/>
              <a:t> figure there is very little difference.</a:t>
            </a:r>
          </a:p>
          <a:p>
            <a:endParaRPr lang="en-US" dirty="0" smtClean="0"/>
          </a:p>
          <a:p>
            <a:r>
              <a:rPr lang="en-US" dirty="0" smtClean="0"/>
              <a:t>May 15</a:t>
            </a:r>
            <a:r>
              <a:rPr lang="en-US" baseline="30000" dirty="0" smtClean="0"/>
              <a:t>th</a:t>
            </a:r>
            <a:r>
              <a:rPr lang="en-US" dirty="0" smtClean="0"/>
              <a:t> clear scenes were used for tuning (bias correction).</a:t>
            </a:r>
          </a:p>
          <a:p>
            <a:endParaRPr lang="en-US" dirty="0" smtClean="0"/>
          </a:p>
          <a:p>
            <a:r>
              <a:rPr lang="en-US" dirty="0" smtClean="0"/>
              <a:t>This day was not used in any manner to optimize the algorithm.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p:spPr>
        <p:txBody>
          <a:bodyPr/>
          <a:lstStyle/>
          <a:p>
            <a:fld id="{467A8541-7EB5-4A3C-9A1F-5625FE3B18F2}" type="slidenum">
              <a:rPr lang="en-US" smtClean="0"/>
              <a:pPr/>
              <a:t>43</a:t>
            </a:fld>
            <a:endParaRPr lang="en-US" smtClean="0"/>
          </a:p>
        </p:txBody>
      </p:sp>
      <p:sp>
        <p:nvSpPr>
          <p:cNvPr id="46083"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46084" name="Text Box 9"/>
          <p:cNvSpPr txBox="1">
            <a:spLocks noChangeArrowheads="1"/>
          </p:cNvSpPr>
          <p:nvPr/>
        </p:nvSpPr>
        <p:spPr bwMode="auto">
          <a:xfrm>
            <a:off x="1600200" y="6019800"/>
            <a:ext cx="1676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a:p>
        </p:txBody>
      </p:sp>
      <p:sp>
        <p:nvSpPr>
          <p:cNvPr id="15" name="Rectangle 2"/>
          <p:cNvSpPr>
            <a:spLocks noGrp="1" noChangeArrowheads="1"/>
          </p:cNvSpPr>
          <p:nvPr>
            <p:ph type="title"/>
          </p:nvPr>
        </p:nvSpPr>
        <p:spPr>
          <a:xfrm>
            <a:off x="1219200" y="65310"/>
            <a:ext cx="6553200" cy="762000"/>
          </a:xfrm>
        </p:spPr>
        <p:txBody>
          <a:bodyPr>
            <a:noAutofit/>
          </a:bodyPr>
          <a:lstStyle/>
          <a:p>
            <a:pPr>
              <a:defRPr/>
            </a:pPr>
            <a:r>
              <a:rPr lang="en-US" sz="2800" dirty="0" smtClean="0"/>
              <a:t>Provisional Maturity Justification (15/35)</a:t>
            </a:r>
            <a:br>
              <a:rPr lang="en-US" sz="2800" dirty="0" smtClean="0"/>
            </a:br>
            <a:r>
              <a:rPr lang="en-US" sz="1800" dirty="0" smtClean="0"/>
              <a:t>T(p), q(p) RMS for Sep. 20, 2012: MW-only vs. IR+MW</a:t>
            </a:r>
            <a:endParaRPr lang="en-US" sz="1800" b="0" dirty="0" smtClean="0">
              <a:solidFill>
                <a:schemeClr val="tx1"/>
              </a:solidFill>
              <a:latin typeface="Calibri" pitchFamily="34" charset="0"/>
            </a:endParaRPr>
          </a:p>
        </p:txBody>
      </p:sp>
      <p:sp>
        <p:nvSpPr>
          <p:cNvPr id="18" name="TextBox 17"/>
          <p:cNvSpPr txBox="1"/>
          <p:nvPr/>
        </p:nvSpPr>
        <p:spPr>
          <a:xfrm>
            <a:off x="97961" y="1099445"/>
            <a:ext cx="2114887" cy="5355312"/>
          </a:xfrm>
          <a:prstGeom prst="rect">
            <a:avLst/>
          </a:prstGeom>
          <a:noFill/>
        </p:spPr>
        <p:txBody>
          <a:bodyPr wrap="square" rtlCol="0">
            <a:spAutoFit/>
          </a:bodyPr>
          <a:lstStyle/>
          <a:p>
            <a:r>
              <a:rPr lang="en-US" dirty="0" smtClean="0"/>
              <a:t>The MW-only  (green line) is shown versus the IR+MW (red line)</a:t>
            </a:r>
          </a:p>
          <a:p>
            <a:endParaRPr lang="en-US" dirty="0" smtClean="0"/>
          </a:p>
          <a:p>
            <a:r>
              <a:rPr lang="en-US" dirty="0" smtClean="0"/>
              <a:t>It is close to meeting requirements.</a:t>
            </a:r>
          </a:p>
          <a:p>
            <a:endParaRPr lang="en-US" dirty="0" smtClean="0"/>
          </a:p>
          <a:p>
            <a:r>
              <a:rPr lang="en-US" dirty="0" smtClean="0"/>
              <a:t>Dotted Red line are the cloudy requirements.</a:t>
            </a:r>
          </a:p>
          <a:p>
            <a:endParaRPr lang="en-US" dirty="0" smtClean="0"/>
          </a:p>
          <a:p>
            <a:r>
              <a:rPr lang="en-US" dirty="0" smtClean="0"/>
              <a:t>Note: In 300-700 </a:t>
            </a:r>
            <a:r>
              <a:rPr lang="en-US" dirty="0" err="1" smtClean="0"/>
              <a:t>hPa</a:t>
            </a:r>
            <a:r>
              <a:rPr lang="en-US" dirty="0" smtClean="0"/>
              <a:t> region the MW-only requirements are actually more difficult than the IR+MW requirement</a:t>
            </a:r>
          </a:p>
          <a:p>
            <a:endParaRPr lang="en-US" dirty="0" smtClean="0"/>
          </a:p>
        </p:txBody>
      </p:sp>
      <p:pic>
        <p:nvPicPr>
          <p:cNvPr id="2050" name="Picture 2" descr="D:\temp\130118murty_mw_rms.png"/>
          <p:cNvPicPr>
            <a:picLocks noChangeArrowheads="1"/>
          </p:cNvPicPr>
          <p:nvPr/>
        </p:nvPicPr>
        <p:blipFill>
          <a:blip r:embed="rId3"/>
          <a:srcRect/>
          <a:stretch>
            <a:fillRect/>
          </a:stretch>
        </p:blipFill>
        <p:spPr bwMode="auto">
          <a:xfrm>
            <a:off x="2212848" y="1325880"/>
            <a:ext cx="6748272" cy="5029200"/>
          </a:xfrm>
          <a:prstGeom prst="rect">
            <a:avLst/>
          </a:prstGeom>
          <a:noFill/>
        </p:spPr>
      </p:pic>
      <p:cxnSp>
        <p:nvCxnSpPr>
          <p:cNvPr id="10" name="Straight Connector 9"/>
          <p:cNvCxnSpPr/>
          <p:nvPr/>
        </p:nvCxnSpPr>
        <p:spPr>
          <a:xfrm flipV="1">
            <a:off x="4648200" y="5344885"/>
            <a:ext cx="0" cy="62048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97086" y="5344885"/>
            <a:ext cx="751114"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897086" y="1796143"/>
            <a:ext cx="21748" cy="354872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999572" y="4974771"/>
            <a:ext cx="0" cy="99059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99572" y="4974771"/>
            <a:ext cx="696628"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685386" y="2155371"/>
            <a:ext cx="0" cy="280848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p:spPr>
        <p:txBody>
          <a:bodyPr/>
          <a:lstStyle/>
          <a:p>
            <a:fld id="{467A8541-7EB5-4A3C-9A1F-5625FE3B18F2}" type="slidenum">
              <a:rPr lang="en-US" smtClean="0"/>
              <a:pPr/>
              <a:t>44</a:t>
            </a:fld>
            <a:endParaRPr lang="en-US" smtClean="0"/>
          </a:p>
        </p:txBody>
      </p:sp>
      <p:sp>
        <p:nvSpPr>
          <p:cNvPr id="46083" name="Text Box 8"/>
          <p:cNvSpPr txBox="1">
            <a:spLocks noChangeArrowheads="1"/>
          </p:cNvSpPr>
          <p:nvPr/>
        </p:nvSpPr>
        <p:spPr bwMode="auto">
          <a:xfrm>
            <a:off x="1584325" y="5835650"/>
            <a:ext cx="6111875" cy="641350"/>
          </a:xfrm>
          <a:prstGeom prst="rect">
            <a:avLst/>
          </a:prstGeom>
          <a:noFill/>
          <a:ln w="12700">
            <a:noFill/>
            <a:miter lim="800000"/>
            <a:headEnd type="none" w="sm" len="sm"/>
            <a:tailEnd type="none" w="sm" len="sm"/>
          </a:ln>
        </p:spPr>
        <p:txBody>
          <a:bodyPr>
            <a:spAutoFit/>
          </a:bodyPr>
          <a:lstStyle/>
          <a:p>
            <a:pPr eaLnBrk="0" hangingPunct="0"/>
            <a:endParaRPr lang="en-US"/>
          </a:p>
        </p:txBody>
      </p:sp>
      <p:sp>
        <p:nvSpPr>
          <p:cNvPr id="46084" name="Text Box 9"/>
          <p:cNvSpPr txBox="1">
            <a:spLocks noChangeArrowheads="1"/>
          </p:cNvSpPr>
          <p:nvPr/>
        </p:nvSpPr>
        <p:spPr bwMode="auto">
          <a:xfrm>
            <a:off x="1600200" y="6019800"/>
            <a:ext cx="1676400" cy="64135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a:p>
        </p:txBody>
      </p:sp>
      <p:sp>
        <p:nvSpPr>
          <p:cNvPr id="15" name="Rectangle 2"/>
          <p:cNvSpPr>
            <a:spLocks noGrp="1" noChangeArrowheads="1"/>
          </p:cNvSpPr>
          <p:nvPr>
            <p:ph type="title"/>
          </p:nvPr>
        </p:nvSpPr>
        <p:spPr>
          <a:xfrm>
            <a:off x="1219200" y="65310"/>
            <a:ext cx="6553200" cy="762000"/>
          </a:xfrm>
        </p:spPr>
        <p:txBody>
          <a:bodyPr>
            <a:noAutofit/>
          </a:bodyPr>
          <a:lstStyle/>
          <a:p>
            <a:pPr>
              <a:defRPr/>
            </a:pPr>
            <a:r>
              <a:rPr lang="en-US" sz="2800" dirty="0" smtClean="0"/>
              <a:t>Provisional Maturity Justification (16/35)</a:t>
            </a:r>
            <a:br>
              <a:rPr lang="en-US" sz="2800" dirty="0" smtClean="0"/>
            </a:br>
            <a:r>
              <a:rPr lang="en-US" sz="1800" dirty="0" smtClean="0"/>
              <a:t>T(p), q(p) BIAS for Sep. 20, 2012: MW-only vs. IR+MW</a:t>
            </a:r>
            <a:endParaRPr lang="en-US" sz="1800" b="0" dirty="0" smtClean="0">
              <a:solidFill>
                <a:schemeClr val="tx1"/>
              </a:solidFill>
              <a:latin typeface="Calibri" pitchFamily="34" charset="0"/>
            </a:endParaRPr>
          </a:p>
        </p:txBody>
      </p:sp>
      <p:pic>
        <p:nvPicPr>
          <p:cNvPr id="3074" name="Picture 2" descr="D:\temp\130118murty_mw_bias.png"/>
          <p:cNvPicPr>
            <a:picLocks noChangeArrowheads="1"/>
          </p:cNvPicPr>
          <p:nvPr/>
        </p:nvPicPr>
        <p:blipFill>
          <a:blip r:embed="rId3"/>
          <a:srcRect/>
          <a:stretch>
            <a:fillRect/>
          </a:stretch>
        </p:blipFill>
        <p:spPr bwMode="auto">
          <a:xfrm>
            <a:off x="2212848" y="1325880"/>
            <a:ext cx="6748272" cy="5029200"/>
          </a:xfrm>
          <a:prstGeom prst="rect">
            <a:avLst/>
          </a:prstGeom>
          <a:noFill/>
        </p:spPr>
      </p:pic>
      <p:sp>
        <p:nvSpPr>
          <p:cNvPr id="8" name="TextBox 7"/>
          <p:cNvSpPr txBox="1"/>
          <p:nvPr/>
        </p:nvSpPr>
        <p:spPr>
          <a:xfrm>
            <a:off x="315686" y="1730829"/>
            <a:ext cx="1621971" cy="1200329"/>
          </a:xfrm>
          <a:prstGeom prst="rect">
            <a:avLst/>
          </a:prstGeom>
          <a:noFill/>
        </p:spPr>
        <p:txBody>
          <a:bodyPr wrap="square" rtlCol="0">
            <a:spAutoFit/>
          </a:bodyPr>
          <a:lstStyle/>
          <a:p>
            <a:r>
              <a:rPr lang="en-US" dirty="0" smtClean="0"/>
              <a:t>Same as previous figure except BIAS is shown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Justification (17/35)</a:t>
            </a:r>
            <a:br>
              <a:rPr lang="en-US" dirty="0" smtClean="0"/>
            </a:br>
            <a:r>
              <a:rPr lang="en-US" sz="2700" dirty="0" smtClean="0"/>
              <a:t>Summary of Statistics  from Previous Slides</a:t>
            </a:r>
            <a:endParaRPr lang="en-US" sz="2700" dirty="0"/>
          </a:p>
        </p:txBody>
      </p:sp>
      <p:sp>
        <p:nvSpPr>
          <p:cNvPr id="3" name="Content Placeholder 2"/>
          <p:cNvSpPr>
            <a:spLocks noGrp="1"/>
          </p:cNvSpPr>
          <p:nvPr>
            <p:ph idx="1"/>
          </p:nvPr>
        </p:nvSpPr>
        <p:spPr>
          <a:xfrm>
            <a:off x="457200" y="1088565"/>
            <a:ext cx="8229600" cy="1719950"/>
          </a:xfrm>
        </p:spPr>
        <p:txBody>
          <a:bodyPr>
            <a:normAutofit/>
          </a:bodyPr>
          <a:lstStyle/>
          <a:p>
            <a:r>
              <a:rPr lang="en-US" sz="2000" dirty="0" smtClean="0"/>
              <a:t>In the table below we show how the provisional CrIMSS EDR compares to requirements using ECMWF </a:t>
            </a:r>
          </a:p>
          <a:p>
            <a:pPr lvl="1"/>
            <a:r>
              <a:rPr lang="en-US" sz="2000" dirty="0" smtClean="0"/>
              <a:t>Some error exists in ECMWF itself, hence real error is less</a:t>
            </a:r>
          </a:p>
          <a:p>
            <a:pPr lvl="2"/>
            <a:r>
              <a:rPr lang="en-US" dirty="0" smtClean="0"/>
              <a:t>This will be assessed with dedicated </a:t>
            </a:r>
            <a:r>
              <a:rPr lang="en-US" dirty="0" err="1" smtClean="0"/>
              <a:t>radiosondes</a:t>
            </a:r>
            <a:r>
              <a:rPr lang="en-US" dirty="0" smtClean="0"/>
              <a:t> in the future.</a:t>
            </a:r>
          </a:p>
        </p:txBody>
      </p:sp>
      <p:sp>
        <p:nvSpPr>
          <p:cNvPr id="4" name="Slide Number Placeholder 3"/>
          <p:cNvSpPr>
            <a:spLocks noGrp="1"/>
          </p:cNvSpPr>
          <p:nvPr>
            <p:ph type="sldNum" sz="quarter" idx="12"/>
          </p:nvPr>
        </p:nvSpPr>
        <p:spPr/>
        <p:txBody>
          <a:bodyPr/>
          <a:lstStyle/>
          <a:p>
            <a:fld id="{96E36F11-A39A-294D-A59D-6180D50ED29D}" type="slidenum">
              <a:rPr lang="en-US" smtClean="0"/>
              <a:pPr/>
              <a:t>45</a:t>
            </a:fld>
            <a:endParaRPr lang="en-US" dirty="0"/>
          </a:p>
        </p:txBody>
      </p:sp>
      <p:graphicFrame>
        <p:nvGraphicFramePr>
          <p:cNvPr id="5" name="Table 4"/>
          <p:cNvGraphicFramePr>
            <a:graphicFrameLocks noGrp="1"/>
          </p:cNvGraphicFramePr>
          <p:nvPr/>
        </p:nvGraphicFramePr>
        <p:xfrm>
          <a:off x="707572" y="2688748"/>
          <a:ext cx="7175244" cy="1920240"/>
        </p:xfrm>
        <a:graphic>
          <a:graphicData uri="http://schemas.openxmlformats.org/drawingml/2006/table">
            <a:tbl>
              <a:tblPr firstRow="1" bandRow="1">
                <a:tableStyleId>{5C22544A-7EE6-4342-B048-85BDC9FD1C3A}</a:tableStyleId>
              </a:tblPr>
              <a:tblGrid>
                <a:gridCol w="1195874"/>
                <a:gridCol w="1195874"/>
                <a:gridCol w="1195874"/>
                <a:gridCol w="1195874"/>
                <a:gridCol w="1195874"/>
                <a:gridCol w="1195874"/>
              </a:tblGrid>
              <a:tr h="460945">
                <a:tc>
                  <a:txBody>
                    <a:bodyPr/>
                    <a:lstStyle/>
                    <a:p>
                      <a:r>
                        <a:rPr lang="en-US" sz="1600" dirty="0" smtClean="0"/>
                        <a:t>IR+MW</a:t>
                      </a:r>
                    </a:p>
                    <a:p>
                      <a:r>
                        <a:rPr lang="en-US" sz="1600" dirty="0" smtClean="0"/>
                        <a:t>(</a:t>
                      </a:r>
                      <a:r>
                        <a:rPr lang="en-US" sz="1600" dirty="0" err="1" smtClean="0"/>
                        <a:t>pt.cloudy</a:t>
                      </a:r>
                      <a:r>
                        <a:rPr lang="en-US" sz="1600" dirty="0" smtClean="0"/>
                        <a:t>)</a:t>
                      </a:r>
                    </a:p>
                  </a:txBody>
                  <a:tcPr/>
                </a:tc>
                <a:tc>
                  <a:txBody>
                    <a:bodyPr/>
                    <a:lstStyle/>
                    <a:p>
                      <a:endParaRPr lang="en-US" sz="1600" dirty="0" smtClean="0"/>
                    </a:p>
                    <a:p>
                      <a:r>
                        <a:rPr lang="en-US" sz="1600" dirty="0" smtClean="0"/>
                        <a:t>yield</a:t>
                      </a:r>
                      <a:endParaRPr lang="en-US" sz="1600" dirty="0"/>
                    </a:p>
                  </a:txBody>
                  <a:tcPr/>
                </a:tc>
                <a:tc>
                  <a:txBody>
                    <a:bodyPr/>
                    <a:lstStyle/>
                    <a:p>
                      <a:pPr algn="ctr"/>
                      <a:r>
                        <a:rPr lang="en-US" sz="1600" dirty="0" smtClean="0"/>
                        <a:t>AVTP(p)</a:t>
                      </a:r>
                    </a:p>
                    <a:p>
                      <a:pPr algn="ctr"/>
                      <a:r>
                        <a:rPr lang="en-US" sz="1600" dirty="0" smtClean="0"/>
                        <a:t>30-300</a:t>
                      </a:r>
                      <a:endParaRPr lang="en-US" sz="1600" dirty="0"/>
                    </a:p>
                  </a:txBody>
                  <a:tcPr/>
                </a:tc>
                <a:tc>
                  <a:txBody>
                    <a:bodyPr/>
                    <a:lstStyle/>
                    <a:p>
                      <a:pPr algn="ctr"/>
                      <a:r>
                        <a:rPr lang="en-US" sz="1600" dirty="0" smtClean="0"/>
                        <a:t>AVTP(p)</a:t>
                      </a:r>
                    </a:p>
                    <a:p>
                      <a:pPr algn="ctr"/>
                      <a:r>
                        <a:rPr lang="en-US" sz="1600" dirty="0" smtClean="0"/>
                        <a:t>300-srf</a:t>
                      </a:r>
                      <a:endParaRPr lang="en-US" sz="1600" dirty="0"/>
                    </a:p>
                  </a:txBody>
                  <a:tcPr/>
                </a:tc>
                <a:tc>
                  <a:txBody>
                    <a:bodyPr/>
                    <a:lstStyle/>
                    <a:p>
                      <a:pPr algn="ctr"/>
                      <a:r>
                        <a:rPr lang="en-US" sz="1600" dirty="0" smtClean="0"/>
                        <a:t>AVMP</a:t>
                      </a:r>
                      <a:r>
                        <a:rPr lang="en-US" sz="1600" baseline="0" dirty="0" smtClean="0"/>
                        <a:t>(p)</a:t>
                      </a:r>
                    </a:p>
                    <a:p>
                      <a:pPr algn="ctr"/>
                      <a:r>
                        <a:rPr lang="en-US" sz="1600" dirty="0" smtClean="0"/>
                        <a:t>300-600</a:t>
                      </a:r>
                      <a:endParaRPr lang="en-US" sz="1600" dirty="0"/>
                    </a:p>
                  </a:txBody>
                  <a:tcPr/>
                </a:tc>
                <a:tc>
                  <a:txBody>
                    <a:bodyPr/>
                    <a:lstStyle/>
                    <a:p>
                      <a:pPr algn="ctr"/>
                      <a:r>
                        <a:rPr lang="en-US" sz="1600" dirty="0" smtClean="0"/>
                        <a:t>AVMP(p)</a:t>
                      </a:r>
                    </a:p>
                    <a:p>
                      <a:pPr algn="ctr"/>
                      <a:r>
                        <a:rPr lang="en-US" sz="1600" dirty="0" smtClean="0"/>
                        <a:t>600-srf</a:t>
                      </a:r>
                      <a:endParaRPr lang="en-US" sz="1600" dirty="0"/>
                    </a:p>
                  </a:txBody>
                  <a:tcPr/>
                </a:tc>
              </a:tr>
              <a:tr h="295167">
                <a:tc>
                  <a:txBody>
                    <a:bodyPr/>
                    <a:lstStyle/>
                    <a:p>
                      <a:pPr algn="ctr"/>
                      <a:r>
                        <a:rPr lang="en-US" sz="1600" dirty="0" smtClean="0"/>
                        <a:t>Mx5.3</a:t>
                      </a:r>
                      <a:endParaRPr lang="en-US" sz="1600" dirty="0"/>
                    </a:p>
                  </a:txBody>
                  <a:tcPr/>
                </a:tc>
                <a:tc>
                  <a:txBody>
                    <a:bodyPr/>
                    <a:lstStyle/>
                    <a:p>
                      <a:pPr algn="ctr"/>
                      <a:r>
                        <a:rPr lang="en-US" sz="1600" dirty="0" smtClean="0"/>
                        <a:t>4%</a:t>
                      </a:r>
                      <a:endParaRPr lang="en-US" sz="1600" dirty="0"/>
                    </a:p>
                  </a:txBody>
                  <a:tcPr>
                    <a:solidFill>
                      <a:srgbClr val="FF0000"/>
                    </a:solidFill>
                  </a:tcPr>
                </a:tc>
                <a:tc>
                  <a:txBody>
                    <a:bodyPr/>
                    <a:lstStyle/>
                    <a:p>
                      <a:pPr algn="ctr"/>
                      <a:r>
                        <a:rPr lang="en-US" sz="1600" dirty="0" smtClean="0"/>
                        <a:t>1.86 K</a:t>
                      </a:r>
                      <a:endParaRPr lang="en-US" sz="1600" dirty="0"/>
                    </a:p>
                  </a:txBody>
                  <a:tcPr>
                    <a:solidFill>
                      <a:srgbClr val="FF0000"/>
                    </a:solidFill>
                  </a:tcPr>
                </a:tc>
                <a:tc>
                  <a:txBody>
                    <a:bodyPr/>
                    <a:lstStyle/>
                    <a:p>
                      <a:pPr algn="ctr"/>
                      <a:r>
                        <a:rPr lang="en-US" sz="1600" dirty="0" smtClean="0"/>
                        <a:t> 2.1 K</a:t>
                      </a:r>
                      <a:endParaRPr lang="en-US" sz="1600" dirty="0"/>
                    </a:p>
                  </a:txBody>
                  <a:tcPr>
                    <a:solidFill>
                      <a:srgbClr val="FF0000"/>
                    </a:solidFill>
                  </a:tcPr>
                </a:tc>
                <a:tc>
                  <a:txBody>
                    <a:bodyPr/>
                    <a:lstStyle/>
                    <a:p>
                      <a:pPr algn="ctr"/>
                      <a:r>
                        <a:rPr lang="en-US" sz="1600" dirty="0" smtClean="0"/>
                        <a:t>35.3 %</a:t>
                      </a:r>
                      <a:endParaRPr lang="en-US" sz="1600" dirty="0"/>
                    </a:p>
                  </a:txBody>
                  <a:tcPr>
                    <a:solidFill>
                      <a:srgbClr val="FF0000"/>
                    </a:solidFill>
                  </a:tcPr>
                </a:tc>
                <a:tc>
                  <a:txBody>
                    <a:bodyPr/>
                    <a:lstStyle/>
                    <a:p>
                      <a:pPr algn="ctr"/>
                      <a:r>
                        <a:rPr lang="en-US" sz="1600" dirty="0" smtClean="0"/>
                        <a:t>27.9 %</a:t>
                      </a:r>
                      <a:endParaRPr lang="en-US" sz="1600" dirty="0"/>
                    </a:p>
                  </a:txBody>
                  <a:tcPr>
                    <a:solidFill>
                      <a:srgbClr val="FF0000"/>
                    </a:solidFill>
                  </a:tcPr>
                </a:tc>
              </a:tr>
              <a:tr h="295167">
                <a:tc>
                  <a:txBody>
                    <a:bodyPr/>
                    <a:lstStyle/>
                    <a:p>
                      <a:pPr algn="ctr"/>
                      <a:r>
                        <a:rPr lang="en-US" sz="1600" dirty="0" smtClean="0"/>
                        <a:t>Mx6.4</a:t>
                      </a:r>
                      <a:endParaRPr lang="en-US" sz="1600" dirty="0"/>
                    </a:p>
                  </a:txBody>
                  <a:tcPr/>
                </a:tc>
                <a:tc>
                  <a:txBody>
                    <a:bodyPr/>
                    <a:lstStyle/>
                    <a:p>
                      <a:pPr algn="ctr"/>
                      <a:r>
                        <a:rPr lang="en-US" sz="1600" dirty="0" smtClean="0"/>
                        <a:t>22%</a:t>
                      </a:r>
                      <a:endParaRPr lang="en-US" sz="1600" dirty="0"/>
                    </a:p>
                  </a:txBody>
                  <a:tcPr>
                    <a:solidFill>
                      <a:srgbClr val="FF0000"/>
                    </a:solidFill>
                  </a:tcPr>
                </a:tc>
                <a:tc>
                  <a:txBody>
                    <a:bodyPr/>
                    <a:lstStyle/>
                    <a:p>
                      <a:pPr algn="ctr"/>
                      <a:r>
                        <a:rPr lang="en-US" sz="1600" dirty="0" smtClean="0"/>
                        <a:t>1.41 K</a:t>
                      </a:r>
                      <a:endParaRPr lang="en-US" sz="1600" dirty="0"/>
                    </a:p>
                  </a:txBody>
                  <a:tcPr>
                    <a:solidFill>
                      <a:srgbClr val="FF0000"/>
                    </a:solidFill>
                  </a:tcPr>
                </a:tc>
                <a:tc>
                  <a:txBody>
                    <a:bodyPr/>
                    <a:lstStyle/>
                    <a:p>
                      <a:pPr algn="ctr"/>
                      <a:r>
                        <a:rPr lang="en-US" sz="1600" dirty="0" smtClean="0"/>
                        <a:t>1.7 K</a:t>
                      </a:r>
                      <a:endParaRPr lang="en-US" sz="1600" dirty="0"/>
                    </a:p>
                  </a:txBody>
                  <a:tcPr>
                    <a:solidFill>
                      <a:srgbClr val="FF0000"/>
                    </a:solidFill>
                  </a:tcPr>
                </a:tc>
                <a:tc>
                  <a:txBody>
                    <a:bodyPr/>
                    <a:lstStyle/>
                    <a:p>
                      <a:pPr algn="ctr"/>
                      <a:r>
                        <a:rPr lang="en-US" sz="1600" dirty="0" smtClean="0"/>
                        <a:t>26.6 %</a:t>
                      </a:r>
                      <a:endParaRPr lang="en-US" sz="1600" dirty="0"/>
                    </a:p>
                  </a:txBody>
                  <a:tcPr>
                    <a:solidFill>
                      <a:srgbClr val="FF0000"/>
                    </a:solidFill>
                  </a:tcPr>
                </a:tc>
                <a:tc>
                  <a:txBody>
                    <a:bodyPr/>
                    <a:lstStyle/>
                    <a:p>
                      <a:pPr algn="ctr"/>
                      <a:r>
                        <a:rPr lang="en-US" sz="1600" dirty="0" smtClean="0"/>
                        <a:t>25.2 %</a:t>
                      </a:r>
                      <a:endParaRPr lang="en-US" sz="1600" dirty="0"/>
                    </a:p>
                  </a:txBody>
                  <a:tcPr>
                    <a:solidFill>
                      <a:srgbClr val="FF0000"/>
                    </a:solidFill>
                  </a:tcPr>
                </a:tc>
              </a:tr>
              <a:tr h="295167">
                <a:tc>
                  <a:txBody>
                    <a:bodyPr/>
                    <a:lstStyle/>
                    <a:p>
                      <a:pPr algn="ctr"/>
                      <a:r>
                        <a:rPr lang="en-US" sz="1600" dirty="0" smtClean="0"/>
                        <a:t>Mx7.1</a:t>
                      </a:r>
                      <a:endParaRPr lang="en-US" sz="1600" dirty="0"/>
                    </a:p>
                  </a:txBody>
                  <a:tcPr/>
                </a:tc>
                <a:tc>
                  <a:txBody>
                    <a:bodyPr/>
                    <a:lstStyle/>
                    <a:p>
                      <a:pPr algn="ctr"/>
                      <a:r>
                        <a:rPr lang="en-US" sz="1600" dirty="0" smtClean="0"/>
                        <a:t>50%</a:t>
                      </a:r>
                      <a:endParaRPr lang="en-US" sz="1600" dirty="0"/>
                    </a:p>
                  </a:txBody>
                  <a:tcPr>
                    <a:solidFill>
                      <a:srgbClr val="92D050"/>
                    </a:solidFill>
                  </a:tcPr>
                </a:tc>
                <a:tc>
                  <a:txBody>
                    <a:bodyPr/>
                    <a:lstStyle/>
                    <a:p>
                      <a:pPr algn="ctr"/>
                      <a:r>
                        <a:rPr lang="en-US" sz="1600" dirty="0" smtClean="0"/>
                        <a:t>1.46 K</a:t>
                      </a:r>
                      <a:endParaRPr lang="en-US" sz="1600" dirty="0"/>
                    </a:p>
                  </a:txBody>
                  <a:tcPr>
                    <a:solidFill>
                      <a:srgbClr val="92D050"/>
                    </a:solidFill>
                  </a:tcPr>
                </a:tc>
                <a:tc>
                  <a:txBody>
                    <a:bodyPr/>
                    <a:lstStyle/>
                    <a:p>
                      <a:pPr algn="ctr"/>
                      <a:r>
                        <a:rPr lang="en-US" sz="1600" dirty="0" smtClean="0"/>
                        <a:t>1.6 K</a:t>
                      </a:r>
                      <a:endParaRPr lang="en-US" sz="1600" dirty="0"/>
                    </a:p>
                  </a:txBody>
                  <a:tcPr>
                    <a:solidFill>
                      <a:srgbClr val="92D050"/>
                    </a:solidFill>
                  </a:tcPr>
                </a:tc>
                <a:tc>
                  <a:txBody>
                    <a:bodyPr/>
                    <a:lstStyle/>
                    <a:p>
                      <a:pPr algn="ctr"/>
                      <a:r>
                        <a:rPr lang="en-US" sz="1600" dirty="0" smtClean="0"/>
                        <a:t>27.2 %</a:t>
                      </a:r>
                      <a:endParaRPr lang="en-US" sz="1600" dirty="0"/>
                    </a:p>
                  </a:txBody>
                  <a:tcPr>
                    <a:solidFill>
                      <a:srgbClr val="92D050"/>
                    </a:solidFill>
                  </a:tcPr>
                </a:tc>
                <a:tc>
                  <a:txBody>
                    <a:bodyPr/>
                    <a:lstStyle/>
                    <a:p>
                      <a:pPr algn="ctr"/>
                      <a:r>
                        <a:rPr lang="en-US" sz="1600" dirty="0" smtClean="0"/>
                        <a:t>25.6 %</a:t>
                      </a:r>
                      <a:endParaRPr lang="en-US" sz="1600" dirty="0"/>
                    </a:p>
                  </a:txBody>
                  <a:tcPr>
                    <a:solidFill>
                      <a:srgbClr val="FF0000"/>
                    </a:solidFill>
                  </a:tcPr>
                </a:tc>
              </a:tr>
              <a:tr h="295167">
                <a:tc>
                  <a:txBody>
                    <a:bodyPr/>
                    <a:lstStyle/>
                    <a:p>
                      <a:pPr algn="ctr"/>
                      <a:r>
                        <a:rPr lang="en-US" sz="1600" dirty="0" err="1" smtClean="0"/>
                        <a:t>Rqmts</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1.5 K</a:t>
                      </a:r>
                      <a:endParaRPr lang="en-US" sz="1600" dirty="0"/>
                    </a:p>
                  </a:txBody>
                  <a:tcPr/>
                </a:tc>
                <a:tc>
                  <a:txBody>
                    <a:bodyPr/>
                    <a:lstStyle/>
                    <a:p>
                      <a:pPr algn="ctr"/>
                      <a:r>
                        <a:rPr lang="en-US" sz="1600" dirty="0" smtClean="0"/>
                        <a:t>1.6 K</a:t>
                      </a:r>
                      <a:endParaRPr lang="en-US" sz="1600" dirty="0"/>
                    </a:p>
                  </a:txBody>
                  <a:tcPr/>
                </a:tc>
                <a:tc>
                  <a:txBody>
                    <a:bodyPr/>
                    <a:lstStyle/>
                    <a:p>
                      <a:pPr algn="ctr"/>
                      <a:r>
                        <a:rPr lang="en-US" sz="1600" dirty="0" smtClean="0"/>
                        <a:t>35 %</a:t>
                      </a:r>
                      <a:endParaRPr lang="en-US" sz="1600" dirty="0"/>
                    </a:p>
                  </a:txBody>
                  <a:tcPr/>
                </a:tc>
                <a:tc>
                  <a:txBody>
                    <a:bodyPr/>
                    <a:lstStyle/>
                    <a:p>
                      <a:pPr algn="ctr"/>
                      <a:r>
                        <a:rPr lang="en-US" sz="1600" dirty="0" smtClean="0"/>
                        <a:t>20 %</a:t>
                      </a:r>
                      <a:endParaRPr lang="en-US" sz="1600" dirty="0"/>
                    </a:p>
                  </a:txBody>
                  <a:tcPr/>
                </a:tc>
              </a:tr>
            </a:tbl>
          </a:graphicData>
        </a:graphic>
      </p:graphicFrame>
      <p:graphicFrame>
        <p:nvGraphicFramePr>
          <p:cNvPr id="6" name="Table 5"/>
          <p:cNvGraphicFramePr>
            <a:graphicFrameLocks noGrp="1"/>
          </p:cNvGraphicFramePr>
          <p:nvPr/>
        </p:nvGraphicFramePr>
        <p:xfrm>
          <a:off x="315672" y="4924060"/>
          <a:ext cx="8371118" cy="1249680"/>
        </p:xfrm>
        <a:graphic>
          <a:graphicData uri="http://schemas.openxmlformats.org/drawingml/2006/table">
            <a:tbl>
              <a:tblPr firstRow="1" bandRow="1">
                <a:tableStyleId>{5C22544A-7EE6-4342-B048-85BDC9FD1C3A}</a:tableStyleId>
              </a:tblPr>
              <a:tblGrid>
                <a:gridCol w="1195874"/>
                <a:gridCol w="1195874"/>
                <a:gridCol w="1195874"/>
                <a:gridCol w="1195874"/>
                <a:gridCol w="1195874"/>
                <a:gridCol w="1195874"/>
                <a:gridCol w="1195874"/>
              </a:tblGrid>
              <a:tr h="423826">
                <a:tc>
                  <a:txBody>
                    <a:bodyPr/>
                    <a:lstStyle/>
                    <a:p>
                      <a:r>
                        <a:rPr lang="en-US" sz="1600" dirty="0" smtClean="0"/>
                        <a:t>MW-only</a:t>
                      </a:r>
                    </a:p>
                    <a:p>
                      <a:r>
                        <a:rPr lang="en-US" sz="1600" dirty="0" smtClean="0"/>
                        <a:t>(cloudy)</a:t>
                      </a:r>
                      <a:endParaRPr lang="en-US" sz="1600" dirty="0"/>
                    </a:p>
                  </a:txBody>
                  <a:tcPr/>
                </a:tc>
                <a:tc>
                  <a:txBody>
                    <a:bodyPr/>
                    <a:lstStyle/>
                    <a:p>
                      <a:endParaRPr lang="en-US" sz="1600" dirty="0" smtClean="0"/>
                    </a:p>
                    <a:p>
                      <a:r>
                        <a:rPr lang="en-US" sz="1600" dirty="0" smtClean="0"/>
                        <a:t>yield</a:t>
                      </a:r>
                      <a:endParaRPr lang="en-US" sz="1600" dirty="0"/>
                    </a:p>
                  </a:txBody>
                  <a:tcPr/>
                </a:tc>
                <a:tc>
                  <a:txBody>
                    <a:bodyPr/>
                    <a:lstStyle/>
                    <a:p>
                      <a:pPr algn="ctr"/>
                      <a:r>
                        <a:rPr lang="en-US" sz="1600" dirty="0" smtClean="0"/>
                        <a:t>AVTP(p)</a:t>
                      </a:r>
                    </a:p>
                    <a:p>
                      <a:pPr algn="ctr"/>
                      <a:r>
                        <a:rPr lang="en-US" sz="1600" dirty="0" smtClean="0"/>
                        <a:t>30-300</a:t>
                      </a:r>
                      <a:endParaRPr lang="en-US" sz="1600" dirty="0"/>
                    </a:p>
                  </a:txBody>
                  <a:tcPr/>
                </a:tc>
                <a:tc>
                  <a:txBody>
                    <a:bodyPr/>
                    <a:lstStyle/>
                    <a:p>
                      <a:pPr algn="ctr"/>
                      <a:r>
                        <a:rPr lang="en-US" sz="1600" dirty="0" smtClean="0"/>
                        <a:t>AVTP(p)</a:t>
                      </a:r>
                    </a:p>
                    <a:p>
                      <a:pPr algn="ctr"/>
                      <a:r>
                        <a:rPr lang="en-US" sz="1600" dirty="0" smtClean="0"/>
                        <a:t>300-700</a:t>
                      </a:r>
                      <a:endParaRPr lang="en-US" sz="1600" dirty="0"/>
                    </a:p>
                  </a:txBody>
                  <a:tcPr/>
                </a:tc>
                <a:tc>
                  <a:txBody>
                    <a:bodyPr/>
                    <a:lstStyle/>
                    <a:p>
                      <a:pPr algn="ctr"/>
                      <a:r>
                        <a:rPr lang="en-US" sz="1600" dirty="0" smtClean="0"/>
                        <a:t>AVTP(p)</a:t>
                      </a:r>
                    </a:p>
                    <a:p>
                      <a:pPr algn="ctr"/>
                      <a:r>
                        <a:rPr lang="en-US" sz="1600" dirty="0" smtClean="0"/>
                        <a:t>700-srf</a:t>
                      </a:r>
                      <a:endParaRPr lang="en-US" sz="1600" dirty="0"/>
                    </a:p>
                  </a:txBody>
                  <a:tcPr/>
                </a:tc>
                <a:tc>
                  <a:txBody>
                    <a:bodyPr/>
                    <a:lstStyle/>
                    <a:p>
                      <a:pPr algn="ctr"/>
                      <a:r>
                        <a:rPr lang="en-US" sz="1600" dirty="0" smtClean="0"/>
                        <a:t>AVMP</a:t>
                      </a:r>
                      <a:r>
                        <a:rPr lang="en-US" sz="1600" baseline="0" dirty="0" smtClean="0"/>
                        <a:t>(p)</a:t>
                      </a:r>
                    </a:p>
                    <a:p>
                      <a:pPr algn="ctr"/>
                      <a:r>
                        <a:rPr lang="en-US" sz="1600" dirty="0" smtClean="0"/>
                        <a:t>300-600</a:t>
                      </a:r>
                      <a:endParaRPr lang="en-US" sz="1600" dirty="0"/>
                    </a:p>
                  </a:txBody>
                  <a:tcPr/>
                </a:tc>
                <a:tc>
                  <a:txBody>
                    <a:bodyPr/>
                    <a:lstStyle/>
                    <a:p>
                      <a:pPr algn="ctr"/>
                      <a:r>
                        <a:rPr lang="en-US" sz="1600" dirty="0" smtClean="0"/>
                        <a:t>AVMP(p)</a:t>
                      </a:r>
                    </a:p>
                    <a:p>
                      <a:pPr algn="ctr"/>
                      <a:r>
                        <a:rPr lang="en-US" sz="1600" dirty="0" smtClean="0"/>
                        <a:t>600-srf</a:t>
                      </a:r>
                      <a:endParaRPr lang="en-US" sz="1600" dirty="0"/>
                    </a:p>
                  </a:txBody>
                  <a:tcPr/>
                </a:tc>
              </a:tr>
              <a:tr h="271397">
                <a:tc>
                  <a:txBody>
                    <a:bodyPr/>
                    <a:lstStyle/>
                    <a:p>
                      <a:pPr algn="ctr"/>
                      <a:r>
                        <a:rPr lang="en-US" sz="1600" dirty="0" smtClean="0"/>
                        <a:t>Mx7.1</a:t>
                      </a:r>
                      <a:endParaRPr lang="en-US" sz="1600" dirty="0"/>
                    </a:p>
                  </a:txBody>
                  <a:tcPr/>
                </a:tc>
                <a:tc>
                  <a:txBody>
                    <a:bodyPr/>
                    <a:lstStyle/>
                    <a:p>
                      <a:pPr algn="ctr"/>
                      <a:r>
                        <a:rPr lang="en-US" sz="1600" dirty="0" smtClean="0"/>
                        <a:t>39%</a:t>
                      </a:r>
                      <a:endParaRPr lang="en-US" sz="1600" dirty="0"/>
                    </a:p>
                  </a:txBody>
                  <a:tcPr/>
                </a:tc>
                <a:tc>
                  <a:txBody>
                    <a:bodyPr/>
                    <a:lstStyle/>
                    <a:p>
                      <a:pPr algn="ctr"/>
                      <a:r>
                        <a:rPr lang="en-US" sz="1600" dirty="0" smtClean="0"/>
                        <a:t>1.5K</a:t>
                      </a:r>
                      <a:endParaRPr lang="en-US" sz="1600" dirty="0"/>
                    </a:p>
                  </a:txBody>
                  <a:tcPr>
                    <a:solidFill>
                      <a:srgbClr val="92D050"/>
                    </a:solidFill>
                  </a:tcPr>
                </a:tc>
                <a:tc>
                  <a:txBody>
                    <a:bodyPr/>
                    <a:lstStyle/>
                    <a:p>
                      <a:pPr algn="ctr"/>
                      <a:r>
                        <a:rPr lang="en-US" sz="1600" dirty="0" smtClean="0"/>
                        <a:t>1.7K</a:t>
                      </a:r>
                      <a:endParaRPr lang="en-US" sz="1600" dirty="0"/>
                    </a:p>
                  </a:txBody>
                  <a:tcPr>
                    <a:solidFill>
                      <a:srgbClr val="FF0000"/>
                    </a:solidFill>
                  </a:tcPr>
                </a:tc>
                <a:tc>
                  <a:txBody>
                    <a:bodyPr/>
                    <a:lstStyle/>
                    <a:p>
                      <a:pPr algn="ctr"/>
                      <a:r>
                        <a:rPr lang="en-US" sz="1600" dirty="0" smtClean="0"/>
                        <a:t>2.2K</a:t>
                      </a:r>
                      <a:endParaRPr lang="en-US" sz="1600" dirty="0"/>
                    </a:p>
                  </a:txBody>
                  <a:tcPr>
                    <a:solidFill>
                      <a:srgbClr val="92D050"/>
                    </a:solidFill>
                  </a:tcPr>
                </a:tc>
                <a:tc>
                  <a:txBody>
                    <a:bodyPr/>
                    <a:lstStyle/>
                    <a:p>
                      <a:pPr algn="ctr"/>
                      <a:r>
                        <a:rPr lang="en-US" sz="1600" dirty="0" smtClean="0"/>
                        <a:t>40%</a:t>
                      </a:r>
                      <a:endParaRPr lang="en-US" sz="1600" dirty="0"/>
                    </a:p>
                  </a:txBody>
                  <a:tcPr>
                    <a:solidFill>
                      <a:srgbClr val="92D050"/>
                    </a:solidFill>
                  </a:tcPr>
                </a:tc>
                <a:tc>
                  <a:txBody>
                    <a:bodyPr/>
                    <a:lstStyle/>
                    <a:p>
                      <a:pPr algn="ctr"/>
                      <a:r>
                        <a:rPr lang="en-US" sz="1600" dirty="0" smtClean="0"/>
                        <a:t>27% </a:t>
                      </a:r>
                      <a:endParaRPr lang="en-US" sz="1600" dirty="0"/>
                    </a:p>
                  </a:txBody>
                  <a:tcPr>
                    <a:solidFill>
                      <a:srgbClr val="FF0000"/>
                    </a:solidFill>
                  </a:tcPr>
                </a:tc>
              </a:tr>
              <a:tr h="271397">
                <a:tc>
                  <a:txBody>
                    <a:bodyPr/>
                    <a:lstStyle/>
                    <a:p>
                      <a:pPr algn="ctr"/>
                      <a:r>
                        <a:rPr lang="en-US" sz="1600" dirty="0" err="1" smtClean="0"/>
                        <a:t>Rqmts</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1.5 K</a:t>
                      </a:r>
                      <a:endParaRPr lang="en-US" sz="1600" dirty="0"/>
                    </a:p>
                  </a:txBody>
                  <a:tcPr/>
                </a:tc>
                <a:tc>
                  <a:txBody>
                    <a:bodyPr/>
                    <a:lstStyle/>
                    <a:p>
                      <a:pPr algn="ctr"/>
                      <a:r>
                        <a:rPr lang="en-US" sz="1600" dirty="0" smtClean="0"/>
                        <a:t>1.5 K</a:t>
                      </a:r>
                      <a:endParaRPr lang="en-US" sz="1600" dirty="0"/>
                    </a:p>
                  </a:txBody>
                  <a:tcPr/>
                </a:tc>
                <a:tc>
                  <a:txBody>
                    <a:bodyPr/>
                    <a:lstStyle/>
                    <a:p>
                      <a:pPr algn="ctr"/>
                      <a:r>
                        <a:rPr lang="en-US" sz="1600" dirty="0" smtClean="0"/>
                        <a:t>2.5 K</a:t>
                      </a:r>
                      <a:endParaRPr lang="en-US" sz="1600" dirty="0"/>
                    </a:p>
                  </a:txBody>
                  <a:tcPr/>
                </a:tc>
                <a:tc>
                  <a:txBody>
                    <a:bodyPr/>
                    <a:lstStyle/>
                    <a:p>
                      <a:pPr algn="ctr"/>
                      <a:r>
                        <a:rPr lang="en-US" sz="1600" dirty="0" smtClean="0"/>
                        <a:t>40%</a:t>
                      </a:r>
                      <a:endParaRPr lang="en-US" sz="1600" dirty="0"/>
                    </a:p>
                  </a:txBody>
                  <a:tcPr/>
                </a:tc>
                <a:tc>
                  <a:txBody>
                    <a:bodyPr/>
                    <a:lstStyle/>
                    <a:p>
                      <a:pPr algn="ctr"/>
                      <a:r>
                        <a:rPr lang="en-US" sz="1600" dirty="0" smtClean="0"/>
                        <a:t>20 %</a:t>
                      </a:r>
                      <a:endParaRPr lang="en-US" sz="1600"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6" y="24722"/>
            <a:ext cx="7582720" cy="822960"/>
          </a:xfrm>
        </p:spPr>
        <p:txBody>
          <a:bodyPr>
            <a:normAutofit fontScale="90000"/>
          </a:bodyPr>
          <a:lstStyle/>
          <a:p>
            <a:r>
              <a:rPr lang="en-US" dirty="0" smtClean="0"/>
              <a:t>Provisional Maturity Justification (18/35)</a:t>
            </a:r>
            <a:br>
              <a:rPr lang="en-US" dirty="0" smtClean="0"/>
            </a:br>
            <a:r>
              <a:rPr lang="en-US" sz="2700" dirty="0" smtClean="0"/>
              <a:t>NUCAPS: Analysis of Physical Only vs. Regression Systems</a:t>
            </a:r>
            <a:endParaRPr lang="en-US" sz="2700" dirty="0"/>
          </a:p>
        </p:txBody>
      </p:sp>
      <p:sp>
        <p:nvSpPr>
          <p:cNvPr id="3" name="Content Placeholder 2"/>
          <p:cNvSpPr>
            <a:spLocks noGrp="1"/>
          </p:cNvSpPr>
          <p:nvPr>
            <p:ph idx="1"/>
          </p:nvPr>
        </p:nvSpPr>
        <p:spPr>
          <a:xfrm>
            <a:off x="240227" y="1115878"/>
            <a:ext cx="3773838" cy="5605597"/>
          </a:xfrm>
        </p:spPr>
        <p:txBody>
          <a:bodyPr>
            <a:normAutofit fontScale="77500" lnSpcReduction="20000"/>
          </a:bodyPr>
          <a:lstStyle/>
          <a:p>
            <a:r>
              <a:rPr lang="en-US" dirty="0" smtClean="0"/>
              <a:t>Statistics shown at each step</a:t>
            </a:r>
          </a:p>
          <a:p>
            <a:pPr lvl="1"/>
            <a:r>
              <a:rPr lang="en-US" dirty="0" smtClean="0"/>
              <a:t>MIT AMSU-only (gold dash-dot)</a:t>
            </a:r>
          </a:p>
          <a:p>
            <a:pPr lvl="1"/>
            <a:r>
              <a:rPr lang="en-US" dirty="0" smtClean="0"/>
              <a:t>GSFC AMSU-only (gold dash)</a:t>
            </a:r>
          </a:p>
          <a:p>
            <a:pPr lvl="1"/>
            <a:r>
              <a:rPr lang="en-US" dirty="0" smtClean="0"/>
              <a:t>Cloud cleared regression (red dash)</a:t>
            </a:r>
          </a:p>
          <a:p>
            <a:pPr lvl="1"/>
            <a:r>
              <a:rPr lang="en-US" dirty="0" smtClean="0"/>
              <a:t>Final physical (red solid)</a:t>
            </a:r>
          </a:p>
          <a:p>
            <a:r>
              <a:rPr lang="en-US" dirty="0" smtClean="0"/>
              <a:t>Physical-only a system (gold-solid) is also shown (no statistical operator, uses AMSU-only  as 1st guess).</a:t>
            </a:r>
          </a:p>
          <a:p>
            <a:r>
              <a:rPr lang="en-US" dirty="0" smtClean="0"/>
              <a:t>Note that regression is trained on 5/15/2012 and 9/20/2012 (evenly weighted).</a:t>
            </a:r>
          </a:p>
          <a:p>
            <a:pPr lvl="1"/>
            <a:r>
              <a:rPr lang="en-US" dirty="0" smtClean="0"/>
              <a:t>Independent focus day (July  13, not shown) show this is not the case.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46</a:t>
            </a:fld>
            <a:endParaRPr lang="en-US"/>
          </a:p>
        </p:txBody>
      </p:sp>
      <p:pic>
        <p:nvPicPr>
          <p:cNvPr id="5122" name="Picture 2" descr="C:\temp\121116\121113antonia_nucaps_vs_phy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36569" y="1287184"/>
            <a:ext cx="4950131" cy="376526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4223657" y="5177303"/>
            <a:ext cx="4633621" cy="134922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AMSU-only results are quite reasonable and shows that physical retrieval improves on that state (</a:t>
            </a:r>
            <a:r>
              <a:rPr lang="en-US" dirty="0" err="1" smtClean="0"/>
              <a:t>CrIS</a:t>
            </a:r>
            <a:r>
              <a:rPr lang="en-US" dirty="0" smtClean="0"/>
              <a:t> adds information content)</a:t>
            </a:r>
          </a:p>
          <a:p>
            <a:r>
              <a:rPr lang="en-US" dirty="0" smtClean="0"/>
              <a:t>Very little improvement is seen between regression and final physical retrieval.</a:t>
            </a:r>
            <a:endParaRPr lang="en-US" dirty="0"/>
          </a:p>
        </p:txBody>
      </p:sp>
    </p:spTree>
    <p:extLst>
      <p:ext uri="{BB962C8B-B14F-4D97-AF65-F5344CB8AC3E}">
        <p14:creationId xmlns:p14="http://schemas.microsoft.com/office/powerpoint/2010/main" xmlns="" val="1364049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mp\provisional\121129nucaps_crimss_rms.jpg"/>
          <p:cNvPicPr>
            <a:picLocks noChangeAspect="1" noChangeArrowheads="1"/>
          </p:cNvPicPr>
          <p:nvPr/>
        </p:nvPicPr>
        <p:blipFill>
          <a:blip r:embed="rId2"/>
          <a:srcRect/>
          <a:stretch>
            <a:fillRect/>
          </a:stretch>
        </p:blipFill>
        <p:spPr bwMode="auto">
          <a:xfrm>
            <a:off x="3490354" y="1009161"/>
            <a:ext cx="5591453" cy="3960810"/>
          </a:xfrm>
          <a:prstGeom prst="rect">
            <a:avLst/>
          </a:prstGeom>
          <a:noFill/>
        </p:spPr>
      </p:pic>
      <p:sp>
        <p:nvSpPr>
          <p:cNvPr id="2" name="Title 1"/>
          <p:cNvSpPr>
            <a:spLocks noGrp="1"/>
          </p:cNvSpPr>
          <p:nvPr>
            <p:ph type="title"/>
          </p:nvPr>
        </p:nvSpPr>
        <p:spPr>
          <a:xfrm>
            <a:off x="478972" y="97974"/>
            <a:ext cx="8229600" cy="1059382"/>
          </a:xfrm>
        </p:spPr>
        <p:txBody>
          <a:bodyPr>
            <a:normAutofit fontScale="90000"/>
          </a:bodyPr>
          <a:lstStyle/>
          <a:p>
            <a:r>
              <a:rPr lang="en-US" dirty="0" smtClean="0"/>
              <a:t>Provisional Maturity Justification (19/35)</a:t>
            </a:r>
            <a:br>
              <a:rPr lang="en-US" dirty="0" smtClean="0"/>
            </a:br>
            <a:r>
              <a:rPr lang="en-US" sz="2700" dirty="0" smtClean="0"/>
              <a:t>Comparison of CrIMSS-EDR, NUCAPS, AIRS</a:t>
            </a:r>
            <a:br>
              <a:rPr lang="en-US" sz="2700" dirty="0" smtClean="0"/>
            </a:br>
            <a:endParaRPr lang="en-US" sz="2700" dirty="0"/>
          </a:p>
        </p:txBody>
      </p:sp>
      <p:sp>
        <p:nvSpPr>
          <p:cNvPr id="3" name="Content Placeholder 2"/>
          <p:cNvSpPr>
            <a:spLocks noGrp="1"/>
          </p:cNvSpPr>
          <p:nvPr>
            <p:ph idx="1"/>
          </p:nvPr>
        </p:nvSpPr>
        <p:spPr>
          <a:xfrm>
            <a:off x="139484" y="1009161"/>
            <a:ext cx="3319873" cy="5712313"/>
          </a:xfrm>
        </p:spPr>
        <p:txBody>
          <a:bodyPr>
            <a:normAutofit fontScale="77500" lnSpcReduction="20000"/>
          </a:bodyPr>
          <a:lstStyle/>
          <a:p>
            <a:r>
              <a:rPr lang="en-US" dirty="0" smtClean="0"/>
              <a:t>AIRS/AMSU v5.9 (CYAN) is AIRS v5 with correction for instrument changes.</a:t>
            </a:r>
          </a:p>
          <a:p>
            <a:r>
              <a:rPr lang="en-US" dirty="0" smtClean="0"/>
              <a:t>NUCAPS “v5.9” uses </a:t>
            </a:r>
            <a:r>
              <a:rPr lang="en-US" dirty="0" err="1" smtClean="0"/>
              <a:t>CrIS</a:t>
            </a:r>
            <a:r>
              <a:rPr lang="en-US" dirty="0" smtClean="0"/>
              <a:t>/ATMS and the same spectroscopy and retrieval methodology as AIRS v5.9.</a:t>
            </a:r>
          </a:p>
          <a:p>
            <a:r>
              <a:rPr lang="en-US" dirty="0" smtClean="0"/>
              <a:t>NUCAPS PHYS-only has no statistical operators</a:t>
            </a:r>
          </a:p>
          <a:p>
            <a:r>
              <a:rPr lang="en-US" dirty="0" smtClean="0"/>
              <a:t>CrIMSS-EDR (GREEN) results have all changes installed (it is an emulation of Mx7.1 (May 2013) system).</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47</a:t>
            </a:fld>
            <a:endParaRPr lang="en-US"/>
          </a:p>
        </p:txBody>
      </p:sp>
      <p:sp>
        <p:nvSpPr>
          <p:cNvPr id="6" name="TextBox 5"/>
          <p:cNvSpPr txBox="1"/>
          <p:nvPr/>
        </p:nvSpPr>
        <p:spPr>
          <a:xfrm>
            <a:off x="3490354" y="4969970"/>
            <a:ext cx="5545154" cy="1754326"/>
          </a:xfrm>
          <a:prstGeom prst="rect">
            <a:avLst/>
          </a:prstGeom>
          <a:noFill/>
        </p:spPr>
        <p:txBody>
          <a:bodyPr wrap="square" rtlCol="0">
            <a:spAutoFit/>
          </a:bodyPr>
          <a:lstStyle/>
          <a:p>
            <a:pPr marL="342900" indent="-342900">
              <a:buFont typeface="Arial" pitchFamily="34" charset="0"/>
              <a:buChar char="•"/>
            </a:pPr>
            <a:r>
              <a:rPr lang="en-US" dirty="0" smtClean="0"/>
              <a:t>Statistics for May 15, 2012 focus day in which Aqua and NPP orbits has high coincidence.</a:t>
            </a:r>
          </a:p>
          <a:p>
            <a:pPr marL="342900" indent="-342900">
              <a:buFont typeface="Arial" pitchFamily="34" charset="0"/>
              <a:buChar char="•"/>
            </a:pPr>
            <a:r>
              <a:rPr lang="en-US" dirty="0" smtClean="0"/>
              <a:t>NUCAPS -PHYS(Magenta) and CrIMSS EDR (GREEN)  have similar yield and performance</a:t>
            </a:r>
          </a:p>
          <a:p>
            <a:pPr marL="342900" indent="-342900">
              <a:buFont typeface="Arial" pitchFamily="34" charset="0"/>
              <a:buChar char="•"/>
            </a:pPr>
            <a:r>
              <a:rPr lang="en-US" dirty="0" smtClean="0"/>
              <a:t>AIRS v5.9 and NUCAPS statistics are remarkably close</a:t>
            </a:r>
          </a:p>
          <a:p>
            <a:pPr marL="800100" lvl="1" indent="-342900">
              <a:buFont typeface="Arial" pitchFamily="34" charset="0"/>
              <a:buChar char="•"/>
            </a:pPr>
            <a:r>
              <a:rPr lang="en-US" dirty="0" smtClean="0"/>
              <a:t>However, yield of NUCAPS is significant lower</a:t>
            </a:r>
            <a:endParaRPr lang="en-US" dirty="0"/>
          </a:p>
        </p:txBody>
      </p:sp>
      <p:cxnSp>
        <p:nvCxnSpPr>
          <p:cNvPr id="7" name="Straight Connector 6"/>
          <p:cNvCxnSpPr/>
          <p:nvPr/>
        </p:nvCxnSpPr>
        <p:spPr>
          <a:xfrm flipV="1">
            <a:off x="5056513" y="2813804"/>
            <a:ext cx="0" cy="169164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4997748" y="1398505"/>
            <a:ext cx="0" cy="140372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982250" y="2825496"/>
            <a:ext cx="64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945170" y="3777663"/>
            <a:ext cx="0" cy="7336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40600" y="2473908"/>
            <a:ext cx="0" cy="12875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33595" y="3761442"/>
            <a:ext cx="707005"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426124" y="1244443"/>
            <a:ext cx="411480" cy="59593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58895" y="1259941"/>
            <a:ext cx="457200" cy="59593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(20/35)</a:t>
            </a:r>
            <a:br>
              <a:rPr lang="en-US" dirty="0" smtClean="0"/>
            </a:br>
            <a:r>
              <a:rPr lang="en-US" dirty="0" smtClean="0"/>
              <a:t>Introduction to COSMIC Comparison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Next Set of slides (courtesy of Bob </a:t>
            </a:r>
            <a:r>
              <a:rPr lang="en-US" dirty="0" err="1" smtClean="0"/>
              <a:t>Knuteson</a:t>
            </a:r>
            <a:r>
              <a:rPr lang="en-US" dirty="0" smtClean="0"/>
              <a:t> and Michelle </a:t>
            </a:r>
            <a:r>
              <a:rPr lang="en-US" dirty="0" err="1" smtClean="0"/>
              <a:t>Feltz</a:t>
            </a:r>
            <a:r>
              <a:rPr lang="en-US" dirty="0" smtClean="0"/>
              <a:t>, Univ. of Wisconsin) show IDPS CrIMSS EDR products relative to co-located GPS </a:t>
            </a:r>
            <a:r>
              <a:rPr lang="en-US" dirty="0" err="1" smtClean="0"/>
              <a:t>sondes</a:t>
            </a:r>
            <a:endParaRPr lang="en-US" dirty="0" smtClean="0"/>
          </a:p>
          <a:p>
            <a:pPr lvl="1"/>
            <a:r>
              <a:rPr lang="en-US" dirty="0" smtClean="0"/>
              <a:t>AIRS results are shown in top panels</a:t>
            </a:r>
          </a:p>
          <a:p>
            <a:pPr lvl="1"/>
            <a:r>
              <a:rPr lang="en-US" dirty="0" smtClean="0"/>
              <a:t>CrIMSS results from Mx5.3 and Mx6.4 are shown in bottom panels</a:t>
            </a:r>
          </a:p>
          <a:p>
            <a:r>
              <a:rPr lang="en-US" dirty="0" smtClean="0"/>
              <a:t>GPS comparisons are only valid from ~300 </a:t>
            </a:r>
            <a:r>
              <a:rPr lang="en-US" dirty="0" err="1" smtClean="0"/>
              <a:t>hPa</a:t>
            </a:r>
            <a:r>
              <a:rPr lang="en-US" dirty="0" smtClean="0"/>
              <a:t> to 30 </a:t>
            </a:r>
            <a:r>
              <a:rPr lang="en-US" dirty="0" err="1" smtClean="0"/>
              <a:t>hPa</a:t>
            </a:r>
            <a:endParaRPr lang="en-US" dirty="0" smtClean="0"/>
          </a:p>
          <a:p>
            <a:pPr lvl="1"/>
            <a:r>
              <a:rPr lang="en-US" dirty="0" smtClean="0"/>
              <a:t>In general, GPS results are an independent confirmation of what we have shown relative to ECMWF</a:t>
            </a:r>
          </a:p>
          <a:p>
            <a:pPr lvl="1"/>
            <a:r>
              <a:rPr lang="en-US" dirty="0" smtClean="0"/>
              <a:t>Statistics are similar to the heritage AIRS EDR products</a:t>
            </a:r>
          </a:p>
          <a:p>
            <a:pPr lvl="2"/>
            <a:r>
              <a:rPr lang="en-US" dirty="0" smtClean="0"/>
              <a:t>CrIMSS EDR has larger biases</a:t>
            </a:r>
          </a:p>
          <a:p>
            <a:pPr lvl="3"/>
            <a:r>
              <a:rPr lang="en-US" dirty="0" smtClean="0"/>
              <a:t>Because IDPS system does not have ATMS bias corrections</a:t>
            </a:r>
          </a:p>
          <a:p>
            <a:pPr lvl="2"/>
            <a:r>
              <a:rPr lang="en-US" dirty="0" smtClean="0"/>
              <a:t>CrIMSS EDR has slightly larger standard deviation (SDV)</a:t>
            </a:r>
          </a:p>
          <a:p>
            <a:pPr lvl="3"/>
            <a:r>
              <a:rPr lang="en-US" dirty="0" smtClean="0"/>
              <a:t>IDPS code is not fully optimized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48</a:t>
            </a:fld>
            <a:endParaRPr lang="en-US" dirty="0"/>
          </a:p>
        </p:txBody>
      </p:sp>
      <p:sp>
        <p:nvSpPr>
          <p:cNvPr id="5" name="TextBox 4"/>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C21F83-A4C9-2241-8688-298680172505}" type="slidenum">
              <a:rPr lang="en-US" smtClean="0"/>
              <a:pPr/>
              <a:t>49</a:t>
            </a:fld>
            <a:endParaRPr lang="en-US"/>
          </a:p>
        </p:txBody>
      </p:sp>
      <p:grpSp>
        <p:nvGrpSpPr>
          <p:cNvPr id="2" name="Group 38"/>
          <p:cNvGrpSpPr>
            <a:grpSpLocks/>
          </p:cNvGrpSpPr>
          <p:nvPr/>
        </p:nvGrpSpPr>
        <p:grpSpPr bwMode="auto">
          <a:xfrm>
            <a:off x="5304289" y="646663"/>
            <a:ext cx="3352800" cy="2976148"/>
            <a:chOff x="-1088293" y="16516324"/>
            <a:chExt cx="5747771" cy="4437479"/>
          </a:xfrm>
        </p:grpSpPr>
        <p:sp>
          <p:nvSpPr>
            <p:cNvPr id="22" name="TextBox 119"/>
            <p:cNvSpPr txBox="1">
              <a:spLocks noChangeArrowheads="1"/>
            </p:cNvSpPr>
            <p:nvPr/>
          </p:nvSpPr>
          <p:spPr bwMode="auto">
            <a:xfrm>
              <a:off x="11277" y="20173675"/>
              <a:ext cx="4648201" cy="780128"/>
            </a:xfrm>
            <a:prstGeom prst="rect">
              <a:avLst/>
            </a:prstGeom>
            <a:noFill/>
            <a:ln w="9525">
              <a:noFill/>
              <a:miter lim="800000"/>
              <a:headEnd/>
              <a:tailEnd/>
            </a:ln>
          </p:spPr>
          <p:txBody>
            <a:bodyPr wrap="square">
              <a:prstTxWarp prst="textNoShape">
                <a:avLst/>
              </a:prstTxWarp>
              <a:spAutoFit/>
            </a:bodyPr>
            <a:lstStyle/>
            <a:p>
              <a:pPr algn="l" defTabSz="401638"/>
              <a:r>
                <a:rPr lang="en-US" sz="1400">
                  <a:solidFill>
                    <a:schemeClr val="tx1"/>
                  </a:solidFill>
                  <a:latin typeface="Calibri" charset="0"/>
                  <a:ea typeface="Times New Roman" charset="0"/>
                  <a:cs typeface="Times New Roman" charset="0"/>
                </a:rPr>
                <a:t>http://www.cosmic.ucar.edu/launch/GPS_RO_cartoon.jpg</a:t>
              </a:r>
            </a:p>
          </p:txBody>
        </p:sp>
        <p:pic>
          <p:nvPicPr>
            <p:cNvPr id="23" name="Picture 36" descr="GPS_RO_cartoon.jpg"/>
            <p:cNvPicPr>
              <a:picLocks noChangeAspect="1"/>
            </p:cNvPicPr>
            <p:nvPr/>
          </p:nvPicPr>
          <p:blipFill>
            <a:blip r:embed="rId2"/>
            <a:srcRect/>
            <a:stretch>
              <a:fillRect/>
            </a:stretch>
          </p:blipFill>
          <p:spPr bwMode="auto">
            <a:xfrm>
              <a:off x="-1088293" y="16516324"/>
              <a:ext cx="5660880" cy="3714487"/>
            </a:xfrm>
            <a:prstGeom prst="rect">
              <a:avLst/>
            </a:prstGeom>
            <a:noFill/>
            <a:ln w="9525">
              <a:noFill/>
              <a:miter lim="800000"/>
              <a:headEnd/>
              <a:tailEnd/>
            </a:ln>
          </p:spPr>
        </p:pic>
      </p:grpSp>
      <p:pic>
        <p:nvPicPr>
          <p:cNvPr id="32" name="Picture 35" descr="COSMIC_info.png"/>
          <p:cNvPicPr>
            <a:picLocks noChangeAspect="1"/>
          </p:cNvPicPr>
          <p:nvPr/>
        </p:nvPicPr>
        <p:blipFill>
          <a:blip r:embed="rId3"/>
          <a:srcRect l="4225" t="2817" r="7043" b="1408"/>
          <a:stretch>
            <a:fillRect/>
          </a:stretch>
        </p:blipFill>
        <p:spPr bwMode="auto">
          <a:xfrm>
            <a:off x="5423269" y="3645038"/>
            <a:ext cx="2958846" cy="2395193"/>
          </a:xfrm>
          <a:prstGeom prst="rect">
            <a:avLst/>
          </a:prstGeom>
          <a:noFill/>
          <a:ln w="9525">
            <a:noFill/>
            <a:miter lim="800000"/>
            <a:headEnd/>
            <a:tailEnd/>
          </a:ln>
        </p:spPr>
      </p:pic>
      <p:sp>
        <p:nvSpPr>
          <p:cNvPr id="33" name="TextBox 32"/>
          <p:cNvSpPr txBox="1"/>
          <p:nvPr/>
        </p:nvSpPr>
        <p:spPr>
          <a:xfrm>
            <a:off x="316044" y="1008976"/>
            <a:ext cx="4305690" cy="2308324"/>
          </a:xfrm>
          <a:prstGeom prst="rect">
            <a:avLst/>
          </a:prstGeom>
          <a:noFill/>
        </p:spPr>
        <p:txBody>
          <a:bodyPr wrap="square" rtlCol="0">
            <a:spAutoFit/>
          </a:bodyPr>
          <a:lstStyle/>
          <a:p>
            <a:r>
              <a:rPr lang="en-US" dirty="0" smtClean="0">
                <a:latin typeface="Calibri" charset="0"/>
                <a:ea typeface="Times New Roman" charset="0"/>
                <a:cs typeface="Times New Roman" charset="0"/>
                <a:sym typeface="Times New Roman" charset="0"/>
              </a:rPr>
              <a:t>Matchups were found between COSMIC and </a:t>
            </a:r>
            <a:r>
              <a:rPr lang="en-US" dirty="0" err="1" smtClean="0">
                <a:latin typeface="Calibri" charset="0"/>
                <a:ea typeface="Times New Roman" charset="0"/>
                <a:cs typeface="Times New Roman" charset="0"/>
                <a:sym typeface="Times New Roman" charset="0"/>
              </a:rPr>
              <a:t>CrIMSS</a:t>
            </a:r>
            <a:r>
              <a:rPr lang="en-US" dirty="0" smtClean="0">
                <a:latin typeface="Calibri" charset="0"/>
                <a:ea typeface="Times New Roman" charset="0"/>
                <a:cs typeface="Times New Roman" charset="0"/>
                <a:sym typeface="Times New Roman" charset="0"/>
              </a:rPr>
              <a:t> retrievals of temperature (collocated and within 1 hour). The COSMIC data is used a common reference to compare </a:t>
            </a:r>
            <a:r>
              <a:rPr lang="en-US" dirty="0" err="1" smtClean="0">
                <a:latin typeface="Calibri" charset="0"/>
                <a:ea typeface="Times New Roman" charset="0"/>
                <a:cs typeface="Times New Roman" charset="0"/>
                <a:sym typeface="Times New Roman" charset="0"/>
              </a:rPr>
              <a:t>CrIMSS</a:t>
            </a:r>
            <a:r>
              <a:rPr lang="en-US" dirty="0" smtClean="0">
                <a:latin typeface="Calibri" charset="0"/>
                <a:ea typeface="Times New Roman" charset="0"/>
                <a:cs typeface="Times New Roman" charset="0"/>
                <a:sym typeface="Times New Roman" charset="0"/>
              </a:rPr>
              <a:t> and AIRS retrievals on a daily basis. The COSMIC dry temperature is valid in the range 30 – 300 </a:t>
            </a:r>
            <a:r>
              <a:rPr lang="en-US" dirty="0" err="1" smtClean="0">
                <a:latin typeface="Calibri" charset="0"/>
                <a:ea typeface="Times New Roman" charset="0"/>
                <a:cs typeface="Times New Roman" charset="0"/>
                <a:sym typeface="Times New Roman" charset="0"/>
              </a:rPr>
              <a:t>mb</a:t>
            </a:r>
            <a:r>
              <a:rPr lang="en-US" dirty="0" smtClean="0">
                <a:latin typeface="Calibri" charset="0"/>
                <a:ea typeface="Times New Roman" charset="0"/>
                <a:cs typeface="Times New Roman" charset="0"/>
                <a:sym typeface="Times New Roman" charset="0"/>
              </a:rPr>
              <a:t>.</a:t>
            </a:r>
          </a:p>
          <a:p>
            <a:endParaRPr lang="en-US" dirty="0" smtClean="0">
              <a:latin typeface="Calibri" charset="0"/>
              <a:ea typeface="Times New Roman" charset="0"/>
              <a:cs typeface="Times New Roman" charset="0"/>
              <a:sym typeface="Times New Roman" charset="0"/>
            </a:endParaRPr>
          </a:p>
        </p:txBody>
      </p:sp>
      <p:sp>
        <p:nvSpPr>
          <p:cNvPr id="34" name="TextBox 33"/>
          <p:cNvSpPr txBox="1"/>
          <p:nvPr/>
        </p:nvSpPr>
        <p:spPr>
          <a:xfrm>
            <a:off x="5653547" y="5998256"/>
            <a:ext cx="2787943" cy="369332"/>
          </a:xfrm>
          <a:prstGeom prst="rect">
            <a:avLst/>
          </a:prstGeom>
          <a:noFill/>
        </p:spPr>
        <p:txBody>
          <a:bodyPr wrap="none" rtlCol="0">
            <a:spAutoFit/>
          </a:bodyPr>
          <a:lstStyle/>
          <a:p>
            <a:r>
              <a:rPr lang="en-US" dirty="0" smtClean="0"/>
              <a:t>One Day of COSMIC Profiles</a:t>
            </a:r>
            <a:endParaRPr lang="en-US" dirty="0"/>
          </a:p>
        </p:txBody>
      </p:sp>
      <p:sp>
        <p:nvSpPr>
          <p:cNvPr id="35" name="TextBox 34"/>
          <p:cNvSpPr txBox="1"/>
          <p:nvPr/>
        </p:nvSpPr>
        <p:spPr>
          <a:xfrm>
            <a:off x="1016096" y="3125399"/>
            <a:ext cx="3238011" cy="369332"/>
          </a:xfrm>
          <a:prstGeom prst="rect">
            <a:avLst/>
          </a:prstGeom>
          <a:noFill/>
        </p:spPr>
        <p:txBody>
          <a:bodyPr wrap="none" rtlCol="0">
            <a:spAutoFit/>
          </a:bodyPr>
          <a:lstStyle/>
          <a:p>
            <a:r>
              <a:rPr lang="en-US" dirty="0" smtClean="0"/>
              <a:t>COSMIC Dry Temperature Profile</a:t>
            </a:r>
            <a:endParaRPr lang="en-US" dirty="0"/>
          </a:p>
        </p:txBody>
      </p:sp>
      <p:sp>
        <p:nvSpPr>
          <p:cNvPr id="18" name="Rectangle 17"/>
          <p:cNvSpPr/>
          <p:nvPr/>
        </p:nvSpPr>
        <p:spPr>
          <a:xfrm>
            <a:off x="1199535" y="52529"/>
            <a:ext cx="6833420" cy="584775"/>
          </a:xfrm>
          <a:prstGeom prst="rect">
            <a:avLst/>
          </a:prstGeom>
        </p:spPr>
        <p:txBody>
          <a:bodyPr wrap="square">
            <a:spAutoFit/>
          </a:bodyPr>
          <a:lstStyle/>
          <a:p>
            <a:pPr algn="ctr"/>
            <a:r>
              <a:rPr lang="en-US" sz="3200" dirty="0" smtClean="0"/>
              <a:t>Provisional Maturity Evaluation (21/35)</a:t>
            </a:r>
            <a:endParaRPr lang="en-US" sz="3200" dirty="0"/>
          </a:p>
        </p:txBody>
      </p:sp>
      <p:pic>
        <p:nvPicPr>
          <p:cNvPr id="19" name="Picture 5" descr="AIRS_COSMIC_matchup_AIRS.2007.10.19.030_matchup_number9_3D_profile_numsamples_100mb_edit.eps"/>
          <p:cNvPicPr>
            <a:picLocks noChangeAspect="1"/>
          </p:cNvPicPr>
          <p:nvPr/>
        </p:nvPicPr>
        <p:blipFill rotWithShape="1">
          <a:blip r:embed="rId4">
            <a:extLst>
              <a:ext uri="{28A0092B-C50C-407E-A947-70E740481C1C}">
                <a14:useLocalDpi xmlns="" xmlns:a14="http://schemas.microsoft.com/office/drawing/2010/main" val="0"/>
              </a:ext>
            </a:extLst>
          </a:blip>
          <a:srcRect l="5343" t="8846" r="2130" b="4175"/>
          <a:stretch/>
        </p:blipFill>
        <p:spPr bwMode="auto">
          <a:xfrm>
            <a:off x="955125" y="3447562"/>
            <a:ext cx="3443156" cy="2427738"/>
          </a:xfrm>
          <a:prstGeom prst="rect">
            <a:avLst/>
          </a:prstGeom>
          <a:noFill/>
          <a:ln>
            <a:noFill/>
          </a:ln>
          <a:effectLst>
            <a:glow rad="50800">
              <a:schemeClr val="tx1"/>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19"/>
          <p:cNvSpPr/>
          <p:nvPr/>
        </p:nvSpPr>
        <p:spPr>
          <a:xfrm>
            <a:off x="408088" y="5905400"/>
            <a:ext cx="4572000" cy="738664"/>
          </a:xfrm>
          <a:prstGeom prst="rect">
            <a:avLst/>
          </a:prstGeom>
        </p:spPr>
        <p:txBody>
          <a:bodyPr>
            <a:spAutoFit/>
          </a:bodyPr>
          <a:lstStyle/>
          <a:p>
            <a:r>
              <a:rPr lang="en-US" sz="1400" dirty="0" smtClean="0"/>
              <a:t>Illustration of the closest (black square), circular (blue circle), and ray path (red dots) methods for a single GPS profile (green) for the circle centered at the GPS RO level of 100 </a:t>
            </a:r>
            <a:r>
              <a:rPr lang="en-US" sz="1400" dirty="0" err="1" smtClean="0"/>
              <a:t>hPa</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CrIMSS EDR Team (3/3)</a:t>
            </a:r>
            <a:endParaRPr lang="en-US" dirty="0"/>
          </a:p>
        </p:txBody>
      </p:sp>
      <p:sp>
        <p:nvSpPr>
          <p:cNvPr id="3" name="Content Placeholder 2"/>
          <p:cNvSpPr>
            <a:spLocks noGrp="1"/>
          </p:cNvSpPr>
          <p:nvPr>
            <p:ph idx="1"/>
          </p:nvPr>
        </p:nvSpPr>
        <p:spPr>
          <a:xfrm>
            <a:off x="326568" y="1164765"/>
            <a:ext cx="8229600" cy="5349875"/>
          </a:xfrm>
        </p:spPr>
        <p:txBody>
          <a:bodyPr>
            <a:normAutofit fontScale="92500" lnSpcReduction="20000"/>
          </a:bodyPr>
          <a:lstStyle/>
          <a:p>
            <a:r>
              <a:rPr lang="en-US" dirty="0" smtClean="0"/>
              <a:t>STAR coordinates the algorithm activities</a:t>
            </a:r>
          </a:p>
          <a:p>
            <a:pPr lvl="1"/>
            <a:r>
              <a:rPr lang="en-US" dirty="0" smtClean="0"/>
              <a:t>ensures algorithm changes are consistent with algorithm architecture and the DPA/DPE change process.</a:t>
            </a:r>
          </a:p>
          <a:p>
            <a:pPr lvl="1"/>
            <a:r>
              <a:rPr lang="en-US" dirty="0" smtClean="0"/>
              <a:t>provides datasets and methodologies to the team to ensure a consistent analysis.</a:t>
            </a:r>
          </a:p>
          <a:p>
            <a:r>
              <a:rPr lang="en-US" dirty="0" smtClean="0"/>
              <a:t>This presentation summarizes the work of the entire algorithm and validation team.</a:t>
            </a:r>
          </a:p>
          <a:p>
            <a:pPr lvl="1"/>
            <a:r>
              <a:rPr lang="en-US" dirty="0" smtClean="0"/>
              <a:t>Individual team members have made significant contributions (figures and analysis) during </a:t>
            </a:r>
            <a:r>
              <a:rPr lang="en-US" dirty="0" err="1" smtClean="0"/>
              <a:t>telecons</a:t>
            </a:r>
            <a:r>
              <a:rPr lang="en-US" dirty="0" smtClean="0"/>
              <a:t> and meetings.</a:t>
            </a:r>
          </a:p>
          <a:p>
            <a:pPr lvl="1"/>
            <a:r>
              <a:rPr lang="en-US" dirty="0" smtClean="0"/>
              <a:t>STAR has consolidated these contributions from individual team members into this document.</a:t>
            </a:r>
          </a:p>
          <a:p>
            <a:pPr lvl="2"/>
            <a:r>
              <a:rPr lang="en-US" dirty="0" smtClean="0"/>
              <a:t>As a result, many of the figures  and analysis shown are from STAR.</a:t>
            </a:r>
          </a:p>
          <a:p>
            <a:pPr lvl="2"/>
            <a:r>
              <a:rPr lang="en-US" dirty="0" smtClean="0"/>
              <a:t>This should NOT be misconstrued as a lack of contribution by any individual member of the team.</a:t>
            </a:r>
          </a:p>
          <a:p>
            <a:pPr lvl="1"/>
            <a:r>
              <a:rPr lang="en-US" dirty="0" smtClean="0"/>
              <a:t>See list of AMS presentations under “Additional Supporting Documentation” for </a:t>
            </a:r>
            <a:r>
              <a:rPr lang="en-US" i="1" dirty="0" smtClean="0"/>
              <a:t>some</a:t>
            </a:r>
            <a:r>
              <a:rPr lang="en-US" dirty="0" smtClean="0"/>
              <a:t> of the individual contributions.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5392" y="1276933"/>
            <a:ext cx="1544012" cy="369332"/>
          </a:xfrm>
          <a:prstGeom prst="rect">
            <a:avLst/>
          </a:prstGeom>
          <a:noFill/>
        </p:spPr>
        <p:txBody>
          <a:bodyPr wrap="square" rtlCol="0">
            <a:spAutoFit/>
          </a:bodyPr>
          <a:lstStyle/>
          <a:p>
            <a:r>
              <a:rPr lang="en-US" dirty="0" smtClean="0"/>
              <a:t>AIRS - COSMIC</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50</a:t>
            </a:fld>
            <a:endParaRPr lang="en-US" dirty="0"/>
          </a:p>
        </p:txBody>
      </p:sp>
      <p:sp>
        <p:nvSpPr>
          <p:cNvPr id="18" name="TextBox 17"/>
          <p:cNvSpPr txBox="1"/>
          <p:nvPr/>
        </p:nvSpPr>
        <p:spPr>
          <a:xfrm>
            <a:off x="416781" y="290678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5.3</a:t>
            </a:r>
          </a:p>
          <a:p>
            <a:r>
              <a:rPr lang="en-US" b="1" dirty="0" smtClean="0"/>
              <a:t>Product</a:t>
            </a:r>
          </a:p>
          <a:p>
            <a:r>
              <a:rPr lang="en-US" b="1" dirty="0" smtClean="0"/>
              <a:t>Oct. 1-10</a:t>
            </a:r>
            <a:endParaRPr lang="en-US" b="1" dirty="0"/>
          </a:p>
        </p:txBody>
      </p:sp>
      <p:sp>
        <p:nvSpPr>
          <p:cNvPr id="19" name="Rectangle 18"/>
          <p:cNvSpPr/>
          <p:nvPr/>
        </p:nvSpPr>
        <p:spPr>
          <a:xfrm>
            <a:off x="1224845" y="3369"/>
            <a:ext cx="7004755" cy="954107"/>
          </a:xfrm>
          <a:prstGeom prst="rect">
            <a:avLst/>
          </a:prstGeom>
        </p:spPr>
        <p:txBody>
          <a:bodyPr wrap="square">
            <a:spAutoFit/>
          </a:bodyPr>
          <a:lstStyle/>
          <a:p>
            <a:pPr algn="ctr"/>
            <a:r>
              <a:rPr lang="en-US" sz="2800" dirty="0" smtClean="0"/>
              <a:t>Provisional Maturity Evaluation (22/35)</a:t>
            </a:r>
          </a:p>
          <a:p>
            <a:pPr algn="ctr"/>
            <a:r>
              <a:rPr lang="en-US" sz="2800" dirty="0" smtClean="0"/>
              <a:t>GPS comparisons: Global (90S-90N)</a:t>
            </a:r>
            <a:endParaRPr lang="en-US" sz="2800" dirty="0"/>
          </a:p>
        </p:txBody>
      </p:sp>
      <p:pic>
        <p:nvPicPr>
          <p:cNvPr id="1026" name="Picture 2" descr="D:\temp\provisional\130107_cosmic_plots\airs\COSMIC_AIRS_matchup_Zonal_RMS_vs_Pressure_1km_Layers_Global.png"/>
          <p:cNvPicPr>
            <a:picLocks noChangeAspect="1" noChangeArrowheads="1"/>
          </p:cNvPicPr>
          <p:nvPr/>
        </p:nvPicPr>
        <p:blipFill>
          <a:blip r:embed="rId3"/>
          <a:srcRect/>
          <a:stretch>
            <a:fillRect/>
          </a:stretch>
        </p:blipFill>
        <p:spPr bwMode="auto">
          <a:xfrm>
            <a:off x="1892748" y="1157289"/>
            <a:ext cx="6660927" cy="1645422"/>
          </a:xfrm>
          <a:prstGeom prst="rect">
            <a:avLst/>
          </a:prstGeom>
          <a:noFill/>
        </p:spPr>
      </p:pic>
      <p:pic>
        <p:nvPicPr>
          <p:cNvPr id="1027" name="Picture 3" descr="D:\temp\provisional\130107_cosmic_plots\crimss_oct01_10\COSMIC_CrIMSS_matchup_Zonal_RMS_vs_Pressure_1km_Layers_Global.png"/>
          <p:cNvPicPr>
            <a:picLocks noChangeAspect="1" noChangeArrowheads="1"/>
          </p:cNvPicPr>
          <p:nvPr/>
        </p:nvPicPr>
        <p:blipFill>
          <a:blip r:embed="rId4"/>
          <a:srcRect/>
          <a:stretch>
            <a:fillRect/>
          </a:stretch>
        </p:blipFill>
        <p:spPr bwMode="auto">
          <a:xfrm>
            <a:off x="1563329" y="2841003"/>
            <a:ext cx="7256206" cy="1659607"/>
          </a:xfrm>
          <a:prstGeom prst="rect">
            <a:avLst/>
          </a:prstGeom>
          <a:noFill/>
        </p:spPr>
      </p:pic>
      <p:pic>
        <p:nvPicPr>
          <p:cNvPr id="1028" name="Picture 4" descr="D:\temp\provisional\130107_cosmic_plots\crimss_oct22_31\COSMIC_CrIMSS_matchup_Zonal_RMS_vs_Pressure_1km_Layers_Global.png"/>
          <p:cNvPicPr>
            <a:picLocks noChangeArrowheads="1"/>
          </p:cNvPicPr>
          <p:nvPr/>
        </p:nvPicPr>
        <p:blipFill>
          <a:blip r:embed="rId5"/>
          <a:srcRect/>
          <a:stretch>
            <a:fillRect/>
          </a:stretch>
        </p:blipFill>
        <p:spPr bwMode="auto">
          <a:xfrm>
            <a:off x="1563329" y="4500610"/>
            <a:ext cx="7256206" cy="1664208"/>
          </a:xfrm>
          <a:prstGeom prst="rect">
            <a:avLst/>
          </a:prstGeom>
          <a:noFill/>
        </p:spPr>
      </p:pic>
      <p:sp>
        <p:nvSpPr>
          <p:cNvPr id="20" name="TextBox 19"/>
          <p:cNvSpPr txBox="1"/>
          <p:nvPr/>
        </p:nvSpPr>
        <p:spPr>
          <a:xfrm>
            <a:off x="461029" y="458314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6.4</a:t>
            </a:r>
          </a:p>
          <a:p>
            <a:r>
              <a:rPr lang="en-US" b="1" dirty="0" smtClean="0"/>
              <a:t>Product</a:t>
            </a:r>
          </a:p>
          <a:p>
            <a:r>
              <a:rPr lang="en-US" b="1" dirty="0" smtClean="0"/>
              <a:t>Oct. 22-31</a:t>
            </a:r>
            <a:endParaRPr lang="en-US" b="1" dirty="0"/>
          </a:p>
        </p:txBody>
      </p:sp>
      <p:sp>
        <p:nvSpPr>
          <p:cNvPr id="21" name="TextBox 20"/>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temp\provisional\130107_cosmic_plots\crimss_oct01_10\COSMIC_CrIMSS_matchup_Zonal_RMS_vs_Pressure_1km_Layers_60N-90N.png"/>
          <p:cNvPicPr>
            <a:picLocks noChangeArrowheads="1"/>
          </p:cNvPicPr>
          <p:nvPr/>
        </p:nvPicPr>
        <p:blipFill>
          <a:blip r:embed="rId2"/>
          <a:srcRect/>
          <a:stretch>
            <a:fillRect/>
          </a:stretch>
        </p:blipFill>
        <p:spPr bwMode="auto">
          <a:xfrm>
            <a:off x="1563624" y="2843784"/>
            <a:ext cx="7260336" cy="1664208"/>
          </a:xfrm>
          <a:prstGeom prst="rect">
            <a:avLst/>
          </a:prstGeom>
          <a:noFill/>
        </p:spPr>
      </p:pic>
      <p:pic>
        <p:nvPicPr>
          <p:cNvPr id="4" name="Picture 4" descr="D:\temp\provisional\130107_cosmic_plots\crimss_oct22_31\COSMIC_CrIMSS_matchup_Zonal_RMS_vs_Pressure_1km_Layers_60N-90N.png"/>
          <p:cNvPicPr>
            <a:picLocks noChangeArrowheads="1"/>
          </p:cNvPicPr>
          <p:nvPr/>
        </p:nvPicPr>
        <p:blipFill>
          <a:blip r:embed="rId3"/>
          <a:srcRect/>
          <a:stretch>
            <a:fillRect/>
          </a:stretch>
        </p:blipFill>
        <p:spPr bwMode="auto">
          <a:xfrm>
            <a:off x="1563624" y="4498848"/>
            <a:ext cx="7260336" cy="1664208"/>
          </a:xfrm>
          <a:prstGeom prst="rect">
            <a:avLst/>
          </a:prstGeom>
          <a:noFill/>
        </p:spPr>
      </p:pic>
      <p:sp>
        <p:nvSpPr>
          <p:cNvPr id="7" name="TextBox 6"/>
          <p:cNvSpPr txBox="1"/>
          <p:nvPr/>
        </p:nvSpPr>
        <p:spPr>
          <a:xfrm>
            <a:off x="405392" y="1276933"/>
            <a:ext cx="1544012" cy="369332"/>
          </a:xfrm>
          <a:prstGeom prst="rect">
            <a:avLst/>
          </a:prstGeom>
          <a:noFill/>
        </p:spPr>
        <p:txBody>
          <a:bodyPr wrap="square" rtlCol="0">
            <a:spAutoFit/>
          </a:bodyPr>
          <a:lstStyle/>
          <a:p>
            <a:r>
              <a:rPr lang="en-US" dirty="0" smtClean="0"/>
              <a:t>AIRS - COSMIC</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51</a:t>
            </a:fld>
            <a:endParaRPr lang="en-US" dirty="0"/>
          </a:p>
        </p:txBody>
      </p:sp>
      <p:sp>
        <p:nvSpPr>
          <p:cNvPr id="18" name="TextBox 17"/>
          <p:cNvSpPr txBox="1"/>
          <p:nvPr/>
        </p:nvSpPr>
        <p:spPr>
          <a:xfrm>
            <a:off x="416781" y="290678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5.3</a:t>
            </a:r>
          </a:p>
          <a:p>
            <a:r>
              <a:rPr lang="en-US" b="1" dirty="0" smtClean="0"/>
              <a:t>Product</a:t>
            </a:r>
          </a:p>
          <a:p>
            <a:r>
              <a:rPr lang="en-US" b="1" dirty="0" smtClean="0"/>
              <a:t>Oct. 1-10</a:t>
            </a:r>
            <a:endParaRPr lang="en-US" b="1" dirty="0"/>
          </a:p>
        </p:txBody>
      </p:sp>
      <p:sp>
        <p:nvSpPr>
          <p:cNvPr id="19" name="Rectangle 18"/>
          <p:cNvSpPr/>
          <p:nvPr/>
        </p:nvSpPr>
        <p:spPr>
          <a:xfrm>
            <a:off x="1224845" y="3369"/>
            <a:ext cx="7004755" cy="954107"/>
          </a:xfrm>
          <a:prstGeom prst="rect">
            <a:avLst/>
          </a:prstGeom>
        </p:spPr>
        <p:txBody>
          <a:bodyPr wrap="square">
            <a:spAutoFit/>
          </a:bodyPr>
          <a:lstStyle/>
          <a:p>
            <a:pPr algn="ctr"/>
            <a:r>
              <a:rPr lang="en-US" sz="2800" dirty="0" smtClean="0"/>
              <a:t>Provisional Maturity Evaluation (23/35)</a:t>
            </a:r>
          </a:p>
          <a:p>
            <a:pPr algn="ctr"/>
            <a:r>
              <a:rPr lang="en-US" sz="2800" dirty="0" smtClean="0"/>
              <a:t>GPS comparisons: N.H. Polar (60N-90N)</a:t>
            </a:r>
            <a:endParaRPr lang="en-US" sz="2800" dirty="0"/>
          </a:p>
        </p:txBody>
      </p:sp>
      <p:sp>
        <p:nvSpPr>
          <p:cNvPr id="20" name="TextBox 19"/>
          <p:cNvSpPr txBox="1"/>
          <p:nvPr/>
        </p:nvSpPr>
        <p:spPr>
          <a:xfrm>
            <a:off x="461029" y="458314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6.4</a:t>
            </a:r>
          </a:p>
          <a:p>
            <a:r>
              <a:rPr lang="en-US" b="1" dirty="0" smtClean="0"/>
              <a:t>Product</a:t>
            </a:r>
          </a:p>
          <a:p>
            <a:r>
              <a:rPr lang="en-US" b="1" dirty="0" smtClean="0"/>
              <a:t>Oct. 22-31</a:t>
            </a:r>
            <a:endParaRPr lang="en-US" b="1" dirty="0"/>
          </a:p>
        </p:txBody>
      </p:sp>
      <p:sp>
        <p:nvSpPr>
          <p:cNvPr id="21" name="TextBox 20"/>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pic>
        <p:nvPicPr>
          <p:cNvPr id="1029" name="Picture 5" descr="D:\temp\provisional\130107_cosmic_plots\airs\COSMIC_AIRS_matchup_Zonal_RMS_vs_Pressure_1km_Layers_60N-90N.png"/>
          <p:cNvPicPr>
            <a:picLocks noChangeArrowheads="1"/>
          </p:cNvPicPr>
          <p:nvPr/>
        </p:nvPicPr>
        <p:blipFill>
          <a:blip r:embed="rId4"/>
          <a:srcRect/>
          <a:stretch>
            <a:fillRect/>
          </a:stretch>
        </p:blipFill>
        <p:spPr bwMode="auto">
          <a:xfrm>
            <a:off x="1892808" y="1161288"/>
            <a:ext cx="6656832" cy="1645920"/>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temp\provisional\130107_cosmic_plots\crimss_oct22_31\COSMIC_CrIMSS_matchup_Zonal_RMS_vs_Pressure_1km_Layers_30N-60N.png"/>
          <p:cNvPicPr>
            <a:picLocks noChangeArrowheads="1"/>
          </p:cNvPicPr>
          <p:nvPr/>
        </p:nvPicPr>
        <p:blipFill>
          <a:blip r:embed="rId2"/>
          <a:srcRect/>
          <a:stretch>
            <a:fillRect/>
          </a:stretch>
        </p:blipFill>
        <p:spPr bwMode="auto">
          <a:xfrm>
            <a:off x="1563624" y="4498848"/>
            <a:ext cx="7260336" cy="1664208"/>
          </a:xfrm>
          <a:prstGeom prst="rect">
            <a:avLst/>
          </a:prstGeom>
          <a:noFill/>
        </p:spPr>
      </p:pic>
      <p:sp>
        <p:nvSpPr>
          <p:cNvPr id="7" name="TextBox 6"/>
          <p:cNvSpPr txBox="1"/>
          <p:nvPr/>
        </p:nvSpPr>
        <p:spPr>
          <a:xfrm>
            <a:off x="405392" y="1276933"/>
            <a:ext cx="1544012" cy="369332"/>
          </a:xfrm>
          <a:prstGeom prst="rect">
            <a:avLst/>
          </a:prstGeom>
          <a:noFill/>
        </p:spPr>
        <p:txBody>
          <a:bodyPr wrap="square" rtlCol="0">
            <a:spAutoFit/>
          </a:bodyPr>
          <a:lstStyle/>
          <a:p>
            <a:r>
              <a:rPr lang="en-US" dirty="0" smtClean="0"/>
              <a:t>AIRS - COSMIC</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52</a:t>
            </a:fld>
            <a:endParaRPr lang="en-US" dirty="0"/>
          </a:p>
        </p:txBody>
      </p:sp>
      <p:sp>
        <p:nvSpPr>
          <p:cNvPr id="18" name="TextBox 17"/>
          <p:cNvSpPr txBox="1"/>
          <p:nvPr/>
        </p:nvSpPr>
        <p:spPr>
          <a:xfrm>
            <a:off x="416781" y="290678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5.3</a:t>
            </a:r>
          </a:p>
          <a:p>
            <a:r>
              <a:rPr lang="en-US" b="1" dirty="0" smtClean="0"/>
              <a:t>Product</a:t>
            </a:r>
          </a:p>
          <a:p>
            <a:r>
              <a:rPr lang="en-US" b="1" dirty="0" smtClean="0"/>
              <a:t>Oct. 1-10</a:t>
            </a:r>
            <a:endParaRPr lang="en-US" b="1" dirty="0"/>
          </a:p>
        </p:txBody>
      </p:sp>
      <p:sp>
        <p:nvSpPr>
          <p:cNvPr id="19" name="Rectangle 18"/>
          <p:cNvSpPr/>
          <p:nvPr/>
        </p:nvSpPr>
        <p:spPr>
          <a:xfrm>
            <a:off x="1224845" y="3369"/>
            <a:ext cx="7004755" cy="954107"/>
          </a:xfrm>
          <a:prstGeom prst="rect">
            <a:avLst/>
          </a:prstGeom>
        </p:spPr>
        <p:txBody>
          <a:bodyPr wrap="square">
            <a:spAutoFit/>
          </a:bodyPr>
          <a:lstStyle/>
          <a:p>
            <a:pPr algn="ctr"/>
            <a:r>
              <a:rPr lang="en-US" sz="2800" dirty="0" smtClean="0"/>
              <a:t>Provisional Maturity Evaluation (24/35)</a:t>
            </a:r>
          </a:p>
          <a:p>
            <a:pPr algn="ctr"/>
            <a:r>
              <a:rPr lang="en-US" sz="2800" dirty="0" smtClean="0"/>
              <a:t>GPS comparisons: N.H. Mid-Lat (30N-60N)</a:t>
            </a:r>
            <a:endParaRPr lang="en-US" sz="2800" dirty="0"/>
          </a:p>
        </p:txBody>
      </p:sp>
      <p:sp>
        <p:nvSpPr>
          <p:cNvPr id="20" name="TextBox 19"/>
          <p:cNvSpPr txBox="1"/>
          <p:nvPr/>
        </p:nvSpPr>
        <p:spPr>
          <a:xfrm>
            <a:off x="461029" y="458314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6.4</a:t>
            </a:r>
          </a:p>
          <a:p>
            <a:r>
              <a:rPr lang="en-US" b="1" dirty="0" smtClean="0"/>
              <a:t>Product</a:t>
            </a:r>
          </a:p>
          <a:p>
            <a:r>
              <a:rPr lang="en-US" b="1" dirty="0" smtClean="0"/>
              <a:t>Oct. 22-31</a:t>
            </a:r>
            <a:endParaRPr lang="en-US" b="1" dirty="0"/>
          </a:p>
        </p:txBody>
      </p:sp>
      <p:sp>
        <p:nvSpPr>
          <p:cNvPr id="21" name="TextBox 20"/>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pic>
        <p:nvPicPr>
          <p:cNvPr id="2051" name="Picture 3" descr="D:\temp\provisional\130107_cosmic_plots\crimss_oct01_10\COSMIC_CrIMSS_matchup_Zonal_RMS_vs_Pressure_100_Levels_30N-60N.png"/>
          <p:cNvPicPr>
            <a:picLocks noChangeArrowheads="1"/>
          </p:cNvPicPr>
          <p:nvPr/>
        </p:nvPicPr>
        <p:blipFill>
          <a:blip r:embed="rId3"/>
          <a:srcRect/>
          <a:stretch>
            <a:fillRect/>
          </a:stretch>
        </p:blipFill>
        <p:spPr bwMode="auto">
          <a:xfrm>
            <a:off x="1563624" y="2843784"/>
            <a:ext cx="7260336" cy="1664208"/>
          </a:xfrm>
          <a:prstGeom prst="rect">
            <a:avLst/>
          </a:prstGeom>
          <a:noFill/>
        </p:spPr>
      </p:pic>
      <p:pic>
        <p:nvPicPr>
          <p:cNvPr id="2052" name="Picture 4" descr="D:\temp\provisional\130107_cosmic_plots\airs\COSMIC_AIRS_matchup_Zonal_RMS_vs_Pressure_1km_Layers_30N-60N.png"/>
          <p:cNvPicPr>
            <a:picLocks noChangeArrowheads="1"/>
          </p:cNvPicPr>
          <p:nvPr/>
        </p:nvPicPr>
        <p:blipFill>
          <a:blip r:embed="rId4"/>
          <a:srcRect/>
          <a:stretch>
            <a:fillRect/>
          </a:stretch>
        </p:blipFill>
        <p:spPr bwMode="auto">
          <a:xfrm>
            <a:off x="1892808" y="1161288"/>
            <a:ext cx="6656832" cy="1645920"/>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temp\provisional\130107_cosmic_plots\crimss_oct22_31\COSMIC_CrIMSS_matchup_Zonal_RMS_vs_Pressure_1km_Layers_30S-30N.png"/>
          <p:cNvPicPr>
            <a:picLocks noChangeArrowheads="1"/>
          </p:cNvPicPr>
          <p:nvPr/>
        </p:nvPicPr>
        <p:blipFill>
          <a:blip r:embed="rId2"/>
          <a:srcRect/>
          <a:stretch>
            <a:fillRect/>
          </a:stretch>
        </p:blipFill>
        <p:spPr bwMode="auto">
          <a:xfrm>
            <a:off x="1563624" y="4498848"/>
            <a:ext cx="7260336" cy="1664208"/>
          </a:xfrm>
          <a:prstGeom prst="rect">
            <a:avLst/>
          </a:prstGeom>
          <a:noFill/>
        </p:spPr>
      </p:pic>
      <p:sp>
        <p:nvSpPr>
          <p:cNvPr id="7" name="TextBox 6"/>
          <p:cNvSpPr txBox="1"/>
          <p:nvPr/>
        </p:nvSpPr>
        <p:spPr>
          <a:xfrm>
            <a:off x="405392" y="1276933"/>
            <a:ext cx="1544012" cy="369332"/>
          </a:xfrm>
          <a:prstGeom prst="rect">
            <a:avLst/>
          </a:prstGeom>
          <a:noFill/>
        </p:spPr>
        <p:txBody>
          <a:bodyPr wrap="square" rtlCol="0">
            <a:spAutoFit/>
          </a:bodyPr>
          <a:lstStyle/>
          <a:p>
            <a:r>
              <a:rPr lang="en-US" dirty="0" smtClean="0"/>
              <a:t>AIRS - COSMIC</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53</a:t>
            </a:fld>
            <a:endParaRPr lang="en-US" dirty="0"/>
          </a:p>
        </p:txBody>
      </p:sp>
      <p:sp>
        <p:nvSpPr>
          <p:cNvPr id="18" name="TextBox 17"/>
          <p:cNvSpPr txBox="1"/>
          <p:nvPr/>
        </p:nvSpPr>
        <p:spPr>
          <a:xfrm>
            <a:off x="416781" y="290678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5.3</a:t>
            </a:r>
          </a:p>
          <a:p>
            <a:r>
              <a:rPr lang="en-US" b="1" dirty="0" smtClean="0"/>
              <a:t>Product</a:t>
            </a:r>
          </a:p>
          <a:p>
            <a:r>
              <a:rPr lang="en-US" b="1" dirty="0" smtClean="0"/>
              <a:t>Oct. 1-10</a:t>
            </a:r>
            <a:endParaRPr lang="en-US" b="1" dirty="0"/>
          </a:p>
        </p:txBody>
      </p:sp>
      <p:sp>
        <p:nvSpPr>
          <p:cNvPr id="19" name="Rectangle 18"/>
          <p:cNvSpPr/>
          <p:nvPr/>
        </p:nvSpPr>
        <p:spPr>
          <a:xfrm>
            <a:off x="1224845" y="3369"/>
            <a:ext cx="7004755" cy="954107"/>
          </a:xfrm>
          <a:prstGeom prst="rect">
            <a:avLst/>
          </a:prstGeom>
        </p:spPr>
        <p:txBody>
          <a:bodyPr wrap="square">
            <a:spAutoFit/>
          </a:bodyPr>
          <a:lstStyle/>
          <a:p>
            <a:pPr algn="ctr"/>
            <a:r>
              <a:rPr lang="en-US" sz="2800" dirty="0" smtClean="0"/>
              <a:t>Provisional Maturity Evaluation (25/35)</a:t>
            </a:r>
          </a:p>
          <a:p>
            <a:pPr algn="ctr"/>
            <a:r>
              <a:rPr lang="en-US" sz="2800" dirty="0" smtClean="0"/>
              <a:t>GPS comparisons: Tropical (30S-30N)</a:t>
            </a:r>
            <a:endParaRPr lang="en-US" sz="2800" dirty="0"/>
          </a:p>
        </p:txBody>
      </p:sp>
      <p:sp>
        <p:nvSpPr>
          <p:cNvPr id="20" name="TextBox 19"/>
          <p:cNvSpPr txBox="1"/>
          <p:nvPr/>
        </p:nvSpPr>
        <p:spPr>
          <a:xfrm>
            <a:off x="461029" y="458314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6.4</a:t>
            </a:r>
          </a:p>
          <a:p>
            <a:r>
              <a:rPr lang="en-US" b="1" dirty="0" smtClean="0"/>
              <a:t>Product</a:t>
            </a:r>
          </a:p>
          <a:p>
            <a:r>
              <a:rPr lang="en-US" b="1" dirty="0" smtClean="0"/>
              <a:t>Oct. 22-31</a:t>
            </a:r>
            <a:endParaRPr lang="en-US" b="1" dirty="0"/>
          </a:p>
        </p:txBody>
      </p:sp>
      <p:sp>
        <p:nvSpPr>
          <p:cNvPr id="21" name="TextBox 20"/>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pic>
        <p:nvPicPr>
          <p:cNvPr id="3074" name="Picture 2" descr="D:\temp\provisional\130107_cosmic_plots\airs\COSMIC_AIRS_matchup_Zonal_RMS_vs_Pressure_1km_Layers_30S-30N.png"/>
          <p:cNvPicPr>
            <a:picLocks noChangeArrowheads="1"/>
          </p:cNvPicPr>
          <p:nvPr/>
        </p:nvPicPr>
        <p:blipFill>
          <a:blip r:embed="rId3"/>
          <a:srcRect/>
          <a:stretch>
            <a:fillRect/>
          </a:stretch>
        </p:blipFill>
        <p:spPr bwMode="auto">
          <a:xfrm>
            <a:off x="1892808" y="1161288"/>
            <a:ext cx="6656832" cy="1645920"/>
          </a:xfrm>
          <a:prstGeom prst="rect">
            <a:avLst/>
          </a:prstGeom>
          <a:noFill/>
        </p:spPr>
      </p:pic>
      <p:pic>
        <p:nvPicPr>
          <p:cNvPr id="3075" name="Picture 3" descr="D:\temp\provisional\130107_cosmic_plots\crimss_oct01_10\COSMIC_CrIMSS_matchup_Zonal_RMS_vs_Pressure_1km_Layers_30S-30N.png"/>
          <p:cNvPicPr>
            <a:picLocks noChangeArrowheads="1"/>
          </p:cNvPicPr>
          <p:nvPr/>
        </p:nvPicPr>
        <p:blipFill>
          <a:blip r:embed="rId4"/>
          <a:srcRect/>
          <a:stretch>
            <a:fillRect/>
          </a:stretch>
        </p:blipFill>
        <p:spPr bwMode="auto">
          <a:xfrm>
            <a:off x="1563624" y="2843784"/>
            <a:ext cx="7260336" cy="1664208"/>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emp\provisional\130107_cosmic_plots\crimss_oct22_31\COSMIC_CrIMSS_matchup_Zonal_RMS_vs_Pressure_1km_Layers_30S-60S.png"/>
          <p:cNvPicPr>
            <a:picLocks noChangeArrowheads="1"/>
          </p:cNvPicPr>
          <p:nvPr/>
        </p:nvPicPr>
        <p:blipFill>
          <a:blip r:embed="rId2"/>
          <a:srcRect/>
          <a:stretch>
            <a:fillRect/>
          </a:stretch>
        </p:blipFill>
        <p:spPr bwMode="auto">
          <a:xfrm>
            <a:off x="1563624" y="4498848"/>
            <a:ext cx="7260336" cy="1664208"/>
          </a:xfrm>
          <a:prstGeom prst="rect">
            <a:avLst/>
          </a:prstGeom>
          <a:noFill/>
        </p:spPr>
      </p:pic>
      <p:sp>
        <p:nvSpPr>
          <p:cNvPr id="7" name="TextBox 6"/>
          <p:cNvSpPr txBox="1"/>
          <p:nvPr/>
        </p:nvSpPr>
        <p:spPr>
          <a:xfrm>
            <a:off x="405392" y="1276933"/>
            <a:ext cx="1544012" cy="369332"/>
          </a:xfrm>
          <a:prstGeom prst="rect">
            <a:avLst/>
          </a:prstGeom>
          <a:noFill/>
        </p:spPr>
        <p:txBody>
          <a:bodyPr wrap="square" rtlCol="0">
            <a:spAutoFit/>
          </a:bodyPr>
          <a:lstStyle/>
          <a:p>
            <a:r>
              <a:rPr lang="en-US" dirty="0" smtClean="0"/>
              <a:t>AIRS - COSMIC</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54</a:t>
            </a:fld>
            <a:endParaRPr lang="en-US" dirty="0"/>
          </a:p>
        </p:txBody>
      </p:sp>
      <p:sp>
        <p:nvSpPr>
          <p:cNvPr id="18" name="TextBox 17"/>
          <p:cNvSpPr txBox="1"/>
          <p:nvPr/>
        </p:nvSpPr>
        <p:spPr>
          <a:xfrm>
            <a:off x="416781" y="290678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5.3</a:t>
            </a:r>
          </a:p>
          <a:p>
            <a:r>
              <a:rPr lang="en-US" b="1" dirty="0" smtClean="0"/>
              <a:t>Product</a:t>
            </a:r>
          </a:p>
          <a:p>
            <a:r>
              <a:rPr lang="en-US" b="1" dirty="0" smtClean="0"/>
              <a:t>Oct. 1-10</a:t>
            </a:r>
            <a:endParaRPr lang="en-US" b="1" dirty="0"/>
          </a:p>
        </p:txBody>
      </p:sp>
      <p:sp>
        <p:nvSpPr>
          <p:cNvPr id="19" name="Rectangle 18"/>
          <p:cNvSpPr/>
          <p:nvPr/>
        </p:nvSpPr>
        <p:spPr>
          <a:xfrm>
            <a:off x="1224845" y="3369"/>
            <a:ext cx="7004755" cy="954107"/>
          </a:xfrm>
          <a:prstGeom prst="rect">
            <a:avLst/>
          </a:prstGeom>
        </p:spPr>
        <p:txBody>
          <a:bodyPr wrap="square">
            <a:spAutoFit/>
          </a:bodyPr>
          <a:lstStyle/>
          <a:p>
            <a:pPr algn="ctr"/>
            <a:r>
              <a:rPr lang="en-US" sz="2800" dirty="0" smtClean="0"/>
              <a:t>Provisional Maturity Evaluation (26/35)</a:t>
            </a:r>
          </a:p>
          <a:p>
            <a:pPr algn="ctr"/>
            <a:r>
              <a:rPr lang="en-US" sz="2800" dirty="0" smtClean="0"/>
              <a:t>GPS comparisons: S.H. Mid-Lat (30S-60S)</a:t>
            </a:r>
            <a:endParaRPr lang="en-US" sz="2800" dirty="0"/>
          </a:p>
        </p:txBody>
      </p:sp>
      <p:sp>
        <p:nvSpPr>
          <p:cNvPr id="20" name="TextBox 19"/>
          <p:cNvSpPr txBox="1"/>
          <p:nvPr/>
        </p:nvSpPr>
        <p:spPr>
          <a:xfrm>
            <a:off x="461029" y="458314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6.4</a:t>
            </a:r>
          </a:p>
          <a:p>
            <a:r>
              <a:rPr lang="en-US" b="1" dirty="0" smtClean="0"/>
              <a:t>Product</a:t>
            </a:r>
          </a:p>
          <a:p>
            <a:r>
              <a:rPr lang="en-US" b="1" dirty="0" smtClean="0"/>
              <a:t>Oct. 22-31</a:t>
            </a:r>
            <a:endParaRPr lang="en-US" b="1" dirty="0"/>
          </a:p>
        </p:txBody>
      </p:sp>
      <p:sp>
        <p:nvSpPr>
          <p:cNvPr id="21" name="TextBox 20"/>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pic>
        <p:nvPicPr>
          <p:cNvPr id="4098" name="Picture 2" descr="D:\temp\provisional\130107_cosmic_plots\airs\COSMIC_AIRS_matchup_Zonal_RMS_vs_Pressure_1km_Layers_30S-60S.png"/>
          <p:cNvPicPr>
            <a:picLocks noChangeArrowheads="1"/>
          </p:cNvPicPr>
          <p:nvPr/>
        </p:nvPicPr>
        <p:blipFill>
          <a:blip r:embed="rId3"/>
          <a:srcRect/>
          <a:stretch>
            <a:fillRect/>
          </a:stretch>
        </p:blipFill>
        <p:spPr bwMode="auto">
          <a:xfrm>
            <a:off x="1892808" y="1161288"/>
            <a:ext cx="6656832" cy="1645920"/>
          </a:xfrm>
          <a:prstGeom prst="rect">
            <a:avLst/>
          </a:prstGeom>
          <a:noFill/>
        </p:spPr>
      </p:pic>
      <p:pic>
        <p:nvPicPr>
          <p:cNvPr id="4099" name="Picture 3" descr="D:\temp\provisional\130107_cosmic_plots\crimss_oct01_10\COSMIC_CrIMSS_matchup_Zonal_RMS_vs_Pressure_1km_Layers_30S-60S.png"/>
          <p:cNvPicPr>
            <a:picLocks noChangeArrowheads="1"/>
          </p:cNvPicPr>
          <p:nvPr/>
        </p:nvPicPr>
        <p:blipFill>
          <a:blip r:embed="rId4"/>
          <a:srcRect/>
          <a:stretch>
            <a:fillRect/>
          </a:stretch>
        </p:blipFill>
        <p:spPr bwMode="auto">
          <a:xfrm>
            <a:off x="1563624" y="2843784"/>
            <a:ext cx="7260336" cy="1664208"/>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temp\provisional\130107_cosmic_plots\crimss_oct22_31\COSMIC_CrIMSS_matchup_Zonal_RMS_vs_Pressure_1km_Layers_60S-90S.png"/>
          <p:cNvPicPr>
            <a:picLocks noChangeArrowheads="1"/>
          </p:cNvPicPr>
          <p:nvPr/>
        </p:nvPicPr>
        <p:blipFill>
          <a:blip r:embed="rId2"/>
          <a:srcRect/>
          <a:stretch>
            <a:fillRect/>
          </a:stretch>
        </p:blipFill>
        <p:spPr bwMode="auto">
          <a:xfrm>
            <a:off x="1563624" y="4498848"/>
            <a:ext cx="7260336" cy="1664208"/>
          </a:xfrm>
          <a:prstGeom prst="rect">
            <a:avLst/>
          </a:prstGeom>
          <a:noFill/>
        </p:spPr>
      </p:pic>
      <p:sp>
        <p:nvSpPr>
          <p:cNvPr id="7" name="TextBox 6"/>
          <p:cNvSpPr txBox="1"/>
          <p:nvPr/>
        </p:nvSpPr>
        <p:spPr>
          <a:xfrm>
            <a:off x="405392" y="1276933"/>
            <a:ext cx="1544012" cy="369332"/>
          </a:xfrm>
          <a:prstGeom prst="rect">
            <a:avLst/>
          </a:prstGeom>
          <a:noFill/>
        </p:spPr>
        <p:txBody>
          <a:bodyPr wrap="square" rtlCol="0">
            <a:spAutoFit/>
          </a:bodyPr>
          <a:lstStyle/>
          <a:p>
            <a:r>
              <a:rPr lang="en-US" dirty="0" smtClean="0"/>
              <a:t>AIRS - COSMIC</a:t>
            </a:r>
            <a:endParaRPr lang="en-US" dirty="0"/>
          </a:p>
        </p:txBody>
      </p:sp>
      <p:sp>
        <p:nvSpPr>
          <p:cNvPr id="15" name="Slide Number Placeholder 14"/>
          <p:cNvSpPr>
            <a:spLocks noGrp="1"/>
          </p:cNvSpPr>
          <p:nvPr>
            <p:ph type="sldNum" sz="quarter" idx="12"/>
          </p:nvPr>
        </p:nvSpPr>
        <p:spPr/>
        <p:txBody>
          <a:bodyPr/>
          <a:lstStyle/>
          <a:p>
            <a:fld id="{E5C21F83-A4C9-2241-8688-298680172505}" type="slidenum">
              <a:rPr lang="en-US" smtClean="0"/>
              <a:pPr/>
              <a:t>55</a:t>
            </a:fld>
            <a:endParaRPr lang="en-US" dirty="0"/>
          </a:p>
        </p:txBody>
      </p:sp>
      <p:sp>
        <p:nvSpPr>
          <p:cNvPr id="18" name="TextBox 17"/>
          <p:cNvSpPr txBox="1"/>
          <p:nvPr/>
        </p:nvSpPr>
        <p:spPr>
          <a:xfrm>
            <a:off x="416781" y="290678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5.3</a:t>
            </a:r>
          </a:p>
          <a:p>
            <a:r>
              <a:rPr lang="en-US" b="1" dirty="0" smtClean="0"/>
              <a:t>Product</a:t>
            </a:r>
          </a:p>
          <a:p>
            <a:r>
              <a:rPr lang="en-US" b="1" dirty="0" smtClean="0"/>
              <a:t>Oct. 1-10</a:t>
            </a:r>
            <a:endParaRPr lang="en-US" b="1" dirty="0"/>
          </a:p>
        </p:txBody>
      </p:sp>
      <p:sp>
        <p:nvSpPr>
          <p:cNvPr id="19" name="Rectangle 18"/>
          <p:cNvSpPr/>
          <p:nvPr/>
        </p:nvSpPr>
        <p:spPr>
          <a:xfrm>
            <a:off x="1224845" y="3369"/>
            <a:ext cx="7004755" cy="954107"/>
          </a:xfrm>
          <a:prstGeom prst="rect">
            <a:avLst/>
          </a:prstGeom>
        </p:spPr>
        <p:txBody>
          <a:bodyPr wrap="square">
            <a:spAutoFit/>
          </a:bodyPr>
          <a:lstStyle/>
          <a:p>
            <a:pPr algn="ctr"/>
            <a:r>
              <a:rPr lang="en-US" sz="2800" dirty="0" smtClean="0"/>
              <a:t>Provisional Maturity Evaluation (27/35)</a:t>
            </a:r>
          </a:p>
          <a:p>
            <a:pPr algn="ctr"/>
            <a:r>
              <a:rPr lang="en-US" sz="2800" dirty="0" smtClean="0"/>
              <a:t>GPS comparisons: S.H. Polar (60S-90S)</a:t>
            </a:r>
            <a:endParaRPr lang="en-US" sz="2800" dirty="0"/>
          </a:p>
        </p:txBody>
      </p:sp>
      <p:sp>
        <p:nvSpPr>
          <p:cNvPr id="20" name="TextBox 19"/>
          <p:cNvSpPr txBox="1"/>
          <p:nvPr/>
        </p:nvSpPr>
        <p:spPr>
          <a:xfrm>
            <a:off x="461029" y="4583147"/>
            <a:ext cx="1402223" cy="1200329"/>
          </a:xfrm>
          <a:prstGeom prst="rect">
            <a:avLst/>
          </a:prstGeom>
          <a:noFill/>
        </p:spPr>
        <p:txBody>
          <a:bodyPr wrap="square" rtlCol="0">
            <a:spAutoFit/>
          </a:bodyPr>
          <a:lstStyle/>
          <a:p>
            <a:r>
              <a:rPr lang="en-US" b="1" dirty="0" smtClean="0"/>
              <a:t>CLASS</a:t>
            </a:r>
          </a:p>
          <a:p>
            <a:r>
              <a:rPr lang="en-US" b="1" dirty="0" err="1" smtClean="0"/>
              <a:t>Mx</a:t>
            </a:r>
            <a:r>
              <a:rPr lang="en-US" b="1" dirty="0" smtClean="0"/>
              <a:t> 6.4</a:t>
            </a:r>
          </a:p>
          <a:p>
            <a:r>
              <a:rPr lang="en-US" b="1" dirty="0" smtClean="0"/>
              <a:t>Product</a:t>
            </a:r>
          </a:p>
          <a:p>
            <a:r>
              <a:rPr lang="en-US" b="1" dirty="0" smtClean="0"/>
              <a:t>Oct. 22-31</a:t>
            </a:r>
            <a:endParaRPr lang="en-US" b="1" dirty="0"/>
          </a:p>
        </p:txBody>
      </p:sp>
      <p:sp>
        <p:nvSpPr>
          <p:cNvPr id="21" name="TextBox 20"/>
          <p:cNvSpPr txBox="1"/>
          <p:nvPr/>
        </p:nvSpPr>
        <p:spPr>
          <a:xfrm>
            <a:off x="147484" y="5950620"/>
            <a:ext cx="2182761" cy="646331"/>
          </a:xfrm>
          <a:prstGeom prst="rect">
            <a:avLst/>
          </a:prstGeom>
          <a:noFill/>
        </p:spPr>
        <p:txBody>
          <a:bodyPr wrap="square" rtlCol="0">
            <a:spAutoFit/>
          </a:bodyPr>
          <a:lstStyle/>
          <a:p>
            <a:r>
              <a:rPr lang="en-US" sz="1200" dirty="0" smtClean="0"/>
              <a:t>Slide courtesy of Michelle </a:t>
            </a:r>
            <a:r>
              <a:rPr lang="en-US" sz="1200" dirty="0" err="1" smtClean="0"/>
              <a:t>Feltz</a:t>
            </a:r>
            <a:r>
              <a:rPr lang="en-US" sz="1200" dirty="0" smtClean="0"/>
              <a:t> and Robert </a:t>
            </a:r>
            <a:r>
              <a:rPr lang="en-US" sz="1200" dirty="0" err="1" smtClean="0"/>
              <a:t>Knuteson</a:t>
            </a:r>
            <a:r>
              <a:rPr lang="en-US" sz="1200" dirty="0" smtClean="0"/>
              <a:t> (see AMS presentation for details).</a:t>
            </a:r>
            <a:endParaRPr lang="en-US" sz="1200" dirty="0"/>
          </a:p>
        </p:txBody>
      </p:sp>
      <p:pic>
        <p:nvPicPr>
          <p:cNvPr id="5123" name="Picture 3" descr="D:\temp\provisional\130107_cosmic_plots\crimss_oct01_10\COSMIC_CrIMSS_matchup_Zonal_RMS_vs_Pressure_1km_Layers_60S-90S.png"/>
          <p:cNvPicPr>
            <a:picLocks noChangeArrowheads="1"/>
          </p:cNvPicPr>
          <p:nvPr/>
        </p:nvPicPr>
        <p:blipFill>
          <a:blip r:embed="rId3"/>
          <a:srcRect/>
          <a:stretch>
            <a:fillRect/>
          </a:stretch>
        </p:blipFill>
        <p:spPr bwMode="auto">
          <a:xfrm>
            <a:off x="1563624" y="2843784"/>
            <a:ext cx="7260336" cy="1664208"/>
          </a:xfrm>
          <a:prstGeom prst="rect">
            <a:avLst/>
          </a:prstGeom>
          <a:noFill/>
        </p:spPr>
      </p:pic>
      <p:pic>
        <p:nvPicPr>
          <p:cNvPr id="5124" name="Picture 4" descr="D:\temp\provisional\130107_cosmic_plots\airs\COSMIC_AIRS_matchup_Zonal_RMS_vs_Pressure_1km_Layers_60S-90S.png"/>
          <p:cNvPicPr>
            <a:picLocks noChangeArrowheads="1"/>
          </p:cNvPicPr>
          <p:nvPr/>
        </p:nvPicPr>
        <p:blipFill>
          <a:blip r:embed="rId4"/>
          <a:srcRect/>
          <a:stretch>
            <a:fillRect/>
          </a:stretch>
        </p:blipFill>
        <p:spPr bwMode="auto">
          <a:xfrm>
            <a:off x="1892808" y="1161288"/>
            <a:ext cx="6656832" cy="1645920"/>
          </a:xfrm>
          <a:prstGeom prst="rect">
            <a:avLst/>
          </a:prstGeom>
          <a:noFill/>
        </p:spPr>
      </p:pic>
    </p:spTree>
    <p:extLst>
      <p:ext uri="{BB962C8B-B14F-4D97-AF65-F5344CB8AC3E}">
        <p14:creationId xmlns="" xmlns:p14="http://schemas.microsoft.com/office/powerpoint/2010/main" xmlns:mv="urn:schemas-microsoft-com:mac:vml" xmlns:mc="http://schemas.openxmlformats.org/markup-compatibility/2006" val="2307621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03514"/>
          </a:xfrm>
        </p:spPr>
        <p:txBody>
          <a:bodyPr>
            <a:normAutofit fontScale="90000"/>
          </a:bodyPr>
          <a:lstStyle/>
          <a:p>
            <a:r>
              <a:rPr lang="en-US" dirty="0" smtClean="0"/>
              <a:t>Provisional Maturity Evaluation (28/35)</a:t>
            </a:r>
            <a:br>
              <a:rPr lang="en-US" dirty="0" smtClean="0"/>
            </a:br>
            <a:r>
              <a:rPr lang="en-US" dirty="0" smtClean="0"/>
              <a:t>Introduction to NPROVS (Tony </a:t>
            </a:r>
            <a:r>
              <a:rPr lang="en-US" dirty="0" err="1" smtClean="0"/>
              <a:t>Reale</a:t>
            </a:r>
            <a:r>
              <a:rPr lang="en-US" dirty="0" smtClean="0"/>
              <a:t>)</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56</a:t>
            </a:fld>
            <a:endParaRPr lang="en-US" dirty="0"/>
          </a:p>
        </p:txBody>
      </p:sp>
      <p:pic>
        <p:nvPicPr>
          <p:cNvPr id="7" name="Picture 3"/>
          <p:cNvPicPr>
            <a:picLocks noChangeAspect="1" noChangeArrowheads="1"/>
          </p:cNvPicPr>
          <p:nvPr/>
        </p:nvPicPr>
        <p:blipFill>
          <a:blip r:embed="rId2" cstate="print"/>
          <a:srcRect/>
          <a:stretch>
            <a:fillRect/>
          </a:stretch>
        </p:blipFill>
        <p:spPr bwMode="auto">
          <a:xfrm>
            <a:off x="5529943" y="1371601"/>
            <a:ext cx="3357109" cy="1898503"/>
          </a:xfrm>
          <a:prstGeom prst="rect">
            <a:avLst/>
          </a:prstGeom>
          <a:noFill/>
          <a:ln w="9525">
            <a:noFill/>
            <a:miter lim="800000"/>
            <a:headEnd/>
            <a:tailEnd/>
          </a:ln>
        </p:spPr>
      </p:pic>
      <p:sp>
        <p:nvSpPr>
          <p:cNvPr id="9" name="Content Placeholder 8"/>
          <p:cNvSpPr>
            <a:spLocks noGrp="1"/>
          </p:cNvSpPr>
          <p:nvPr>
            <p:ph idx="1"/>
          </p:nvPr>
        </p:nvSpPr>
        <p:spPr>
          <a:xfrm>
            <a:off x="457201" y="1371601"/>
            <a:ext cx="4495800" cy="4397828"/>
          </a:xfrm>
        </p:spPr>
        <p:txBody>
          <a:bodyPr>
            <a:normAutofit fontScale="92500" lnSpcReduction="10000"/>
          </a:bodyPr>
          <a:lstStyle/>
          <a:p>
            <a:r>
              <a:rPr lang="en-US" dirty="0" smtClean="0"/>
              <a:t>NOAA Products Validation System (NPROVS) is a powerful interactive system.</a:t>
            </a:r>
          </a:p>
          <a:p>
            <a:pPr lvl="1"/>
            <a:r>
              <a:rPr lang="en-US" dirty="0" smtClean="0"/>
              <a:t>Can compare a number of operation systems to the operational </a:t>
            </a:r>
            <a:r>
              <a:rPr lang="en-US" dirty="0" err="1" smtClean="0"/>
              <a:t>radiosonde</a:t>
            </a:r>
            <a:r>
              <a:rPr lang="en-US" dirty="0" smtClean="0"/>
              <a:t> database</a:t>
            </a:r>
          </a:p>
          <a:p>
            <a:pPr lvl="1"/>
            <a:r>
              <a:rPr lang="en-US" dirty="0" smtClean="0"/>
              <a:t>Lower right: Locations of matchups (6 hour, 250 km) between NPP soundings and operational </a:t>
            </a:r>
            <a:r>
              <a:rPr lang="en-US" dirty="0" err="1" smtClean="0"/>
              <a:t>radiosondes</a:t>
            </a:r>
            <a:r>
              <a:rPr lang="en-US" dirty="0" smtClean="0"/>
              <a:t> during the week of Dec. 4-11, 2012.</a:t>
            </a:r>
          </a:p>
          <a:p>
            <a:pPr lvl="2"/>
            <a:r>
              <a:rPr lang="en-US" dirty="0" smtClean="0"/>
              <a:t>4291 potential soundings</a:t>
            </a:r>
          </a:p>
          <a:p>
            <a:pPr lvl="1"/>
            <a:endParaRPr lang="en-US" dirty="0"/>
          </a:p>
        </p:txBody>
      </p:sp>
      <p:pic>
        <p:nvPicPr>
          <p:cNvPr id="10" name="Picture 3" descr="C:\Documents and Settings\tony.reale\Desktop\1.png"/>
          <p:cNvPicPr>
            <a:picLocks noChangeAspect="1" noChangeArrowheads="1"/>
          </p:cNvPicPr>
          <p:nvPr/>
        </p:nvPicPr>
        <p:blipFill>
          <a:blip r:embed="rId3" cstate="print"/>
          <a:srcRect/>
          <a:stretch>
            <a:fillRect/>
          </a:stretch>
        </p:blipFill>
        <p:spPr bwMode="auto">
          <a:xfrm>
            <a:off x="5529943" y="3617394"/>
            <a:ext cx="3156857" cy="263071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p:cNvPicPr>
            <a:picLocks noChangeAspect="1" noChangeArrowheads="1"/>
          </p:cNvPicPr>
          <p:nvPr/>
        </p:nvPicPr>
        <p:blipFill>
          <a:blip r:embed="rId2" cstate="print"/>
          <a:srcRect/>
          <a:stretch>
            <a:fillRect/>
          </a:stretch>
        </p:blipFill>
        <p:spPr bwMode="auto">
          <a:xfrm>
            <a:off x="5145836" y="3749652"/>
            <a:ext cx="3426664" cy="2455206"/>
          </a:xfrm>
          <a:prstGeom prst="rect">
            <a:avLst/>
          </a:prstGeom>
          <a:noFill/>
          <a:ln w="9525">
            <a:noFill/>
            <a:miter lim="800000"/>
            <a:headEnd/>
            <a:tailEnd/>
          </a:ln>
        </p:spPr>
      </p:pic>
      <p:sp>
        <p:nvSpPr>
          <p:cNvPr id="2" name="Title 1"/>
          <p:cNvSpPr>
            <a:spLocks noGrp="1"/>
          </p:cNvSpPr>
          <p:nvPr>
            <p:ph type="title"/>
          </p:nvPr>
        </p:nvSpPr>
        <p:spPr>
          <a:xfrm>
            <a:off x="457200" y="32658"/>
            <a:ext cx="8229600" cy="822960"/>
          </a:xfrm>
        </p:spPr>
        <p:txBody>
          <a:bodyPr>
            <a:normAutofit fontScale="90000"/>
          </a:bodyPr>
          <a:lstStyle/>
          <a:p>
            <a:r>
              <a:rPr lang="en-US" dirty="0" smtClean="0"/>
              <a:t>Provisional Maturity Evaluation (29/35)</a:t>
            </a:r>
            <a:br>
              <a:rPr lang="en-US" dirty="0" smtClean="0"/>
            </a:br>
            <a:r>
              <a:rPr lang="en-US" dirty="0" smtClean="0"/>
              <a:t>NPROVS evaluation of Mx6.4</a:t>
            </a:r>
            <a:endParaRPr lang="en-US" dirty="0"/>
          </a:p>
        </p:txBody>
      </p:sp>
      <p:sp>
        <p:nvSpPr>
          <p:cNvPr id="3" name="Content Placeholder 2"/>
          <p:cNvSpPr>
            <a:spLocks noGrp="1"/>
          </p:cNvSpPr>
          <p:nvPr>
            <p:ph idx="1"/>
          </p:nvPr>
        </p:nvSpPr>
        <p:spPr>
          <a:xfrm>
            <a:off x="457200" y="1175652"/>
            <a:ext cx="5410200" cy="2416629"/>
          </a:xfrm>
        </p:spPr>
        <p:txBody>
          <a:bodyPr>
            <a:normAutofit fontScale="77500" lnSpcReduction="20000"/>
          </a:bodyPr>
          <a:lstStyle/>
          <a:p>
            <a:r>
              <a:rPr lang="en-US" dirty="0" smtClean="0"/>
              <a:t>The subset of 561 </a:t>
            </a:r>
            <a:r>
              <a:rPr lang="en-US" dirty="0" err="1" smtClean="0"/>
              <a:t>radiosondes</a:t>
            </a:r>
            <a:r>
              <a:rPr lang="en-US" dirty="0" smtClean="0"/>
              <a:t> where there is a successful Mx6.4 CrIMSS EDR and a successful pre-op NUCAPS sounding  is shown in upper right.</a:t>
            </a:r>
          </a:p>
          <a:p>
            <a:endParaRPr lang="en-US" dirty="0" smtClean="0"/>
          </a:p>
          <a:p>
            <a:r>
              <a:rPr lang="en-US" dirty="0" smtClean="0"/>
              <a:t>Statistics of differences with </a:t>
            </a:r>
            <a:r>
              <a:rPr lang="en-US" dirty="0" err="1" smtClean="0"/>
              <a:t>radiosondes</a:t>
            </a:r>
            <a:r>
              <a:rPr lang="en-US" dirty="0" smtClean="0"/>
              <a:t> are shown below for AVTP (left) and AVMP (right).</a:t>
            </a:r>
          </a:p>
        </p:txBody>
      </p:sp>
      <p:sp>
        <p:nvSpPr>
          <p:cNvPr id="4" name="Slide Number Placeholder 3"/>
          <p:cNvSpPr>
            <a:spLocks noGrp="1"/>
          </p:cNvSpPr>
          <p:nvPr>
            <p:ph type="sldNum" sz="quarter" idx="12"/>
          </p:nvPr>
        </p:nvSpPr>
        <p:spPr/>
        <p:txBody>
          <a:bodyPr/>
          <a:lstStyle/>
          <a:p>
            <a:fld id="{96E36F11-A39A-294D-A59D-6180D50ED29D}" type="slidenum">
              <a:rPr lang="en-US" smtClean="0"/>
              <a:pPr/>
              <a:t>57</a:t>
            </a:fld>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02216" y="3592280"/>
            <a:ext cx="3514316" cy="2764069"/>
          </a:xfrm>
          <a:prstGeom prst="rect">
            <a:avLst/>
          </a:prstGeom>
          <a:noFill/>
          <a:ln w="9525">
            <a:noFill/>
            <a:miter lim="800000"/>
            <a:headEnd/>
            <a:tailEnd/>
          </a:ln>
        </p:spPr>
      </p:pic>
      <p:sp>
        <p:nvSpPr>
          <p:cNvPr id="8" name="TextBox 7"/>
          <p:cNvSpPr txBox="1"/>
          <p:nvPr/>
        </p:nvSpPr>
        <p:spPr>
          <a:xfrm>
            <a:off x="7620010" y="5595336"/>
            <a:ext cx="1012372" cy="246221"/>
          </a:xfrm>
          <a:prstGeom prst="rect">
            <a:avLst/>
          </a:prstGeom>
          <a:noFill/>
        </p:spPr>
        <p:txBody>
          <a:bodyPr wrap="square" rtlCol="0">
            <a:spAutoFit/>
          </a:bodyPr>
          <a:lstStyle/>
          <a:p>
            <a:r>
              <a:rPr lang="en-US" sz="1000" b="1" dirty="0" smtClean="0"/>
              <a:t>ALL Pass QC</a:t>
            </a:r>
            <a:endParaRPr lang="en-US" sz="1000" b="1" dirty="0"/>
          </a:p>
        </p:txBody>
      </p:sp>
      <p:pic>
        <p:nvPicPr>
          <p:cNvPr id="9" name="Picture 4" descr="C:\Documents and Settings\tony.reale\Desktop\1.png"/>
          <p:cNvPicPr>
            <a:picLocks noChangeAspect="1" noChangeArrowheads="1"/>
          </p:cNvPicPr>
          <p:nvPr/>
        </p:nvPicPr>
        <p:blipFill>
          <a:blip r:embed="rId4" cstate="print"/>
          <a:srcRect/>
          <a:stretch>
            <a:fillRect/>
          </a:stretch>
        </p:blipFill>
        <p:spPr bwMode="auto">
          <a:xfrm>
            <a:off x="6134110" y="978429"/>
            <a:ext cx="2830286" cy="233082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5652"/>
            <a:ext cx="8229600" cy="1981183"/>
          </a:xfrm>
        </p:spPr>
        <p:txBody>
          <a:bodyPr>
            <a:normAutofit fontScale="70000" lnSpcReduction="20000"/>
          </a:bodyPr>
          <a:lstStyle/>
          <a:p>
            <a:r>
              <a:rPr lang="en-US" dirty="0" smtClean="0"/>
              <a:t>In Mx6.4 the IDPS is still rejecting many cases (fix will be in place in Mx6.6)</a:t>
            </a:r>
            <a:endParaRPr lang="en-US" dirty="0"/>
          </a:p>
          <a:p>
            <a:r>
              <a:rPr lang="en-US" dirty="0" smtClean="0"/>
              <a:t>Below is shown the AVTP statistics for both CrIMSS EDR and NUCAPS if CrIMSS EDR QC is used (left, </a:t>
            </a:r>
            <a:r>
              <a:rPr lang="en-US" dirty="0" smtClean="0">
                <a:sym typeface="Symbol"/>
              </a:rPr>
              <a:t>1150 cases</a:t>
            </a:r>
            <a:r>
              <a:rPr lang="en-US" dirty="0" smtClean="0"/>
              <a:t>) and if NUCAPS QC is used (right, </a:t>
            </a:r>
            <a:r>
              <a:rPr lang="en-US" dirty="0" smtClean="0">
                <a:sym typeface="Symbol"/>
              </a:rPr>
              <a:t>2350 cases</a:t>
            </a:r>
            <a:r>
              <a:rPr lang="en-US" dirty="0" smtClean="0"/>
              <a:t>)</a:t>
            </a:r>
          </a:p>
          <a:p>
            <a:r>
              <a:rPr lang="en-US" dirty="0" smtClean="0"/>
              <a:t>The fact that the CrIMSS EDR statistic doesn’t change significantly is an indication that the performance of provisional CrIMSS EDR will not be degraded with higher yield.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58</a:t>
            </a:fld>
            <a:endParaRPr lang="en-US" dirty="0"/>
          </a:p>
        </p:txBody>
      </p:sp>
      <p:pic>
        <p:nvPicPr>
          <p:cNvPr id="5" name="Picture 12"/>
          <p:cNvPicPr>
            <a:picLocks noChangeAspect="1" noChangeArrowheads="1"/>
          </p:cNvPicPr>
          <p:nvPr/>
        </p:nvPicPr>
        <p:blipFill>
          <a:blip r:embed="rId3" cstate="print"/>
          <a:srcRect/>
          <a:stretch>
            <a:fillRect/>
          </a:stretch>
        </p:blipFill>
        <p:spPr bwMode="auto">
          <a:xfrm>
            <a:off x="827299" y="3276581"/>
            <a:ext cx="7503988" cy="3256115"/>
          </a:xfrm>
          <a:prstGeom prst="rect">
            <a:avLst/>
          </a:prstGeom>
          <a:noFill/>
          <a:ln w="9525">
            <a:noFill/>
            <a:miter lim="800000"/>
            <a:headEnd/>
            <a:tailEnd/>
          </a:ln>
        </p:spPr>
      </p:pic>
      <p:sp>
        <p:nvSpPr>
          <p:cNvPr id="6" name="Title 5"/>
          <p:cNvSpPr>
            <a:spLocks noGrp="1"/>
          </p:cNvSpPr>
          <p:nvPr>
            <p:ph type="title"/>
          </p:nvPr>
        </p:nvSpPr>
        <p:spPr>
          <a:xfrm>
            <a:off x="457200" y="149870"/>
            <a:ext cx="8229600" cy="523220"/>
          </a:xfrm>
          <a:prstGeom prst="rect">
            <a:avLst/>
          </a:prstGeom>
        </p:spPr>
        <p:txBody>
          <a:bodyPr wrap="square">
            <a:spAutoFit/>
          </a:bodyPr>
          <a:lstStyle/>
          <a:p>
            <a:pPr algn="ctr"/>
            <a:r>
              <a:rPr lang="en-US" sz="2800" dirty="0" smtClean="0"/>
              <a:t>Provisional Maturity Evaluation (30/35)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pp_2012-2013_icv_dedicated_raob_sites.png"/>
          <p:cNvPicPr>
            <a:picLocks noChangeAspect="1"/>
          </p:cNvPicPr>
          <p:nvPr/>
        </p:nvPicPr>
        <p:blipFill>
          <a:blip r:embed="rId3" cstate="print"/>
          <a:srcRect l="9372" t="16664" r="5205" b="22220"/>
          <a:stretch>
            <a:fillRect/>
          </a:stretch>
        </p:blipFill>
        <p:spPr>
          <a:xfrm>
            <a:off x="566028" y="3860179"/>
            <a:ext cx="5257800" cy="2821259"/>
          </a:xfrm>
          <a:prstGeom prst="rect">
            <a:avLst/>
          </a:prstGeom>
        </p:spPr>
      </p:pic>
      <p:sp>
        <p:nvSpPr>
          <p:cNvPr id="2" name="Title 1"/>
          <p:cNvSpPr>
            <a:spLocks noGrp="1"/>
          </p:cNvSpPr>
          <p:nvPr>
            <p:ph type="title"/>
          </p:nvPr>
        </p:nvSpPr>
        <p:spPr/>
        <p:txBody>
          <a:bodyPr>
            <a:noAutofit/>
          </a:bodyPr>
          <a:lstStyle/>
          <a:p>
            <a:r>
              <a:rPr lang="en-US" sz="2800" dirty="0" smtClean="0">
                <a:latin typeface="+mn-lt"/>
              </a:rPr>
              <a:t>Provisional Maturity Justification (31/35)</a:t>
            </a:r>
            <a:br>
              <a:rPr lang="en-US" sz="2800" dirty="0" smtClean="0">
                <a:latin typeface="+mn-lt"/>
              </a:rPr>
            </a:br>
            <a:r>
              <a:rPr lang="en-US" sz="2800" dirty="0" smtClean="0">
                <a:latin typeface="+mn-lt"/>
              </a:rPr>
              <a:t>Coordinated Dedicated RAOB Campaign Status</a:t>
            </a:r>
            <a:endParaRPr lang="en-US" sz="2800" dirty="0">
              <a:latin typeface="+mn-lt"/>
            </a:endParaRPr>
          </a:p>
        </p:txBody>
      </p:sp>
      <p:sp>
        <p:nvSpPr>
          <p:cNvPr id="11" name="Slide Number Placeholder 10"/>
          <p:cNvSpPr>
            <a:spLocks noGrp="1"/>
          </p:cNvSpPr>
          <p:nvPr>
            <p:ph type="sldNum" sz="quarter" idx="12"/>
          </p:nvPr>
        </p:nvSpPr>
        <p:spPr/>
        <p:txBody>
          <a:bodyPr/>
          <a:lstStyle/>
          <a:p>
            <a:pPr>
              <a:defRPr/>
            </a:pPr>
            <a:fld id="{5FBC84A3-037E-487E-B64D-000018C81646}" type="slidenum">
              <a:rPr lang="en-US" smtClean="0"/>
              <a:pPr>
                <a:defRPr/>
              </a:pPr>
              <a:t>59</a:t>
            </a:fld>
            <a:endParaRPr lang="en-US" dirty="0"/>
          </a:p>
        </p:txBody>
      </p:sp>
      <p:graphicFrame>
        <p:nvGraphicFramePr>
          <p:cNvPr id="7" name="Table 6"/>
          <p:cNvGraphicFramePr>
            <a:graphicFrameLocks noGrp="1"/>
          </p:cNvGraphicFramePr>
          <p:nvPr/>
        </p:nvGraphicFramePr>
        <p:xfrm>
          <a:off x="76200" y="990596"/>
          <a:ext cx="8915399" cy="2849880"/>
        </p:xfrm>
        <a:graphic>
          <a:graphicData uri="http://schemas.openxmlformats.org/drawingml/2006/table">
            <a:tbl>
              <a:tblPr firstRow="1" firstCol="1" bandRow="1">
                <a:tableStyleId>{6E25E649-3F16-4E02-A733-19D2CDBF48F0}</a:tableStyleId>
              </a:tblPr>
              <a:tblGrid>
                <a:gridCol w="1002983"/>
                <a:gridCol w="1359217"/>
                <a:gridCol w="1371600"/>
                <a:gridCol w="1360715"/>
                <a:gridCol w="1230085"/>
                <a:gridCol w="1371600"/>
                <a:gridCol w="1219199"/>
              </a:tblGrid>
              <a:tr h="370840">
                <a:tc>
                  <a:txBody>
                    <a:bodyPr/>
                    <a:lstStyle/>
                    <a:p>
                      <a:endParaRPr lang="en-US" sz="1000" dirty="0"/>
                    </a:p>
                  </a:txBody>
                  <a:tcPr/>
                </a:tc>
                <a:tc>
                  <a:txBody>
                    <a:bodyPr/>
                    <a:lstStyle/>
                    <a:p>
                      <a:r>
                        <a:rPr lang="en-US" sz="1000" dirty="0" smtClean="0"/>
                        <a:t>ARM-TWP</a:t>
                      </a:r>
                      <a:endParaRPr lang="en-US" sz="1000" dirty="0"/>
                    </a:p>
                  </a:txBody>
                  <a:tcPr/>
                </a:tc>
                <a:tc>
                  <a:txBody>
                    <a:bodyPr/>
                    <a:lstStyle/>
                    <a:p>
                      <a:r>
                        <a:rPr lang="en-US" sz="1000" dirty="0" smtClean="0"/>
                        <a:t>ARM-SGP</a:t>
                      </a:r>
                      <a:endParaRPr lang="en-US" sz="1000" dirty="0"/>
                    </a:p>
                  </a:txBody>
                  <a:tcPr/>
                </a:tc>
                <a:tc>
                  <a:txBody>
                    <a:bodyPr/>
                    <a:lstStyle/>
                    <a:p>
                      <a:r>
                        <a:rPr lang="en-US" sz="1000" dirty="0" smtClean="0"/>
                        <a:t>ARM-NSA</a:t>
                      </a:r>
                      <a:endParaRPr lang="en-US" sz="1000" dirty="0"/>
                    </a:p>
                  </a:txBody>
                  <a:tcPr/>
                </a:tc>
                <a:tc>
                  <a:txBody>
                    <a:bodyPr/>
                    <a:lstStyle/>
                    <a:p>
                      <a:r>
                        <a:rPr lang="en-US" sz="1000" dirty="0" smtClean="0"/>
                        <a:t>PMRF</a:t>
                      </a:r>
                      <a:endParaRPr lang="en-US" sz="1000" dirty="0"/>
                    </a:p>
                  </a:txBody>
                  <a:tcPr/>
                </a:tc>
                <a:tc>
                  <a:txBody>
                    <a:bodyPr/>
                    <a:lstStyle/>
                    <a:p>
                      <a:r>
                        <a:rPr lang="en-US" sz="1000" dirty="0" smtClean="0"/>
                        <a:t>BCCSO</a:t>
                      </a:r>
                      <a:endParaRPr lang="en-US" sz="1000" dirty="0"/>
                    </a:p>
                  </a:txBody>
                  <a:tcPr/>
                </a:tc>
                <a:tc>
                  <a:txBody>
                    <a:bodyPr/>
                    <a:lstStyle/>
                    <a:p>
                      <a:r>
                        <a:rPr lang="en-US" sz="1000" dirty="0" smtClean="0"/>
                        <a:t>NOAA AEROSE</a:t>
                      </a:r>
                      <a:endParaRPr lang="en-US" sz="1000" dirty="0"/>
                    </a:p>
                  </a:txBody>
                  <a:tcPr/>
                </a:tc>
              </a:tr>
              <a:tr h="370840">
                <a:tc>
                  <a:txBody>
                    <a:bodyPr/>
                    <a:lstStyle/>
                    <a:p>
                      <a:r>
                        <a:rPr lang="en-US" sz="1000" dirty="0" smtClean="0"/>
                        <a:t>Location</a:t>
                      </a:r>
                      <a:endParaRPr lang="en-US" sz="1000" dirty="0"/>
                    </a:p>
                  </a:txBody>
                  <a:tcPr/>
                </a:tc>
                <a:tc>
                  <a:txBody>
                    <a:bodyPr/>
                    <a:lstStyle/>
                    <a:p>
                      <a:r>
                        <a:rPr lang="en-US" sz="1000" dirty="0" smtClean="0"/>
                        <a:t>Manus Island, Papua New Guinea</a:t>
                      </a:r>
                      <a:endParaRPr lang="en-US" sz="1000" dirty="0"/>
                    </a:p>
                  </a:txBody>
                  <a:tcPr/>
                </a:tc>
                <a:tc>
                  <a:txBody>
                    <a:bodyPr/>
                    <a:lstStyle/>
                    <a:p>
                      <a:r>
                        <a:rPr lang="en-US" sz="1000" dirty="0" smtClean="0"/>
                        <a:t>Ponca City, Oklahoma,</a:t>
                      </a:r>
                      <a:r>
                        <a:rPr lang="en-US" sz="1000" baseline="0" dirty="0" smtClean="0"/>
                        <a:t> USA</a:t>
                      </a:r>
                      <a:endParaRPr lang="en-US" sz="1000" dirty="0"/>
                    </a:p>
                  </a:txBody>
                  <a:tcPr/>
                </a:tc>
                <a:tc>
                  <a:txBody>
                    <a:bodyPr/>
                    <a:lstStyle/>
                    <a:p>
                      <a:r>
                        <a:rPr lang="en-US" sz="1000" dirty="0" smtClean="0"/>
                        <a:t>Barrow,</a:t>
                      </a:r>
                      <a:r>
                        <a:rPr lang="en-US" sz="1000" baseline="0" dirty="0" smtClean="0"/>
                        <a:t> </a:t>
                      </a:r>
                      <a:r>
                        <a:rPr lang="en-US" sz="1000" dirty="0" smtClean="0"/>
                        <a:t>Alaska, USA</a:t>
                      </a:r>
                      <a:endParaRPr lang="en-US" sz="1000" dirty="0"/>
                    </a:p>
                  </a:txBody>
                  <a:tcPr/>
                </a:tc>
                <a:tc>
                  <a:txBody>
                    <a:bodyPr/>
                    <a:lstStyle/>
                    <a:p>
                      <a:r>
                        <a:rPr lang="en-US" sz="1000" dirty="0" smtClean="0"/>
                        <a:t>Kauai, Hawaii, USA</a:t>
                      </a:r>
                      <a:endParaRPr lang="en-US" sz="1000" dirty="0"/>
                    </a:p>
                  </a:txBody>
                  <a:tcPr/>
                </a:tc>
                <a:tc>
                  <a:txBody>
                    <a:bodyPr/>
                    <a:lstStyle/>
                    <a:p>
                      <a:r>
                        <a:rPr lang="en-US" sz="1000" dirty="0" smtClean="0"/>
                        <a:t>Beltsville, Maryland, USA</a:t>
                      </a:r>
                      <a:endParaRPr lang="en-US" sz="1000" dirty="0"/>
                    </a:p>
                  </a:txBody>
                  <a:tcPr/>
                </a:tc>
                <a:tc>
                  <a:txBody>
                    <a:bodyPr/>
                    <a:lstStyle/>
                    <a:p>
                      <a:r>
                        <a:rPr lang="en-US" sz="1000" dirty="0" smtClean="0"/>
                        <a:t>Tropical North Atlantic Ocean</a:t>
                      </a:r>
                      <a:endParaRPr lang="en-US" sz="1000" dirty="0"/>
                    </a:p>
                  </a:txBody>
                  <a:tcPr/>
                </a:tc>
              </a:tr>
              <a:tr h="370840">
                <a:tc>
                  <a:txBody>
                    <a:bodyPr/>
                    <a:lstStyle/>
                    <a:p>
                      <a:r>
                        <a:rPr lang="en-US" sz="1000" dirty="0" smtClean="0"/>
                        <a:t>Regime</a:t>
                      </a:r>
                      <a:endParaRPr lang="en-US" sz="1000" dirty="0"/>
                    </a:p>
                  </a:txBody>
                  <a:tcPr/>
                </a:tc>
                <a:tc>
                  <a:txBody>
                    <a:bodyPr/>
                    <a:lstStyle/>
                    <a:p>
                      <a:r>
                        <a:rPr lang="en-US" sz="1000" dirty="0" smtClean="0"/>
                        <a:t>Tropical Pacific Warm Pool, Island</a:t>
                      </a:r>
                      <a:endParaRPr lang="en-US" sz="1000" dirty="0"/>
                    </a:p>
                  </a:txBody>
                  <a:tcPr/>
                </a:tc>
                <a:tc>
                  <a:txBody>
                    <a:bodyPr/>
                    <a:lstStyle/>
                    <a:p>
                      <a:r>
                        <a:rPr lang="en-US" sz="1000" dirty="0" smtClean="0"/>
                        <a:t>Midlatitude Continent, Rural</a:t>
                      </a:r>
                      <a:endParaRPr lang="en-US" sz="1000" dirty="0"/>
                    </a:p>
                  </a:txBody>
                  <a:tcPr/>
                </a:tc>
                <a:tc>
                  <a:txBody>
                    <a:bodyPr/>
                    <a:lstStyle/>
                    <a:p>
                      <a:r>
                        <a:rPr lang="en-US" sz="1000" dirty="0" smtClean="0"/>
                        <a:t>Polar Continent</a:t>
                      </a:r>
                      <a:endParaRPr lang="en-US" sz="1000" dirty="0"/>
                    </a:p>
                  </a:txBody>
                  <a:tcPr/>
                </a:tc>
                <a:tc>
                  <a:txBody>
                    <a:bodyPr/>
                    <a:lstStyle/>
                    <a:p>
                      <a:r>
                        <a:rPr lang="en-US" sz="1000" dirty="0" smtClean="0"/>
                        <a:t>Tropical Pacific,</a:t>
                      </a:r>
                      <a:r>
                        <a:rPr lang="en-US" sz="1000" baseline="0" dirty="0" smtClean="0"/>
                        <a:t> </a:t>
                      </a:r>
                      <a:r>
                        <a:rPr lang="en-US" sz="1000" dirty="0" smtClean="0"/>
                        <a:t>Island</a:t>
                      </a:r>
                      <a:endParaRPr lang="en-US" sz="1000" dirty="0"/>
                    </a:p>
                  </a:txBody>
                  <a:tcPr/>
                </a:tc>
                <a:tc>
                  <a:txBody>
                    <a:bodyPr/>
                    <a:lstStyle/>
                    <a:p>
                      <a:r>
                        <a:rPr lang="en-US" sz="1000" dirty="0" smtClean="0"/>
                        <a:t>Midlatitude Continent, Urban</a:t>
                      </a:r>
                      <a:endParaRPr lang="en-US" sz="1000" dirty="0"/>
                    </a:p>
                  </a:txBody>
                  <a:tcPr/>
                </a:tc>
                <a:tc>
                  <a:txBody>
                    <a:bodyPr/>
                    <a:lstStyle/>
                    <a:p>
                      <a:r>
                        <a:rPr lang="en-US" sz="1000" dirty="0" smtClean="0"/>
                        <a:t>Tropical Atlantic,</a:t>
                      </a:r>
                      <a:r>
                        <a:rPr lang="en-US" sz="1000" baseline="0" dirty="0" smtClean="0"/>
                        <a:t> </a:t>
                      </a:r>
                      <a:r>
                        <a:rPr lang="en-US" sz="1000" dirty="0" smtClean="0"/>
                        <a:t>Ship</a:t>
                      </a:r>
                      <a:endParaRPr lang="en-US" sz="1000" dirty="0"/>
                    </a:p>
                  </a:txBody>
                  <a:tcPr/>
                </a:tc>
              </a:tr>
              <a:tr h="370840">
                <a:tc>
                  <a:txBody>
                    <a:bodyPr/>
                    <a:lstStyle/>
                    <a:p>
                      <a:r>
                        <a:rPr lang="en-US" sz="1000" dirty="0" smtClean="0"/>
                        <a:t>Planned </a:t>
                      </a:r>
                      <a:r>
                        <a:rPr lang="en-US" sz="1000" i="1" dirty="0" smtClean="0"/>
                        <a:t>N</a:t>
                      </a:r>
                      <a:endParaRPr lang="en-US" sz="1000" i="1" dirty="0"/>
                    </a:p>
                  </a:txBody>
                  <a:tcPr/>
                </a:tc>
                <a:tc>
                  <a:txBody>
                    <a:bodyPr/>
                    <a:lstStyle/>
                    <a:p>
                      <a:r>
                        <a:rPr lang="en-US" sz="1000" dirty="0" smtClean="0"/>
                        <a:t>90</a:t>
                      </a:r>
                      <a:endParaRPr lang="en-US" sz="1000" dirty="0"/>
                    </a:p>
                  </a:txBody>
                  <a:tcPr/>
                </a:tc>
                <a:tc>
                  <a:txBody>
                    <a:bodyPr/>
                    <a:lstStyle/>
                    <a:p>
                      <a:r>
                        <a:rPr lang="en-US" sz="1000" dirty="0" smtClean="0"/>
                        <a:t>180</a:t>
                      </a:r>
                      <a:endParaRPr lang="en-US" sz="1000" dirty="0"/>
                    </a:p>
                  </a:txBody>
                  <a:tcPr/>
                </a:tc>
                <a:tc>
                  <a:txBody>
                    <a:bodyPr/>
                    <a:lstStyle/>
                    <a:p>
                      <a:r>
                        <a:rPr lang="en-US" sz="1000" dirty="0" smtClean="0"/>
                        <a:t>180</a:t>
                      </a:r>
                      <a:endParaRPr lang="en-US" sz="1000" dirty="0"/>
                    </a:p>
                  </a:txBody>
                  <a:tcPr/>
                </a:tc>
                <a:tc>
                  <a:txBody>
                    <a:bodyPr/>
                    <a:lstStyle/>
                    <a:p>
                      <a:r>
                        <a:rPr lang="en-US" sz="1000" dirty="0" smtClean="0"/>
                        <a:t>40</a:t>
                      </a:r>
                      <a:endParaRPr lang="en-US" sz="1000" dirty="0"/>
                    </a:p>
                  </a:txBody>
                  <a:tcPr/>
                </a:tc>
                <a:tc>
                  <a:txBody>
                    <a:bodyPr/>
                    <a:lstStyle/>
                    <a:p>
                      <a:r>
                        <a:rPr lang="en-US" sz="1000" dirty="0" smtClean="0"/>
                        <a:t>—</a:t>
                      </a:r>
                      <a:endParaRPr lang="en-US" sz="1000" dirty="0"/>
                    </a:p>
                  </a:txBody>
                  <a:tcPr/>
                </a:tc>
                <a:tc>
                  <a:txBody>
                    <a:bodyPr/>
                    <a:lstStyle/>
                    <a:p>
                      <a:r>
                        <a:rPr lang="en-US" sz="1000" dirty="0" smtClean="0"/>
                        <a:t>≈ 60</a:t>
                      </a:r>
                      <a:r>
                        <a:rPr lang="en-US" sz="1000" baseline="0" dirty="0" smtClean="0"/>
                        <a:t>–120</a:t>
                      </a:r>
                    </a:p>
                    <a:p>
                      <a:r>
                        <a:rPr lang="en-US" sz="1000" baseline="0" dirty="0" smtClean="0"/>
                        <a:t>(partitioned between NPP+IASI)</a:t>
                      </a:r>
                      <a:endParaRPr lang="en-US" sz="1000" dirty="0"/>
                    </a:p>
                  </a:txBody>
                  <a:tcPr/>
                </a:tc>
              </a:tr>
              <a:tr h="370840">
                <a:tc>
                  <a:txBody>
                    <a:bodyPr/>
                    <a:lstStyle/>
                    <a:p>
                      <a:r>
                        <a:rPr lang="en-US" sz="1000" i="0" dirty="0" smtClean="0"/>
                        <a:t>Launched</a:t>
                      </a:r>
                      <a:r>
                        <a:rPr lang="en-US" sz="1000" i="1" dirty="0" smtClean="0"/>
                        <a:t> n </a:t>
                      </a:r>
                      <a:r>
                        <a:rPr lang="en-US" sz="1000" baseline="-25000" dirty="0" smtClean="0"/>
                        <a:t>1</a:t>
                      </a:r>
                      <a:endParaRPr lang="en-US" sz="1000" baseline="-25000" dirty="0"/>
                    </a:p>
                  </a:txBody>
                  <a:tcPr/>
                </a:tc>
                <a:tc>
                  <a:txBody>
                    <a:bodyPr/>
                    <a:lstStyle/>
                    <a:p>
                      <a:r>
                        <a:rPr lang="en-US" sz="1000" b="1" smtClean="0"/>
                        <a:t>47</a:t>
                      </a:r>
                      <a:endParaRPr lang="en-US" sz="1000" b="1" dirty="0"/>
                    </a:p>
                  </a:txBody>
                  <a:tcPr/>
                </a:tc>
                <a:tc>
                  <a:txBody>
                    <a:bodyPr/>
                    <a:lstStyle/>
                    <a:p>
                      <a:r>
                        <a:rPr lang="en-US" sz="1000" b="1" dirty="0" smtClean="0"/>
                        <a:t>93</a:t>
                      </a:r>
                      <a:endParaRPr lang="en-US" sz="1000" b="1" dirty="0"/>
                    </a:p>
                  </a:txBody>
                  <a:tcPr/>
                </a:tc>
                <a:tc>
                  <a:txBody>
                    <a:bodyPr/>
                    <a:lstStyle/>
                    <a:p>
                      <a:r>
                        <a:rPr lang="en-US" sz="1000" b="1" dirty="0" smtClean="0"/>
                        <a:t>93</a:t>
                      </a:r>
                      <a:endParaRPr lang="en-US" sz="1000" b="1" dirty="0"/>
                    </a:p>
                  </a:txBody>
                  <a:tcPr/>
                </a:tc>
                <a:tc>
                  <a:txBody>
                    <a:bodyPr/>
                    <a:lstStyle/>
                    <a:p>
                      <a:r>
                        <a:rPr lang="en-US" sz="1000" b="1" dirty="0" smtClean="0"/>
                        <a:t>40</a:t>
                      </a:r>
                      <a:endParaRPr lang="en-US" sz="1000" b="1" dirty="0"/>
                    </a:p>
                  </a:txBody>
                  <a:tcPr/>
                </a:tc>
                <a:tc>
                  <a:txBody>
                    <a:bodyPr/>
                    <a:lstStyle/>
                    <a:p>
                      <a:r>
                        <a:rPr lang="en-US" sz="1000" b="1" dirty="0" smtClean="0"/>
                        <a:t>23</a:t>
                      </a:r>
                      <a:endParaRPr lang="en-US" sz="1000" b="1" dirty="0"/>
                    </a:p>
                  </a:txBody>
                  <a:tcPr/>
                </a:tc>
                <a:tc>
                  <a:txBody>
                    <a:bodyPr/>
                    <a:lstStyle/>
                    <a:p>
                      <a:r>
                        <a:rPr lang="en-US" sz="1000" b="1" dirty="0" smtClean="0"/>
                        <a:t>23</a:t>
                      </a:r>
                      <a:r>
                        <a:rPr lang="en-US" sz="1000" b="1" baseline="0" dirty="0" smtClean="0"/>
                        <a:t> (NPP + IASI)</a:t>
                      </a:r>
                    </a:p>
                    <a:p>
                      <a:r>
                        <a:rPr lang="en-US" sz="1000" b="1" baseline="0" dirty="0" smtClean="0"/>
                        <a:t>(in progress)</a:t>
                      </a:r>
                      <a:endParaRPr lang="en-US" sz="1000" b="1" dirty="0"/>
                    </a:p>
                  </a:txBody>
                  <a:tcPr/>
                </a:tc>
              </a:tr>
              <a:tr h="370840">
                <a:tc>
                  <a:txBody>
                    <a:bodyPr/>
                    <a:lstStyle/>
                    <a:p>
                      <a:r>
                        <a:rPr lang="en-US" sz="1000" i="0" dirty="0" smtClean="0"/>
                        <a:t>Launched</a:t>
                      </a:r>
                      <a:r>
                        <a:rPr lang="en-US" sz="1000" i="1" dirty="0" smtClean="0"/>
                        <a:t> n </a:t>
                      </a:r>
                      <a:r>
                        <a:rPr lang="en-US" sz="1000" i="0" baseline="-25000" dirty="0" smtClean="0"/>
                        <a:t>2</a:t>
                      </a:r>
                      <a:endParaRPr lang="en-US" sz="1000" dirty="0"/>
                    </a:p>
                  </a:txBody>
                  <a:tcPr/>
                </a:tc>
                <a:tc>
                  <a:txBody>
                    <a:bodyPr/>
                    <a:lstStyle/>
                    <a:p>
                      <a:r>
                        <a:rPr lang="en-US" sz="1000" dirty="0" smtClean="0"/>
                        <a:t>—</a:t>
                      </a:r>
                      <a:endParaRPr lang="en-US" sz="1000" dirty="0"/>
                    </a:p>
                  </a:txBody>
                  <a:tcPr/>
                </a:tc>
                <a:tc>
                  <a:txBody>
                    <a:bodyPr/>
                    <a:lstStyle/>
                    <a:p>
                      <a:r>
                        <a:rPr lang="en-US" sz="1000" b="1" dirty="0" smtClean="0"/>
                        <a:t>89</a:t>
                      </a:r>
                      <a:endParaRPr lang="en-US" sz="1000" b="1" dirty="0"/>
                    </a:p>
                  </a:txBody>
                  <a:tcPr/>
                </a:tc>
                <a:tc>
                  <a:txBody>
                    <a:bodyPr/>
                    <a:lstStyle/>
                    <a:p>
                      <a:r>
                        <a:rPr lang="en-US" sz="1000" b="1" dirty="0" smtClean="0"/>
                        <a:t>90</a:t>
                      </a:r>
                      <a:endParaRPr lang="en-US" sz="1000" b="1" dirty="0"/>
                    </a:p>
                  </a:txBody>
                  <a:tcPr/>
                </a:tc>
                <a:tc>
                  <a:txBody>
                    <a:bodyPr/>
                    <a:lstStyle/>
                    <a:p>
                      <a:r>
                        <a:rPr lang="en-US" sz="1000" dirty="0" smtClean="0"/>
                        <a:t>—</a:t>
                      </a:r>
                      <a:endParaRPr lang="en-US" sz="1000" dirty="0"/>
                    </a:p>
                  </a:txBody>
                  <a:tcPr/>
                </a:tc>
                <a:tc>
                  <a:txBody>
                    <a:bodyPr/>
                    <a:lstStyle/>
                    <a:p>
                      <a:r>
                        <a:rPr lang="en-US" sz="1000" dirty="0" smtClean="0"/>
                        <a:t>—</a:t>
                      </a:r>
                      <a:endParaRPr lang="en-US" sz="1000" dirty="0"/>
                    </a:p>
                  </a:txBody>
                  <a:tcPr/>
                </a:tc>
                <a:tc>
                  <a:txBody>
                    <a:bodyPr/>
                    <a:lstStyle/>
                    <a:p>
                      <a:r>
                        <a:rPr lang="en-US" sz="1000" b="1" dirty="0" smtClean="0"/>
                        <a:t>0</a:t>
                      </a:r>
                      <a:endParaRPr lang="en-US" sz="1000" b="1" dirty="0"/>
                    </a:p>
                  </a:txBody>
                  <a:tcPr/>
                </a:tc>
              </a:tr>
              <a:tr h="370840">
                <a:tc>
                  <a:txBody>
                    <a:bodyPr/>
                    <a:lstStyle/>
                    <a:p>
                      <a:r>
                        <a:rPr lang="en-US" sz="1000" baseline="0" dirty="0" smtClean="0"/>
                        <a:t>Time Frame</a:t>
                      </a:r>
                      <a:endParaRPr lang="en-US" sz="1000" dirty="0"/>
                    </a:p>
                  </a:txBody>
                  <a:tcPr/>
                </a:tc>
                <a:tc>
                  <a:txBody>
                    <a:bodyPr/>
                    <a:lstStyle/>
                    <a:p>
                      <a:r>
                        <a:rPr lang="en-US" sz="1000" dirty="0" smtClean="0"/>
                        <a:t>Aug–present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Jul–present</a:t>
                      </a:r>
                    </a:p>
                  </a:txBody>
                  <a:tcPr/>
                </a:tc>
                <a:tc>
                  <a:txBody>
                    <a:bodyPr/>
                    <a:lstStyle/>
                    <a:p>
                      <a:r>
                        <a:rPr lang="en-US" sz="1000" dirty="0" smtClean="0"/>
                        <a:t>Jul–present</a:t>
                      </a:r>
                      <a:endParaRPr lang="en-US" sz="1000" dirty="0"/>
                    </a:p>
                  </a:txBody>
                  <a:tcPr/>
                </a:tc>
                <a:tc>
                  <a:txBody>
                    <a:bodyPr/>
                    <a:lstStyle/>
                    <a:p>
                      <a:r>
                        <a:rPr lang="en-US" sz="1000" dirty="0" smtClean="0"/>
                        <a:t>May, Sep</a:t>
                      </a:r>
                      <a:endParaRPr lang="en-US" sz="1000" dirty="0"/>
                    </a:p>
                  </a:txBody>
                  <a:tcPr/>
                </a:tc>
                <a:tc>
                  <a:txBody>
                    <a:bodyPr/>
                    <a:lstStyle/>
                    <a:p>
                      <a:r>
                        <a:rPr lang="en-US" sz="1000" dirty="0" smtClean="0"/>
                        <a:t>Jun</a:t>
                      </a:r>
                      <a:r>
                        <a:rPr lang="en-US" sz="1000" baseline="0" dirty="0" smtClean="0"/>
                        <a:t>–Jul</a:t>
                      </a:r>
                      <a:r>
                        <a:rPr lang="en-US" sz="1000" dirty="0" smtClean="0"/>
                        <a:t>, Sep–present</a:t>
                      </a:r>
                      <a:endParaRPr lang="en-US" sz="1000" dirty="0"/>
                    </a:p>
                  </a:txBody>
                  <a:tcPr/>
                </a:tc>
                <a:tc>
                  <a:txBody>
                    <a:bodyPr/>
                    <a:lstStyle/>
                    <a:p>
                      <a:r>
                        <a:rPr lang="en-US" sz="1000" dirty="0" smtClean="0"/>
                        <a:t>Jan</a:t>
                      </a:r>
                      <a:r>
                        <a:rPr lang="en-US" sz="1000" baseline="0" dirty="0" smtClean="0"/>
                        <a:t>–Feb 2013</a:t>
                      </a:r>
                      <a:endParaRPr lang="en-US" sz="1000" dirty="0"/>
                    </a:p>
                  </a:txBody>
                  <a:tcPr/>
                </a:tc>
              </a:tr>
            </a:tbl>
          </a:graphicData>
        </a:graphic>
      </p:graphicFrame>
      <p:sp>
        <p:nvSpPr>
          <p:cNvPr id="6" name="TextBox 5"/>
          <p:cNvSpPr txBox="1"/>
          <p:nvPr/>
        </p:nvSpPr>
        <p:spPr>
          <a:xfrm>
            <a:off x="6237514" y="4136571"/>
            <a:ext cx="2449286" cy="1477328"/>
          </a:xfrm>
          <a:prstGeom prst="rect">
            <a:avLst/>
          </a:prstGeom>
          <a:noFill/>
        </p:spPr>
        <p:txBody>
          <a:bodyPr wrap="square" rtlCol="0">
            <a:spAutoFit/>
          </a:bodyPr>
          <a:lstStyle/>
          <a:p>
            <a:r>
              <a:rPr lang="en-US" dirty="0" smtClean="0"/>
              <a:t>NOTE: we will use other GRUAN sites if data are provided – however, we do not have a commitment for those.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56477B-AE6E-439E-A4DA-7F184F660519}" type="slidenum">
              <a:rPr lang="en-US"/>
              <a:pPr/>
              <a:t>6</a:t>
            </a:fld>
            <a:endParaRPr lang="en-US"/>
          </a:p>
        </p:txBody>
      </p:sp>
      <p:sp>
        <p:nvSpPr>
          <p:cNvPr id="3212290" name="Rectangle 2"/>
          <p:cNvSpPr>
            <a:spLocks noGrp="1" noChangeArrowheads="1"/>
          </p:cNvSpPr>
          <p:nvPr>
            <p:ph type="title"/>
          </p:nvPr>
        </p:nvSpPr>
        <p:spPr>
          <a:xfrm>
            <a:off x="1295400" y="87084"/>
            <a:ext cx="6781800" cy="729343"/>
          </a:xfrm>
        </p:spPr>
        <p:txBody>
          <a:bodyPr>
            <a:normAutofit fontScale="90000"/>
          </a:bodyPr>
          <a:lstStyle/>
          <a:p>
            <a:r>
              <a:rPr lang="en-US" sz="4000" dirty="0" smtClean="0"/>
              <a:t>Users of CrIMSS EDR (1/2)</a:t>
            </a:r>
            <a:r>
              <a:rPr lang="en-US" sz="2700" dirty="0" smtClean="0"/>
              <a:t/>
            </a:r>
            <a:br>
              <a:rPr lang="en-US" sz="2700" dirty="0" smtClean="0"/>
            </a:br>
            <a:r>
              <a:rPr lang="en-US" sz="2700" dirty="0" smtClean="0"/>
              <a:t>ATMS/</a:t>
            </a:r>
            <a:r>
              <a:rPr lang="en-US" sz="2700" dirty="0" err="1" smtClean="0"/>
              <a:t>CrIS</a:t>
            </a:r>
            <a:r>
              <a:rPr lang="en-US" sz="2700" dirty="0" smtClean="0"/>
              <a:t> SDRs and Sounding EDR Products</a:t>
            </a:r>
            <a:endParaRPr lang="en-US" sz="2700" dirty="0"/>
          </a:p>
        </p:txBody>
      </p:sp>
      <p:sp>
        <p:nvSpPr>
          <p:cNvPr id="3212291" name="Rectangle 3"/>
          <p:cNvSpPr>
            <a:spLocks noGrp="1" noChangeArrowheads="1"/>
          </p:cNvSpPr>
          <p:nvPr>
            <p:ph type="body" idx="1"/>
          </p:nvPr>
        </p:nvSpPr>
        <p:spPr>
          <a:xfrm>
            <a:off x="152400" y="1349822"/>
            <a:ext cx="8839200" cy="5257800"/>
          </a:xfrm>
          <a:noFill/>
          <a:ln/>
        </p:spPr>
        <p:txBody>
          <a:bodyPr/>
          <a:lstStyle/>
          <a:p>
            <a:pPr>
              <a:lnSpc>
                <a:spcPct val="80000"/>
              </a:lnSpc>
            </a:pPr>
            <a:r>
              <a:rPr lang="en-US" sz="1800" b="1" dirty="0">
                <a:effectLst/>
              </a:rPr>
              <a:t>U</a:t>
            </a:r>
            <a:r>
              <a:rPr lang="en-US" sz="1800" b="1" dirty="0" smtClean="0">
                <a:effectLst/>
              </a:rPr>
              <a:t>. S. Users</a:t>
            </a:r>
            <a:r>
              <a:rPr lang="en-US" sz="1800" b="1" dirty="0">
                <a:effectLst/>
              </a:rPr>
              <a:t>:</a:t>
            </a:r>
          </a:p>
          <a:p>
            <a:pPr lvl="1">
              <a:lnSpc>
                <a:spcPct val="80000"/>
              </a:lnSpc>
            </a:pPr>
            <a:r>
              <a:rPr lang="en-US" sz="1800" dirty="0" smtClean="0"/>
              <a:t>AWIPS-II – Advanced Weather Interactive Processing System (Brian </a:t>
            </a:r>
            <a:r>
              <a:rPr lang="en-US" sz="1800" dirty="0" err="1" smtClean="0"/>
              <a:t>Gockel</a:t>
            </a:r>
            <a:r>
              <a:rPr lang="en-US" sz="1800" dirty="0" smtClean="0"/>
              <a:t>)</a:t>
            </a:r>
            <a:endParaRPr lang="en-US" sz="1800" dirty="0" smtClean="0">
              <a:effectLst/>
            </a:endParaRPr>
          </a:p>
          <a:p>
            <a:pPr lvl="1">
              <a:lnSpc>
                <a:spcPct val="80000"/>
              </a:lnSpc>
            </a:pPr>
            <a:r>
              <a:rPr lang="en-US" sz="1800" dirty="0" smtClean="0">
                <a:effectLst/>
              </a:rPr>
              <a:t>NCEP- </a:t>
            </a:r>
            <a:r>
              <a:rPr lang="en-US" sz="1800" dirty="0">
                <a:effectLst/>
              </a:rPr>
              <a:t>National Centers for Environmental Prediction (Jim Jung/Dennis Keyser)</a:t>
            </a:r>
          </a:p>
          <a:p>
            <a:pPr lvl="1">
              <a:lnSpc>
                <a:spcPct val="80000"/>
              </a:lnSpc>
            </a:pPr>
            <a:r>
              <a:rPr lang="en-US" sz="1800" dirty="0">
                <a:effectLst/>
              </a:rPr>
              <a:t>GMAO- Global Modeling and Assimilation Office (Emily Liu)</a:t>
            </a:r>
          </a:p>
          <a:p>
            <a:pPr lvl="1">
              <a:lnSpc>
                <a:spcPct val="80000"/>
              </a:lnSpc>
            </a:pPr>
            <a:r>
              <a:rPr lang="en-US" sz="1800" dirty="0">
                <a:effectLst/>
              </a:rPr>
              <a:t>NRL – Naval Research Laboratory (Ben Ruston)</a:t>
            </a:r>
          </a:p>
          <a:p>
            <a:pPr lvl="1">
              <a:lnSpc>
                <a:spcPct val="80000"/>
              </a:lnSpc>
            </a:pPr>
            <a:r>
              <a:rPr lang="en-US" sz="1800" dirty="0">
                <a:effectLst/>
              </a:rPr>
              <a:t>FNMOC – Fleet Numerical Meteorology and Oceanography Center (</a:t>
            </a:r>
            <a:r>
              <a:rPr lang="en-US" sz="1800" dirty="0" err="1">
                <a:effectLst/>
              </a:rPr>
              <a:t>Yiping</a:t>
            </a:r>
            <a:r>
              <a:rPr lang="en-US" sz="1800" dirty="0">
                <a:effectLst/>
              </a:rPr>
              <a:t> Wang)</a:t>
            </a:r>
          </a:p>
          <a:p>
            <a:pPr lvl="1">
              <a:lnSpc>
                <a:spcPct val="80000"/>
              </a:lnSpc>
            </a:pPr>
            <a:r>
              <a:rPr lang="en-US" sz="1800" dirty="0">
                <a:effectLst/>
              </a:rPr>
              <a:t>STAR – Center for Satellite Applications and Research (Tony </a:t>
            </a:r>
            <a:r>
              <a:rPr lang="en-US" sz="1800" dirty="0" err="1">
                <a:effectLst/>
              </a:rPr>
              <a:t>Reale</a:t>
            </a:r>
            <a:r>
              <a:rPr lang="en-US" sz="1800" dirty="0">
                <a:effectLst/>
              </a:rPr>
              <a:t>, </a:t>
            </a:r>
            <a:r>
              <a:rPr lang="en-US" sz="1800" dirty="0" err="1">
                <a:effectLst/>
              </a:rPr>
              <a:t>Murty</a:t>
            </a:r>
            <a:r>
              <a:rPr lang="en-US" sz="1800" dirty="0">
                <a:effectLst/>
              </a:rPr>
              <a:t> </a:t>
            </a:r>
            <a:r>
              <a:rPr lang="en-US" sz="1800" dirty="0" err="1" smtClean="0">
                <a:effectLst/>
              </a:rPr>
              <a:t>Divakarla</a:t>
            </a:r>
            <a:r>
              <a:rPr lang="en-US" sz="1800" dirty="0" smtClean="0">
                <a:effectLst/>
              </a:rPr>
              <a:t>)</a:t>
            </a:r>
            <a:endParaRPr lang="en-US" sz="1800" dirty="0">
              <a:effectLst/>
            </a:endParaRPr>
          </a:p>
          <a:p>
            <a:pPr lvl="1">
              <a:lnSpc>
                <a:spcPct val="80000"/>
              </a:lnSpc>
            </a:pPr>
            <a:r>
              <a:rPr lang="en-US" sz="1800" dirty="0">
                <a:effectLst/>
              </a:rPr>
              <a:t>CLASS - Comprehensive Large Array-data Stewardship System (John Bates</a:t>
            </a:r>
            <a:r>
              <a:rPr lang="en-US" sz="1800" dirty="0" smtClean="0">
                <a:effectLst/>
              </a:rPr>
              <a:t>)</a:t>
            </a:r>
          </a:p>
          <a:p>
            <a:pPr lvl="1">
              <a:lnSpc>
                <a:spcPct val="80000"/>
              </a:lnSpc>
              <a:buNone/>
            </a:pPr>
            <a:endParaRPr lang="en-US" sz="1800" dirty="0">
              <a:effectLst/>
            </a:endParaRPr>
          </a:p>
          <a:p>
            <a:pPr>
              <a:lnSpc>
                <a:spcPct val="80000"/>
              </a:lnSpc>
            </a:pPr>
            <a:r>
              <a:rPr lang="en-US" sz="1800" b="1" dirty="0">
                <a:effectLst/>
              </a:rPr>
              <a:t>Foreign Users:</a:t>
            </a:r>
          </a:p>
          <a:p>
            <a:pPr lvl="1">
              <a:lnSpc>
                <a:spcPct val="80000"/>
              </a:lnSpc>
            </a:pPr>
            <a:r>
              <a:rPr lang="da-DK" sz="1800" dirty="0">
                <a:effectLst/>
              </a:rPr>
              <a:t>UK Met Office (Nigel Atkinson)</a:t>
            </a:r>
            <a:endParaRPr lang="en-US" sz="1800" dirty="0">
              <a:effectLst/>
            </a:endParaRPr>
          </a:p>
          <a:p>
            <a:pPr lvl="1">
              <a:lnSpc>
                <a:spcPct val="80000"/>
              </a:lnSpc>
            </a:pPr>
            <a:r>
              <a:rPr lang="en-US" sz="1800" dirty="0">
                <a:effectLst/>
              </a:rPr>
              <a:t>JMA- Japan Meteorological Agency (Yoshiaki Takeuchi)</a:t>
            </a:r>
          </a:p>
          <a:p>
            <a:pPr lvl="1">
              <a:lnSpc>
                <a:spcPct val="80000"/>
              </a:lnSpc>
            </a:pPr>
            <a:r>
              <a:rPr lang="en-US" sz="1800" dirty="0">
                <a:effectLst/>
              </a:rPr>
              <a:t>ECMWF- European Center for Medium range Weather Forecasting (Tony McNally)</a:t>
            </a:r>
          </a:p>
          <a:p>
            <a:pPr lvl="1">
              <a:lnSpc>
                <a:spcPct val="80000"/>
              </a:lnSpc>
            </a:pPr>
            <a:r>
              <a:rPr lang="en-US" sz="1800" dirty="0">
                <a:effectLst/>
              </a:rPr>
              <a:t>DWD- Germany’s National Meteorological Service (Reinhold Hess)</a:t>
            </a:r>
          </a:p>
          <a:p>
            <a:pPr lvl="1">
              <a:lnSpc>
                <a:spcPct val="80000"/>
              </a:lnSpc>
            </a:pPr>
            <a:r>
              <a:rPr lang="en-US" sz="1800" dirty="0" err="1">
                <a:effectLst/>
              </a:rPr>
              <a:t>Meteo</a:t>
            </a:r>
            <a:r>
              <a:rPr lang="en-US" sz="1800" dirty="0">
                <a:effectLst/>
              </a:rPr>
              <a:t>-France- France’s National Weather service (</a:t>
            </a:r>
            <a:r>
              <a:rPr lang="en-US" sz="1800" dirty="0" err="1">
                <a:effectLst/>
              </a:rPr>
              <a:t>Lydie</a:t>
            </a:r>
            <a:r>
              <a:rPr lang="en-US" sz="1800" dirty="0">
                <a:effectLst/>
              </a:rPr>
              <a:t> </a:t>
            </a:r>
            <a:r>
              <a:rPr lang="en-US" sz="1800" dirty="0" err="1">
                <a:effectLst/>
              </a:rPr>
              <a:t>Lavanant</a:t>
            </a:r>
            <a:r>
              <a:rPr lang="en-US" sz="1800" dirty="0">
                <a:effectLst/>
              </a:rPr>
              <a:t>)</a:t>
            </a:r>
          </a:p>
          <a:p>
            <a:pPr lvl="1">
              <a:lnSpc>
                <a:spcPct val="80000"/>
              </a:lnSpc>
            </a:pPr>
            <a:r>
              <a:rPr lang="en-US" sz="1800" dirty="0">
                <a:effectLst/>
              </a:rPr>
              <a:t>CMC- Canadian Meteorological Center (Louis Garand)</a:t>
            </a:r>
          </a:p>
          <a:p>
            <a:pPr lvl="1">
              <a:lnSpc>
                <a:spcPct val="80000"/>
              </a:lnSpc>
            </a:pPr>
            <a:r>
              <a:rPr lang="en-US" sz="1800" dirty="0">
                <a:effectLst/>
              </a:rPr>
              <a:t>EUMETSAT – Simon Elliott</a:t>
            </a:r>
          </a:p>
          <a:p>
            <a:pPr>
              <a:lnSpc>
                <a:spcPct val="80000"/>
              </a:lnSpc>
              <a:spcBef>
                <a:spcPct val="50000"/>
              </a:spcBef>
              <a:buFont typeface="Symbol" pitchFamily="18" charset="2"/>
              <a:buNone/>
            </a:pPr>
            <a:endParaRPr lang="en-US" sz="1800" b="1" dirty="0">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Maturity Evaluation (32/35)</a:t>
            </a:r>
            <a:br>
              <a:rPr lang="en-US" dirty="0" smtClean="0"/>
            </a:br>
            <a:r>
              <a:rPr lang="en-US" dirty="0" smtClean="0"/>
              <a:t>Example of PMRF </a:t>
            </a:r>
            <a:r>
              <a:rPr lang="en-US" dirty="0" err="1" smtClean="0"/>
              <a:t>Radiosonde</a:t>
            </a:r>
            <a:endParaRPr lang="en-US" dirty="0"/>
          </a:p>
        </p:txBody>
      </p:sp>
      <p:sp>
        <p:nvSpPr>
          <p:cNvPr id="3" name="Content Placeholder 2"/>
          <p:cNvSpPr>
            <a:spLocks noGrp="1"/>
          </p:cNvSpPr>
          <p:nvPr>
            <p:ph idx="1"/>
          </p:nvPr>
        </p:nvSpPr>
        <p:spPr>
          <a:xfrm>
            <a:off x="207825" y="1371600"/>
            <a:ext cx="3176649" cy="4754563"/>
          </a:xfrm>
        </p:spPr>
        <p:txBody>
          <a:bodyPr>
            <a:noAutofit/>
          </a:bodyPr>
          <a:lstStyle/>
          <a:p>
            <a:r>
              <a:rPr lang="en-US" sz="1800" dirty="0" smtClean="0"/>
              <a:t>In May 2012, Aerospace Corp. launched 20 </a:t>
            </a:r>
            <a:r>
              <a:rPr lang="en-US" sz="1800" dirty="0" err="1" smtClean="0"/>
              <a:t>sondes</a:t>
            </a:r>
            <a:r>
              <a:rPr lang="en-US" sz="1800" dirty="0" smtClean="0"/>
              <a:t> from Hawaii.</a:t>
            </a:r>
          </a:p>
          <a:p>
            <a:pPr lvl="1"/>
            <a:r>
              <a:rPr lang="en-US" sz="1400" dirty="0" err="1" smtClean="0"/>
              <a:t>Add’l</a:t>
            </a:r>
            <a:r>
              <a:rPr lang="en-US" sz="1400" dirty="0" smtClean="0"/>
              <a:t> 20 in Sep. 2012</a:t>
            </a:r>
          </a:p>
          <a:p>
            <a:r>
              <a:rPr lang="en-US" sz="1800" dirty="0" smtClean="0"/>
              <a:t>At right is one </a:t>
            </a:r>
            <a:r>
              <a:rPr lang="en-US" sz="1800" dirty="0" err="1" smtClean="0"/>
              <a:t>sonde</a:t>
            </a:r>
            <a:r>
              <a:rPr lang="en-US" sz="1800" dirty="0" smtClean="0"/>
              <a:t> (black), the Off-line optimized CrIMSS EDR result (blue), the IDPS EDR (red), and NUCAPS EDR (cyan) for ATVP (left) and AVMP (right)</a:t>
            </a:r>
          </a:p>
          <a:p>
            <a:r>
              <a:rPr lang="en-US" sz="1800" dirty="0" smtClean="0"/>
              <a:t>While these results are preliminary, we are investigating the possibility that the EDR product, which is reported on coarse layers, is offset (DR4207/4208) .</a:t>
            </a:r>
            <a:endParaRPr lang="en-US" sz="1800"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60</a:t>
            </a:fld>
            <a:endParaRPr lang="en-US" dirty="0"/>
          </a:p>
        </p:txBody>
      </p:sp>
      <p:pic>
        <p:nvPicPr>
          <p:cNvPr id="1026" name="Picture 2" descr="D:\cbarnet\2012\docs\cris_atms\cal_val_team\in_situ\aerospace_sondes\121221pmrf_sondes\PMRF_NPP-RAOB_matchups_idps-offline_B10_100km_20120918_120000.png"/>
          <p:cNvPicPr>
            <a:picLocks noChangeAspect="1" noChangeArrowheads="1"/>
          </p:cNvPicPr>
          <p:nvPr/>
        </p:nvPicPr>
        <p:blipFill>
          <a:blip r:embed="rId2"/>
          <a:srcRect/>
          <a:stretch>
            <a:fillRect/>
          </a:stretch>
        </p:blipFill>
        <p:spPr bwMode="auto">
          <a:xfrm>
            <a:off x="3675506" y="1061883"/>
            <a:ext cx="5011294" cy="551589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8"/>
            <a:ext cx="8229600" cy="822960"/>
          </a:xfrm>
        </p:spPr>
        <p:txBody>
          <a:bodyPr>
            <a:normAutofit fontScale="90000"/>
          </a:bodyPr>
          <a:lstStyle/>
          <a:p>
            <a:r>
              <a:rPr lang="en-US" dirty="0" smtClean="0"/>
              <a:t>Provisional Maturity Justification (33/35)</a:t>
            </a:r>
            <a:br>
              <a:rPr lang="en-US" dirty="0" smtClean="0"/>
            </a:br>
            <a:r>
              <a:rPr lang="en-US" dirty="0" smtClean="0"/>
              <a:t>Example of Beltsville comparison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61</a:t>
            </a:fld>
            <a:endParaRPr lang="en-US"/>
          </a:p>
        </p:txBody>
      </p:sp>
      <p:pic>
        <p:nvPicPr>
          <p:cNvPr id="4098" name="Picture 2" descr="D:\temp\121019_bccso_sondes\BCCSO-2012_NPP-RAOB_matchups_100km_20120905_1721.png"/>
          <p:cNvPicPr>
            <a:picLocks noChangeAspect="1" noChangeArrowheads="1"/>
          </p:cNvPicPr>
          <p:nvPr/>
        </p:nvPicPr>
        <p:blipFill>
          <a:blip r:embed="rId2"/>
          <a:srcRect/>
          <a:stretch>
            <a:fillRect/>
          </a:stretch>
        </p:blipFill>
        <p:spPr bwMode="auto">
          <a:xfrm>
            <a:off x="796414" y="1076632"/>
            <a:ext cx="7309786" cy="547877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mp\provisional\120103pne_aerose_cruiseplan.png"/>
          <p:cNvPicPr>
            <a:picLocks noChangeAspect="1" noChangeArrowheads="1"/>
          </p:cNvPicPr>
          <p:nvPr/>
        </p:nvPicPr>
        <p:blipFill>
          <a:blip r:embed="rId2"/>
          <a:srcRect r="6235" b="15108"/>
          <a:stretch>
            <a:fillRect/>
          </a:stretch>
        </p:blipFill>
        <p:spPr bwMode="auto">
          <a:xfrm>
            <a:off x="4343327" y="3351893"/>
            <a:ext cx="4419745" cy="3004457"/>
          </a:xfrm>
          <a:prstGeom prst="rect">
            <a:avLst/>
          </a:prstGeom>
          <a:noFill/>
        </p:spPr>
      </p:pic>
      <p:sp>
        <p:nvSpPr>
          <p:cNvPr id="2" name="Title 1"/>
          <p:cNvSpPr>
            <a:spLocks noGrp="1"/>
          </p:cNvSpPr>
          <p:nvPr>
            <p:ph type="title"/>
          </p:nvPr>
        </p:nvSpPr>
        <p:spPr/>
        <p:txBody>
          <a:bodyPr>
            <a:normAutofit fontScale="90000"/>
          </a:bodyPr>
          <a:lstStyle/>
          <a:p>
            <a:r>
              <a:rPr lang="en-US" dirty="0" smtClean="0"/>
              <a:t>Provisional Maturity Justification (34/35)</a:t>
            </a:r>
            <a:br>
              <a:rPr lang="en-US" dirty="0" smtClean="0"/>
            </a:br>
            <a:r>
              <a:rPr lang="en-US" dirty="0" smtClean="0"/>
              <a:t>AEROSE “2012”</a:t>
            </a:r>
            <a:endParaRPr lang="en-US" dirty="0"/>
          </a:p>
        </p:txBody>
      </p:sp>
      <p:sp>
        <p:nvSpPr>
          <p:cNvPr id="3" name="Content Placeholder 2"/>
          <p:cNvSpPr>
            <a:spLocks noGrp="1"/>
          </p:cNvSpPr>
          <p:nvPr>
            <p:ph idx="1"/>
          </p:nvPr>
        </p:nvSpPr>
        <p:spPr>
          <a:xfrm>
            <a:off x="152400" y="1318751"/>
            <a:ext cx="4465899" cy="4907870"/>
          </a:xfrm>
        </p:spPr>
        <p:txBody>
          <a:bodyPr>
            <a:normAutofit fontScale="85000" lnSpcReduction="20000"/>
          </a:bodyPr>
          <a:lstStyle/>
          <a:p>
            <a:r>
              <a:rPr lang="en-US" dirty="0" smtClean="0"/>
              <a:t>Aug. 2012 campaign was postponed due to propulsion problems with R.H. Brown</a:t>
            </a:r>
          </a:p>
          <a:p>
            <a:r>
              <a:rPr lang="en-US" dirty="0" smtClean="0"/>
              <a:t>Campaign is now underway (Jan. 8-Feb.13)</a:t>
            </a:r>
          </a:p>
          <a:p>
            <a:pPr lvl="1"/>
            <a:r>
              <a:rPr lang="en-US" dirty="0" smtClean="0"/>
              <a:t>~60-100 RS-92</a:t>
            </a:r>
          </a:p>
          <a:p>
            <a:pPr lvl="2"/>
            <a:r>
              <a:rPr lang="en-US" dirty="0" smtClean="0"/>
              <a:t>Partitioned between </a:t>
            </a:r>
            <a:r>
              <a:rPr lang="en-US" dirty="0" err="1" smtClean="0"/>
              <a:t>Metop</a:t>
            </a:r>
            <a:r>
              <a:rPr lang="en-US" dirty="0" smtClean="0"/>
              <a:t> and NPP overpasses</a:t>
            </a:r>
          </a:p>
          <a:p>
            <a:pPr lvl="1"/>
            <a:r>
              <a:rPr lang="en-US" dirty="0" smtClean="0"/>
              <a:t>~20-25 ozone </a:t>
            </a:r>
            <a:r>
              <a:rPr lang="en-US" dirty="0" err="1" smtClean="0"/>
              <a:t>sondes</a:t>
            </a:r>
            <a:endParaRPr lang="en-US" dirty="0" smtClean="0"/>
          </a:p>
          <a:p>
            <a:r>
              <a:rPr lang="en-US" dirty="0" smtClean="0"/>
              <a:t>After the usual problems getting shipboard systems to function (including fire in engine room), 1</a:t>
            </a:r>
            <a:r>
              <a:rPr lang="en-US" baseline="30000" dirty="0" smtClean="0"/>
              <a:t>st</a:t>
            </a:r>
            <a:r>
              <a:rPr lang="en-US" dirty="0" smtClean="0"/>
              <a:t> </a:t>
            </a:r>
            <a:r>
              <a:rPr lang="en-US" dirty="0" err="1" smtClean="0"/>
              <a:t>radiosonde</a:t>
            </a:r>
            <a:r>
              <a:rPr lang="en-US" dirty="0" smtClean="0"/>
              <a:t> launched Jan. 9</a:t>
            </a:r>
            <a:r>
              <a:rPr lang="en-US" baseline="30000" dirty="0" smtClean="0"/>
              <a:t>th</a:t>
            </a:r>
            <a:r>
              <a:rPr lang="en-US" dirty="0" smtClean="0"/>
              <a:t>.</a:t>
            </a:r>
          </a:p>
          <a:p>
            <a:r>
              <a:rPr lang="en-US" dirty="0" smtClean="0"/>
              <a:t>As of Jan. 15, 23 RS-92’s and 5 O3 </a:t>
            </a:r>
            <a:r>
              <a:rPr lang="en-US" dirty="0" err="1" smtClean="0"/>
              <a:t>sondes</a:t>
            </a:r>
            <a:r>
              <a:rPr lang="en-US" dirty="0" smtClean="0"/>
              <a:t> have been launched</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62</a:t>
            </a:fld>
            <a:endParaRPr lang="en-US" dirty="0"/>
          </a:p>
        </p:txBody>
      </p:sp>
      <p:sp>
        <p:nvSpPr>
          <p:cNvPr id="6" name="TextBox 5"/>
          <p:cNvSpPr txBox="1"/>
          <p:nvPr/>
        </p:nvSpPr>
        <p:spPr>
          <a:xfrm>
            <a:off x="4618299" y="1371600"/>
            <a:ext cx="4068501" cy="2308324"/>
          </a:xfrm>
          <a:prstGeom prst="rect">
            <a:avLst/>
          </a:prstGeom>
          <a:noFill/>
        </p:spPr>
        <p:txBody>
          <a:bodyPr wrap="square" rtlCol="0">
            <a:spAutoFit/>
          </a:bodyPr>
          <a:lstStyle/>
          <a:p>
            <a:r>
              <a:rPr lang="en-US" dirty="0" smtClean="0"/>
              <a:t>AEROSE provides unique measurements in under-sampled region</a:t>
            </a:r>
          </a:p>
          <a:p>
            <a:pPr marL="342900" indent="-342900">
              <a:buFont typeface="Arial" pitchFamily="34" charset="0"/>
              <a:buChar char="•"/>
            </a:pPr>
            <a:r>
              <a:rPr lang="en-US" dirty="0" smtClean="0"/>
              <a:t>Allows assessment of impacts due to dust and smoke.</a:t>
            </a:r>
          </a:p>
          <a:p>
            <a:pPr marL="342900" indent="-342900">
              <a:buFont typeface="Arial" pitchFamily="34" charset="0"/>
              <a:buChar char="•"/>
            </a:pPr>
            <a:r>
              <a:rPr lang="en-US" dirty="0" smtClean="0"/>
              <a:t>These </a:t>
            </a:r>
            <a:r>
              <a:rPr lang="en-US" dirty="0" err="1" smtClean="0"/>
              <a:t>sondes</a:t>
            </a:r>
            <a:r>
              <a:rPr lang="en-US" dirty="0" smtClean="0"/>
              <a:t> and “site” statistics never entered NWP analysis</a:t>
            </a:r>
          </a:p>
          <a:p>
            <a:pPr marL="800100" lvl="1" indent="-342900">
              <a:buFont typeface="Arial" pitchFamily="34" charset="0"/>
              <a:buChar char="•"/>
            </a:pPr>
            <a:r>
              <a:rPr lang="en-US" dirty="0" smtClean="0"/>
              <a:t>Allows unique assessment of ECMWF/GFS errors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128" y="15498"/>
            <a:ext cx="6950990" cy="822960"/>
          </a:xfrm>
        </p:spPr>
        <p:txBody>
          <a:bodyPr>
            <a:normAutofit fontScale="90000"/>
          </a:bodyPr>
          <a:lstStyle/>
          <a:p>
            <a:r>
              <a:rPr lang="en-US" dirty="0" smtClean="0"/>
              <a:t>Provisional Maturity Justification (35/35)</a:t>
            </a:r>
            <a:br>
              <a:rPr lang="en-US" dirty="0" smtClean="0"/>
            </a:br>
            <a:r>
              <a:rPr lang="en-US" dirty="0" smtClean="0"/>
              <a:t>Ozone: OMPS </a:t>
            </a:r>
            <a:r>
              <a:rPr lang="en-US" dirty="0" err="1" smtClean="0"/>
              <a:t>vs</a:t>
            </a:r>
            <a:r>
              <a:rPr lang="en-US" dirty="0" smtClean="0"/>
              <a:t> CrIMSS-EDR</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63</a:t>
            </a:fld>
            <a:endParaRPr lang="en-US"/>
          </a:p>
        </p:txBody>
      </p:sp>
      <p:pic>
        <p:nvPicPr>
          <p:cNvPr id="1026" name="Picture 2" descr="C:\temp\my_talk\121111_omp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5415" y="2536153"/>
            <a:ext cx="3375026" cy="22431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temp\my_talk\121111crims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92475" y="2532873"/>
            <a:ext cx="3405188" cy="22526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55363" y="1146885"/>
            <a:ext cx="2851688" cy="954107"/>
          </a:xfrm>
          <a:prstGeom prst="rect">
            <a:avLst/>
          </a:prstGeom>
          <a:noFill/>
        </p:spPr>
        <p:txBody>
          <a:bodyPr wrap="square" rtlCol="0">
            <a:spAutoFit/>
          </a:bodyPr>
          <a:lstStyle/>
          <a:p>
            <a:r>
              <a:rPr lang="en-US" sz="2800" dirty="0" smtClean="0"/>
              <a:t>OMPS nadir mapper beta EDR</a:t>
            </a:r>
            <a:endParaRPr lang="en-US" sz="2800" dirty="0"/>
          </a:p>
        </p:txBody>
      </p:sp>
      <p:sp>
        <p:nvSpPr>
          <p:cNvPr id="8" name="TextBox 7"/>
          <p:cNvSpPr txBox="1"/>
          <p:nvPr/>
        </p:nvSpPr>
        <p:spPr>
          <a:xfrm>
            <a:off x="4974771" y="1671237"/>
            <a:ext cx="3222892" cy="523220"/>
          </a:xfrm>
          <a:prstGeom prst="rect">
            <a:avLst/>
          </a:prstGeom>
          <a:noFill/>
        </p:spPr>
        <p:txBody>
          <a:bodyPr wrap="square" rtlCol="0">
            <a:spAutoFit/>
          </a:bodyPr>
          <a:lstStyle/>
          <a:p>
            <a:r>
              <a:rPr lang="en-US" sz="2800" dirty="0" smtClean="0"/>
              <a:t>CrIMSS Mx6.4 O3-IP</a:t>
            </a:r>
            <a:endParaRPr lang="en-US" sz="2800" dirty="0"/>
          </a:p>
        </p:txBody>
      </p:sp>
      <p:sp>
        <p:nvSpPr>
          <p:cNvPr id="6" name="TextBox 5"/>
          <p:cNvSpPr txBox="1"/>
          <p:nvPr/>
        </p:nvSpPr>
        <p:spPr>
          <a:xfrm>
            <a:off x="1015128" y="5315919"/>
            <a:ext cx="6996559" cy="923330"/>
          </a:xfrm>
          <a:prstGeom prst="rect">
            <a:avLst/>
          </a:prstGeom>
          <a:noFill/>
        </p:spPr>
        <p:txBody>
          <a:bodyPr wrap="square" rtlCol="0">
            <a:spAutoFit/>
          </a:bodyPr>
          <a:lstStyle/>
          <a:p>
            <a:r>
              <a:rPr lang="en-US" dirty="0" smtClean="0"/>
              <a:t>Total column ozone (integral of </a:t>
            </a:r>
            <a:r>
              <a:rPr lang="en-US" dirty="0" err="1" smtClean="0"/>
              <a:t>CrIMSS</a:t>
            </a:r>
            <a:r>
              <a:rPr lang="en-US" dirty="0" smtClean="0"/>
              <a:t> ozone IP profile)</a:t>
            </a:r>
          </a:p>
          <a:p>
            <a:r>
              <a:rPr lang="en-US" dirty="0" smtClean="0"/>
              <a:t>Quick Look slides and analysis by OMPS team</a:t>
            </a:r>
          </a:p>
          <a:p>
            <a:r>
              <a:rPr lang="en-US" dirty="0" smtClean="0"/>
              <a:t>Slides courtesy of  OMPS team (P.I. Larry Flynn, </a:t>
            </a:r>
            <a:r>
              <a:rPr lang="en-US" dirty="0" err="1" smtClean="0"/>
              <a:t>Jianguo</a:t>
            </a:r>
            <a:r>
              <a:rPr lang="en-US" dirty="0" smtClean="0"/>
              <a:t> </a:t>
            </a:r>
            <a:r>
              <a:rPr lang="en-US" dirty="0" err="1" smtClean="0"/>
              <a:t>Niu</a:t>
            </a:r>
            <a:r>
              <a:rPr lang="en-US" dirty="0" smtClean="0"/>
              <a:t>, Eric Beach)</a:t>
            </a:r>
            <a:endParaRPr lang="en-US" dirty="0"/>
          </a:p>
        </p:txBody>
      </p:sp>
    </p:spTree>
    <p:extLst>
      <p:ext uri="{BB962C8B-B14F-4D97-AF65-F5344CB8AC3E}">
        <p14:creationId xmlns:p14="http://schemas.microsoft.com/office/powerpoint/2010/main" xmlns="" val="82540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72" y="-10886"/>
            <a:ext cx="6096000" cy="957943"/>
          </a:xfrm>
        </p:spPr>
        <p:txBody>
          <a:bodyPr>
            <a:normAutofit fontScale="90000"/>
          </a:bodyPr>
          <a:lstStyle/>
          <a:p>
            <a:r>
              <a:rPr lang="en-US" dirty="0" smtClean="0"/>
              <a:t>Known Issues with the Provisional CrIMSS EDR (1/3): General Issues</a:t>
            </a:r>
            <a:endParaRPr lang="en-US" sz="2700" dirty="0"/>
          </a:p>
        </p:txBody>
      </p:sp>
      <p:sp>
        <p:nvSpPr>
          <p:cNvPr id="3" name="Content Placeholder 2"/>
          <p:cNvSpPr>
            <a:spLocks noGrp="1"/>
          </p:cNvSpPr>
          <p:nvPr>
            <p:ph idx="1"/>
          </p:nvPr>
        </p:nvSpPr>
        <p:spPr/>
        <p:txBody>
          <a:bodyPr>
            <a:normAutofit fontScale="92500" lnSpcReduction="10000"/>
          </a:bodyPr>
          <a:lstStyle/>
          <a:p>
            <a:r>
              <a:rPr lang="en-US" dirty="0" smtClean="0"/>
              <a:t>Known problem with surface pressure exceeding reasonable values (DR4923)</a:t>
            </a:r>
          </a:p>
          <a:p>
            <a:pPr lvl="1"/>
            <a:r>
              <a:rPr lang="en-US" dirty="0" smtClean="0"/>
              <a:t>Has negligible impact on product performance.</a:t>
            </a:r>
          </a:p>
          <a:p>
            <a:r>
              <a:rPr lang="en-US" dirty="0" smtClean="0"/>
              <a:t>Amplification factor value in EDR file has incorrect value for ATMS-only retrievals.</a:t>
            </a:r>
          </a:p>
          <a:p>
            <a:pPr lvl="1"/>
            <a:r>
              <a:rPr lang="en-US" dirty="0" smtClean="0"/>
              <a:t>Can be screened out using QC flags</a:t>
            </a:r>
          </a:p>
          <a:p>
            <a:r>
              <a:rPr lang="en-US" dirty="0" smtClean="0"/>
              <a:t>Earth scenes during maneuvers should be marked invalid</a:t>
            </a:r>
          </a:p>
          <a:p>
            <a:pPr lvl="1"/>
            <a:r>
              <a:rPr lang="en-US" dirty="0" smtClean="0"/>
              <a:t>If satellite is not in nadir configuration, but is still viewing Earth scene the LUTs for local angle correction are invalid and will cause subtle errors.</a:t>
            </a:r>
          </a:p>
          <a:p>
            <a:r>
              <a:rPr lang="en-US" dirty="0" smtClean="0"/>
              <a:t>AVMP super-saturation test sometimes causes unrealistic structure in UTH profiles.</a:t>
            </a:r>
          </a:p>
          <a:p>
            <a:pPr lvl="1"/>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116" y="32658"/>
            <a:ext cx="6096000" cy="822960"/>
          </a:xfrm>
        </p:spPr>
        <p:txBody>
          <a:bodyPr>
            <a:normAutofit fontScale="90000"/>
          </a:bodyPr>
          <a:lstStyle/>
          <a:p>
            <a:r>
              <a:rPr lang="en-US" dirty="0" smtClean="0"/>
              <a:t>Known Issues with the Provisional CrIMSS EDR (2/3): </a:t>
            </a:r>
            <a:r>
              <a:rPr lang="en-US" dirty="0" err="1" smtClean="0"/>
              <a:t>Precip</a:t>
            </a:r>
            <a:r>
              <a:rPr lang="en-US" dirty="0" smtClean="0"/>
              <a:t> Flag</a:t>
            </a:r>
            <a:endParaRPr lang="en-US" sz="3100" dirty="0"/>
          </a:p>
        </p:txBody>
      </p:sp>
      <p:sp>
        <p:nvSpPr>
          <p:cNvPr id="3" name="Content Placeholder 2"/>
          <p:cNvSpPr>
            <a:spLocks noGrp="1"/>
          </p:cNvSpPr>
          <p:nvPr>
            <p:ph idx="1"/>
          </p:nvPr>
        </p:nvSpPr>
        <p:spPr>
          <a:xfrm>
            <a:off x="457200" y="1371600"/>
            <a:ext cx="8229600" cy="4984750"/>
          </a:xfrm>
        </p:spPr>
        <p:txBody>
          <a:bodyPr>
            <a:normAutofit fontScale="92500" lnSpcReduction="20000"/>
          </a:bodyPr>
          <a:lstStyle/>
          <a:p>
            <a:r>
              <a:rPr lang="en-US" dirty="0" smtClean="0"/>
              <a:t>Precipitation flag is sub-optimal (DR4068 and 4069)</a:t>
            </a:r>
          </a:p>
          <a:p>
            <a:pPr lvl="1"/>
            <a:r>
              <a:rPr lang="en-US" dirty="0" smtClean="0"/>
              <a:t>Precipitation flag is needed for excluding cases from the performance statistics.</a:t>
            </a:r>
          </a:p>
          <a:p>
            <a:pPr lvl="1"/>
            <a:r>
              <a:rPr lang="en-US" dirty="0" smtClean="0"/>
              <a:t>Current flag is using out of date algorithm (1998) and incorrect coefficients (AMSU coefficients used)</a:t>
            </a:r>
          </a:p>
          <a:p>
            <a:pPr lvl="2"/>
            <a:r>
              <a:rPr lang="en-US" dirty="0" smtClean="0"/>
              <a:t>Has a high failure rate (both false positives and negatives).</a:t>
            </a:r>
          </a:p>
          <a:p>
            <a:pPr lvl="2"/>
            <a:r>
              <a:rPr lang="en-US" dirty="0" smtClean="0"/>
              <a:t>Does not impact quality of CrIMSS EDR directly.</a:t>
            </a:r>
          </a:p>
          <a:p>
            <a:pPr lvl="3"/>
            <a:r>
              <a:rPr lang="en-US" dirty="0" smtClean="0"/>
              <a:t>Flag is unreliable.</a:t>
            </a:r>
          </a:p>
          <a:p>
            <a:pPr lvl="3"/>
            <a:r>
              <a:rPr lang="en-US" dirty="0" smtClean="0"/>
              <a:t>Mostly affects performance assessment</a:t>
            </a:r>
          </a:p>
          <a:p>
            <a:pPr lvl="4"/>
            <a:r>
              <a:rPr lang="en-US" dirty="0" smtClean="0"/>
              <a:t>Bad cases can be included with false negative, making statistics worse</a:t>
            </a:r>
          </a:p>
          <a:p>
            <a:pPr lvl="4"/>
            <a:r>
              <a:rPr lang="en-US" dirty="0" smtClean="0"/>
              <a:t>Good cases can be excluded, making yield appear lower than it is.</a:t>
            </a:r>
          </a:p>
          <a:p>
            <a:pPr lvl="1"/>
            <a:r>
              <a:rPr lang="en-US" dirty="0" smtClean="0"/>
              <a:t>New algorithm is being tested now (with 6 months of rain estimates) and being compared with </a:t>
            </a:r>
            <a:r>
              <a:rPr lang="en-US" dirty="0" err="1" smtClean="0"/>
              <a:t>MiRS</a:t>
            </a:r>
            <a:r>
              <a:rPr lang="en-US" dirty="0" smtClean="0"/>
              <a:t> products over CONUS.</a:t>
            </a:r>
          </a:p>
          <a:p>
            <a:pPr lvl="2"/>
            <a:r>
              <a:rPr lang="en-US" dirty="0" smtClean="0"/>
              <a:t>Current approach converts ATMS into AMSU-like channels.</a:t>
            </a:r>
          </a:p>
          <a:p>
            <a:pPr lvl="2"/>
            <a:r>
              <a:rPr lang="en-US" dirty="0" smtClean="0"/>
              <a:t>New code and coefficient’s will be installed into the off-line code  in April-May 2013.</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370" y="32658"/>
            <a:ext cx="6096000" cy="822960"/>
          </a:xfrm>
        </p:spPr>
        <p:txBody>
          <a:bodyPr>
            <a:normAutofit fontScale="90000"/>
          </a:bodyPr>
          <a:lstStyle/>
          <a:p>
            <a:r>
              <a:rPr lang="en-US" dirty="0" smtClean="0"/>
              <a:t>Known Issues with the Provisional CrIMSS EDR (3/3): </a:t>
            </a:r>
            <a:r>
              <a:rPr lang="en-US" dirty="0" err="1" smtClean="0"/>
              <a:t>Precip</a:t>
            </a:r>
            <a:r>
              <a:rPr lang="en-US" dirty="0" smtClean="0"/>
              <a:t> Flag</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66</a:t>
            </a:fld>
            <a:endParaRPr lang="en-US" dirty="0"/>
          </a:p>
        </p:txBody>
      </p:sp>
      <p:pic>
        <p:nvPicPr>
          <p:cNvPr id="5" name="Picture 3"/>
          <p:cNvPicPr>
            <a:picLocks noChangeAspect="1" noChangeArrowheads="1"/>
          </p:cNvPicPr>
          <p:nvPr/>
        </p:nvPicPr>
        <p:blipFill>
          <a:blip r:embed="rId2"/>
          <a:srcRect/>
          <a:stretch>
            <a:fillRect/>
          </a:stretch>
        </p:blipFill>
        <p:spPr bwMode="auto">
          <a:xfrm>
            <a:off x="4605650" y="1113373"/>
            <a:ext cx="3657600" cy="2743200"/>
          </a:xfrm>
          <a:prstGeom prst="rect">
            <a:avLst/>
          </a:prstGeom>
          <a:noFill/>
          <a:ln w="9525">
            <a:noFill/>
            <a:round/>
            <a:headEnd/>
            <a:tailEnd/>
          </a:ln>
          <a:effectLst/>
        </p:spPr>
      </p:pic>
      <p:pic>
        <p:nvPicPr>
          <p:cNvPr id="6" name="Picture 2"/>
          <p:cNvPicPr>
            <a:picLocks noChangeAspect="1" noChangeArrowheads="1"/>
          </p:cNvPicPr>
          <p:nvPr/>
        </p:nvPicPr>
        <p:blipFill>
          <a:blip r:embed="rId3"/>
          <a:srcRect/>
          <a:stretch>
            <a:fillRect/>
          </a:stretch>
        </p:blipFill>
        <p:spPr bwMode="auto">
          <a:xfrm>
            <a:off x="4617775" y="3785323"/>
            <a:ext cx="3657600" cy="2743200"/>
          </a:xfrm>
          <a:prstGeom prst="rect">
            <a:avLst/>
          </a:prstGeom>
          <a:noFill/>
          <a:ln w="9525">
            <a:noFill/>
            <a:round/>
            <a:headEnd/>
            <a:tailEnd/>
          </a:ln>
          <a:effectLst/>
        </p:spPr>
      </p:pic>
      <p:pic>
        <p:nvPicPr>
          <p:cNvPr id="8" name="Picture 3"/>
          <p:cNvPicPr>
            <a:picLocks noChangeAspect="1" noChangeArrowheads="1"/>
          </p:cNvPicPr>
          <p:nvPr/>
        </p:nvPicPr>
        <p:blipFill>
          <a:blip r:embed="rId4"/>
          <a:srcRect/>
          <a:stretch>
            <a:fillRect/>
          </a:stretch>
        </p:blipFill>
        <p:spPr bwMode="auto">
          <a:xfrm>
            <a:off x="768588" y="1113363"/>
            <a:ext cx="3657600" cy="2743200"/>
          </a:xfrm>
          <a:prstGeom prst="rect">
            <a:avLst/>
          </a:prstGeom>
          <a:noFill/>
          <a:ln w="9525">
            <a:noFill/>
            <a:round/>
            <a:headEnd/>
            <a:tailEnd/>
          </a:ln>
          <a:effectLst/>
        </p:spPr>
      </p:pic>
      <p:pic>
        <p:nvPicPr>
          <p:cNvPr id="9" name="Picture 2"/>
          <p:cNvPicPr>
            <a:picLocks noChangeAspect="1" noChangeArrowheads="1"/>
          </p:cNvPicPr>
          <p:nvPr/>
        </p:nvPicPr>
        <p:blipFill>
          <a:blip r:embed="rId5"/>
          <a:srcRect/>
          <a:stretch>
            <a:fillRect/>
          </a:stretch>
        </p:blipFill>
        <p:spPr bwMode="auto">
          <a:xfrm>
            <a:off x="793915" y="3797198"/>
            <a:ext cx="3657600" cy="2743200"/>
          </a:xfrm>
          <a:prstGeom prst="rect">
            <a:avLst/>
          </a:prstGeom>
          <a:noFill/>
          <a:ln w="9525">
            <a:noFill/>
            <a:round/>
            <a:headEnd/>
            <a:tailEnd/>
          </a:ln>
          <a:effectLst/>
        </p:spPr>
      </p:pic>
      <p:sp>
        <p:nvSpPr>
          <p:cNvPr id="10" name="TextBox 9"/>
          <p:cNvSpPr txBox="1"/>
          <p:nvPr/>
        </p:nvSpPr>
        <p:spPr>
          <a:xfrm>
            <a:off x="8063345" y="2018805"/>
            <a:ext cx="866899" cy="369332"/>
          </a:xfrm>
          <a:prstGeom prst="rect">
            <a:avLst/>
          </a:prstGeom>
          <a:noFill/>
        </p:spPr>
        <p:txBody>
          <a:bodyPr wrap="square" rtlCol="0">
            <a:spAutoFit/>
          </a:bodyPr>
          <a:lstStyle/>
          <a:p>
            <a:r>
              <a:rPr lang="en-US" dirty="0" smtClean="0"/>
              <a:t>MSPPS</a:t>
            </a:r>
            <a:endParaRPr lang="en-US" dirty="0"/>
          </a:p>
        </p:txBody>
      </p:sp>
      <p:sp>
        <p:nvSpPr>
          <p:cNvPr id="11" name="TextBox 10"/>
          <p:cNvSpPr txBox="1"/>
          <p:nvPr/>
        </p:nvSpPr>
        <p:spPr>
          <a:xfrm>
            <a:off x="8063345" y="4572000"/>
            <a:ext cx="866899" cy="923330"/>
          </a:xfrm>
          <a:prstGeom prst="rect">
            <a:avLst/>
          </a:prstGeom>
          <a:noFill/>
        </p:spPr>
        <p:txBody>
          <a:bodyPr wrap="square" rtlCol="0">
            <a:spAutoFit/>
          </a:bodyPr>
          <a:lstStyle/>
          <a:p>
            <a:pPr algn="ctr"/>
            <a:r>
              <a:rPr lang="en-US" dirty="0" smtClean="0"/>
              <a:t>Mx5.3 CrIMSS EDR</a:t>
            </a:r>
            <a:endParaRPr lang="en-US" dirty="0"/>
          </a:p>
        </p:txBody>
      </p:sp>
      <p:sp>
        <p:nvSpPr>
          <p:cNvPr id="12" name="TextBox 11"/>
          <p:cNvSpPr txBox="1"/>
          <p:nvPr/>
        </p:nvSpPr>
        <p:spPr>
          <a:xfrm>
            <a:off x="1496291" y="923363"/>
            <a:ext cx="2244436" cy="369332"/>
          </a:xfrm>
          <a:prstGeom prst="rect">
            <a:avLst/>
          </a:prstGeom>
          <a:noFill/>
        </p:spPr>
        <p:txBody>
          <a:bodyPr wrap="square" rtlCol="0">
            <a:spAutoFit/>
          </a:bodyPr>
          <a:lstStyle/>
          <a:p>
            <a:pPr algn="ctr"/>
            <a:r>
              <a:rPr lang="en-US" dirty="0" smtClean="0"/>
              <a:t>Ascending Orbit</a:t>
            </a:r>
            <a:endParaRPr lang="en-US" dirty="0"/>
          </a:p>
        </p:txBody>
      </p:sp>
      <p:sp>
        <p:nvSpPr>
          <p:cNvPr id="13" name="TextBox 12"/>
          <p:cNvSpPr txBox="1"/>
          <p:nvPr/>
        </p:nvSpPr>
        <p:spPr>
          <a:xfrm>
            <a:off x="5234941" y="933263"/>
            <a:ext cx="2244436" cy="369332"/>
          </a:xfrm>
          <a:prstGeom prst="rect">
            <a:avLst/>
          </a:prstGeom>
          <a:noFill/>
        </p:spPr>
        <p:txBody>
          <a:bodyPr wrap="square" rtlCol="0">
            <a:spAutoFit/>
          </a:bodyPr>
          <a:lstStyle/>
          <a:p>
            <a:pPr algn="ctr"/>
            <a:r>
              <a:rPr lang="en-US" dirty="0" smtClean="0"/>
              <a:t>Descending Orbit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Additional Supporting Documentation (1/2)</a:t>
            </a:r>
            <a:br>
              <a:rPr lang="en-US" sz="2800" dirty="0" smtClean="0"/>
            </a:br>
            <a:r>
              <a:rPr lang="en-US" sz="2200" dirty="0" smtClean="0"/>
              <a:t>Presentations at the 93</a:t>
            </a:r>
            <a:r>
              <a:rPr lang="en-US" sz="2200" baseline="30000" dirty="0" smtClean="0"/>
              <a:t>rd</a:t>
            </a:r>
            <a:r>
              <a:rPr lang="en-US" sz="2200" dirty="0" smtClean="0"/>
              <a:t> Annual AMS Meeting (Jan. 6-10, 2013)</a:t>
            </a:r>
            <a:endParaRPr lang="en-US" sz="2200" dirty="0"/>
          </a:p>
        </p:txBody>
      </p:sp>
      <p:sp>
        <p:nvSpPr>
          <p:cNvPr id="3" name="Content Placeholder 2"/>
          <p:cNvSpPr>
            <a:spLocks noGrp="1"/>
          </p:cNvSpPr>
          <p:nvPr>
            <p:ph idx="1"/>
          </p:nvPr>
        </p:nvSpPr>
        <p:spPr/>
        <p:txBody>
          <a:bodyPr>
            <a:normAutofit fontScale="47500" lnSpcReduction="20000"/>
          </a:bodyPr>
          <a:lstStyle/>
          <a:p>
            <a:r>
              <a:rPr lang="en-US" sz="3300" dirty="0" err="1" smtClean="0"/>
              <a:t>Murty</a:t>
            </a:r>
            <a:r>
              <a:rPr lang="en-US" sz="3300" dirty="0" smtClean="0"/>
              <a:t> </a:t>
            </a:r>
            <a:r>
              <a:rPr lang="en-US" sz="3300" dirty="0" err="1" smtClean="0"/>
              <a:t>Divakarla</a:t>
            </a:r>
            <a:r>
              <a:rPr lang="en-US" sz="3300" dirty="0" smtClean="0"/>
              <a:t>, STAR, “Evaluation of </a:t>
            </a:r>
            <a:r>
              <a:rPr lang="en-US" sz="3300" dirty="0" err="1" smtClean="0"/>
              <a:t>CrIS</a:t>
            </a:r>
            <a:r>
              <a:rPr lang="en-US" sz="3300" dirty="0" smtClean="0"/>
              <a:t>/ATMS Proxy Data Generation Algorithms with Observed Radiances and Retrieval Products”</a:t>
            </a:r>
          </a:p>
          <a:p>
            <a:r>
              <a:rPr lang="en-US" sz="3300" dirty="0" err="1" smtClean="0"/>
              <a:t>Murty</a:t>
            </a:r>
            <a:r>
              <a:rPr lang="en-US" sz="3300" dirty="0" smtClean="0"/>
              <a:t> </a:t>
            </a:r>
            <a:r>
              <a:rPr lang="en-US" sz="3300" dirty="0" err="1" smtClean="0"/>
              <a:t>Divakarla</a:t>
            </a:r>
            <a:r>
              <a:rPr lang="en-US" sz="3300" dirty="0" smtClean="0"/>
              <a:t>, STAR, “Provisional Maturity Assessment of Cross Track Infrared Sounder (</a:t>
            </a:r>
            <a:r>
              <a:rPr lang="en-US" sz="3300" dirty="0" err="1" smtClean="0"/>
              <a:t>CrIS</a:t>
            </a:r>
            <a:r>
              <a:rPr lang="en-US" sz="3300" dirty="0" smtClean="0"/>
              <a:t>) Temperature and Moisture Profile Products “</a:t>
            </a:r>
          </a:p>
          <a:p>
            <a:r>
              <a:rPr lang="en-US" sz="3300" dirty="0" smtClean="0"/>
              <a:t>Poster: Tony </a:t>
            </a:r>
            <a:r>
              <a:rPr lang="en-US" sz="3300" dirty="0" err="1" smtClean="0"/>
              <a:t>Reale</a:t>
            </a:r>
            <a:r>
              <a:rPr lang="en-US" sz="3300" dirty="0" smtClean="0"/>
              <a:t>, STAR, “Validation of pending </a:t>
            </a:r>
            <a:r>
              <a:rPr lang="en-US" sz="3300" dirty="0" err="1" smtClean="0"/>
              <a:t>Suomi</a:t>
            </a:r>
            <a:r>
              <a:rPr lang="en-US" sz="3300" dirty="0" smtClean="0"/>
              <a:t>-NPP Operational Sounding Retrievals Using Global </a:t>
            </a:r>
            <a:r>
              <a:rPr lang="en-US" sz="3300" dirty="0" err="1" smtClean="0"/>
              <a:t>Radiosondes</a:t>
            </a:r>
            <a:r>
              <a:rPr lang="en-US" sz="3300" dirty="0" smtClean="0"/>
              <a:t> and Future Plans”</a:t>
            </a:r>
          </a:p>
          <a:p>
            <a:r>
              <a:rPr lang="en-US" sz="3300" dirty="0" smtClean="0"/>
              <a:t>Poster: </a:t>
            </a:r>
            <a:r>
              <a:rPr lang="en-US" sz="3300" dirty="0" err="1" smtClean="0"/>
              <a:t>Xu</a:t>
            </a:r>
            <a:r>
              <a:rPr lang="en-US" sz="3300" dirty="0" smtClean="0"/>
              <a:t> Liu, NASA/</a:t>
            </a:r>
            <a:r>
              <a:rPr lang="en-US" sz="3300" dirty="0" err="1" smtClean="0"/>
              <a:t>LaRC</a:t>
            </a:r>
            <a:r>
              <a:rPr lang="en-US" sz="3300" dirty="0" smtClean="0"/>
              <a:t>, “Atmospheric Temperature and Moisture Profiles Retrieved from </a:t>
            </a:r>
            <a:r>
              <a:rPr lang="en-US" sz="3300" dirty="0" err="1" smtClean="0"/>
              <a:t>Suomi</a:t>
            </a:r>
            <a:r>
              <a:rPr lang="en-US" sz="3300" dirty="0" smtClean="0"/>
              <a:t> NPP CrIMSS Data”</a:t>
            </a:r>
          </a:p>
          <a:p>
            <a:r>
              <a:rPr lang="en-US" sz="3300" dirty="0" smtClean="0"/>
              <a:t>Poster: Susan </a:t>
            </a:r>
            <a:r>
              <a:rPr lang="en-US" sz="3300" dirty="0" err="1" smtClean="0"/>
              <a:t>Kizer</a:t>
            </a:r>
            <a:r>
              <a:rPr lang="en-US" sz="3300" dirty="0" smtClean="0"/>
              <a:t>, NASA/</a:t>
            </a:r>
            <a:r>
              <a:rPr lang="en-US" sz="3300" dirty="0" err="1" smtClean="0"/>
              <a:t>LaRC</a:t>
            </a:r>
            <a:r>
              <a:rPr lang="en-US" sz="3300" dirty="0" smtClean="0"/>
              <a:t>, “</a:t>
            </a:r>
            <a:r>
              <a:rPr lang="en-US" sz="3300" dirty="0" err="1" smtClean="0"/>
              <a:t>Suomi</a:t>
            </a:r>
            <a:r>
              <a:rPr lang="en-US" sz="3300" dirty="0" smtClean="0"/>
              <a:t> NPP CrIMSS EDR Operational Code Porting and Algorithm Validation”</a:t>
            </a:r>
          </a:p>
          <a:p>
            <a:r>
              <a:rPr lang="en-US" sz="3300" dirty="0" smtClean="0"/>
              <a:t>Poster: Mike Wilson, STAR, “A Global Perspective of the Current and Future CrIMSS EDR Algorithm”</a:t>
            </a:r>
          </a:p>
          <a:p>
            <a:r>
              <a:rPr lang="en-US" sz="3300" dirty="0" smtClean="0"/>
              <a:t>Poster: </a:t>
            </a:r>
            <a:r>
              <a:rPr lang="en-US" sz="3300" dirty="0" err="1" smtClean="0"/>
              <a:t>Changyi</a:t>
            </a:r>
            <a:r>
              <a:rPr lang="en-US" sz="3300" dirty="0" smtClean="0"/>
              <a:t> Tan, STAR, “On Empirical Bias Corrections of the NPP CrIMSS OSS Forward Model “</a:t>
            </a:r>
          </a:p>
          <a:p>
            <a:r>
              <a:rPr lang="en-US" sz="3300" dirty="0" smtClean="0"/>
              <a:t>Poster: Ralph Ferraro, STAR, “Evaluation and Improvement of the NPP CrIMSS Rain Flag”</a:t>
            </a:r>
          </a:p>
          <a:p>
            <a:r>
              <a:rPr lang="en-US" sz="3300" dirty="0" err="1" smtClean="0"/>
              <a:t>Zhenglong</a:t>
            </a:r>
            <a:r>
              <a:rPr lang="en-US" sz="3300" dirty="0" smtClean="0"/>
              <a:t> Li, CIMSS, “NPP sounding validation and evaluation”</a:t>
            </a:r>
          </a:p>
          <a:p>
            <a:r>
              <a:rPr lang="en-US" sz="3300" dirty="0" err="1" smtClean="0">
                <a:effectLst>
                  <a:outerShdw blurRad="38100" dist="38100" dir="2700000" algn="tl">
                    <a:srgbClr val="DDDDDD"/>
                  </a:outerShdw>
                </a:effectLst>
                <a:latin typeface="Calibri" charset="0"/>
                <a:cs typeface="Times New Roman" charset="0"/>
                <a:sym typeface="Times New Roman" charset="0"/>
              </a:rPr>
              <a:t>Feltz</a:t>
            </a:r>
            <a:r>
              <a:rPr lang="en-US" sz="3300" dirty="0" smtClean="0">
                <a:effectLst>
                  <a:outerShdw blurRad="38100" dist="38100" dir="2700000" algn="tl">
                    <a:srgbClr val="DDDDDD"/>
                  </a:outerShdw>
                </a:effectLst>
                <a:latin typeface="Calibri" charset="0"/>
                <a:cs typeface="Times New Roman" charset="0"/>
                <a:sym typeface="Times New Roman" charset="0"/>
              </a:rPr>
              <a:t> and </a:t>
            </a:r>
            <a:r>
              <a:rPr lang="en-US" sz="3300" dirty="0" err="1" smtClean="0">
                <a:effectLst>
                  <a:outerShdw blurRad="38100" dist="38100" dir="2700000" algn="tl">
                    <a:srgbClr val="DDDDDD"/>
                  </a:outerShdw>
                </a:effectLst>
                <a:latin typeface="Calibri" charset="0"/>
                <a:cs typeface="Times New Roman" charset="0"/>
                <a:sym typeface="Times New Roman" charset="0"/>
              </a:rPr>
              <a:t>Knuteson</a:t>
            </a:r>
            <a:r>
              <a:rPr lang="en-US" sz="3300" dirty="0" smtClean="0">
                <a:effectLst>
                  <a:outerShdw blurRad="38100" dist="38100" dir="2700000" algn="tl">
                    <a:srgbClr val="DDDDDD"/>
                  </a:outerShdw>
                </a:effectLst>
                <a:latin typeface="Calibri" charset="0"/>
                <a:cs typeface="Times New Roman" charset="0"/>
                <a:sym typeface="Times New Roman" charset="0"/>
              </a:rPr>
              <a:t>, CIMSS, “Validation of Temperature Profile Environmental Data Records (EDRs) from the Cross-Track Infrared Microwave Sounding Suite (CrIMSS) Using COSMIC Dry Temperature Profiles”</a:t>
            </a:r>
            <a:endParaRPr lang="en-US" sz="3300" dirty="0" smtClean="0"/>
          </a:p>
          <a:p>
            <a:r>
              <a:rPr lang="en-US" sz="3300" dirty="0" smtClean="0"/>
              <a:t>Denise Hagan, NGAS, “Performance of the ATMS Intermediate Product Suite”</a:t>
            </a:r>
          </a:p>
          <a:p>
            <a:r>
              <a:rPr lang="en-US" sz="3300" dirty="0" smtClean="0"/>
              <a:t>Denise Hagan, NGAS, “</a:t>
            </a:r>
            <a:r>
              <a:rPr lang="en-US" sz="3300" dirty="0" smtClean="0">
                <a:cs typeface="Arial" pitchFamily="34" charset="0"/>
              </a:rPr>
              <a:t>CrIMSS Single FOV EDR Retrieval</a:t>
            </a:r>
            <a:r>
              <a:rPr lang="en-US" sz="3300" dirty="0" smtClean="0"/>
              <a:t>”</a:t>
            </a:r>
            <a:endParaRPr lang="en-US" sz="3300" dirty="0" smtClean="0">
              <a:cs typeface="Arial" pitchFamily="34" charset="0"/>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Additional Supporting Documentation (2/2)</a:t>
            </a:r>
            <a:br>
              <a:rPr lang="en-US" sz="2800" dirty="0" smtClean="0"/>
            </a:br>
            <a:r>
              <a:rPr lang="en-US" sz="2800" dirty="0" smtClean="0"/>
              <a:t>(Published papers related to CrIMSS EDR)</a:t>
            </a:r>
            <a:endParaRPr lang="en-US" sz="2800" dirty="0"/>
          </a:p>
        </p:txBody>
      </p:sp>
      <p:sp>
        <p:nvSpPr>
          <p:cNvPr id="3" name="Content Placeholder 2"/>
          <p:cNvSpPr>
            <a:spLocks noGrp="1"/>
          </p:cNvSpPr>
          <p:nvPr>
            <p:ph idx="1"/>
          </p:nvPr>
        </p:nvSpPr>
        <p:spPr>
          <a:xfrm>
            <a:off x="383460" y="822960"/>
            <a:ext cx="8229600" cy="5898515"/>
          </a:xfrm>
        </p:spPr>
        <p:txBody>
          <a:bodyPr>
            <a:normAutofit fontScale="62500" lnSpcReduction="20000"/>
          </a:bodyPr>
          <a:lstStyle/>
          <a:p>
            <a:pPr>
              <a:buNone/>
            </a:pPr>
            <a:endParaRPr lang="en-US" dirty="0" smtClean="0"/>
          </a:p>
          <a:p>
            <a:r>
              <a:rPr lang="en-US" dirty="0" err="1" smtClean="0"/>
              <a:t>Gambacorta</a:t>
            </a:r>
            <a:r>
              <a:rPr lang="en-US" dirty="0" smtClean="0"/>
              <a:t>, A. and C. Barnet 2012.  Methodology and information content of the NOAA NESDIS operational channel selection for the Cross-Track Infrared Sounder (</a:t>
            </a:r>
            <a:r>
              <a:rPr lang="en-US" dirty="0" err="1" smtClean="0"/>
              <a:t>CrIS</a:t>
            </a:r>
            <a:r>
              <a:rPr lang="en-US" dirty="0" smtClean="0"/>
              <a:t>).  IEEE TGARS, In-Press, June 2012</a:t>
            </a:r>
          </a:p>
          <a:p>
            <a:pPr lvl="1"/>
            <a:r>
              <a:rPr lang="en-US" dirty="0" smtClean="0"/>
              <a:t>Discusses methodology of selection of </a:t>
            </a:r>
            <a:r>
              <a:rPr lang="en-US" dirty="0" err="1" smtClean="0"/>
              <a:t>CrIS</a:t>
            </a:r>
            <a:r>
              <a:rPr lang="en-US" dirty="0" smtClean="0"/>
              <a:t> channels sent to NWP centers</a:t>
            </a:r>
          </a:p>
          <a:p>
            <a:pPr lvl="1"/>
            <a:r>
              <a:rPr lang="en-US" dirty="0" smtClean="0"/>
              <a:t>More details in published  NOAA Technical Report v.133</a:t>
            </a:r>
          </a:p>
          <a:p>
            <a:r>
              <a:rPr lang="en-US" dirty="0" err="1" smtClean="0"/>
              <a:t>Maddy</a:t>
            </a:r>
            <a:r>
              <a:rPr lang="en-US" dirty="0" smtClean="0"/>
              <a:t>, E.S., S. </a:t>
            </a:r>
            <a:r>
              <a:rPr lang="en-US" dirty="0" err="1" smtClean="0"/>
              <a:t>DeSouza</a:t>
            </a:r>
            <a:r>
              <a:rPr lang="en-US" dirty="0" smtClean="0"/>
              <a:t>-Machado, N.R. </a:t>
            </a:r>
            <a:r>
              <a:rPr lang="en-US" dirty="0" err="1" smtClean="0"/>
              <a:t>Nalli</a:t>
            </a:r>
            <a:r>
              <a:rPr lang="en-US" dirty="0" smtClean="0"/>
              <a:t>, C.D. Barnet, L.L. </a:t>
            </a:r>
            <a:r>
              <a:rPr lang="en-US" dirty="0" err="1" smtClean="0"/>
              <a:t>Strow</a:t>
            </a:r>
            <a:r>
              <a:rPr lang="en-US" dirty="0" smtClean="0"/>
              <a:t>,  W.W. Wolf, H. </a:t>
            </a:r>
            <a:r>
              <a:rPr lang="en-US" dirty="0" err="1" smtClean="0"/>
              <a:t>Xie</a:t>
            </a:r>
            <a:r>
              <a:rPr lang="en-US" dirty="0" smtClean="0"/>
              <a:t>, A. </a:t>
            </a:r>
            <a:r>
              <a:rPr lang="en-US" dirty="0" err="1" smtClean="0"/>
              <a:t>Gambacorta</a:t>
            </a:r>
            <a:r>
              <a:rPr lang="en-US" dirty="0" smtClean="0"/>
              <a:t>, T.S. King, E. Joseph, V. Morris, S.E.  Hannon and P. </a:t>
            </a:r>
            <a:r>
              <a:rPr lang="en-US" dirty="0" err="1" smtClean="0"/>
              <a:t>Schou</a:t>
            </a:r>
            <a:r>
              <a:rPr lang="en-US" dirty="0" smtClean="0"/>
              <a:t> 2012.  On the effect of dust aerosols on AIRS and  IASI operational level 2 products.  </a:t>
            </a:r>
            <a:r>
              <a:rPr lang="en-US" dirty="0" err="1" smtClean="0"/>
              <a:t>Geophys</a:t>
            </a:r>
            <a:r>
              <a:rPr lang="en-US" dirty="0" smtClean="0"/>
              <a:t>. Res. </a:t>
            </a:r>
            <a:r>
              <a:rPr lang="en-US" dirty="0" err="1" smtClean="0"/>
              <a:t>Lett</a:t>
            </a:r>
            <a:r>
              <a:rPr lang="en-US" dirty="0" smtClean="0"/>
              <a:t>. v.39 L10809 doi:10.1029/2012GL052070, 5 pgs. </a:t>
            </a:r>
          </a:p>
          <a:p>
            <a:pPr lvl="1"/>
            <a:r>
              <a:rPr lang="en-US" dirty="0" smtClean="0"/>
              <a:t>Direct result of analysis of AEROSE data</a:t>
            </a:r>
          </a:p>
          <a:p>
            <a:r>
              <a:rPr lang="en-US" dirty="0" err="1" smtClean="0"/>
              <a:t>Nalli</a:t>
            </a:r>
            <a:r>
              <a:rPr lang="en-US" dirty="0" smtClean="0"/>
              <a:t>, N.R., C.D. Barnet, E.S. </a:t>
            </a:r>
            <a:r>
              <a:rPr lang="en-US" dirty="0" err="1" smtClean="0"/>
              <a:t>Maddy</a:t>
            </a:r>
            <a:r>
              <a:rPr lang="en-US" dirty="0" smtClean="0"/>
              <a:t> and A. </a:t>
            </a:r>
            <a:r>
              <a:rPr lang="en-US" dirty="0" err="1" smtClean="0"/>
              <a:t>Gambacorta</a:t>
            </a:r>
            <a:r>
              <a:rPr lang="en-US" dirty="0" smtClean="0"/>
              <a:t> 2012.  On the  angular effect of residual clouds and aerosols in clear-sky infrared  window radiance observations: Sensitivity analyses.  J. </a:t>
            </a:r>
            <a:r>
              <a:rPr lang="en-US" dirty="0" err="1" smtClean="0"/>
              <a:t>Geophys</a:t>
            </a:r>
            <a:r>
              <a:rPr lang="en-US" dirty="0" smtClean="0"/>
              <a:t>. Res.  v.117 D12208 doi:10.1029/2012JD017667, 19 pgs. </a:t>
            </a:r>
          </a:p>
          <a:p>
            <a:pPr lvl="1"/>
            <a:r>
              <a:rPr lang="en-US" dirty="0" smtClean="0"/>
              <a:t>Direct result of analysis of AEROSE data</a:t>
            </a:r>
          </a:p>
          <a:p>
            <a:r>
              <a:rPr lang="en-US" dirty="0" err="1" smtClean="0"/>
              <a:t>Reale</a:t>
            </a:r>
            <a:r>
              <a:rPr lang="en-US" dirty="0" smtClean="0"/>
              <a:t>, T., B. Sun, F.H. Tilley and M. </a:t>
            </a:r>
            <a:r>
              <a:rPr lang="en-US" dirty="0" err="1" smtClean="0"/>
              <a:t>Pettey</a:t>
            </a:r>
            <a:r>
              <a:rPr lang="en-US" dirty="0" smtClean="0"/>
              <a:t> 2012.  The NOAA Products  Validation System (NPROVS).  J. Atmos. Oceanic Tech. v.29 p.629-645.</a:t>
            </a:r>
          </a:p>
          <a:p>
            <a:pPr lvl="1"/>
            <a:r>
              <a:rPr lang="en-US" dirty="0" smtClean="0"/>
              <a:t>Demonstration of the NOAA CrIMSS EDR validation  system</a:t>
            </a:r>
          </a:p>
          <a:p>
            <a:r>
              <a:rPr lang="en-US" dirty="0" err="1" smtClean="0"/>
              <a:t>Nalli</a:t>
            </a:r>
            <a:r>
              <a:rPr lang="en-US" dirty="0" smtClean="0"/>
              <a:t>, N., Joseph, E., Morris, V.R., </a:t>
            </a:r>
            <a:r>
              <a:rPr lang="en-US" u="sng" dirty="0" smtClean="0"/>
              <a:t>Barnet, C.D</a:t>
            </a:r>
            <a:r>
              <a:rPr lang="en-US" dirty="0" smtClean="0"/>
              <a:t>., Wolf, W.W., Wolfe, D., </a:t>
            </a:r>
            <a:r>
              <a:rPr lang="en-US" dirty="0" err="1" smtClean="0"/>
              <a:t>Minnett</a:t>
            </a:r>
            <a:r>
              <a:rPr lang="en-US" dirty="0" smtClean="0"/>
              <a:t>, P.J., </a:t>
            </a:r>
            <a:r>
              <a:rPr lang="en-US" dirty="0" err="1" smtClean="0"/>
              <a:t>Szczodrak</a:t>
            </a:r>
            <a:r>
              <a:rPr lang="en-US" dirty="0" smtClean="0"/>
              <a:t>, M., </a:t>
            </a:r>
            <a:r>
              <a:rPr lang="en-US" dirty="0" err="1" smtClean="0"/>
              <a:t>Izaquirre</a:t>
            </a:r>
            <a:r>
              <a:rPr lang="en-US" dirty="0" smtClean="0"/>
              <a:t>, M.A., Lumpkin, R., </a:t>
            </a:r>
            <a:r>
              <a:rPr lang="en-US" dirty="0" err="1" smtClean="0"/>
              <a:t>Xie</a:t>
            </a:r>
            <a:r>
              <a:rPr lang="en-US" dirty="0" smtClean="0"/>
              <a:t>, H, Smirnov, A., King, T.S., Wei, J. 2011. Multi-year observations of the tropical Atlantic atmosphere: Multidisciplinary applications of the NOAA Aerosols and Ocean Science Expeditions (AEROSE).  Bull. Amer. Meteor. Soc. v.92, p.765-789  doi:10.1175/2011BAMS52997.1 (June 2011 and was cover of that issue)</a:t>
            </a:r>
          </a:p>
        </p:txBody>
      </p:sp>
      <p:sp>
        <p:nvSpPr>
          <p:cNvPr id="4" name="Slide Number Placeholder 3"/>
          <p:cNvSpPr>
            <a:spLocks noGrp="1"/>
          </p:cNvSpPr>
          <p:nvPr>
            <p:ph type="sldNum" sz="quarter" idx="12"/>
          </p:nvPr>
        </p:nvSpPr>
        <p:spPr/>
        <p:txBody>
          <a:bodyPr/>
          <a:lstStyle/>
          <a:p>
            <a:fld id="{96E36F11-A39A-294D-A59D-6180D50ED29D}"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Provisional Justification Summary (1/2)</a:t>
            </a:r>
            <a:endParaRPr lang="en-US" dirty="0"/>
          </a:p>
        </p:txBody>
      </p:sp>
      <p:sp>
        <p:nvSpPr>
          <p:cNvPr id="8" name="Content Placeholder 7"/>
          <p:cNvSpPr>
            <a:spLocks noGrp="1"/>
          </p:cNvSpPr>
          <p:nvPr>
            <p:ph idx="1"/>
          </p:nvPr>
        </p:nvSpPr>
        <p:spPr>
          <a:xfrm>
            <a:off x="314700" y="1062850"/>
            <a:ext cx="8229600" cy="5492329"/>
          </a:xfrm>
        </p:spPr>
        <p:txBody>
          <a:bodyPr>
            <a:normAutofit fontScale="92500"/>
          </a:bodyPr>
          <a:lstStyle/>
          <a:p>
            <a:r>
              <a:rPr lang="en-US" dirty="0" smtClean="0"/>
              <a:t>Criteria: Product accuracy is determined for a broader (but still limited) set of conditions</a:t>
            </a:r>
          </a:p>
          <a:p>
            <a:pPr lvl="1"/>
            <a:r>
              <a:rPr lang="en-US" dirty="0" smtClean="0"/>
              <a:t>Majority of evaluation is based on 2 focus days using off-line code</a:t>
            </a:r>
          </a:p>
          <a:p>
            <a:pPr lvl="2"/>
            <a:r>
              <a:rPr lang="en-US" dirty="0" err="1" smtClean="0"/>
              <a:t>CrIS</a:t>
            </a:r>
            <a:r>
              <a:rPr lang="en-US" dirty="0" smtClean="0"/>
              <a:t> and ATMS SDRs were both at beta maturity</a:t>
            </a:r>
          </a:p>
          <a:p>
            <a:pPr lvl="2"/>
            <a:r>
              <a:rPr lang="en-US" dirty="0" smtClean="0"/>
              <a:t>Demonstration of improvements is based on understanding of code theoretical basis and architecture.</a:t>
            </a:r>
          </a:p>
          <a:p>
            <a:pPr lvl="1"/>
            <a:r>
              <a:rPr lang="en-US" dirty="0" smtClean="0"/>
              <a:t>Product has been enhanced: yield has increased substantially with significant improvement in performance</a:t>
            </a:r>
          </a:p>
          <a:p>
            <a:pPr marL="342900" lvl="1" indent="-342900">
              <a:buFont typeface="Arial" pitchFamily="34" charset="0"/>
              <a:buChar char="•"/>
            </a:pPr>
            <a:r>
              <a:rPr lang="en-US" sz="2800" dirty="0" smtClean="0"/>
              <a:t>Criteria: All DRs are identified and prioritized</a:t>
            </a:r>
            <a:endParaRPr lang="en-US" dirty="0" smtClean="0"/>
          </a:p>
          <a:p>
            <a:pPr lvl="1"/>
            <a:r>
              <a:rPr lang="en-US" dirty="0" smtClean="0"/>
              <a:t>Known bugs have been fixed</a:t>
            </a:r>
          </a:p>
          <a:p>
            <a:pPr lvl="1"/>
            <a:r>
              <a:rPr lang="en-US" dirty="0" smtClean="0"/>
              <a:t>Priority has been given to improving yield and performance.</a:t>
            </a:r>
          </a:p>
          <a:p>
            <a:pPr lvl="1"/>
            <a:r>
              <a:rPr lang="en-US" dirty="0" smtClean="0"/>
              <a:t>Outstanding issues are mostly related to file format and quality control during rare events.</a:t>
            </a:r>
          </a:p>
        </p:txBody>
      </p:sp>
      <p:sp>
        <p:nvSpPr>
          <p:cNvPr id="5" name="Slide Number Placeholder 4"/>
          <p:cNvSpPr>
            <a:spLocks noGrp="1"/>
          </p:cNvSpPr>
          <p:nvPr>
            <p:ph type="sldNum" sz="quarter" idx="12"/>
          </p:nvPr>
        </p:nvSpPr>
        <p:spPr/>
        <p:txBody>
          <a:bodyPr/>
          <a:lstStyle/>
          <a:p>
            <a:fld id="{96E36F11-A39A-294D-A59D-6180D50ED29D}"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56" y="29496"/>
            <a:ext cx="6366387" cy="822960"/>
          </a:xfrm>
        </p:spPr>
        <p:txBody>
          <a:bodyPr>
            <a:normAutofit fontScale="90000"/>
          </a:bodyPr>
          <a:lstStyle/>
          <a:p>
            <a:r>
              <a:rPr lang="en-US" dirty="0" smtClean="0"/>
              <a:t>Users of CrIMSS EDR (2/2)</a:t>
            </a:r>
            <a:br>
              <a:rPr lang="en-US" dirty="0" smtClean="0"/>
            </a:br>
            <a:r>
              <a:rPr lang="en-US" sz="2700" dirty="0" smtClean="0"/>
              <a:t>In reality, CrIMSS EDR has a very limited user base</a:t>
            </a:r>
            <a:endParaRPr lang="en-US" sz="2700" dirty="0"/>
          </a:p>
        </p:txBody>
      </p:sp>
      <p:sp>
        <p:nvSpPr>
          <p:cNvPr id="3" name="Content Placeholder 2"/>
          <p:cNvSpPr>
            <a:spLocks noGrp="1"/>
          </p:cNvSpPr>
          <p:nvPr>
            <p:ph idx="1"/>
          </p:nvPr>
        </p:nvSpPr>
        <p:spPr>
          <a:xfrm>
            <a:off x="141514" y="1099458"/>
            <a:ext cx="8817429" cy="5622018"/>
          </a:xfrm>
        </p:spPr>
        <p:txBody>
          <a:bodyPr>
            <a:normAutofit fontScale="70000" lnSpcReduction="20000"/>
          </a:bodyPr>
          <a:lstStyle/>
          <a:p>
            <a:r>
              <a:rPr lang="en-US" dirty="0" smtClean="0"/>
              <a:t>NOAA-TOAST product considering use of CrIMSS O3-IP (within NDE)</a:t>
            </a:r>
          </a:p>
          <a:p>
            <a:r>
              <a:rPr lang="en-US" dirty="0" smtClean="0"/>
              <a:t>AWIPS has decided to use the NOAA-Unique </a:t>
            </a:r>
            <a:r>
              <a:rPr lang="en-US" dirty="0" err="1" smtClean="0"/>
              <a:t>CrIS</a:t>
            </a:r>
            <a:r>
              <a:rPr lang="en-US" dirty="0" smtClean="0"/>
              <a:t>/ATMS Processing System (NUCAPS) products</a:t>
            </a:r>
          </a:p>
          <a:p>
            <a:pPr lvl="1"/>
            <a:r>
              <a:rPr lang="en-US" dirty="0" smtClean="0"/>
              <a:t>Desire 100 level product</a:t>
            </a:r>
          </a:p>
          <a:p>
            <a:pPr lvl="1"/>
            <a:r>
              <a:rPr lang="en-US" dirty="0" smtClean="0"/>
              <a:t>Desire continuity with IASI product EDR formats</a:t>
            </a:r>
          </a:p>
          <a:p>
            <a:pPr lvl="1"/>
            <a:r>
              <a:rPr lang="en-US" dirty="0" smtClean="0"/>
              <a:t>Desire rapid R2O environment</a:t>
            </a:r>
          </a:p>
          <a:p>
            <a:pPr lvl="2"/>
            <a:r>
              <a:rPr lang="en-US" dirty="0" smtClean="0"/>
              <a:t>NUCAPS had a successful Alg. Readiness Review on Jan. 14, ready for operations</a:t>
            </a:r>
          </a:p>
          <a:p>
            <a:pPr lvl="2"/>
            <a:r>
              <a:rPr lang="en-US" dirty="0" smtClean="0"/>
              <a:t>Product will be available to users from CLASS in summer 2013</a:t>
            </a:r>
          </a:p>
          <a:p>
            <a:r>
              <a:rPr lang="en-US" dirty="0" smtClean="0"/>
              <a:t>CrIMSS-EDR is a baseline operational product</a:t>
            </a:r>
          </a:p>
          <a:p>
            <a:pPr lvl="1"/>
            <a:r>
              <a:rPr lang="en-US" dirty="0" smtClean="0"/>
              <a:t>Physical-only 1DVAR approach is unique for </a:t>
            </a:r>
            <a:r>
              <a:rPr lang="en-US" dirty="0" err="1" smtClean="0"/>
              <a:t>hyperspectral</a:t>
            </a:r>
            <a:r>
              <a:rPr lang="en-US" dirty="0" smtClean="0"/>
              <a:t> IR</a:t>
            </a:r>
          </a:p>
          <a:p>
            <a:pPr lvl="1"/>
            <a:r>
              <a:rPr lang="en-US" dirty="0" smtClean="0"/>
              <a:t>Can explore capabilities for NWP applications.</a:t>
            </a:r>
          </a:p>
          <a:p>
            <a:pPr lvl="2"/>
            <a:r>
              <a:rPr lang="en-US" dirty="0" smtClean="0"/>
              <a:t>Retrievals are a “test-bed” for exploitation of </a:t>
            </a:r>
            <a:r>
              <a:rPr lang="en-US" dirty="0" err="1" smtClean="0"/>
              <a:t>CrIS</a:t>
            </a:r>
            <a:r>
              <a:rPr lang="en-US" dirty="0" smtClean="0"/>
              <a:t> radiances.</a:t>
            </a:r>
          </a:p>
          <a:p>
            <a:pPr lvl="2"/>
            <a:r>
              <a:rPr lang="en-US" dirty="0" smtClean="0"/>
              <a:t>These capabilities are usually imbedded directly into NWP</a:t>
            </a:r>
          </a:p>
          <a:p>
            <a:pPr lvl="1"/>
            <a:r>
              <a:rPr lang="en-US" dirty="0" smtClean="0"/>
              <a:t>Other developers use it as a “standard” to explore trade-offs in methodologies</a:t>
            </a:r>
          </a:p>
          <a:p>
            <a:r>
              <a:rPr lang="en-US" dirty="0" smtClean="0"/>
              <a:t>Historically, the users of these kinds of products are varied (e.g., climate, air-quality, process studies, etc.)</a:t>
            </a:r>
          </a:p>
          <a:p>
            <a:pPr lvl="1"/>
            <a:r>
              <a:rPr lang="en-US" dirty="0" smtClean="0"/>
              <a:t>Users tend to be access data as needed for their study, not a 24/7 user.</a:t>
            </a:r>
          </a:p>
          <a:p>
            <a:pPr lvl="1"/>
            <a:r>
              <a:rPr lang="en-US" dirty="0" smtClean="0"/>
              <a:t>AIRS EDR products are used in ~30-40 publications/year in recent years.</a:t>
            </a:r>
          </a:p>
          <a:p>
            <a:pPr lvl="1"/>
            <a:r>
              <a:rPr lang="en-US" dirty="0" smtClean="0"/>
              <a:t>AIRS project has identified 100’s of unique users of it’s EDR standard and support products; however, it is not clear how much volume of data they use.</a:t>
            </a:r>
          </a:p>
          <a:p>
            <a:pPr lvl="1"/>
            <a:r>
              <a:rPr lang="en-US" dirty="0" smtClean="0"/>
              <a:t>NASA/AIRS team reprocesses the entire Aqua/AIRS dataset at maturity level transitions (v3 beta, v4 provisional, v5 stage.1, v6 stage.2, etc.) </a:t>
            </a:r>
            <a:r>
              <a:rPr lang="en-US" dirty="0" smtClean="0">
                <a:sym typeface="Wingdings" pitchFamily="2" charset="2"/>
              </a:rPr>
              <a:t></a:t>
            </a:r>
            <a:r>
              <a:rPr lang="en-US" dirty="0" smtClean="0"/>
              <a:t> could attract users.</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Provisional Justification Summary (2/2)</a:t>
            </a:r>
            <a:endParaRPr lang="en-US" dirty="0"/>
          </a:p>
        </p:txBody>
      </p:sp>
      <p:sp>
        <p:nvSpPr>
          <p:cNvPr id="8" name="Content Placeholder 7"/>
          <p:cNvSpPr>
            <a:spLocks noGrp="1"/>
          </p:cNvSpPr>
          <p:nvPr>
            <p:ph idx="1"/>
          </p:nvPr>
        </p:nvSpPr>
        <p:spPr>
          <a:xfrm>
            <a:off x="457200" y="1371600"/>
            <a:ext cx="8229600" cy="4984750"/>
          </a:xfrm>
        </p:spPr>
        <p:txBody>
          <a:bodyPr>
            <a:normAutofit/>
          </a:bodyPr>
          <a:lstStyle/>
          <a:p>
            <a:r>
              <a:rPr lang="en-US" dirty="0" smtClean="0"/>
              <a:t>Criteria: General research community is encouraged to participate in the QA and validation of the product, but need to be aware that product validation and QA are ongoing</a:t>
            </a:r>
          </a:p>
          <a:p>
            <a:pPr lvl="1"/>
            <a:r>
              <a:rPr lang="en-US" dirty="0" smtClean="0"/>
              <a:t>CrIMSS EDR team has evaluated IDPS EDR products available from CLASS now (Mx6.4) and in the future.</a:t>
            </a:r>
          </a:p>
          <a:p>
            <a:pPr lvl="2"/>
            <a:r>
              <a:rPr lang="en-US" dirty="0" smtClean="0"/>
              <a:t>Yield is reasonable (both IR+MW and MW-only) and product quality is high.</a:t>
            </a:r>
          </a:p>
          <a:p>
            <a:pPr lvl="1"/>
            <a:r>
              <a:rPr lang="en-US" dirty="0" smtClean="0"/>
              <a:t>Provisional release will allow other users within the community to gain experience with the parameters.</a:t>
            </a:r>
          </a:p>
          <a:p>
            <a:pPr lvl="2"/>
            <a:r>
              <a:rPr lang="en-US" dirty="0" smtClean="0"/>
              <a:t>This is important to allow users to complement the validation activity.</a:t>
            </a:r>
          </a:p>
        </p:txBody>
      </p:sp>
      <p:sp>
        <p:nvSpPr>
          <p:cNvPr id="5" name="Slide Number Placeholder 4"/>
          <p:cNvSpPr>
            <a:spLocks noGrp="1"/>
          </p:cNvSpPr>
          <p:nvPr>
            <p:ph type="sldNum" sz="quarter" idx="12"/>
          </p:nvPr>
        </p:nvSpPr>
        <p:spPr/>
        <p:txBody>
          <a:bodyPr/>
          <a:lstStyle/>
          <a:p>
            <a:fld id="{96E36F11-A39A-294D-A59D-6180D50ED29D}"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and Issues</a:t>
            </a:r>
            <a:endParaRPr lang="en-US" dirty="0"/>
          </a:p>
        </p:txBody>
      </p:sp>
      <p:sp>
        <p:nvSpPr>
          <p:cNvPr id="3" name="Content Placeholder 2"/>
          <p:cNvSpPr>
            <a:spLocks noGrp="1"/>
          </p:cNvSpPr>
          <p:nvPr>
            <p:ph idx="1"/>
          </p:nvPr>
        </p:nvSpPr>
        <p:spPr>
          <a:xfrm>
            <a:off x="142522" y="929836"/>
            <a:ext cx="8858974" cy="5898514"/>
          </a:xfrm>
        </p:spPr>
        <p:txBody>
          <a:bodyPr>
            <a:normAutofit fontScale="92500" lnSpcReduction="20000"/>
          </a:bodyPr>
          <a:lstStyle/>
          <a:p>
            <a:r>
              <a:rPr lang="en-US" dirty="0" smtClean="0"/>
              <a:t>We are working to get these changes into the IDPS</a:t>
            </a:r>
          </a:p>
          <a:p>
            <a:pPr lvl="1"/>
            <a:r>
              <a:rPr lang="en-US" dirty="0" smtClean="0"/>
              <a:t>IDPS version is significantly behind the off-line and ADL versions.</a:t>
            </a:r>
          </a:p>
          <a:p>
            <a:pPr lvl="1"/>
            <a:r>
              <a:rPr lang="en-US" dirty="0" smtClean="0"/>
              <a:t>Change process has been a learning process, but they have </a:t>
            </a:r>
            <a:r>
              <a:rPr lang="en-US" smtClean="0"/>
              <a:t>been approved </a:t>
            </a:r>
            <a:r>
              <a:rPr lang="en-US" dirty="0" smtClean="0"/>
              <a:t>for implementation in Mx7.1 (to be available June 2013).</a:t>
            </a:r>
          </a:p>
          <a:p>
            <a:pPr lvl="1"/>
            <a:r>
              <a:rPr lang="en-US" dirty="0" smtClean="0"/>
              <a:t>Once implemented in IDPS, we will verify performance.</a:t>
            </a:r>
          </a:p>
          <a:p>
            <a:pPr lvl="1"/>
            <a:r>
              <a:rPr lang="en-US" dirty="0" smtClean="0"/>
              <a:t>At that time, product can be declared provisional.</a:t>
            </a:r>
          </a:p>
          <a:p>
            <a:r>
              <a:rPr lang="en-US" dirty="0" smtClean="0"/>
              <a:t>In the meantime: detailed performance characterization will be done </a:t>
            </a:r>
            <a:r>
              <a:rPr lang="en-US" dirty="0" err="1" smtClean="0"/>
              <a:t>w.r.t</a:t>
            </a:r>
            <a:r>
              <a:rPr lang="en-US" dirty="0" smtClean="0"/>
              <a:t>. dedicated </a:t>
            </a:r>
            <a:r>
              <a:rPr lang="en-US" dirty="0" err="1" smtClean="0"/>
              <a:t>radiosondes</a:t>
            </a:r>
            <a:endParaRPr lang="en-US" dirty="0" smtClean="0"/>
          </a:p>
          <a:p>
            <a:pPr lvl="1"/>
            <a:r>
              <a:rPr lang="en-US" dirty="0" smtClean="0"/>
              <a:t>Hopefully, we will have completed a successful AEROSE campaign</a:t>
            </a:r>
          </a:p>
          <a:p>
            <a:pPr lvl="1"/>
            <a:r>
              <a:rPr lang="en-US" dirty="0" smtClean="0"/>
              <a:t>The ARM-CART </a:t>
            </a:r>
            <a:r>
              <a:rPr lang="en-US" dirty="0" err="1" smtClean="0"/>
              <a:t>radiosonde</a:t>
            </a:r>
            <a:r>
              <a:rPr lang="en-US" dirty="0" smtClean="0"/>
              <a:t> launches from North Slope of Alaska (NSA), Southern Great Plains (SGP), and Tropical Western Pacific TWP) are continuing.</a:t>
            </a:r>
          </a:p>
          <a:p>
            <a:pPr lvl="2"/>
            <a:r>
              <a:rPr lang="en-US" dirty="0" smtClean="0"/>
              <a:t>~90 overpasses at each site (SGP and NSA have 2 </a:t>
            </a:r>
            <a:r>
              <a:rPr lang="en-US" dirty="0" err="1" smtClean="0"/>
              <a:t>sondes</a:t>
            </a:r>
            <a:r>
              <a:rPr lang="en-US" dirty="0" smtClean="0"/>
              <a:t>/overpass)</a:t>
            </a:r>
          </a:p>
          <a:p>
            <a:pPr lvl="1"/>
            <a:r>
              <a:rPr lang="en-US" dirty="0" smtClean="0"/>
              <a:t>Aerospace PMRF </a:t>
            </a:r>
            <a:r>
              <a:rPr lang="en-US" dirty="0" err="1" smtClean="0"/>
              <a:t>sondes</a:t>
            </a:r>
            <a:r>
              <a:rPr lang="en-US" dirty="0" smtClean="0"/>
              <a:t> complement the ARM TWP </a:t>
            </a:r>
            <a:r>
              <a:rPr lang="en-US" dirty="0" err="1" smtClean="0"/>
              <a:t>sondes</a:t>
            </a:r>
            <a:endParaRPr lang="en-US" dirty="0" smtClean="0"/>
          </a:p>
          <a:p>
            <a:pPr lvl="1"/>
            <a:r>
              <a:rPr lang="en-US" dirty="0" smtClean="0"/>
              <a:t>Beltsville </a:t>
            </a:r>
            <a:r>
              <a:rPr lang="en-US" dirty="0" err="1" smtClean="0"/>
              <a:t>sondes</a:t>
            </a:r>
            <a:r>
              <a:rPr lang="en-US" dirty="0" smtClean="0"/>
              <a:t> complement the ARM SGP </a:t>
            </a:r>
            <a:r>
              <a:rPr lang="en-US" dirty="0" err="1" smtClean="0"/>
              <a:t>sondes</a:t>
            </a:r>
            <a:endParaRPr lang="en-US" dirty="0" smtClean="0"/>
          </a:p>
          <a:p>
            <a:r>
              <a:rPr lang="en-US" dirty="0" err="1" smtClean="0"/>
              <a:t>Radiosonde</a:t>
            </a:r>
            <a:r>
              <a:rPr lang="en-US" dirty="0" smtClean="0"/>
              <a:t> analysis will be basis of the stage.1 validated maturity justification scheduled for Nov/Dec 2013.</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a:xfrm>
            <a:off x="445770" y="1074420"/>
            <a:ext cx="8229600" cy="5349875"/>
          </a:xfrm>
        </p:spPr>
        <p:txBody>
          <a:bodyPr>
            <a:normAutofit fontScale="92500" lnSpcReduction="10000"/>
          </a:bodyPr>
          <a:lstStyle/>
          <a:p>
            <a:r>
              <a:rPr lang="en-US" dirty="0" smtClean="0"/>
              <a:t>Many issues were uncovered during validation and solutions were evaluated, change packages submitted (and accepted by AERB)</a:t>
            </a:r>
          </a:p>
          <a:p>
            <a:r>
              <a:rPr lang="en-US" dirty="0" smtClean="0"/>
              <a:t>Proposed Mx7.1 CrIMSS EDR has met the Provisional stage based on the definitions and the evidence shown</a:t>
            </a:r>
          </a:p>
          <a:p>
            <a:pPr lvl="1"/>
            <a:r>
              <a:rPr lang="en-US" dirty="0" smtClean="0"/>
              <a:t>It exceeds the definition of provisional in most cases</a:t>
            </a:r>
          </a:p>
          <a:p>
            <a:pPr lvl="2"/>
            <a:r>
              <a:rPr lang="en-US" dirty="0" smtClean="0"/>
              <a:t>Lower troposphere AVTP and AVMP still need work.</a:t>
            </a:r>
          </a:p>
          <a:p>
            <a:pPr lvl="1"/>
            <a:r>
              <a:rPr lang="en-US" dirty="0" smtClean="0"/>
              <a:t>Off-line EDR product performance is close to meeting requirements at this time (and continuing to improve).</a:t>
            </a:r>
          </a:p>
          <a:p>
            <a:r>
              <a:rPr lang="en-US" dirty="0" smtClean="0"/>
              <a:t>Once Mx7.1 is running on IDPS the analysis will be repeated to ensure performance is the same as described in this document.</a:t>
            </a:r>
          </a:p>
          <a:p>
            <a:pPr lvl="1"/>
            <a:r>
              <a:rPr lang="en-US" dirty="0" smtClean="0"/>
              <a:t>Open question: Do we submit provisional DR/CCR now or wait until the analysis is completed using the IDPS EDR products?</a:t>
            </a:r>
          </a:p>
        </p:txBody>
      </p:sp>
      <p:sp>
        <p:nvSpPr>
          <p:cNvPr id="5" name="Slide Number Placeholder 4"/>
          <p:cNvSpPr>
            <a:spLocks noGrp="1"/>
          </p:cNvSpPr>
          <p:nvPr>
            <p:ph type="sldNum" sz="quarter" idx="12"/>
          </p:nvPr>
        </p:nvSpPr>
        <p:spPr/>
        <p:txBody>
          <a:bodyPr/>
          <a:lstStyle/>
          <a:p>
            <a:fld id="{96E36F11-A39A-294D-A59D-6180D50ED29D}" type="slidenum">
              <a:rPr lang="en-US" smtClean="0"/>
              <a:pPr/>
              <a:t>72</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Provisional EDR Maturity Definition (1/1)</a:t>
            </a:r>
            <a:br>
              <a:rPr lang="en-US" dirty="0" smtClean="0"/>
            </a:br>
            <a:r>
              <a:rPr lang="en-US" dirty="0" smtClean="0"/>
              <a:t>(adapted from Dec. 18, 2012 ADP guidance)</a:t>
            </a:r>
            <a:endParaRPr lang="en-US" dirty="0"/>
          </a:p>
        </p:txBody>
      </p:sp>
      <p:sp>
        <p:nvSpPr>
          <p:cNvPr id="8" name="Content Placeholder 7"/>
          <p:cNvSpPr>
            <a:spLocks noGrp="1"/>
          </p:cNvSpPr>
          <p:nvPr>
            <p:ph idx="1"/>
          </p:nvPr>
        </p:nvSpPr>
        <p:spPr>
          <a:xfrm>
            <a:off x="290950" y="1122225"/>
            <a:ext cx="8413668" cy="5349875"/>
          </a:xfrm>
        </p:spPr>
        <p:txBody>
          <a:bodyPr>
            <a:normAutofit fontScale="62500" lnSpcReduction="20000"/>
          </a:bodyPr>
          <a:lstStyle/>
          <a:p>
            <a:r>
              <a:rPr lang="en-US" dirty="0" smtClean="0"/>
              <a:t>Product quality may not be optimal.</a:t>
            </a:r>
          </a:p>
          <a:p>
            <a:pPr lvl="1"/>
            <a:r>
              <a:rPr lang="en-US" dirty="0" smtClean="0"/>
              <a:t>Product accuracy is determined for a broader (but still limited) set of conditions.</a:t>
            </a:r>
          </a:p>
          <a:p>
            <a:pPr lvl="1"/>
            <a:r>
              <a:rPr lang="en-US" dirty="0" smtClean="0"/>
              <a:t>No requirement to demonstrate compliance with specifications. </a:t>
            </a:r>
          </a:p>
          <a:p>
            <a:r>
              <a:rPr lang="en-US" dirty="0" smtClean="0"/>
              <a:t>Incremental product improvements are still occurring.</a:t>
            </a:r>
          </a:p>
          <a:p>
            <a:r>
              <a:rPr lang="en-US" dirty="0" smtClean="0"/>
              <a:t>Narrative, listing and discussing known errors.</a:t>
            </a:r>
          </a:p>
          <a:p>
            <a:pPr lvl="1"/>
            <a:r>
              <a:rPr lang="en-US" dirty="0" smtClean="0"/>
              <a:t>All DRs are identified and prioritized</a:t>
            </a:r>
          </a:p>
          <a:p>
            <a:pPr lvl="1"/>
            <a:r>
              <a:rPr lang="en-US" dirty="0" smtClean="0"/>
              <a:t>Pathway towards algorithm improvements to meet specifications is demonstrated.</a:t>
            </a:r>
          </a:p>
          <a:p>
            <a:r>
              <a:rPr lang="en-US" dirty="0" smtClean="0"/>
              <a:t>Version control is in effect.</a:t>
            </a:r>
          </a:p>
          <a:p>
            <a:pPr lvl="1"/>
            <a:r>
              <a:rPr lang="en-US" dirty="0" smtClean="0"/>
              <a:t>Description of the IDPS algorithm version and LUTs/PCTs versions used to generate the product validation materials.</a:t>
            </a:r>
          </a:p>
          <a:p>
            <a:pPr lvl="1"/>
            <a:r>
              <a:rPr lang="en-US" dirty="0" smtClean="0"/>
              <a:t>ATBDs are accurate, up-to-date and consistent with the product running.</a:t>
            </a:r>
          </a:p>
          <a:p>
            <a:r>
              <a:rPr lang="en-US" dirty="0" smtClean="0"/>
              <a:t>General research community is encouraged to participate in the QA and validation of the product, but need to be aware that product validation and QA are ongoing.</a:t>
            </a:r>
          </a:p>
          <a:p>
            <a:pPr lvl="1"/>
            <a:r>
              <a:rPr lang="en-US" dirty="0" smtClean="0"/>
              <a:t>DPA will submit readme document to CLASS.</a:t>
            </a:r>
          </a:p>
          <a:p>
            <a:r>
              <a:rPr lang="en-US" dirty="0" smtClean="0"/>
              <a:t>Users are urged to consult the EDR product status document prior to use of the data in publications.</a:t>
            </a:r>
          </a:p>
          <a:p>
            <a:pPr lvl="1"/>
            <a:r>
              <a:rPr lang="en-US" dirty="0" smtClean="0"/>
              <a:t>Identify known deficiencies regarding product quality.</a:t>
            </a:r>
          </a:p>
          <a:p>
            <a:r>
              <a:rPr lang="en-US" dirty="0" smtClean="0"/>
              <a:t>May be replaced in the archive when the validated product becomes available.</a:t>
            </a:r>
          </a:p>
          <a:p>
            <a:pPr lvl="1"/>
            <a:r>
              <a:rPr lang="en-US" dirty="0" smtClean="0"/>
              <a:t>Technical evaluation of limited data reprocessing is presented.</a:t>
            </a:r>
          </a:p>
          <a:p>
            <a:r>
              <a:rPr lang="en-US" dirty="0" smtClean="0"/>
              <a:t>Ready for operational evaluation.</a:t>
            </a:r>
          </a:p>
          <a:p>
            <a:pPr lvl="1"/>
            <a:r>
              <a:rPr lang="en-US" dirty="0" smtClean="0"/>
              <a:t>Key NOAA and non-NOAA end users are identified and feedback requested</a:t>
            </a:r>
          </a:p>
        </p:txBody>
      </p:sp>
      <p:sp>
        <p:nvSpPr>
          <p:cNvPr id="5" name="Slide Number Placeholder 4"/>
          <p:cNvSpPr>
            <a:spLocks noGrp="1"/>
          </p:cNvSpPr>
          <p:nvPr>
            <p:ph type="sldNum" sz="quarter" idx="12"/>
          </p:nvPr>
        </p:nvSpPr>
        <p:spPr/>
        <p:txBody>
          <a:bodyPr/>
          <a:lstStyle/>
          <a:p>
            <a:fld id="{96E36F11-A39A-294D-A59D-6180D50ED29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759" y="1371600"/>
            <a:ext cx="8573984" cy="4984750"/>
          </a:xfrm>
        </p:spPr>
        <p:txBody>
          <a:bodyPr>
            <a:normAutofit fontScale="85000" lnSpcReduction="20000"/>
          </a:bodyPr>
          <a:lstStyle/>
          <a:p>
            <a:r>
              <a:rPr lang="en-US" dirty="0" smtClean="0"/>
              <a:t>The CrIMSS EDR algorithm utilizes all of the radiances from </a:t>
            </a:r>
            <a:r>
              <a:rPr lang="en-US" dirty="0" err="1" smtClean="0"/>
              <a:t>CrIS</a:t>
            </a:r>
            <a:r>
              <a:rPr lang="en-US" dirty="0" smtClean="0"/>
              <a:t> and ATMS within a </a:t>
            </a:r>
            <a:r>
              <a:rPr lang="en-US" dirty="0" err="1" smtClean="0"/>
              <a:t>CrIS</a:t>
            </a:r>
            <a:r>
              <a:rPr lang="en-US" dirty="0" smtClean="0"/>
              <a:t> field-of-regard (FOR) to produce a single sounding of the AVTP, AVMP, and O3-IP.</a:t>
            </a:r>
          </a:p>
          <a:p>
            <a:r>
              <a:rPr lang="en-US" dirty="0" smtClean="0"/>
              <a:t>The FOR is derived from ~25 ATMS fields-of-view (FOV) that are optimally averaged along with an optimal spatial combination of the 9 </a:t>
            </a:r>
            <a:r>
              <a:rPr lang="en-US" dirty="0" err="1" smtClean="0"/>
              <a:t>CrIS</a:t>
            </a:r>
            <a:r>
              <a:rPr lang="en-US" dirty="0" smtClean="0"/>
              <a:t> FOVs (called cloud clearing) within a single </a:t>
            </a:r>
            <a:r>
              <a:rPr lang="en-US" dirty="0" err="1" smtClean="0"/>
              <a:t>interferogram</a:t>
            </a:r>
            <a:r>
              <a:rPr lang="en-US" dirty="0" smtClean="0"/>
              <a:t> sweep.</a:t>
            </a:r>
          </a:p>
          <a:p>
            <a:r>
              <a:rPr lang="en-US" dirty="0" smtClean="0"/>
              <a:t>The AVPP product is derived from </a:t>
            </a:r>
            <a:r>
              <a:rPr lang="en-US" dirty="0" err="1" smtClean="0"/>
              <a:t>geopotential</a:t>
            </a:r>
            <a:r>
              <a:rPr lang="en-US" dirty="0" smtClean="0"/>
              <a:t> height computed from AVTP and AVMP.</a:t>
            </a:r>
          </a:p>
          <a:p>
            <a:r>
              <a:rPr lang="en-US" dirty="0" smtClean="0"/>
              <a:t>The CrIMSS EDRs are heavily dependent on the upstream SDRs as well as empirically derived bias corrections (a.k.a. tuning) with respect to the CrIMSS forward model (called the Optimal Spectral Sampling (OSS) model).</a:t>
            </a:r>
          </a:p>
          <a:p>
            <a:r>
              <a:rPr lang="en-US" dirty="0" smtClean="0"/>
              <a:t>As calibration of the </a:t>
            </a:r>
            <a:r>
              <a:rPr lang="en-US" dirty="0" err="1" smtClean="0"/>
              <a:t>CrIS</a:t>
            </a:r>
            <a:r>
              <a:rPr lang="en-US" dirty="0" smtClean="0"/>
              <a:t> or ATMS SDRs improves, so does the quality of the CrIMSS EDR.</a:t>
            </a:r>
          </a:p>
        </p:txBody>
      </p:sp>
      <p:sp>
        <p:nvSpPr>
          <p:cNvPr id="4" name="Title 1"/>
          <p:cNvSpPr>
            <a:spLocks noGrp="1"/>
          </p:cNvSpPr>
          <p:nvPr>
            <p:ph type="title"/>
          </p:nvPr>
        </p:nvSpPr>
        <p:spPr/>
        <p:txBody>
          <a:bodyPr/>
          <a:lstStyle/>
          <a:p>
            <a:r>
              <a:rPr lang="en-US" dirty="0" smtClean="0"/>
              <a:t>Summary of the CrIMSS EDR (1/4)</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3324</TotalTime>
  <Words>8974</Words>
  <Application>Microsoft Office PowerPoint</Application>
  <PresentationFormat>On-screen Show (4:3)</PresentationFormat>
  <Paragraphs>1571</Paragraphs>
  <Slides>72</Slides>
  <Notes>13</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NPP_FOR</vt:lpstr>
      <vt:lpstr>Justification for CrIMSS EDR Provisional Maturity Presented: Jan. 17, 2013 (updated Jan. 18th, 2013) (cover page only updated March 21, 2013)</vt:lpstr>
      <vt:lpstr>Outline of this presentation</vt:lpstr>
      <vt:lpstr>CrIMSS EDR Team Members’ Roles and Responsibilities (part of CrIMSS EDR budget)</vt:lpstr>
      <vt:lpstr>External CrIMSS EDR members of validation team (not funded by CrIMSS EDR budget)</vt:lpstr>
      <vt:lpstr>CrIMSS EDR Team (3/3)</vt:lpstr>
      <vt:lpstr>Users of CrIMSS EDR (1/2) ATMS/CrIS SDRs and Sounding EDR Products</vt:lpstr>
      <vt:lpstr>Users of CrIMSS EDR (2/2) In reality, CrIMSS EDR has a very limited user base</vt:lpstr>
      <vt:lpstr>Provisional EDR Maturity Definition (1/1) (adapted from Dec. 18, 2012 ADP guidance)</vt:lpstr>
      <vt:lpstr>Summary of the CrIMSS EDR (1/4)</vt:lpstr>
      <vt:lpstr>Summary of the CrIMSS EDR (2/4)</vt:lpstr>
      <vt:lpstr>Summary of CrIMSS EDR (3/4)</vt:lpstr>
      <vt:lpstr>Summary of CrIMSS EDR (4/4)</vt:lpstr>
      <vt:lpstr>CrIMSS EDR Requirements (1/3)</vt:lpstr>
      <vt:lpstr>CrIMSS EDR Requirements (2/3)</vt:lpstr>
      <vt:lpstr>Overview of CrIMSS EDR Products</vt:lpstr>
      <vt:lpstr>Discussion on AVMP statistic definition (1/7) How Statistics are computed</vt:lpstr>
      <vt:lpstr>Discussion on AVMP statistic definition (2/7) Investigated 3 Methods of Weighting</vt:lpstr>
      <vt:lpstr>Slide 18</vt:lpstr>
      <vt:lpstr>Slide 19</vt:lpstr>
      <vt:lpstr>Slide 20</vt:lpstr>
      <vt:lpstr>Slide 21</vt:lpstr>
      <vt:lpstr>Slide 22</vt:lpstr>
      <vt:lpstr>History of Algorithm changes (1/6) DR’s leading up to beta maturity</vt:lpstr>
      <vt:lpstr>History of Algorithm Changes (2/6) Mx7.1 changes, in IDPS June 2013</vt:lpstr>
      <vt:lpstr>History of Algorithm Changes (3/6) Four “baseline” systems will be discussed</vt:lpstr>
      <vt:lpstr>History of Algorithm Changes (4/6) Example of how we test changes</vt:lpstr>
      <vt:lpstr>History of Algorithm Changes (5/6) How changes are packaged to DPA/DPE</vt:lpstr>
      <vt:lpstr>History of Algorithm Changes (6/6) Example of metrics and evaluation</vt:lpstr>
      <vt:lpstr>Provisional Maturity Evaluation (1/35): Cal/Val Plan is Hierarchical</vt:lpstr>
      <vt:lpstr>Provisional Maturity Evaluation (2/35) Definition of Systems</vt:lpstr>
      <vt:lpstr>Provisional Maturity Evaluation (3/35) Origin of Comparison Datasets</vt:lpstr>
      <vt:lpstr>Provisional Maturity Evaluation (4/35) CrIMSS EDR Datasets</vt:lpstr>
      <vt:lpstr>Provisional Maturity Evaluation (5/35) Selection of Focus Days</vt:lpstr>
      <vt:lpstr>Provisional Maturity Evaluation (6/35) First look at a Focus Day AVMP Dataset</vt:lpstr>
      <vt:lpstr>Provisional Maturity Evaluation (7/35) Example of a Focus Day AVTP Dataset</vt:lpstr>
      <vt:lpstr>Provisional Maturity Evaluation (8/35) T(p), q(p) Global RMS for May 15, 2012 IDPS 5.3 (Past), IDPS 6.4 (Present) and IDPS 7.1 (future) Yield : IR+MW</vt:lpstr>
      <vt:lpstr>Provisional Maturity Evaluation (9/35) T(p), q(p) Global BIAS for May 15, 2012 IDPS 5.3 (Past), IDPS 6.4 (Present) and IDPS 7.1 (future) Yield : IR+MW</vt:lpstr>
      <vt:lpstr>Provisional Maturity Justification (10/35) T(p), q(p) RMS Global, Land, Sea, Coast for May 15, 2012: IR+MW</vt:lpstr>
      <vt:lpstr>Provisional Maturity Justification (11/35) T(p), q(p) BIAS Global, Land, Sea, Coast for May 15, 2012: IR+MW</vt:lpstr>
      <vt:lpstr>Provisional Maturity Justication (12/35) Yield is stable: May 15 versus Sept. 20, 2012</vt:lpstr>
      <vt:lpstr>Provisional Maturity Justification (13/35) T(p), q(p) RMS Global, Land, Sea, Coast for Sep. 20, 2012: IR+MW</vt:lpstr>
      <vt:lpstr>Provisional Maturity Justification (14/35) T(p), q(p) BIAS Global, Land, Sea, Coast for Sep. 20, 2012: IR+MW</vt:lpstr>
      <vt:lpstr>Provisional Maturity Justification (15/35) T(p), q(p) RMS for Sep. 20, 2012: MW-only vs. IR+MW</vt:lpstr>
      <vt:lpstr>Provisional Maturity Justification (16/35) T(p), q(p) BIAS for Sep. 20, 2012: MW-only vs. IR+MW</vt:lpstr>
      <vt:lpstr>Provisional Maturity Justification (17/35) Summary of Statistics  from Previous Slides</vt:lpstr>
      <vt:lpstr>Provisional Maturity Justification (18/35) NUCAPS: Analysis of Physical Only vs. Regression Systems</vt:lpstr>
      <vt:lpstr>Provisional Maturity Justification (19/35) Comparison of CrIMSS-EDR, NUCAPS, AIRS </vt:lpstr>
      <vt:lpstr>Provisional Maturity Evaluation (20/35) Introduction to COSMIC Comparison</vt:lpstr>
      <vt:lpstr>Slide 49</vt:lpstr>
      <vt:lpstr>Slide 50</vt:lpstr>
      <vt:lpstr>Slide 51</vt:lpstr>
      <vt:lpstr>Slide 52</vt:lpstr>
      <vt:lpstr>Slide 53</vt:lpstr>
      <vt:lpstr>Slide 54</vt:lpstr>
      <vt:lpstr>Slide 55</vt:lpstr>
      <vt:lpstr>Provisional Maturity Evaluation (28/35) Introduction to NPROVS (Tony Reale)</vt:lpstr>
      <vt:lpstr>Provisional Maturity Evaluation (29/35) NPROVS evaluation of Mx6.4</vt:lpstr>
      <vt:lpstr>Provisional Maturity Evaluation (30/35)</vt:lpstr>
      <vt:lpstr>Provisional Maturity Justification (31/35) Coordinated Dedicated RAOB Campaign Status</vt:lpstr>
      <vt:lpstr>Provisional Maturity Evaluation (32/35) Example of PMRF Radiosonde</vt:lpstr>
      <vt:lpstr>Provisional Maturity Justification (33/35) Example of Beltsville comparison</vt:lpstr>
      <vt:lpstr>Provisional Maturity Justification (34/35) AEROSE “2012”</vt:lpstr>
      <vt:lpstr>Provisional Maturity Justification (35/35) Ozone: OMPS vs CrIMSS-EDR</vt:lpstr>
      <vt:lpstr>Known Issues with the Provisional CrIMSS EDR (1/3): General Issues</vt:lpstr>
      <vt:lpstr>Known Issues with the Provisional CrIMSS EDR (2/3): Precip Flag</vt:lpstr>
      <vt:lpstr>Known Issues with the Provisional CrIMSS EDR (3/3): Precip Flag</vt:lpstr>
      <vt:lpstr>Additional Supporting Documentation (1/2) Presentations at the 93rd Annual AMS Meeting (Jan. 6-10, 2013)</vt:lpstr>
      <vt:lpstr>Additional Supporting Documentation (2/2) (Published papers related to CrIMSS EDR)</vt:lpstr>
      <vt:lpstr>Provisional Justification Summary (1/2)</vt:lpstr>
      <vt:lpstr>Provisional Justification Summary (2/2)</vt:lpstr>
      <vt:lpstr>Future Plans and Issues</vt:lpstr>
      <vt:lpstr>Conclusion </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CrIMSS EDR Beta Request</dc:title>
  <dc:creator>Christopher Barnet</dc:creator>
  <cp:lastModifiedBy>Richard P Cember</cp:lastModifiedBy>
  <cp:revision>241</cp:revision>
  <dcterms:created xsi:type="dcterms:W3CDTF">2011-07-07T16:52:26Z</dcterms:created>
  <dcterms:modified xsi:type="dcterms:W3CDTF">2013-03-21T22:17:59Z</dcterms:modified>
</cp:coreProperties>
</file>