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48"/>
  </p:notesMasterIdLst>
  <p:sldIdLst>
    <p:sldId id="256" r:id="rId3"/>
    <p:sldId id="257" r:id="rId4"/>
    <p:sldId id="310" r:id="rId5"/>
    <p:sldId id="318" r:id="rId6"/>
    <p:sldId id="319" r:id="rId7"/>
    <p:sldId id="260" r:id="rId8"/>
    <p:sldId id="305" r:id="rId9"/>
    <p:sldId id="265" r:id="rId10"/>
    <p:sldId id="266" r:id="rId11"/>
    <p:sldId id="327" r:id="rId12"/>
    <p:sldId id="328" r:id="rId13"/>
    <p:sldId id="329" r:id="rId14"/>
    <p:sldId id="330" r:id="rId15"/>
    <p:sldId id="311" r:id="rId16"/>
    <p:sldId id="269" r:id="rId17"/>
    <p:sldId id="268" r:id="rId18"/>
    <p:sldId id="264" r:id="rId19"/>
    <p:sldId id="270" r:id="rId20"/>
    <p:sldId id="271" r:id="rId21"/>
    <p:sldId id="274" r:id="rId22"/>
    <p:sldId id="298" r:id="rId23"/>
    <p:sldId id="299" r:id="rId24"/>
    <p:sldId id="314" r:id="rId25"/>
    <p:sldId id="300" r:id="rId26"/>
    <p:sldId id="315" r:id="rId27"/>
    <p:sldId id="309" r:id="rId28"/>
    <p:sldId id="316" r:id="rId29"/>
    <p:sldId id="308" r:id="rId30"/>
    <p:sldId id="302" r:id="rId31"/>
    <p:sldId id="301" r:id="rId32"/>
    <p:sldId id="303" r:id="rId33"/>
    <p:sldId id="304" r:id="rId34"/>
    <p:sldId id="275" r:id="rId35"/>
    <p:sldId id="307" r:id="rId36"/>
    <p:sldId id="306" r:id="rId37"/>
    <p:sldId id="321" r:id="rId38"/>
    <p:sldId id="322" r:id="rId39"/>
    <p:sldId id="323" r:id="rId40"/>
    <p:sldId id="324" r:id="rId41"/>
    <p:sldId id="325" r:id="rId42"/>
    <p:sldId id="326" r:id="rId43"/>
    <p:sldId id="273" r:id="rId44"/>
    <p:sldId id="312" r:id="rId45"/>
    <p:sldId id="313" r:id="rId46"/>
    <p:sldId id="317" r:id="rId4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708" autoAdjust="0"/>
    <p:restoredTop sz="94660"/>
  </p:normalViewPr>
  <p:slideViewPr>
    <p:cSldViewPr>
      <p:cViewPr varScale="1">
        <p:scale>
          <a:sx n="97" d="100"/>
          <a:sy n="97" d="100"/>
        </p:scale>
        <p:origin x="-768" y="-8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101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6DE005F-433C-4380-B304-9892192312CD}" type="datetimeFigureOut">
              <a:rPr lang="en-US" smtClean="0"/>
              <a:pPr/>
              <a:t>2012-04-15</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1D9B10E-DF3D-4C25-9746-6D7A789C447F}" type="slidenum">
              <a:rPr lang="en-US" smtClean="0"/>
              <a:pPr/>
              <a:t>‹#›</a:t>
            </a:fld>
            <a:endParaRPr lang="en-US" dirty="0"/>
          </a:p>
        </p:txBody>
      </p:sp>
    </p:spTree>
    <p:extLst>
      <p:ext uri="{BB962C8B-B14F-4D97-AF65-F5344CB8AC3E}">
        <p14:creationId xmlns:p14="http://schemas.microsoft.com/office/powerpoint/2010/main" val="22996686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dirty="0" smtClean="0"/>
              <a:t>A three-granule aggregation of VIIRS Chanel M1 in McIDAS-V.  Northwest Australia and south Indonesia.  Area outlined is highlighted in next slide using all 16 VIIRS M Bands.</a:t>
            </a:r>
          </a:p>
        </p:txBody>
      </p:sp>
      <p:sp>
        <p:nvSpPr>
          <p:cNvPr id="163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1" charset="0"/>
                <a:ea typeface="ＭＳ Ｐゴシック" pitchFamily="1" charset="-128"/>
              </a:defRPr>
            </a:lvl1pPr>
            <a:lvl2pPr marL="37931725" indent="-37474525">
              <a:defRPr>
                <a:solidFill>
                  <a:schemeClr val="tx1"/>
                </a:solidFill>
                <a:latin typeface="Calibri" pitchFamily="1" charset="0"/>
                <a:ea typeface="ＭＳ Ｐゴシック" pitchFamily="1" charset="-128"/>
              </a:defRPr>
            </a:lvl2pPr>
            <a:lvl3pPr>
              <a:defRPr>
                <a:solidFill>
                  <a:schemeClr val="tx1"/>
                </a:solidFill>
                <a:latin typeface="Calibri" pitchFamily="1" charset="0"/>
                <a:ea typeface="ＭＳ Ｐゴシック" pitchFamily="1" charset="-128"/>
              </a:defRPr>
            </a:lvl3pPr>
            <a:lvl4pPr>
              <a:defRPr>
                <a:solidFill>
                  <a:schemeClr val="tx1"/>
                </a:solidFill>
                <a:latin typeface="Calibri" pitchFamily="1" charset="0"/>
                <a:ea typeface="ＭＳ Ｐゴシック" pitchFamily="1" charset="-128"/>
              </a:defRPr>
            </a:lvl4pPr>
            <a:lvl5pPr>
              <a:defRPr>
                <a:solidFill>
                  <a:schemeClr val="tx1"/>
                </a:solidFill>
                <a:latin typeface="Calibri" pitchFamily="1" charset="0"/>
                <a:ea typeface="ＭＳ Ｐゴシック" pitchFamily="1" charset="-128"/>
              </a:defRPr>
            </a:lvl5pPr>
            <a:lvl6pPr marL="457200" fontAlgn="base">
              <a:spcBef>
                <a:spcPct val="0"/>
              </a:spcBef>
              <a:spcAft>
                <a:spcPct val="0"/>
              </a:spcAft>
              <a:defRPr>
                <a:solidFill>
                  <a:schemeClr val="tx1"/>
                </a:solidFill>
                <a:latin typeface="Calibri" pitchFamily="1" charset="0"/>
                <a:ea typeface="ＭＳ Ｐゴシック" pitchFamily="1" charset="-128"/>
              </a:defRPr>
            </a:lvl6pPr>
            <a:lvl7pPr marL="914400" fontAlgn="base">
              <a:spcBef>
                <a:spcPct val="0"/>
              </a:spcBef>
              <a:spcAft>
                <a:spcPct val="0"/>
              </a:spcAft>
              <a:defRPr>
                <a:solidFill>
                  <a:schemeClr val="tx1"/>
                </a:solidFill>
                <a:latin typeface="Calibri" pitchFamily="1" charset="0"/>
                <a:ea typeface="ＭＳ Ｐゴシック" pitchFamily="1" charset="-128"/>
              </a:defRPr>
            </a:lvl7pPr>
            <a:lvl8pPr marL="1371600" fontAlgn="base">
              <a:spcBef>
                <a:spcPct val="0"/>
              </a:spcBef>
              <a:spcAft>
                <a:spcPct val="0"/>
              </a:spcAft>
              <a:defRPr>
                <a:solidFill>
                  <a:schemeClr val="tx1"/>
                </a:solidFill>
                <a:latin typeface="Calibri" pitchFamily="1" charset="0"/>
                <a:ea typeface="ＭＳ Ｐゴシック" pitchFamily="1" charset="-128"/>
              </a:defRPr>
            </a:lvl8pPr>
            <a:lvl9pPr marL="1828800" fontAlgn="base">
              <a:spcBef>
                <a:spcPct val="0"/>
              </a:spcBef>
              <a:spcAft>
                <a:spcPct val="0"/>
              </a:spcAft>
              <a:defRPr>
                <a:solidFill>
                  <a:schemeClr val="tx1"/>
                </a:solidFill>
                <a:latin typeface="Calibri" pitchFamily="1" charset="0"/>
                <a:ea typeface="ＭＳ Ｐゴシック" pitchFamily="1" charset="-128"/>
              </a:defRPr>
            </a:lvl9pPr>
          </a:lstStyle>
          <a:p>
            <a:fld id="{D8B6490B-BAFD-4B5C-8584-4A9566F8CAEF}" type="slidenum">
              <a:rPr lang="en-US"/>
              <a:pPr/>
              <a:t>10</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dirty="0" smtClean="0"/>
              <a:t>Island of Sumba, south Indonesia.  Indian Ocean to the south, further would be Australia.</a:t>
            </a:r>
          </a:p>
        </p:txBody>
      </p:sp>
      <p:sp>
        <p:nvSpPr>
          <p:cNvPr id="184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1" charset="0"/>
                <a:ea typeface="ＭＳ Ｐゴシック" pitchFamily="1" charset="-128"/>
              </a:defRPr>
            </a:lvl1pPr>
            <a:lvl2pPr marL="37931725" indent="-37474525">
              <a:defRPr>
                <a:solidFill>
                  <a:schemeClr val="tx1"/>
                </a:solidFill>
                <a:latin typeface="Calibri" pitchFamily="1" charset="0"/>
                <a:ea typeface="ＭＳ Ｐゴシック" pitchFamily="1" charset="-128"/>
              </a:defRPr>
            </a:lvl2pPr>
            <a:lvl3pPr>
              <a:defRPr>
                <a:solidFill>
                  <a:schemeClr val="tx1"/>
                </a:solidFill>
                <a:latin typeface="Calibri" pitchFamily="1" charset="0"/>
                <a:ea typeface="ＭＳ Ｐゴシック" pitchFamily="1" charset="-128"/>
              </a:defRPr>
            </a:lvl3pPr>
            <a:lvl4pPr>
              <a:defRPr>
                <a:solidFill>
                  <a:schemeClr val="tx1"/>
                </a:solidFill>
                <a:latin typeface="Calibri" pitchFamily="1" charset="0"/>
                <a:ea typeface="ＭＳ Ｐゴシック" pitchFamily="1" charset="-128"/>
              </a:defRPr>
            </a:lvl4pPr>
            <a:lvl5pPr>
              <a:defRPr>
                <a:solidFill>
                  <a:schemeClr val="tx1"/>
                </a:solidFill>
                <a:latin typeface="Calibri" pitchFamily="1" charset="0"/>
                <a:ea typeface="ＭＳ Ｐゴシック" pitchFamily="1" charset="-128"/>
              </a:defRPr>
            </a:lvl5pPr>
            <a:lvl6pPr marL="457200" fontAlgn="base">
              <a:spcBef>
                <a:spcPct val="0"/>
              </a:spcBef>
              <a:spcAft>
                <a:spcPct val="0"/>
              </a:spcAft>
              <a:defRPr>
                <a:solidFill>
                  <a:schemeClr val="tx1"/>
                </a:solidFill>
                <a:latin typeface="Calibri" pitchFamily="1" charset="0"/>
                <a:ea typeface="ＭＳ Ｐゴシック" pitchFamily="1" charset="-128"/>
              </a:defRPr>
            </a:lvl6pPr>
            <a:lvl7pPr marL="914400" fontAlgn="base">
              <a:spcBef>
                <a:spcPct val="0"/>
              </a:spcBef>
              <a:spcAft>
                <a:spcPct val="0"/>
              </a:spcAft>
              <a:defRPr>
                <a:solidFill>
                  <a:schemeClr val="tx1"/>
                </a:solidFill>
                <a:latin typeface="Calibri" pitchFamily="1" charset="0"/>
                <a:ea typeface="ＭＳ Ｐゴシック" pitchFamily="1" charset="-128"/>
              </a:defRPr>
            </a:lvl7pPr>
            <a:lvl8pPr marL="1371600" fontAlgn="base">
              <a:spcBef>
                <a:spcPct val="0"/>
              </a:spcBef>
              <a:spcAft>
                <a:spcPct val="0"/>
              </a:spcAft>
              <a:defRPr>
                <a:solidFill>
                  <a:schemeClr val="tx1"/>
                </a:solidFill>
                <a:latin typeface="Calibri" pitchFamily="1" charset="0"/>
                <a:ea typeface="ＭＳ Ｐゴシック" pitchFamily="1" charset="-128"/>
              </a:defRPr>
            </a:lvl8pPr>
            <a:lvl9pPr marL="1828800" fontAlgn="base">
              <a:spcBef>
                <a:spcPct val="0"/>
              </a:spcBef>
              <a:spcAft>
                <a:spcPct val="0"/>
              </a:spcAft>
              <a:defRPr>
                <a:solidFill>
                  <a:schemeClr val="tx1"/>
                </a:solidFill>
                <a:latin typeface="Calibri" pitchFamily="1" charset="0"/>
                <a:ea typeface="ＭＳ Ｐゴシック" pitchFamily="1" charset="-128"/>
              </a:defRPr>
            </a:lvl9pPr>
          </a:lstStyle>
          <a:p>
            <a:fld id="{7F015BD4-6C7F-44E1-B1B2-CEDFDE7FDAE0}" type="slidenum">
              <a:rPr lang="en-US"/>
              <a:pPr/>
              <a:t>11</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1D9B10E-DF3D-4C25-9746-6D7A789C447F}" type="slidenum">
              <a:rPr lang="en-US" smtClean="0"/>
              <a:pPr/>
              <a:t>18</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485C02A-EFEB-4B76-A6F2-5AF909844848}" type="slidenum">
              <a:rPr lang="en-US" smtClean="0">
                <a:solidFill>
                  <a:prstClr val="black"/>
                </a:solidFill>
              </a:rPr>
              <a:pPr/>
              <a:t>23</a:t>
            </a:fld>
            <a:endParaRPr lang="en-US" dirty="0">
              <a:solidFill>
                <a:prstClr val="black"/>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485C02A-EFEB-4B76-A6F2-5AF909844848}" type="slidenum">
              <a:rPr lang="en-US" smtClean="0">
                <a:solidFill>
                  <a:prstClr val="black"/>
                </a:solidFill>
              </a:rPr>
              <a:pPr/>
              <a:t>25</a:t>
            </a:fld>
            <a:endParaRPr lang="en-US" dirty="0">
              <a:solidFill>
                <a:prstClr val="black"/>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485C02A-EFEB-4B76-A6F2-5AF909844848}" type="slidenum">
              <a:rPr lang="en-US" smtClean="0">
                <a:solidFill>
                  <a:prstClr val="black"/>
                </a:solidFill>
              </a:rPr>
              <a:pPr/>
              <a:t>27</a:t>
            </a:fld>
            <a:endParaRPr lang="en-US" dirty="0">
              <a:solidFill>
                <a:prstClr val="black"/>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5E26D4B-BAA5-4EF5-8C1F-94B5E21D520D}" type="slidenum">
              <a:rPr lang="en-US" smtClean="0">
                <a:solidFill>
                  <a:prstClr val="black"/>
                </a:solidFill>
              </a:rPr>
              <a:pPr/>
              <a:t>43</a:t>
            </a:fld>
            <a:endParaRPr lang="en-US" dirty="0">
              <a:solidFill>
                <a:prstClr val="black"/>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5E26D4B-BAA5-4EF5-8C1F-94B5E21D520D}" type="slidenum">
              <a:rPr lang="en-US" smtClean="0">
                <a:solidFill>
                  <a:prstClr val="black"/>
                </a:solidFill>
              </a:rPr>
              <a:pPr/>
              <a:t>44</a:t>
            </a:fld>
            <a:endParaRPr lang="en-US" dirty="0">
              <a:solidFill>
                <a:prstClr val="black"/>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5E26D4B-BAA5-4EF5-8C1F-94B5E21D520D}" type="slidenum">
              <a:rPr lang="en-US" smtClean="0">
                <a:solidFill>
                  <a:prstClr val="black"/>
                </a:solidFill>
              </a:rPr>
              <a:pPr/>
              <a:t>45</a:t>
            </a:fld>
            <a:endParaRPr lang="en-US" dirty="0">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982020E-F388-4EB9-BD79-56C8D85FD410}" type="datetime1">
              <a:rPr lang="en-US" smtClean="0"/>
              <a:pPr/>
              <a:t>2012-04-15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33D0807-5088-4C17-A0EB-56FC14A60DD7}"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954A929-2905-461D-A808-6417C712F5A5}" type="datetime1">
              <a:rPr lang="en-US" smtClean="0"/>
              <a:pPr/>
              <a:t>2012-04-15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33D0807-5088-4C17-A0EB-56FC14A60DD7}"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E57BCB2-A6DC-4BDF-9A9F-72BAD2283100}" type="datetime1">
              <a:rPr lang="en-US" smtClean="0"/>
              <a:pPr/>
              <a:t>2012-04-15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33D0807-5088-4C17-A0EB-56FC14A60DD7}" type="slidenum">
              <a:rPr lang="en-US" smtClean="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E80CD8D-1184-468B-8B02-C6D3841B5EA0}" type="datetimeFigureOut">
              <a:rPr lang="en-US" smtClean="0">
                <a:solidFill>
                  <a:prstClr val="black">
                    <a:tint val="75000"/>
                  </a:prstClr>
                </a:solidFill>
              </a:rPr>
              <a:pPr/>
              <a:t>2012-04-15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8698915-49AF-4764-B1AF-5F4AB90AC19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765132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E80CD8D-1184-468B-8B02-C6D3841B5EA0}" type="datetimeFigureOut">
              <a:rPr lang="en-US" smtClean="0">
                <a:solidFill>
                  <a:prstClr val="black">
                    <a:tint val="75000"/>
                  </a:prstClr>
                </a:solidFill>
              </a:rPr>
              <a:pPr/>
              <a:t>2012-04-15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8698915-49AF-4764-B1AF-5F4AB90AC19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5102848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E80CD8D-1184-468B-8B02-C6D3841B5EA0}" type="datetimeFigureOut">
              <a:rPr lang="en-US" smtClean="0">
                <a:solidFill>
                  <a:prstClr val="black">
                    <a:tint val="75000"/>
                  </a:prstClr>
                </a:solidFill>
              </a:rPr>
              <a:pPr/>
              <a:t>2012-04-15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8698915-49AF-4764-B1AF-5F4AB90AC19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342715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E80CD8D-1184-468B-8B02-C6D3841B5EA0}" type="datetimeFigureOut">
              <a:rPr lang="en-US" smtClean="0">
                <a:solidFill>
                  <a:prstClr val="black">
                    <a:tint val="75000"/>
                  </a:prstClr>
                </a:solidFill>
              </a:rPr>
              <a:pPr/>
              <a:t>2012-04-15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08698915-49AF-4764-B1AF-5F4AB90AC19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666993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E80CD8D-1184-468B-8B02-C6D3841B5EA0}" type="datetimeFigureOut">
              <a:rPr lang="en-US" smtClean="0">
                <a:solidFill>
                  <a:prstClr val="black">
                    <a:tint val="75000"/>
                  </a:prstClr>
                </a:solidFill>
              </a:rPr>
              <a:pPr/>
              <a:t>2012-04-15</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08698915-49AF-4764-B1AF-5F4AB90AC19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4358328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E80CD8D-1184-468B-8B02-C6D3841B5EA0}" type="datetimeFigureOut">
              <a:rPr lang="en-US" smtClean="0">
                <a:solidFill>
                  <a:prstClr val="black">
                    <a:tint val="75000"/>
                  </a:prstClr>
                </a:solidFill>
              </a:rPr>
              <a:pPr/>
              <a:t>2012-04-15</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08698915-49AF-4764-B1AF-5F4AB90AC19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6121120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E80CD8D-1184-468B-8B02-C6D3841B5EA0}" type="datetimeFigureOut">
              <a:rPr lang="en-US" smtClean="0">
                <a:solidFill>
                  <a:prstClr val="black">
                    <a:tint val="75000"/>
                  </a:prstClr>
                </a:solidFill>
              </a:rPr>
              <a:pPr/>
              <a:t>2012-04-15</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08698915-49AF-4764-B1AF-5F4AB90AC19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8683587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E80CD8D-1184-468B-8B02-C6D3841B5EA0}" type="datetimeFigureOut">
              <a:rPr lang="en-US" smtClean="0">
                <a:solidFill>
                  <a:prstClr val="black">
                    <a:tint val="75000"/>
                  </a:prstClr>
                </a:solidFill>
              </a:rPr>
              <a:pPr/>
              <a:t>2012-04-15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08698915-49AF-4764-B1AF-5F4AB90AC19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736748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BD97836-3175-4D10-9C9B-1CCFE2FFDEB6}" type="datetime1">
              <a:rPr lang="en-US" smtClean="0"/>
              <a:pPr/>
              <a:t>2012-04-15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33D0807-5088-4C17-A0EB-56FC14A60DD7}" type="slidenum">
              <a:rPr lang="en-US" smtClean="0"/>
              <a:pPr/>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E80CD8D-1184-468B-8B02-C6D3841B5EA0}" type="datetimeFigureOut">
              <a:rPr lang="en-US" smtClean="0">
                <a:solidFill>
                  <a:prstClr val="black">
                    <a:tint val="75000"/>
                  </a:prstClr>
                </a:solidFill>
              </a:rPr>
              <a:pPr/>
              <a:t>2012-04-15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08698915-49AF-4764-B1AF-5F4AB90AC19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2272698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E80CD8D-1184-468B-8B02-C6D3841B5EA0}" type="datetimeFigureOut">
              <a:rPr lang="en-US" smtClean="0">
                <a:solidFill>
                  <a:prstClr val="black">
                    <a:tint val="75000"/>
                  </a:prstClr>
                </a:solidFill>
              </a:rPr>
              <a:pPr/>
              <a:t>2012-04-15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8698915-49AF-4764-B1AF-5F4AB90AC19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30926917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E80CD8D-1184-468B-8B02-C6D3841B5EA0}" type="datetimeFigureOut">
              <a:rPr lang="en-US" smtClean="0">
                <a:solidFill>
                  <a:prstClr val="black">
                    <a:tint val="75000"/>
                  </a:prstClr>
                </a:solidFill>
              </a:rPr>
              <a:pPr/>
              <a:t>2012-04-15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8698915-49AF-4764-B1AF-5F4AB90AC19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031013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4A1B10C-947D-4E67-BE40-2EBD998B9CBA}" type="datetime1">
              <a:rPr lang="en-US" smtClean="0"/>
              <a:pPr/>
              <a:t>2012-04-15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33D0807-5088-4C17-A0EB-56FC14A60DD7}"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2D93C73-8F43-4A16-B413-0A6F0BF5F949}" type="datetime1">
              <a:rPr lang="en-US" smtClean="0"/>
              <a:pPr/>
              <a:t>2012-04-15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33D0807-5088-4C17-A0EB-56FC14A60DD7}"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55D7371-D985-4A07-BDC4-69AACEBAADCE}" type="datetime1">
              <a:rPr lang="en-US" smtClean="0"/>
              <a:pPr/>
              <a:t>2012-04-15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33D0807-5088-4C17-A0EB-56FC14A60DD7}"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7E8108E-4085-4D3A-9D35-91A36B9A0AAC}" type="datetime1">
              <a:rPr lang="en-US" smtClean="0"/>
              <a:pPr/>
              <a:t>2012-04-15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33D0807-5088-4C17-A0EB-56FC14A60DD7}"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B8A52EB-02C4-4C6D-87C7-6AA63BF1EC16}" type="datetime1">
              <a:rPr lang="en-US" smtClean="0"/>
              <a:pPr/>
              <a:t>2012-04-15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33D0807-5088-4C17-A0EB-56FC14A60DD7}"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25602CE-0652-4126-BE29-55DF31831802}" type="datetime1">
              <a:rPr lang="en-US" smtClean="0"/>
              <a:pPr/>
              <a:t>2012-04-15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33D0807-5088-4C17-A0EB-56FC14A60DD7}"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B1F3816-3C0F-4EE3-BEA7-8F1876B35D11}" type="datetime1">
              <a:rPr lang="en-US" smtClean="0"/>
              <a:pPr/>
              <a:t>2012-04-15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33D0807-5088-4C17-A0EB-56FC14A60DD7}"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9AE86D9-4462-4F64-9C70-C2F7D7435655}" type="datetime1">
              <a:rPr lang="en-US" smtClean="0"/>
              <a:pPr/>
              <a:t>2012-04-15</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33D0807-5088-4C17-A0EB-56FC14A60DD7}"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E80CD8D-1184-468B-8B02-C6D3841B5EA0}" type="datetimeFigureOut">
              <a:rPr lang="en-US" smtClean="0">
                <a:solidFill>
                  <a:prstClr val="black">
                    <a:tint val="75000"/>
                  </a:prstClr>
                </a:solidFill>
              </a:rPr>
              <a:pPr/>
              <a:t>2012-04-15</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8698915-49AF-4764-B1AF-5F4AB90AC19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7017690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Don.Hillger@NOAA.gov" TargetMode="External"/><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2.jpeg"/><Relationship Id="rId4" Type="http://schemas.openxmlformats.org/officeDocument/2006/relationships/hyperlink" Target="mailto:Thomas.J.Kopp@aero.org"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18" Type="http://schemas.openxmlformats.org/officeDocument/2006/relationships/image" Target="../media/image23.pn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17.png"/><Relationship Id="rId17" Type="http://schemas.openxmlformats.org/officeDocument/2006/relationships/image" Target="../media/image22.png"/><Relationship Id="rId2" Type="http://schemas.openxmlformats.org/officeDocument/2006/relationships/notesSlide" Target="../notesSlides/notesSlide2.xml"/><Relationship Id="rId16" Type="http://schemas.openxmlformats.org/officeDocument/2006/relationships/image" Target="../media/image21.png"/><Relationship Id="rId1" Type="http://schemas.openxmlformats.org/officeDocument/2006/relationships/slideLayout" Target="../slideLayouts/slideLayout1.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5" Type="http://schemas.openxmlformats.org/officeDocument/2006/relationships/image" Target="../media/image2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 Id="rId14" Type="http://schemas.openxmlformats.org/officeDocument/2006/relationships/image" Target="../media/image19.png"/></Relationships>
</file>

<file path=ppt/slides/_rels/slide1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gi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jpeg"/></Relationships>
</file>

<file path=ppt/slides/_rels/slide24.xml.rels><?xml version="1.0" encoding="UTF-8" standalone="yes"?>
<Relationships xmlns="http://schemas.openxmlformats.org/package/2006/relationships"><Relationship Id="rId2" Type="http://schemas.openxmlformats.org/officeDocument/2006/relationships/image" Target="../media/image44.gif"/><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image" Target="../media/image41.jpeg"/><Relationship Id="rId4" Type="http://schemas.openxmlformats.org/officeDocument/2006/relationships/image" Target="../media/image40.png"/></Relationships>
</file>

<file path=ppt/slides/_rels/slide2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image" Target="../media/image47.png"/><Relationship Id="rId4" Type="http://schemas.openxmlformats.org/officeDocument/2006/relationships/image" Target="../media/image41.jpeg"/></Relationships>
</file>

<file path=ppt/slides/_rels/slide2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gif"/><Relationship Id="rId1" Type="http://schemas.openxmlformats.org/officeDocument/2006/relationships/slideLayout" Target="../slideLayouts/slideLayout6.xml"/><Relationship Id="rId4" Type="http://schemas.openxmlformats.org/officeDocument/2006/relationships/image" Target="../media/image61.gif"/></Relationships>
</file>

<file path=ppt/slides/_rels/slide38.xml.rels><?xml version="1.0" encoding="UTF-8" standalone="yes"?>
<Relationships xmlns="http://schemas.openxmlformats.org/package/2006/relationships"><Relationship Id="rId3" Type="http://schemas.openxmlformats.org/officeDocument/2006/relationships/image" Target="../media/image63.gif"/><Relationship Id="rId2" Type="http://schemas.openxmlformats.org/officeDocument/2006/relationships/image" Target="../media/image62.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65.gif"/><Relationship Id="rId2" Type="http://schemas.openxmlformats.org/officeDocument/2006/relationships/image" Target="../media/image64.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67.gif"/><Relationship Id="rId2" Type="http://schemas.openxmlformats.org/officeDocument/2006/relationships/image" Target="../media/image66.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41.jpeg"/><Relationship Id="rId4" Type="http://schemas.openxmlformats.org/officeDocument/2006/relationships/hyperlink" Target="http://rammb.cira.colostate.edu/projects/npp/blog/"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4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hyperlink" Target="http://rammb.cira.colostate.edu/projects/npp/"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hyperlink" Target="http://rammb.cira.colostate.edu/projects/npp/blog"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www.ssec.wisc.edu/mcidas/software/x/" TargetMode="External"/><Relationship Id="rId7" Type="http://schemas.openxmlformats.org/officeDocument/2006/relationships/image" Target="../media/image6.gif"/><Relationship Id="rId2" Type="http://schemas.openxmlformats.org/officeDocument/2006/relationships/hyperlink" Target="http://www.ssec.wisc.edu/mcidas/software/v/" TargetMode="External"/><Relationship Id="rId1" Type="http://schemas.openxmlformats.org/officeDocument/2006/relationships/slideLayout" Target="../slideLayouts/slideLayout2.xml"/><Relationship Id="rId6" Type="http://schemas.openxmlformats.org/officeDocument/2006/relationships/hyperlink" Target="http://www.ssec.wisc.edu/mcidas/" TargetMode="External"/><Relationship Id="rId5" Type="http://schemas.openxmlformats.org/officeDocument/2006/relationships/image" Target="../media/image5.png"/><Relationship Id="rId4" Type="http://schemas.openxmlformats.org/officeDocument/2006/relationships/hyperlink" Target="http://www.ssec.wisc.edu/mcidas/software/v/index.html"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89039" y="1702713"/>
            <a:ext cx="7772400" cy="1143000"/>
          </a:xfrm>
        </p:spPr>
        <p:txBody>
          <a:bodyPr/>
          <a:lstStyle/>
          <a:p>
            <a:r>
              <a:rPr lang="en-US" b="1" dirty="0" smtClean="0"/>
              <a:t>Suomi NPP Imagery EDR Team</a:t>
            </a:r>
            <a:endParaRPr lang="en-US" b="1" dirty="0"/>
          </a:p>
        </p:txBody>
      </p:sp>
      <p:sp>
        <p:nvSpPr>
          <p:cNvPr id="3" name="Subtitle 2"/>
          <p:cNvSpPr>
            <a:spLocks noGrp="1"/>
          </p:cNvSpPr>
          <p:nvPr>
            <p:ph type="subTitle" idx="1"/>
          </p:nvPr>
        </p:nvSpPr>
        <p:spPr>
          <a:xfrm>
            <a:off x="1474839" y="3048000"/>
            <a:ext cx="6400800" cy="1752600"/>
          </a:xfrm>
        </p:spPr>
        <p:txBody>
          <a:bodyPr>
            <a:normAutofit fontScale="85000" lnSpcReduction="20000"/>
          </a:bodyPr>
          <a:lstStyle/>
          <a:p>
            <a:r>
              <a:rPr lang="en-US" b="1" dirty="0" smtClean="0">
                <a:solidFill>
                  <a:schemeClr val="tx1"/>
                </a:solidFill>
              </a:rPr>
              <a:t>Don Hillger</a:t>
            </a:r>
            <a:r>
              <a:rPr lang="en-US" b="1" baseline="30000" dirty="0" smtClean="0">
                <a:solidFill>
                  <a:schemeClr val="tx1"/>
                </a:solidFill>
              </a:rPr>
              <a:t>1</a:t>
            </a:r>
            <a:r>
              <a:rPr lang="en-US" b="1" dirty="0" smtClean="0">
                <a:solidFill>
                  <a:schemeClr val="tx1"/>
                </a:solidFill>
              </a:rPr>
              <a:t> and Tom Kopp</a:t>
            </a:r>
            <a:r>
              <a:rPr lang="en-US" b="1" baseline="30000" dirty="0" smtClean="0">
                <a:solidFill>
                  <a:schemeClr val="tx1"/>
                </a:solidFill>
              </a:rPr>
              <a:t>2</a:t>
            </a:r>
            <a:endParaRPr lang="en-US" b="1" dirty="0" smtClean="0">
              <a:solidFill>
                <a:schemeClr val="tx1"/>
              </a:solidFill>
            </a:endParaRPr>
          </a:p>
          <a:p>
            <a:r>
              <a:rPr lang="en-US" dirty="0" smtClean="0"/>
              <a:t>17-18 </a:t>
            </a:r>
            <a:r>
              <a:rPr lang="en-US" dirty="0" smtClean="0"/>
              <a:t>April 2012</a:t>
            </a:r>
          </a:p>
          <a:p>
            <a:r>
              <a:rPr lang="en-US" dirty="0" smtClean="0"/>
              <a:t>VIIRS Cal-Val Workshop</a:t>
            </a:r>
            <a:endParaRPr lang="en-US" dirty="0" smtClean="0"/>
          </a:p>
          <a:p>
            <a:r>
              <a:rPr lang="en-US" dirty="0" smtClean="0"/>
              <a:t>GSFC Building 8</a:t>
            </a:r>
            <a:endParaRPr lang="en-US" dirty="0"/>
          </a:p>
        </p:txBody>
      </p:sp>
      <p:pic>
        <p:nvPicPr>
          <p:cNvPr id="4" name="Picture 3" descr="D:\GOES-14\images\NOAA logo.jpg"/>
          <p:cNvPicPr>
            <a:picLocks noChangeAspect="1" noChangeArrowheads="1"/>
          </p:cNvPicPr>
          <p:nvPr/>
        </p:nvPicPr>
        <p:blipFill>
          <a:blip r:embed="rId2" cstate="print"/>
          <a:srcRect/>
          <a:stretch>
            <a:fillRect/>
          </a:stretch>
        </p:blipFill>
        <p:spPr bwMode="auto">
          <a:xfrm>
            <a:off x="457200" y="228601"/>
            <a:ext cx="1447800" cy="1456906"/>
          </a:xfrm>
          <a:prstGeom prst="rect">
            <a:avLst/>
          </a:prstGeom>
          <a:noFill/>
        </p:spPr>
      </p:pic>
      <p:sp>
        <p:nvSpPr>
          <p:cNvPr id="6" name="TextBox 5"/>
          <p:cNvSpPr txBox="1"/>
          <p:nvPr/>
        </p:nvSpPr>
        <p:spPr>
          <a:xfrm>
            <a:off x="3151239" y="4876800"/>
            <a:ext cx="3048000" cy="1477328"/>
          </a:xfrm>
          <a:prstGeom prst="rect">
            <a:avLst/>
          </a:prstGeom>
          <a:noFill/>
        </p:spPr>
        <p:txBody>
          <a:bodyPr wrap="square" rtlCol="0">
            <a:spAutoFit/>
          </a:bodyPr>
          <a:lstStyle/>
          <a:p>
            <a:pPr algn="ctr"/>
            <a:r>
              <a:rPr lang="en-US" baseline="30000" dirty="0" smtClean="0"/>
              <a:t>1</a:t>
            </a:r>
            <a:r>
              <a:rPr lang="en-US" dirty="0" smtClean="0"/>
              <a:t>NOAA/NESDIS/StAR, </a:t>
            </a:r>
            <a:r>
              <a:rPr lang="en-US" dirty="0" smtClean="0">
                <a:hlinkClick r:id="rId3"/>
              </a:rPr>
              <a:t>Don.Hillger@NOAA.gov</a:t>
            </a:r>
            <a:endParaRPr lang="en-US" dirty="0" smtClean="0"/>
          </a:p>
          <a:p>
            <a:pPr algn="ctr"/>
            <a:endParaRPr lang="en-US" dirty="0" smtClean="0"/>
          </a:p>
          <a:p>
            <a:pPr algn="ctr"/>
            <a:r>
              <a:rPr lang="en-US" baseline="30000" dirty="0" smtClean="0"/>
              <a:t>2</a:t>
            </a:r>
            <a:r>
              <a:rPr lang="en-US" dirty="0" smtClean="0"/>
              <a:t>The Aerospace Corporation</a:t>
            </a:r>
            <a:r>
              <a:rPr lang="en-US" dirty="0"/>
              <a:t>, </a:t>
            </a:r>
            <a:r>
              <a:rPr lang="en-US" dirty="0" smtClean="0">
                <a:hlinkClick r:id="rId4"/>
              </a:rPr>
              <a:t>Thomas.J.Kopp@aero.org</a:t>
            </a:r>
            <a:endParaRPr lang="en-US" dirty="0"/>
          </a:p>
        </p:txBody>
      </p:sp>
      <p:sp>
        <p:nvSpPr>
          <p:cNvPr id="7" name="Slide Number Placeholder 6"/>
          <p:cNvSpPr>
            <a:spLocks noGrp="1"/>
          </p:cNvSpPr>
          <p:nvPr>
            <p:ph type="sldNum" sz="quarter" idx="12"/>
          </p:nvPr>
        </p:nvSpPr>
        <p:spPr/>
        <p:txBody>
          <a:bodyPr/>
          <a:lstStyle/>
          <a:p>
            <a:fld id="{633D0807-5088-4C17-A0EB-56FC14A60DD7}" type="slidenum">
              <a:rPr lang="en-US" smtClean="0"/>
              <a:pPr/>
              <a:t>1</a:t>
            </a:fld>
            <a:endParaRPr lang="en-US" dirty="0"/>
          </a:p>
        </p:txBody>
      </p:sp>
      <p:pic>
        <p:nvPicPr>
          <p:cNvPr id="1026" name="Picture 2" descr="C:\JPSS-NPP\images\cira_text_logo.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00019" y="413551"/>
            <a:ext cx="2562225" cy="108700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3" descr="VIIRS_MBAND_3GRANULE_AGG.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6388" y="1522413"/>
            <a:ext cx="82296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TextBox 4"/>
          <p:cNvSpPr txBox="1">
            <a:spLocks noChangeArrowheads="1"/>
          </p:cNvSpPr>
          <p:nvPr/>
        </p:nvSpPr>
        <p:spPr bwMode="auto">
          <a:xfrm>
            <a:off x="2330450" y="669925"/>
            <a:ext cx="46672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1" charset="0"/>
                <a:ea typeface="ＭＳ Ｐゴシック" pitchFamily="1" charset="-128"/>
              </a:defRPr>
            </a:lvl1pPr>
            <a:lvl2pPr marL="37931725" indent="-37474525">
              <a:defRPr>
                <a:solidFill>
                  <a:schemeClr val="tx1"/>
                </a:solidFill>
                <a:latin typeface="Calibri" pitchFamily="1" charset="0"/>
                <a:ea typeface="ＭＳ Ｐゴシック" pitchFamily="1" charset="-128"/>
              </a:defRPr>
            </a:lvl2pPr>
            <a:lvl3pPr>
              <a:defRPr>
                <a:solidFill>
                  <a:schemeClr val="tx1"/>
                </a:solidFill>
                <a:latin typeface="Calibri" pitchFamily="1" charset="0"/>
                <a:ea typeface="ＭＳ Ｐゴシック" pitchFamily="1" charset="-128"/>
              </a:defRPr>
            </a:lvl3pPr>
            <a:lvl4pPr>
              <a:defRPr>
                <a:solidFill>
                  <a:schemeClr val="tx1"/>
                </a:solidFill>
                <a:latin typeface="Calibri" pitchFamily="1" charset="0"/>
                <a:ea typeface="ＭＳ Ｐゴシック" pitchFamily="1" charset="-128"/>
              </a:defRPr>
            </a:lvl4pPr>
            <a:lvl5pPr>
              <a:defRPr>
                <a:solidFill>
                  <a:schemeClr val="tx1"/>
                </a:solidFill>
                <a:latin typeface="Calibri" pitchFamily="1" charset="0"/>
                <a:ea typeface="ＭＳ Ｐゴシック" pitchFamily="1" charset="-128"/>
              </a:defRPr>
            </a:lvl5pPr>
            <a:lvl6pPr marL="457200" fontAlgn="base">
              <a:spcBef>
                <a:spcPct val="0"/>
              </a:spcBef>
              <a:spcAft>
                <a:spcPct val="0"/>
              </a:spcAft>
              <a:defRPr>
                <a:solidFill>
                  <a:schemeClr val="tx1"/>
                </a:solidFill>
                <a:latin typeface="Calibri" pitchFamily="1" charset="0"/>
                <a:ea typeface="ＭＳ Ｐゴシック" pitchFamily="1" charset="-128"/>
              </a:defRPr>
            </a:lvl6pPr>
            <a:lvl7pPr marL="914400" fontAlgn="base">
              <a:spcBef>
                <a:spcPct val="0"/>
              </a:spcBef>
              <a:spcAft>
                <a:spcPct val="0"/>
              </a:spcAft>
              <a:defRPr>
                <a:solidFill>
                  <a:schemeClr val="tx1"/>
                </a:solidFill>
                <a:latin typeface="Calibri" pitchFamily="1" charset="0"/>
                <a:ea typeface="ＭＳ Ｐゴシック" pitchFamily="1" charset="-128"/>
              </a:defRPr>
            </a:lvl7pPr>
            <a:lvl8pPr marL="1371600" fontAlgn="base">
              <a:spcBef>
                <a:spcPct val="0"/>
              </a:spcBef>
              <a:spcAft>
                <a:spcPct val="0"/>
              </a:spcAft>
              <a:defRPr>
                <a:solidFill>
                  <a:schemeClr val="tx1"/>
                </a:solidFill>
                <a:latin typeface="Calibri" pitchFamily="1" charset="0"/>
                <a:ea typeface="ＭＳ Ｐゴシック" pitchFamily="1" charset="-128"/>
              </a:defRPr>
            </a:lvl8pPr>
            <a:lvl9pPr marL="1828800" fontAlgn="base">
              <a:spcBef>
                <a:spcPct val="0"/>
              </a:spcBef>
              <a:spcAft>
                <a:spcPct val="0"/>
              </a:spcAft>
              <a:defRPr>
                <a:solidFill>
                  <a:schemeClr val="tx1"/>
                </a:solidFill>
                <a:latin typeface="Calibri" pitchFamily="1" charset="0"/>
                <a:ea typeface="ＭＳ Ｐゴシック" pitchFamily="1" charset="-128"/>
              </a:defRPr>
            </a:lvl9pPr>
          </a:lstStyle>
          <a:p>
            <a:r>
              <a:rPr lang="en-US" sz="2400" dirty="0">
                <a:latin typeface="Arial" charset="0"/>
              </a:rPr>
              <a:t>VIIRS M1 3 Granule Aggregation</a:t>
            </a:r>
          </a:p>
        </p:txBody>
      </p:sp>
      <p:sp>
        <p:nvSpPr>
          <p:cNvPr id="6" name="Rectangle 5"/>
          <p:cNvSpPr>
            <a:spLocks noChangeArrowheads="1"/>
          </p:cNvSpPr>
          <p:nvPr/>
        </p:nvSpPr>
        <p:spPr bwMode="auto">
          <a:xfrm>
            <a:off x="2971800" y="3084513"/>
            <a:ext cx="1423988" cy="795337"/>
          </a:xfrm>
          <a:prstGeom prst="rect">
            <a:avLst/>
          </a:prstGeom>
          <a:noFill/>
          <a:ln w="63500">
            <a:solidFill>
              <a:srgbClr val="FF0000"/>
            </a:solidFill>
            <a:miter lim="800000"/>
            <a:headEnd/>
            <a:tailEnd/>
          </a:ln>
          <a:effectLst>
            <a:outerShdw blurRad="40000" dist="23000" dir="5400000" rotWithShape="0">
              <a:srgbClr val="808080">
                <a:alpha val="34999"/>
              </a:srgbClr>
            </a:outerShdw>
          </a:effectLst>
          <a:extLst>
            <a:ext uri="{909E8E84-426E-40DD-AFC4-6F175D3DCCD1}">
              <a14:hiddenFill xmlns:a14="http://schemas.microsoft.com/office/drawing/2010/main">
                <a:solidFill>
                  <a:srgbClr val="FFFFFF"/>
                </a:solidFill>
              </a14:hiddenFill>
            </a:ext>
          </a:extLst>
        </p:spPr>
        <p:txBody>
          <a:bodyPr anchor="ctr"/>
          <a:lstStyle/>
          <a:p>
            <a:pPr algn="ctr" fontAlgn="auto">
              <a:spcBef>
                <a:spcPts val="0"/>
              </a:spcBef>
              <a:spcAft>
                <a:spcPts val="0"/>
              </a:spcAft>
              <a:defRPr/>
            </a:pPr>
            <a:endParaRPr lang="en-US" dirty="0">
              <a:solidFill>
                <a:schemeClr val="lt1"/>
              </a:solidFill>
              <a:latin typeface="+mn-lt"/>
              <a:ea typeface="+mn-ea"/>
            </a:endParaRPr>
          </a:p>
        </p:txBody>
      </p:sp>
    </p:spTree>
    <p:extLst>
      <p:ext uri="{BB962C8B-B14F-4D97-AF65-F5344CB8AC3E}">
        <p14:creationId xmlns:p14="http://schemas.microsoft.com/office/powerpoint/2010/main" val="38513744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0" y="0"/>
          <a:ext cx="9144000" cy="6858000"/>
        </p:xfrm>
        <a:graphic>
          <a:graphicData uri="http://schemas.openxmlformats.org/drawingml/2006/table">
            <a:tbl>
              <a:tblPr firstRow="1">
                <a:tableStyleId>{5940675A-B579-460E-94D1-54222C63F5DA}</a:tableStyleId>
              </a:tblPr>
              <a:tblGrid>
                <a:gridCol w="2286000"/>
                <a:gridCol w="2286000"/>
                <a:gridCol w="2286000"/>
                <a:gridCol w="2286000"/>
              </a:tblGrid>
              <a:tr h="1714500">
                <a:tc>
                  <a:txBody>
                    <a:bodyPr/>
                    <a:lstStyle/>
                    <a:p>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blipFill rotWithShape="1">
                      <a:blip r:embed="rId3"/>
                      <a:stretch>
                        <a:fillRect/>
                      </a:stretch>
                    </a:blipFill>
                  </a:tcPr>
                </a:tc>
                <a:tc>
                  <a:txBody>
                    <a:bodyPr/>
                    <a:lstStyle/>
                    <a:p>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blipFill rotWithShape="1">
                      <a:blip r:embed="rId4"/>
                      <a:stretch>
                        <a:fillRect/>
                      </a:stretch>
                    </a:blipFill>
                  </a:tcPr>
                </a:tc>
                <a:tc>
                  <a:txBody>
                    <a:bodyPr/>
                    <a:lstStyle/>
                    <a:p>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blipFill rotWithShape="1">
                      <a:blip r:embed="rId5"/>
                      <a:stretch>
                        <a:fillRect/>
                      </a:stretch>
                    </a:blipFill>
                  </a:tcPr>
                </a:tc>
                <a:tc>
                  <a:txBody>
                    <a:bodyPr/>
                    <a:lstStyle/>
                    <a:p>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blipFill rotWithShape="1">
                      <a:blip r:embed="rId6"/>
                      <a:stretch>
                        <a:fillRect/>
                      </a:stretch>
                    </a:blipFill>
                  </a:tcPr>
                </a:tc>
              </a:tr>
              <a:tr h="1714500">
                <a:tc>
                  <a:txBody>
                    <a:bodyPr/>
                    <a:lstStyle/>
                    <a:p>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blipFill rotWithShape="1">
                      <a:blip r:embed="rId7"/>
                      <a:stretch>
                        <a:fillRect/>
                      </a:stretch>
                    </a:blipFill>
                  </a:tcPr>
                </a:tc>
                <a:tc>
                  <a:txBody>
                    <a:bodyPr/>
                    <a:lstStyle/>
                    <a:p>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blipFill rotWithShape="1">
                      <a:blip r:embed="rId8"/>
                      <a:stretch>
                        <a:fillRect/>
                      </a:stretch>
                    </a:blipFill>
                  </a:tcPr>
                </a:tc>
                <a:tc>
                  <a:txBody>
                    <a:bodyPr/>
                    <a:lstStyle/>
                    <a:p>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blipFill rotWithShape="1">
                      <a:blip r:embed="rId9"/>
                      <a:stretch>
                        <a:fillRect/>
                      </a:stretch>
                    </a:blipFill>
                  </a:tcPr>
                </a:tc>
                <a:tc>
                  <a:txBody>
                    <a:bodyPr/>
                    <a:lstStyle/>
                    <a:p>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blipFill rotWithShape="1">
                      <a:blip r:embed="rId10"/>
                      <a:stretch>
                        <a:fillRect/>
                      </a:stretch>
                    </a:blipFill>
                  </a:tcPr>
                </a:tc>
              </a:tr>
              <a:tr h="1714500">
                <a:tc>
                  <a:txBody>
                    <a:bodyPr/>
                    <a:lstStyle/>
                    <a:p>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blipFill rotWithShape="1">
                      <a:blip r:embed="rId11"/>
                      <a:stretch>
                        <a:fillRect/>
                      </a:stretch>
                    </a:blipFill>
                  </a:tcPr>
                </a:tc>
                <a:tc>
                  <a:txBody>
                    <a:bodyPr/>
                    <a:lstStyle/>
                    <a:p>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blipFill rotWithShape="1">
                      <a:blip r:embed="rId12"/>
                      <a:stretch>
                        <a:fillRect/>
                      </a:stretch>
                    </a:blipFill>
                  </a:tcPr>
                </a:tc>
                <a:tc>
                  <a:txBody>
                    <a:bodyPr/>
                    <a:lstStyle/>
                    <a:p>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blipFill rotWithShape="1">
                      <a:blip r:embed="rId13"/>
                      <a:stretch>
                        <a:fillRect/>
                      </a:stretch>
                    </a:blipFill>
                  </a:tcPr>
                </a:tc>
                <a:tc>
                  <a:txBody>
                    <a:bodyPr/>
                    <a:lstStyle/>
                    <a:p>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blipFill rotWithShape="1">
                      <a:blip r:embed="rId14"/>
                      <a:stretch>
                        <a:fillRect/>
                      </a:stretch>
                    </a:blipFill>
                  </a:tcPr>
                </a:tc>
              </a:tr>
              <a:tr h="1714500">
                <a:tc>
                  <a:txBody>
                    <a:bodyPr/>
                    <a:lstStyle/>
                    <a:p>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blipFill rotWithShape="1">
                      <a:blip r:embed="rId15"/>
                      <a:stretch>
                        <a:fillRect/>
                      </a:stretch>
                    </a:blipFill>
                  </a:tcPr>
                </a:tc>
                <a:tc>
                  <a:txBody>
                    <a:bodyPr/>
                    <a:lstStyle/>
                    <a:p>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blipFill rotWithShape="1">
                      <a:blip r:embed="rId16"/>
                      <a:stretch>
                        <a:fillRect/>
                      </a:stretch>
                    </a:blipFill>
                  </a:tcPr>
                </a:tc>
                <a:tc>
                  <a:txBody>
                    <a:bodyPr/>
                    <a:lstStyle/>
                    <a:p>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blipFill rotWithShape="1">
                      <a:blip r:embed="rId17"/>
                      <a:stretch>
                        <a:fillRect/>
                      </a:stretch>
                    </a:blipFill>
                  </a:tcPr>
                </a:tc>
                <a:tc>
                  <a:txBody>
                    <a:bodyPr/>
                    <a:lstStyle/>
                    <a:p>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blipFill rotWithShape="1">
                      <a:blip r:embed="rId18"/>
                      <a:stretch>
                        <a:fillRect/>
                      </a:stretch>
                    </a:blipFill>
                  </a:tcPr>
                </a:tc>
              </a:tr>
            </a:tbl>
          </a:graphicData>
        </a:graphic>
      </p:graphicFrame>
    </p:spTree>
    <p:extLst>
      <p:ext uri="{BB962C8B-B14F-4D97-AF65-F5344CB8AC3E}">
        <p14:creationId xmlns:p14="http://schemas.microsoft.com/office/powerpoint/2010/main" val="372291797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3" descr="VIIRS_M5_M4_M3_RGB_INDONESIA.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9075" y="1436688"/>
            <a:ext cx="8412163"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TextBox 4"/>
          <p:cNvSpPr txBox="1">
            <a:spLocks noChangeArrowheads="1"/>
          </p:cNvSpPr>
          <p:nvPr/>
        </p:nvSpPr>
        <p:spPr bwMode="auto">
          <a:xfrm>
            <a:off x="2330450" y="669925"/>
            <a:ext cx="48196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1" charset="0"/>
                <a:ea typeface="ＭＳ Ｐゴシック" pitchFamily="1" charset="-128"/>
              </a:defRPr>
            </a:lvl1pPr>
            <a:lvl2pPr marL="37931725" indent="-37474525">
              <a:defRPr>
                <a:solidFill>
                  <a:schemeClr val="tx1"/>
                </a:solidFill>
                <a:latin typeface="Calibri" pitchFamily="1" charset="0"/>
                <a:ea typeface="ＭＳ Ｐゴシック" pitchFamily="1" charset="-128"/>
              </a:defRPr>
            </a:lvl2pPr>
            <a:lvl3pPr>
              <a:defRPr>
                <a:solidFill>
                  <a:schemeClr val="tx1"/>
                </a:solidFill>
                <a:latin typeface="Calibri" pitchFamily="1" charset="0"/>
                <a:ea typeface="ＭＳ Ｐゴシック" pitchFamily="1" charset="-128"/>
              </a:defRPr>
            </a:lvl3pPr>
            <a:lvl4pPr>
              <a:defRPr>
                <a:solidFill>
                  <a:schemeClr val="tx1"/>
                </a:solidFill>
                <a:latin typeface="Calibri" pitchFamily="1" charset="0"/>
                <a:ea typeface="ＭＳ Ｐゴシック" pitchFamily="1" charset="-128"/>
              </a:defRPr>
            </a:lvl4pPr>
            <a:lvl5pPr>
              <a:defRPr>
                <a:solidFill>
                  <a:schemeClr val="tx1"/>
                </a:solidFill>
                <a:latin typeface="Calibri" pitchFamily="1" charset="0"/>
                <a:ea typeface="ＭＳ Ｐゴシック" pitchFamily="1" charset="-128"/>
              </a:defRPr>
            </a:lvl5pPr>
            <a:lvl6pPr marL="457200" fontAlgn="base">
              <a:spcBef>
                <a:spcPct val="0"/>
              </a:spcBef>
              <a:spcAft>
                <a:spcPct val="0"/>
              </a:spcAft>
              <a:defRPr>
                <a:solidFill>
                  <a:schemeClr val="tx1"/>
                </a:solidFill>
                <a:latin typeface="Calibri" pitchFamily="1" charset="0"/>
                <a:ea typeface="ＭＳ Ｐゴシック" pitchFamily="1" charset="-128"/>
              </a:defRPr>
            </a:lvl6pPr>
            <a:lvl7pPr marL="914400" fontAlgn="base">
              <a:spcBef>
                <a:spcPct val="0"/>
              </a:spcBef>
              <a:spcAft>
                <a:spcPct val="0"/>
              </a:spcAft>
              <a:defRPr>
                <a:solidFill>
                  <a:schemeClr val="tx1"/>
                </a:solidFill>
                <a:latin typeface="Calibri" pitchFamily="1" charset="0"/>
                <a:ea typeface="ＭＳ Ｐゴシック" pitchFamily="1" charset="-128"/>
              </a:defRPr>
            </a:lvl7pPr>
            <a:lvl8pPr marL="1371600" fontAlgn="base">
              <a:spcBef>
                <a:spcPct val="0"/>
              </a:spcBef>
              <a:spcAft>
                <a:spcPct val="0"/>
              </a:spcAft>
              <a:defRPr>
                <a:solidFill>
                  <a:schemeClr val="tx1"/>
                </a:solidFill>
                <a:latin typeface="Calibri" pitchFamily="1" charset="0"/>
                <a:ea typeface="ＭＳ Ｐゴシック" pitchFamily="1" charset="-128"/>
              </a:defRPr>
            </a:lvl8pPr>
            <a:lvl9pPr marL="1828800" fontAlgn="base">
              <a:spcBef>
                <a:spcPct val="0"/>
              </a:spcBef>
              <a:spcAft>
                <a:spcPct val="0"/>
              </a:spcAft>
              <a:defRPr>
                <a:solidFill>
                  <a:schemeClr val="tx1"/>
                </a:solidFill>
                <a:latin typeface="Calibri" pitchFamily="1" charset="0"/>
                <a:ea typeface="ＭＳ Ｐゴシック" pitchFamily="1" charset="-128"/>
              </a:defRPr>
            </a:lvl9pPr>
          </a:lstStyle>
          <a:p>
            <a:r>
              <a:rPr lang="en-US" sz="2400" dirty="0">
                <a:latin typeface="Arial" charset="0"/>
              </a:rPr>
              <a:t>VIIRS M5-M4-M3 RGB, Indonesia</a:t>
            </a:r>
          </a:p>
        </p:txBody>
      </p:sp>
    </p:spTree>
    <p:extLst>
      <p:ext uri="{BB962C8B-B14F-4D97-AF65-F5344CB8AC3E}">
        <p14:creationId xmlns:p14="http://schemas.microsoft.com/office/powerpoint/2010/main" val="14800703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6" descr="VIIRS_I1_INDONESIA.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71600" y="1187450"/>
            <a:ext cx="274320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3" name="Picture 7" descr="VIIRS_I2_INDONESIA.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24400" y="1187450"/>
            <a:ext cx="274320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4" name="Picture 8" descr="VIIRS_I3_INDONESIA.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63863" y="2901950"/>
            <a:ext cx="274320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5" name="Picture 9" descr="VIIRS_I4_INDONESIA.pn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71600" y="4616450"/>
            <a:ext cx="274320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6" name="Picture 10" descr="VIIRS_I5_INDONESIA.pn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24400" y="4616450"/>
            <a:ext cx="274320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7" name="TextBox 11"/>
          <p:cNvSpPr txBox="1">
            <a:spLocks noChangeArrowheads="1"/>
          </p:cNvSpPr>
          <p:nvPr/>
        </p:nvSpPr>
        <p:spPr bwMode="auto">
          <a:xfrm>
            <a:off x="2520950" y="506413"/>
            <a:ext cx="36242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1" charset="0"/>
                <a:ea typeface="ＭＳ Ｐゴシック" pitchFamily="1" charset="-128"/>
              </a:defRPr>
            </a:lvl1pPr>
            <a:lvl2pPr marL="37931725" indent="-37474525">
              <a:defRPr>
                <a:solidFill>
                  <a:schemeClr val="tx1"/>
                </a:solidFill>
                <a:latin typeface="Calibri" pitchFamily="1" charset="0"/>
                <a:ea typeface="ＭＳ Ｐゴシック" pitchFamily="1" charset="-128"/>
              </a:defRPr>
            </a:lvl2pPr>
            <a:lvl3pPr>
              <a:defRPr>
                <a:solidFill>
                  <a:schemeClr val="tx1"/>
                </a:solidFill>
                <a:latin typeface="Calibri" pitchFamily="1" charset="0"/>
                <a:ea typeface="ＭＳ Ｐゴシック" pitchFamily="1" charset="-128"/>
              </a:defRPr>
            </a:lvl3pPr>
            <a:lvl4pPr>
              <a:defRPr>
                <a:solidFill>
                  <a:schemeClr val="tx1"/>
                </a:solidFill>
                <a:latin typeface="Calibri" pitchFamily="1" charset="0"/>
                <a:ea typeface="ＭＳ Ｐゴシック" pitchFamily="1" charset="-128"/>
              </a:defRPr>
            </a:lvl4pPr>
            <a:lvl5pPr>
              <a:defRPr>
                <a:solidFill>
                  <a:schemeClr val="tx1"/>
                </a:solidFill>
                <a:latin typeface="Calibri" pitchFamily="1" charset="0"/>
                <a:ea typeface="ＭＳ Ｐゴシック" pitchFamily="1" charset="-128"/>
              </a:defRPr>
            </a:lvl5pPr>
            <a:lvl6pPr marL="457200" fontAlgn="base">
              <a:spcBef>
                <a:spcPct val="0"/>
              </a:spcBef>
              <a:spcAft>
                <a:spcPct val="0"/>
              </a:spcAft>
              <a:defRPr>
                <a:solidFill>
                  <a:schemeClr val="tx1"/>
                </a:solidFill>
                <a:latin typeface="Calibri" pitchFamily="1" charset="0"/>
                <a:ea typeface="ＭＳ Ｐゴシック" pitchFamily="1" charset="-128"/>
              </a:defRPr>
            </a:lvl6pPr>
            <a:lvl7pPr marL="914400" fontAlgn="base">
              <a:spcBef>
                <a:spcPct val="0"/>
              </a:spcBef>
              <a:spcAft>
                <a:spcPct val="0"/>
              </a:spcAft>
              <a:defRPr>
                <a:solidFill>
                  <a:schemeClr val="tx1"/>
                </a:solidFill>
                <a:latin typeface="Calibri" pitchFamily="1" charset="0"/>
                <a:ea typeface="ＭＳ Ｐゴシック" pitchFamily="1" charset="-128"/>
              </a:defRPr>
            </a:lvl7pPr>
            <a:lvl8pPr marL="1371600" fontAlgn="base">
              <a:spcBef>
                <a:spcPct val="0"/>
              </a:spcBef>
              <a:spcAft>
                <a:spcPct val="0"/>
              </a:spcAft>
              <a:defRPr>
                <a:solidFill>
                  <a:schemeClr val="tx1"/>
                </a:solidFill>
                <a:latin typeface="Calibri" pitchFamily="1" charset="0"/>
                <a:ea typeface="ＭＳ Ｐゴシック" pitchFamily="1" charset="-128"/>
              </a:defRPr>
            </a:lvl8pPr>
            <a:lvl9pPr marL="1828800" fontAlgn="base">
              <a:spcBef>
                <a:spcPct val="0"/>
              </a:spcBef>
              <a:spcAft>
                <a:spcPct val="0"/>
              </a:spcAft>
              <a:defRPr>
                <a:solidFill>
                  <a:schemeClr val="tx1"/>
                </a:solidFill>
                <a:latin typeface="Calibri" pitchFamily="1" charset="0"/>
                <a:ea typeface="ＭＳ Ｐゴシック" pitchFamily="1" charset="-128"/>
              </a:defRPr>
            </a:lvl9pPr>
          </a:lstStyle>
          <a:p>
            <a:r>
              <a:rPr lang="en-US" sz="2400" dirty="0">
                <a:latin typeface="Arial" charset="0"/>
              </a:rPr>
              <a:t>VIIRS I Bands, Indonesia</a:t>
            </a:r>
          </a:p>
        </p:txBody>
      </p:sp>
      <p:sp>
        <p:nvSpPr>
          <p:cNvPr id="20488" name="TextBox 13"/>
          <p:cNvSpPr txBox="1">
            <a:spLocks noChangeArrowheads="1"/>
          </p:cNvSpPr>
          <p:nvPr/>
        </p:nvSpPr>
        <p:spPr bwMode="auto">
          <a:xfrm>
            <a:off x="719138" y="1830388"/>
            <a:ext cx="5445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1" charset="0"/>
                <a:ea typeface="ＭＳ Ｐゴシック" pitchFamily="1" charset="-128"/>
              </a:defRPr>
            </a:lvl1pPr>
            <a:lvl2pPr marL="37931725" indent="-37474525">
              <a:defRPr>
                <a:solidFill>
                  <a:schemeClr val="tx1"/>
                </a:solidFill>
                <a:latin typeface="Calibri" pitchFamily="1" charset="0"/>
                <a:ea typeface="ＭＳ Ｐゴシック" pitchFamily="1" charset="-128"/>
              </a:defRPr>
            </a:lvl2pPr>
            <a:lvl3pPr>
              <a:defRPr>
                <a:solidFill>
                  <a:schemeClr val="tx1"/>
                </a:solidFill>
                <a:latin typeface="Calibri" pitchFamily="1" charset="0"/>
                <a:ea typeface="ＭＳ Ｐゴシック" pitchFamily="1" charset="-128"/>
              </a:defRPr>
            </a:lvl3pPr>
            <a:lvl4pPr>
              <a:defRPr>
                <a:solidFill>
                  <a:schemeClr val="tx1"/>
                </a:solidFill>
                <a:latin typeface="Calibri" pitchFamily="1" charset="0"/>
                <a:ea typeface="ＭＳ Ｐゴシック" pitchFamily="1" charset="-128"/>
              </a:defRPr>
            </a:lvl4pPr>
            <a:lvl5pPr>
              <a:defRPr>
                <a:solidFill>
                  <a:schemeClr val="tx1"/>
                </a:solidFill>
                <a:latin typeface="Calibri" pitchFamily="1" charset="0"/>
                <a:ea typeface="ＭＳ Ｐゴシック" pitchFamily="1" charset="-128"/>
              </a:defRPr>
            </a:lvl5pPr>
            <a:lvl6pPr marL="457200" fontAlgn="base">
              <a:spcBef>
                <a:spcPct val="0"/>
              </a:spcBef>
              <a:spcAft>
                <a:spcPct val="0"/>
              </a:spcAft>
              <a:defRPr>
                <a:solidFill>
                  <a:schemeClr val="tx1"/>
                </a:solidFill>
                <a:latin typeface="Calibri" pitchFamily="1" charset="0"/>
                <a:ea typeface="ＭＳ Ｐゴシック" pitchFamily="1" charset="-128"/>
              </a:defRPr>
            </a:lvl6pPr>
            <a:lvl7pPr marL="914400" fontAlgn="base">
              <a:spcBef>
                <a:spcPct val="0"/>
              </a:spcBef>
              <a:spcAft>
                <a:spcPct val="0"/>
              </a:spcAft>
              <a:defRPr>
                <a:solidFill>
                  <a:schemeClr val="tx1"/>
                </a:solidFill>
                <a:latin typeface="Calibri" pitchFamily="1" charset="0"/>
                <a:ea typeface="ＭＳ Ｐゴシック" pitchFamily="1" charset="-128"/>
              </a:defRPr>
            </a:lvl7pPr>
            <a:lvl8pPr marL="1371600" fontAlgn="base">
              <a:spcBef>
                <a:spcPct val="0"/>
              </a:spcBef>
              <a:spcAft>
                <a:spcPct val="0"/>
              </a:spcAft>
              <a:defRPr>
                <a:solidFill>
                  <a:schemeClr val="tx1"/>
                </a:solidFill>
                <a:latin typeface="Calibri" pitchFamily="1" charset="0"/>
                <a:ea typeface="ＭＳ Ｐゴシック" pitchFamily="1" charset="-128"/>
              </a:defRPr>
            </a:lvl8pPr>
            <a:lvl9pPr marL="1828800" fontAlgn="base">
              <a:spcBef>
                <a:spcPct val="0"/>
              </a:spcBef>
              <a:spcAft>
                <a:spcPct val="0"/>
              </a:spcAft>
              <a:defRPr>
                <a:solidFill>
                  <a:schemeClr val="tx1"/>
                </a:solidFill>
                <a:latin typeface="Calibri" pitchFamily="1" charset="0"/>
                <a:ea typeface="ＭＳ Ｐゴシック" pitchFamily="1" charset="-128"/>
              </a:defRPr>
            </a:lvl9pPr>
          </a:lstStyle>
          <a:p>
            <a:r>
              <a:rPr lang="en-US" sz="2400" dirty="0">
                <a:latin typeface="Arial" charset="0"/>
              </a:rPr>
              <a:t>I-1</a:t>
            </a:r>
          </a:p>
        </p:txBody>
      </p:sp>
      <p:sp>
        <p:nvSpPr>
          <p:cNvPr id="20489" name="TextBox 14"/>
          <p:cNvSpPr txBox="1">
            <a:spLocks noChangeArrowheads="1"/>
          </p:cNvSpPr>
          <p:nvPr/>
        </p:nvSpPr>
        <p:spPr bwMode="auto">
          <a:xfrm>
            <a:off x="7726363" y="1830388"/>
            <a:ext cx="5445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1" charset="0"/>
                <a:ea typeface="ＭＳ Ｐゴシック" pitchFamily="1" charset="-128"/>
              </a:defRPr>
            </a:lvl1pPr>
            <a:lvl2pPr marL="37931725" indent="-37474525">
              <a:defRPr>
                <a:solidFill>
                  <a:schemeClr val="tx1"/>
                </a:solidFill>
                <a:latin typeface="Calibri" pitchFamily="1" charset="0"/>
                <a:ea typeface="ＭＳ Ｐゴシック" pitchFamily="1" charset="-128"/>
              </a:defRPr>
            </a:lvl2pPr>
            <a:lvl3pPr>
              <a:defRPr>
                <a:solidFill>
                  <a:schemeClr val="tx1"/>
                </a:solidFill>
                <a:latin typeface="Calibri" pitchFamily="1" charset="0"/>
                <a:ea typeface="ＭＳ Ｐゴシック" pitchFamily="1" charset="-128"/>
              </a:defRPr>
            </a:lvl3pPr>
            <a:lvl4pPr>
              <a:defRPr>
                <a:solidFill>
                  <a:schemeClr val="tx1"/>
                </a:solidFill>
                <a:latin typeface="Calibri" pitchFamily="1" charset="0"/>
                <a:ea typeface="ＭＳ Ｐゴシック" pitchFamily="1" charset="-128"/>
              </a:defRPr>
            </a:lvl4pPr>
            <a:lvl5pPr>
              <a:defRPr>
                <a:solidFill>
                  <a:schemeClr val="tx1"/>
                </a:solidFill>
                <a:latin typeface="Calibri" pitchFamily="1" charset="0"/>
                <a:ea typeface="ＭＳ Ｐゴシック" pitchFamily="1" charset="-128"/>
              </a:defRPr>
            </a:lvl5pPr>
            <a:lvl6pPr marL="457200" fontAlgn="base">
              <a:spcBef>
                <a:spcPct val="0"/>
              </a:spcBef>
              <a:spcAft>
                <a:spcPct val="0"/>
              </a:spcAft>
              <a:defRPr>
                <a:solidFill>
                  <a:schemeClr val="tx1"/>
                </a:solidFill>
                <a:latin typeface="Calibri" pitchFamily="1" charset="0"/>
                <a:ea typeface="ＭＳ Ｐゴシック" pitchFamily="1" charset="-128"/>
              </a:defRPr>
            </a:lvl6pPr>
            <a:lvl7pPr marL="914400" fontAlgn="base">
              <a:spcBef>
                <a:spcPct val="0"/>
              </a:spcBef>
              <a:spcAft>
                <a:spcPct val="0"/>
              </a:spcAft>
              <a:defRPr>
                <a:solidFill>
                  <a:schemeClr val="tx1"/>
                </a:solidFill>
                <a:latin typeface="Calibri" pitchFamily="1" charset="0"/>
                <a:ea typeface="ＭＳ Ｐゴシック" pitchFamily="1" charset="-128"/>
              </a:defRPr>
            </a:lvl7pPr>
            <a:lvl8pPr marL="1371600" fontAlgn="base">
              <a:spcBef>
                <a:spcPct val="0"/>
              </a:spcBef>
              <a:spcAft>
                <a:spcPct val="0"/>
              </a:spcAft>
              <a:defRPr>
                <a:solidFill>
                  <a:schemeClr val="tx1"/>
                </a:solidFill>
                <a:latin typeface="Calibri" pitchFamily="1" charset="0"/>
                <a:ea typeface="ＭＳ Ｐゴシック" pitchFamily="1" charset="-128"/>
              </a:defRPr>
            </a:lvl8pPr>
            <a:lvl9pPr marL="1828800" fontAlgn="base">
              <a:spcBef>
                <a:spcPct val="0"/>
              </a:spcBef>
              <a:spcAft>
                <a:spcPct val="0"/>
              </a:spcAft>
              <a:defRPr>
                <a:solidFill>
                  <a:schemeClr val="tx1"/>
                </a:solidFill>
                <a:latin typeface="Calibri" pitchFamily="1" charset="0"/>
                <a:ea typeface="ＭＳ Ｐゴシック" pitchFamily="1" charset="-128"/>
              </a:defRPr>
            </a:lvl9pPr>
          </a:lstStyle>
          <a:p>
            <a:r>
              <a:rPr lang="en-US" sz="2400" dirty="0">
                <a:latin typeface="Arial" charset="0"/>
              </a:rPr>
              <a:t>I-2</a:t>
            </a:r>
          </a:p>
        </p:txBody>
      </p:sp>
      <p:sp>
        <p:nvSpPr>
          <p:cNvPr id="20490" name="TextBox 15"/>
          <p:cNvSpPr txBox="1">
            <a:spLocks noChangeArrowheads="1"/>
          </p:cNvSpPr>
          <p:nvPr/>
        </p:nvSpPr>
        <p:spPr bwMode="auto">
          <a:xfrm>
            <a:off x="2330450" y="3563938"/>
            <a:ext cx="54451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1" charset="0"/>
                <a:ea typeface="ＭＳ Ｐゴシック" pitchFamily="1" charset="-128"/>
              </a:defRPr>
            </a:lvl1pPr>
            <a:lvl2pPr marL="37931725" indent="-37474525">
              <a:defRPr>
                <a:solidFill>
                  <a:schemeClr val="tx1"/>
                </a:solidFill>
                <a:latin typeface="Calibri" pitchFamily="1" charset="0"/>
                <a:ea typeface="ＭＳ Ｐゴシック" pitchFamily="1" charset="-128"/>
              </a:defRPr>
            </a:lvl2pPr>
            <a:lvl3pPr>
              <a:defRPr>
                <a:solidFill>
                  <a:schemeClr val="tx1"/>
                </a:solidFill>
                <a:latin typeface="Calibri" pitchFamily="1" charset="0"/>
                <a:ea typeface="ＭＳ Ｐゴシック" pitchFamily="1" charset="-128"/>
              </a:defRPr>
            </a:lvl3pPr>
            <a:lvl4pPr>
              <a:defRPr>
                <a:solidFill>
                  <a:schemeClr val="tx1"/>
                </a:solidFill>
                <a:latin typeface="Calibri" pitchFamily="1" charset="0"/>
                <a:ea typeface="ＭＳ Ｐゴシック" pitchFamily="1" charset="-128"/>
              </a:defRPr>
            </a:lvl4pPr>
            <a:lvl5pPr>
              <a:defRPr>
                <a:solidFill>
                  <a:schemeClr val="tx1"/>
                </a:solidFill>
                <a:latin typeface="Calibri" pitchFamily="1" charset="0"/>
                <a:ea typeface="ＭＳ Ｐゴシック" pitchFamily="1" charset="-128"/>
              </a:defRPr>
            </a:lvl5pPr>
            <a:lvl6pPr marL="457200" fontAlgn="base">
              <a:spcBef>
                <a:spcPct val="0"/>
              </a:spcBef>
              <a:spcAft>
                <a:spcPct val="0"/>
              </a:spcAft>
              <a:defRPr>
                <a:solidFill>
                  <a:schemeClr val="tx1"/>
                </a:solidFill>
                <a:latin typeface="Calibri" pitchFamily="1" charset="0"/>
                <a:ea typeface="ＭＳ Ｐゴシック" pitchFamily="1" charset="-128"/>
              </a:defRPr>
            </a:lvl6pPr>
            <a:lvl7pPr marL="914400" fontAlgn="base">
              <a:spcBef>
                <a:spcPct val="0"/>
              </a:spcBef>
              <a:spcAft>
                <a:spcPct val="0"/>
              </a:spcAft>
              <a:defRPr>
                <a:solidFill>
                  <a:schemeClr val="tx1"/>
                </a:solidFill>
                <a:latin typeface="Calibri" pitchFamily="1" charset="0"/>
                <a:ea typeface="ＭＳ Ｐゴシック" pitchFamily="1" charset="-128"/>
              </a:defRPr>
            </a:lvl7pPr>
            <a:lvl8pPr marL="1371600" fontAlgn="base">
              <a:spcBef>
                <a:spcPct val="0"/>
              </a:spcBef>
              <a:spcAft>
                <a:spcPct val="0"/>
              </a:spcAft>
              <a:defRPr>
                <a:solidFill>
                  <a:schemeClr val="tx1"/>
                </a:solidFill>
                <a:latin typeface="Calibri" pitchFamily="1" charset="0"/>
                <a:ea typeface="ＭＳ Ｐゴシック" pitchFamily="1" charset="-128"/>
              </a:defRPr>
            </a:lvl8pPr>
            <a:lvl9pPr marL="1828800" fontAlgn="base">
              <a:spcBef>
                <a:spcPct val="0"/>
              </a:spcBef>
              <a:spcAft>
                <a:spcPct val="0"/>
              </a:spcAft>
              <a:defRPr>
                <a:solidFill>
                  <a:schemeClr val="tx1"/>
                </a:solidFill>
                <a:latin typeface="Calibri" pitchFamily="1" charset="0"/>
                <a:ea typeface="ＭＳ Ｐゴシック" pitchFamily="1" charset="-128"/>
              </a:defRPr>
            </a:lvl9pPr>
          </a:lstStyle>
          <a:p>
            <a:r>
              <a:rPr lang="en-US" sz="2400" dirty="0">
                <a:latin typeface="Arial" charset="0"/>
              </a:rPr>
              <a:t>I-3</a:t>
            </a:r>
          </a:p>
        </p:txBody>
      </p:sp>
      <p:sp>
        <p:nvSpPr>
          <p:cNvPr id="20491" name="TextBox 16"/>
          <p:cNvSpPr txBox="1">
            <a:spLocks noChangeArrowheads="1"/>
          </p:cNvSpPr>
          <p:nvPr/>
        </p:nvSpPr>
        <p:spPr bwMode="auto">
          <a:xfrm>
            <a:off x="719138" y="5178425"/>
            <a:ext cx="5445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1" charset="0"/>
                <a:ea typeface="ＭＳ Ｐゴシック" pitchFamily="1" charset="-128"/>
              </a:defRPr>
            </a:lvl1pPr>
            <a:lvl2pPr marL="37931725" indent="-37474525">
              <a:defRPr>
                <a:solidFill>
                  <a:schemeClr val="tx1"/>
                </a:solidFill>
                <a:latin typeface="Calibri" pitchFamily="1" charset="0"/>
                <a:ea typeface="ＭＳ Ｐゴシック" pitchFamily="1" charset="-128"/>
              </a:defRPr>
            </a:lvl2pPr>
            <a:lvl3pPr>
              <a:defRPr>
                <a:solidFill>
                  <a:schemeClr val="tx1"/>
                </a:solidFill>
                <a:latin typeface="Calibri" pitchFamily="1" charset="0"/>
                <a:ea typeface="ＭＳ Ｐゴシック" pitchFamily="1" charset="-128"/>
              </a:defRPr>
            </a:lvl3pPr>
            <a:lvl4pPr>
              <a:defRPr>
                <a:solidFill>
                  <a:schemeClr val="tx1"/>
                </a:solidFill>
                <a:latin typeface="Calibri" pitchFamily="1" charset="0"/>
                <a:ea typeface="ＭＳ Ｐゴシック" pitchFamily="1" charset="-128"/>
              </a:defRPr>
            </a:lvl4pPr>
            <a:lvl5pPr>
              <a:defRPr>
                <a:solidFill>
                  <a:schemeClr val="tx1"/>
                </a:solidFill>
                <a:latin typeface="Calibri" pitchFamily="1" charset="0"/>
                <a:ea typeface="ＭＳ Ｐゴシック" pitchFamily="1" charset="-128"/>
              </a:defRPr>
            </a:lvl5pPr>
            <a:lvl6pPr marL="457200" fontAlgn="base">
              <a:spcBef>
                <a:spcPct val="0"/>
              </a:spcBef>
              <a:spcAft>
                <a:spcPct val="0"/>
              </a:spcAft>
              <a:defRPr>
                <a:solidFill>
                  <a:schemeClr val="tx1"/>
                </a:solidFill>
                <a:latin typeface="Calibri" pitchFamily="1" charset="0"/>
                <a:ea typeface="ＭＳ Ｐゴシック" pitchFamily="1" charset="-128"/>
              </a:defRPr>
            </a:lvl6pPr>
            <a:lvl7pPr marL="914400" fontAlgn="base">
              <a:spcBef>
                <a:spcPct val="0"/>
              </a:spcBef>
              <a:spcAft>
                <a:spcPct val="0"/>
              </a:spcAft>
              <a:defRPr>
                <a:solidFill>
                  <a:schemeClr val="tx1"/>
                </a:solidFill>
                <a:latin typeface="Calibri" pitchFamily="1" charset="0"/>
                <a:ea typeface="ＭＳ Ｐゴシック" pitchFamily="1" charset="-128"/>
              </a:defRPr>
            </a:lvl7pPr>
            <a:lvl8pPr marL="1371600" fontAlgn="base">
              <a:spcBef>
                <a:spcPct val="0"/>
              </a:spcBef>
              <a:spcAft>
                <a:spcPct val="0"/>
              </a:spcAft>
              <a:defRPr>
                <a:solidFill>
                  <a:schemeClr val="tx1"/>
                </a:solidFill>
                <a:latin typeface="Calibri" pitchFamily="1" charset="0"/>
                <a:ea typeface="ＭＳ Ｐゴシック" pitchFamily="1" charset="-128"/>
              </a:defRPr>
            </a:lvl8pPr>
            <a:lvl9pPr marL="1828800" fontAlgn="base">
              <a:spcBef>
                <a:spcPct val="0"/>
              </a:spcBef>
              <a:spcAft>
                <a:spcPct val="0"/>
              </a:spcAft>
              <a:defRPr>
                <a:solidFill>
                  <a:schemeClr val="tx1"/>
                </a:solidFill>
                <a:latin typeface="Calibri" pitchFamily="1" charset="0"/>
                <a:ea typeface="ＭＳ Ｐゴシック" pitchFamily="1" charset="-128"/>
              </a:defRPr>
            </a:lvl9pPr>
          </a:lstStyle>
          <a:p>
            <a:r>
              <a:rPr lang="en-US" sz="2400" dirty="0">
                <a:latin typeface="Arial" charset="0"/>
              </a:rPr>
              <a:t>I-4</a:t>
            </a:r>
          </a:p>
        </p:txBody>
      </p:sp>
      <p:sp>
        <p:nvSpPr>
          <p:cNvPr id="20492" name="TextBox 17"/>
          <p:cNvSpPr txBox="1">
            <a:spLocks noChangeArrowheads="1"/>
          </p:cNvSpPr>
          <p:nvPr/>
        </p:nvSpPr>
        <p:spPr bwMode="auto">
          <a:xfrm>
            <a:off x="7726363" y="5178425"/>
            <a:ext cx="5445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1" charset="0"/>
                <a:ea typeface="ＭＳ Ｐゴシック" pitchFamily="1" charset="-128"/>
              </a:defRPr>
            </a:lvl1pPr>
            <a:lvl2pPr marL="37931725" indent="-37474525">
              <a:defRPr>
                <a:solidFill>
                  <a:schemeClr val="tx1"/>
                </a:solidFill>
                <a:latin typeface="Calibri" pitchFamily="1" charset="0"/>
                <a:ea typeface="ＭＳ Ｐゴシック" pitchFamily="1" charset="-128"/>
              </a:defRPr>
            </a:lvl2pPr>
            <a:lvl3pPr>
              <a:defRPr>
                <a:solidFill>
                  <a:schemeClr val="tx1"/>
                </a:solidFill>
                <a:latin typeface="Calibri" pitchFamily="1" charset="0"/>
                <a:ea typeface="ＭＳ Ｐゴシック" pitchFamily="1" charset="-128"/>
              </a:defRPr>
            </a:lvl3pPr>
            <a:lvl4pPr>
              <a:defRPr>
                <a:solidFill>
                  <a:schemeClr val="tx1"/>
                </a:solidFill>
                <a:latin typeface="Calibri" pitchFamily="1" charset="0"/>
                <a:ea typeface="ＭＳ Ｐゴシック" pitchFamily="1" charset="-128"/>
              </a:defRPr>
            </a:lvl4pPr>
            <a:lvl5pPr>
              <a:defRPr>
                <a:solidFill>
                  <a:schemeClr val="tx1"/>
                </a:solidFill>
                <a:latin typeface="Calibri" pitchFamily="1" charset="0"/>
                <a:ea typeface="ＭＳ Ｐゴシック" pitchFamily="1" charset="-128"/>
              </a:defRPr>
            </a:lvl5pPr>
            <a:lvl6pPr marL="457200" fontAlgn="base">
              <a:spcBef>
                <a:spcPct val="0"/>
              </a:spcBef>
              <a:spcAft>
                <a:spcPct val="0"/>
              </a:spcAft>
              <a:defRPr>
                <a:solidFill>
                  <a:schemeClr val="tx1"/>
                </a:solidFill>
                <a:latin typeface="Calibri" pitchFamily="1" charset="0"/>
                <a:ea typeface="ＭＳ Ｐゴシック" pitchFamily="1" charset="-128"/>
              </a:defRPr>
            </a:lvl6pPr>
            <a:lvl7pPr marL="914400" fontAlgn="base">
              <a:spcBef>
                <a:spcPct val="0"/>
              </a:spcBef>
              <a:spcAft>
                <a:spcPct val="0"/>
              </a:spcAft>
              <a:defRPr>
                <a:solidFill>
                  <a:schemeClr val="tx1"/>
                </a:solidFill>
                <a:latin typeface="Calibri" pitchFamily="1" charset="0"/>
                <a:ea typeface="ＭＳ Ｐゴシック" pitchFamily="1" charset="-128"/>
              </a:defRPr>
            </a:lvl7pPr>
            <a:lvl8pPr marL="1371600" fontAlgn="base">
              <a:spcBef>
                <a:spcPct val="0"/>
              </a:spcBef>
              <a:spcAft>
                <a:spcPct val="0"/>
              </a:spcAft>
              <a:defRPr>
                <a:solidFill>
                  <a:schemeClr val="tx1"/>
                </a:solidFill>
                <a:latin typeface="Calibri" pitchFamily="1" charset="0"/>
                <a:ea typeface="ＭＳ Ｐゴシック" pitchFamily="1" charset="-128"/>
              </a:defRPr>
            </a:lvl8pPr>
            <a:lvl9pPr marL="1828800" fontAlgn="base">
              <a:spcBef>
                <a:spcPct val="0"/>
              </a:spcBef>
              <a:spcAft>
                <a:spcPct val="0"/>
              </a:spcAft>
              <a:defRPr>
                <a:solidFill>
                  <a:schemeClr val="tx1"/>
                </a:solidFill>
                <a:latin typeface="Calibri" pitchFamily="1" charset="0"/>
                <a:ea typeface="ＭＳ Ｐゴシック" pitchFamily="1" charset="-128"/>
              </a:defRPr>
            </a:lvl9pPr>
          </a:lstStyle>
          <a:p>
            <a:r>
              <a:rPr lang="en-US" sz="2400" dirty="0">
                <a:latin typeface="Arial" charset="0"/>
              </a:rPr>
              <a:t>I-5</a:t>
            </a:r>
          </a:p>
        </p:txBody>
      </p:sp>
    </p:spTree>
    <p:extLst>
      <p:ext uri="{BB962C8B-B14F-4D97-AF65-F5344CB8AC3E}">
        <p14:creationId xmlns:p14="http://schemas.microsoft.com/office/powerpoint/2010/main" val="4595295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home\hillger\mcidas\data\NPP-VIIRS_10_2012073_105302_015.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257420" y="1600200"/>
            <a:ext cx="7581900" cy="363931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Autofit/>
          </a:bodyPr>
          <a:lstStyle/>
          <a:p>
            <a:r>
              <a:rPr lang="en-US" sz="2800" b="1" dirty="0" smtClean="0"/>
              <a:t>McIDAS-X and VIIRS</a:t>
            </a:r>
            <a:br>
              <a:rPr lang="en-US" sz="2800" b="1" dirty="0" smtClean="0"/>
            </a:br>
            <a:r>
              <a:rPr lang="en-US" sz="2800" b="1" dirty="0" smtClean="0"/>
              <a:t>(SDR example from PEATE)</a:t>
            </a:r>
            <a:br>
              <a:rPr lang="en-US" sz="2800" b="1" dirty="0" smtClean="0"/>
            </a:br>
            <a:r>
              <a:rPr lang="en-US" sz="2800" b="1" dirty="0"/>
              <a:t>[</a:t>
            </a:r>
            <a:r>
              <a:rPr lang="en-US" sz="2800" b="1" dirty="0" smtClean="0"/>
              <a:t>not yet ready for prime time!]</a:t>
            </a:r>
            <a:endParaRPr lang="en-US" sz="2800" b="1" dirty="0"/>
          </a:p>
        </p:txBody>
      </p:sp>
      <p:sp>
        <p:nvSpPr>
          <p:cNvPr id="3" name="Content Placeholder 2"/>
          <p:cNvSpPr>
            <a:spLocks noGrp="1"/>
          </p:cNvSpPr>
          <p:nvPr>
            <p:ph idx="1"/>
          </p:nvPr>
        </p:nvSpPr>
        <p:spPr>
          <a:xfrm>
            <a:off x="457200" y="1600200"/>
            <a:ext cx="8229600" cy="4525963"/>
          </a:xfrm>
        </p:spPr>
        <p:txBody>
          <a:bodyPr/>
          <a:lstStyle/>
          <a:p>
            <a:endParaRPr lang="en-US" dirty="0"/>
          </a:p>
        </p:txBody>
      </p:sp>
      <p:sp>
        <p:nvSpPr>
          <p:cNvPr id="4" name="Slide Number Placeholder 3"/>
          <p:cNvSpPr>
            <a:spLocks noGrp="1"/>
          </p:cNvSpPr>
          <p:nvPr>
            <p:ph type="sldNum" sz="quarter" idx="12"/>
          </p:nvPr>
        </p:nvSpPr>
        <p:spPr/>
        <p:txBody>
          <a:bodyPr/>
          <a:lstStyle/>
          <a:p>
            <a:fld id="{633D0807-5088-4C17-A0EB-56FC14A60DD7}" type="slidenum">
              <a:rPr lang="en-US" smtClean="0"/>
              <a:pPr/>
              <a:t>14</a:t>
            </a:fld>
            <a:endParaRPr lang="en-US" dirty="0"/>
          </a:p>
        </p:txBody>
      </p:sp>
      <p:pic>
        <p:nvPicPr>
          <p:cNvPr id="1026" name="Picture 2" descr="C:\home\hillger\mcidas\data\NPP-VIIRS_10_2012073_105302_RG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1295400" y="2971800"/>
            <a:ext cx="7581901" cy="363931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76200" y="5791200"/>
            <a:ext cx="1295399" cy="646331"/>
          </a:xfrm>
          <a:prstGeom prst="rect">
            <a:avLst/>
          </a:prstGeom>
          <a:noFill/>
        </p:spPr>
        <p:txBody>
          <a:bodyPr wrap="square" rtlCol="0">
            <a:spAutoFit/>
          </a:bodyPr>
          <a:lstStyle/>
          <a:p>
            <a:pPr algn="ctr"/>
            <a:r>
              <a:rPr lang="en-US" b="1" dirty="0" smtClean="0"/>
              <a:t>RGB</a:t>
            </a:r>
          </a:p>
          <a:p>
            <a:pPr algn="ctr"/>
            <a:r>
              <a:rPr lang="en-US" b="1" dirty="0" smtClean="0"/>
              <a:t>(true-color)</a:t>
            </a:r>
            <a:endParaRPr lang="en-US" b="1" dirty="0"/>
          </a:p>
        </p:txBody>
      </p:sp>
      <p:sp>
        <p:nvSpPr>
          <p:cNvPr id="8" name="TextBox 7"/>
          <p:cNvSpPr txBox="1"/>
          <p:nvPr/>
        </p:nvSpPr>
        <p:spPr>
          <a:xfrm>
            <a:off x="7772400" y="1905000"/>
            <a:ext cx="1170039" cy="646331"/>
          </a:xfrm>
          <a:prstGeom prst="rect">
            <a:avLst/>
          </a:prstGeom>
          <a:noFill/>
        </p:spPr>
        <p:txBody>
          <a:bodyPr wrap="square" rtlCol="0">
            <a:spAutoFit/>
          </a:bodyPr>
          <a:lstStyle/>
          <a:p>
            <a:pPr algn="ctr"/>
            <a:r>
              <a:rPr lang="en-US" b="1" dirty="0" smtClean="0"/>
              <a:t>M5 band (red)</a:t>
            </a:r>
            <a:endParaRPr lang="en-US" b="1" dirty="0"/>
          </a:p>
        </p:txBody>
      </p:sp>
    </p:spTree>
    <p:extLst>
      <p:ext uri="{BB962C8B-B14F-4D97-AF65-F5344CB8AC3E}">
        <p14:creationId xmlns:p14="http://schemas.microsoft.com/office/powerpoint/2010/main" val="103485932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838200" y="5943600"/>
            <a:ext cx="7543800" cy="923330"/>
          </a:xfrm>
          <a:prstGeom prst="rect">
            <a:avLst/>
          </a:prstGeom>
          <a:noFill/>
        </p:spPr>
        <p:txBody>
          <a:bodyPr wrap="square" rtlCol="0">
            <a:spAutoFit/>
          </a:bodyPr>
          <a:lstStyle/>
          <a:p>
            <a:pPr algn="ctr"/>
            <a:r>
              <a:rPr lang="en-US" b="1" dirty="0" smtClean="0"/>
              <a:t>VIIRS M-band (750 m) true-color/RGB images created from the first data from VIIRS is the following image of the Brazilian coast created using McIDAS-V.  [Image courtesy of Tom Rink, CIMSS] </a:t>
            </a:r>
            <a:endParaRPr lang="en-US" b="1" dirty="0"/>
          </a:p>
        </p:txBody>
      </p:sp>
      <p:pic>
        <p:nvPicPr>
          <p:cNvPr id="5122" name="Picture 2" descr="northernBrazilzoom"/>
          <p:cNvPicPr>
            <a:picLocks noChangeAspect="1" noChangeArrowheads="1"/>
          </p:cNvPicPr>
          <p:nvPr/>
        </p:nvPicPr>
        <p:blipFill>
          <a:blip r:embed="rId2" cstate="print"/>
          <a:srcRect/>
          <a:stretch>
            <a:fillRect/>
          </a:stretch>
        </p:blipFill>
        <p:spPr bwMode="auto">
          <a:xfrm>
            <a:off x="1295400" y="457200"/>
            <a:ext cx="6702277" cy="5410200"/>
          </a:xfrm>
          <a:prstGeom prst="rect">
            <a:avLst/>
          </a:prstGeom>
          <a:noFill/>
        </p:spPr>
      </p:pic>
      <p:sp>
        <p:nvSpPr>
          <p:cNvPr id="4" name="Slide Number Placeholder 3"/>
          <p:cNvSpPr>
            <a:spLocks noGrp="1"/>
          </p:cNvSpPr>
          <p:nvPr>
            <p:ph type="sldNum" sz="quarter" idx="12"/>
          </p:nvPr>
        </p:nvSpPr>
        <p:spPr/>
        <p:txBody>
          <a:bodyPr/>
          <a:lstStyle/>
          <a:p>
            <a:fld id="{633D0807-5088-4C17-A0EB-56FC14A60DD7}" type="slidenum">
              <a:rPr lang="en-US" smtClean="0"/>
              <a:pPr/>
              <a:t>15</a:t>
            </a:fld>
            <a:endParaRPr lang="en-US"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295400" y="6096000"/>
            <a:ext cx="6858000" cy="646331"/>
          </a:xfrm>
          <a:prstGeom prst="rect">
            <a:avLst/>
          </a:prstGeom>
          <a:noFill/>
        </p:spPr>
        <p:txBody>
          <a:bodyPr wrap="square" rtlCol="0">
            <a:spAutoFit/>
          </a:bodyPr>
          <a:lstStyle/>
          <a:p>
            <a:pPr algn="ctr"/>
            <a:r>
              <a:rPr lang="en-US" b="1" dirty="0" smtClean="0"/>
              <a:t>VIIRS M-band (750 m) true-color/RGB image of the western coast of South America.  [Image courtesy of Tom Rink, CIMSS] </a:t>
            </a:r>
            <a:endParaRPr lang="en-US" b="1" dirty="0"/>
          </a:p>
        </p:txBody>
      </p:sp>
      <p:pic>
        <p:nvPicPr>
          <p:cNvPr id="8194" name="Picture 2" descr="SAcoast"/>
          <p:cNvPicPr>
            <a:picLocks noChangeAspect="1" noChangeArrowheads="1"/>
          </p:cNvPicPr>
          <p:nvPr/>
        </p:nvPicPr>
        <p:blipFill>
          <a:blip r:embed="rId2" cstate="print"/>
          <a:srcRect/>
          <a:stretch>
            <a:fillRect/>
          </a:stretch>
        </p:blipFill>
        <p:spPr bwMode="auto">
          <a:xfrm>
            <a:off x="1676400" y="304800"/>
            <a:ext cx="5956115" cy="5699125"/>
          </a:xfrm>
          <a:prstGeom prst="rect">
            <a:avLst/>
          </a:prstGeom>
          <a:noFill/>
        </p:spPr>
      </p:pic>
      <p:sp>
        <p:nvSpPr>
          <p:cNvPr id="4" name="Slide Number Placeholder 3"/>
          <p:cNvSpPr>
            <a:spLocks noGrp="1"/>
          </p:cNvSpPr>
          <p:nvPr>
            <p:ph type="sldNum" sz="quarter" idx="12"/>
          </p:nvPr>
        </p:nvSpPr>
        <p:spPr/>
        <p:txBody>
          <a:bodyPr/>
          <a:lstStyle/>
          <a:p>
            <a:fld id="{633D0807-5088-4C17-A0EB-56FC14A60DD7}" type="slidenum">
              <a:rPr lang="en-US" smtClean="0"/>
              <a:pPr/>
              <a:t>16</a:t>
            </a:fld>
            <a:endParaRPr lang="en-US"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McIDAS-V\true_color_14dec11_0725Z_nepal.png"/>
          <p:cNvPicPr>
            <a:picLocks noGrp="1" noChangeAspect="1" noChangeArrowheads="1"/>
          </p:cNvPicPr>
          <p:nvPr>
            <p:ph idx="1"/>
          </p:nvPr>
        </p:nvPicPr>
        <p:blipFill>
          <a:blip r:embed="rId2" cstate="print"/>
          <a:srcRect/>
          <a:stretch>
            <a:fillRect/>
          </a:stretch>
        </p:blipFill>
        <p:spPr bwMode="auto">
          <a:xfrm>
            <a:off x="1459086" y="381000"/>
            <a:ext cx="6019692" cy="5440363"/>
          </a:xfrm>
          <a:prstGeom prst="rect">
            <a:avLst/>
          </a:prstGeom>
          <a:noFill/>
        </p:spPr>
      </p:pic>
      <p:sp>
        <p:nvSpPr>
          <p:cNvPr id="5" name="TextBox 4"/>
          <p:cNvSpPr txBox="1"/>
          <p:nvPr/>
        </p:nvSpPr>
        <p:spPr>
          <a:xfrm>
            <a:off x="0" y="5867400"/>
            <a:ext cx="9144000" cy="923330"/>
          </a:xfrm>
          <a:prstGeom prst="rect">
            <a:avLst/>
          </a:prstGeom>
          <a:noFill/>
        </p:spPr>
        <p:txBody>
          <a:bodyPr wrap="square" rtlCol="0">
            <a:spAutoFit/>
          </a:bodyPr>
          <a:lstStyle/>
          <a:p>
            <a:pPr algn="ctr"/>
            <a:r>
              <a:rPr lang="en-US" b="1" dirty="0" smtClean="0"/>
              <a:t>VIIRS M-band (750 m) true-color/RGB image (for 14 December 2011) over northeastern India and Nepal.  Note the large amount of pollution over India relative to Tibet, and how the mountains keep it all to the south.  [Image courtesy of Dan Lindsey, NOAA/StAR] </a:t>
            </a:r>
            <a:endParaRPr lang="en-US" b="1" dirty="0"/>
          </a:p>
        </p:txBody>
      </p:sp>
      <p:sp>
        <p:nvSpPr>
          <p:cNvPr id="6" name="Slide Number Placeholder 5"/>
          <p:cNvSpPr>
            <a:spLocks noGrp="1"/>
          </p:cNvSpPr>
          <p:nvPr>
            <p:ph type="sldNum" sz="quarter" idx="12"/>
          </p:nvPr>
        </p:nvSpPr>
        <p:spPr/>
        <p:txBody>
          <a:bodyPr/>
          <a:lstStyle/>
          <a:p>
            <a:fld id="{633D0807-5088-4C17-A0EB-56FC14A60DD7}" type="slidenum">
              <a:rPr lang="en-US" smtClean="0"/>
              <a:pPr/>
              <a:t>17</a:t>
            </a:fld>
            <a:endParaRPr lang="en-US"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57200" y="5657671"/>
            <a:ext cx="8229600" cy="1200329"/>
          </a:xfrm>
          <a:prstGeom prst="rect">
            <a:avLst/>
          </a:prstGeom>
          <a:noFill/>
        </p:spPr>
        <p:txBody>
          <a:bodyPr wrap="square" rtlCol="0">
            <a:spAutoFit/>
          </a:bodyPr>
          <a:lstStyle/>
          <a:p>
            <a:pPr algn="ctr"/>
            <a:r>
              <a:rPr lang="en-US" b="1" dirty="0" smtClean="0"/>
              <a:t>VIIRS M-band (750 m) true-color/RGB image (for 25 November 2011) with a nice contrast of the open ocean vs. ice.  The map is the Antarctic Peninsula which extends toward the tip of S. America, and the Weddell Sea on the right in the image.  [Image courtesy of Dan Lindsey, NOAA/StAR] </a:t>
            </a:r>
            <a:endParaRPr lang="en-US" b="1" dirty="0"/>
          </a:p>
        </p:txBody>
      </p:sp>
      <p:pic>
        <p:nvPicPr>
          <p:cNvPr id="5122" name="Picture 2" descr="antarctica_24nov11"/>
          <p:cNvPicPr>
            <a:picLocks noChangeAspect="1" noChangeArrowheads="1"/>
          </p:cNvPicPr>
          <p:nvPr/>
        </p:nvPicPr>
        <p:blipFill>
          <a:blip r:embed="rId3" cstate="print"/>
          <a:srcRect/>
          <a:stretch>
            <a:fillRect/>
          </a:stretch>
        </p:blipFill>
        <p:spPr bwMode="auto">
          <a:xfrm>
            <a:off x="1676400" y="161672"/>
            <a:ext cx="5943600" cy="5371594"/>
          </a:xfrm>
          <a:prstGeom prst="rect">
            <a:avLst/>
          </a:prstGeom>
          <a:noFill/>
        </p:spPr>
      </p:pic>
      <p:sp>
        <p:nvSpPr>
          <p:cNvPr id="4" name="Slide Number Placeholder 3"/>
          <p:cNvSpPr>
            <a:spLocks noGrp="1"/>
          </p:cNvSpPr>
          <p:nvPr>
            <p:ph type="sldNum" sz="quarter" idx="12"/>
          </p:nvPr>
        </p:nvSpPr>
        <p:spPr/>
        <p:txBody>
          <a:bodyPr/>
          <a:lstStyle/>
          <a:p>
            <a:fld id="{633D0807-5088-4C17-A0EB-56FC14A60DD7}" type="slidenum">
              <a:rPr lang="en-US" smtClean="0"/>
              <a:pPr/>
              <a:t>18</a:t>
            </a:fld>
            <a:endParaRPr lang="en-US"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914400" y="5867400"/>
            <a:ext cx="7315200" cy="923330"/>
          </a:xfrm>
          <a:prstGeom prst="rect">
            <a:avLst/>
          </a:prstGeom>
          <a:noFill/>
        </p:spPr>
        <p:txBody>
          <a:bodyPr wrap="square" rtlCol="0">
            <a:spAutoFit/>
          </a:bodyPr>
          <a:lstStyle/>
          <a:p>
            <a:pPr algn="ctr"/>
            <a:r>
              <a:rPr lang="en-US" b="1" dirty="0" smtClean="0"/>
              <a:t>VIIRS M-band (750 m) true-color/RGB image (for 3 December 2011) with cloud vortices over the Canary Islands, just off of NW Africa.  [Image courtesy of Dan Lindsey, NOAA/StAR] </a:t>
            </a:r>
            <a:endParaRPr lang="en-US" b="1" dirty="0"/>
          </a:p>
        </p:txBody>
      </p:sp>
      <p:pic>
        <p:nvPicPr>
          <p:cNvPr id="3074" name="Picture 2" descr="canary_islands_3dec11"/>
          <p:cNvPicPr>
            <a:picLocks noChangeAspect="1" noChangeArrowheads="1"/>
          </p:cNvPicPr>
          <p:nvPr/>
        </p:nvPicPr>
        <p:blipFill>
          <a:blip r:embed="rId2" cstate="print"/>
          <a:srcRect/>
          <a:stretch>
            <a:fillRect/>
          </a:stretch>
        </p:blipFill>
        <p:spPr bwMode="auto">
          <a:xfrm>
            <a:off x="1371600" y="152400"/>
            <a:ext cx="6154945" cy="5562600"/>
          </a:xfrm>
          <a:prstGeom prst="rect">
            <a:avLst/>
          </a:prstGeom>
          <a:noFill/>
        </p:spPr>
      </p:pic>
      <p:sp>
        <p:nvSpPr>
          <p:cNvPr id="4" name="Slide Number Placeholder 3"/>
          <p:cNvSpPr>
            <a:spLocks noGrp="1"/>
          </p:cNvSpPr>
          <p:nvPr>
            <p:ph type="sldNum" sz="quarter" idx="12"/>
          </p:nvPr>
        </p:nvSpPr>
        <p:spPr/>
        <p:txBody>
          <a:bodyPr/>
          <a:lstStyle/>
          <a:p>
            <a:fld id="{633D0807-5088-4C17-A0EB-56FC14A60DD7}" type="slidenum">
              <a:rPr lang="en-US" smtClean="0"/>
              <a:pPr/>
              <a:t>19</a:t>
            </a:fld>
            <a:endParaRPr lang="en-US"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smtClean="0"/>
              <a:t>VIIRS EDR Imagery Team</a:t>
            </a:r>
            <a:endParaRPr lang="en-US" sz="4000" b="1" dirty="0"/>
          </a:p>
        </p:txBody>
      </p:sp>
      <p:sp>
        <p:nvSpPr>
          <p:cNvPr id="3" name="Content Placeholder 2"/>
          <p:cNvSpPr>
            <a:spLocks noGrp="1"/>
          </p:cNvSpPr>
          <p:nvPr>
            <p:ph idx="1"/>
          </p:nvPr>
        </p:nvSpPr>
        <p:spPr/>
        <p:txBody>
          <a:bodyPr>
            <a:normAutofit fontScale="55000" lnSpcReduction="20000"/>
          </a:bodyPr>
          <a:lstStyle/>
          <a:p>
            <a:r>
              <a:rPr lang="en-US" dirty="0" smtClean="0"/>
              <a:t>NESDIS/StAR (D. Hillger, D. Molenar, D. Lindsey, T. Schmit – GOES liaison)</a:t>
            </a:r>
          </a:p>
          <a:p>
            <a:r>
              <a:rPr lang="en-US" dirty="0" smtClean="0"/>
              <a:t>CIRA/CSU (S. Miller, S. Kidder, S. Finley, H. Gosden, R. Brummer, C. Seaman)</a:t>
            </a:r>
          </a:p>
          <a:p>
            <a:r>
              <a:rPr lang="en-US" dirty="0" smtClean="0"/>
              <a:t>CIMSS/SSEC (T. Achtor, T. Jasmin, T. Rink)</a:t>
            </a:r>
          </a:p>
          <a:p>
            <a:r>
              <a:rPr lang="en-US" dirty="0" smtClean="0"/>
              <a:t>Aerospace (T. Kopp, J. Drake, J. Feeley)</a:t>
            </a:r>
          </a:p>
          <a:p>
            <a:r>
              <a:rPr lang="en-US" dirty="0" smtClean="0"/>
              <a:t>NOAA/NGDC (C. Elvidge)</a:t>
            </a:r>
          </a:p>
          <a:p>
            <a:r>
              <a:rPr lang="en-US" dirty="0" smtClean="0"/>
              <a:t>AFWA (J. Cetola)</a:t>
            </a:r>
          </a:p>
          <a:p>
            <a:r>
              <a:rPr lang="en-US" dirty="0" smtClean="0"/>
              <a:t>NIC (P. Clemente-Colon)</a:t>
            </a:r>
          </a:p>
          <a:p>
            <a:r>
              <a:rPr lang="en-US" dirty="0" smtClean="0"/>
              <a:t>Northrop Grumman (K. Hutchison, R. Mahoney)</a:t>
            </a:r>
          </a:p>
          <a:p>
            <a:r>
              <a:rPr lang="en-US" dirty="0" smtClean="0"/>
              <a:t>NASA (W. Thomas, P. Meade)</a:t>
            </a:r>
          </a:p>
          <a:p>
            <a:r>
              <a:rPr lang="en-US" dirty="0" smtClean="0"/>
              <a:t>NOAA/OSPO (A. Irving)</a:t>
            </a:r>
          </a:p>
          <a:p>
            <a:r>
              <a:rPr lang="en-US" dirty="0" smtClean="0"/>
              <a:t>NASA/SPoRT (G. Jedlovec, M. Smith)</a:t>
            </a:r>
          </a:p>
          <a:p>
            <a:r>
              <a:rPr lang="en-US" dirty="0" smtClean="0"/>
              <a:t>FNMOC (J. Tesmer)</a:t>
            </a:r>
          </a:p>
          <a:p>
            <a:r>
              <a:rPr lang="en-US" dirty="0" smtClean="0"/>
              <a:t>NRL (J. Hawkins, K. Richardson, J. Solbrig)</a:t>
            </a:r>
          </a:p>
          <a:p>
            <a:r>
              <a:rPr lang="en-US" dirty="0" smtClean="0"/>
              <a:t>Northrup Grumman (K. Hutchinson, P. Meade)</a:t>
            </a:r>
          </a:p>
          <a:p>
            <a:r>
              <a:rPr lang="en-US" dirty="0" smtClean="0"/>
              <a:t>NOAA/OSPO (A. Irving, M, Ruminski)</a:t>
            </a:r>
          </a:p>
          <a:p>
            <a:r>
              <a:rPr lang="en-US" dirty="0" smtClean="0"/>
              <a:t>NASA/SPoRT (G. Jedlovec, M. Smith)</a:t>
            </a:r>
          </a:p>
        </p:txBody>
      </p:sp>
      <p:sp>
        <p:nvSpPr>
          <p:cNvPr id="4" name="Slide Number Placeholder 3"/>
          <p:cNvSpPr>
            <a:spLocks noGrp="1"/>
          </p:cNvSpPr>
          <p:nvPr>
            <p:ph type="sldNum" sz="quarter" idx="12"/>
          </p:nvPr>
        </p:nvSpPr>
        <p:spPr/>
        <p:txBody>
          <a:bodyPr/>
          <a:lstStyle/>
          <a:p>
            <a:fld id="{633D0807-5088-4C17-A0EB-56FC14A60DD7}" type="slidenum">
              <a:rPr lang="en-US" smtClean="0"/>
              <a:pPr/>
              <a:t>2</a:t>
            </a:fld>
            <a:endParaRPr 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85800" y="6096000"/>
            <a:ext cx="7696200" cy="646331"/>
          </a:xfrm>
          <a:prstGeom prst="rect">
            <a:avLst/>
          </a:prstGeom>
          <a:noFill/>
        </p:spPr>
        <p:txBody>
          <a:bodyPr wrap="square" rtlCol="0">
            <a:spAutoFit/>
          </a:bodyPr>
          <a:lstStyle/>
          <a:p>
            <a:pPr algn="ctr"/>
            <a:r>
              <a:rPr lang="en-US" b="1" dirty="0" smtClean="0"/>
              <a:t>VIIRS M-band (750 m) true-color/RGB image (for 9 December 2011) over the U.S. Upper Midwest.  [Image courtesy of Dan Lindsey, NOAA/StAR] </a:t>
            </a:r>
            <a:endParaRPr lang="en-US" b="1" dirty="0"/>
          </a:p>
        </p:txBody>
      </p:sp>
      <p:pic>
        <p:nvPicPr>
          <p:cNvPr id="1026" name="Picture 2" descr="C:\McIDAS-V\true_color_9dec11.png"/>
          <p:cNvPicPr>
            <a:picLocks noGrp="1" noChangeAspect="1" noChangeArrowheads="1"/>
          </p:cNvPicPr>
          <p:nvPr>
            <p:ph idx="1"/>
          </p:nvPr>
        </p:nvPicPr>
        <p:blipFill>
          <a:blip r:embed="rId2" cstate="print"/>
          <a:srcRect/>
          <a:stretch>
            <a:fillRect/>
          </a:stretch>
        </p:blipFill>
        <p:spPr bwMode="auto">
          <a:xfrm>
            <a:off x="914399" y="381000"/>
            <a:ext cx="7730057" cy="5638800"/>
          </a:xfrm>
          <a:prstGeom prst="rect">
            <a:avLst/>
          </a:prstGeom>
          <a:noFill/>
        </p:spPr>
      </p:pic>
      <p:sp>
        <p:nvSpPr>
          <p:cNvPr id="4" name="Slide Number Placeholder 3"/>
          <p:cNvSpPr>
            <a:spLocks noGrp="1"/>
          </p:cNvSpPr>
          <p:nvPr>
            <p:ph type="sldNum" sz="quarter" idx="12"/>
          </p:nvPr>
        </p:nvSpPr>
        <p:spPr/>
        <p:txBody>
          <a:bodyPr/>
          <a:lstStyle/>
          <a:p>
            <a:fld id="{633D0807-5088-4C17-A0EB-56FC14A60DD7}" type="slidenum">
              <a:rPr lang="en-US" smtClean="0"/>
              <a:pPr/>
              <a:t>20</a:t>
            </a:fld>
            <a:endParaRPr lang="en-US"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33D0807-5088-4C17-A0EB-56FC14A60DD7}" type="slidenum">
              <a:rPr lang="en-US" smtClean="0"/>
              <a:pPr/>
              <a:t>21</a:t>
            </a:fld>
            <a:endParaRPr lang="en-US" dirty="0"/>
          </a:p>
        </p:txBody>
      </p:sp>
      <p:pic>
        <p:nvPicPr>
          <p:cNvPr id="3074" name="Picture 2" descr="C:\McIDAS-V\Iband1_24jan12_1102Z_Funso_close.png"/>
          <p:cNvPicPr>
            <a:picLocks noChangeAspect="1" noChangeArrowheads="1"/>
          </p:cNvPicPr>
          <p:nvPr/>
        </p:nvPicPr>
        <p:blipFill>
          <a:blip r:embed="rId2" cstate="print"/>
          <a:srcRect/>
          <a:stretch>
            <a:fillRect/>
          </a:stretch>
        </p:blipFill>
        <p:spPr bwMode="auto">
          <a:xfrm>
            <a:off x="304800" y="-4763"/>
            <a:ext cx="8609953" cy="6862763"/>
          </a:xfrm>
          <a:prstGeom prst="rect">
            <a:avLst/>
          </a:prstGeom>
          <a:noFill/>
        </p:spPr>
      </p:pic>
      <p:sp>
        <p:nvSpPr>
          <p:cNvPr id="4" name="TextBox 3"/>
          <p:cNvSpPr txBox="1"/>
          <p:nvPr/>
        </p:nvSpPr>
        <p:spPr>
          <a:xfrm>
            <a:off x="228600" y="5791200"/>
            <a:ext cx="8763000" cy="923330"/>
          </a:xfrm>
          <a:prstGeom prst="rect">
            <a:avLst/>
          </a:prstGeom>
          <a:noFill/>
        </p:spPr>
        <p:txBody>
          <a:bodyPr wrap="square" rtlCol="0">
            <a:spAutoFit/>
          </a:bodyPr>
          <a:lstStyle/>
          <a:p>
            <a:pPr algn="ctr"/>
            <a:r>
              <a:rPr lang="en-US" b="1" dirty="0" smtClean="0"/>
              <a:t>VIIRS I-band-1 (375 m) IR image for 24 January 2012 @ ~1102 UTC over the eye of TC Funso.  Note the sloping eyewall at this resolution.  [Image courtesy of Dan Lindsey, NOAA/StAR] </a:t>
            </a:r>
            <a:endParaRPr lang="en-US" b="1"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33D0807-5088-4C17-A0EB-56FC14A60DD7}" type="slidenum">
              <a:rPr lang="en-US" smtClean="0"/>
              <a:pPr/>
              <a:t>22</a:t>
            </a:fld>
            <a:endParaRPr lang="en-US" dirty="0"/>
          </a:p>
        </p:txBody>
      </p:sp>
      <p:pic>
        <p:nvPicPr>
          <p:cNvPr id="4098" name="Picture 2" descr="C:\McIDAS-V\Iband5_24jan12_1102Z_Funso_close.png"/>
          <p:cNvPicPr>
            <a:picLocks noChangeAspect="1" noChangeArrowheads="1"/>
          </p:cNvPicPr>
          <p:nvPr/>
        </p:nvPicPr>
        <p:blipFill>
          <a:blip r:embed="rId2" cstate="print"/>
          <a:srcRect/>
          <a:stretch>
            <a:fillRect/>
          </a:stretch>
        </p:blipFill>
        <p:spPr bwMode="auto">
          <a:xfrm>
            <a:off x="304800" y="-9075"/>
            <a:ext cx="8615363" cy="6867075"/>
          </a:xfrm>
          <a:prstGeom prst="rect">
            <a:avLst/>
          </a:prstGeom>
          <a:noFill/>
        </p:spPr>
      </p:pic>
      <p:sp>
        <p:nvSpPr>
          <p:cNvPr id="4" name="TextBox 3"/>
          <p:cNvSpPr txBox="1"/>
          <p:nvPr/>
        </p:nvSpPr>
        <p:spPr>
          <a:xfrm>
            <a:off x="228600" y="5983069"/>
            <a:ext cx="8763000" cy="646331"/>
          </a:xfrm>
          <a:prstGeom prst="rect">
            <a:avLst/>
          </a:prstGeom>
          <a:noFill/>
        </p:spPr>
        <p:txBody>
          <a:bodyPr wrap="square" rtlCol="0">
            <a:spAutoFit/>
          </a:bodyPr>
          <a:lstStyle/>
          <a:p>
            <a:pPr algn="ctr"/>
            <a:r>
              <a:rPr lang="en-US" b="1" dirty="0" smtClean="0">
                <a:solidFill>
                  <a:schemeClr val="bg1"/>
                </a:solidFill>
              </a:rPr>
              <a:t>VIIRS I-band-5 (375 m) color-enhanced IR image for 24 January 2012 @ ~1102 UTC over the eye of TC Funso.  [Image courtesy of Dan Lindsey, NOAA/StAR] </a:t>
            </a:r>
            <a:endParaRPr lang="en-US" b="1" dirty="0">
              <a:solidFill>
                <a:schemeClr val="bg1"/>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295400"/>
          </a:xfrm>
        </p:spPr>
        <p:txBody>
          <a:bodyPr>
            <a:noAutofit/>
          </a:bodyPr>
          <a:lstStyle/>
          <a:p>
            <a:r>
              <a:rPr lang="en-US" sz="3600" b="1" u="sng" dirty="0" smtClean="0">
                <a:solidFill>
                  <a:srgbClr val="C00000"/>
                </a:solidFill>
              </a:rPr>
              <a:t>VIIRS Imagery Examples: </a:t>
            </a:r>
            <a:r>
              <a:rPr lang="en-US" sz="2400" b="1" dirty="0" smtClean="0"/>
              <a:t/>
            </a:r>
            <a:br>
              <a:rPr lang="en-US" sz="2400" b="1" dirty="0" smtClean="0"/>
            </a:br>
            <a:r>
              <a:rPr lang="en-US" sz="800" b="1" dirty="0" smtClean="0"/>
              <a:t>  </a:t>
            </a:r>
            <a:r>
              <a:rPr lang="en-US" sz="2400" b="1" dirty="0" smtClean="0"/>
              <a:t/>
            </a:r>
            <a:br>
              <a:rPr lang="en-US" sz="2400" b="1" dirty="0" smtClean="0"/>
            </a:br>
            <a:r>
              <a:rPr lang="en-US" sz="2400" b="1" dirty="0" smtClean="0"/>
              <a:t> </a:t>
            </a:r>
            <a:r>
              <a:rPr lang="en-US" sz="2400" b="1" dirty="0" smtClean="0">
                <a:solidFill>
                  <a:srgbClr val="0000CC"/>
                </a:solidFill>
              </a:rPr>
              <a:t>Tropical Cyclone Giovanna  east of Madagascar </a:t>
            </a:r>
            <a:br>
              <a:rPr lang="en-US" sz="2400" b="1" dirty="0" smtClean="0">
                <a:solidFill>
                  <a:srgbClr val="0000CC"/>
                </a:solidFill>
              </a:rPr>
            </a:br>
            <a:r>
              <a:rPr lang="en-US" sz="2400" b="1" dirty="0" smtClean="0">
                <a:solidFill>
                  <a:srgbClr val="0000CC"/>
                </a:solidFill>
              </a:rPr>
              <a:t>13 February 2012 at 0947 UTC</a:t>
            </a:r>
            <a:endParaRPr lang="en-US" sz="2400" b="1" dirty="0">
              <a:solidFill>
                <a:srgbClr val="0000CC"/>
              </a:solidFill>
            </a:endParaRPr>
          </a:p>
        </p:txBody>
      </p:sp>
      <p:sp>
        <p:nvSpPr>
          <p:cNvPr id="4" name="Slide Number Placeholder 3"/>
          <p:cNvSpPr>
            <a:spLocks noGrp="1"/>
          </p:cNvSpPr>
          <p:nvPr>
            <p:ph type="sldNum" sz="quarter" idx="12"/>
          </p:nvPr>
        </p:nvSpPr>
        <p:spPr>
          <a:xfrm>
            <a:off x="6553200" y="6492875"/>
            <a:ext cx="2133600" cy="365125"/>
          </a:xfrm>
        </p:spPr>
        <p:txBody>
          <a:bodyPr/>
          <a:lstStyle/>
          <a:p>
            <a:fld id="{B6F15528-21DE-4FAA-801E-634DDDAF4B2B}" type="slidenum">
              <a:rPr lang="en-US" smtClean="0">
                <a:solidFill>
                  <a:prstClr val="black">
                    <a:tint val="75000"/>
                  </a:prstClr>
                </a:solidFill>
              </a:rPr>
              <a:pPr/>
              <a:t>23</a:t>
            </a:fld>
            <a:endParaRPr lang="en-US" dirty="0">
              <a:solidFill>
                <a:prstClr val="black">
                  <a:tint val="75000"/>
                </a:prstClr>
              </a:solidFill>
            </a:endParaRPr>
          </a:p>
        </p:txBody>
      </p:sp>
      <p:pic>
        <p:nvPicPr>
          <p:cNvPr id="5" name="Picture 14" descr="2010_NEW_CIRA_LOGO"/>
          <p:cNvPicPr>
            <a:picLocks noChangeAspect="1" noChangeArrowheads="1"/>
          </p:cNvPicPr>
          <p:nvPr/>
        </p:nvPicPr>
        <p:blipFill>
          <a:blip r:embed="rId3" cstate="print"/>
          <a:srcRect/>
          <a:stretch>
            <a:fillRect/>
          </a:stretch>
        </p:blipFill>
        <p:spPr bwMode="auto">
          <a:xfrm>
            <a:off x="7696200" y="39688"/>
            <a:ext cx="1447800" cy="569912"/>
          </a:xfrm>
          <a:prstGeom prst="rect">
            <a:avLst/>
          </a:prstGeom>
          <a:noFill/>
          <a:ln w="9525">
            <a:noFill/>
            <a:miter lim="800000"/>
            <a:headEnd/>
            <a:tailEnd/>
          </a:ln>
        </p:spPr>
      </p:pic>
      <p:grpSp>
        <p:nvGrpSpPr>
          <p:cNvPr id="3" name="Group 6"/>
          <p:cNvGrpSpPr>
            <a:grpSpLocks/>
          </p:cNvGrpSpPr>
          <p:nvPr/>
        </p:nvGrpSpPr>
        <p:grpSpPr bwMode="auto">
          <a:xfrm>
            <a:off x="0" y="0"/>
            <a:ext cx="685800" cy="685800"/>
            <a:chOff x="3211" y="144"/>
            <a:chExt cx="768" cy="768"/>
          </a:xfrm>
        </p:grpSpPr>
        <p:sp>
          <p:nvSpPr>
            <p:cNvPr id="8" name="Oval 7"/>
            <p:cNvSpPr>
              <a:spLocks noChangeArrowheads="1"/>
            </p:cNvSpPr>
            <p:nvPr/>
          </p:nvSpPr>
          <p:spPr bwMode="auto">
            <a:xfrm>
              <a:off x="3221" y="154"/>
              <a:ext cx="748" cy="748"/>
            </a:xfrm>
            <a:prstGeom prst="ellipse">
              <a:avLst/>
            </a:prstGeom>
            <a:solidFill>
              <a:srgbClr val="FFFFFF"/>
            </a:solidFill>
            <a:ln w="9525">
              <a:noFill/>
              <a:round/>
              <a:headEnd/>
              <a:tailEnd/>
            </a:ln>
          </p:spPr>
          <p:txBody>
            <a:bodyPr wrap="none" anchor="ctr"/>
            <a:lstStyle/>
            <a:p>
              <a:pPr>
                <a:lnSpc>
                  <a:spcPct val="93000"/>
                </a:lnSpc>
                <a:buClr>
                  <a:srgbClr val="000000"/>
                </a:buClr>
                <a:buSzPct val="100000"/>
                <a:buFont typeface="Arial" charset="0"/>
                <a:buNone/>
              </a:pPr>
              <a:endParaRPr lang="en-US" dirty="0">
                <a:solidFill>
                  <a:prstClr val="black"/>
                </a:solidFill>
              </a:endParaRPr>
            </a:p>
          </p:txBody>
        </p:sp>
        <p:pic>
          <p:nvPicPr>
            <p:cNvPr id="9" name="Picture 8" descr="noaalogo"/>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3211" y="144"/>
              <a:ext cx="768" cy="768"/>
            </a:xfrm>
            <a:prstGeom prst="rect">
              <a:avLst/>
            </a:prstGeom>
            <a:noFill/>
            <a:ln w="9525">
              <a:noFill/>
              <a:miter lim="800000"/>
              <a:headEnd/>
              <a:tailEnd/>
            </a:ln>
          </p:spPr>
        </p:pic>
      </p:grpSp>
      <p:pic>
        <p:nvPicPr>
          <p:cNvPr id="6146" name="Picture 2" descr="IR-window image of Super Cyclone Giovanna "/>
          <p:cNvPicPr>
            <a:picLocks noChangeAspect="1" noChangeArrowheads="1"/>
          </p:cNvPicPr>
          <p:nvPr/>
        </p:nvPicPr>
        <p:blipFill>
          <a:blip r:embed="rId5" cstate="print"/>
          <a:srcRect/>
          <a:stretch>
            <a:fillRect/>
          </a:stretch>
        </p:blipFill>
        <p:spPr bwMode="auto">
          <a:xfrm>
            <a:off x="228600" y="1676400"/>
            <a:ext cx="4384345" cy="3962400"/>
          </a:xfrm>
          <a:prstGeom prst="rect">
            <a:avLst/>
          </a:prstGeom>
          <a:noFill/>
        </p:spPr>
      </p:pic>
      <p:pic>
        <p:nvPicPr>
          <p:cNvPr id="6148" name="Picture 4" descr="Visible image of Super Cyclone Giovanna "/>
          <p:cNvPicPr>
            <a:picLocks noChangeAspect="1" noChangeArrowheads="1"/>
          </p:cNvPicPr>
          <p:nvPr/>
        </p:nvPicPr>
        <p:blipFill>
          <a:blip r:embed="rId6" cstate="print"/>
          <a:srcRect/>
          <a:stretch>
            <a:fillRect/>
          </a:stretch>
        </p:blipFill>
        <p:spPr bwMode="auto">
          <a:xfrm>
            <a:off x="4648200" y="1676400"/>
            <a:ext cx="4384344" cy="3962400"/>
          </a:xfrm>
          <a:prstGeom prst="rect">
            <a:avLst/>
          </a:prstGeom>
          <a:noFill/>
        </p:spPr>
      </p:pic>
      <p:sp>
        <p:nvSpPr>
          <p:cNvPr id="11" name="TextBox 10"/>
          <p:cNvSpPr txBox="1"/>
          <p:nvPr/>
        </p:nvSpPr>
        <p:spPr>
          <a:xfrm>
            <a:off x="5181600" y="5638800"/>
            <a:ext cx="3537507" cy="369332"/>
          </a:xfrm>
          <a:prstGeom prst="rect">
            <a:avLst/>
          </a:prstGeom>
          <a:noFill/>
        </p:spPr>
        <p:txBody>
          <a:bodyPr wrap="none" rtlCol="0">
            <a:spAutoFit/>
          </a:bodyPr>
          <a:lstStyle/>
          <a:p>
            <a:r>
              <a:rPr lang="en-US" b="1" dirty="0" smtClean="0">
                <a:solidFill>
                  <a:prstClr val="black"/>
                </a:solidFill>
              </a:rPr>
              <a:t>VIIRS channel I-1 (visible, 0.64 µm )</a:t>
            </a:r>
            <a:endParaRPr lang="en-US" b="1" dirty="0">
              <a:solidFill>
                <a:prstClr val="black"/>
              </a:solidFill>
            </a:endParaRPr>
          </a:p>
        </p:txBody>
      </p:sp>
      <p:sp>
        <p:nvSpPr>
          <p:cNvPr id="12" name="TextBox 11"/>
          <p:cNvSpPr txBox="1"/>
          <p:nvPr/>
        </p:nvSpPr>
        <p:spPr>
          <a:xfrm>
            <a:off x="429790" y="5638800"/>
            <a:ext cx="3989810" cy="369332"/>
          </a:xfrm>
          <a:prstGeom prst="rect">
            <a:avLst/>
          </a:prstGeom>
          <a:noFill/>
        </p:spPr>
        <p:txBody>
          <a:bodyPr wrap="none" rtlCol="0">
            <a:spAutoFit/>
          </a:bodyPr>
          <a:lstStyle/>
          <a:p>
            <a:r>
              <a:rPr lang="en-US" b="1" dirty="0" smtClean="0">
                <a:solidFill>
                  <a:prstClr val="black"/>
                </a:solidFill>
              </a:rPr>
              <a:t>VIIRS channel I-5 (IR window, 11.45 µm)</a:t>
            </a:r>
            <a:endParaRPr lang="en-US" b="1" dirty="0">
              <a:solidFill>
                <a:prstClr val="black"/>
              </a:solidFill>
            </a:endParaRPr>
          </a:p>
        </p:txBody>
      </p:sp>
      <p:sp>
        <p:nvSpPr>
          <p:cNvPr id="13" name="TextBox 12"/>
          <p:cNvSpPr txBox="1"/>
          <p:nvPr/>
        </p:nvSpPr>
        <p:spPr>
          <a:xfrm>
            <a:off x="3505200" y="6172200"/>
            <a:ext cx="2165208" cy="338554"/>
          </a:xfrm>
          <a:prstGeom prst="rect">
            <a:avLst/>
          </a:prstGeom>
          <a:noFill/>
        </p:spPr>
        <p:txBody>
          <a:bodyPr wrap="none" rtlCol="0">
            <a:spAutoFit/>
          </a:bodyPr>
          <a:lstStyle/>
          <a:p>
            <a:r>
              <a:rPr lang="en-US" sz="1600" i="1" dirty="0" smtClean="0">
                <a:solidFill>
                  <a:srgbClr val="C00000"/>
                </a:solidFill>
              </a:rPr>
              <a:t>Courtesy of Dan Lindsey</a:t>
            </a:r>
            <a:endParaRPr lang="en-US" sz="1600" i="1" dirty="0">
              <a:solidFill>
                <a:srgbClr val="C00000"/>
              </a:solidFill>
            </a:endParaRPr>
          </a:p>
        </p:txBody>
      </p:sp>
    </p:spTree>
    <p:extLst>
      <p:ext uri="{BB962C8B-B14F-4D97-AF65-F5344CB8AC3E}">
        <p14:creationId xmlns:p14="http://schemas.microsoft.com/office/powerpoint/2010/main" val="15245750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33D0807-5088-4C17-A0EB-56FC14A60DD7}" type="slidenum">
              <a:rPr lang="en-US" smtClean="0"/>
              <a:pPr/>
              <a:t>24</a:t>
            </a:fld>
            <a:endParaRPr lang="en-US" dirty="0"/>
          </a:p>
        </p:txBody>
      </p:sp>
      <p:pic>
        <p:nvPicPr>
          <p:cNvPr id="5122" name="Picture 2" descr="C:\JPSS-NPP\VIIRS_Natural_Color_23Jan2012.gif"/>
          <p:cNvPicPr>
            <a:picLocks noChangeAspect="1" noChangeArrowheads="1"/>
          </p:cNvPicPr>
          <p:nvPr/>
        </p:nvPicPr>
        <p:blipFill>
          <a:blip r:embed="rId2" cstate="print"/>
          <a:srcRect/>
          <a:stretch>
            <a:fillRect/>
          </a:stretch>
        </p:blipFill>
        <p:spPr bwMode="auto">
          <a:xfrm>
            <a:off x="-457200" y="152400"/>
            <a:ext cx="10439400" cy="5415439"/>
          </a:xfrm>
          <a:prstGeom prst="rect">
            <a:avLst/>
          </a:prstGeom>
          <a:noFill/>
        </p:spPr>
      </p:pic>
      <p:sp>
        <p:nvSpPr>
          <p:cNvPr id="4" name="TextBox 3"/>
          <p:cNvSpPr txBox="1"/>
          <p:nvPr/>
        </p:nvSpPr>
        <p:spPr>
          <a:xfrm>
            <a:off x="0" y="5638800"/>
            <a:ext cx="9144000" cy="1200329"/>
          </a:xfrm>
          <a:prstGeom prst="rect">
            <a:avLst/>
          </a:prstGeom>
          <a:noFill/>
        </p:spPr>
        <p:txBody>
          <a:bodyPr wrap="square" rtlCol="0">
            <a:spAutoFit/>
          </a:bodyPr>
          <a:lstStyle/>
          <a:p>
            <a:pPr algn="ctr"/>
            <a:r>
              <a:rPr lang="en-US" b="1" dirty="0" smtClean="0"/>
              <a:t>1.6/0.8/0.6 </a:t>
            </a:r>
            <a:r>
              <a:rPr lang="en-US" b="1" dirty="0" smtClean="0">
                <a:latin typeface="Calibri"/>
              </a:rPr>
              <a:t>µm </a:t>
            </a:r>
            <a:r>
              <a:rPr lang="en-US" b="1" dirty="0" smtClean="0"/>
              <a:t>(R/G/B) “natural color” image for 23 January 2012.  Advantages over true color: (a) less Rayleigh scattering, (b) vegetation shows up as unmistakable green, (c) cloud phase is indicated (cyan clouds are ice, white are liquid), and (d) snow on the ground is easy to distinguish from low clouds (but not from high clouds).  [Image courtesy of Stan Kidder, CIRA]</a:t>
            </a:r>
            <a:endParaRPr lang="en-US" b="1"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25</a:t>
            </a:fld>
            <a:endParaRPr lang="en-US" dirty="0">
              <a:solidFill>
                <a:prstClr val="black">
                  <a:tint val="75000"/>
                </a:prstClr>
              </a:solidFill>
            </a:endParaRPr>
          </a:p>
        </p:txBody>
      </p:sp>
      <p:pic>
        <p:nvPicPr>
          <p:cNvPr id="2050" name="Picture 2" descr="http://rammb.cira.colostate.edu/projects/npp/blog/wp-content/uploads/2012/03/2mar12_truecolor_1935Z.png"/>
          <p:cNvPicPr>
            <a:picLocks noChangeAspect="1" noChangeArrowheads="1"/>
          </p:cNvPicPr>
          <p:nvPr/>
        </p:nvPicPr>
        <p:blipFill>
          <a:blip r:embed="rId3" cstate="print"/>
          <a:srcRect/>
          <a:stretch>
            <a:fillRect/>
          </a:stretch>
        </p:blipFill>
        <p:spPr bwMode="auto">
          <a:xfrm>
            <a:off x="990600" y="810203"/>
            <a:ext cx="6781800" cy="5246903"/>
          </a:xfrm>
          <a:prstGeom prst="rect">
            <a:avLst/>
          </a:prstGeom>
          <a:noFill/>
        </p:spPr>
      </p:pic>
      <p:sp>
        <p:nvSpPr>
          <p:cNvPr id="10" name="TextBox 9"/>
          <p:cNvSpPr txBox="1"/>
          <p:nvPr/>
        </p:nvSpPr>
        <p:spPr>
          <a:xfrm>
            <a:off x="381000" y="5791200"/>
            <a:ext cx="8610600" cy="1077218"/>
          </a:xfrm>
          <a:prstGeom prst="rect">
            <a:avLst/>
          </a:prstGeom>
          <a:solidFill>
            <a:schemeClr val="tx2">
              <a:lumMod val="20000"/>
              <a:lumOff val="80000"/>
            </a:schemeClr>
          </a:solidFill>
        </p:spPr>
        <p:txBody>
          <a:bodyPr wrap="square" rtlCol="0">
            <a:spAutoFit/>
          </a:bodyPr>
          <a:lstStyle/>
          <a:p>
            <a:r>
              <a:rPr lang="en-US" sz="1600" dirty="0" smtClean="0">
                <a:solidFill>
                  <a:prstClr val="black"/>
                </a:solidFill>
              </a:rPr>
              <a:t>NPP/VIIRS passed over Southern Indiana on March 2 about thirty minutes before the most devastating tornadoes struck the towns of New Pekin and Henryville (among others).  At 1935 UTC, a pair of rotating thunderstorms, also known as supercells, were advancing eastward across Indiana.  The easternmost storm spawned the most damaging tornadoes.  (</a:t>
            </a:r>
            <a:r>
              <a:rPr lang="en-US" sz="1600" i="1" dirty="0" smtClean="0">
                <a:solidFill>
                  <a:srgbClr val="C00000"/>
                </a:solidFill>
              </a:rPr>
              <a:t>Courtesy of Curtis Seaman)</a:t>
            </a:r>
          </a:p>
        </p:txBody>
      </p:sp>
      <p:sp>
        <p:nvSpPr>
          <p:cNvPr id="2" name="Title 1"/>
          <p:cNvSpPr>
            <a:spLocks noGrp="1"/>
          </p:cNvSpPr>
          <p:nvPr>
            <p:ph type="title"/>
          </p:nvPr>
        </p:nvSpPr>
        <p:spPr>
          <a:xfrm>
            <a:off x="457200" y="152400"/>
            <a:ext cx="8229600" cy="914400"/>
          </a:xfrm>
          <a:solidFill>
            <a:schemeClr val="bg1"/>
          </a:solidFill>
        </p:spPr>
        <p:txBody>
          <a:bodyPr>
            <a:normAutofit fontScale="90000"/>
          </a:bodyPr>
          <a:lstStyle/>
          <a:p>
            <a:r>
              <a:rPr lang="en-US" sz="3100" b="1" dirty="0" smtClean="0">
                <a:solidFill>
                  <a:srgbClr val="0000CC"/>
                </a:solidFill>
              </a:rPr>
              <a:t>VIIRS true color image: </a:t>
            </a:r>
            <a:br>
              <a:rPr lang="en-US" sz="3100" b="1" dirty="0" smtClean="0">
                <a:solidFill>
                  <a:srgbClr val="0000CC"/>
                </a:solidFill>
              </a:rPr>
            </a:br>
            <a:r>
              <a:rPr lang="en-US" sz="3100" b="1" dirty="0" smtClean="0">
                <a:solidFill>
                  <a:srgbClr val="0000CC"/>
                </a:solidFill>
              </a:rPr>
              <a:t>Severe storms over Indiana  2 March 2012 at 1935 UTC </a:t>
            </a:r>
            <a:endParaRPr lang="en-US" sz="2800" b="1" dirty="0">
              <a:solidFill>
                <a:srgbClr val="0000CC"/>
              </a:solidFill>
            </a:endParaRPr>
          </a:p>
        </p:txBody>
      </p:sp>
      <p:pic>
        <p:nvPicPr>
          <p:cNvPr id="5" name="Picture 14" descr="2010_NEW_CIRA_LOGO"/>
          <p:cNvPicPr>
            <a:picLocks noChangeAspect="1" noChangeArrowheads="1"/>
          </p:cNvPicPr>
          <p:nvPr/>
        </p:nvPicPr>
        <p:blipFill>
          <a:blip r:embed="rId4" cstate="print"/>
          <a:srcRect/>
          <a:stretch>
            <a:fillRect/>
          </a:stretch>
        </p:blipFill>
        <p:spPr bwMode="auto">
          <a:xfrm>
            <a:off x="8077200" y="39688"/>
            <a:ext cx="1066800" cy="419935"/>
          </a:xfrm>
          <a:prstGeom prst="rect">
            <a:avLst/>
          </a:prstGeom>
          <a:noFill/>
          <a:ln w="9525">
            <a:noFill/>
            <a:miter lim="800000"/>
            <a:headEnd/>
            <a:tailEnd/>
          </a:ln>
        </p:spPr>
      </p:pic>
      <p:grpSp>
        <p:nvGrpSpPr>
          <p:cNvPr id="3" name="Group 6"/>
          <p:cNvGrpSpPr>
            <a:grpSpLocks/>
          </p:cNvGrpSpPr>
          <p:nvPr/>
        </p:nvGrpSpPr>
        <p:grpSpPr bwMode="auto">
          <a:xfrm>
            <a:off x="0" y="0"/>
            <a:ext cx="685800" cy="685800"/>
            <a:chOff x="3211" y="144"/>
            <a:chExt cx="768" cy="768"/>
          </a:xfrm>
        </p:grpSpPr>
        <p:sp>
          <p:nvSpPr>
            <p:cNvPr id="8" name="Oval 7"/>
            <p:cNvSpPr>
              <a:spLocks noChangeArrowheads="1"/>
            </p:cNvSpPr>
            <p:nvPr/>
          </p:nvSpPr>
          <p:spPr bwMode="auto">
            <a:xfrm>
              <a:off x="3221" y="154"/>
              <a:ext cx="748" cy="748"/>
            </a:xfrm>
            <a:prstGeom prst="ellipse">
              <a:avLst/>
            </a:prstGeom>
            <a:solidFill>
              <a:srgbClr val="FFFFFF"/>
            </a:solidFill>
            <a:ln w="9525">
              <a:noFill/>
              <a:round/>
              <a:headEnd/>
              <a:tailEnd/>
            </a:ln>
          </p:spPr>
          <p:txBody>
            <a:bodyPr wrap="none" anchor="ctr"/>
            <a:lstStyle/>
            <a:p>
              <a:pPr>
                <a:lnSpc>
                  <a:spcPct val="93000"/>
                </a:lnSpc>
                <a:buClr>
                  <a:srgbClr val="000000"/>
                </a:buClr>
                <a:buSzPct val="100000"/>
                <a:buFont typeface="Arial" charset="0"/>
                <a:buNone/>
              </a:pPr>
              <a:endParaRPr lang="en-US" dirty="0">
                <a:solidFill>
                  <a:prstClr val="black"/>
                </a:solidFill>
              </a:endParaRPr>
            </a:p>
          </p:txBody>
        </p:sp>
        <p:pic>
          <p:nvPicPr>
            <p:cNvPr id="9" name="Picture 8" descr="noaalogo"/>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3211" y="144"/>
              <a:ext cx="768" cy="768"/>
            </a:xfrm>
            <a:prstGeom prst="rect">
              <a:avLst/>
            </a:prstGeom>
            <a:noFill/>
            <a:ln w="9525">
              <a:noFill/>
              <a:miter lim="800000"/>
              <a:headEnd/>
              <a:tailEnd/>
            </a:ln>
          </p:spPr>
        </p:pic>
      </p:grpSp>
    </p:spTree>
    <p:extLst>
      <p:ext uri="{BB962C8B-B14F-4D97-AF65-F5344CB8AC3E}">
        <p14:creationId xmlns:p14="http://schemas.microsoft.com/office/powerpoint/2010/main" val="22157794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944562"/>
          </a:xfrm>
        </p:spPr>
        <p:txBody>
          <a:bodyPr>
            <a:noAutofit/>
          </a:bodyPr>
          <a:lstStyle/>
          <a:p>
            <a:r>
              <a:rPr lang="en-US" sz="3200" b="1" dirty="0" smtClean="0"/>
              <a:t>DNB: Kuwait Gas Flares</a:t>
            </a:r>
            <a:br>
              <a:rPr lang="en-US" sz="3200" b="1" dirty="0" smtClean="0"/>
            </a:br>
            <a:r>
              <a:rPr lang="en-US" sz="3200" b="1" dirty="0" smtClean="0"/>
              <a:t>2012-02-07 </a:t>
            </a:r>
            <a:r>
              <a:rPr lang="en-US" sz="3200" b="1" dirty="0"/>
              <a:t>@ 2237 </a:t>
            </a:r>
          </a:p>
        </p:txBody>
      </p:sp>
      <p:sp>
        <p:nvSpPr>
          <p:cNvPr id="4" name="Slide Number Placeholder 3"/>
          <p:cNvSpPr>
            <a:spLocks noGrp="1"/>
          </p:cNvSpPr>
          <p:nvPr>
            <p:ph type="sldNum" sz="quarter" idx="12"/>
          </p:nvPr>
        </p:nvSpPr>
        <p:spPr/>
        <p:txBody>
          <a:bodyPr/>
          <a:lstStyle/>
          <a:p>
            <a:fld id="{633D0807-5088-4C17-A0EB-56FC14A60DD7}" type="slidenum">
              <a:rPr lang="en-US" smtClean="0"/>
              <a:pPr/>
              <a:t>26</a:t>
            </a:fld>
            <a:endParaRPr lang="en-US" dirty="0"/>
          </a:p>
        </p:txBody>
      </p:sp>
      <p:pic>
        <p:nvPicPr>
          <p:cNvPr id="1026" name="Picture 2" descr="C:\JPSS-NPP\20120207.2237.viirs.DNB.KuwaitGasFlares.p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676400" y="1108587"/>
            <a:ext cx="5715000"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08918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4" descr="2010_NEW_CIRA_LOGO"/>
          <p:cNvPicPr>
            <a:picLocks noChangeAspect="1" noChangeArrowheads="1"/>
          </p:cNvPicPr>
          <p:nvPr/>
        </p:nvPicPr>
        <p:blipFill>
          <a:blip r:embed="rId3" cstate="print"/>
          <a:srcRect/>
          <a:stretch>
            <a:fillRect/>
          </a:stretch>
        </p:blipFill>
        <p:spPr bwMode="auto">
          <a:xfrm>
            <a:off x="7889778" y="39688"/>
            <a:ext cx="1254222" cy="493712"/>
          </a:xfrm>
          <a:prstGeom prst="rect">
            <a:avLst/>
          </a:prstGeom>
          <a:noFill/>
          <a:ln w="9525">
            <a:noFill/>
            <a:miter lim="800000"/>
            <a:headEnd/>
            <a:tailEnd/>
          </a:ln>
        </p:spPr>
      </p:pic>
      <p:sp>
        <p:nvSpPr>
          <p:cNvPr id="2" name="Title 1"/>
          <p:cNvSpPr>
            <a:spLocks noGrp="1"/>
          </p:cNvSpPr>
          <p:nvPr>
            <p:ph type="title"/>
          </p:nvPr>
        </p:nvSpPr>
        <p:spPr>
          <a:xfrm>
            <a:off x="457200" y="152400"/>
            <a:ext cx="8229600" cy="762000"/>
          </a:xfrm>
        </p:spPr>
        <p:txBody>
          <a:bodyPr>
            <a:normAutofit/>
          </a:bodyPr>
          <a:lstStyle/>
          <a:p>
            <a:r>
              <a:rPr lang="en-US" sz="3600" b="1" dirty="0" smtClean="0">
                <a:solidFill>
                  <a:srgbClr val="0000CC"/>
                </a:solidFill>
              </a:rPr>
              <a:t>VIIRS Day/Night Band -9 March 2012 </a:t>
            </a:r>
            <a:endParaRPr lang="en-US" sz="3600" b="1" dirty="0">
              <a:solidFill>
                <a:srgbClr val="0000CC"/>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27</a:t>
            </a:fld>
            <a:endParaRPr lang="en-US" dirty="0">
              <a:solidFill>
                <a:prstClr val="black">
                  <a:tint val="75000"/>
                </a:prstClr>
              </a:solidFill>
            </a:endParaRPr>
          </a:p>
        </p:txBody>
      </p:sp>
      <p:grpSp>
        <p:nvGrpSpPr>
          <p:cNvPr id="3" name="Group 6"/>
          <p:cNvGrpSpPr>
            <a:grpSpLocks/>
          </p:cNvGrpSpPr>
          <p:nvPr/>
        </p:nvGrpSpPr>
        <p:grpSpPr bwMode="auto">
          <a:xfrm>
            <a:off x="0" y="0"/>
            <a:ext cx="685800" cy="685800"/>
            <a:chOff x="3211" y="144"/>
            <a:chExt cx="768" cy="768"/>
          </a:xfrm>
        </p:grpSpPr>
        <p:sp>
          <p:nvSpPr>
            <p:cNvPr id="8" name="Oval 7"/>
            <p:cNvSpPr>
              <a:spLocks noChangeArrowheads="1"/>
            </p:cNvSpPr>
            <p:nvPr/>
          </p:nvSpPr>
          <p:spPr bwMode="auto">
            <a:xfrm>
              <a:off x="3221" y="154"/>
              <a:ext cx="748" cy="748"/>
            </a:xfrm>
            <a:prstGeom prst="ellipse">
              <a:avLst/>
            </a:prstGeom>
            <a:solidFill>
              <a:srgbClr val="FFFFFF"/>
            </a:solidFill>
            <a:ln w="9525">
              <a:noFill/>
              <a:round/>
              <a:headEnd/>
              <a:tailEnd/>
            </a:ln>
          </p:spPr>
          <p:txBody>
            <a:bodyPr wrap="none" anchor="ctr"/>
            <a:lstStyle/>
            <a:p>
              <a:pPr>
                <a:lnSpc>
                  <a:spcPct val="93000"/>
                </a:lnSpc>
                <a:buClr>
                  <a:srgbClr val="000000"/>
                </a:buClr>
                <a:buSzPct val="100000"/>
                <a:buFont typeface="Arial" charset="0"/>
                <a:buNone/>
              </a:pPr>
              <a:endParaRPr lang="en-US" dirty="0">
                <a:solidFill>
                  <a:prstClr val="black"/>
                </a:solidFill>
              </a:endParaRPr>
            </a:p>
          </p:txBody>
        </p:sp>
        <p:pic>
          <p:nvPicPr>
            <p:cNvPr id="9" name="Picture 8" descr="noaalogo"/>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3211" y="144"/>
              <a:ext cx="768" cy="768"/>
            </a:xfrm>
            <a:prstGeom prst="rect">
              <a:avLst/>
            </a:prstGeom>
            <a:noFill/>
            <a:ln w="9525">
              <a:noFill/>
              <a:miter lim="800000"/>
              <a:headEnd/>
              <a:tailEnd/>
            </a:ln>
          </p:spPr>
        </p:pic>
      </p:grpSp>
      <p:pic>
        <p:nvPicPr>
          <p:cNvPr id="4098" name="Picture 2" descr="VIIRS DNB image taken at 7:35 UTC, 9 March 2012"/>
          <p:cNvPicPr>
            <a:picLocks noChangeAspect="1" noChangeArrowheads="1"/>
          </p:cNvPicPr>
          <p:nvPr/>
        </p:nvPicPr>
        <p:blipFill>
          <a:blip r:embed="rId5" cstate="print"/>
          <a:srcRect/>
          <a:stretch>
            <a:fillRect/>
          </a:stretch>
        </p:blipFill>
        <p:spPr bwMode="auto">
          <a:xfrm>
            <a:off x="1396497" y="762000"/>
            <a:ext cx="6223503" cy="4305300"/>
          </a:xfrm>
          <a:prstGeom prst="rect">
            <a:avLst/>
          </a:prstGeom>
          <a:noFill/>
        </p:spPr>
      </p:pic>
      <p:sp>
        <p:nvSpPr>
          <p:cNvPr id="10" name="TextBox 9"/>
          <p:cNvSpPr txBox="1"/>
          <p:nvPr/>
        </p:nvSpPr>
        <p:spPr>
          <a:xfrm>
            <a:off x="685800" y="5181600"/>
            <a:ext cx="8305800" cy="1569660"/>
          </a:xfrm>
          <a:prstGeom prst="rect">
            <a:avLst/>
          </a:prstGeom>
          <a:solidFill>
            <a:schemeClr val="tx2">
              <a:lumMod val="20000"/>
              <a:lumOff val="80000"/>
            </a:schemeClr>
          </a:solidFill>
        </p:spPr>
        <p:txBody>
          <a:bodyPr wrap="square" rtlCol="0">
            <a:spAutoFit/>
          </a:bodyPr>
          <a:lstStyle/>
          <a:p>
            <a:r>
              <a:rPr lang="en-US" sz="1600" dirty="0" smtClean="0">
                <a:solidFill>
                  <a:prstClr val="black"/>
                </a:solidFill>
              </a:rPr>
              <a:t>The Day/Night band (DNB) is a visible-wavelength band, centered at 0.7 µm, is highly sensitive to low levels of light, so that it behaves like a visible channel even at night when the moon is out. As seen in the image, the DNB clearly shows the location of towns and cities at night. Since 8 March 2012 was a full moon, clouds, snow and ice (particularly over Lake Winnipeg) are also visible. The brightest swirl, extending from north of Saskatoon, over Reindeer Lake and into northwestern Manitoba is the aurora borealis.   </a:t>
            </a:r>
            <a:r>
              <a:rPr lang="en-US" sz="1600" i="1" dirty="0" smtClean="0">
                <a:solidFill>
                  <a:srgbClr val="C00000"/>
                </a:solidFill>
              </a:rPr>
              <a:t>(Courtesy of Steve Miller )</a:t>
            </a:r>
          </a:p>
        </p:txBody>
      </p:sp>
    </p:spTree>
    <p:extLst>
      <p:ext uri="{BB962C8B-B14F-4D97-AF65-F5344CB8AC3E}">
        <p14:creationId xmlns:p14="http://schemas.microsoft.com/office/powerpoint/2010/main" val="12309800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b="1" dirty="0" smtClean="0"/>
              <a:t>NCC Imagery: Low-light images of </a:t>
            </a:r>
            <a:r>
              <a:rPr lang="en-US" sz="3200" b="1" dirty="0"/>
              <a:t>TC low level circulation </a:t>
            </a:r>
            <a:r>
              <a:rPr lang="en-US" sz="3200" b="1" dirty="0" smtClean="0"/>
              <a:t>(97S Invest, 5 April 2012)</a:t>
            </a:r>
            <a:endParaRPr lang="en-US" sz="3200" b="1" dirty="0"/>
          </a:p>
        </p:txBody>
      </p:sp>
      <p:sp>
        <p:nvSpPr>
          <p:cNvPr id="4" name="Slide Number Placeholder 3"/>
          <p:cNvSpPr>
            <a:spLocks noGrp="1"/>
          </p:cNvSpPr>
          <p:nvPr>
            <p:ph type="sldNum" sz="quarter" idx="12"/>
          </p:nvPr>
        </p:nvSpPr>
        <p:spPr/>
        <p:txBody>
          <a:bodyPr/>
          <a:lstStyle/>
          <a:p>
            <a:fld id="{633D0807-5088-4C17-A0EB-56FC14A60DD7}" type="slidenum">
              <a:rPr lang="en-US" smtClean="0"/>
              <a:pPr/>
              <a:t>28</a:t>
            </a:fld>
            <a:endParaRPr lang="en-US" dirty="0"/>
          </a:p>
        </p:txBody>
      </p:sp>
      <p:pic>
        <p:nvPicPr>
          <p:cNvPr id="1026" name="Picture 2" descr="C:\JPSS-NPP\20120405.2302.NPP.VIIRS.dnb.FullMoon_97S.HDF.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0" y="1447800"/>
            <a:ext cx="4525963" cy="4525963"/>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JPSS-NPP\20120405.2302.NPP.VIIRS.dnb.FullMoon_97S.HDF.zoom.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0" y="1447800"/>
            <a:ext cx="4572000"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61861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NRL true-color example – </a:t>
            </a:r>
            <a:r>
              <a:rPr lang="en-US" sz="3600" dirty="0" smtClean="0"/>
              <a:t>Northwest Africa</a:t>
            </a:r>
            <a:endParaRPr lang="en-US" sz="3600" dirty="0"/>
          </a:p>
        </p:txBody>
      </p:sp>
      <p:sp>
        <p:nvSpPr>
          <p:cNvPr id="4" name="Slide Number Placeholder 3"/>
          <p:cNvSpPr>
            <a:spLocks noGrp="1"/>
          </p:cNvSpPr>
          <p:nvPr>
            <p:ph type="sldNum" sz="quarter" idx="12"/>
          </p:nvPr>
        </p:nvSpPr>
        <p:spPr/>
        <p:txBody>
          <a:bodyPr/>
          <a:lstStyle/>
          <a:p>
            <a:fld id="{633D0807-5088-4C17-A0EB-56FC14A60DD7}" type="slidenum">
              <a:rPr lang="en-US" smtClean="0"/>
              <a:pPr/>
              <a:t>29</a:t>
            </a:fld>
            <a:endParaRPr lang="en-US" dirty="0"/>
          </a:p>
        </p:txBody>
      </p:sp>
      <p:pic>
        <p:nvPicPr>
          <p:cNvPr id="3074" name="Picture 2" descr="C:\JPSS-NPP\20120404_140118_npp_viirs_True-Color_NorthWestAfrica_x.p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690760" y="1272055"/>
            <a:ext cx="5624440" cy="54335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55283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a:bodyPr>
          <a:lstStyle/>
          <a:p>
            <a:r>
              <a:rPr lang="en-US" sz="3200" b="1" dirty="0"/>
              <a:t>VIIRS bands and bandwidths</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660129893"/>
              </p:ext>
            </p:extLst>
          </p:nvPr>
        </p:nvGraphicFramePr>
        <p:xfrm>
          <a:off x="498633" y="1066805"/>
          <a:ext cx="8146733" cy="5082377"/>
        </p:xfrm>
        <a:graphic>
          <a:graphicData uri="http://schemas.openxmlformats.org/drawingml/2006/table">
            <a:tbl>
              <a:tblPr/>
              <a:tblGrid>
                <a:gridCol w="964574"/>
                <a:gridCol w="1458265"/>
                <a:gridCol w="1334434"/>
                <a:gridCol w="1438713"/>
                <a:gridCol w="1450119"/>
                <a:gridCol w="1500628"/>
              </a:tblGrid>
              <a:tr h="406591">
                <a:tc>
                  <a:txBody>
                    <a:bodyPr/>
                    <a:lstStyle/>
                    <a:p>
                      <a:pPr marL="0" marR="0" algn="ctr">
                        <a:spcBef>
                          <a:spcPts val="0"/>
                        </a:spcBef>
                        <a:spcAft>
                          <a:spcPts val="0"/>
                        </a:spcAft>
                      </a:pPr>
                      <a:r>
                        <a:rPr lang="en-US" sz="1200" b="1" dirty="0">
                          <a:effectLst/>
                          <a:latin typeface="Times New Roman"/>
                          <a:ea typeface="Times New Roman"/>
                        </a:rPr>
                        <a:t>VIIRS Band</a:t>
                      </a:r>
                      <a:endParaRPr lang="en-US" sz="1200" dirty="0">
                        <a:effectLst/>
                        <a:latin typeface="Times New Roman"/>
                        <a:ea typeface="Times New Roman"/>
                      </a:endParaRPr>
                    </a:p>
                  </a:txBody>
                  <a:tcPr marL="75433" marR="75433"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spcBef>
                          <a:spcPts val="0"/>
                        </a:spcBef>
                        <a:spcAft>
                          <a:spcPts val="0"/>
                        </a:spcAft>
                      </a:pPr>
                      <a:r>
                        <a:rPr lang="en-US" sz="1200" b="1" dirty="0">
                          <a:effectLst/>
                          <a:latin typeface="Times New Roman"/>
                          <a:ea typeface="Times New Roman"/>
                        </a:rPr>
                        <a:t>Central Wavelength</a:t>
                      </a:r>
                      <a:endParaRPr lang="en-US" sz="1200" dirty="0">
                        <a:effectLst/>
                        <a:latin typeface="Times New Roman"/>
                        <a:ea typeface="Times New Roman"/>
                      </a:endParaRPr>
                    </a:p>
                    <a:p>
                      <a:pPr marL="0" marR="0" algn="ctr">
                        <a:spcBef>
                          <a:spcPts val="0"/>
                        </a:spcBef>
                        <a:spcAft>
                          <a:spcPts val="0"/>
                        </a:spcAft>
                      </a:pPr>
                      <a:r>
                        <a:rPr lang="en-US" sz="1200" b="1" dirty="0">
                          <a:effectLst/>
                          <a:latin typeface="Times New Roman"/>
                          <a:ea typeface="Times New Roman"/>
                        </a:rPr>
                        <a:t>(μm)</a:t>
                      </a:r>
                      <a:endParaRPr lang="en-US" sz="1200" dirty="0">
                        <a:effectLst/>
                        <a:latin typeface="Times New Roman"/>
                        <a:ea typeface="Times New Roman"/>
                      </a:endParaRPr>
                    </a:p>
                  </a:txBody>
                  <a:tcPr marL="75433" marR="754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spcBef>
                          <a:spcPts val="0"/>
                        </a:spcBef>
                        <a:spcAft>
                          <a:spcPts val="0"/>
                        </a:spcAft>
                      </a:pPr>
                      <a:r>
                        <a:rPr lang="en-US" sz="1200" b="1" dirty="0">
                          <a:effectLst/>
                          <a:latin typeface="Times New Roman"/>
                          <a:ea typeface="Times New Roman"/>
                        </a:rPr>
                        <a:t>Bandwidth (μm)</a:t>
                      </a:r>
                      <a:endParaRPr lang="en-US" sz="1200" dirty="0">
                        <a:effectLst/>
                        <a:latin typeface="Times New Roman"/>
                        <a:ea typeface="Times New Roman"/>
                      </a:endParaRPr>
                    </a:p>
                  </a:txBody>
                  <a:tcPr marL="75433" marR="754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spcBef>
                          <a:spcPts val="0"/>
                        </a:spcBef>
                        <a:spcAft>
                          <a:spcPts val="0"/>
                        </a:spcAft>
                      </a:pPr>
                      <a:r>
                        <a:rPr lang="en-US" sz="1200" b="1" dirty="0">
                          <a:effectLst/>
                          <a:latin typeface="Times New Roman"/>
                          <a:ea typeface="Times New Roman"/>
                        </a:rPr>
                        <a:t>Wavelength Range</a:t>
                      </a:r>
                      <a:endParaRPr lang="en-US" sz="1200" dirty="0">
                        <a:effectLst/>
                        <a:latin typeface="Times New Roman"/>
                        <a:ea typeface="Times New Roman"/>
                      </a:endParaRPr>
                    </a:p>
                    <a:p>
                      <a:pPr marL="0" marR="0" algn="ctr">
                        <a:spcBef>
                          <a:spcPts val="0"/>
                        </a:spcBef>
                        <a:spcAft>
                          <a:spcPts val="0"/>
                        </a:spcAft>
                      </a:pPr>
                      <a:r>
                        <a:rPr lang="en-US" sz="1200" b="1" dirty="0">
                          <a:effectLst/>
                          <a:latin typeface="Times New Roman"/>
                          <a:ea typeface="Times New Roman"/>
                        </a:rPr>
                        <a:t>(μm)</a:t>
                      </a:r>
                      <a:endParaRPr lang="en-US" sz="1200" dirty="0">
                        <a:effectLst/>
                        <a:latin typeface="Times New Roman"/>
                        <a:ea typeface="Times New Roman"/>
                      </a:endParaRPr>
                    </a:p>
                  </a:txBody>
                  <a:tcPr marL="75433" marR="754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spcBef>
                          <a:spcPts val="0"/>
                        </a:spcBef>
                        <a:spcAft>
                          <a:spcPts val="0"/>
                        </a:spcAft>
                      </a:pPr>
                      <a:r>
                        <a:rPr lang="en-US" sz="1200" b="1" dirty="0">
                          <a:effectLst/>
                          <a:latin typeface="Times New Roman"/>
                          <a:ea typeface="Times New Roman"/>
                        </a:rPr>
                        <a:t>Band Explanation</a:t>
                      </a:r>
                      <a:endParaRPr lang="en-US" sz="1200" dirty="0">
                        <a:effectLst/>
                        <a:latin typeface="Times New Roman"/>
                        <a:ea typeface="Times New Roman"/>
                      </a:endParaRPr>
                    </a:p>
                  </a:txBody>
                  <a:tcPr marL="75433" marR="754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spcBef>
                          <a:spcPts val="0"/>
                        </a:spcBef>
                        <a:spcAft>
                          <a:spcPts val="0"/>
                        </a:spcAft>
                      </a:pPr>
                      <a:r>
                        <a:rPr lang="en-US" sz="1200" b="1" dirty="0">
                          <a:effectLst/>
                          <a:latin typeface="Times New Roman"/>
                          <a:ea typeface="Times New Roman"/>
                        </a:rPr>
                        <a:t>Spatial Resolution (m) @ nadir</a:t>
                      </a:r>
                      <a:endParaRPr lang="en-US" sz="1200" dirty="0">
                        <a:effectLst/>
                        <a:latin typeface="Times New Roman"/>
                        <a:ea typeface="Times New Roman"/>
                      </a:endParaRPr>
                    </a:p>
                  </a:txBody>
                  <a:tcPr marL="75433" marR="75433"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03295">
                <a:tc>
                  <a:txBody>
                    <a:bodyPr/>
                    <a:lstStyle/>
                    <a:p>
                      <a:pPr marL="0" marR="0" algn="ctr">
                        <a:spcBef>
                          <a:spcPts val="0"/>
                        </a:spcBef>
                        <a:spcAft>
                          <a:spcPts val="0"/>
                        </a:spcAft>
                      </a:pPr>
                      <a:r>
                        <a:rPr lang="en-US" sz="1200" b="1" dirty="0">
                          <a:effectLst/>
                          <a:highlight>
                            <a:srgbClr val="FFFF00"/>
                          </a:highlight>
                          <a:latin typeface="Times New Roman"/>
                          <a:ea typeface="Times New Roman"/>
                        </a:rPr>
                        <a:t>M1</a:t>
                      </a:r>
                      <a:endParaRPr lang="en-US" sz="1200" dirty="0">
                        <a:effectLst/>
                        <a:latin typeface="Times New Roman"/>
                        <a:ea typeface="Times New Roman"/>
                      </a:endParaRPr>
                    </a:p>
                  </a:txBody>
                  <a:tcPr marL="75433" marR="75433"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dirty="0">
                          <a:effectLst/>
                          <a:highlight>
                            <a:srgbClr val="FFFF00"/>
                          </a:highlight>
                          <a:latin typeface="Times New Roman"/>
                          <a:ea typeface="Times New Roman"/>
                        </a:rPr>
                        <a:t>0.412</a:t>
                      </a:r>
                      <a:endParaRPr lang="en-US" sz="1200" dirty="0">
                        <a:effectLst/>
                        <a:latin typeface="Times New Roman"/>
                        <a:ea typeface="Times New Roman"/>
                      </a:endParaRPr>
                    </a:p>
                  </a:txBody>
                  <a:tcPr marL="75433" marR="754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dirty="0">
                          <a:effectLst/>
                          <a:highlight>
                            <a:srgbClr val="FFFF00"/>
                          </a:highlight>
                          <a:latin typeface="Times New Roman"/>
                          <a:ea typeface="Times New Roman"/>
                        </a:rPr>
                        <a:t>0.02</a:t>
                      </a:r>
                      <a:endParaRPr lang="en-US" sz="1200" dirty="0">
                        <a:effectLst/>
                        <a:latin typeface="Times New Roman"/>
                        <a:ea typeface="Times New Roman"/>
                      </a:endParaRPr>
                    </a:p>
                  </a:txBody>
                  <a:tcPr marL="75433" marR="754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dirty="0">
                          <a:effectLst/>
                          <a:highlight>
                            <a:srgbClr val="FFFF00"/>
                          </a:highlight>
                          <a:latin typeface="Times New Roman"/>
                          <a:ea typeface="Times New Roman"/>
                        </a:rPr>
                        <a:t>0.402 - 0.422</a:t>
                      </a:r>
                      <a:endParaRPr lang="en-US" sz="1200" dirty="0">
                        <a:effectLst/>
                        <a:latin typeface="Times New Roman"/>
                        <a:ea typeface="Times New Roman"/>
                      </a:endParaRPr>
                    </a:p>
                  </a:txBody>
                  <a:tcPr marL="75433" marR="754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5">
                  <a:txBody>
                    <a:bodyPr/>
                    <a:lstStyle/>
                    <a:p>
                      <a:pPr marL="0" marR="0" algn="ctr">
                        <a:spcBef>
                          <a:spcPts val="0"/>
                        </a:spcBef>
                        <a:spcAft>
                          <a:spcPts val="0"/>
                        </a:spcAft>
                      </a:pPr>
                      <a:r>
                        <a:rPr lang="en-US" sz="1200" dirty="0">
                          <a:effectLst/>
                          <a:latin typeface="Times New Roman"/>
                          <a:ea typeface="Times New Roman"/>
                        </a:rPr>
                        <a:t>Visible</a:t>
                      </a:r>
                    </a:p>
                  </a:txBody>
                  <a:tcPr marL="75433" marR="754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16">
                  <a:txBody>
                    <a:bodyPr/>
                    <a:lstStyle/>
                    <a:p>
                      <a:pPr marL="0" marR="0" algn="ctr">
                        <a:spcBef>
                          <a:spcPts val="0"/>
                        </a:spcBef>
                        <a:spcAft>
                          <a:spcPts val="0"/>
                        </a:spcAft>
                      </a:pPr>
                      <a:r>
                        <a:rPr lang="en-US" sz="1200" dirty="0">
                          <a:effectLst/>
                          <a:latin typeface="Times New Roman"/>
                          <a:ea typeface="Times New Roman"/>
                        </a:rPr>
                        <a:t>750 m</a:t>
                      </a:r>
                    </a:p>
                  </a:txBody>
                  <a:tcPr marL="75433" marR="75433"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03295">
                <a:tc>
                  <a:txBody>
                    <a:bodyPr/>
                    <a:lstStyle/>
                    <a:p>
                      <a:pPr marL="0" marR="0" algn="ctr">
                        <a:spcBef>
                          <a:spcPts val="0"/>
                        </a:spcBef>
                        <a:spcAft>
                          <a:spcPts val="0"/>
                        </a:spcAft>
                      </a:pPr>
                      <a:r>
                        <a:rPr lang="en-US" sz="1200" b="1" dirty="0">
                          <a:effectLst/>
                          <a:latin typeface="Times New Roman"/>
                          <a:ea typeface="Times New Roman"/>
                        </a:rPr>
                        <a:t>M2</a:t>
                      </a:r>
                      <a:endParaRPr lang="en-US" sz="1200" dirty="0">
                        <a:effectLst/>
                        <a:latin typeface="Times New Roman"/>
                        <a:ea typeface="Times New Roman"/>
                      </a:endParaRPr>
                    </a:p>
                  </a:txBody>
                  <a:tcPr marL="75433" marR="75433"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dirty="0">
                          <a:effectLst/>
                          <a:latin typeface="Times New Roman"/>
                          <a:ea typeface="Times New Roman"/>
                        </a:rPr>
                        <a:t>0.445</a:t>
                      </a:r>
                    </a:p>
                  </a:txBody>
                  <a:tcPr marL="75433" marR="754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dirty="0">
                          <a:effectLst/>
                          <a:latin typeface="Times New Roman"/>
                          <a:ea typeface="Times New Roman"/>
                        </a:rPr>
                        <a:t>0.018</a:t>
                      </a:r>
                    </a:p>
                  </a:txBody>
                  <a:tcPr marL="75433" marR="754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dirty="0">
                          <a:effectLst/>
                          <a:latin typeface="Times New Roman"/>
                          <a:ea typeface="Times New Roman"/>
                        </a:rPr>
                        <a:t>0.436 - 0.454</a:t>
                      </a:r>
                    </a:p>
                  </a:txBody>
                  <a:tcPr marL="75433" marR="754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r>
              <a:tr h="203295">
                <a:tc>
                  <a:txBody>
                    <a:bodyPr/>
                    <a:lstStyle/>
                    <a:p>
                      <a:pPr marL="0" marR="0" algn="ctr">
                        <a:spcBef>
                          <a:spcPts val="0"/>
                        </a:spcBef>
                        <a:spcAft>
                          <a:spcPts val="0"/>
                        </a:spcAft>
                      </a:pPr>
                      <a:r>
                        <a:rPr lang="en-US" sz="1200" b="1" dirty="0">
                          <a:effectLst/>
                          <a:latin typeface="Times New Roman"/>
                          <a:ea typeface="Times New Roman"/>
                        </a:rPr>
                        <a:t>M3 (blue)</a:t>
                      </a:r>
                      <a:endParaRPr lang="en-US" sz="1200" dirty="0">
                        <a:effectLst/>
                        <a:latin typeface="Times New Roman"/>
                        <a:ea typeface="Times New Roman"/>
                      </a:endParaRPr>
                    </a:p>
                  </a:txBody>
                  <a:tcPr marL="75433" marR="75433"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marL="0" marR="0" algn="ctr">
                        <a:spcBef>
                          <a:spcPts val="0"/>
                        </a:spcBef>
                        <a:spcAft>
                          <a:spcPts val="0"/>
                        </a:spcAft>
                      </a:pPr>
                      <a:r>
                        <a:rPr lang="en-US" sz="1200" dirty="0">
                          <a:effectLst/>
                          <a:latin typeface="Times New Roman"/>
                          <a:ea typeface="Times New Roman"/>
                        </a:rPr>
                        <a:t>0.488</a:t>
                      </a:r>
                    </a:p>
                  </a:txBody>
                  <a:tcPr marL="75433" marR="754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dirty="0">
                          <a:effectLst/>
                          <a:latin typeface="Times New Roman"/>
                          <a:ea typeface="Times New Roman"/>
                        </a:rPr>
                        <a:t>0.02</a:t>
                      </a:r>
                    </a:p>
                  </a:txBody>
                  <a:tcPr marL="75433" marR="754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dirty="0">
                          <a:effectLst/>
                          <a:latin typeface="Times New Roman"/>
                          <a:ea typeface="Times New Roman"/>
                        </a:rPr>
                        <a:t>0.478 - 0.488</a:t>
                      </a:r>
                    </a:p>
                  </a:txBody>
                  <a:tcPr marL="75433" marR="754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r>
              <a:tr h="203295">
                <a:tc>
                  <a:txBody>
                    <a:bodyPr/>
                    <a:lstStyle/>
                    <a:p>
                      <a:pPr marL="0" marR="0" algn="ctr">
                        <a:spcBef>
                          <a:spcPts val="0"/>
                        </a:spcBef>
                        <a:spcAft>
                          <a:spcPts val="0"/>
                        </a:spcAft>
                      </a:pPr>
                      <a:r>
                        <a:rPr lang="en-US" sz="1200" b="1" dirty="0">
                          <a:effectLst/>
                          <a:highlight>
                            <a:srgbClr val="FFFF00"/>
                          </a:highlight>
                          <a:latin typeface="Times New Roman"/>
                          <a:ea typeface="Times New Roman"/>
                        </a:rPr>
                        <a:t>M4 (green)</a:t>
                      </a:r>
                      <a:endParaRPr lang="en-US" sz="1200" dirty="0">
                        <a:effectLst/>
                        <a:latin typeface="Times New Roman"/>
                        <a:ea typeface="Times New Roman"/>
                      </a:endParaRPr>
                    </a:p>
                  </a:txBody>
                  <a:tcPr marL="75433" marR="75433"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2D69B"/>
                    </a:solidFill>
                  </a:tcPr>
                </a:tc>
                <a:tc>
                  <a:txBody>
                    <a:bodyPr/>
                    <a:lstStyle/>
                    <a:p>
                      <a:pPr marL="0" marR="0" algn="ctr">
                        <a:spcBef>
                          <a:spcPts val="0"/>
                        </a:spcBef>
                        <a:spcAft>
                          <a:spcPts val="0"/>
                        </a:spcAft>
                      </a:pPr>
                      <a:r>
                        <a:rPr lang="en-US" sz="1200" dirty="0">
                          <a:effectLst/>
                          <a:highlight>
                            <a:srgbClr val="FFFF00"/>
                          </a:highlight>
                          <a:latin typeface="Times New Roman"/>
                          <a:ea typeface="Times New Roman"/>
                        </a:rPr>
                        <a:t>0.555</a:t>
                      </a:r>
                      <a:endParaRPr lang="en-US" sz="1200" dirty="0">
                        <a:effectLst/>
                        <a:latin typeface="Times New Roman"/>
                        <a:ea typeface="Times New Roman"/>
                      </a:endParaRPr>
                    </a:p>
                  </a:txBody>
                  <a:tcPr marL="75433" marR="754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dirty="0">
                          <a:effectLst/>
                          <a:highlight>
                            <a:srgbClr val="FFFF00"/>
                          </a:highlight>
                          <a:latin typeface="Times New Roman"/>
                          <a:ea typeface="Times New Roman"/>
                        </a:rPr>
                        <a:t>0.02</a:t>
                      </a:r>
                      <a:endParaRPr lang="en-US" sz="1200" dirty="0">
                        <a:effectLst/>
                        <a:latin typeface="Times New Roman"/>
                        <a:ea typeface="Times New Roman"/>
                      </a:endParaRPr>
                    </a:p>
                  </a:txBody>
                  <a:tcPr marL="75433" marR="754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dirty="0">
                          <a:effectLst/>
                          <a:highlight>
                            <a:srgbClr val="FFFF00"/>
                          </a:highlight>
                          <a:latin typeface="Times New Roman"/>
                          <a:ea typeface="Times New Roman"/>
                        </a:rPr>
                        <a:t>0.545 - 0.565</a:t>
                      </a:r>
                      <a:endParaRPr lang="en-US" sz="1200" dirty="0">
                        <a:effectLst/>
                        <a:latin typeface="Times New Roman"/>
                        <a:ea typeface="Times New Roman"/>
                      </a:endParaRPr>
                    </a:p>
                  </a:txBody>
                  <a:tcPr marL="75433" marR="754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r>
              <a:tr h="203295">
                <a:tc>
                  <a:txBody>
                    <a:bodyPr/>
                    <a:lstStyle/>
                    <a:p>
                      <a:pPr marL="0" marR="0" algn="ctr">
                        <a:spcBef>
                          <a:spcPts val="0"/>
                        </a:spcBef>
                        <a:spcAft>
                          <a:spcPts val="0"/>
                        </a:spcAft>
                      </a:pPr>
                      <a:r>
                        <a:rPr lang="en-US" sz="1200" b="1" dirty="0">
                          <a:effectLst/>
                          <a:latin typeface="Times New Roman"/>
                          <a:ea typeface="Times New Roman"/>
                        </a:rPr>
                        <a:t>M5 (red)</a:t>
                      </a:r>
                      <a:endParaRPr lang="en-US" sz="1200" dirty="0">
                        <a:effectLst/>
                        <a:latin typeface="Times New Roman"/>
                        <a:ea typeface="Times New Roman"/>
                      </a:endParaRPr>
                    </a:p>
                  </a:txBody>
                  <a:tcPr marL="75433" marR="75433"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5B8B7"/>
                    </a:solidFill>
                  </a:tcPr>
                </a:tc>
                <a:tc>
                  <a:txBody>
                    <a:bodyPr/>
                    <a:lstStyle/>
                    <a:p>
                      <a:pPr marL="0" marR="0" algn="ctr">
                        <a:spcBef>
                          <a:spcPts val="0"/>
                        </a:spcBef>
                        <a:spcAft>
                          <a:spcPts val="0"/>
                        </a:spcAft>
                      </a:pPr>
                      <a:r>
                        <a:rPr lang="en-US" sz="1200" dirty="0">
                          <a:effectLst/>
                          <a:latin typeface="Times New Roman"/>
                          <a:ea typeface="Times New Roman"/>
                        </a:rPr>
                        <a:t>0.672</a:t>
                      </a:r>
                    </a:p>
                  </a:txBody>
                  <a:tcPr marL="75433" marR="754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dirty="0">
                          <a:effectLst/>
                          <a:latin typeface="Times New Roman"/>
                          <a:ea typeface="Times New Roman"/>
                        </a:rPr>
                        <a:t>0.02</a:t>
                      </a:r>
                    </a:p>
                  </a:txBody>
                  <a:tcPr marL="75433" marR="754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dirty="0">
                          <a:effectLst/>
                          <a:latin typeface="Times New Roman"/>
                          <a:ea typeface="Times New Roman"/>
                        </a:rPr>
                        <a:t>0.662 - 0.682</a:t>
                      </a:r>
                    </a:p>
                  </a:txBody>
                  <a:tcPr marL="75433" marR="754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r>
              <a:tr h="203295">
                <a:tc>
                  <a:txBody>
                    <a:bodyPr/>
                    <a:lstStyle/>
                    <a:p>
                      <a:pPr marL="0" marR="0" algn="ctr">
                        <a:spcBef>
                          <a:spcPts val="0"/>
                        </a:spcBef>
                        <a:spcAft>
                          <a:spcPts val="0"/>
                        </a:spcAft>
                      </a:pPr>
                      <a:r>
                        <a:rPr lang="en-US" sz="1200" b="1" dirty="0">
                          <a:effectLst/>
                          <a:latin typeface="Times New Roman"/>
                          <a:ea typeface="Times New Roman"/>
                        </a:rPr>
                        <a:t>M6</a:t>
                      </a:r>
                      <a:endParaRPr lang="en-US" sz="1200" dirty="0">
                        <a:effectLst/>
                        <a:latin typeface="Times New Roman"/>
                        <a:ea typeface="Times New Roman"/>
                      </a:endParaRPr>
                    </a:p>
                  </a:txBody>
                  <a:tcPr marL="75433" marR="75433"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dirty="0">
                          <a:effectLst/>
                          <a:latin typeface="Times New Roman"/>
                          <a:ea typeface="Times New Roman"/>
                        </a:rPr>
                        <a:t>0.746</a:t>
                      </a:r>
                    </a:p>
                  </a:txBody>
                  <a:tcPr marL="75433" marR="754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dirty="0">
                          <a:effectLst/>
                          <a:latin typeface="Times New Roman"/>
                          <a:ea typeface="Times New Roman"/>
                        </a:rPr>
                        <a:t>0.015</a:t>
                      </a:r>
                    </a:p>
                  </a:txBody>
                  <a:tcPr marL="75433" marR="754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dirty="0">
                          <a:effectLst/>
                          <a:latin typeface="Times New Roman"/>
                          <a:ea typeface="Times New Roman"/>
                        </a:rPr>
                        <a:t>0.739 - 0.754</a:t>
                      </a:r>
                    </a:p>
                  </a:txBody>
                  <a:tcPr marL="75433" marR="754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lgn="ctr">
                        <a:spcBef>
                          <a:spcPts val="0"/>
                        </a:spcBef>
                        <a:spcAft>
                          <a:spcPts val="0"/>
                        </a:spcAft>
                      </a:pPr>
                      <a:r>
                        <a:rPr lang="en-US" sz="1200" dirty="0">
                          <a:effectLst/>
                          <a:latin typeface="Times New Roman"/>
                          <a:ea typeface="Times New Roman"/>
                        </a:rPr>
                        <a:t>Near IR</a:t>
                      </a:r>
                    </a:p>
                  </a:txBody>
                  <a:tcPr marL="75433" marR="754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r>
              <a:tr h="203295">
                <a:tc>
                  <a:txBody>
                    <a:bodyPr/>
                    <a:lstStyle/>
                    <a:p>
                      <a:pPr marL="0" marR="0" algn="ctr">
                        <a:spcBef>
                          <a:spcPts val="0"/>
                        </a:spcBef>
                        <a:spcAft>
                          <a:spcPts val="0"/>
                        </a:spcAft>
                      </a:pPr>
                      <a:r>
                        <a:rPr lang="en-US" sz="1200" b="1" dirty="0">
                          <a:effectLst/>
                          <a:latin typeface="Times New Roman"/>
                          <a:ea typeface="Times New Roman"/>
                        </a:rPr>
                        <a:t>M7</a:t>
                      </a:r>
                      <a:endParaRPr lang="en-US" sz="1200" dirty="0">
                        <a:effectLst/>
                        <a:latin typeface="Times New Roman"/>
                        <a:ea typeface="Times New Roman"/>
                      </a:endParaRPr>
                    </a:p>
                  </a:txBody>
                  <a:tcPr marL="75433" marR="75433"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dirty="0">
                          <a:effectLst/>
                          <a:latin typeface="Times New Roman"/>
                          <a:ea typeface="Times New Roman"/>
                        </a:rPr>
                        <a:t>0.865</a:t>
                      </a:r>
                    </a:p>
                  </a:txBody>
                  <a:tcPr marL="75433" marR="754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dirty="0">
                          <a:effectLst/>
                          <a:latin typeface="Times New Roman"/>
                          <a:ea typeface="Times New Roman"/>
                        </a:rPr>
                        <a:t>0.039</a:t>
                      </a:r>
                    </a:p>
                  </a:txBody>
                  <a:tcPr marL="75433" marR="754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dirty="0">
                          <a:effectLst/>
                          <a:latin typeface="Times New Roman"/>
                          <a:ea typeface="Times New Roman"/>
                        </a:rPr>
                        <a:t>0.846 - 0.885</a:t>
                      </a:r>
                    </a:p>
                  </a:txBody>
                  <a:tcPr marL="75433" marR="754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r>
              <a:tr h="203295">
                <a:tc>
                  <a:txBody>
                    <a:bodyPr/>
                    <a:lstStyle/>
                    <a:p>
                      <a:pPr marL="0" marR="0" algn="ctr">
                        <a:spcBef>
                          <a:spcPts val="0"/>
                        </a:spcBef>
                        <a:spcAft>
                          <a:spcPts val="0"/>
                        </a:spcAft>
                      </a:pPr>
                      <a:r>
                        <a:rPr lang="en-US" sz="1200" b="1" dirty="0">
                          <a:effectLst/>
                          <a:latin typeface="Times New Roman"/>
                          <a:ea typeface="Times New Roman"/>
                        </a:rPr>
                        <a:t>M8</a:t>
                      </a:r>
                      <a:endParaRPr lang="en-US" sz="1200" dirty="0">
                        <a:effectLst/>
                        <a:latin typeface="Times New Roman"/>
                        <a:ea typeface="Times New Roman"/>
                      </a:endParaRPr>
                    </a:p>
                  </a:txBody>
                  <a:tcPr marL="75433" marR="75433"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dirty="0">
                          <a:effectLst/>
                          <a:latin typeface="Times New Roman"/>
                          <a:ea typeface="Times New Roman"/>
                        </a:rPr>
                        <a:t>1.240</a:t>
                      </a:r>
                    </a:p>
                  </a:txBody>
                  <a:tcPr marL="75433" marR="754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dirty="0">
                          <a:effectLst/>
                          <a:latin typeface="Times New Roman"/>
                          <a:ea typeface="Times New Roman"/>
                        </a:rPr>
                        <a:t>0.020</a:t>
                      </a:r>
                    </a:p>
                  </a:txBody>
                  <a:tcPr marL="75433" marR="754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dirty="0">
                          <a:effectLst/>
                          <a:latin typeface="Times New Roman"/>
                          <a:ea typeface="Times New Roman"/>
                        </a:rPr>
                        <a:t>1.23 - 1.25</a:t>
                      </a:r>
                    </a:p>
                  </a:txBody>
                  <a:tcPr marL="75433" marR="754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4">
                  <a:txBody>
                    <a:bodyPr/>
                    <a:lstStyle/>
                    <a:p>
                      <a:pPr marL="0" marR="0" algn="ctr">
                        <a:spcBef>
                          <a:spcPts val="0"/>
                        </a:spcBef>
                        <a:spcAft>
                          <a:spcPts val="0"/>
                        </a:spcAft>
                      </a:pPr>
                      <a:r>
                        <a:rPr lang="en-US" sz="1200" dirty="0">
                          <a:effectLst/>
                          <a:latin typeface="Times New Roman"/>
                          <a:ea typeface="Times New Roman"/>
                        </a:rPr>
                        <a:t>Shortwave IR</a:t>
                      </a:r>
                    </a:p>
                  </a:txBody>
                  <a:tcPr marL="75433" marR="754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r>
              <a:tr h="203295">
                <a:tc>
                  <a:txBody>
                    <a:bodyPr/>
                    <a:lstStyle/>
                    <a:p>
                      <a:pPr marL="0" marR="0" algn="ctr">
                        <a:spcBef>
                          <a:spcPts val="0"/>
                        </a:spcBef>
                        <a:spcAft>
                          <a:spcPts val="0"/>
                        </a:spcAft>
                      </a:pPr>
                      <a:r>
                        <a:rPr lang="en-US" sz="1200" b="1" dirty="0">
                          <a:effectLst/>
                          <a:highlight>
                            <a:srgbClr val="FFFF00"/>
                          </a:highlight>
                          <a:latin typeface="Times New Roman"/>
                          <a:ea typeface="Times New Roman"/>
                        </a:rPr>
                        <a:t>M9</a:t>
                      </a:r>
                      <a:endParaRPr lang="en-US" sz="1200" dirty="0">
                        <a:effectLst/>
                        <a:latin typeface="Times New Roman"/>
                        <a:ea typeface="Times New Roman"/>
                      </a:endParaRPr>
                    </a:p>
                  </a:txBody>
                  <a:tcPr marL="75433" marR="75433"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dirty="0">
                          <a:effectLst/>
                          <a:highlight>
                            <a:srgbClr val="FFFF00"/>
                          </a:highlight>
                          <a:latin typeface="Times New Roman"/>
                          <a:ea typeface="Times New Roman"/>
                        </a:rPr>
                        <a:t>1.378</a:t>
                      </a:r>
                      <a:endParaRPr lang="en-US" sz="1200" dirty="0">
                        <a:effectLst/>
                        <a:latin typeface="Times New Roman"/>
                        <a:ea typeface="Times New Roman"/>
                      </a:endParaRPr>
                    </a:p>
                  </a:txBody>
                  <a:tcPr marL="75433" marR="754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dirty="0">
                          <a:effectLst/>
                          <a:highlight>
                            <a:srgbClr val="FFFF00"/>
                          </a:highlight>
                          <a:latin typeface="Times New Roman"/>
                          <a:ea typeface="Times New Roman"/>
                        </a:rPr>
                        <a:t>0.015</a:t>
                      </a:r>
                      <a:endParaRPr lang="en-US" sz="1200" dirty="0">
                        <a:effectLst/>
                        <a:latin typeface="Times New Roman"/>
                        <a:ea typeface="Times New Roman"/>
                      </a:endParaRPr>
                    </a:p>
                  </a:txBody>
                  <a:tcPr marL="75433" marR="754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dirty="0">
                          <a:effectLst/>
                          <a:highlight>
                            <a:srgbClr val="FFFF00"/>
                          </a:highlight>
                          <a:latin typeface="Times New Roman"/>
                          <a:ea typeface="Times New Roman"/>
                        </a:rPr>
                        <a:t>1.371 - 1.386</a:t>
                      </a:r>
                      <a:endParaRPr lang="en-US" sz="1200" dirty="0">
                        <a:effectLst/>
                        <a:latin typeface="Times New Roman"/>
                        <a:ea typeface="Times New Roman"/>
                      </a:endParaRPr>
                    </a:p>
                  </a:txBody>
                  <a:tcPr marL="75433" marR="754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r>
              <a:tr h="203295">
                <a:tc>
                  <a:txBody>
                    <a:bodyPr/>
                    <a:lstStyle/>
                    <a:p>
                      <a:pPr marL="0" marR="0" algn="ctr">
                        <a:spcBef>
                          <a:spcPts val="0"/>
                        </a:spcBef>
                        <a:spcAft>
                          <a:spcPts val="0"/>
                        </a:spcAft>
                      </a:pPr>
                      <a:r>
                        <a:rPr lang="en-US" sz="1200" b="1" dirty="0">
                          <a:effectLst/>
                          <a:latin typeface="Times New Roman"/>
                          <a:ea typeface="Times New Roman"/>
                        </a:rPr>
                        <a:t>M10</a:t>
                      </a:r>
                      <a:endParaRPr lang="en-US" sz="1200" dirty="0">
                        <a:effectLst/>
                        <a:latin typeface="Times New Roman"/>
                        <a:ea typeface="Times New Roman"/>
                      </a:endParaRPr>
                    </a:p>
                  </a:txBody>
                  <a:tcPr marL="75433" marR="75433"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dirty="0">
                          <a:effectLst/>
                          <a:latin typeface="Times New Roman"/>
                          <a:ea typeface="Times New Roman"/>
                        </a:rPr>
                        <a:t>1.61</a:t>
                      </a:r>
                    </a:p>
                  </a:txBody>
                  <a:tcPr marL="75433" marR="754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dirty="0">
                          <a:effectLst/>
                          <a:latin typeface="Times New Roman"/>
                          <a:ea typeface="Times New Roman"/>
                        </a:rPr>
                        <a:t>0.06</a:t>
                      </a:r>
                    </a:p>
                  </a:txBody>
                  <a:tcPr marL="75433" marR="754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dirty="0">
                          <a:effectLst/>
                          <a:latin typeface="Times New Roman"/>
                          <a:ea typeface="Times New Roman"/>
                        </a:rPr>
                        <a:t>1.58 - 1.64</a:t>
                      </a:r>
                    </a:p>
                  </a:txBody>
                  <a:tcPr marL="75433" marR="754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r>
              <a:tr h="203295">
                <a:tc>
                  <a:txBody>
                    <a:bodyPr/>
                    <a:lstStyle/>
                    <a:p>
                      <a:pPr marL="0" marR="0" algn="ctr">
                        <a:spcBef>
                          <a:spcPts val="0"/>
                        </a:spcBef>
                        <a:spcAft>
                          <a:spcPts val="0"/>
                        </a:spcAft>
                      </a:pPr>
                      <a:r>
                        <a:rPr lang="en-US" sz="1200" b="1" dirty="0">
                          <a:effectLst/>
                          <a:latin typeface="Times New Roman"/>
                          <a:ea typeface="Times New Roman"/>
                        </a:rPr>
                        <a:t>M11</a:t>
                      </a:r>
                      <a:endParaRPr lang="en-US" sz="1200" dirty="0">
                        <a:effectLst/>
                        <a:latin typeface="Times New Roman"/>
                        <a:ea typeface="Times New Roman"/>
                      </a:endParaRPr>
                    </a:p>
                  </a:txBody>
                  <a:tcPr marL="75433" marR="75433"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dirty="0">
                          <a:effectLst/>
                          <a:latin typeface="Times New Roman"/>
                          <a:ea typeface="Times New Roman"/>
                        </a:rPr>
                        <a:t>2.25</a:t>
                      </a:r>
                    </a:p>
                  </a:txBody>
                  <a:tcPr marL="75433" marR="754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dirty="0">
                          <a:effectLst/>
                          <a:latin typeface="Times New Roman"/>
                          <a:ea typeface="Times New Roman"/>
                        </a:rPr>
                        <a:t>0.05</a:t>
                      </a:r>
                    </a:p>
                  </a:txBody>
                  <a:tcPr marL="75433" marR="754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dirty="0">
                          <a:effectLst/>
                          <a:latin typeface="Times New Roman"/>
                          <a:ea typeface="Times New Roman"/>
                        </a:rPr>
                        <a:t>2.23 - 2.28</a:t>
                      </a:r>
                    </a:p>
                  </a:txBody>
                  <a:tcPr marL="75433" marR="754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r>
              <a:tr h="203295">
                <a:tc>
                  <a:txBody>
                    <a:bodyPr/>
                    <a:lstStyle/>
                    <a:p>
                      <a:pPr marL="0" marR="0" algn="ctr">
                        <a:spcBef>
                          <a:spcPts val="0"/>
                        </a:spcBef>
                        <a:spcAft>
                          <a:spcPts val="0"/>
                        </a:spcAft>
                      </a:pPr>
                      <a:r>
                        <a:rPr lang="en-US" sz="1200" b="1" dirty="0">
                          <a:effectLst/>
                          <a:latin typeface="Times New Roman"/>
                          <a:ea typeface="Times New Roman"/>
                        </a:rPr>
                        <a:t>M12</a:t>
                      </a:r>
                      <a:endParaRPr lang="en-US" sz="1200" dirty="0">
                        <a:effectLst/>
                        <a:latin typeface="Times New Roman"/>
                        <a:ea typeface="Times New Roman"/>
                      </a:endParaRPr>
                    </a:p>
                  </a:txBody>
                  <a:tcPr marL="75433" marR="75433"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dirty="0">
                          <a:effectLst/>
                          <a:latin typeface="Times New Roman"/>
                          <a:ea typeface="Times New Roman"/>
                        </a:rPr>
                        <a:t>3.7</a:t>
                      </a:r>
                    </a:p>
                  </a:txBody>
                  <a:tcPr marL="75433" marR="754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dirty="0">
                          <a:effectLst/>
                          <a:latin typeface="Times New Roman"/>
                          <a:ea typeface="Times New Roman"/>
                        </a:rPr>
                        <a:t>0.18</a:t>
                      </a:r>
                    </a:p>
                  </a:txBody>
                  <a:tcPr marL="75433" marR="754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dirty="0">
                          <a:effectLst/>
                          <a:latin typeface="Times New Roman"/>
                          <a:ea typeface="Times New Roman"/>
                        </a:rPr>
                        <a:t>3.61 - 3.79</a:t>
                      </a:r>
                    </a:p>
                  </a:txBody>
                  <a:tcPr marL="75433" marR="754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lgn="ctr">
                        <a:spcBef>
                          <a:spcPts val="0"/>
                        </a:spcBef>
                        <a:spcAft>
                          <a:spcPts val="0"/>
                        </a:spcAft>
                      </a:pPr>
                      <a:r>
                        <a:rPr lang="en-US" sz="1200" dirty="0">
                          <a:effectLst/>
                          <a:latin typeface="Times New Roman"/>
                          <a:ea typeface="Times New Roman"/>
                        </a:rPr>
                        <a:t>Medium-wave IR</a:t>
                      </a:r>
                    </a:p>
                  </a:txBody>
                  <a:tcPr marL="75433" marR="754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r>
              <a:tr h="203295">
                <a:tc>
                  <a:txBody>
                    <a:bodyPr/>
                    <a:lstStyle/>
                    <a:p>
                      <a:pPr marL="0" marR="0" algn="ctr">
                        <a:spcBef>
                          <a:spcPts val="0"/>
                        </a:spcBef>
                        <a:spcAft>
                          <a:spcPts val="0"/>
                        </a:spcAft>
                      </a:pPr>
                      <a:r>
                        <a:rPr lang="en-US" sz="1200" b="1" dirty="0">
                          <a:effectLst/>
                          <a:latin typeface="Times New Roman"/>
                          <a:ea typeface="Times New Roman"/>
                        </a:rPr>
                        <a:t>M13</a:t>
                      </a:r>
                      <a:endParaRPr lang="en-US" sz="1200" dirty="0">
                        <a:effectLst/>
                        <a:latin typeface="Times New Roman"/>
                        <a:ea typeface="Times New Roman"/>
                      </a:endParaRPr>
                    </a:p>
                  </a:txBody>
                  <a:tcPr marL="75433" marR="75433"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dirty="0">
                          <a:effectLst/>
                          <a:latin typeface="Times New Roman"/>
                          <a:ea typeface="Times New Roman"/>
                        </a:rPr>
                        <a:t>4.05</a:t>
                      </a:r>
                    </a:p>
                  </a:txBody>
                  <a:tcPr marL="75433" marR="754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dirty="0">
                          <a:effectLst/>
                          <a:latin typeface="Times New Roman"/>
                          <a:ea typeface="Times New Roman"/>
                        </a:rPr>
                        <a:t>0.155</a:t>
                      </a:r>
                    </a:p>
                  </a:txBody>
                  <a:tcPr marL="75433" marR="754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dirty="0">
                          <a:effectLst/>
                          <a:latin typeface="Times New Roman"/>
                          <a:ea typeface="Times New Roman"/>
                        </a:rPr>
                        <a:t>3.97 - 4.13</a:t>
                      </a:r>
                    </a:p>
                  </a:txBody>
                  <a:tcPr marL="75433" marR="754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r>
              <a:tr h="203295">
                <a:tc>
                  <a:txBody>
                    <a:bodyPr/>
                    <a:lstStyle/>
                    <a:p>
                      <a:pPr marL="0" marR="0" algn="ctr">
                        <a:spcBef>
                          <a:spcPts val="0"/>
                        </a:spcBef>
                        <a:spcAft>
                          <a:spcPts val="0"/>
                        </a:spcAft>
                      </a:pPr>
                      <a:r>
                        <a:rPr lang="en-US" sz="1200" b="1" dirty="0">
                          <a:effectLst/>
                          <a:highlight>
                            <a:srgbClr val="FFFF00"/>
                          </a:highlight>
                          <a:latin typeface="Times New Roman"/>
                          <a:ea typeface="Times New Roman"/>
                        </a:rPr>
                        <a:t>M14</a:t>
                      </a:r>
                      <a:endParaRPr lang="en-US" sz="1200" dirty="0">
                        <a:effectLst/>
                        <a:latin typeface="Times New Roman"/>
                        <a:ea typeface="Times New Roman"/>
                      </a:endParaRPr>
                    </a:p>
                  </a:txBody>
                  <a:tcPr marL="75433" marR="75433"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dirty="0">
                          <a:effectLst/>
                          <a:highlight>
                            <a:srgbClr val="FFFF00"/>
                          </a:highlight>
                          <a:latin typeface="Times New Roman"/>
                          <a:ea typeface="Times New Roman"/>
                        </a:rPr>
                        <a:t>8.55</a:t>
                      </a:r>
                      <a:endParaRPr lang="en-US" sz="1200" dirty="0">
                        <a:effectLst/>
                        <a:latin typeface="Times New Roman"/>
                        <a:ea typeface="Times New Roman"/>
                      </a:endParaRPr>
                    </a:p>
                  </a:txBody>
                  <a:tcPr marL="75433" marR="754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dirty="0">
                          <a:effectLst/>
                          <a:highlight>
                            <a:srgbClr val="FFFF00"/>
                          </a:highlight>
                          <a:latin typeface="Times New Roman"/>
                          <a:ea typeface="Times New Roman"/>
                        </a:rPr>
                        <a:t>0.3</a:t>
                      </a:r>
                      <a:endParaRPr lang="en-US" sz="1200" dirty="0">
                        <a:effectLst/>
                        <a:latin typeface="Times New Roman"/>
                        <a:ea typeface="Times New Roman"/>
                      </a:endParaRPr>
                    </a:p>
                  </a:txBody>
                  <a:tcPr marL="75433" marR="754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dirty="0">
                          <a:effectLst/>
                          <a:highlight>
                            <a:srgbClr val="FFFF00"/>
                          </a:highlight>
                          <a:latin typeface="Times New Roman"/>
                          <a:ea typeface="Times New Roman"/>
                        </a:rPr>
                        <a:t>8.4 - 8.7</a:t>
                      </a:r>
                      <a:endParaRPr lang="en-US" sz="1200" dirty="0">
                        <a:effectLst/>
                        <a:latin typeface="Times New Roman"/>
                        <a:ea typeface="Times New Roman"/>
                      </a:endParaRPr>
                    </a:p>
                  </a:txBody>
                  <a:tcPr marL="75433" marR="754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marL="0" marR="0" algn="ctr">
                        <a:spcBef>
                          <a:spcPts val="0"/>
                        </a:spcBef>
                        <a:spcAft>
                          <a:spcPts val="0"/>
                        </a:spcAft>
                      </a:pPr>
                      <a:r>
                        <a:rPr lang="en-US" sz="1200" dirty="0">
                          <a:effectLst/>
                          <a:latin typeface="Times New Roman"/>
                          <a:ea typeface="Times New Roman"/>
                        </a:rPr>
                        <a:t>Longwave IR</a:t>
                      </a:r>
                    </a:p>
                  </a:txBody>
                  <a:tcPr marL="75433" marR="754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r>
              <a:tr h="203295">
                <a:tc>
                  <a:txBody>
                    <a:bodyPr/>
                    <a:lstStyle/>
                    <a:p>
                      <a:pPr marL="0" marR="0" algn="ctr">
                        <a:spcBef>
                          <a:spcPts val="0"/>
                        </a:spcBef>
                        <a:spcAft>
                          <a:spcPts val="0"/>
                        </a:spcAft>
                      </a:pPr>
                      <a:r>
                        <a:rPr lang="en-US" sz="1200" b="1" dirty="0">
                          <a:effectLst/>
                          <a:highlight>
                            <a:srgbClr val="FFFF00"/>
                          </a:highlight>
                          <a:latin typeface="Times New Roman"/>
                          <a:ea typeface="Times New Roman"/>
                        </a:rPr>
                        <a:t>M15</a:t>
                      </a:r>
                      <a:endParaRPr lang="en-US" sz="1200" dirty="0">
                        <a:effectLst/>
                        <a:latin typeface="Times New Roman"/>
                        <a:ea typeface="Times New Roman"/>
                      </a:endParaRPr>
                    </a:p>
                  </a:txBody>
                  <a:tcPr marL="75433" marR="75433"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dirty="0">
                          <a:effectLst/>
                          <a:highlight>
                            <a:srgbClr val="FFFF00"/>
                          </a:highlight>
                          <a:latin typeface="Times New Roman"/>
                          <a:ea typeface="Times New Roman"/>
                        </a:rPr>
                        <a:t>10.763</a:t>
                      </a:r>
                      <a:endParaRPr lang="en-US" sz="1200" dirty="0">
                        <a:effectLst/>
                        <a:latin typeface="Times New Roman"/>
                        <a:ea typeface="Times New Roman"/>
                      </a:endParaRPr>
                    </a:p>
                  </a:txBody>
                  <a:tcPr marL="75433" marR="754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dirty="0">
                          <a:effectLst/>
                          <a:highlight>
                            <a:srgbClr val="FFFF00"/>
                          </a:highlight>
                          <a:latin typeface="Times New Roman"/>
                          <a:ea typeface="Times New Roman"/>
                        </a:rPr>
                        <a:t>1.0</a:t>
                      </a:r>
                      <a:endParaRPr lang="en-US" sz="1200" dirty="0">
                        <a:effectLst/>
                        <a:latin typeface="Times New Roman"/>
                        <a:ea typeface="Times New Roman"/>
                      </a:endParaRPr>
                    </a:p>
                  </a:txBody>
                  <a:tcPr marL="75433" marR="754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dirty="0">
                          <a:effectLst/>
                          <a:highlight>
                            <a:srgbClr val="FFFF00"/>
                          </a:highlight>
                          <a:latin typeface="Times New Roman"/>
                          <a:ea typeface="Times New Roman"/>
                        </a:rPr>
                        <a:t>10.26 - 11.26</a:t>
                      </a:r>
                      <a:endParaRPr lang="en-US" sz="1200" dirty="0">
                        <a:effectLst/>
                        <a:latin typeface="Times New Roman"/>
                        <a:ea typeface="Times New Roman"/>
                      </a:endParaRPr>
                    </a:p>
                  </a:txBody>
                  <a:tcPr marL="75433" marR="754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r>
              <a:tr h="203295">
                <a:tc>
                  <a:txBody>
                    <a:bodyPr/>
                    <a:lstStyle/>
                    <a:p>
                      <a:pPr marL="0" marR="0" algn="ctr">
                        <a:spcBef>
                          <a:spcPts val="0"/>
                        </a:spcBef>
                        <a:spcAft>
                          <a:spcPts val="0"/>
                        </a:spcAft>
                      </a:pPr>
                      <a:r>
                        <a:rPr lang="en-US" sz="1200" b="1" dirty="0">
                          <a:effectLst/>
                          <a:highlight>
                            <a:srgbClr val="FFFF00"/>
                          </a:highlight>
                          <a:latin typeface="Times New Roman"/>
                          <a:ea typeface="Times New Roman"/>
                        </a:rPr>
                        <a:t>M16</a:t>
                      </a:r>
                      <a:endParaRPr lang="en-US" sz="1200" dirty="0">
                        <a:effectLst/>
                        <a:latin typeface="Times New Roman"/>
                        <a:ea typeface="Times New Roman"/>
                      </a:endParaRPr>
                    </a:p>
                  </a:txBody>
                  <a:tcPr marL="75433" marR="75433"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dirty="0">
                          <a:effectLst/>
                          <a:highlight>
                            <a:srgbClr val="FFFF00"/>
                          </a:highlight>
                          <a:latin typeface="Times New Roman"/>
                          <a:ea typeface="Times New Roman"/>
                        </a:rPr>
                        <a:t>12.013</a:t>
                      </a:r>
                      <a:endParaRPr lang="en-US" sz="1200" dirty="0">
                        <a:effectLst/>
                        <a:latin typeface="Times New Roman"/>
                        <a:ea typeface="Times New Roman"/>
                      </a:endParaRPr>
                    </a:p>
                  </a:txBody>
                  <a:tcPr marL="75433" marR="754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dirty="0">
                          <a:effectLst/>
                          <a:highlight>
                            <a:srgbClr val="FFFF00"/>
                          </a:highlight>
                          <a:latin typeface="Times New Roman"/>
                          <a:ea typeface="Times New Roman"/>
                        </a:rPr>
                        <a:t>0.95</a:t>
                      </a:r>
                      <a:endParaRPr lang="en-US" sz="1200" dirty="0">
                        <a:effectLst/>
                        <a:latin typeface="Times New Roman"/>
                        <a:ea typeface="Times New Roman"/>
                      </a:endParaRPr>
                    </a:p>
                  </a:txBody>
                  <a:tcPr marL="75433" marR="754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dirty="0">
                          <a:effectLst/>
                          <a:highlight>
                            <a:srgbClr val="FFFF00"/>
                          </a:highlight>
                          <a:latin typeface="Times New Roman"/>
                          <a:ea typeface="Times New Roman"/>
                        </a:rPr>
                        <a:t>11.54 - 12.49</a:t>
                      </a:r>
                      <a:endParaRPr lang="en-US" sz="1200" dirty="0">
                        <a:effectLst/>
                        <a:latin typeface="Times New Roman"/>
                        <a:ea typeface="Times New Roman"/>
                      </a:endParaRPr>
                    </a:p>
                  </a:txBody>
                  <a:tcPr marL="75433" marR="754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r>
              <a:tr h="406591">
                <a:tc>
                  <a:txBody>
                    <a:bodyPr/>
                    <a:lstStyle/>
                    <a:p>
                      <a:pPr marL="0" marR="0" algn="ctr">
                        <a:spcBef>
                          <a:spcPts val="0"/>
                        </a:spcBef>
                        <a:spcAft>
                          <a:spcPts val="0"/>
                        </a:spcAft>
                      </a:pPr>
                      <a:r>
                        <a:rPr lang="en-US" sz="1200" b="1" dirty="0">
                          <a:effectLst/>
                          <a:latin typeface="Times New Roman"/>
                          <a:ea typeface="Times New Roman"/>
                        </a:rPr>
                        <a:t>DNB</a:t>
                      </a:r>
                      <a:endParaRPr lang="en-US" sz="1200" dirty="0">
                        <a:effectLst/>
                        <a:latin typeface="Times New Roman"/>
                        <a:ea typeface="Times New Roman"/>
                      </a:endParaRPr>
                    </a:p>
                  </a:txBody>
                  <a:tcPr marL="75433" marR="75433"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dirty="0">
                          <a:effectLst/>
                          <a:latin typeface="Times New Roman"/>
                          <a:ea typeface="Times New Roman"/>
                        </a:rPr>
                        <a:t>0.7</a:t>
                      </a:r>
                    </a:p>
                  </a:txBody>
                  <a:tcPr marL="75433" marR="754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dirty="0">
                          <a:effectLst/>
                          <a:latin typeface="Times New Roman"/>
                          <a:ea typeface="Times New Roman"/>
                        </a:rPr>
                        <a:t>0.4</a:t>
                      </a:r>
                    </a:p>
                  </a:txBody>
                  <a:tcPr marL="75433" marR="754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dirty="0">
                          <a:effectLst/>
                          <a:latin typeface="Times New Roman"/>
                          <a:ea typeface="Times New Roman"/>
                        </a:rPr>
                        <a:t>0.5 - 0.9</a:t>
                      </a:r>
                    </a:p>
                  </a:txBody>
                  <a:tcPr marL="75433" marR="754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dirty="0">
                          <a:effectLst/>
                          <a:latin typeface="Times New Roman"/>
                          <a:ea typeface="Times New Roman"/>
                        </a:rPr>
                        <a:t>Visible</a:t>
                      </a:r>
                    </a:p>
                  </a:txBody>
                  <a:tcPr marL="75433" marR="754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dirty="0">
                          <a:effectLst/>
                          <a:latin typeface="Times New Roman"/>
                          <a:ea typeface="Times New Roman"/>
                        </a:rPr>
                        <a:t>750 m across full scan</a:t>
                      </a:r>
                    </a:p>
                  </a:txBody>
                  <a:tcPr marL="75433" marR="75433"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03295">
                <a:tc>
                  <a:txBody>
                    <a:bodyPr/>
                    <a:lstStyle/>
                    <a:p>
                      <a:pPr marL="0" marR="0" algn="ctr">
                        <a:spcBef>
                          <a:spcPts val="0"/>
                        </a:spcBef>
                        <a:spcAft>
                          <a:spcPts val="0"/>
                        </a:spcAft>
                      </a:pPr>
                      <a:r>
                        <a:rPr lang="en-US" sz="1200" b="1" dirty="0">
                          <a:effectLst/>
                          <a:latin typeface="Times New Roman"/>
                          <a:ea typeface="Times New Roman"/>
                        </a:rPr>
                        <a:t>I1 (red)</a:t>
                      </a:r>
                      <a:endParaRPr lang="en-US" sz="1200" dirty="0">
                        <a:effectLst/>
                        <a:latin typeface="Times New Roman"/>
                        <a:ea typeface="Times New Roman"/>
                      </a:endParaRPr>
                    </a:p>
                  </a:txBody>
                  <a:tcPr marL="75433" marR="75433"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5B8B7"/>
                    </a:solidFill>
                  </a:tcPr>
                </a:tc>
                <a:tc>
                  <a:txBody>
                    <a:bodyPr/>
                    <a:lstStyle/>
                    <a:p>
                      <a:pPr marL="0" marR="0" algn="ctr">
                        <a:spcBef>
                          <a:spcPts val="0"/>
                        </a:spcBef>
                        <a:spcAft>
                          <a:spcPts val="0"/>
                        </a:spcAft>
                      </a:pPr>
                      <a:r>
                        <a:rPr lang="en-US" sz="1200" dirty="0">
                          <a:effectLst/>
                          <a:latin typeface="Times New Roman"/>
                          <a:ea typeface="Times New Roman"/>
                        </a:rPr>
                        <a:t>0.64</a:t>
                      </a:r>
                    </a:p>
                  </a:txBody>
                  <a:tcPr marL="75433" marR="754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dirty="0">
                          <a:effectLst/>
                          <a:latin typeface="Times New Roman"/>
                          <a:ea typeface="Times New Roman"/>
                        </a:rPr>
                        <a:t>0.08</a:t>
                      </a:r>
                    </a:p>
                  </a:txBody>
                  <a:tcPr marL="75433" marR="754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dirty="0">
                          <a:effectLst/>
                          <a:latin typeface="Times New Roman"/>
                          <a:ea typeface="Times New Roman"/>
                        </a:rPr>
                        <a:t>0.6 - 0.68</a:t>
                      </a:r>
                    </a:p>
                  </a:txBody>
                  <a:tcPr marL="75433" marR="754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dirty="0">
                          <a:effectLst/>
                          <a:latin typeface="Times New Roman"/>
                          <a:ea typeface="Times New Roman"/>
                        </a:rPr>
                        <a:t>Visible</a:t>
                      </a:r>
                    </a:p>
                  </a:txBody>
                  <a:tcPr marL="75433" marR="754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5">
                  <a:txBody>
                    <a:bodyPr/>
                    <a:lstStyle/>
                    <a:p>
                      <a:pPr marL="0" marR="0" algn="ctr">
                        <a:spcBef>
                          <a:spcPts val="0"/>
                        </a:spcBef>
                        <a:spcAft>
                          <a:spcPts val="0"/>
                        </a:spcAft>
                      </a:pPr>
                      <a:r>
                        <a:rPr lang="en-US" sz="1200" dirty="0">
                          <a:effectLst/>
                          <a:latin typeface="Times New Roman"/>
                          <a:ea typeface="Times New Roman"/>
                        </a:rPr>
                        <a:t>375 m</a:t>
                      </a:r>
                    </a:p>
                  </a:txBody>
                  <a:tcPr marL="75433" marR="75433"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r>
              <a:tr h="203295">
                <a:tc>
                  <a:txBody>
                    <a:bodyPr/>
                    <a:lstStyle/>
                    <a:p>
                      <a:pPr marL="0" marR="0" algn="ctr">
                        <a:spcBef>
                          <a:spcPts val="0"/>
                        </a:spcBef>
                        <a:spcAft>
                          <a:spcPts val="0"/>
                        </a:spcAft>
                      </a:pPr>
                      <a:r>
                        <a:rPr lang="en-US" sz="1200" b="1" dirty="0">
                          <a:effectLst/>
                          <a:latin typeface="Times New Roman"/>
                          <a:ea typeface="Times New Roman"/>
                        </a:rPr>
                        <a:t>I2</a:t>
                      </a:r>
                      <a:endParaRPr lang="en-US" sz="1200" dirty="0">
                        <a:effectLst/>
                        <a:latin typeface="Times New Roman"/>
                        <a:ea typeface="Times New Roman"/>
                      </a:endParaRPr>
                    </a:p>
                  </a:txBody>
                  <a:tcPr marL="75433" marR="75433"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dirty="0">
                          <a:effectLst/>
                          <a:latin typeface="Times New Roman"/>
                          <a:ea typeface="Times New Roman"/>
                        </a:rPr>
                        <a:t>0.865</a:t>
                      </a:r>
                    </a:p>
                  </a:txBody>
                  <a:tcPr marL="75433" marR="754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dirty="0">
                          <a:effectLst/>
                          <a:latin typeface="Times New Roman"/>
                          <a:ea typeface="Times New Roman"/>
                        </a:rPr>
                        <a:t>0.039</a:t>
                      </a:r>
                    </a:p>
                  </a:txBody>
                  <a:tcPr marL="75433" marR="754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dirty="0">
                          <a:effectLst/>
                          <a:latin typeface="Times New Roman"/>
                          <a:ea typeface="Times New Roman"/>
                        </a:rPr>
                        <a:t>0.85 - 0.88</a:t>
                      </a:r>
                    </a:p>
                  </a:txBody>
                  <a:tcPr marL="75433" marR="754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dirty="0">
                          <a:effectLst/>
                          <a:latin typeface="Times New Roman"/>
                          <a:ea typeface="Times New Roman"/>
                        </a:rPr>
                        <a:t>Near IR</a:t>
                      </a:r>
                    </a:p>
                  </a:txBody>
                  <a:tcPr marL="75433" marR="754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r>
              <a:tr h="203295">
                <a:tc>
                  <a:txBody>
                    <a:bodyPr/>
                    <a:lstStyle/>
                    <a:p>
                      <a:pPr marL="0" marR="0" algn="ctr">
                        <a:spcBef>
                          <a:spcPts val="0"/>
                        </a:spcBef>
                        <a:spcAft>
                          <a:spcPts val="0"/>
                        </a:spcAft>
                      </a:pPr>
                      <a:r>
                        <a:rPr lang="en-US" sz="1200" b="1" dirty="0">
                          <a:effectLst/>
                          <a:latin typeface="Times New Roman"/>
                          <a:ea typeface="Times New Roman"/>
                        </a:rPr>
                        <a:t>I3</a:t>
                      </a:r>
                      <a:endParaRPr lang="en-US" sz="1200" dirty="0">
                        <a:effectLst/>
                        <a:latin typeface="Times New Roman"/>
                        <a:ea typeface="Times New Roman"/>
                      </a:endParaRPr>
                    </a:p>
                  </a:txBody>
                  <a:tcPr marL="75433" marR="75433"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dirty="0">
                          <a:effectLst/>
                          <a:latin typeface="Times New Roman"/>
                          <a:ea typeface="Times New Roman"/>
                        </a:rPr>
                        <a:t>1.61</a:t>
                      </a:r>
                    </a:p>
                  </a:txBody>
                  <a:tcPr marL="75433" marR="754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dirty="0">
                          <a:effectLst/>
                          <a:latin typeface="Times New Roman"/>
                          <a:ea typeface="Times New Roman"/>
                        </a:rPr>
                        <a:t>0.06</a:t>
                      </a:r>
                    </a:p>
                  </a:txBody>
                  <a:tcPr marL="75433" marR="754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dirty="0">
                          <a:effectLst/>
                          <a:latin typeface="Times New Roman"/>
                          <a:ea typeface="Times New Roman"/>
                        </a:rPr>
                        <a:t>1.58 - 1.64</a:t>
                      </a:r>
                    </a:p>
                  </a:txBody>
                  <a:tcPr marL="75433" marR="754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dirty="0">
                          <a:effectLst/>
                          <a:latin typeface="Times New Roman"/>
                          <a:ea typeface="Times New Roman"/>
                        </a:rPr>
                        <a:t>Shortwave IR</a:t>
                      </a:r>
                    </a:p>
                  </a:txBody>
                  <a:tcPr marL="75433" marR="754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r>
              <a:tr h="203295">
                <a:tc>
                  <a:txBody>
                    <a:bodyPr/>
                    <a:lstStyle/>
                    <a:p>
                      <a:pPr marL="0" marR="0" algn="ctr">
                        <a:spcBef>
                          <a:spcPts val="0"/>
                        </a:spcBef>
                        <a:spcAft>
                          <a:spcPts val="0"/>
                        </a:spcAft>
                      </a:pPr>
                      <a:r>
                        <a:rPr lang="en-US" sz="1200" b="1" dirty="0">
                          <a:effectLst/>
                          <a:latin typeface="Times New Roman"/>
                          <a:ea typeface="Times New Roman"/>
                        </a:rPr>
                        <a:t>I4</a:t>
                      </a:r>
                      <a:endParaRPr lang="en-US" sz="1200" dirty="0">
                        <a:effectLst/>
                        <a:latin typeface="Times New Roman"/>
                        <a:ea typeface="Times New Roman"/>
                      </a:endParaRPr>
                    </a:p>
                  </a:txBody>
                  <a:tcPr marL="75433" marR="75433"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dirty="0">
                          <a:effectLst/>
                          <a:latin typeface="Times New Roman"/>
                          <a:ea typeface="Times New Roman"/>
                        </a:rPr>
                        <a:t>3.74</a:t>
                      </a:r>
                    </a:p>
                  </a:txBody>
                  <a:tcPr marL="75433" marR="754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dirty="0">
                          <a:effectLst/>
                          <a:latin typeface="Times New Roman"/>
                          <a:ea typeface="Times New Roman"/>
                        </a:rPr>
                        <a:t>0.38</a:t>
                      </a:r>
                    </a:p>
                  </a:txBody>
                  <a:tcPr marL="75433" marR="754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dirty="0">
                          <a:effectLst/>
                          <a:latin typeface="Times New Roman"/>
                          <a:ea typeface="Times New Roman"/>
                        </a:rPr>
                        <a:t>3.55 - 3.93</a:t>
                      </a:r>
                    </a:p>
                  </a:txBody>
                  <a:tcPr marL="75433" marR="754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dirty="0">
                          <a:effectLst/>
                          <a:latin typeface="Times New Roman"/>
                          <a:ea typeface="Times New Roman"/>
                        </a:rPr>
                        <a:t>Medium-wave IR</a:t>
                      </a:r>
                    </a:p>
                  </a:txBody>
                  <a:tcPr marL="75433" marR="754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r>
              <a:tr h="203295">
                <a:tc>
                  <a:txBody>
                    <a:bodyPr/>
                    <a:lstStyle/>
                    <a:p>
                      <a:pPr marL="0" marR="0" algn="ctr">
                        <a:spcBef>
                          <a:spcPts val="0"/>
                        </a:spcBef>
                        <a:spcAft>
                          <a:spcPts val="0"/>
                        </a:spcAft>
                      </a:pPr>
                      <a:r>
                        <a:rPr lang="en-US" sz="1200" b="1" dirty="0">
                          <a:effectLst/>
                          <a:latin typeface="Times New Roman"/>
                          <a:ea typeface="Times New Roman"/>
                        </a:rPr>
                        <a:t>I5</a:t>
                      </a:r>
                      <a:endParaRPr lang="en-US" sz="1200" dirty="0">
                        <a:effectLst/>
                        <a:latin typeface="Times New Roman"/>
                        <a:ea typeface="Times New Roman"/>
                      </a:endParaRPr>
                    </a:p>
                  </a:txBody>
                  <a:tcPr marL="75433" marR="75433"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dirty="0">
                          <a:effectLst/>
                          <a:latin typeface="Times New Roman"/>
                          <a:ea typeface="Times New Roman"/>
                        </a:rPr>
                        <a:t>11.45</a:t>
                      </a:r>
                    </a:p>
                  </a:txBody>
                  <a:tcPr marL="75433" marR="754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dirty="0">
                          <a:effectLst/>
                          <a:latin typeface="Times New Roman"/>
                          <a:ea typeface="Times New Roman"/>
                        </a:rPr>
                        <a:t>1.9</a:t>
                      </a:r>
                    </a:p>
                  </a:txBody>
                  <a:tcPr marL="75433" marR="754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dirty="0">
                          <a:effectLst/>
                          <a:latin typeface="Times New Roman"/>
                          <a:ea typeface="Times New Roman"/>
                        </a:rPr>
                        <a:t>10.5 - 12.4</a:t>
                      </a:r>
                    </a:p>
                  </a:txBody>
                  <a:tcPr marL="75433" marR="754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dirty="0">
                          <a:effectLst/>
                          <a:latin typeface="Times New Roman"/>
                          <a:ea typeface="Times New Roman"/>
                        </a:rPr>
                        <a:t>Longwave IR</a:t>
                      </a:r>
                    </a:p>
                  </a:txBody>
                  <a:tcPr marL="75433" marR="754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vMerge="1">
                  <a:txBody>
                    <a:bodyPr/>
                    <a:lstStyle/>
                    <a:p>
                      <a:endParaRPr lang="en-US"/>
                    </a:p>
                  </a:txBody>
                  <a:tcPr/>
                </a:tc>
              </a:tr>
            </a:tbl>
          </a:graphicData>
        </a:graphic>
      </p:graphicFrame>
      <p:sp>
        <p:nvSpPr>
          <p:cNvPr id="4" name="Slide Number Placeholder 3"/>
          <p:cNvSpPr>
            <a:spLocks noGrp="1"/>
          </p:cNvSpPr>
          <p:nvPr>
            <p:ph type="sldNum" sz="quarter" idx="12"/>
          </p:nvPr>
        </p:nvSpPr>
        <p:spPr/>
        <p:txBody>
          <a:bodyPr/>
          <a:lstStyle/>
          <a:p>
            <a:fld id="{633D0807-5088-4C17-A0EB-56FC14A60DD7}" type="slidenum">
              <a:rPr lang="en-US" smtClean="0"/>
              <a:pPr/>
              <a:t>3</a:t>
            </a:fld>
            <a:endParaRPr lang="en-US" dirty="0"/>
          </a:p>
        </p:txBody>
      </p:sp>
      <p:sp>
        <p:nvSpPr>
          <p:cNvPr id="6" name="TextBox 5"/>
          <p:cNvSpPr txBox="1"/>
          <p:nvPr/>
        </p:nvSpPr>
        <p:spPr>
          <a:xfrm>
            <a:off x="762000" y="6324600"/>
            <a:ext cx="7620000" cy="369332"/>
          </a:xfrm>
          <a:prstGeom prst="rect">
            <a:avLst/>
          </a:prstGeom>
          <a:noFill/>
        </p:spPr>
        <p:txBody>
          <a:bodyPr wrap="square" rtlCol="0">
            <a:spAutoFit/>
          </a:bodyPr>
          <a:lstStyle/>
          <a:p>
            <a:pPr algn="ctr"/>
            <a:r>
              <a:rPr lang="en-US" dirty="0" smtClean="0"/>
              <a:t>M bands highlighted in pale yellow are default EDRs (only 6 of 16 M bands).</a:t>
            </a:r>
            <a:endParaRPr lang="en-US" dirty="0"/>
          </a:p>
        </p:txBody>
      </p:sp>
    </p:spTree>
    <p:extLst>
      <p:ext uri="{BB962C8B-B14F-4D97-AF65-F5344CB8AC3E}">
        <p14:creationId xmlns:p14="http://schemas.microsoft.com/office/powerpoint/2010/main" val="332254671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NRL true-color example – Middle East</a:t>
            </a:r>
            <a:endParaRPr lang="en-US" sz="3600" dirty="0"/>
          </a:p>
        </p:txBody>
      </p:sp>
      <p:sp>
        <p:nvSpPr>
          <p:cNvPr id="4" name="Slide Number Placeholder 3"/>
          <p:cNvSpPr>
            <a:spLocks noGrp="1"/>
          </p:cNvSpPr>
          <p:nvPr>
            <p:ph type="sldNum" sz="quarter" idx="12"/>
          </p:nvPr>
        </p:nvSpPr>
        <p:spPr/>
        <p:txBody>
          <a:bodyPr/>
          <a:lstStyle/>
          <a:p>
            <a:fld id="{633D0807-5088-4C17-A0EB-56FC14A60DD7}" type="slidenum">
              <a:rPr lang="en-US" smtClean="0"/>
              <a:pPr/>
              <a:t>30</a:t>
            </a:fld>
            <a:endParaRPr lang="en-US" dirty="0"/>
          </a:p>
        </p:txBody>
      </p:sp>
      <p:pic>
        <p:nvPicPr>
          <p:cNvPr id="2050" name="Picture 2" descr="C:\JPSS-NPP\20120404_090236_npp_viirs_True-Color_MidEastAfghanistan_x.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828800" y="1204139"/>
            <a:ext cx="5715000" cy="53505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906644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NRL true-color example – </a:t>
            </a:r>
            <a:r>
              <a:rPr lang="en-US" sz="3600" dirty="0" smtClean="0"/>
              <a:t>Horn of Africa</a:t>
            </a:r>
            <a:endParaRPr lang="en-US" sz="3600" dirty="0"/>
          </a:p>
        </p:txBody>
      </p:sp>
      <p:sp>
        <p:nvSpPr>
          <p:cNvPr id="4" name="Slide Number Placeholder 3"/>
          <p:cNvSpPr>
            <a:spLocks noGrp="1"/>
          </p:cNvSpPr>
          <p:nvPr>
            <p:ph type="sldNum" sz="quarter" idx="12"/>
          </p:nvPr>
        </p:nvSpPr>
        <p:spPr/>
        <p:txBody>
          <a:bodyPr/>
          <a:lstStyle/>
          <a:p>
            <a:fld id="{633D0807-5088-4C17-A0EB-56FC14A60DD7}" type="slidenum">
              <a:rPr lang="en-US" smtClean="0"/>
              <a:pPr/>
              <a:t>31</a:t>
            </a:fld>
            <a:endParaRPr lang="en-US" dirty="0"/>
          </a:p>
        </p:txBody>
      </p:sp>
      <p:pic>
        <p:nvPicPr>
          <p:cNvPr id="4098" name="Picture 2" descr="C:\JPSS-NPP\20120403_105232_npp_viirs_True-Color_HornofAfrica_x.pn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583373" y="1219200"/>
            <a:ext cx="5884227" cy="54234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160932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NRL true-color example – </a:t>
            </a:r>
            <a:r>
              <a:rPr lang="en-US" sz="3600" dirty="0" smtClean="0"/>
              <a:t>North Korea</a:t>
            </a:r>
            <a:endParaRPr lang="en-US" sz="3600" dirty="0"/>
          </a:p>
        </p:txBody>
      </p:sp>
      <p:sp>
        <p:nvSpPr>
          <p:cNvPr id="4" name="Slide Number Placeholder 3"/>
          <p:cNvSpPr>
            <a:spLocks noGrp="1"/>
          </p:cNvSpPr>
          <p:nvPr>
            <p:ph type="sldNum" sz="quarter" idx="12"/>
          </p:nvPr>
        </p:nvSpPr>
        <p:spPr/>
        <p:txBody>
          <a:bodyPr/>
          <a:lstStyle/>
          <a:p>
            <a:fld id="{633D0807-5088-4C17-A0EB-56FC14A60DD7}" type="slidenum">
              <a:rPr lang="en-US" smtClean="0"/>
              <a:pPr/>
              <a:t>32</a:t>
            </a:fld>
            <a:endParaRPr lang="en-US" dirty="0"/>
          </a:p>
        </p:txBody>
      </p:sp>
      <p:pic>
        <p:nvPicPr>
          <p:cNvPr id="5122" name="Picture 2" descr="C:\JPSS-NPP\20120405_052305_npp_viirs_True-Color_NorthKorea_x.p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65349" y="1295400"/>
            <a:ext cx="5473651" cy="52721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905367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smtClean="0"/>
              <a:t>VIIRS imagery issues/problems so far:</a:t>
            </a:r>
            <a:endParaRPr lang="en-US" sz="3600" b="1" dirty="0"/>
          </a:p>
        </p:txBody>
      </p:sp>
      <p:sp>
        <p:nvSpPr>
          <p:cNvPr id="6" name="Content Placeholder 5"/>
          <p:cNvSpPr>
            <a:spLocks noGrp="1"/>
          </p:cNvSpPr>
          <p:nvPr>
            <p:ph idx="1"/>
          </p:nvPr>
        </p:nvSpPr>
        <p:spPr>
          <a:xfrm>
            <a:off x="457200" y="1600200"/>
            <a:ext cx="8229600" cy="4800600"/>
          </a:xfrm>
        </p:spPr>
        <p:txBody>
          <a:bodyPr>
            <a:normAutofit fontScale="55000" lnSpcReduction="20000"/>
          </a:bodyPr>
          <a:lstStyle/>
          <a:p>
            <a:r>
              <a:rPr lang="en-US" b="1" dirty="0" smtClean="0"/>
              <a:t>Missing geo-location </a:t>
            </a:r>
            <a:r>
              <a:rPr lang="en-US" dirty="0" smtClean="0"/>
              <a:t>values in granules</a:t>
            </a:r>
          </a:p>
          <a:p>
            <a:r>
              <a:rPr lang="en-US" b="1" dirty="0" smtClean="0"/>
              <a:t>Missing data </a:t>
            </a:r>
            <a:r>
              <a:rPr lang="en-US" dirty="0" smtClean="0"/>
              <a:t>in granules</a:t>
            </a:r>
          </a:p>
          <a:p>
            <a:r>
              <a:rPr lang="en-US" dirty="0" smtClean="0"/>
              <a:t>Other </a:t>
            </a:r>
            <a:r>
              <a:rPr lang="en-US" b="1" dirty="0" smtClean="0"/>
              <a:t>server (GRAVITE) issues</a:t>
            </a:r>
          </a:p>
          <a:p>
            <a:pPr lvl="1"/>
            <a:r>
              <a:rPr lang="en-US" dirty="0" smtClean="0"/>
              <a:t>Missing (or delayed) granules</a:t>
            </a:r>
          </a:p>
          <a:p>
            <a:pPr lvl="1"/>
            <a:r>
              <a:rPr lang="en-US" dirty="0" smtClean="0"/>
              <a:t>Duplicate granules</a:t>
            </a:r>
          </a:p>
          <a:p>
            <a:r>
              <a:rPr lang="en-US" dirty="0" smtClean="0"/>
              <a:t>Lack of DNB EDR (NCC) imagery at night under conditions other than a full moon</a:t>
            </a:r>
          </a:p>
          <a:p>
            <a:r>
              <a:rPr lang="en-US" dirty="0" smtClean="0"/>
              <a:t>Padding stripes (fill values) from the use of GTM and a constant array size in the Imagery EDR</a:t>
            </a:r>
          </a:p>
          <a:p>
            <a:r>
              <a:rPr lang="en-US" dirty="0" smtClean="0"/>
              <a:t>Triangular regions of missing data due to remapping from SDRs to EDRs.</a:t>
            </a:r>
          </a:p>
          <a:p>
            <a:r>
              <a:rPr lang="en-US" dirty="0" smtClean="0"/>
              <a:t>Long latency due to complex data flow thru GRAVITE and CLASS.</a:t>
            </a:r>
          </a:p>
          <a:p>
            <a:pPr lvl="1"/>
            <a:endParaRPr lang="en-US" dirty="0" smtClean="0"/>
          </a:p>
          <a:p>
            <a:pPr>
              <a:buNone/>
            </a:pPr>
            <a:r>
              <a:rPr lang="en-US" dirty="0" smtClean="0"/>
              <a:t>These issues are being addressed as </a:t>
            </a:r>
            <a:r>
              <a:rPr lang="en-US" b="1" dirty="0" smtClean="0"/>
              <a:t>Discrepancy Reports</a:t>
            </a:r>
            <a:r>
              <a:rPr lang="en-US" dirty="0" smtClean="0"/>
              <a:t>, and sent up the chain of command for resolution.</a:t>
            </a:r>
          </a:p>
          <a:p>
            <a:pPr>
              <a:buNone/>
            </a:pPr>
            <a:endParaRPr lang="en-US" dirty="0" smtClean="0"/>
          </a:p>
          <a:p>
            <a:r>
              <a:rPr lang="en-US" dirty="0" smtClean="0"/>
              <a:t>Coordination with </a:t>
            </a:r>
            <a:r>
              <a:rPr lang="en-US" b="1" dirty="0" smtClean="0"/>
              <a:t>VIIRS SDR Team</a:t>
            </a:r>
            <a:r>
              <a:rPr lang="en-US" dirty="0" smtClean="0"/>
              <a:t>.</a:t>
            </a:r>
          </a:p>
          <a:p>
            <a:r>
              <a:rPr lang="en-US" dirty="0" smtClean="0"/>
              <a:t>Input for many other </a:t>
            </a:r>
            <a:r>
              <a:rPr lang="en-US" b="1" dirty="0" smtClean="0"/>
              <a:t>EDR Teams.</a:t>
            </a:r>
          </a:p>
          <a:p>
            <a:r>
              <a:rPr lang="en-US" b="1" dirty="0" smtClean="0"/>
              <a:t>Prepare for operational use of JPSS-1</a:t>
            </a:r>
            <a:r>
              <a:rPr lang="en-US" dirty="0" smtClean="0"/>
              <a:t> (2016) and </a:t>
            </a:r>
            <a:r>
              <a:rPr lang="en-US" b="1" dirty="0" smtClean="0"/>
              <a:t>JPSS-2</a:t>
            </a:r>
            <a:r>
              <a:rPr lang="en-US" dirty="0" smtClean="0"/>
              <a:t> (2022)</a:t>
            </a:r>
            <a:endParaRPr lang="en-US" b="1" dirty="0" smtClean="0"/>
          </a:p>
        </p:txBody>
      </p:sp>
      <p:sp>
        <p:nvSpPr>
          <p:cNvPr id="4" name="Slide Number Placeholder 3"/>
          <p:cNvSpPr>
            <a:spLocks noGrp="1"/>
          </p:cNvSpPr>
          <p:nvPr>
            <p:ph type="sldNum" sz="quarter" idx="12"/>
          </p:nvPr>
        </p:nvSpPr>
        <p:spPr/>
        <p:txBody>
          <a:bodyPr/>
          <a:lstStyle/>
          <a:p>
            <a:fld id="{633D0807-5088-4C17-A0EB-56FC14A60DD7}" type="slidenum">
              <a:rPr lang="en-US" smtClean="0"/>
              <a:pPr/>
              <a:t>33</a:t>
            </a:fld>
            <a:endParaRPr lang="en-US"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74638"/>
            <a:ext cx="8839200" cy="792162"/>
          </a:xfrm>
        </p:spPr>
        <p:txBody>
          <a:bodyPr>
            <a:noAutofit/>
          </a:bodyPr>
          <a:lstStyle/>
          <a:p>
            <a:r>
              <a:rPr lang="en-US" sz="2800" b="1" dirty="0" smtClean="0"/>
              <a:t>Imagery EDR issue: Triangular areas of missing (zero) data</a:t>
            </a:r>
            <a:endParaRPr lang="en-US" sz="2800" b="1" dirty="0"/>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12"/>
          </p:nvPr>
        </p:nvSpPr>
        <p:spPr/>
        <p:txBody>
          <a:bodyPr/>
          <a:lstStyle/>
          <a:p>
            <a:fld id="{633D0807-5088-4C17-A0EB-56FC14A60DD7}" type="slidenum">
              <a:rPr lang="en-US" smtClean="0"/>
              <a:pPr/>
              <a:t>34</a:t>
            </a:fld>
            <a:endParaRPr lang="en-US" dirty="0"/>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843" y="1143000"/>
            <a:ext cx="9810750"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131" y="3564493"/>
            <a:ext cx="9839326" cy="2562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1600200" y="6111359"/>
            <a:ext cx="5562600" cy="646331"/>
          </a:xfrm>
          <a:prstGeom prst="rect">
            <a:avLst/>
          </a:prstGeom>
          <a:noFill/>
        </p:spPr>
        <p:txBody>
          <a:bodyPr wrap="square" rtlCol="0">
            <a:spAutoFit/>
          </a:bodyPr>
          <a:lstStyle/>
          <a:p>
            <a:pPr algn="ctr"/>
            <a:r>
              <a:rPr lang="en-US" b="1" dirty="0"/>
              <a:t>E</a:t>
            </a:r>
            <a:r>
              <a:rPr lang="en-US" b="1" dirty="0" smtClean="0"/>
              <a:t>DR image composite with missing data in triangular region, due to out of sequence processing of EDRs.</a:t>
            </a:r>
            <a:endParaRPr lang="en-US" b="1" dirty="0"/>
          </a:p>
        </p:txBody>
      </p:sp>
      <p:sp>
        <p:nvSpPr>
          <p:cNvPr id="9" name="TextBox 8"/>
          <p:cNvSpPr txBox="1"/>
          <p:nvPr/>
        </p:nvSpPr>
        <p:spPr>
          <a:xfrm>
            <a:off x="2433022" y="3195161"/>
            <a:ext cx="4114800" cy="369332"/>
          </a:xfrm>
          <a:prstGeom prst="rect">
            <a:avLst/>
          </a:prstGeom>
          <a:noFill/>
        </p:spPr>
        <p:txBody>
          <a:bodyPr wrap="square" rtlCol="0">
            <a:spAutoFit/>
          </a:bodyPr>
          <a:lstStyle/>
          <a:p>
            <a:pPr algn="ctr"/>
            <a:r>
              <a:rPr lang="en-US" b="1" dirty="0" smtClean="0"/>
              <a:t>SDR image composite</a:t>
            </a:r>
            <a:endParaRPr lang="en-US" b="1" dirty="0"/>
          </a:p>
        </p:txBody>
      </p:sp>
    </p:spTree>
    <p:extLst>
      <p:ext uri="{BB962C8B-B14F-4D97-AF65-F5344CB8AC3E}">
        <p14:creationId xmlns:p14="http://schemas.microsoft.com/office/powerpoint/2010/main" val="130402943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noAutofit/>
          </a:bodyPr>
          <a:lstStyle/>
          <a:p>
            <a:r>
              <a:rPr lang="en-US" sz="2400" b="1" dirty="0" smtClean="0"/>
              <a:t>Imagery issue: Striping noted by SST and Ocean Color Teams</a:t>
            </a:r>
            <a:endParaRPr lang="en-US" sz="2400" b="1" dirty="0"/>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12"/>
          </p:nvPr>
        </p:nvSpPr>
        <p:spPr/>
        <p:txBody>
          <a:bodyPr/>
          <a:lstStyle/>
          <a:p>
            <a:fld id="{633D0807-5088-4C17-A0EB-56FC14A60DD7}" type="slidenum">
              <a:rPr lang="en-US" smtClean="0"/>
              <a:pPr/>
              <a:t>35</a:t>
            </a:fld>
            <a:endParaRPr lang="en-US" dirty="0"/>
          </a:p>
        </p:txBody>
      </p:sp>
      <p:pic>
        <p:nvPicPr>
          <p:cNvPr id="1026" name="Picture 2" descr="C:\McIDAS-V\M14-15.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34" y="982834"/>
            <a:ext cx="5647633" cy="3969158"/>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McIDAS-V\M14-15_3.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80712" y="2667001"/>
            <a:ext cx="5963288" cy="4191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019800" y="1295400"/>
            <a:ext cx="2438400" cy="923330"/>
          </a:xfrm>
          <a:prstGeom prst="rect">
            <a:avLst/>
          </a:prstGeom>
          <a:noFill/>
        </p:spPr>
        <p:txBody>
          <a:bodyPr wrap="square" rtlCol="0">
            <a:spAutoFit/>
          </a:bodyPr>
          <a:lstStyle/>
          <a:p>
            <a:pPr algn="ctr"/>
            <a:r>
              <a:rPr lang="en-US" b="1" dirty="0" smtClean="0"/>
              <a:t>Striping noted in these M14-M15 band-difference images</a:t>
            </a:r>
            <a:endParaRPr lang="en-US" b="1" dirty="0"/>
          </a:p>
        </p:txBody>
      </p:sp>
      <p:sp>
        <p:nvSpPr>
          <p:cNvPr id="9" name="TextBox 8"/>
          <p:cNvSpPr txBox="1"/>
          <p:nvPr/>
        </p:nvSpPr>
        <p:spPr>
          <a:xfrm>
            <a:off x="376582" y="5334000"/>
            <a:ext cx="2438400" cy="923330"/>
          </a:xfrm>
          <a:prstGeom prst="rect">
            <a:avLst/>
          </a:prstGeom>
          <a:noFill/>
        </p:spPr>
        <p:txBody>
          <a:bodyPr wrap="square" rtlCol="0">
            <a:spAutoFit/>
          </a:bodyPr>
          <a:lstStyle/>
          <a:p>
            <a:pPr algn="ctr"/>
            <a:r>
              <a:rPr lang="en-US" b="1" dirty="0" smtClean="0"/>
              <a:t>Question: where is the best place to do de-striping for all Teams?</a:t>
            </a:r>
            <a:endParaRPr lang="en-US" b="1" dirty="0"/>
          </a:p>
        </p:txBody>
      </p:sp>
    </p:spTree>
    <p:extLst>
      <p:ext uri="{BB962C8B-B14F-4D97-AF65-F5344CB8AC3E}">
        <p14:creationId xmlns:p14="http://schemas.microsoft.com/office/powerpoint/2010/main" val="215700855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9 April 2012 19Z</a:t>
            </a:r>
            <a:endParaRPr lang="en-US"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6803" y="1143000"/>
            <a:ext cx="1208314" cy="5486400"/>
          </a:xfrm>
          <a:prstGeom prst="rect">
            <a:avLst/>
          </a:prstGeom>
        </p:spPr>
      </p:pic>
      <p:sp>
        <p:nvSpPr>
          <p:cNvPr id="5" name="TextBox 4"/>
          <p:cNvSpPr txBox="1"/>
          <p:nvPr/>
        </p:nvSpPr>
        <p:spPr>
          <a:xfrm>
            <a:off x="5410200" y="5105400"/>
            <a:ext cx="1524000" cy="369332"/>
          </a:xfrm>
          <a:prstGeom prst="rect">
            <a:avLst/>
          </a:prstGeom>
          <a:noFill/>
        </p:spPr>
        <p:txBody>
          <a:bodyPr wrap="square" rtlCol="0">
            <a:spAutoFit/>
          </a:bodyPr>
          <a:lstStyle/>
          <a:p>
            <a:pPr algn="ctr"/>
            <a:r>
              <a:rPr lang="en-US" dirty="0" smtClean="0"/>
              <a:t>New Orleans</a:t>
            </a:r>
            <a:endParaRPr lang="en-US" dirty="0"/>
          </a:p>
        </p:txBody>
      </p:sp>
      <p:cxnSp>
        <p:nvCxnSpPr>
          <p:cNvPr id="7" name="Straight Arrow Connector 6"/>
          <p:cNvCxnSpPr/>
          <p:nvPr/>
        </p:nvCxnSpPr>
        <p:spPr>
          <a:xfrm flipH="1">
            <a:off x="4876800" y="5287665"/>
            <a:ext cx="533400" cy="18466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nvGrpSpPr>
          <p:cNvPr id="12" name="Group 11"/>
          <p:cNvGrpSpPr/>
          <p:nvPr/>
        </p:nvGrpSpPr>
        <p:grpSpPr>
          <a:xfrm>
            <a:off x="457200" y="6121063"/>
            <a:ext cx="3963760" cy="646331"/>
            <a:chOff x="457200" y="6121063"/>
            <a:chExt cx="3963760" cy="646331"/>
          </a:xfrm>
        </p:grpSpPr>
        <p:sp>
          <p:nvSpPr>
            <p:cNvPr id="4" name="Rectangle 3"/>
            <p:cNvSpPr/>
            <p:nvPr/>
          </p:nvSpPr>
          <p:spPr>
            <a:xfrm>
              <a:off x="3816803" y="6172200"/>
              <a:ext cx="604157" cy="457200"/>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p:cNvSpPr txBox="1"/>
            <p:nvPr/>
          </p:nvSpPr>
          <p:spPr>
            <a:xfrm>
              <a:off x="457200" y="6121063"/>
              <a:ext cx="2286000" cy="646331"/>
            </a:xfrm>
            <a:prstGeom prst="rect">
              <a:avLst/>
            </a:prstGeom>
            <a:noFill/>
          </p:spPr>
          <p:txBody>
            <a:bodyPr wrap="square" rtlCol="0">
              <a:spAutoFit/>
            </a:bodyPr>
            <a:lstStyle/>
            <a:p>
              <a:r>
                <a:rPr lang="en-US" dirty="0" smtClean="0"/>
                <a:t>Sun Glint Area (good for finding striping)</a:t>
              </a:r>
              <a:endParaRPr lang="en-US" dirty="0"/>
            </a:p>
          </p:txBody>
        </p:sp>
        <p:cxnSp>
          <p:nvCxnSpPr>
            <p:cNvPr id="10" name="Straight Arrow Connector 9"/>
            <p:cNvCxnSpPr>
              <a:stCxn id="8" idx="3"/>
            </p:cNvCxnSpPr>
            <p:nvPr/>
          </p:nvCxnSpPr>
          <p:spPr>
            <a:xfrm flipV="1">
              <a:off x="2743200" y="6400800"/>
              <a:ext cx="1073603" cy="4342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sp>
        <p:nvSpPr>
          <p:cNvPr id="17" name="TextBox 16"/>
          <p:cNvSpPr txBox="1"/>
          <p:nvPr/>
        </p:nvSpPr>
        <p:spPr>
          <a:xfrm>
            <a:off x="228600" y="3701534"/>
            <a:ext cx="2743200" cy="369332"/>
          </a:xfrm>
          <a:prstGeom prst="rect">
            <a:avLst/>
          </a:prstGeom>
          <a:noFill/>
        </p:spPr>
        <p:txBody>
          <a:bodyPr wrap="square" rtlCol="0">
            <a:spAutoFit/>
          </a:bodyPr>
          <a:lstStyle/>
          <a:p>
            <a:pPr algn="r"/>
            <a:r>
              <a:rPr lang="en-US" dirty="0" smtClean="0"/>
              <a:t>Block of data analyzed</a:t>
            </a:r>
            <a:endParaRPr lang="en-US" dirty="0"/>
          </a:p>
        </p:txBody>
      </p:sp>
      <p:sp>
        <p:nvSpPr>
          <p:cNvPr id="19" name="Left Brace 18"/>
          <p:cNvSpPr/>
          <p:nvPr/>
        </p:nvSpPr>
        <p:spPr>
          <a:xfrm>
            <a:off x="3124200" y="1143000"/>
            <a:ext cx="533400" cy="5486400"/>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Tree>
    <p:extLst>
      <p:ext uri="{BB962C8B-B14F-4D97-AF65-F5344CB8AC3E}">
        <p14:creationId xmlns:p14="http://schemas.microsoft.com/office/powerpoint/2010/main" val="952332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I1 </a:t>
            </a:r>
            <a:r>
              <a:rPr lang="en-US" dirty="0" smtClean="0">
                <a:sym typeface="Symbol"/>
              </a:rPr>
              <a:t></a:t>
            </a:r>
            <a:r>
              <a:rPr lang="en-US" dirty="0" smtClean="0"/>
              <a:t> 0.64</a:t>
            </a:r>
            <a:r>
              <a:rPr lang="en-US" dirty="0" smtClean="0">
                <a:latin typeface="Symbol" pitchFamily="18" charset="2"/>
              </a:rPr>
              <a:t>m</a:t>
            </a:r>
            <a:r>
              <a:rPr lang="en-US" dirty="0" smtClean="0"/>
              <a:t>m</a:t>
            </a:r>
            <a:endParaRPr lang="en-US"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24400" y="1905000"/>
            <a:ext cx="3657600" cy="2743200"/>
          </a:xfrm>
          <a:prstGeom prst="rect">
            <a:avLst/>
          </a:prstGeom>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802" y="1905000"/>
            <a:ext cx="4095998" cy="2462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990600" y="4428823"/>
            <a:ext cx="2971800" cy="1200329"/>
          </a:xfrm>
          <a:prstGeom prst="rect">
            <a:avLst/>
          </a:prstGeom>
          <a:noFill/>
        </p:spPr>
        <p:txBody>
          <a:bodyPr wrap="square" rtlCol="0">
            <a:spAutoFit/>
          </a:bodyPr>
          <a:lstStyle/>
          <a:p>
            <a:pPr algn="ctr"/>
            <a:r>
              <a:rPr lang="en-US" dirty="0" smtClean="0"/>
              <a:t>Very small deviation from Block Mean Radiance</a:t>
            </a:r>
          </a:p>
          <a:p>
            <a:pPr algn="ctr"/>
            <a:endParaRPr lang="en-US" dirty="0"/>
          </a:p>
          <a:p>
            <a:pPr algn="ctr"/>
            <a:r>
              <a:rPr lang="en-US" dirty="0" smtClean="0"/>
              <a:t>No noticeable striping</a:t>
            </a:r>
            <a:endParaRPr lang="en-US" dirty="0"/>
          </a:p>
        </p:txBody>
      </p:sp>
      <p:grpSp>
        <p:nvGrpSpPr>
          <p:cNvPr id="7" name="Group 6"/>
          <p:cNvGrpSpPr/>
          <p:nvPr/>
        </p:nvGrpSpPr>
        <p:grpSpPr>
          <a:xfrm>
            <a:off x="4724400" y="1915886"/>
            <a:ext cx="3657600" cy="3482433"/>
            <a:chOff x="4724400" y="1915886"/>
            <a:chExt cx="3657600" cy="3482433"/>
          </a:xfrm>
        </p:grpSpPr>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24400" y="1915886"/>
              <a:ext cx="3657600" cy="2743200"/>
            </a:xfrm>
            <a:prstGeom prst="rect">
              <a:avLst/>
            </a:prstGeom>
          </p:spPr>
        </p:pic>
        <p:sp>
          <p:nvSpPr>
            <p:cNvPr id="6" name="TextBox 5"/>
            <p:cNvSpPr txBox="1"/>
            <p:nvPr/>
          </p:nvSpPr>
          <p:spPr>
            <a:xfrm>
              <a:off x="5257800" y="5028987"/>
              <a:ext cx="2743200" cy="369332"/>
            </a:xfrm>
            <a:prstGeom prst="rect">
              <a:avLst/>
            </a:prstGeom>
            <a:noFill/>
          </p:spPr>
          <p:txBody>
            <a:bodyPr wrap="square" rtlCol="0">
              <a:spAutoFit/>
            </a:bodyPr>
            <a:lstStyle/>
            <a:p>
              <a:pPr algn="ctr"/>
              <a:r>
                <a:rPr lang="en-US" dirty="0" smtClean="0"/>
                <a:t>Highly Enhanced Image</a:t>
              </a:r>
              <a:endParaRPr lang="en-US" dirty="0"/>
            </a:p>
          </p:txBody>
        </p:sp>
      </p:grpSp>
    </p:spTree>
    <p:extLst>
      <p:ext uri="{BB962C8B-B14F-4D97-AF65-F5344CB8AC3E}">
        <p14:creationId xmlns:p14="http://schemas.microsoft.com/office/powerpoint/2010/main" val="628452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M6 – 0.747 </a:t>
            </a:r>
            <a:r>
              <a:rPr lang="en-US" dirty="0" smtClean="0">
                <a:sym typeface="Symbol"/>
              </a:rPr>
              <a:t></a:t>
            </a:r>
            <a:r>
              <a:rPr lang="en-US" dirty="0" smtClean="0"/>
              <a:t>m</a:t>
            </a:r>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2209575"/>
            <a:ext cx="4096512" cy="22057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36457" y="1940827"/>
            <a:ext cx="3657600" cy="2743200"/>
          </a:xfrm>
          <a:prstGeom prst="rect">
            <a:avLst/>
          </a:prstGeom>
        </p:spPr>
      </p:pic>
      <p:sp>
        <p:nvSpPr>
          <p:cNvPr id="4" name="TextBox 3"/>
          <p:cNvSpPr txBox="1"/>
          <p:nvPr/>
        </p:nvSpPr>
        <p:spPr>
          <a:xfrm>
            <a:off x="1066800" y="4684027"/>
            <a:ext cx="3276600" cy="369332"/>
          </a:xfrm>
          <a:prstGeom prst="rect">
            <a:avLst/>
          </a:prstGeom>
          <a:noFill/>
        </p:spPr>
        <p:txBody>
          <a:bodyPr wrap="square" rtlCol="0">
            <a:spAutoFit/>
          </a:bodyPr>
          <a:lstStyle/>
          <a:p>
            <a:pPr algn="ctr"/>
            <a:r>
              <a:rPr lang="en-US" dirty="0" smtClean="0"/>
              <a:t>Very Large Striping</a:t>
            </a:r>
          </a:p>
        </p:txBody>
      </p:sp>
      <p:sp>
        <p:nvSpPr>
          <p:cNvPr id="5" name="TextBox 4"/>
          <p:cNvSpPr txBox="1"/>
          <p:nvPr/>
        </p:nvSpPr>
        <p:spPr>
          <a:xfrm>
            <a:off x="5638800" y="4868693"/>
            <a:ext cx="2667000" cy="369332"/>
          </a:xfrm>
          <a:prstGeom prst="rect">
            <a:avLst/>
          </a:prstGeom>
          <a:noFill/>
        </p:spPr>
        <p:txBody>
          <a:bodyPr wrap="square" rtlCol="0">
            <a:spAutoFit/>
          </a:bodyPr>
          <a:lstStyle/>
          <a:p>
            <a:pPr algn="ctr"/>
            <a:r>
              <a:rPr lang="en-US" dirty="0" smtClean="0"/>
              <a:t>Unenhanced Image</a:t>
            </a:r>
            <a:endParaRPr lang="en-US" dirty="0"/>
          </a:p>
        </p:txBody>
      </p:sp>
    </p:spTree>
    <p:extLst>
      <p:ext uri="{BB962C8B-B14F-4D97-AF65-F5344CB8AC3E}">
        <p14:creationId xmlns:p14="http://schemas.microsoft.com/office/powerpoint/2010/main" val="20443901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M13 – 4.05 </a:t>
            </a:r>
            <a:r>
              <a:rPr lang="en-US" dirty="0" smtClean="0">
                <a:sym typeface="Symbol"/>
              </a:rPr>
              <a:t></a:t>
            </a:r>
            <a:r>
              <a:rPr lang="en-US" dirty="0" smtClean="0"/>
              <a:t>m</a:t>
            </a:r>
            <a:endParaRPr lang="en-US"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2362200"/>
            <a:ext cx="4096512" cy="22170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81600" y="2099126"/>
            <a:ext cx="3657600" cy="2743200"/>
          </a:xfrm>
          <a:prstGeom prst="rect">
            <a:avLst/>
          </a:prstGeom>
        </p:spPr>
      </p:pic>
      <p:sp>
        <p:nvSpPr>
          <p:cNvPr id="4" name="TextBox 3"/>
          <p:cNvSpPr txBox="1"/>
          <p:nvPr/>
        </p:nvSpPr>
        <p:spPr>
          <a:xfrm>
            <a:off x="685800" y="4842326"/>
            <a:ext cx="4096512" cy="646331"/>
          </a:xfrm>
          <a:prstGeom prst="rect">
            <a:avLst/>
          </a:prstGeom>
          <a:noFill/>
        </p:spPr>
        <p:txBody>
          <a:bodyPr wrap="square" rtlCol="0">
            <a:spAutoFit/>
          </a:bodyPr>
          <a:lstStyle/>
          <a:p>
            <a:r>
              <a:rPr lang="en-US" dirty="0" smtClean="0"/>
              <a:t>Moderate deviations from Block Mean Radiance, but hard to find striping</a:t>
            </a:r>
          </a:p>
        </p:txBody>
      </p:sp>
    </p:spTree>
    <p:extLst>
      <p:ext uri="{BB962C8B-B14F-4D97-AF65-F5344CB8AC3E}">
        <p14:creationId xmlns:p14="http://schemas.microsoft.com/office/powerpoint/2010/main" val="129578168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81000" y="76200"/>
            <a:ext cx="8229600" cy="762000"/>
          </a:xfrm>
        </p:spPr>
        <p:txBody>
          <a:bodyPr/>
          <a:lstStyle/>
          <a:p>
            <a:r>
              <a:rPr lang="en-US" dirty="0" smtClean="0"/>
              <a:t>CIRA NPP INFRASTRUCTURE</a:t>
            </a:r>
            <a:endParaRPr lang="en-US" dirty="0"/>
          </a:p>
        </p:txBody>
      </p:sp>
      <p:sp>
        <p:nvSpPr>
          <p:cNvPr id="5" name="Content Placeholder 4"/>
          <p:cNvSpPr>
            <a:spLocks noGrp="1"/>
          </p:cNvSpPr>
          <p:nvPr>
            <p:ph idx="1"/>
          </p:nvPr>
        </p:nvSpPr>
        <p:spPr>
          <a:xfrm>
            <a:off x="457200" y="838200"/>
            <a:ext cx="8229600" cy="5791200"/>
          </a:xfrm>
          <a:ln>
            <a:solidFill>
              <a:schemeClr val="accent1"/>
            </a:solidFill>
          </a:ln>
        </p:spPr>
        <p:txBody>
          <a:bodyPr>
            <a:normAutofit fontScale="92500" lnSpcReduction="10000"/>
          </a:bodyPr>
          <a:lstStyle/>
          <a:p>
            <a:pPr>
              <a:buFont typeface="Wingdings" pitchFamily="2" charset="2"/>
              <a:buChar char="§"/>
            </a:pPr>
            <a:r>
              <a:rPr lang="en-US" sz="2000" dirty="0" smtClean="0"/>
              <a:t>DATA INGEST</a:t>
            </a:r>
          </a:p>
          <a:p>
            <a:pPr lvl="1">
              <a:buFont typeface="Arial" pitchFamily="34" charset="0"/>
              <a:buChar char="•"/>
            </a:pPr>
            <a:r>
              <a:rPr lang="en-US" sz="1800" b="1" dirty="0" smtClean="0"/>
              <a:t>2 SERVERS </a:t>
            </a:r>
            <a:r>
              <a:rPr lang="en-US" sz="1800" dirty="0" smtClean="0"/>
              <a:t>FOR AUTOMATED ‘REAL-TIME’ INGEST </a:t>
            </a:r>
          </a:p>
          <a:p>
            <a:pPr lvl="1">
              <a:buFont typeface="Arial" pitchFamily="34" charset="0"/>
              <a:buChar char="•"/>
            </a:pPr>
            <a:r>
              <a:rPr lang="en-US" sz="1800" dirty="0" smtClean="0"/>
              <a:t>SHARED/REDUNDANT PROCESSING</a:t>
            </a:r>
          </a:p>
          <a:p>
            <a:pPr lvl="2"/>
            <a:r>
              <a:rPr lang="en-US" sz="1600" dirty="0" smtClean="0"/>
              <a:t>PEATE = PRIMARY DATA SOURCE, GRAVITE=BACKUP + DATA NOT ON PEATE</a:t>
            </a:r>
          </a:p>
          <a:p>
            <a:pPr lvl="3"/>
            <a:r>
              <a:rPr lang="en-US" sz="1400" dirty="0" smtClean="0"/>
              <a:t>CONUS SECTORS</a:t>
            </a:r>
          </a:p>
          <a:p>
            <a:pPr lvl="3"/>
            <a:r>
              <a:rPr lang="en-US" sz="1400" dirty="0" smtClean="0"/>
              <a:t>FLOATING TROPICAL SECTORS</a:t>
            </a:r>
          </a:p>
          <a:p>
            <a:pPr lvl="3"/>
            <a:r>
              <a:rPr lang="en-US" sz="1400" dirty="0" smtClean="0"/>
              <a:t>NPP ORBIT PREDICTION RUNS EACH DAY TO DETERMINE INGEST GRANULES</a:t>
            </a:r>
          </a:p>
          <a:p>
            <a:pPr lvl="1">
              <a:buFont typeface="Arial" pitchFamily="34" charset="0"/>
              <a:buChar char="•"/>
            </a:pPr>
            <a:r>
              <a:rPr lang="en-US" sz="1600" dirty="0" smtClean="0"/>
              <a:t>~2400 files/~105 GB per day</a:t>
            </a:r>
          </a:p>
          <a:p>
            <a:pPr lvl="1">
              <a:buFont typeface="Arial" pitchFamily="34" charset="0"/>
              <a:buChar char="•"/>
            </a:pPr>
            <a:r>
              <a:rPr lang="en-US" sz="1600" dirty="0" smtClean="0"/>
              <a:t>REAL-TIME ROTATING </a:t>
            </a:r>
            <a:r>
              <a:rPr lang="en-US" sz="1600" b="1" dirty="0" smtClean="0"/>
              <a:t>ARCHIVE</a:t>
            </a:r>
            <a:r>
              <a:rPr lang="en-US" sz="1600" dirty="0" smtClean="0"/>
              <a:t> CAN HOLD 5-7 DAYS OF DATA</a:t>
            </a:r>
          </a:p>
          <a:p>
            <a:pPr lvl="1">
              <a:buFont typeface="Arial" pitchFamily="34" charset="0"/>
              <a:buChar char="•"/>
            </a:pPr>
            <a:r>
              <a:rPr lang="en-US" sz="1600" dirty="0" smtClean="0"/>
              <a:t>INGEST AND ARCHIVE SOFTWARE DEVELOPED IN-HOUSE (PERL)</a:t>
            </a:r>
          </a:p>
          <a:p>
            <a:pPr marL="457200" lvl="1" indent="0">
              <a:buNone/>
            </a:pPr>
            <a:endParaRPr lang="en-US" sz="1600" dirty="0" smtClean="0"/>
          </a:p>
          <a:p>
            <a:pPr>
              <a:buFont typeface="Wingdings" pitchFamily="2" charset="2"/>
              <a:buChar char="§"/>
            </a:pPr>
            <a:r>
              <a:rPr lang="en-US" sz="2000" dirty="0" smtClean="0"/>
              <a:t>DATA PROCESSING &amp; ANALYSIS</a:t>
            </a:r>
          </a:p>
          <a:p>
            <a:pPr lvl="1">
              <a:buFont typeface="Arial" pitchFamily="34" charset="0"/>
              <a:buChar char="•"/>
            </a:pPr>
            <a:r>
              <a:rPr lang="en-US" sz="1600" dirty="0" smtClean="0"/>
              <a:t>SOME PROCESSING DONE ON </a:t>
            </a:r>
            <a:r>
              <a:rPr lang="en-US" sz="1600" b="1" dirty="0" smtClean="0"/>
              <a:t>INGEST SERVERS</a:t>
            </a:r>
          </a:p>
          <a:p>
            <a:pPr lvl="1">
              <a:buFont typeface="Arial" pitchFamily="34" charset="0"/>
              <a:buChar char="•"/>
            </a:pPr>
            <a:r>
              <a:rPr lang="en-US" sz="1600" dirty="0" smtClean="0"/>
              <a:t>2 ADDITIONAL USER </a:t>
            </a:r>
            <a:r>
              <a:rPr lang="en-US" sz="1600" b="1" dirty="0" smtClean="0"/>
              <a:t>WORKSTATIONS</a:t>
            </a:r>
          </a:p>
          <a:p>
            <a:pPr lvl="2"/>
            <a:r>
              <a:rPr lang="en-US" sz="1600" dirty="0" smtClean="0"/>
              <a:t>Imagery EDR CAL/VAL</a:t>
            </a:r>
          </a:p>
          <a:p>
            <a:pPr lvl="2"/>
            <a:r>
              <a:rPr lang="en-US" sz="1600" dirty="0" smtClean="0"/>
              <a:t>Cloud CAL/VAL</a:t>
            </a:r>
          </a:p>
          <a:p>
            <a:pPr lvl="2"/>
            <a:r>
              <a:rPr lang="en-US" sz="1600" dirty="0" smtClean="0"/>
              <a:t>‘ON THE FLY’ PROCESSING ALSO DONE ON VARIOUS INDIVIDUAL WORKSTATIONS</a:t>
            </a:r>
          </a:p>
          <a:p>
            <a:pPr marL="914400" lvl="2" indent="0">
              <a:buNone/>
            </a:pPr>
            <a:endParaRPr lang="en-US" sz="1600" dirty="0" smtClean="0"/>
          </a:p>
          <a:p>
            <a:r>
              <a:rPr lang="en-US" sz="2000" dirty="0" smtClean="0"/>
              <a:t>STORAGE</a:t>
            </a:r>
          </a:p>
          <a:p>
            <a:pPr lvl="1">
              <a:buFont typeface="Arial" pitchFamily="34" charset="0"/>
              <a:buChar char="•"/>
            </a:pPr>
            <a:r>
              <a:rPr lang="en-US" sz="1600" dirty="0" smtClean="0"/>
              <a:t>2 14 TB </a:t>
            </a:r>
            <a:r>
              <a:rPr lang="en-US" sz="1600" b="1" dirty="0" smtClean="0"/>
              <a:t>NAS UNITS</a:t>
            </a:r>
          </a:p>
          <a:p>
            <a:pPr lvl="2"/>
            <a:r>
              <a:rPr lang="en-US" sz="1600" dirty="0" smtClean="0"/>
              <a:t>LONG TERM ARCHIVE OF SPECIAL ANALYSIS CASES + TC GRANULES</a:t>
            </a:r>
          </a:p>
          <a:p>
            <a:pPr lvl="1"/>
            <a:endParaRPr lang="en-US" sz="1600" dirty="0" smtClean="0"/>
          </a:p>
          <a:p>
            <a:pPr lvl="2"/>
            <a:endParaRPr lang="en-US" sz="1600" dirty="0" smtClean="0"/>
          </a:p>
          <a:p>
            <a:pPr lvl="1">
              <a:buFont typeface="Arial" pitchFamily="34" charset="0"/>
              <a:buChar char="•"/>
            </a:pPr>
            <a:endParaRPr lang="en-US" sz="1600" dirty="0" smtClean="0"/>
          </a:p>
          <a:p>
            <a:pPr lvl="1">
              <a:buFont typeface="Arial" pitchFamily="34" charset="0"/>
              <a:buChar char="•"/>
            </a:pPr>
            <a:endParaRPr lang="en-US" sz="1200" dirty="0" smtClean="0"/>
          </a:p>
          <a:p>
            <a:pPr lvl="1">
              <a:buFont typeface="Wingdings" pitchFamily="2" charset="2"/>
              <a:buChar char="§"/>
            </a:pPr>
            <a:endParaRPr lang="en-US" sz="1000" dirty="0" smtClean="0"/>
          </a:p>
        </p:txBody>
      </p:sp>
    </p:spTree>
    <p:extLst>
      <p:ext uri="{BB962C8B-B14F-4D97-AF65-F5344CB8AC3E}">
        <p14:creationId xmlns:p14="http://schemas.microsoft.com/office/powerpoint/2010/main" val="82634289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M10 – 1.61 </a:t>
            </a:r>
            <a:r>
              <a:rPr lang="en-US" dirty="0" smtClean="0">
                <a:sym typeface="Symbol"/>
              </a:rPr>
              <a:t>m</a:t>
            </a:r>
            <a:endParaRPr lang="en-US"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2363778"/>
            <a:ext cx="4096512" cy="22113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29200" y="2097867"/>
            <a:ext cx="3657600" cy="2743200"/>
          </a:xfrm>
          <a:prstGeom prst="rect">
            <a:avLst/>
          </a:prstGeom>
        </p:spPr>
      </p:pic>
      <p:sp>
        <p:nvSpPr>
          <p:cNvPr id="4" name="TextBox 3"/>
          <p:cNvSpPr txBox="1"/>
          <p:nvPr/>
        </p:nvSpPr>
        <p:spPr>
          <a:xfrm>
            <a:off x="838200" y="4841067"/>
            <a:ext cx="3657600" cy="923330"/>
          </a:xfrm>
          <a:prstGeom prst="rect">
            <a:avLst/>
          </a:prstGeom>
          <a:noFill/>
        </p:spPr>
        <p:txBody>
          <a:bodyPr wrap="square" rtlCol="0">
            <a:spAutoFit/>
          </a:bodyPr>
          <a:lstStyle/>
          <a:p>
            <a:r>
              <a:rPr lang="en-US" dirty="0" smtClean="0"/>
              <a:t>Moderate deviations—some striping visible in unenhanced image</a:t>
            </a:r>
          </a:p>
          <a:p>
            <a:endParaRPr lang="en-US" dirty="0"/>
          </a:p>
        </p:txBody>
      </p:sp>
    </p:spTree>
    <p:extLst>
      <p:ext uri="{BB962C8B-B14F-4D97-AF65-F5344CB8AC3E}">
        <p14:creationId xmlns:p14="http://schemas.microsoft.com/office/powerpoint/2010/main" val="414085871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15962"/>
          </a:xfrm>
        </p:spPr>
        <p:txBody>
          <a:bodyPr>
            <a:normAutofit fontScale="90000"/>
          </a:bodyPr>
          <a:lstStyle/>
          <a:p>
            <a:r>
              <a:rPr lang="en-US" dirty="0" smtClean="0"/>
              <a:t>Table of Normalized Deviations</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2337454555"/>
              </p:ext>
            </p:extLst>
          </p:nvPr>
        </p:nvGraphicFramePr>
        <p:xfrm>
          <a:off x="2590800" y="685791"/>
          <a:ext cx="3733800" cy="5888781"/>
        </p:xfrm>
        <a:graphic>
          <a:graphicData uri="http://schemas.openxmlformats.org/drawingml/2006/table">
            <a:tbl>
              <a:tblPr>
                <a:tableStyleId>{5C22544A-7EE6-4342-B048-85BDC9FD1C3A}</a:tableStyleId>
              </a:tblPr>
              <a:tblGrid>
                <a:gridCol w="1253304"/>
                <a:gridCol w="2480496"/>
              </a:tblGrid>
              <a:tr h="733260">
                <a:tc>
                  <a:txBody>
                    <a:bodyPr/>
                    <a:lstStyle/>
                    <a:p>
                      <a:pPr algn="ctr" fontAlgn="ctr"/>
                      <a:r>
                        <a:rPr lang="en-US" sz="1400" b="1" u="none" strike="noStrike" dirty="0">
                          <a:effectLst/>
                        </a:rPr>
                        <a:t>Band</a:t>
                      </a:r>
                      <a:endParaRPr lang="en-US" sz="1400" b="1" i="0" u="none" strike="noStrike" dirty="0">
                        <a:solidFill>
                          <a:srgbClr val="000000"/>
                        </a:solidFill>
                        <a:effectLst/>
                        <a:latin typeface="Arial"/>
                      </a:endParaRPr>
                    </a:p>
                  </a:txBody>
                  <a:tcPr marL="9525" marR="9525" marT="9525" marB="0" anchor="ctr"/>
                </a:tc>
                <a:tc>
                  <a:txBody>
                    <a:bodyPr/>
                    <a:lstStyle/>
                    <a:p>
                      <a:pPr algn="ctr" fontAlgn="ctr"/>
                      <a:r>
                        <a:rPr lang="en-US" sz="1400" b="1" u="none" strike="noStrike" dirty="0">
                          <a:effectLst/>
                        </a:rPr>
                        <a:t>Range (max - min) of normalized deviation</a:t>
                      </a:r>
                      <a:endParaRPr lang="en-US" sz="1400" b="1" i="0" u="none" strike="noStrike" dirty="0">
                        <a:solidFill>
                          <a:srgbClr val="000000"/>
                        </a:solidFill>
                        <a:effectLst/>
                        <a:latin typeface="Arial"/>
                      </a:endParaRPr>
                    </a:p>
                  </a:txBody>
                  <a:tcPr marL="9525" marR="9525" marT="9525" marB="0" anchor="ctr"/>
                </a:tc>
              </a:tr>
              <a:tr h="245085">
                <a:tc>
                  <a:txBody>
                    <a:bodyPr/>
                    <a:lstStyle/>
                    <a:p>
                      <a:pPr algn="ctr" fontAlgn="b"/>
                      <a:r>
                        <a:rPr lang="en-US" sz="1400" u="none" strike="noStrike" dirty="0">
                          <a:effectLst/>
                        </a:rPr>
                        <a:t>M06</a:t>
                      </a:r>
                      <a:endParaRPr lang="en-US" sz="1400" b="0" i="0" u="none" strike="noStrike" dirty="0">
                        <a:solidFill>
                          <a:srgbClr val="000000"/>
                        </a:solidFill>
                        <a:effectLst/>
                        <a:latin typeface="Arial"/>
                      </a:endParaRPr>
                    </a:p>
                  </a:txBody>
                  <a:tcPr marL="9525" marR="9525" marT="9525" marB="0" anchor="b"/>
                </a:tc>
                <a:tc>
                  <a:txBody>
                    <a:bodyPr/>
                    <a:lstStyle/>
                    <a:p>
                      <a:pPr algn="ctr" fontAlgn="b"/>
                      <a:r>
                        <a:rPr lang="en-US" sz="1400" u="none" strike="noStrike" dirty="0">
                          <a:effectLst/>
                        </a:rPr>
                        <a:t>133.58</a:t>
                      </a:r>
                      <a:endParaRPr lang="en-US" sz="1400" b="0" i="0" u="none" strike="noStrike" dirty="0">
                        <a:solidFill>
                          <a:srgbClr val="000000"/>
                        </a:solidFill>
                        <a:effectLst/>
                        <a:latin typeface="Arial"/>
                      </a:endParaRPr>
                    </a:p>
                  </a:txBody>
                  <a:tcPr marL="9525" marR="9525" marT="9525" marB="0" anchor="b"/>
                </a:tc>
              </a:tr>
              <a:tr h="245085">
                <a:tc>
                  <a:txBody>
                    <a:bodyPr/>
                    <a:lstStyle/>
                    <a:p>
                      <a:pPr algn="ctr" fontAlgn="b"/>
                      <a:r>
                        <a:rPr lang="en-US" sz="1400" u="none" strike="noStrike" dirty="0">
                          <a:effectLst/>
                        </a:rPr>
                        <a:t>M13</a:t>
                      </a:r>
                      <a:endParaRPr lang="en-US" sz="1400" b="0" i="0" u="none" strike="noStrike" dirty="0">
                        <a:solidFill>
                          <a:srgbClr val="000000"/>
                        </a:solidFill>
                        <a:effectLst/>
                        <a:latin typeface="Arial"/>
                      </a:endParaRPr>
                    </a:p>
                  </a:txBody>
                  <a:tcPr marL="9525" marR="9525" marT="9525" marB="0" anchor="b"/>
                </a:tc>
                <a:tc>
                  <a:txBody>
                    <a:bodyPr/>
                    <a:lstStyle/>
                    <a:p>
                      <a:pPr algn="ctr" fontAlgn="b"/>
                      <a:r>
                        <a:rPr lang="en-US" sz="1400" u="none" strike="noStrike" dirty="0">
                          <a:effectLst/>
                        </a:rPr>
                        <a:t>9.45</a:t>
                      </a:r>
                      <a:endParaRPr lang="en-US" sz="1400" b="0" i="0" u="none" strike="noStrike" dirty="0">
                        <a:solidFill>
                          <a:srgbClr val="000000"/>
                        </a:solidFill>
                        <a:effectLst/>
                        <a:latin typeface="Arial"/>
                      </a:endParaRPr>
                    </a:p>
                  </a:txBody>
                  <a:tcPr marL="9525" marR="9525" marT="9525" marB="0" anchor="b"/>
                </a:tc>
              </a:tr>
              <a:tr h="245085">
                <a:tc>
                  <a:txBody>
                    <a:bodyPr/>
                    <a:lstStyle/>
                    <a:p>
                      <a:pPr algn="ctr" fontAlgn="b"/>
                      <a:r>
                        <a:rPr lang="en-US" sz="1400" u="none" strike="noStrike" dirty="0">
                          <a:effectLst/>
                        </a:rPr>
                        <a:t>M10</a:t>
                      </a:r>
                      <a:endParaRPr lang="en-US" sz="1400" b="0" i="0" u="none" strike="noStrike" dirty="0">
                        <a:solidFill>
                          <a:srgbClr val="000000"/>
                        </a:solidFill>
                        <a:effectLst/>
                        <a:latin typeface="Arial"/>
                      </a:endParaRPr>
                    </a:p>
                  </a:txBody>
                  <a:tcPr marL="9525" marR="9525" marT="9525" marB="0" anchor="b"/>
                </a:tc>
                <a:tc>
                  <a:txBody>
                    <a:bodyPr/>
                    <a:lstStyle/>
                    <a:p>
                      <a:pPr algn="ctr" fontAlgn="b"/>
                      <a:r>
                        <a:rPr lang="en-US" sz="1400" u="none" strike="noStrike" dirty="0">
                          <a:effectLst/>
                        </a:rPr>
                        <a:t>8.32</a:t>
                      </a:r>
                      <a:endParaRPr lang="en-US" sz="1400" b="0" i="0" u="none" strike="noStrike" dirty="0">
                        <a:solidFill>
                          <a:srgbClr val="000000"/>
                        </a:solidFill>
                        <a:effectLst/>
                        <a:latin typeface="Arial"/>
                      </a:endParaRPr>
                    </a:p>
                  </a:txBody>
                  <a:tcPr marL="9525" marR="9525" marT="9525" marB="0" anchor="b"/>
                </a:tc>
              </a:tr>
              <a:tr h="245085">
                <a:tc>
                  <a:txBody>
                    <a:bodyPr/>
                    <a:lstStyle/>
                    <a:p>
                      <a:pPr algn="ctr" fontAlgn="b"/>
                      <a:r>
                        <a:rPr lang="en-US" sz="1400" u="none" strike="noStrike" dirty="0">
                          <a:effectLst/>
                        </a:rPr>
                        <a:t>M03</a:t>
                      </a:r>
                      <a:endParaRPr lang="en-US" sz="1400" b="0" i="0" u="none" strike="noStrike" dirty="0">
                        <a:solidFill>
                          <a:srgbClr val="000000"/>
                        </a:solidFill>
                        <a:effectLst/>
                        <a:latin typeface="Arial"/>
                      </a:endParaRPr>
                    </a:p>
                  </a:txBody>
                  <a:tcPr marL="9525" marR="9525" marT="9525" marB="0" anchor="b"/>
                </a:tc>
                <a:tc>
                  <a:txBody>
                    <a:bodyPr/>
                    <a:lstStyle/>
                    <a:p>
                      <a:pPr algn="ctr" fontAlgn="b"/>
                      <a:r>
                        <a:rPr lang="en-US" sz="1400" u="none" strike="noStrike" dirty="0">
                          <a:effectLst/>
                        </a:rPr>
                        <a:t>4.52</a:t>
                      </a:r>
                      <a:endParaRPr lang="en-US" sz="1400" b="0" i="0" u="none" strike="noStrike" dirty="0">
                        <a:solidFill>
                          <a:srgbClr val="000000"/>
                        </a:solidFill>
                        <a:effectLst/>
                        <a:latin typeface="Arial"/>
                      </a:endParaRPr>
                    </a:p>
                  </a:txBody>
                  <a:tcPr marL="9525" marR="9525" marT="9525" marB="0" anchor="b"/>
                </a:tc>
              </a:tr>
              <a:tr h="245085">
                <a:tc>
                  <a:txBody>
                    <a:bodyPr/>
                    <a:lstStyle/>
                    <a:p>
                      <a:pPr algn="ctr" fontAlgn="b"/>
                      <a:r>
                        <a:rPr lang="en-US" sz="1400" u="none" strike="noStrike" dirty="0">
                          <a:effectLst/>
                        </a:rPr>
                        <a:t>M07</a:t>
                      </a:r>
                      <a:endParaRPr lang="en-US" sz="1400" b="0" i="0" u="none" strike="noStrike" dirty="0">
                        <a:solidFill>
                          <a:srgbClr val="000000"/>
                        </a:solidFill>
                        <a:effectLst/>
                        <a:latin typeface="Arial"/>
                      </a:endParaRPr>
                    </a:p>
                  </a:txBody>
                  <a:tcPr marL="9525" marR="9525" marT="9525" marB="0" anchor="b"/>
                </a:tc>
                <a:tc>
                  <a:txBody>
                    <a:bodyPr/>
                    <a:lstStyle/>
                    <a:p>
                      <a:pPr algn="ctr" fontAlgn="b"/>
                      <a:r>
                        <a:rPr lang="en-US" sz="1400" u="none" strike="noStrike" dirty="0">
                          <a:effectLst/>
                        </a:rPr>
                        <a:t>3.76</a:t>
                      </a:r>
                      <a:endParaRPr lang="en-US" sz="1400" b="0" i="0" u="none" strike="noStrike" dirty="0">
                        <a:solidFill>
                          <a:srgbClr val="000000"/>
                        </a:solidFill>
                        <a:effectLst/>
                        <a:latin typeface="Arial"/>
                      </a:endParaRPr>
                    </a:p>
                  </a:txBody>
                  <a:tcPr marL="9525" marR="9525" marT="9525" marB="0" anchor="b"/>
                </a:tc>
              </a:tr>
              <a:tr h="245085">
                <a:tc>
                  <a:txBody>
                    <a:bodyPr/>
                    <a:lstStyle/>
                    <a:p>
                      <a:pPr algn="ctr" fontAlgn="b"/>
                      <a:r>
                        <a:rPr lang="en-US" sz="1400" u="none" strike="noStrike" dirty="0">
                          <a:effectLst/>
                        </a:rPr>
                        <a:t>M01</a:t>
                      </a:r>
                      <a:endParaRPr lang="en-US" sz="1400" b="0" i="0" u="none" strike="noStrike" dirty="0">
                        <a:solidFill>
                          <a:srgbClr val="000000"/>
                        </a:solidFill>
                        <a:effectLst/>
                        <a:latin typeface="Arial"/>
                      </a:endParaRPr>
                    </a:p>
                  </a:txBody>
                  <a:tcPr marL="9525" marR="9525" marT="9525" marB="0" anchor="b"/>
                </a:tc>
                <a:tc>
                  <a:txBody>
                    <a:bodyPr/>
                    <a:lstStyle/>
                    <a:p>
                      <a:pPr algn="ctr" fontAlgn="b"/>
                      <a:r>
                        <a:rPr lang="en-US" sz="1400" u="none" strike="noStrike" dirty="0">
                          <a:effectLst/>
                        </a:rPr>
                        <a:t>3.52</a:t>
                      </a:r>
                      <a:endParaRPr lang="en-US" sz="1400" b="0" i="0" u="none" strike="noStrike" dirty="0">
                        <a:solidFill>
                          <a:srgbClr val="000000"/>
                        </a:solidFill>
                        <a:effectLst/>
                        <a:latin typeface="Arial"/>
                      </a:endParaRPr>
                    </a:p>
                  </a:txBody>
                  <a:tcPr marL="9525" marR="9525" marT="9525" marB="0" anchor="b"/>
                </a:tc>
              </a:tr>
              <a:tr h="245085">
                <a:tc>
                  <a:txBody>
                    <a:bodyPr/>
                    <a:lstStyle/>
                    <a:p>
                      <a:pPr algn="ctr" fontAlgn="b"/>
                      <a:r>
                        <a:rPr lang="en-US" sz="1400" u="none" strike="noStrike" dirty="0">
                          <a:effectLst/>
                        </a:rPr>
                        <a:t>M02</a:t>
                      </a:r>
                      <a:endParaRPr lang="en-US" sz="1400" b="0" i="0" u="none" strike="noStrike" dirty="0">
                        <a:solidFill>
                          <a:srgbClr val="000000"/>
                        </a:solidFill>
                        <a:effectLst/>
                        <a:latin typeface="Arial"/>
                      </a:endParaRPr>
                    </a:p>
                  </a:txBody>
                  <a:tcPr marL="9525" marR="9525" marT="9525" marB="0" anchor="b"/>
                </a:tc>
                <a:tc>
                  <a:txBody>
                    <a:bodyPr/>
                    <a:lstStyle/>
                    <a:p>
                      <a:pPr algn="ctr" fontAlgn="b"/>
                      <a:r>
                        <a:rPr lang="en-US" sz="1400" u="none" strike="noStrike" dirty="0">
                          <a:effectLst/>
                        </a:rPr>
                        <a:t>3.29</a:t>
                      </a:r>
                      <a:endParaRPr lang="en-US" sz="1400" b="0" i="0" u="none" strike="noStrike" dirty="0">
                        <a:solidFill>
                          <a:srgbClr val="000000"/>
                        </a:solidFill>
                        <a:effectLst/>
                        <a:latin typeface="Arial"/>
                      </a:endParaRPr>
                    </a:p>
                  </a:txBody>
                  <a:tcPr marL="9525" marR="9525" marT="9525" marB="0" anchor="b"/>
                </a:tc>
              </a:tr>
              <a:tr h="245085">
                <a:tc>
                  <a:txBody>
                    <a:bodyPr/>
                    <a:lstStyle/>
                    <a:p>
                      <a:pPr algn="ctr" fontAlgn="b"/>
                      <a:r>
                        <a:rPr lang="en-US" sz="1400" u="none" strike="noStrike" dirty="0">
                          <a:effectLst/>
                        </a:rPr>
                        <a:t>M08</a:t>
                      </a:r>
                      <a:endParaRPr lang="en-US" sz="1400" b="0" i="0" u="none" strike="noStrike" dirty="0">
                        <a:solidFill>
                          <a:srgbClr val="000000"/>
                        </a:solidFill>
                        <a:effectLst/>
                        <a:latin typeface="Arial"/>
                      </a:endParaRPr>
                    </a:p>
                  </a:txBody>
                  <a:tcPr marL="9525" marR="9525" marT="9525" marB="0" anchor="b"/>
                </a:tc>
                <a:tc>
                  <a:txBody>
                    <a:bodyPr/>
                    <a:lstStyle/>
                    <a:p>
                      <a:pPr algn="ctr" fontAlgn="b"/>
                      <a:r>
                        <a:rPr lang="en-US" sz="1400" u="none" strike="noStrike" dirty="0">
                          <a:effectLst/>
                        </a:rPr>
                        <a:t>3.25</a:t>
                      </a:r>
                      <a:endParaRPr lang="en-US" sz="1400" b="0" i="0" u="none" strike="noStrike" dirty="0">
                        <a:solidFill>
                          <a:srgbClr val="000000"/>
                        </a:solidFill>
                        <a:effectLst/>
                        <a:latin typeface="Arial"/>
                      </a:endParaRPr>
                    </a:p>
                  </a:txBody>
                  <a:tcPr marL="9525" marR="9525" marT="9525" marB="0" anchor="b"/>
                </a:tc>
              </a:tr>
              <a:tr h="245085">
                <a:tc>
                  <a:txBody>
                    <a:bodyPr/>
                    <a:lstStyle/>
                    <a:p>
                      <a:pPr algn="ctr" fontAlgn="b"/>
                      <a:r>
                        <a:rPr lang="en-US" sz="1400" u="none" strike="noStrike" dirty="0">
                          <a:effectLst/>
                        </a:rPr>
                        <a:t>M04</a:t>
                      </a:r>
                      <a:endParaRPr lang="en-US" sz="1400" b="0" i="0" u="none" strike="noStrike" dirty="0">
                        <a:solidFill>
                          <a:srgbClr val="000000"/>
                        </a:solidFill>
                        <a:effectLst/>
                        <a:latin typeface="Arial"/>
                      </a:endParaRPr>
                    </a:p>
                  </a:txBody>
                  <a:tcPr marL="9525" marR="9525" marT="9525" marB="0" anchor="b"/>
                </a:tc>
                <a:tc>
                  <a:txBody>
                    <a:bodyPr/>
                    <a:lstStyle/>
                    <a:p>
                      <a:pPr algn="ctr" fontAlgn="b"/>
                      <a:r>
                        <a:rPr lang="en-US" sz="1400" u="none" strike="noStrike" dirty="0">
                          <a:effectLst/>
                        </a:rPr>
                        <a:t>2.98</a:t>
                      </a:r>
                      <a:endParaRPr lang="en-US" sz="1400" b="0" i="0" u="none" strike="noStrike" dirty="0">
                        <a:solidFill>
                          <a:srgbClr val="000000"/>
                        </a:solidFill>
                        <a:effectLst/>
                        <a:latin typeface="Arial"/>
                      </a:endParaRPr>
                    </a:p>
                  </a:txBody>
                  <a:tcPr marL="9525" marR="9525" marT="9525" marB="0" anchor="b"/>
                </a:tc>
              </a:tr>
              <a:tr h="245085">
                <a:tc>
                  <a:txBody>
                    <a:bodyPr/>
                    <a:lstStyle/>
                    <a:p>
                      <a:pPr algn="ctr" fontAlgn="b"/>
                      <a:r>
                        <a:rPr lang="en-US" sz="1400" u="none" strike="noStrike" dirty="0">
                          <a:effectLst/>
                        </a:rPr>
                        <a:t>M05</a:t>
                      </a:r>
                      <a:endParaRPr lang="en-US" sz="1400" b="0" i="0" u="none" strike="noStrike" dirty="0">
                        <a:solidFill>
                          <a:srgbClr val="000000"/>
                        </a:solidFill>
                        <a:effectLst/>
                        <a:latin typeface="Arial"/>
                      </a:endParaRPr>
                    </a:p>
                  </a:txBody>
                  <a:tcPr marL="9525" marR="9525" marT="9525" marB="0" anchor="b"/>
                </a:tc>
                <a:tc>
                  <a:txBody>
                    <a:bodyPr/>
                    <a:lstStyle/>
                    <a:p>
                      <a:pPr algn="ctr" fontAlgn="b"/>
                      <a:r>
                        <a:rPr lang="en-US" sz="1400" u="none" strike="noStrike" dirty="0">
                          <a:effectLst/>
                        </a:rPr>
                        <a:t>2.86</a:t>
                      </a:r>
                      <a:endParaRPr lang="en-US" sz="1400" b="0" i="0" u="none" strike="noStrike" dirty="0">
                        <a:solidFill>
                          <a:srgbClr val="000000"/>
                        </a:solidFill>
                        <a:effectLst/>
                        <a:latin typeface="Arial"/>
                      </a:endParaRPr>
                    </a:p>
                  </a:txBody>
                  <a:tcPr marL="9525" marR="9525" marT="9525" marB="0" anchor="b"/>
                </a:tc>
              </a:tr>
              <a:tr h="245085">
                <a:tc>
                  <a:txBody>
                    <a:bodyPr/>
                    <a:lstStyle/>
                    <a:p>
                      <a:pPr algn="ctr" fontAlgn="b"/>
                      <a:r>
                        <a:rPr lang="en-US" sz="1400" u="none" strike="noStrike" dirty="0">
                          <a:effectLst/>
                        </a:rPr>
                        <a:t>M12</a:t>
                      </a:r>
                      <a:endParaRPr lang="en-US" sz="1400" b="0" i="0" u="none" strike="noStrike" dirty="0">
                        <a:solidFill>
                          <a:srgbClr val="000000"/>
                        </a:solidFill>
                        <a:effectLst/>
                        <a:latin typeface="Arial"/>
                      </a:endParaRPr>
                    </a:p>
                  </a:txBody>
                  <a:tcPr marL="9525" marR="9525" marT="9525" marB="0" anchor="b"/>
                </a:tc>
                <a:tc>
                  <a:txBody>
                    <a:bodyPr/>
                    <a:lstStyle/>
                    <a:p>
                      <a:pPr algn="ctr" fontAlgn="b"/>
                      <a:r>
                        <a:rPr lang="en-US" sz="1400" u="none" strike="noStrike" dirty="0">
                          <a:effectLst/>
                        </a:rPr>
                        <a:t>2.67</a:t>
                      </a:r>
                      <a:endParaRPr lang="en-US" sz="1400" b="0" i="0" u="none" strike="noStrike" dirty="0">
                        <a:solidFill>
                          <a:srgbClr val="000000"/>
                        </a:solidFill>
                        <a:effectLst/>
                        <a:latin typeface="Arial"/>
                      </a:endParaRPr>
                    </a:p>
                  </a:txBody>
                  <a:tcPr marL="9525" marR="9525" marT="9525" marB="0" anchor="b"/>
                </a:tc>
              </a:tr>
              <a:tr h="245085">
                <a:tc>
                  <a:txBody>
                    <a:bodyPr/>
                    <a:lstStyle/>
                    <a:p>
                      <a:pPr algn="ctr" fontAlgn="b"/>
                      <a:r>
                        <a:rPr lang="en-US" sz="1400" u="none" strike="noStrike" dirty="0">
                          <a:effectLst/>
                        </a:rPr>
                        <a:t>I03</a:t>
                      </a:r>
                      <a:endParaRPr lang="en-US" sz="1400" b="0" i="0" u="none" strike="noStrike" dirty="0">
                        <a:solidFill>
                          <a:srgbClr val="000000"/>
                        </a:solidFill>
                        <a:effectLst/>
                        <a:latin typeface="Arial"/>
                      </a:endParaRPr>
                    </a:p>
                  </a:txBody>
                  <a:tcPr marL="9525" marR="9525" marT="9525" marB="0" anchor="b"/>
                </a:tc>
                <a:tc>
                  <a:txBody>
                    <a:bodyPr/>
                    <a:lstStyle/>
                    <a:p>
                      <a:pPr algn="ctr" fontAlgn="b"/>
                      <a:r>
                        <a:rPr lang="en-US" sz="1400" u="none" strike="noStrike" dirty="0">
                          <a:effectLst/>
                        </a:rPr>
                        <a:t>2.56</a:t>
                      </a:r>
                      <a:endParaRPr lang="en-US" sz="1400" b="0" i="0" u="none" strike="noStrike" dirty="0">
                        <a:solidFill>
                          <a:srgbClr val="000000"/>
                        </a:solidFill>
                        <a:effectLst/>
                        <a:latin typeface="Arial"/>
                      </a:endParaRPr>
                    </a:p>
                  </a:txBody>
                  <a:tcPr marL="9525" marR="9525" marT="9525" marB="0" anchor="b"/>
                </a:tc>
              </a:tr>
              <a:tr h="245085">
                <a:tc>
                  <a:txBody>
                    <a:bodyPr/>
                    <a:lstStyle/>
                    <a:p>
                      <a:pPr algn="ctr" fontAlgn="b"/>
                      <a:r>
                        <a:rPr lang="en-US" sz="1400" u="none" strike="noStrike" dirty="0">
                          <a:effectLst/>
                        </a:rPr>
                        <a:t>I01</a:t>
                      </a:r>
                      <a:endParaRPr lang="en-US" sz="1400" b="0" i="0" u="none" strike="noStrike" dirty="0">
                        <a:solidFill>
                          <a:srgbClr val="000000"/>
                        </a:solidFill>
                        <a:effectLst/>
                        <a:latin typeface="Arial"/>
                      </a:endParaRPr>
                    </a:p>
                  </a:txBody>
                  <a:tcPr marL="9525" marR="9525" marT="9525" marB="0" anchor="b"/>
                </a:tc>
                <a:tc>
                  <a:txBody>
                    <a:bodyPr/>
                    <a:lstStyle/>
                    <a:p>
                      <a:pPr algn="ctr" fontAlgn="b"/>
                      <a:r>
                        <a:rPr lang="en-US" sz="1400" u="none" strike="noStrike" dirty="0">
                          <a:effectLst/>
                        </a:rPr>
                        <a:t>1.61</a:t>
                      </a:r>
                      <a:endParaRPr lang="en-US" sz="1400" b="0" i="0" u="none" strike="noStrike" dirty="0">
                        <a:solidFill>
                          <a:srgbClr val="000000"/>
                        </a:solidFill>
                        <a:effectLst/>
                        <a:latin typeface="Arial"/>
                      </a:endParaRPr>
                    </a:p>
                  </a:txBody>
                  <a:tcPr marL="9525" marR="9525" marT="9525" marB="0" anchor="b"/>
                </a:tc>
              </a:tr>
              <a:tr h="245085">
                <a:tc>
                  <a:txBody>
                    <a:bodyPr/>
                    <a:lstStyle/>
                    <a:p>
                      <a:pPr algn="ctr" fontAlgn="b"/>
                      <a:r>
                        <a:rPr lang="en-US" sz="1400" u="none" strike="noStrike" dirty="0">
                          <a:effectLst/>
                        </a:rPr>
                        <a:t>I02</a:t>
                      </a:r>
                      <a:endParaRPr lang="en-US" sz="1400" b="0" i="0" u="none" strike="noStrike" dirty="0">
                        <a:solidFill>
                          <a:srgbClr val="000000"/>
                        </a:solidFill>
                        <a:effectLst/>
                        <a:latin typeface="Arial"/>
                      </a:endParaRPr>
                    </a:p>
                  </a:txBody>
                  <a:tcPr marL="9525" marR="9525" marT="9525" marB="0" anchor="b"/>
                </a:tc>
                <a:tc>
                  <a:txBody>
                    <a:bodyPr/>
                    <a:lstStyle/>
                    <a:p>
                      <a:pPr algn="ctr" fontAlgn="b"/>
                      <a:r>
                        <a:rPr lang="en-US" sz="1400" u="none" strike="noStrike" dirty="0">
                          <a:effectLst/>
                        </a:rPr>
                        <a:t>1.60</a:t>
                      </a:r>
                      <a:endParaRPr lang="en-US" sz="1400" b="0" i="0" u="none" strike="noStrike" dirty="0">
                        <a:solidFill>
                          <a:srgbClr val="000000"/>
                        </a:solidFill>
                        <a:effectLst/>
                        <a:latin typeface="Arial"/>
                      </a:endParaRPr>
                    </a:p>
                  </a:txBody>
                  <a:tcPr marL="9525" marR="9525" marT="9525" marB="0" anchor="b"/>
                </a:tc>
              </a:tr>
              <a:tr h="245085">
                <a:tc>
                  <a:txBody>
                    <a:bodyPr/>
                    <a:lstStyle/>
                    <a:p>
                      <a:pPr algn="ctr" fontAlgn="b"/>
                      <a:r>
                        <a:rPr lang="en-US" sz="1400" u="none" strike="noStrike" dirty="0">
                          <a:effectLst/>
                        </a:rPr>
                        <a:t>M15</a:t>
                      </a:r>
                      <a:endParaRPr lang="en-US" sz="1400" b="0" i="0" u="none" strike="noStrike" dirty="0">
                        <a:solidFill>
                          <a:srgbClr val="000000"/>
                        </a:solidFill>
                        <a:effectLst/>
                        <a:latin typeface="Arial"/>
                      </a:endParaRPr>
                    </a:p>
                  </a:txBody>
                  <a:tcPr marL="9525" marR="9525" marT="9525" marB="0" anchor="b"/>
                </a:tc>
                <a:tc>
                  <a:txBody>
                    <a:bodyPr/>
                    <a:lstStyle/>
                    <a:p>
                      <a:pPr algn="ctr" fontAlgn="b"/>
                      <a:r>
                        <a:rPr lang="en-US" sz="1400" u="none" strike="noStrike" dirty="0">
                          <a:effectLst/>
                        </a:rPr>
                        <a:t>1.58</a:t>
                      </a:r>
                      <a:endParaRPr lang="en-US" sz="1400" b="0" i="0" u="none" strike="noStrike" dirty="0">
                        <a:solidFill>
                          <a:srgbClr val="000000"/>
                        </a:solidFill>
                        <a:effectLst/>
                        <a:latin typeface="Arial"/>
                      </a:endParaRPr>
                    </a:p>
                  </a:txBody>
                  <a:tcPr marL="9525" marR="9525" marT="9525" marB="0" anchor="b"/>
                </a:tc>
              </a:tr>
              <a:tr h="245085">
                <a:tc>
                  <a:txBody>
                    <a:bodyPr/>
                    <a:lstStyle/>
                    <a:p>
                      <a:pPr algn="ctr" fontAlgn="b"/>
                      <a:r>
                        <a:rPr lang="en-US" sz="1400" u="none" strike="noStrike" dirty="0">
                          <a:effectLst/>
                        </a:rPr>
                        <a:t>M16</a:t>
                      </a:r>
                      <a:endParaRPr lang="en-US" sz="1400" b="0" i="0" u="none" strike="noStrike" dirty="0">
                        <a:solidFill>
                          <a:srgbClr val="000000"/>
                        </a:solidFill>
                        <a:effectLst/>
                        <a:latin typeface="Arial"/>
                      </a:endParaRPr>
                    </a:p>
                  </a:txBody>
                  <a:tcPr marL="9525" marR="9525" marT="9525" marB="0" anchor="b"/>
                </a:tc>
                <a:tc>
                  <a:txBody>
                    <a:bodyPr/>
                    <a:lstStyle/>
                    <a:p>
                      <a:pPr algn="ctr" fontAlgn="b"/>
                      <a:r>
                        <a:rPr lang="en-US" sz="1400" u="none" strike="noStrike" dirty="0">
                          <a:effectLst/>
                        </a:rPr>
                        <a:t>1.47</a:t>
                      </a:r>
                      <a:endParaRPr lang="en-US" sz="1400" b="0" i="0" u="none" strike="noStrike" dirty="0">
                        <a:solidFill>
                          <a:srgbClr val="000000"/>
                        </a:solidFill>
                        <a:effectLst/>
                        <a:latin typeface="Arial"/>
                      </a:endParaRPr>
                    </a:p>
                  </a:txBody>
                  <a:tcPr marL="9525" marR="9525" marT="9525" marB="0" anchor="b"/>
                </a:tc>
              </a:tr>
              <a:tr h="245085">
                <a:tc>
                  <a:txBody>
                    <a:bodyPr/>
                    <a:lstStyle/>
                    <a:p>
                      <a:pPr algn="ctr" fontAlgn="b"/>
                      <a:r>
                        <a:rPr lang="en-US" sz="1400" u="none" strike="noStrike" dirty="0">
                          <a:effectLst/>
                        </a:rPr>
                        <a:t>I04</a:t>
                      </a:r>
                      <a:endParaRPr lang="en-US" sz="1400" b="0" i="0" u="none" strike="noStrike" dirty="0">
                        <a:solidFill>
                          <a:srgbClr val="000000"/>
                        </a:solidFill>
                        <a:effectLst/>
                        <a:latin typeface="Arial"/>
                      </a:endParaRPr>
                    </a:p>
                  </a:txBody>
                  <a:tcPr marL="9525" marR="9525" marT="9525" marB="0" anchor="b"/>
                </a:tc>
                <a:tc>
                  <a:txBody>
                    <a:bodyPr/>
                    <a:lstStyle/>
                    <a:p>
                      <a:pPr algn="ctr" fontAlgn="b"/>
                      <a:r>
                        <a:rPr lang="en-US" sz="1400" u="none" strike="noStrike" dirty="0">
                          <a:effectLst/>
                        </a:rPr>
                        <a:t>1.15</a:t>
                      </a:r>
                      <a:endParaRPr lang="en-US" sz="1400" b="0" i="0" u="none" strike="noStrike" dirty="0">
                        <a:solidFill>
                          <a:srgbClr val="000000"/>
                        </a:solidFill>
                        <a:effectLst/>
                        <a:latin typeface="Arial"/>
                      </a:endParaRPr>
                    </a:p>
                  </a:txBody>
                  <a:tcPr marL="9525" marR="9525" marT="9525" marB="0" anchor="b"/>
                </a:tc>
              </a:tr>
              <a:tr h="245085">
                <a:tc>
                  <a:txBody>
                    <a:bodyPr/>
                    <a:lstStyle/>
                    <a:p>
                      <a:pPr algn="ctr" fontAlgn="b"/>
                      <a:r>
                        <a:rPr lang="en-US" sz="1400" u="none" strike="noStrike" dirty="0">
                          <a:effectLst/>
                        </a:rPr>
                        <a:t>M14</a:t>
                      </a:r>
                      <a:endParaRPr lang="en-US" sz="1400" b="0" i="0" u="none" strike="noStrike" dirty="0">
                        <a:solidFill>
                          <a:srgbClr val="000000"/>
                        </a:solidFill>
                        <a:effectLst/>
                        <a:latin typeface="Arial"/>
                      </a:endParaRPr>
                    </a:p>
                  </a:txBody>
                  <a:tcPr marL="9525" marR="9525" marT="9525" marB="0" anchor="b"/>
                </a:tc>
                <a:tc>
                  <a:txBody>
                    <a:bodyPr/>
                    <a:lstStyle/>
                    <a:p>
                      <a:pPr algn="ctr" fontAlgn="b"/>
                      <a:r>
                        <a:rPr lang="en-US" sz="1400" u="none" strike="noStrike" dirty="0">
                          <a:effectLst/>
                        </a:rPr>
                        <a:t>0.86</a:t>
                      </a:r>
                      <a:endParaRPr lang="en-US" sz="1400" b="0" i="0" u="none" strike="noStrike" dirty="0">
                        <a:solidFill>
                          <a:srgbClr val="000000"/>
                        </a:solidFill>
                        <a:effectLst/>
                        <a:latin typeface="Arial"/>
                      </a:endParaRPr>
                    </a:p>
                  </a:txBody>
                  <a:tcPr marL="9525" marR="9525" marT="9525" marB="0" anchor="b"/>
                </a:tc>
              </a:tr>
              <a:tr h="245085">
                <a:tc>
                  <a:txBody>
                    <a:bodyPr/>
                    <a:lstStyle/>
                    <a:p>
                      <a:pPr algn="ctr" fontAlgn="b"/>
                      <a:r>
                        <a:rPr lang="en-US" sz="1400" u="none" strike="noStrike" dirty="0">
                          <a:effectLst/>
                        </a:rPr>
                        <a:t>M11</a:t>
                      </a:r>
                      <a:endParaRPr lang="en-US" sz="1400" b="0" i="0" u="none" strike="noStrike" dirty="0">
                        <a:solidFill>
                          <a:srgbClr val="000000"/>
                        </a:solidFill>
                        <a:effectLst/>
                        <a:latin typeface="Arial"/>
                      </a:endParaRPr>
                    </a:p>
                  </a:txBody>
                  <a:tcPr marL="9525" marR="9525" marT="9525" marB="0" anchor="b"/>
                </a:tc>
                <a:tc>
                  <a:txBody>
                    <a:bodyPr/>
                    <a:lstStyle/>
                    <a:p>
                      <a:pPr algn="ctr" fontAlgn="b"/>
                      <a:r>
                        <a:rPr lang="en-US" sz="1400" u="none" strike="noStrike" dirty="0">
                          <a:effectLst/>
                        </a:rPr>
                        <a:t>0.76</a:t>
                      </a:r>
                      <a:endParaRPr lang="en-US" sz="1400" b="0" i="0" u="none" strike="noStrike" dirty="0">
                        <a:solidFill>
                          <a:srgbClr val="000000"/>
                        </a:solidFill>
                        <a:effectLst/>
                        <a:latin typeface="Arial"/>
                      </a:endParaRPr>
                    </a:p>
                  </a:txBody>
                  <a:tcPr marL="9525" marR="9525" marT="9525" marB="0" anchor="b"/>
                </a:tc>
              </a:tr>
              <a:tr h="245085">
                <a:tc>
                  <a:txBody>
                    <a:bodyPr/>
                    <a:lstStyle/>
                    <a:p>
                      <a:pPr algn="ctr" fontAlgn="b"/>
                      <a:r>
                        <a:rPr lang="en-US" sz="1400" u="none" strike="noStrike" dirty="0">
                          <a:effectLst/>
                        </a:rPr>
                        <a:t>I05</a:t>
                      </a:r>
                      <a:endParaRPr lang="en-US" sz="1400" b="0" i="0" u="none" strike="noStrike" dirty="0">
                        <a:solidFill>
                          <a:srgbClr val="000000"/>
                        </a:solidFill>
                        <a:effectLst/>
                        <a:latin typeface="Arial"/>
                      </a:endParaRPr>
                    </a:p>
                  </a:txBody>
                  <a:tcPr marL="9525" marR="9525" marT="9525" marB="0" anchor="b"/>
                </a:tc>
                <a:tc>
                  <a:txBody>
                    <a:bodyPr/>
                    <a:lstStyle/>
                    <a:p>
                      <a:pPr algn="ctr" fontAlgn="b"/>
                      <a:r>
                        <a:rPr lang="en-US" sz="1400" u="none" strike="noStrike" dirty="0">
                          <a:effectLst/>
                        </a:rPr>
                        <a:t>0.66</a:t>
                      </a:r>
                      <a:endParaRPr lang="en-US" sz="1400" b="0" i="0" u="none" strike="noStrike" dirty="0">
                        <a:solidFill>
                          <a:srgbClr val="000000"/>
                        </a:solidFill>
                        <a:effectLst/>
                        <a:latin typeface="Arial"/>
                      </a:endParaRPr>
                    </a:p>
                  </a:txBody>
                  <a:tcPr marL="9525" marR="9525" marT="9525" marB="0" anchor="b"/>
                </a:tc>
              </a:tr>
              <a:tr h="253821">
                <a:tc>
                  <a:txBody>
                    <a:bodyPr/>
                    <a:lstStyle/>
                    <a:p>
                      <a:pPr algn="ctr" fontAlgn="b"/>
                      <a:r>
                        <a:rPr lang="en-US" sz="1400" u="none" strike="noStrike" dirty="0">
                          <a:effectLst/>
                        </a:rPr>
                        <a:t>M09</a:t>
                      </a:r>
                      <a:endParaRPr lang="en-US" sz="1400" b="0" i="0" u="none" strike="noStrike" dirty="0">
                        <a:solidFill>
                          <a:srgbClr val="000000"/>
                        </a:solidFill>
                        <a:effectLst/>
                        <a:latin typeface="Arial"/>
                      </a:endParaRPr>
                    </a:p>
                  </a:txBody>
                  <a:tcPr marL="9525" marR="9525" marT="9525" marB="0" anchor="b"/>
                </a:tc>
                <a:tc>
                  <a:txBody>
                    <a:bodyPr/>
                    <a:lstStyle/>
                    <a:p>
                      <a:pPr algn="ctr" fontAlgn="b"/>
                      <a:r>
                        <a:rPr lang="en-US" sz="1400" u="none" strike="noStrike" dirty="0">
                          <a:effectLst/>
                        </a:rPr>
                        <a:t>0.66</a:t>
                      </a:r>
                      <a:endParaRPr lang="en-US" sz="1400" b="0" i="0" u="none" strike="noStrike" dirty="0">
                        <a:solidFill>
                          <a:srgbClr val="000000"/>
                        </a:solidFill>
                        <a:effectLst/>
                        <a:latin typeface="Arial"/>
                      </a:endParaRPr>
                    </a:p>
                  </a:txBody>
                  <a:tcPr marL="9525" marR="9525" marT="9525" marB="0" anchor="b"/>
                </a:tc>
              </a:tr>
            </a:tbl>
          </a:graphicData>
        </a:graphic>
      </p:graphicFrame>
    </p:spTree>
    <p:extLst>
      <p:ext uri="{BB962C8B-B14F-4D97-AF65-F5344CB8AC3E}">
        <p14:creationId xmlns:p14="http://schemas.microsoft.com/office/powerpoint/2010/main" val="307459706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smtClean="0"/>
              <a:t>The VIIRS Imagery Team work continues</a:t>
            </a:r>
            <a:endParaRPr lang="en-US" sz="3200" b="1" dirty="0"/>
          </a:p>
        </p:txBody>
      </p:sp>
      <p:sp>
        <p:nvSpPr>
          <p:cNvPr id="6" name="Content Placeholder 5"/>
          <p:cNvSpPr>
            <a:spLocks noGrp="1"/>
          </p:cNvSpPr>
          <p:nvPr>
            <p:ph idx="1"/>
          </p:nvPr>
        </p:nvSpPr>
        <p:spPr/>
        <p:txBody>
          <a:bodyPr>
            <a:normAutofit/>
          </a:bodyPr>
          <a:lstStyle/>
          <a:p>
            <a:r>
              <a:rPr lang="en-US" sz="2800" b="1" dirty="0" smtClean="0"/>
              <a:t>Quantitative</a:t>
            </a:r>
            <a:r>
              <a:rPr lang="en-US" sz="2800" dirty="0" smtClean="0"/>
              <a:t> analyses:</a:t>
            </a:r>
          </a:p>
          <a:p>
            <a:pPr lvl="1"/>
            <a:r>
              <a:rPr lang="en-US" sz="2400" dirty="0" smtClean="0"/>
              <a:t>Noise levels</a:t>
            </a:r>
          </a:p>
          <a:p>
            <a:pPr lvl="1"/>
            <a:r>
              <a:rPr lang="en-US" sz="2400" dirty="0" smtClean="0"/>
              <a:t>More detector-to-detector striping</a:t>
            </a:r>
          </a:p>
          <a:p>
            <a:pPr lvl="1"/>
            <a:r>
              <a:rPr lang="en-US" sz="2400" dirty="0" smtClean="0"/>
              <a:t>Inter-satellite comparisons</a:t>
            </a:r>
          </a:p>
          <a:p>
            <a:r>
              <a:rPr lang="en-US" sz="2800" b="1" dirty="0" smtClean="0"/>
              <a:t>Overall imagery assessment</a:t>
            </a:r>
            <a:r>
              <a:rPr lang="en-US" sz="2800" dirty="0" smtClean="0"/>
              <a:t>, for use as image products</a:t>
            </a:r>
          </a:p>
          <a:p>
            <a:r>
              <a:rPr lang="en-US" sz="2800" b="1" dirty="0" smtClean="0"/>
              <a:t>Multi-spectral products</a:t>
            </a:r>
            <a:r>
              <a:rPr lang="en-US" sz="2800" dirty="0" smtClean="0"/>
              <a:t>, as a means of assessing image quality, where signal-to-noise ratio is reduced.</a:t>
            </a:r>
          </a:p>
        </p:txBody>
      </p:sp>
      <p:sp>
        <p:nvSpPr>
          <p:cNvPr id="4" name="Slide Number Placeholder 3"/>
          <p:cNvSpPr>
            <a:spLocks noGrp="1"/>
          </p:cNvSpPr>
          <p:nvPr>
            <p:ph type="sldNum" sz="quarter" idx="12"/>
          </p:nvPr>
        </p:nvSpPr>
        <p:spPr/>
        <p:txBody>
          <a:bodyPr/>
          <a:lstStyle/>
          <a:p>
            <a:fld id="{633D0807-5088-4C17-A0EB-56FC14A60DD7}" type="slidenum">
              <a:rPr lang="en-US" smtClean="0"/>
              <a:pPr/>
              <a:t>42</a:t>
            </a:fld>
            <a:endParaRPr lang="en-US"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4" descr="2010_NEW_CIRA_LOGO"/>
          <p:cNvPicPr>
            <a:picLocks noChangeAspect="1" noChangeArrowheads="1"/>
          </p:cNvPicPr>
          <p:nvPr/>
        </p:nvPicPr>
        <p:blipFill>
          <a:blip r:embed="rId3" cstate="print"/>
          <a:srcRect/>
          <a:stretch>
            <a:fillRect/>
          </a:stretch>
        </p:blipFill>
        <p:spPr bwMode="auto">
          <a:xfrm>
            <a:off x="7696200" y="39688"/>
            <a:ext cx="1447800" cy="569912"/>
          </a:xfrm>
          <a:prstGeom prst="rect">
            <a:avLst/>
          </a:prstGeom>
          <a:noFill/>
          <a:ln w="9525">
            <a:noFill/>
            <a:miter lim="800000"/>
            <a:headEnd/>
            <a:tailEnd/>
          </a:ln>
        </p:spPr>
      </p:pic>
      <p:sp>
        <p:nvSpPr>
          <p:cNvPr id="2" name="Title 1"/>
          <p:cNvSpPr>
            <a:spLocks noGrp="1"/>
          </p:cNvSpPr>
          <p:nvPr>
            <p:ph type="title"/>
          </p:nvPr>
        </p:nvSpPr>
        <p:spPr/>
        <p:txBody>
          <a:bodyPr>
            <a:normAutofit fontScale="90000"/>
          </a:bodyPr>
          <a:lstStyle/>
          <a:p>
            <a:r>
              <a:rPr lang="en-US" sz="2800" b="1" dirty="0" smtClean="0">
                <a:solidFill>
                  <a:srgbClr val="0000CC"/>
                </a:solidFill>
              </a:rPr>
              <a:t>FY 11 CIRA VIIRS Imagery Cal/Val Project</a:t>
            </a:r>
            <a:br>
              <a:rPr lang="en-US" sz="2800" b="1" dirty="0" smtClean="0">
                <a:solidFill>
                  <a:srgbClr val="0000CC"/>
                </a:solidFill>
              </a:rPr>
            </a:br>
            <a:r>
              <a:rPr lang="en-US" sz="2800" b="1" dirty="0" smtClean="0">
                <a:solidFill>
                  <a:srgbClr val="0000CC"/>
                </a:solidFill>
              </a:rPr>
              <a:t>Milestones and Accomplishments</a:t>
            </a:r>
            <a:r>
              <a:rPr lang="en-US" sz="3600" b="1" dirty="0" smtClean="0">
                <a:solidFill>
                  <a:srgbClr val="0000CC"/>
                </a:solidFill>
              </a:rPr>
              <a:t/>
            </a:r>
            <a:br>
              <a:rPr lang="en-US" sz="3600" b="1" dirty="0" smtClean="0">
                <a:solidFill>
                  <a:srgbClr val="0000CC"/>
                </a:solidFill>
              </a:rPr>
            </a:br>
            <a:r>
              <a:rPr lang="en-US" sz="2000" i="1" dirty="0" smtClean="0"/>
              <a:t>Proposal Period: August 1, 2011 – March 31 2012</a:t>
            </a:r>
            <a:endParaRPr lang="en-US" sz="2000" i="1" dirty="0"/>
          </a:p>
        </p:txBody>
      </p:sp>
      <p:sp>
        <p:nvSpPr>
          <p:cNvPr id="3" name="Content Placeholder 2"/>
          <p:cNvSpPr>
            <a:spLocks noGrp="1"/>
          </p:cNvSpPr>
          <p:nvPr>
            <p:ph idx="1"/>
          </p:nvPr>
        </p:nvSpPr>
        <p:spPr>
          <a:xfrm>
            <a:off x="304800" y="1981200"/>
            <a:ext cx="8839200" cy="3886200"/>
          </a:xfrm>
        </p:spPr>
        <p:txBody>
          <a:bodyPr>
            <a:normAutofit/>
          </a:bodyPr>
          <a:lstStyle/>
          <a:p>
            <a:pPr lvl="1">
              <a:buFont typeface="Wingdings" pitchFamily="2" charset="2"/>
              <a:buChar char="q"/>
            </a:pPr>
            <a:r>
              <a:rPr lang="it-IT" sz="1800" b="1" dirty="0" smtClean="0"/>
              <a:t>Gather information on available VIIRS proxy data sets and prepare/enable display/visualization tools (such as McIDAS-V) for immediate use during the post-launch checkout phase. </a:t>
            </a:r>
          </a:p>
          <a:p>
            <a:pPr lvl="1">
              <a:buFont typeface="Wingdings" pitchFamily="2" charset="2"/>
              <a:buChar char="ü"/>
            </a:pPr>
            <a:r>
              <a:rPr lang="it-IT" sz="1800" i="1" dirty="0" smtClean="0">
                <a:solidFill>
                  <a:srgbClr val="C00000"/>
                </a:solidFill>
              </a:rPr>
              <a:t>A large amount of  VIIRS proxy data was collected and archived. Display/visualization tools (such as McIDAS-V) were successfully prepared and enabled. </a:t>
            </a:r>
          </a:p>
          <a:p>
            <a:pPr lvl="1">
              <a:buFont typeface="Wingdings" pitchFamily="2" charset="2"/>
              <a:buChar char="ü"/>
            </a:pPr>
            <a:r>
              <a:rPr lang="it-IT" sz="1800" i="1" dirty="0" smtClean="0">
                <a:solidFill>
                  <a:srgbClr val="C00000"/>
                </a:solidFill>
              </a:rPr>
              <a:t>These tools were ready to be used immediately after the VIIRS post-launch checkout phase. </a:t>
            </a:r>
          </a:p>
          <a:p>
            <a:pPr lvl="1">
              <a:buFont typeface="Wingdings" pitchFamily="2" charset="2"/>
              <a:buChar char="ü"/>
            </a:pPr>
            <a:r>
              <a:rPr lang="it-IT" sz="1800" i="1" dirty="0" smtClean="0">
                <a:solidFill>
                  <a:srgbClr val="C00000"/>
                </a:solidFill>
              </a:rPr>
              <a:t>VIIRS imagery and products on tropical cyclones, dust enhancement, aerosols, and snow, were created and shared with NESDIS managment. </a:t>
            </a:r>
          </a:p>
          <a:p>
            <a:pPr lvl="1">
              <a:buFont typeface="Wingdings" pitchFamily="2" charset="2"/>
              <a:buChar char="ü"/>
            </a:pPr>
            <a:r>
              <a:rPr lang="it-IT" sz="1800" i="1" dirty="0" smtClean="0">
                <a:solidFill>
                  <a:srgbClr val="C00000"/>
                </a:solidFill>
              </a:rPr>
              <a:t>VIIRS imagery was depicted on the Imagery Team Website, CIRA’s NPP Blog, and occasionaly on the NESDIS and StAR pages.</a:t>
            </a:r>
          </a:p>
          <a:p>
            <a:pPr lvl="1">
              <a:buNone/>
            </a:pPr>
            <a:r>
              <a:rPr lang="it-IT" sz="1800" i="1" dirty="0" smtClean="0">
                <a:solidFill>
                  <a:srgbClr val="C00000"/>
                </a:solidFill>
              </a:rPr>
              <a:t>	</a:t>
            </a:r>
            <a:r>
              <a:rPr lang="it-IT" sz="1800" b="1" i="1" dirty="0" smtClean="0">
                <a:solidFill>
                  <a:srgbClr val="C00000"/>
                </a:solidFill>
                <a:hlinkClick r:id="rId4"/>
              </a:rPr>
              <a:t>http://rammb.cira.colostate.edu/projects/npp/blog/</a:t>
            </a:r>
            <a:endParaRPr lang="it-IT" sz="1800" b="1" i="1" dirty="0" smtClean="0">
              <a:solidFill>
                <a:srgbClr val="C00000"/>
              </a:solidFill>
            </a:endParaRPr>
          </a:p>
          <a:p>
            <a:pPr lvl="1">
              <a:buNone/>
            </a:pPr>
            <a:r>
              <a:rPr lang="en-US" sz="900" i="1" dirty="0" smtClean="0">
                <a:solidFill>
                  <a:srgbClr val="C00000"/>
                </a:solidFill>
                <a:sym typeface="Wingdings" pitchFamily="2" charset="2"/>
              </a:rPr>
              <a:t>  </a:t>
            </a:r>
            <a:endParaRPr lang="en-US" sz="900" dirty="0" smtClean="0"/>
          </a:p>
          <a:p>
            <a:pPr lvl="1">
              <a:buNone/>
            </a:pPr>
            <a:endParaRPr lang="en-US" sz="900" dirty="0" smtClean="0"/>
          </a:p>
        </p:txBody>
      </p:sp>
      <p:grpSp>
        <p:nvGrpSpPr>
          <p:cNvPr id="5" name="Group 5"/>
          <p:cNvGrpSpPr>
            <a:grpSpLocks/>
          </p:cNvGrpSpPr>
          <p:nvPr/>
        </p:nvGrpSpPr>
        <p:grpSpPr bwMode="auto">
          <a:xfrm>
            <a:off x="0" y="0"/>
            <a:ext cx="685800" cy="685800"/>
            <a:chOff x="3211" y="144"/>
            <a:chExt cx="768" cy="768"/>
          </a:xfrm>
        </p:grpSpPr>
        <p:sp>
          <p:nvSpPr>
            <p:cNvPr id="6" name="Oval 6"/>
            <p:cNvSpPr>
              <a:spLocks noChangeArrowheads="1"/>
            </p:cNvSpPr>
            <p:nvPr/>
          </p:nvSpPr>
          <p:spPr bwMode="auto">
            <a:xfrm>
              <a:off x="3221" y="154"/>
              <a:ext cx="748" cy="748"/>
            </a:xfrm>
            <a:prstGeom prst="ellipse">
              <a:avLst/>
            </a:prstGeom>
            <a:solidFill>
              <a:srgbClr val="FFFFFF"/>
            </a:solidFill>
            <a:ln w="9525">
              <a:noFill/>
              <a:round/>
              <a:headEnd/>
              <a:tailEnd/>
            </a:ln>
          </p:spPr>
          <p:txBody>
            <a:bodyPr wrap="none" anchor="ctr"/>
            <a:lstStyle/>
            <a:p>
              <a:pPr>
                <a:lnSpc>
                  <a:spcPct val="93000"/>
                </a:lnSpc>
                <a:buClr>
                  <a:srgbClr val="000000"/>
                </a:buClr>
                <a:buSzPct val="100000"/>
                <a:buFont typeface="Arial" charset="0"/>
                <a:buNone/>
              </a:pPr>
              <a:endParaRPr lang="en-US" dirty="0">
                <a:solidFill>
                  <a:prstClr val="black"/>
                </a:solidFill>
              </a:endParaRPr>
            </a:p>
          </p:txBody>
        </p:sp>
        <p:pic>
          <p:nvPicPr>
            <p:cNvPr id="7" name="Picture 7" descr="noaalogo"/>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3211" y="144"/>
              <a:ext cx="768" cy="768"/>
            </a:xfrm>
            <a:prstGeom prst="rect">
              <a:avLst/>
            </a:prstGeom>
            <a:noFill/>
            <a:ln w="9525">
              <a:noFill/>
              <a:miter lim="800000"/>
              <a:headEnd/>
              <a:tailEnd/>
            </a:ln>
          </p:spPr>
        </p:pic>
      </p:grpSp>
      <p:sp>
        <p:nvSpPr>
          <p:cNvPr id="8" name="Slide Number Placeholder 7"/>
          <p:cNvSpPr>
            <a:spLocks noGrp="1"/>
          </p:cNvSpPr>
          <p:nvPr>
            <p:ph type="sldNum" sz="quarter" idx="12"/>
          </p:nvPr>
        </p:nvSpPr>
        <p:spPr/>
        <p:txBody>
          <a:bodyPr/>
          <a:lstStyle/>
          <a:p>
            <a:fld id="{B6F15528-21DE-4FAA-801E-634DDDAF4B2B}" type="slidenum">
              <a:rPr lang="en-US" smtClean="0">
                <a:solidFill>
                  <a:prstClr val="black">
                    <a:tint val="75000"/>
                  </a:prstClr>
                </a:solidFill>
              </a:rPr>
              <a:pPr/>
              <a:t>43</a:t>
            </a:fld>
            <a:endParaRPr lang="en-US" dirty="0">
              <a:solidFill>
                <a:prstClr val="black">
                  <a:tint val="75000"/>
                </a:prstClr>
              </a:solidFill>
            </a:endParaRPr>
          </a:p>
        </p:txBody>
      </p:sp>
    </p:spTree>
    <p:extLst>
      <p:ext uri="{BB962C8B-B14F-4D97-AF65-F5344CB8AC3E}">
        <p14:creationId xmlns:p14="http://schemas.microsoft.com/office/powerpoint/2010/main" val="344566594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4" descr="2010_NEW_CIRA_LOGO"/>
          <p:cNvPicPr>
            <a:picLocks noChangeAspect="1" noChangeArrowheads="1"/>
          </p:cNvPicPr>
          <p:nvPr/>
        </p:nvPicPr>
        <p:blipFill>
          <a:blip r:embed="rId3" cstate="print"/>
          <a:srcRect/>
          <a:stretch>
            <a:fillRect/>
          </a:stretch>
        </p:blipFill>
        <p:spPr bwMode="auto">
          <a:xfrm>
            <a:off x="7924800" y="39688"/>
            <a:ext cx="1219200" cy="479926"/>
          </a:xfrm>
          <a:prstGeom prst="rect">
            <a:avLst/>
          </a:prstGeom>
          <a:noFill/>
          <a:ln w="9525">
            <a:noFill/>
            <a:miter lim="800000"/>
            <a:headEnd/>
            <a:tailEnd/>
          </a:ln>
        </p:spPr>
      </p:pic>
      <p:sp>
        <p:nvSpPr>
          <p:cNvPr id="2" name="Title 1"/>
          <p:cNvSpPr>
            <a:spLocks noGrp="1"/>
          </p:cNvSpPr>
          <p:nvPr>
            <p:ph type="title"/>
          </p:nvPr>
        </p:nvSpPr>
        <p:spPr>
          <a:xfrm>
            <a:off x="304800" y="152400"/>
            <a:ext cx="8229600" cy="914400"/>
          </a:xfrm>
        </p:spPr>
        <p:txBody>
          <a:bodyPr>
            <a:normAutofit/>
          </a:bodyPr>
          <a:lstStyle/>
          <a:p>
            <a:r>
              <a:rPr lang="en-US" sz="2800" b="1" dirty="0" smtClean="0">
                <a:solidFill>
                  <a:srgbClr val="0000CC"/>
                </a:solidFill>
              </a:rPr>
              <a:t>FY 11 Milestones and Accomplishments </a:t>
            </a:r>
            <a:r>
              <a:rPr lang="en-US" sz="2000" i="1" dirty="0" smtClean="0">
                <a:solidFill>
                  <a:srgbClr val="0000CC"/>
                </a:solidFill>
              </a:rPr>
              <a:t>(cont.)</a:t>
            </a:r>
            <a:endParaRPr lang="en-US" sz="2000" i="1" dirty="0"/>
          </a:p>
        </p:txBody>
      </p:sp>
      <p:sp>
        <p:nvSpPr>
          <p:cNvPr id="3" name="Content Placeholder 2"/>
          <p:cNvSpPr>
            <a:spLocks noGrp="1"/>
          </p:cNvSpPr>
          <p:nvPr>
            <p:ph idx="1"/>
          </p:nvPr>
        </p:nvSpPr>
        <p:spPr>
          <a:xfrm>
            <a:off x="228600" y="1066800"/>
            <a:ext cx="8458200" cy="5638800"/>
          </a:xfrm>
        </p:spPr>
        <p:txBody>
          <a:bodyPr>
            <a:normAutofit lnSpcReduction="10000"/>
          </a:bodyPr>
          <a:lstStyle/>
          <a:p>
            <a:pPr lvl="1">
              <a:buFont typeface="Wingdings" pitchFamily="2" charset="2"/>
              <a:buChar char="q"/>
            </a:pPr>
            <a:r>
              <a:rPr lang="it-IT" sz="1800" b="1" dirty="0" smtClean="0"/>
              <a:t>Receive and display in near real-time the Imagery EDRs (and SDRs as needed) from available sources (e.g. GRAVITE and IDPS).</a:t>
            </a:r>
          </a:p>
          <a:p>
            <a:pPr lvl="1">
              <a:buFont typeface="Wingdings" pitchFamily="2" charset="2"/>
              <a:buChar char="ü"/>
            </a:pPr>
            <a:r>
              <a:rPr lang="en-US" sz="1800" i="1" dirty="0" smtClean="0">
                <a:solidFill>
                  <a:srgbClr val="C00000"/>
                </a:solidFill>
              </a:rPr>
              <a:t>Preparations were made so that CIRA was able to r</a:t>
            </a:r>
            <a:r>
              <a:rPr lang="it-IT" sz="1800" i="1" dirty="0" smtClean="0">
                <a:solidFill>
                  <a:srgbClr val="C00000"/>
                </a:solidFill>
              </a:rPr>
              <a:t>eceive and display (in near real-time) the Imagery EDRs and SDRs from available sources (GRAVITE and PEATE). </a:t>
            </a:r>
            <a:endParaRPr lang="en-US" sz="1800" b="1" dirty="0" smtClean="0"/>
          </a:p>
          <a:p>
            <a:pPr lvl="1">
              <a:buNone/>
            </a:pPr>
            <a:r>
              <a:rPr lang="en-US" sz="800" b="1" dirty="0" smtClean="0"/>
              <a:t>   </a:t>
            </a:r>
          </a:p>
          <a:p>
            <a:pPr lvl="1">
              <a:buFont typeface="Wingdings" pitchFamily="2" charset="2"/>
              <a:buChar char="q"/>
            </a:pPr>
            <a:r>
              <a:rPr lang="en-US" sz="1800" b="1" dirty="0" smtClean="0"/>
              <a:t>Coordinate activities with other VIIRS EDR and SDR team members </a:t>
            </a:r>
            <a:r>
              <a:rPr lang="it-IT" sz="1800" b="1" dirty="0" smtClean="0"/>
              <a:t>to accomplish the checkout of imagery and image product quality.  (</a:t>
            </a:r>
            <a:r>
              <a:rPr lang="en-US" sz="1800" b="1" dirty="0" smtClean="0"/>
              <a:t>Quality of the imagery includes such things as: data noise levels, detector-to-detector striping, sensor lag/point-spread-function analysis, sensor saturation levels, navigation and registration, and inter-satellite calibration.) </a:t>
            </a:r>
          </a:p>
          <a:p>
            <a:pPr lvl="1">
              <a:buFont typeface="Wingdings" pitchFamily="2" charset="2"/>
              <a:buChar char="ü"/>
            </a:pPr>
            <a:r>
              <a:rPr lang="en-US" sz="1800" i="1" dirty="0" smtClean="0">
                <a:solidFill>
                  <a:srgbClr val="C00000"/>
                </a:solidFill>
              </a:rPr>
              <a:t>Activities with other VIIRS EDR and SDR team members were coordinated </a:t>
            </a:r>
            <a:r>
              <a:rPr lang="it-IT" sz="1800" i="1" dirty="0" smtClean="0">
                <a:solidFill>
                  <a:srgbClr val="C00000"/>
                </a:solidFill>
              </a:rPr>
              <a:t>to accomplish the checkout of imagery and image product quality. </a:t>
            </a:r>
          </a:p>
          <a:p>
            <a:pPr lvl="1">
              <a:buFont typeface="Wingdings" pitchFamily="2" charset="2"/>
              <a:buChar char="ü"/>
            </a:pPr>
            <a:r>
              <a:rPr lang="it-IT" sz="1800" i="1" dirty="0" smtClean="0">
                <a:solidFill>
                  <a:srgbClr val="C00000"/>
                </a:solidFill>
              </a:rPr>
              <a:t>Weekly telecons were conducted to discuss the </a:t>
            </a:r>
            <a:r>
              <a:rPr lang="en-US" sz="1800" i="1" dirty="0" smtClean="0">
                <a:solidFill>
                  <a:srgbClr val="C00000"/>
                </a:solidFill>
              </a:rPr>
              <a:t>quality of the imagery, including such things as: data access, image quality, image and data processing problems, and discrepancy reporting. </a:t>
            </a:r>
          </a:p>
          <a:p>
            <a:pPr lvl="1">
              <a:buFont typeface="Wingdings" pitchFamily="2" charset="2"/>
              <a:buChar char="ü"/>
            </a:pPr>
            <a:r>
              <a:rPr lang="en-US" sz="1800" i="1" dirty="0" smtClean="0">
                <a:solidFill>
                  <a:srgbClr val="C00000"/>
                </a:solidFill>
              </a:rPr>
              <a:t>CIRA scientists participated in the identification of bad and duplicate imagery EDR </a:t>
            </a:r>
            <a:r>
              <a:rPr lang="it-IT" sz="1800" i="1" dirty="0" smtClean="0">
                <a:solidFill>
                  <a:srgbClr val="C00000"/>
                </a:solidFill>
              </a:rPr>
              <a:t>granules with “missing triangles” of data.  These examples were supplied to the IDPS team, who </a:t>
            </a:r>
            <a:r>
              <a:rPr lang="it-IT" sz="1800" i="1" smtClean="0">
                <a:solidFill>
                  <a:srgbClr val="C00000"/>
                </a:solidFill>
              </a:rPr>
              <a:t>subsequently </a:t>
            </a:r>
            <a:r>
              <a:rPr lang="en-US" sz="1800" i="1" dirty="0" smtClean="0">
                <a:solidFill>
                  <a:srgbClr val="C00000"/>
                </a:solidFill>
              </a:rPr>
              <a:t>identified the issues and corrections are pending.</a:t>
            </a:r>
          </a:p>
        </p:txBody>
      </p:sp>
      <p:grpSp>
        <p:nvGrpSpPr>
          <p:cNvPr id="5" name="Group 5"/>
          <p:cNvGrpSpPr>
            <a:grpSpLocks/>
          </p:cNvGrpSpPr>
          <p:nvPr/>
        </p:nvGrpSpPr>
        <p:grpSpPr bwMode="auto">
          <a:xfrm>
            <a:off x="0" y="0"/>
            <a:ext cx="685800" cy="685800"/>
            <a:chOff x="3211" y="144"/>
            <a:chExt cx="768" cy="768"/>
          </a:xfrm>
        </p:grpSpPr>
        <p:sp>
          <p:nvSpPr>
            <p:cNvPr id="6" name="Oval 6"/>
            <p:cNvSpPr>
              <a:spLocks noChangeArrowheads="1"/>
            </p:cNvSpPr>
            <p:nvPr/>
          </p:nvSpPr>
          <p:spPr bwMode="auto">
            <a:xfrm>
              <a:off x="3221" y="154"/>
              <a:ext cx="748" cy="748"/>
            </a:xfrm>
            <a:prstGeom prst="ellipse">
              <a:avLst/>
            </a:prstGeom>
            <a:solidFill>
              <a:srgbClr val="FFFFFF"/>
            </a:solidFill>
            <a:ln w="9525">
              <a:noFill/>
              <a:round/>
              <a:headEnd/>
              <a:tailEnd/>
            </a:ln>
          </p:spPr>
          <p:txBody>
            <a:bodyPr wrap="none" anchor="ctr"/>
            <a:lstStyle/>
            <a:p>
              <a:pPr>
                <a:lnSpc>
                  <a:spcPct val="93000"/>
                </a:lnSpc>
                <a:buClr>
                  <a:srgbClr val="000000"/>
                </a:buClr>
                <a:buSzPct val="100000"/>
                <a:buFont typeface="Arial" charset="0"/>
                <a:buNone/>
              </a:pPr>
              <a:endParaRPr lang="en-US" dirty="0">
                <a:solidFill>
                  <a:prstClr val="black"/>
                </a:solidFill>
              </a:endParaRPr>
            </a:p>
          </p:txBody>
        </p:sp>
        <p:pic>
          <p:nvPicPr>
            <p:cNvPr id="7" name="Picture 7" descr="noaalogo"/>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3211" y="144"/>
              <a:ext cx="768" cy="768"/>
            </a:xfrm>
            <a:prstGeom prst="rect">
              <a:avLst/>
            </a:prstGeom>
            <a:noFill/>
            <a:ln w="9525">
              <a:noFill/>
              <a:miter lim="800000"/>
              <a:headEnd/>
              <a:tailEnd/>
            </a:ln>
          </p:spPr>
        </p:pic>
      </p:grpSp>
      <p:sp>
        <p:nvSpPr>
          <p:cNvPr id="8" name="Slide Number Placeholder 7"/>
          <p:cNvSpPr>
            <a:spLocks noGrp="1"/>
          </p:cNvSpPr>
          <p:nvPr>
            <p:ph type="sldNum" sz="quarter" idx="12"/>
          </p:nvPr>
        </p:nvSpPr>
        <p:spPr/>
        <p:txBody>
          <a:bodyPr/>
          <a:lstStyle/>
          <a:p>
            <a:fld id="{B6F15528-21DE-4FAA-801E-634DDDAF4B2B}" type="slidenum">
              <a:rPr lang="en-US" smtClean="0">
                <a:solidFill>
                  <a:prstClr val="black">
                    <a:tint val="75000"/>
                  </a:prstClr>
                </a:solidFill>
              </a:rPr>
              <a:pPr/>
              <a:t>44</a:t>
            </a:fld>
            <a:endParaRPr lang="en-US" dirty="0">
              <a:solidFill>
                <a:prstClr val="black">
                  <a:tint val="75000"/>
                </a:prstClr>
              </a:solidFill>
            </a:endParaRPr>
          </a:p>
        </p:txBody>
      </p:sp>
    </p:spTree>
    <p:extLst>
      <p:ext uri="{BB962C8B-B14F-4D97-AF65-F5344CB8AC3E}">
        <p14:creationId xmlns:p14="http://schemas.microsoft.com/office/powerpoint/2010/main" val="126592848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b="1" dirty="0" smtClean="0">
                <a:solidFill>
                  <a:srgbClr val="0000CC"/>
                </a:solidFill>
              </a:rPr>
              <a:t>New FY 12 CIRA </a:t>
            </a:r>
            <a:br>
              <a:rPr lang="en-US" sz="3600" b="1" dirty="0" smtClean="0">
                <a:solidFill>
                  <a:srgbClr val="0000CC"/>
                </a:solidFill>
              </a:rPr>
            </a:br>
            <a:r>
              <a:rPr lang="en-US" sz="3600" b="1" dirty="0" smtClean="0">
                <a:solidFill>
                  <a:srgbClr val="0000CC"/>
                </a:solidFill>
              </a:rPr>
              <a:t>VIIRS Imagery Cal/Val Milestones</a:t>
            </a:r>
            <a:br>
              <a:rPr lang="en-US" sz="3600" b="1" dirty="0" smtClean="0">
                <a:solidFill>
                  <a:srgbClr val="0000CC"/>
                </a:solidFill>
              </a:rPr>
            </a:br>
            <a:r>
              <a:rPr lang="en-US" sz="2400" i="1" dirty="0" smtClean="0"/>
              <a:t>Proposal Period:  1 April 2012 – 31 December 2012 </a:t>
            </a:r>
            <a:endParaRPr lang="en-US" sz="2400" i="1" dirty="0"/>
          </a:p>
        </p:txBody>
      </p:sp>
      <p:sp>
        <p:nvSpPr>
          <p:cNvPr id="3" name="Content Placeholder 2"/>
          <p:cNvSpPr>
            <a:spLocks noGrp="1"/>
          </p:cNvSpPr>
          <p:nvPr>
            <p:ph idx="1"/>
          </p:nvPr>
        </p:nvSpPr>
        <p:spPr>
          <a:xfrm>
            <a:off x="457200" y="2057400"/>
            <a:ext cx="8229600" cy="3962400"/>
          </a:xfrm>
        </p:spPr>
        <p:txBody>
          <a:bodyPr>
            <a:normAutofit/>
          </a:bodyPr>
          <a:lstStyle/>
          <a:p>
            <a:pPr lvl="0">
              <a:buFont typeface="Wingdings" pitchFamily="2" charset="2"/>
              <a:buChar char="q"/>
            </a:pPr>
            <a:r>
              <a:rPr lang="it-IT" sz="1800" b="1" dirty="0" smtClean="0"/>
              <a:t>Continue the collection of near real-time Imagery EDRs (and SDRs as needed) from available sources (e.g. GRAVITE and PEATE).  </a:t>
            </a:r>
            <a:endParaRPr lang="en-US" sz="1800" b="1" dirty="0" smtClean="0"/>
          </a:p>
          <a:p>
            <a:pPr lvl="0">
              <a:buFont typeface="Wingdings" pitchFamily="2" charset="2"/>
              <a:buChar char="q"/>
            </a:pPr>
            <a:r>
              <a:rPr lang="en-US" sz="1800" b="1" dirty="0" smtClean="0"/>
              <a:t>Create VIIRS imagery and image products on special weather events like tropical cyclones, severe weather events, and mid-latitude cyclones.</a:t>
            </a:r>
          </a:p>
          <a:p>
            <a:pPr lvl="0">
              <a:buFont typeface="Wingdings" pitchFamily="2" charset="2"/>
              <a:buChar char="q"/>
            </a:pPr>
            <a:r>
              <a:rPr lang="en-US" sz="1800" b="1" dirty="0" smtClean="0"/>
              <a:t>Generate and analyze data and examine selected higher-order image products. These include</a:t>
            </a:r>
            <a:r>
              <a:rPr lang="it-IT" sz="1800" b="1" dirty="0" smtClean="0"/>
              <a:t> multi-spectral image combinations, such as those used in the detection of fog/stratus, blowing dust, fires and smoke, aerosols, etc. </a:t>
            </a:r>
            <a:endParaRPr lang="en-US" sz="1800" b="1" dirty="0" smtClean="0"/>
          </a:p>
          <a:p>
            <a:pPr lvl="0">
              <a:buFont typeface="Wingdings" pitchFamily="2" charset="2"/>
              <a:buChar char="q"/>
            </a:pPr>
            <a:r>
              <a:rPr lang="en-US" sz="1800" b="1" dirty="0" smtClean="0"/>
              <a:t>Demonstrate true-color applications for assessing land and atmospheric phenomena (such vegetation, blowing dust, smoke, haze, etc.).  </a:t>
            </a:r>
          </a:p>
          <a:p>
            <a:pPr lvl="0">
              <a:buFont typeface="Wingdings" pitchFamily="2" charset="2"/>
              <a:buChar char="q"/>
            </a:pPr>
            <a:r>
              <a:rPr lang="en-US" sz="1800" b="1" dirty="0" smtClean="0"/>
              <a:t>Leverage the real-time web displays of VIIRS imagery and higher-order image products as a source of material for training of NWS and other meteorologists, especially for those spectral bands that are new to the operational satellite data stream (i.e., in comparison to AVHRR).</a:t>
            </a:r>
          </a:p>
          <a:p>
            <a:pPr>
              <a:buNone/>
            </a:pPr>
            <a:endParaRPr lang="en-US" sz="1800" b="1" dirty="0" smtClean="0"/>
          </a:p>
        </p:txBody>
      </p:sp>
      <p:pic>
        <p:nvPicPr>
          <p:cNvPr id="4" name="Picture 14" descr="2010_NEW_CIRA_LOGO"/>
          <p:cNvPicPr>
            <a:picLocks noChangeAspect="1" noChangeArrowheads="1"/>
          </p:cNvPicPr>
          <p:nvPr/>
        </p:nvPicPr>
        <p:blipFill>
          <a:blip r:embed="rId3" cstate="print"/>
          <a:srcRect/>
          <a:stretch>
            <a:fillRect/>
          </a:stretch>
        </p:blipFill>
        <p:spPr bwMode="auto">
          <a:xfrm>
            <a:off x="7696200" y="39688"/>
            <a:ext cx="1447800" cy="569912"/>
          </a:xfrm>
          <a:prstGeom prst="rect">
            <a:avLst/>
          </a:prstGeom>
          <a:noFill/>
          <a:ln w="9525">
            <a:noFill/>
            <a:miter lim="800000"/>
            <a:headEnd/>
            <a:tailEnd/>
          </a:ln>
        </p:spPr>
      </p:pic>
      <p:grpSp>
        <p:nvGrpSpPr>
          <p:cNvPr id="5" name="Group 5"/>
          <p:cNvGrpSpPr>
            <a:grpSpLocks/>
          </p:cNvGrpSpPr>
          <p:nvPr/>
        </p:nvGrpSpPr>
        <p:grpSpPr bwMode="auto">
          <a:xfrm>
            <a:off x="0" y="0"/>
            <a:ext cx="685800" cy="685800"/>
            <a:chOff x="3211" y="144"/>
            <a:chExt cx="768" cy="768"/>
          </a:xfrm>
        </p:grpSpPr>
        <p:sp>
          <p:nvSpPr>
            <p:cNvPr id="6" name="Oval 6"/>
            <p:cNvSpPr>
              <a:spLocks noChangeArrowheads="1"/>
            </p:cNvSpPr>
            <p:nvPr/>
          </p:nvSpPr>
          <p:spPr bwMode="auto">
            <a:xfrm>
              <a:off x="3221" y="154"/>
              <a:ext cx="748" cy="748"/>
            </a:xfrm>
            <a:prstGeom prst="ellipse">
              <a:avLst/>
            </a:prstGeom>
            <a:solidFill>
              <a:srgbClr val="FFFFFF"/>
            </a:solidFill>
            <a:ln w="9525">
              <a:noFill/>
              <a:round/>
              <a:headEnd/>
              <a:tailEnd/>
            </a:ln>
          </p:spPr>
          <p:txBody>
            <a:bodyPr wrap="none" anchor="ctr"/>
            <a:lstStyle/>
            <a:p>
              <a:pPr>
                <a:lnSpc>
                  <a:spcPct val="93000"/>
                </a:lnSpc>
                <a:buClr>
                  <a:srgbClr val="000000"/>
                </a:buClr>
                <a:buSzPct val="100000"/>
                <a:buFont typeface="Arial" charset="0"/>
                <a:buNone/>
              </a:pPr>
              <a:endParaRPr lang="en-US" dirty="0">
                <a:solidFill>
                  <a:prstClr val="black"/>
                </a:solidFill>
              </a:endParaRPr>
            </a:p>
          </p:txBody>
        </p:sp>
        <p:pic>
          <p:nvPicPr>
            <p:cNvPr id="7" name="Picture 7" descr="noaalogo"/>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3211" y="144"/>
              <a:ext cx="768" cy="768"/>
            </a:xfrm>
            <a:prstGeom prst="rect">
              <a:avLst/>
            </a:prstGeom>
            <a:noFill/>
            <a:ln w="9525">
              <a:noFill/>
              <a:miter lim="800000"/>
              <a:headEnd/>
              <a:tailEnd/>
            </a:ln>
          </p:spPr>
        </p:pic>
      </p:grpSp>
      <p:sp>
        <p:nvSpPr>
          <p:cNvPr id="8" name="Slide Number Placeholder 7"/>
          <p:cNvSpPr>
            <a:spLocks noGrp="1"/>
          </p:cNvSpPr>
          <p:nvPr>
            <p:ph type="sldNum" sz="quarter" idx="12"/>
          </p:nvPr>
        </p:nvSpPr>
        <p:spPr/>
        <p:txBody>
          <a:bodyPr/>
          <a:lstStyle/>
          <a:p>
            <a:fld id="{B6F15528-21DE-4FAA-801E-634DDDAF4B2B}" type="slidenum">
              <a:rPr lang="en-US" smtClean="0">
                <a:solidFill>
                  <a:prstClr val="black">
                    <a:tint val="75000"/>
                  </a:prstClr>
                </a:solidFill>
              </a:rPr>
              <a:pPr/>
              <a:t>45</a:t>
            </a:fld>
            <a:endParaRPr lang="en-US" dirty="0">
              <a:solidFill>
                <a:prstClr val="black">
                  <a:tint val="75000"/>
                </a:prstClr>
              </a:solidFill>
            </a:endParaRPr>
          </a:p>
        </p:txBody>
      </p:sp>
    </p:spTree>
    <p:extLst>
      <p:ext uri="{BB962C8B-B14F-4D97-AF65-F5344CB8AC3E}">
        <p14:creationId xmlns:p14="http://schemas.microsoft.com/office/powerpoint/2010/main" val="62842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PEATE vs. GRAVITE</a:t>
            </a: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t>Analyzed data from 13 March 2012 over and near the CONUS</a:t>
            </a:r>
          </a:p>
          <a:p>
            <a:r>
              <a:rPr lang="en-US" dirty="0" smtClean="0"/>
              <a:t>GRAVITE has many </a:t>
            </a:r>
            <a:r>
              <a:rPr lang="en-US" b="1" dirty="0" smtClean="0"/>
              <a:t>duplicate files</a:t>
            </a:r>
            <a:r>
              <a:rPr lang="en-US" dirty="0" smtClean="0"/>
              <a:t>—earlier versions of reprocessed files. PEATE has only the final version of files.</a:t>
            </a:r>
          </a:p>
          <a:p>
            <a:r>
              <a:rPr lang="en-US" dirty="0" smtClean="0"/>
              <a:t>PEATE has </a:t>
            </a:r>
            <a:r>
              <a:rPr lang="en-US" b="1" dirty="0" smtClean="0"/>
              <a:t>more files </a:t>
            </a:r>
            <a:r>
              <a:rPr lang="en-US" dirty="0" smtClean="0"/>
              <a:t>than GRAVITE. All GRAVITE files have PEATE equivalents, but not vice versa.</a:t>
            </a:r>
          </a:p>
          <a:p>
            <a:r>
              <a:rPr lang="en-US" dirty="0" smtClean="0"/>
              <a:t>Final versions of files are </a:t>
            </a:r>
            <a:r>
              <a:rPr lang="en-US" b="1" dirty="0" smtClean="0"/>
              <a:t>effectively identical </a:t>
            </a:r>
            <a:r>
              <a:rPr lang="en-US" dirty="0" smtClean="0"/>
              <a:t>on PEATE and GRAVITE</a:t>
            </a:r>
          </a:p>
          <a:p>
            <a:r>
              <a:rPr lang="en-US" dirty="0" smtClean="0"/>
              <a:t>PEATE files are on average about </a:t>
            </a:r>
            <a:r>
              <a:rPr lang="en-US" b="1" dirty="0" smtClean="0"/>
              <a:t>40% smaller </a:t>
            </a:r>
            <a:r>
              <a:rPr lang="en-US" dirty="0" smtClean="0"/>
              <a:t>than GRAVITE files, probably due to slightly different file structures </a:t>
            </a:r>
            <a:endParaRPr lang="en-US" dirty="0"/>
          </a:p>
        </p:txBody>
      </p:sp>
    </p:spTree>
    <p:extLst>
      <p:ext uri="{BB962C8B-B14F-4D97-AF65-F5344CB8AC3E}">
        <p14:creationId xmlns:p14="http://schemas.microsoft.com/office/powerpoint/2010/main" val="230485151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lstStyle/>
          <a:p>
            <a:pPr lvl="1" algn="ctr"/>
            <a:r>
              <a:rPr lang="en-US" b="1" dirty="0" smtClean="0"/>
              <a:t>Suomi NPP Imagery Team page</a:t>
            </a:r>
            <a:br>
              <a:rPr lang="en-US" b="1" dirty="0" smtClean="0"/>
            </a:br>
            <a:r>
              <a:rPr lang="en-US" b="1" dirty="0" smtClean="0">
                <a:hlinkClick r:id="rId2"/>
              </a:rPr>
              <a:t>http://rammb.cira.colostate.edu/projects/npp/</a:t>
            </a:r>
            <a:endParaRPr lang="en-US" dirty="0"/>
          </a:p>
        </p:txBody>
      </p:sp>
      <p:pic>
        <p:nvPicPr>
          <p:cNvPr id="2050" name="Picture 2" descr="C:\JPSS-NPP\NPP_VIIRS_Imagery_Team_website.jpg"/>
          <p:cNvPicPr>
            <a:picLocks noGrp="1" noChangeAspect="1" noChangeArrowheads="1"/>
          </p:cNvPicPr>
          <p:nvPr>
            <p:ph idx="1"/>
          </p:nvPr>
        </p:nvPicPr>
        <p:blipFill>
          <a:blip r:embed="rId3" cstate="print"/>
          <a:srcRect/>
          <a:stretch>
            <a:fillRect/>
          </a:stretch>
        </p:blipFill>
        <p:spPr bwMode="auto">
          <a:xfrm>
            <a:off x="228600" y="1295400"/>
            <a:ext cx="8647975" cy="4725249"/>
          </a:xfrm>
          <a:prstGeom prst="rect">
            <a:avLst/>
          </a:prstGeom>
          <a:noFill/>
        </p:spPr>
      </p:pic>
      <p:sp>
        <p:nvSpPr>
          <p:cNvPr id="4" name="Slide Number Placeholder 3"/>
          <p:cNvSpPr>
            <a:spLocks noGrp="1"/>
          </p:cNvSpPr>
          <p:nvPr>
            <p:ph type="sldNum" sz="quarter" idx="12"/>
          </p:nvPr>
        </p:nvSpPr>
        <p:spPr/>
        <p:txBody>
          <a:bodyPr/>
          <a:lstStyle/>
          <a:p>
            <a:fld id="{633D0807-5088-4C17-A0EB-56FC14A60DD7}" type="slidenum">
              <a:rPr lang="en-US" smtClean="0"/>
              <a:pPr/>
              <a:t>6</a:t>
            </a:fld>
            <a:endParaRPr lang="en-US"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868362"/>
          </a:xfrm>
        </p:spPr>
        <p:txBody>
          <a:bodyPr>
            <a:noAutofit/>
          </a:bodyPr>
          <a:lstStyle/>
          <a:p>
            <a:r>
              <a:rPr lang="en-US" sz="2000" b="1" dirty="0" smtClean="0"/>
              <a:t>Imagery Team Suomi NPP Blog</a:t>
            </a:r>
            <a:br>
              <a:rPr lang="en-US" sz="2000" b="1" dirty="0" smtClean="0"/>
            </a:br>
            <a:r>
              <a:rPr lang="en-US" sz="2000" b="1" dirty="0">
                <a:hlinkClick r:id="rId2"/>
              </a:rPr>
              <a:t>http://</a:t>
            </a:r>
            <a:r>
              <a:rPr lang="en-US" sz="2000" b="1" dirty="0" smtClean="0">
                <a:hlinkClick r:id="rId2"/>
              </a:rPr>
              <a:t>rammb.cira.colostate.edu/projects/npp/blog/</a:t>
            </a:r>
            <a:endParaRPr lang="en-US" sz="2000" b="1" dirty="0"/>
          </a:p>
        </p:txBody>
      </p:sp>
      <p:sp>
        <p:nvSpPr>
          <p:cNvPr id="4" name="Slide Number Placeholder 3"/>
          <p:cNvSpPr>
            <a:spLocks noGrp="1"/>
          </p:cNvSpPr>
          <p:nvPr>
            <p:ph type="sldNum" sz="quarter" idx="12"/>
          </p:nvPr>
        </p:nvSpPr>
        <p:spPr/>
        <p:txBody>
          <a:bodyPr/>
          <a:lstStyle/>
          <a:p>
            <a:fld id="{633D0807-5088-4C17-A0EB-56FC14A60DD7}" type="slidenum">
              <a:rPr lang="en-US" smtClean="0"/>
              <a:pPr/>
              <a:t>7</a:t>
            </a:fld>
            <a:endParaRPr lang="en-US" dirty="0"/>
          </a:p>
        </p:txBody>
      </p:sp>
      <p:pic>
        <p:nvPicPr>
          <p:cNvPr id="1026" name="Picture 2" descr="C:\JPSS-NPP\NPP_VIIRS_Blog.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914400" y="1219200"/>
            <a:ext cx="7161189" cy="5410200"/>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041216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smtClean="0"/>
              <a:t>SDR to EDR software</a:t>
            </a:r>
            <a:endParaRPr lang="en-US" sz="4000" b="1" dirty="0"/>
          </a:p>
        </p:txBody>
      </p:sp>
      <p:sp>
        <p:nvSpPr>
          <p:cNvPr id="3" name="Content Placeholder 2"/>
          <p:cNvSpPr>
            <a:spLocks noGrp="1"/>
          </p:cNvSpPr>
          <p:nvPr>
            <p:ph idx="1"/>
          </p:nvPr>
        </p:nvSpPr>
        <p:spPr>
          <a:xfrm>
            <a:off x="457200" y="1600201"/>
            <a:ext cx="8229600" cy="1828800"/>
          </a:xfrm>
        </p:spPr>
        <p:txBody>
          <a:bodyPr>
            <a:normAutofit/>
          </a:bodyPr>
          <a:lstStyle/>
          <a:p>
            <a:r>
              <a:rPr lang="en-US" sz="2800" b="1" dirty="0" smtClean="0"/>
              <a:t>Ground Track Mercator (GTM) </a:t>
            </a:r>
            <a:r>
              <a:rPr lang="en-US" sz="2800" dirty="0" smtClean="0"/>
              <a:t>remapping software.</a:t>
            </a:r>
          </a:p>
          <a:p>
            <a:r>
              <a:rPr lang="en-US" sz="2800" dirty="0" smtClean="0"/>
              <a:t>GTM is a </a:t>
            </a:r>
            <a:r>
              <a:rPr lang="en-US" sz="2800" b="1" dirty="0" smtClean="0"/>
              <a:t>remapping</a:t>
            </a:r>
            <a:r>
              <a:rPr lang="en-US" sz="2800" dirty="0" smtClean="0"/>
              <a:t> of the data, but the same radiances (temperatures or reflectances)</a:t>
            </a:r>
          </a:p>
          <a:p>
            <a:endParaRPr lang="en-US" sz="2800" dirty="0"/>
          </a:p>
        </p:txBody>
      </p:sp>
      <p:grpSp>
        <p:nvGrpSpPr>
          <p:cNvPr id="10" name="Group 9"/>
          <p:cNvGrpSpPr/>
          <p:nvPr/>
        </p:nvGrpSpPr>
        <p:grpSpPr>
          <a:xfrm>
            <a:off x="533400" y="3886200"/>
            <a:ext cx="8077200" cy="1200329"/>
            <a:chOff x="533400" y="2914471"/>
            <a:chExt cx="8077200" cy="1200329"/>
          </a:xfrm>
        </p:grpSpPr>
        <p:sp>
          <p:nvSpPr>
            <p:cNvPr id="4" name="TextBox 3"/>
            <p:cNvSpPr txBox="1"/>
            <p:nvPr/>
          </p:nvSpPr>
          <p:spPr>
            <a:xfrm>
              <a:off x="533400" y="3124200"/>
              <a:ext cx="2286000" cy="830997"/>
            </a:xfrm>
            <a:prstGeom prst="rect">
              <a:avLst/>
            </a:prstGeom>
            <a:noFill/>
            <a:ln w="25400">
              <a:solidFill>
                <a:schemeClr val="tx1"/>
              </a:solidFill>
            </a:ln>
          </p:spPr>
          <p:txBody>
            <a:bodyPr wrap="square" rtlCol="0">
              <a:spAutoFit/>
            </a:bodyPr>
            <a:lstStyle/>
            <a:p>
              <a:pPr algn="ctr"/>
              <a:r>
                <a:rPr lang="en-US" sz="2400" b="1" dirty="0" smtClean="0"/>
                <a:t>Sensor Data Record (SDR)</a:t>
              </a:r>
              <a:endParaRPr lang="en-US" sz="2400" b="1" dirty="0"/>
            </a:p>
          </p:txBody>
        </p:sp>
        <p:sp>
          <p:nvSpPr>
            <p:cNvPr id="5" name="TextBox 4"/>
            <p:cNvSpPr txBox="1"/>
            <p:nvPr/>
          </p:nvSpPr>
          <p:spPr>
            <a:xfrm>
              <a:off x="6324600" y="2914471"/>
              <a:ext cx="2286000" cy="1200329"/>
            </a:xfrm>
            <a:prstGeom prst="rect">
              <a:avLst/>
            </a:prstGeom>
            <a:noFill/>
            <a:ln w="25400">
              <a:solidFill>
                <a:schemeClr val="tx1"/>
              </a:solidFill>
            </a:ln>
          </p:spPr>
          <p:txBody>
            <a:bodyPr wrap="square" rtlCol="0">
              <a:spAutoFit/>
            </a:bodyPr>
            <a:lstStyle/>
            <a:p>
              <a:pPr algn="ctr"/>
              <a:r>
                <a:rPr lang="en-US" sz="2400" b="1" dirty="0" smtClean="0"/>
                <a:t>Environmental Data Record (EDR)</a:t>
              </a:r>
              <a:endParaRPr lang="en-US" sz="2400" b="1" dirty="0"/>
            </a:p>
          </p:txBody>
        </p:sp>
        <p:sp>
          <p:nvSpPr>
            <p:cNvPr id="6" name="TextBox 5"/>
            <p:cNvSpPr txBox="1"/>
            <p:nvPr/>
          </p:nvSpPr>
          <p:spPr>
            <a:xfrm>
              <a:off x="3657600" y="3124200"/>
              <a:ext cx="1752600" cy="838201"/>
            </a:xfrm>
            <a:prstGeom prst="rect">
              <a:avLst/>
            </a:prstGeom>
            <a:noFill/>
          </p:spPr>
          <p:txBody>
            <a:bodyPr wrap="square" rtlCol="0">
              <a:spAutoFit/>
            </a:bodyPr>
            <a:lstStyle/>
            <a:p>
              <a:pPr algn="ctr"/>
              <a:r>
                <a:rPr lang="en-US" sz="2400" b="1" dirty="0" smtClean="0"/>
                <a:t>GTM software</a:t>
              </a:r>
              <a:endParaRPr lang="en-US" sz="2400" b="1" dirty="0"/>
            </a:p>
          </p:txBody>
        </p:sp>
        <p:cxnSp>
          <p:nvCxnSpPr>
            <p:cNvPr id="8" name="Straight Arrow Connector 7"/>
            <p:cNvCxnSpPr>
              <a:stCxn id="4" idx="3"/>
              <a:endCxn id="6" idx="1"/>
            </p:cNvCxnSpPr>
            <p:nvPr/>
          </p:nvCxnSpPr>
          <p:spPr>
            <a:xfrm>
              <a:off x="2819400" y="3539699"/>
              <a:ext cx="838200" cy="3602"/>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a:stCxn id="6" idx="3"/>
              <a:endCxn id="5" idx="1"/>
            </p:cNvCxnSpPr>
            <p:nvPr/>
          </p:nvCxnSpPr>
          <p:spPr>
            <a:xfrm flipV="1">
              <a:off x="5410200" y="3514636"/>
              <a:ext cx="914400" cy="28665"/>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sp>
          <p:nvSpPr>
            <p:cNvPr id="14" name="Oval 13"/>
            <p:cNvSpPr/>
            <p:nvPr/>
          </p:nvSpPr>
          <p:spPr>
            <a:xfrm>
              <a:off x="3657600" y="2971800"/>
              <a:ext cx="1752600" cy="11430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2" name="TextBox 11"/>
          <p:cNvSpPr txBox="1"/>
          <p:nvPr/>
        </p:nvSpPr>
        <p:spPr>
          <a:xfrm>
            <a:off x="528484" y="5497026"/>
            <a:ext cx="2286000" cy="830997"/>
          </a:xfrm>
          <a:prstGeom prst="rect">
            <a:avLst/>
          </a:prstGeom>
          <a:noFill/>
          <a:ln w="25400">
            <a:solidFill>
              <a:schemeClr val="tx1"/>
            </a:solidFill>
          </a:ln>
        </p:spPr>
        <p:txBody>
          <a:bodyPr wrap="square" rtlCol="0">
            <a:spAutoFit/>
          </a:bodyPr>
          <a:lstStyle/>
          <a:p>
            <a:pPr algn="ctr"/>
            <a:r>
              <a:rPr lang="en-US" sz="2400" b="1" dirty="0" smtClean="0"/>
              <a:t>DNB = Day Night Band (SDR)</a:t>
            </a:r>
            <a:endParaRPr lang="en-US" sz="2400" b="1" dirty="0"/>
          </a:p>
        </p:txBody>
      </p:sp>
      <p:sp>
        <p:nvSpPr>
          <p:cNvPr id="13" name="TextBox 12"/>
          <p:cNvSpPr txBox="1"/>
          <p:nvPr/>
        </p:nvSpPr>
        <p:spPr>
          <a:xfrm>
            <a:off x="6324600" y="5276671"/>
            <a:ext cx="2286000" cy="1200329"/>
          </a:xfrm>
          <a:prstGeom prst="rect">
            <a:avLst/>
          </a:prstGeom>
          <a:noFill/>
          <a:ln w="25400">
            <a:solidFill>
              <a:schemeClr val="tx1"/>
            </a:solidFill>
          </a:ln>
        </p:spPr>
        <p:txBody>
          <a:bodyPr wrap="square" rtlCol="0">
            <a:spAutoFit/>
          </a:bodyPr>
          <a:lstStyle/>
          <a:p>
            <a:pPr algn="ctr"/>
            <a:r>
              <a:rPr lang="en-US" sz="2400" b="1" dirty="0" smtClean="0"/>
              <a:t>NCC = Near Constant Contrast (EDR)</a:t>
            </a:r>
            <a:endParaRPr lang="en-US" sz="2400" b="1" dirty="0"/>
          </a:p>
        </p:txBody>
      </p:sp>
      <p:sp>
        <p:nvSpPr>
          <p:cNvPr id="15" name="TextBox 14"/>
          <p:cNvSpPr txBox="1"/>
          <p:nvPr/>
        </p:nvSpPr>
        <p:spPr>
          <a:xfrm>
            <a:off x="3657600" y="5410200"/>
            <a:ext cx="1752600" cy="838201"/>
          </a:xfrm>
          <a:prstGeom prst="rect">
            <a:avLst/>
          </a:prstGeom>
          <a:noFill/>
        </p:spPr>
        <p:txBody>
          <a:bodyPr wrap="square" rtlCol="0">
            <a:spAutoFit/>
          </a:bodyPr>
          <a:lstStyle/>
          <a:p>
            <a:pPr algn="ctr"/>
            <a:r>
              <a:rPr lang="en-US" sz="2400" b="1" dirty="0" smtClean="0"/>
              <a:t>GTM software</a:t>
            </a:r>
            <a:endParaRPr lang="en-US" sz="2400" b="1" dirty="0"/>
          </a:p>
        </p:txBody>
      </p:sp>
      <p:cxnSp>
        <p:nvCxnSpPr>
          <p:cNvPr id="16" name="Straight Arrow Connector 15"/>
          <p:cNvCxnSpPr>
            <a:stCxn id="12" idx="3"/>
            <a:endCxn id="18" idx="2"/>
          </p:cNvCxnSpPr>
          <p:nvPr/>
        </p:nvCxnSpPr>
        <p:spPr>
          <a:xfrm flipV="1">
            <a:off x="2814484" y="5905500"/>
            <a:ext cx="843116" cy="7025"/>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stCxn id="18" idx="6"/>
            <a:endCxn id="13" idx="1"/>
          </p:cNvCxnSpPr>
          <p:nvPr/>
        </p:nvCxnSpPr>
        <p:spPr>
          <a:xfrm flipV="1">
            <a:off x="5410200" y="5876836"/>
            <a:ext cx="914400" cy="28664"/>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sp>
        <p:nvSpPr>
          <p:cNvPr id="18" name="Oval 17"/>
          <p:cNvSpPr/>
          <p:nvPr/>
        </p:nvSpPr>
        <p:spPr>
          <a:xfrm>
            <a:off x="3657600" y="5334000"/>
            <a:ext cx="1752600" cy="11430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Slide Number Placeholder 18"/>
          <p:cNvSpPr>
            <a:spLocks noGrp="1"/>
          </p:cNvSpPr>
          <p:nvPr>
            <p:ph type="sldNum" sz="quarter" idx="12"/>
          </p:nvPr>
        </p:nvSpPr>
        <p:spPr/>
        <p:txBody>
          <a:bodyPr/>
          <a:lstStyle/>
          <a:p>
            <a:fld id="{633D0807-5088-4C17-A0EB-56FC14A60DD7}" type="slidenum">
              <a:rPr lang="en-US" smtClean="0"/>
              <a:pPr/>
              <a:t>8</a:t>
            </a:fld>
            <a:endParaRPr lang="en-US"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smtClean="0"/>
              <a:t>VIIRS display tools</a:t>
            </a:r>
            <a:endParaRPr lang="en-US" sz="4000" b="1" dirty="0"/>
          </a:p>
        </p:txBody>
      </p:sp>
      <p:sp>
        <p:nvSpPr>
          <p:cNvPr id="3" name="Content Placeholder 2"/>
          <p:cNvSpPr>
            <a:spLocks noGrp="1"/>
          </p:cNvSpPr>
          <p:nvPr>
            <p:ph idx="1"/>
          </p:nvPr>
        </p:nvSpPr>
        <p:spPr>
          <a:xfrm>
            <a:off x="457200" y="1219200"/>
            <a:ext cx="6553200" cy="4906963"/>
          </a:xfrm>
        </p:spPr>
        <p:txBody>
          <a:bodyPr>
            <a:normAutofit fontScale="62500" lnSpcReduction="20000"/>
          </a:bodyPr>
          <a:lstStyle/>
          <a:p>
            <a:r>
              <a:rPr lang="en-US" b="1" dirty="0" smtClean="0"/>
              <a:t>McIDAS-V</a:t>
            </a:r>
            <a:r>
              <a:rPr lang="en-US" dirty="0" smtClean="0"/>
              <a:t> </a:t>
            </a:r>
          </a:p>
          <a:p>
            <a:pPr lvl="1"/>
            <a:r>
              <a:rPr lang="en-US" dirty="0" smtClean="0"/>
              <a:t>VIIRS ready, a new version expected soon</a:t>
            </a:r>
          </a:p>
          <a:p>
            <a:pPr lvl="1"/>
            <a:r>
              <a:rPr lang="en-US" dirty="0" smtClean="0"/>
              <a:t>Java based</a:t>
            </a:r>
          </a:p>
          <a:p>
            <a:pPr lvl="1"/>
            <a:r>
              <a:rPr lang="en-US" dirty="0" smtClean="0"/>
              <a:t>Freely available to anyone (SSEC/CIMSS/Wisconsin)</a:t>
            </a:r>
          </a:p>
          <a:p>
            <a:pPr lvl="1"/>
            <a:r>
              <a:rPr lang="en-US" dirty="0">
                <a:hlinkClick r:id="rId2"/>
              </a:rPr>
              <a:t>http://www.ssec.wisc.edu/mcidas/software/v</a:t>
            </a:r>
            <a:r>
              <a:rPr lang="en-US" dirty="0" smtClean="0">
                <a:hlinkClick r:id="rId2"/>
              </a:rPr>
              <a:t>/</a:t>
            </a:r>
            <a:endParaRPr lang="en-US" dirty="0" smtClean="0"/>
          </a:p>
          <a:p>
            <a:r>
              <a:rPr lang="en-US" b="1" dirty="0" smtClean="0"/>
              <a:t>McIDAS-X</a:t>
            </a:r>
            <a:endParaRPr lang="en-US" dirty="0"/>
          </a:p>
          <a:p>
            <a:pPr lvl="1"/>
            <a:r>
              <a:rPr lang="en-US" dirty="0" smtClean="0"/>
              <a:t>VIIRS capabilities under development</a:t>
            </a:r>
          </a:p>
          <a:p>
            <a:pPr lvl="1"/>
            <a:r>
              <a:rPr lang="en-US" dirty="0" smtClean="0"/>
              <a:t> VIIRS available via ADDE server</a:t>
            </a:r>
            <a:r>
              <a:rPr lang="en-US" dirty="0"/>
              <a:t> </a:t>
            </a:r>
            <a:r>
              <a:rPr lang="en-US" dirty="0" smtClean="0"/>
              <a:t>(from PEATE)</a:t>
            </a:r>
          </a:p>
          <a:p>
            <a:pPr lvl="1"/>
            <a:r>
              <a:rPr lang="en-US" dirty="0" smtClean="0"/>
              <a:t>Fortran and C-based</a:t>
            </a:r>
          </a:p>
          <a:p>
            <a:pPr lvl="1"/>
            <a:r>
              <a:rPr lang="en-US" dirty="0" smtClean="0"/>
              <a:t>User group subscription </a:t>
            </a:r>
            <a:r>
              <a:rPr lang="en-US" dirty="0"/>
              <a:t>service only (</a:t>
            </a:r>
            <a:r>
              <a:rPr lang="en-US" dirty="0" smtClean="0"/>
              <a:t>SSEC/CIMSS/Wisconsin)</a:t>
            </a:r>
          </a:p>
          <a:p>
            <a:pPr lvl="1"/>
            <a:r>
              <a:rPr lang="en-US" dirty="0">
                <a:hlinkClick r:id="rId3"/>
              </a:rPr>
              <a:t>http://www.ssec.wisc.edu/mcidas/software/x</a:t>
            </a:r>
            <a:r>
              <a:rPr lang="en-US" dirty="0" smtClean="0">
                <a:hlinkClick r:id="rId3"/>
              </a:rPr>
              <a:t>/</a:t>
            </a:r>
            <a:endParaRPr lang="en-US" dirty="0" smtClean="0"/>
          </a:p>
          <a:p>
            <a:r>
              <a:rPr lang="en-US" b="1" dirty="0" smtClean="0"/>
              <a:t>TeraScan / NexSat </a:t>
            </a:r>
            <a:r>
              <a:rPr lang="en-US" dirty="0" smtClean="0"/>
              <a:t>(web display)</a:t>
            </a:r>
          </a:p>
          <a:p>
            <a:pPr lvl="1"/>
            <a:r>
              <a:rPr lang="en-US" dirty="0" smtClean="0"/>
              <a:t>Currently used at NRL</a:t>
            </a:r>
          </a:p>
          <a:p>
            <a:pPr lvl="1"/>
            <a:r>
              <a:rPr lang="en-US" dirty="0" smtClean="0"/>
              <a:t>CIRA has capabilities</a:t>
            </a:r>
          </a:p>
          <a:p>
            <a:r>
              <a:rPr lang="en-US" dirty="0" smtClean="0"/>
              <a:t>Other (IDL, ENVI, ?)</a:t>
            </a:r>
            <a:endParaRPr lang="en-US" dirty="0"/>
          </a:p>
        </p:txBody>
      </p:sp>
      <p:pic>
        <p:nvPicPr>
          <p:cNvPr id="1026" name="Picture 2" descr="http://www.ssec.wisc.edu/mcidas/software/v/images/mcv_logo_trans.png">
            <a:hlinkClick r:id="rId4"/>
          </p:cNvPr>
          <p:cNvPicPr>
            <a:picLocks noChangeAspect="1" noChangeArrowheads="1"/>
          </p:cNvPicPr>
          <p:nvPr/>
        </p:nvPicPr>
        <p:blipFill>
          <a:blip r:embed="rId5" cstate="print"/>
          <a:srcRect/>
          <a:stretch>
            <a:fillRect/>
          </a:stretch>
        </p:blipFill>
        <p:spPr bwMode="auto">
          <a:xfrm>
            <a:off x="6934200" y="1304924"/>
            <a:ext cx="2057400" cy="1047751"/>
          </a:xfrm>
          <a:prstGeom prst="rect">
            <a:avLst/>
          </a:prstGeom>
          <a:noFill/>
        </p:spPr>
      </p:pic>
      <p:pic>
        <p:nvPicPr>
          <p:cNvPr id="3074" name="Picture 2" descr="http://www.ssec.wisc.edu/mcidas/images/mcidas-logos/mcidas_web_logo_3.gif">
            <a:hlinkClick r:id="rId6"/>
          </p:cNvPr>
          <p:cNvPicPr>
            <a:picLocks noChangeAspect="1" noChangeArrowheads="1"/>
          </p:cNvPicPr>
          <p:nvPr/>
        </p:nvPicPr>
        <p:blipFill>
          <a:blip r:embed="rId7" cstate="print"/>
          <a:srcRect/>
          <a:stretch>
            <a:fillRect/>
          </a:stretch>
        </p:blipFill>
        <p:spPr bwMode="auto">
          <a:xfrm>
            <a:off x="6939116" y="3048000"/>
            <a:ext cx="1885950" cy="942976"/>
          </a:xfrm>
          <a:prstGeom prst="rect">
            <a:avLst/>
          </a:prstGeom>
          <a:noFill/>
        </p:spPr>
      </p:pic>
      <p:sp>
        <p:nvSpPr>
          <p:cNvPr id="6" name="Slide Number Placeholder 5"/>
          <p:cNvSpPr>
            <a:spLocks noGrp="1"/>
          </p:cNvSpPr>
          <p:nvPr>
            <p:ph type="sldNum" sz="quarter" idx="12"/>
          </p:nvPr>
        </p:nvSpPr>
        <p:spPr/>
        <p:txBody>
          <a:bodyPr/>
          <a:lstStyle/>
          <a:p>
            <a:fld id="{633D0807-5088-4C17-A0EB-56FC14A60DD7}" type="slidenum">
              <a:rPr lang="en-US" smtClean="0"/>
              <a:pPr/>
              <a:t>9</a:t>
            </a:fld>
            <a:endParaRPr lang="en-US"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374</TotalTime>
  <Words>2218</Words>
  <Application>Microsoft Office PowerPoint</Application>
  <PresentationFormat>On-screen Show (4:3)</PresentationFormat>
  <Paragraphs>386</Paragraphs>
  <Slides>45</Slides>
  <Notes>9</Notes>
  <HiddenSlides>0</HiddenSlides>
  <MMClips>0</MMClips>
  <ScaleCrop>false</ScaleCrop>
  <HeadingPairs>
    <vt:vector size="4" baseType="variant">
      <vt:variant>
        <vt:lpstr>Theme</vt:lpstr>
      </vt:variant>
      <vt:variant>
        <vt:i4>2</vt:i4>
      </vt:variant>
      <vt:variant>
        <vt:lpstr>Slide Titles</vt:lpstr>
      </vt:variant>
      <vt:variant>
        <vt:i4>45</vt:i4>
      </vt:variant>
    </vt:vector>
  </HeadingPairs>
  <TitlesOfParts>
    <vt:vector size="47" baseType="lpstr">
      <vt:lpstr>Office Theme</vt:lpstr>
      <vt:lpstr>1_Office Theme</vt:lpstr>
      <vt:lpstr>Suomi NPP Imagery EDR Team</vt:lpstr>
      <vt:lpstr>VIIRS EDR Imagery Team</vt:lpstr>
      <vt:lpstr>VIIRS bands and bandwidths</vt:lpstr>
      <vt:lpstr>CIRA NPP INFRASTRUCTURE</vt:lpstr>
      <vt:lpstr>PEATE vs. GRAVITE</vt:lpstr>
      <vt:lpstr>Suomi NPP Imagery Team page http://rammb.cira.colostate.edu/projects/npp/</vt:lpstr>
      <vt:lpstr>Imagery Team Suomi NPP Blog http://rammb.cira.colostate.edu/projects/npp/blog/</vt:lpstr>
      <vt:lpstr>SDR to EDR software</vt:lpstr>
      <vt:lpstr>VIIRS display tools</vt:lpstr>
      <vt:lpstr>PowerPoint Presentation</vt:lpstr>
      <vt:lpstr>PowerPoint Presentation</vt:lpstr>
      <vt:lpstr>PowerPoint Presentation</vt:lpstr>
      <vt:lpstr>PowerPoint Presentation</vt:lpstr>
      <vt:lpstr>McIDAS-X and VIIRS (SDR example from PEATE) [not yet ready for prime time!]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VIIRS Imagery Examples:      Tropical Cyclone Giovanna  east of Madagascar  13 February 2012 at 0947 UTC</vt:lpstr>
      <vt:lpstr>PowerPoint Presentation</vt:lpstr>
      <vt:lpstr>VIIRS true color image:  Severe storms over Indiana  2 March 2012 at 1935 UTC </vt:lpstr>
      <vt:lpstr>DNB: Kuwait Gas Flares 2012-02-07 @ 2237 </vt:lpstr>
      <vt:lpstr>VIIRS Day/Night Band -9 March 2012 </vt:lpstr>
      <vt:lpstr>NCC Imagery: Low-light images of TC low level circulation (97S Invest, 5 April 2012)</vt:lpstr>
      <vt:lpstr>NRL true-color example – Northwest Africa</vt:lpstr>
      <vt:lpstr>NRL true-color example – Middle East</vt:lpstr>
      <vt:lpstr>NRL true-color example – Horn of Africa</vt:lpstr>
      <vt:lpstr>NRL true-color example – North Korea</vt:lpstr>
      <vt:lpstr>VIIRS imagery issues/problems so far:</vt:lpstr>
      <vt:lpstr>Imagery EDR issue: Triangular areas of missing (zero) data</vt:lpstr>
      <vt:lpstr>Imagery issue: Striping noted by SST and Ocean Color Teams</vt:lpstr>
      <vt:lpstr>9 April 2012 19Z</vt:lpstr>
      <vt:lpstr>I1  0.64mm</vt:lpstr>
      <vt:lpstr>M6 – 0.747 m</vt:lpstr>
      <vt:lpstr>M13 – 4.05 m</vt:lpstr>
      <vt:lpstr>M10 – 1.61 m</vt:lpstr>
      <vt:lpstr>Table of Normalized Deviations</vt:lpstr>
      <vt:lpstr>The VIIRS Imagery Team work continues</vt:lpstr>
      <vt:lpstr>FY 11 CIRA VIIRS Imagery Cal/Val Project Milestones and Accomplishments Proposal Period: August 1, 2011 – March 31 2012</vt:lpstr>
      <vt:lpstr>FY 11 Milestones and Accomplishments (cont.)</vt:lpstr>
      <vt:lpstr>New FY 12 CIRA  VIIRS Imagery Cal/Val Milestones Proposal Period:  1 April 2012 – 31 December 2012 </vt:lpstr>
    </vt:vector>
  </TitlesOfParts>
  <Company>CIRA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First Images and Products from VIIRS on NPP</dc:title>
  <dc:creator>hillger</dc:creator>
  <cp:lastModifiedBy>hillger</cp:lastModifiedBy>
  <cp:revision>122</cp:revision>
  <dcterms:created xsi:type="dcterms:W3CDTF">2012-01-05T20:47:11Z</dcterms:created>
  <dcterms:modified xsi:type="dcterms:W3CDTF">2012-04-15T19:51:28Z</dcterms:modified>
</cp:coreProperties>
</file>