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5"/>
  </p:notesMasterIdLst>
  <p:sldIdLst>
    <p:sldId id="256" r:id="rId2"/>
    <p:sldId id="265" r:id="rId3"/>
    <p:sldId id="267" r:id="rId4"/>
    <p:sldId id="273" r:id="rId5"/>
    <p:sldId id="279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96" d="100"/>
          <a:sy n="9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91" y="5762170"/>
            <a:ext cx="1031425" cy="101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PSS Logo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418" y="5776687"/>
            <a:ext cx="1134012" cy="105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FBFD5-AE89-A046-9BA7-9B46A0299449}" type="datetimeFigureOut">
              <a:rPr lang="en-US" smtClean="0"/>
              <a:pPr/>
              <a:t>5/22/2012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pitchFamily="-108" charset="-128"/>
            </a:endParaRPr>
          </a:p>
        </p:txBody>
      </p:sp>
      <p:pic>
        <p:nvPicPr>
          <p:cNvPr id="11" name="Picture 8" descr="Macintosh HD:Users:gtiona:Documents:GI_info:GI - NPP:Instruments:CERES:CERES LaRC F2F 012808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810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53186" y="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VIIRS </a:t>
            </a:r>
            <a:r>
              <a:rPr lang="en-US" dirty="0" smtClean="0"/>
              <a:t>Imagery at Beta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CCR </a:t>
            </a:r>
            <a:r>
              <a:rPr lang="en-US" dirty="0" smtClean="0"/>
              <a:t>12-417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 </a:t>
            </a:r>
            <a:r>
              <a:rPr lang="en-US" dirty="0" smtClean="0"/>
              <a:t>4545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6966"/>
            <a:ext cx="6400800" cy="2750055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Dr. Thomas Kopp – </a:t>
            </a:r>
            <a:r>
              <a:rPr lang="en-US" sz="2000" dirty="0" smtClean="0"/>
              <a:t>Imagery</a:t>
            </a:r>
            <a:r>
              <a:rPr lang="en-US" sz="2000" dirty="0" smtClean="0"/>
              <a:t> </a:t>
            </a:r>
            <a:r>
              <a:rPr lang="en-US" sz="2000" dirty="0" smtClean="0"/>
              <a:t>Validation Lead</a:t>
            </a:r>
          </a:p>
          <a:p>
            <a:pPr algn="l"/>
            <a:r>
              <a:rPr lang="en-US" sz="2000" dirty="0" smtClean="0"/>
              <a:t>Dr. </a:t>
            </a:r>
            <a:r>
              <a:rPr lang="en-US" sz="2000" dirty="0" smtClean="0"/>
              <a:t>Donald </a:t>
            </a:r>
            <a:r>
              <a:rPr lang="en-US" sz="2000" dirty="0" err="1" smtClean="0"/>
              <a:t>H</a:t>
            </a:r>
            <a:r>
              <a:rPr lang="en-US" sz="2000" dirty="0" err="1" smtClean="0"/>
              <a:t>illger</a:t>
            </a:r>
            <a:r>
              <a:rPr lang="en-US" sz="2000" dirty="0" smtClean="0"/>
              <a:t> </a:t>
            </a:r>
            <a:r>
              <a:rPr lang="en-US" sz="2000" dirty="0" smtClean="0"/>
              <a:t>– </a:t>
            </a:r>
            <a:r>
              <a:rPr lang="en-US" sz="2000" dirty="0" smtClean="0"/>
              <a:t>Imagery</a:t>
            </a:r>
            <a:r>
              <a:rPr lang="en-US" sz="2000" dirty="0" smtClean="0"/>
              <a:t> Product Lead</a:t>
            </a:r>
          </a:p>
          <a:p>
            <a:pPr algn="l"/>
            <a:r>
              <a:rPr lang="en-US" sz="2000" dirty="0" smtClean="0"/>
              <a:t>Mr. Ryan Williams - Imagery</a:t>
            </a:r>
            <a:r>
              <a:rPr lang="en-US" sz="2000" dirty="0" smtClean="0"/>
              <a:t> </a:t>
            </a:r>
            <a:r>
              <a:rPr lang="en-US" sz="2000" dirty="0" smtClean="0"/>
              <a:t>JAM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111B-9D3D-7F45-A151-02AA27D35D0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Storm </a:t>
            </a:r>
            <a:r>
              <a:rPr lang="en-US" dirty="0" err="1" smtClean="0"/>
              <a:t>F</a:t>
            </a:r>
            <a:r>
              <a:rPr lang="en-US" dirty="0" err="1" smtClean="0"/>
              <a:t>unso</a:t>
            </a:r>
            <a:r>
              <a:rPr lang="en-US" dirty="0" smtClean="0"/>
              <a:t> (IR) </a:t>
            </a:r>
            <a:endParaRPr lang="en-US" dirty="0"/>
          </a:p>
        </p:txBody>
      </p:sp>
      <p:pic>
        <p:nvPicPr>
          <p:cNvPr id="7" name="Picture 2" descr="C:\McIDAS-V\Iband1_24jan12_1102Z_Funso_clo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2144867"/>
            <a:ext cx="6920301" cy="4514352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I5 – courtesy of Dan Lindsey (NOAA/STAR)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Coast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I3 (red), I2 (green), I1 (blue)</a:t>
            </a:r>
          </a:p>
        </p:txBody>
      </p:sp>
      <p:pic>
        <p:nvPicPr>
          <p:cNvPr id="5" name="Picture 4" descr="CalCoast_RI3_GI2_BI1_20120120_2101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2226365"/>
            <a:ext cx="8706678" cy="405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 - Night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I5 (red), I5 (green), I4 (blue)</a:t>
            </a:r>
          </a:p>
        </p:txBody>
      </p:sp>
      <p:pic>
        <p:nvPicPr>
          <p:cNvPr id="6" name="Picture 5" descr="GreatLakes_night_R5_G5_B4__HE_20120120_0759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2176671"/>
            <a:ext cx="8686800" cy="413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Non-NCC Imagery</a:t>
            </a:r>
            <a:r>
              <a:rPr lang="en-US" dirty="0" smtClean="0"/>
              <a:t> </a:t>
            </a:r>
            <a:r>
              <a:rPr lang="en-US" dirty="0" smtClean="0"/>
              <a:t>has met the beta stage based on the definitions and the evidence shown</a:t>
            </a:r>
          </a:p>
          <a:p>
            <a:pPr lvl="1"/>
            <a:r>
              <a:rPr lang="en-US" dirty="0" smtClean="0"/>
              <a:t>It exceeds the definition of beta in some cases</a:t>
            </a:r>
            <a:endParaRPr lang="en-US" dirty="0" smtClean="0"/>
          </a:p>
          <a:p>
            <a:r>
              <a:rPr lang="en-US" dirty="0" smtClean="0"/>
              <a:t>Remaining issues are known and at least a preliminary way ahead has been established</a:t>
            </a:r>
            <a:endParaRPr lang="en-US" dirty="0"/>
          </a:p>
          <a:p>
            <a:pPr lvl="1"/>
            <a:r>
              <a:rPr lang="en-US" dirty="0" smtClean="0"/>
              <a:t>De-striping techniques are known</a:t>
            </a:r>
          </a:p>
          <a:p>
            <a:pPr lvl="2"/>
            <a:r>
              <a:rPr lang="en-US" dirty="0" smtClean="0"/>
              <a:t>Striping not evident in most Imagery applications to date</a:t>
            </a:r>
          </a:p>
          <a:p>
            <a:r>
              <a:rPr lang="en-US" dirty="0" smtClean="0"/>
              <a:t>Although we are seeking the beta stage, note the only circumstance preventing operational use immediately is the lack of access to the Imagery in near real time by operational 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Imagery EDR takes selected VIIRS SDRs and transfers radiance/reflectance/brightness temperature values on as Ground Track Mercator projection</a:t>
            </a:r>
          </a:p>
          <a:p>
            <a:pPr lvl="1"/>
            <a:r>
              <a:rPr lang="en-US" dirty="0" smtClean="0"/>
              <a:t>All 5 I-bands</a:t>
            </a:r>
          </a:p>
          <a:p>
            <a:pPr lvl="1"/>
            <a:r>
              <a:rPr lang="en-US" dirty="0" smtClean="0"/>
              <a:t>Six selectable M-bands</a:t>
            </a:r>
          </a:p>
          <a:p>
            <a:pPr lvl="1"/>
            <a:r>
              <a:rPr lang="en-US" dirty="0" smtClean="0"/>
              <a:t>Near Constant Contrast derived from the Day Night Band</a:t>
            </a:r>
          </a:p>
          <a:p>
            <a:r>
              <a:rPr lang="en-US" dirty="0" smtClean="0"/>
              <a:t>GTM uses the nearest pixel, it does not use an average unless an isolated pixel has a bad value</a:t>
            </a:r>
          </a:p>
          <a:p>
            <a:r>
              <a:rPr lang="en-US" dirty="0" smtClean="0"/>
              <a:t>The NCC Imagery is on a separate schedule and is not part of this CCR</a:t>
            </a: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 of the </a:t>
            </a:r>
            <a:r>
              <a:rPr lang="en-US" dirty="0" smtClean="0"/>
              <a:t>Imagery EDR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 requirements based on the Level 1 Requirements Document (L1RD) are restricted to resolution, mapping accuracy, and latency</a:t>
            </a:r>
          </a:p>
          <a:p>
            <a:pPr lvl="1"/>
            <a:r>
              <a:rPr lang="en-US" dirty="0" smtClean="0"/>
              <a:t>Quality requirements found in the old NPOESS program are no longer present</a:t>
            </a:r>
          </a:p>
          <a:p>
            <a:r>
              <a:rPr lang="en-US" dirty="0" smtClean="0"/>
              <a:t>Actually use of Imagery tied to ability of a human analyst to determine his/her features of interest through Imagery</a:t>
            </a:r>
          </a:p>
          <a:p>
            <a:pPr lvl="1"/>
            <a:r>
              <a:rPr lang="en-US" dirty="0" smtClean="0"/>
              <a:t>If the operational user is not satisfied, the Imagery EDR has failed, independent of any quantitative requirements</a:t>
            </a:r>
          </a:p>
          <a:p>
            <a:r>
              <a:rPr lang="en-US" dirty="0" smtClean="0"/>
              <a:t>The Imagery validation team has focused on the later in the early stages of validation</a:t>
            </a: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Requirements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two most fundamental features of the Imagery at this stage was determination of clouds and sea ice edge</a:t>
            </a:r>
          </a:p>
          <a:p>
            <a:pPr lvl="1"/>
            <a:r>
              <a:rPr lang="en-US" dirty="0" smtClean="0"/>
              <a:t>Quantitative validation of resolution and latency handled by other teams</a:t>
            </a:r>
          </a:p>
          <a:p>
            <a:pPr lvl="1"/>
            <a:r>
              <a:rPr lang="en-US" dirty="0" smtClean="0"/>
              <a:t>Geolocation qualitatively addressed at this time</a:t>
            </a:r>
          </a:p>
          <a:p>
            <a:pPr lvl="2"/>
            <a:r>
              <a:rPr lang="en-US" dirty="0" smtClean="0"/>
              <a:t>No issues found</a:t>
            </a:r>
          </a:p>
          <a:p>
            <a:r>
              <a:rPr lang="en-US" dirty="0" smtClean="0"/>
              <a:t>The fundamental question, may a user satisfactorily use Imagery without the presence of significant distractions (i.e. striping)?</a:t>
            </a: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Guidelines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Definition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release product</a:t>
            </a:r>
          </a:p>
          <a:p>
            <a:r>
              <a:rPr lang="en-US" dirty="0" smtClean="0"/>
              <a:t>Initial calibration applied</a:t>
            </a:r>
          </a:p>
          <a:p>
            <a:r>
              <a:rPr lang="en-US" dirty="0" smtClean="0"/>
              <a:t>Minimally validated and may still contain significant errors</a:t>
            </a:r>
          </a:p>
          <a:p>
            <a:r>
              <a:rPr lang="en-US" dirty="0" smtClean="0"/>
              <a:t>Available to allow users to gain familiarity with data formats and parameters</a:t>
            </a:r>
          </a:p>
          <a:p>
            <a:r>
              <a:rPr lang="en-US" dirty="0" smtClean="0"/>
              <a:t>Product is not appropriate as the basis for quantitative scientific publication studies and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Evaluation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release product</a:t>
            </a:r>
          </a:p>
          <a:p>
            <a:pPr lvl="1"/>
            <a:r>
              <a:rPr lang="en-US" dirty="0" smtClean="0"/>
              <a:t>Imagery has not been extensively analyzed by operational users</a:t>
            </a:r>
            <a:endParaRPr lang="en-US" dirty="0" smtClean="0"/>
          </a:p>
          <a:p>
            <a:pPr lvl="1"/>
            <a:r>
              <a:rPr lang="en-US" dirty="0" smtClean="0"/>
              <a:t>Imagery is not available to real-time users on a timely basis</a:t>
            </a:r>
          </a:p>
          <a:p>
            <a:pPr lvl="2"/>
            <a:r>
              <a:rPr lang="en-US" dirty="0" smtClean="0"/>
              <a:t>Neither NDE or AFWA can make Imagery available to their general set of customers in near real time as of this briefing</a:t>
            </a:r>
            <a:endParaRPr lang="en-US" dirty="0" smtClean="0"/>
          </a:p>
          <a:p>
            <a:r>
              <a:rPr lang="en-US" dirty="0" smtClean="0"/>
              <a:t>Initial calibration applied</a:t>
            </a:r>
          </a:p>
          <a:p>
            <a:pPr lvl="1"/>
            <a:r>
              <a:rPr lang="en-US" dirty="0" smtClean="0"/>
              <a:t>VIIRS SDRs declared “beta” earlie</a:t>
            </a:r>
            <a:r>
              <a:rPr lang="en-US" dirty="0" smtClean="0"/>
              <a:t>r this month</a:t>
            </a:r>
            <a:endParaRPr lang="en-US" dirty="0" smtClean="0"/>
          </a:p>
          <a:p>
            <a:pPr lvl="1"/>
            <a:r>
              <a:rPr lang="en-US" dirty="0" smtClean="0"/>
              <a:t>No software changes have yet been made to </a:t>
            </a:r>
            <a:r>
              <a:rPr lang="en-US" dirty="0" smtClean="0"/>
              <a:t>the Imagery EDR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Evaluation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Minimally validated and may still contain significant errors</a:t>
            </a:r>
          </a:p>
          <a:p>
            <a:pPr lvl="1"/>
            <a:r>
              <a:rPr lang="en-US" dirty="0" smtClean="0"/>
              <a:t>Striping has been identified but the overall impact has not yet been assessed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Typical users would not notice the striping under standard use</a:t>
            </a:r>
            <a:endParaRPr lang="en-US" dirty="0" smtClean="0"/>
          </a:p>
          <a:p>
            <a:pPr lvl="1"/>
            <a:r>
              <a:rPr lang="en-US" dirty="0" smtClean="0"/>
              <a:t>Other issues have dealt with missing data, not tied to the Imagery product or the algorithm directly </a:t>
            </a:r>
            <a:endParaRPr lang="en-US" dirty="0" smtClean="0"/>
          </a:p>
          <a:p>
            <a:pPr lvl="1"/>
            <a:r>
              <a:rPr lang="en-US" dirty="0" smtClean="0"/>
              <a:t>No other artifacts have been noted by Imagery SMEs</a:t>
            </a:r>
          </a:p>
          <a:p>
            <a:pPr lvl="2"/>
            <a:r>
              <a:rPr lang="en-US" dirty="0" smtClean="0"/>
              <a:t>The only DRs written to non-NCC Imagery was to expand daytime beyond 85 degree solar zenith angle and to expand the number of available M-bands produced as Imagery</a:t>
            </a:r>
            <a:endParaRPr lang="en-US" dirty="0" smtClean="0"/>
          </a:p>
          <a:p>
            <a:r>
              <a:rPr lang="en-US" dirty="0" smtClean="0"/>
              <a:t>Available to allow users to gain familiarity with data formats and parameters</a:t>
            </a:r>
          </a:p>
          <a:p>
            <a:pPr lvl="1"/>
            <a:r>
              <a:rPr lang="en-US" dirty="0" smtClean="0"/>
              <a:t>Imagery may be retrieved through CLASS, GRAVITE, or the Atmosphere PEATE</a:t>
            </a:r>
            <a:endParaRPr lang="en-US" dirty="0" smtClean="0"/>
          </a:p>
          <a:p>
            <a:pPr lvl="1"/>
            <a:r>
              <a:rPr lang="en-US" dirty="0" smtClean="0"/>
              <a:t>Both NDE and AFWA working towards real-time support sometime this summer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Evaluation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 is not appropriate as the basis for quantitative scientific publication studies and applications</a:t>
            </a:r>
          </a:p>
          <a:p>
            <a:pPr lvl="1"/>
            <a:r>
              <a:rPr lang="en-US" dirty="0" smtClean="0"/>
              <a:t>Imagery, in general, does not contain quantitative applications</a:t>
            </a:r>
            <a:endParaRPr lang="en-US" dirty="0" smtClean="0"/>
          </a:p>
          <a:p>
            <a:pPr lvl="1"/>
            <a:r>
              <a:rPr lang="en-US" dirty="0" smtClean="0"/>
              <a:t>VIIRS SDRs only at beta stage</a:t>
            </a:r>
          </a:p>
          <a:p>
            <a:pPr lvl="1"/>
            <a:r>
              <a:rPr lang="en-US" dirty="0" smtClean="0"/>
              <a:t>In fact, Imagery performance has been touted as good to excellent at many conferences that have already taken place (i.e. AMS)</a:t>
            </a:r>
          </a:p>
          <a:p>
            <a:pPr lvl="2"/>
            <a:r>
              <a:rPr lang="en-US" dirty="0" smtClean="0"/>
              <a:t>In reality, Imagery is past this point</a:t>
            </a:r>
            <a:r>
              <a:rPr lang="en-US" dirty="0" smtClean="0"/>
              <a:t> 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 Evaluation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examples have been already shown at other forums</a:t>
            </a:r>
            <a:endParaRPr lang="en-US" dirty="0" smtClean="0"/>
          </a:p>
          <a:p>
            <a:pPr lvl="1"/>
            <a:r>
              <a:rPr lang="en-US" dirty="0" smtClean="0"/>
              <a:t>AMS Annual Meeting</a:t>
            </a:r>
          </a:p>
          <a:p>
            <a:pPr lvl="1"/>
            <a:r>
              <a:rPr lang="en-US" dirty="0" smtClean="0"/>
              <a:t>VIIRS Cal/Val Workshop</a:t>
            </a:r>
          </a:p>
          <a:p>
            <a:pPr lvl="1"/>
            <a:r>
              <a:rPr lang="en-US" dirty="0" smtClean="0"/>
              <a:t>NOAA Science Week</a:t>
            </a:r>
          </a:p>
          <a:p>
            <a:pPr lvl="1"/>
            <a:r>
              <a:rPr lang="en-US" dirty="0" smtClean="0"/>
              <a:t>JPSS System Readiness Review</a:t>
            </a:r>
          </a:p>
          <a:p>
            <a:r>
              <a:rPr lang="en-US" dirty="0" smtClean="0"/>
              <a:t>With this in mind, only a few examples of Imagery are shown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NPP_FOR.potx</Template>
  <TotalTime>719</TotalTime>
  <Words>718</Words>
  <Application>Microsoft Office PowerPoint</Application>
  <PresentationFormat>On-screen Show (4:3)</PresentationFormat>
  <Paragraphs>74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NPP_FOR</vt:lpstr>
      <vt:lpstr>VIIRS Imagery at Beta  CCR 12-417 DR 4545</vt:lpstr>
      <vt:lpstr>Brief summary of the Imagery EDR</vt:lpstr>
      <vt:lpstr>Imagery Requirements </vt:lpstr>
      <vt:lpstr>General Guidelines</vt:lpstr>
      <vt:lpstr>Beta Definition</vt:lpstr>
      <vt:lpstr>Beta Evaluation </vt:lpstr>
      <vt:lpstr>Beta Evaluation </vt:lpstr>
      <vt:lpstr>Beta Evaluation </vt:lpstr>
      <vt:lpstr>Beta Evaluation </vt:lpstr>
      <vt:lpstr>Tropical Storm Funso (IR) </vt:lpstr>
      <vt:lpstr>California Coast </vt:lpstr>
      <vt:lpstr>Great Lakes - Night </vt:lpstr>
      <vt:lpstr>Conclusion </vt:lpstr>
    </vt:vector>
  </TitlesOfParts>
  <Company>Lockheed Martin IS&amp;GS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Richard Ullman</dc:creator>
  <cp:lastModifiedBy>Thomas Kopp</cp:lastModifiedBy>
  <cp:revision>71</cp:revision>
  <dcterms:created xsi:type="dcterms:W3CDTF">2011-07-07T16:52:26Z</dcterms:created>
  <dcterms:modified xsi:type="dcterms:W3CDTF">2012-05-22T21:07:25Z</dcterms:modified>
</cp:coreProperties>
</file>