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35"/>
  </p:notesMasterIdLst>
  <p:sldIdLst>
    <p:sldId id="256" r:id="rId4"/>
    <p:sldId id="257" r:id="rId5"/>
    <p:sldId id="301" r:id="rId6"/>
    <p:sldId id="360" r:id="rId7"/>
    <p:sldId id="361" r:id="rId8"/>
    <p:sldId id="362" r:id="rId9"/>
    <p:sldId id="304" r:id="rId10"/>
    <p:sldId id="266" r:id="rId11"/>
    <p:sldId id="260" r:id="rId12"/>
    <p:sldId id="303" r:id="rId13"/>
    <p:sldId id="327" r:id="rId14"/>
    <p:sldId id="335" r:id="rId15"/>
    <p:sldId id="265" r:id="rId16"/>
    <p:sldId id="356" r:id="rId17"/>
    <p:sldId id="357" r:id="rId18"/>
    <p:sldId id="348" r:id="rId19"/>
    <p:sldId id="275" r:id="rId20"/>
    <p:sldId id="358" r:id="rId21"/>
    <p:sldId id="363" r:id="rId22"/>
    <p:sldId id="364" r:id="rId23"/>
    <p:sldId id="365" r:id="rId24"/>
    <p:sldId id="366" r:id="rId25"/>
    <p:sldId id="367" r:id="rId26"/>
    <p:sldId id="368" r:id="rId27"/>
    <p:sldId id="369" r:id="rId28"/>
    <p:sldId id="350" r:id="rId29"/>
    <p:sldId id="354" r:id="rId30"/>
    <p:sldId id="359" r:id="rId31"/>
    <p:sldId id="352" r:id="rId32"/>
    <p:sldId id="353" r:id="rId33"/>
    <p:sldId id="35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678" y="-3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DE005F-433C-4380-B304-9892192312CD}" type="datetimeFigureOut">
              <a:rPr lang="en-US" smtClean="0"/>
              <a:pPr/>
              <a:t>2013-08-15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D9B10E-DF3D-4C25-9746-6D7A789C447F}" type="slidenum">
              <a:rPr lang="en-US" smtClean="0"/>
              <a:pPr/>
              <a:t>‹#›</a:t>
            </a:fld>
            <a:endParaRPr lang="en-US" dirty="0"/>
          </a:p>
        </p:txBody>
      </p:sp>
    </p:spTree>
    <p:extLst>
      <p:ext uri="{BB962C8B-B14F-4D97-AF65-F5344CB8AC3E}">
        <p14:creationId xmlns:p14="http://schemas.microsoft.com/office/powerpoint/2010/main" val="38541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82020E-F388-4EB9-BD79-56C8D85FD410}" type="datetime1">
              <a:rPr lang="en-US" smtClean="0"/>
              <a:pPr/>
              <a:t>2013-08-15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4A929-2905-461D-A808-6417C712F5A5}" type="datetime1">
              <a:rPr lang="en-US" smtClean="0"/>
              <a:pPr/>
              <a:t>2013-08-15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7BCB2-A6DC-4BDF-9A9F-72BAD2283100}" type="datetime1">
              <a:rPr lang="en-US" smtClean="0"/>
              <a:pPr/>
              <a:t>2013-08-15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3348AFC8-7764-48C2-90D7-461DA9618ADB}" type="datetime1">
              <a:rPr lang="en-US" smtClean="0"/>
              <a:pPr>
                <a:defRPr/>
              </a:pPr>
              <a:t>2013-08-15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382EDD5-976D-41C6-AE56-9B6E4DA55672}"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1614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0421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6500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588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4110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4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62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97836-3175-4D10-9C9B-1CCFE2FFDEB6}" type="datetime1">
              <a:rPr lang="en-US" smtClean="0"/>
              <a:pPr/>
              <a:t>2013-08-15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2420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1334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8444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7523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241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5963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2780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0768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5152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145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A1B10C-947D-4E67-BE40-2EBD998B9CBA}" type="datetime1">
              <a:rPr lang="en-US" smtClean="0"/>
              <a:pPr/>
              <a:t>2013-08-15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2813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9710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540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0387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5288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93C73-8F43-4A16-B413-0A6F0BF5F949}" type="datetime1">
              <a:rPr lang="en-US" smtClean="0"/>
              <a:pPr/>
              <a:t>2013-08-15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5D7371-D985-4A07-BDC4-69AACEBAADCE}" type="datetime1">
              <a:rPr lang="en-US" smtClean="0"/>
              <a:pPr/>
              <a:t>2013-08-15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8108E-4085-4D3A-9D35-91A36B9A0AAC}" type="datetime1">
              <a:rPr lang="en-US" smtClean="0"/>
              <a:pPr/>
              <a:t>2013-08-15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A52EB-02C4-4C6D-87C7-6AA63BF1EC16}" type="datetime1">
              <a:rPr lang="en-US" smtClean="0"/>
              <a:pPr/>
              <a:t>2013-08-15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5602CE-0652-4126-BE29-55DF31831802}" type="datetime1">
              <a:rPr lang="en-US" smtClean="0"/>
              <a:pPr/>
              <a:t>2013-08-15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F3816-3C0F-4EE3-BEA7-8F1876B35D11}" type="datetime1">
              <a:rPr lang="en-US" smtClean="0"/>
              <a:pPr/>
              <a:t>2013-08-15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E86D9-4462-4F64-9C70-C2F7D7435655}" type="datetime1">
              <a:rPr lang="en-US" smtClean="0"/>
              <a:pPr/>
              <a:t>2013-08-15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D0807-5088-4C17-A0EB-56FC14A60D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0955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8A0FF-3E4A-4ADC-A8AE-FF8D9A3C3CB6}" type="datetimeFigureOut">
              <a:rPr lang="en-US" smtClean="0">
                <a:solidFill>
                  <a:prstClr val="black">
                    <a:tint val="75000"/>
                  </a:prstClr>
                </a:solidFill>
              </a:rPr>
              <a:pPr/>
              <a:t>2013-08-15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73600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rammb.cira.colostate.edu/ramsdis/online/npp_viirs.as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9.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9.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ssec.wisc.edu/mcidas/software/v/index.html" TargetMode="Externa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hyperlink" Target="http://www.ssec.wisc.edu/mcida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rammb.cira.colostate.edu/projects/np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133600"/>
            <a:ext cx="8763000" cy="1755775"/>
          </a:xfrm>
        </p:spPr>
        <p:txBody>
          <a:bodyPr>
            <a:normAutofit fontScale="90000"/>
          </a:bodyPr>
          <a:lstStyle/>
          <a:p>
            <a:r>
              <a:rPr lang="en-US" b="1" dirty="0"/>
              <a:t>Suomi NPP </a:t>
            </a:r>
            <a:r>
              <a:rPr lang="en-US" b="1" dirty="0" smtClean="0"/>
              <a:t>VIIRS </a:t>
            </a:r>
            <a:br>
              <a:rPr lang="en-US" b="1" dirty="0" smtClean="0"/>
            </a:br>
            <a:r>
              <a:rPr lang="en-US" b="1" dirty="0" smtClean="0"/>
              <a:t>Near Constant Contrast (NCC) Imagery </a:t>
            </a:r>
            <a:br>
              <a:rPr lang="en-US" b="1" dirty="0" smtClean="0"/>
            </a:br>
            <a:r>
              <a:rPr lang="en-US" b="1" dirty="0" smtClean="0"/>
              <a:t>EDR Review - Provisional</a:t>
            </a:r>
            <a:endParaRPr lang="en-US" b="1" dirty="0"/>
          </a:p>
        </p:txBody>
      </p:sp>
      <p:sp>
        <p:nvSpPr>
          <p:cNvPr id="3" name="Subtitle 2"/>
          <p:cNvSpPr>
            <a:spLocks noGrp="1"/>
          </p:cNvSpPr>
          <p:nvPr>
            <p:ph type="subTitle" idx="1"/>
          </p:nvPr>
        </p:nvSpPr>
        <p:spPr>
          <a:xfrm>
            <a:off x="1981053" y="4267200"/>
            <a:ext cx="4953147" cy="1219200"/>
          </a:xfrm>
        </p:spPr>
        <p:txBody>
          <a:bodyPr>
            <a:normAutofit fontScale="55000" lnSpcReduction="20000"/>
          </a:bodyPr>
          <a:lstStyle/>
          <a:p>
            <a:r>
              <a:rPr lang="en-US" b="1" dirty="0" smtClean="0">
                <a:solidFill>
                  <a:schemeClr val="tx1"/>
                </a:solidFill>
              </a:rPr>
              <a:t>Don Hillger</a:t>
            </a:r>
            <a:r>
              <a:rPr lang="en-US" b="1" baseline="30000" dirty="0" smtClean="0">
                <a:solidFill>
                  <a:schemeClr val="tx1"/>
                </a:solidFill>
              </a:rPr>
              <a:t>1</a:t>
            </a:r>
            <a:r>
              <a:rPr lang="en-US" b="1" dirty="0" smtClean="0">
                <a:solidFill>
                  <a:schemeClr val="tx1"/>
                </a:solidFill>
              </a:rPr>
              <a:t>, Thomas Kopp</a:t>
            </a:r>
            <a:r>
              <a:rPr lang="en-US" b="1" baseline="30000" dirty="0" smtClean="0">
                <a:solidFill>
                  <a:schemeClr val="tx1"/>
                </a:solidFill>
              </a:rPr>
              <a:t>2</a:t>
            </a:r>
            <a:r>
              <a:rPr lang="en-US" b="1" dirty="0" smtClean="0">
                <a:solidFill>
                  <a:schemeClr val="tx1"/>
                </a:solidFill>
              </a:rPr>
              <a:t>, </a:t>
            </a:r>
          </a:p>
          <a:p>
            <a:r>
              <a:rPr lang="en-US" b="1" dirty="0" smtClean="0">
                <a:solidFill>
                  <a:schemeClr val="tx1"/>
                </a:solidFill>
              </a:rPr>
              <a:t>and the </a:t>
            </a:r>
          </a:p>
          <a:p>
            <a:r>
              <a:rPr lang="en-US" b="1" dirty="0" smtClean="0">
                <a:solidFill>
                  <a:schemeClr val="tx1"/>
                </a:solidFill>
              </a:rPr>
              <a:t>EDR Imagery and Visualization Team</a:t>
            </a:r>
          </a:p>
          <a:p>
            <a:r>
              <a:rPr lang="en-US" dirty="0" smtClean="0"/>
              <a:t>22 August 2013</a:t>
            </a:r>
          </a:p>
        </p:txBody>
      </p:sp>
      <p:pic>
        <p:nvPicPr>
          <p:cNvPr id="4" name="Picture 3" descr="D:\GOES-14\images\NOAA logo.jpg"/>
          <p:cNvPicPr>
            <a:picLocks noChangeAspect="1" noChangeArrowheads="1"/>
          </p:cNvPicPr>
          <p:nvPr/>
        </p:nvPicPr>
        <p:blipFill>
          <a:blip r:embed="rId2" cstate="print"/>
          <a:srcRect/>
          <a:stretch>
            <a:fillRect/>
          </a:stretch>
        </p:blipFill>
        <p:spPr bwMode="auto">
          <a:xfrm>
            <a:off x="1066800" y="371894"/>
            <a:ext cx="1447800" cy="1456906"/>
          </a:xfrm>
          <a:prstGeom prst="rect">
            <a:avLst/>
          </a:prstGeom>
          <a:noFill/>
        </p:spPr>
      </p:pic>
      <p:sp>
        <p:nvSpPr>
          <p:cNvPr id="6" name="TextBox 5"/>
          <p:cNvSpPr txBox="1"/>
          <p:nvPr/>
        </p:nvSpPr>
        <p:spPr>
          <a:xfrm>
            <a:off x="2895600" y="5678269"/>
            <a:ext cx="3352800" cy="646331"/>
          </a:xfrm>
          <a:prstGeom prst="rect">
            <a:avLst/>
          </a:prstGeom>
          <a:noFill/>
        </p:spPr>
        <p:txBody>
          <a:bodyPr wrap="square" rtlCol="0">
            <a:spAutoFit/>
          </a:bodyPr>
          <a:lstStyle/>
          <a:p>
            <a:pPr algn="ctr"/>
            <a:r>
              <a:rPr lang="en-US" baseline="30000" dirty="0" smtClean="0"/>
              <a:t>1</a:t>
            </a:r>
            <a:r>
              <a:rPr lang="en-US" dirty="0" smtClean="0"/>
              <a:t>NOAA/NESDIS/StAR</a:t>
            </a:r>
          </a:p>
          <a:p>
            <a:pPr algn="ctr"/>
            <a:r>
              <a:rPr lang="en-US" baseline="30000" dirty="0" smtClean="0"/>
              <a:t>2</a:t>
            </a:r>
            <a:r>
              <a:rPr lang="en-US" dirty="0" smtClean="0"/>
              <a:t>The Aerospace Corporation</a:t>
            </a:r>
          </a:p>
        </p:txBody>
      </p:sp>
      <p:sp>
        <p:nvSpPr>
          <p:cNvPr id="7" name="Slide Number Placeholder 6"/>
          <p:cNvSpPr>
            <a:spLocks noGrp="1"/>
          </p:cNvSpPr>
          <p:nvPr>
            <p:ph type="sldNum" sz="quarter" idx="12"/>
          </p:nvPr>
        </p:nvSpPr>
        <p:spPr/>
        <p:txBody>
          <a:bodyPr/>
          <a:lstStyle/>
          <a:p>
            <a:fld id="{633D0807-5088-4C17-A0EB-56FC14A60DD7}" type="slidenum">
              <a:rPr lang="en-US" smtClean="0"/>
              <a:pPr/>
              <a:t>1</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53295" y="457200"/>
            <a:ext cx="3352505" cy="1278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lvl="1" algn="ctr"/>
            <a:r>
              <a:rPr lang="en-US" b="1" dirty="0" smtClean="0"/>
              <a:t>Suomi NPP VIIRS Online</a:t>
            </a:r>
            <a:br>
              <a:rPr lang="en-US" b="1" dirty="0" smtClean="0"/>
            </a:br>
            <a:r>
              <a:rPr lang="en-US" b="1" dirty="0" smtClean="0">
                <a:hlinkClick r:id="rId2"/>
              </a:rPr>
              <a:t>http://rammb.cira.colostate.edu/ramsdis/online/npp_viirs.asp</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10</a:t>
            </a:fld>
            <a:endParaRPr 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2400" y="1524000"/>
            <a:ext cx="8746253" cy="44139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3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050"/>
            <a:ext cx="8229600" cy="685800"/>
          </a:xfrm>
        </p:spPr>
        <p:txBody>
          <a:bodyPr>
            <a:normAutofit fontScale="90000"/>
          </a:bodyPr>
          <a:lstStyle/>
          <a:p>
            <a:r>
              <a:rPr lang="en-US" dirty="0" smtClean="0"/>
              <a:t>JPSS/Suomi NPP VIIRS Imagery Blog</a:t>
            </a:r>
            <a:endParaRPr lang="en-US" dirty="0"/>
          </a:p>
        </p:txBody>
      </p:sp>
      <p:pic>
        <p:nvPicPr>
          <p:cNvPr id="5" name="Picture 4" descr="blog_home.jpg"/>
          <p:cNvPicPr>
            <a:picLocks noChangeAspect="1"/>
          </p:cNvPicPr>
          <p:nvPr/>
        </p:nvPicPr>
        <p:blipFill>
          <a:blip r:embed="rId2" cstate="print"/>
          <a:stretch>
            <a:fillRect/>
          </a:stretch>
        </p:blipFill>
        <p:spPr>
          <a:xfrm>
            <a:off x="4495800" y="1905000"/>
            <a:ext cx="4038600" cy="4006706"/>
          </a:xfrm>
          <a:prstGeom prst="rect">
            <a:avLst/>
          </a:prstGeom>
        </p:spPr>
      </p:pic>
      <p:sp>
        <p:nvSpPr>
          <p:cNvPr id="7" name="TextBox 6"/>
          <p:cNvSpPr txBox="1"/>
          <p:nvPr/>
        </p:nvSpPr>
        <p:spPr>
          <a:xfrm>
            <a:off x="1943100" y="926068"/>
            <a:ext cx="5257800" cy="369332"/>
          </a:xfrm>
          <a:prstGeom prst="rect">
            <a:avLst/>
          </a:prstGeom>
          <a:noFill/>
        </p:spPr>
        <p:txBody>
          <a:bodyPr wrap="square" rtlCol="0">
            <a:spAutoFit/>
          </a:bodyPr>
          <a:lstStyle/>
          <a:p>
            <a:r>
              <a:rPr lang="en-US" dirty="0" smtClean="0">
                <a:solidFill>
                  <a:schemeClr val="accent1">
                    <a:lumMod val="75000"/>
                  </a:schemeClr>
                </a:solidFill>
              </a:rPr>
              <a:t>http://rammb.cira.colostate.edu/projects/npp/blog/</a:t>
            </a:r>
            <a:endParaRPr lang="en-US" dirty="0">
              <a:solidFill>
                <a:schemeClr val="accent1">
                  <a:lumMod val="75000"/>
                </a:schemeClr>
              </a:solidFill>
            </a:endParaRPr>
          </a:p>
        </p:txBody>
      </p:sp>
      <p:sp>
        <p:nvSpPr>
          <p:cNvPr id="8" name="TextBox 7"/>
          <p:cNvSpPr txBox="1"/>
          <p:nvPr/>
        </p:nvSpPr>
        <p:spPr>
          <a:xfrm>
            <a:off x="762000" y="1600200"/>
            <a:ext cx="3352800" cy="4524315"/>
          </a:xfrm>
          <a:prstGeom prst="rect">
            <a:avLst/>
          </a:prstGeom>
          <a:noFill/>
        </p:spPr>
        <p:txBody>
          <a:bodyPr wrap="square" rtlCol="0">
            <a:spAutoFit/>
          </a:bodyPr>
          <a:lstStyle/>
          <a:p>
            <a:pPr indent="227013">
              <a:buFont typeface="Wingdings" pitchFamily="2" charset="2"/>
              <a:buChar char="Ø"/>
            </a:pPr>
            <a:r>
              <a:rPr lang="en-US" dirty="0" smtClean="0"/>
              <a:t>Blog maintained at CIRA to </a:t>
            </a:r>
            <a:r>
              <a:rPr lang="en-US" b="1" dirty="0" smtClean="0"/>
              <a:t>highlight capabilities of VIIRS </a:t>
            </a:r>
            <a:r>
              <a:rPr lang="en-US" dirty="0" smtClean="0"/>
              <a:t>instrument.</a:t>
            </a:r>
          </a:p>
          <a:p>
            <a:pPr>
              <a:buFont typeface="Wingdings" pitchFamily="2" charset="2"/>
              <a:buChar char="Ø"/>
            </a:pPr>
            <a:endParaRPr lang="en-US" dirty="0"/>
          </a:p>
          <a:p>
            <a:pPr indent="227013">
              <a:buFont typeface="Wingdings" pitchFamily="2" charset="2"/>
              <a:buChar char="Ø"/>
            </a:pPr>
            <a:r>
              <a:rPr lang="en-US" dirty="0" smtClean="0"/>
              <a:t>Designed to provide </a:t>
            </a:r>
            <a:r>
              <a:rPr lang="en-US" b="1" dirty="0" smtClean="0"/>
              <a:t>education/outreach</a:t>
            </a:r>
            <a:r>
              <a:rPr lang="en-US" dirty="0" smtClean="0"/>
              <a:t> of VIIRS imagery applications. </a:t>
            </a:r>
          </a:p>
          <a:p>
            <a:pPr>
              <a:buFont typeface="Wingdings" pitchFamily="2" charset="2"/>
              <a:buChar char="Ø"/>
            </a:pPr>
            <a:endParaRPr lang="en-US" dirty="0"/>
          </a:p>
          <a:p>
            <a:pPr indent="227013">
              <a:buFont typeface="Wingdings" pitchFamily="2" charset="2"/>
              <a:buChar char="Ø"/>
            </a:pPr>
            <a:r>
              <a:rPr lang="en-US" dirty="0" smtClean="0"/>
              <a:t>Blog covers </a:t>
            </a:r>
            <a:r>
              <a:rPr lang="en-US" b="1" dirty="0" smtClean="0"/>
              <a:t>wide range of topics:</a:t>
            </a:r>
            <a:r>
              <a:rPr lang="en-US" dirty="0" smtClean="0"/>
              <a:t> tropical cyclones, severe weather, fire detection, auroras, volcanic eruptions, flooding, snow and ice detection, DNB applications, RGB composites and other interesting high-resolution imagery from VIIRS</a:t>
            </a:r>
            <a:endParaRPr lang="en-US" dirty="0"/>
          </a:p>
        </p:txBody>
      </p:sp>
    </p:spTree>
    <p:extLst>
      <p:ext uri="{BB962C8B-B14F-4D97-AF65-F5344CB8AC3E}">
        <p14:creationId xmlns:p14="http://schemas.microsoft.com/office/powerpoint/2010/main" val="3190489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696200" cy="868362"/>
          </a:xfrm>
          <a:solidFill>
            <a:schemeClr val="tx2">
              <a:lumMod val="40000"/>
              <a:lumOff val="60000"/>
            </a:schemeClr>
          </a:solidFill>
        </p:spPr>
        <p:txBody>
          <a:bodyPr>
            <a:normAutofit fontScale="90000"/>
          </a:bodyPr>
          <a:lstStyle/>
          <a:p>
            <a:r>
              <a:rPr lang="en-US" sz="4000" b="1" dirty="0" smtClean="0"/>
              <a:t>Journal articles from the Imagery Team</a:t>
            </a:r>
            <a:endParaRPr lang="en-US" sz="4000" b="1" dirty="0"/>
          </a:p>
        </p:txBody>
      </p:sp>
      <p:sp>
        <p:nvSpPr>
          <p:cNvPr id="3" name="Content Placeholder 2"/>
          <p:cNvSpPr>
            <a:spLocks noGrp="1"/>
          </p:cNvSpPr>
          <p:nvPr>
            <p:ph idx="1"/>
          </p:nvPr>
        </p:nvSpPr>
        <p:spPr>
          <a:xfrm>
            <a:off x="685800" y="1600200"/>
            <a:ext cx="7848600" cy="4525963"/>
          </a:xfrm>
        </p:spPr>
        <p:txBody>
          <a:bodyPr>
            <a:normAutofit fontScale="92500" lnSpcReduction="20000"/>
          </a:bodyPr>
          <a:lstStyle/>
          <a:p>
            <a:r>
              <a:rPr lang="en-US" sz="2800" dirty="0"/>
              <a:t>Hillger, D., T. Kopp, T. Lee, D. Lindsey, C. Seaman, S. Miller, J. Solbrig, S. Kidder, S. Bachmeier, T. Jasmin, and T. Rink, 2013: </a:t>
            </a:r>
            <a:r>
              <a:rPr lang="en-US" sz="2800" b="1" dirty="0"/>
              <a:t>First-Light Imagery from Suomi NPP VIIRS. </a:t>
            </a:r>
            <a:r>
              <a:rPr lang="en-US" sz="2800" i="1" dirty="0"/>
              <a:t>Bull. Amer. Meteor. Soc</a:t>
            </a:r>
            <a:r>
              <a:rPr lang="en-US" sz="2800" dirty="0"/>
              <a:t>., 94(7), 1019-1029, plus cover images. </a:t>
            </a:r>
            <a:r>
              <a:rPr lang="en-US" sz="2800" dirty="0" smtClean="0"/>
              <a:t>doi:10.1175/BAMS-D-12-00097.1</a:t>
            </a:r>
          </a:p>
          <a:p>
            <a:endParaRPr lang="en-US" sz="2800" dirty="0" smtClean="0"/>
          </a:p>
          <a:p>
            <a:r>
              <a:rPr lang="en-US" sz="2800" dirty="0" smtClean="0"/>
              <a:t>Hillger</a:t>
            </a:r>
            <a:r>
              <a:rPr lang="en-US" sz="2800" dirty="0"/>
              <a:t>, D., C. Seaman, C. Liang, S. Miller, D. Lindsey, and T. Kopp, 2013: </a:t>
            </a:r>
            <a:r>
              <a:rPr lang="en-US" sz="2800" b="1" dirty="0"/>
              <a:t>Suomi NPP VIIRS Imagery Calibration and Validation. </a:t>
            </a:r>
            <a:r>
              <a:rPr lang="en-US" sz="2800" dirty="0"/>
              <a:t>Submitted to </a:t>
            </a:r>
            <a:r>
              <a:rPr lang="en-US" sz="2800" i="1" dirty="0"/>
              <a:t>Journal of Geophysical Research-Atmospheres (JGR) </a:t>
            </a:r>
            <a:r>
              <a:rPr lang="en-US" sz="2800" dirty="0"/>
              <a:t>for publication in a “Special Issue of AGU </a:t>
            </a:r>
            <a:r>
              <a:rPr lang="en-US" sz="2800" i="1" dirty="0"/>
              <a:t>JGR-Atmospheres</a:t>
            </a:r>
            <a:r>
              <a:rPr lang="en-US" sz="2800" dirty="0"/>
              <a:t> on Suomi NPP Cal/Val Science Results”. Invited to submit </a:t>
            </a:r>
            <a:r>
              <a:rPr lang="en-US" sz="2800" dirty="0" smtClean="0"/>
              <a:t>a cover figure.</a:t>
            </a:r>
            <a:endParaRPr lang="en-US" sz="2800" u="sng"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12</a:t>
            </a:fld>
            <a:endParaRPr lang="en-US" dirty="0"/>
          </a:p>
        </p:txBody>
      </p:sp>
    </p:spTree>
    <p:extLst>
      <p:ext uri="{BB962C8B-B14F-4D97-AF65-F5344CB8AC3E}">
        <p14:creationId xmlns:p14="http://schemas.microsoft.com/office/powerpoint/2010/main" val="239538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7162800" cy="1143000"/>
          </a:xfrm>
          <a:solidFill>
            <a:schemeClr val="tx2">
              <a:lumMod val="40000"/>
              <a:lumOff val="60000"/>
            </a:schemeClr>
          </a:solidFill>
        </p:spPr>
        <p:txBody>
          <a:bodyPr>
            <a:normAutofit fontScale="90000"/>
          </a:bodyPr>
          <a:lstStyle/>
          <a:p>
            <a:r>
              <a:rPr lang="en-US" sz="4000" b="1" dirty="0" smtClean="0"/>
              <a:t>Sensor Data Record (SDR) to Environmental Data Record (EDR)</a:t>
            </a:r>
            <a:endParaRPr lang="en-US" sz="4000" b="1" dirty="0"/>
          </a:p>
        </p:txBody>
      </p:sp>
      <p:sp>
        <p:nvSpPr>
          <p:cNvPr id="3" name="Content Placeholder 2"/>
          <p:cNvSpPr>
            <a:spLocks noGrp="1"/>
          </p:cNvSpPr>
          <p:nvPr>
            <p:ph idx="1"/>
          </p:nvPr>
        </p:nvSpPr>
        <p:spPr>
          <a:xfrm>
            <a:off x="457200" y="1752599"/>
            <a:ext cx="8229600" cy="1981201"/>
          </a:xfrm>
        </p:spPr>
        <p:txBody>
          <a:bodyPr>
            <a:normAutofit fontScale="85000" lnSpcReduction="10000"/>
          </a:bodyPr>
          <a:lstStyle/>
          <a:p>
            <a:r>
              <a:rPr lang="en-US" sz="2800" b="1" dirty="0" smtClean="0"/>
              <a:t>Ground Track Mercator (GTM) </a:t>
            </a:r>
            <a:r>
              <a:rPr lang="en-US" sz="2800" dirty="0" smtClean="0"/>
              <a:t>remapping software.</a:t>
            </a:r>
          </a:p>
          <a:p>
            <a:pPr lvl="1"/>
            <a:r>
              <a:rPr lang="en-US" sz="2400" dirty="0" smtClean="0"/>
              <a:t>GTM is a </a:t>
            </a:r>
            <a:r>
              <a:rPr lang="en-US" sz="2400" b="1" dirty="0" smtClean="0"/>
              <a:t>remapping</a:t>
            </a:r>
            <a:r>
              <a:rPr lang="en-US" sz="2400" dirty="0" smtClean="0"/>
              <a:t> of the data, but the </a:t>
            </a:r>
            <a:r>
              <a:rPr lang="en-US" sz="2400" b="1" dirty="0" smtClean="0"/>
              <a:t>same radiances/reflectances/temperatures</a:t>
            </a:r>
            <a:r>
              <a:rPr lang="en-US" sz="2400" dirty="0" smtClean="0"/>
              <a:t> for Non-NCC bands only.</a:t>
            </a:r>
          </a:p>
          <a:p>
            <a:r>
              <a:rPr lang="en-US" sz="2800" dirty="0" smtClean="0"/>
              <a:t>For NCC imagery, which is derived from the Day Night Band (DNB), there is </a:t>
            </a:r>
            <a:r>
              <a:rPr lang="en-US" sz="2800" b="1" dirty="0" smtClean="0">
                <a:solidFill>
                  <a:srgbClr val="FF0000"/>
                </a:solidFill>
              </a:rPr>
              <a:t>additional radiance (reflectance)  processing</a:t>
            </a:r>
          </a:p>
        </p:txBody>
      </p:sp>
      <p:grpSp>
        <p:nvGrpSpPr>
          <p:cNvPr id="10" name="Group 9"/>
          <p:cNvGrpSpPr/>
          <p:nvPr/>
        </p:nvGrpSpPr>
        <p:grpSpPr>
          <a:xfrm>
            <a:off x="533400" y="3886200"/>
            <a:ext cx="8001000" cy="1200329"/>
            <a:chOff x="533400" y="2914471"/>
            <a:chExt cx="8001000" cy="1200329"/>
          </a:xfrm>
        </p:grpSpPr>
        <p:sp>
          <p:nvSpPr>
            <p:cNvPr id="4" name="TextBox 3"/>
            <p:cNvSpPr txBox="1"/>
            <p:nvPr/>
          </p:nvSpPr>
          <p:spPr>
            <a:xfrm>
              <a:off x="533400" y="3124200"/>
              <a:ext cx="2286000" cy="830997"/>
            </a:xfrm>
            <a:prstGeom prst="rect">
              <a:avLst/>
            </a:prstGeom>
            <a:noFill/>
            <a:ln w="25400">
              <a:solidFill>
                <a:schemeClr val="tx1"/>
              </a:solidFill>
            </a:ln>
          </p:spPr>
          <p:txBody>
            <a:bodyPr wrap="square" rtlCol="0">
              <a:spAutoFit/>
            </a:bodyPr>
            <a:lstStyle/>
            <a:p>
              <a:pPr algn="ctr"/>
              <a:r>
                <a:rPr lang="en-US" sz="2400" b="1" dirty="0" smtClean="0"/>
                <a:t>Sensor Data Record (SDR)</a:t>
              </a:r>
              <a:endParaRPr lang="en-US" sz="2400" b="1" dirty="0"/>
            </a:p>
          </p:txBody>
        </p:sp>
        <p:sp>
          <p:nvSpPr>
            <p:cNvPr id="5" name="TextBox 4"/>
            <p:cNvSpPr txBox="1"/>
            <p:nvPr/>
          </p:nvSpPr>
          <p:spPr>
            <a:xfrm>
              <a:off x="6248400" y="2914471"/>
              <a:ext cx="2286000" cy="1200329"/>
            </a:xfrm>
            <a:prstGeom prst="rect">
              <a:avLst/>
            </a:prstGeom>
            <a:noFill/>
            <a:ln w="25400">
              <a:solidFill>
                <a:schemeClr val="tx1"/>
              </a:solidFill>
            </a:ln>
          </p:spPr>
          <p:txBody>
            <a:bodyPr wrap="square" rtlCol="0">
              <a:spAutoFit/>
            </a:bodyPr>
            <a:lstStyle/>
            <a:p>
              <a:pPr algn="ctr"/>
              <a:r>
                <a:rPr lang="en-US" sz="2400" b="1" dirty="0" smtClean="0"/>
                <a:t>Environmental Data Record (EDR)</a:t>
              </a:r>
              <a:endParaRPr lang="en-US" sz="2400" b="1" dirty="0"/>
            </a:p>
          </p:txBody>
        </p:sp>
        <p:sp>
          <p:nvSpPr>
            <p:cNvPr id="6" name="TextBox 5"/>
            <p:cNvSpPr txBox="1"/>
            <p:nvPr/>
          </p:nvSpPr>
          <p:spPr>
            <a:xfrm>
              <a:off x="3657600" y="3124200"/>
              <a:ext cx="1752600" cy="838201"/>
            </a:xfrm>
            <a:prstGeom prst="rect">
              <a:avLst/>
            </a:prstGeom>
            <a:noFill/>
          </p:spPr>
          <p:txBody>
            <a:bodyPr wrap="square" rtlCol="0">
              <a:spAutoFit/>
            </a:bodyPr>
            <a:lstStyle/>
            <a:p>
              <a:pPr algn="ctr"/>
              <a:r>
                <a:rPr lang="en-US" sz="2400" b="1" dirty="0" smtClean="0"/>
                <a:t>GTM software</a:t>
              </a:r>
              <a:endParaRPr lang="en-US" sz="2400" b="1" dirty="0"/>
            </a:p>
          </p:txBody>
        </p:sp>
        <p:cxnSp>
          <p:nvCxnSpPr>
            <p:cNvPr id="8" name="Straight Arrow Connector 7"/>
            <p:cNvCxnSpPr>
              <a:stCxn id="4" idx="3"/>
              <a:endCxn id="6" idx="1"/>
            </p:cNvCxnSpPr>
            <p:nvPr/>
          </p:nvCxnSpPr>
          <p:spPr>
            <a:xfrm>
              <a:off x="2819400" y="3539699"/>
              <a:ext cx="838200" cy="360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a:endCxn id="5" idx="1"/>
            </p:cNvCxnSpPr>
            <p:nvPr/>
          </p:nvCxnSpPr>
          <p:spPr>
            <a:xfrm flipV="1">
              <a:off x="5410200" y="3514636"/>
              <a:ext cx="838200" cy="286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657600" y="2971800"/>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p:cNvSpPr txBox="1"/>
          <p:nvPr/>
        </p:nvSpPr>
        <p:spPr>
          <a:xfrm>
            <a:off x="457200" y="5638800"/>
            <a:ext cx="2286000" cy="830997"/>
          </a:xfrm>
          <a:prstGeom prst="rect">
            <a:avLst/>
          </a:prstGeom>
          <a:noFill/>
          <a:ln w="25400">
            <a:solidFill>
              <a:schemeClr val="tx1"/>
            </a:solidFill>
          </a:ln>
        </p:spPr>
        <p:txBody>
          <a:bodyPr wrap="square" rtlCol="0">
            <a:spAutoFit/>
          </a:bodyPr>
          <a:lstStyle/>
          <a:p>
            <a:pPr algn="ctr"/>
            <a:r>
              <a:rPr lang="en-US" sz="2400" b="1" dirty="0" smtClean="0"/>
              <a:t>DNB (SDR)</a:t>
            </a:r>
          </a:p>
          <a:p>
            <a:pPr algn="ctr"/>
            <a:r>
              <a:rPr lang="en-US" sz="2400" b="1" dirty="0" smtClean="0">
                <a:solidFill>
                  <a:srgbClr val="FF0000"/>
                </a:solidFill>
              </a:rPr>
              <a:t>radiance</a:t>
            </a:r>
            <a:endParaRPr lang="en-US" sz="2400" b="1" dirty="0">
              <a:solidFill>
                <a:srgbClr val="FF0000"/>
              </a:solidFill>
            </a:endParaRPr>
          </a:p>
        </p:txBody>
      </p:sp>
      <p:sp>
        <p:nvSpPr>
          <p:cNvPr id="13" name="TextBox 12"/>
          <p:cNvSpPr txBox="1"/>
          <p:nvPr/>
        </p:nvSpPr>
        <p:spPr>
          <a:xfrm>
            <a:off x="6324600" y="5638800"/>
            <a:ext cx="2286000" cy="830997"/>
          </a:xfrm>
          <a:prstGeom prst="rect">
            <a:avLst/>
          </a:prstGeom>
          <a:noFill/>
          <a:ln w="25400">
            <a:solidFill>
              <a:schemeClr val="tx1"/>
            </a:solidFill>
          </a:ln>
        </p:spPr>
        <p:txBody>
          <a:bodyPr wrap="square" rtlCol="0">
            <a:spAutoFit/>
          </a:bodyPr>
          <a:lstStyle/>
          <a:p>
            <a:pPr algn="ctr"/>
            <a:r>
              <a:rPr lang="en-US" sz="2400" b="1" dirty="0" smtClean="0"/>
              <a:t>NCC (EDR) </a:t>
            </a:r>
            <a:r>
              <a:rPr lang="en-US" sz="2400" b="1" dirty="0" smtClean="0">
                <a:solidFill>
                  <a:srgbClr val="FF0000"/>
                </a:solidFill>
              </a:rPr>
              <a:t>pseudo-albedo</a:t>
            </a:r>
            <a:endParaRPr lang="en-US" sz="2400" b="1" dirty="0">
              <a:solidFill>
                <a:srgbClr val="FF0000"/>
              </a:solidFill>
            </a:endParaRPr>
          </a:p>
        </p:txBody>
      </p:sp>
      <p:sp>
        <p:nvSpPr>
          <p:cNvPr id="15" name="TextBox 14"/>
          <p:cNvSpPr txBox="1"/>
          <p:nvPr/>
        </p:nvSpPr>
        <p:spPr>
          <a:xfrm>
            <a:off x="3657600" y="5429071"/>
            <a:ext cx="1752600" cy="1200329"/>
          </a:xfrm>
          <a:prstGeom prst="rect">
            <a:avLst/>
          </a:prstGeom>
          <a:noFill/>
        </p:spPr>
        <p:txBody>
          <a:bodyPr wrap="square" rtlCol="0">
            <a:spAutoFit/>
          </a:bodyPr>
          <a:lstStyle/>
          <a:p>
            <a:pPr algn="ctr"/>
            <a:r>
              <a:rPr lang="en-US" sz="2400" b="1" dirty="0" smtClean="0"/>
              <a:t>GTM software</a:t>
            </a:r>
          </a:p>
          <a:p>
            <a:pPr algn="ctr"/>
            <a:r>
              <a:rPr lang="en-US" sz="2400" b="1" dirty="0" smtClean="0">
                <a:solidFill>
                  <a:srgbClr val="FF0000"/>
                </a:solidFill>
              </a:rPr>
              <a:t>plus</a:t>
            </a:r>
            <a:endParaRPr lang="en-US" sz="2400" b="1" dirty="0">
              <a:solidFill>
                <a:srgbClr val="FF0000"/>
              </a:solidFill>
            </a:endParaRPr>
          </a:p>
        </p:txBody>
      </p:sp>
      <p:cxnSp>
        <p:nvCxnSpPr>
          <p:cNvPr id="16" name="Straight Arrow Connector 15"/>
          <p:cNvCxnSpPr>
            <a:stCxn id="12" idx="3"/>
            <a:endCxn id="15" idx="1"/>
          </p:cNvCxnSpPr>
          <p:nvPr/>
        </p:nvCxnSpPr>
        <p:spPr>
          <a:xfrm flipV="1">
            <a:off x="2743200" y="6029236"/>
            <a:ext cx="914400" cy="250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3"/>
            <a:endCxn id="13" idx="1"/>
          </p:cNvCxnSpPr>
          <p:nvPr/>
        </p:nvCxnSpPr>
        <p:spPr>
          <a:xfrm>
            <a:off x="5410200" y="6029236"/>
            <a:ext cx="914400" cy="250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657600" y="5467529"/>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162800" cy="1143000"/>
          </a:xfrm>
          <a:solidFill>
            <a:schemeClr val="tx2">
              <a:lumMod val="40000"/>
              <a:lumOff val="60000"/>
            </a:schemeClr>
          </a:solidFill>
        </p:spPr>
        <p:txBody>
          <a:bodyPr>
            <a:normAutofit fontScale="90000"/>
          </a:bodyPr>
          <a:lstStyle/>
          <a:p>
            <a:r>
              <a:rPr lang="en-US" sz="4000" b="1" dirty="0" smtClean="0"/>
              <a:t>Near Constant Contrast Process Adjusts for Solar/Lunar Effects</a:t>
            </a:r>
            <a:endParaRPr lang="en-US" sz="4000" b="1" dirty="0"/>
          </a:p>
        </p:txBody>
      </p:sp>
      <p:sp>
        <p:nvSpPr>
          <p:cNvPr id="3" name="Content Placeholder 2"/>
          <p:cNvSpPr>
            <a:spLocks noGrp="1"/>
          </p:cNvSpPr>
          <p:nvPr>
            <p:ph idx="1"/>
          </p:nvPr>
        </p:nvSpPr>
        <p:spPr>
          <a:xfrm>
            <a:off x="457200" y="1676400"/>
            <a:ext cx="8229600" cy="4572000"/>
          </a:xfrm>
        </p:spPr>
        <p:txBody>
          <a:bodyPr>
            <a:normAutofit fontScale="92500" lnSpcReduction="20000"/>
          </a:bodyPr>
          <a:lstStyle/>
          <a:p>
            <a:r>
              <a:rPr lang="en-US" sz="2800" dirty="0" smtClean="0"/>
              <a:t>Process uses large </a:t>
            </a:r>
            <a:r>
              <a:rPr lang="en-US" sz="2800" u="sng" dirty="0" smtClean="0"/>
              <a:t>Look-Up Tables</a:t>
            </a:r>
            <a:r>
              <a:rPr lang="en-US" sz="2800" dirty="0" smtClean="0"/>
              <a:t>, referred to as GVVSSE (pronounced “goosey”) tables, to mitigate variations in the scene caused solely by solar or lunar differences in illumination across the granule</a:t>
            </a:r>
          </a:p>
          <a:p>
            <a:pPr lvl="1"/>
            <a:r>
              <a:rPr lang="en-US" sz="2400" dirty="0" smtClean="0"/>
              <a:t>These Gain Value Versus Scene Source Elevation tables use curves of solar and lunar radiances based on solar/lunar angles (and for the moon, its phase) to </a:t>
            </a:r>
            <a:r>
              <a:rPr lang="en-US" sz="2400" u="sng" dirty="0" smtClean="0"/>
              <a:t>remove variations caused only by sensor/solar/lunar angle variations </a:t>
            </a:r>
          </a:p>
          <a:p>
            <a:pPr lvl="1"/>
            <a:r>
              <a:rPr lang="en-US" sz="2400" dirty="0" smtClean="0"/>
              <a:t>The </a:t>
            </a:r>
            <a:r>
              <a:rPr lang="en-US" sz="2400" u="sng" dirty="0" smtClean="0"/>
              <a:t>greatest impact </a:t>
            </a:r>
            <a:r>
              <a:rPr lang="en-US" sz="2400" dirty="0" smtClean="0"/>
              <a:t>from these computations is in the </a:t>
            </a:r>
            <a:r>
              <a:rPr lang="en-US" sz="2400" u="sng" dirty="0" smtClean="0"/>
              <a:t>terminator region</a:t>
            </a:r>
          </a:p>
          <a:p>
            <a:r>
              <a:rPr lang="en-US" sz="2800" dirty="0" smtClean="0"/>
              <a:t>These tables only require </a:t>
            </a:r>
            <a:r>
              <a:rPr lang="en-US" sz="2800" u="sng" dirty="0" smtClean="0"/>
              <a:t>updating</a:t>
            </a:r>
            <a:r>
              <a:rPr lang="en-US" sz="2800" dirty="0" smtClean="0"/>
              <a:t> when major characteristics of the DNB are altered (such as stray light, Build 7.2)</a:t>
            </a:r>
            <a:endParaRPr lang="en-US" sz="2800" b="1" dirty="0" smtClean="0"/>
          </a:p>
        </p:txBody>
      </p:sp>
      <p:sp>
        <p:nvSpPr>
          <p:cNvPr id="19" name="Slide Number Placeholder 18"/>
          <p:cNvSpPr>
            <a:spLocks noGrp="1"/>
          </p:cNvSpPr>
          <p:nvPr>
            <p:ph type="sldNum" sz="quarter" idx="12"/>
          </p:nvPr>
        </p:nvSpPr>
        <p:spPr/>
        <p:txBody>
          <a:bodyPr/>
          <a:lstStyle/>
          <a:p>
            <a:fld id="{633D0807-5088-4C17-A0EB-56FC14A60DD7}"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162800" cy="1143000"/>
          </a:xfrm>
          <a:solidFill>
            <a:schemeClr val="tx2">
              <a:lumMod val="40000"/>
              <a:lumOff val="60000"/>
            </a:schemeClr>
          </a:solidFill>
        </p:spPr>
        <p:txBody>
          <a:bodyPr>
            <a:normAutofit fontScale="90000"/>
          </a:bodyPr>
          <a:lstStyle/>
          <a:p>
            <a:r>
              <a:rPr lang="en-US" sz="4000" b="1" dirty="0" smtClean="0"/>
              <a:t>NCC Algorithm Itself is a Straightforward Process</a:t>
            </a:r>
            <a:endParaRPr lang="en-US" sz="4000" b="1" dirty="0"/>
          </a:p>
        </p:txBody>
      </p:sp>
      <p:sp>
        <p:nvSpPr>
          <p:cNvPr id="3" name="Content Placeholder 2"/>
          <p:cNvSpPr>
            <a:spLocks noGrp="1"/>
          </p:cNvSpPr>
          <p:nvPr>
            <p:ph idx="1"/>
          </p:nvPr>
        </p:nvSpPr>
        <p:spPr>
          <a:xfrm>
            <a:off x="457200" y="1676400"/>
            <a:ext cx="8229600" cy="4572000"/>
          </a:xfrm>
        </p:spPr>
        <p:txBody>
          <a:bodyPr>
            <a:normAutofit lnSpcReduction="10000"/>
          </a:bodyPr>
          <a:lstStyle/>
          <a:p>
            <a:r>
              <a:rPr lang="en-US" sz="2800" dirty="0" smtClean="0"/>
              <a:t>The NCC algorithm first reads in the necessary </a:t>
            </a:r>
            <a:r>
              <a:rPr lang="en-US" sz="2800" u="sng" dirty="0" smtClean="0"/>
              <a:t>GVVSSE tables </a:t>
            </a:r>
            <a:r>
              <a:rPr lang="en-US" sz="2800" dirty="0" smtClean="0"/>
              <a:t>and </a:t>
            </a:r>
            <a:r>
              <a:rPr lang="en-US" sz="2800" u="sng" dirty="0" smtClean="0"/>
              <a:t>radiances</a:t>
            </a:r>
            <a:r>
              <a:rPr lang="en-US" sz="2800" dirty="0" smtClean="0"/>
              <a:t> from the Day Night Band (DNB)</a:t>
            </a:r>
          </a:p>
          <a:p>
            <a:r>
              <a:rPr lang="en-US" sz="2800" dirty="0" smtClean="0"/>
              <a:t>Using the DNB geolocation, determine the </a:t>
            </a:r>
            <a:r>
              <a:rPr lang="en-US" sz="2800" u="sng" dirty="0" smtClean="0"/>
              <a:t>latitude</a:t>
            </a:r>
            <a:r>
              <a:rPr lang="en-US" sz="2800" dirty="0" smtClean="0"/>
              <a:t>, </a:t>
            </a:r>
            <a:r>
              <a:rPr lang="en-US" sz="2800" u="sng" dirty="0" smtClean="0"/>
              <a:t>longitude</a:t>
            </a:r>
            <a:r>
              <a:rPr lang="en-US" sz="2800" dirty="0" smtClean="0"/>
              <a:t>, </a:t>
            </a:r>
            <a:r>
              <a:rPr lang="en-US" sz="2800" u="sng" dirty="0" smtClean="0"/>
              <a:t>solar and lunar viewing angles</a:t>
            </a:r>
            <a:r>
              <a:rPr lang="en-US" sz="2800" dirty="0" smtClean="0"/>
              <a:t>, </a:t>
            </a:r>
            <a:r>
              <a:rPr lang="en-US" sz="2800" u="sng" dirty="0" smtClean="0"/>
              <a:t>sensor viewing angle</a:t>
            </a:r>
            <a:r>
              <a:rPr lang="en-US" sz="2800" dirty="0" smtClean="0"/>
              <a:t>, and the </a:t>
            </a:r>
            <a:r>
              <a:rPr lang="en-US" sz="2800" u="sng" dirty="0" smtClean="0"/>
              <a:t>phase of the moon</a:t>
            </a:r>
          </a:p>
          <a:p>
            <a:pPr lvl="1"/>
            <a:r>
              <a:rPr lang="en-US" sz="2400" dirty="0" smtClean="0"/>
              <a:t>Each of these is employed within the GVVSSE table</a:t>
            </a:r>
          </a:p>
          <a:p>
            <a:r>
              <a:rPr lang="en-US" sz="2800" dirty="0" smtClean="0"/>
              <a:t>Compute a </a:t>
            </a:r>
            <a:r>
              <a:rPr lang="en-US" sz="2800" b="1" dirty="0" smtClean="0"/>
              <a:t>pseudo-albedo</a:t>
            </a:r>
            <a:r>
              <a:rPr lang="en-US" sz="2800" dirty="0" smtClean="0"/>
              <a:t> based on the adjustments determined from the LUT</a:t>
            </a:r>
          </a:p>
          <a:p>
            <a:r>
              <a:rPr lang="en-US" sz="2800" dirty="0" smtClean="0"/>
              <a:t>Map these albedos to the </a:t>
            </a:r>
            <a:r>
              <a:rPr lang="en-US" sz="2800" u="sng" dirty="0" smtClean="0"/>
              <a:t>GTM grid</a:t>
            </a:r>
          </a:p>
        </p:txBody>
      </p:sp>
      <p:sp>
        <p:nvSpPr>
          <p:cNvPr id="19" name="Slide Number Placeholder 18"/>
          <p:cNvSpPr>
            <a:spLocks noGrp="1"/>
          </p:cNvSpPr>
          <p:nvPr>
            <p:ph type="sldNum" sz="quarter" idx="12"/>
          </p:nvPr>
        </p:nvSpPr>
        <p:spPr/>
        <p:txBody>
          <a:bodyPr/>
          <a:lstStyle/>
          <a:p>
            <a:fld id="{633D0807-5088-4C17-A0EB-56FC14A60DD7}"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239000" cy="1066800"/>
          </a:xfrm>
          <a:solidFill>
            <a:schemeClr val="tx2">
              <a:lumMod val="40000"/>
              <a:lumOff val="60000"/>
            </a:schemeClr>
          </a:solidFill>
        </p:spPr>
        <p:txBody>
          <a:bodyPr>
            <a:noAutofit/>
          </a:bodyPr>
          <a:lstStyle/>
          <a:p>
            <a:r>
              <a:rPr lang="en-US" sz="3200" b="1" dirty="0"/>
              <a:t>Unique features of </a:t>
            </a:r>
            <a:r>
              <a:rPr lang="en-US" sz="3200" b="1" dirty="0" smtClean="0"/>
              <a:t>VIIRS/NCC, </a:t>
            </a:r>
            <a:br>
              <a:rPr lang="en-US" sz="3200" b="1" dirty="0" smtClean="0"/>
            </a:br>
            <a:r>
              <a:rPr lang="en-US" sz="3200" b="1" dirty="0" smtClean="0"/>
              <a:t>as </a:t>
            </a:r>
            <a:r>
              <a:rPr lang="en-US" sz="3200" b="1" dirty="0"/>
              <a:t>compared with its </a:t>
            </a:r>
            <a:r>
              <a:rPr lang="en-US" sz="3200" b="1" dirty="0" smtClean="0"/>
              <a:t>predecessors</a:t>
            </a:r>
            <a:endParaRPr lang="en-US" sz="3200" dirty="0"/>
          </a:p>
        </p:txBody>
      </p:sp>
      <p:sp>
        <p:nvSpPr>
          <p:cNvPr id="3" name="Content Placeholder 2"/>
          <p:cNvSpPr>
            <a:spLocks noGrp="1"/>
          </p:cNvSpPr>
          <p:nvPr>
            <p:ph idx="1"/>
          </p:nvPr>
        </p:nvSpPr>
        <p:spPr>
          <a:xfrm>
            <a:off x="457200" y="1981200"/>
            <a:ext cx="8305800" cy="4373563"/>
          </a:xfrm>
        </p:spPr>
        <p:txBody>
          <a:bodyPr>
            <a:normAutofit fontScale="85000" lnSpcReduction="20000"/>
          </a:bodyPr>
          <a:lstStyle/>
          <a:p>
            <a:pPr lvl="0"/>
            <a:r>
              <a:rPr lang="en-US" sz="2800" dirty="0" smtClean="0"/>
              <a:t>The only </a:t>
            </a:r>
            <a:r>
              <a:rPr lang="en-US" sz="2800" u="sng" dirty="0" smtClean="0"/>
              <a:t>predecessor</a:t>
            </a:r>
            <a:r>
              <a:rPr lang="en-US" sz="2800" dirty="0" smtClean="0"/>
              <a:t> to NCC (DNB) is the DMSP </a:t>
            </a:r>
            <a:r>
              <a:rPr lang="en-US" sz="2800" u="sng" dirty="0" smtClean="0"/>
              <a:t>Operational Line Scanner (OLS)</a:t>
            </a:r>
            <a:endParaRPr lang="en-US" sz="2800" u="sng" dirty="0"/>
          </a:p>
          <a:p>
            <a:pPr lvl="0"/>
            <a:r>
              <a:rPr lang="en-US" sz="2800" dirty="0" smtClean="0"/>
              <a:t>The OLS is an </a:t>
            </a:r>
            <a:r>
              <a:rPr lang="en-US" sz="2800" u="sng" dirty="0" smtClean="0"/>
              <a:t>Imager</a:t>
            </a:r>
            <a:r>
              <a:rPr lang="en-US" sz="2800" dirty="0" smtClean="0"/>
              <a:t>, and not a </a:t>
            </a:r>
            <a:r>
              <a:rPr lang="en-US" sz="2800" u="sng" dirty="0" smtClean="0"/>
              <a:t>Radiometer</a:t>
            </a:r>
          </a:p>
          <a:p>
            <a:pPr lvl="1"/>
            <a:r>
              <a:rPr lang="en-US" sz="2400" dirty="0" smtClean="0"/>
              <a:t>Hence OLS did not provide radiances and was not intended for any quantitative use</a:t>
            </a:r>
          </a:p>
          <a:p>
            <a:pPr lvl="0"/>
            <a:r>
              <a:rPr lang="en-US" sz="2800" dirty="0" smtClean="0"/>
              <a:t>NCC Imagery is able to produce useful imagery at </a:t>
            </a:r>
            <a:r>
              <a:rPr lang="en-US" sz="2800" u="sng" dirty="0" smtClean="0"/>
              <a:t>lower lunar reflectances</a:t>
            </a:r>
            <a:r>
              <a:rPr lang="en-US" sz="2800" dirty="0" smtClean="0"/>
              <a:t> than the OLS</a:t>
            </a:r>
          </a:p>
          <a:p>
            <a:pPr lvl="0"/>
            <a:r>
              <a:rPr lang="en-US" sz="2800" dirty="0" smtClean="0"/>
              <a:t>Because the NCC Imagery is created on the </a:t>
            </a:r>
            <a:r>
              <a:rPr lang="en-US" sz="2800" u="sng" dirty="0" smtClean="0"/>
              <a:t>same projection as the M-bands</a:t>
            </a:r>
            <a:r>
              <a:rPr lang="en-US" sz="2800" dirty="0" smtClean="0"/>
              <a:t>, it is straightforward to use NCC in a multi-spectral image (OLS has only a single IR with its’ day-night band) </a:t>
            </a:r>
          </a:p>
          <a:p>
            <a:pPr lvl="0"/>
            <a:r>
              <a:rPr lang="en-US" sz="2800" dirty="0" smtClean="0"/>
              <a:t>Examples follow (used alone, and combined with other VIIRS M band imagery)</a:t>
            </a:r>
            <a:endParaRPr lang="en-US" sz="28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16</a:t>
            </a:fld>
            <a:endParaRPr lang="en-US" dirty="0"/>
          </a:p>
        </p:txBody>
      </p:sp>
    </p:spTree>
    <p:extLst>
      <p:ext uri="{BB962C8B-B14F-4D97-AF65-F5344CB8AC3E}">
        <p14:creationId xmlns:p14="http://schemas.microsoft.com/office/powerpoint/2010/main" val="1395663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579438"/>
          </a:xfrm>
          <a:solidFill>
            <a:schemeClr val="tx2">
              <a:lumMod val="40000"/>
              <a:lumOff val="60000"/>
            </a:schemeClr>
          </a:solidFill>
        </p:spPr>
        <p:txBody>
          <a:bodyPr>
            <a:noAutofit/>
          </a:bodyPr>
          <a:lstStyle/>
          <a:p>
            <a:r>
              <a:rPr lang="en-US" sz="3600" b="1" dirty="0" smtClean="0"/>
              <a:t>VIIRS NCC imagery issues so far:</a:t>
            </a:r>
            <a:endParaRPr lang="en-US" sz="3600" b="1" dirty="0"/>
          </a:p>
        </p:txBody>
      </p:sp>
      <p:sp>
        <p:nvSpPr>
          <p:cNvPr id="6" name="Content Placeholder 5"/>
          <p:cNvSpPr>
            <a:spLocks noGrp="1"/>
          </p:cNvSpPr>
          <p:nvPr>
            <p:ph idx="1"/>
          </p:nvPr>
        </p:nvSpPr>
        <p:spPr>
          <a:xfrm>
            <a:off x="457200" y="1600200"/>
            <a:ext cx="8382000" cy="4800600"/>
          </a:xfrm>
        </p:spPr>
        <p:txBody>
          <a:bodyPr>
            <a:normAutofit lnSpcReduction="10000"/>
          </a:bodyPr>
          <a:lstStyle/>
          <a:p>
            <a:r>
              <a:rPr lang="en-US" sz="2800" dirty="0" smtClean="0"/>
              <a:t>Many issues were the same as with non-NCC Imagery, and these were covered in the non-NCC provisional brief</a:t>
            </a:r>
          </a:p>
          <a:p>
            <a:pPr lvl="1"/>
            <a:r>
              <a:rPr lang="en-US" sz="2400" dirty="0" smtClean="0"/>
              <a:t>Server </a:t>
            </a:r>
            <a:r>
              <a:rPr lang="en-US" sz="2400" dirty="0"/>
              <a:t>(GRAVITE) </a:t>
            </a:r>
            <a:r>
              <a:rPr lang="en-US" sz="2400" dirty="0" smtClean="0"/>
              <a:t>issues</a:t>
            </a:r>
          </a:p>
          <a:p>
            <a:pPr lvl="1"/>
            <a:r>
              <a:rPr lang="en-US" sz="2400" dirty="0" smtClean="0"/>
              <a:t>Missing geo-location values in granules</a:t>
            </a:r>
          </a:p>
          <a:p>
            <a:pPr lvl="1"/>
            <a:r>
              <a:rPr lang="en-US" sz="2400" dirty="0" smtClean="0"/>
              <a:t>Missing data “triangles” in granules</a:t>
            </a:r>
          </a:p>
          <a:p>
            <a:pPr lvl="1"/>
            <a:r>
              <a:rPr lang="en-US" sz="2400" dirty="0" smtClean="0"/>
              <a:t>Padding stripes (fill values) from the use of GTM and a constant array size</a:t>
            </a:r>
          </a:p>
          <a:p>
            <a:r>
              <a:rPr lang="en-US" sz="2800" dirty="0" smtClean="0"/>
              <a:t>Each of these has been resolved</a:t>
            </a:r>
          </a:p>
          <a:p>
            <a:r>
              <a:rPr lang="en-US" sz="2800" u="sng" dirty="0"/>
              <a:t>Non-NCC Imagery EDR </a:t>
            </a:r>
            <a:r>
              <a:rPr lang="en-US" sz="2800" dirty="0"/>
              <a:t>was declared </a:t>
            </a:r>
            <a:r>
              <a:rPr lang="en-US" sz="2800" u="sng" dirty="0"/>
              <a:t>provisional</a:t>
            </a:r>
            <a:r>
              <a:rPr lang="en-US" sz="2800" dirty="0"/>
              <a:t> in January 2013</a:t>
            </a:r>
            <a:endParaRPr lang="en-US" sz="2800" dirty="0" smtClean="0"/>
          </a:p>
          <a:p>
            <a:endParaRPr lang="en-US" sz="2800" dirty="0" smtClean="0"/>
          </a:p>
        </p:txBody>
      </p:sp>
      <p:sp>
        <p:nvSpPr>
          <p:cNvPr id="4" name="Slide Number Placeholder 3"/>
          <p:cNvSpPr>
            <a:spLocks noGrp="1"/>
          </p:cNvSpPr>
          <p:nvPr>
            <p:ph type="sldNum" sz="quarter" idx="12"/>
          </p:nvPr>
        </p:nvSpPr>
        <p:spPr/>
        <p:txBody>
          <a:bodyPr/>
          <a:lstStyle/>
          <a:p>
            <a:fld id="{633D0807-5088-4C17-A0EB-56FC14A60DD7}"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579438"/>
          </a:xfrm>
          <a:solidFill>
            <a:schemeClr val="tx2">
              <a:lumMod val="40000"/>
              <a:lumOff val="60000"/>
            </a:schemeClr>
          </a:solidFill>
        </p:spPr>
        <p:txBody>
          <a:bodyPr>
            <a:noAutofit/>
          </a:bodyPr>
          <a:lstStyle/>
          <a:p>
            <a:r>
              <a:rPr lang="en-US" sz="3600" b="1" dirty="0" smtClean="0"/>
              <a:t>VIIRS NCC imagery issues so far:</a:t>
            </a:r>
            <a:endParaRPr lang="en-US" sz="3600" b="1" dirty="0"/>
          </a:p>
        </p:txBody>
      </p:sp>
      <p:sp>
        <p:nvSpPr>
          <p:cNvPr id="6" name="Content Placeholder 5"/>
          <p:cNvSpPr>
            <a:spLocks noGrp="1"/>
          </p:cNvSpPr>
          <p:nvPr>
            <p:ph idx="1"/>
          </p:nvPr>
        </p:nvSpPr>
        <p:spPr>
          <a:xfrm>
            <a:off x="457200" y="1600200"/>
            <a:ext cx="8382000" cy="4800600"/>
          </a:xfrm>
        </p:spPr>
        <p:txBody>
          <a:bodyPr>
            <a:normAutofit fontScale="85000" lnSpcReduction="10000"/>
          </a:bodyPr>
          <a:lstStyle/>
          <a:p>
            <a:r>
              <a:rPr lang="en-US" sz="2800" dirty="0" smtClean="0"/>
              <a:t>NCC had </a:t>
            </a:r>
            <a:r>
              <a:rPr lang="en-US" sz="2800" u="sng" dirty="0" smtClean="0"/>
              <a:t>two major issues </a:t>
            </a:r>
            <a:r>
              <a:rPr lang="en-US" sz="2800" dirty="0" smtClean="0"/>
              <a:t>that delayed movement to provisional, both tied to the lack of NCC Imagery at night outside of the full moon phase</a:t>
            </a:r>
          </a:p>
          <a:p>
            <a:pPr lvl="1"/>
            <a:r>
              <a:rPr lang="en-US" sz="2400" dirty="0" smtClean="0"/>
              <a:t>The first was an </a:t>
            </a:r>
            <a:r>
              <a:rPr lang="en-US" sz="2400" u="sng" dirty="0" smtClean="0"/>
              <a:t>artificial limit discovered in a LUT</a:t>
            </a:r>
            <a:r>
              <a:rPr lang="en-US" sz="2400" dirty="0" smtClean="0"/>
              <a:t>, that in turn impacted the application of the GVVSSE tables and resulted in unnecessary FILL</a:t>
            </a:r>
          </a:p>
          <a:p>
            <a:pPr lvl="2"/>
            <a:r>
              <a:rPr lang="en-US" sz="2000" dirty="0" smtClean="0"/>
              <a:t>This was resolved by an adjustment to the GVVSSE tables and a small change to the appropriate LUT that improved results to near the half-moon phase</a:t>
            </a:r>
          </a:p>
          <a:p>
            <a:pPr lvl="1"/>
            <a:r>
              <a:rPr lang="en-US" sz="2400" dirty="0" smtClean="0"/>
              <a:t>The second issue was related to the </a:t>
            </a:r>
            <a:r>
              <a:rPr lang="en-US" sz="2400" u="sng" dirty="0" smtClean="0"/>
              <a:t>inability of the original NCC algorithm to deal with very small radiances </a:t>
            </a:r>
            <a:r>
              <a:rPr lang="en-US" sz="2400" dirty="0" smtClean="0"/>
              <a:t>as the lunar reflectance decreased</a:t>
            </a:r>
          </a:p>
          <a:p>
            <a:pPr lvl="2"/>
            <a:r>
              <a:rPr lang="en-US" sz="2000" dirty="0" smtClean="0"/>
              <a:t>This was resolved via a software update implemented with Build 7.1 that allows an increased range of albedo values, which in turn permitted consideration of very small radiances that previously had led to FILL values inside NCC</a:t>
            </a:r>
          </a:p>
          <a:p>
            <a:r>
              <a:rPr lang="en-US" sz="3000" dirty="0" smtClean="0"/>
              <a:t>Both are now resolved</a:t>
            </a:r>
          </a:p>
          <a:p>
            <a:pPr>
              <a:buNone/>
            </a:pPr>
            <a:endParaRPr lang="en-US" sz="2400" dirty="0" smtClean="0"/>
          </a:p>
          <a:p>
            <a:endParaRPr lang="en-US" sz="2800" dirty="0" smtClean="0"/>
          </a:p>
        </p:txBody>
      </p:sp>
      <p:sp>
        <p:nvSpPr>
          <p:cNvPr id="4" name="Slide Number Placeholder 3"/>
          <p:cNvSpPr>
            <a:spLocks noGrp="1"/>
          </p:cNvSpPr>
          <p:nvPr>
            <p:ph type="sldNum" sz="quarter" idx="12"/>
          </p:nvPr>
        </p:nvSpPr>
        <p:spPr/>
        <p:txBody>
          <a:bodyPr/>
          <a:lstStyle/>
          <a:p>
            <a:fld id="{633D0807-5088-4C17-A0EB-56FC14A60DD7}"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VIIRS NCC vs. DMSP OLS</a:t>
            </a:r>
            <a:endParaRPr lang="en-US" dirty="0"/>
          </a:p>
        </p:txBody>
      </p:sp>
      <p:pic>
        <p:nvPicPr>
          <p:cNvPr id="3" name="Picture 2" descr="20130729.1220.DMSP_F-15.ols.vis_only.North_Pacific_Overview.NGT.jpg"/>
          <p:cNvPicPr>
            <a:picLocks noChangeAspect="1"/>
          </p:cNvPicPr>
          <p:nvPr/>
        </p:nvPicPr>
        <p:blipFill>
          <a:blip r:embed="rId2" cstate="print"/>
          <a:stretch>
            <a:fillRect/>
          </a:stretch>
        </p:blipFill>
        <p:spPr>
          <a:xfrm>
            <a:off x="0" y="1219200"/>
            <a:ext cx="4572000" cy="4572000"/>
          </a:xfrm>
          <a:prstGeom prst="rect">
            <a:avLst/>
          </a:prstGeom>
        </p:spPr>
      </p:pic>
      <p:pic>
        <p:nvPicPr>
          <p:cNvPr id="4" name="Picture 3" descr="VIIRS_RGB_NCC_NCC_NCC_20130729_1054136_1117214_log.png"/>
          <p:cNvPicPr>
            <a:picLocks noChangeAspect="1"/>
          </p:cNvPicPr>
          <p:nvPr/>
        </p:nvPicPr>
        <p:blipFill>
          <a:blip r:embed="rId3" cstate="print"/>
          <a:stretch>
            <a:fillRect/>
          </a:stretch>
        </p:blipFill>
        <p:spPr>
          <a:xfrm>
            <a:off x="4572000" y="1219200"/>
            <a:ext cx="4572000" cy="4572000"/>
          </a:xfrm>
          <a:prstGeom prst="rect">
            <a:avLst/>
          </a:prstGeom>
        </p:spPr>
      </p:pic>
      <p:sp>
        <p:nvSpPr>
          <p:cNvPr id="5" name="TextBox 4"/>
          <p:cNvSpPr txBox="1"/>
          <p:nvPr/>
        </p:nvSpPr>
        <p:spPr>
          <a:xfrm>
            <a:off x="76200" y="1371600"/>
            <a:ext cx="1143000" cy="523220"/>
          </a:xfrm>
          <a:prstGeom prst="rect">
            <a:avLst/>
          </a:prstGeom>
          <a:noFill/>
        </p:spPr>
        <p:txBody>
          <a:bodyPr wrap="square" rtlCol="0">
            <a:spAutoFit/>
          </a:bodyPr>
          <a:lstStyle/>
          <a:p>
            <a:r>
              <a:rPr lang="en-US" sz="2800" dirty="0" smtClean="0">
                <a:solidFill>
                  <a:prstClr val="white"/>
                </a:solidFill>
              </a:rPr>
              <a:t>OLS</a:t>
            </a:r>
            <a:endParaRPr lang="en-US" sz="2800" dirty="0">
              <a:solidFill>
                <a:prstClr val="white"/>
              </a:solidFill>
            </a:endParaRPr>
          </a:p>
        </p:txBody>
      </p:sp>
      <p:sp>
        <p:nvSpPr>
          <p:cNvPr id="6" name="TextBox 5"/>
          <p:cNvSpPr txBox="1"/>
          <p:nvPr/>
        </p:nvSpPr>
        <p:spPr>
          <a:xfrm>
            <a:off x="4648200" y="1371600"/>
            <a:ext cx="1143000" cy="523220"/>
          </a:xfrm>
          <a:prstGeom prst="rect">
            <a:avLst/>
          </a:prstGeom>
          <a:noFill/>
        </p:spPr>
        <p:txBody>
          <a:bodyPr wrap="square" rtlCol="0">
            <a:spAutoFit/>
          </a:bodyPr>
          <a:lstStyle/>
          <a:p>
            <a:r>
              <a:rPr lang="en-US" sz="2800" dirty="0" smtClean="0">
                <a:solidFill>
                  <a:prstClr val="white"/>
                </a:solidFill>
              </a:rPr>
              <a:t>NCC</a:t>
            </a:r>
            <a:endParaRPr lang="en-US" sz="2800" dirty="0">
              <a:solidFill>
                <a:prstClr val="white"/>
              </a:solidFill>
            </a:endParaRPr>
          </a:p>
        </p:txBody>
      </p:sp>
      <p:sp>
        <p:nvSpPr>
          <p:cNvPr id="7" name="TextBox 6"/>
          <p:cNvSpPr txBox="1"/>
          <p:nvPr/>
        </p:nvSpPr>
        <p:spPr>
          <a:xfrm>
            <a:off x="6553200" y="5791200"/>
            <a:ext cx="2590800" cy="369332"/>
          </a:xfrm>
          <a:prstGeom prst="rect">
            <a:avLst/>
          </a:prstGeom>
          <a:noFill/>
        </p:spPr>
        <p:txBody>
          <a:bodyPr wrap="square" rtlCol="0">
            <a:spAutoFit/>
          </a:bodyPr>
          <a:lstStyle/>
          <a:p>
            <a:r>
              <a:rPr lang="en-US" dirty="0" smtClean="0">
                <a:solidFill>
                  <a:prstClr val="black"/>
                </a:solidFill>
              </a:rPr>
              <a:t>10:54 UTC 29 July 2013</a:t>
            </a:r>
            <a:endParaRPr lang="en-US" dirty="0">
              <a:solidFill>
                <a:prstClr val="black"/>
              </a:solidFill>
            </a:endParaRPr>
          </a:p>
        </p:txBody>
      </p:sp>
      <p:sp>
        <p:nvSpPr>
          <p:cNvPr id="8" name="TextBox 7"/>
          <p:cNvSpPr txBox="1"/>
          <p:nvPr/>
        </p:nvSpPr>
        <p:spPr>
          <a:xfrm>
            <a:off x="1981200" y="5791200"/>
            <a:ext cx="2590800" cy="369332"/>
          </a:xfrm>
          <a:prstGeom prst="rect">
            <a:avLst/>
          </a:prstGeom>
          <a:noFill/>
        </p:spPr>
        <p:txBody>
          <a:bodyPr wrap="square" rtlCol="0">
            <a:spAutoFit/>
          </a:bodyPr>
          <a:lstStyle/>
          <a:p>
            <a:r>
              <a:rPr lang="en-US" dirty="0" smtClean="0">
                <a:solidFill>
                  <a:prstClr val="black"/>
                </a:solidFill>
              </a:rPr>
              <a:t>12:20 UTC 29 July 2013</a:t>
            </a:r>
            <a:endParaRPr lang="en-US" dirty="0">
              <a:solidFill>
                <a:prstClr val="black"/>
              </a:solidFill>
            </a:endParaRPr>
          </a:p>
        </p:txBody>
      </p:sp>
      <p:pic>
        <p:nvPicPr>
          <p:cNvPr id="9" name="Picture 8" descr="moon_th_0_5.jpg"/>
          <p:cNvPicPr>
            <a:picLocks noChangeAspect="1"/>
          </p:cNvPicPr>
          <p:nvPr/>
        </p:nvPicPr>
        <p:blipFill>
          <a:blip r:embed="rId4" cstate="print"/>
          <a:stretch>
            <a:fillRect/>
          </a:stretch>
        </p:blipFill>
        <p:spPr>
          <a:xfrm>
            <a:off x="8239125" y="152400"/>
            <a:ext cx="904875" cy="1057275"/>
          </a:xfrm>
          <a:prstGeom prst="rect">
            <a:avLst/>
          </a:prstGeom>
        </p:spPr>
      </p:pic>
      <p:grpSp>
        <p:nvGrpSpPr>
          <p:cNvPr id="10" name="Group 9"/>
          <p:cNvGrpSpPr/>
          <p:nvPr/>
        </p:nvGrpSpPr>
        <p:grpSpPr>
          <a:xfrm rot="21134183">
            <a:off x="2201129" y="3958105"/>
            <a:ext cx="928030" cy="885226"/>
            <a:chOff x="647700" y="3886200"/>
            <a:chExt cx="876300" cy="914400"/>
          </a:xfrm>
        </p:grpSpPr>
        <p:cxnSp>
          <p:nvCxnSpPr>
            <p:cNvPr id="11" name="Straight Connector 10"/>
            <p:cNvCxnSpPr/>
            <p:nvPr/>
          </p:nvCxnSpPr>
          <p:spPr>
            <a:xfrm flipH="1">
              <a:off x="647700" y="3886200"/>
              <a:ext cx="1143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3886200"/>
              <a:ext cx="76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447800" y="3962400"/>
              <a:ext cx="76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7700" y="4724400"/>
              <a:ext cx="800100" cy="762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Group 15"/>
          <p:cNvGrpSpPr/>
          <p:nvPr/>
        </p:nvGrpSpPr>
        <p:grpSpPr>
          <a:xfrm rot="21134183">
            <a:off x="6516010" y="4010040"/>
            <a:ext cx="786859" cy="949535"/>
            <a:chOff x="647700" y="3886200"/>
            <a:chExt cx="876300" cy="914400"/>
          </a:xfrm>
        </p:grpSpPr>
        <p:cxnSp>
          <p:nvCxnSpPr>
            <p:cNvPr id="17" name="Straight Connector 16"/>
            <p:cNvCxnSpPr/>
            <p:nvPr/>
          </p:nvCxnSpPr>
          <p:spPr>
            <a:xfrm flipH="1">
              <a:off x="647700" y="3886200"/>
              <a:ext cx="1143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000" y="3886200"/>
              <a:ext cx="76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447800" y="3962400"/>
              <a:ext cx="76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7700" y="4724400"/>
              <a:ext cx="800100" cy="762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6774553" y="4901956"/>
            <a:ext cx="301686" cy="369332"/>
          </a:xfrm>
          <a:prstGeom prst="rect">
            <a:avLst/>
          </a:prstGeom>
          <a:noFill/>
        </p:spPr>
        <p:txBody>
          <a:bodyPr wrap="none" rtlCol="0">
            <a:spAutoFit/>
          </a:bodyPr>
          <a:lstStyle/>
          <a:p>
            <a:r>
              <a:rPr lang="en-US" dirty="0" smtClean="0">
                <a:solidFill>
                  <a:prstClr val="white"/>
                </a:solidFill>
              </a:rPr>
              <a:t>0</a:t>
            </a:r>
            <a:endParaRPr lang="en-US" dirty="0">
              <a:solidFill>
                <a:prstClr val="white"/>
              </a:solidFill>
            </a:endParaRPr>
          </a:p>
        </p:txBody>
      </p:sp>
      <p:sp>
        <p:nvSpPr>
          <p:cNvPr id="22" name="TextBox 21"/>
          <p:cNvSpPr txBox="1"/>
          <p:nvPr/>
        </p:nvSpPr>
        <p:spPr>
          <a:xfrm>
            <a:off x="6648648" y="3714846"/>
            <a:ext cx="418704" cy="369332"/>
          </a:xfrm>
          <a:prstGeom prst="rect">
            <a:avLst/>
          </a:prstGeom>
          <a:noFill/>
        </p:spPr>
        <p:txBody>
          <a:bodyPr wrap="none" rtlCol="0">
            <a:spAutoFit/>
          </a:bodyPr>
          <a:lstStyle/>
          <a:p>
            <a:r>
              <a:rPr lang="en-US" dirty="0" smtClean="0">
                <a:solidFill>
                  <a:prstClr val="white"/>
                </a:solidFill>
              </a:rPr>
              <a:t>15</a:t>
            </a:r>
            <a:endParaRPr lang="en-US" dirty="0">
              <a:solidFill>
                <a:prstClr val="white"/>
              </a:solidFill>
            </a:endParaRPr>
          </a:p>
        </p:txBody>
      </p:sp>
      <p:sp>
        <p:nvSpPr>
          <p:cNvPr id="23" name="TextBox 22"/>
          <p:cNvSpPr txBox="1"/>
          <p:nvPr/>
        </p:nvSpPr>
        <p:spPr>
          <a:xfrm>
            <a:off x="5852300" y="4148194"/>
            <a:ext cx="606256" cy="369332"/>
          </a:xfrm>
          <a:prstGeom prst="rect">
            <a:avLst/>
          </a:prstGeom>
          <a:noFill/>
        </p:spPr>
        <p:txBody>
          <a:bodyPr wrap="none" rtlCol="0">
            <a:spAutoFit/>
          </a:bodyPr>
          <a:lstStyle/>
          <a:p>
            <a:r>
              <a:rPr lang="en-US" dirty="0" smtClean="0">
                <a:solidFill>
                  <a:prstClr val="white"/>
                </a:solidFill>
              </a:rPr>
              <a:t>-150</a:t>
            </a:r>
            <a:endParaRPr lang="en-US" dirty="0">
              <a:solidFill>
                <a:prstClr val="white"/>
              </a:solidFill>
            </a:endParaRPr>
          </a:p>
        </p:txBody>
      </p:sp>
      <p:sp>
        <p:nvSpPr>
          <p:cNvPr id="24" name="TextBox 23"/>
          <p:cNvSpPr txBox="1"/>
          <p:nvPr/>
        </p:nvSpPr>
        <p:spPr>
          <a:xfrm>
            <a:off x="7191597" y="4152956"/>
            <a:ext cx="606256" cy="369332"/>
          </a:xfrm>
          <a:prstGeom prst="rect">
            <a:avLst/>
          </a:prstGeom>
          <a:noFill/>
        </p:spPr>
        <p:txBody>
          <a:bodyPr wrap="none" rtlCol="0">
            <a:spAutoFit/>
          </a:bodyPr>
          <a:lstStyle/>
          <a:p>
            <a:r>
              <a:rPr lang="en-US" dirty="0" smtClean="0">
                <a:solidFill>
                  <a:prstClr val="white"/>
                </a:solidFill>
              </a:rPr>
              <a:t>-135</a:t>
            </a:r>
            <a:endParaRPr lang="en-US" dirty="0">
              <a:solidFill>
                <a:prstClr val="white"/>
              </a:solidFill>
            </a:endParaRPr>
          </a:p>
        </p:txBody>
      </p:sp>
      <p:sp>
        <p:nvSpPr>
          <p:cNvPr id="25" name="TextBox 24"/>
          <p:cNvSpPr txBox="1"/>
          <p:nvPr/>
        </p:nvSpPr>
        <p:spPr>
          <a:xfrm>
            <a:off x="762000" y="2819400"/>
            <a:ext cx="1295400" cy="523220"/>
          </a:xfrm>
          <a:prstGeom prst="rect">
            <a:avLst/>
          </a:prstGeom>
          <a:noFill/>
          <a:ln>
            <a:solidFill>
              <a:srgbClr val="FFFF00"/>
            </a:solidFill>
          </a:ln>
        </p:spPr>
        <p:txBody>
          <a:bodyPr wrap="square" rtlCol="0">
            <a:spAutoFit/>
          </a:bodyPr>
          <a:lstStyle/>
          <a:p>
            <a:r>
              <a:rPr lang="en-US" sz="1400" dirty="0" smtClean="0">
                <a:solidFill>
                  <a:srgbClr val="FFFF00"/>
                </a:solidFill>
              </a:rPr>
              <a:t>Stray light suppression</a:t>
            </a:r>
            <a:endParaRPr lang="en-US" sz="1400" dirty="0">
              <a:solidFill>
                <a:srgbClr val="FFFF00"/>
              </a:solidFill>
            </a:endParaRPr>
          </a:p>
        </p:txBody>
      </p:sp>
      <p:cxnSp>
        <p:nvCxnSpPr>
          <p:cNvPr id="26" name="Straight Arrow Connector 25"/>
          <p:cNvCxnSpPr/>
          <p:nvPr/>
        </p:nvCxnSpPr>
        <p:spPr>
          <a:xfrm>
            <a:off x="2057400" y="3200400"/>
            <a:ext cx="533400" cy="304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23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019800" cy="1143000"/>
          </a:xfrm>
          <a:solidFill>
            <a:schemeClr val="tx2">
              <a:lumMod val="40000"/>
              <a:lumOff val="60000"/>
            </a:schemeClr>
          </a:solidFill>
        </p:spPr>
        <p:txBody>
          <a:bodyPr>
            <a:normAutofit fontScale="90000"/>
          </a:bodyPr>
          <a:lstStyle/>
          <a:p>
            <a:r>
              <a:rPr lang="en-US" b="1" dirty="0" smtClean="0"/>
              <a:t>VIIRS EDR Imagery (and Visualization) Team</a:t>
            </a:r>
            <a:endParaRPr lang="en-US" b="1" dirty="0"/>
          </a:p>
        </p:txBody>
      </p:sp>
      <p:sp>
        <p:nvSpPr>
          <p:cNvPr id="3" name="Content Placeholder 2"/>
          <p:cNvSpPr>
            <a:spLocks noGrp="1"/>
          </p:cNvSpPr>
          <p:nvPr>
            <p:ph idx="1"/>
          </p:nvPr>
        </p:nvSpPr>
        <p:spPr>
          <a:xfrm>
            <a:off x="457200" y="1752600"/>
            <a:ext cx="8229600" cy="4343400"/>
          </a:xfrm>
        </p:spPr>
        <p:txBody>
          <a:bodyPr>
            <a:normAutofit fontScale="62500" lnSpcReduction="20000"/>
          </a:bodyPr>
          <a:lstStyle/>
          <a:p>
            <a:r>
              <a:rPr lang="en-US" dirty="0" smtClean="0"/>
              <a:t>NESDIS/StAR (D. Hillger, D. Molenar, D. Lindsey, T. Schmit – GOES liaison)</a:t>
            </a:r>
          </a:p>
          <a:p>
            <a:r>
              <a:rPr lang="en-US" dirty="0" smtClean="0"/>
              <a:t>CIRA/CSU </a:t>
            </a:r>
            <a:r>
              <a:rPr lang="en-US" dirty="0"/>
              <a:t>(C. </a:t>
            </a:r>
            <a:r>
              <a:rPr lang="en-US" dirty="0" smtClean="0"/>
              <a:t>Seaman, S. Miller, S. Kidder, S. Finley, R. Brummer)</a:t>
            </a:r>
          </a:p>
          <a:p>
            <a:r>
              <a:rPr lang="en-US" dirty="0" smtClean="0"/>
              <a:t>CIMSS/SSEC (T. Jasmin, T. Rink, W. Straka)</a:t>
            </a:r>
          </a:p>
          <a:p>
            <a:r>
              <a:rPr lang="en-US" dirty="0" smtClean="0"/>
              <a:t>Aerospace (T. Kopp, J. Feeley)</a:t>
            </a:r>
          </a:p>
          <a:p>
            <a:r>
              <a:rPr lang="en-US" dirty="0" smtClean="0"/>
              <a:t>NOAA/NGDC (C. Elvidge)</a:t>
            </a:r>
          </a:p>
          <a:p>
            <a:r>
              <a:rPr lang="en-US" dirty="0"/>
              <a:t>NRL (J. Hawkins, K. Richardson, J. Solbrig, T. Lee)</a:t>
            </a:r>
          </a:p>
          <a:p>
            <a:r>
              <a:rPr lang="en-US" dirty="0" smtClean="0"/>
              <a:t>AFWA (J. Cetola)</a:t>
            </a:r>
          </a:p>
          <a:p>
            <a:r>
              <a:rPr lang="en-US" dirty="0" smtClean="0"/>
              <a:t>Northrop Grumman (C. Liang, S. Weiss, R. Mahoney)</a:t>
            </a:r>
          </a:p>
          <a:p>
            <a:r>
              <a:rPr lang="en-US" dirty="0" smtClean="0"/>
              <a:t>NASA (R. Williams, W. Thomas)</a:t>
            </a:r>
          </a:p>
          <a:p>
            <a:r>
              <a:rPr lang="en-US" dirty="0" smtClean="0"/>
              <a:t>NOAA/OSPO (S. Qiu)</a:t>
            </a:r>
          </a:p>
          <a:p>
            <a:r>
              <a:rPr lang="en-US" dirty="0" smtClean="0"/>
              <a:t>COAST/Raytheon (B. Johnson)</a:t>
            </a:r>
          </a:p>
          <a:p>
            <a:r>
              <a:rPr lang="en-US" dirty="0" smtClean="0"/>
              <a:t>NASA/SPoRT (G. Jedlovec, M. Smith)</a:t>
            </a:r>
          </a:p>
          <a:p>
            <a:r>
              <a:rPr lang="en-US" dirty="0" smtClean="0"/>
              <a:t>StAR (V. Mikles, M. Tsidulko)</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729.1220.DMSP_F-15.ols.vis_only.North_Pacific_Region2.NGT.png"/>
          <p:cNvPicPr>
            <a:picLocks noChangeAspect="1"/>
          </p:cNvPicPr>
          <p:nvPr/>
        </p:nvPicPr>
        <p:blipFill>
          <a:blip r:embed="rId2" cstate="print"/>
          <a:stretch>
            <a:fillRect/>
          </a:stretch>
        </p:blipFill>
        <p:spPr>
          <a:xfrm>
            <a:off x="1828794" y="685794"/>
            <a:ext cx="5486411" cy="5486411"/>
          </a:xfrm>
          <a:prstGeom prst="rect">
            <a:avLst/>
          </a:prstGeom>
        </p:spPr>
      </p:pic>
      <p:sp>
        <p:nvSpPr>
          <p:cNvPr id="5" name="TextBox 4"/>
          <p:cNvSpPr txBox="1"/>
          <p:nvPr/>
        </p:nvSpPr>
        <p:spPr>
          <a:xfrm>
            <a:off x="1905000" y="838200"/>
            <a:ext cx="1143000" cy="523220"/>
          </a:xfrm>
          <a:prstGeom prst="rect">
            <a:avLst/>
          </a:prstGeom>
          <a:noFill/>
        </p:spPr>
        <p:txBody>
          <a:bodyPr wrap="square" rtlCol="0">
            <a:spAutoFit/>
          </a:bodyPr>
          <a:lstStyle/>
          <a:p>
            <a:r>
              <a:rPr lang="en-US" sz="2800" dirty="0" smtClean="0">
                <a:solidFill>
                  <a:prstClr val="white"/>
                </a:solidFill>
              </a:rPr>
              <a:t>OLS</a:t>
            </a:r>
            <a:endParaRPr lang="en-US" sz="2800" dirty="0">
              <a:solidFill>
                <a:prstClr val="white"/>
              </a:solidFill>
            </a:endParaRPr>
          </a:p>
        </p:txBody>
      </p:sp>
      <p:grpSp>
        <p:nvGrpSpPr>
          <p:cNvPr id="7" name="Group 6"/>
          <p:cNvGrpSpPr/>
          <p:nvPr/>
        </p:nvGrpSpPr>
        <p:grpSpPr>
          <a:xfrm>
            <a:off x="1828800" y="685800"/>
            <a:ext cx="5486400" cy="5486400"/>
            <a:chOff x="3657600" y="685800"/>
            <a:chExt cx="5486400" cy="5486400"/>
          </a:xfrm>
        </p:grpSpPr>
        <p:pic>
          <p:nvPicPr>
            <p:cNvPr id="4" name="Picture 3" descr="VIIRS_VNCCO_20130729_1105297_1110161.png"/>
            <p:cNvPicPr>
              <a:picLocks noChangeAspect="1"/>
            </p:cNvPicPr>
            <p:nvPr/>
          </p:nvPicPr>
          <p:blipFill>
            <a:blip r:embed="rId3" cstate="print"/>
            <a:stretch>
              <a:fillRect/>
            </a:stretch>
          </p:blipFill>
          <p:spPr>
            <a:xfrm>
              <a:off x="3657600" y="685800"/>
              <a:ext cx="5486400" cy="5486400"/>
            </a:xfrm>
            <a:prstGeom prst="rect">
              <a:avLst/>
            </a:prstGeom>
          </p:spPr>
        </p:pic>
        <p:sp>
          <p:nvSpPr>
            <p:cNvPr id="6" name="TextBox 5"/>
            <p:cNvSpPr txBox="1"/>
            <p:nvPr/>
          </p:nvSpPr>
          <p:spPr>
            <a:xfrm>
              <a:off x="3733800" y="838200"/>
              <a:ext cx="1143000" cy="523220"/>
            </a:xfrm>
            <a:prstGeom prst="rect">
              <a:avLst/>
            </a:prstGeom>
            <a:noFill/>
          </p:spPr>
          <p:txBody>
            <a:bodyPr wrap="square" rtlCol="0">
              <a:spAutoFit/>
            </a:bodyPr>
            <a:lstStyle/>
            <a:p>
              <a:r>
                <a:rPr lang="en-US" sz="2800" dirty="0" smtClean="0">
                  <a:solidFill>
                    <a:prstClr val="white"/>
                  </a:solidFill>
                </a:rPr>
                <a:t>NCC</a:t>
              </a:r>
              <a:endParaRPr lang="en-US" sz="2800" dirty="0">
                <a:solidFill>
                  <a:prstClr val="white"/>
                </a:solidFill>
              </a:endParaRPr>
            </a:p>
          </p:txBody>
        </p:sp>
      </p:grpSp>
    </p:spTree>
    <p:extLst>
      <p:ext uri="{BB962C8B-B14F-4D97-AF65-F5344CB8AC3E}">
        <p14:creationId xmlns:p14="http://schemas.microsoft.com/office/powerpoint/2010/main" val="38534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VIIRS NCC vs. DMSP OLS</a:t>
            </a:r>
            <a:endParaRPr lang="en-US" dirty="0"/>
          </a:p>
        </p:txBody>
      </p:sp>
      <p:pic>
        <p:nvPicPr>
          <p:cNvPr id="3" name="Picture 2" descr="20130722.1413.DMSP_F-15.ols.vis_only.North_Pacific_Overview.NGT.jpg"/>
          <p:cNvPicPr>
            <a:picLocks noChangeAspect="1"/>
          </p:cNvPicPr>
          <p:nvPr/>
        </p:nvPicPr>
        <p:blipFill>
          <a:blip r:embed="rId2" cstate="print"/>
          <a:stretch>
            <a:fillRect/>
          </a:stretch>
        </p:blipFill>
        <p:spPr>
          <a:xfrm>
            <a:off x="0" y="1219200"/>
            <a:ext cx="4572000" cy="4572000"/>
          </a:xfrm>
          <a:prstGeom prst="rect">
            <a:avLst/>
          </a:prstGeom>
        </p:spPr>
      </p:pic>
      <p:pic>
        <p:nvPicPr>
          <p:cNvPr id="4" name="Picture 3" descr="VIIRS_RGB_NCC_NCC_NCC_20130722_1120052_1143094_log.png"/>
          <p:cNvPicPr>
            <a:picLocks noChangeAspect="1"/>
          </p:cNvPicPr>
          <p:nvPr/>
        </p:nvPicPr>
        <p:blipFill>
          <a:blip r:embed="rId3" cstate="print"/>
          <a:stretch>
            <a:fillRect/>
          </a:stretch>
        </p:blipFill>
        <p:spPr>
          <a:xfrm>
            <a:off x="4572000" y="1219200"/>
            <a:ext cx="4572000" cy="4572000"/>
          </a:xfrm>
          <a:prstGeom prst="rect">
            <a:avLst/>
          </a:prstGeom>
        </p:spPr>
      </p:pic>
      <p:sp>
        <p:nvSpPr>
          <p:cNvPr id="5" name="TextBox 4"/>
          <p:cNvSpPr txBox="1"/>
          <p:nvPr/>
        </p:nvSpPr>
        <p:spPr>
          <a:xfrm>
            <a:off x="76200" y="1371600"/>
            <a:ext cx="1143000" cy="523220"/>
          </a:xfrm>
          <a:prstGeom prst="rect">
            <a:avLst/>
          </a:prstGeom>
          <a:noFill/>
        </p:spPr>
        <p:txBody>
          <a:bodyPr wrap="square" rtlCol="0">
            <a:spAutoFit/>
          </a:bodyPr>
          <a:lstStyle/>
          <a:p>
            <a:r>
              <a:rPr lang="en-US" sz="2800" dirty="0" smtClean="0">
                <a:solidFill>
                  <a:prstClr val="white"/>
                </a:solidFill>
              </a:rPr>
              <a:t>OLS</a:t>
            </a:r>
            <a:endParaRPr lang="en-US" sz="2800" dirty="0">
              <a:solidFill>
                <a:prstClr val="white"/>
              </a:solidFill>
            </a:endParaRPr>
          </a:p>
        </p:txBody>
      </p:sp>
      <p:sp>
        <p:nvSpPr>
          <p:cNvPr id="6" name="TextBox 5"/>
          <p:cNvSpPr txBox="1"/>
          <p:nvPr/>
        </p:nvSpPr>
        <p:spPr>
          <a:xfrm>
            <a:off x="4648200" y="1371600"/>
            <a:ext cx="1143000" cy="523220"/>
          </a:xfrm>
          <a:prstGeom prst="rect">
            <a:avLst/>
          </a:prstGeom>
          <a:noFill/>
        </p:spPr>
        <p:txBody>
          <a:bodyPr wrap="square" rtlCol="0">
            <a:spAutoFit/>
          </a:bodyPr>
          <a:lstStyle/>
          <a:p>
            <a:r>
              <a:rPr lang="en-US" sz="2800" dirty="0" smtClean="0">
                <a:solidFill>
                  <a:prstClr val="white"/>
                </a:solidFill>
              </a:rPr>
              <a:t>NCC</a:t>
            </a:r>
            <a:endParaRPr lang="en-US" sz="2800" dirty="0">
              <a:solidFill>
                <a:prstClr val="white"/>
              </a:solidFill>
            </a:endParaRPr>
          </a:p>
        </p:txBody>
      </p:sp>
      <p:sp>
        <p:nvSpPr>
          <p:cNvPr id="7" name="TextBox 6"/>
          <p:cNvSpPr txBox="1"/>
          <p:nvPr/>
        </p:nvSpPr>
        <p:spPr>
          <a:xfrm>
            <a:off x="6553200" y="5791200"/>
            <a:ext cx="2590800" cy="369332"/>
          </a:xfrm>
          <a:prstGeom prst="rect">
            <a:avLst/>
          </a:prstGeom>
          <a:noFill/>
        </p:spPr>
        <p:txBody>
          <a:bodyPr wrap="square" rtlCol="0">
            <a:spAutoFit/>
          </a:bodyPr>
          <a:lstStyle/>
          <a:p>
            <a:r>
              <a:rPr lang="en-US" dirty="0" smtClean="0">
                <a:solidFill>
                  <a:prstClr val="black"/>
                </a:solidFill>
              </a:rPr>
              <a:t>11:20 UTC 22 July 2013</a:t>
            </a:r>
            <a:endParaRPr lang="en-US" dirty="0">
              <a:solidFill>
                <a:prstClr val="black"/>
              </a:solidFill>
            </a:endParaRPr>
          </a:p>
        </p:txBody>
      </p:sp>
      <p:sp>
        <p:nvSpPr>
          <p:cNvPr id="8" name="TextBox 7"/>
          <p:cNvSpPr txBox="1"/>
          <p:nvPr/>
        </p:nvSpPr>
        <p:spPr>
          <a:xfrm>
            <a:off x="1981200" y="5791200"/>
            <a:ext cx="2590800" cy="369332"/>
          </a:xfrm>
          <a:prstGeom prst="rect">
            <a:avLst/>
          </a:prstGeom>
          <a:noFill/>
        </p:spPr>
        <p:txBody>
          <a:bodyPr wrap="square" rtlCol="0">
            <a:spAutoFit/>
          </a:bodyPr>
          <a:lstStyle/>
          <a:p>
            <a:r>
              <a:rPr lang="en-US" dirty="0" smtClean="0">
                <a:solidFill>
                  <a:prstClr val="black"/>
                </a:solidFill>
              </a:rPr>
              <a:t>14:13 UTC 22 July 2013</a:t>
            </a:r>
            <a:endParaRPr lang="en-US" dirty="0">
              <a:solidFill>
                <a:prstClr val="black"/>
              </a:solidFill>
            </a:endParaRPr>
          </a:p>
        </p:txBody>
      </p:sp>
      <p:pic>
        <p:nvPicPr>
          <p:cNvPr id="9" name="Picture 8" descr="moon_th_1.jpg"/>
          <p:cNvPicPr>
            <a:picLocks noChangeAspect="1"/>
          </p:cNvPicPr>
          <p:nvPr/>
        </p:nvPicPr>
        <p:blipFill>
          <a:blip r:embed="rId4" cstate="print"/>
          <a:stretch>
            <a:fillRect/>
          </a:stretch>
        </p:blipFill>
        <p:spPr>
          <a:xfrm>
            <a:off x="8239125" y="152400"/>
            <a:ext cx="904875" cy="1057275"/>
          </a:xfrm>
          <a:prstGeom prst="rect">
            <a:avLst/>
          </a:prstGeom>
        </p:spPr>
      </p:pic>
      <p:grpSp>
        <p:nvGrpSpPr>
          <p:cNvPr id="10" name="Group 20"/>
          <p:cNvGrpSpPr/>
          <p:nvPr/>
        </p:nvGrpSpPr>
        <p:grpSpPr>
          <a:xfrm>
            <a:off x="666950" y="3886200"/>
            <a:ext cx="876300" cy="914400"/>
            <a:chOff x="647700" y="3886200"/>
            <a:chExt cx="876300" cy="914400"/>
          </a:xfrm>
        </p:grpSpPr>
        <p:cxnSp>
          <p:nvCxnSpPr>
            <p:cNvPr id="14" name="Straight Connector 13"/>
            <p:cNvCxnSpPr/>
            <p:nvPr/>
          </p:nvCxnSpPr>
          <p:spPr>
            <a:xfrm flipH="1">
              <a:off x="647700" y="3886200"/>
              <a:ext cx="1143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2000" y="3886200"/>
              <a:ext cx="76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47800" y="3962400"/>
              <a:ext cx="76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7700" y="4724400"/>
              <a:ext cx="800100" cy="762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21"/>
          <p:cNvGrpSpPr/>
          <p:nvPr/>
        </p:nvGrpSpPr>
        <p:grpSpPr>
          <a:xfrm rot="21275594">
            <a:off x="5758046" y="3997549"/>
            <a:ext cx="834949" cy="953082"/>
            <a:chOff x="647700" y="3886200"/>
            <a:chExt cx="876300" cy="914400"/>
          </a:xfrm>
        </p:grpSpPr>
        <p:cxnSp>
          <p:nvCxnSpPr>
            <p:cNvPr id="23" name="Straight Connector 22"/>
            <p:cNvCxnSpPr/>
            <p:nvPr/>
          </p:nvCxnSpPr>
          <p:spPr>
            <a:xfrm flipH="1">
              <a:off x="647700" y="3886200"/>
              <a:ext cx="1143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62000" y="3886200"/>
              <a:ext cx="76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447800" y="3962400"/>
              <a:ext cx="76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7700" y="4724400"/>
              <a:ext cx="800100" cy="762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019800" y="4819652"/>
            <a:ext cx="301686" cy="369332"/>
          </a:xfrm>
          <a:prstGeom prst="rect">
            <a:avLst/>
          </a:prstGeom>
          <a:noFill/>
        </p:spPr>
        <p:txBody>
          <a:bodyPr wrap="none" rtlCol="0">
            <a:spAutoFit/>
          </a:bodyPr>
          <a:lstStyle/>
          <a:p>
            <a:r>
              <a:rPr lang="en-US" dirty="0" smtClean="0">
                <a:solidFill>
                  <a:prstClr val="white"/>
                </a:solidFill>
              </a:rPr>
              <a:t>0</a:t>
            </a:r>
            <a:endParaRPr lang="en-US" dirty="0">
              <a:solidFill>
                <a:prstClr val="white"/>
              </a:solidFill>
            </a:endParaRPr>
          </a:p>
        </p:txBody>
      </p:sp>
      <p:sp>
        <p:nvSpPr>
          <p:cNvPr id="28" name="TextBox 27"/>
          <p:cNvSpPr txBox="1"/>
          <p:nvPr/>
        </p:nvSpPr>
        <p:spPr>
          <a:xfrm>
            <a:off x="6029697" y="3738483"/>
            <a:ext cx="418704" cy="369332"/>
          </a:xfrm>
          <a:prstGeom prst="rect">
            <a:avLst/>
          </a:prstGeom>
          <a:noFill/>
        </p:spPr>
        <p:txBody>
          <a:bodyPr wrap="none" rtlCol="0">
            <a:spAutoFit/>
          </a:bodyPr>
          <a:lstStyle/>
          <a:p>
            <a:r>
              <a:rPr lang="en-US" dirty="0" smtClean="0">
                <a:solidFill>
                  <a:prstClr val="white"/>
                </a:solidFill>
              </a:rPr>
              <a:t>15</a:t>
            </a:r>
            <a:endParaRPr lang="en-US" dirty="0">
              <a:solidFill>
                <a:prstClr val="white"/>
              </a:solidFill>
            </a:endParaRPr>
          </a:p>
        </p:txBody>
      </p:sp>
      <p:sp>
        <p:nvSpPr>
          <p:cNvPr id="29" name="TextBox 28"/>
          <p:cNvSpPr txBox="1"/>
          <p:nvPr/>
        </p:nvSpPr>
        <p:spPr>
          <a:xfrm>
            <a:off x="5224462" y="4196834"/>
            <a:ext cx="606256" cy="369332"/>
          </a:xfrm>
          <a:prstGeom prst="rect">
            <a:avLst/>
          </a:prstGeom>
          <a:noFill/>
        </p:spPr>
        <p:txBody>
          <a:bodyPr wrap="none" rtlCol="0">
            <a:spAutoFit/>
          </a:bodyPr>
          <a:lstStyle/>
          <a:p>
            <a:r>
              <a:rPr lang="en-US" dirty="0" smtClean="0">
                <a:solidFill>
                  <a:prstClr val="white"/>
                </a:solidFill>
              </a:rPr>
              <a:t>-165</a:t>
            </a:r>
            <a:endParaRPr lang="en-US" dirty="0">
              <a:solidFill>
                <a:prstClr val="white"/>
              </a:solidFill>
            </a:endParaRPr>
          </a:p>
        </p:txBody>
      </p:sp>
      <p:sp>
        <p:nvSpPr>
          <p:cNvPr id="30" name="TextBox 29"/>
          <p:cNvSpPr txBox="1"/>
          <p:nvPr/>
        </p:nvSpPr>
        <p:spPr>
          <a:xfrm>
            <a:off x="6563759" y="4201596"/>
            <a:ext cx="606256" cy="369332"/>
          </a:xfrm>
          <a:prstGeom prst="rect">
            <a:avLst/>
          </a:prstGeom>
          <a:noFill/>
        </p:spPr>
        <p:txBody>
          <a:bodyPr wrap="none" rtlCol="0">
            <a:spAutoFit/>
          </a:bodyPr>
          <a:lstStyle/>
          <a:p>
            <a:r>
              <a:rPr lang="en-US" dirty="0" smtClean="0">
                <a:solidFill>
                  <a:prstClr val="white"/>
                </a:solidFill>
              </a:rPr>
              <a:t>-150</a:t>
            </a:r>
            <a:endParaRPr lang="en-US" dirty="0">
              <a:solidFill>
                <a:prstClr val="white"/>
              </a:solidFill>
            </a:endParaRPr>
          </a:p>
        </p:txBody>
      </p:sp>
      <p:sp>
        <p:nvSpPr>
          <p:cNvPr id="31" name="TextBox 30"/>
          <p:cNvSpPr txBox="1"/>
          <p:nvPr/>
        </p:nvSpPr>
        <p:spPr>
          <a:xfrm>
            <a:off x="2590800" y="4114800"/>
            <a:ext cx="1295400" cy="523220"/>
          </a:xfrm>
          <a:prstGeom prst="rect">
            <a:avLst/>
          </a:prstGeom>
          <a:noFill/>
          <a:ln>
            <a:solidFill>
              <a:srgbClr val="FFFF00"/>
            </a:solidFill>
          </a:ln>
        </p:spPr>
        <p:txBody>
          <a:bodyPr wrap="square" rtlCol="0">
            <a:spAutoFit/>
          </a:bodyPr>
          <a:lstStyle/>
          <a:p>
            <a:r>
              <a:rPr lang="en-US" sz="1400" dirty="0" smtClean="0">
                <a:solidFill>
                  <a:srgbClr val="FFFF00"/>
                </a:solidFill>
              </a:rPr>
              <a:t>Stray light suppression</a:t>
            </a:r>
            <a:endParaRPr lang="en-US" sz="1400" dirty="0">
              <a:solidFill>
                <a:srgbClr val="FFFF00"/>
              </a:solidFill>
            </a:endParaRPr>
          </a:p>
        </p:txBody>
      </p:sp>
      <p:cxnSp>
        <p:nvCxnSpPr>
          <p:cNvPr id="32" name="Straight Arrow Connector 31"/>
          <p:cNvCxnSpPr/>
          <p:nvPr/>
        </p:nvCxnSpPr>
        <p:spPr>
          <a:xfrm flipH="1" flipV="1">
            <a:off x="2133600" y="3810000"/>
            <a:ext cx="457200" cy="381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766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722.1413.DMSP_F-15.ols.vis_only.North_Pacific_Region1.NGT.png"/>
          <p:cNvPicPr>
            <a:picLocks noChangeAspect="1"/>
          </p:cNvPicPr>
          <p:nvPr/>
        </p:nvPicPr>
        <p:blipFill>
          <a:blip r:embed="rId2" cstate="print"/>
          <a:stretch>
            <a:fillRect/>
          </a:stretch>
        </p:blipFill>
        <p:spPr>
          <a:xfrm>
            <a:off x="1828794" y="685794"/>
            <a:ext cx="5486411" cy="5486411"/>
          </a:xfrm>
          <a:prstGeom prst="rect">
            <a:avLst/>
          </a:prstGeom>
        </p:spPr>
      </p:pic>
      <p:sp>
        <p:nvSpPr>
          <p:cNvPr id="5" name="TextBox 4"/>
          <p:cNvSpPr txBox="1"/>
          <p:nvPr/>
        </p:nvSpPr>
        <p:spPr>
          <a:xfrm>
            <a:off x="1905000" y="838200"/>
            <a:ext cx="1143000" cy="523220"/>
          </a:xfrm>
          <a:prstGeom prst="rect">
            <a:avLst/>
          </a:prstGeom>
          <a:noFill/>
        </p:spPr>
        <p:txBody>
          <a:bodyPr wrap="square" rtlCol="0">
            <a:spAutoFit/>
          </a:bodyPr>
          <a:lstStyle/>
          <a:p>
            <a:r>
              <a:rPr lang="en-US" sz="2800" dirty="0" smtClean="0">
                <a:solidFill>
                  <a:prstClr val="white"/>
                </a:solidFill>
              </a:rPr>
              <a:t>OLS</a:t>
            </a:r>
            <a:endParaRPr lang="en-US" sz="2800" dirty="0">
              <a:solidFill>
                <a:prstClr val="white"/>
              </a:solidFill>
            </a:endParaRPr>
          </a:p>
        </p:txBody>
      </p:sp>
      <p:grpSp>
        <p:nvGrpSpPr>
          <p:cNvPr id="7" name="Group 6"/>
          <p:cNvGrpSpPr/>
          <p:nvPr/>
        </p:nvGrpSpPr>
        <p:grpSpPr>
          <a:xfrm>
            <a:off x="1828800" y="685800"/>
            <a:ext cx="5486400" cy="5486400"/>
            <a:chOff x="1828800" y="685800"/>
            <a:chExt cx="5486400" cy="5486400"/>
          </a:xfrm>
        </p:grpSpPr>
        <p:pic>
          <p:nvPicPr>
            <p:cNvPr id="4" name="Picture 3" descr="VIIRS_VNCCO_20130722_1136576_1143094.png"/>
            <p:cNvPicPr>
              <a:picLocks noChangeAspect="1"/>
            </p:cNvPicPr>
            <p:nvPr/>
          </p:nvPicPr>
          <p:blipFill>
            <a:blip r:embed="rId3" cstate="print"/>
            <a:stretch>
              <a:fillRect/>
            </a:stretch>
          </p:blipFill>
          <p:spPr>
            <a:xfrm>
              <a:off x="1828800" y="685800"/>
              <a:ext cx="5486400" cy="5486400"/>
            </a:xfrm>
            <a:prstGeom prst="rect">
              <a:avLst/>
            </a:prstGeom>
          </p:spPr>
        </p:pic>
        <p:sp>
          <p:nvSpPr>
            <p:cNvPr id="6" name="TextBox 5"/>
            <p:cNvSpPr txBox="1"/>
            <p:nvPr/>
          </p:nvSpPr>
          <p:spPr>
            <a:xfrm>
              <a:off x="1905000" y="838200"/>
              <a:ext cx="1143000" cy="523220"/>
            </a:xfrm>
            <a:prstGeom prst="rect">
              <a:avLst/>
            </a:prstGeom>
            <a:noFill/>
          </p:spPr>
          <p:txBody>
            <a:bodyPr wrap="square" rtlCol="0">
              <a:spAutoFit/>
            </a:bodyPr>
            <a:lstStyle/>
            <a:p>
              <a:r>
                <a:rPr lang="en-US" sz="2800" dirty="0" smtClean="0">
                  <a:solidFill>
                    <a:prstClr val="white"/>
                  </a:solidFill>
                </a:rPr>
                <a:t>NCC</a:t>
              </a:r>
              <a:endParaRPr lang="en-US" sz="2800" dirty="0">
                <a:solidFill>
                  <a:prstClr val="white"/>
                </a:solidFill>
              </a:endParaRPr>
            </a:p>
          </p:txBody>
        </p:sp>
      </p:grpSp>
    </p:spTree>
    <p:extLst>
      <p:ext uri="{BB962C8B-B14F-4D97-AF65-F5344CB8AC3E}">
        <p14:creationId xmlns:p14="http://schemas.microsoft.com/office/powerpoint/2010/main" val="25087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VIIRS NCC vs. DMSP OLS</a:t>
            </a:r>
            <a:endParaRPr lang="en-US" dirty="0"/>
          </a:p>
        </p:txBody>
      </p:sp>
      <p:pic>
        <p:nvPicPr>
          <p:cNvPr id="3" name="Picture 2" descr="20130722.1413.DMSP_F-15.ols.vis_only.North_Pacific_Overview.NGT.jpg"/>
          <p:cNvPicPr>
            <a:picLocks noChangeAspect="1"/>
          </p:cNvPicPr>
          <p:nvPr/>
        </p:nvPicPr>
        <p:blipFill>
          <a:blip r:embed="rId2" cstate="print"/>
          <a:stretch>
            <a:fillRect/>
          </a:stretch>
        </p:blipFill>
        <p:spPr>
          <a:xfrm>
            <a:off x="0" y="1219200"/>
            <a:ext cx="4572000" cy="4572000"/>
          </a:xfrm>
          <a:prstGeom prst="rect">
            <a:avLst/>
          </a:prstGeom>
        </p:spPr>
      </p:pic>
      <p:pic>
        <p:nvPicPr>
          <p:cNvPr id="4" name="Picture 3" descr="VIIRS_RGB_NCC_NCC_NCC_20130722_1120052_1143094_log.png"/>
          <p:cNvPicPr>
            <a:picLocks noChangeAspect="1"/>
          </p:cNvPicPr>
          <p:nvPr/>
        </p:nvPicPr>
        <p:blipFill>
          <a:blip r:embed="rId3" cstate="print"/>
          <a:stretch>
            <a:fillRect/>
          </a:stretch>
        </p:blipFill>
        <p:spPr>
          <a:xfrm>
            <a:off x="4572000" y="1219200"/>
            <a:ext cx="4572000" cy="4572000"/>
          </a:xfrm>
          <a:prstGeom prst="rect">
            <a:avLst/>
          </a:prstGeom>
        </p:spPr>
      </p:pic>
      <p:sp>
        <p:nvSpPr>
          <p:cNvPr id="5" name="TextBox 4"/>
          <p:cNvSpPr txBox="1"/>
          <p:nvPr/>
        </p:nvSpPr>
        <p:spPr>
          <a:xfrm>
            <a:off x="76200" y="1371600"/>
            <a:ext cx="1143000" cy="523220"/>
          </a:xfrm>
          <a:prstGeom prst="rect">
            <a:avLst/>
          </a:prstGeom>
          <a:noFill/>
        </p:spPr>
        <p:txBody>
          <a:bodyPr wrap="square" rtlCol="0">
            <a:spAutoFit/>
          </a:bodyPr>
          <a:lstStyle/>
          <a:p>
            <a:r>
              <a:rPr lang="en-US" sz="2800" dirty="0" smtClean="0">
                <a:solidFill>
                  <a:prstClr val="white"/>
                </a:solidFill>
              </a:rPr>
              <a:t>OLS</a:t>
            </a:r>
            <a:endParaRPr lang="en-US" sz="2800" dirty="0">
              <a:solidFill>
                <a:prstClr val="white"/>
              </a:solidFill>
            </a:endParaRPr>
          </a:p>
        </p:txBody>
      </p:sp>
      <p:sp>
        <p:nvSpPr>
          <p:cNvPr id="6" name="TextBox 5"/>
          <p:cNvSpPr txBox="1"/>
          <p:nvPr/>
        </p:nvSpPr>
        <p:spPr>
          <a:xfrm>
            <a:off x="4648200" y="1371600"/>
            <a:ext cx="1143000" cy="523220"/>
          </a:xfrm>
          <a:prstGeom prst="rect">
            <a:avLst/>
          </a:prstGeom>
          <a:noFill/>
        </p:spPr>
        <p:txBody>
          <a:bodyPr wrap="square" rtlCol="0">
            <a:spAutoFit/>
          </a:bodyPr>
          <a:lstStyle/>
          <a:p>
            <a:r>
              <a:rPr lang="en-US" sz="2800" dirty="0" smtClean="0">
                <a:solidFill>
                  <a:prstClr val="white"/>
                </a:solidFill>
              </a:rPr>
              <a:t>NCC</a:t>
            </a:r>
            <a:endParaRPr lang="en-US" sz="2800" dirty="0">
              <a:solidFill>
                <a:prstClr val="white"/>
              </a:solidFill>
            </a:endParaRPr>
          </a:p>
        </p:txBody>
      </p:sp>
      <p:sp>
        <p:nvSpPr>
          <p:cNvPr id="7" name="TextBox 6"/>
          <p:cNvSpPr txBox="1"/>
          <p:nvPr/>
        </p:nvSpPr>
        <p:spPr>
          <a:xfrm>
            <a:off x="6553200" y="5791200"/>
            <a:ext cx="2590800" cy="369332"/>
          </a:xfrm>
          <a:prstGeom prst="rect">
            <a:avLst/>
          </a:prstGeom>
          <a:noFill/>
        </p:spPr>
        <p:txBody>
          <a:bodyPr wrap="square" rtlCol="0">
            <a:spAutoFit/>
          </a:bodyPr>
          <a:lstStyle/>
          <a:p>
            <a:r>
              <a:rPr lang="en-US" dirty="0" smtClean="0">
                <a:solidFill>
                  <a:prstClr val="black"/>
                </a:solidFill>
              </a:rPr>
              <a:t>11:20 UTC 22 July 2013</a:t>
            </a:r>
            <a:endParaRPr lang="en-US" dirty="0">
              <a:solidFill>
                <a:prstClr val="black"/>
              </a:solidFill>
            </a:endParaRPr>
          </a:p>
        </p:txBody>
      </p:sp>
      <p:sp>
        <p:nvSpPr>
          <p:cNvPr id="8" name="TextBox 7"/>
          <p:cNvSpPr txBox="1"/>
          <p:nvPr/>
        </p:nvSpPr>
        <p:spPr>
          <a:xfrm>
            <a:off x="1981200" y="5791200"/>
            <a:ext cx="2590800" cy="369332"/>
          </a:xfrm>
          <a:prstGeom prst="rect">
            <a:avLst/>
          </a:prstGeom>
          <a:noFill/>
        </p:spPr>
        <p:txBody>
          <a:bodyPr wrap="square" rtlCol="0">
            <a:spAutoFit/>
          </a:bodyPr>
          <a:lstStyle/>
          <a:p>
            <a:r>
              <a:rPr lang="en-US" dirty="0" smtClean="0">
                <a:solidFill>
                  <a:prstClr val="black"/>
                </a:solidFill>
              </a:rPr>
              <a:t>14:13 UTC 22 July 2013</a:t>
            </a:r>
            <a:endParaRPr lang="en-US" dirty="0">
              <a:solidFill>
                <a:prstClr val="black"/>
              </a:solidFill>
            </a:endParaRPr>
          </a:p>
        </p:txBody>
      </p:sp>
      <p:pic>
        <p:nvPicPr>
          <p:cNvPr id="9" name="Picture 8" descr="moon_th_1.jpg"/>
          <p:cNvPicPr>
            <a:picLocks noChangeAspect="1"/>
          </p:cNvPicPr>
          <p:nvPr/>
        </p:nvPicPr>
        <p:blipFill>
          <a:blip r:embed="rId4" cstate="print"/>
          <a:stretch>
            <a:fillRect/>
          </a:stretch>
        </p:blipFill>
        <p:spPr>
          <a:xfrm>
            <a:off x="8239125" y="152400"/>
            <a:ext cx="904875" cy="1057275"/>
          </a:xfrm>
          <a:prstGeom prst="rect">
            <a:avLst/>
          </a:prstGeom>
        </p:spPr>
      </p:pic>
      <p:sp>
        <p:nvSpPr>
          <p:cNvPr id="27" name="TextBox 26"/>
          <p:cNvSpPr txBox="1"/>
          <p:nvPr/>
        </p:nvSpPr>
        <p:spPr>
          <a:xfrm>
            <a:off x="6114523" y="3135868"/>
            <a:ext cx="418704" cy="369332"/>
          </a:xfrm>
          <a:prstGeom prst="rect">
            <a:avLst/>
          </a:prstGeom>
          <a:noFill/>
        </p:spPr>
        <p:txBody>
          <a:bodyPr wrap="none" rtlCol="0">
            <a:spAutoFit/>
          </a:bodyPr>
          <a:lstStyle/>
          <a:p>
            <a:r>
              <a:rPr lang="en-US" dirty="0" smtClean="0">
                <a:solidFill>
                  <a:prstClr val="white"/>
                </a:solidFill>
              </a:rPr>
              <a:t>30</a:t>
            </a:r>
            <a:endParaRPr lang="en-US" dirty="0">
              <a:solidFill>
                <a:prstClr val="white"/>
              </a:solidFill>
            </a:endParaRPr>
          </a:p>
        </p:txBody>
      </p:sp>
      <p:sp>
        <p:nvSpPr>
          <p:cNvPr id="28" name="TextBox 27"/>
          <p:cNvSpPr txBox="1"/>
          <p:nvPr/>
        </p:nvSpPr>
        <p:spPr>
          <a:xfrm>
            <a:off x="6093313" y="1981200"/>
            <a:ext cx="418704" cy="369332"/>
          </a:xfrm>
          <a:prstGeom prst="rect">
            <a:avLst/>
          </a:prstGeom>
          <a:noFill/>
        </p:spPr>
        <p:txBody>
          <a:bodyPr wrap="none" rtlCol="0">
            <a:spAutoFit/>
          </a:bodyPr>
          <a:lstStyle/>
          <a:p>
            <a:r>
              <a:rPr lang="en-US" dirty="0" smtClean="0">
                <a:solidFill>
                  <a:prstClr val="white"/>
                </a:solidFill>
              </a:rPr>
              <a:t>45</a:t>
            </a:r>
            <a:endParaRPr lang="en-US" dirty="0">
              <a:solidFill>
                <a:prstClr val="white"/>
              </a:solidFill>
            </a:endParaRPr>
          </a:p>
        </p:txBody>
      </p:sp>
      <p:sp>
        <p:nvSpPr>
          <p:cNvPr id="29" name="TextBox 28"/>
          <p:cNvSpPr txBox="1"/>
          <p:nvPr/>
        </p:nvSpPr>
        <p:spPr>
          <a:xfrm>
            <a:off x="5430552" y="2558534"/>
            <a:ext cx="606256" cy="369332"/>
          </a:xfrm>
          <a:prstGeom prst="rect">
            <a:avLst/>
          </a:prstGeom>
          <a:noFill/>
        </p:spPr>
        <p:txBody>
          <a:bodyPr wrap="none" rtlCol="0">
            <a:spAutoFit/>
          </a:bodyPr>
          <a:lstStyle/>
          <a:p>
            <a:r>
              <a:rPr lang="en-US" dirty="0" smtClean="0">
                <a:solidFill>
                  <a:prstClr val="white"/>
                </a:solidFill>
              </a:rPr>
              <a:t>-165</a:t>
            </a:r>
            <a:endParaRPr lang="en-US" dirty="0">
              <a:solidFill>
                <a:prstClr val="white"/>
              </a:solidFill>
            </a:endParaRPr>
          </a:p>
        </p:txBody>
      </p:sp>
      <p:sp>
        <p:nvSpPr>
          <p:cNvPr id="30" name="TextBox 29"/>
          <p:cNvSpPr txBox="1"/>
          <p:nvPr/>
        </p:nvSpPr>
        <p:spPr>
          <a:xfrm>
            <a:off x="6572769" y="2559605"/>
            <a:ext cx="606256" cy="369332"/>
          </a:xfrm>
          <a:prstGeom prst="rect">
            <a:avLst/>
          </a:prstGeom>
          <a:noFill/>
        </p:spPr>
        <p:txBody>
          <a:bodyPr wrap="none" rtlCol="0">
            <a:spAutoFit/>
          </a:bodyPr>
          <a:lstStyle/>
          <a:p>
            <a:r>
              <a:rPr lang="en-US" dirty="0" smtClean="0">
                <a:solidFill>
                  <a:prstClr val="white"/>
                </a:solidFill>
              </a:rPr>
              <a:t>-150</a:t>
            </a:r>
            <a:endParaRPr lang="en-US" dirty="0">
              <a:solidFill>
                <a:prstClr val="white"/>
              </a:solidFill>
            </a:endParaRPr>
          </a:p>
        </p:txBody>
      </p:sp>
      <p:grpSp>
        <p:nvGrpSpPr>
          <p:cNvPr id="10" name="Group 35"/>
          <p:cNvGrpSpPr/>
          <p:nvPr/>
        </p:nvGrpSpPr>
        <p:grpSpPr>
          <a:xfrm>
            <a:off x="1600200" y="2438400"/>
            <a:ext cx="685800" cy="838200"/>
            <a:chOff x="1600200" y="2438400"/>
            <a:chExt cx="685800" cy="838200"/>
          </a:xfrm>
        </p:grpSpPr>
        <p:cxnSp>
          <p:nvCxnSpPr>
            <p:cNvPr id="11" name="Straight Connector 10"/>
            <p:cNvCxnSpPr/>
            <p:nvPr/>
          </p:nvCxnSpPr>
          <p:spPr>
            <a:xfrm flipH="1">
              <a:off x="1600200" y="2438400"/>
              <a:ext cx="1524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00200" y="3200400"/>
              <a:ext cx="685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286000" y="2438400"/>
              <a:ext cx="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52600" y="2438400"/>
              <a:ext cx="5334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p:nvPr/>
        </p:nvCxnSpPr>
        <p:spPr>
          <a:xfrm flipH="1">
            <a:off x="5966973" y="2286000"/>
            <a:ext cx="74598" cy="872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66973" y="3158836"/>
            <a:ext cx="596786" cy="41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563759" y="2286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41571" y="2286000"/>
            <a:ext cx="522188"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90800" y="4114800"/>
            <a:ext cx="1295400" cy="523220"/>
          </a:xfrm>
          <a:prstGeom prst="rect">
            <a:avLst/>
          </a:prstGeom>
          <a:noFill/>
          <a:ln>
            <a:solidFill>
              <a:srgbClr val="FFFF00"/>
            </a:solidFill>
          </a:ln>
        </p:spPr>
        <p:txBody>
          <a:bodyPr wrap="square" rtlCol="0">
            <a:spAutoFit/>
          </a:bodyPr>
          <a:lstStyle/>
          <a:p>
            <a:r>
              <a:rPr lang="en-US" sz="1400" dirty="0" smtClean="0">
                <a:solidFill>
                  <a:srgbClr val="FFFF00"/>
                </a:solidFill>
              </a:rPr>
              <a:t>Stray light suppression</a:t>
            </a:r>
            <a:endParaRPr lang="en-US" sz="1400" dirty="0">
              <a:solidFill>
                <a:srgbClr val="FFFF00"/>
              </a:solidFill>
            </a:endParaRPr>
          </a:p>
        </p:txBody>
      </p:sp>
      <p:cxnSp>
        <p:nvCxnSpPr>
          <p:cNvPr id="24" name="Straight Arrow Connector 23"/>
          <p:cNvCxnSpPr/>
          <p:nvPr/>
        </p:nvCxnSpPr>
        <p:spPr>
          <a:xfrm flipH="1" flipV="1">
            <a:off x="2133600" y="3810000"/>
            <a:ext cx="457200" cy="381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013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0722.1413.DMSP_F-15.ols.vis_only.North_Pacific_Region3.NGT.png"/>
          <p:cNvPicPr>
            <a:picLocks noChangeAspect="1"/>
          </p:cNvPicPr>
          <p:nvPr/>
        </p:nvPicPr>
        <p:blipFill>
          <a:blip r:embed="rId2" cstate="print"/>
          <a:stretch>
            <a:fillRect/>
          </a:stretch>
        </p:blipFill>
        <p:spPr>
          <a:xfrm>
            <a:off x="1828794" y="685794"/>
            <a:ext cx="5486411" cy="5486411"/>
          </a:xfrm>
          <a:prstGeom prst="rect">
            <a:avLst/>
          </a:prstGeom>
        </p:spPr>
      </p:pic>
      <p:sp>
        <p:nvSpPr>
          <p:cNvPr id="5" name="TextBox 4"/>
          <p:cNvSpPr txBox="1"/>
          <p:nvPr/>
        </p:nvSpPr>
        <p:spPr>
          <a:xfrm>
            <a:off x="1905000" y="914400"/>
            <a:ext cx="1143000" cy="523220"/>
          </a:xfrm>
          <a:prstGeom prst="rect">
            <a:avLst/>
          </a:prstGeom>
          <a:noFill/>
        </p:spPr>
        <p:txBody>
          <a:bodyPr wrap="square" rtlCol="0">
            <a:spAutoFit/>
          </a:bodyPr>
          <a:lstStyle/>
          <a:p>
            <a:r>
              <a:rPr lang="en-US" sz="2800" dirty="0" smtClean="0">
                <a:solidFill>
                  <a:prstClr val="white"/>
                </a:solidFill>
              </a:rPr>
              <a:t>OLS</a:t>
            </a:r>
            <a:endParaRPr lang="en-US" sz="2800" dirty="0">
              <a:solidFill>
                <a:prstClr val="white"/>
              </a:solidFill>
            </a:endParaRPr>
          </a:p>
        </p:txBody>
      </p:sp>
      <p:grpSp>
        <p:nvGrpSpPr>
          <p:cNvPr id="7" name="Group 6"/>
          <p:cNvGrpSpPr/>
          <p:nvPr/>
        </p:nvGrpSpPr>
        <p:grpSpPr>
          <a:xfrm>
            <a:off x="1828800" y="685800"/>
            <a:ext cx="5486400" cy="5486400"/>
            <a:chOff x="1828800" y="685800"/>
            <a:chExt cx="5486400" cy="5486400"/>
          </a:xfrm>
        </p:grpSpPr>
        <p:pic>
          <p:nvPicPr>
            <p:cNvPr id="4" name="Picture 3" descr="VIIRS_VNCCO_20130722_1128287_1133098.png"/>
            <p:cNvPicPr>
              <a:picLocks noChangeAspect="1"/>
            </p:cNvPicPr>
            <p:nvPr/>
          </p:nvPicPr>
          <p:blipFill>
            <a:blip r:embed="rId3" cstate="print"/>
            <a:stretch>
              <a:fillRect/>
            </a:stretch>
          </p:blipFill>
          <p:spPr>
            <a:xfrm>
              <a:off x="1828800" y="685800"/>
              <a:ext cx="5486400" cy="5486400"/>
            </a:xfrm>
            <a:prstGeom prst="rect">
              <a:avLst/>
            </a:prstGeom>
          </p:spPr>
        </p:pic>
        <p:sp>
          <p:nvSpPr>
            <p:cNvPr id="6" name="TextBox 5"/>
            <p:cNvSpPr txBox="1"/>
            <p:nvPr/>
          </p:nvSpPr>
          <p:spPr>
            <a:xfrm>
              <a:off x="1905000" y="914400"/>
              <a:ext cx="1143000" cy="523220"/>
            </a:xfrm>
            <a:prstGeom prst="rect">
              <a:avLst/>
            </a:prstGeom>
            <a:noFill/>
          </p:spPr>
          <p:txBody>
            <a:bodyPr wrap="square" rtlCol="0">
              <a:spAutoFit/>
            </a:bodyPr>
            <a:lstStyle/>
            <a:p>
              <a:r>
                <a:rPr lang="en-US" sz="2800" dirty="0" smtClean="0">
                  <a:solidFill>
                    <a:prstClr val="white"/>
                  </a:solidFill>
                </a:rPr>
                <a:t>NCC</a:t>
              </a:r>
              <a:endParaRPr lang="en-US" sz="2800" dirty="0">
                <a:solidFill>
                  <a:prstClr val="white"/>
                </a:solidFill>
              </a:endParaRPr>
            </a:p>
          </p:txBody>
        </p:sp>
      </p:grpSp>
    </p:spTree>
    <p:extLst>
      <p:ext uri="{BB962C8B-B14F-4D97-AF65-F5344CB8AC3E}">
        <p14:creationId xmlns:p14="http://schemas.microsoft.com/office/powerpoint/2010/main" val="10438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RGB Composite Using NCC</a:t>
            </a:r>
            <a:endParaRPr lang="en-US" dirty="0"/>
          </a:p>
        </p:txBody>
      </p:sp>
      <p:pic>
        <p:nvPicPr>
          <p:cNvPr id="3" name="Picture 2" descr="VIIRS_RGB_VM05O_VNCCO_VNCCO_20130813_0615598_0619173.png"/>
          <p:cNvPicPr>
            <a:picLocks noChangeAspect="1"/>
          </p:cNvPicPr>
          <p:nvPr/>
        </p:nvPicPr>
        <p:blipFill>
          <a:blip r:embed="rId2" cstate="print"/>
          <a:stretch>
            <a:fillRect/>
          </a:stretch>
        </p:blipFill>
        <p:spPr>
          <a:xfrm>
            <a:off x="0" y="1739323"/>
            <a:ext cx="9144000" cy="3379353"/>
          </a:xfrm>
          <a:prstGeom prst="rect">
            <a:avLst/>
          </a:prstGeom>
        </p:spPr>
      </p:pic>
      <p:sp>
        <p:nvSpPr>
          <p:cNvPr id="4" name="TextBox 3"/>
          <p:cNvSpPr txBox="1"/>
          <p:nvPr/>
        </p:nvSpPr>
        <p:spPr>
          <a:xfrm>
            <a:off x="6477000" y="5257800"/>
            <a:ext cx="2667000" cy="369332"/>
          </a:xfrm>
          <a:prstGeom prst="rect">
            <a:avLst/>
          </a:prstGeom>
          <a:noFill/>
        </p:spPr>
        <p:txBody>
          <a:bodyPr wrap="square" rtlCol="0">
            <a:spAutoFit/>
          </a:bodyPr>
          <a:lstStyle/>
          <a:p>
            <a:r>
              <a:rPr lang="en-US" dirty="0" smtClean="0">
                <a:solidFill>
                  <a:prstClr val="black"/>
                </a:solidFill>
              </a:rPr>
              <a:t>06:15 UTC 13 August 2013</a:t>
            </a:r>
            <a:endParaRPr lang="en-US" dirty="0">
              <a:solidFill>
                <a:prstClr val="black"/>
              </a:solidFill>
            </a:endParaRPr>
          </a:p>
        </p:txBody>
      </p:sp>
      <p:pic>
        <p:nvPicPr>
          <p:cNvPr id="5" name="Picture 4" descr="moon_th_-0_48.jpg"/>
          <p:cNvPicPr>
            <a:picLocks noChangeAspect="1"/>
          </p:cNvPicPr>
          <p:nvPr/>
        </p:nvPicPr>
        <p:blipFill>
          <a:blip r:embed="rId3" cstate="print"/>
          <a:stretch>
            <a:fillRect/>
          </a:stretch>
        </p:blipFill>
        <p:spPr>
          <a:xfrm>
            <a:off x="8239125" y="685800"/>
            <a:ext cx="904875" cy="1057275"/>
          </a:xfrm>
          <a:prstGeom prst="rect">
            <a:avLst/>
          </a:prstGeom>
        </p:spPr>
      </p:pic>
      <p:sp>
        <p:nvSpPr>
          <p:cNvPr id="6" name="TextBox 5"/>
          <p:cNvSpPr txBox="1"/>
          <p:nvPr/>
        </p:nvSpPr>
        <p:spPr>
          <a:xfrm>
            <a:off x="533400" y="5257800"/>
            <a:ext cx="3962400" cy="369332"/>
          </a:xfrm>
          <a:prstGeom prst="rect">
            <a:avLst/>
          </a:prstGeom>
          <a:noFill/>
        </p:spPr>
        <p:txBody>
          <a:bodyPr wrap="square" rtlCol="0">
            <a:spAutoFit/>
          </a:bodyPr>
          <a:lstStyle/>
          <a:p>
            <a:r>
              <a:rPr lang="en-US" dirty="0" smtClean="0">
                <a:solidFill>
                  <a:srgbClr val="002060"/>
                </a:solidFill>
              </a:rPr>
              <a:t>M-15 EDR</a:t>
            </a:r>
            <a:r>
              <a:rPr lang="en-US" dirty="0" smtClean="0">
                <a:solidFill>
                  <a:prstClr val="black"/>
                </a:solidFill>
              </a:rPr>
              <a:t>, </a:t>
            </a:r>
            <a:r>
              <a:rPr lang="en-US" dirty="0" smtClean="0">
                <a:solidFill>
                  <a:srgbClr val="00B050"/>
                </a:solidFill>
              </a:rPr>
              <a:t>NCC</a:t>
            </a:r>
            <a:r>
              <a:rPr lang="en-US" dirty="0" smtClean="0">
                <a:solidFill>
                  <a:prstClr val="black"/>
                </a:solidFill>
              </a:rPr>
              <a:t>, </a:t>
            </a:r>
            <a:r>
              <a:rPr lang="en-US" dirty="0" smtClean="0">
                <a:solidFill>
                  <a:srgbClr val="FF0000"/>
                </a:solidFill>
              </a:rPr>
              <a:t>NCC</a:t>
            </a:r>
            <a:endParaRPr lang="en-US" dirty="0">
              <a:solidFill>
                <a:srgbClr val="FF0000"/>
              </a:solidFill>
            </a:endParaRPr>
          </a:p>
        </p:txBody>
      </p:sp>
    </p:spTree>
    <p:extLst>
      <p:ext uri="{BB962C8B-B14F-4D97-AF65-F5344CB8AC3E}">
        <p14:creationId xmlns:p14="http://schemas.microsoft.com/office/powerpoint/2010/main" val="3252648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Autofit/>
          </a:bodyPr>
          <a:lstStyle/>
          <a:p>
            <a:r>
              <a:rPr lang="en-US" sz="3200" b="1" dirty="0" smtClean="0"/>
              <a:t>EDR Provisional Criteria – Imagery</a:t>
            </a:r>
            <a:endParaRPr lang="en-US" sz="3200" b="1"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26</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29145930"/>
              </p:ext>
            </p:extLst>
          </p:nvPr>
        </p:nvGraphicFramePr>
        <p:xfrm>
          <a:off x="152400" y="685800"/>
          <a:ext cx="8915400" cy="5960325"/>
        </p:xfrm>
        <a:graphic>
          <a:graphicData uri="http://schemas.openxmlformats.org/drawingml/2006/table">
            <a:tbl>
              <a:tblPr firstRow="1" firstCol="1" bandRow="1"/>
              <a:tblGrid>
                <a:gridCol w="2151511"/>
                <a:gridCol w="4412447"/>
                <a:gridCol w="2351442"/>
              </a:tblGrid>
              <a:tr h="153650">
                <a:tc>
                  <a:txBody>
                    <a:bodyPr/>
                    <a:lstStyle/>
                    <a:p>
                      <a:pPr marL="0" marR="0" algn="ctr">
                        <a:lnSpc>
                          <a:spcPct val="115000"/>
                        </a:lnSpc>
                        <a:spcBef>
                          <a:spcPts val="0"/>
                        </a:spcBef>
                        <a:spcAft>
                          <a:spcPts val="0"/>
                        </a:spcAft>
                      </a:pPr>
                      <a:r>
                        <a:rPr lang="en-US" sz="1600" b="1" dirty="0">
                          <a:effectLst/>
                          <a:latin typeface="Times New Roman"/>
                          <a:ea typeface="Calibri"/>
                          <a:cs typeface="Times New Roman"/>
                        </a:rPr>
                        <a:t>Provisional Definition</a:t>
                      </a:r>
                      <a:endParaRPr lang="en-US" sz="16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smtClean="0">
                          <a:effectLst/>
                          <a:latin typeface="Times New Roman"/>
                          <a:ea typeface="Calibri"/>
                          <a:cs typeface="Times New Roman"/>
                        </a:rPr>
                        <a:t>Artifacts (Deliverables)</a:t>
                      </a:r>
                      <a:endParaRPr lang="en-US" sz="16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smtClean="0">
                          <a:effectLst/>
                          <a:latin typeface="Times New Roman"/>
                          <a:ea typeface="Calibri"/>
                          <a:cs typeface="Times New Roman"/>
                        </a:rPr>
                        <a:t>Imagery EDR</a:t>
                      </a:r>
                      <a:endParaRPr lang="en-US" sz="16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627888">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Product quality </a:t>
                      </a:r>
                      <a:r>
                        <a:rPr lang="en-US" sz="1200" dirty="0">
                          <a:solidFill>
                            <a:srgbClr val="222222"/>
                          </a:solidFill>
                          <a:effectLst/>
                          <a:latin typeface="Times New Roman"/>
                          <a:ea typeface="Calibri"/>
                          <a:cs typeface="Times New Roman"/>
                        </a:rPr>
                        <a:t>may not be optimal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Product accuracy </a:t>
                      </a:r>
                      <a:r>
                        <a:rPr lang="en-US" sz="1200" dirty="0">
                          <a:solidFill>
                            <a:srgbClr val="222222"/>
                          </a:solidFill>
                          <a:effectLst/>
                          <a:latin typeface="Times New Roman"/>
                          <a:ea typeface="Calibri"/>
                          <a:cs typeface="Times New Roman"/>
                        </a:rPr>
                        <a:t>is determined for a broader (but still limited) set of conditions. No requirement to demonstrate compliance with specifications.</a:t>
                      </a:r>
                      <a:r>
                        <a:rPr lang="en-US" sz="1200" dirty="0">
                          <a:effectLst/>
                          <a:latin typeface="Times New Roman"/>
                          <a:ea typeface="Calibri"/>
                          <a:cs typeface="Times New Roman"/>
                        </a:rPr>
                        <a:t>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Clouds and sea ice edge at a minimum, but many others are possible</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838200">
                <a:tc>
                  <a:txBody>
                    <a:bodyPr/>
                    <a:lstStyle/>
                    <a:p>
                      <a:pPr marL="0" marR="0">
                        <a:lnSpc>
                          <a:spcPct val="115000"/>
                        </a:lnSpc>
                        <a:spcBef>
                          <a:spcPts val="0"/>
                        </a:spcBef>
                        <a:spcAft>
                          <a:spcPts val="0"/>
                        </a:spcAft>
                      </a:pPr>
                      <a:r>
                        <a:rPr lang="en-US" sz="1200" dirty="0">
                          <a:solidFill>
                            <a:srgbClr val="222222"/>
                          </a:solidFill>
                          <a:effectLst/>
                          <a:latin typeface="Times New Roman"/>
                          <a:ea typeface="Calibri"/>
                          <a:cs typeface="Times New Roman"/>
                        </a:rPr>
                        <a:t>Incremental </a:t>
                      </a:r>
                      <a:r>
                        <a:rPr lang="en-US" sz="1200" b="1" dirty="0">
                          <a:solidFill>
                            <a:srgbClr val="222222"/>
                          </a:solidFill>
                          <a:effectLst/>
                          <a:latin typeface="Times New Roman"/>
                          <a:ea typeface="Calibri"/>
                          <a:cs typeface="Times New Roman"/>
                        </a:rPr>
                        <a:t>product improvements </a:t>
                      </a:r>
                      <a:r>
                        <a:rPr lang="en-US" sz="1200" dirty="0">
                          <a:solidFill>
                            <a:srgbClr val="222222"/>
                          </a:solidFill>
                          <a:effectLst/>
                          <a:latin typeface="Times New Roman"/>
                          <a:ea typeface="Calibri"/>
                          <a:cs typeface="Times New Roman"/>
                        </a:rPr>
                        <a:t>are still occurring</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Narrative, listing and discussing </a:t>
                      </a:r>
                      <a:r>
                        <a:rPr lang="en-US" sz="1200" b="1" dirty="0">
                          <a:effectLst/>
                          <a:latin typeface="Times New Roman"/>
                          <a:ea typeface="Calibri"/>
                          <a:cs typeface="Times New Roman"/>
                        </a:rPr>
                        <a:t>known errors</a:t>
                      </a:r>
                      <a:r>
                        <a:rPr lang="en-US" sz="1200" dirty="0">
                          <a:effectLst/>
                          <a:latin typeface="Times New Roman"/>
                          <a:ea typeface="Calibri"/>
                          <a:cs typeface="Times New Roman"/>
                        </a:rPr>
                        <a:t>. </a:t>
                      </a:r>
                      <a:r>
                        <a:rPr lang="en-US" sz="1200" dirty="0">
                          <a:solidFill>
                            <a:srgbClr val="222222"/>
                          </a:solidFill>
                          <a:effectLst/>
                          <a:latin typeface="Times New Roman"/>
                          <a:ea typeface="Calibri"/>
                          <a:cs typeface="Times New Roman"/>
                        </a:rPr>
                        <a:t>All DRs are identified and prioritized (1-5).  Provisional readiness will address priorities 1-2.  Pathway towards algorithm improvements to meet specifications is demonstrated.</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No known performance issues .</a:t>
                      </a:r>
                    </a:p>
                    <a:p>
                      <a:pPr marL="0" marR="0">
                        <a:lnSpc>
                          <a:spcPct val="115000"/>
                        </a:lnSpc>
                        <a:spcBef>
                          <a:spcPts val="0"/>
                        </a:spcBef>
                        <a:spcAft>
                          <a:spcPts val="0"/>
                        </a:spcAft>
                      </a:pPr>
                      <a:endParaRPr lang="en-US" sz="1200" b="1" dirty="0" smtClean="0">
                        <a:effectLst/>
                        <a:latin typeface="+mn-lt"/>
                        <a:ea typeface="Calibri"/>
                        <a:cs typeface="Times New Roman"/>
                      </a:endParaRPr>
                    </a:p>
                    <a:p>
                      <a:pPr marL="0" marR="0">
                        <a:lnSpc>
                          <a:spcPct val="115000"/>
                        </a:lnSpc>
                        <a:spcBef>
                          <a:spcPts val="0"/>
                        </a:spcBef>
                        <a:spcAft>
                          <a:spcPts val="0"/>
                        </a:spcAft>
                      </a:pPr>
                      <a:r>
                        <a:rPr lang="en-US" sz="1200" b="1" dirty="0" smtClean="0">
                          <a:effectLst/>
                          <a:latin typeface="+mn-lt"/>
                          <a:ea typeface="Calibri"/>
                          <a:cs typeface="Times New Roman"/>
                        </a:rPr>
                        <a:t>DRs (mostly resolved for non-NCC imagery)</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842733">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Version control </a:t>
                      </a:r>
                      <a:r>
                        <a:rPr lang="en-US" sz="1200" dirty="0">
                          <a:solidFill>
                            <a:srgbClr val="222222"/>
                          </a:solidFill>
                          <a:effectLst/>
                          <a:latin typeface="Times New Roman"/>
                          <a:ea typeface="Calibri"/>
                          <a:cs typeface="Times New Roman"/>
                        </a:rPr>
                        <a:t>is in affect</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Description of the development environment, algorithm version (IDPS build number), and LUTs/PCTs versions used to generate the product validation materials</a:t>
                      </a:r>
                      <a:r>
                        <a:rPr lang="en-US" sz="1200" dirty="0" smtClean="0">
                          <a:effectLst/>
                          <a:latin typeface="Times New Roman"/>
                          <a:ea typeface="Calibri"/>
                          <a:cs typeface="Times New Roman"/>
                        </a:rPr>
                        <a:t>.  </a:t>
                      </a:r>
                      <a:r>
                        <a:rPr lang="en-US" sz="1200" b="1" dirty="0" smtClean="0">
                          <a:solidFill>
                            <a:srgbClr val="222222"/>
                          </a:solidFill>
                          <a:effectLst/>
                          <a:latin typeface="Times New Roman"/>
                          <a:ea typeface="Calibri"/>
                          <a:cs typeface="Times New Roman"/>
                        </a:rPr>
                        <a:t>ATBDs</a:t>
                      </a:r>
                      <a:r>
                        <a:rPr lang="en-US" sz="1200" dirty="0" smtClean="0">
                          <a:solidFill>
                            <a:srgbClr val="222222"/>
                          </a:solidFill>
                          <a:effectLst/>
                          <a:latin typeface="Times New Roman"/>
                          <a:ea typeface="Calibri"/>
                          <a:cs typeface="Times New Roman"/>
                        </a:rPr>
                        <a:t> </a:t>
                      </a:r>
                      <a:r>
                        <a:rPr lang="en-US" sz="1200" dirty="0">
                          <a:solidFill>
                            <a:srgbClr val="222222"/>
                          </a:solidFill>
                          <a:effectLst/>
                          <a:latin typeface="Times New Roman"/>
                          <a:ea typeface="Calibri"/>
                          <a:cs typeface="Times New Roman"/>
                        </a:rPr>
                        <a:t>are accurate, up-to-date and consistent with the product running.</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ATBD is up-to-date, as is all other documentation </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283364">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General research community is encouraged to participate </a:t>
                      </a:r>
                      <a:r>
                        <a:rPr lang="en-US" sz="1200" dirty="0">
                          <a:solidFill>
                            <a:srgbClr val="222222"/>
                          </a:solidFill>
                          <a:effectLst/>
                          <a:latin typeface="Times New Roman"/>
                          <a:ea typeface="Calibri"/>
                          <a:cs typeface="Times New Roman"/>
                        </a:rPr>
                        <a:t>in the QA and validation of the product, but need to be aware that product validation and QA are ongoing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ADP STAR will request feedback from </a:t>
                      </a:r>
                      <a:r>
                        <a:rPr lang="en-US" sz="1200" b="1" dirty="0">
                          <a:effectLst/>
                          <a:latin typeface="Times New Roman"/>
                          <a:ea typeface="Calibri"/>
                          <a:cs typeface="Times New Roman"/>
                        </a:rPr>
                        <a:t>appropriate users </a:t>
                      </a:r>
                      <a:r>
                        <a:rPr lang="en-US" sz="1200" dirty="0">
                          <a:effectLst/>
                          <a:latin typeface="Times New Roman"/>
                          <a:ea typeface="Calibri"/>
                          <a:cs typeface="Times New Roman"/>
                        </a:rPr>
                        <a:t>for the product.  The notification letter will include a Provisional Maturity disclaimer. DPA will send request to Project Science to post Provisional Maturity disclaimer on CLASS.  DPA will submit readme document (#3 below) to CLASS.</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Some feedback from users already exists (NRL/McIDAS):</a:t>
                      </a:r>
                    </a:p>
                    <a:p>
                      <a:pPr marL="0" marR="0">
                        <a:lnSpc>
                          <a:spcPct val="115000"/>
                        </a:lnSpc>
                        <a:spcBef>
                          <a:spcPts val="0"/>
                        </a:spcBef>
                        <a:spcAft>
                          <a:spcPts val="0"/>
                        </a:spcAft>
                      </a:pPr>
                      <a:r>
                        <a:rPr lang="en-US" sz="1200" b="1" dirty="0" smtClean="0">
                          <a:effectLst/>
                          <a:latin typeface="+mn-lt"/>
                          <a:ea typeface="Calibri"/>
                          <a:cs typeface="Times New Roman"/>
                        </a:rPr>
                        <a:t>- Minor near-noise-level striping has been noticed.  Multi-spectral</a:t>
                      </a:r>
                      <a:r>
                        <a:rPr lang="en-US" sz="1200" b="1" baseline="0" dirty="0" smtClean="0">
                          <a:effectLst/>
                          <a:latin typeface="+mn-lt"/>
                          <a:ea typeface="Calibri"/>
                          <a:cs typeface="Times New Roman"/>
                        </a:rPr>
                        <a:t> analysis is common</a:t>
                      </a:r>
                    </a:p>
                    <a:p>
                      <a:pPr marL="0" marR="0">
                        <a:lnSpc>
                          <a:spcPct val="115000"/>
                        </a:lnSpc>
                        <a:spcBef>
                          <a:spcPts val="0"/>
                        </a:spcBef>
                        <a:spcAft>
                          <a:spcPts val="0"/>
                        </a:spcAft>
                      </a:pPr>
                      <a:r>
                        <a:rPr lang="en-US" sz="1200" b="1" baseline="0" dirty="0" smtClean="0">
                          <a:effectLst/>
                          <a:latin typeface="+mn-lt"/>
                          <a:ea typeface="Calibri"/>
                          <a:cs typeface="Times New Roman"/>
                        </a:rPr>
                        <a:t>- Comparison to (improvements over) other satellites</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768252">
                <a:tc>
                  <a:txBody>
                    <a:bodyPr/>
                    <a:lstStyle/>
                    <a:p>
                      <a:pPr marL="0" marR="0">
                        <a:lnSpc>
                          <a:spcPct val="115000"/>
                        </a:lnSpc>
                        <a:spcBef>
                          <a:spcPts val="0"/>
                        </a:spcBef>
                        <a:spcAft>
                          <a:spcPts val="0"/>
                        </a:spcAft>
                      </a:pPr>
                      <a:r>
                        <a:rPr lang="en-US" sz="1200" b="0" dirty="0">
                          <a:solidFill>
                            <a:srgbClr val="222222"/>
                          </a:solidFill>
                          <a:effectLst/>
                          <a:latin typeface="Times New Roman"/>
                          <a:ea typeface="Calibri"/>
                          <a:cs typeface="Times New Roman"/>
                        </a:rPr>
                        <a:t>Users</a:t>
                      </a:r>
                      <a:r>
                        <a:rPr lang="en-US" sz="1200" dirty="0">
                          <a:solidFill>
                            <a:srgbClr val="222222"/>
                          </a:solidFill>
                          <a:effectLst/>
                          <a:latin typeface="Times New Roman"/>
                          <a:ea typeface="Calibri"/>
                          <a:cs typeface="Times New Roman"/>
                        </a:rPr>
                        <a:t> are urged to consult the </a:t>
                      </a:r>
                      <a:r>
                        <a:rPr lang="en-US" sz="1200" b="1" dirty="0">
                          <a:solidFill>
                            <a:srgbClr val="222222"/>
                          </a:solidFill>
                          <a:effectLst/>
                          <a:latin typeface="Times New Roman"/>
                          <a:ea typeface="Calibri"/>
                          <a:cs typeface="Times New Roman"/>
                        </a:rPr>
                        <a:t>EDR product status document prior </a:t>
                      </a:r>
                      <a:r>
                        <a:rPr lang="en-US" sz="1200" dirty="0">
                          <a:solidFill>
                            <a:srgbClr val="222222"/>
                          </a:solidFill>
                          <a:effectLst/>
                          <a:latin typeface="Times New Roman"/>
                          <a:ea typeface="Calibri"/>
                          <a:cs typeface="Times New Roman"/>
                        </a:rPr>
                        <a:t>to use of the data in publications </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effectLst/>
                          <a:latin typeface="Times New Roman"/>
                          <a:ea typeface="Calibri"/>
                          <a:cs typeface="Times New Roman"/>
                        </a:rPr>
                        <a:t>Warning of potential non-reproducibility </a:t>
                      </a:r>
                      <a:r>
                        <a:rPr lang="en-US" sz="1200" dirty="0">
                          <a:effectLst/>
                          <a:latin typeface="Times New Roman"/>
                          <a:ea typeface="Calibri"/>
                          <a:cs typeface="Times New Roman"/>
                        </a:rPr>
                        <a:t>of results due to continuing calibration and code changes.  </a:t>
                      </a:r>
                      <a:r>
                        <a:rPr lang="en-US" sz="1200" b="1" dirty="0">
                          <a:effectLst/>
                          <a:latin typeface="Times New Roman"/>
                          <a:ea typeface="Calibri"/>
                          <a:cs typeface="Times New Roman"/>
                        </a:rPr>
                        <a:t>Identify known deficiencies </a:t>
                      </a:r>
                      <a:r>
                        <a:rPr lang="en-US" sz="1200" dirty="0">
                          <a:effectLst/>
                          <a:latin typeface="Times New Roman"/>
                          <a:ea typeface="Calibri"/>
                          <a:cs typeface="Times New Roman"/>
                        </a:rPr>
                        <a:t>regarding product quality.</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Non-reproducibility is irrelevant, because imagery is not a climate product</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614602">
                <a:tc>
                  <a:txBody>
                    <a:bodyPr/>
                    <a:lstStyle/>
                    <a:p>
                      <a:pPr marL="0" marR="0">
                        <a:lnSpc>
                          <a:spcPct val="115000"/>
                        </a:lnSpc>
                        <a:spcBef>
                          <a:spcPts val="0"/>
                        </a:spcBef>
                        <a:spcAft>
                          <a:spcPts val="0"/>
                        </a:spcAft>
                      </a:pPr>
                      <a:r>
                        <a:rPr lang="en-US" sz="1200" dirty="0">
                          <a:solidFill>
                            <a:srgbClr val="222222"/>
                          </a:solidFill>
                          <a:effectLst/>
                          <a:latin typeface="Times New Roman"/>
                          <a:ea typeface="Calibri"/>
                          <a:cs typeface="Times New Roman"/>
                        </a:rPr>
                        <a:t>May be replaced in the </a:t>
                      </a:r>
                      <a:r>
                        <a:rPr lang="en-US" sz="1200" b="1" dirty="0">
                          <a:solidFill>
                            <a:srgbClr val="222222"/>
                          </a:solidFill>
                          <a:effectLst/>
                          <a:latin typeface="Times New Roman"/>
                          <a:ea typeface="Calibri"/>
                          <a:cs typeface="Times New Roman"/>
                        </a:rPr>
                        <a:t>archive</a:t>
                      </a:r>
                      <a:r>
                        <a:rPr lang="en-US" sz="1200" dirty="0">
                          <a:solidFill>
                            <a:srgbClr val="222222"/>
                          </a:solidFill>
                          <a:effectLst/>
                          <a:latin typeface="Times New Roman"/>
                          <a:ea typeface="Calibri"/>
                          <a:cs typeface="Times New Roman"/>
                        </a:rPr>
                        <a:t> when the validated product becomes available</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latin typeface="Times New Roman"/>
                          <a:ea typeface="Calibri"/>
                          <a:cs typeface="Times New Roman"/>
                        </a:rPr>
                        <a:t>Technical evaluation of limited </a:t>
                      </a:r>
                      <a:r>
                        <a:rPr lang="en-US" sz="1200" b="1" dirty="0">
                          <a:effectLst/>
                          <a:latin typeface="Times New Roman"/>
                          <a:ea typeface="Calibri"/>
                          <a:cs typeface="Times New Roman"/>
                        </a:rPr>
                        <a:t>data reprocessing </a:t>
                      </a:r>
                      <a:r>
                        <a:rPr lang="en-US" sz="1200" dirty="0">
                          <a:effectLst/>
                          <a:latin typeface="Times New Roman"/>
                          <a:ea typeface="Calibri"/>
                          <a:cs typeface="Times New Roman"/>
                        </a:rPr>
                        <a:t>is presented.</a:t>
                      </a:r>
                      <a:endParaRPr lang="en-US" sz="1200"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Calibri"/>
                          <a:ea typeface="Calibri"/>
                          <a:cs typeface="Times New Roman"/>
                        </a:rPr>
                        <a:t>Not</a:t>
                      </a:r>
                      <a:r>
                        <a:rPr lang="en-US" sz="1200" b="1" baseline="0" dirty="0" smtClean="0">
                          <a:effectLst/>
                          <a:latin typeface="Calibri"/>
                          <a:ea typeface="Calibri"/>
                          <a:cs typeface="Times New Roman"/>
                        </a:rPr>
                        <a:t> directly relevant</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07301">
                <a:tc>
                  <a:txBody>
                    <a:bodyPr/>
                    <a:lstStyle/>
                    <a:p>
                      <a:pPr marL="0" marR="0">
                        <a:lnSpc>
                          <a:spcPct val="115000"/>
                        </a:lnSpc>
                        <a:spcBef>
                          <a:spcPts val="0"/>
                        </a:spcBef>
                        <a:spcAft>
                          <a:spcPts val="0"/>
                        </a:spcAft>
                      </a:pPr>
                      <a:r>
                        <a:rPr lang="en-US" sz="1200" dirty="0">
                          <a:solidFill>
                            <a:srgbClr val="222222"/>
                          </a:solidFill>
                          <a:effectLst/>
                          <a:latin typeface="Times New Roman"/>
                          <a:ea typeface="Calibri"/>
                          <a:cs typeface="Times New Roman"/>
                        </a:rPr>
                        <a:t>Ready for </a:t>
                      </a:r>
                      <a:r>
                        <a:rPr lang="en-US" sz="1200" b="1" dirty="0">
                          <a:solidFill>
                            <a:srgbClr val="222222"/>
                          </a:solidFill>
                          <a:effectLst/>
                          <a:latin typeface="Times New Roman"/>
                          <a:ea typeface="Calibri"/>
                          <a:cs typeface="Times New Roman"/>
                        </a:rPr>
                        <a:t>operational evaluation</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solidFill>
                            <a:srgbClr val="222222"/>
                          </a:solidFill>
                          <a:effectLst/>
                          <a:latin typeface="Times New Roman"/>
                          <a:ea typeface="Calibri"/>
                          <a:cs typeface="Times New Roman"/>
                        </a:rPr>
                        <a:t>Key NOAA and non-NOAA end users </a:t>
                      </a:r>
                      <a:r>
                        <a:rPr lang="en-US" sz="1200" dirty="0">
                          <a:solidFill>
                            <a:srgbClr val="222222"/>
                          </a:solidFill>
                          <a:effectLst/>
                          <a:latin typeface="Times New Roman"/>
                          <a:ea typeface="Calibri"/>
                          <a:cs typeface="Times New Roman"/>
                        </a:rPr>
                        <a:t>are identified and </a:t>
                      </a:r>
                      <a:r>
                        <a:rPr lang="en-US" sz="1200" b="1" dirty="0">
                          <a:solidFill>
                            <a:srgbClr val="222222"/>
                          </a:solidFill>
                          <a:effectLst/>
                          <a:latin typeface="Times New Roman"/>
                          <a:ea typeface="Calibri"/>
                          <a:cs typeface="Times New Roman"/>
                        </a:rPr>
                        <a:t>feedback requested</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effectLst/>
                          <a:latin typeface="+mn-lt"/>
                          <a:ea typeface="Calibri"/>
                          <a:cs typeface="Times New Roman"/>
                        </a:rPr>
                        <a:t>Users are already involved  (as seen by </a:t>
                      </a:r>
                      <a:r>
                        <a:rPr lang="en-US" sz="1200" b="1" baseline="0" dirty="0" smtClean="0">
                          <a:effectLst/>
                          <a:latin typeface="+mn-lt"/>
                          <a:ea typeface="Calibri"/>
                          <a:cs typeface="Times New Roman"/>
                        </a:rPr>
                        <a:t>Imagery Team makeup)</a:t>
                      </a:r>
                      <a:endParaRPr lang="en-US" sz="1200" b="1" dirty="0">
                        <a:effectLst/>
                        <a:latin typeface="Calibri"/>
                        <a:ea typeface="Calibri"/>
                        <a:cs typeface="Times New Roman"/>
                      </a:endParaRPr>
                    </a:p>
                  </a:txBody>
                  <a:tcPr marL="55518" marR="55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val="2426560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5715000" cy="639762"/>
          </a:xfrm>
          <a:solidFill>
            <a:schemeClr val="accent1">
              <a:lumMod val="60000"/>
              <a:lumOff val="40000"/>
            </a:schemeClr>
          </a:solidFill>
        </p:spPr>
        <p:txBody>
          <a:bodyPr>
            <a:normAutofit fontScale="90000"/>
          </a:bodyPr>
          <a:lstStyle/>
          <a:p>
            <a:r>
              <a:rPr lang="en-US" b="1" dirty="0" smtClean="0"/>
              <a:t>NCC Imagery DRs</a:t>
            </a:r>
            <a:endParaRPr lang="en-US" b="1" dirty="0"/>
          </a:p>
        </p:txBody>
      </p:sp>
      <p:sp>
        <p:nvSpPr>
          <p:cNvPr id="3" name="Content Placeholder 2"/>
          <p:cNvSpPr>
            <a:spLocks noGrp="1"/>
          </p:cNvSpPr>
          <p:nvPr>
            <p:ph idx="1"/>
          </p:nvPr>
        </p:nvSpPr>
        <p:spPr>
          <a:xfrm>
            <a:off x="457200" y="1600200"/>
            <a:ext cx="7924800" cy="4525963"/>
          </a:xfrm>
        </p:spPr>
        <p:txBody>
          <a:bodyPr>
            <a:normAutofit fontScale="92500" lnSpcReduction="10000"/>
          </a:bodyPr>
          <a:lstStyle/>
          <a:p>
            <a:r>
              <a:rPr lang="en-US" sz="2800" dirty="0"/>
              <a:t>DR </a:t>
            </a:r>
            <a:r>
              <a:rPr lang="en-US" sz="2800" dirty="0" smtClean="0"/>
              <a:t>4470 – No NCC imagery for nighttime granules</a:t>
            </a:r>
          </a:p>
          <a:p>
            <a:pPr lvl="1"/>
            <a:r>
              <a:rPr lang="en-US" sz="2400" dirty="0" smtClean="0"/>
              <a:t>Resolved in Build 7.1, July 10, 2013</a:t>
            </a:r>
          </a:p>
          <a:p>
            <a:r>
              <a:rPr lang="en-US" sz="2800" dirty="0" smtClean="0"/>
              <a:t>DR 4484 – NCC Imagery needs to match OLS Coverage (useful imagery to near half-moon phase)</a:t>
            </a:r>
          </a:p>
          <a:p>
            <a:pPr lvl="1"/>
            <a:r>
              <a:rPr lang="en-US" sz="2400" dirty="0" smtClean="0"/>
              <a:t>Resolved in LUT update in November 2012</a:t>
            </a:r>
          </a:p>
          <a:p>
            <a:r>
              <a:rPr lang="en-US" sz="2800" dirty="0" smtClean="0"/>
              <a:t>DR 4718 – Update GVVSSE LUTs</a:t>
            </a:r>
          </a:p>
          <a:p>
            <a:pPr lvl="1"/>
            <a:r>
              <a:rPr lang="en-US" sz="2400" dirty="0" smtClean="0"/>
              <a:t>Resolved in LUT update in July 2012</a:t>
            </a:r>
          </a:p>
          <a:p>
            <a:r>
              <a:rPr lang="en-US" sz="2800" dirty="0" smtClean="0"/>
              <a:t>DR 4902 – Too many FILL values in very dark pixels</a:t>
            </a:r>
          </a:p>
          <a:p>
            <a:pPr lvl="1"/>
            <a:r>
              <a:rPr lang="en-US" sz="2400" dirty="0" smtClean="0"/>
              <a:t>Resolved in Build 7.1, July 10, 2013</a:t>
            </a:r>
          </a:p>
          <a:p>
            <a:r>
              <a:rPr lang="en-US" sz="2800" dirty="0" smtClean="0"/>
              <a:t>DR 4867 – Discontinuity at the 105 solar angle</a:t>
            </a:r>
          </a:p>
          <a:p>
            <a:pPr lvl="1"/>
            <a:r>
              <a:rPr lang="en-US" sz="2400" dirty="0" smtClean="0"/>
              <a:t>Resolved in Build 7.1, July 10, 2013</a:t>
            </a:r>
          </a:p>
        </p:txBody>
      </p:sp>
      <p:sp>
        <p:nvSpPr>
          <p:cNvPr id="4" name="Slide Number Placeholder 3"/>
          <p:cNvSpPr>
            <a:spLocks noGrp="1"/>
          </p:cNvSpPr>
          <p:nvPr>
            <p:ph type="sldNum" sz="quarter" idx="12"/>
          </p:nvPr>
        </p:nvSpPr>
        <p:spPr/>
        <p:txBody>
          <a:bodyPr/>
          <a:lstStyle/>
          <a:p>
            <a:fld id="{633D0807-5088-4C17-A0EB-56FC14A60DD7}" type="slidenum">
              <a:rPr lang="en-US" smtClean="0"/>
              <a:pPr/>
              <a:t>27</a:t>
            </a:fld>
            <a:endParaRPr lang="en-US" dirty="0"/>
          </a:p>
        </p:txBody>
      </p:sp>
    </p:spTree>
    <p:extLst>
      <p:ext uri="{BB962C8B-B14F-4D97-AF65-F5344CB8AC3E}">
        <p14:creationId xmlns:p14="http://schemas.microsoft.com/office/powerpoint/2010/main" val="3768003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5715000" cy="639762"/>
          </a:xfrm>
          <a:solidFill>
            <a:schemeClr val="accent1">
              <a:lumMod val="60000"/>
              <a:lumOff val="40000"/>
            </a:schemeClr>
          </a:solidFill>
        </p:spPr>
        <p:txBody>
          <a:bodyPr>
            <a:normAutofit fontScale="90000"/>
          </a:bodyPr>
          <a:lstStyle/>
          <a:p>
            <a:r>
              <a:rPr lang="en-US" b="1" dirty="0" smtClean="0"/>
              <a:t>NCC Imagery DRs</a:t>
            </a:r>
            <a:endParaRPr lang="en-US" b="1" dirty="0"/>
          </a:p>
        </p:txBody>
      </p:sp>
      <p:sp>
        <p:nvSpPr>
          <p:cNvPr id="3" name="Content Placeholder 2"/>
          <p:cNvSpPr>
            <a:spLocks noGrp="1"/>
          </p:cNvSpPr>
          <p:nvPr>
            <p:ph idx="1"/>
          </p:nvPr>
        </p:nvSpPr>
        <p:spPr>
          <a:xfrm>
            <a:off x="457200" y="1600200"/>
            <a:ext cx="7924800" cy="4525963"/>
          </a:xfrm>
        </p:spPr>
        <p:txBody>
          <a:bodyPr>
            <a:normAutofit fontScale="92500"/>
          </a:bodyPr>
          <a:lstStyle/>
          <a:p>
            <a:r>
              <a:rPr lang="en-US" sz="2800" dirty="0"/>
              <a:t>DR </a:t>
            </a:r>
            <a:r>
              <a:rPr lang="en-US" sz="2800" dirty="0" smtClean="0"/>
              <a:t>4653 – Request for all 16 M-bands as Imagery EDRs in S-NPP.  This was written in April 2012 when two users disagreed on which 6 bands should be the default bands</a:t>
            </a:r>
          </a:p>
          <a:p>
            <a:r>
              <a:rPr lang="en-US" sz="2800" dirty="0" smtClean="0"/>
              <a:t>DR 7257 – Written in June 2013, this DR is essentially the same request for JPSS-1, but adds our identification of inconsistent requirements in the various JPSS Level 1 documents</a:t>
            </a:r>
          </a:p>
          <a:p>
            <a:pPr lvl="1"/>
            <a:r>
              <a:rPr lang="en-US" sz="2400" dirty="0" smtClean="0"/>
              <a:t>The JPSS requirements added specific M-bands not noted in earlier NPOESS specifications, but does not specify the precise number of M-band Imagery EDRs expected</a:t>
            </a:r>
          </a:p>
        </p:txBody>
      </p:sp>
      <p:sp>
        <p:nvSpPr>
          <p:cNvPr id="4" name="Slide Number Placeholder 3"/>
          <p:cNvSpPr>
            <a:spLocks noGrp="1"/>
          </p:cNvSpPr>
          <p:nvPr>
            <p:ph type="sldNum" sz="quarter" idx="12"/>
          </p:nvPr>
        </p:nvSpPr>
        <p:spPr/>
        <p:txBody>
          <a:bodyPr/>
          <a:lstStyle/>
          <a:p>
            <a:fld id="{633D0807-5088-4C17-A0EB-56FC14A60DD7}" type="slidenum">
              <a:rPr lang="en-US" smtClean="0"/>
              <a:pPr/>
              <a:t>28</a:t>
            </a:fld>
            <a:endParaRPr lang="en-US" dirty="0"/>
          </a:p>
        </p:txBody>
      </p:sp>
    </p:spTree>
    <p:extLst>
      <p:ext uri="{BB962C8B-B14F-4D97-AF65-F5344CB8AC3E}">
        <p14:creationId xmlns:p14="http://schemas.microsoft.com/office/powerpoint/2010/main" val="376800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792162"/>
          </a:xfrm>
          <a:solidFill>
            <a:schemeClr val="accent1">
              <a:lumMod val="60000"/>
              <a:lumOff val="40000"/>
            </a:schemeClr>
          </a:solidFill>
        </p:spPr>
        <p:txBody>
          <a:bodyPr>
            <a:normAutofit fontScale="90000"/>
          </a:bodyPr>
          <a:lstStyle/>
          <a:p>
            <a:r>
              <a:rPr lang="en-US" b="1" dirty="0" smtClean="0"/>
              <a:t>Beta and Provisional ReadMe Caveats</a:t>
            </a:r>
            <a:endParaRPr lang="en-US" b="1" dirty="0"/>
          </a:p>
        </p:txBody>
      </p:sp>
      <p:sp>
        <p:nvSpPr>
          <p:cNvPr id="3" name="Content Placeholder 2"/>
          <p:cNvSpPr>
            <a:spLocks noGrp="1"/>
          </p:cNvSpPr>
          <p:nvPr>
            <p:ph idx="1"/>
          </p:nvPr>
        </p:nvSpPr>
        <p:spPr/>
        <p:txBody>
          <a:bodyPr>
            <a:normAutofit/>
          </a:bodyPr>
          <a:lstStyle/>
          <a:p>
            <a:r>
              <a:rPr lang="en-US" sz="2800" dirty="0" smtClean="0"/>
              <a:t>Imagery </a:t>
            </a:r>
            <a:r>
              <a:rPr lang="en-US" sz="2800" b="1" dirty="0" smtClean="0"/>
              <a:t>detector-to-detector striping</a:t>
            </a:r>
            <a:r>
              <a:rPr lang="en-US" sz="2800" dirty="0" smtClean="0"/>
              <a:t>:</a:t>
            </a:r>
          </a:p>
          <a:p>
            <a:pPr lvl="1"/>
            <a:r>
              <a:rPr lang="en-US" sz="2400" dirty="0" smtClean="0"/>
              <a:t>Currently significant where stray light exists in the DNB</a:t>
            </a:r>
          </a:p>
          <a:p>
            <a:pPr lvl="2"/>
            <a:r>
              <a:rPr lang="en-US" sz="2000" dirty="0" smtClean="0"/>
              <a:t>Expected to be sharply mitigated in Build 7.2</a:t>
            </a:r>
          </a:p>
          <a:p>
            <a:pPr lvl="1"/>
            <a:r>
              <a:rPr lang="en-US" sz="2200" dirty="0"/>
              <a:t>Striping may also appear depending on the enhancement used on NCC Imagery, especially when the initial radiances are low</a:t>
            </a:r>
            <a:endParaRPr lang="en-US" sz="2200" dirty="0" smtClean="0"/>
          </a:p>
          <a:p>
            <a:r>
              <a:rPr lang="en-US" sz="2800" b="1" dirty="0" smtClean="0"/>
              <a:t>Data latency</a:t>
            </a:r>
            <a:r>
              <a:rPr lang="en-US" sz="2800" dirty="0" smtClean="0"/>
              <a:t>:</a:t>
            </a:r>
          </a:p>
          <a:p>
            <a:pPr lvl="1"/>
            <a:r>
              <a:rPr lang="en-US" sz="2400" dirty="0" smtClean="0"/>
              <a:t>Not improved yet!</a:t>
            </a:r>
          </a:p>
          <a:p>
            <a:pPr lvl="1"/>
            <a:r>
              <a:rPr lang="en-US" sz="2400" dirty="0" smtClean="0"/>
              <a:t>Hoping for improvement within NDE</a:t>
            </a:r>
          </a:p>
          <a:p>
            <a:r>
              <a:rPr lang="en-US" sz="2800" b="1" dirty="0" smtClean="0"/>
              <a:t>Carryovers to Provisional ReadMe</a:t>
            </a:r>
            <a:endParaRPr lang="en-US" sz="2800" b="1" dirty="0"/>
          </a:p>
          <a:p>
            <a:pPr lvl="1"/>
            <a:r>
              <a:rPr lang="en-US" sz="2400" dirty="0" smtClean="0"/>
              <a:t>Continue data availability/latency issue</a:t>
            </a:r>
          </a:p>
        </p:txBody>
      </p:sp>
      <p:sp>
        <p:nvSpPr>
          <p:cNvPr id="4" name="Slide Number Placeholder 3"/>
          <p:cNvSpPr>
            <a:spLocks noGrp="1"/>
          </p:cNvSpPr>
          <p:nvPr>
            <p:ph type="sldNum" sz="quarter" idx="12"/>
          </p:nvPr>
        </p:nvSpPr>
        <p:spPr/>
        <p:txBody>
          <a:bodyPr/>
          <a:lstStyle/>
          <a:p>
            <a:fld id="{633D0807-5088-4C17-A0EB-56FC14A60DD7}" type="slidenum">
              <a:rPr lang="en-US" smtClean="0"/>
              <a:pPr/>
              <a:t>29</a:t>
            </a:fld>
            <a:endParaRPr lang="en-US" dirty="0"/>
          </a:p>
        </p:txBody>
      </p:sp>
    </p:spTree>
    <p:extLst>
      <p:ext uri="{BB962C8B-B14F-4D97-AF65-F5344CB8AC3E}">
        <p14:creationId xmlns:p14="http://schemas.microsoft.com/office/powerpoint/2010/main" val="285576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411162"/>
          </a:xfrm>
        </p:spPr>
        <p:txBody>
          <a:bodyPr>
            <a:noAutofit/>
          </a:bodyPr>
          <a:lstStyle/>
          <a:p>
            <a:r>
              <a:rPr lang="en-US" sz="3600" dirty="0" smtClean="0"/>
              <a:t>VIIRS Environmental Data Record (EDR)s</a:t>
            </a:r>
            <a:endParaRPr lang="en-US" sz="3600" dirty="0"/>
          </a:p>
        </p:txBody>
      </p:sp>
      <p:sp>
        <p:nvSpPr>
          <p:cNvPr id="4" name="Slide Number Placeholder 3"/>
          <p:cNvSpPr>
            <a:spLocks noGrp="1"/>
          </p:cNvSpPr>
          <p:nvPr>
            <p:ph type="sldNum" sz="quarter" idx="12"/>
          </p:nvPr>
        </p:nvSpPr>
        <p:spPr/>
        <p:txBody>
          <a:bodyPr/>
          <a:lstStyle/>
          <a:p>
            <a:pPr>
              <a:defRPr/>
            </a:pPr>
            <a:fld id="{9382EDD5-976D-41C6-AE56-9B6E4DA55672}" type="slidenum">
              <a:rPr lang="en-US" smtClean="0"/>
              <a:pPr>
                <a:defRPr/>
              </a:pPr>
              <a:t>3</a:t>
            </a:fld>
            <a:endParaRPr lang="en-US" dirty="0"/>
          </a:p>
        </p:txBody>
      </p:sp>
      <p:graphicFrame>
        <p:nvGraphicFramePr>
          <p:cNvPr id="7" name="Table Placeholder 6"/>
          <p:cNvGraphicFramePr>
            <a:graphicFrameLocks noGrp="1"/>
          </p:cNvGraphicFramePr>
          <p:nvPr>
            <p:ph type="tbl" idx="1"/>
            <p:extLst>
              <p:ext uri="{D42A27DB-BD31-4B8C-83A1-F6EECF244321}">
                <p14:modId xmlns:p14="http://schemas.microsoft.com/office/powerpoint/2010/main" val="3714147148"/>
              </p:ext>
            </p:extLst>
          </p:nvPr>
        </p:nvGraphicFramePr>
        <p:xfrm>
          <a:off x="609600" y="762000"/>
          <a:ext cx="7833397" cy="4525952"/>
        </p:xfrm>
        <a:graphic>
          <a:graphicData uri="http://schemas.openxmlformats.org/drawingml/2006/table">
            <a:tbl>
              <a:tblPr>
                <a:effectLst/>
              </a:tblPr>
              <a:tblGrid>
                <a:gridCol w="979371"/>
                <a:gridCol w="1349180"/>
                <a:gridCol w="1283367"/>
                <a:gridCol w="1383655"/>
                <a:gridCol w="1394624"/>
                <a:gridCol w="1443200"/>
              </a:tblGrid>
              <a:tr h="522226">
                <a:tc>
                  <a:txBody>
                    <a:bodyPr/>
                    <a:lstStyle/>
                    <a:p>
                      <a:pPr marL="0" marR="0" algn="ctr">
                        <a:spcBef>
                          <a:spcPts val="0"/>
                        </a:spcBef>
                        <a:spcAft>
                          <a:spcPts val="0"/>
                        </a:spcAft>
                      </a:pPr>
                      <a:r>
                        <a:rPr lang="en-US" sz="1100" b="1" dirty="0">
                          <a:effectLst/>
                          <a:latin typeface="Times New Roman"/>
                          <a:ea typeface="Times New Roman"/>
                        </a:rPr>
                        <a:t>VIIRS Band</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Central Wavelength</a:t>
                      </a:r>
                      <a:endParaRPr lang="en-US" sz="1100" dirty="0">
                        <a:effectLst/>
                        <a:latin typeface="Times New Roman"/>
                        <a:ea typeface="Times New Roman"/>
                      </a:endParaRPr>
                    </a:p>
                    <a:p>
                      <a:pPr marL="0" marR="0" algn="ctr">
                        <a:spcBef>
                          <a:spcPts val="0"/>
                        </a:spcBef>
                        <a:spcAft>
                          <a:spcPts val="0"/>
                        </a:spcAft>
                      </a:pPr>
                      <a:r>
                        <a:rPr lang="en-US" sz="1100" b="1" dirty="0">
                          <a:effectLst/>
                          <a:latin typeface="Times New Roman"/>
                          <a:ea typeface="Times New Roman"/>
                        </a:rPr>
                        <a:t>(μm)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Bandwidth (μm)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Wavelength Range</a:t>
                      </a:r>
                      <a:endParaRPr lang="en-US" sz="1100" dirty="0">
                        <a:effectLst/>
                        <a:latin typeface="Times New Roman"/>
                        <a:ea typeface="Times New Roman"/>
                      </a:endParaRPr>
                    </a:p>
                    <a:p>
                      <a:pPr marL="0" marR="0" algn="ctr">
                        <a:spcBef>
                          <a:spcPts val="0"/>
                        </a:spcBef>
                        <a:spcAft>
                          <a:spcPts val="0"/>
                        </a:spcAft>
                      </a:pPr>
                      <a:r>
                        <a:rPr lang="en-US" sz="1100" b="1" dirty="0">
                          <a:effectLst/>
                          <a:latin typeface="Times New Roman"/>
                          <a:ea typeface="Times New Roman"/>
                        </a:rPr>
                        <a:t>(μm)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Band Explanation</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Spatial Resolution (m) @ nadir</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0.412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0.402 - 0.422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100" dirty="0">
                          <a:effectLst/>
                          <a:latin typeface="Times New Roman"/>
                          <a:ea typeface="Times New Roman"/>
                        </a:rPr>
                        <a:t>Visible</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6">
                  <a:txBody>
                    <a:bodyPr/>
                    <a:lstStyle/>
                    <a:p>
                      <a:pPr marL="0" marR="0" algn="ctr">
                        <a:spcBef>
                          <a:spcPts val="0"/>
                        </a:spcBef>
                        <a:spcAft>
                          <a:spcPts val="0"/>
                        </a:spcAft>
                      </a:pPr>
                      <a:r>
                        <a:rPr lang="en-US" sz="1100" dirty="0">
                          <a:effectLst/>
                          <a:latin typeface="Times New Roman"/>
                          <a:ea typeface="Times New Roman"/>
                        </a:rPr>
                        <a:t>750 m</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075">
                <a:tc>
                  <a:txBody>
                    <a:bodyPr/>
                    <a:lstStyle/>
                    <a:p>
                      <a:pPr marL="0" marR="0" algn="ctr">
                        <a:spcBef>
                          <a:spcPts val="0"/>
                        </a:spcBef>
                        <a:spcAft>
                          <a:spcPts val="0"/>
                        </a:spcAft>
                      </a:pPr>
                      <a:r>
                        <a:rPr lang="en-US" sz="1100" b="1" dirty="0">
                          <a:effectLst/>
                          <a:latin typeface="Times New Roman"/>
                          <a:ea typeface="Times New Roman"/>
                        </a:rPr>
                        <a:t>M2</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0.445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0.018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0.436 - 0.454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M3</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spcBef>
                          <a:spcPts val="0"/>
                        </a:spcBef>
                        <a:spcAft>
                          <a:spcPts val="0"/>
                        </a:spcAft>
                      </a:pPr>
                      <a:r>
                        <a:rPr lang="en-US" sz="1100" dirty="0">
                          <a:effectLst/>
                          <a:latin typeface="Times New Roman"/>
                          <a:ea typeface="Times New Roman"/>
                        </a:rPr>
                        <a:t>0.488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0.478 - 0.488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0.555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0.545 - 0.565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M5 (B)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100" dirty="0">
                          <a:effectLst/>
                          <a:latin typeface="Times New Roman"/>
                          <a:ea typeface="Times New Roman"/>
                        </a:rPr>
                        <a:t>0.672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0.662 - 0.682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M6</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0.746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0.015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0.739 - 0.754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Times New Roman"/>
                          <a:ea typeface="Times New Roman"/>
                        </a:rPr>
                        <a:t>Near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M7 (G)</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0.865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0.039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0.846 - 0.885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M8</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1.240</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0.020</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1.23 - 1.25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spcBef>
                          <a:spcPts val="0"/>
                        </a:spcBef>
                        <a:spcAft>
                          <a:spcPts val="0"/>
                        </a:spcAft>
                      </a:pPr>
                      <a:r>
                        <a:rPr lang="en-US" sz="1100" dirty="0">
                          <a:effectLst/>
                          <a:latin typeface="Times New Roman"/>
                          <a:ea typeface="Times New Roman"/>
                        </a:rPr>
                        <a:t>Shortwave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M9</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1.378</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0.015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1.371 - 1.386</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M10 (R)</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1.61</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1.58 - 1.64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M11</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2.25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2.23 - 2.28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M12</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3.7</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0.18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3.61 - 3.79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Times New Roman"/>
                          <a:ea typeface="Times New Roman"/>
                        </a:rPr>
                        <a:t>Medium-wave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M13</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4.05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0.155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3.97 - 4.13</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8.55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8.4 - 8.7</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spcBef>
                          <a:spcPts val="0"/>
                        </a:spcBef>
                        <a:spcAft>
                          <a:spcPts val="0"/>
                        </a:spcAft>
                      </a:pPr>
                      <a:r>
                        <a:rPr lang="en-US" sz="1100" dirty="0">
                          <a:effectLst/>
                          <a:latin typeface="Times New Roman"/>
                          <a:ea typeface="Times New Roman"/>
                        </a:rPr>
                        <a:t>Longwave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M15</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10.763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10.26 - 11.26</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M16</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12.013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0.95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11.54 - 12.49</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8151">
                <a:tc>
                  <a:txBody>
                    <a:bodyPr/>
                    <a:lstStyle/>
                    <a:p>
                      <a:pPr marL="0" marR="0" algn="ctr">
                        <a:spcBef>
                          <a:spcPts val="0"/>
                        </a:spcBef>
                        <a:spcAft>
                          <a:spcPts val="0"/>
                        </a:spcAft>
                      </a:pPr>
                      <a:r>
                        <a:rPr lang="en-US" sz="1100" b="1" dirty="0">
                          <a:effectLst/>
                          <a:latin typeface="Times New Roman"/>
                          <a:ea typeface="Times New Roman"/>
                        </a:rPr>
                        <a:t>DNB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spcBef>
                          <a:spcPts val="0"/>
                        </a:spcBef>
                        <a:spcAft>
                          <a:spcPts val="0"/>
                        </a:spcAft>
                      </a:pPr>
                      <a:r>
                        <a:rPr lang="en-US" sz="1100" dirty="0">
                          <a:effectLst/>
                          <a:latin typeface="Times New Roman"/>
                          <a:ea typeface="Times New Roman"/>
                        </a:rPr>
                        <a:t>0.7</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spcBef>
                          <a:spcPts val="0"/>
                        </a:spcBef>
                        <a:spcAft>
                          <a:spcPts val="0"/>
                        </a:spcAft>
                      </a:pPr>
                      <a:r>
                        <a:rPr lang="en-US" sz="1100" dirty="0">
                          <a:effectLst/>
                          <a:latin typeface="Times New Roman"/>
                          <a:ea typeface="Times New Roman"/>
                        </a:rPr>
                        <a:t>0.4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spcBef>
                          <a:spcPts val="0"/>
                        </a:spcBef>
                        <a:spcAft>
                          <a:spcPts val="0"/>
                        </a:spcAft>
                      </a:pPr>
                      <a:r>
                        <a:rPr lang="en-US" sz="1100" dirty="0">
                          <a:effectLst/>
                          <a:latin typeface="Times New Roman"/>
                          <a:ea typeface="Times New Roman"/>
                        </a:rPr>
                        <a:t>0.5 - 0.9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spcBef>
                          <a:spcPts val="0"/>
                        </a:spcBef>
                        <a:spcAft>
                          <a:spcPts val="0"/>
                        </a:spcAft>
                      </a:pPr>
                      <a:r>
                        <a:rPr lang="en-US" sz="1100" dirty="0">
                          <a:effectLst/>
                          <a:latin typeface="Times New Roman"/>
                          <a:ea typeface="Times New Roman"/>
                        </a:rPr>
                        <a:t>Visible</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spcBef>
                          <a:spcPts val="0"/>
                        </a:spcBef>
                        <a:spcAft>
                          <a:spcPts val="0"/>
                        </a:spcAft>
                      </a:pPr>
                      <a:r>
                        <a:rPr lang="en-US" sz="1100" dirty="0">
                          <a:effectLst/>
                          <a:latin typeface="Times New Roman"/>
                          <a:ea typeface="Times New Roman"/>
                        </a:rPr>
                        <a:t>750 m across full scan</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r>
              <a:tr h="174075">
                <a:tc>
                  <a:txBody>
                    <a:bodyPr/>
                    <a:lstStyle/>
                    <a:p>
                      <a:pPr marL="0" marR="0" algn="ctr">
                        <a:spcBef>
                          <a:spcPts val="0"/>
                        </a:spcBef>
                        <a:spcAft>
                          <a:spcPts val="0"/>
                        </a:spcAft>
                      </a:pPr>
                      <a:r>
                        <a:rPr lang="en-US" sz="1100" b="1" dirty="0">
                          <a:effectLst/>
                          <a:latin typeface="Times New Roman"/>
                          <a:ea typeface="Times New Roman"/>
                        </a:rPr>
                        <a:t>I1 (B)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100" dirty="0">
                          <a:effectLst/>
                          <a:latin typeface="Times New Roman"/>
                          <a:ea typeface="Times New Roman"/>
                        </a:rPr>
                        <a:t>0.64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0.6 - 0.68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Visible</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100" dirty="0">
                          <a:effectLst/>
                          <a:latin typeface="Times New Roman"/>
                          <a:ea typeface="Times New Roman"/>
                        </a:rPr>
                        <a:t>375 m</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74075">
                <a:tc>
                  <a:txBody>
                    <a:bodyPr/>
                    <a:lstStyle/>
                    <a:p>
                      <a:pPr marL="0" marR="0" algn="ctr">
                        <a:spcBef>
                          <a:spcPts val="0"/>
                        </a:spcBef>
                        <a:spcAft>
                          <a:spcPts val="0"/>
                        </a:spcAft>
                      </a:pPr>
                      <a:r>
                        <a:rPr lang="en-US" sz="1100" b="1" dirty="0">
                          <a:effectLst/>
                          <a:latin typeface="Times New Roman"/>
                          <a:ea typeface="Times New Roman"/>
                        </a:rPr>
                        <a:t>I2 (G)</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0.865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0.039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0.85 - 0.88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Near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I3 (R)</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1.61</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1.58 - 1.64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Shortwave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3.74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0.38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3.55 - 3.93</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Medium-wave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I5</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11.45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10.5 - 12.4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Longwave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9" name="TextBox 8"/>
          <p:cNvSpPr txBox="1"/>
          <p:nvPr/>
        </p:nvSpPr>
        <p:spPr>
          <a:xfrm>
            <a:off x="609600" y="5410200"/>
            <a:ext cx="7772400" cy="1169551"/>
          </a:xfrm>
          <a:prstGeom prst="rect">
            <a:avLst/>
          </a:prstGeom>
          <a:noFill/>
        </p:spPr>
        <p:txBody>
          <a:bodyPr wrap="square" rtlCol="0">
            <a:spAutoFit/>
          </a:bodyPr>
          <a:lstStyle/>
          <a:p>
            <a:r>
              <a:rPr lang="en-US" sz="1400" b="1" dirty="0" smtClean="0"/>
              <a:t>Notes:</a:t>
            </a:r>
          </a:p>
          <a:p>
            <a:r>
              <a:rPr lang="en-US" sz="1400" dirty="0" smtClean="0"/>
              <a:t>M-bands </a:t>
            </a:r>
            <a:r>
              <a:rPr lang="en-US" sz="1400" dirty="0"/>
              <a:t>highlighted in pale yellow are available as EDRs, in addition to SDRs.</a:t>
            </a:r>
          </a:p>
          <a:p>
            <a:r>
              <a:rPr lang="en-US" sz="1400" dirty="0"/>
              <a:t>True-color component bands are highlighted in red, green, and blue.</a:t>
            </a:r>
          </a:p>
          <a:p>
            <a:r>
              <a:rPr lang="en-US" sz="1400" dirty="0"/>
              <a:t>Natural-color component bands are noted with R, G, and B.</a:t>
            </a:r>
          </a:p>
          <a:p>
            <a:r>
              <a:rPr lang="en-US" sz="1400" dirty="0"/>
              <a:t>M6 on Suomi NPP has a high radiance fold-over issue with many saturated pixels</a:t>
            </a:r>
            <a:r>
              <a:rPr lang="en-US" sz="1400" dirty="0" smtClean="0"/>
              <a:t>.</a:t>
            </a:r>
            <a:endParaRPr lang="en-US" sz="1400" dirty="0"/>
          </a:p>
        </p:txBody>
      </p:sp>
    </p:spTree>
    <p:extLst>
      <p:ext uri="{BB962C8B-B14F-4D97-AF65-F5344CB8AC3E}">
        <p14:creationId xmlns:p14="http://schemas.microsoft.com/office/powerpoint/2010/main" val="3106363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48600" cy="792162"/>
          </a:xfrm>
          <a:solidFill>
            <a:schemeClr val="accent1">
              <a:lumMod val="60000"/>
              <a:lumOff val="40000"/>
            </a:schemeClr>
          </a:solidFill>
        </p:spPr>
        <p:txBody>
          <a:bodyPr>
            <a:normAutofit fontScale="90000"/>
          </a:bodyPr>
          <a:lstStyle/>
          <a:p>
            <a:r>
              <a:rPr lang="en-US" b="1" dirty="0" smtClean="0"/>
              <a:t>Path Forward to Validation Stage 1</a:t>
            </a:r>
            <a:endParaRPr lang="en-US" b="1" dirty="0"/>
          </a:p>
        </p:txBody>
      </p:sp>
      <p:sp>
        <p:nvSpPr>
          <p:cNvPr id="3" name="Content Placeholder 2"/>
          <p:cNvSpPr>
            <a:spLocks noGrp="1"/>
          </p:cNvSpPr>
          <p:nvPr>
            <p:ph idx="1"/>
          </p:nvPr>
        </p:nvSpPr>
        <p:spPr/>
        <p:txBody>
          <a:bodyPr>
            <a:normAutofit fontScale="92500"/>
          </a:bodyPr>
          <a:lstStyle/>
          <a:p>
            <a:r>
              <a:rPr lang="en-US" dirty="0" smtClean="0"/>
              <a:t>Continued </a:t>
            </a:r>
            <a:r>
              <a:rPr lang="en-US" b="1" dirty="0" smtClean="0"/>
              <a:t>feedback from users</a:t>
            </a:r>
            <a:r>
              <a:rPr lang="en-US" dirty="0" smtClean="0"/>
              <a:t>:</a:t>
            </a:r>
          </a:p>
          <a:p>
            <a:pPr lvl="1"/>
            <a:r>
              <a:rPr lang="en-US" dirty="0" smtClean="0"/>
              <a:t>Expand to </a:t>
            </a:r>
            <a:r>
              <a:rPr lang="en-US" b="1" dirty="0" smtClean="0"/>
              <a:t>additional users</a:t>
            </a:r>
          </a:p>
          <a:p>
            <a:pPr lvl="2"/>
            <a:r>
              <a:rPr lang="en-US" dirty="0" smtClean="0"/>
              <a:t>NIC</a:t>
            </a:r>
          </a:p>
          <a:p>
            <a:pPr lvl="2"/>
            <a:r>
              <a:rPr lang="en-US" dirty="0" smtClean="0"/>
              <a:t>Navy</a:t>
            </a:r>
          </a:p>
          <a:p>
            <a:pPr lvl="2"/>
            <a:r>
              <a:rPr lang="en-US" dirty="0" smtClean="0"/>
              <a:t>NWS</a:t>
            </a:r>
          </a:p>
          <a:p>
            <a:r>
              <a:rPr lang="en-US" dirty="0" smtClean="0"/>
              <a:t>Quantitative analysis of EDR imagery </a:t>
            </a:r>
            <a:r>
              <a:rPr lang="en-US" b="1" dirty="0" smtClean="0"/>
              <a:t>geo-location</a:t>
            </a:r>
            <a:r>
              <a:rPr lang="en-US" dirty="0" smtClean="0"/>
              <a:t>, details in discussion with DPA</a:t>
            </a:r>
          </a:p>
          <a:p>
            <a:r>
              <a:rPr lang="en-US" dirty="0" smtClean="0"/>
              <a:t>Limited quantitative analysis of EDR </a:t>
            </a:r>
            <a:r>
              <a:rPr lang="en-US" b="1" dirty="0" smtClean="0"/>
              <a:t>striping</a:t>
            </a:r>
            <a:r>
              <a:rPr lang="en-US" dirty="0" smtClean="0"/>
              <a:t>, details in discussion with the SDR team and DPA</a:t>
            </a:r>
            <a:endParaRPr lang="en-US" b="1" dirty="0" smtClean="0"/>
          </a:p>
        </p:txBody>
      </p:sp>
      <p:sp>
        <p:nvSpPr>
          <p:cNvPr id="4" name="Slide Number Placeholder 3"/>
          <p:cNvSpPr>
            <a:spLocks noGrp="1"/>
          </p:cNvSpPr>
          <p:nvPr>
            <p:ph type="sldNum" sz="quarter" idx="12"/>
          </p:nvPr>
        </p:nvSpPr>
        <p:spPr/>
        <p:txBody>
          <a:bodyPr/>
          <a:lstStyle/>
          <a:p>
            <a:fld id="{633D0807-5088-4C17-A0EB-56FC14A60DD7}" type="slidenum">
              <a:rPr lang="en-US" smtClean="0"/>
              <a:pPr/>
              <a:t>30</a:t>
            </a:fld>
            <a:endParaRPr lang="en-US" dirty="0"/>
          </a:p>
        </p:txBody>
      </p:sp>
    </p:spTree>
    <p:extLst>
      <p:ext uri="{BB962C8B-B14F-4D97-AF65-F5344CB8AC3E}">
        <p14:creationId xmlns:p14="http://schemas.microsoft.com/office/powerpoint/2010/main" val="1141197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3733800" cy="762000"/>
          </a:xfrm>
          <a:solidFill>
            <a:schemeClr val="tx2">
              <a:lumMod val="40000"/>
              <a:lumOff val="60000"/>
            </a:schemeClr>
          </a:solidFill>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lnSpcReduction="10000"/>
          </a:bodyPr>
          <a:lstStyle/>
          <a:p>
            <a:r>
              <a:rPr lang="en-US" b="1" dirty="0"/>
              <a:t>We’ve made excellent progress with VIIRS Imagery after </a:t>
            </a:r>
            <a:r>
              <a:rPr lang="en-US" b="1" dirty="0" smtClean="0"/>
              <a:t>18 months!</a:t>
            </a:r>
          </a:p>
          <a:p>
            <a:r>
              <a:rPr lang="en-US" dirty="0" smtClean="0"/>
              <a:t>NCC Imagery now non-FILL even under new moon conditions</a:t>
            </a:r>
          </a:p>
          <a:p>
            <a:r>
              <a:rPr lang="en-US" dirty="0" smtClean="0"/>
              <a:t>NCC Imagery now exceeds the only similar capability in existence today (DMSP OLS)</a:t>
            </a:r>
          </a:p>
          <a:p>
            <a:r>
              <a:rPr lang="en-US" dirty="0" smtClean="0"/>
              <a:t>NCC has now reached </a:t>
            </a:r>
            <a:r>
              <a:rPr lang="en-US" b="1" dirty="0" smtClean="0"/>
              <a:t>provisional status</a:t>
            </a:r>
          </a:p>
          <a:p>
            <a:pPr lvl="1"/>
            <a:r>
              <a:rPr lang="en-US" dirty="0"/>
              <a:t>Date this was achieved is </a:t>
            </a:r>
            <a:r>
              <a:rPr lang="en-US" dirty="0" smtClean="0"/>
              <a:t>10 July 2013</a:t>
            </a:r>
            <a:r>
              <a:rPr lang="en-US" dirty="0"/>
              <a:t>, with the implementation of Build 7.1</a:t>
            </a:r>
            <a:endParaRPr lang="en-US" dirty="0" smtClean="0"/>
          </a:p>
          <a:p>
            <a:endParaRPr lang="en-US" b="1"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31</a:t>
            </a:fld>
            <a:endParaRPr lang="en-US" dirty="0"/>
          </a:p>
        </p:txBody>
      </p:sp>
    </p:spTree>
    <p:extLst>
      <p:ext uri="{BB962C8B-B14F-4D97-AF65-F5344CB8AC3E}">
        <p14:creationId xmlns:p14="http://schemas.microsoft.com/office/powerpoint/2010/main" val="428098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970740"/>
            <a:ext cx="9144000" cy="4916520"/>
            <a:chOff x="0" y="970740"/>
            <a:chExt cx="9144000" cy="4916520"/>
          </a:xfrm>
        </p:grpSpPr>
        <p:pic>
          <p:nvPicPr>
            <p:cNvPr id="4" name="Picture 3" descr="VIIRS_DNB_20130731_1153168_1157318.png"/>
            <p:cNvPicPr>
              <a:picLocks noChangeAspect="1"/>
            </p:cNvPicPr>
            <p:nvPr/>
          </p:nvPicPr>
          <p:blipFill>
            <a:blip r:embed="rId2" cstate="print"/>
            <a:stretch>
              <a:fillRect/>
            </a:stretch>
          </p:blipFill>
          <p:spPr>
            <a:xfrm>
              <a:off x="0" y="970740"/>
              <a:ext cx="9144000" cy="4916520"/>
            </a:xfrm>
            <a:prstGeom prst="rect">
              <a:avLst/>
            </a:prstGeom>
          </p:spPr>
        </p:pic>
        <p:sp>
          <p:nvSpPr>
            <p:cNvPr id="7" name="TextBox 6"/>
            <p:cNvSpPr txBox="1"/>
            <p:nvPr/>
          </p:nvSpPr>
          <p:spPr>
            <a:xfrm>
              <a:off x="381000" y="1219200"/>
              <a:ext cx="1447800" cy="523220"/>
            </a:xfrm>
            <a:prstGeom prst="rect">
              <a:avLst/>
            </a:prstGeom>
            <a:noFill/>
          </p:spPr>
          <p:txBody>
            <a:bodyPr wrap="square" rtlCol="0">
              <a:spAutoFit/>
            </a:bodyPr>
            <a:lstStyle/>
            <a:p>
              <a:r>
                <a:rPr lang="en-US" sz="2800" dirty="0" smtClean="0">
                  <a:solidFill>
                    <a:prstClr val="white"/>
                  </a:solidFill>
                </a:rPr>
                <a:t>SDR</a:t>
              </a:r>
              <a:endParaRPr lang="en-US" sz="2800" dirty="0">
                <a:solidFill>
                  <a:prstClr val="white"/>
                </a:solidFill>
              </a:endParaRPr>
            </a:p>
          </p:txBody>
        </p:sp>
      </p:grpSp>
      <p:grpSp>
        <p:nvGrpSpPr>
          <p:cNvPr id="15" name="Group 14"/>
          <p:cNvGrpSpPr/>
          <p:nvPr/>
        </p:nvGrpSpPr>
        <p:grpSpPr>
          <a:xfrm>
            <a:off x="0" y="970740"/>
            <a:ext cx="9144000" cy="4916520"/>
            <a:chOff x="0" y="970740"/>
            <a:chExt cx="9144000" cy="4916520"/>
          </a:xfrm>
        </p:grpSpPr>
        <p:pic>
          <p:nvPicPr>
            <p:cNvPr id="13" name="Picture 12" descr="VIIRS_NCC_NCC_20130731_1153097_1157384.png"/>
            <p:cNvPicPr>
              <a:picLocks noChangeAspect="1"/>
            </p:cNvPicPr>
            <p:nvPr/>
          </p:nvPicPr>
          <p:blipFill>
            <a:blip r:embed="rId3" cstate="print"/>
            <a:stretch>
              <a:fillRect/>
            </a:stretch>
          </p:blipFill>
          <p:spPr>
            <a:xfrm>
              <a:off x="0" y="970740"/>
              <a:ext cx="9144000" cy="4916520"/>
            </a:xfrm>
            <a:prstGeom prst="rect">
              <a:avLst/>
            </a:prstGeom>
          </p:spPr>
        </p:pic>
        <p:sp>
          <p:nvSpPr>
            <p:cNvPr id="14" name="TextBox 13"/>
            <p:cNvSpPr txBox="1"/>
            <p:nvPr/>
          </p:nvSpPr>
          <p:spPr>
            <a:xfrm>
              <a:off x="381000" y="1219200"/>
              <a:ext cx="1600200" cy="523220"/>
            </a:xfrm>
            <a:prstGeom prst="rect">
              <a:avLst/>
            </a:prstGeom>
            <a:noFill/>
          </p:spPr>
          <p:txBody>
            <a:bodyPr wrap="square" rtlCol="0">
              <a:spAutoFit/>
            </a:bodyPr>
            <a:lstStyle/>
            <a:p>
              <a:r>
                <a:rPr lang="en-US" sz="2800" dirty="0" smtClean="0">
                  <a:solidFill>
                    <a:prstClr val="white"/>
                  </a:solidFill>
                </a:rPr>
                <a:t>NCC EDR</a:t>
              </a:r>
              <a:endParaRPr lang="en-US" sz="2800" dirty="0">
                <a:solidFill>
                  <a:prstClr val="white"/>
                </a:solidFill>
              </a:endParaRPr>
            </a:p>
          </p:txBody>
        </p:sp>
      </p:grpSp>
      <p:sp>
        <p:nvSpPr>
          <p:cNvPr id="6" name="Title 5"/>
          <p:cNvSpPr>
            <a:spLocks noGrp="1"/>
          </p:cNvSpPr>
          <p:nvPr>
            <p:ph type="title"/>
          </p:nvPr>
        </p:nvSpPr>
        <p:spPr>
          <a:xfrm>
            <a:off x="457200" y="0"/>
            <a:ext cx="8229600" cy="838200"/>
          </a:xfrm>
        </p:spPr>
        <p:txBody>
          <a:bodyPr/>
          <a:lstStyle/>
          <a:p>
            <a:r>
              <a:rPr lang="en-US" dirty="0" smtClean="0"/>
              <a:t>At the Day/Night Terminator</a:t>
            </a:r>
            <a:endParaRPr lang="en-US" dirty="0"/>
          </a:p>
        </p:txBody>
      </p:sp>
      <p:sp>
        <p:nvSpPr>
          <p:cNvPr id="12" name="TextBox 11"/>
          <p:cNvSpPr txBox="1"/>
          <p:nvPr/>
        </p:nvSpPr>
        <p:spPr>
          <a:xfrm>
            <a:off x="6705600" y="5943600"/>
            <a:ext cx="2362200" cy="369332"/>
          </a:xfrm>
          <a:prstGeom prst="rect">
            <a:avLst/>
          </a:prstGeom>
          <a:noFill/>
        </p:spPr>
        <p:txBody>
          <a:bodyPr wrap="square" rtlCol="0">
            <a:spAutoFit/>
          </a:bodyPr>
          <a:lstStyle/>
          <a:p>
            <a:r>
              <a:rPr lang="en-US" dirty="0" smtClean="0">
                <a:solidFill>
                  <a:prstClr val="black"/>
                </a:solidFill>
              </a:rPr>
              <a:t>11:53 UTC 31 July 2013</a:t>
            </a:r>
            <a:endParaRPr lang="en-US" dirty="0">
              <a:solidFill>
                <a:prstClr val="black"/>
              </a:solidFill>
            </a:endParaRPr>
          </a:p>
        </p:txBody>
      </p:sp>
      <p:pic>
        <p:nvPicPr>
          <p:cNvPr id="16" name="Picture 15" descr="moon_th_0_26.jpg"/>
          <p:cNvPicPr>
            <a:picLocks noChangeAspect="1"/>
          </p:cNvPicPr>
          <p:nvPr/>
        </p:nvPicPr>
        <p:blipFill>
          <a:blip r:embed="rId4" cstate="print"/>
          <a:stretch>
            <a:fillRect/>
          </a:stretch>
        </p:blipFill>
        <p:spPr>
          <a:xfrm>
            <a:off x="8239125" y="0"/>
            <a:ext cx="904875" cy="1057275"/>
          </a:xfrm>
          <a:prstGeom prst="rect">
            <a:avLst/>
          </a:prstGeom>
        </p:spPr>
      </p:pic>
    </p:spTree>
    <p:extLst>
      <p:ext uri="{BB962C8B-B14F-4D97-AF65-F5344CB8AC3E}">
        <p14:creationId xmlns:p14="http://schemas.microsoft.com/office/powerpoint/2010/main" val="381647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143000"/>
            <a:ext cx="9160454" cy="5029200"/>
            <a:chOff x="0" y="1143000"/>
            <a:chExt cx="9160454" cy="5029200"/>
          </a:xfrm>
        </p:grpSpPr>
        <p:pic>
          <p:nvPicPr>
            <p:cNvPr id="3" name="Picture 2" descr="VIIRS_DNB_20130806_0643257_0646153.png"/>
            <p:cNvPicPr>
              <a:picLocks noChangeAspect="1"/>
            </p:cNvPicPr>
            <p:nvPr/>
          </p:nvPicPr>
          <p:blipFill>
            <a:blip r:embed="rId2" cstate="print"/>
            <a:srcRect r="35812"/>
            <a:stretch>
              <a:fillRect/>
            </a:stretch>
          </p:blipFill>
          <p:spPr>
            <a:xfrm>
              <a:off x="0" y="1143000"/>
              <a:ext cx="9160454" cy="5029200"/>
            </a:xfrm>
            <a:prstGeom prst="rect">
              <a:avLst/>
            </a:prstGeom>
          </p:spPr>
        </p:pic>
        <p:sp>
          <p:nvSpPr>
            <p:cNvPr id="6" name="TextBox 5"/>
            <p:cNvSpPr txBox="1"/>
            <p:nvPr/>
          </p:nvSpPr>
          <p:spPr>
            <a:xfrm>
              <a:off x="152400" y="1371600"/>
              <a:ext cx="1447800" cy="523220"/>
            </a:xfrm>
            <a:prstGeom prst="rect">
              <a:avLst/>
            </a:prstGeom>
            <a:noFill/>
          </p:spPr>
          <p:txBody>
            <a:bodyPr wrap="square" rtlCol="0">
              <a:spAutoFit/>
            </a:bodyPr>
            <a:lstStyle/>
            <a:p>
              <a:r>
                <a:rPr lang="en-US" sz="2800" dirty="0" smtClean="0">
                  <a:solidFill>
                    <a:prstClr val="white"/>
                  </a:solidFill>
                </a:rPr>
                <a:t>SDR</a:t>
              </a:r>
              <a:endParaRPr lang="en-US" sz="2800" dirty="0">
                <a:solidFill>
                  <a:prstClr val="white"/>
                </a:solidFill>
              </a:endParaRPr>
            </a:p>
          </p:txBody>
        </p:sp>
      </p:grpSp>
      <p:grpSp>
        <p:nvGrpSpPr>
          <p:cNvPr id="9" name="Group 8"/>
          <p:cNvGrpSpPr/>
          <p:nvPr/>
        </p:nvGrpSpPr>
        <p:grpSpPr>
          <a:xfrm>
            <a:off x="0" y="1143000"/>
            <a:ext cx="9160454" cy="5029200"/>
            <a:chOff x="0" y="1143000"/>
            <a:chExt cx="9160454" cy="5029200"/>
          </a:xfrm>
        </p:grpSpPr>
        <p:pic>
          <p:nvPicPr>
            <p:cNvPr id="5" name="Picture 4" descr="VIIRS_NCC_20130806_0643132_0646272.png"/>
            <p:cNvPicPr>
              <a:picLocks noChangeAspect="1"/>
            </p:cNvPicPr>
            <p:nvPr/>
          </p:nvPicPr>
          <p:blipFill>
            <a:blip r:embed="rId3" cstate="print"/>
            <a:srcRect r="35812"/>
            <a:stretch>
              <a:fillRect/>
            </a:stretch>
          </p:blipFill>
          <p:spPr>
            <a:xfrm>
              <a:off x="0" y="1143000"/>
              <a:ext cx="9160454" cy="5029200"/>
            </a:xfrm>
            <a:prstGeom prst="rect">
              <a:avLst/>
            </a:prstGeom>
          </p:spPr>
        </p:pic>
        <p:sp>
          <p:nvSpPr>
            <p:cNvPr id="8" name="TextBox 7"/>
            <p:cNvSpPr txBox="1"/>
            <p:nvPr/>
          </p:nvSpPr>
          <p:spPr>
            <a:xfrm>
              <a:off x="152400" y="1371600"/>
              <a:ext cx="1600200" cy="523220"/>
            </a:xfrm>
            <a:prstGeom prst="rect">
              <a:avLst/>
            </a:prstGeom>
            <a:noFill/>
          </p:spPr>
          <p:txBody>
            <a:bodyPr wrap="square" rtlCol="0">
              <a:spAutoFit/>
            </a:bodyPr>
            <a:lstStyle/>
            <a:p>
              <a:r>
                <a:rPr lang="en-US" sz="2800" dirty="0" smtClean="0">
                  <a:solidFill>
                    <a:prstClr val="white"/>
                  </a:solidFill>
                </a:rPr>
                <a:t>NCC EDR</a:t>
              </a:r>
              <a:endParaRPr lang="en-US" sz="2800" dirty="0">
                <a:solidFill>
                  <a:prstClr val="white"/>
                </a:solidFill>
              </a:endParaRPr>
            </a:p>
          </p:txBody>
        </p:sp>
      </p:grpSp>
      <p:sp>
        <p:nvSpPr>
          <p:cNvPr id="2" name="Title 1"/>
          <p:cNvSpPr>
            <a:spLocks noGrp="1"/>
          </p:cNvSpPr>
          <p:nvPr>
            <p:ph type="title"/>
          </p:nvPr>
        </p:nvSpPr>
        <p:spPr>
          <a:xfrm>
            <a:off x="457200" y="0"/>
            <a:ext cx="8229600" cy="990600"/>
          </a:xfrm>
        </p:spPr>
        <p:txBody>
          <a:bodyPr/>
          <a:lstStyle/>
          <a:p>
            <a:r>
              <a:rPr lang="en-US" dirty="0" smtClean="0"/>
              <a:t>During a New Moon</a:t>
            </a:r>
            <a:endParaRPr lang="en-US" dirty="0"/>
          </a:p>
        </p:txBody>
      </p:sp>
      <p:sp>
        <p:nvSpPr>
          <p:cNvPr id="10" name="TextBox 9"/>
          <p:cNvSpPr txBox="1"/>
          <p:nvPr/>
        </p:nvSpPr>
        <p:spPr>
          <a:xfrm>
            <a:off x="6477000" y="6183868"/>
            <a:ext cx="2590800" cy="369332"/>
          </a:xfrm>
          <a:prstGeom prst="rect">
            <a:avLst/>
          </a:prstGeom>
          <a:noFill/>
        </p:spPr>
        <p:txBody>
          <a:bodyPr wrap="square" rtlCol="0">
            <a:spAutoFit/>
          </a:bodyPr>
          <a:lstStyle/>
          <a:p>
            <a:r>
              <a:rPr lang="en-US" dirty="0" smtClean="0">
                <a:solidFill>
                  <a:prstClr val="black"/>
                </a:solidFill>
              </a:rPr>
              <a:t>06:43 UTC 6 August 2013</a:t>
            </a:r>
            <a:endParaRPr lang="en-US" dirty="0">
              <a:solidFill>
                <a:prstClr val="black"/>
              </a:solidFill>
            </a:endParaRPr>
          </a:p>
        </p:txBody>
      </p:sp>
      <p:sp>
        <p:nvSpPr>
          <p:cNvPr id="11" name="TextBox 10"/>
          <p:cNvSpPr txBox="1"/>
          <p:nvPr/>
        </p:nvSpPr>
        <p:spPr>
          <a:xfrm>
            <a:off x="7696200" y="4343400"/>
            <a:ext cx="914400" cy="307777"/>
          </a:xfrm>
          <a:prstGeom prst="rect">
            <a:avLst/>
          </a:prstGeom>
          <a:noFill/>
          <a:ln>
            <a:solidFill>
              <a:srgbClr val="FFFF00"/>
            </a:solidFill>
          </a:ln>
        </p:spPr>
        <p:txBody>
          <a:bodyPr wrap="square" rtlCol="0">
            <a:spAutoFit/>
          </a:bodyPr>
          <a:lstStyle/>
          <a:p>
            <a:r>
              <a:rPr lang="en-US" sz="1400" dirty="0" smtClean="0">
                <a:solidFill>
                  <a:srgbClr val="FFFF00"/>
                </a:solidFill>
              </a:rPr>
              <a:t>Stray light</a:t>
            </a:r>
            <a:endParaRPr lang="en-US" sz="1400" dirty="0">
              <a:solidFill>
                <a:srgbClr val="FFFF00"/>
              </a:solidFill>
            </a:endParaRPr>
          </a:p>
        </p:txBody>
      </p:sp>
      <p:cxnSp>
        <p:nvCxnSpPr>
          <p:cNvPr id="13" name="Straight Arrow Connector 12"/>
          <p:cNvCxnSpPr/>
          <p:nvPr/>
        </p:nvCxnSpPr>
        <p:spPr>
          <a:xfrm flipH="1" flipV="1">
            <a:off x="7772400" y="3657600"/>
            <a:ext cx="152400" cy="685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descr="moon_th_0.jpg"/>
          <p:cNvPicPr>
            <a:picLocks noChangeAspect="1"/>
          </p:cNvPicPr>
          <p:nvPr/>
        </p:nvPicPr>
        <p:blipFill>
          <a:blip r:embed="rId4" cstate="print"/>
          <a:stretch>
            <a:fillRect/>
          </a:stretch>
        </p:blipFill>
        <p:spPr>
          <a:xfrm>
            <a:off x="8239125" y="1143000"/>
            <a:ext cx="904875" cy="1057275"/>
          </a:xfrm>
          <a:prstGeom prst="rect">
            <a:avLst/>
          </a:prstGeom>
        </p:spPr>
      </p:pic>
      <p:sp>
        <p:nvSpPr>
          <p:cNvPr id="15" name="TextBox 14"/>
          <p:cNvSpPr txBox="1"/>
          <p:nvPr/>
        </p:nvSpPr>
        <p:spPr>
          <a:xfrm>
            <a:off x="1143000" y="4419600"/>
            <a:ext cx="914400" cy="307777"/>
          </a:xfrm>
          <a:prstGeom prst="rect">
            <a:avLst/>
          </a:prstGeom>
          <a:noFill/>
          <a:ln>
            <a:solidFill>
              <a:srgbClr val="FFFF00"/>
            </a:solidFill>
          </a:ln>
        </p:spPr>
        <p:txBody>
          <a:bodyPr wrap="square" rtlCol="0">
            <a:spAutoFit/>
          </a:bodyPr>
          <a:lstStyle/>
          <a:p>
            <a:r>
              <a:rPr lang="en-US" sz="1400" dirty="0" smtClean="0">
                <a:solidFill>
                  <a:srgbClr val="FFFF00"/>
                </a:solidFill>
              </a:rPr>
              <a:t>Stray light</a:t>
            </a:r>
            <a:endParaRPr lang="en-US" sz="1400" dirty="0">
              <a:solidFill>
                <a:srgbClr val="FFFF00"/>
              </a:solidFill>
            </a:endParaRPr>
          </a:p>
        </p:txBody>
      </p:sp>
      <p:cxnSp>
        <p:nvCxnSpPr>
          <p:cNvPr id="16" name="Straight Arrow Connector 15"/>
          <p:cNvCxnSpPr/>
          <p:nvPr/>
        </p:nvCxnSpPr>
        <p:spPr>
          <a:xfrm flipH="1" flipV="1">
            <a:off x="1219200" y="3733800"/>
            <a:ext cx="152400" cy="685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5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NCC Over a Full Lunar Cycle</a:t>
            </a:r>
            <a:endParaRPr lang="en-US" dirty="0"/>
          </a:p>
        </p:txBody>
      </p:sp>
      <p:grpSp>
        <p:nvGrpSpPr>
          <p:cNvPr id="28" name="Group 27"/>
          <p:cNvGrpSpPr/>
          <p:nvPr/>
        </p:nvGrpSpPr>
        <p:grpSpPr>
          <a:xfrm>
            <a:off x="533520" y="855569"/>
            <a:ext cx="8067555" cy="5472008"/>
            <a:chOff x="533520" y="855569"/>
            <a:chExt cx="8067555" cy="5472008"/>
          </a:xfrm>
        </p:grpSpPr>
        <p:pic>
          <p:nvPicPr>
            <p:cNvPr id="3" name="Picture 2" descr="VIIRS_RGB_NCC_NCC_NCC_20130717_0802539_0809040_log.png"/>
            <p:cNvPicPr>
              <a:picLocks noChangeAspect="1"/>
            </p:cNvPicPr>
            <p:nvPr/>
          </p:nvPicPr>
          <p:blipFill>
            <a:blip r:embed="rId2" cstate="print"/>
            <a:srcRect t="10127" r="14153" b="10127"/>
            <a:stretch>
              <a:fillRect/>
            </a:stretch>
          </p:blipFill>
          <p:spPr>
            <a:xfrm>
              <a:off x="533520" y="855569"/>
              <a:ext cx="6933853" cy="5469031"/>
            </a:xfrm>
            <a:prstGeom prst="rect">
              <a:avLst/>
            </a:prstGeom>
          </p:spPr>
        </p:pic>
        <p:sp>
          <p:nvSpPr>
            <p:cNvPr id="4" name="TextBox 3"/>
            <p:cNvSpPr txBox="1"/>
            <p:nvPr/>
          </p:nvSpPr>
          <p:spPr>
            <a:xfrm>
              <a:off x="5334000" y="6019800"/>
              <a:ext cx="2590800" cy="307777"/>
            </a:xfrm>
            <a:prstGeom prst="rect">
              <a:avLst/>
            </a:prstGeom>
            <a:noFill/>
          </p:spPr>
          <p:txBody>
            <a:bodyPr wrap="square" rtlCol="0">
              <a:spAutoFit/>
            </a:bodyPr>
            <a:lstStyle/>
            <a:p>
              <a:r>
                <a:rPr lang="en-US" sz="1400" dirty="0" smtClean="0">
                  <a:solidFill>
                    <a:prstClr val="white"/>
                  </a:solidFill>
                </a:rPr>
                <a:t>08:02 UTC 17 July 2013</a:t>
              </a:r>
              <a:endParaRPr lang="en-US" sz="1400" dirty="0">
                <a:solidFill>
                  <a:prstClr val="white"/>
                </a:solidFill>
              </a:endParaRPr>
            </a:p>
          </p:txBody>
        </p:sp>
        <p:pic>
          <p:nvPicPr>
            <p:cNvPr id="5" name="Picture 4" descr="moon_th_-0_73.jpg"/>
            <p:cNvPicPr>
              <a:picLocks noChangeAspect="1"/>
            </p:cNvPicPr>
            <p:nvPr/>
          </p:nvPicPr>
          <p:blipFill>
            <a:blip r:embed="rId3" cstate="print"/>
            <a:stretch>
              <a:fillRect/>
            </a:stretch>
          </p:blipFill>
          <p:spPr>
            <a:xfrm>
              <a:off x="7696200" y="914400"/>
              <a:ext cx="904875" cy="1057275"/>
            </a:xfrm>
            <a:prstGeom prst="rect">
              <a:avLst/>
            </a:prstGeom>
          </p:spPr>
        </p:pic>
      </p:grpSp>
      <p:grpSp>
        <p:nvGrpSpPr>
          <p:cNvPr id="27" name="Group 26"/>
          <p:cNvGrpSpPr/>
          <p:nvPr/>
        </p:nvGrpSpPr>
        <p:grpSpPr>
          <a:xfrm>
            <a:off x="1371600" y="3352800"/>
            <a:ext cx="2743200" cy="2288977"/>
            <a:chOff x="1371600" y="3352800"/>
            <a:chExt cx="2743200" cy="2288977"/>
          </a:xfrm>
        </p:grpSpPr>
        <p:sp>
          <p:nvSpPr>
            <p:cNvPr id="6" name="TextBox 5"/>
            <p:cNvSpPr txBox="1"/>
            <p:nvPr/>
          </p:nvSpPr>
          <p:spPr>
            <a:xfrm>
              <a:off x="1905000" y="5334000"/>
              <a:ext cx="914400" cy="307777"/>
            </a:xfrm>
            <a:prstGeom prst="rect">
              <a:avLst/>
            </a:prstGeom>
            <a:noFill/>
            <a:ln>
              <a:solidFill>
                <a:srgbClr val="FFFF00"/>
              </a:solidFill>
            </a:ln>
          </p:spPr>
          <p:txBody>
            <a:bodyPr wrap="square" rtlCol="0">
              <a:spAutoFit/>
            </a:bodyPr>
            <a:lstStyle/>
            <a:p>
              <a:r>
                <a:rPr lang="en-US" sz="1400" dirty="0" smtClean="0">
                  <a:solidFill>
                    <a:srgbClr val="FFFF00"/>
                  </a:solidFill>
                </a:rPr>
                <a:t>Lightning</a:t>
              </a:r>
              <a:endParaRPr lang="en-US" sz="1400" dirty="0">
                <a:solidFill>
                  <a:srgbClr val="FFFF00"/>
                </a:solidFill>
              </a:endParaRPr>
            </a:p>
          </p:txBody>
        </p:sp>
        <p:cxnSp>
          <p:nvCxnSpPr>
            <p:cNvPr id="7" name="Straight Arrow Connector 6"/>
            <p:cNvCxnSpPr>
              <a:stCxn id="6" idx="0"/>
            </p:cNvCxnSpPr>
            <p:nvPr/>
          </p:nvCxnSpPr>
          <p:spPr>
            <a:xfrm flipV="1">
              <a:off x="2362200" y="4343400"/>
              <a:ext cx="1143000" cy="9906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0"/>
            </p:cNvCxnSpPr>
            <p:nvPr/>
          </p:nvCxnSpPr>
          <p:spPr>
            <a:xfrm flipV="1">
              <a:off x="2362200" y="4800600"/>
              <a:ext cx="1143000" cy="533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52800" y="3352800"/>
              <a:ext cx="685800" cy="307777"/>
            </a:xfrm>
            <a:prstGeom prst="rect">
              <a:avLst/>
            </a:prstGeom>
            <a:noFill/>
            <a:ln>
              <a:solidFill>
                <a:srgbClr val="FFFF00"/>
              </a:solidFill>
            </a:ln>
          </p:spPr>
          <p:txBody>
            <a:bodyPr wrap="square" rtlCol="0">
              <a:spAutoFit/>
            </a:bodyPr>
            <a:lstStyle/>
            <a:p>
              <a:r>
                <a:rPr lang="en-US" sz="1400" dirty="0" smtClean="0">
                  <a:solidFill>
                    <a:srgbClr val="FFFF00"/>
                  </a:solidFill>
                </a:rPr>
                <a:t>Oil rigs</a:t>
              </a:r>
              <a:endParaRPr lang="en-US" sz="1400" dirty="0">
                <a:solidFill>
                  <a:srgbClr val="FFFF00"/>
                </a:solidFill>
              </a:endParaRPr>
            </a:p>
          </p:txBody>
        </p:sp>
        <p:cxnSp>
          <p:nvCxnSpPr>
            <p:cNvPr id="18" name="Straight Arrow Connector 17"/>
            <p:cNvCxnSpPr/>
            <p:nvPr/>
          </p:nvCxnSpPr>
          <p:spPr>
            <a:xfrm>
              <a:off x="3962400" y="3657600"/>
              <a:ext cx="152400" cy="381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0"/>
            </p:cNvCxnSpPr>
            <p:nvPr/>
          </p:nvCxnSpPr>
          <p:spPr>
            <a:xfrm flipH="1" flipV="1">
              <a:off x="1371600" y="4495800"/>
              <a:ext cx="990600" cy="838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33400" y="855537"/>
            <a:ext cx="8067555" cy="5469063"/>
            <a:chOff x="533520" y="865062"/>
            <a:chExt cx="8067555" cy="5469063"/>
          </a:xfrm>
        </p:grpSpPr>
        <p:pic>
          <p:nvPicPr>
            <p:cNvPr id="30" name="Picture 29" descr="VIIRS_RGB_NCC_NCC_NCC_20130722_0809174_0815274_log.png"/>
            <p:cNvPicPr>
              <a:picLocks noChangeAspect="1"/>
            </p:cNvPicPr>
            <p:nvPr/>
          </p:nvPicPr>
          <p:blipFill>
            <a:blip r:embed="rId4" cstate="print"/>
            <a:srcRect t="10127" r="14153" b="10127"/>
            <a:stretch>
              <a:fillRect/>
            </a:stretch>
          </p:blipFill>
          <p:spPr>
            <a:xfrm>
              <a:off x="533520" y="865062"/>
              <a:ext cx="6933853" cy="5469063"/>
            </a:xfrm>
            <a:prstGeom prst="rect">
              <a:avLst/>
            </a:prstGeom>
          </p:spPr>
        </p:pic>
        <p:sp>
          <p:nvSpPr>
            <p:cNvPr id="31" name="TextBox 30"/>
            <p:cNvSpPr txBox="1"/>
            <p:nvPr/>
          </p:nvSpPr>
          <p:spPr>
            <a:xfrm>
              <a:off x="5257920" y="6019800"/>
              <a:ext cx="2590800" cy="307777"/>
            </a:xfrm>
            <a:prstGeom prst="rect">
              <a:avLst/>
            </a:prstGeom>
            <a:noFill/>
          </p:spPr>
          <p:txBody>
            <a:bodyPr wrap="square" rtlCol="0">
              <a:spAutoFit/>
            </a:bodyPr>
            <a:lstStyle/>
            <a:p>
              <a:r>
                <a:rPr lang="en-US" sz="1400" dirty="0" smtClean="0">
                  <a:solidFill>
                    <a:prstClr val="white"/>
                  </a:solidFill>
                </a:rPr>
                <a:t>08:09 UTC 22 July 2013</a:t>
              </a:r>
              <a:endParaRPr lang="en-US" sz="1400" dirty="0">
                <a:solidFill>
                  <a:prstClr val="white"/>
                </a:solidFill>
              </a:endParaRPr>
            </a:p>
          </p:txBody>
        </p:sp>
        <p:pic>
          <p:nvPicPr>
            <p:cNvPr id="32" name="Picture 31" descr="moon_th_1.jpg"/>
            <p:cNvPicPr>
              <a:picLocks noChangeAspect="1"/>
            </p:cNvPicPr>
            <p:nvPr/>
          </p:nvPicPr>
          <p:blipFill>
            <a:blip r:embed="rId5" cstate="print"/>
            <a:stretch>
              <a:fillRect/>
            </a:stretch>
          </p:blipFill>
          <p:spPr>
            <a:xfrm>
              <a:off x="7696200" y="933450"/>
              <a:ext cx="904875" cy="1057275"/>
            </a:xfrm>
            <a:prstGeom prst="rect">
              <a:avLst/>
            </a:prstGeom>
          </p:spPr>
        </p:pic>
      </p:grpSp>
      <p:grpSp>
        <p:nvGrpSpPr>
          <p:cNvPr id="33" name="Group 32"/>
          <p:cNvGrpSpPr/>
          <p:nvPr/>
        </p:nvGrpSpPr>
        <p:grpSpPr>
          <a:xfrm>
            <a:off x="533400" y="846012"/>
            <a:ext cx="8067555" cy="5472040"/>
            <a:chOff x="533520" y="855537"/>
            <a:chExt cx="8067555" cy="5472040"/>
          </a:xfrm>
        </p:grpSpPr>
        <p:pic>
          <p:nvPicPr>
            <p:cNvPr id="34" name="Picture 33" descr="VIIRS_RGB_NCC_NCC_NCC_20130729_0737495_0743596_log.png"/>
            <p:cNvPicPr>
              <a:picLocks noChangeAspect="1"/>
            </p:cNvPicPr>
            <p:nvPr/>
          </p:nvPicPr>
          <p:blipFill>
            <a:blip r:embed="rId6" cstate="print"/>
            <a:srcRect t="10127" r="14153" b="10127"/>
            <a:stretch>
              <a:fillRect/>
            </a:stretch>
          </p:blipFill>
          <p:spPr>
            <a:xfrm>
              <a:off x="533520" y="855537"/>
              <a:ext cx="6933853" cy="5469063"/>
            </a:xfrm>
            <a:prstGeom prst="rect">
              <a:avLst/>
            </a:prstGeom>
          </p:spPr>
        </p:pic>
        <p:sp>
          <p:nvSpPr>
            <p:cNvPr id="35" name="TextBox 34"/>
            <p:cNvSpPr txBox="1"/>
            <p:nvPr/>
          </p:nvSpPr>
          <p:spPr>
            <a:xfrm>
              <a:off x="5257920" y="6019800"/>
              <a:ext cx="2590800" cy="307777"/>
            </a:xfrm>
            <a:prstGeom prst="rect">
              <a:avLst/>
            </a:prstGeom>
            <a:noFill/>
          </p:spPr>
          <p:txBody>
            <a:bodyPr wrap="square" rtlCol="0">
              <a:spAutoFit/>
            </a:bodyPr>
            <a:lstStyle/>
            <a:p>
              <a:r>
                <a:rPr lang="en-US" sz="1400" dirty="0" smtClean="0">
                  <a:solidFill>
                    <a:prstClr val="white"/>
                  </a:solidFill>
                </a:rPr>
                <a:t>07:43 UTC 29 July 2013</a:t>
              </a:r>
              <a:endParaRPr lang="en-US" sz="1400" dirty="0">
                <a:solidFill>
                  <a:prstClr val="white"/>
                </a:solidFill>
              </a:endParaRPr>
            </a:p>
          </p:txBody>
        </p:sp>
        <p:pic>
          <p:nvPicPr>
            <p:cNvPr id="36" name="Picture 35" descr="moon_th_0_5.jpg"/>
            <p:cNvPicPr>
              <a:picLocks noChangeAspect="1"/>
            </p:cNvPicPr>
            <p:nvPr/>
          </p:nvPicPr>
          <p:blipFill>
            <a:blip r:embed="rId7" cstate="print"/>
            <a:stretch>
              <a:fillRect/>
            </a:stretch>
          </p:blipFill>
          <p:spPr>
            <a:xfrm>
              <a:off x="7696200" y="933450"/>
              <a:ext cx="904875" cy="1057275"/>
            </a:xfrm>
            <a:prstGeom prst="rect">
              <a:avLst/>
            </a:prstGeom>
          </p:spPr>
        </p:pic>
        <p:sp>
          <p:nvSpPr>
            <p:cNvPr id="37" name="TextBox 36"/>
            <p:cNvSpPr txBox="1"/>
            <p:nvPr/>
          </p:nvSpPr>
          <p:spPr>
            <a:xfrm>
              <a:off x="6019800" y="3657600"/>
              <a:ext cx="1066800" cy="307777"/>
            </a:xfrm>
            <a:prstGeom prst="rect">
              <a:avLst/>
            </a:prstGeom>
            <a:noFill/>
            <a:ln>
              <a:solidFill>
                <a:srgbClr val="FFFF00"/>
              </a:solidFill>
            </a:ln>
          </p:spPr>
          <p:txBody>
            <a:bodyPr wrap="square" rtlCol="0">
              <a:spAutoFit/>
            </a:bodyPr>
            <a:lstStyle/>
            <a:p>
              <a:r>
                <a:rPr lang="en-US" sz="1400" dirty="0" smtClean="0">
                  <a:solidFill>
                    <a:srgbClr val="FFFF00"/>
                  </a:solidFill>
                </a:rPr>
                <a:t>Moon glint</a:t>
              </a:r>
              <a:endParaRPr lang="en-US" sz="1400" dirty="0">
                <a:solidFill>
                  <a:srgbClr val="FFFF00"/>
                </a:solidFill>
              </a:endParaRPr>
            </a:p>
          </p:txBody>
        </p:sp>
      </p:grpSp>
      <p:grpSp>
        <p:nvGrpSpPr>
          <p:cNvPr id="38" name="Group 37"/>
          <p:cNvGrpSpPr/>
          <p:nvPr/>
        </p:nvGrpSpPr>
        <p:grpSpPr>
          <a:xfrm>
            <a:off x="533400" y="852560"/>
            <a:ext cx="8067675" cy="5472040"/>
            <a:chOff x="533520" y="855537"/>
            <a:chExt cx="8067675" cy="5472040"/>
          </a:xfrm>
        </p:grpSpPr>
        <p:pic>
          <p:nvPicPr>
            <p:cNvPr id="39" name="Picture 38" descr="VIIRS_RGB_NCC_NCC_NCC_20130806_0828279_0834362_log.png"/>
            <p:cNvPicPr>
              <a:picLocks noChangeAspect="1"/>
            </p:cNvPicPr>
            <p:nvPr/>
          </p:nvPicPr>
          <p:blipFill>
            <a:blip r:embed="rId8" cstate="print"/>
            <a:srcRect t="10127" r="14153" b="10127"/>
            <a:stretch>
              <a:fillRect/>
            </a:stretch>
          </p:blipFill>
          <p:spPr>
            <a:xfrm>
              <a:off x="533520" y="855537"/>
              <a:ext cx="6933826" cy="5469063"/>
            </a:xfrm>
            <a:prstGeom prst="rect">
              <a:avLst/>
            </a:prstGeom>
          </p:spPr>
        </p:pic>
        <p:sp>
          <p:nvSpPr>
            <p:cNvPr id="40" name="TextBox 39"/>
            <p:cNvSpPr txBox="1"/>
            <p:nvPr/>
          </p:nvSpPr>
          <p:spPr>
            <a:xfrm>
              <a:off x="5257920" y="6019800"/>
              <a:ext cx="2590800" cy="307777"/>
            </a:xfrm>
            <a:prstGeom prst="rect">
              <a:avLst/>
            </a:prstGeom>
            <a:noFill/>
          </p:spPr>
          <p:txBody>
            <a:bodyPr wrap="square" rtlCol="0">
              <a:spAutoFit/>
            </a:bodyPr>
            <a:lstStyle/>
            <a:p>
              <a:r>
                <a:rPr lang="en-US" sz="1400" dirty="0" smtClean="0">
                  <a:solidFill>
                    <a:prstClr val="white"/>
                  </a:solidFill>
                </a:rPr>
                <a:t>08:28 UTC 6 August 2013</a:t>
              </a:r>
              <a:endParaRPr lang="en-US" sz="1400" dirty="0">
                <a:solidFill>
                  <a:prstClr val="white"/>
                </a:solidFill>
              </a:endParaRPr>
            </a:p>
          </p:txBody>
        </p:sp>
        <p:pic>
          <p:nvPicPr>
            <p:cNvPr id="41" name="Picture 40" descr="moon_th_0.jpg"/>
            <p:cNvPicPr>
              <a:picLocks noChangeAspect="1"/>
            </p:cNvPicPr>
            <p:nvPr/>
          </p:nvPicPr>
          <p:blipFill>
            <a:blip r:embed="rId9" cstate="print"/>
            <a:stretch>
              <a:fillRect/>
            </a:stretch>
          </p:blipFill>
          <p:spPr>
            <a:xfrm>
              <a:off x="7696320" y="917377"/>
              <a:ext cx="904875" cy="1057275"/>
            </a:xfrm>
            <a:prstGeom prst="rect">
              <a:avLst/>
            </a:prstGeom>
          </p:spPr>
        </p:pic>
      </p:grpSp>
    </p:spTree>
    <p:extLst>
      <p:ext uri="{BB962C8B-B14F-4D97-AF65-F5344CB8AC3E}">
        <p14:creationId xmlns:p14="http://schemas.microsoft.com/office/powerpoint/2010/main" val="273290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28600"/>
            <a:ext cx="6096000" cy="639762"/>
          </a:xfrm>
          <a:solidFill>
            <a:schemeClr val="tx2">
              <a:lumMod val="40000"/>
              <a:lumOff val="60000"/>
            </a:schemeClr>
          </a:solidFill>
        </p:spPr>
        <p:txBody>
          <a:bodyPr>
            <a:normAutofit fontScale="90000"/>
          </a:bodyPr>
          <a:lstStyle/>
          <a:p>
            <a:r>
              <a:rPr lang="en-US" sz="3600" b="1" dirty="0" smtClean="0"/>
              <a:t>NPP/JPSS data sources</a:t>
            </a:r>
            <a:endParaRPr lang="en-US" sz="3600" b="1" dirty="0"/>
          </a:p>
        </p:txBody>
      </p:sp>
      <p:sp>
        <p:nvSpPr>
          <p:cNvPr id="3" name="Content Placeholder 2"/>
          <p:cNvSpPr>
            <a:spLocks noGrp="1"/>
          </p:cNvSpPr>
          <p:nvPr>
            <p:ph idx="1"/>
          </p:nvPr>
        </p:nvSpPr>
        <p:spPr>
          <a:xfrm>
            <a:off x="457200" y="1137082"/>
            <a:ext cx="8458200" cy="4349318"/>
          </a:xfrm>
        </p:spPr>
        <p:txBody>
          <a:bodyPr>
            <a:normAutofit lnSpcReduction="10000"/>
          </a:bodyPr>
          <a:lstStyle/>
          <a:p>
            <a:r>
              <a:rPr lang="en-US" sz="2800" b="1" dirty="0" smtClean="0"/>
              <a:t>GRAVITE</a:t>
            </a:r>
            <a:r>
              <a:rPr lang="en-US" sz="2800" b="1" baseline="30000" dirty="0" smtClean="0"/>
              <a:t>1</a:t>
            </a:r>
            <a:r>
              <a:rPr lang="en-US" sz="2800" dirty="0" smtClean="0"/>
              <a:t> (Suitland, 7-hour delay)</a:t>
            </a:r>
          </a:p>
          <a:p>
            <a:r>
              <a:rPr lang="en-US" sz="2800" b="1" dirty="0" smtClean="0"/>
              <a:t>NOAA CLASS</a:t>
            </a:r>
            <a:r>
              <a:rPr lang="en-US" sz="2800" b="1" baseline="30000" dirty="0" smtClean="0"/>
              <a:t>2</a:t>
            </a:r>
            <a:r>
              <a:rPr lang="en-US" sz="2800" dirty="0" smtClean="0"/>
              <a:t> (Asheville, 7-hour delay) – not actively used</a:t>
            </a:r>
          </a:p>
          <a:p>
            <a:r>
              <a:rPr lang="en-US" sz="2800" b="1" dirty="0" smtClean="0"/>
              <a:t>Atmosphere PEATE</a:t>
            </a:r>
            <a:r>
              <a:rPr lang="en-US" sz="2800" b="1" baseline="30000" dirty="0" smtClean="0"/>
              <a:t>3</a:t>
            </a:r>
            <a:r>
              <a:rPr lang="en-US" sz="2800" b="1" dirty="0" smtClean="0"/>
              <a:t> </a:t>
            </a:r>
            <a:r>
              <a:rPr lang="en-US" sz="2800" dirty="0" smtClean="0"/>
              <a:t>(Wisconsin, 7-hour delay)</a:t>
            </a:r>
          </a:p>
          <a:p>
            <a:pPr lvl="1"/>
            <a:r>
              <a:rPr lang="en-US" sz="2400" dirty="0" smtClean="0"/>
              <a:t>ADDE server for McIDAS-X</a:t>
            </a:r>
          </a:p>
          <a:p>
            <a:pPr lvl="1"/>
            <a:r>
              <a:rPr lang="en-US" sz="2400" dirty="0" smtClean="0"/>
              <a:t>FTP and HTML</a:t>
            </a:r>
          </a:p>
          <a:p>
            <a:r>
              <a:rPr lang="en-US" sz="2800" b="1" dirty="0" smtClean="0"/>
              <a:t>Direct Readout </a:t>
            </a:r>
            <a:r>
              <a:rPr lang="en-US" sz="2800" dirty="0" smtClean="0"/>
              <a:t>(Wisconsin, minimal delay, but provides data </a:t>
            </a:r>
            <a:r>
              <a:rPr lang="en-US" sz="2800" u="sng" dirty="0"/>
              <a:t>only over </a:t>
            </a:r>
            <a:r>
              <a:rPr lang="en-US" sz="2800" u="sng" dirty="0" smtClean="0"/>
              <a:t>North America</a:t>
            </a:r>
            <a:r>
              <a:rPr lang="en-US" sz="2800" dirty="0" smtClean="0"/>
              <a:t>, when the satellite is with sight of Madison)</a:t>
            </a:r>
          </a:p>
          <a:p>
            <a:r>
              <a:rPr lang="en-US" sz="2800" b="1" dirty="0"/>
              <a:t>AFWA </a:t>
            </a:r>
            <a:r>
              <a:rPr lang="en-US" sz="2800" b="1" dirty="0" smtClean="0"/>
              <a:t>IDPS</a:t>
            </a:r>
            <a:r>
              <a:rPr lang="en-US" sz="2800" b="1" baseline="30000" dirty="0" smtClean="0"/>
              <a:t>4</a:t>
            </a:r>
            <a:r>
              <a:rPr lang="en-US" sz="2800" b="1" dirty="0" smtClean="0"/>
              <a:t> </a:t>
            </a:r>
            <a:r>
              <a:rPr lang="en-US" sz="2800" dirty="0"/>
              <a:t>(</a:t>
            </a:r>
            <a:r>
              <a:rPr lang="en-US" sz="2800" dirty="0" smtClean="0"/>
              <a:t>Omaha, near real-time)</a:t>
            </a:r>
            <a:endParaRPr lang="en-US" sz="2800" dirty="0"/>
          </a:p>
        </p:txBody>
      </p:sp>
      <p:sp>
        <p:nvSpPr>
          <p:cNvPr id="4" name="TextBox 3"/>
          <p:cNvSpPr txBox="1"/>
          <p:nvPr/>
        </p:nvSpPr>
        <p:spPr>
          <a:xfrm>
            <a:off x="681501" y="5562600"/>
            <a:ext cx="8001000" cy="1200329"/>
          </a:xfrm>
          <a:prstGeom prst="rect">
            <a:avLst/>
          </a:prstGeom>
          <a:noFill/>
        </p:spPr>
        <p:txBody>
          <a:bodyPr wrap="square" rtlCol="0">
            <a:spAutoFit/>
          </a:bodyPr>
          <a:lstStyle/>
          <a:p>
            <a:r>
              <a:rPr lang="en-US" b="1" baseline="30000" dirty="0"/>
              <a:t>1</a:t>
            </a:r>
            <a:r>
              <a:rPr lang="en-US" dirty="0" smtClean="0"/>
              <a:t>Government </a:t>
            </a:r>
            <a:r>
              <a:rPr lang="en-US" dirty="0"/>
              <a:t>Resource for Algorithm Verification, </a:t>
            </a:r>
            <a:r>
              <a:rPr lang="en-US" dirty="0" smtClean="0"/>
              <a:t>Independent Test, </a:t>
            </a:r>
            <a:r>
              <a:rPr lang="en-US" dirty="0"/>
              <a:t>and </a:t>
            </a:r>
            <a:r>
              <a:rPr lang="en-US" dirty="0" smtClean="0"/>
              <a:t>Evaluation</a:t>
            </a:r>
          </a:p>
          <a:p>
            <a:r>
              <a:rPr lang="en-US" b="1" baseline="30000" dirty="0" smtClean="0"/>
              <a:t>2</a:t>
            </a:r>
            <a:r>
              <a:rPr lang="en-US" dirty="0" smtClean="0"/>
              <a:t>Comprehensive </a:t>
            </a:r>
            <a:r>
              <a:rPr lang="en-US" dirty="0"/>
              <a:t>Large Array-data Stewardship </a:t>
            </a:r>
            <a:r>
              <a:rPr lang="en-US" dirty="0" smtClean="0"/>
              <a:t>System</a:t>
            </a:r>
          </a:p>
          <a:p>
            <a:r>
              <a:rPr lang="en-US" b="1" baseline="30000" dirty="0" smtClean="0"/>
              <a:t>3</a:t>
            </a:r>
            <a:r>
              <a:rPr lang="en-US" dirty="0" smtClean="0"/>
              <a:t>Product </a:t>
            </a:r>
            <a:r>
              <a:rPr lang="en-US" dirty="0"/>
              <a:t>Evaluation and Algorithm Test </a:t>
            </a:r>
            <a:r>
              <a:rPr lang="en-US" dirty="0" smtClean="0"/>
              <a:t>Elements</a:t>
            </a:r>
          </a:p>
          <a:p>
            <a:r>
              <a:rPr lang="en-US" b="1" baseline="30000" dirty="0" smtClean="0"/>
              <a:t>4</a:t>
            </a:r>
            <a:r>
              <a:rPr lang="en-US" i="1" dirty="0" smtClean="0"/>
              <a:t>Air </a:t>
            </a:r>
            <a:r>
              <a:rPr lang="en-US" i="1" dirty="0"/>
              <a:t>Force Weather Agency</a:t>
            </a:r>
            <a:r>
              <a:rPr lang="en-US" dirty="0"/>
              <a:t> Interface Data Processing Segment </a:t>
            </a:r>
          </a:p>
        </p:txBody>
      </p:sp>
    </p:spTree>
    <p:extLst>
      <p:ext uri="{BB962C8B-B14F-4D97-AF65-F5344CB8AC3E}">
        <p14:creationId xmlns:p14="http://schemas.microsoft.com/office/powerpoint/2010/main" val="3772406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81000"/>
            <a:ext cx="5334000" cy="762000"/>
          </a:xfrm>
          <a:solidFill>
            <a:schemeClr val="tx2">
              <a:lumMod val="40000"/>
              <a:lumOff val="60000"/>
            </a:schemeClr>
          </a:solidFill>
        </p:spPr>
        <p:txBody>
          <a:bodyPr>
            <a:normAutofit/>
          </a:bodyPr>
          <a:lstStyle/>
          <a:p>
            <a:r>
              <a:rPr lang="en-US" sz="4000" b="1" dirty="0" smtClean="0"/>
              <a:t>VIIRS display tools</a:t>
            </a:r>
            <a:endParaRPr lang="en-US" sz="4000" b="1" dirty="0"/>
          </a:p>
        </p:txBody>
      </p:sp>
      <p:sp>
        <p:nvSpPr>
          <p:cNvPr id="3" name="Content Placeholder 2"/>
          <p:cNvSpPr>
            <a:spLocks noGrp="1"/>
          </p:cNvSpPr>
          <p:nvPr>
            <p:ph idx="1"/>
          </p:nvPr>
        </p:nvSpPr>
        <p:spPr>
          <a:xfrm>
            <a:off x="457200" y="1600200"/>
            <a:ext cx="6553200" cy="4525963"/>
          </a:xfrm>
        </p:spPr>
        <p:txBody>
          <a:bodyPr>
            <a:normAutofit/>
          </a:bodyPr>
          <a:lstStyle/>
          <a:p>
            <a:r>
              <a:rPr lang="en-US" sz="2800" b="1" dirty="0" smtClean="0"/>
              <a:t>McIDAS-V</a:t>
            </a:r>
            <a:r>
              <a:rPr lang="en-US" sz="2800" dirty="0" smtClean="0"/>
              <a:t> (VIIRS capable) – SSEC/CIMSS/Wisconsin</a:t>
            </a:r>
          </a:p>
          <a:p>
            <a:r>
              <a:rPr lang="en-US" sz="2800" b="1" dirty="0" smtClean="0"/>
              <a:t>McIDAS-X</a:t>
            </a:r>
            <a:r>
              <a:rPr lang="en-US" sz="2800" dirty="0" smtClean="0"/>
              <a:t> (VIIRS capabilities still under development) – SSEC/CIMSS/Wisconsin</a:t>
            </a:r>
          </a:p>
          <a:p>
            <a:r>
              <a:rPr lang="en-US" sz="2800" b="1" dirty="0" smtClean="0"/>
              <a:t>CSPP (Community Satellite Processing Package) </a:t>
            </a:r>
            <a:r>
              <a:rPr lang="en-US" sz="2800" dirty="0" smtClean="0"/>
              <a:t>(CIMSS/Wisconsin) for users of Direct Broadcast VIIRS</a:t>
            </a:r>
          </a:p>
          <a:p>
            <a:r>
              <a:rPr lang="en-US" sz="2800" b="1" dirty="0" smtClean="0"/>
              <a:t>TeraScan / NexSat </a:t>
            </a:r>
            <a:r>
              <a:rPr lang="en-US" sz="2800" dirty="0" smtClean="0"/>
              <a:t>(web display) – NRL</a:t>
            </a:r>
          </a:p>
          <a:p>
            <a:r>
              <a:rPr lang="en-US" sz="2800" b="1" dirty="0" smtClean="0"/>
              <a:t>IDL</a:t>
            </a:r>
            <a:endParaRPr lang="en-US" sz="2800" b="1" dirty="0"/>
          </a:p>
        </p:txBody>
      </p:sp>
      <p:pic>
        <p:nvPicPr>
          <p:cNvPr id="1026" name="Picture 2" descr="http://www.ssec.wisc.edu/mcidas/software/v/images/mcv_logo_trans.png">
            <a:hlinkClick r:id="rId2"/>
          </p:cNvPr>
          <p:cNvPicPr>
            <a:picLocks noChangeAspect="1" noChangeArrowheads="1"/>
          </p:cNvPicPr>
          <p:nvPr/>
        </p:nvPicPr>
        <p:blipFill>
          <a:blip r:embed="rId3" cstate="print"/>
          <a:srcRect/>
          <a:stretch>
            <a:fillRect/>
          </a:stretch>
        </p:blipFill>
        <p:spPr bwMode="auto">
          <a:xfrm>
            <a:off x="6705600" y="1447800"/>
            <a:ext cx="2057400" cy="1047751"/>
          </a:xfrm>
          <a:prstGeom prst="rect">
            <a:avLst/>
          </a:prstGeom>
          <a:noFill/>
        </p:spPr>
      </p:pic>
      <p:pic>
        <p:nvPicPr>
          <p:cNvPr id="3074" name="Picture 2" descr="http://www.ssec.wisc.edu/mcidas/images/mcidas-logos/mcidas_web_logo_3.gif">
            <a:hlinkClick r:id="rId4"/>
          </p:cNvPr>
          <p:cNvPicPr>
            <a:picLocks noChangeAspect="1" noChangeArrowheads="1"/>
          </p:cNvPicPr>
          <p:nvPr/>
        </p:nvPicPr>
        <p:blipFill>
          <a:blip r:embed="rId5" cstate="print"/>
          <a:srcRect/>
          <a:stretch>
            <a:fillRect/>
          </a:stretch>
        </p:blipFill>
        <p:spPr bwMode="auto">
          <a:xfrm>
            <a:off x="6705600" y="2514600"/>
            <a:ext cx="1885950" cy="942976"/>
          </a:xfrm>
          <a:prstGeom prst="rect">
            <a:avLst/>
          </a:prstGeom>
          <a:noFill/>
        </p:spPr>
      </p:pic>
      <p:sp>
        <p:nvSpPr>
          <p:cNvPr id="6" name="Slide Number Placeholder 5"/>
          <p:cNvSpPr>
            <a:spLocks noGrp="1"/>
          </p:cNvSpPr>
          <p:nvPr>
            <p:ph type="sldNum" sz="quarter" idx="12"/>
          </p:nvPr>
        </p:nvSpPr>
        <p:spPr/>
        <p:txBody>
          <a:bodyPr/>
          <a:lstStyle/>
          <a:p>
            <a:fld id="{633D0807-5088-4C17-A0EB-56FC14A60DD7}"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lvl="1" algn="ctr"/>
            <a:r>
              <a:rPr lang="en-US" b="1" dirty="0" smtClean="0"/>
              <a:t>Suomi NPP Imagery and Visualization Team web page</a:t>
            </a:r>
            <a:br>
              <a:rPr lang="en-US" b="1" dirty="0" smtClean="0"/>
            </a:br>
            <a:r>
              <a:rPr lang="en-US" b="1" dirty="0" smtClean="0">
                <a:hlinkClick r:id="rId2"/>
              </a:rPr>
              <a:t>http://rammb.cira.colostate.edu/projects/npp/</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9</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72617" y="1295400"/>
            <a:ext cx="8650654" cy="5105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TotalTime>
  <Words>2352</Words>
  <Application>Microsoft Office PowerPoint</Application>
  <PresentationFormat>On-screen Show (4:3)</PresentationFormat>
  <Paragraphs>356</Paragraphs>
  <Slides>31</Slides>
  <Notes>0</Notes>
  <HiddenSlides>0</HiddenSlides>
  <MMClips>0</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Office Theme</vt:lpstr>
      <vt:lpstr>1_Office Theme</vt:lpstr>
      <vt:lpstr>2_Office Theme</vt:lpstr>
      <vt:lpstr>Suomi NPP VIIRS  Near Constant Contrast (NCC) Imagery  EDR Review - Provisional</vt:lpstr>
      <vt:lpstr>VIIRS EDR Imagery (and Visualization) Team</vt:lpstr>
      <vt:lpstr>VIIRS Environmental Data Record (EDR)s</vt:lpstr>
      <vt:lpstr>At the Day/Night Terminator</vt:lpstr>
      <vt:lpstr>During a New Moon</vt:lpstr>
      <vt:lpstr>NCC Over a Full Lunar Cycle</vt:lpstr>
      <vt:lpstr>NPP/JPSS data sources</vt:lpstr>
      <vt:lpstr>VIIRS display tools</vt:lpstr>
      <vt:lpstr>Suomi NPP Imagery and Visualization Team web page http://rammb.cira.colostate.edu/projects/npp/</vt:lpstr>
      <vt:lpstr>Suomi NPP VIIRS Online http://rammb.cira.colostate.edu/ramsdis/online/npp_viirs.asp</vt:lpstr>
      <vt:lpstr>JPSS/Suomi NPP VIIRS Imagery Blog</vt:lpstr>
      <vt:lpstr>Journal articles from the Imagery Team</vt:lpstr>
      <vt:lpstr>Sensor Data Record (SDR) to Environmental Data Record (EDR)</vt:lpstr>
      <vt:lpstr>Near Constant Contrast Process Adjusts for Solar/Lunar Effects</vt:lpstr>
      <vt:lpstr>NCC Algorithm Itself is a Straightforward Process</vt:lpstr>
      <vt:lpstr>Unique features of VIIRS/NCC,  as compared with its predecessors</vt:lpstr>
      <vt:lpstr>VIIRS NCC imagery issues so far:</vt:lpstr>
      <vt:lpstr>VIIRS NCC imagery issues so far:</vt:lpstr>
      <vt:lpstr>VIIRS NCC vs. DMSP OLS</vt:lpstr>
      <vt:lpstr>PowerPoint Presentation</vt:lpstr>
      <vt:lpstr>VIIRS NCC vs. DMSP OLS</vt:lpstr>
      <vt:lpstr>PowerPoint Presentation</vt:lpstr>
      <vt:lpstr>VIIRS NCC vs. DMSP OLS</vt:lpstr>
      <vt:lpstr>PowerPoint Presentation</vt:lpstr>
      <vt:lpstr>RGB Composite Using NCC</vt:lpstr>
      <vt:lpstr>EDR Provisional Criteria – Imagery</vt:lpstr>
      <vt:lpstr>NCC Imagery DRs</vt:lpstr>
      <vt:lpstr>NCC Imagery DRs</vt:lpstr>
      <vt:lpstr>Beta and Provisional ReadMe Caveats</vt:lpstr>
      <vt:lpstr>Path Forward to Validation Stage 1</vt:lpstr>
      <vt:lpstr>Summary</vt:lpstr>
    </vt:vector>
  </TitlesOfParts>
  <Company>CIRA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Images and Products from VIIRS on NPP</dc:title>
  <dc:creator>hillger</dc:creator>
  <cp:lastModifiedBy>Don Hillger</cp:lastModifiedBy>
  <cp:revision>213</cp:revision>
  <dcterms:created xsi:type="dcterms:W3CDTF">2012-01-05T20:47:11Z</dcterms:created>
  <dcterms:modified xsi:type="dcterms:W3CDTF">2013-08-15T19:05:16Z</dcterms:modified>
</cp:coreProperties>
</file>