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339" r:id="rId4"/>
    <p:sldId id="301" r:id="rId5"/>
    <p:sldId id="302" r:id="rId6"/>
    <p:sldId id="304" r:id="rId7"/>
    <p:sldId id="266" r:id="rId8"/>
    <p:sldId id="265" r:id="rId9"/>
    <p:sldId id="260" r:id="rId10"/>
    <p:sldId id="303" r:id="rId11"/>
    <p:sldId id="348" r:id="rId12"/>
    <p:sldId id="340" r:id="rId13"/>
    <p:sldId id="335" r:id="rId14"/>
    <p:sldId id="336" r:id="rId15"/>
    <p:sldId id="337" r:id="rId16"/>
    <p:sldId id="338" r:id="rId17"/>
    <p:sldId id="327" r:id="rId18"/>
    <p:sldId id="328" r:id="rId19"/>
    <p:sldId id="329" r:id="rId20"/>
    <p:sldId id="330" r:id="rId21"/>
    <p:sldId id="332" r:id="rId22"/>
    <p:sldId id="275" r:id="rId23"/>
    <p:sldId id="350" r:id="rId24"/>
    <p:sldId id="354" r:id="rId25"/>
    <p:sldId id="352" r:id="rId26"/>
    <p:sldId id="353" r:id="rId27"/>
    <p:sldId id="355"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91" d="100"/>
          <a:sy n="91" d="100"/>
        </p:scale>
        <p:origin x="-708"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DE005F-433C-4380-B304-9892192312CD}" type="datetimeFigureOut">
              <a:rPr lang="en-US" smtClean="0"/>
              <a:pPr/>
              <a:t>2013-01-14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D9B10E-DF3D-4C25-9746-6D7A789C447F}" type="slidenum">
              <a:rPr lang="en-US" smtClean="0"/>
              <a:pPr/>
              <a:t>‹#›</a:t>
            </a:fld>
            <a:endParaRPr lang="en-US" dirty="0"/>
          </a:p>
        </p:txBody>
      </p:sp>
    </p:spTree>
    <p:extLst>
      <p:ext uri="{BB962C8B-B14F-4D97-AF65-F5344CB8AC3E}">
        <p14:creationId xmlns:p14="http://schemas.microsoft.com/office/powerpoint/2010/main" val="385410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82020E-F388-4EB9-BD79-56C8D85FD410}" type="datetime1">
              <a:rPr lang="en-US" smtClean="0"/>
              <a:pPr/>
              <a:t>2013-01-14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54A929-2905-461D-A808-6417C712F5A5}" type="datetime1">
              <a:rPr lang="en-US" smtClean="0"/>
              <a:pPr/>
              <a:t>2013-01-14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57BCB2-A6DC-4BDF-9A9F-72BAD2283100}" type="datetime1">
              <a:rPr lang="en-US" smtClean="0"/>
              <a:pPr/>
              <a:t>2013-01-14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fld id="{3348AFC8-7764-48C2-90D7-461DA9618ADB}" type="datetime1">
              <a:rPr lang="en-US" smtClean="0"/>
              <a:pPr>
                <a:defRPr/>
              </a:pPr>
              <a:t>2013-01-14</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382EDD5-976D-41C6-AE56-9B6E4DA55672}"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D97836-3175-4D10-9C9B-1CCFE2FFDEB6}" type="datetime1">
              <a:rPr lang="en-US" smtClean="0"/>
              <a:pPr/>
              <a:t>2013-01-14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A1B10C-947D-4E67-BE40-2EBD998B9CBA}" type="datetime1">
              <a:rPr lang="en-US" smtClean="0"/>
              <a:pPr/>
              <a:t>2013-01-14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D93C73-8F43-4A16-B413-0A6F0BF5F949}" type="datetime1">
              <a:rPr lang="en-US" smtClean="0"/>
              <a:pPr/>
              <a:t>2013-01-14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5D7371-D985-4A07-BDC4-69AACEBAADCE}" type="datetime1">
              <a:rPr lang="en-US" smtClean="0"/>
              <a:pPr/>
              <a:t>2013-01-14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E8108E-4085-4D3A-9D35-91A36B9A0AAC}" type="datetime1">
              <a:rPr lang="en-US" smtClean="0"/>
              <a:pPr/>
              <a:t>2013-01-14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8A52EB-02C4-4C6D-87C7-6AA63BF1EC16}" type="datetime1">
              <a:rPr lang="en-US" smtClean="0"/>
              <a:pPr/>
              <a:t>2013-01-14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5602CE-0652-4126-BE29-55DF31831802}" type="datetime1">
              <a:rPr lang="en-US" smtClean="0"/>
              <a:pPr/>
              <a:t>2013-01-14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1F3816-3C0F-4EE3-BEA7-8F1876B35D11}" type="datetime1">
              <a:rPr lang="en-US" smtClean="0"/>
              <a:pPr/>
              <a:t>2013-01-14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AE86D9-4462-4F64-9C70-C2F7D7435655}" type="datetime1">
              <a:rPr lang="en-US" smtClean="0"/>
              <a:pPr/>
              <a:t>2013-01-14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3D0807-5088-4C17-A0EB-56FC14A60DD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rammb.cira.colostate.edu/ramsdis/online/npp_viirs.asp"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nrlmry.navy.mil/VIIRS.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ssec.wisc.edu/mcidas/software/v/index.html" TargetMode="External"/><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hyperlink" Target="http://www.ssec.wisc.edu/mcida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rammb.cira.colostate.edu/projects/npp/"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133600"/>
            <a:ext cx="7086600" cy="1755775"/>
          </a:xfrm>
        </p:spPr>
        <p:txBody>
          <a:bodyPr>
            <a:normAutofit fontScale="90000"/>
          </a:bodyPr>
          <a:lstStyle/>
          <a:p>
            <a:r>
              <a:rPr lang="en-US" b="1" dirty="0"/>
              <a:t>Suomi NPP Non-NCC VIIRS Imagery </a:t>
            </a:r>
            <a:r>
              <a:rPr lang="en-US" b="1" dirty="0" smtClean="0"/>
              <a:t>EDR Product Review - Provisional</a:t>
            </a:r>
            <a:endParaRPr lang="en-US" b="1" dirty="0"/>
          </a:p>
        </p:txBody>
      </p:sp>
      <p:sp>
        <p:nvSpPr>
          <p:cNvPr id="3" name="Subtitle 2"/>
          <p:cNvSpPr>
            <a:spLocks noGrp="1"/>
          </p:cNvSpPr>
          <p:nvPr>
            <p:ph type="subTitle" idx="1"/>
          </p:nvPr>
        </p:nvSpPr>
        <p:spPr>
          <a:xfrm>
            <a:off x="1981200" y="4267200"/>
            <a:ext cx="4648347" cy="1219200"/>
          </a:xfrm>
        </p:spPr>
        <p:txBody>
          <a:bodyPr>
            <a:normAutofit fontScale="85000" lnSpcReduction="20000"/>
          </a:bodyPr>
          <a:lstStyle/>
          <a:p>
            <a:r>
              <a:rPr lang="en-US" b="1" dirty="0" smtClean="0">
                <a:solidFill>
                  <a:schemeClr val="tx1"/>
                </a:solidFill>
              </a:rPr>
              <a:t>Don Hillger</a:t>
            </a:r>
            <a:r>
              <a:rPr lang="en-US" b="1" baseline="30000" dirty="0" smtClean="0">
                <a:solidFill>
                  <a:schemeClr val="tx1"/>
                </a:solidFill>
              </a:rPr>
              <a:t>1</a:t>
            </a:r>
            <a:r>
              <a:rPr lang="en-US" b="1" dirty="0" smtClean="0">
                <a:solidFill>
                  <a:schemeClr val="tx1"/>
                </a:solidFill>
              </a:rPr>
              <a:t> and Tom Kopp</a:t>
            </a:r>
            <a:r>
              <a:rPr lang="en-US" b="1" baseline="30000" dirty="0" smtClean="0">
                <a:solidFill>
                  <a:schemeClr val="tx1"/>
                </a:solidFill>
              </a:rPr>
              <a:t>2</a:t>
            </a:r>
            <a:r>
              <a:rPr lang="en-US" b="1" dirty="0" smtClean="0">
                <a:solidFill>
                  <a:schemeClr val="tx1"/>
                </a:solidFill>
              </a:rPr>
              <a:t>, and the EDR Imagery Team</a:t>
            </a:r>
          </a:p>
          <a:p>
            <a:r>
              <a:rPr lang="en-US" dirty="0" smtClean="0"/>
              <a:t>18 January 2013</a:t>
            </a:r>
          </a:p>
        </p:txBody>
      </p:sp>
      <p:pic>
        <p:nvPicPr>
          <p:cNvPr id="4" name="Picture 3" descr="D:\GOES-14\images\NOAA logo.jpg"/>
          <p:cNvPicPr>
            <a:picLocks noChangeAspect="1" noChangeArrowheads="1"/>
          </p:cNvPicPr>
          <p:nvPr/>
        </p:nvPicPr>
        <p:blipFill>
          <a:blip r:embed="rId2" cstate="print"/>
          <a:srcRect/>
          <a:stretch>
            <a:fillRect/>
          </a:stretch>
        </p:blipFill>
        <p:spPr bwMode="auto">
          <a:xfrm>
            <a:off x="1066800" y="371894"/>
            <a:ext cx="1447800" cy="1456906"/>
          </a:xfrm>
          <a:prstGeom prst="rect">
            <a:avLst/>
          </a:prstGeom>
          <a:noFill/>
        </p:spPr>
      </p:pic>
      <p:sp>
        <p:nvSpPr>
          <p:cNvPr id="6" name="TextBox 5"/>
          <p:cNvSpPr txBox="1"/>
          <p:nvPr/>
        </p:nvSpPr>
        <p:spPr>
          <a:xfrm>
            <a:off x="2895600" y="5678269"/>
            <a:ext cx="3352800" cy="646331"/>
          </a:xfrm>
          <a:prstGeom prst="rect">
            <a:avLst/>
          </a:prstGeom>
          <a:noFill/>
        </p:spPr>
        <p:txBody>
          <a:bodyPr wrap="square" rtlCol="0">
            <a:spAutoFit/>
          </a:bodyPr>
          <a:lstStyle/>
          <a:p>
            <a:pPr algn="ctr"/>
            <a:r>
              <a:rPr lang="en-US" baseline="30000" dirty="0" smtClean="0"/>
              <a:t>1</a:t>
            </a:r>
            <a:r>
              <a:rPr lang="en-US" dirty="0" smtClean="0"/>
              <a:t>NOAA/NESDIS/StAR</a:t>
            </a:r>
          </a:p>
          <a:p>
            <a:pPr algn="ctr"/>
            <a:r>
              <a:rPr lang="en-US" baseline="30000" dirty="0" smtClean="0"/>
              <a:t>2</a:t>
            </a:r>
            <a:r>
              <a:rPr lang="en-US" dirty="0" smtClean="0"/>
              <a:t>The Aerospace Corporation</a:t>
            </a:r>
          </a:p>
        </p:txBody>
      </p:sp>
      <p:sp>
        <p:nvSpPr>
          <p:cNvPr id="7" name="Slide Number Placeholder 6"/>
          <p:cNvSpPr>
            <a:spLocks noGrp="1"/>
          </p:cNvSpPr>
          <p:nvPr>
            <p:ph type="sldNum" sz="quarter" idx="12"/>
          </p:nvPr>
        </p:nvSpPr>
        <p:spPr/>
        <p:txBody>
          <a:bodyPr/>
          <a:lstStyle/>
          <a:p>
            <a:fld id="{633D0807-5088-4C17-A0EB-56FC14A60DD7}" type="slidenum">
              <a:rPr lang="en-US" smtClean="0"/>
              <a:pPr/>
              <a:t>1</a:t>
            </a:fld>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53295" y="457200"/>
            <a:ext cx="3352505" cy="12783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pPr lvl="1" algn="ctr"/>
            <a:r>
              <a:rPr lang="en-US" b="1" dirty="0" smtClean="0"/>
              <a:t>Suomi NPP VIIRS Online</a:t>
            </a:r>
            <a:br>
              <a:rPr lang="en-US" b="1" dirty="0" smtClean="0"/>
            </a:br>
            <a:r>
              <a:rPr lang="en-US" b="1" dirty="0" smtClean="0">
                <a:hlinkClick r:id="rId2"/>
              </a:rPr>
              <a:t>http://rammb.cira.colostate.edu/ramsdis/online/npp_viirs.asp</a:t>
            </a:r>
            <a:endParaRPr lang="en-US"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10</a:t>
            </a:fld>
            <a:endParaRPr lang="en-US" dirty="0"/>
          </a:p>
        </p:txBody>
      </p:sp>
      <p:pic>
        <p:nvPicPr>
          <p:cNvPr id="5" name="Picture 2" descr="C:\JPSS-NPP\Suomi_NPP_VIIRS_Onlin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35532" y="1242400"/>
            <a:ext cx="7875068" cy="531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230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239000" cy="1066800"/>
          </a:xfrm>
          <a:solidFill>
            <a:schemeClr val="tx2">
              <a:lumMod val="40000"/>
              <a:lumOff val="60000"/>
            </a:schemeClr>
          </a:solidFill>
        </p:spPr>
        <p:txBody>
          <a:bodyPr>
            <a:noAutofit/>
          </a:bodyPr>
          <a:lstStyle/>
          <a:p>
            <a:r>
              <a:rPr lang="en-US" sz="3200" b="1" dirty="0"/>
              <a:t>Unique features of </a:t>
            </a:r>
            <a:r>
              <a:rPr lang="en-US" sz="3200" b="1" dirty="0" smtClean="0"/>
              <a:t>VIIRS, </a:t>
            </a:r>
            <a:br>
              <a:rPr lang="en-US" sz="3200" b="1" dirty="0" smtClean="0"/>
            </a:br>
            <a:r>
              <a:rPr lang="en-US" sz="3200" b="1" dirty="0" smtClean="0"/>
              <a:t>as </a:t>
            </a:r>
            <a:r>
              <a:rPr lang="en-US" sz="3200" b="1" dirty="0"/>
              <a:t>compared with its </a:t>
            </a:r>
            <a:r>
              <a:rPr lang="en-US" sz="3200" b="1" dirty="0" smtClean="0"/>
              <a:t>predecessors</a:t>
            </a:r>
            <a:endParaRPr lang="en-US" sz="3200" dirty="0"/>
          </a:p>
        </p:txBody>
      </p:sp>
      <p:sp>
        <p:nvSpPr>
          <p:cNvPr id="3" name="Content Placeholder 2"/>
          <p:cNvSpPr>
            <a:spLocks noGrp="1"/>
          </p:cNvSpPr>
          <p:nvPr>
            <p:ph idx="1"/>
          </p:nvPr>
        </p:nvSpPr>
        <p:spPr>
          <a:xfrm>
            <a:off x="457200" y="1981200"/>
            <a:ext cx="8305800" cy="4373563"/>
          </a:xfrm>
        </p:spPr>
        <p:txBody>
          <a:bodyPr>
            <a:normAutofit/>
          </a:bodyPr>
          <a:lstStyle/>
          <a:p>
            <a:pPr lvl="0"/>
            <a:r>
              <a:rPr lang="en-US" sz="2800" b="1" dirty="0" smtClean="0"/>
              <a:t>Finer </a:t>
            </a:r>
            <a:r>
              <a:rPr lang="en-US" sz="2800" b="1" dirty="0"/>
              <a:t>spatial resolution </a:t>
            </a:r>
            <a:r>
              <a:rPr lang="en-US" sz="2800" dirty="0"/>
              <a:t>for all bands (down to 375 m)</a:t>
            </a:r>
          </a:p>
          <a:p>
            <a:pPr lvl="0"/>
            <a:r>
              <a:rPr lang="en-US" sz="2800" b="1" dirty="0"/>
              <a:t>Finer spatial resolution at swath edge in </a:t>
            </a:r>
            <a:r>
              <a:rPr lang="en-US" sz="2800" b="1" dirty="0" smtClean="0"/>
              <a:t>particular</a:t>
            </a:r>
          </a:p>
          <a:p>
            <a:pPr lvl="1"/>
            <a:r>
              <a:rPr lang="en-US" sz="2400" dirty="0" smtClean="0"/>
              <a:t>A benefit of aggregation</a:t>
            </a:r>
          </a:p>
          <a:p>
            <a:pPr lvl="1"/>
            <a:r>
              <a:rPr lang="en-US" sz="2400" dirty="0" smtClean="0"/>
              <a:t>Limit degradation of spatial resolution from nadir to edge-of-scan</a:t>
            </a:r>
            <a:endParaRPr lang="en-US" sz="2400" dirty="0"/>
          </a:p>
          <a:p>
            <a:pPr lvl="0"/>
            <a:r>
              <a:rPr lang="en-US" sz="2800" b="1" dirty="0"/>
              <a:t>Wider (3000 km) swath</a:t>
            </a:r>
            <a:r>
              <a:rPr lang="en-US" sz="2800" dirty="0"/>
              <a:t>, leaving no gaps between </a:t>
            </a:r>
            <a:r>
              <a:rPr lang="en-US" sz="2800" dirty="0" smtClean="0"/>
              <a:t>adjacent orbits</a:t>
            </a:r>
            <a:endParaRPr lang="en-US" sz="2800"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11</a:t>
            </a:fld>
            <a:endParaRPr lang="en-US" dirty="0"/>
          </a:p>
        </p:txBody>
      </p:sp>
    </p:spTree>
    <p:extLst>
      <p:ext uri="{BB962C8B-B14F-4D97-AF65-F5344CB8AC3E}">
        <p14:creationId xmlns:p14="http://schemas.microsoft.com/office/powerpoint/2010/main" val="1395663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dirty="0" smtClean="0"/>
              <a:t>Better spatial resolution at swath edge</a:t>
            </a:r>
            <a:endParaRPr lang="en-US" sz="3600"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12</a:t>
            </a:fld>
            <a:endParaRPr lang="en-US" dirty="0"/>
          </a:p>
        </p:txBody>
      </p:sp>
      <p:pic>
        <p:nvPicPr>
          <p:cNvPr id="5122" name="Picture 2" descr="C:\JPSS-NPP\BAMS\Figure-6.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066800"/>
            <a:ext cx="8071179" cy="552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542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81000"/>
            <a:ext cx="6172200" cy="868362"/>
          </a:xfrm>
          <a:solidFill>
            <a:schemeClr val="tx2">
              <a:lumMod val="40000"/>
              <a:lumOff val="60000"/>
            </a:schemeClr>
          </a:solidFill>
        </p:spPr>
        <p:txBody>
          <a:bodyPr>
            <a:normAutofit fontScale="90000"/>
          </a:bodyPr>
          <a:lstStyle/>
          <a:p>
            <a:r>
              <a:rPr lang="en-US" sz="4000" b="1" i="1" dirty="0" smtClean="0"/>
              <a:t>BAMS</a:t>
            </a:r>
            <a:r>
              <a:rPr lang="en-US" sz="4000" b="1" dirty="0" smtClean="0"/>
              <a:t> article to appear in 2013</a:t>
            </a:r>
            <a:endParaRPr lang="en-US" sz="4000" b="1" dirty="0"/>
          </a:p>
        </p:txBody>
      </p:sp>
      <p:sp>
        <p:nvSpPr>
          <p:cNvPr id="3" name="Content Placeholder 2"/>
          <p:cNvSpPr>
            <a:spLocks noGrp="1"/>
          </p:cNvSpPr>
          <p:nvPr>
            <p:ph idx="1"/>
          </p:nvPr>
        </p:nvSpPr>
        <p:spPr>
          <a:xfrm>
            <a:off x="685800" y="1600200"/>
            <a:ext cx="7848600" cy="4525963"/>
          </a:xfrm>
        </p:spPr>
        <p:txBody>
          <a:bodyPr>
            <a:normAutofit/>
          </a:bodyPr>
          <a:lstStyle/>
          <a:p>
            <a:r>
              <a:rPr lang="en-US" sz="2800" b="1" dirty="0"/>
              <a:t>Hillger, D.,</a:t>
            </a:r>
            <a:r>
              <a:rPr lang="en-US" sz="2800" dirty="0"/>
              <a:t> T. Kopp, T. Lee, D. Lindsey, C. Seaman, S. Miller, J. Solbrig, S. Kidder, S. Bachmeier, T. Jasmin, and T. Rink, 2013: </a:t>
            </a:r>
            <a:r>
              <a:rPr lang="en-US" sz="2800" b="1" dirty="0"/>
              <a:t>First-Light Imagery from Suomi NPP VIIRS. </a:t>
            </a:r>
            <a:r>
              <a:rPr lang="en-US" sz="2800" dirty="0" smtClean="0"/>
              <a:t>Manuscript </a:t>
            </a:r>
            <a:r>
              <a:rPr lang="en-US" sz="2800" u="sng" dirty="0" smtClean="0"/>
              <a:t>accepted</a:t>
            </a:r>
            <a:r>
              <a:rPr lang="en-US" sz="2800" dirty="0" smtClean="0"/>
              <a:t> </a:t>
            </a:r>
            <a:r>
              <a:rPr lang="en-US" sz="2800" dirty="0"/>
              <a:t>by </a:t>
            </a:r>
            <a:r>
              <a:rPr lang="en-US" sz="2800" i="1" dirty="0"/>
              <a:t>BAMS</a:t>
            </a:r>
            <a:r>
              <a:rPr lang="en-US" sz="2800" dirty="0"/>
              <a:t>.</a:t>
            </a:r>
          </a:p>
          <a:p>
            <a:endParaRPr lang="en-US" sz="2800" dirty="0" smtClean="0"/>
          </a:p>
          <a:p>
            <a:r>
              <a:rPr lang="en-US" sz="2800" dirty="0" smtClean="0"/>
              <a:t>Examples that follow are from that manuscript.</a:t>
            </a:r>
            <a:endParaRPr lang="en-US" sz="2800"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13</a:t>
            </a:fld>
            <a:endParaRPr lang="en-US" dirty="0"/>
          </a:p>
        </p:txBody>
      </p:sp>
    </p:spTree>
    <p:extLst>
      <p:ext uri="{BB962C8B-B14F-4D97-AF65-F5344CB8AC3E}">
        <p14:creationId xmlns:p14="http://schemas.microsoft.com/office/powerpoint/2010/main" val="2395389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14</a:t>
            </a:fld>
            <a:endParaRPr lang="en-US" dirty="0"/>
          </a:p>
        </p:txBody>
      </p:sp>
      <p:pic>
        <p:nvPicPr>
          <p:cNvPr id="1026" name="Picture 2" descr="C:\JPSS-NPP\BAMS\Figure-2.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176"/>
            <a:ext cx="5584936" cy="68611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96000" y="228600"/>
            <a:ext cx="2895600" cy="5909310"/>
          </a:xfrm>
          <a:prstGeom prst="rect">
            <a:avLst/>
          </a:prstGeom>
          <a:noFill/>
        </p:spPr>
        <p:txBody>
          <a:bodyPr wrap="square" rtlCol="0">
            <a:spAutoFit/>
          </a:bodyPr>
          <a:lstStyle/>
          <a:p>
            <a:r>
              <a:rPr lang="en-US" dirty="0" smtClean="0"/>
              <a:t>a) GOES-13 </a:t>
            </a:r>
            <a:r>
              <a:rPr lang="en-US" dirty="0"/>
              <a:t>10.7 µm image from 0815 UTC on 6 June </a:t>
            </a:r>
            <a:r>
              <a:rPr lang="en-US" dirty="0" smtClean="0"/>
              <a:t>2012</a:t>
            </a:r>
          </a:p>
          <a:p>
            <a:endParaRPr lang="en-US" dirty="0" smtClean="0"/>
          </a:p>
          <a:p>
            <a:r>
              <a:rPr lang="en-US" dirty="0" smtClean="0"/>
              <a:t>b</a:t>
            </a:r>
            <a:r>
              <a:rPr lang="en-US" dirty="0"/>
              <a:t>) Zoomed-in </a:t>
            </a:r>
            <a:r>
              <a:rPr lang="en-US" b="1" dirty="0" smtClean="0">
                <a:solidFill>
                  <a:srgbClr val="FF0000"/>
                </a:solidFill>
              </a:rPr>
              <a:t>GOES</a:t>
            </a:r>
            <a:r>
              <a:rPr lang="en-US" dirty="0" smtClean="0">
                <a:solidFill>
                  <a:srgbClr val="FF0000"/>
                </a:solidFill>
              </a:rPr>
              <a:t> </a:t>
            </a:r>
            <a:r>
              <a:rPr lang="en-US" dirty="0" smtClean="0"/>
              <a:t>over </a:t>
            </a:r>
            <a:r>
              <a:rPr lang="en-US" dirty="0"/>
              <a:t>the highlighted thunderstorm complex in the southwestern Gulf of </a:t>
            </a:r>
            <a:r>
              <a:rPr lang="en-US" dirty="0" smtClean="0"/>
              <a:t>Mexico, </a:t>
            </a:r>
          </a:p>
          <a:p>
            <a:endParaRPr lang="en-US" dirty="0" smtClean="0"/>
          </a:p>
          <a:p>
            <a:r>
              <a:rPr lang="en-US" dirty="0" smtClean="0"/>
              <a:t>c</a:t>
            </a:r>
            <a:r>
              <a:rPr lang="en-US" dirty="0"/>
              <a:t>) Aqua </a:t>
            </a:r>
            <a:r>
              <a:rPr lang="en-US" b="1" dirty="0">
                <a:solidFill>
                  <a:srgbClr val="FF0000"/>
                </a:solidFill>
              </a:rPr>
              <a:t>MODIS</a:t>
            </a:r>
            <a:r>
              <a:rPr lang="en-US" dirty="0">
                <a:solidFill>
                  <a:srgbClr val="FF0000"/>
                </a:solidFill>
              </a:rPr>
              <a:t> </a:t>
            </a:r>
            <a:r>
              <a:rPr lang="en-US" dirty="0"/>
              <a:t>band 31 (11.0 µm) view of the same thunderstorm complex at 0816 </a:t>
            </a:r>
            <a:r>
              <a:rPr lang="en-US" dirty="0" smtClean="0"/>
              <a:t>UTC</a:t>
            </a:r>
            <a:endParaRPr lang="en-US" dirty="0"/>
          </a:p>
          <a:p>
            <a:endParaRPr lang="en-US" dirty="0" smtClean="0"/>
          </a:p>
          <a:p>
            <a:r>
              <a:rPr lang="en-US" dirty="0" smtClean="0"/>
              <a:t>d</a:t>
            </a:r>
            <a:r>
              <a:rPr lang="en-US" dirty="0"/>
              <a:t>) NPP </a:t>
            </a:r>
            <a:r>
              <a:rPr lang="en-US" b="1" dirty="0">
                <a:solidFill>
                  <a:srgbClr val="FF0000"/>
                </a:solidFill>
              </a:rPr>
              <a:t>VIIRS</a:t>
            </a:r>
            <a:r>
              <a:rPr lang="en-US" dirty="0">
                <a:solidFill>
                  <a:srgbClr val="FF0000"/>
                </a:solidFill>
              </a:rPr>
              <a:t> </a:t>
            </a:r>
            <a:r>
              <a:rPr lang="en-US" dirty="0"/>
              <a:t>band I5 (11.45 µm) view at 0817 </a:t>
            </a:r>
            <a:r>
              <a:rPr lang="en-US" dirty="0" smtClean="0"/>
              <a:t>UTC.</a:t>
            </a:r>
          </a:p>
          <a:p>
            <a:endParaRPr lang="en-US" dirty="0" smtClean="0"/>
          </a:p>
          <a:p>
            <a:r>
              <a:rPr lang="en-US" dirty="0" smtClean="0"/>
              <a:t>e and f) </a:t>
            </a:r>
            <a:r>
              <a:rPr lang="en-US" b="1" dirty="0" smtClean="0">
                <a:solidFill>
                  <a:srgbClr val="FF0000"/>
                </a:solidFill>
              </a:rPr>
              <a:t>Extreme close-ups </a:t>
            </a:r>
            <a:r>
              <a:rPr lang="en-US" dirty="0"/>
              <a:t>approximately covering the circled region from the MODIS </a:t>
            </a:r>
            <a:r>
              <a:rPr lang="en-US" dirty="0" smtClean="0"/>
              <a:t>and VIIRS images.</a:t>
            </a:r>
            <a:endParaRPr lang="en-US" dirty="0"/>
          </a:p>
        </p:txBody>
      </p:sp>
    </p:spTree>
    <p:extLst>
      <p:ext uri="{BB962C8B-B14F-4D97-AF65-F5344CB8AC3E}">
        <p14:creationId xmlns:p14="http://schemas.microsoft.com/office/powerpoint/2010/main" val="1746765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NRL VIIRS true-color composite</a:t>
            </a:r>
            <a:br>
              <a:rPr lang="en-US" sz="3600" b="1" dirty="0" smtClean="0"/>
            </a:br>
            <a:r>
              <a:rPr lang="en-US" sz="2400" b="1" dirty="0">
                <a:hlinkClick r:id="rId2"/>
              </a:rPr>
              <a:t>http://</a:t>
            </a:r>
            <a:r>
              <a:rPr lang="en-US" sz="2400" b="1" dirty="0" smtClean="0">
                <a:hlinkClick r:id="rId2"/>
              </a:rPr>
              <a:t>www.nrlmry.navy.mil/VIIRS.html</a:t>
            </a:r>
            <a:endParaRPr lang="en-US" sz="2400" b="1"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15</a:t>
            </a:fld>
            <a:endParaRPr lang="en-US" dirty="0"/>
          </a:p>
        </p:txBody>
      </p:sp>
      <p:pic>
        <p:nvPicPr>
          <p:cNvPr id="2051" name="Picture 3" descr="C:\JPSS-NPP\BAMS\Figure-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600200"/>
            <a:ext cx="7924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841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16</a:t>
            </a:fld>
            <a:endParaRPr lang="en-US" dirty="0"/>
          </a:p>
        </p:txBody>
      </p:sp>
      <p:pic>
        <p:nvPicPr>
          <p:cNvPr id="3074" name="Picture 2" descr="C:\JPSS-NPP\BAMS\Figure-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533400"/>
            <a:ext cx="9142412" cy="68564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000" y="5105400"/>
            <a:ext cx="8458200" cy="1477328"/>
          </a:xfrm>
          <a:prstGeom prst="rect">
            <a:avLst/>
          </a:prstGeom>
          <a:noFill/>
        </p:spPr>
        <p:txBody>
          <a:bodyPr wrap="square" rtlCol="0">
            <a:spAutoFit/>
          </a:bodyPr>
          <a:lstStyle/>
          <a:p>
            <a:pPr algn="ctr"/>
            <a:r>
              <a:rPr lang="en-US" b="1" dirty="0" smtClean="0"/>
              <a:t>Suomi </a:t>
            </a:r>
            <a:r>
              <a:rPr lang="en-US" b="1" dirty="0"/>
              <a:t>NPP VIIRS true color (left) and enhanced dust (</a:t>
            </a:r>
            <a:r>
              <a:rPr lang="en-US" b="1" dirty="0" smtClean="0"/>
              <a:t>right) imagery over Middle East.</a:t>
            </a:r>
          </a:p>
          <a:p>
            <a:pPr algn="ctr"/>
            <a:r>
              <a:rPr lang="en-US" dirty="0" smtClean="0"/>
              <a:t>Dust </a:t>
            </a:r>
            <a:r>
              <a:rPr lang="en-US" dirty="0"/>
              <a:t>appears as pink, clouds in cyan, and land in shades of </a:t>
            </a:r>
            <a:r>
              <a:rPr lang="en-US" dirty="0" smtClean="0"/>
              <a:t>green.  </a:t>
            </a:r>
            <a:r>
              <a:rPr lang="en-US" dirty="0"/>
              <a:t>Images are from 19 March 2012 at 0905 UTC.  The enhanced imagery is particularly useful for identifying dust over bright land surface backgrounds, such as the narrow plume indicated in the enhancement by the yellow arrow</a:t>
            </a:r>
            <a:r>
              <a:rPr lang="en-US" dirty="0" smtClean="0"/>
              <a:t>.</a:t>
            </a:r>
            <a:endParaRPr lang="en-US" dirty="0"/>
          </a:p>
        </p:txBody>
      </p:sp>
    </p:spTree>
    <p:extLst>
      <p:ext uri="{BB962C8B-B14F-4D97-AF65-F5344CB8AC3E}">
        <p14:creationId xmlns:p14="http://schemas.microsoft.com/office/powerpoint/2010/main" val="4241754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61050"/>
            <a:ext cx="8229600" cy="685800"/>
          </a:xfrm>
        </p:spPr>
        <p:txBody>
          <a:bodyPr>
            <a:normAutofit fontScale="90000"/>
          </a:bodyPr>
          <a:lstStyle/>
          <a:p>
            <a:r>
              <a:rPr lang="en-US" dirty="0" smtClean="0"/>
              <a:t>JPSS/Suomi NPP VIIRS Imagery Blog</a:t>
            </a:r>
            <a:endParaRPr lang="en-US" dirty="0"/>
          </a:p>
        </p:txBody>
      </p:sp>
      <p:pic>
        <p:nvPicPr>
          <p:cNvPr id="5" name="Picture 4" descr="blog_home.jpg"/>
          <p:cNvPicPr>
            <a:picLocks noChangeAspect="1"/>
          </p:cNvPicPr>
          <p:nvPr/>
        </p:nvPicPr>
        <p:blipFill>
          <a:blip r:embed="rId2" cstate="print"/>
          <a:stretch>
            <a:fillRect/>
          </a:stretch>
        </p:blipFill>
        <p:spPr>
          <a:xfrm>
            <a:off x="4495800" y="1905000"/>
            <a:ext cx="4038600" cy="4006706"/>
          </a:xfrm>
          <a:prstGeom prst="rect">
            <a:avLst/>
          </a:prstGeom>
        </p:spPr>
      </p:pic>
      <p:sp>
        <p:nvSpPr>
          <p:cNvPr id="7" name="TextBox 6"/>
          <p:cNvSpPr txBox="1"/>
          <p:nvPr/>
        </p:nvSpPr>
        <p:spPr>
          <a:xfrm>
            <a:off x="1943100" y="926068"/>
            <a:ext cx="5257800" cy="369332"/>
          </a:xfrm>
          <a:prstGeom prst="rect">
            <a:avLst/>
          </a:prstGeom>
          <a:noFill/>
        </p:spPr>
        <p:txBody>
          <a:bodyPr wrap="square" rtlCol="0">
            <a:spAutoFit/>
          </a:bodyPr>
          <a:lstStyle/>
          <a:p>
            <a:r>
              <a:rPr lang="en-US" dirty="0" smtClean="0">
                <a:solidFill>
                  <a:schemeClr val="accent1">
                    <a:lumMod val="75000"/>
                  </a:schemeClr>
                </a:solidFill>
              </a:rPr>
              <a:t>http://rammb.cira.colostate.edu/projects/npp/blog/</a:t>
            </a:r>
            <a:endParaRPr lang="en-US" dirty="0">
              <a:solidFill>
                <a:schemeClr val="accent1">
                  <a:lumMod val="75000"/>
                </a:schemeClr>
              </a:solidFill>
            </a:endParaRPr>
          </a:p>
        </p:txBody>
      </p:sp>
      <p:sp>
        <p:nvSpPr>
          <p:cNvPr id="8" name="TextBox 7"/>
          <p:cNvSpPr txBox="1"/>
          <p:nvPr/>
        </p:nvSpPr>
        <p:spPr>
          <a:xfrm>
            <a:off x="762000" y="1600200"/>
            <a:ext cx="3352800" cy="4524315"/>
          </a:xfrm>
          <a:prstGeom prst="rect">
            <a:avLst/>
          </a:prstGeom>
          <a:noFill/>
        </p:spPr>
        <p:txBody>
          <a:bodyPr wrap="square" rtlCol="0">
            <a:spAutoFit/>
          </a:bodyPr>
          <a:lstStyle/>
          <a:p>
            <a:pPr indent="227013">
              <a:buFont typeface="Wingdings" pitchFamily="2" charset="2"/>
              <a:buChar char="Ø"/>
            </a:pPr>
            <a:r>
              <a:rPr lang="en-US" dirty="0" smtClean="0"/>
              <a:t>Blog maintained at CIRA to </a:t>
            </a:r>
            <a:r>
              <a:rPr lang="en-US" b="1" dirty="0" smtClean="0"/>
              <a:t>highlight capabilities of VIIRS </a:t>
            </a:r>
            <a:r>
              <a:rPr lang="en-US" dirty="0" smtClean="0"/>
              <a:t>instrument.</a:t>
            </a:r>
          </a:p>
          <a:p>
            <a:pPr>
              <a:buFont typeface="Wingdings" pitchFamily="2" charset="2"/>
              <a:buChar char="Ø"/>
            </a:pPr>
            <a:endParaRPr lang="en-US" dirty="0"/>
          </a:p>
          <a:p>
            <a:pPr indent="227013">
              <a:buFont typeface="Wingdings" pitchFamily="2" charset="2"/>
              <a:buChar char="Ø"/>
            </a:pPr>
            <a:r>
              <a:rPr lang="en-US" dirty="0" smtClean="0"/>
              <a:t>Designed to provide </a:t>
            </a:r>
            <a:r>
              <a:rPr lang="en-US" b="1" dirty="0" smtClean="0"/>
              <a:t>education/outreach</a:t>
            </a:r>
            <a:r>
              <a:rPr lang="en-US" dirty="0" smtClean="0"/>
              <a:t> of VIIRS imagery applications. </a:t>
            </a:r>
          </a:p>
          <a:p>
            <a:pPr>
              <a:buFont typeface="Wingdings" pitchFamily="2" charset="2"/>
              <a:buChar char="Ø"/>
            </a:pPr>
            <a:endParaRPr lang="en-US" dirty="0"/>
          </a:p>
          <a:p>
            <a:pPr indent="227013">
              <a:buFont typeface="Wingdings" pitchFamily="2" charset="2"/>
              <a:buChar char="Ø"/>
            </a:pPr>
            <a:r>
              <a:rPr lang="en-US" dirty="0" smtClean="0"/>
              <a:t>Blog covers </a:t>
            </a:r>
            <a:r>
              <a:rPr lang="en-US" b="1" dirty="0" smtClean="0"/>
              <a:t>wide range of topics:</a:t>
            </a:r>
            <a:r>
              <a:rPr lang="en-US" dirty="0" smtClean="0"/>
              <a:t> tropical cyclones, severe weather, fire detection, auroras, volcanic eruptions, flooding, snow and ice detection, DNB applications, RGB composites and other interesting high-resolution imagery from VIIRS</a:t>
            </a:r>
            <a:endParaRPr lang="en-US" dirty="0"/>
          </a:p>
        </p:txBody>
      </p:sp>
    </p:spTree>
    <p:extLst>
      <p:ext uri="{BB962C8B-B14F-4D97-AF65-F5344CB8AC3E}">
        <p14:creationId xmlns:p14="http://schemas.microsoft.com/office/powerpoint/2010/main" val="31904890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57200" y="115393"/>
            <a:ext cx="8229600" cy="685800"/>
          </a:xfrm>
          <a:prstGeom prst="rect">
            <a:avLst/>
          </a:prstGeom>
        </p:spPr>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Greenland Swirls</a:t>
            </a:r>
          </a:p>
        </p:txBody>
      </p:sp>
      <p:pic>
        <p:nvPicPr>
          <p:cNvPr id="3" name="Picture 2" descr="VIIRS_I01_20121018_1243414_1245056.png"/>
          <p:cNvPicPr>
            <a:picLocks noChangeAspect="1"/>
          </p:cNvPicPr>
          <p:nvPr/>
        </p:nvPicPr>
        <p:blipFill>
          <a:blip r:embed="rId2" cstate="print"/>
          <a:stretch>
            <a:fillRect/>
          </a:stretch>
        </p:blipFill>
        <p:spPr>
          <a:xfrm>
            <a:off x="114301" y="1371600"/>
            <a:ext cx="4464049" cy="2895600"/>
          </a:xfrm>
          <a:prstGeom prst="rect">
            <a:avLst/>
          </a:prstGeom>
        </p:spPr>
      </p:pic>
      <p:sp>
        <p:nvSpPr>
          <p:cNvPr id="6" name="TextBox 5"/>
          <p:cNvSpPr txBox="1"/>
          <p:nvPr/>
        </p:nvSpPr>
        <p:spPr>
          <a:xfrm>
            <a:off x="2895600" y="3745468"/>
            <a:ext cx="1600200" cy="369332"/>
          </a:xfrm>
          <a:prstGeom prst="rect">
            <a:avLst/>
          </a:prstGeom>
          <a:noFill/>
        </p:spPr>
        <p:txBody>
          <a:bodyPr wrap="square" rtlCol="0">
            <a:spAutoFit/>
          </a:bodyPr>
          <a:lstStyle/>
          <a:p>
            <a:r>
              <a:rPr lang="en-US" dirty="0" smtClean="0">
                <a:solidFill>
                  <a:schemeClr val="bg1"/>
                </a:solidFill>
              </a:rPr>
              <a:t>I-01 (0.64 </a:t>
            </a:r>
            <a:r>
              <a:rPr lang="en-US" dirty="0" smtClean="0">
                <a:solidFill>
                  <a:schemeClr val="bg1"/>
                </a:solidFill>
                <a:latin typeface="Symbol" pitchFamily="18" charset="2"/>
              </a:rPr>
              <a:t>m</a:t>
            </a:r>
            <a:r>
              <a:rPr lang="en-US" dirty="0" smtClean="0">
                <a:solidFill>
                  <a:schemeClr val="bg1"/>
                </a:solidFill>
              </a:rPr>
              <a:t>m)</a:t>
            </a:r>
            <a:endParaRPr lang="en-US" dirty="0">
              <a:solidFill>
                <a:schemeClr val="bg1"/>
              </a:solidFill>
            </a:endParaRPr>
          </a:p>
        </p:txBody>
      </p:sp>
      <p:pic>
        <p:nvPicPr>
          <p:cNvPr id="4" name="Picture 3" descr="greenland_20121018_1243_SVI05.png"/>
          <p:cNvPicPr>
            <a:picLocks noChangeAspect="1"/>
          </p:cNvPicPr>
          <p:nvPr/>
        </p:nvPicPr>
        <p:blipFill>
          <a:blip r:embed="rId3" cstate="print"/>
          <a:stretch>
            <a:fillRect/>
          </a:stretch>
        </p:blipFill>
        <p:spPr>
          <a:xfrm>
            <a:off x="4621102" y="1184321"/>
            <a:ext cx="4294298" cy="3311479"/>
          </a:xfrm>
          <a:prstGeom prst="rect">
            <a:avLst/>
          </a:prstGeom>
        </p:spPr>
      </p:pic>
      <p:sp>
        <p:nvSpPr>
          <p:cNvPr id="7" name="TextBox 6"/>
          <p:cNvSpPr txBox="1"/>
          <p:nvPr/>
        </p:nvSpPr>
        <p:spPr>
          <a:xfrm>
            <a:off x="7315200" y="3851321"/>
            <a:ext cx="1600200" cy="369332"/>
          </a:xfrm>
          <a:prstGeom prst="rect">
            <a:avLst/>
          </a:prstGeom>
          <a:solidFill>
            <a:schemeClr val="tx1">
              <a:lumMod val="85000"/>
              <a:lumOff val="15000"/>
            </a:schemeClr>
          </a:solidFill>
        </p:spPr>
        <p:txBody>
          <a:bodyPr wrap="square" rtlCol="0">
            <a:spAutoFit/>
          </a:bodyPr>
          <a:lstStyle/>
          <a:p>
            <a:r>
              <a:rPr lang="en-US" dirty="0" smtClean="0">
                <a:solidFill>
                  <a:schemeClr val="bg1"/>
                </a:solidFill>
              </a:rPr>
              <a:t>I-05 (11.4 </a:t>
            </a:r>
            <a:r>
              <a:rPr lang="en-US" dirty="0" smtClean="0">
                <a:solidFill>
                  <a:schemeClr val="bg1"/>
                </a:solidFill>
                <a:latin typeface="Symbol" pitchFamily="18" charset="2"/>
              </a:rPr>
              <a:t>m</a:t>
            </a:r>
            <a:r>
              <a:rPr lang="en-US" dirty="0" smtClean="0">
                <a:solidFill>
                  <a:schemeClr val="bg1"/>
                </a:solidFill>
              </a:rPr>
              <a:t>m)</a:t>
            </a:r>
            <a:endParaRPr lang="en-US" dirty="0">
              <a:solidFill>
                <a:schemeClr val="bg1"/>
              </a:solidFill>
            </a:endParaRPr>
          </a:p>
        </p:txBody>
      </p:sp>
      <p:sp>
        <p:nvSpPr>
          <p:cNvPr id="10" name="TextBox 9"/>
          <p:cNvSpPr txBox="1"/>
          <p:nvPr/>
        </p:nvSpPr>
        <p:spPr>
          <a:xfrm>
            <a:off x="1943100" y="685800"/>
            <a:ext cx="5257800" cy="369332"/>
          </a:xfrm>
          <a:prstGeom prst="rect">
            <a:avLst/>
          </a:prstGeom>
          <a:noFill/>
        </p:spPr>
        <p:txBody>
          <a:bodyPr wrap="square" rtlCol="0">
            <a:spAutoFit/>
          </a:bodyPr>
          <a:lstStyle/>
          <a:p>
            <a:r>
              <a:rPr lang="en-US" dirty="0" smtClean="0">
                <a:solidFill>
                  <a:schemeClr val="accent1">
                    <a:lumMod val="75000"/>
                  </a:schemeClr>
                </a:solidFill>
              </a:rPr>
              <a:t>http://rammb.cira.colostate.edu/projects/npp/blog/</a:t>
            </a:r>
            <a:endParaRPr lang="en-US" dirty="0">
              <a:solidFill>
                <a:schemeClr val="accent1">
                  <a:lumMod val="75000"/>
                </a:schemeClr>
              </a:solidFill>
            </a:endParaRPr>
          </a:p>
        </p:txBody>
      </p:sp>
      <p:sp>
        <p:nvSpPr>
          <p:cNvPr id="11" name="TextBox 10"/>
          <p:cNvSpPr txBox="1"/>
          <p:nvPr/>
        </p:nvSpPr>
        <p:spPr>
          <a:xfrm>
            <a:off x="76200" y="4267200"/>
            <a:ext cx="4495800" cy="276999"/>
          </a:xfrm>
          <a:prstGeom prst="rect">
            <a:avLst/>
          </a:prstGeom>
          <a:noFill/>
        </p:spPr>
        <p:txBody>
          <a:bodyPr wrap="square" rtlCol="0">
            <a:spAutoFit/>
          </a:bodyPr>
          <a:lstStyle/>
          <a:p>
            <a:r>
              <a:rPr lang="en-US" sz="1200" dirty="0" smtClean="0"/>
              <a:t>Visible and IR images from 12:43 UTC 18 October 2012 (C. Seaman)</a:t>
            </a:r>
            <a:endParaRPr lang="en-US" sz="1200" dirty="0"/>
          </a:p>
        </p:txBody>
      </p:sp>
      <p:sp>
        <p:nvSpPr>
          <p:cNvPr id="12" name="TextBox 11"/>
          <p:cNvSpPr txBox="1"/>
          <p:nvPr/>
        </p:nvSpPr>
        <p:spPr>
          <a:xfrm>
            <a:off x="571500" y="4800600"/>
            <a:ext cx="8001000" cy="1200329"/>
          </a:xfrm>
          <a:prstGeom prst="rect">
            <a:avLst/>
          </a:prstGeom>
          <a:noFill/>
        </p:spPr>
        <p:txBody>
          <a:bodyPr wrap="square" rtlCol="0">
            <a:spAutoFit/>
          </a:bodyPr>
          <a:lstStyle/>
          <a:p>
            <a:pPr indent="227013">
              <a:buFont typeface="Wingdings" pitchFamily="2" charset="2"/>
              <a:buChar char="Ø"/>
            </a:pPr>
            <a:r>
              <a:rPr lang="en-US" dirty="0" smtClean="0"/>
              <a:t>Interaction of East Greenland Current and North Atlantic Drift represented by swirling ribbons of ice (left) caught in eddies as a result of the SST contrast (right)</a:t>
            </a:r>
          </a:p>
          <a:p>
            <a:pPr>
              <a:buFont typeface="Wingdings" pitchFamily="2" charset="2"/>
              <a:buChar char="Ø"/>
            </a:pPr>
            <a:endParaRPr lang="en-US" dirty="0" smtClean="0"/>
          </a:p>
          <a:p>
            <a:pPr>
              <a:buFont typeface="Wingdings" pitchFamily="2" charset="2"/>
              <a:buChar char="Ø"/>
            </a:pPr>
            <a:r>
              <a:rPr lang="en-US" dirty="0"/>
              <a:t> </a:t>
            </a:r>
            <a:r>
              <a:rPr lang="en-US" dirty="0" smtClean="0"/>
              <a:t>Many details visible at ~375 m resolution</a:t>
            </a:r>
            <a:endParaRPr lang="en-US" dirty="0"/>
          </a:p>
        </p:txBody>
      </p:sp>
    </p:spTree>
    <p:extLst>
      <p:ext uri="{BB962C8B-B14F-4D97-AF65-F5344CB8AC3E}">
        <p14:creationId xmlns:p14="http://schemas.microsoft.com/office/powerpoint/2010/main" val="4140821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PNG"/>
          <p:cNvPicPr>
            <a:picLocks noChangeAspect="1"/>
          </p:cNvPicPr>
          <p:nvPr/>
        </p:nvPicPr>
        <p:blipFill>
          <a:blip r:embed="rId2" cstate="print"/>
          <a:stretch>
            <a:fillRect/>
          </a:stretch>
        </p:blipFill>
        <p:spPr>
          <a:xfrm>
            <a:off x="3886772" y="1638300"/>
            <a:ext cx="5028628" cy="3771471"/>
          </a:xfrm>
          <a:prstGeom prst="rect">
            <a:avLst/>
          </a:prstGeom>
        </p:spPr>
      </p:pic>
      <p:sp>
        <p:nvSpPr>
          <p:cNvPr id="2" name="Title 3"/>
          <p:cNvSpPr txBox="1">
            <a:spLocks/>
          </p:cNvSpPr>
          <p:nvPr/>
        </p:nvSpPr>
        <p:spPr>
          <a:xfrm>
            <a:off x="1946564" y="182296"/>
            <a:ext cx="5334000" cy="685800"/>
          </a:xfrm>
          <a:prstGeom prst="rect">
            <a:avLst/>
          </a:prstGeom>
          <a:solidFill>
            <a:schemeClr val="bg1"/>
          </a:solidFill>
        </p:spPr>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Fires in Australia</a:t>
            </a:r>
          </a:p>
        </p:txBody>
      </p:sp>
      <p:sp>
        <p:nvSpPr>
          <p:cNvPr id="3" name="TextBox 2"/>
          <p:cNvSpPr txBox="1"/>
          <p:nvPr/>
        </p:nvSpPr>
        <p:spPr>
          <a:xfrm>
            <a:off x="1946564" y="868096"/>
            <a:ext cx="5257800" cy="369332"/>
          </a:xfrm>
          <a:prstGeom prst="rect">
            <a:avLst/>
          </a:prstGeom>
          <a:solidFill>
            <a:schemeClr val="bg1"/>
          </a:solidFill>
        </p:spPr>
        <p:txBody>
          <a:bodyPr wrap="square" rtlCol="0">
            <a:spAutoFit/>
          </a:bodyPr>
          <a:lstStyle/>
          <a:p>
            <a:r>
              <a:rPr lang="en-US" dirty="0" smtClean="0">
                <a:solidFill>
                  <a:schemeClr val="accent1">
                    <a:lumMod val="75000"/>
                  </a:schemeClr>
                </a:solidFill>
              </a:rPr>
              <a:t>http://rammb.cira.colostate.edu/projects/npp/blog/</a:t>
            </a:r>
            <a:endParaRPr lang="en-US" dirty="0">
              <a:solidFill>
                <a:schemeClr val="accent1">
                  <a:lumMod val="75000"/>
                </a:schemeClr>
              </a:solidFill>
            </a:endParaRPr>
          </a:p>
        </p:txBody>
      </p:sp>
      <p:sp>
        <p:nvSpPr>
          <p:cNvPr id="7" name="TextBox 6"/>
          <p:cNvSpPr txBox="1"/>
          <p:nvPr/>
        </p:nvSpPr>
        <p:spPr>
          <a:xfrm>
            <a:off x="304800" y="1600200"/>
            <a:ext cx="3429000" cy="923330"/>
          </a:xfrm>
          <a:prstGeom prst="rect">
            <a:avLst/>
          </a:prstGeom>
          <a:noFill/>
        </p:spPr>
        <p:txBody>
          <a:bodyPr wrap="square" rtlCol="0">
            <a:spAutoFit/>
          </a:bodyPr>
          <a:lstStyle/>
          <a:p>
            <a:pPr indent="227013">
              <a:buFont typeface="Wingdings" pitchFamily="2" charset="2"/>
              <a:buChar char="Ø"/>
            </a:pPr>
            <a:r>
              <a:rPr lang="en-US" dirty="0" smtClean="0"/>
              <a:t>Numerous fires visible in 3.9 </a:t>
            </a:r>
            <a:r>
              <a:rPr lang="en-US" dirty="0" smtClean="0">
                <a:latin typeface="Symbol" pitchFamily="18" charset="2"/>
              </a:rPr>
              <a:t>m</a:t>
            </a:r>
            <a:r>
              <a:rPr lang="en-US" dirty="0" smtClean="0"/>
              <a:t>m image (M-13) of the Australian Outback</a:t>
            </a:r>
          </a:p>
        </p:txBody>
      </p:sp>
      <p:grpSp>
        <p:nvGrpSpPr>
          <p:cNvPr id="9" name="Group 8"/>
          <p:cNvGrpSpPr/>
          <p:nvPr/>
        </p:nvGrpSpPr>
        <p:grpSpPr>
          <a:xfrm>
            <a:off x="304800" y="1637872"/>
            <a:ext cx="8610600" cy="3771900"/>
            <a:chOff x="304800" y="1637872"/>
            <a:chExt cx="8610600" cy="3771900"/>
          </a:xfrm>
        </p:grpSpPr>
        <p:pic>
          <p:nvPicPr>
            <p:cNvPr id="5" name="Picture 4" descr="Slide3.PNG"/>
            <p:cNvPicPr>
              <a:picLocks noChangeAspect="1"/>
            </p:cNvPicPr>
            <p:nvPr/>
          </p:nvPicPr>
          <p:blipFill>
            <a:blip r:embed="rId3" cstate="print"/>
            <a:stretch>
              <a:fillRect/>
            </a:stretch>
          </p:blipFill>
          <p:spPr>
            <a:xfrm>
              <a:off x="3886200" y="1637872"/>
              <a:ext cx="5029200" cy="3771900"/>
            </a:xfrm>
            <a:prstGeom prst="rect">
              <a:avLst/>
            </a:prstGeom>
          </p:spPr>
        </p:pic>
        <p:sp>
          <p:nvSpPr>
            <p:cNvPr id="8" name="TextBox 7"/>
            <p:cNvSpPr txBox="1"/>
            <p:nvPr/>
          </p:nvSpPr>
          <p:spPr>
            <a:xfrm>
              <a:off x="304800" y="3115270"/>
              <a:ext cx="3352800" cy="923330"/>
            </a:xfrm>
            <a:prstGeom prst="rect">
              <a:avLst/>
            </a:prstGeom>
            <a:noFill/>
          </p:spPr>
          <p:txBody>
            <a:bodyPr wrap="square" rtlCol="0">
              <a:spAutoFit/>
            </a:bodyPr>
            <a:lstStyle/>
            <a:p>
              <a:pPr indent="227013">
                <a:buFont typeface="Wingdings" pitchFamily="2" charset="2"/>
                <a:buChar char="Ø"/>
              </a:pPr>
              <a:r>
                <a:rPr lang="en-US" dirty="0" smtClean="0"/>
                <a:t>“Natural Fire Color RGB” composite of </a:t>
              </a:r>
              <a:r>
                <a:rPr lang="en-US" dirty="0" smtClean="0">
                  <a:solidFill>
                    <a:schemeClr val="tx2"/>
                  </a:solidFill>
                </a:rPr>
                <a:t>0.67 </a:t>
              </a:r>
              <a:r>
                <a:rPr lang="en-US" dirty="0" smtClean="0">
                  <a:solidFill>
                    <a:schemeClr val="tx2"/>
                  </a:solidFill>
                  <a:latin typeface="Symbol" pitchFamily="18" charset="2"/>
                </a:rPr>
                <a:t>m</a:t>
              </a:r>
              <a:r>
                <a:rPr lang="en-US" dirty="0" smtClean="0">
                  <a:solidFill>
                    <a:schemeClr val="tx2"/>
                  </a:solidFill>
                </a:rPr>
                <a:t>m (M-5)</a:t>
              </a:r>
              <a:r>
                <a:rPr lang="en-US" dirty="0" smtClean="0"/>
                <a:t>,</a:t>
              </a:r>
              <a:r>
                <a:rPr lang="en-US" dirty="0" smtClean="0">
                  <a:solidFill>
                    <a:schemeClr val="tx2"/>
                  </a:solidFill>
                </a:rPr>
                <a:t> </a:t>
              </a:r>
              <a:r>
                <a:rPr lang="en-US" dirty="0" smtClean="0">
                  <a:solidFill>
                    <a:srgbClr val="00B050"/>
                  </a:solidFill>
                </a:rPr>
                <a:t>0.87 </a:t>
              </a:r>
              <a:r>
                <a:rPr lang="en-US" dirty="0" smtClean="0">
                  <a:solidFill>
                    <a:srgbClr val="00B050"/>
                  </a:solidFill>
                  <a:latin typeface="Symbol" pitchFamily="18" charset="2"/>
                </a:rPr>
                <a:t>m</a:t>
              </a:r>
              <a:r>
                <a:rPr lang="en-US" dirty="0" smtClean="0">
                  <a:solidFill>
                    <a:srgbClr val="00B050"/>
                  </a:solidFill>
                </a:rPr>
                <a:t>m (M-7) </a:t>
              </a:r>
              <a:r>
                <a:rPr lang="en-US" dirty="0" smtClean="0"/>
                <a:t>and</a:t>
              </a:r>
              <a:r>
                <a:rPr lang="en-US" dirty="0" smtClean="0">
                  <a:solidFill>
                    <a:srgbClr val="00B050"/>
                  </a:solidFill>
                </a:rPr>
                <a:t> </a:t>
              </a:r>
              <a:r>
                <a:rPr lang="en-US" dirty="0" smtClean="0">
                  <a:solidFill>
                    <a:srgbClr val="FF0000"/>
                  </a:solidFill>
                </a:rPr>
                <a:t>2.25 </a:t>
              </a:r>
              <a:r>
                <a:rPr lang="en-US" dirty="0" smtClean="0">
                  <a:solidFill>
                    <a:srgbClr val="FF0000"/>
                  </a:solidFill>
                  <a:latin typeface="Symbol" pitchFamily="18" charset="2"/>
                </a:rPr>
                <a:t>m</a:t>
              </a:r>
              <a:r>
                <a:rPr lang="en-US" dirty="0" smtClean="0">
                  <a:solidFill>
                    <a:srgbClr val="FF0000"/>
                  </a:solidFill>
                </a:rPr>
                <a:t>m (M-11)</a:t>
              </a:r>
            </a:p>
          </p:txBody>
        </p:sp>
      </p:grpSp>
      <p:grpSp>
        <p:nvGrpSpPr>
          <p:cNvPr id="12" name="Group 11"/>
          <p:cNvGrpSpPr/>
          <p:nvPr/>
        </p:nvGrpSpPr>
        <p:grpSpPr>
          <a:xfrm>
            <a:off x="304800" y="1637872"/>
            <a:ext cx="8610600" cy="3771900"/>
            <a:chOff x="304800" y="1637872"/>
            <a:chExt cx="8610600" cy="3771900"/>
          </a:xfrm>
        </p:grpSpPr>
        <p:pic>
          <p:nvPicPr>
            <p:cNvPr id="6" name="Picture 5" descr="Slide2.PNG"/>
            <p:cNvPicPr>
              <a:picLocks noChangeAspect="1"/>
            </p:cNvPicPr>
            <p:nvPr/>
          </p:nvPicPr>
          <p:blipFill>
            <a:blip r:embed="rId4" cstate="print"/>
            <a:stretch>
              <a:fillRect/>
            </a:stretch>
          </p:blipFill>
          <p:spPr>
            <a:xfrm>
              <a:off x="3886200" y="1637872"/>
              <a:ext cx="5029200" cy="3771900"/>
            </a:xfrm>
            <a:prstGeom prst="rect">
              <a:avLst/>
            </a:prstGeom>
          </p:spPr>
        </p:pic>
        <p:sp>
          <p:nvSpPr>
            <p:cNvPr id="10" name="TextBox 9"/>
            <p:cNvSpPr txBox="1"/>
            <p:nvPr/>
          </p:nvSpPr>
          <p:spPr>
            <a:xfrm>
              <a:off x="304800" y="4410670"/>
              <a:ext cx="3352800" cy="923330"/>
            </a:xfrm>
            <a:prstGeom prst="rect">
              <a:avLst/>
            </a:prstGeom>
            <a:noFill/>
          </p:spPr>
          <p:txBody>
            <a:bodyPr wrap="square" rtlCol="0">
              <a:spAutoFit/>
            </a:bodyPr>
            <a:lstStyle/>
            <a:p>
              <a:pPr indent="227013">
                <a:buFont typeface="Wingdings" pitchFamily="2" charset="2"/>
                <a:buChar char="Ø"/>
              </a:pPr>
              <a:r>
                <a:rPr lang="en-US" dirty="0" smtClean="0"/>
                <a:t>“Fire Power RGB” composite of </a:t>
              </a:r>
              <a:r>
                <a:rPr lang="en-US" dirty="0" smtClean="0">
                  <a:solidFill>
                    <a:schemeClr val="tx2"/>
                  </a:solidFill>
                </a:rPr>
                <a:t>1.61 </a:t>
              </a:r>
              <a:r>
                <a:rPr lang="en-US" dirty="0" smtClean="0">
                  <a:solidFill>
                    <a:schemeClr val="tx2"/>
                  </a:solidFill>
                  <a:latin typeface="Symbol" pitchFamily="18" charset="2"/>
                </a:rPr>
                <a:t>m</a:t>
              </a:r>
              <a:r>
                <a:rPr lang="en-US" dirty="0" smtClean="0">
                  <a:solidFill>
                    <a:schemeClr val="tx2"/>
                  </a:solidFill>
                </a:rPr>
                <a:t>m (M-10)</a:t>
              </a:r>
              <a:r>
                <a:rPr lang="en-US" dirty="0" smtClean="0"/>
                <a:t>, </a:t>
              </a:r>
              <a:r>
                <a:rPr lang="en-US" dirty="0" smtClean="0">
                  <a:solidFill>
                    <a:srgbClr val="00B050"/>
                  </a:solidFill>
                </a:rPr>
                <a:t>2.25 </a:t>
              </a:r>
              <a:r>
                <a:rPr lang="en-US" dirty="0" smtClean="0">
                  <a:solidFill>
                    <a:srgbClr val="00B050"/>
                  </a:solidFill>
                  <a:latin typeface="Symbol" pitchFamily="18" charset="2"/>
                </a:rPr>
                <a:t>m</a:t>
              </a:r>
              <a:r>
                <a:rPr lang="en-US" dirty="0" smtClean="0">
                  <a:solidFill>
                    <a:srgbClr val="00B050"/>
                  </a:solidFill>
                </a:rPr>
                <a:t>m (M-11) </a:t>
              </a:r>
              <a:r>
                <a:rPr lang="en-US" dirty="0" smtClean="0"/>
                <a:t>and </a:t>
              </a:r>
              <a:r>
                <a:rPr lang="en-US" dirty="0" smtClean="0">
                  <a:solidFill>
                    <a:srgbClr val="FF0000"/>
                  </a:solidFill>
                </a:rPr>
                <a:t>3.7 </a:t>
              </a:r>
              <a:r>
                <a:rPr lang="en-US" dirty="0" smtClean="0">
                  <a:solidFill>
                    <a:srgbClr val="FF0000"/>
                  </a:solidFill>
                  <a:latin typeface="Symbol" pitchFamily="18" charset="2"/>
                </a:rPr>
                <a:t>m</a:t>
              </a:r>
              <a:r>
                <a:rPr lang="en-US" dirty="0" smtClean="0">
                  <a:solidFill>
                    <a:srgbClr val="FF0000"/>
                  </a:solidFill>
                </a:rPr>
                <a:t>m (M-12)</a:t>
              </a:r>
            </a:p>
          </p:txBody>
        </p:sp>
      </p:grpSp>
      <p:sp>
        <p:nvSpPr>
          <p:cNvPr id="13" name="TextBox 12"/>
          <p:cNvSpPr txBox="1"/>
          <p:nvPr/>
        </p:nvSpPr>
        <p:spPr>
          <a:xfrm>
            <a:off x="304800" y="5562600"/>
            <a:ext cx="8001000" cy="923330"/>
          </a:xfrm>
          <a:prstGeom prst="rect">
            <a:avLst/>
          </a:prstGeom>
          <a:noFill/>
        </p:spPr>
        <p:txBody>
          <a:bodyPr wrap="square" rtlCol="0">
            <a:spAutoFit/>
          </a:bodyPr>
          <a:lstStyle/>
          <a:p>
            <a:pPr indent="227013">
              <a:buFont typeface="Wingdings" pitchFamily="2" charset="2"/>
              <a:buChar char="Ø"/>
            </a:pPr>
            <a:r>
              <a:rPr lang="en-US" dirty="0" smtClean="0"/>
              <a:t>Exploring new RGB composites to aid in fire detection</a:t>
            </a:r>
          </a:p>
          <a:p>
            <a:pPr indent="227013">
              <a:buFont typeface="Wingdings" pitchFamily="2" charset="2"/>
              <a:buChar char="Ø"/>
            </a:pPr>
            <a:endParaRPr lang="en-US" dirty="0"/>
          </a:p>
          <a:p>
            <a:pPr indent="227013">
              <a:buFont typeface="Wingdings" pitchFamily="2" charset="2"/>
              <a:buChar char="Ø"/>
            </a:pPr>
            <a:r>
              <a:rPr lang="en-US" dirty="0" smtClean="0"/>
              <a:t>VIIRS has detected fires at wavelengths as short as 1.61 </a:t>
            </a:r>
            <a:r>
              <a:rPr lang="en-US" dirty="0" smtClean="0">
                <a:latin typeface="Symbol" pitchFamily="18" charset="2"/>
              </a:rPr>
              <a:t>m</a:t>
            </a:r>
            <a:r>
              <a:rPr lang="en-US" dirty="0" smtClean="0"/>
              <a:t>m  </a:t>
            </a:r>
          </a:p>
        </p:txBody>
      </p:sp>
      <p:sp>
        <p:nvSpPr>
          <p:cNvPr id="14" name="TextBox 13"/>
          <p:cNvSpPr txBox="1"/>
          <p:nvPr/>
        </p:nvSpPr>
        <p:spPr>
          <a:xfrm>
            <a:off x="7924800" y="5334000"/>
            <a:ext cx="990600" cy="276999"/>
          </a:xfrm>
          <a:prstGeom prst="rect">
            <a:avLst/>
          </a:prstGeom>
          <a:noFill/>
        </p:spPr>
        <p:txBody>
          <a:bodyPr wrap="square" rtlCol="0">
            <a:spAutoFit/>
          </a:bodyPr>
          <a:lstStyle/>
          <a:p>
            <a:r>
              <a:rPr lang="en-US" sz="1200" dirty="0" smtClean="0"/>
              <a:t>(C. Seaman)</a:t>
            </a:r>
            <a:endParaRPr lang="en-US" sz="1200" dirty="0"/>
          </a:p>
        </p:txBody>
      </p:sp>
      <p:sp>
        <p:nvSpPr>
          <p:cNvPr id="15" name="TextBox 14"/>
          <p:cNvSpPr txBox="1"/>
          <p:nvPr/>
        </p:nvSpPr>
        <p:spPr>
          <a:xfrm>
            <a:off x="4114800" y="1521023"/>
            <a:ext cx="4572000" cy="307777"/>
          </a:xfrm>
          <a:prstGeom prst="rect">
            <a:avLst/>
          </a:prstGeom>
          <a:noFill/>
        </p:spPr>
        <p:txBody>
          <a:bodyPr wrap="square" rtlCol="0">
            <a:spAutoFit/>
          </a:bodyPr>
          <a:lstStyle/>
          <a:p>
            <a:pPr algn="ctr"/>
            <a:r>
              <a:rPr lang="en-US" sz="1400" dirty="0" smtClean="0"/>
              <a:t>04:34 UTC 19 September 2012</a:t>
            </a:r>
            <a:endParaRPr lang="en-US" sz="1400" dirty="0"/>
          </a:p>
        </p:txBody>
      </p:sp>
    </p:spTree>
    <p:extLst>
      <p:ext uri="{BB962C8B-B14F-4D97-AF65-F5344CB8AC3E}">
        <p14:creationId xmlns:p14="http://schemas.microsoft.com/office/powerpoint/2010/main" val="183028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6019800" cy="1143000"/>
          </a:xfrm>
          <a:solidFill>
            <a:schemeClr val="tx2">
              <a:lumMod val="40000"/>
              <a:lumOff val="60000"/>
            </a:schemeClr>
          </a:solidFill>
        </p:spPr>
        <p:txBody>
          <a:bodyPr>
            <a:normAutofit fontScale="90000"/>
          </a:bodyPr>
          <a:lstStyle/>
          <a:p>
            <a:r>
              <a:rPr lang="en-US" b="1" dirty="0" smtClean="0"/>
              <a:t>VIIRS EDR Imagery (and Visualization) Team</a:t>
            </a:r>
            <a:endParaRPr lang="en-US" b="1" dirty="0"/>
          </a:p>
        </p:txBody>
      </p:sp>
      <p:sp>
        <p:nvSpPr>
          <p:cNvPr id="3" name="Content Placeholder 2"/>
          <p:cNvSpPr>
            <a:spLocks noGrp="1"/>
          </p:cNvSpPr>
          <p:nvPr>
            <p:ph idx="1"/>
          </p:nvPr>
        </p:nvSpPr>
        <p:spPr>
          <a:xfrm>
            <a:off x="457200" y="1752600"/>
            <a:ext cx="8229600" cy="4343400"/>
          </a:xfrm>
        </p:spPr>
        <p:txBody>
          <a:bodyPr>
            <a:normAutofit fontScale="70000" lnSpcReduction="20000"/>
          </a:bodyPr>
          <a:lstStyle/>
          <a:p>
            <a:r>
              <a:rPr lang="en-US" dirty="0" smtClean="0"/>
              <a:t>NESDIS/StAR (D. Hillger, D. Molenar, D. Lindsey, T. Schmit – GOES liaison)</a:t>
            </a:r>
          </a:p>
          <a:p>
            <a:r>
              <a:rPr lang="en-US" dirty="0" smtClean="0"/>
              <a:t>CIRA/CSU (S. Miller, S. Kidder, S. Finley, H. Gosden, R. Brummer, C. Seaman)</a:t>
            </a:r>
          </a:p>
          <a:p>
            <a:r>
              <a:rPr lang="en-US" dirty="0" smtClean="0"/>
              <a:t>CIMSS/SSEC (T. Jasmin, T. Rink, W. Straka)</a:t>
            </a:r>
          </a:p>
          <a:p>
            <a:r>
              <a:rPr lang="en-US" dirty="0" smtClean="0"/>
              <a:t>Aerospace (T. Kopp, J. Feeley)</a:t>
            </a:r>
          </a:p>
          <a:p>
            <a:r>
              <a:rPr lang="en-US" dirty="0" smtClean="0"/>
              <a:t>NOAA/NGDC (C. Elvidge)</a:t>
            </a:r>
          </a:p>
          <a:p>
            <a:r>
              <a:rPr lang="en-US" dirty="0"/>
              <a:t>NRL (J. Hawkins, K. Richardson, J. Solbrig, T. Lee)</a:t>
            </a:r>
          </a:p>
          <a:p>
            <a:r>
              <a:rPr lang="en-US" dirty="0" smtClean="0"/>
              <a:t>AFWA (J. Cetola)</a:t>
            </a:r>
          </a:p>
          <a:p>
            <a:r>
              <a:rPr lang="en-US" dirty="0" smtClean="0"/>
              <a:t>Northrop Grumman (K. Hutchison, R. Mahoney)</a:t>
            </a:r>
          </a:p>
          <a:p>
            <a:r>
              <a:rPr lang="en-US" dirty="0" smtClean="0"/>
              <a:t>NASA (W. Thomas, P. Meade)</a:t>
            </a:r>
          </a:p>
          <a:p>
            <a:r>
              <a:rPr lang="en-US" dirty="0" smtClean="0"/>
              <a:t>NOAA/OSPO (A. Irving)</a:t>
            </a:r>
          </a:p>
          <a:p>
            <a:r>
              <a:rPr lang="en-US" dirty="0" smtClean="0"/>
              <a:t>NASA/SPoRT (G. Jedlovec, M. Smith)</a:t>
            </a:r>
            <a:endParaRPr lang="en-US"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129248"/>
            <a:ext cx="9144000" cy="685800"/>
          </a:xfrm>
          <a:prstGeom prst="rect">
            <a:avLst/>
          </a:prstGeom>
          <a:solidFill>
            <a:schemeClr val="bg1"/>
          </a:solidFill>
        </p:spPr>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Flooding from Hurricane Isaac </a:t>
            </a:r>
          </a:p>
        </p:txBody>
      </p:sp>
      <p:sp>
        <p:nvSpPr>
          <p:cNvPr id="3" name="TextBox 2"/>
          <p:cNvSpPr txBox="1"/>
          <p:nvPr/>
        </p:nvSpPr>
        <p:spPr>
          <a:xfrm>
            <a:off x="1943100" y="794266"/>
            <a:ext cx="5257800" cy="369332"/>
          </a:xfrm>
          <a:prstGeom prst="rect">
            <a:avLst/>
          </a:prstGeom>
          <a:solidFill>
            <a:schemeClr val="bg1"/>
          </a:solidFill>
        </p:spPr>
        <p:txBody>
          <a:bodyPr wrap="square" rtlCol="0">
            <a:spAutoFit/>
          </a:bodyPr>
          <a:lstStyle/>
          <a:p>
            <a:r>
              <a:rPr lang="en-US" dirty="0" smtClean="0">
                <a:solidFill>
                  <a:schemeClr val="accent1">
                    <a:lumMod val="75000"/>
                  </a:schemeClr>
                </a:solidFill>
              </a:rPr>
              <a:t>http://rammb.cira.colostate.edu/projects/npp/blog/</a:t>
            </a:r>
            <a:endParaRPr lang="en-US" dirty="0">
              <a:solidFill>
                <a:schemeClr val="accent1">
                  <a:lumMod val="75000"/>
                </a:schemeClr>
              </a:solidFill>
            </a:endParaRPr>
          </a:p>
        </p:txBody>
      </p:sp>
      <p:sp>
        <p:nvSpPr>
          <p:cNvPr id="4" name="TextBox 3"/>
          <p:cNvSpPr txBox="1"/>
          <p:nvPr/>
        </p:nvSpPr>
        <p:spPr>
          <a:xfrm>
            <a:off x="152400" y="1668482"/>
            <a:ext cx="3352800" cy="3693319"/>
          </a:xfrm>
          <a:prstGeom prst="rect">
            <a:avLst/>
          </a:prstGeom>
          <a:noFill/>
        </p:spPr>
        <p:txBody>
          <a:bodyPr wrap="square" rtlCol="0">
            <a:spAutoFit/>
          </a:bodyPr>
          <a:lstStyle/>
          <a:p>
            <a:pPr indent="227013">
              <a:buFont typeface="Wingdings" pitchFamily="2" charset="2"/>
              <a:buChar char="Ø"/>
            </a:pPr>
            <a:r>
              <a:rPr lang="en-US" dirty="0" smtClean="0"/>
              <a:t>“Natural Color” RGB composite (</a:t>
            </a:r>
            <a:r>
              <a:rPr lang="en-US" dirty="0" smtClean="0">
                <a:solidFill>
                  <a:schemeClr val="tx2"/>
                </a:solidFill>
              </a:rPr>
              <a:t>0.64 </a:t>
            </a:r>
            <a:r>
              <a:rPr lang="en-US" dirty="0" smtClean="0">
                <a:solidFill>
                  <a:schemeClr val="tx2"/>
                </a:solidFill>
                <a:latin typeface="Symbol" pitchFamily="18" charset="2"/>
              </a:rPr>
              <a:t>m</a:t>
            </a:r>
            <a:r>
              <a:rPr lang="en-US" dirty="0" smtClean="0">
                <a:solidFill>
                  <a:schemeClr val="tx2"/>
                </a:solidFill>
              </a:rPr>
              <a:t>m [I-01]</a:t>
            </a:r>
            <a:r>
              <a:rPr lang="en-US" dirty="0" smtClean="0"/>
              <a:t>, </a:t>
            </a:r>
            <a:r>
              <a:rPr lang="en-US" dirty="0" smtClean="0">
                <a:solidFill>
                  <a:srgbClr val="00B050"/>
                </a:solidFill>
              </a:rPr>
              <a:t>0.87 </a:t>
            </a:r>
            <a:r>
              <a:rPr lang="en-US" dirty="0" smtClean="0">
                <a:solidFill>
                  <a:srgbClr val="00B050"/>
                </a:solidFill>
                <a:latin typeface="Symbol" pitchFamily="18" charset="2"/>
              </a:rPr>
              <a:t>m</a:t>
            </a:r>
            <a:r>
              <a:rPr lang="en-US" dirty="0" smtClean="0">
                <a:solidFill>
                  <a:srgbClr val="00B050"/>
                </a:solidFill>
              </a:rPr>
              <a:t>m [I-02]</a:t>
            </a:r>
            <a:r>
              <a:rPr lang="en-US" dirty="0" smtClean="0"/>
              <a:t>, </a:t>
            </a:r>
            <a:r>
              <a:rPr lang="en-US" dirty="0" smtClean="0">
                <a:solidFill>
                  <a:srgbClr val="FF0000"/>
                </a:solidFill>
              </a:rPr>
              <a:t>1.61 </a:t>
            </a:r>
            <a:r>
              <a:rPr lang="en-US" dirty="0" smtClean="0">
                <a:solidFill>
                  <a:srgbClr val="FF0000"/>
                </a:solidFill>
                <a:latin typeface="Symbol" pitchFamily="18" charset="2"/>
              </a:rPr>
              <a:t>m</a:t>
            </a:r>
            <a:r>
              <a:rPr lang="en-US" dirty="0" smtClean="0">
                <a:solidFill>
                  <a:srgbClr val="FF0000"/>
                </a:solidFill>
              </a:rPr>
              <a:t>m [I-03]</a:t>
            </a:r>
            <a:r>
              <a:rPr lang="en-US" dirty="0" smtClean="0"/>
              <a:t>) shows the extent of the flooding caused by Hurricane Isaac</a:t>
            </a:r>
          </a:p>
          <a:p>
            <a:pPr>
              <a:buFont typeface="Wingdings" pitchFamily="2" charset="2"/>
              <a:buChar char="Ø"/>
            </a:pPr>
            <a:endParaRPr lang="en-US" dirty="0"/>
          </a:p>
          <a:p>
            <a:pPr indent="227013">
              <a:buFont typeface="Wingdings" pitchFamily="2" charset="2"/>
              <a:buChar char="Ø"/>
            </a:pPr>
            <a:r>
              <a:rPr lang="en-US" dirty="0" smtClean="0"/>
              <a:t>The isthmus between Lake Pontchartrain and Lake Maurepas disappears under water  </a:t>
            </a:r>
          </a:p>
          <a:p>
            <a:pPr>
              <a:buFont typeface="Wingdings" pitchFamily="2" charset="2"/>
              <a:buChar char="Ø"/>
            </a:pPr>
            <a:endParaRPr lang="en-US" dirty="0"/>
          </a:p>
          <a:p>
            <a:pPr indent="227013">
              <a:buFont typeface="Wingdings" pitchFamily="2" charset="2"/>
              <a:buChar char="Ø"/>
            </a:pPr>
            <a:r>
              <a:rPr lang="en-US" dirty="0" smtClean="0"/>
              <a:t>Flooding also visible along the Mississippi River below New Orleans, and along the Gulf Coast</a:t>
            </a:r>
            <a:endParaRPr lang="en-US" dirty="0"/>
          </a:p>
        </p:txBody>
      </p:sp>
      <p:pic>
        <p:nvPicPr>
          <p:cNvPr id="5" name="Picture 4" descr="issac_before.gif"/>
          <p:cNvPicPr>
            <a:picLocks noChangeAspect="1"/>
          </p:cNvPicPr>
          <p:nvPr/>
        </p:nvPicPr>
        <p:blipFill>
          <a:blip r:embed="rId2" cstate="print"/>
          <a:stretch>
            <a:fillRect/>
          </a:stretch>
        </p:blipFill>
        <p:spPr>
          <a:xfrm>
            <a:off x="3733799" y="1752600"/>
            <a:ext cx="5153212" cy="3922776"/>
          </a:xfrm>
          <a:prstGeom prst="rect">
            <a:avLst/>
          </a:prstGeom>
        </p:spPr>
      </p:pic>
      <p:sp>
        <p:nvSpPr>
          <p:cNvPr id="6" name="TextBox 5"/>
          <p:cNvSpPr txBox="1"/>
          <p:nvPr/>
        </p:nvSpPr>
        <p:spPr>
          <a:xfrm>
            <a:off x="6400800" y="5742801"/>
            <a:ext cx="2438400" cy="276999"/>
          </a:xfrm>
          <a:prstGeom prst="rect">
            <a:avLst/>
          </a:prstGeom>
          <a:solidFill>
            <a:schemeClr val="bg1"/>
          </a:solidFill>
        </p:spPr>
        <p:txBody>
          <a:bodyPr wrap="square" rtlCol="0">
            <a:spAutoFit/>
          </a:bodyPr>
          <a:lstStyle/>
          <a:p>
            <a:r>
              <a:rPr lang="en-US" sz="1200" dirty="0" smtClean="0"/>
              <a:t>26 August 2012               (C. Seaman)</a:t>
            </a:r>
            <a:endParaRPr lang="en-US" sz="1200" dirty="0"/>
          </a:p>
        </p:txBody>
      </p:sp>
      <p:grpSp>
        <p:nvGrpSpPr>
          <p:cNvPr id="10" name="Group 9"/>
          <p:cNvGrpSpPr/>
          <p:nvPr/>
        </p:nvGrpSpPr>
        <p:grpSpPr>
          <a:xfrm>
            <a:off x="3733800" y="1752600"/>
            <a:ext cx="5157216" cy="4267200"/>
            <a:chOff x="3733800" y="1752600"/>
            <a:chExt cx="5157216" cy="4267200"/>
          </a:xfrm>
        </p:grpSpPr>
        <p:sp>
          <p:nvSpPr>
            <p:cNvPr id="8" name="TextBox 7"/>
            <p:cNvSpPr txBox="1"/>
            <p:nvPr/>
          </p:nvSpPr>
          <p:spPr>
            <a:xfrm>
              <a:off x="6400800" y="5742801"/>
              <a:ext cx="2438400" cy="276999"/>
            </a:xfrm>
            <a:prstGeom prst="rect">
              <a:avLst/>
            </a:prstGeom>
            <a:solidFill>
              <a:schemeClr val="bg1"/>
            </a:solidFill>
          </p:spPr>
          <p:txBody>
            <a:bodyPr wrap="square" rtlCol="0">
              <a:spAutoFit/>
            </a:bodyPr>
            <a:lstStyle/>
            <a:p>
              <a:r>
                <a:rPr lang="en-US" sz="1200" dirty="0"/>
                <a:t>1</a:t>
              </a:r>
              <a:r>
                <a:rPr lang="en-US" sz="1200" dirty="0" smtClean="0"/>
                <a:t> September 2012          (C. Seaman)</a:t>
              </a:r>
              <a:endParaRPr lang="en-US" sz="1200" dirty="0"/>
            </a:p>
          </p:txBody>
        </p:sp>
        <p:pic>
          <p:nvPicPr>
            <p:cNvPr id="9" name="Picture 8" descr="issac_after.gif"/>
            <p:cNvPicPr>
              <a:picLocks noChangeAspect="1"/>
            </p:cNvPicPr>
            <p:nvPr/>
          </p:nvPicPr>
          <p:blipFill>
            <a:blip r:embed="rId3" cstate="print"/>
            <a:stretch>
              <a:fillRect/>
            </a:stretch>
          </p:blipFill>
          <p:spPr>
            <a:xfrm>
              <a:off x="3733800" y="1752600"/>
              <a:ext cx="5157216" cy="3925824"/>
            </a:xfrm>
            <a:prstGeom prst="rect">
              <a:avLst/>
            </a:prstGeom>
          </p:spPr>
        </p:pic>
      </p:grpSp>
    </p:spTree>
    <p:extLst>
      <p:ext uri="{BB962C8B-B14F-4D97-AF65-F5344CB8AC3E}">
        <p14:creationId xmlns:p14="http://schemas.microsoft.com/office/powerpoint/2010/main" val="158501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3464" y="108466"/>
            <a:ext cx="9144000" cy="685800"/>
          </a:xfrm>
          <a:prstGeom prst="rect">
            <a:avLst/>
          </a:prstGeom>
          <a:solidFill>
            <a:schemeClr val="bg1"/>
          </a:solidFill>
        </p:spPr>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High-resolution Images of Remote Islands</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t>
            </a:r>
          </a:p>
        </p:txBody>
      </p:sp>
      <p:sp>
        <p:nvSpPr>
          <p:cNvPr id="3" name="TextBox 2"/>
          <p:cNvSpPr txBox="1"/>
          <p:nvPr/>
        </p:nvSpPr>
        <p:spPr>
          <a:xfrm>
            <a:off x="1943100" y="609600"/>
            <a:ext cx="5257800" cy="369332"/>
          </a:xfrm>
          <a:prstGeom prst="rect">
            <a:avLst/>
          </a:prstGeom>
          <a:solidFill>
            <a:schemeClr val="bg1"/>
          </a:solidFill>
        </p:spPr>
        <p:txBody>
          <a:bodyPr wrap="square" rtlCol="0">
            <a:spAutoFit/>
          </a:bodyPr>
          <a:lstStyle/>
          <a:p>
            <a:r>
              <a:rPr lang="en-US" dirty="0" smtClean="0">
                <a:solidFill>
                  <a:schemeClr val="accent1">
                    <a:lumMod val="75000"/>
                  </a:schemeClr>
                </a:solidFill>
              </a:rPr>
              <a:t>http://rammb.cira.colostate.edu/projects/npp/blog/</a:t>
            </a:r>
            <a:endParaRPr lang="en-US" dirty="0">
              <a:solidFill>
                <a:schemeClr val="accent1">
                  <a:lumMod val="75000"/>
                </a:schemeClr>
              </a:solidFill>
            </a:endParaRPr>
          </a:p>
        </p:txBody>
      </p:sp>
      <p:grpSp>
        <p:nvGrpSpPr>
          <p:cNvPr id="7" name="Group 6"/>
          <p:cNvGrpSpPr/>
          <p:nvPr/>
        </p:nvGrpSpPr>
        <p:grpSpPr>
          <a:xfrm>
            <a:off x="1371600" y="1066799"/>
            <a:ext cx="6400800" cy="5599699"/>
            <a:chOff x="228600" y="1066799"/>
            <a:chExt cx="6400800" cy="5599699"/>
          </a:xfrm>
        </p:grpSpPr>
        <p:pic>
          <p:nvPicPr>
            <p:cNvPr id="4" name="Picture 3" descr="hawaii_snow_20120219_23165_SVIRGB.png"/>
            <p:cNvPicPr>
              <a:picLocks noChangeAspect="1"/>
            </p:cNvPicPr>
            <p:nvPr/>
          </p:nvPicPr>
          <p:blipFill>
            <a:blip r:embed="rId2" cstate="print"/>
            <a:stretch>
              <a:fillRect/>
            </a:stretch>
          </p:blipFill>
          <p:spPr>
            <a:xfrm>
              <a:off x="228600" y="1066799"/>
              <a:ext cx="6400800" cy="5599699"/>
            </a:xfrm>
            <a:prstGeom prst="rect">
              <a:avLst/>
            </a:prstGeom>
          </p:spPr>
        </p:pic>
        <p:sp>
          <p:nvSpPr>
            <p:cNvPr id="6" name="TextBox 5"/>
            <p:cNvSpPr txBox="1"/>
            <p:nvPr/>
          </p:nvSpPr>
          <p:spPr>
            <a:xfrm>
              <a:off x="4343400" y="1219200"/>
              <a:ext cx="1981200" cy="830997"/>
            </a:xfrm>
            <a:prstGeom prst="rect">
              <a:avLst/>
            </a:prstGeom>
            <a:solidFill>
              <a:schemeClr val="bg1"/>
            </a:solidFill>
          </p:spPr>
          <p:txBody>
            <a:bodyPr wrap="square" rtlCol="0">
              <a:spAutoFit/>
            </a:bodyPr>
            <a:lstStyle/>
            <a:p>
              <a:pPr algn="ctr"/>
              <a:r>
                <a:rPr lang="en-US" dirty="0" smtClean="0"/>
                <a:t>Natural color RGB of Snow on Hawaii</a:t>
              </a:r>
            </a:p>
            <a:p>
              <a:pPr algn="ctr"/>
              <a:r>
                <a:rPr lang="en-US" sz="1200" dirty="0" smtClean="0"/>
                <a:t>12 February 2012</a:t>
              </a:r>
              <a:endParaRPr lang="en-US" sz="1200" dirty="0"/>
            </a:p>
          </p:txBody>
        </p:sp>
      </p:grpSp>
      <p:grpSp>
        <p:nvGrpSpPr>
          <p:cNvPr id="10" name="Group 9"/>
          <p:cNvGrpSpPr/>
          <p:nvPr/>
        </p:nvGrpSpPr>
        <p:grpSpPr>
          <a:xfrm>
            <a:off x="592320" y="1027351"/>
            <a:ext cx="7959361" cy="5678249"/>
            <a:chOff x="727439" y="1012439"/>
            <a:chExt cx="7959361" cy="5678249"/>
          </a:xfrm>
        </p:grpSpPr>
        <p:pic>
          <p:nvPicPr>
            <p:cNvPr id="8" name="Picture 7" descr="heard_20121027_0916_SVIRGB.png"/>
            <p:cNvPicPr>
              <a:picLocks noChangeAspect="1"/>
            </p:cNvPicPr>
            <p:nvPr/>
          </p:nvPicPr>
          <p:blipFill>
            <a:blip r:embed="rId3" cstate="print"/>
            <a:stretch>
              <a:fillRect/>
            </a:stretch>
          </p:blipFill>
          <p:spPr>
            <a:xfrm>
              <a:off x="727439" y="1012439"/>
              <a:ext cx="7959361" cy="5678249"/>
            </a:xfrm>
            <a:prstGeom prst="rect">
              <a:avLst/>
            </a:prstGeom>
          </p:spPr>
        </p:pic>
        <p:sp>
          <p:nvSpPr>
            <p:cNvPr id="9" name="TextBox 8"/>
            <p:cNvSpPr txBox="1"/>
            <p:nvPr/>
          </p:nvSpPr>
          <p:spPr>
            <a:xfrm>
              <a:off x="800100" y="1066800"/>
              <a:ext cx="4038600" cy="830997"/>
            </a:xfrm>
            <a:prstGeom prst="rect">
              <a:avLst/>
            </a:prstGeom>
            <a:solidFill>
              <a:schemeClr val="bg1"/>
            </a:solidFill>
          </p:spPr>
          <p:txBody>
            <a:bodyPr wrap="square" rtlCol="0">
              <a:spAutoFit/>
            </a:bodyPr>
            <a:lstStyle/>
            <a:p>
              <a:pPr algn="ctr"/>
              <a:r>
                <a:rPr lang="en-US" dirty="0" smtClean="0"/>
                <a:t>Lenticular clouds and other waves caused by Heard and McDonald Islands</a:t>
              </a:r>
            </a:p>
            <a:p>
              <a:pPr algn="ctr"/>
              <a:r>
                <a:rPr lang="en-US" sz="1200" dirty="0" smtClean="0"/>
                <a:t>27 October 2012</a:t>
              </a:r>
              <a:endParaRPr lang="en-US" sz="1200" dirty="0"/>
            </a:p>
          </p:txBody>
        </p:sp>
      </p:grpSp>
      <p:sp>
        <p:nvSpPr>
          <p:cNvPr id="12" name="TextBox 11"/>
          <p:cNvSpPr txBox="1"/>
          <p:nvPr/>
        </p:nvSpPr>
        <p:spPr>
          <a:xfrm>
            <a:off x="6934200" y="6629400"/>
            <a:ext cx="990600" cy="276999"/>
          </a:xfrm>
          <a:prstGeom prst="rect">
            <a:avLst/>
          </a:prstGeom>
          <a:noFill/>
        </p:spPr>
        <p:txBody>
          <a:bodyPr wrap="square" rtlCol="0">
            <a:spAutoFit/>
          </a:bodyPr>
          <a:lstStyle/>
          <a:p>
            <a:r>
              <a:rPr lang="en-US" sz="1200" dirty="0" smtClean="0"/>
              <a:t>(C. Seaman)</a:t>
            </a:r>
            <a:endParaRPr lang="en-US" sz="1200" dirty="0"/>
          </a:p>
        </p:txBody>
      </p:sp>
    </p:spTree>
    <p:extLst>
      <p:ext uri="{BB962C8B-B14F-4D97-AF65-F5344CB8AC3E}">
        <p14:creationId xmlns:p14="http://schemas.microsoft.com/office/powerpoint/2010/main" val="129047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772400" cy="579438"/>
          </a:xfrm>
          <a:solidFill>
            <a:schemeClr val="tx2">
              <a:lumMod val="40000"/>
              <a:lumOff val="60000"/>
            </a:schemeClr>
          </a:solidFill>
        </p:spPr>
        <p:txBody>
          <a:bodyPr>
            <a:noAutofit/>
          </a:bodyPr>
          <a:lstStyle/>
          <a:p>
            <a:r>
              <a:rPr lang="en-US" sz="3600" b="1" dirty="0" smtClean="0"/>
              <a:t>VIIRS imagery issues/problems so far:</a:t>
            </a:r>
            <a:endParaRPr lang="en-US" sz="3600" b="1" dirty="0"/>
          </a:p>
        </p:txBody>
      </p:sp>
      <p:sp>
        <p:nvSpPr>
          <p:cNvPr id="6" name="Content Placeholder 5"/>
          <p:cNvSpPr>
            <a:spLocks noGrp="1"/>
          </p:cNvSpPr>
          <p:nvPr>
            <p:ph idx="1"/>
          </p:nvPr>
        </p:nvSpPr>
        <p:spPr>
          <a:xfrm>
            <a:off x="457200" y="1600200"/>
            <a:ext cx="8382000" cy="4800600"/>
          </a:xfrm>
        </p:spPr>
        <p:txBody>
          <a:bodyPr>
            <a:normAutofit/>
          </a:bodyPr>
          <a:lstStyle/>
          <a:p>
            <a:r>
              <a:rPr lang="en-US" sz="2800" b="1" dirty="0" smtClean="0"/>
              <a:t>Server </a:t>
            </a:r>
            <a:r>
              <a:rPr lang="en-US" sz="2800" b="1" dirty="0"/>
              <a:t>(GRAVITE) issues</a:t>
            </a:r>
          </a:p>
          <a:p>
            <a:pPr lvl="1"/>
            <a:r>
              <a:rPr lang="en-US" sz="2400" dirty="0"/>
              <a:t>Missing (or delayed) granules</a:t>
            </a:r>
          </a:p>
          <a:p>
            <a:pPr lvl="1"/>
            <a:r>
              <a:rPr lang="en-US" sz="2400" dirty="0"/>
              <a:t>Duplicate granules</a:t>
            </a:r>
          </a:p>
          <a:p>
            <a:r>
              <a:rPr lang="en-US" sz="2800" b="1" dirty="0" smtClean="0"/>
              <a:t>Missing geo-location </a:t>
            </a:r>
            <a:r>
              <a:rPr lang="en-US" sz="2800" dirty="0" smtClean="0"/>
              <a:t>values in granules</a:t>
            </a:r>
          </a:p>
          <a:p>
            <a:r>
              <a:rPr lang="en-US" sz="2800" b="1" dirty="0" smtClean="0"/>
              <a:t>Missing data “triangles” </a:t>
            </a:r>
            <a:r>
              <a:rPr lang="en-US" sz="2800" dirty="0" smtClean="0"/>
              <a:t>in granules</a:t>
            </a:r>
          </a:p>
          <a:p>
            <a:r>
              <a:rPr lang="en-US" sz="2800" b="1" dirty="0" smtClean="0"/>
              <a:t>Padding stripes (fill values) </a:t>
            </a:r>
            <a:r>
              <a:rPr lang="en-US" sz="2800" dirty="0" smtClean="0"/>
              <a:t>from the use of GTM and a constant array size</a:t>
            </a:r>
          </a:p>
          <a:p>
            <a:endParaRPr lang="en-US" sz="2800" dirty="0" smtClean="0"/>
          </a:p>
        </p:txBody>
      </p:sp>
      <p:sp>
        <p:nvSpPr>
          <p:cNvPr id="4" name="Slide Number Placeholder 3"/>
          <p:cNvSpPr>
            <a:spLocks noGrp="1"/>
          </p:cNvSpPr>
          <p:nvPr>
            <p:ph type="sldNum" sz="quarter" idx="12"/>
          </p:nvPr>
        </p:nvSpPr>
        <p:spPr/>
        <p:txBody>
          <a:bodyPr/>
          <a:lstStyle/>
          <a:p>
            <a:fld id="{633D0807-5088-4C17-A0EB-56FC14A60DD7}" type="slidenum">
              <a:rPr lang="en-US" smtClean="0"/>
              <a:pPr/>
              <a:t>22</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81000"/>
          </a:xfrm>
        </p:spPr>
        <p:txBody>
          <a:bodyPr>
            <a:noAutofit/>
          </a:bodyPr>
          <a:lstStyle/>
          <a:p>
            <a:r>
              <a:rPr lang="en-US" sz="3200" b="1" dirty="0" smtClean="0"/>
              <a:t>EDR Provisional Criteria – Imagery</a:t>
            </a:r>
            <a:endParaRPr lang="en-US" sz="3200" b="1"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23</a:t>
            </a:fld>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29145930"/>
              </p:ext>
            </p:extLst>
          </p:nvPr>
        </p:nvGraphicFramePr>
        <p:xfrm>
          <a:off x="152400" y="685800"/>
          <a:ext cx="8915400" cy="5960325"/>
        </p:xfrm>
        <a:graphic>
          <a:graphicData uri="http://schemas.openxmlformats.org/drawingml/2006/table">
            <a:tbl>
              <a:tblPr firstRow="1" firstCol="1" bandRow="1"/>
              <a:tblGrid>
                <a:gridCol w="2151511"/>
                <a:gridCol w="4412447"/>
                <a:gridCol w="2351442"/>
              </a:tblGrid>
              <a:tr h="153650">
                <a:tc>
                  <a:txBody>
                    <a:bodyPr/>
                    <a:lstStyle/>
                    <a:p>
                      <a:pPr marL="0" marR="0" algn="ctr">
                        <a:lnSpc>
                          <a:spcPct val="115000"/>
                        </a:lnSpc>
                        <a:spcBef>
                          <a:spcPts val="0"/>
                        </a:spcBef>
                        <a:spcAft>
                          <a:spcPts val="0"/>
                        </a:spcAft>
                      </a:pPr>
                      <a:r>
                        <a:rPr lang="en-US" sz="1600" b="1" dirty="0">
                          <a:effectLst/>
                          <a:latin typeface="Times New Roman"/>
                          <a:ea typeface="Calibri"/>
                          <a:cs typeface="Times New Roman"/>
                        </a:rPr>
                        <a:t>Provisional Definition</a:t>
                      </a:r>
                      <a:endParaRPr lang="en-US" sz="1600" b="1"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smtClean="0">
                          <a:effectLst/>
                          <a:latin typeface="Times New Roman"/>
                          <a:ea typeface="Calibri"/>
                          <a:cs typeface="Times New Roman"/>
                        </a:rPr>
                        <a:t>Artifacts (Deliverables)</a:t>
                      </a:r>
                      <a:endParaRPr lang="en-US" sz="1600" b="1"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smtClean="0">
                          <a:effectLst/>
                          <a:latin typeface="Times New Roman"/>
                          <a:ea typeface="Calibri"/>
                          <a:cs typeface="Times New Roman"/>
                        </a:rPr>
                        <a:t>Imagery EDR</a:t>
                      </a:r>
                      <a:endParaRPr lang="en-US" sz="1600"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627888">
                <a:tc>
                  <a:txBody>
                    <a:bodyPr/>
                    <a:lstStyle/>
                    <a:p>
                      <a:pPr marL="0" marR="0">
                        <a:lnSpc>
                          <a:spcPct val="115000"/>
                        </a:lnSpc>
                        <a:spcBef>
                          <a:spcPts val="0"/>
                        </a:spcBef>
                        <a:spcAft>
                          <a:spcPts val="0"/>
                        </a:spcAft>
                      </a:pPr>
                      <a:r>
                        <a:rPr lang="en-US" sz="1200" b="1" dirty="0">
                          <a:solidFill>
                            <a:srgbClr val="222222"/>
                          </a:solidFill>
                          <a:effectLst/>
                          <a:latin typeface="Times New Roman"/>
                          <a:ea typeface="Calibri"/>
                          <a:cs typeface="Times New Roman"/>
                        </a:rPr>
                        <a:t>Product quality </a:t>
                      </a:r>
                      <a:r>
                        <a:rPr lang="en-US" sz="1200" dirty="0">
                          <a:solidFill>
                            <a:srgbClr val="222222"/>
                          </a:solidFill>
                          <a:effectLst/>
                          <a:latin typeface="Times New Roman"/>
                          <a:ea typeface="Calibri"/>
                          <a:cs typeface="Times New Roman"/>
                        </a:rPr>
                        <a:t>may not be optimal </a:t>
                      </a:r>
                      <a:endParaRPr lang="en-US" sz="1200"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solidFill>
                            <a:srgbClr val="222222"/>
                          </a:solidFill>
                          <a:effectLst/>
                          <a:latin typeface="Times New Roman"/>
                          <a:ea typeface="Calibri"/>
                          <a:cs typeface="Times New Roman"/>
                        </a:rPr>
                        <a:t>Product accuracy </a:t>
                      </a:r>
                      <a:r>
                        <a:rPr lang="en-US" sz="1200" dirty="0">
                          <a:solidFill>
                            <a:srgbClr val="222222"/>
                          </a:solidFill>
                          <a:effectLst/>
                          <a:latin typeface="Times New Roman"/>
                          <a:ea typeface="Calibri"/>
                          <a:cs typeface="Times New Roman"/>
                        </a:rPr>
                        <a:t>is determined for a broader (but still limited) set of conditions. No requirement to demonstrate compliance with specifications.</a:t>
                      </a:r>
                      <a:r>
                        <a:rPr lang="en-US" sz="1200" dirty="0">
                          <a:effectLst/>
                          <a:latin typeface="Times New Roman"/>
                          <a:ea typeface="Calibri"/>
                          <a:cs typeface="Times New Roman"/>
                        </a:rPr>
                        <a:t> </a:t>
                      </a:r>
                      <a:endParaRPr lang="en-US" sz="1200"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latin typeface="+mn-lt"/>
                          <a:ea typeface="Calibri"/>
                          <a:cs typeface="Times New Roman"/>
                        </a:rPr>
                        <a:t>Clouds and sea ice edge at a minimum, but many others are possible</a:t>
                      </a:r>
                      <a:endParaRPr lang="en-US" sz="1200" b="1"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838200">
                <a:tc>
                  <a:txBody>
                    <a:bodyPr/>
                    <a:lstStyle/>
                    <a:p>
                      <a:pPr marL="0" marR="0">
                        <a:lnSpc>
                          <a:spcPct val="115000"/>
                        </a:lnSpc>
                        <a:spcBef>
                          <a:spcPts val="0"/>
                        </a:spcBef>
                        <a:spcAft>
                          <a:spcPts val="0"/>
                        </a:spcAft>
                      </a:pPr>
                      <a:r>
                        <a:rPr lang="en-US" sz="1200" dirty="0">
                          <a:solidFill>
                            <a:srgbClr val="222222"/>
                          </a:solidFill>
                          <a:effectLst/>
                          <a:latin typeface="Times New Roman"/>
                          <a:ea typeface="Calibri"/>
                          <a:cs typeface="Times New Roman"/>
                        </a:rPr>
                        <a:t>Incremental </a:t>
                      </a:r>
                      <a:r>
                        <a:rPr lang="en-US" sz="1200" b="1" dirty="0">
                          <a:solidFill>
                            <a:srgbClr val="222222"/>
                          </a:solidFill>
                          <a:effectLst/>
                          <a:latin typeface="Times New Roman"/>
                          <a:ea typeface="Calibri"/>
                          <a:cs typeface="Times New Roman"/>
                        </a:rPr>
                        <a:t>product improvements </a:t>
                      </a:r>
                      <a:r>
                        <a:rPr lang="en-US" sz="1200" dirty="0">
                          <a:solidFill>
                            <a:srgbClr val="222222"/>
                          </a:solidFill>
                          <a:effectLst/>
                          <a:latin typeface="Times New Roman"/>
                          <a:ea typeface="Calibri"/>
                          <a:cs typeface="Times New Roman"/>
                        </a:rPr>
                        <a:t>are still occurring</a:t>
                      </a:r>
                      <a:endParaRPr lang="en-US" sz="1200"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latin typeface="Times New Roman"/>
                          <a:ea typeface="Calibri"/>
                          <a:cs typeface="Times New Roman"/>
                        </a:rPr>
                        <a:t>Narrative, listing and discussing </a:t>
                      </a:r>
                      <a:r>
                        <a:rPr lang="en-US" sz="1200" b="1" dirty="0">
                          <a:effectLst/>
                          <a:latin typeface="Times New Roman"/>
                          <a:ea typeface="Calibri"/>
                          <a:cs typeface="Times New Roman"/>
                        </a:rPr>
                        <a:t>known errors</a:t>
                      </a:r>
                      <a:r>
                        <a:rPr lang="en-US" sz="1200" dirty="0">
                          <a:effectLst/>
                          <a:latin typeface="Times New Roman"/>
                          <a:ea typeface="Calibri"/>
                          <a:cs typeface="Times New Roman"/>
                        </a:rPr>
                        <a:t>. </a:t>
                      </a:r>
                      <a:r>
                        <a:rPr lang="en-US" sz="1200" dirty="0">
                          <a:solidFill>
                            <a:srgbClr val="222222"/>
                          </a:solidFill>
                          <a:effectLst/>
                          <a:latin typeface="Times New Roman"/>
                          <a:ea typeface="Calibri"/>
                          <a:cs typeface="Times New Roman"/>
                        </a:rPr>
                        <a:t>All DRs are identified and prioritized (1-5).  Provisional readiness will address priorities 1-2.  Pathway towards algorithm improvements to meet specifications is demonstrated.</a:t>
                      </a:r>
                      <a:endParaRPr lang="en-US" sz="1200"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latin typeface="+mn-lt"/>
                          <a:ea typeface="Calibri"/>
                          <a:cs typeface="Times New Roman"/>
                        </a:rPr>
                        <a:t>No known performance issues .</a:t>
                      </a:r>
                    </a:p>
                    <a:p>
                      <a:pPr marL="0" marR="0">
                        <a:lnSpc>
                          <a:spcPct val="115000"/>
                        </a:lnSpc>
                        <a:spcBef>
                          <a:spcPts val="0"/>
                        </a:spcBef>
                        <a:spcAft>
                          <a:spcPts val="0"/>
                        </a:spcAft>
                      </a:pPr>
                      <a:endParaRPr lang="en-US" sz="1200" b="1" dirty="0" smtClean="0">
                        <a:effectLst/>
                        <a:latin typeface="+mn-lt"/>
                        <a:ea typeface="Calibri"/>
                        <a:cs typeface="Times New Roman"/>
                      </a:endParaRPr>
                    </a:p>
                    <a:p>
                      <a:pPr marL="0" marR="0">
                        <a:lnSpc>
                          <a:spcPct val="115000"/>
                        </a:lnSpc>
                        <a:spcBef>
                          <a:spcPts val="0"/>
                        </a:spcBef>
                        <a:spcAft>
                          <a:spcPts val="0"/>
                        </a:spcAft>
                      </a:pPr>
                      <a:r>
                        <a:rPr lang="en-US" sz="1200" b="1" dirty="0" smtClean="0">
                          <a:effectLst/>
                          <a:latin typeface="+mn-lt"/>
                          <a:ea typeface="Calibri"/>
                          <a:cs typeface="Times New Roman"/>
                        </a:rPr>
                        <a:t>DRs (mostly resolved for non-NCC imagery)</a:t>
                      </a:r>
                      <a:endParaRPr lang="en-US" sz="1200" b="1"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842733">
                <a:tc>
                  <a:txBody>
                    <a:bodyPr/>
                    <a:lstStyle/>
                    <a:p>
                      <a:pPr marL="0" marR="0">
                        <a:lnSpc>
                          <a:spcPct val="115000"/>
                        </a:lnSpc>
                        <a:spcBef>
                          <a:spcPts val="0"/>
                        </a:spcBef>
                        <a:spcAft>
                          <a:spcPts val="0"/>
                        </a:spcAft>
                      </a:pPr>
                      <a:r>
                        <a:rPr lang="en-US" sz="1200" b="1" dirty="0">
                          <a:solidFill>
                            <a:srgbClr val="222222"/>
                          </a:solidFill>
                          <a:effectLst/>
                          <a:latin typeface="Times New Roman"/>
                          <a:ea typeface="Calibri"/>
                          <a:cs typeface="Times New Roman"/>
                        </a:rPr>
                        <a:t>Version control </a:t>
                      </a:r>
                      <a:r>
                        <a:rPr lang="en-US" sz="1200" dirty="0">
                          <a:solidFill>
                            <a:srgbClr val="222222"/>
                          </a:solidFill>
                          <a:effectLst/>
                          <a:latin typeface="Times New Roman"/>
                          <a:ea typeface="Calibri"/>
                          <a:cs typeface="Times New Roman"/>
                        </a:rPr>
                        <a:t>is in affect</a:t>
                      </a:r>
                      <a:endParaRPr lang="en-US" sz="1200"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latin typeface="Times New Roman"/>
                          <a:ea typeface="Calibri"/>
                          <a:cs typeface="Times New Roman"/>
                        </a:rPr>
                        <a:t>Description of the development environment, algorithm version (IDPS build number), and LUTs/PCTs versions used to generate the product validation materials</a:t>
                      </a:r>
                      <a:r>
                        <a:rPr lang="en-US" sz="1200" dirty="0" smtClean="0">
                          <a:effectLst/>
                          <a:latin typeface="Times New Roman"/>
                          <a:ea typeface="Calibri"/>
                          <a:cs typeface="Times New Roman"/>
                        </a:rPr>
                        <a:t>.  </a:t>
                      </a:r>
                      <a:r>
                        <a:rPr lang="en-US" sz="1200" b="1" dirty="0" smtClean="0">
                          <a:solidFill>
                            <a:srgbClr val="222222"/>
                          </a:solidFill>
                          <a:effectLst/>
                          <a:latin typeface="Times New Roman"/>
                          <a:ea typeface="Calibri"/>
                          <a:cs typeface="Times New Roman"/>
                        </a:rPr>
                        <a:t>ATBDs</a:t>
                      </a:r>
                      <a:r>
                        <a:rPr lang="en-US" sz="1200" dirty="0" smtClean="0">
                          <a:solidFill>
                            <a:srgbClr val="222222"/>
                          </a:solidFill>
                          <a:effectLst/>
                          <a:latin typeface="Times New Roman"/>
                          <a:ea typeface="Calibri"/>
                          <a:cs typeface="Times New Roman"/>
                        </a:rPr>
                        <a:t> </a:t>
                      </a:r>
                      <a:r>
                        <a:rPr lang="en-US" sz="1200" dirty="0">
                          <a:solidFill>
                            <a:srgbClr val="222222"/>
                          </a:solidFill>
                          <a:effectLst/>
                          <a:latin typeface="Times New Roman"/>
                          <a:ea typeface="Calibri"/>
                          <a:cs typeface="Times New Roman"/>
                        </a:rPr>
                        <a:t>are accurate, up-to-date and consistent with the product running.</a:t>
                      </a:r>
                      <a:endParaRPr lang="en-US" sz="1200"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latin typeface="+mn-lt"/>
                          <a:ea typeface="Calibri"/>
                          <a:cs typeface="Times New Roman"/>
                        </a:rPr>
                        <a:t>ATBD is up-to-date, as is all other documentation </a:t>
                      </a:r>
                      <a:endParaRPr lang="en-US" sz="1200" b="1"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1283364">
                <a:tc>
                  <a:txBody>
                    <a:bodyPr/>
                    <a:lstStyle/>
                    <a:p>
                      <a:pPr marL="0" marR="0">
                        <a:lnSpc>
                          <a:spcPct val="115000"/>
                        </a:lnSpc>
                        <a:spcBef>
                          <a:spcPts val="0"/>
                        </a:spcBef>
                        <a:spcAft>
                          <a:spcPts val="0"/>
                        </a:spcAft>
                      </a:pPr>
                      <a:r>
                        <a:rPr lang="en-US" sz="1200" b="1" dirty="0">
                          <a:solidFill>
                            <a:srgbClr val="222222"/>
                          </a:solidFill>
                          <a:effectLst/>
                          <a:latin typeface="Times New Roman"/>
                          <a:ea typeface="Calibri"/>
                          <a:cs typeface="Times New Roman"/>
                        </a:rPr>
                        <a:t>General research community is encouraged to participate </a:t>
                      </a:r>
                      <a:r>
                        <a:rPr lang="en-US" sz="1200" dirty="0">
                          <a:solidFill>
                            <a:srgbClr val="222222"/>
                          </a:solidFill>
                          <a:effectLst/>
                          <a:latin typeface="Times New Roman"/>
                          <a:ea typeface="Calibri"/>
                          <a:cs typeface="Times New Roman"/>
                        </a:rPr>
                        <a:t>in the QA and validation of the product, but need to be aware that product validation and QA are ongoing </a:t>
                      </a:r>
                      <a:endParaRPr lang="en-US" sz="1200"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latin typeface="Times New Roman"/>
                          <a:ea typeface="Calibri"/>
                          <a:cs typeface="Times New Roman"/>
                        </a:rPr>
                        <a:t>ADP STAR will request feedback from </a:t>
                      </a:r>
                      <a:r>
                        <a:rPr lang="en-US" sz="1200" b="1" dirty="0">
                          <a:effectLst/>
                          <a:latin typeface="Times New Roman"/>
                          <a:ea typeface="Calibri"/>
                          <a:cs typeface="Times New Roman"/>
                        </a:rPr>
                        <a:t>appropriate users </a:t>
                      </a:r>
                      <a:r>
                        <a:rPr lang="en-US" sz="1200" dirty="0">
                          <a:effectLst/>
                          <a:latin typeface="Times New Roman"/>
                          <a:ea typeface="Calibri"/>
                          <a:cs typeface="Times New Roman"/>
                        </a:rPr>
                        <a:t>for the product.  The notification letter will include a Provisional Maturity disclaimer. DPA will send request to Project Science to post Provisional Maturity disclaimer on CLASS.  DPA will submit readme document (#3 below) to CLASS.</a:t>
                      </a:r>
                      <a:endParaRPr lang="en-US" sz="1200"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latin typeface="+mn-lt"/>
                          <a:ea typeface="Calibri"/>
                          <a:cs typeface="Times New Roman"/>
                        </a:rPr>
                        <a:t>Some feedback from users already exists (NRL/McIDAS):</a:t>
                      </a:r>
                    </a:p>
                    <a:p>
                      <a:pPr marL="0" marR="0">
                        <a:lnSpc>
                          <a:spcPct val="115000"/>
                        </a:lnSpc>
                        <a:spcBef>
                          <a:spcPts val="0"/>
                        </a:spcBef>
                        <a:spcAft>
                          <a:spcPts val="0"/>
                        </a:spcAft>
                      </a:pPr>
                      <a:r>
                        <a:rPr lang="en-US" sz="1200" b="1" dirty="0" smtClean="0">
                          <a:effectLst/>
                          <a:latin typeface="+mn-lt"/>
                          <a:ea typeface="Calibri"/>
                          <a:cs typeface="Times New Roman"/>
                        </a:rPr>
                        <a:t>- Minor near-noise-level striping has been noticed.  Multi-spectral</a:t>
                      </a:r>
                      <a:r>
                        <a:rPr lang="en-US" sz="1200" b="1" baseline="0" dirty="0" smtClean="0">
                          <a:effectLst/>
                          <a:latin typeface="+mn-lt"/>
                          <a:ea typeface="Calibri"/>
                          <a:cs typeface="Times New Roman"/>
                        </a:rPr>
                        <a:t> analysis is common</a:t>
                      </a:r>
                    </a:p>
                    <a:p>
                      <a:pPr marL="0" marR="0">
                        <a:lnSpc>
                          <a:spcPct val="115000"/>
                        </a:lnSpc>
                        <a:spcBef>
                          <a:spcPts val="0"/>
                        </a:spcBef>
                        <a:spcAft>
                          <a:spcPts val="0"/>
                        </a:spcAft>
                      </a:pPr>
                      <a:r>
                        <a:rPr lang="en-US" sz="1200" b="1" baseline="0" dirty="0" smtClean="0">
                          <a:effectLst/>
                          <a:latin typeface="+mn-lt"/>
                          <a:ea typeface="Calibri"/>
                          <a:cs typeface="Times New Roman"/>
                        </a:rPr>
                        <a:t>- Comparison to (improvements over) other satellites</a:t>
                      </a:r>
                      <a:endParaRPr lang="en-US" sz="1200" b="1"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768252">
                <a:tc>
                  <a:txBody>
                    <a:bodyPr/>
                    <a:lstStyle/>
                    <a:p>
                      <a:pPr marL="0" marR="0">
                        <a:lnSpc>
                          <a:spcPct val="115000"/>
                        </a:lnSpc>
                        <a:spcBef>
                          <a:spcPts val="0"/>
                        </a:spcBef>
                        <a:spcAft>
                          <a:spcPts val="0"/>
                        </a:spcAft>
                      </a:pPr>
                      <a:r>
                        <a:rPr lang="en-US" sz="1200" b="0" dirty="0">
                          <a:solidFill>
                            <a:srgbClr val="222222"/>
                          </a:solidFill>
                          <a:effectLst/>
                          <a:latin typeface="Times New Roman"/>
                          <a:ea typeface="Calibri"/>
                          <a:cs typeface="Times New Roman"/>
                        </a:rPr>
                        <a:t>Users</a:t>
                      </a:r>
                      <a:r>
                        <a:rPr lang="en-US" sz="1200" dirty="0">
                          <a:solidFill>
                            <a:srgbClr val="222222"/>
                          </a:solidFill>
                          <a:effectLst/>
                          <a:latin typeface="Times New Roman"/>
                          <a:ea typeface="Calibri"/>
                          <a:cs typeface="Times New Roman"/>
                        </a:rPr>
                        <a:t> are urged to consult the </a:t>
                      </a:r>
                      <a:r>
                        <a:rPr lang="en-US" sz="1200" b="1" dirty="0">
                          <a:solidFill>
                            <a:srgbClr val="222222"/>
                          </a:solidFill>
                          <a:effectLst/>
                          <a:latin typeface="Times New Roman"/>
                          <a:ea typeface="Calibri"/>
                          <a:cs typeface="Times New Roman"/>
                        </a:rPr>
                        <a:t>EDR product status document prior </a:t>
                      </a:r>
                      <a:r>
                        <a:rPr lang="en-US" sz="1200" dirty="0">
                          <a:solidFill>
                            <a:srgbClr val="222222"/>
                          </a:solidFill>
                          <a:effectLst/>
                          <a:latin typeface="Times New Roman"/>
                          <a:ea typeface="Calibri"/>
                          <a:cs typeface="Times New Roman"/>
                        </a:rPr>
                        <a:t>to use of the data in publications </a:t>
                      </a:r>
                      <a:endParaRPr lang="en-US" sz="1200"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effectLst/>
                          <a:latin typeface="Times New Roman"/>
                          <a:ea typeface="Calibri"/>
                          <a:cs typeface="Times New Roman"/>
                        </a:rPr>
                        <a:t>Warning of potential non-reproducibility </a:t>
                      </a:r>
                      <a:r>
                        <a:rPr lang="en-US" sz="1200" dirty="0">
                          <a:effectLst/>
                          <a:latin typeface="Times New Roman"/>
                          <a:ea typeface="Calibri"/>
                          <a:cs typeface="Times New Roman"/>
                        </a:rPr>
                        <a:t>of results due to continuing calibration and code changes.  </a:t>
                      </a:r>
                      <a:r>
                        <a:rPr lang="en-US" sz="1200" b="1" dirty="0">
                          <a:effectLst/>
                          <a:latin typeface="Times New Roman"/>
                          <a:ea typeface="Calibri"/>
                          <a:cs typeface="Times New Roman"/>
                        </a:rPr>
                        <a:t>Identify known deficiencies </a:t>
                      </a:r>
                      <a:r>
                        <a:rPr lang="en-US" sz="1200" dirty="0">
                          <a:effectLst/>
                          <a:latin typeface="Times New Roman"/>
                          <a:ea typeface="Calibri"/>
                          <a:cs typeface="Times New Roman"/>
                        </a:rPr>
                        <a:t>regarding product quality.</a:t>
                      </a:r>
                      <a:endParaRPr lang="en-US" sz="1200"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latin typeface="+mn-lt"/>
                          <a:ea typeface="Calibri"/>
                          <a:cs typeface="Times New Roman"/>
                        </a:rPr>
                        <a:t>Non-reproducibility is irrelevant, because imagery is not a climate product</a:t>
                      </a:r>
                      <a:endParaRPr lang="en-US" sz="1200" b="1"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614602">
                <a:tc>
                  <a:txBody>
                    <a:bodyPr/>
                    <a:lstStyle/>
                    <a:p>
                      <a:pPr marL="0" marR="0">
                        <a:lnSpc>
                          <a:spcPct val="115000"/>
                        </a:lnSpc>
                        <a:spcBef>
                          <a:spcPts val="0"/>
                        </a:spcBef>
                        <a:spcAft>
                          <a:spcPts val="0"/>
                        </a:spcAft>
                      </a:pPr>
                      <a:r>
                        <a:rPr lang="en-US" sz="1200" dirty="0">
                          <a:solidFill>
                            <a:srgbClr val="222222"/>
                          </a:solidFill>
                          <a:effectLst/>
                          <a:latin typeface="Times New Roman"/>
                          <a:ea typeface="Calibri"/>
                          <a:cs typeface="Times New Roman"/>
                        </a:rPr>
                        <a:t>May be replaced in the </a:t>
                      </a:r>
                      <a:r>
                        <a:rPr lang="en-US" sz="1200" b="1" dirty="0">
                          <a:solidFill>
                            <a:srgbClr val="222222"/>
                          </a:solidFill>
                          <a:effectLst/>
                          <a:latin typeface="Times New Roman"/>
                          <a:ea typeface="Calibri"/>
                          <a:cs typeface="Times New Roman"/>
                        </a:rPr>
                        <a:t>archive</a:t>
                      </a:r>
                      <a:r>
                        <a:rPr lang="en-US" sz="1200" dirty="0">
                          <a:solidFill>
                            <a:srgbClr val="222222"/>
                          </a:solidFill>
                          <a:effectLst/>
                          <a:latin typeface="Times New Roman"/>
                          <a:ea typeface="Calibri"/>
                          <a:cs typeface="Times New Roman"/>
                        </a:rPr>
                        <a:t> when the validated product becomes available</a:t>
                      </a:r>
                      <a:endParaRPr lang="en-US" sz="1200"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latin typeface="Times New Roman"/>
                          <a:ea typeface="Calibri"/>
                          <a:cs typeface="Times New Roman"/>
                        </a:rPr>
                        <a:t>Technical evaluation of limited </a:t>
                      </a:r>
                      <a:r>
                        <a:rPr lang="en-US" sz="1200" b="1" dirty="0">
                          <a:effectLst/>
                          <a:latin typeface="Times New Roman"/>
                          <a:ea typeface="Calibri"/>
                          <a:cs typeface="Times New Roman"/>
                        </a:rPr>
                        <a:t>data reprocessing </a:t>
                      </a:r>
                      <a:r>
                        <a:rPr lang="en-US" sz="1200" dirty="0">
                          <a:effectLst/>
                          <a:latin typeface="Times New Roman"/>
                          <a:ea typeface="Calibri"/>
                          <a:cs typeface="Times New Roman"/>
                        </a:rPr>
                        <a:t>is presented.</a:t>
                      </a:r>
                      <a:endParaRPr lang="en-US" sz="1200"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latin typeface="Calibri"/>
                          <a:ea typeface="Calibri"/>
                          <a:cs typeface="Times New Roman"/>
                        </a:rPr>
                        <a:t>Not</a:t>
                      </a:r>
                      <a:r>
                        <a:rPr lang="en-US" sz="1200" b="1" baseline="0" dirty="0" smtClean="0">
                          <a:effectLst/>
                          <a:latin typeface="Calibri"/>
                          <a:ea typeface="Calibri"/>
                          <a:cs typeface="Times New Roman"/>
                        </a:rPr>
                        <a:t> directly relevant</a:t>
                      </a:r>
                      <a:endParaRPr lang="en-US" sz="1200" b="1"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307301">
                <a:tc>
                  <a:txBody>
                    <a:bodyPr/>
                    <a:lstStyle/>
                    <a:p>
                      <a:pPr marL="0" marR="0">
                        <a:lnSpc>
                          <a:spcPct val="115000"/>
                        </a:lnSpc>
                        <a:spcBef>
                          <a:spcPts val="0"/>
                        </a:spcBef>
                        <a:spcAft>
                          <a:spcPts val="0"/>
                        </a:spcAft>
                      </a:pPr>
                      <a:r>
                        <a:rPr lang="en-US" sz="1200" dirty="0">
                          <a:solidFill>
                            <a:srgbClr val="222222"/>
                          </a:solidFill>
                          <a:effectLst/>
                          <a:latin typeface="Times New Roman"/>
                          <a:ea typeface="Calibri"/>
                          <a:cs typeface="Times New Roman"/>
                        </a:rPr>
                        <a:t>Ready for </a:t>
                      </a:r>
                      <a:r>
                        <a:rPr lang="en-US" sz="1200" b="1" dirty="0">
                          <a:solidFill>
                            <a:srgbClr val="222222"/>
                          </a:solidFill>
                          <a:effectLst/>
                          <a:latin typeface="Times New Roman"/>
                          <a:ea typeface="Calibri"/>
                          <a:cs typeface="Times New Roman"/>
                        </a:rPr>
                        <a:t>operational evaluation</a:t>
                      </a:r>
                      <a:endParaRPr lang="en-US" sz="1200" b="1"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solidFill>
                            <a:srgbClr val="222222"/>
                          </a:solidFill>
                          <a:effectLst/>
                          <a:latin typeface="Times New Roman"/>
                          <a:ea typeface="Calibri"/>
                          <a:cs typeface="Times New Roman"/>
                        </a:rPr>
                        <a:t>Key NOAA and non-NOAA end users </a:t>
                      </a:r>
                      <a:r>
                        <a:rPr lang="en-US" sz="1200" dirty="0">
                          <a:solidFill>
                            <a:srgbClr val="222222"/>
                          </a:solidFill>
                          <a:effectLst/>
                          <a:latin typeface="Times New Roman"/>
                          <a:ea typeface="Calibri"/>
                          <a:cs typeface="Times New Roman"/>
                        </a:rPr>
                        <a:t>are identified and </a:t>
                      </a:r>
                      <a:r>
                        <a:rPr lang="en-US" sz="1200" b="1" dirty="0">
                          <a:solidFill>
                            <a:srgbClr val="222222"/>
                          </a:solidFill>
                          <a:effectLst/>
                          <a:latin typeface="Times New Roman"/>
                          <a:ea typeface="Calibri"/>
                          <a:cs typeface="Times New Roman"/>
                        </a:rPr>
                        <a:t>feedback requested</a:t>
                      </a:r>
                      <a:endParaRPr lang="en-US" sz="1200" b="1"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latin typeface="+mn-lt"/>
                          <a:ea typeface="Calibri"/>
                          <a:cs typeface="Times New Roman"/>
                        </a:rPr>
                        <a:t>Users are already involved  (as seen by </a:t>
                      </a:r>
                      <a:r>
                        <a:rPr lang="en-US" sz="1200" b="1" baseline="0" dirty="0" smtClean="0">
                          <a:effectLst/>
                          <a:latin typeface="+mn-lt"/>
                          <a:ea typeface="Calibri"/>
                          <a:cs typeface="Times New Roman"/>
                        </a:rPr>
                        <a:t>Imagery Team makeup)</a:t>
                      </a:r>
                      <a:endParaRPr lang="en-US" sz="1200" b="1"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bl>
          </a:graphicData>
        </a:graphic>
      </p:graphicFrame>
    </p:spTree>
    <p:extLst>
      <p:ext uri="{BB962C8B-B14F-4D97-AF65-F5344CB8AC3E}">
        <p14:creationId xmlns:p14="http://schemas.microsoft.com/office/powerpoint/2010/main" val="2426560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5715000" cy="639762"/>
          </a:xfrm>
          <a:solidFill>
            <a:schemeClr val="accent1">
              <a:lumMod val="60000"/>
              <a:lumOff val="40000"/>
            </a:schemeClr>
          </a:solidFill>
        </p:spPr>
        <p:txBody>
          <a:bodyPr>
            <a:normAutofit fontScale="90000"/>
          </a:bodyPr>
          <a:lstStyle/>
          <a:p>
            <a:r>
              <a:rPr lang="en-US" b="1" dirty="0" smtClean="0"/>
              <a:t>Non-NCC Imagery DRs</a:t>
            </a:r>
            <a:endParaRPr lang="en-US" b="1" dirty="0"/>
          </a:p>
        </p:txBody>
      </p:sp>
      <p:sp>
        <p:nvSpPr>
          <p:cNvPr id="3" name="Content Placeholder 2"/>
          <p:cNvSpPr>
            <a:spLocks noGrp="1"/>
          </p:cNvSpPr>
          <p:nvPr>
            <p:ph idx="1"/>
          </p:nvPr>
        </p:nvSpPr>
        <p:spPr>
          <a:xfrm>
            <a:off x="457200" y="1600200"/>
            <a:ext cx="7924800" cy="4525963"/>
          </a:xfrm>
        </p:spPr>
        <p:txBody>
          <a:bodyPr>
            <a:normAutofit/>
          </a:bodyPr>
          <a:lstStyle/>
          <a:p>
            <a:r>
              <a:rPr lang="en-US" sz="2800" dirty="0"/>
              <a:t>DR 4579 – </a:t>
            </a:r>
            <a:r>
              <a:rPr lang="en-US" sz="2800" b="1" dirty="0"/>
              <a:t>Triangular fill regions </a:t>
            </a:r>
            <a:r>
              <a:rPr lang="en-US" sz="2800" dirty="0"/>
              <a:t>– closed.</a:t>
            </a:r>
          </a:p>
          <a:p>
            <a:r>
              <a:rPr lang="en-US" sz="2800" dirty="0"/>
              <a:t>DR 4525 – OAD update to make a </a:t>
            </a:r>
            <a:r>
              <a:rPr lang="en-US" sz="2800" b="1" dirty="0"/>
              <a:t>unit superscripted</a:t>
            </a:r>
            <a:r>
              <a:rPr lang="en-US" sz="2800" dirty="0"/>
              <a:t> – I</a:t>
            </a:r>
            <a:r>
              <a:rPr lang="en-US" sz="2800" dirty="0" smtClean="0"/>
              <a:t>n </a:t>
            </a:r>
            <a:r>
              <a:rPr lang="en-US" sz="2800" dirty="0"/>
              <a:t>MX 7.</a:t>
            </a:r>
          </a:p>
          <a:p>
            <a:r>
              <a:rPr lang="en-US" sz="2800" dirty="0"/>
              <a:t>DR </a:t>
            </a:r>
            <a:r>
              <a:rPr lang="en-US" sz="2800" dirty="0" smtClean="0"/>
              <a:t>4468 – </a:t>
            </a:r>
            <a:r>
              <a:rPr lang="en-US" sz="2800" dirty="0"/>
              <a:t>Imagery EDR has </a:t>
            </a:r>
            <a:r>
              <a:rPr lang="en-US" sz="2800" b="1" dirty="0"/>
              <a:t>inappropriate fill values</a:t>
            </a:r>
            <a:r>
              <a:rPr lang="en-US" sz="2800" dirty="0"/>
              <a:t> </a:t>
            </a:r>
            <a:r>
              <a:rPr lang="en-US" sz="2800" dirty="0" smtClean="0"/>
              <a:t>along </a:t>
            </a:r>
            <a:r>
              <a:rPr lang="en-US" sz="2800" dirty="0"/>
              <a:t>edge of </a:t>
            </a:r>
            <a:r>
              <a:rPr lang="en-US" sz="2800" dirty="0" smtClean="0"/>
              <a:t>data – </a:t>
            </a:r>
            <a:r>
              <a:rPr lang="en-US" sz="2800" dirty="0"/>
              <a:t>In MX7</a:t>
            </a:r>
          </a:p>
          <a:p>
            <a:r>
              <a:rPr lang="en-US" sz="2800" dirty="0"/>
              <a:t>DR 4653 – Change L1 requirements to go </a:t>
            </a:r>
            <a:r>
              <a:rPr lang="en-US" sz="2800" b="1" dirty="0"/>
              <a:t>from </a:t>
            </a:r>
            <a:r>
              <a:rPr lang="en-US" sz="2800" b="1" dirty="0" smtClean="0"/>
              <a:t>6 M </a:t>
            </a:r>
            <a:r>
              <a:rPr lang="en-US" sz="2800" b="1" dirty="0"/>
              <a:t>bands to 16 M bands</a:t>
            </a:r>
            <a:r>
              <a:rPr lang="en-US" sz="2800" dirty="0"/>
              <a:t> – Deferred.  Need users to state that they </a:t>
            </a:r>
            <a:r>
              <a:rPr lang="en-US" sz="2800" dirty="0" smtClean="0"/>
              <a:t>need/want </a:t>
            </a:r>
            <a:r>
              <a:rPr lang="en-US" sz="2800" dirty="0"/>
              <a:t>the other bands</a:t>
            </a:r>
          </a:p>
          <a:p>
            <a:r>
              <a:rPr lang="en-US" sz="2800" dirty="0"/>
              <a:t>DR 4775 – </a:t>
            </a:r>
            <a:r>
              <a:rPr lang="en-US" sz="2800" dirty="0" smtClean="0"/>
              <a:t>Non-NCC </a:t>
            </a:r>
            <a:r>
              <a:rPr lang="en-US" sz="2800" b="1" dirty="0"/>
              <a:t>Provisional</a:t>
            </a:r>
            <a:r>
              <a:rPr lang="en-US" sz="2800" dirty="0"/>
              <a:t> – </a:t>
            </a:r>
            <a:r>
              <a:rPr lang="en-US" sz="2800" dirty="0" smtClean="0"/>
              <a:t>Deferred</a:t>
            </a:r>
            <a:endParaRPr lang="en-US" sz="2800"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24</a:t>
            </a:fld>
            <a:endParaRPr lang="en-US" dirty="0"/>
          </a:p>
        </p:txBody>
      </p:sp>
    </p:spTree>
    <p:extLst>
      <p:ext uri="{BB962C8B-B14F-4D97-AF65-F5344CB8AC3E}">
        <p14:creationId xmlns:p14="http://schemas.microsoft.com/office/powerpoint/2010/main" val="3768003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229600" cy="792162"/>
          </a:xfrm>
          <a:solidFill>
            <a:schemeClr val="accent1">
              <a:lumMod val="60000"/>
              <a:lumOff val="40000"/>
            </a:schemeClr>
          </a:solidFill>
        </p:spPr>
        <p:txBody>
          <a:bodyPr>
            <a:normAutofit fontScale="90000"/>
          </a:bodyPr>
          <a:lstStyle/>
          <a:p>
            <a:r>
              <a:rPr lang="en-US" b="1" dirty="0" smtClean="0"/>
              <a:t>Beta and Provisional ReadMe Caveats</a:t>
            </a:r>
            <a:endParaRPr lang="en-US" b="1" dirty="0"/>
          </a:p>
        </p:txBody>
      </p:sp>
      <p:sp>
        <p:nvSpPr>
          <p:cNvPr id="3" name="Content Placeholder 2"/>
          <p:cNvSpPr>
            <a:spLocks noGrp="1"/>
          </p:cNvSpPr>
          <p:nvPr>
            <p:ph idx="1"/>
          </p:nvPr>
        </p:nvSpPr>
        <p:spPr/>
        <p:txBody>
          <a:bodyPr>
            <a:normAutofit/>
          </a:bodyPr>
          <a:lstStyle/>
          <a:p>
            <a:r>
              <a:rPr lang="en-US" sz="2800" dirty="0" smtClean="0"/>
              <a:t>Imagery </a:t>
            </a:r>
            <a:r>
              <a:rPr lang="en-US" sz="2800" b="1" dirty="0" smtClean="0"/>
              <a:t>detector-to-detector striping</a:t>
            </a:r>
            <a:r>
              <a:rPr lang="en-US" sz="2800" dirty="0" smtClean="0"/>
              <a:t>:</a:t>
            </a:r>
          </a:p>
          <a:p>
            <a:pPr lvl="1"/>
            <a:r>
              <a:rPr lang="en-US" sz="2400" dirty="0" smtClean="0"/>
              <a:t>Relatively minor for most imagery</a:t>
            </a:r>
          </a:p>
          <a:p>
            <a:pPr lvl="1"/>
            <a:r>
              <a:rPr lang="en-US" sz="2400" dirty="0" smtClean="0"/>
              <a:t>Most noticeable under high enhancement or for multi-spectral image differencing</a:t>
            </a:r>
          </a:p>
          <a:p>
            <a:r>
              <a:rPr lang="en-US" sz="2800" b="1" dirty="0" smtClean="0"/>
              <a:t>Data latency</a:t>
            </a:r>
            <a:r>
              <a:rPr lang="en-US" sz="2800" dirty="0" smtClean="0"/>
              <a:t>:</a:t>
            </a:r>
          </a:p>
          <a:p>
            <a:pPr lvl="1"/>
            <a:r>
              <a:rPr lang="en-US" sz="2400" dirty="0" smtClean="0"/>
              <a:t>Not improved yet!</a:t>
            </a:r>
          </a:p>
          <a:p>
            <a:pPr lvl="1"/>
            <a:r>
              <a:rPr lang="en-US" sz="2400" dirty="0" smtClean="0"/>
              <a:t>Hoping for improvement within NDE</a:t>
            </a:r>
          </a:p>
          <a:p>
            <a:r>
              <a:rPr lang="en-US" sz="2800" b="1" dirty="0" smtClean="0"/>
              <a:t>Carryovers to Provisional ReadMe</a:t>
            </a:r>
            <a:endParaRPr lang="en-US" sz="2800" b="1" dirty="0"/>
          </a:p>
          <a:p>
            <a:pPr lvl="1"/>
            <a:r>
              <a:rPr lang="en-US" sz="2400" dirty="0" smtClean="0"/>
              <a:t>Continue data availability/latency issue</a:t>
            </a:r>
          </a:p>
        </p:txBody>
      </p:sp>
      <p:sp>
        <p:nvSpPr>
          <p:cNvPr id="4" name="Slide Number Placeholder 3"/>
          <p:cNvSpPr>
            <a:spLocks noGrp="1"/>
          </p:cNvSpPr>
          <p:nvPr>
            <p:ph type="sldNum" sz="quarter" idx="12"/>
          </p:nvPr>
        </p:nvSpPr>
        <p:spPr/>
        <p:txBody>
          <a:bodyPr/>
          <a:lstStyle/>
          <a:p>
            <a:fld id="{633D0807-5088-4C17-A0EB-56FC14A60DD7}" type="slidenum">
              <a:rPr lang="en-US" smtClean="0"/>
              <a:pPr/>
              <a:t>25</a:t>
            </a:fld>
            <a:endParaRPr lang="en-US" dirty="0"/>
          </a:p>
        </p:txBody>
      </p:sp>
    </p:spTree>
    <p:extLst>
      <p:ext uri="{BB962C8B-B14F-4D97-AF65-F5344CB8AC3E}">
        <p14:creationId xmlns:p14="http://schemas.microsoft.com/office/powerpoint/2010/main" val="2855762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848600" cy="792162"/>
          </a:xfrm>
          <a:solidFill>
            <a:schemeClr val="accent1">
              <a:lumMod val="60000"/>
              <a:lumOff val="40000"/>
            </a:schemeClr>
          </a:solidFill>
        </p:spPr>
        <p:txBody>
          <a:bodyPr>
            <a:normAutofit fontScale="90000"/>
          </a:bodyPr>
          <a:lstStyle/>
          <a:p>
            <a:r>
              <a:rPr lang="en-US" b="1" dirty="0" smtClean="0"/>
              <a:t>Path Forward to Operational Stage 1</a:t>
            </a:r>
            <a:endParaRPr lang="en-US" b="1" dirty="0"/>
          </a:p>
        </p:txBody>
      </p:sp>
      <p:sp>
        <p:nvSpPr>
          <p:cNvPr id="3" name="Content Placeholder 2"/>
          <p:cNvSpPr>
            <a:spLocks noGrp="1"/>
          </p:cNvSpPr>
          <p:nvPr>
            <p:ph idx="1"/>
          </p:nvPr>
        </p:nvSpPr>
        <p:spPr/>
        <p:txBody>
          <a:bodyPr>
            <a:normAutofit fontScale="85000" lnSpcReduction="10000"/>
          </a:bodyPr>
          <a:lstStyle/>
          <a:p>
            <a:r>
              <a:rPr lang="en-US" dirty="0" smtClean="0"/>
              <a:t>Continued </a:t>
            </a:r>
            <a:r>
              <a:rPr lang="en-US" b="1" dirty="0" smtClean="0"/>
              <a:t>feedback from users</a:t>
            </a:r>
            <a:r>
              <a:rPr lang="en-US" dirty="0" smtClean="0"/>
              <a:t>:</a:t>
            </a:r>
          </a:p>
          <a:p>
            <a:pPr lvl="1"/>
            <a:r>
              <a:rPr lang="en-US" dirty="0" smtClean="0"/>
              <a:t>Expand to </a:t>
            </a:r>
            <a:r>
              <a:rPr lang="en-US" b="1" dirty="0" smtClean="0"/>
              <a:t>additional users</a:t>
            </a:r>
          </a:p>
          <a:p>
            <a:pPr lvl="2"/>
            <a:r>
              <a:rPr lang="en-US" dirty="0" smtClean="0"/>
              <a:t>NIC</a:t>
            </a:r>
          </a:p>
          <a:p>
            <a:pPr lvl="2"/>
            <a:r>
              <a:rPr lang="en-US" dirty="0" smtClean="0"/>
              <a:t>AFWA</a:t>
            </a:r>
          </a:p>
          <a:p>
            <a:pPr lvl="2"/>
            <a:r>
              <a:rPr lang="en-US" dirty="0" smtClean="0"/>
              <a:t>NWS</a:t>
            </a:r>
          </a:p>
          <a:p>
            <a:r>
              <a:rPr lang="en-US" dirty="0" smtClean="0"/>
              <a:t>Quantitative analysis of EDR imagery </a:t>
            </a:r>
            <a:r>
              <a:rPr lang="en-US" b="1" dirty="0" smtClean="0"/>
              <a:t>geo-location</a:t>
            </a:r>
          </a:p>
          <a:p>
            <a:r>
              <a:rPr lang="en-US" dirty="0" smtClean="0"/>
              <a:t>Limited quantitative analysis of EDR </a:t>
            </a:r>
            <a:r>
              <a:rPr lang="en-US" b="1" dirty="0" smtClean="0"/>
              <a:t>radiances and striping</a:t>
            </a:r>
          </a:p>
          <a:p>
            <a:pPr lvl="1"/>
            <a:r>
              <a:rPr lang="en-US" dirty="0" smtClean="0"/>
              <a:t>Especially related to </a:t>
            </a:r>
            <a:r>
              <a:rPr lang="en-US" b="1" dirty="0" smtClean="0"/>
              <a:t>higher-order image products</a:t>
            </a:r>
          </a:p>
          <a:p>
            <a:pPr lvl="2"/>
            <a:r>
              <a:rPr lang="en-US" dirty="0" smtClean="0"/>
              <a:t>RGB combinations</a:t>
            </a:r>
          </a:p>
          <a:p>
            <a:pPr lvl="2"/>
            <a:r>
              <a:rPr lang="en-US" dirty="0" smtClean="0"/>
              <a:t>Image products/differences</a:t>
            </a:r>
            <a:endParaRPr lang="en-US"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26</a:t>
            </a:fld>
            <a:endParaRPr lang="en-US" dirty="0"/>
          </a:p>
        </p:txBody>
      </p:sp>
    </p:spTree>
    <p:extLst>
      <p:ext uri="{BB962C8B-B14F-4D97-AF65-F5344CB8AC3E}">
        <p14:creationId xmlns:p14="http://schemas.microsoft.com/office/powerpoint/2010/main" val="1141197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457200"/>
            <a:ext cx="3733800" cy="762000"/>
          </a:xfrm>
          <a:solidFill>
            <a:schemeClr val="tx2">
              <a:lumMod val="40000"/>
              <a:lumOff val="60000"/>
            </a:schemeClr>
          </a:solidFill>
        </p:spPr>
        <p:txBody>
          <a:bodyPr/>
          <a:lstStyle/>
          <a:p>
            <a:r>
              <a:rPr lang="en-US" b="1" dirty="0" smtClean="0"/>
              <a:t>Summary</a:t>
            </a:r>
            <a:endParaRPr lang="en-US" b="1" dirty="0"/>
          </a:p>
        </p:txBody>
      </p:sp>
      <p:sp>
        <p:nvSpPr>
          <p:cNvPr id="3" name="Content Placeholder 2"/>
          <p:cNvSpPr>
            <a:spLocks noGrp="1"/>
          </p:cNvSpPr>
          <p:nvPr>
            <p:ph idx="1"/>
          </p:nvPr>
        </p:nvSpPr>
        <p:spPr/>
        <p:txBody>
          <a:bodyPr/>
          <a:lstStyle/>
          <a:p>
            <a:r>
              <a:rPr lang="en-US" b="1" dirty="0"/>
              <a:t>We’ve made excellent progress with VIIRS Imagery after 1 year</a:t>
            </a:r>
            <a:r>
              <a:rPr lang="en-US" b="1" dirty="0" smtClean="0"/>
              <a:t>!</a:t>
            </a:r>
          </a:p>
          <a:p>
            <a:endParaRPr lang="en-US" b="1" dirty="0" smtClean="0"/>
          </a:p>
          <a:p>
            <a:r>
              <a:rPr lang="en-US" dirty="0"/>
              <a:t>NRL “user” presentation (to follow</a:t>
            </a:r>
            <a:r>
              <a:rPr lang="en-US" dirty="0" smtClean="0"/>
              <a:t>)</a:t>
            </a:r>
          </a:p>
          <a:p>
            <a:endParaRPr lang="en-US" b="1"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27</a:t>
            </a:fld>
            <a:endParaRPr lang="en-US" dirty="0"/>
          </a:p>
        </p:txBody>
      </p:sp>
    </p:spTree>
    <p:extLst>
      <p:ext uri="{BB962C8B-B14F-4D97-AF65-F5344CB8AC3E}">
        <p14:creationId xmlns:p14="http://schemas.microsoft.com/office/powerpoint/2010/main" val="4280989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3</a:t>
            </a:fld>
            <a:endParaRPr lang="en-US" dirty="0"/>
          </a:p>
        </p:txBody>
      </p:sp>
      <p:pic>
        <p:nvPicPr>
          <p:cNvPr id="4098" name="Picture 2" descr="C:\JPSS-NPP\BAMS\Figure-5.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5204" y="248357"/>
            <a:ext cx="5879996" cy="53142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09600" y="5638800"/>
            <a:ext cx="7696199" cy="1077218"/>
          </a:xfrm>
          <a:prstGeom prst="rect">
            <a:avLst/>
          </a:prstGeom>
          <a:noFill/>
        </p:spPr>
        <p:txBody>
          <a:bodyPr wrap="square" rtlCol="0">
            <a:spAutoFit/>
          </a:bodyPr>
          <a:lstStyle/>
          <a:p>
            <a:pPr algn="ctr"/>
            <a:r>
              <a:rPr lang="en-US" sz="1600" b="1" dirty="0"/>
              <a:t>VIIRS true-color image </a:t>
            </a:r>
            <a:r>
              <a:rPr lang="en-US" sz="1600" dirty="0"/>
              <a:t>from bands M3 (0.488 µm), M4 (0.555 µm), and M5 (0.672 µm) over northern India and Tibet on 14 December 2011 at 0725 UTC.  Note the large contrast in aerosol scattering between the cooler and drier and shallower air mass to the north of the Himalayan chain and the warm and humid and deeper air mass to the south</a:t>
            </a:r>
            <a:r>
              <a:rPr lang="en-US" sz="1600" dirty="0" smtClean="0"/>
              <a:t>.</a:t>
            </a:r>
            <a:endParaRPr lang="en-US" sz="1600" dirty="0"/>
          </a:p>
        </p:txBody>
      </p:sp>
    </p:spTree>
    <p:extLst>
      <p:ext uri="{BB962C8B-B14F-4D97-AF65-F5344CB8AC3E}">
        <p14:creationId xmlns:p14="http://schemas.microsoft.com/office/powerpoint/2010/main" val="2080362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8"/>
            <a:ext cx="8229600" cy="411162"/>
          </a:xfrm>
        </p:spPr>
        <p:txBody>
          <a:bodyPr>
            <a:noAutofit/>
          </a:bodyPr>
          <a:lstStyle/>
          <a:p>
            <a:r>
              <a:rPr lang="en-US" sz="3600" dirty="0" smtClean="0"/>
              <a:t>VIIRS Environmental Data Record (EDR)s</a:t>
            </a:r>
            <a:endParaRPr lang="en-US" sz="3600" dirty="0"/>
          </a:p>
        </p:txBody>
      </p:sp>
      <p:sp>
        <p:nvSpPr>
          <p:cNvPr id="4" name="Slide Number Placeholder 3"/>
          <p:cNvSpPr>
            <a:spLocks noGrp="1"/>
          </p:cNvSpPr>
          <p:nvPr>
            <p:ph type="sldNum" sz="quarter" idx="12"/>
          </p:nvPr>
        </p:nvSpPr>
        <p:spPr/>
        <p:txBody>
          <a:bodyPr/>
          <a:lstStyle/>
          <a:p>
            <a:pPr>
              <a:defRPr/>
            </a:pPr>
            <a:fld id="{9382EDD5-976D-41C6-AE56-9B6E4DA55672}" type="slidenum">
              <a:rPr lang="en-US" smtClean="0"/>
              <a:pPr>
                <a:defRPr/>
              </a:pPr>
              <a:t>4</a:t>
            </a:fld>
            <a:endParaRPr lang="en-US" dirty="0"/>
          </a:p>
        </p:txBody>
      </p:sp>
      <p:graphicFrame>
        <p:nvGraphicFramePr>
          <p:cNvPr id="7" name="Table Placeholder 6"/>
          <p:cNvGraphicFramePr>
            <a:graphicFrameLocks noGrp="1"/>
          </p:cNvGraphicFramePr>
          <p:nvPr>
            <p:ph type="tbl" idx="1"/>
            <p:extLst>
              <p:ext uri="{D42A27DB-BD31-4B8C-83A1-F6EECF244321}">
                <p14:modId xmlns:p14="http://schemas.microsoft.com/office/powerpoint/2010/main" val="3714147148"/>
              </p:ext>
            </p:extLst>
          </p:nvPr>
        </p:nvGraphicFramePr>
        <p:xfrm>
          <a:off x="609600" y="762000"/>
          <a:ext cx="7833397" cy="4525952"/>
        </p:xfrm>
        <a:graphic>
          <a:graphicData uri="http://schemas.openxmlformats.org/drawingml/2006/table">
            <a:tbl>
              <a:tblPr/>
              <a:tblGrid>
                <a:gridCol w="979371"/>
                <a:gridCol w="1349180"/>
                <a:gridCol w="1283367"/>
                <a:gridCol w="1383655"/>
                <a:gridCol w="1394624"/>
                <a:gridCol w="1443200"/>
              </a:tblGrid>
              <a:tr h="522226">
                <a:tc>
                  <a:txBody>
                    <a:bodyPr/>
                    <a:lstStyle/>
                    <a:p>
                      <a:pPr marL="0" marR="0" algn="ctr">
                        <a:spcBef>
                          <a:spcPts val="0"/>
                        </a:spcBef>
                        <a:spcAft>
                          <a:spcPts val="0"/>
                        </a:spcAft>
                      </a:pPr>
                      <a:r>
                        <a:rPr lang="en-US" sz="1100" b="1" dirty="0">
                          <a:effectLst/>
                          <a:latin typeface="Times New Roman"/>
                          <a:ea typeface="Times New Roman"/>
                        </a:rPr>
                        <a:t>VIIRS Band</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b="1" dirty="0">
                          <a:effectLst/>
                          <a:latin typeface="Times New Roman"/>
                          <a:ea typeface="Times New Roman"/>
                        </a:rPr>
                        <a:t>Central Wavelength</a:t>
                      </a:r>
                      <a:endParaRPr lang="en-US" sz="1100" dirty="0">
                        <a:effectLst/>
                        <a:latin typeface="Times New Roman"/>
                        <a:ea typeface="Times New Roman"/>
                      </a:endParaRPr>
                    </a:p>
                    <a:p>
                      <a:pPr marL="0" marR="0" algn="ctr">
                        <a:spcBef>
                          <a:spcPts val="0"/>
                        </a:spcBef>
                        <a:spcAft>
                          <a:spcPts val="0"/>
                        </a:spcAft>
                      </a:pPr>
                      <a:r>
                        <a:rPr lang="en-US" sz="1100" b="1" dirty="0">
                          <a:effectLst/>
                          <a:latin typeface="Times New Roman"/>
                          <a:ea typeface="Times New Roman"/>
                        </a:rPr>
                        <a:t>(μm)</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b="1" dirty="0">
                          <a:effectLst/>
                          <a:latin typeface="Times New Roman"/>
                          <a:ea typeface="Times New Roman"/>
                        </a:rPr>
                        <a:t>Bandwidth (μm)</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b="1" dirty="0">
                          <a:effectLst/>
                          <a:latin typeface="Times New Roman"/>
                          <a:ea typeface="Times New Roman"/>
                        </a:rPr>
                        <a:t>Wavelength Range</a:t>
                      </a:r>
                      <a:endParaRPr lang="en-US" sz="1100" dirty="0">
                        <a:effectLst/>
                        <a:latin typeface="Times New Roman"/>
                        <a:ea typeface="Times New Roman"/>
                      </a:endParaRPr>
                    </a:p>
                    <a:p>
                      <a:pPr marL="0" marR="0" algn="ctr">
                        <a:spcBef>
                          <a:spcPts val="0"/>
                        </a:spcBef>
                        <a:spcAft>
                          <a:spcPts val="0"/>
                        </a:spcAft>
                      </a:pPr>
                      <a:r>
                        <a:rPr lang="en-US" sz="1100" b="1" dirty="0">
                          <a:effectLst/>
                          <a:latin typeface="Times New Roman"/>
                          <a:ea typeface="Times New Roman"/>
                        </a:rPr>
                        <a:t>(μm)</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b="1" dirty="0">
                          <a:effectLst/>
                          <a:latin typeface="Times New Roman"/>
                          <a:ea typeface="Times New Roman"/>
                        </a:rPr>
                        <a:t>Band Explanation</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b="1" dirty="0">
                          <a:effectLst/>
                          <a:latin typeface="Times New Roman"/>
                          <a:ea typeface="Times New Roman"/>
                        </a:rPr>
                        <a:t>Spatial Resolution (m) @ nadir</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4075">
                <a:tc>
                  <a:txBody>
                    <a:bodyPr/>
                    <a:lstStyle/>
                    <a:p>
                      <a:pPr marL="0" marR="0" algn="ctr">
                        <a:spcBef>
                          <a:spcPts val="0"/>
                        </a:spcBef>
                        <a:spcAft>
                          <a:spcPts val="0"/>
                        </a:spcAft>
                      </a:pPr>
                      <a:r>
                        <a:rPr lang="en-US" sz="1100" b="1" dirty="0">
                          <a:effectLst/>
                          <a:highlight>
                            <a:srgbClr val="FFFF00"/>
                          </a:highlight>
                          <a:latin typeface="Times New Roman"/>
                          <a:ea typeface="Times New Roman"/>
                        </a:rPr>
                        <a:t>M1</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0.412</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0.02</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0.402 - 0.422</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algn="ctr">
                        <a:spcBef>
                          <a:spcPts val="0"/>
                        </a:spcBef>
                        <a:spcAft>
                          <a:spcPts val="0"/>
                        </a:spcAft>
                      </a:pPr>
                      <a:r>
                        <a:rPr lang="en-US" sz="1100" dirty="0">
                          <a:effectLst/>
                          <a:latin typeface="Times New Roman"/>
                          <a:ea typeface="Times New Roman"/>
                        </a:rPr>
                        <a:t>Visible</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16">
                  <a:txBody>
                    <a:bodyPr/>
                    <a:lstStyle/>
                    <a:p>
                      <a:pPr marL="0" marR="0" algn="ctr">
                        <a:spcBef>
                          <a:spcPts val="0"/>
                        </a:spcBef>
                        <a:spcAft>
                          <a:spcPts val="0"/>
                        </a:spcAft>
                      </a:pPr>
                      <a:r>
                        <a:rPr lang="en-US" sz="1100" dirty="0">
                          <a:effectLst/>
                          <a:latin typeface="Times New Roman"/>
                          <a:ea typeface="Times New Roman"/>
                        </a:rPr>
                        <a:t>750 m</a:t>
                      </a:r>
                    </a:p>
                  </a:txBody>
                  <a:tcPr marL="72531" marR="7253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075">
                <a:tc>
                  <a:txBody>
                    <a:bodyPr/>
                    <a:lstStyle/>
                    <a:p>
                      <a:pPr marL="0" marR="0" algn="ctr">
                        <a:spcBef>
                          <a:spcPts val="0"/>
                        </a:spcBef>
                        <a:spcAft>
                          <a:spcPts val="0"/>
                        </a:spcAft>
                      </a:pPr>
                      <a:r>
                        <a:rPr lang="en-US" sz="1100" b="1" dirty="0">
                          <a:effectLst/>
                          <a:latin typeface="Times New Roman"/>
                          <a:ea typeface="Times New Roman"/>
                        </a:rPr>
                        <a:t>M2</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0.445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0.018</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0.436 - 0.454</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M3</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gn="ctr">
                        <a:spcBef>
                          <a:spcPts val="0"/>
                        </a:spcBef>
                        <a:spcAft>
                          <a:spcPts val="0"/>
                        </a:spcAft>
                      </a:pPr>
                      <a:r>
                        <a:rPr lang="en-US" sz="1100" dirty="0">
                          <a:effectLst/>
                          <a:latin typeface="Times New Roman"/>
                          <a:ea typeface="Times New Roman"/>
                        </a:rPr>
                        <a:t>0.488</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0.02</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0.478 - 0.488</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74075">
                <a:tc>
                  <a:txBody>
                    <a:bodyPr/>
                    <a:lstStyle/>
                    <a:p>
                      <a:pPr marL="0" marR="0" algn="ctr">
                        <a:spcBef>
                          <a:spcPts val="0"/>
                        </a:spcBef>
                        <a:spcAft>
                          <a:spcPts val="0"/>
                        </a:spcAft>
                      </a:pPr>
                      <a:r>
                        <a:rPr lang="en-US" sz="1100" b="1" dirty="0">
                          <a:effectLst/>
                          <a:highlight>
                            <a:srgbClr val="FFFF00"/>
                          </a:highlight>
                          <a:latin typeface="Times New Roman"/>
                          <a:ea typeface="Times New Roman"/>
                        </a:rPr>
                        <a:t>M4</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0.555</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0.02</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0.545 - 0.565</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M5 (B)</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marL="0" marR="0" algn="ctr">
                        <a:spcBef>
                          <a:spcPts val="0"/>
                        </a:spcBef>
                        <a:spcAft>
                          <a:spcPts val="0"/>
                        </a:spcAft>
                      </a:pPr>
                      <a:r>
                        <a:rPr lang="en-US" sz="1100" dirty="0">
                          <a:effectLst/>
                          <a:latin typeface="Times New Roman"/>
                          <a:ea typeface="Times New Roman"/>
                        </a:rPr>
                        <a:t>0.672</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0.02</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0.662 - 0.682</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M6</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0.746</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0.015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0.739 - 0.754</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100" dirty="0">
                          <a:effectLst/>
                          <a:latin typeface="Times New Roman"/>
                          <a:ea typeface="Times New Roman"/>
                        </a:rPr>
                        <a:t>Near IR</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M7 (G)</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0.865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0.039</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0.846 - 0.885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M8</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1.240</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0.020</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1.23 - 1.25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algn="ctr">
                        <a:spcBef>
                          <a:spcPts val="0"/>
                        </a:spcBef>
                        <a:spcAft>
                          <a:spcPts val="0"/>
                        </a:spcAft>
                      </a:pPr>
                      <a:r>
                        <a:rPr lang="en-US" sz="1100" dirty="0">
                          <a:effectLst/>
                          <a:latin typeface="Times New Roman"/>
                          <a:ea typeface="Times New Roman"/>
                        </a:rPr>
                        <a:t>Shortwave IR</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74075">
                <a:tc>
                  <a:txBody>
                    <a:bodyPr/>
                    <a:lstStyle/>
                    <a:p>
                      <a:pPr marL="0" marR="0" algn="ctr">
                        <a:spcBef>
                          <a:spcPts val="0"/>
                        </a:spcBef>
                        <a:spcAft>
                          <a:spcPts val="0"/>
                        </a:spcAft>
                      </a:pPr>
                      <a:r>
                        <a:rPr lang="en-US" sz="1100" b="1" dirty="0">
                          <a:effectLst/>
                          <a:highlight>
                            <a:srgbClr val="FFFF00"/>
                          </a:highlight>
                          <a:latin typeface="Times New Roman"/>
                          <a:ea typeface="Times New Roman"/>
                        </a:rPr>
                        <a:t>M9</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1.378</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0.015</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1.371 - 1.386</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M10 (R)</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1.61</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0.06</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1.58 - 1.64</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M11</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2.25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2.23 - 2.28</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M12</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3.7</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0.18</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3.61 - 3.79</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100" dirty="0">
                          <a:effectLst/>
                          <a:latin typeface="Times New Roman"/>
                          <a:ea typeface="Times New Roman"/>
                        </a:rPr>
                        <a:t>Medium-wave IR</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M13</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4.05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0.155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3.97 - 4.13</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74075">
                <a:tc>
                  <a:txBody>
                    <a:bodyPr/>
                    <a:lstStyle/>
                    <a:p>
                      <a:pPr marL="0" marR="0" algn="ctr">
                        <a:spcBef>
                          <a:spcPts val="0"/>
                        </a:spcBef>
                        <a:spcAft>
                          <a:spcPts val="0"/>
                        </a:spcAft>
                      </a:pPr>
                      <a:r>
                        <a:rPr lang="en-US" sz="1100" b="1" dirty="0">
                          <a:effectLst/>
                          <a:highlight>
                            <a:srgbClr val="FFFF00"/>
                          </a:highlight>
                          <a:latin typeface="Times New Roman"/>
                          <a:ea typeface="Times New Roman"/>
                        </a:rPr>
                        <a:t>M14</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8.55</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0.3</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8.4 - 8.7</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spcBef>
                          <a:spcPts val="0"/>
                        </a:spcBef>
                        <a:spcAft>
                          <a:spcPts val="0"/>
                        </a:spcAft>
                      </a:pPr>
                      <a:r>
                        <a:rPr lang="en-US" sz="1100" dirty="0">
                          <a:effectLst/>
                          <a:latin typeface="Times New Roman"/>
                          <a:ea typeface="Times New Roman"/>
                        </a:rPr>
                        <a:t>Longwave IR</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74075">
                <a:tc>
                  <a:txBody>
                    <a:bodyPr/>
                    <a:lstStyle/>
                    <a:p>
                      <a:pPr marL="0" marR="0" algn="ctr">
                        <a:spcBef>
                          <a:spcPts val="0"/>
                        </a:spcBef>
                        <a:spcAft>
                          <a:spcPts val="0"/>
                        </a:spcAft>
                      </a:pPr>
                      <a:r>
                        <a:rPr lang="en-US" sz="1100" b="1" dirty="0">
                          <a:effectLst/>
                          <a:highlight>
                            <a:srgbClr val="FFFF00"/>
                          </a:highlight>
                          <a:latin typeface="Times New Roman"/>
                          <a:ea typeface="Times New Roman"/>
                        </a:rPr>
                        <a:t>M15</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10.763</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1.0</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10.26 - 11.26</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74075">
                <a:tc>
                  <a:txBody>
                    <a:bodyPr/>
                    <a:lstStyle/>
                    <a:p>
                      <a:pPr marL="0" marR="0" algn="ctr">
                        <a:spcBef>
                          <a:spcPts val="0"/>
                        </a:spcBef>
                        <a:spcAft>
                          <a:spcPts val="0"/>
                        </a:spcAft>
                      </a:pPr>
                      <a:r>
                        <a:rPr lang="en-US" sz="1100" b="1" dirty="0">
                          <a:effectLst/>
                          <a:highlight>
                            <a:srgbClr val="FFFF00"/>
                          </a:highlight>
                          <a:latin typeface="Times New Roman"/>
                          <a:ea typeface="Times New Roman"/>
                        </a:rPr>
                        <a:t>M16</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12.013</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0.95</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11.54 - 12.49</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8151">
                <a:tc>
                  <a:txBody>
                    <a:bodyPr/>
                    <a:lstStyle/>
                    <a:p>
                      <a:pPr marL="0" marR="0" algn="ctr">
                        <a:spcBef>
                          <a:spcPts val="0"/>
                        </a:spcBef>
                        <a:spcAft>
                          <a:spcPts val="0"/>
                        </a:spcAft>
                      </a:pPr>
                      <a:r>
                        <a:rPr lang="en-US" sz="1100" b="1" dirty="0">
                          <a:effectLst/>
                          <a:latin typeface="Times New Roman"/>
                          <a:ea typeface="Times New Roman"/>
                        </a:rPr>
                        <a:t>DNB</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0.7</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0.4</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0.5 - 0.9</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Visible</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750 m across full scan</a:t>
                      </a:r>
                    </a:p>
                  </a:txBody>
                  <a:tcPr marL="72531" marR="7253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075">
                <a:tc>
                  <a:txBody>
                    <a:bodyPr/>
                    <a:lstStyle/>
                    <a:p>
                      <a:pPr marL="0" marR="0" algn="ctr">
                        <a:spcBef>
                          <a:spcPts val="0"/>
                        </a:spcBef>
                        <a:spcAft>
                          <a:spcPts val="0"/>
                        </a:spcAft>
                      </a:pPr>
                      <a:r>
                        <a:rPr lang="en-US" sz="1100" b="1" dirty="0">
                          <a:effectLst/>
                          <a:latin typeface="Times New Roman"/>
                          <a:ea typeface="Times New Roman"/>
                        </a:rPr>
                        <a:t>I1 (B)</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marL="0" marR="0" algn="ctr">
                        <a:spcBef>
                          <a:spcPts val="0"/>
                        </a:spcBef>
                        <a:spcAft>
                          <a:spcPts val="0"/>
                        </a:spcAft>
                      </a:pPr>
                      <a:r>
                        <a:rPr lang="en-US" sz="1100" dirty="0">
                          <a:effectLst/>
                          <a:latin typeface="Times New Roman"/>
                          <a:ea typeface="Times New Roman"/>
                        </a:rPr>
                        <a:t>0.64</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0.08</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0.6 - 0.68</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Visible</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algn="ctr">
                        <a:spcBef>
                          <a:spcPts val="0"/>
                        </a:spcBef>
                        <a:spcAft>
                          <a:spcPts val="0"/>
                        </a:spcAft>
                      </a:pPr>
                      <a:r>
                        <a:rPr lang="en-US" sz="1100" dirty="0">
                          <a:effectLst/>
                          <a:latin typeface="Times New Roman"/>
                          <a:ea typeface="Times New Roman"/>
                        </a:rPr>
                        <a:t>375 m</a:t>
                      </a:r>
                    </a:p>
                  </a:txBody>
                  <a:tcPr marL="72531" marR="7253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174075">
                <a:tc>
                  <a:txBody>
                    <a:bodyPr/>
                    <a:lstStyle/>
                    <a:p>
                      <a:pPr marL="0" marR="0" algn="ctr">
                        <a:spcBef>
                          <a:spcPts val="0"/>
                        </a:spcBef>
                        <a:spcAft>
                          <a:spcPts val="0"/>
                        </a:spcAft>
                      </a:pPr>
                      <a:r>
                        <a:rPr lang="en-US" sz="1100" b="1" dirty="0">
                          <a:effectLst/>
                          <a:latin typeface="Times New Roman"/>
                          <a:ea typeface="Times New Roman"/>
                        </a:rPr>
                        <a:t>I2 (G)</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0.865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0.039</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0.85 - 0.88</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Near IR</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I3 (R)</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1.61</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0.06</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1.58 - 1.64</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Shortwave IR</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I4</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3.74</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0.38</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3.55 - 3.93</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Medium-wave IR</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I5</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11.45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1.9</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10.5 - 12.4</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Longwave IR</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en-US"/>
                    </a:p>
                  </a:txBody>
                  <a:tcPr/>
                </a:tc>
              </a:tr>
            </a:tbl>
          </a:graphicData>
        </a:graphic>
      </p:graphicFrame>
      <p:sp>
        <p:nvSpPr>
          <p:cNvPr id="9" name="TextBox 8"/>
          <p:cNvSpPr txBox="1"/>
          <p:nvPr/>
        </p:nvSpPr>
        <p:spPr>
          <a:xfrm>
            <a:off x="609600" y="5410200"/>
            <a:ext cx="7772400" cy="1169551"/>
          </a:xfrm>
          <a:prstGeom prst="rect">
            <a:avLst/>
          </a:prstGeom>
          <a:noFill/>
        </p:spPr>
        <p:txBody>
          <a:bodyPr wrap="square" rtlCol="0">
            <a:spAutoFit/>
          </a:bodyPr>
          <a:lstStyle/>
          <a:p>
            <a:r>
              <a:rPr lang="en-US" sz="1400" b="1" dirty="0" smtClean="0"/>
              <a:t>Notes:</a:t>
            </a:r>
          </a:p>
          <a:p>
            <a:r>
              <a:rPr lang="en-US" sz="1400" dirty="0" smtClean="0"/>
              <a:t>M-bands </a:t>
            </a:r>
            <a:r>
              <a:rPr lang="en-US" sz="1400" dirty="0"/>
              <a:t>highlighted in pale yellow are available as EDRs, in addition to SDRs.</a:t>
            </a:r>
          </a:p>
          <a:p>
            <a:r>
              <a:rPr lang="en-US" sz="1400" dirty="0"/>
              <a:t>True-color component bands are highlighted in red, green, and blue.</a:t>
            </a:r>
          </a:p>
          <a:p>
            <a:r>
              <a:rPr lang="en-US" sz="1400" dirty="0"/>
              <a:t>Natural-color component bands are noted with R, G, and B.</a:t>
            </a:r>
          </a:p>
          <a:p>
            <a:r>
              <a:rPr lang="en-US" sz="1400" dirty="0"/>
              <a:t>M6 on Suomi NPP has a high radiance fold-over issue with many saturated pixels</a:t>
            </a:r>
            <a:r>
              <a:rPr lang="en-US" sz="1400" dirty="0" smtClean="0"/>
              <a:t>.</a:t>
            </a:r>
            <a:endParaRPr lang="en-US" sz="1400" dirty="0"/>
          </a:p>
        </p:txBody>
      </p:sp>
    </p:spTree>
    <p:extLst>
      <p:ext uri="{BB962C8B-B14F-4D97-AF65-F5344CB8AC3E}">
        <p14:creationId xmlns:p14="http://schemas.microsoft.com/office/powerpoint/2010/main" val="3106363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tx2">
              <a:lumMod val="40000"/>
              <a:lumOff val="60000"/>
            </a:schemeClr>
          </a:solidFill>
        </p:spPr>
        <p:txBody>
          <a:bodyPr>
            <a:normAutofit fontScale="90000"/>
          </a:bodyPr>
          <a:lstStyle/>
          <a:p>
            <a:r>
              <a:rPr lang="en-US" dirty="0" smtClean="0"/>
              <a:t>VIIRS bands (I1-I5, DNB/NCC, M1-M16)</a:t>
            </a:r>
            <a:endParaRPr lang="en-US"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5</a:t>
            </a:fld>
            <a:endParaRPr lang="en-US" dirty="0"/>
          </a:p>
        </p:txBody>
      </p:sp>
      <p:pic>
        <p:nvPicPr>
          <p:cNvPr id="1026" name="Picture 2" descr="C:\JPSS-NPP\VIIRS_all_band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07" y="1206874"/>
            <a:ext cx="9155607" cy="4824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38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300" y="228600"/>
            <a:ext cx="6096000" cy="639762"/>
          </a:xfrm>
          <a:solidFill>
            <a:schemeClr val="tx2">
              <a:lumMod val="40000"/>
              <a:lumOff val="60000"/>
            </a:schemeClr>
          </a:solidFill>
        </p:spPr>
        <p:txBody>
          <a:bodyPr>
            <a:normAutofit fontScale="90000"/>
          </a:bodyPr>
          <a:lstStyle/>
          <a:p>
            <a:r>
              <a:rPr lang="en-US" sz="3600" b="1" dirty="0" smtClean="0"/>
              <a:t>NPP/JPSS data sources</a:t>
            </a:r>
            <a:endParaRPr lang="en-US" sz="3600" b="1" dirty="0"/>
          </a:p>
        </p:txBody>
      </p:sp>
      <p:sp>
        <p:nvSpPr>
          <p:cNvPr id="3" name="Content Placeholder 2"/>
          <p:cNvSpPr>
            <a:spLocks noGrp="1"/>
          </p:cNvSpPr>
          <p:nvPr>
            <p:ph idx="1"/>
          </p:nvPr>
        </p:nvSpPr>
        <p:spPr>
          <a:xfrm>
            <a:off x="457200" y="1137082"/>
            <a:ext cx="8458200" cy="4349318"/>
          </a:xfrm>
        </p:spPr>
        <p:txBody>
          <a:bodyPr>
            <a:normAutofit lnSpcReduction="10000"/>
          </a:bodyPr>
          <a:lstStyle/>
          <a:p>
            <a:r>
              <a:rPr lang="en-US" sz="2800" b="1" dirty="0" smtClean="0"/>
              <a:t>GRAVITE</a:t>
            </a:r>
            <a:r>
              <a:rPr lang="en-US" sz="2800" b="1" baseline="30000" dirty="0" smtClean="0"/>
              <a:t>1</a:t>
            </a:r>
            <a:r>
              <a:rPr lang="en-US" sz="2800" dirty="0" smtClean="0"/>
              <a:t> (Suitland, 7-hour delay)</a:t>
            </a:r>
          </a:p>
          <a:p>
            <a:r>
              <a:rPr lang="en-US" sz="2800" b="1" dirty="0" smtClean="0"/>
              <a:t>NOAA CLASS</a:t>
            </a:r>
            <a:r>
              <a:rPr lang="en-US" sz="2800" b="1" baseline="30000" dirty="0" smtClean="0"/>
              <a:t>2</a:t>
            </a:r>
            <a:r>
              <a:rPr lang="en-US" sz="2800" dirty="0" smtClean="0"/>
              <a:t> (Asheville, 7-hour delay) – not actively used</a:t>
            </a:r>
          </a:p>
          <a:p>
            <a:r>
              <a:rPr lang="en-US" sz="2800" b="1" dirty="0" smtClean="0"/>
              <a:t>Atmosphere PEATE</a:t>
            </a:r>
            <a:r>
              <a:rPr lang="en-US" sz="2800" b="1" baseline="30000" dirty="0" smtClean="0"/>
              <a:t>3</a:t>
            </a:r>
            <a:r>
              <a:rPr lang="en-US" sz="2800" b="1" dirty="0" smtClean="0"/>
              <a:t> </a:t>
            </a:r>
            <a:r>
              <a:rPr lang="en-US" sz="2800" dirty="0" smtClean="0"/>
              <a:t>(Wisconsin, 7-hour delay)</a:t>
            </a:r>
          </a:p>
          <a:p>
            <a:pPr lvl="1"/>
            <a:r>
              <a:rPr lang="en-US" sz="2400" dirty="0" smtClean="0"/>
              <a:t>ADDE server for McIDAS-X</a:t>
            </a:r>
          </a:p>
          <a:p>
            <a:pPr lvl="1"/>
            <a:r>
              <a:rPr lang="en-US" sz="2400" dirty="0" smtClean="0"/>
              <a:t>FTP and HTML</a:t>
            </a:r>
          </a:p>
          <a:p>
            <a:r>
              <a:rPr lang="en-US" sz="2800" b="1" dirty="0" smtClean="0"/>
              <a:t>Direct Readout </a:t>
            </a:r>
            <a:r>
              <a:rPr lang="en-US" sz="2800" dirty="0" smtClean="0"/>
              <a:t>(Wisconsin, minimal delay, but provides data </a:t>
            </a:r>
            <a:r>
              <a:rPr lang="en-US" sz="2800" u="sng" dirty="0"/>
              <a:t>only over </a:t>
            </a:r>
            <a:r>
              <a:rPr lang="en-US" sz="2800" u="sng" dirty="0" smtClean="0"/>
              <a:t>North America</a:t>
            </a:r>
            <a:r>
              <a:rPr lang="en-US" sz="2800" dirty="0" smtClean="0"/>
              <a:t>, when the satellite is with sight of Madison)</a:t>
            </a:r>
          </a:p>
          <a:p>
            <a:r>
              <a:rPr lang="en-US" sz="2800" b="1" dirty="0"/>
              <a:t>AFWA </a:t>
            </a:r>
            <a:r>
              <a:rPr lang="en-US" sz="2800" b="1" dirty="0" smtClean="0"/>
              <a:t>IDPS</a:t>
            </a:r>
            <a:r>
              <a:rPr lang="en-US" sz="2800" b="1" baseline="30000" dirty="0" smtClean="0"/>
              <a:t>4</a:t>
            </a:r>
            <a:r>
              <a:rPr lang="en-US" sz="2800" b="1" dirty="0" smtClean="0"/>
              <a:t> </a:t>
            </a:r>
            <a:r>
              <a:rPr lang="en-US" sz="2800" dirty="0"/>
              <a:t>(</a:t>
            </a:r>
            <a:r>
              <a:rPr lang="en-US" sz="2800" dirty="0" smtClean="0"/>
              <a:t>Omaha, near real-time)</a:t>
            </a:r>
            <a:endParaRPr lang="en-US" sz="2800" dirty="0"/>
          </a:p>
        </p:txBody>
      </p:sp>
      <p:sp>
        <p:nvSpPr>
          <p:cNvPr id="4" name="TextBox 3"/>
          <p:cNvSpPr txBox="1"/>
          <p:nvPr/>
        </p:nvSpPr>
        <p:spPr>
          <a:xfrm>
            <a:off x="681501" y="5562600"/>
            <a:ext cx="8001000" cy="1200329"/>
          </a:xfrm>
          <a:prstGeom prst="rect">
            <a:avLst/>
          </a:prstGeom>
          <a:noFill/>
        </p:spPr>
        <p:txBody>
          <a:bodyPr wrap="square" rtlCol="0">
            <a:spAutoFit/>
          </a:bodyPr>
          <a:lstStyle/>
          <a:p>
            <a:r>
              <a:rPr lang="en-US" b="1" baseline="30000" dirty="0"/>
              <a:t>1</a:t>
            </a:r>
            <a:r>
              <a:rPr lang="en-US" dirty="0" smtClean="0"/>
              <a:t>Government </a:t>
            </a:r>
            <a:r>
              <a:rPr lang="en-US" dirty="0"/>
              <a:t>Resource for Algorithm Verification, Integration, Test and </a:t>
            </a:r>
            <a:r>
              <a:rPr lang="en-US" dirty="0" smtClean="0"/>
              <a:t>Evaluation</a:t>
            </a:r>
          </a:p>
          <a:p>
            <a:r>
              <a:rPr lang="en-US" b="1" baseline="30000" dirty="0" smtClean="0"/>
              <a:t>2</a:t>
            </a:r>
            <a:r>
              <a:rPr lang="en-US" dirty="0" smtClean="0"/>
              <a:t>Comprehensive </a:t>
            </a:r>
            <a:r>
              <a:rPr lang="en-US" dirty="0"/>
              <a:t>Large Array-data Stewardship </a:t>
            </a:r>
            <a:r>
              <a:rPr lang="en-US" dirty="0" smtClean="0"/>
              <a:t>System</a:t>
            </a:r>
          </a:p>
          <a:p>
            <a:r>
              <a:rPr lang="en-US" b="1" baseline="30000" dirty="0" smtClean="0"/>
              <a:t>3</a:t>
            </a:r>
            <a:r>
              <a:rPr lang="en-US" dirty="0" smtClean="0"/>
              <a:t>Product </a:t>
            </a:r>
            <a:r>
              <a:rPr lang="en-US" dirty="0"/>
              <a:t>Evaluation and Algorithm Test </a:t>
            </a:r>
            <a:r>
              <a:rPr lang="en-US" dirty="0" smtClean="0"/>
              <a:t>Elements</a:t>
            </a:r>
          </a:p>
          <a:p>
            <a:r>
              <a:rPr lang="en-US" b="1" baseline="30000" dirty="0" smtClean="0"/>
              <a:t>4</a:t>
            </a:r>
            <a:r>
              <a:rPr lang="en-US" i="1" dirty="0" smtClean="0"/>
              <a:t>Air </a:t>
            </a:r>
            <a:r>
              <a:rPr lang="en-US" i="1" dirty="0"/>
              <a:t>Force Weather Agency</a:t>
            </a:r>
            <a:r>
              <a:rPr lang="en-US" dirty="0"/>
              <a:t> Interface Data Processing Segment </a:t>
            </a:r>
          </a:p>
        </p:txBody>
      </p:sp>
    </p:spTree>
    <p:extLst>
      <p:ext uri="{BB962C8B-B14F-4D97-AF65-F5344CB8AC3E}">
        <p14:creationId xmlns:p14="http://schemas.microsoft.com/office/powerpoint/2010/main" val="3772406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81000"/>
            <a:ext cx="5334000" cy="762000"/>
          </a:xfrm>
          <a:solidFill>
            <a:schemeClr val="tx2">
              <a:lumMod val="40000"/>
              <a:lumOff val="60000"/>
            </a:schemeClr>
          </a:solidFill>
        </p:spPr>
        <p:txBody>
          <a:bodyPr>
            <a:normAutofit/>
          </a:bodyPr>
          <a:lstStyle/>
          <a:p>
            <a:r>
              <a:rPr lang="en-US" sz="4000" b="1" dirty="0" smtClean="0"/>
              <a:t>VIIRS display tools</a:t>
            </a:r>
            <a:endParaRPr lang="en-US" sz="4000" b="1" dirty="0"/>
          </a:p>
        </p:txBody>
      </p:sp>
      <p:sp>
        <p:nvSpPr>
          <p:cNvPr id="3" name="Content Placeholder 2"/>
          <p:cNvSpPr>
            <a:spLocks noGrp="1"/>
          </p:cNvSpPr>
          <p:nvPr>
            <p:ph idx="1"/>
          </p:nvPr>
        </p:nvSpPr>
        <p:spPr>
          <a:xfrm>
            <a:off x="457200" y="1600200"/>
            <a:ext cx="6553200" cy="4525963"/>
          </a:xfrm>
        </p:spPr>
        <p:txBody>
          <a:bodyPr>
            <a:normAutofit/>
          </a:bodyPr>
          <a:lstStyle/>
          <a:p>
            <a:r>
              <a:rPr lang="en-US" sz="2800" b="1" dirty="0" smtClean="0"/>
              <a:t>McIDAS-V</a:t>
            </a:r>
            <a:r>
              <a:rPr lang="en-US" sz="2800" dirty="0" smtClean="0"/>
              <a:t> (VIIRS ready) – SSEC/CIMSS/Wisconsin</a:t>
            </a:r>
          </a:p>
          <a:p>
            <a:r>
              <a:rPr lang="en-US" sz="2800" b="1" dirty="0" smtClean="0"/>
              <a:t>McIDAS-X</a:t>
            </a:r>
            <a:r>
              <a:rPr lang="en-US" sz="2800" dirty="0" smtClean="0"/>
              <a:t> (VIIRS capabilities still under development) – SSEC/CIMSS/Wisconsin</a:t>
            </a:r>
          </a:p>
          <a:p>
            <a:endParaRPr lang="en-US" sz="2800" dirty="0" smtClean="0"/>
          </a:p>
          <a:p>
            <a:r>
              <a:rPr lang="en-US" sz="2800" b="1" dirty="0" smtClean="0"/>
              <a:t>TeraScan / NexSat </a:t>
            </a:r>
            <a:r>
              <a:rPr lang="en-US" sz="2800" dirty="0" smtClean="0"/>
              <a:t>(web display) – NRL</a:t>
            </a:r>
          </a:p>
          <a:p>
            <a:endParaRPr lang="en-US" sz="2800" dirty="0" smtClean="0"/>
          </a:p>
          <a:p>
            <a:r>
              <a:rPr lang="en-US" sz="2800" b="1" dirty="0" smtClean="0"/>
              <a:t>IDL</a:t>
            </a:r>
            <a:endParaRPr lang="en-US" sz="2800" b="1" dirty="0"/>
          </a:p>
        </p:txBody>
      </p:sp>
      <p:pic>
        <p:nvPicPr>
          <p:cNvPr id="1026" name="Picture 2" descr="http://www.ssec.wisc.edu/mcidas/software/v/images/mcv_logo_trans.png">
            <a:hlinkClick r:id="rId2"/>
          </p:cNvPr>
          <p:cNvPicPr>
            <a:picLocks noChangeAspect="1" noChangeArrowheads="1"/>
          </p:cNvPicPr>
          <p:nvPr/>
        </p:nvPicPr>
        <p:blipFill>
          <a:blip r:embed="rId3" cstate="print"/>
          <a:srcRect/>
          <a:stretch>
            <a:fillRect/>
          </a:stretch>
        </p:blipFill>
        <p:spPr bwMode="auto">
          <a:xfrm>
            <a:off x="6705600" y="1447800"/>
            <a:ext cx="2057400" cy="1047751"/>
          </a:xfrm>
          <a:prstGeom prst="rect">
            <a:avLst/>
          </a:prstGeom>
          <a:noFill/>
        </p:spPr>
      </p:pic>
      <p:pic>
        <p:nvPicPr>
          <p:cNvPr id="3074" name="Picture 2" descr="http://www.ssec.wisc.edu/mcidas/images/mcidas-logos/mcidas_web_logo_3.gif">
            <a:hlinkClick r:id="rId4"/>
          </p:cNvPr>
          <p:cNvPicPr>
            <a:picLocks noChangeAspect="1" noChangeArrowheads="1"/>
          </p:cNvPicPr>
          <p:nvPr/>
        </p:nvPicPr>
        <p:blipFill>
          <a:blip r:embed="rId5" cstate="print"/>
          <a:srcRect/>
          <a:stretch>
            <a:fillRect/>
          </a:stretch>
        </p:blipFill>
        <p:spPr bwMode="auto">
          <a:xfrm>
            <a:off x="6705600" y="2514600"/>
            <a:ext cx="1885950" cy="942976"/>
          </a:xfrm>
          <a:prstGeom prst="rect">
            <a:avLst/>
          </a:prstGeom>
          <a:noFill/>
        </p:spPr>
      </p:pic>
      <p:sp>
        <p:nvSpPr>
          <p:cNvPr id="6" name="Slide Number Placeholder 5"/>
          <p:cNvSpPr>
            <a:spLocks noGrp="1"/>
          </p:cNvSpPr>
          <p:nvPr>
            <p:ph type="sldNum" sz="quarter" idx="12"/>
          </p:nvPr>
        </p:nvSpPr>
        <p:spPr/>
        <p:txBody>
          <a:bodyPr/>
          <a:lstStyle/>
          <a:p>
            <a:fld id="{633D0807-5088-4C17-A0EB-56FC14A60DD7}" type="slidenum">
              <a:rPr lang="en-US" smtClean="0"/>
              <a:pPr/>
              <a:t>7</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0"/>
            <a:ext cx="7162800" cy="1143000"/>
          </a:xfrm>
          <a:solidFill>
            <a:schemeClr val="tx2">
              <a:lumMod val="40000"/>
              <a:lumOff val="60000"/>
            </a:schemeClr>
          </a:solidFill>
        </p:spPr>
        <p:txBody>
          <a:bodyPr>
            <a:normAutofit fontScale="90000"/>
          </a:bodyPr>
          <a:lstStyle/>
          <a:p>
            <a:r>
              <a:rPr lang="en-US" sz="4000" b="1" dirty="0" smtClean="0"/>
              <a:t>Sensor Data Record (SDR) to Environmental Data Record (EDR)</a:t>
            </a:r>
            <a:endParaRPr lang="en-US" sz="4000" b="1" dirty="0"/>
          </a:p>
        </p:txBody>
      </p:sp>
      <p:sp>
        <p:nvSpPr>
          <p:cNvPr id="3" name="Content Placeholder 2"/>
          <p:cNvSpPr>
            <a:spLocks noGrp="1"/>
          </p:cNvSpPr>
          <p:nvPr>
            <p:ph idx="1"/>
          </p:nvPr>
        </p:nvSpPr>
        <p:spPr>
          <a:xfrm>
            <a:off x="457200" y="1676400"/>
            <a:ext cx="8229600" cy="1981201"/>
          </a:xfrm>
        </p:spPr>
        <p:txBody>
          <a:bodyPr>
            <a:normAutofit fontScale="92500"/>
          </a:bodyPr>
          <a:lstStyle/>
          <a:p>
            <a:r>
              <a:rPr lang="en-US" sz="2800" b="1" dirty="0" smtClean="0"/>
              <a:t>Ground Track Mercator (GTM) </a:t>
            </a:r>
            <a:r>
              <a:rPr lang="en-US" sz="2800" dirty="0" smtClean="0"/>
              <a:t>remapping software.</a:t>
            </a:r>
          </a:p>
          <a:p>
            <a:pPr lvl="1"/>
            <a:r>
              <a:rPr lang="en-US" sz="2400" dirty="0" smtClean="0"/>
              <a:t>GTM is a </a:t>
            </a:r>
            <a:r>
              <a:rPr lang="en-US" sz="2400" b="1" dirty="0" smtClean="0"/>
              <a:t>remapping</a:t>
            </a:r>
            <a:r>
              <a:rPr lang="en-US" sz="2400" dirty="0" smtClean="0"/>
              <a:t> of the data, but the </a:t>
            </a:r>
            <a:r>
              <a:rPr lang="en-US" sz="2400" b="1" dirty="0" smtClean="0"/>
              <a:t>same radiances/reflectances</a:t>
            </a:r>
            <a:r>
              <a:rPr lang="en-US" sz="2400" dirty="0" smtClean="0"/>
              <a:t> for Non-NCC bands only.</a:t>
            </a:r>
          </a:p>
          <a:p>
            <a:r>
              <a:rPr lang="en-US" sz="2800" dirty="0" smtClean="0"/>
              <a:t>For NCC imagery there is </a:t>
            </a:r>
            <a:r>
              <a:rPr lang="en-US" sz="2800" b="1" dirty="0" smtClean="0">
                <a:solidFill>
                  <a:srgbClr val="FF0000"/>
                </a:solidFill>
              </a:rPr>
              <a:t>additional radiance processing</a:t>
            </a:r>
          </a:p>
        </p:txBody>
      </p:sp>
      <p:grpSp>
        <p:nvGrpSpPr>
          <p:cNvPr id="10" name="Group 9"/>
          <p:cNvGrpSpPr/>
          <p:nvPr/>
        </p:nvGrpSpPr>
        <p:grpSpPr>
          <a:xfrm>
            <a:off x="533400" y="3886200"/>
            <a:ext cx="8001000" cy="1200329"/>
            <a:chOff x="533400" y="2914471"/>
            <a:chExt cx="8001000" cy="1200329"/>
          </a:xfrm>
        </p:grpSpPr>
        <p:sp>
          <p:nvSpPr>
            <p:cNvPr id="4" name="TextBox 3"/>
            <p:cNvSpPr txBox="1"/>
            <p:nvPr/>
          </p:nvSpPr>
          <p:spPr>
            <a:xfrm>
              <a:off x="533400" y="3124200"/>
              <a:ext cx="2286000" cy="830997"/>
            </a:xfrm>
            <a:prstGeom prst="rect">
              <a:avLst/>
            </a:prstGeom>
            <a:noFill/>
            <a:ln w="25400">
              <a:solidFill>
                <a:schemeClr val="tx1"/>
              </a:solidFill>
            </a:ln>
          </p:spPr>
          <p:txBody>
            <a:bodyPr wrap="square" rtlCol="0">
              <a:spAutoFit/>
            </a:bodyPr>
            <a:lstStyle/>
            <a:p>
              <a:pPr algn="ctr"/>
              <a:r>
                <a:rPr lang="en-US" sz="2400" b="1" dirty="0" smtClean="0"/>
                <a:t>Sensor Data Record (SDR)</a:t>
              </a:r>
              <a:endParaRPr lang="en-US" sz="2400" b="1" dirty="0"/>
            </a:p>
          </p:txBody>
        </p:sp>
        <p:sp>
          <p:nvSpPr>
            <p:cNvPr id="5" name="TextBox 4"/>
            <p:cNvSpPr txBox="1"/>
            <p:nvPr/>
          </p:nvSpPr>
          <p:spPr>
            <a:xfrm>
              <a:off x="6248400" y="2914471"/>
              <a:ext cx="2286000" cy="1200329"/>
            </a:xfrm>
            <a:prstGeom prst="rect">
              <a:avLst/>
            </a:prstGeom>
            <a:noFill/>
            <a:ln w="25400">
              <a:solidFill>
                <a:schemeClr val="tx1"/>
              </a:solidFill>
            </a:ln>
          </p:spPr>
          <p:txBody>
            <a:bodyPr wrap="square" rtlCol="0">
              <a:spAutoFit/>
            </a:bodyPr>
            <a:lstStyle/>
            <a:p>
              <a:pPr algn="ctr"/>
              <a:r>
                <a:rPr lang="en-US" sz="2400" b="1" dirty="0" smtClean="0"/>
                <a:t>Environmental Data Record (EDR)</a:t>
              </a:r>
              <a:endParaRPr lang="en-US" sz="2400" b="1" dirty="0"/>
            </a:p>
          </p:txBody>
        </p:sp>
        <p:sp>
          <p:nvSpPr>
            <p:cNvPr id="6" name="TextBox 5"/>
            <p:cNvSpPr txBox="1"/>
            <p:nvPr/>
          </p:nvSpPr>
          <p:spPr>
            <a:xfrm>
              <a:off x="3657600" y="3124200"/>
              <a:ext cx="1752600" cy="838201"/>
            </a:xfrm>
            <a:prstGeom prst="rect">
              <a:avLst/>
            </a:prstGeom>
            <a:noFill/>
          </p:spPr>
          <p:txBody>
            <a:bodyPr wrap="square" rtlCol="0">
              <a:spAutoFit/>
            </a:bodyPr>
            <a:lstStyle/>
            <a:p>
              <a:pPr algn="ctr"/>
              <a:r>
                <a:rPr lang="en-US" sz="2400" b="1" dirty="0" smtClean="0"/>
                <a:t>GTM software</a:t>
              </a:r>
              <a:endParaRPr lang="en-US" sz="2400" b="1" dirty="0"/>
            </a:p>
          </p:txBody>
        </p:sp>
        <p:cxnSp>
          <p:nvCxnSpPr>
            <p:cNvPr id="8" name="Straight Arrow Connector 7"/>
            <p:cNvCxnSpPr>
              <a:stCxn id="4" idx="3"/>
              <a:endCxn id="6" idx="1"/>
            </p:cNvCxnSpPr>
            <p:nvPr/>
          </p:nvCxnSpPr>
          <p:spPr>
            <a:xfrm>
              <a:off x="2819400" y="3539699"/>
              <a:ext cx="838200" cy="360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6" idx="3"/>
              <a:endCxn id="5" idx="1"/>
            </p:cNvCxnSpPr>
            <p:nvPr/>
          </p:nvCxnSpPr>
          <p:spPr>
            <a:xfrm flipV="1">
              <a:off x="5410200" y="3514636"/>
              <a:ext cx="838200" cy="2866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3657600" y="2971800"/>
              <a:ext cx="1752600" cy="1143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Box 11"/>
          <p:cNvSpPr txBox="1"/>
          <p:nvPr/>
        </p:nvSpPr>
        <p:spPr>
          <a:xfrm>
            <a:off x="457200" y="5791200"/>
            <a:ext cx="2286000" cy="461665"/>
          </a:xfrm>
          <a:prstGeom prst="rect">
            <a:avLst/>
          </a:prstGeom>
          <a:noFill/>
          <a:ln w="25400">
            <a:solidFill>
              <a:schemeClr val="tx1"/>
            </a:solidFill>
          </a:ln>
        </p:spPr>
        <p:txBody>
          <a:bodyPr wrap="square" rtlCol="0">
            <a:spAutoFit/>
          </a:bodyPr>
          <a:lstStyle/>
          <a:p>
            <a:pPr algn="ctr"/>
            <a:r>
              <a:rPr lang="en-US" sz="2400" b="1" dirty="0" smtClean="0"/>
              <a:t>DNB (SDR)</a:t>
            </a:r>
            <a:endParaRPr lang="en-US" sz="2400" b="1" dirty="0"/>
          </a:p>
        </p:txBody>
      </p:sp>
      <p:sp>
        <p:nvSpPr>
          <p:cNvPr id="13" name="TextBox 12"/>
          <p:cNvSpPr txBox="1"/>
          <p:nvPr/>
        </p:nvSpPr>
        <p:spPr>
          <a:xfrm>
            <a:off x="6324600" y="5791200"/>
            <a:ext cx="2286000" cy="461665"/>
          </a:xfrm>
          <a:prstGeom prst="rect">
            <a:avLst/>
          </a:prstGeom>
          <a:noFill/>
          <a:ln w="25400">
            <a:solidFill>
              <a:schemeClr val="tx1"/>
            </a:solidFill>
          </a:ln>
        </p:spPr>
        <p:txBody>
          <a:bodyPr wrap="square" rtlCol="0">
            <a:spAutoFit/>
          </a:bodyPr>
          <a:lstStyle/>
          <a:p>
            <a:pPr algn="ctr"/>
            <a:r>
              <a:rPr lang="en-US" sz="2400" b="1" dirty="0" smtClean="0"/>
              <a:t>NCC (EDR)</a:t>
            </a:r>
            <a:endParaRPr lang="en-US" sz="2400" b="1" dirty="0"/>
          </a:p>
        </p:txBody>
      </p:sp>
      <p:sp>
        <p:nvSpPr>
          <p:cNvPr id="15" name="TextBox 14"/>
          <p:cNvSpPr txBox="1"/>
          <p:nvPr/>
        </p:nvSpPr>
        <p:spPr>
          <a:xfrm>
            <a:off x="3657600" y="5429071"/>
            <a:ext cx="1752600" cy="1200329"/>
          </a:xfrm>
          <a:prstGeom prst="rect">
            <a:avLst/>
          </a:prstGeom>
          <a:noFill/>
        </p:spPr>
        <p:txBody>
          <a:bodyPr wrap="square" rtlCol="0">
            <a:spAutoFit/>
          </a:bodyPr>
          <a:lstStyle/>
          <a:p>
            <a:pPr algn="ctr"/>
            <a:r>
              <a:rPr lang="en-US" sz="2400" b="1" dirty="0" smtClean="0"/>
              <a:t>GTM software</a:t>
            </a:r>
          </a:p>
          <a:p>
            <a:pPr algn="ctr"/>
            <a:r>
              <a:rPr lang="en-US" sz="2400" b="1" dirty="0" smtClean="0">
                <a:solidFill>
                  <a:srgbClr val="FF0000"/>
                </a:solidFill>
              </a:rPr>
              <a:t>plus</a:t>
            </a:r>
            <a:endParaRPr lang="en-US" sz="2400" b="1" dirty="0">
              <a:solidFill>
                <a:srgbClr val="FF0000"/>
              </a:solidFill>
            </a:endParaRPr>
          </a:p>
        </p:txBody>
      </p:sp>
      <p:cxnSp>
        <p:nvCxnSpPr>
          <p:cNvPr id="16" name="Straight Arrow Connector 15"/>
          <p:cNvCxnSpPr>
            <a:stCxn id="12" idx="3"/>
            <a:endCxn id="15" idx="1"/>
          </p:cNvCxnSpPr>
          <p:nvPr/>
        </p:nvCxnSpPr>
        <p:spPr>
          <a:xfrm>
            <a:off x="2743200" y="6022033"/>
            <a:ext cx="914400" cy="720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5" idx="3"/>
            <a:endCxn id="13" idx="1"/>
          </p:cNvCxnSpPr>
          <p:nvPr/>
        </p:nvCxnSpPr>
        <p:spPr>
          <a:xfrm flipV="1">
            <a:off x="5410200" y="6022033"/>
            <a:ext cx="914400" cy="720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3657600" y="5467529"/>
            <a:ext cx="1752600" cy="1143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18"/>
          <p:cNvSpPr>
            <a:spLocks noGrp="1"/>
          </p:cNvSpPr>
          <p:nvPr>
            <p:ph type="sldNum" sz="quarter" idx="12"/>
          </p:nvPr>
        </p:nvSpPr>
        <p:spPr/>
        <p:txBody>
          <a:bodyPr/>
          <a:lstStyle/>
          <a:p>
            <a:fld id="{633D0807-5088-4C17-A0EB-56FC14A60DD7}" type="slidenum">
              <a:rPr lang="en-US" smtClean="0"/>
              <a:pPr/>
              <a:t>8</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pPr lvl="1" algn="ctr"/>
            <a:r>
              <a:rPr lang="en-US" b="1" dirty="0" smtClean="0"/>
              <a:t>Suomi NPP Imagery and Visualization Team web page</a:t>
            </a:r>
            <a:br>
              <a:rPr lang="en-US" b="1" dirty="0" smtClean="0"/>
            </a:br>
            <a:r>
              <a:rPr lang="en-US" b="1" dirty="0" smtClean="0">
                <a:hlinkClick r:id="rId2"/>
              </a:rPr>
              <a:t>http://rammb.cira.colostate.edu/projects/npp/</a:t>
            </a:r>
            <a:endParaRPr lang="en-US"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9</a:t>
            </a:fld>
            <a:endParaRPr lang="en-US" dirty="0"/>
          </a:p>
        </p:txBody>
      </p:sp>
      <p:pic>
        <p:nvPicPr>
          <p:cNvPr id="1026" name="Picture 2" descr="C:\JPSS-NPP\NPP_VIIRS_Imagery_Team_website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6714" y="1295400"/>
            <a:ext cx="8782460" cy="5105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570</TotalTime>
  <Words>1987</Words>
  <Application>Microsoft Office PowerPoint</Application>
  <PresentationFormat>On-screen Show (4:3)</PresentationFormat>
  <Paragraphs>318</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Suomi NPP Non-NCC VIIRS Imagery EDR Product Review - Provisional</vt:lpstr>
      <vt:lpstr>VIIRS EDR Imagery (and Visualization) Team</vt:lpstr>
      <vt:lpstr>PowerPoint Presentation</vt:lpstr>
      <vt:lpstr>VIIRS Environmental Data Record (EDR)s</vt:lpstr>
      <vt:lpstr>VIIRS bands (I1-I5, DNB/NCC, M1-M16)</vt:lpstr>
      <vt:lpstr>NPP/JPSS data sources</vt:lpstr>
      <vt:lpstr>VIIRS display tools</vt:lpstr>
      <vt:lpstr>Sensor Data Record (SDR) to Environmental Data Record (EDR)</vt:lpstr>
      <vt:lpstr>Suomi NPP Imagery and Visualization Team web page http://rammb.cira.colostate.edu/projects/npp/</vt:lpstr>
      <vt:lpstr>Suomi NPP VIIRS Online http://rammb.cira.colostate.edu/ramsdis/online/npp_viirs.asp</vt:lpstr>
      <vt:lpstr>Unique features of VIIRS,  as compared with its predecessors</vt:lpstr>
      <vt:lpstr>Better spatial resolution at swath edge</vt:lpstr>
      <vt:lpstr>BAMS article to appear in 2013</vt:lpstr>
      <vt:lpstr>PowerPoint Presentation</vt:lpstr>
      <vt:lpstr>NRL VIIRS true-color composite http://www.nrlmry.navy.mil/VIIRS.html</vt:lpstr>
      <vt:lpstr>PowerPoint Presentation</vt:lpstr>
      <vt:lpstr>JPSS/Suomi NPP VIIRS Imagery Blog</vt:lpstr>
      <vt:lpstr>PowerPoint Presentation</vt:lpstr>
      <vt:lpstr>PowerPoint Presentation</vt:lpstr>
      <vt:lpstr>PowerPoint Presentation</vt:lpstr>
      <vt:lpstr>PowerPoint Presentation</vt:lpstr>
      <vt:lpstr>VIIRS imagery issues/problems so far:</vt:lpstr>
      <vt:lpstr>EDR Provisional Criteria – Imagery</vt:lpstr>
      <vt:lpstr>Non-NCC Imagery DRs</vt:lpstr>
      <vt:lpstr>Beta and Provisional ReadMe Caveats</vt:lpstr>
      <vt:lpstr>Path Forward to Operational Stage 1</vt:lpstr>
      <vt:lpstr>Summary</vt:lpstr>
    </vt:vector>
  </TitlesOfParts>
  <Company>CIRA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Images and Products from VIIRS on NPP</dc:title>
  <dc:creator>hillger</dc:creator>
  <cp:lastModifiedBy>hillger</cp:lastModifiedBy>
  <cp:revision>170</cp:revision>
  <dcterms:created xsi:type="dcterms:W3CDTF">2012-01-05T20:47:11Z</dcterms:created>
  <dcterms:modified xsi:type="dcterms:W3CDTF">2013-01-14T22:55:42Z</dcterms:modified>
</cp:coreProperties>
</file>