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7" r:id="rId2"/>
    <p:sldMasterId id="2147483699" r:id="rId3"/>
    <p:sldMasterId id="2147483711" r:id="rId4"/>
    <p:sldMasterId id="2147483723" r:id="rId5"/>
  </p:sldMasterIdLst>
  <p:notesMasterIdLst>
    <p:notesMasterId r:id="rId55"/>
  </p:notesMasterIdLst>
  <p:sldIdLst>
    <p:sldId id="256" r:id="rId6"/>
    <p:sldId id="262" r:id="rId7"/>
    <p:sldId id="321" r:id="rId8"/>
    <p:sldId id="327" r:id="rId9"/>
    <p:sldId id="371" r:id="rId10"/>
    <p:sldId id="372" r:id="rId11"/>
    <p:sldId id="373" r:id="rId12"/>
    <p:sldId id="374" r:id="rId13"/>
    <p:sldId id="336" r:id="rId14"/>
    <p:sldId id="339" r:id="rId15"/>
    <p:sldId id="375" r:id="rId16"/>
    <p:sldId id="367" r:id="rId17"/>
    <p:sldId id="368" r:id="rId18"/>
    <p:sldId id="369" r:id="rId19"/>
    <p:sldId id="267" r:id="rId20"/>
    <p:sldId id="331" r:id="rId21"/>
    <p:sldId id="335" r:id="rId22"/>
    <p:sldId id="300" r:id="rId23"/>
    <p:sldId id="337" r:id="rId24"/>
    <p:sldId id="338" r:id="rId25"/>
    <p:sldId id="349" r:id="rId26"/>
    <p:sldId id="340" r:id="rId27"/>
    <p:sldId id="342" r:id="rId28"/>
    <p:sldId id="348" r:id="rId29"/>
    <p:sldId id="343" r:id="rId30"/>
    <p:sldId id="341" r:id="rId31"/>
    <p:sldId id="376" r:id="rId32"/>
    <p:sldId id="345" r:id="rId33"/>
    <p:sldId id="346" r:id="rId34"/>
    <p:sldId id="347" r:id="rId35"/>
    <p:sldId id="355" r:id="rId36"/>
    <p:sldId id="356" r:id="rId37"/>
    <p:sldId id="357" r:id="rId38"/>
    <p:sldId id="377" r:id="rId39"/>
    <p:sldId id="359" r:id="rId40"/>
    <p:sldId id="360" r:id="rId41"/>
    <p:sldId id="361" r:id="rId42"/>
    <p:sldId id="362" r:id="rId43"/>
    <p:sldId id="363" r:id="rId44"/>
    <p:sldId id="364" r:id="rId45"/>
    <p:sldId id="365" r:id="rId46"/>
    <p:sldId id="366" r:id="rId47"/>
    <p:sldId id="378" r:id="rId48"/>
    <p:sldId id="353" r:id="rId49"/>
    <p:sldId id="354" r:id="rId50"/>
    <p:sldId id="324" r:id="rId51"/>
    <p:sldId id="379" r:id="rId52"/>
    <p:sldId id="350" r:id="rId53"/>
    <p:sldId id="35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00" d="100"/>
          <a:sy n="100" d="100"/>
        </p:scale>
        <p:origin x="-117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FB0CF-5528-C744-A119-58E52B5EA66C}" type="datetimeFigureOut">
              <a:rPr lang="en-US" smtClean="0"/>
              <a:pPr/>
              <a:t>2013-12-27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B2DB1-9050-F54C-8252-2890C3B05854}" type="slidenum">
              <a:rPr lang="en-US" smtClean="0"/>
              <a:pPr/>
              <a:t>‹#›</a:t>
            </a:fld>
            <a:endParaRPr lang="en-US" dirty="0"/>
          </a:p>
        </p:txBody>
      </p:sp>
    </p:spTree>
    <p:extLst>
      <p:ext uri="{BB962C8B-B14F-4D97-AF65-F5344CB8AC3E}">
        <p14:creationId xmlns:p14="http://schemas.microsoft.com/office/powerpoint/2010/main" val="2093595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pPr/>
              <a:t>28</a:t>
            </a:fld>
            <a:endParaRPr lang="en-US" dirty="0"/>
          </a:p>
        </p:txBody>
      </p:sp>
    </p:spTree>
    <p:extLst>
      <p:ext uri="{BB962C8B-B14F-4D97-AF65-F5344CB8AC3E}">
        <p14:creationId xmlns:p14="http://schemas.microsoft.com/office/powerpoint/2010/main" val="4169757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relevance:</a:t>
            </a:r>
            <a:r>
              <a:rPr lang="en-US" baseline="0" dirty="0" smtClean="0"/>
              <a:t> dust storms occur worldwide and can change dramatically over timescales &lt; 1 hr.  Timely information is critical for making use of dust information in decision aids.</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1957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relevance: all maritime</a:t>
            </a:r>
            <a:r>
              <a:rPr lang="en-US" baseline="0" dirty="0" smtClean="0"/>
              <a:t> commerce &amp; transportation related activities, including crab fishing industry.  Cloud cover is ubiquitous in the high latitude winter, and these clouds obscure views of the surface.</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36600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a:t>
            </a:r>
            <a:r>
              <a:rPr lang="en-US" baseline="0" dirty="0" smtClean="0"/>
              <a:t> relevance:  avoiding the ‘sunrise surprise’ of a misplaced low-level center of circulation.  In the case of Flossie, an adjustment was made based on the DNB information:</a:t>
            </a:r>
          </a:p>
          <a:p>
            <a:endParaRPr lang="en-US" baseline="0" dirty="0" smtClean="0"/>
          </a:p>
          <a:p>
            <a:r>
              <a:rPr lang="en-US" dirty="0" smtClean="0"/>
              <a:t>“THE CENTER OF FLOSSIE WAS HIDDEN BY HIGH CLOUDS MOST OF THE NIGHT BEFORE VIRS NIGHTTIME VISUAL SATELLITE IMAGERY REVEALED AN EXPOSED LOW LEVEL CIRCULATION CENTER FARTHER NORTH THAN EXPECTED. WE RE-BESTED THE 0600 UTC POSITION BASED ON THE VISIBLE DATA.” –NWS CENTRAL PACIFIC HURRICANE CENTER HONOLULU HI, 500 AM HST MON JUL 29 2013</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7239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relevance: ability</a:t>
            </a:r>
            <a:r>
              <a:rPr lang="en-US" baseline="0" dirty="0" smtClean="0"/>
              <a:t> to observe active fires at night and the low-level wind direction via smoke plumes (realizing that large fires influence the local environmental flow) can help firefighters get an upper-hand on a blaze during the nighttime hours when it would generally be easier to fight due to lower temperatures, higher humidity, and lighter winds.</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66316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relevance: assist emergency managers identify</a:t>
            </a:r>
            <a:r>
              <a:rPr lang="en-US" baseline="0" dirty="0" smtClean="0"/>
              <a:t> broad scale impacts of a disaster.   Depending on timing of the event, this information may provide a more complete picture of impacts than what can be put together from various surface-based reports.</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66316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pPr/>
              <a:t>29</a:t>
            </a:fld>
            <a:endParaRPr lang="en-US" dirty="0"/>
          </a:p>
        </p:txBody>
      </p:sp>
    </p:spTree>
    <p:extLst>
      <p:ext uri="{BB962C8B-B14F-4D97-AF65-F5344CB8AC3E}">
        <p14:creationId xmlns:p14="http://schemas.microsoft.com/office/powerpoint/2010/main" val="4169757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pPr/>
              <a:t>30</a:t>
            </a:fld>
            <a:endParaRPr lang="en-US" dirty="0"/>
          </a:p>
        </p:txBody>
      </p:sp>
    </p:spTree>
    <p:extLst>
      <p:ext uri="{BB962C8B-B14F-4D97-AF65-F5344CB8AC3E}">
        <p14:creationId xmlns:p14="http://schemas.microsoft.com/office/powerpoint/2010/main" val="41697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16975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16975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D008-0590-49A7-8993-600EB5CC9E7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4133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a:t>
            </a:r>
            <a:r>
              <a:rPr lang="en-US" baseline="0" dirty="0" smtClean="0"/>
              <a:t> relevance: snow fields alter the radiative cooling and moisture flux of the surface and can become focal points for nocturnal fog formation under clear sky conditions, which presents a significant transportation hazard. </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38409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r>
              <a:rPr lang="en-US" baseline="0" dirty="0" smtClean="0"/>
              <a:t> relevance: snow fields alter the radiative cooling and moisture flux of the surface and can become focal points for nocturnal fog formation under clear sky conditions, which presents a significant transportation hazard. </a:t>
            </a:r>
            <a:endParaRPr lang="en-US" dirty="0" smtClean="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69828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relevance:</a:t>
            </a:r>
            <a:r>
              <a:rPr lang="en-US" baseline="0" dirty="0" smtClean="0"/>
              <a:t> issue/revise visibility hazard warnings based on knowledge of incoming significant dust.   These storms have been responsible for significant (fatality) multi-car accidents in recent years.</a:t>
            </a:r>
            <a:endParaRPr lang="en-US" dirty="0"/>
          </a:p>
        </p:txBody>
      </p:sp>
      <p:sp>
        <p:nvSpPr>
          <p:cNvPr id="4" name="Slide Number Placeholder 3"/>
          <p:cNvSpPr>
            <a:spLocks noGrp="1"/>
          </p:cNvSpPr>
          <p:nvPr>
            <p:ph type="sldNum" sz="quarter" idx="10"/>
          </p:nvPr>
        </p:nvSpPr>
        <p:spPr/>
        <p:txBody>
          <a:bodyPr/>
          <a:lstStyle/>
          <a:p>
            <a:fld id="{E0E07583-12F1-414A-A1FE-A3CC2688335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19574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2A17F20-07E4-41FA-8D3E-3B919D05AA33}" type="datetime1">
              <a:rPr lang="en-US" smtClean="0"/>
              <a:pPr/>
              <a:t>2013-12-27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43C1B34-42F0-46A8-BBF4-B961CCAD6908}" type="datetime1">
              <a:rPr lang="en-US" smtClean="0"/>
              <a:pPr/>
              <a:t>2013-12-27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7018A0E-D08E-4751-B11D-986D576E1CB7}" type="datetime1">
              <a:rPr lang="en-US" smtClean="0"/>
              <a:pPr/>
              <a:t>2013-12-27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93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306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925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886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9452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5842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7986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954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1A196D9-A00D-4F71-BF19-959EDE58A9E9}" type="datetime1">
              <a:rPr lang="en-US" smtClean="0"/>
              <a:pPr/>
              <a:t>2013-12-27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137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102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D9F3A-F23C-4C0F-B0D1-EDAA1AEF4700}"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E332CC-A173-43EE-B69C-C88E0D5B32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37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127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300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88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0548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553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6098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69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E69C5CA6-EE42-48D7-846E-FD7AF5B2308B}" type="datetime1">
              <a:rPr lang="en-US" smtClean="0"/>
              <a:pPr/>
              <a:t>2013-12-27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3077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301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705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339359-92A2-4620-8A6A-ADCEE5A2472C}"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C5923D-3657-4B39-A50E-B72DB7BA25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056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9322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9902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918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7498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781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00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CB7B358-3E29-4F63-8B39-B07B58516A0F}" type="datetime1">
              <a:rPr lang="en-US" smtClean="0"/>
              <a:pPr/>
              <a:t>2013-12-27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321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697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9007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568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27D55-D14B-4738-ABE3-BA6BD1BB0AB8}" type="datetimeFigureOut">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C80839-5301-49BD-84D5-1CF46A6438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0326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2A17F20-07E4-41FA-8D3E-3B919D05AA33}"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extLst>
      <p:ext uri="{BB962C8B-B14F-4D97-AF65-F5344CB8AC3E}">
        <p14:creationId xmlns:p14="http://schemas.microsoft.com/office/powerpoint/2010/main" val="261393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1A196D9-A00D-4F71-BF19-959EDE58A9E9}"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646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E69C5CA6-EE42-48D7-846E-FD7AF5B2308B}"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1259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CB7B358-3E29-4F63-8B39-B07B58516A0F}" type="datetime1">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9347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CE91192A-AFF6-4E8D-89E4-E0C28034632B}" type="datetime1">
              <a:rPr lang="en-US" smtClean="0">
                <a:solidFill>
                  <a:prstClr val="black">
                    <a:tint val="75000"/>
                  </a:prstClr>
                </a:solidFill>
              </a:rPr>
              <a:pPr/>
              <a:t>2013-12-27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98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CE91192A-AFF6-4E8D-89E4-E0C28034632B}" type="datetime1">
              <a:rPr lang="en-US" smtClean="0"/>
              <a:pPr/>
              <a:t>2013-12-27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5F4F3E8F-308E-4E29-9397-CF3B0F4051A9}" type="datetime1">
              <a:rPr lang="en-US" smtClean="0">
                <a:solidFill>
                  <a:prstClr val="black">
                    <a:tint val="75000"/>
                  </a:prstClr>
                </a:solidFill>
              </a:rPr>
              <a:pPr/>
              <a:t>2013-12-27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9703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B6E62-694B-4740-85F7-835333C3A742}" type="datetime1">
              <a:rPr lang="en-US" smtClean="0">
                <a:solidFill>
                  <a:prstClr val="black">
                    <a:tint val="75000"/>
                  </a:prstClr>
                </a:solidFill>
              </a:rPr>
              <a:pPr/>
              <a:t>2013-12-27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3912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75574E54-2058-402E-BC30-3C45B6F0B05D}" type="datetime1">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5614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03E99E5-5EFE-47CA-92A7-B5D0EE2FC0A5}" type="datetime1">
              <a:rPr lang="en-US" smtClean="0">
                <a:solidFill>
                  <a:prstClr val="black">
                    <a:tint val="75000"/>
                  </a:prstClr>
                </a:solidFill>
              </a:rPr>
              <a:pPr/>
              <a:t>2013-12-27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137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43C1B34-42F0-46A8-BBF4-B961CCAD6908}"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4467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7018A0E-D08E-4751-B11D-986D576E1CB7}"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949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5F4F3E8F-308E-4E29-9397-CF3B0F4051A9}" type="datetime1">
              <a:rPr lang="en-US" smtClean="0"/>
              <a:pPr/>
              <a:t>2013-12-27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B6E62-694B-4740-85F7-835333C3A742}" type="datetime1">
              <a:rPr lang="en-US" smtClean="0"/>
              <a:pPr/>
              <a:t>2013-12-27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75574E54-2058-402E-BC30-3C45B6F0B05D}" type="datetime1">
              <a:rPr lang="en-US" smtClean="0"/>
              <a:pPr/>
              <a:t>2013-12-27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03E99E5-5EFE-47CA-92A7-B5D0EE2FC0A5}" type="datetime1">
              <a:rPr lang="en-US" smtClean="0"/>
              <a:pPr/>
              <a:t>2013-12-27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032B9-E3CD-4033-BFBD-8A8B2B763165}" type="datetime1">
              <a:rPr lang="en-US" smtClean="0"/>
              <a:pPr/>
              <a:t>2013-12-27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CBD9F3A-F23C-4C0F-B0D1-EDAA1AEF4700}" type="datetimeFigureOut">
              <a:rPr lang="en-US" smtClean="0">
                <a:solidFill>
                  <a:prstClr val="black">
                    <a:tint val="75000"/>
                  </a:prstClr>
                </a:solidFill>
              </a:rPr>
              <a:pPr defTabSz="914400"/>
              <a:t>2013-12-27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2E332CC-A173-43EE-B69C-C88E0D5B323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963918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D339359-92A2-4620-8A6A-ADCEE5A2472C}" type="datetimeFigureOut">
              <a:rPr lang="en-US" smtClean="0">
                <a:solidFill>
                  <a:prstClr val="black">
                    <a:tint val="75000"/>
                  </a:prstClr>
                </a:solidFill>
              </a:rPr>
              <a:pPr defTabSz="914400"/>
              <a:t>2013-12-27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FC5923D-3657-4B39-A50E-B72DB7BA258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1000806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8327D55-D14B-4738-ABE3-BA6BD1BB0AB8}" type="datetimeFigureOut">
              <a:rPr lang="en-US" smtClean="0">
                <a:solidFill>
                  <a:prstClr val="black">
                    <a:tint val="75000"/>
                  </a:prstClr>
                </a:solidFill>
              </a:rPr>
              <a:pPr defTabSz="914400"/>
              <a:t>2013-12-27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FC80839-5301-49BD-84D5-1CF46A64381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2908258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032B9-E3CD-4033-BFBD-8A8B2B763165}" type="datetime1">
              <a:rPr lang="en-US" smtClean="0">
                <a:solidFill>
                  <a:prstClr val="black">
                    <a:tint val="75000"/>
                  </a:prstClr>
                </a:solidFill>
              </a:rPr>
              <a:pPr/>
              <a:t>2013-12-27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solidFill>
                  <a:prstClr val="black">
                    <a:tint val="75000"/>
                  </a:prstClr>
                </a:solidFill>
              </a:rPr>
              <a:pPr/>
              <a:t>‹#›</a:t>
            </a:fld>
            <a:endParaRPr lang="en-US" dirty="0">
              <a:solidFill>
                <a:prstClr val="black">
                  <a:tint val="75000"/>
                </a:prstClr>
              </a:solidFill>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solidFill>
                <a:prstClr val="black"/>
              </a:solidFill>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extLst>
      <p:ext uri="{BB962C8B-B14F-4D97-AF65-F5344CB8AC3E}">
        <p14:creationId xmlns:p14="http://schemas.microsoft.com/office/powerpoint/2010/main" val="10324998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prh.noaa.gov/cphc/tcpages/archive/2013/TCDCP1.EP062013.019.1307291511"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4.gif"/></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rammb.cira.colostate.edu/projects/alaska/blog/" TargetMode="External"/><Relationship Id="rId7" Type="http://schemas.openxmlformats.org/officeDocument/2006/relationships/image" Target="../media/image58.jpeg"/><Relationship Id="rId2" Type="http://schemas.openxmlformats.org/officeDocument/2006/relationships/hyperlink" Target="http://rammb.cira.colostate.edu/projects/npp/blog/" TargetMode="Externa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rammb.cira.colostate.edu/ramsdis/online/npp_viirs.asp"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nrlmry.navy.mil/VIIRS.html" TargetMode="External"/><Relationship Id="rId2" Type="http://schemas.openxmlformats.org/officeDocument/2006/relationships/hyperlink" Target="http://www.nrlmry.navy.mil/NEXSAT.html"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0331"/>
            <a:ext cx="7772400" cy="1470025"/>
          </a:xfrm>
        </p:spPr>
        <p:txBody>
          <a:bodyPr>
            <a:normAutofit/>
          </a:bodyPr>
          <a:lstStyle/>
          <a:p>
            <a:r>
              <a:rPr lang="en-US" b="1" dirty="0" smtClean="0"/>
              <a:t>VIIRS Imagery</a:t>
            </a:r>
            <a:br>
              <a:rPr lang="en-US" b="1" dirty="0" smtClean="0"/>
            </a:br>
            <a:r>
              <a:rPr lang="en-US" b="1" dirty="0" smtClean="0"/>
              <a:t> Validation 1 Stage</a:t>
            </a:r>
            <a:endParaRPr lang="en-US" b="1" dirty="0"/>
          </a:p>
        </p:txBody>
      </p:sp>
      <p:sp>
        <p:nvSpPr>
          <p:cNvPr id="3" name="Subtitle 2"/>
          <p:cNvSpPr>
            <a:spLocks noGrp="1"/>
          </p:cNvSpPr>
          <p:nvPr>
            <p:ph type="subTitle" idx="1"/>
          </p:nvPr>
        </p:nvSpPr>
        <p:spPr>
          <a:xfrm>
            <a:off x="1371600" y="3336967"/>
            <a:ext cx="6400800" cy="1337584"/>
          </a:xfrm>
        </p:spPr>
        <p:txBody>
          <a:bodyPr>
            <a:normAutofit/>
          </a:bodyPr>
          <a:lstStyle/>
          <a:p>
            <a:pPr algn="l"/>
            <a:r>
              <a:rPr lang="en-US" sz="2000" dirty="0" smtClean="0">
                <a:solidFill>
                  <a:schemeClr val="tx1"/>
                </a:solidFill>
              </a:rPr>
              <a:t>Dr. Don Hillger – Imagery Product Lead</a:t>
            </a:r>
          </a:p>
          <a:p>
            <a:pPr algn="l"/>
            <a:r>
              <a:rPr lang="en-US" sz="2000" dirty="0" smtClean="0">
                <a:solidFill>
                  <a:schemeClr val="tx1"/>
                </a:solidFill>
              </a:rPr>
              <a:t>Dr. Thomas Kopp – Imagery Validation Lead</a:t>
            </a:r>
          </a:p>
          <a:p>
            <a:pPr algn="l"/>
            <a:r>
              <a:rPr lang="en-US" sz="2000" dirty="0" smtClean="0">
                <a:solidFill>
                  <a:schemeClr val="tx1"/>
                </a:solidFill>
              </a:rPr>
              <a:t>Mr. Ryan Williams – Imagery JPSS Algorithm Manager</a:t>
            </a:r>
          </a:p>
        </p:txBody>
      </p:sp>
      <p:sp>
        <p:nvSpPr>
          <p:cNvPr id="4" name="Slide Number Placeholder 3"/>
          <p:cNvSpPr>
            <a:spLocks noGrp="1"/>
          </p:cNvSpPr>
          <p:nvPr>
            <p:ph type="sldNum" sz="quarter" idx="12"/>
          </p:nvPr>
        </p:nvSpPr>
        <p:spPr/>
        <p:txBody>
          <a:bodyPr/>
          <a:lstStyle/>
          <a:p>
            <a:fld id="{EB63111B-9D3D-7F45-A151-02AA27D35D0F}" type="slidenum">
              <a:rPr lang="en-US" smtClean="0"/>
              <a:pPr/>
              <a:t>1</a:t>
            </a:fld>
            <a:endParaRPr lang="en-US" dirty="0"/>
          </a:p>
        </p:txBody>
      </p:sp>
      <p:sp>
        <p:nvSpPr>
          <p:cNvPr id="5" name="TextBox 4"/>
          <p:cNvSpPr txBox="1"/>
          <p:nvPr/>
        </p:nvSpPr>
        <p:spPr>
          <a:xfrm>
            <a:off x="2700471" y="5084748"/>
            <a:ext cx="3426864" cy="369332"/>
          </a:xfrm>
          <a:prstGeom prst="rect">
            <a:avLst/>
          </a:prstGeom>
          <a:noFill/>
        </p:spPr>
        <p:txBody>
          <a:bodyPr wrap="square" rtlCol="0">
            <a:spAutoFit/>
          </a:bodyPr>
          <a:lstStyle/>
          <a:p>
            <a:pPr algn="ctr"/>
            <a:r>
              <a:rPr lang="en-US" dirty="0" smtClean="0"/>
              <a:t>7 January 2014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Bands Created as EDR Imagery</a:t>
            </a:r>
            <a:endParaRPr lang="en-US" dirty="0"/>
          </a:p>
        </p:txBody>
      </p:sp>
      <p:sp>
        <p:nvSpPr>
          <p:cNvPr id="4" name="TextBox 3"/>
          <p:cNvSpPr txBox="1"/>
          <p:nvPr/>
        </p:nvSpPr>
        <p:spPr>
          <a:xfrm>
            <a:off x="841248" y="5939405"/>
            <a:ext cx="7845552" cy="621709"/>
          </a:xfrm>
          <a:prstGeom prst="rect">
            <a:avLst/>
          </a:prstGeom>
          <a:noFill/>
        </p:spPr>
        <p:txBody>
          <a:bodyPr wrap="square" rtlCol="0">
            <a:spAutoFit/>
          </a:bodyPr>
          <a:lstStyle/>
          <a:p>
            <a:pPr algn="ctr">
              <a:lnSpc>
                <a:spcPct val="115000"/>
              </a:lnSpc>
            </a:pPr>
            <a:r>
              <a:rPr lang="en-US" sz="1600" dirty="0">
                <a:ea typeface="Times New Roman"/>
                <a:cs typeface="Calibri"/>
              </a:rPr>
              <a:t>Bands highlighted in </a:t>
            </a:r>
            <a:r>
              <a:rPr lang="en-US" sz="1600" dirty="0">
                <a:highlight>
                  <a:srgbClr val="FFFF00"/>
                </a:highlight>
                <a:ea typeface="Times New Roman"/>
                <a:cs typeface="Calibri"/>
              </a:rPr>
              <a:t>pale yellow</a:t>
            </a:r>
            <a:r>
              <a:rPr lang="en-US" sz="1600" dirty="0">
                <a:ea typeface="Times New Roman"/>
                <a:cs typeface="Calibri"/>
              </a:rPr>
              <a:t> are </a:t>
            </a:r>
            <a:r>
              <a:rPr lang="en-US" sz="1600" u="sng" dirty="0">
                <a:ea typeface="Times New Roman"/>
                <a:cs typeface="Calibri"/>
              </a:rPr>
              <a:t>specifically-required Imagery EDRs</a:t>
            </a:r>
            <a:r>
              <a:rPr lang="en-US" sz="1600" dirty="0">
                <a:ea typeface="Times New Roman"/>
                <a:cs typeface="Calibri"/>
              </a:rPr>
              <a:t>.</a:t>
            </a:r>
            <a:endParaRPr lang="en-US" sz="1600" dirty="0">
              <a:ea typeface="Calibri"/>
              <a:cs typeface="Times New Roman"/>
            </a:endParaRPr>
          </a:p>
          <a:p>
            <a:pPr algn="ctr"/>
            <a:r>
              <a:rPr lang="en-US" sz="1600" u="sng" dirty="0">
                <a:ea typeface="Times New Roman"/>
                <a:cs typeface="Calibri"/>
              </a:rPr>
              <a:t>Other Imagery EDRs</a:t>
            </a:r>
            <a:r>
              <a:rPr lang="en-US" sz="1600" dirty="0">
                <a:ea typeface="Times New Roman"/>
                <a:cs typeface="Calibri"/>
              </a:rPr>
              <a:t> are highlighted in </a:t>
            </a:r>
            <a:r>
              <a:rPr lang="en-US" sz="1600" dirty="0" smtClean="0">
                <a:highlight>
                  <a:srgbClr val="D3D3D3"/>
                </a:highlight>
                <a:ea typeface="Times New Roman"/>
                <a:cs typeface="Calibri"/>
              </a:rPr>
              <a:t>grey.</a:t>
            </a:r>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3466949851"/>
              </p:ext>
            </p:extLst>
          </p:nvPr>
        </p:nvGraphicFramePr>
        <p:xfrm>
          <a:off x="457200" y="1221799"/>
          <a:ext cx="8229600" cy="4732020"/>
        </p:xfrm>
        <a:graphic>
          <a:graphicData uri="http://schemas.openxmlformats.org/drawingml/2006/table">
            <a:tbl>
              <a:tblPr/>
              <a:tblGrid>
                <a:gridCol w="1163665"/>
                <a:gridCol w="1762780"/>
                <a:gridCol w="1738092"/>
                <a:gridCol w="1752905"/>
                <a:gridCol w="1812158"/>
              </a:tblGrid>
              <a:tr h="0">
                <a:tc>
                  <a:txBody>
                    <a:bodyPr/>
                    <a:lstStyle/>
                    <a:p>
                      <a:pPr marL="0" marR="0" algn="ctr">
                        <a:lnSpc>
                          <a:spcPct val="115000"/>
                        </a:lnSpc>
                        <a:spcBef>
                          <a:spcPts val="0"/>
                        </a:spcBef>
                        <a:spcAft>
                          <a:spcPts val="0"/>
                        </a:spcAft>
                      </a:pPr>
                      <a:r>
                        <a:rPr lang="en-US" sz="1400" b="1" dirty="0">
                          <a:effectLst/>
                          <a:latin typeface="Calibri"/>
                          <a:ea typeface="Times New Roman"/>
                          <a:cs typeface="Calibri"/>
                        </a:rPr>
                        <a:t>VIIRS Band</a:t>
                      </a:r>
                      <a:endParaRPr lang="en-US" sz="14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effectLst/>
                          <a:latin typeface="Calibri"/>
                          <a:ea typeface="Times New Roman"/>
                          <a:cs typeface="Calibri"/>
                        </a:rPr>
                        <a:t>Central Wavelength</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Times New Roman"/>
                          <a:cs typeface="Calibri"/>
                        </a:rPr>
                        <a:t>(μm)</a:t>
                      </a:r>
                      <a:endParaRPr lang="en-US" sz="14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effectLst/>
                          <a:latin typeface="Calibri"/>
                          <a:ea typeface="Times New Roman"/>
                          <a:cs typeface="Calibri"/>
                        </a:rPr>
                        <a:t>Wavelength Range</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Times New Roman"/>
                          <a:cs typeface="Calibri"/>
                        </a:rPr>
                        <a:t>(μm)</a:t>
                      </a:r>
                      <a:endParaRPr lang="en-US" sz="14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effectLst/>
                          <a:latin typeface="Calibri"/>
                          <a:ea typeface="Times New Roman"/>
                          <a:cs typeface="Calibri"/>
                        </a:rPr>
                        <a:t>Band Explanation</a:t>
                      </a:r>
                      <a:endParaRPr lang="en-US" sz="14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effectLst/>
                          <a:latin typeface="Calibri"/>
                          <a:ea typeface="Times New Roman"/>
                          <a:cs typeface="Calibri"/>
                        </a:rPr>
                        <a:t>Spatial Resolution (m) at nadir</a:t>
                      </a:r>
                      <a:endParaRPr lang="en-US" sz="14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M1</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0.412</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0.402 - 0.422</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marL="0" marR="0" algn="ctr">
                        <a:lnSpc>
                          <a:spcPct val="115000"/>
                        </a:lnSpc>
                        <a:spcBef>
                          <a:spcPts val="0"/>
                        </a:spcBef>
                        <a:spcAft>
                          <a:spcPts val="0"/>
                        </a:spcAft>
                      </a:pPr>
                      <a:r>
                        <a:rPr lang="en-US" sz="1100" dirty="0">
                          <a:effectLst/>
                          <a:latin typeface="Calibri"/>
                          <a:ea typeface="Times New Roman"/>
                          <a:cs typeface="Calibri"/>
                        </a:rPr>
                        <a:t>Visible</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marL="0" marR="0" algn="ctr">
                        <a:lnSpc>
                          <a:spcPct val="115000"/>
                        </a:lnSpc>
                        <a:spcBef>
                          <a:spcPts val="0"/>
                        </a:spcBef>
                        <a:spcAft>
                          <a:spcPts val="0"/>
                        </a:spcAft>
                      </a:pPr>
                      <a:r>
                        <a:rPr lang="en-US" sz="1100" dirty="0">
                          <a:effectLst/>
                          <a:latin typeface="Calibri"/>
                          <a:ea typeface="Times New Roman"/>
                          <a:cs typeface="Calibri"/>
                        </a:rPr>
                        <a:t>750 m</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M2</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0.445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0.436 - 0.454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M3</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0.488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0.478 - 0.488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M4 </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0.555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0.545 - 0.565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M5 (B)</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0.672</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0.662 - 0.682</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M6</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0.746</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0.739 - 0.754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100" dirty="0">
                          <a:effectLst/>
                          <a:latin typeface="Calibri"/>
                          <a:ea typeface="Times New Roman"/>
                          <a:cs typeface="Calibri"/>
                        </a:rPr>
                        <a:t>Near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M7 (G)</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0.865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0.846 - 0.885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M8</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1.240</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1.23 - 1.25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15000"/>
                        </a:lnSpc>
                        <a:spcBef>
                          <a:spcPts val="0"/>
                        </a:spcBef>
                        <a:spcAft>
                          <a:spcPts val="0"/>
                        </a:spcAft>
                      </a:pPr>
                      <a:r>
                        <a:rPr lang="en-US" sz="1100" dirty="0">
                          <a:effectLst/>
                          <a:latin typeface="Calibri"/>
                          <a:ea typeface="Times New Roman"/>
                          <a:cs typeface="Calibri"/>
                        </a:rPr>
                        <a:t>Shortwave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M9</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1.378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1.371 - 1.386</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M10 (R)</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1.61</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1.58 - 1.64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M11</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2.25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2.23 - 2.28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M12</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3.7</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3.61 - 3.79</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100" dirty="0">
                          <a:effectLst/>
                          <a:latin typeface="Calibri"/>
                          <a:ea typeface="Times New Roman"/>
                          <a:cs typeface="Calibri"/>
                        </a:rPr>
                        <a:t>Medium-wave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latin typeface="Calibri"/>
                          <a:ea typeface="Times New Roman"/>
                          <a:cs typeface="Calibri"/>
                        </a:rPr>
                        <a:t>M13</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4.05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3.97 - 4.13</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M14</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8.55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8.4 - 8.7</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100" dirty="0">
                          <a:effectLst/>
                          <a:latin typeface="Calibri"/>
                          <a:ea typeface="Times New Roman"/>
                          <a:cs typeface="Calibri"/>
                        </a:rPr>
                        <a:t>Longwave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M15</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10.763</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10.26 - 11.26</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M16</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12.013</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11.54 - 12.49</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DNB</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0.7</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0.5 - 0.9</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Visible</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750 m across full scan</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I1 (B)</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0.64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0.6 - 0.68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Visible</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15000"/>
                        </a:lnSpc>
                        <a:spcBef>
                          <a:spcPts val="0"/>
                        </a:spcBef>
                        <a:spcAft>
                          <a:spcPts val="0"/>
                        </a:spcAft>
                      </a:pPr>
                      <a:r>
                        <a:rPr lang="en-US" sz="1100" dirty="0">
                          <a:effectLst/>
                          <a:latin typeface="Calibri"/>
                          <a:ea typeface="Times New Roman"/>
                          <a:cs typeface="Calibri"/>
                        </a:rPr>
                        <a:t>375 m</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I2 (G)</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0.865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0.85 - 0.88</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Near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D3D3D3"/>
                          </a:highlight>
                          <a:latin typeface="Calibri"/>
                          <a:ea typeface="Times New Roman"/>
                          <a:cs typeface="Calibri"/>
                        </a:rPr>
                        <a:t>I3 (R)</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1.61</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D3D3D3"/>
                          </a:highlight>
                          <a:latin typeface="Calibri"/>
                          <a:ea typeface="Times New Roman"/>
                          <a:cs typeface="Calibri"/>
                        </a:rPr>
                        <a:t>1.58 - 1.64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Shortwave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I4</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3.74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3.55 - 3.93</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Medium-wave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dirty="0">
                          <a:effectLst/>
                          <a:highlight>
                            <a:srgbClr val="FFFF00"/>
                          </a:highlight>
                          <a:latin typeface="Calibri"/>
                          <a:ea typeface="Times New Roman"/>
                          <a:cs typeface="Calibri"/>
                        </a:rPr>
                        <a:t>I5</a:t>
                      </a:r>
                      <a:endParaRPr lang="en-US" sz="1100" dirty="0">
                        <a:effectLst/>
                        <a:latin typeface="Calibri"/>
                        <a:ea typeface="Calibri"/>
                        <a:cs typeface="Times New Roman"/>
                      </a:endParaRPr>
                    </a:p>
                  </a:txBody>
                  <a:tcPr marL="76200" marR="7620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11.45</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highlight>
                            <a:srgbClr val="FFFF00"/>
                          </a:highlight>
                          <a:latin typeface="Calibri"/>
                          <a:ea typeface="Times New Roman"/>
                          <a:cs typeface="Calibri"/>
                        </a:rPr>
                        <a:t>10.5 - 12.4</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effectLst/>
                          <a:latin typeface="Calibri"/>
                          <a:ea typeface="Times New Roman"/>
                          <a:cs typeface="Calibri"/>
                        </a:rPr>
                        <a:t>Longwave IR</a:t>
                      </a:r>
                      <a:endParaRPr lang="en-US" sz="1100" dirty="0">
                        <a:effectLst/>
                        <a:latin typeface="Calibri"/>
                        <a:ea typeface="Calibri"/>
                        <a:cs typeface="Times New Roman"/>
                      </a:endParaRPr>
                    </a:p>
                  </a:txBody>
                  <a:tcPr marL="76200" marR="7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3" name="Slide Number Placeholder 2"/>
          <p:cNvSpPr>
            <a:spLocks noGrp="1"/>
          </p:cNvSpPr>
          <p:nvPr>
            <p:ph type="sldNum" sz="quarter" idx="12"/>
          </p:nvPr>
        </p:nvSpPr>
        <p:spPr/>
        <p:txBody>
          <a:bodyPr/>
          <a:lstStyle/>
          <a:p>
            <a:fld id="{96E36F11-A39A-294D-A59D-6180D50ED29D}"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84750"/>
          </a:xfrm>
        </p:spPr>
        <p:txBody>
          <a:bodyPr>
            <a:normAutofit fontScale="77500" lnSpcReduction="20000"/>
          </a:bodyPr>
          <a:lstStyle/>
          <a:p>
            <a:r>
              <a:rPr lang="en-US" dirty="0" smtClean="0"/>
              <a:t>In the summer of 2013 the JPSS program requested, as part of the Validation 1 stage process, to </a:t>
            </a:r>
            <a:r>
              <a:rPr lang="en-US" u="sng" dirty="0" smtClean="0"/>
              <a:t>prove each of the 16 M-bands could be produced as imagery</a:t>
            </a:r>
          </a:p>
          <a:p>
            <a:pPr lvl="1"/>
            <a:r>
              <a:rPr lang="en-US" dirty="0" smtClean="0"/>
              <a:t>The request was tied to the IDPS capability that allowed a Central to choose which 6 M-bands would actually be created as Imagery</a:t>
            </a:r>
          </a:p>
          <a:p>
            <a:r>
              <a:rPr lang="en-US" dirty="0" smtClean="0"/>
              <a:t>All 16 M-band SDRs were </a:t>
            </a:r>
            <a:r>
              <a:rPr lang="en-US" b="1" dirty="0" smtClean="0"/>
              <a:t>successfully processed </a:t>
            </a:r>
            <a:r>
              <a:rPr lang="en-US" dirty="0" smtClean="0"/>
              <a:t>into Imagery EDRs</a:t>
            </a:r>
          </a:p>
          <a:p>
            <a:r>
              <a:rPr lang="en-US" dirty="0" smtClean="0"/>
              <a:t>The EDR software works as intended</a:t>
            </a:r>
          </a:p>
          <a:p>
            <a:pPr lvl="1"/>
            <a:r>
              <a:rPr lang="en-US" b="1" u="sng" dirty="0" smtClean="0"/>
              <a:t>Any set</a:t>
            </a:r>
            <a:r>
              <a:rPr lang="en-US" b="1" dirty="0" smtClean="0"/>
              <a:t> of 6 M-band SDRs </a:t>
            </a:r>
            <a:r>
              <a:rPr lang="en-US" dirty="0" smtClean="0"/>
              <a:t>may be converted to EDRs</a:t>
            </a:r>
          </a:p>
          <a:p>
            <a:pPr lvl="1"/>
            <a:r>
              <a:rPr lang="en-US" dirty="0" smtClean="0"/>
              <a:t>Minimal effort required to change from the default set of 6. </a:t>
            </a:r>
            <a:endParaRPr lang="en-US" b="1" dirty="0" smtClean="0"/>
          </a:p>
          <a:p>
            <a:r>
              <a:rPr lang="en-US" dirty="0" smtClean="0"/>
              <a:t>Theoretically, it would be easy to produce </a:t>
            </a:r>
            <a:r>
              <a:rPr lang="en-US" u="sng" dirty="0" smtClean="0"/>
              <a:t>all 16 M-bands</a:t>
            </a:r>
            <a:r>
              <a:rPr lang="en-US" dirty="0" smtClean="0"/>
              <a:t> as EDRs on the operational system</a:t>
            </a:r>
          </a:p>
          <a:p>
            <a:pPr lvl="1"/>
            <a:r>
              <a:rPr lang="en-US" dirty="0" smtClean="0"/>
              <a:t>Adding 10 extra EDRs to the operational stream would </a:t>
            </a:r>
            <a:r>
              <a:rPr lang="en-US" b="1" u="sng" dirty="0" smtClean="0"/>
              <a:t>not</a:t>
            </a:r>
            <a:r>
              <a:rPr lang="en-US" b="1" dirty="0" smtClean="0"/>
              <a:t> produce a significant increase on the total operational data output </a:t>
            </a:r>
            <a:r>
              <a:rPr lang="en-US" b="1" u="sng" dirty="0" smtClean="0"/>
              <a:t>(~2% increase in date volume</a:t>
            </a:r>
            <a:r>
              <a:rPr lang="en-US" b="1" dirty="0" smtClean="0"/>
              <a:t>)</a:t>
            </a:r>
          </a:p>
          <a:p>
            <a:pPr lvl="1"/>
            <a:r>
              <a:rPr lang="en-US" u="sng" dirty="0"/>
              <a:t>H</a:t>
            </a:r>
            <a:r>
              <a:rPr lang="en-US" u="sng" dirty="0" smtClean="0"/>
              <a:t>owever, file names would need to be changed</a:t>
            </a:r>
            <a:r>
              <a:rPr lang="en-US" dirty="0" smtClean="0"/>
              <a:t> to accommodate the additional EDRs</a:t>
            </a:r>
          </a:p>
          <a:p>
            <a:r>
              <a:rPr lang="en-US" dirty="0" smtClean="0"/>
              <a:t>Examples follow</a:t>
            </a:r>
          </a:p>
        </p:txBody>
      </p:sp>
      <p:sp>
        <p:nvSpPr>
          <p:cNvPr id="4" name="Title 1"/>
          <p:cNvSpPr>
            <a:spLocks noGrp="1"/>
          </p:cNvSpPr>
          <p:nvPr>
            <p:ph type="title"/>
          </p:nvPr>
        </p:nvSpPr>
        <p:spPr/>
        <p:txBody>
          <a:bodyPr/>
          <a:lstStyle/>
          <a:p>
            <a:r>
              <a:rPr lang="en-US" dirty="0" smtClean="0"/>
              <a:t>M-band Imagery Products</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11</a:t>
            </a:fld>
            <a:endParaRPr lang="en-US" dirty="0"/>
          </a:p>
        </p:txBody>
      </p:sp>
    </p:spTree>
    <p:extLst>
      <p:ext uri="{BB962C8B-B14F-4D97-AF65-F5344CB8AC3E}">
        <p14:creationId xmlns:p14="http://schemas.microsoft.com/office/powerpoint/2010/main" val="3126558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JPSS\data\viirs\edr_test\M1_6_W_limit\VM01O_npp_d20130430_t0827532_e0829489_b07803_c20130807151129867628_grav_ada.h5.radiance.png"/>
          <p:cNvPicPr>
            <a:picLocks noChangeAspect="1" noChangeArrowheads="1"/>
          </p:cNvPicPr>
          <p:nvPr/>
        </p:nvPicPr>
        <p:blipFill>
          <a:blip r:embed="rId2" cstate="print"/>
          <a:srcRect/>
          <a:stretch>
            <a:fillRect/>
          </a:stretch>
        </p:blipFill>
        <p:spPr bwMode="auto">
          <a:xfrm>
            <a:off x="1905000" y="0"/>
            <a:ext cx="6109342" cy="1143000"/>
          </a:xfrm>
          <a:prstGeom prst="rect">
            <a:avLst/>
          </a:prstGeom>
          <a:noFill/>
        </p:spPr>
      </p:pic>
      <p:pic>
        <p:nvPicPr>
          <p:cNvPr id="1027" name="Picture 3" descr="E:\JPSS\data\viirs\edr_test\M1_6_W_limit\VM02O_npp_d20130430_t0827532_e0829489_b07803_c20130807151129867791_grav_ada.h5.radiance.png"/>
          <p:cNvPicPr>
            <a:picLocks noChangeAspect="1" noChangeArrowheads="1"/>
          </p:cNvPicPr>
          <p:nvPr/>
        </p:nvPicPr>
        <p:blipFill>
          <a:blip r:embed="rId3" cstate="print"/>
          <a:srcRect/>
          <a:stretch>
            <a:fillRect/>
          </a:stretch>
        </p:blipFill>
        <p:spPr bwMode="auto">
          <a:xfrm>
            <a:off x="1905001" y="1143000"/>
            <a:ext cx="6109341" cy="1143000"/>
          </a:xfrm>
          <a:prstGeom prst="rect">
            <a:avLst/>
          </a:prstGeom>
          <a:noFill/>
        </p:spPr>
      </p:pic>
      <p:pic>
        <p:nvPicPr>
          <p:cNvPr id="4" name="Picture 3" descr="VM03O_npp_d20130430_t0827532_e0829489_b07803_c20130807151129867952_grav_ada.h5.radiance.png"/>
          <p:cNvPicPr>
            <a:picLocks noChangeAspect="1"/>
          </p:cNvPicPr>
          <p:nvPr/>
        </p:nvPicPr>
        <p:blipFill>
          <a:blip r:embed="rId4" cstate="print"/>
          <a:stretch>
            <a:fillRect/>
          </a:stretch>
        </p:blipFill>
        <p:spPr>
          <a:xfrm>
            <a:off x="1905001" y="2286000"/>
            <a:ext cx="6109341" cy="1143000"/>
          </a:xfrm>
          <a:prstGeom prst="rect">
            <a:avLst/>
          </a:prstGeom>
        </p:spPr>
      </p:pic>
      <p:pic>
        <p:nvPicPr>
          <p:cNvPr id="5" name="Picture 4" descr="VM04O_npp_d20130430_t0827532_e0829489_b07803_c20130807151129868114_grav_ada.h5.radiance.png"/>
          <p:cNvPicPr>
            <a:picLocks noChangeAspect="1"/>
          </p:cNvPicPr>
          <p:nvPr/>
        </p:nvPicPr>
        <p:blipFill>
          <a:blip r:embed="rId5" cstate="print"/>
          <a:stretch>
            <a:fillRect/>
          </a:stretch>
        </p:blipFill>
        <p:spPr>
          <a:xfrm>
            <a:off x="1905001" y="3429000"/>
            <a:ext cx="6109341" cy="1143000"/>
          </a:xfrm>
          <a:prstGeom prst="rect">
            <a:avLst/>
          </a:prstGeom>
        </p:spPr>
      </p:pic>
      <p:pic>
        <p:nvPicPr>
          <p:cNvPr id="6" name="Picture 5"/>
          <p:cNvPicPr>
            <a:picLocks noChangeAspect="1"/>
          </p:cNvPicPr>
          <p:nvPr/>
        </p:nvPicPr>
        <p:blipFill>
          <a:blip r:embed="rId6" cstate="print"/>
          <a:srcRect/>
          <a:stretch>
            <a:fillRect/>
          </a:stretch>
        </p:blipFill>
        <p:spPr bwMode="auto">
          <a:xfrm>
            <a:off x="304800" y="5943600"/>
            <a:ext cx="1242857" cy="550000"/>
          </a:xfrm>
          <a:prstGeom prst="rect">
            <a:avLst/>
          </a:prstGeom>
          <a:noFill/>
          <a:ln w="9525">
            <a:noFill/>
            <a:miter lim="800000"/>
            <a:headEnd/>
            <a:tailEnd/>
          </a:ln>
        </p:spPr>
      </p:pic>
      <p:pic>
        <p:nvPicPr>
          <p:cNvPr id="7" name="Picture 6" descr="VM05O_npp_d20130430_t0827532_e0829489_b07803_c20130807151129868275_grav_ada.h5.radiance.png"/>
          <p:cNvPicPr>
            <a:picLocks noChangeAspect="1"/>
          </p:cNvPicPr>
          <p:nvPr/>
        </p:nvPicPr>
        <p:blipFill>
          <a:blip r:embed="rId7" cstate="print"/>
          <a:stretch>
            <a:fillRect/>
          </a:stretch>
        </p:blipFill>
        <p:spPr>
          <a:xfrm>
            <a:off x="1905001" y="4572000"/>
            <a:ext cx="6109341" cy="1143000"/>
          </a:xfrm>
          <a:prstGeom prst="rect">
            <a:avLst/>
          </a:prstGeom>
        </p:spPr>
      </p:pic>
      <p:pic>
        <p:nvPicPr>
          <p:cNvPr id="8" name="Picture 7" descr="VM06O_npp_d20130430_t0827532_e0829489_b07803_c20130807151129868440_grav_ada.h5.radiance.png"/>
          <p:cNvPicPr>
            <a:picLocks noChangeAspect="1"/>
          </p:cNvPicPr>
          <p:nvPr/>
        </p:nvPicPr>
        <p:blipFill>
          <a:blip r:embed="rId8" cstate="print"/>
          <a:stretch>
            <a:fillRect/>
          </a:stretch>
        </p:blipFill>
        <p:spPr>
          <a:xfrm>
            <a:off x="1905001" y="5715000"/>
            <a:ext cx="6109341" cy="1143000"/>
          </a:xfrm>
          <a:prstGeom prst="rect">
            <a:avLst/>
          </a:prstGeom>
        </p:spPr>
      </p:pic>
      <p:sp>
        <p:nvSpPr>
          <p:cNvPr id="9" name="TextBox 8"/>
          <p:cNvSpPr txBox="1"/>
          <p:nvPr/>
        </p:nvSpPr>
        <p:spPr>
          <a:xfrm>
            <a:off x="0" y="885885"/>
            <a:ext cx="1828800" cy="4801314"/>
          </a:xfrm>
          <a:prstGeom prst="rect">
            <a:avLst/>
          </a:prstGeom>
          <a:noFill/>
        </p:spPr>
        <p:txBody>
          <a:bodyPr wrap="square" rtlCol="0">
            <a:spAutoFit/>
          </a:bodyPr>
          <a:lstStyle/>
          <a:p>
            <a:pPr defTabSz="914400"/>
            <a:r>
              <a:rPr lang="en-US" b="1" dirty="0" smtClean="0">
                <a:solidFill>
                  <a:prstClr val="black"/>
                </a:solidFill>
              </a:rPr>
              <a:t>Test #1: Bands M-1 through M-6 as EDRs.</a:t>
            </a:r>
            <a:r>
              <a:rPr lang="en-US" dirty="0" smtClean="0">
                <a:solidFill>
                  <a:prstClr val="black"/>
                </a:solidFill>
              </a:rPr>
              <a:t> </a:t>
            </a:r>
          </a:p>
          <a:p>
            <a:pPr defTabSz="914400"/>
            <a:endParaRPr lang="en-US" dirty="0" smtClean="0">
              <a:solidFill>
                <a:prstClr val="black"/>
              </a:solidFill>
            </a:endParaRPr>
          </a:p>
          <a:p>
            <a:pPr defTabSz="914400"/>
            <a:r>
              <a:rPr lang="en-US" dirty="0" smtClean="0">
                <a:solidFill>
                  <a:prstClr val="black"/>
                </a:solidFill>
              </a:rPr>
              <a:t>Radiance values are shown. Error fill values are highlighted according to the color scale below. </a:t>
            </a:r>
          </a:p>
          <a:p>
            <a:pPr defTabSz="914400"/>
            <a:endParaRPr lang="en-US" dirty="0" smtClean="0">
              <a:solidFill>
                <a:prstClr val="black"/>
              </a:solidFill>
            </a:endParaRPr>
          </a:p>
          <a:p>
            <a:pPr defTabSz="914400"/>
            <a:r>
              <a:rPr lang="en-US" dirty="0" smtClean="0">
                <a:solidFill>
                  <a:prstClr val="black"/>
                </a:solidFill>
              </a:rPr>
              <a:t>Granule start time: 08:27:53.2 UTC 30 April 2013.</a:t>
            </a:r>
          </a:p>
          <a:p>
            <a:pPr defTabSz="914400"/>
            <a:endParaRPr lang="en-US" dirty="0" smtClean="0">
              <a:solidFill>
                <a:prstClr val="black"/>
              </a:solidFill>
            </a:endParaRPr>
          </a:p>
        </p:txBody>
      </p:sp>
      <p:sp>
        <p:nvSpPr>
          <p:cNvPr id="10" name="TextBox 9"/>
          <p:cNvSpPr txBox="1"/>
          <p:nvPr/>
        </p:nvSpPr>
        <p:spPr>
          <a:xfrm>
            <a:off x="8153400" y="228600"/>
            <a:ext cx="990600" cy="646331"/>
          </a:xfrm>
          <a:prstGeom prst="rect">
            <a:avLst/>
          </a:prstGeom>
          <a:noFill/>
        </p:spPr>
        <p:txBody>
          <a:bodyPr wrap="square" rtlCol="0">
            <a:spAutoFit/>
          </a:bodyPr>
          <a:lstStyle/>
          <a:p>
            <a:pPr defTabSz="914400"/>
            <a:r>
              <a:rPr lang="en-US" dirty="0" smtClean="0">
                <a:solidFill>
                  <a:prstClr val="black"/>
                </a:solidFill>
              </a:rPr>
              <a:t>M-1 as 1</a:t>
            </a:r>
            <a:r>
              <a:rPr lang="en-US" baseline="30000" dirty="0" smtClean="0">
                <a:solidFill>
                  <a:prstClr val="black"/>
                </a:solidFill>
              </a:rPr>
              <a:t>st</a:t>
            </a:r>
            <a:r>
              <a:rPr lang="en-US" dirty="0" smtClean="0">
                <a:solidFill>
                  <a:prstClr val="black"/>
                </a:solidFill>
              </a:rPr>
              <a:t> EDR</a:t>
            </a:r>
            <a:endParaRPr lang="en-US" dirty="0">
              <a:solidFill>
                <a:prstClr val="black"/>
              </a:solidFill>
            </a:endParaRPr>
          </a:p>
        </p:txBody>
      </p:sp>
      <p:sp>
        <p:nvSpPr>
          <p:cNvPr id="11" name="TextBox 10"/>
          <p:cNvSpPr txBox="1"/>
          <p:nvPr/>
        </p:nvSpPr>
        <p:spPr>
          <a:xfrm>
            <a:off x="8153400" y="1371600"/>
            <a:ext cx="990600" cy="646331"/>
          </a:xfrm>
          <a:prstGeom prst="rect">
            <a:avLst/>
          </a:prstGeom>
          <a:noFill/>
        </p:spPr>
        <p:txBody>
          <a:bodyPr wrap="square" rtlCol="0">
            <a:spAutoFit/>
          </a:bodyPr>
          <a:lstStyle/>
          <a:p>
            <a:pPr defTabSz="914400"/>
            <a:r>
              <a:rPr lang="en-US" dirty="0" smtClean="0">
                <a:solidFill>
                  <a:prstClr val="black"/>
                </a:solidFill>
              </a:rPr>
              <a:t>M-2 as 2</a:t>
            </a:r>
            <a:r>
              <a:rPr lang="en-US" baseline="30000" dirty="0" smtClean="0">
                <a:solidFill>
                  <a:prstClr val="black"/>
                </a:solidFill>
              </a:rPr>
              <a:t>nd</a:t>
            </a:r>
            <a:r>
              <a:rPr lang="en-US" dirty="0" smtClean="0">
                <a:solidFill>
                  <a:prstClr val="black"/>
                </a:solidFill>
              </a:rPr>
              <a:t> EDR</a:t>
            </a:r>
            <a:endParaRPr lang="en-US" dirty="0">
              <a:solidFill>
                <a:prstClr val="black"/>
              </a:solidFill>
            </a:endParaRPr>
          </a:p>
        </p:txBody>
      </p:sp>
      <p:sp>
        <p:nvSpPr>
          <p:cNvPr id="12" name="TextBox 11"/>
          <p:cNvSpPr txBox="1"/>
          <p:nvPr/>
        </p:nvSpPr>
        <p:spPr>
          <a:xfrm>
            <a:off x="8153400" y="2477869"/>
            <a:ext cx="990600" cy="646331"/>
          </a:xfrm>
          <a:prstGeom prst="rect">
            <a:avLst/>
          </a:prstGeom>
          <a:noFill/>
        </p:spPr>
        <p:txBody>
          <a:bodyPr wrap="square" rtlCol="0">
            <a:spAutoFit/>
          </a:bodyPr>
          <a:lstStyle/>
          <a:p>
            <a:pPr defTabSz="914400"/>
            <a:r>
              <a:rPr lang="en-US" dirty="0" smtClean="0">
                <a:solidFill>
                  <a:prstClr val="black"/>
                </a:solidFill>
              </a:rPr>
              <a:t>M-3 as 3</a:t>
            </a:r>
            <a:r>
              <a:rPr lang="en-US" baseline="30000" dirty="0" smtClean="0">
                <a:solidFill>
                  <a:prstClr val="black"/>
                </a:solidFill>
              </a:rPr>
              <a:t>rd</a:t>
            </a:r>
            <a:r>
              <a:rPr lang="en-US" dirty="0" smtClean="0">
                <a:solidFill>
                  <a:prstClr val="black"/>
                </a:solidFill>
              </a:rPr>
              <a:t> EDR</a:t>
            </a:r>
            <a:endParaRPr lang="en-US" dirty="0">
              <a:solidFill>
                <a:prstClr val="black"/>
              </a:solidFill>
            </a:endParaRPr>
          </a:p>
        </p:txBody>
      </p:sp>
      <p:sp>
        <p:nvSpPr>
          <p:cNvPr id="13" name="TextBox 12"/>
          <p:cNvSpPr txBox="1"/>
          <p:nvPr/>
        </p:nvSpPr>
        <p:spPr>
          <a:xfrm>
            <a:off x="8153400" y="3620869"/>
            <a:ext cx="990600" cy="646331"/>
          </a:xfrm>
          <a:prstGeom prst="rect">
            <a:avLst/>
          </a:prstGeom>
          <a:noFill/>
        </p:spPr>
        <p:txBody>
          <a:bodyPr wrap="square" rtlCol="0">
            <a:spAutoFit/>
          </a:bodyPr>
          <a:lstStyle/>
          <a:p>
            <a:pPr defTabSz="914400"/>
            <a:r>
              <a:rPr lang="en-US" dirty="0" smtClean="0">
                <a:solidFill>
                  <a:prstClr val="black"/>
                </a:solidFill>
              </a:rPr>
              <a:t>M-4 as 4</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4" name="TextBox 13"/>
          <p:cNvSpPr txBox="1"/>
          <p:nvPr/>
        </p:nvSpPr>
        <p:spPr>
          <a:xfrm>
            <a:off x="8153400" y="4724400"/>
            <a:ext cx="990600" cy="646331"/>
          </a:xfrm>
          <a:prstGeom prst="rect">
            <a:avLst/>
          </a:prstGeom>
          <a:noFill/>
        </p:spPr>
        <p:txBody>
          <a:bodyPr wrap="square" rtlCol="0">
            <a:spAutoFit/>
          </a:bodyPr>
          <a:lstStyle/>
          <a:p>
            <a:pPr defTabSz="914400"/>
            <a:r>
              <a:rPr lang="en-US" dirty="0" smtClean="0">
                <a:solidFill>
                  <a:prstClr val="black"/>
                </a:solidFill>
              </a:rPr>
              <a:t>M-5 as 5</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5" name="TextBox 14"/>
          <p:cNvSpPr txBox="1"/>
          <p:nvPr/>
        </p:nvSpPr>
        <p:spPr>
          <a:xfrm>
            <a:off x="8153400" y="5943600"/>
            <a:ext cx="990600" cy="646331"/>
          </a:xfrm>
          <a:prstGeom prst="rect">
            <a:avLst/>
          </a:prstGeom>
          <a:noFill/>
        </p:spPr>
        <p:txBody>
          <a:bodyPr wrap="square" rtlCol="0">
            <a:spAutoFit/>
          </a:bodyPr>
          <a:lstStyle/>
          <a:p>
            <a:pPr defTabSz="914400"/>
            <a:r>
              <a:rPr lang="en-US" dirty="0" smtClean="0">
                <a:solidFill>
                  <a:prstClr val="black"/>
                </a:solidFill>
              </a:rPr>
              <a:t>M-6 as 6</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Tree>
    <p:extLst>
      <p:ext uri="{BB962C8B-B14F-4D97-AF65-F5344CB8AC3E}">
        <p14:creationId xmlns:p14="http://schemas.microsoft.com/office/powerpoint/2010/main" val="1915447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a:stretch>
            <a:fillRect/>
          </a:stretch>
        </p:blipFill>
        <p:spPr bwMode="auto">
          <a:xfrm>
            <a:off x="304800" y="5943600"/>
            <a:ext cx="1242857" cy="550000"/>
          </a:xfrm>
          <a:prstGeom prst="rect">
            <a:avLst/>
          </a:prstGeom>
          <a:noFill/>
          <a:ln w="9525">
            <a:noFill/>
            <a:miter lim="800000"/>
            <a:headEnd/>
            <a:tailEnd/>
          </a:ln>
        </p:spPr>
      </p:pic>
      <p:sp>
        <p:nvSpPr>
          <p:cNvPr id="9" name="TextBox 8"/>
          <p:cNvSpPr txBox="1"/>
          <p:nvPr/>
        </p:nvSpPr>
        <p:spPr>
          <a:xfrm>
            <a:off x="0" y="885885"/>
            <a:ext cx="1828800" cy="4801314"/>
          </a:xfrm>
          <a:prstGeom prst="rect">
            <a:avLst/>
          </a:prstGeom>
          <a:noFill/>
        </p:spPr>
        <p:txBody>
          <a:bodyPr wrap="square" rtlCol="0">
            <a:spAutoFit/>
          </a:bodyPr>
          <a:lstStyle/>
          <a:p>
            <a:pPr defTabSz="914400"/>
            <a:r>
              <a:rPr lang="en-US" b="1" dirty="0" smtClean="0">
                <a:solidFill>
                  <a:prstClr val="black"/>
                </a:solidFill>
              </a:rPr>
              <a:t>Test #2: Bands M-7 through M-12 as EDRs. </a:t>
            </a:r>
          </a:p>
          <a:p>
            <a:pPr defTabSz="914400"/>
            <a:endParaRPr lang="en-US" dirty="0" smtClean="0">
              <a:solidFill>
                <a:prstClr val="black"/>
              </a:solidFill>
            </a:endParaRPr>
          </a:p>
          <a:p>
            <a:pPr defTabSz="914400"/>
            <a:r>
              <a:rPr lang="en-US" dirty="0" smtClean="0">
                <a:solidFill>
                  <a:prstClr val="black"/>
                </a:solidFill>
              </a:rPr>
              <a:t>Radiance values are shown. Error fill values are highlighted according to the color scale below. </a:t>
            </a:r>
          </a:p>
          <a:p>
            <a:pPr defTabSz="914400"/>
            <a:endParaRPr lang="en-US" dirty="0" smtClean="0">
              <a:solidFill>
                <a:prstClr val="black"/>
              </a:solidFill>
            </a:endParaRPr>
          </a:p>
          <a:p>
            <a:pPr defTabSz="914400"/>
            <a:r>
              <a:rPr lang="en-US" dirty="0" smtClean="0">
                <a:solidFill>
                  <a:prstClr val="black"/>
                </a:solidFill>
              </a:rPr>
              <a:t>Granule start time: 08:27:53.2 UTC 30 April 2013.</a:t>
            </a:r>
          </a:p>
          <a:p>
            <a:pPr defTabSz="914400"/>
            <a:endParaRPr lang="en-US" dirty="0" smtClean="0">
              <a:solidFill>
                <a:prstClr val="black"/>
              </a:solidFill>
            </a:endParaRPr>
          </a:p>
        </p:txBody>
      </p:sp>
      <p:sp>
        <p:nvSpPr>
          <p:cNvPr id="10" name="TextBox 9"/>
          <p:cNvSpPr txBox="1"/>
          <p:nvPr/>
        </p:nvSpPr>
        <p:spPr>
          <a:xfrm>
            <a:off x="8153400" y="228600"/>
            <a:ext cx="990600" cy="646331"/>
          </a:xfrm>
          <a:prstGeom prst="rect">
            <a:avLst/>
          </a:prstGeom>
          <a:noFill/>
        </p:spPr>
        <p:txBody>
          <a:bodyPr wrap="square" rtlCol="0">
            <a:spAutoFit/>
          </a:bodyPr>
          <a:lstStyle/>
          <a:p>
            <a:pPr defTabSz="914400"/>
            <a:r>
              <a:rPr lang="en-US" dirty="0" smtClean="0">
                <a:solidFill>
                  <a:prstClr val="black"/>
                </a:solidFill>
              </a:rPr>
              <a:t>M-7 as 1</a:t>
            </a:r>
            <a:r>
              <a:rPr lang="en-US" baseline="30000" dirty="0" smtClean="0">
                <a:solidFill>
                  <a:prstClr val="black"/>
                </a:solidFill>
              </a:rPr>
              <a:t>st</a:t>
            </a:r>
            <a:r>
              <a:rPr lang="en-US" dirty="0" smtClean="0">
                <a:solidFill>
                  <a:prstClr val="black"/>
                </a:solidFill>
              </a:rPr>
              <a:t> EDR</a:t>
            </a:r>
            <a:endParaRPr lang="en-US" dirty="0">
              <a:solidFill>
                <a:prstClr val="black"/>
              </a:solidFill>
            </a:endParaRPr>
          </a:p>
        </p:txBody>
      </p:sp>
      <p:sp>
        <p:nvSpPr>
          <p:cNvPr id="11" name="TextBox 10"/>
          <p:cNvSpPr txBox="1"/>
          <p:nvPr/>
        </p:nvSpPr>
        <p:spPr>
          <a:xfrm>
            <a:off x="8153400" y="1371600"/>
            <a:ext cx="990600" cy="646331"/>
          </a:xfrm>
          <a:prstGeom prst="rect">
            <a:avLst/>
          </a:prstGeom>
          <a:noFill/>
        </p:spPr>
        <p:txBody>
          <a:bodyPr wrap="square" rtlCol="0">
            <a:spAutoFit/>
          </a:bodyPr>
          <a:lstStyle/>
          <a:p>
            <a:pPr defTabSz="914400"/>
            <a:r>
              <a:rPr lang="en-US" dirty="0" smtClean="0">
                <a:solidFill>
                  <a:prstClr val="black"/>
                </a:solidFill>
              </a:rPr>
              <a:t>M-8 as 2</a:t>
            </a:r>
            <a:r>
              <a:rPr lang="en-US" baseline="30000" dirty="0" smtClean="0">
                <a:solidFill>
                  <a:prstClr val="black"/>
                </a:solidFill>
              </a:rPr>
              <a:t>nd</a:t>
            </a:r>
            <a:r>
              <a:rPr lang="en-US" dirty="0" smtClean="0">
                <a:solidFill>
                  <a:prstClr val="black"/>
                </a:solidFill>
              </a:rPr>
              <a:t> EDR</a:t>
            </a:r>
            <a:endParaRPr lang="en-US" dirty="0">
              <a:solidFill>
                <a:prstClr val="black"/>
              </a:solidFill>
            </a:endParaRPr>
          </a:p>
        </p:txBody>
      </p:sp>
      <p:sp>
        <p:nvSpPr>
          <p:cNvPr id="12" name="TextBox 11"/>
          <p:cNvSpPr txBox="1"/>
          <p:nvPr/>
        </p:nvSpPr>
        <p:spPr>
          <a:xfrm>
            <a:off x="8153400" y="2477869"/>
            <a:ext cx="990600" cy="646331"/>
          </a:xfrm>
          <a:prstGeom prst="rect">
            <a:avLst/>
          </a:prstGeom>
          <a:noFill/>
        </p:spPr>
        <p:txBody>
          <a:bodyPr wrap="square" rtlCol="0">
            <a:spAutoFit/>
          </a:bodyPr>
          <a:lstStyle/>
          <a:p>
            <a:pPr defTabSz="914400"/>
            <a:r>
              <a:rPr lang="en-US" dirty="0" smtClean="0">
                <a:solidFill>
                  <a:prstClr val="black"/>
                </a:solidFill>
              </a:rPr>
              <a:t>M-9 as 3</a:t>
            </a:r>
            <a:r>
              <a:rPr lang="en-US" baseline="30000" dirty="0" smtClean="0">
                <a:solidFill>
                  <a:prstClr val="black"/>
                </a:solidFill>
              </a:rPr>
              <a:t>rd</a:t>
            </a:r>
            <a:r>
              <a:rPr lang="en-US" dirty="0" smtClean="0">
                <a:solidFill>
                  <a:prstClr val="black"/>
                </a:solidFill>
              </a:rPr>
              <a:t> EDR</a:t>
            </a:r>
            <a:endParaRPr lang="en-US" dirty="0">
              <a:solidFill>
                <a:prstClr val="black"/>
              </a:solidFill>
            </a:endParaRPr>
          </a:p>
        </p:txBody>
      </p:sp>
      <p:sp>
        <p:nvSpPr>
          <p:cNvPr id="13" name="TextBox 12"/>
          <p:cNvSpPr txBox="1"/>
          <p:nvPr/>
        </p:nvSpPr>
        <p:spPr>
          <a:xfrm>
            <a:off x="8153400" y="3620869"/>
            <a:ext cx="990600" cy="646331"/>
          </a:xfrm>
          <a:prstGeom prst="rect">
            <a:avLst/>
          </a:prstGeom>
          <a:noFill/>
        </p:spPr>
        <p:txBody>
          <a:bodyPr wrap="square" rtlCol="0">
            <a:spAutoFit/>
          </a:bodyPr>
          <a:lstStyle/>
          <a:p>
            <a:pPr defTabSz="914400"/>
            <a:r>
              <a:rPr lang="en-US" dirty="0" smtClean="0">
                <a:solidFill>
                  <a:prstClr val="black"/>
                </a:solidFill>
              </a:rPr>
              <a:t>M-10 as 4</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4" name="TextBox 13"/>
          <p:cNvSpPr txBox="1"/>
          <p:nvPr/>
        </p:nvSpPr>
        <p:spPr>
          <a:xfrm>
            <a:off x="8153400" y="4724400"/>
            <a:ext cx="990600" cy="646331"/>
          </a:xfrm>
          <a:prstGeom prst="rect">
            <a:avLst/>
          </a:prstGeom>
          <a:noFill/>
        </p:spPr>
        <p:txBody>
          <a:bodyPr wrap="square" rtlCol="0">
            <a:spAutoFit/>
          </a:bodyPr>
          <a:lstStyle/>
          <a:p>
            <a:pPr defTabSz="914400"/>
            <a:r>
              <a:rPr lang="en-US" dirty="0" smtClean="0">
                <a:solidFill>
                  <a:prstClr val="black"/>
                </a:solidFill>
              </a:rPr>
              <a:t>M-11 as 5</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5" name="TextBox 14"/>
          <p:cNvSpPr txBox="1"/>
          <p:nvPr/>
        </p:nvSpPr>
        <p:spPr>
          <a:xfrm>
            <a:off x="8153400" y="5943600"/>
            <a:ext cx="990600" cy="646331"/>
          </a:xfrm>
          <a:prstGeom prst="rect">
            <a:avLst/>
          </a:prstGeom>
          <a:noFill/>
        </p:spPr>
        <p:txBody>
          <a:bodyPr wrap="square" rtlCol="0">
            <a:spAutoFit/>
          </a:bodyPr>
          <a:lstStyle/>
          <a:p>
            <a:pPr defTabSz="914400"/>
            <a:r>
              <a:rPr lang="en-US" dirty="0" smtClean="0">
                <a:solidFill>
                  <a:prstClr val="black"/>
                </a:solidFill>
              </a:rPr>
              <a:t>M-12 as 6</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pic>
        <p:nvPicPr>
          <p:cNvPr id="16" name="Picture 15" descr="VM01O_npp_d20130430_t0827532_e0829489_b07803_c20130808002018538101_grav_ada.h5.radiance.png"/>
          <p:cNvPicPr>
            <a:picLocks noChangeAspect="1"/>
          </p:cNvPicPr>
          <p:nvPr/>
        </p:nvPicPr>
        <p:blipFill>
          <a:blip r:embed="rId3" cstate="print"/>
          <a:stretch>
            <a:fillRect/>
          </a:stretch>
        </p:blipFill>
        <p:spPr>
          <a:xfrm>
            <a:off x="1905000" y="0"/>
            <a:ext cx="6109341" cy="1143000"/>
          </a:xfrm>
          <a:prstGeom prst="rect">
            <a:avLst/>
          </a:prstGeom>
        </p:spPr>
      </p:pic>
      <p:pic>
        <p:nvPicPr>
          <p:cNvPr id="17" name="Picture 16" descr="VM02O_npp_d20130430_t0827532_e0829489_b07803_c20130808002018538264_grav_ada.h5.radiance.png"/>
          <p:cNvPicPr>
            <a:picLocks noChangeAspect="1"/>
          </p:cNvPicPr>
          <p:nvPr/>
        </p:nvPicPr>
        <p:blipFill>
          <a:blip r:embed="rId4" cstate="print"/>
          <a:stretch>
            <a:fillRect/>
          </a:stretch>
        </p:blipFill>
        <p:spPr>
          <a:xfrm>
            <a:off x="1905000" y="1143000"/>
            <a:ext cx="6109341" cy="1143000"/>
          </a:xfrm>
          <a:prstGeom prst="rect">
            <a:avLst/>
          </a:prstGeom>
        </p:spPr>
      </p:pic>
      <p:pic>
        <p:nvPicPr>
          <p:cNvPr id="18" name="Picture 17" descr="VM03O_npp_d20130430_t0827532_e0829489_b07803_c20130808002018538431_grav_ada.h5.radiance.png"/>
          <p:cNvPicPr>
            <a:picLocks noChangeAspect="1"/>
          </p:cNvPicPr>
          <p:nvPr/>
        </p:nvPicPr>
        <p:blipFill>
          <a:blip r:embed="rId5" cstate="print"/>
          <a:stretch>
            <a:fillRect/>
          </a:stretch>
        </p:blipFill>
        <p:spPr>
          <a:xfrm>
            <a:off x="1905000" y="2286000"/>
            <a:ext cx="6109341" cy="1143000"/>
          </a:xfrm>
          <a:prstGeom prst="rect">
            <a:avLst/>
          </a:prstGeom>
        </p:spPr>
      </p:pic>
      <p:pic>
        <p:nvPicPr>
          <p:cNvPr id="19" name="Picture 18" descr="VM04O_npp_d20130430_t0827532_e0829489_b07803_c20130808002018538593_grav_ada.h5.radiance.png"/>
          <p:cNvPicPr>
            <a:picLocks noChangeAspect="1"/>
          </p:cNvPicPr>
          <p:nvPr/>
        </p:nvPicPr>
        <p:blipFill>
          <a:blip r:embed="rId6" cstate="print"/>
          <a:stretch>
            <a:fillRect/>
          </a:stretch>
        </p:blipFill>
        <p:spPr>
          <a:xfrm>
            <a:off x="1905000" y="3429000"/>
            <a:ext cx="6109341" cy="1143000"/>
          </a:xfrm>
          <a:prstGeom prst="rect">
            <a:avLst/>
          </a:prstGeom>
        </p:spPr>
      </p:pic>
      <p:pic>
        <p:nvPicPr>
          <p:cNvPr id="20" name="Picture 19" descr="VM05O_npp_d20130430_t0827532_e0829489_b07803_c20130808002018538754_grav_ada.h5.radiance.png"/>
          <p:cNvPicPr>
            <a:picLocks noChangeAspect="1"/>
          </p:cNvPicPr>
          <p:nvPr/>
        </p:nvPicPr>
        <p:blipFill>
          <a:blip r:embed="rId7" cstate="print"/>
          <a:stretch>
            <a:fillRect/>
          </a:stretch>
        </p:blipFill>
        <p:spPr>
          <a:xfrm>
            <a:off x="1905000" y="4572000"/>
            <a:ext cx="6109341" cy="1143000"/>
          </a:xfrm>
          <a:prstGeom prst="rect">
            <a:avLst/>
          </a:prstGeom>
        </p:spPr>
      </p:pic>
      <p:pic>
        <p:nvPicPr>
          <p:cNvPr id="21" name="Picture 20" descr="VM06O_npp_d20130430_t0827532_e0829489_b07803_c20130808002018538919_grav_ada.h5.radiance.png"/>
          <p:cNvPicPr>
            <a:picLocks noChangeAspect="1"/>
          </p:cNvPicPr>
          <p:nvPr/>
        </p:nvPicPr>
        <p:blipFill>
          <a:blip r:embed="rId8" cstate="print"/>
          <a:stretch>
            <a:fillRect/>
          </a:stretch>
        </p:blipFill>
        <p:spPr>
          <a:xfrm>
            <a:off x="1905000" y="5715000"/>
            <a:ext cx="6109341" cy="1143000"/>
          </a:xfrm>
          <a:prstGeom prst="rect">
            <a:avLst/>
          </a:prstGeom>
        </p:spPr>
      </p:pic>
    </p:spTree>
    <p:extLst>
      <p:ext uri="{BB962C8B-B14F-4D97-AF65-F5344CB8AC3E}">
        <p14:creationId xmlns:p14="http://schemas.microsoft.com/office/powerpoint/2010/main" val="2199094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a:stretch>
            <a:fillRect/>
          </a:stretch>
        </p:blipFill>
        <p:spPr bwMode="auto">
          <a:xfrm>
            <a:off x="304800" y="5943600"/>
            <a:ext cx="1242857" cy="550000"/>
          </a:xfrm>
          <a:prstGeom prst="rect">
            <a:avLst/>
          </a:prstGeom>
          <a:noFill/>
          <a:ln w="9525">
            <a:noFill/>
            <a:miter lim="800000"/>
            <a:headEnd/>
            <a:tailEnd/>
          </a:ln>
        </p:spPr>
      </p:pic>
      <p:sp>
        <p:nvSpPr>
          <p:cNvPr id="9" name="TextBox 8"/>
          <p:cNvSpPr txBox="1"/>
          <p:nvPr/>
        </p:nvSpPr>
        <p:spPr>
          <a:xfrm>
            <a:off x="0" y="885885"/>
            <a:ext cx="1828800" cy="5078313"/>
          </a:xfrm>
          <a:prstGeom prst="rect">
            <a:avLst/>
          </a:prstGeom>
          <a:noFill/>
        </p:spPr>
        <p:txBody>
          <a:bodyPr wrap="square" rtlCol="0">
            <a:spAutoFit/>
          </a:bodyPr>
          <a:lstStyle/>
          <a:p>
            <a:pPr defTabSz="914400"/>
            <a:r>
              <a:rPr lang="en-US" b="1" dirty="0" smtClean="0">
                <a:solidFill>
                  <a:prstClr val="black"/>
                </a:solidFill>
              </a:rPr>
              <a:t>Test #3: Bands M-7, M-8, M-13, M-14, M-15, M-16 as EDRs. </a:t>
            </a:r>
          </a:p>
          <a:p>
            <a:pPr defTabSz="914400"/>
            <a:endParaRPr lang="en-US" dirty="0" smtClean="0">
              <a:solidFill>
                <a:prstClr val="black"/>
              </a:solidFill>
            </a:endParaRPr>
          </a:p>
          <a:p>
            <a:pPr defTabSz="914400"/>
            <a:r>
              <a:rPr lang="en-US" dirty="0" smtClean="0">
                <a:solidFill>
                  <a:prstClr val="black"/>
                </a:solidFill>
              </a:rPr>
              <a:t>Radiance values are shown. Error fill values are highlighted according to the color scale below. </a:t>
            </a:r>
          </a:p>
          <a:p>
            <a:pPr defTabSz="914400"/>
            <a:endParaRPr lang="en-US" dirty="0" smtClean="0">
              <a:solidFill>
                <a:prstClr val="black"/>
              </a:solidFill>
            </a:endParaRPr>
          </a:p>
          <a:p>
            <a:pPr defTabSz="914400"/>
            <a:r>
              <a:rPr lang="en-US" dirty="0" smtClean="0">
                <a:solidFill>
                  <a:prstClr val="black"/>
                </a:solidFill>
              </a:rPr>
              <a:t>Granule start time: 08:27:53.2 UTC 30 April 2013.</a:t>
            </a:r>
          </a:p>
          <a:p>
            <a:pPr defTabSz="914400"/>
            <a:endParaRPr lang="en-US" dirty="0" smtClean="0">
              <a:solidFill>
                <a:prstClr val="black"/>
              </a:solidFill>
            </a:endParaRPr>
          </a:p>
        </p:txBody>
      </p:sp>
      <p:sp>
        <p:nvSpPr>
          <p:cNvPr id="10" name="TextBox 9"/>
          <p:cNvSpPr txBox="1"/>
          <p:nvPr/>
        </p:nvSpPr>
        <p:spPr>
          <a:xfrm>
            <a:off x="8153400" y="228600"/>
            <a:ext cx="990600" cy="646331"/>
          </a:xfrm>
          <a:prstGeom prst="rect">
            <a:avLst/>
          </a:prstGeom>
          <a:noFill/>
        </p:spPr>
        <p:txBody>
          <a:bodyPr wrap="square" rtlCol="0">
            <a:spAutoFit/>
          </a:bodyPr>
          <a:lstStyle/>
          <a:p>
            <a:pPr defTabSz="914400"/>
            <a:r>
              <a:rPr lang="en-US" dirty="0" smtClean="0">
                <a:solidFill>
                  <a:prstClr val="black"/>
                </a:solidFill>
              </a:rPr>
              <a:t>M-7 as 1</a:t>
            </a:r>
            <a:r>
              <a:rPr lang="en-US" baseline="30000" dirty="0" smtClean="0">
                <a:solidFill>
                  <a:prstClr val="black"/>
                </a:solidFill>
              </a:rPr>
              <a:t>st</a:t>
            </a:r>
            <a:r>
              <a:rPr lang="en-US" dirty="0" smtClean="0">
                <a:solidFill>
                  <a:prstClr val="black"/>
                </a:solidFill>
              </a:rPr>
              <a:t> EDR</a:t>
            </a:r>
            <a:endParaRPr lang="en-US" dirty="0">
              <a:solidFill>
                <a:prstClr val="black"/>
              </a:solidFill>
            </a:endParaRPr>
          </a:p>
        </p:txBody>
      </p:sp>
      <p:sp>
        <p:nvSpPr>
          <p:cNvPr id="11" name="TextBox 10"/>
          <p:cNvSpPr txBox="1"/>
          <p:nvPr/>
        </p:nvSpPr>
        <p:spPr>
          <a:xfrm>
            <a:off x="8153400" y="1371600"/>
            <a:ext cx="990600" cy="646331"/>
          </a:xfrm>
          <a:prstGeom prst="rect">
            <a:avLst/>
          </a:prstGeom>
          <a:noFill/>
        </p:spPr>
        <p:txBody>
          <a:bodyPr wrap="square" rtlCol="0">
            <a:spAutoFit/>
          </a:bodyPr>
          <a:lstStyle/>
          <a:p>
            <a:pPr defTabSz="914400"/>
            <a:r>
              <a:rPr lang="en-US" dirty="0" smtClean="0">
                <a:solidFill>
                  <a:prstClr val="black"/>
                </a:solidFill>
              </a:rPr>
              <a:t>M-8 as 2</a:t>
            </a:r>
            <a:r>
              <a:rPr lang="en-US" baseline="30000" dirty="0" smtClean="0">
                <a:solidFill>
                  <a:prstClr val="black"/>
                </a:solidFill>
              </a:rPr>
              <a:t>nd</a:t>
            </a:r>
            <a:r>
              <a:rPr lang="en-US" dirty="0" smtClean="0">
                <a:solidFill>
                  <a:prstClr val="black"/>
                </a:solidFill>
              </a:rPr>
              <a:t> EDR</a:t>
            </a:r>
            <a:endParaRPr lang="en-US" dirty="0">
              <a:solidFill>
                <a:prstClr val="black"/>
              </a:solidFill>
            </a:endParaRPr>
          </a:p>
        </p:txBody>
      </p:sp>
      <p:sp>
        <p:nvSpPr>
          <p:cNvPr id="12" name="TextBox 11"/>
          <p:cNvSpPr txBox="1"/>
          <p:nvPr/>
        </p:nvSpPr>
        <p:spPr>
          <a:xfrm>
            <a:off x="8153400" y="2477869"/>
            <a:ext cx="990600" cy="646331"/>
          </a:xfrm>
          <a:prstGeom prst="rect">
            <a:avLst/>
          </a:prstGeom>
          <a:noFill/>
        </p:spPr>
        <p:txBody>
          <a:bodyPr wrap="square" rtlCol="0">
            <a:spAutoFit/>
          </a:bodyPr>
          <a:lstStyle/>
          <a:p>
            <a:pPr defTabSz="914400"/>
            <a:r>
              <a:rPr lang="en-US" dirty="0" smtClean="0">
                <a:solidFill>
                  <a:prstClr val="black"/>
                </a:solidFill>
              </a:rPr>
              <a:t>M-13 as 3</a:t>
            </a:r>
            <a:r>
              <a:rPr lang="en-US" baseline="30000" dirty="0" smtClean="0">
                <a:solidFill>
                  <a:prstClr val="black"/>
                </a:solidFill>
              </a:rPr>
              <a:t>rd</a:t>
            </a:r>
            <a:r>
              <a:rPr lang="en-US" dirty="0" smtClean="0">
                <a:solidFill>
                  <a:prstClr val="black"/>
                </a:solidFill>
              </a:rPr>
              <a:t> EDR</a:t>
            </a:r>
            <a:endParaRPr lang="en-US" dirty="0">
              <a:solidFill>
                <a:prstClr val="black"/>
              </a:solidFill>
            </a:endParaRPr>
          </a:p>
        </p:txBody>
      </p:sp>
      <p:sp>
        <p:nvSpPr>
          <p:cNvPr id="13" name="TextBox 12"/>
          <p:cNvSpPr txBox="1"/>
          <p:nvPr/>
        </p:nvSpPr>
        <p:spPr>
          <a:xfrm>
            <a:off x="8153400" y="3620869"/>
            <a:ext cx="990600" cy="646331"/>
          </a:xfrm>
          <a:prstGeom prst="rect">
            <a:avLst/>
          </a:prstGeom>
          <a:noFill/>
        </p:spPr>
        <p:txBody>
          <a:bodyPr wrap="square" rtlCol="0">
            <a:spAutoFit/>
          </a:bodyPr>
          <a:lstStyle/>
          <a:p>
            <a:pPr defTabSz="914400"/>
            <a:r>
              <a:rPr lang="en-US" dirty="0" smtClean="0">
                <a:solidFill>
                  <a:prstClr val="black"/>
                </a:solidFill>
              </a:rPr>
              <a:t>M-14 as 4</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4" name="TextBox 13"/>
          <p:cNvSpPr txBox="1"/>
          <p:nvPr/>
        </p:nvSpPr>
        <p:spPr>
          <a:xfrm>
            <a:off x="8153400" y="4724400"/>
            <a:ext cx="990600" cy="646331"/>
          </a:xfrm>
          <a:prstGeom prst="rect">
            <a:avLst/>
          </a:prstGeom>
          <a:noFill/>
        </p:spPr>
        <p:txBody>
          <a:bodyPr wrap="square" rtlCol="0">
            <a:spAutoFit/>
          </a:bodyPr>
          <a:lstStyle/>
          <a:p>
            <a:pPr defTabSz="914400"/>
            <a:r>
              <a:rPr lang="en-US" dirty="0" smtClean="0">
                <a:solidFill>
                  <a:prstClr val="black"/>
                </a:solidFill>
              </a:rPr>
              <a:t>M-15 as 5</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sp>
        <p:nvSpPr>
          <p:cNvPr id="15" name="TextBox 14"/>
          <p:cNvSpPr txBox="1"/>
          <p:nvPr/>
        </p:nvSpPr>
        <p:spPr>
          <a:xfrm>
            <a:off x="8153400" y="5943600"/>
            <a:ext cx="990600" cy="646331"/>
          </a:xfrm>
          <a:prstGeom prst="rect">
            <a:avLst/>
          </a:prstGeom>
          <a:noFill/>
        </p:spPr>
        <p:txBody>
          <a:bodyPr wrap="square" rtlCol="0">
            <a:spAutoFit/>
          </a:bodyPr>
          <a:lstStyle/>
          <a:p>
            <a:pPr defTabSz="914400"/>
            <a:r>
              <a:rPr lang="en-US" dirty="0" smtClean="0">
                <a:solidFill>
                  <a:prstClr val="black"/>
                </a:solidFill>
              </a:rPr>
              <a:t>M-16 as 6</a:t>
            </a:r>
            <a:r>
              <a:rPr lang="en-US" baseline="30000" dirty="0" smtClean="0">
                <a:solidFill>
                  <a:prstClr val="black"/>
                </a:solidFill>
              </a:rPr>
              <a:t>th</a:t>
            </a:r>
            <a:r>
              <a:rPr lang="en-US" dirty="0" smtClean="0">
                <a:solidFill>
                  <a:prstClr val="black"/>
                </a:solidFill>
              </a:rPr>
              <a:t> EDR</a:t>
            </a:r>
            <a:endParaRPr lang="en-US" dirty="0">
              <a:solidFill>
                <a:prstClr val="black"/>
              </a:solidFill>
            </a:endParaRPr>
          </a:p>
        </p:txBody>
      </p:sp>
      <p:pic>
        <p:nvPicPr>
          <p:cNvPr id="16" name="Picture 15" descr="VM01O_npp_d20130430_t0827532_e0829489_b07803_c20130808002018538101_grav_ada.h5.radiance.png"/>
          <p:cNvPicPr>
            <a:picLocks noChangeAspect="1"/>
          </p:cNvPicPr>
          <p:nvPr/>
        </p:nvPicPr>
        <p:blipFill>
          <a:blip r:embed="rId3" cstate="print"/>
          <a:stretch>
            <a:fillRect/>
          </a:stretch>
        </p:blipFill>
        <p:spPr>
          <a:xfrm>
            <a:off x="1905000" y="0"/>
            <a:ext cx="6109341" cy="1143000"/>
          </a:xfrm>
          <a:prstGeom prst="rect">
            <a:avLst/>
          </a:prstGeom>
        </p:spPr>
      </p:pic>
      <p:pic>
        <p:nvPicPr>
          <p:cNvPr id="17" name="Picture 16" descr="VM02O_npp_d20130430_t0827532_e0829489_b07803_c20130808002018538264_grav_ada.h5.radiance.png"/>
          <p:cNvPicPr>
            <a:picLocks noChangeAspect="1"/>
          </p:cNvPicPr>
          <p:nvPr/>
        </p:nvPicPr>
        <p:blipFill>
          <a:blip r:embed="rId4" cstate="print"/>
          <a:stretch>
            <a:fillRect/>
          </a:stretch>
        </p:blipFill>
        <p:spPr>
          <a:xfrm>
            <a:off x="1905000" y="1143000"/>
            <a:ext cx="6109341" cy="1143000"/>
          </a:xfrm>
          <a:prstGeom prst="rect">
            <a:avLst/>
          </a:prstGeom>
        </p:spPr>
      </p:pic>
      <p:pic>
        <p:nvPicPr>
          <p:cNvPr id="22" name="Picture 21" descr="VM03O_npp_d20130430_t0827532_e0829489_b07803_c20130808004856670560_grav_ada.h5.radiance.png"/>
          <p:cNvPicPr>
            <a:picLocks noChangeAspect="1"/>
          </p:cNvPicPr>
          <p:nvPr/>
        </p:nvPicPr>
        <p:blipFill>
          <a:blip r:embed="rId5" cstate="print"/>
          <a:stretch>
            <a:fillRect/>
          </a:stretch>
        </p:blipFill>
        <p:spPr>
          <a:xfrm>
            <a:off x="1905000" y="2286000"/>
            <a:ext cx="6109341" cy="1143000"/>
          </a:xfrm>
          <a:prstGeom prst="rect">
            <a:avLst/>
          </a:prstGeom>
        </p:spPr>
      </p:pic>
      <p:pic>
        <p:nvPicPr>
          <p:cNvPr id="23" name="Picture 22" descr="VM04O_npp_d20130430_t0827532_e0829489_b07803_c20130808004856670715_grav_ada.h5.radiance.png"/>
          <p:cNvPicPr>
            <a:picLocks noChangeAspect="1"/>
          </p:cNvPicPr>
          <p:nvPr/>
        </p:nvPicPr>
        <p:blipFill>
          <a:blip r:embed="rId6" cstate="print"/>
          <a:stretch>
            <a:fillRect/>
          </a:stretch>
        </p:blipFill>
        <p:spPr>
          <a:xfrm>
            <a:off x="1905000" y="3429000"/>
            <a:ext cx="6109341" cy="1143000"/>
          </a:xfrm>
          <a:prstGeom prst="rect">
            <a:avLst/>
          </a:prstGeom>
        </p:spPr>
      </p:pic>
      <p:pic>
        <p:nvPicPr>
          <p:cNvPr id="24" name="Picture 23" descr="VM05O_npp_d20130430_t0827532_e0829489_b07803_c20130808004856670871_grav_ada.h5.radiance.png"/>
          <p:cNvPicPr>
            <a:picLocks noChangeAspect="1"/>
          </p:cNvPicPr>
          <p:nvPr/>
        </p:nvPicPr>
        <p:blipFill>
          <a:blip r:embed="rId7" cstate="print"/>
          <a:stretch>
            <a:fillRect/>
          </a:stretch>
        </p:blipFill>
        <p:spPr>
          <a:xfrm>
            <a:off x="1905000" y="4572000"/>
            <a:ext cx="6109341" cy="1143000"/>
          </a:xfrm>
          <a:prstGeom prst="rect">
            <a:avLst/>
          </a:prstGeom>
        </p:spPr>
      </p:pic>
      <p:pic>
        <p:nvPicPr>
          <p:cNvPr id="25" name="Picture 24" descr="VM06O_npp_d20130430_t0827532_e0829489_b07803_c20130808004856671028_grav_ada.h5.radiance.png"/>
          <p:cNvPicPr>
            <a:picLocks noChangeAspect="1"/>
          </p:cNvPicPr>
          <p:nvPr/>
        </p:nvPicPr>
        <p:blipFill>
          <a:blip r:embed="rId8" cstate="print"/>
          <a:stretch>
            <a:fillRect/>
          </a:stretch>
        </p:blipFill>
        <p:spPr>
          <a:xfrm>
            <a:off x="1905000" y="5715000"/>
            <a:ext cx="6109341" cy="1143000"/>
          </a:xfrm>
          <a:prstGeom prst="rect">
            <a:avLst/>
          </a:prstGeom>
        </p:spPr>
      </p:pic>
    </p:spTree>
    <p:extLst>
      <p:ext uri="{BB962C8B-B14F-4D97-AF65-F5344CB8AC3E}">
        <p14:creationId xmlns:p14="http://schemas.microsoft.com/office/powerpoint/2010/main" val="4108918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Imagery was a </a:t>
            </a:r>
            <a:r>
              <a:rPr lang="en-US" b="1" dirty="0" smtClean="0"/>
              <a:t>KPP (</a:t>
            </a:r>
            <a:r>
              <a:rPr lang="en-US" b="1" dirty="0"/>
              <a:t>priority 1 </a:t>
            </a:r>
            <a:r>
              <a:rPr lang="en-US" b="1" dirty="0" smtClean="0"/>
              <a:t>requirement) </a:t>
            </a:r>
            <a:r>
              <a:rPr lang="en-US" dirty="0" smtClean="0"/>
              <a:t>under NPOESS, but most work was limited to synthetic data or applications that used MODIS as a surrogate for VIIRS</a:t>
            </a:r>
          </a:p>
          <a:p>
            <a:pPr lvl="1"/>
            <a:r>
              <a:rPr lang="en-US" dirty="0" smtClean="0"/>
              <a:t>This approach was a challenge of NCC Imagery, and significantly limited pre-launch work with that band</a:t>
            </a:r>
          </a:p>
          <a:p>
            <a:r>
              <a:rPr lang="en-US" dirty="0" smtClean="0"/>
              <a:t>Limited work was primarily done by Northrop Grumman, Aerospace, and NRL-Monterey </a:t>
            </a:r>
          </a:p>
          <a:p>
            <a:pPr lvl="1"/>
            <a:r>
              <a:rPr lang="en-US" dirty="0" smtClean="0"/>
              <a:t>NRL-Monterey work was tied to applications being developed for their </a:t>
            </a:r>
            <a:r>
              <a:rPr lang="en-US" b="1" dirty="0" smtClean="0"/>
              <a:t>NexSat</a:t>
            </a:r>
            <a:r>
              <a:rPr lang="en-US" dirty="0" smtClean="0"/>
              <a:t> web site</a:t>
            </a:r>
          </a:p>
          <a:p>
            <a:r>
              <a:rPr lang="en-US" b="1" dirty="0" smtClean="0"/>
              <a:t>The Imagery Team was expanded shortly before launch with the addition of the CIRA and McIDAS communities</a:t>
            </a:r>
          </a:p>
        </p:txBody>
      </p:sp>
      <p:sp>
        <p:nvSpPr>
          <p:cNvPr id="4" name="Title 1"/>
          <p:cNvSpPr>
            <a:spLocks noGrp="1"/>
          </p:cNvSpPr>
          <p:nvPr>
            <p:ph type="title"/>
          </p:nvPr>
        </p:nvSpPr>
        <p:spPr/>
        <p:txBody>
          <a:bodyPr/>
          <a:lstStyle/>
          <a:p>
            <a:r>
              <a:rPr lang="en-US" b="1" dirty="0" smtClean="0"/>
              <a:t>Pre-launch</a:t>
            </a:r>
            <a:r>
              <a:rPr lang="en-US" dirty="0" smtClean="0"/>
              <a:t> Work on Imagery</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15</a:t>
            </a:fld>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The usefulness of </a:t>
            </a:r>
            <a:r>
              <a:rPr lang="en-US" dirty="0" smtClean="0"/>
              <a:t>VIIRS Imagery was </a:t>
            </a:r>
            <a:r>
              <a:rPr lang="en-US" dirty="0" smtClean="0"/>
              <a:t>made evident within 24 hours of the activation of the VIIRS </a:t>
            </a:r>
            <a:r>
              <a:rPr lang="en-US" u="sng" dirty="0"/>
              <a:t>visible/reflective</a:t>
            </a:r>
            <a:r>
              <a:rPr lang="en-US" dirty="0" smtClean="0"/>
              <a:t> </a:t>
            </a:r>
            <a:r>
              <a:rPr lang="en-US" dirty="0" smtClean="0"/>
              <a:t>channels</a:t>
            </a:r>
          </a:p>
          <a:p>
            <a:pPr lvl="1"/>
            <a:r>
              <a:rPr lang="en-US" dirty="0" smtClean="0"/>
              <a:t>See </a:t>
            </a:r>
            <a:r>
              <a:rPr lang="en-US" b="1" dirty="0" smtClean="0"/>
              <a:t>example in the next slide</a:t>
            </a:r>
          </a:p>
          <a:p>
            <a:r>
              <a:rPr lang="en-US" b="1" dirty="0" smtClean="0"/>
              <a:t>Odd artifacts </a:t>
            </a:r>
            <a:r>
              <a:rPr lang="en-US" dirty="0" smtClean="0"/>
              <a:t>were identified in a few of the Imagery EDRs that required correction</a:t>
            </a:r>
          </a:p>
          <a:p>
            <a:pPr lvl="1"/>
            <a:r>
              <a:rPr lang="en-US" b="1" dirty="0" smtClean="0"/>
              <a:t>Triangles</a:t>
            </a:r>
            <a:r>
              <a:rPr lang="en-US" dirty="0" smtClean="0"/>
              <a:t> of FILL values in corners</a:t>
            </a:r>
          </a:p>
          <a:p>
            <a:pPr lvl="1"/>
            <a:r>
              <a:rPr lang="en-US" b="1" dirty="0" smtClean="0"/>
              <a:t>Missing geolocation values</a:t>
            </a:r>
          </a:p>
          <a:p>
            <a:r>
              <a:rPr lang="en-US" b="1" dirty="0" smtClean="0"/>
              <a:t>Beta</a:t>
            </a:r>
            <a:r>
              <a:rPr lang="en-US" dirty="0" smtClean="0"/>
              <a:t> was declared for non-NCC Imagery in </a:t>
            </a:r>
            <a:r>
              <a:rPr lang="en-US" b="1" dirty="0" smtClean="0"/>
              <a:t>Feb 2012 </a:t>
            </a:r>
            <a:r>
              <a:rPr lang="en-US" dirty="0" smtClean="0"/>
              <a:t>as these issues became fully understood</a:t>
            </a:r>
          </a:p>
          <a:p>
            <a:pPr lvl="1"/>
            <a:r>
              <a:rPr lang="en-US" dirty="0" smtClean="0"/>
              <a:t>Note this was only one month after the activation of the emissive bands</a:t>
            </a:r>
          </a:p>
        </p:txBody>
      </p:sp>
      <p:sp>
        <p:nvSpPr>
          <p:cNvPr id="4" name="Title 1"/>
          <p:cNvSpPr>
            <a:spLocks noGrp="1"/>
          </p:cNvSpPr>
          <p:nvPr>
            <p:ph type="title"/>
          </p:nvPr>
        </p:nvSpPr>
        <p:spPr/>
        <p:txBody>
          <a:bodyPr/>
          <a:lstStyle/>
          <a:p>
            <a:r>
              <a:rPr lang="en-US" b="1" dirty="0" smtClean="0"/>
              <a:t>Post-Launch</a:t>
            </a:r>
            <a:r>
              <a:rPr lang="en-US" dirty="0" smtClean="0"/>
              <a:t> Work (Beta), non-NCC</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a:t>
            </a:r>
            <a:r>
              <a:rPr lang="en-US" dirty="0" smtClean="0"/>
              <a:t>Visible Imagery </a:t>
            </a:r>
            <a:r>
              <a:rPr lang="en-US" dirty="0" smtClean="0"/>
              <a:t>Example</a:t>
            </a:r>
            <a:endParaRPr lang="en-US" dirty="0"/>
          </a:p>
        </p:txBody>
      </p:sp>
      <p:sp>
        <p:nvSpPr>
          <p:cNvPr id="3" name="Content Placeholder 2"/>
          <p:cNvSpPr>
            <a:spLocks noGrp="1"/>
          </p:cNvSpPr>
          <p:nvPr>
            <p:ph idx="1"/>
          </p:nvPr>
        </p:nvSpPr>
        <p:spPr>
          <a:xfrm>
            <a:off x="457200" y="1055405"/>
            <a:ext cx="8229600" cy="1106680"/>
          </a:xfrm>
        </p:spPr>
        <p:txBody>
          <a:bodyPr/>
          <a:lstStyle/>
          <a:p>
            <a:r>
              <a:rPr lang="en-US" dirty="0" smtClean="0"/>
              <a:t>True-color VIIRS image from Nov 2011 (first orbit after activation), off NE coast of South America</a:t>
            </a:r>
          </a:p>
          <a:p>
            <a:pPr>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837" y="2076627"/>
            <a:ext cx="7046913"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6E36F11-A39A-294D-A59D-6180D50ED29D}"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Status at </a:t>
            </a:r>
            <a:r>
              <a:rPr lang="en-US" b="1" dirty="0" smtClean="0"/>
              <a:t>Provisional</a:t>
            </a:r>
            <a:r>
              <a:rPr lang="en-US" dirty="0" smtClean="0"/>
              <a:t> (non-NCC)</a:t>
            </a:r>
            <a:endParaRPr lang="en-US" dirty="0"/>
          </a:p>
        </p:txBody>
      </p:sp>
      <p:sp>
        <p:nvSpPr>
          <p:cNvPr id="8" name="Content Placeholder 7"/>
          <p:cNvSpPr>
            <a:spLocks noGrp="1"/>
          </p:cNvSpPr>
          <p:nvPr>
            <p:ph idx="1"/>
          </p:nvPr>
        </p:nvSpPr>
        <p:spPr/>
        <p:txBody>
          <a:bodyPr>
            <a:normAutofit/>
          </a:bodyPr>
          <a:lstStyle/>
          <a:p>
            <a:r>
              <a:rPr lang="en-US" b="1" dirty="0" smtClean="0"/>
              <a:t>Provisional</a:t>
            </a:r>
            <a:r>
              <a:rPr lang="en-US" dirty="0" smtClean="0"/>
              <a:t>  for non-NCC Imagery was declared in January 2013 after all quality-related Discrepancy Reports (DRs) were resolved and closed</a:t>
            </a:r>
          </a:p>
          <a:p>
            <a:r>
              <a:rPr lang="en-US" b="1" dirty="0" smtClean="0"/>
              <a:t>No quality-related DRs have been written </a:t>
            </a:r>
            <a:r>
              <a:rPr lang="en-US" dirty="0" smtClean="0"/>
              <a:t>with regard to non-NCC Imagery since that date</a:t>
            </a:r>
          </a:p>
          <a:p>
            <a:r>
              <a:rPr lang="en-US" dirty="0" smtClean="0"/>
              <a:t>Work therefore has </a:t>
            </a:r>
            <a:r>
              <a:rPr lang="en-US" b="1" dirty="0" smtClean="0"/>
              <a:t>focused on operational and unique applications </a:t>
            </a:r>
            <a:r>
              <a:rPr lang="en-US" dirty="0" smtClean="0"/>
              <a:t>of Imagery from VIIRS</a:t>
            </a:r>
          </a:p>
        </p:txBody>
      </p:sp>
      <p:sp>
        <p:nvSpPr>
          <p:cNvPr id="2" name="Slide Number Placeholder 1"/>
          <p:cNvSpPr>
            <a:spLocks noGrp="1"/>
          </p:cNvSpPr>
          <p:nvPr>
            <p:ph type="sldNum" sz="quarter" idx="12"/>
          </p:nvPr>
        </p:nvSpPr>
        <p:spPr/>
        <p:txBody>
          <a:bodyPr/>
          <a:lstStyle/>
          <a:p>
            <a:fld id="{96E36F11-A39A-294D-A59D-6180D50ED29D}" type="slidenum">
              <a:rPr lang="en-US" smtClean="0"/>
              <a:pPr/>
              <a:t>18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028535937"/>
              </p:ext>
            </p:extLst>
          </p:nvPr>
        </p:nvGraphicFramePr>
        <p:xfrm>
          <a:off x="1447800" y="4806950"/>
          <a:ext cx="6096000" cy="1238885"/>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pPr algn="ctr" fontAlgn="b"/>
                      <a:r>
                        <a:rPr lang="en-US" sz="1600" b="1" i="0" u="none" strike="noStrike" dirty="0" smtClean="0">
                          <a:solidFill>
                            <a:srgbClr val="000000"/>
                          </a:solidFill>
                          <a:effectLst/>
                          <a:latin typeface="Calibri"/>
                        </a:rPr>
                        <a:t>EDR</a:t>
                      </a:r>
                      <a:endParaRPr lang="en-US" sz="1600" b="1" i="0" u="none" strike="noStrike" dirty="0">
                        <a:solidFill>
                          <a:srgbClr val="000000"/>
                        </a:solidFill>
                        <a:effectLst/>
                        <a:latin typeface="Calibri"/>
                      </a:endParaRPr>
                    </a:p>
                  </a:txBody>
                  <a:tcPr marL="9525" marR="9525" marT="9525" marB="0" anchor="b"/>
                </a:tc>
                <a:tc>
                  <a:txBody>
                    <a:bodyPr/>
                    <a:lstStyle/>
                    <a:p>
                      <a:pPr algn="ctr" fontAlgn="b"/>
                      <a:r>
                        <a:rPr lang="en-US" sz="1600" b="1" i="0" u="none" strike="noStrike" dirty="0" smtClean="0">
                          <a:solidFill>
                            <a:srgbClr val="000000"/>
                          </a:solidFill>
                          <a:effectLst/>
                          <a:latin typeface="Calibri"/>
                        </a:rPr>
                        <a:t>Beta</a:t>
                      </a:r>
                    </a:p>
                    <a:p>
                      <a:pPr algn="ctr" fontAlgn="b"/>
                      <a:r>
                        <a:rPr lang="en-US" sz="1600" b="1" i="0" u="none" strike="noStrike" dirty="0" smtClean="0">
                          <a:solidFill>
                            <a:srgbClr val="000000"/>
                          </a:solidFill>
                          <a:effectLst/>
                          <a:latin typeface="Calibri"/>
                        </a:rPr>
                        <a:t>(AERB</a:t>
                      </a:r>
                      <a:r>
                        <a:rPr lang="en-US" sz="1600" b="1" i="0" u="none" strike="noStrike" dirty="0">
                          <a:solidFill>
                            <a:srgbClr val="000000"/>
                          </a:solidFill>
                          <a:effectLst/>
                          <a:latin typeface="Calibri"/>
                        </a:rPr>
                        <a:t>)</a:t>
                      </a:r>
                    </a:p>
                  </a:txBody>
                  <a:tcPr marL="9525" marR="9525" marT="9525" marB="0" anchor="b"/>
                </a:tc>
                <a:tc>
                  <a:txBody>
                    <a:bodyPr/>
                    <a:lstStyle/>
                    <a:p>
                      <a:pPr algn="ctr" fontAlgn="b"/>
                      <a:r>
                        <a:rPr lang="en-US" sz="1600" b="1" i="0" u="none" strike="noStrike" dirty="0" smtClean="0">
                          <a:solidFill>
                            <a:srgbClr val="000000"/>
                          </a:solidFill>
                          <a:effectLst/>
                          <a:latin typeface="Calibri"/>
                        </a:rPr>
                        <a:t>Beta</a:t>
                      </a:r>
                    </a:p>
                    <a:p>
                      <a:pPr algn="ctr" fontAlgn="b"/>
                      <a:r>
                        <a:rPr lang="en-US" sz="1600" b="1" i="0" u="none" strike="noStrike" dirty="0" smtClean="0">
                          <a:solidFill>
                            <a:srgbClr val="000000"/>
                          </a:solidFill>
                          <a:effectLst/>
                          <a:latin typeface="Calibri"/>
                        </a:rPr>
                        <a:t>(Backdated</a:t>
                      </a:r>
                      <a:r>
                        <a:rPr lang="en-US" sz="1600" b="1" i="0" u="none" strike="noStrike" dirty="0">
                          <a:solidFill>
                            <a:srgbClr val="000000"/>
                          </a:solidFill>
                          <a:effectLst/>
                          <a:latin typeface="Calibri"/>
                        </a:rPr>
                        <a:t>)</a:t>
                      </a:r>
                    </a:p>
                  </a:txBody>
                  <a:tcPr marL="9525" marR="9525" marT="9525" marB="0" anchor="b"/>
                </a:tc>
                <a:tc>
                  <a:txBody>
                    <a:bodyPr/>
                    <a:lstStyle/>
                    <a:p>
                      <a:pPr algn="ctr" fontAlgn="b"/>
                      <a:r>
                        <a:rPr lang="en-US" sz="1600" b="1" i="0" u="none" strike="noStrike" dirty="0">
                          <a:solidFill>
                            <a:srgbClr val="000000"/>
                          </a:solidFill>
                          <a:effectLst/>
                          <a:latin typeface="Calibri"/>
                        </a:rPr>
                        <a:t>Provisional (AERB)</a:t>
                      </a:r>
                    </a:p>
                  </a:txBody>
                  <a:tcPr marL="9525" marR="9525" marT="9525" marB="0" anchor="b"/>
                </a:tc>
                <a:tc>
                  <a:txBody>
                    <a:bodyPr/>
                    <a:lstStyle/>
                    <a:p>
                      <a:pPr algn="ctr" fontAlgn="b"/>
                      <a:r>
                        <a:rPr lang="en-US" sz="1600" b="1" i="0" u="none" strike="noStrike" dirty="0">
                          <a:solidFill>
                            <a:srgbClr val="000000"/>
                          </a:solidFill>
                          <a:effectLst/>
                          <a:latin typeface="Calibri"/>
                        </a:rPr>
                        <a:t>Provisional (Backdated)</a:t>
                      </a:r>
                    </a:p>
                  </a:txBody>
                  <a:tcPr marL="9525" marR="9525" marT="9525" marB="0" anchor="b"/>
                </a:tc>
              </a:tr>
              <a:tr h="370840">
                <a:tc>
                  <a:txBody>
                    <a:bodyPr/>
                    <a:lstStyle/>
                    <a:p>
                      <a:pPr algn="ctr" fontAlgn="b"/>
                      <a:r>
                        <a:rPr lang="en-US" sz="1800" b="0" i="0" u="none" strike="noStrike" dirty="0" smtClean="0">
                          <a:solidFill>
                            <a:srgbClr val="000000"/>
                          </a:solidFill>
                          <a:effectLst/>
                          <a:latin typeface="Calibri"/>
                        </a:rPr>
                        <a:t>Non-NCC</a:t>
                      </a:r>
                      <a:endParaRPr lang="en-US" sz="1800" b="0" i="0" u="none" strike="noStrike" dirty="0">
                        <a:solidFill>
                          <a:srgbClr val="000000"/>
                        </a:solidFill>
                        <a:effectLst/>
                        <a:latin typeface="Calibri"/>
                      </a:endParaRPr>
                    </a:p>
                  </a:txBody>
                  <a:tcPr marL="9525" marR="9525" marT="9525" marB="0" anchor="b"/>
                </a:tc>
                <a:tc>
                  <a:txBody>
                    <a:bodyPr/>
                    <a:lstStyle/>
                    <a:p>
                      <a:pPr algn="ctr" fontAlgn="b"/>
                      <a:r>
                        <a:rPr lang="en-US" sz="1800" b="0" i="0" u="none" strike="noStrike" dirty="0">
                          <a:solidFill>
                            <a:srgbClr val="000000"/>
                          </a:solidFill>
                          <a:effectLst/>
                          <a:latin typeface="Calibri"/>
                        </a:rPr>
                        <a:t>2012-05-30</a:t>
                      </a:r>
                    </a:p>
                  </a:txBody>
                  <a:tcPr marL="9525" marR="9525" marT="9525" marB="0" anchor="b"/>
                </a:tc>
                <a:tc>
                  <a:txBody>
                    <a:bodyPr/>
                    <a:lstStyle/>
                    <a:p>
                      <a:pPr algn="ctr" fontAlgn="b"/>
                      <a:r>
                        <a:rPr lang="en-US" sz="1800" b="0" i="0" u="none" strike="noStrike" dirty="0">
                          <a:solidFill>
                            <a:srgbClr val="000000"/>
                          </a:solidFill>
                          <a:effectLst/>
                          <a:latin typeface="Calibri"/>
                        </a:rPr>
                        <a:t>2012-02-07</a:t>
                      </a:r>
                    </a:p>
                  </a:txBody>
                  <a:tcPr marL="9525" marR="9525" marT="9525" marB="0" anchor="b"/>
                </a:tc>
                <a:tc>
                  <a:txBody>
                    <a:bodyPr/>
                    <a:lstStyle/>
                    <a:p>
                      <a:pPr algn="ctr" fontAlgn="b"/>
                      <a:r>
                        <a:rPr lang="en-US" sz="1800" b="0" i="0" u="none" strike="noStrike" dirty="0">
                          <a:solidFill>
                            <a:srgbClr val="000000"/>
                          </a:solidFill>
                          <a:effectLst/>
                          <a:latin typeface="Calibri"/>
                        </a:rPr>
                        <a:t>2013-02-20</a:t>
                      </a:r>
                    </a:p>
                  </a:txBody>
                  <a:tcPr marL="9525" marR="9525" marT="9525" marB="0" anchor="b"/>
                </a:tc>
                <a:tc>
                  <a:txBody>
                    <a:bodyPr/>
                    <a:lstStyle/>
                    <a:p>
                      <a:pPr algn="ctr" fontAlgn="b"/>
                      <a:r>
                        <a:rPr lang="en-US" sz="1800" b="0" i="0" u="none" strike="noStrike" dirty="0">
                          <a:solidFill>
                            <a:srgbClr val="000000"/>
                          </a:solidFill>
                          <a:effectLst/>
                          <a:latin typeface="Calibri"/>
                        </a:rPr>
                        <a:t>2013-01-18</a:t>
                      </a:r>
                    </a:p>
                  </a:txBody>
                  <a:tcPr marL="9525" marR="9525" marT="9525" marB="0" anchor="b"/>
                </a:tc>
              </a:tr>
              <a:tr h="370840">
                <a:tc>
                  <a:txBody>
                    <a:bodyPr/>
                    <a:lstStyle/>
                    <a:p>
                      <a:pPr algn="ctr" fontAlgn="b"/>
                      <a:r>
                        <a:rPr lang="en-US" sz="1800" b="0" i="0" u="none" strike="noStrike" dirty="0" smtClean="0">
                          <a:solidFill>
                            <a:srgbClr val="000000"/>
                          </a:solidFill>
                          <a:effectLst/>
                          <a:latin typeface="Calibri"/>
                        </a:rPr>
                        <a:t>NCC</a:t>
                      </a:r>
                      <a:endParaRPr lang="en-US" sz="1800" b="0" i="0" u="none" strike="noStrike" dirty="0">
                        <a:solidFill>
                          <a:srgbClr val="000000"/>
                        </a:solidFill>
                        <a:effectLst/>
                        <a:latin typeface="Calibri"/>
                      </a:endParaRPr>
                    </a:p>
                  </a:txBody>
                  <a:tcPr marL="9525" marR="9525" marT="9525" marB="0" anchor="b"/>
                </a:tc>
                <a:tc>
                  <a:txBody>
                    <a:bodyPr/>
                    <a:lstStyle/>
                    <a:p>
                      <a:pPr algn="ctr" fontAlgn="b"/>
                      <a:r>
                        <a:rPr lang="en-US" sz="1800" b="0" i="0" u="none" strike="noStrike" dirty="0">
                          <a:solidFill>
                            <a:srgbClr val="000000"/>
                          </a:solidFill>
                          <a:effectLst/>
                          <a:latin typeface="Calibri"/>
                        </a:rPr>
                        <a:t>2012-10-24</a:t>
                      </a:r>
                    </a:p>
                  </a:txBody>
                  <a:tcPr marL="9525" marR="9525" marT="9525" marB="0" anchor="b"/>
                </a:tc>
                <a:tc>
                  <a:txBody>
                    <a:bodyPr/>
                    <a:lstStyle/>
                    <a:p>
                      <a:pPr algn="ctr" fontAlgn="b"/>
                      <a:r>
                        <a:rPr lang="en-US" sz="1800" b="0" i="0" u="none" strike="noStrike" dirty="0">
                          <a:solidFill>
                            <a:srgbClr val="000000"/>
                          </a:solidFill>
                          <a:effectLst/>
                          <a:latin typeface="Calibri"/>
                        </a:rPr>
                        <a:t>2012-07-18</a:t>
                      </a:r>
                    </a:p>
                  </a:txBody>
                  <a:tcPr marL="9525" marR="9525" marT="9525" marB="0" anchor="b"/>
                </a:tc>
                <a:tc>
                  <a:txBody>
                    <a:bodyPr/>
                    <a:lstStyle/>
                    <a:p>
                      <a:pPr algn="ctr" fontAlgn="b"/>
                      <a:r>
                        <a:rPr lang="en-US" sz="1800" b="0" i="0" u="none" strike="noStrike" dirty="0">
                          <a:solidFill>
                            <a:srgbClr val="000000"/>
                          </a:solidFill>
                          <a:effectLst/>
                          <a:latin typeface="Calibri"/>
                        </a:rPr>
                        <a:t>2013-09-04</a:t>
                      </a:r>
                    </a:p>
                  </a:txBody>
                  <a:tcPr marL="9525" marR="9525" marT="9525" marB="0" anchor="b"/>
                </a:tc>
                <a:tc>
                  <a:txBody>
                    <a:bodyPr/>
                    <a:lstStyle/>
                    <a:p>
                      <a:pPr algn="ctr" fontAlgn="b"/>
                      <a:r>
                        <a:rPr lang="en-US" sz="1800" b="0" i="0" u="none" strike="noStrike" dirty="0">
                          <a:solidFill>
                            <a:srgbClr val="000000"/>
                          </a:solidFill>
                          <a:effectLst/>
                          <a:latin typeface="Calibri"/>
                        </a:rPr>
                        <a:t>2013-08-21</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t>NCC</a:t>
            </a:r>
            <a:r>
              <a:rPr lang="en-US" dirty="0" smtClean="0"/>
              <a:t> Imagery Since Launch – Part 1</a:t>
            </a:r>
            <a:endParaRPr lang="en-US" dirty="0"/>
          </a:p>
        </p:txBody>
      </p:sp>
      <p:sp>
        <p:nvSpPr>
          <p:cNvPr id="8" name="Content Placeholder 7"/>
          <p:cNvSpPr>
            <a:spLocks noGrp="1"/>
          </p:cNvSpPr>
          <p:nvPr>
            <p:ph idx="1"/>
          </p:nvPr>
        </p:nvSpPr>
        <p:spPr/>
        <p:txBody>
          <a:bodyPr>
            <a:normAutofit fontScale="92500"/>
          </a:bodyPr>
          <a:lstStyle/>
          <a:p>
            <a:r>
              <a:rPr lang="en-US" dirty="0" smtClean="0"/>
              <a:t>As expected from the difficulty of pre-launch testing, the </a:t>
            </a:r>
            <a:r>
              <a:rPr lang="en-US" b="1" dirty="0" smtClean="0"/>
              <a:t>NCC Imagery </a:t>
            </a:r>
            <a:r>
              <a:rPr lang="en-US" dirty="0" smtClean="0"/>
              <a:t>had more issues that needed resolution </a:t>
            </a:r>
          </a:p>
          <a:p>
            <a:pPr lvl="1"/>
            <a:r>
              <a:rPr lang="en-US" b="1" dirty="0" smtClean="0"/>
              <a:t>Nighttime </a:t>
            </a:r>
            <a:r>
              <a:rPr lang="en-US" dirty="0" smtClean="0"/>
              <a:t>NCC imagery was initially </a:t>
            </a:r>
            <a:r>
              <a:rPr lang="en-US" dirty="0"/>
              <a:t>non-fill only within </a:t>
            </a:r>
            <a:r>
              <a:rPr lang="en-US" dirty="0" smtClean="0"/>
              <a:t>72 hours of the full moon</a:t>
            </a:r>
          </a:p>
          <a:p>
            <a:pPr lvl="1"/>
            <a:r>
              <a:rPr lang="en-US" dirty="0" smtClean="0"/>
              <a:t>Aspects of the associated LUTs were initially </a:t>
            </a:r>
            <a:r>
              <a:rPr lang="en-US" u="sng" dirty="0" smtClean="0"/>
              <a:t>inadequate on the dark side of the terminator</a:t>
            </a:r>
          </a:p>
          <a:p>
            <a:pPr lvl="2"/>
            <a:r>
              <a:rPr lang="en-US" b="1" dirty="0" smtClean="0"/>
              <a:t>Stray light </a:t>
            </a:r>
            <a:r>
              <a:rPr lang="en-US" dirty="0" smtClean="0"/>
              <a:t>in the DNB existed in these locations</a:t>
            </a:r>
          </a:p>
          <a:p>
            <a:pPr lvl="1"/>
            <a:r>
              <a:rPr lang="en-US" dirty="0" smtClean="0"/>
              <a:t>The NCC could not handle </a:t>
            </a:r>
            <a:r>
              <a:rPr lang="en-US" b="1" dirty="0" smtClean="0"/>
              <a:t>negative DNB radiances </a:t>
            </a:r>
          </a:p>
          <a:p>
            <a:r>
              <a:rPr lang="en-US" dirty="0" smtClean="0"/>
              <a:t>NCC was declared </a:t>
            </a:r>
            <a:r>
              <a:rPr lang="en-US" b="1" dirty="0" smtClean="0"/>
              <a:t>Beta</a:t>
            </a:r>
            <a:r>
              <a:rPr lang="en-US" dirty="0" smtClean="0"/>
              <a:t> as of 18 July 2012</a:t>
            </a:r>
            <a:endParaRPr lang="en-US" dirty="0" smtClean="0">
              <a:solidFill>
                <a:srgbClr val="FF0000"/>
              </a:solidFill>
            </a:endParaRPr>
          </a:p>
          <a:p>
            <a:r>
              <a:rPr lang="en-US" dirty="0" smtClean="0"/>
              <a:t>The NCC imagery had to resolve these issues, especially the fill issue at night, to attain </a:t>
            </a:r>
            <a:r>
              <a:rPr lang="en-US" b="1" dirty="0" smtClean="0"/>
              <a:t>Provisional </a:t>
            </a:r>
          </a:p>
        </p:txBody>
      </p:sp>
      <p:sp>
        <p:nvSpPr>
          <p:cNvPr id="2" name="Slide Number Placeholder 1"/>
          <p:cNvSpPr>
            <a:spLocks noGrp="1"/>
          </p:cNvSpPr>
          <p:nvPr>
            <p:ph type="sldNum" sz="quarter" idx="12"/>
          </p:nvPr>
        </p:nvSpPr>
        <p:spPr/>
        <p:txBody>
          <a:bodyPr/>
          <a:lstStyle/>
          <a:p>
            <a:fld id="{96E36F11-A39A-294D-A59D-6180D50ED29D}"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 Basics</a:t>
            </a:r>
            <a:endParaRPr lang="en-US" dirty="0"/>
          </a:p>
        </p:txBody>
      </p:sp>
      <p:sp>
        <p:nvSpPr>
          <p:cNvPr id="3" name="Content Placeholder 2"/>
          <p:cNvSpPr>
            <a:spLocks noGrp="1"/>
          </p:cNvSpPr>
          <p:nvPr>
            <p:ph idx="1"/>
          </p:nvPr>
        </p:nvSpPr>
        <p:spPr/>
        <p:txBody>
          <a:bodyPr>
            <a:normAutofit fontScale="85000" lnSpcReduction="20000"/>
          </a:bodyPr>
          <a:lstStyle/>
          <a:p>
            <a:r>
              <a:rPr lang="en-US" sz="2600" dirty="0" smtClean="0"/>
              <a:t>Fundamentally the Imagery </a:t>
            </a:r>
            <a:r>
              <a:rPr lang="en-US" sz="2600" b="1" dirty="0" smtClean="0"/>
              <a:t>EDR</a:t>
            </a:r>
            <a:r>
              <a:rPr lang="en-US" sz="2600" dirty="0" smtClean="0"/>
              <a:t> is the projection of Sensor Data Records (SDRs) on a </a:t>
            </a:r>
            <a:r>
              <a:rPr lang="en-US" sz="2600" b="1" dirty="0" smtClean="0"/>
              <a:t>Ground Track Mercator (GTM) </a:t>
            </a:r>
            <a:r>
              <a:rPr lang="en-US" sz="2600" dirty="0" smtClean="0"/>
              <a:t>layout</a:t>
            </a:r>
          </a:p>
          <a:p>
            <a:r>
              <a:rPr lang="en-US" sz="2600" dirty="0" smtClean="0"/>
              <a:t>The </a:t>
            </a:r>
            <a:r>
              <a:rPr lang="en-US" sz="2600" b="1" dirty="0" smtClean="0"/>
              <a:t>Near Constant Contrast (NCC) EDR </a:t>
            </a:r>
            <a:r>
              <a:rPr lang="en-US" sz="2600" dirty="0" smtClean="0"/>
              <a:t>is the only Imagery product that has additional calculations involved</a:t>
            </a:r>
          </a:p>
          <a:p>
            <a:pPr lvl="1"/>
            <a:r>
              <a:rPr lang="en-US" sz="2200" dirty="0" smtClean="0"/>
              <a:t>That calculation is for a “</a:t>
            </a:r>
            <a:r>
              <a:rPr lang="en-US" sz="2200" b="1" dirty="0" smtClean="0"/>
              <a:t>pseudo-albedo</a:t>
            </a:r>
            <a:r>
              <a:rPr lang="en-US" sz="2200" dirty="0" smtClean="0"/>
              <a:t>” that accounts for variations in solar or lunar illumination  across the scan</a:t>
            </a:r>
          </a:p>
          <a:p>
            <a:r>
              <a:rPr lang="en-US" sz="2600" dirty="0" smtClean="0"/>
              <a:t>Imagery is </a:t>
            </a:r>
            <a:r>
              <a:rPr lang="en-US" sz="2600" u="sng" dirty="0" smtClean="0"/>
              <a:t>defined</a:t>
            </a:r>
            <a:r>
              <a:rPr lang="en-US" sz="2600" dirty="0" smtClean="0"/>
              <a:t> by JPSS as a “two-dimensional array of numbers, in digital format, each representing the brightness of a small elemental area” (JPSS-L1RD Supplemental, Appendix C)</a:t>
            </a:r>
          </a:p>
          <a:p>
            <a:r>
              <a:rPr lang="en-US" sz="2600" dirty="0" smtClean="0"/>
              <a:t>The applicable </a:t>
            </a:r>
            <a:r>
              <a:rPr lang="en-US" sz="2600" b="1" dirty="0" smtClean="0">
                <a:solidFill>
                  <a:srgbClr val="FF0000"/>
                </a:solidFill>
              </a:rPr>
              <a:t>JPSS</a:t>
            </a:r>
            <a:r>
              <a:rPr lang="en-US" sz="2600" b="1" dirty="0" smtClean="0"/>
              <a:t> Level 1 Requirements </a:t>
            </a:r>
            <a:r>
              <a:rPr lang="en-US" sz="2600" dirty="0" smtClean="0"/>
              <a:t>sections, including the </a:t>
            </a:r>
            <a:r>
              <a:rPr lang="en-US" sz="2600" dirty="0"/>
              <a:t>S</a:t>
            </a:r>
            <a:r>
              <a:rPr lang="en-US" sz="2600" dirty="0" smtClean="0"/>
              <a:t>upplemental, are the requirements we are considering today</a:t>
            </a:r>
          </a:p>
          <a:p>
            <a:pPr lvl="1"/>
            <a:r>
              <a:rPr lang="en-US" sz="2200" dirty="0" smtClean="0"/>
              <a:t>This is our “target”</a:t>
            </a:r>
          </a:p>
          <a:p>
            <a:pPr lvl="1"/>
            <a:r>
              <a:rPr lang="en-US" sz="2200" dirty="0" smtClean="0"/>
              <a:t>Numerous quantitative requirements from </a:t>
            </a:r>
            <a:r>
              <a:rPr lang="en-US" sz="2200" u="sng" dirty="0" smtClean="0"/>
              <a:t>NPOESS</a:t>
            </a:r>
            <a:r>
              <a:rPr lang="en-US" sz="2200" dirty="0" smtClean="0"/>
              <a:t> that influenced the development of the Imagery EDR were </a:t>
            </a:r>
            <a:r>
              <a:rPr lang="en-US" sz="2200" u="sng" dirty="0" smtClean="0"/>
              <a:t>not</a:t>
            </a:r>
            <a:r>
              <a:rPr lang="en-US" sz="2200" dirty="0" smtClean="0"/>
              <a:t> continued into JPSS</a:t>
            </a:r>
          </a:p>
          <a:p>
            <a:pPr lvl="1"/>
            <a:r>
              <a:rPr lang="en-US" sz="2200" dirty="0" smtClean="0"/>
              <a:t>The </a:t>
            </a:r>
            <a:r>
              <a:rPr lang="en-US" sz="2200" b="1" dirty="0" smtClean="0"/>
              <a:t>JPSS</a:t>
            </a:r>
            <a:r>
              <a:rPr lang="en-US" sz="2200" dirty="0" smtClean="0"/>
              <a:t> requirements are </a:t>
            </a:r>
            <a:r>
              <a:rPr lang="en-US" sz="2200" u="sng" dirty="0" smtClean="0"/>
              <a:t>inadequate</a:t>
            </a:r>
            <a:r>
              <a:rPr lang="en-US" sz="2200" dirty="0" smtClean="0"/>
              <a:t> to show the Imagery is a useful product, and the consequences of this will be noted</a:t>
            </a:r>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t>NCC</a:t>
            </a:r>
            <a:r>
              <a:rPr lang="en-US" dirty="0" smtClean="0"/>
              <a:t> Imagery Since Launch – Part 2</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Resolving the nighttime issues with NCC was successful after </a:t>
            </a:r>
            <a:r>
              <a:rPr lang="en-US" b="1" dirty="0" smtClean="0"/>
              <a:t>a series of steps </a:t>
            </a:r>
            <a:r>
              <a:rPr lang="en-US" dirty="0" smtClean="0"/>
              <a:t>taken by the Imagery Team</a:t>
            </a:r>
          </a:p>
          <a:p>
            <a:pPr lvl="1"/>
            <a:r>
              <a:rPr lang="en-US" dirty="0" smtClean="0"/>
              <a:t>The initial </a:t>
            </a:r>
            <a:r>
              <a:rPr lang="en-US" b="1" dirty="0" smtClean="0"/>
              <a:t>limits of the pseudo-albedo </a:t>
            </a:r>
            <a:r>
              <a:rPr lang="en-US" dirty="0" smtClean="0"/>
              <a:t>were increased to account for very dark backgrounds</a:t>
            </a:r>
          </a:p>
          <a:p>
            <a:pPr lvl="2"/>
            <a:r>
              <a:rPr lang="en-US" dirty="0" smtClean="0"/>
              <a:t>This included negative radiances</a:t>
            </a:r>
          </a:p>
          <a:p>
            <a:pPr lvl="1"/>
            <a:r>
              <a:rPr lang="en-US" dirty="0" smtClean="0"/>
              <a:t>The </a:t>
            </a:r>
            <a:r>
              <a:rPr lang="en-US" b="1" dirty="0" smtClean="0"/>
              <a:t>NCC algorithm was altered slightly </a:t>
            </a:r>
            <a:r>
              <a:rPr lang="en-US" dirty="0" smtClean="0"/>
              <a:t>to create more appropriate results under low lunar illumination conditions</a:t>
            </a:r>
          </a:p>
          <a:p>
            <a:pPr lvl="1"/>
            <a:r>
              <a:rPr lang="en-US" dirty="0" smtClean="0"/>
              <a:t>The appropriate </a:t>
            </a:r>
            <a:r>
              <a:rPr lang="en-US" b="1" dirty="0" smtClean="0"/>
              <a:t>LUTs were updated</a:t>
            </a:r>
          </a:p>
          <a:p>
            <a:pPr lvl="1"/>
            <a:r>
              <a:rPr lang="en-US" dirty="0" smtClean="0"/>
              <a:t>The VIIRS SDR Team corrected for </a:t>
            </a:r>
            <a:r>
              <a:rPr lang="en-US" b="1" dirty="0" smtClean="0"/>
              <a:t>stray light </a:t>
            </a:r>
            <a:r>
              <a:rPr lang="en-US" dirty="0" smtClean="0"/>
              <a:t>in the DNB</a:t>
            </a:r>
          </a:p>
          <a:p>
            <a:pPr lvl="2"/>
            <a:r>
              <a:rPr lang="en-US" dirty="0" smtClean="0"/>
              <a:t>Closing of this DR lies with the VIIRS SDR Team</a:t>
            </a:r>
          </a:p>
          <a:p>
            <a:r>
              <a:rPr lang="en-US" dirty="0" smtClean="0"/>
              <a:t>Once all of these were implemented (August 2013) the NCC Imagery was declared </a:t>
            </a:r>
            <a:r>
              <a:rPr lang="en-US" b="1" dirty="0" smtClean="0"/>
              <a:t>Provisional</a:t>
            </a:r>
          </a:p>
          <a:p>
            <a:r>
              <a:rPr lang="en-US" b="1" dirty="0" smtClean="0"/>
              <a:t>All DRs </a:t>
            </a:r>
            <a:r>
              <a:rPr lang="en-US" dirty="0" smtClean="0"/>
              <a:t>associated with the creation of NCC Imagery are </a:t>
            </a:r>
            <a:r>
              <a:rPr lang="en-US" b="1" dirty="0" smtClean="0"/>
              <a:t>now closed</a:t>
            </a:r>
          </a:p>
        </p:txBody>
      </p:sp>
      <p:sp>
        <p:nvSpPr>
          <p:cNvPr id="2" name="Slide Number Placeholder 1"/>
          <p:cNvSpPr>
            <a:spLocks noGrp="1"/>
          </p:cNvSpPr>
          <p:nvPr>
            <p:ph type="sldNum" sz="quarter" idx="12"/>
          </p:nvPr>
        </p:nvSpPr>
        <p:spPr/>
        <p:txBody>
          <a:bodyPr/>
          <a:lstStyle/>
          <a:p>
            <a:fld id="{96E36F11-A39A-294D-A59D-6180D50ED29D}"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NCC Imagery Advantages</a:t>
            </a:r>
            <a:endParaRPr lang="en-US" sz="3200" b="1" dirty="0"/>
          </a:p>
        </p:txBody>
      </p:sp>
      <p:sp>
        <p:nvSpPr>
          <p:cNvPr id="3" name="Content Placeholder 2"/>
          <p:cNvSpPr>
            <a:spLocks noGrp="1"/>
          </p:cNvSpPr>
          <p:nvPr>
            <p:ph idx="1"/>
          </p:nvPr>
        </p:nvSpPr>
        <p:spPr/>
        <p:txBody>
          <a:bodyPr>
            <a:normAutofit/>
          </a:bodyPr>
          <a:lstStyle/>
          <a:p>
            <a:r>
              <a:rPr lang="en-US" dirty="0" smtClean="0"/>
              <a:t>The following slides show </a:t>
            </a:r>
            <a:r>
              <a:rPr lang="en-US" b="1" dirty="0" smtClean="0"/>
              <a:t>examples</a:t>
            </a:r>
            <a:r>
              <a:rPr lang="en-US" dirty="0" smtClean="0"/>
              <a:t> of VIIRS NCC Imagery:</a:t>
            </a:r>
          </a:p>
          <a:p>
            <a:pPr lvl="1"/>
            <a:r>
              <a:rPr lang="en-US" dirty="0" smtClean="0"/>
              <a:t>1. </a:t>
            </a:r>
            <a:r>
              <a:rPr lang="en-US" dirty="0"/>
              <a:t>Cross-terminator </a:t>
            </a:r>
            <a:r>
              <a:rPr lang="en-US" dirty="0" smtClean="0"/>
              <a:t>advantage of NCC </a:t>
            </a:r>
            <a:r>
              <a:rPr lang="en-US" dirty="0"/>
              <a:t>Imagery </a:t>
            </a:r>
            <a:r>
              <a:rPr lang="en-US" dirty="0" smtClean="0"/>
              <a:t>EDR pseudo-albedos</a:t>
            </a:r>
          </a:p>
          <a:p>
            <a:pPr lvl="1"/>
            <a:r>
              <a:rPr lang="en-US" dirty="0" smtClean="0"/>
              <a:t>2</a:t>
            </a:r>
            <a:r>
              <a:rPr lang="en-US" dirty="0"/>
              <a:t>. NCC Imagery at </a:t>
            </a:r>
            <a:r>
              <a:rPr lang="en-US" dirty="0" smtClean="0"/>
              <a:t>night with </a:t>
            </a:r>
            <a:r>
              <a:rPr lang="en-US" dirty="0"/>
              <a:t>no lunar </a:t>
            </a:r>
            <a:r>
              <a:rPr lang="en-US" dirty="0" smtClean="0"/>
              <a:t>illumination (due to airglow illumination)</a:t>
            </a:r>
            <a:endParaRPr lang="en-US" dirty="0"/>
          </a:p>
          <a:p>
            <a:r>
              <a:rPr lang="en-US" dirty="0" smtClean="0"/>
              <a:t>NCC imagery is the </a:t>
            </a:r>
            <a:r>
              <a:rPr lang="en-US" b="1" dirty="0" smtClean="0"/>
              <a:t>single most useful band of VIIRS Imagery, </a:t>
            </a:r>
            <a:r>
              <a:rPr lang="en-US" dirty="0" smtClean="0"/>
              <a:t>with a huge advantage over heritage imagery from either MODIS or AVHRR!</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21</a:t>
            </a:fld>
            <a:endParaRPr lang="en-US" dirty="0"/>
          </a:p>
        </p:txBody>
      </p:sp>
    </p:spTree>
    <p:extLst>
      <p:ext uri="{BB962C8B-B14F-4D97-AF65-F5344CB8AC3E}">
        <p14:creationId xmlns:p14="http://schemas.microsoft.com/office/powerpoint/2010/main" val="310880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Cross-terminator DNB </a:t>
            </a:r>
            <a:r>
              <a:rPr lang="en-US" sz="2800" b="1" dirty="0"/>
              <a:t>SDR (top) </a:t>
            </a:r>
            <a:r>
              <a:rPr lang="en-US" sz="2800" b="1" dirty="0" smtClean="0"/>
              <a:t>versus</a:t>
            </a:r>
            <a:br>
              <a:rPr lang="en-US" sz="2800" b="1" dirty="0" smtClean="0"/>
            </a:br>
            <a:r>
              <a:rPr lang="en-US" sz="2800" b="1" dirty="0" smtClean="0"/>
              <a:t>NCC </a:t>
            </a:r>
            <a:r>
              <a:rPr lang="en-US" sz="2800" b="1" dirty="0"/>
              <a:t>Imagery EDR (bottom</a:t>
            </a:r>
            <a:r>
              <a:rPr lang="en-US" sz="2800" b="1" dirty="0" smtClean="0"/>
              <a:t>)</a:t>
            </a:r>
            <a:endParaRPr lang="en-US" sz="28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6" y="1170768"/>
            <a:ext cx="9133804" cy="17262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6" y="3085024"/>
            <a:ext cx="9144000" cy="1713523"/>
          </a:xfrm>
          <a:prstGeom prst="rect">
            <a:avLst/>
          </a:prstGeom>
        </p:spPr>
      </p:pic>
      <p:sp>
        <p:nvSpPr>
          <p:cNvPr id="10" name="TextBox 9"/>
          <p:cNvSpPr txBox="1"/>
          <p:nvPr/>
        </p:nvSpPr>
        <p:spPr>
          <a:xfrm>
            <a:off x="666572" y="4905285"/>
            <a:ext cx="8238146" cy="1815882"/>
          </a:xfrm>
          <a:prstGeom prst="rect">
            <a:avLst/>
          </a:prstGeom>
          <a:noFill/>
        </p:spPr>
        <p:txBody>
          <a:bodyPr wrap="square" rtlCol="0">
            <a:spAutoFit/>
          </a:bodyPr>
          <a:lstStyle/>
          <a:p>
            <a:r>
              <a:rPr lang="en-US" sz="1400" dirty="0" smtClean="0"/>
              <a:t>The </a:t>
            </a:r>
            <a:r>
              <a:rPr lang="en-US" sz="1400" dirty="0"/>
              <a:t>top image shows a DNB (SDR) granule that crosses the day/night terminator.  The lower image shows the associated NCC (EDR) granule (with edge fill values highlighted in blue).  The normally-observed horizontal stripes in the DNB SDR (from the bow tie deletion process) have been filled (in the top image) to avoid being a distraction.  The removal of these stripes is actually part of the GTM algorithm.  The NCC process reduces the contrast from solar and lunar illumination gradients across the granule (which spans over 7 orders of magnitude between day and night) by converting it to a quantity with reduced dynamic range (i.e. pseudo-albedo).  The result is images with nearly constant contrast across the entire scene.  By this process, nighttime images of clouds should, in principle, appear very similar to solar reflectance-based daytime imagery</a:t>
            </a:r>
          </a:p>
        </p:txBody>
      </p:sp>
      <p:sp>
        <p:nvSpPr>
          <p:cNvPr id="3" name="Slide Number Placeholder 2"/>
          <p:cNvSpPr>
            <a:spLocks noGrp="1"/>
          </p:cNvSpPr>
          <p:nvPr>
            <p:ph type="sldNum" sz="quarter" idx="12"/>
          </p:nvPr>
        </p:nvSpPr>
        <p:spPr/>
        <p:txBody>
          <a:bodyPr/>
          <a:lstStyle/>
          <a:p>
            <a:fld id="{96E36F11-A39A-294D-A59D-6180D50ED29D}" type="slidenum">
              <a:rPr lang="en-US" smtClean="0"/>
              <a:pPr/>
              <a:t>22</a:t>
            </a:fld>
            <a:endParaRPr lang="en-US" dirty="0"/>
          </a:p>
        </p:txBody>
      </p:sp>
    </p:spTree>
    <p:extLst>
      <p:ext uri="{BB962C8B-B14F-4D97-AF65-F5344CB8AC3E}">
        <p14:creationId xmlns:p14="http://schemas.microsoft.com/office/powerpoint/2010/main" val="286104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NCC Imagery at </a:t>
            </a:r>
            <a:r>
              <a:rPr lang="en-US" sz="2800" b="1" dirty="0" smtClean="0"/>
              <a:t>night</a:t>
            </a:r>
            <a:br>
              <a:rPr lang="en-US" sz="2800" b="1" dirty="0" smtClean="0"/>
            </a:br>
            <a:r>
              <a:rPr lang="en-US" sz="2800" b="1" dirty="0" smtClean="0"/>
              <a:t>with </a:t>
            </a:r>
            <a:r>
              <a:rPr lang="en-US" sz="2800" b="1" dirty="0"/>
              <a:t>no lunar illumination</a:t>
            </a:r>
          </a:p>
        </p:txBody>
      </p:sp>
      <p:pic>
        <p:nvPicPr>
          <p:cNvPr id="4" name="Content Placeholder 3" descr="VIIRS_DNB_20131010_2003221_2007371-1021x1024.png"/>
          <p:cNvPicPr>
            <a:picLocks noGrp="1" noChangeAspect="1"/>
          </p:cNvPicPr>
          <p:nvPr>
            <p:ph idx="1"/>
          </p:nvPr>
        </p:nvPicPr>
        <p:blipFill>
          <a:blip r:embed="rId2" cstate="print"/>
          <a:stretch>
            <a:fillRect/>
          </a:stretch>
        </p:blipFill>
        <p:spPr>
          <a:xfrm>
            <a:off x="183733" y="1051133"/>
            <a:ext cx="5647079" cy="5623131"/>
          </a:xfrm>
          <a:prstGeom prst="rect">
            <a:avLst/>
          </a:prstGeom>
        </p:spPr>
      </p:pic>
      <p:sp>
        <p:nvSpPr>
          <p:cNvPr id="5" name="TextBox 4"/>
          <p:cNvSpPr txBox="1"/>
          <p:nvPr/>
        </p:nvSpPr>
        <p:spPr>
          <a:xfrm>
            <a:off x="6024786" y="1222050"/>
            <a:ext cx="2999574" cy="5047536"/>
          </a:xfrm>
          <a:prstGeom prst="rect">
            <a:avLst/>
          </a:prstGeom>
          <a:noFill/>
        </p:spPr>
        <p:txBody>
          <a:bodyPr wrap="square" rtlCol="0">
            <a:spAutoFit/>
          </a:bodyPr>
          <a:lstStyle/>
          <a:p>
            <a:r>
              <a:rPr lang="en-US" sz="1400" dirty="0"/>
              <a:t>The NCC Imagery EDR is produced under all solar and lunar illumination conditions, including cases where there is no illumination from either the sun or moon (i.e. new moon phase).  The DNB is sensitive enough that air glow is sufficient to create an image, although such an image appears quite noisy.  </a:t>
            </a:r>
            <a:r>
              <a:rPr lang="en-US" sz="1400" dirty="0" smtClean="0"/>
              <a:t>Here is an </a:t>
            </a:r>
            <a:r>
              <a:rPr lang="en-US" sz="1400" dirty="0"/>
              <a:t>example of NCC Imagery at night when the moon was below the horizon.  The example is Super Typhoon Phielin taken on the night of 10 October 2013.  The typhoon, along with convective elements and its eye, are evident despite the extremely low levels of radiance present in the DNB spectrum.  This is, in essence, the “worst case” scenario for NCC Imagery.  As lunar illumination increases, the SNR improves and the noisiness in the DNB SDR decreases, with subsequent benefits to the NCC Imagery EDR.</a:t>
            </a:r>
          </a:p>
        </p:txBody>
      </p:sp>
      <p:sp>
        <p:nvSpPr>
          <p:cNvPr id="3" name="Slide Number Placeholder 2"/>
          <p:cNvSpPr>
            <a:spLocks noGrp="1"/>
          </p:cNvSpPr>
          <p:nvPr>
            <p:ph type="sldNum" sz="quarter" idx="12"/>
          </p:nvPr>
        </p:nvSpPr>
        <p:spPr/>
        <p:txBody>
          <a:bodyPr/>
          <a:lstStyle/>
          <a:p>
            <a:fld id="{96E36F11-A39A-294D-A59D-6180D50ED29D}" type="slidenum">
              <a:rPr lang="en-US" smtClean="0"/>
              <a:pPr/>
              <a:t>23</a:t>
            </a:fld>
            <a:endParaRPr lang="en-US" dirty="0"/>
          </a:p>
        </p:txBody>
      </p:sp>
    </p:spTree>
    <p:extLst>
      <p:ext uri="{BB962C8B-B14F-4D97-AF65-F5344CB8AC3E}">
        <p14:creationId xmlns:p14="http://schemas.microsoft.com/office/powerpoint/2010/main" val="76564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Imagery Issues resolved</a:t>
            </a:r>
            <a:endParaRPr lang="en-US" dirty="0"/>
          </a:p>
        </p:txBody>
      </p:sp>
      <p:sp>
        <p:nvSpPr>
          <p:cNvPr id="3" name="Content Placeholder 2"/>
          <p:cNvSpPr>
            <a:spLocks noGrp="1"/>
          </p:cNvSpPr>
          <p:nvPr>
            <p:ph idx="1"/>
          </p:nvPr>
        </p:nvSpPr>
        <p:spPr/>
        <p:txBody>
          <a:bodyPr/>
          <a:lstStyle/>
          <a:p>
            <a:r>
              <a:rPr lang="en-US" dirty="0" smtClean="0"/>
              <a:t>Imagery issues by example:</a:t>
            </a:r>
          </a:p>
          <a:p>
            <a:pPr lvl="1"/>
            <a:r>
              <a:rPr lang="en-US" dirty="0" smtClean="0"/>
              <a:t>1</a:t>
            </a:r>
            <a:r>
              <a:rPr lang="en-US" dirty="0"/>
              <a:t>. </a:t>
            </a:r>
            <a:r>
              <a:rPr lang="en-US" dirty="0" smtClean="0"/>
              <a:t>(Non-NCC) Imagery </a:t>
            </a:r>
            <a:r>
              <a:rPr lang="en-US" dirty="0"/>
              <a:t>I-band EDR from 25 January 2012</a:t>
            </a:r>
            <a:br>
              <a:rPr lang="en-US" dirty="0"/>
            </a:br>
            <a:r>
              <a:rPr lang="en-US" dirty="0"/>
              <a:t>with an </a:t>
            </a:r>
            <a:r>
              <a:rPr lang="en-US" b="1" dirty="0"/>
              <a:t>all-fill </a:t>
            </a:r>
            <a:r>
              <a:rPr lang="en-US" b="1" dirty="0" smtClean="0"/>
              <a:t>triangular area </a:t>
            </a:r>
            <a:r>
              <a:rPr lang="en-US" dirty="0"/>
              <a:t>in the upper </a:t>
            </a:r>
            <a:r>
              <a:rPr lang="en-US" dirty="0" smtClean="0"/>
              <a:t>right – resolved in mid-year 2012</a:t>
            </a:r>
          </a:p>
          <a:p>
            <a:pPr lvl="1"/>
            <a:endParaRPr lang="en-US" dirty="0" smtClean="0"/>
          </a:p>
          <a:p>
            <a:pPr lvl="1"/>
            <a:r>
              <a:rPr lang="en-US" dirty="0"/>
              <a:t>2. </a:t>
            </a:r>
            <a:r>
              <a:rPr lang="en-US" b="1" dirty="0"/>
              <a:t>Stray light </a:t>
            </a:r>
            <a:r>
              <a:rPr lang="en-US" dirty="0"/>
              <a:t>in </a:t>
            </a:r>
            <a:r>
              <a:rPr lang="en-US" dirty="0" smtClean="0"/>
              <a:t>DNB: NCC </a:t>
            </a:r>
            <a:r>
              <a:rPr lang="en-US" dirty="0"/>
              <a:t>Imagery before </a:t>
            </a:r>
            <a:r>
              <a:rPr lang="en-US" dirty="0" smtClean="0"/>
              <a:t>versus </a:t>
            </a:r>
            <a:r>
              <a:rPr lang="en-US" dirty="0"/>
              <a:t>NCC after removal (bottom</a:t>
            </a:r>
            <a:r>
              <a:rPr lang="en-US" dirty="0" smtClean="0"/>
              <a:t>) – resolved in mid-year 2013</a:t>
            </a:r>
          </a:p>
          <a:p>
            <a:pPr lvl="1"/>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24</a:t>
            </a:fld>
            <a:endParaRPr lang="en-US" dirty="0"/>
          </a:p>
        </p:txBody>
      </p:sp>
    </p:spTree>
    <p:extLst>
      <p:ext uri="{BB962C8B-B14F-4D97-AF65-F5344CB8AC3E}">
        <p14:creationId xmlns:p14="http://schemas.microsoft.com/office/powerpoint/2010/main" val="2723342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Imagery I-band </a:t>
            </a:r>
            <a:r>
              <a:rPr lang="en-US" sz="2400" b="1" dirty="0" smtClean="0"/>
              <a:t>EDR </a:t>
            </a:r>
            <a:r>
              <a:rPr lang="en-US" sz="2400" b="1" dirty="0"/>
              <a:t>from 25 January </a:t>
            </a:r>
            <a:r>
              <a:rPr lang="en-US" sz="2400" b="1" dirty="0" smtClean="0"/>
              <a:t>2012</a:t>
            </a:r>
            <a:br>
              <a:rPr lang="en-US" sz="2400" b="1" dirty="0" smtClean="0"/>
            </a:br>
            <a:r>
              <a:rPr lang="en-US" sz="2400" b="1" dirty="0" smtClean="0"/>
              <a:t>with an all-fill triangular area </a:t>
            </a:r>
            <a:r>
              <a:rPr lang="en-US" sz="2400" b="1" dirty="0"/>
              <a:t>in the upper </a:t>
            </a:r>
            <a:r>
              <a:rPr lang="en-US" sz="2400" b="1" dirty="0" smtClean="0"/>
              <a:t>right</a:t>
            </a:r>
            <a:endParaRPr lang="en-US"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512606"/>
            <a:ext cx="9144001" cy="170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8404" y="3700329"/>
            <a:ext cx="7357929" cy="2585323"/>
          </a:xfrm>
          <a:prstGeom prst="rect">
            <a:avLst/>
          </a:prstGeom>
          <a:noFill/>
        </p:spPr>
        <p:txBody>
          <a:bodyPr wrap="square" rtlCol="0">
            <a:spAutoFit/>
          </a:bodyPr>
          <a:lstStyle/>
          <a:p>
            <a:r>
              <a:rPr lang="en-US" dirty="0"/>
              <a:t>The only issues noted shortly after launch with the GTM process was fill values in the Imagery product tied to cross granule processing.  The structure of the GTM grid was such that, near the edge of the granule, SDRs from pixels in the adjacent granule were required.  If they were not available, an odd shaped triangle of fill would occur as shown in </a:t>
            </a:r>
            <a:r>
              <a:rPr lang="en-US" dirty="0" smtClean="0"/>
              <a:t>this figure.  </a:t>
            </a:r>
            <a:r>
              <a:rPr lang="en-US" dirty="0"/>
              <a:t>This granule was taken in the vicinity of New Zealand on 25 January 2012.  The root cause of the fill data was determined not to be in the GTM processing but with so-called repair granules, a larger concern the program successfully addressed in mid-2012.  The triangles no longer appear in the Imagery EDR output. </a:t>
            </a:r>
          </a:p>
        </p:txBody>
      </p:sp>
      <p:sp>
        <p:nvSpPr>
          <p:cNvPr id="3" name="Slide Number Placeholder 2"/>
          <p:cNvSpPr>
            <a:spLocks noGrp="1"/>
          </p:cNvSpPr>
          <p:nvPr>
            <p:ph type="sldNum" sz="quarter" idx="12"/>
          </p:nvPr>
        </p:nvSpPr>
        <p:spPr/>
        <p:txBody>
          <a:bodyPr/>
          <a:lstStyle/>
          <a:p>
            <a:fld id="{96E36F11-A39A-294D-A59D-6180D50ED29D}" type="slidenum">
              <a:rPr lang="en-US" smtClean="0"/>
              <a:pPr/>
              <a:t>25</a:t>
            </a:fld>
            <a:endParaRPr lang="en-US" dirty="0"/>
          </a:p>
        </p:txBody>
      </p:sp>
    </p:spTree>
    <p:extLst>
      <p:ext uri="{BB962C8B-B14F-4D97-AF65-F5344CB8AC3E}">
        <p14:creationId xmlns:p14="http://schemas.microsoft.com/office/powerpoint/2010/main" val="155848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Stray light in NCC Imagery before (top)</a:t>
            </a:r>
            <a:br>
              <a:rPr lang="en-US" sz="2800" b="1" dirty="0" smtClean="0"/>
            </a:br>
            <a:r>
              <a:rPr lang="en-US" sz="2800" b="1" dirty="0" smtClean="0"/>
              <a:t>versus NCC after removal (bottom)</a:t>
            </a:r>
            <a:endParaRPr lang="en-US" sz="2800" b="1" dirty="0"/>
          </a:p>
        </p:txBody>
      </p:sp>
      <p:pic>
        <p:nvPicPr>
          <p:cNvPr id="4" name="Picture 3" descr="NCC_OPS_d20130809_t0727.jpg"/>
          <p:cNvPicPr>
            <a:picLocks noChangeAspect="1"/>
          </p:cNvPicPr>
          <p:nvPr/>
        </p:nvPicPr>
        <p:blipFill>
          <a:blip r:embed="rId2" cstate="print"/>
          <a:stretch>
            <a:fillRect/>
          </a:stretch>
        </p:blipFill>
        <p:spPr>
          <a:xfrm>
            <a:off x="0" y="1101436"/>
            <a:ext cx="9144000" cy="1682262"/>
          </a:xfrm>
          <a:prstGeom prst="rect">
            <a:avLst/>
          </a:prstGeom>
        </p:spPr>
      </p:pic>
      <p:pic>
        <p:nvPicPr>
          <p:cNvPr id="5" name="Picture 4" descr="NCC_IT_d20130809_t0727.jpg"/>
          <p:cNvPicPr>
            <a:picLocks noChangeAspect="1"/>
          </p:cNvPicPr>
          <p:nvPr/>
        </p:nvPicPr>
        <p:blipFill>
          <a:blip r:embed="rId3" cstate="print"/>
          <a:stretch>
            <a:fillRect/>
          </a:stretch>
        </p:blipFill>
        <p:spPr>
          <a:xfrm>
            <a:off x="-3" y="2923920"/>
            <a:ext cx="9144001" cy="1682262"/>
          </a:xfrm>
          <a:prstGeom prst="rect">
            <a:avLst/>
          </a:prstGeom>
        </p:spPr>
      </p:pic>
      <p:sp>
        <p:nvSpPr>
          <p:cNvPr id="6" name="Rectangle 5"/>
          <p:cNvSpPr/>
          <p:nvPr/>
        </p:nvSpPr>
        <p:spPr>
          <a:xfrm>
            <a:off x="311921" y="4785247"/>
            <a:ext cx="8558613" cy="1569660"/>
          </a:xfrm>
          <a:prstGeom prst="rect">
            <a:avLst/>
          </a:prstGeom>
        </p:spPr>
        <p:txBody>
          <a:bodyPr wrap="square">
            <a:spAutoFit/>
          </a:bodyPr>
          <a:lstStyle/>
          <a:p>
            <a:r>
              <a:rPr lang="en-US" sz="1600" dirty="0"/>
              <a:t>Artifacts in the DNB SDR </a:t>
            </a:r>
            <a:r>
              <a:rPr lang="en-US" sz="1600" dirty="0" smtClean="0"/>
              <a:t>are inherited </a:t>
            </a:r>
            <a:r>
              <a:rPr lang="en-US" sz="1600" dirty="0"/>
              <a:t>by the NCC Imagery EDR.  Before August 2013 the most significant of these was a stray light issue with the DNB </a:t>
            </a:r>
            <a:r>
              <a:rPr lang="en-US" sz="1600" dirty="0" smtClean="0"/>
              <a:t>on </a:t>
            </a:r>
            <a:r>
              <a:rPr lang="en-US" sz="1600" dirty="0"/>
              <a:t>the dark side of the terminator.  The DNB SDR algorithm was adjusted to correct for this error in August 2013.  The impact on the NCC Imagery EDR was </a:t>
            </a:r>
            <a:r>
              <a:rPr lang="en-US" sz="1600" dirty="0" smtClean="0"/>
              <a:t>profound.  </a:t>
            </a:r>
            <a:r>
              <a:rPr lang="en-US" sz="1600" dirty="0"/>
              <a:t>The removal of the stray light is evident in </a:t>
            </a:r>
            <a:r>
              <a:rPr lang="en-US" sz="1600" dirty="0" smtClean="0"/>
              <a:t>the bottom image, </a:t>
            </a:r>
            <a:r>
              <a:rPr lang="en-US" sz="1600" dirty="0"/>
              <a:t>taken from the granule over the upper Midwest of the United States on 9 August 2013.  As a reference, Lake Michigan may be seen in the middle of the granule</a:t>
            </a:r>
          </a:p>
        </p:txBody>
      </p:sp>
      <p:sp>
        <p:nvSpPr>
          <p:cNvPr id="3" name="Slide Number Placeholder 2"/>
          <p:cNvSpPr>
            <a:spLocks noGrp="1"/>
          </p:cNvSpPr>
          <p:nvPr>
            <p:ph type="sldNum" sz="quarter" idx="12"/>
          </p:nvPr>
        </p:nvSpPr>
        <p:spPr/>
        <p:txBody>
          <a:bodyPr/>
          <a:lstStyle/>
          <a:p>
            <a:fld id="{96E36F11-A39A-294D-A59D-6180D50ED29D}" type="slidenum">
              <a:rPr lang="en-US" smtClean="0"/>
              <a:pPr/>
              <a:t>26</a:t>
            </a:fld>
            <a:endParaRPr lang="en-US" dirty="0"/>
          </a:p>
        </p:txBody>
      </p:sp>
    </p:spTree>
    <p:extLst>
      <p:ext uri="{BB962C8B-B14F-4D97-AF65-F5344CB8AC3E}">
        <p14:creationId xmlns:p14="http://schemas.microsoft.com/office/powerpoint/2010/main" val="3467109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of M-band Imagery</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following slides show cases where </a:t>
            </a:r>
            <a:r>
              <a:rPr lang="en-US" b="1" dirty="0" smtClean="0"/>
              <a:t>near-real-time imagery applications make a difference</a:t>
            </a:r>
            <a:r>
              <a:rPr lang="en-US" dirty="0" smtClean="0"/>
              <a:t>:</a:t>
            </a:r>
          </a:p>
          <a:p>
            <a:pPr lvl="1"/>
            <a:r>
              <a:rPr lang="en-US" dirty="0" smtClean="0"/>
              <a:t>1. </a:t>
            </a:r>
            <a:r>
              <a:rPr lang="pt-BR" dirty="0"/>
              <a:t>Subtropical Storm Melissa, 18-20 Nov 2013</a:t>
            </a:r>
            <a:endParaRPr lang="en-US" dirty="0" smtClean="0"/>
          </a:p>
          <a:p>
            <a:pPr lvl="1"/>
            <a:r>
              <a:rPr lang="en-US" dirty="0" smtClean="0"/>
              <a:t>2</a:t>
            </a:r>
            <a:r>
              <a:rPr lang="en-US" dirty="0"/>
              <a:t>. Tropical Storm Flossie, 28-29 July 2013</a:t>
            </a:r>
            <a:endParaRPr lang="en-US" dirty="0" smtClean="0"/>
          </a:p>
          <a:p>
            <a:pPr lvl="1"/>
            <a:r>
              <a:rPr lang="en-US" dirty="0" smtClean="0"/>
              <a:t>3</a:t>
            </a:r>
            <a:r>
              <a:rPr lang="en-US" dirty="0"/>
              <a:t>. Super Typhoon Haiyan (Yolanda), 7 Nov </a:t>
            </a:r>
            <a:r>
              <a:rPr lang="en-US" dirty="0" smtClean="0"/>
              <a:t>2013</a:t>
            </a:r>
          </a:p>
          <a:p>
            <a:pPr lvl="1"/>
            <a:r>
              <a:rPr lang="en-US" dirty="0" smtClean="0"/>
              <a:t>4</a:t>
            </a:r>
            <a:r>
              <a:rPr lang="en-US" dirty="0"/>
              <a:t>. Fire Detection, 11 June 2013</a:t>
            </a:r>
            <a:endParaRPr lang="en-US" dirty="0" smtClean="0"/>
          </a:p>
          <a:p>
            <a:pPr lvl="1"/>
            <a:r>
              <a:rPr lang="en-US" dirty="0" smtClean="0"/>
              <a:t>5</a:t>
            </a:r>
            <a:r>
              <a:rPr lang="en-US" dirty="0"/>
              <a:t>. Severe Weather in </a:t>
            </a:r>
            <a:r>
              <a:rPr lang="en-US" dirty="0" smtClean="0"/>
              <a:t>Argentina, </a:t>
            </a:r>
            <a:r>
              <a:rPr lang="en-US" dirty="0"/>
              <a:t>5 Dec 2013</a:t>
            </a:r>
            <a:endParaRPr lang="en-US" dirty="0" smtClean="0"/>
          </a:p>
          <a:p>
            <a:pPr lvl="1"/>
            <a:endParaRPr lang="en-US" dirty="0"/>
          </a:p>
          <a:p>
            <a:r>
              <a:rPr lang="en-US" dirty="0" smtClean="0"/>
              <a:t>In each case the analysis of the VIIRS Imagery in </a:t>
            </a:r>
            <a:r>
              <a:rPr lang="en-US" b="1" dirty="0" smtClean="0"/>
              <a:t>near-real-time (2 hours or less) </a:t>
            </a:r>
            <a:r>
              <a:rPr lang="en-US" dirty="0" smtClean="0"/>
              <a:t>would have benefits to operational weather interests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27</a:t>
            </a:fld>
            <a:endParaRPr lang="en-US" dirty="0"/>
          </a:p>
        </p:txBody>
      </p:sp>
    </p:spTree>
    <p:extLst>
      <p:ext uri="{BB962C8B-B14F-4D97-AF65-F5344CB8AC3E}">
        <p14:creationId xmlns:p14="http://schemas.microsoft.com/office/powerpoint/2010/main" val="131884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62598" y="304800"/>
            <a:ext cx="8035183" cy="492443"/>
          </a:xfrm>
          <a:prstGeom prst="rect">
            <a:avLst/>
          </a:prstGeom>
          <a:solidFill>
            <a:schemeClr val="tx2">
              <a:lumMod val="40000"/>
              <a:lumOff val="60000"/>
            </a:schemeClr>
          </a:solidFill>
        </p:spPr>
        <p:txBody>
          <a:bodyPr wrap="square" rtlCol="0">
            <a:spAutoFit/>
          </a:bodyPr>
          <a:lstStyle/>
          <a:p>
            <a:pPr algn="ctr"/>
            <a:r>
              <a:rPr lang="en-US" sz="2600" b="1" dirty="0" smtClean="0"/>
              <a:t>1</a:t>
            </a:r>
            <a:r>
              <a:rPr lang="en-US" sz="2600" b="1" baseline="30000" dirty="0" smtClean="0"/>
              <a:t>st</a:t>
            </a:r>
            <a:r>
              <a:rPr lang="en-US" sz="2600" b="1" dirty="0" smtClean="0"/>
              <a:t> Example:  Subtropical Storm Melissa, 18-20 Nov 2013</a:t>
            </a:r>
            <a:endParaRPr lang="en-US" sz="2600" b="1" dirty="0"/>
          </a:p>
        </p:txBody>
      </p:sp>
      <p:sp>
        <p:nvSpPr>
          <p:cNvPr id="2" name="TextBox 1"/>
          <p:cNvSpPr txBox="1"/>
          <p:nvPr/>
        </p:nvSpPr>
        <p:spPr>
          <a:xfrm>
            <a:off x="562598" y="797243"/>
            <a:ext cx="8035183"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Chris Landsea, the Science and Operations Officer at the National Hurricane Center, sent email on 18 Nov asking why there is no access to the day-night band for storms in the central Atlantic.</a:t>
            </a:r>
          </a:p>
          <a:p>
            <a:pPr marL="285750" indent="-285750">
              <a:buFont typeface="Arial" panose="020B0604020202020204" pitchFamily="34" charset="0"/>
              <a:buChar char="•"/>
            </a:pPr>
            <a:r>
              <a:rPr lang="en-US" sz="1600" dirty="0" smtClean="0"/>
              <a:t>Landsea said that having the Day Night Band “in operations in a more timely fashion would be of considerable interest and assistance.  For the nearly full moon conditions, having night-time visible imagery can help better determine the position of the tropical cyclone and, at times, also be relevant for the Dvorak intensity estimates.”</a:t>
            </a:r>
            <a:endParaRPr lang="en-US" sz="1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163" y="2630744"/>
            <a:ext cx="5207237" cy="4090755"/>
          </a:xfrm>
          <a:prstGeom prst="rect">
            <a:avLst/>
          </a:prstGeom>
        </p:spPr>
      </p:pic>
      <p:sp>
        <p:nvSpPr>
          <p:cNvPr id="6" name="TextBox 5"/>
          <p:cNvSpPr txBox="1"/>
          <p:nvPr/>
        </p:nvSpPr>
        <p:spPr>
          <a:xfrm>
            <a:off x="6248400" y="3428999"/>
            <a:ext cx="2209800" cy="1200329"/>
          </a:xfrm>
          <a:prstGeom prst="rect">
            <a:avLst/>
          </a:prstGeom>
          <a:noFill/>
        </p:spPr>
        <p:txBody>
          <a:bodyPr wrap="square" rtlCol="0">
            <a:spAutoFit/>
          </a:bodyPr>
          <a:lstStyle/>
          <a:p>
            <a:pPr algn="ctr"/>
            <a:r>
              <a:rPr lang="en-US" b="1" dirty="0" smtClean="0"/>
              <a:t>VIIRS Day-Night Band of Subtropical Storm Melissa from 19 Nov 2013 at 0536 UTC</a:t>
            </a:r>
            <a:endParaRPr lang="en-US" b="1"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28</a:t>
            </a:fld>
            <a:endParaRPr lang="en-US" dirty="0"/>
          </a:p>
        </p:txBody>
      </p:sp>
    </p:spTree>
    <p:extLst>
      <p:ext uri="{BB962C8B-B14F-4D97-AF65-F5344CB8AC3E}">
        <p14:creationId xmlns:p14="http://schemas.microsoft.com/office/powerpoint/2010/main" val="4138228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62598" y="269557"/>
            <a:ext cx="8035183" cy="492443"/>
          </a:xfrm>
          <a:prstGeom prst="rect">
            <a:avLst/>
          </a:prstGeom>
          <a:solidFill>
            <a:schemeClr val="tx2">
              <a:lumMod val="40000"/>
              <a:lumOff val="60000"/>
            </a:schemeClr>
          </a:solidFill>
        </p:spPr>
        <p:txBody>
          <a:bodyPr wrap="square" rtlCol="0">
            <a:spAutoFit/>
          </a:bodyPr>
          <a:lstStyle/>
          <a:p>
            <a:pPr algn="ctr"/>
            <a:r>
              <a:rPr lang="en-US" sz="2600" b="1" dirty="0" smtClean="0"/>
              <a:t>2</a:t>
            </a:r>
            <a:r>
              <a:rPr lang="en-US" sz="2600" b="1" baseline="30000" dirty="0" smtClean="0"/>
              <a:t>nd</a:t>
            </a:r>
            <a:r>
              <a:rPr lang="en-US" sz="2600" b="1" dirty="0" smtClean="0"/>
              <a:t> Example:  Tropical Storm Flossie, 28-29 July 2013</a:t>
            </a:r>
            <a:endParaRPr lang="en-US" sz="2600" b="1" dirty="0"/>
          </a:p>
        </p:txBody>
      </p:sp>
      <p:sp>
        <p:nvSpPr>
          <p:cNvPr id="6" name="TextBox 5"/>
          <p:cNvSpPr txBox="1"/>
          <p:nvPr/>
        </p:nvSpPr>
        <p:spPr>
          <a:xfrm>
            <a:off x="1295400" y="6412468"/>
            <a:ext cx="2514600" cy="369332"/>
          </a:xfrm>
          <a:prstGeom prst="rect">
            <a:avLst/>
          </a:prstGeom>
          <a:noFill/>
        </p:spPr>
        <p:txBody>
          <a:bodyPr wrap="square" rtlCol="0">
            <a:spAutoFit/>
          </a:bodyPr>
          <a:lstStyle/>
          <a:p>
            <a:pPr algn="ctr"/>
            <a:r>
              <a:rPr lang="en-US" b="1" dirty="0" smtClean="0"/>
              <a:t>Day-Night Band, 28 July</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673625"/>
            <a:ext cx="4415135" cy="37271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2662943"/>
            <a:ext cx="4427789" cy="3737857"/>
          </a:xfrm>
          <a:prstGeom prst="rect">
            <a:avLst/>
          </a:prstGeom>
        </p:spPr>
      </p:pic>
      <p:sp>
        <p:nvSpPr>
          <p:cNvPr id="8" name="TextBox 7"/>
          <p:cNvSpPr txBox="1"/>
          <p:nvPr/>
        </p:nvSpPr>
        <p:spPr>
          <a:xfrm>
            <a:off x="5715000" y="6422712"/>
            <a:ext cx="2616438" cy="369332"/>
          </a:xfrm>
          <a:prstGeom prst="rect">
            <a:avLst/>
          </a:prstGeom>
          <a:noFill/>
        </p:spPr>
        <p:txBody>
          <a:bodyPr wrap="square" rtlCol="0">
            <a:spAutoFit/>
          </a:bodyPr>
          <a:lstStyle/>
          <a:p>
            <a:pPr algn="ctr"/>
            <a:r>
              <a:rPr lang="en-US" b="1" dirty="0" smtClean="0"/>
              <a:t>Day-Night Band, 29 July</a:t>
            </a:r>
            <a:endParaRPr lang="en-US" b="1" dirty="0"/>
          </a:p>
        </p:txBody>
      </p:sp>
      <p:sp>
        <p:nvSpPr>
          <p:cNvPr id="9" name="TextBox 8"/>
          <p:cNvSpPr txBox="1"/>
          <p:nvPr/>
        </p:nvSpPr>
        <p:spPr>
          <a:xfrm flipH="1">
            <a:off x="228600" y="821829"/>
            <a:ext cx="8763000" cy="1692771"/>
          </a:xfrm>
          <a:prstGeom prst="rect">
            <a:avLst/>
          </a:prstGeom>
          <a:noFill/>
        </p:spPr>
        <p:txBody>
          <a:bodyPr wrap="square" rtlCol="0">
            <a:spAutoFit/>
          </a:bodyPr>
          <a:lstStyle/>
          <a:p>
            <a:pPr algn="ctr"/>
            <a:r>
              <a:rPr lang="en-US" b="1" dirty="0" smtClean="0"/>
              <a:t>Central Pacific Hurricane Center discussion from 29 July 2013 at 0500 UTC:</a:t>
            </a:r>
          </a:p>
          <a:p>
            <a:pPr algn="ctr"/>
            <a:endParaRPr lang="en-US" sz="1000" dirty="0" smtClean="0"/>
          </a:p>
          <a:p>
            <a:r>
              <a:rPr lang="en-US" sz="1600" dirty="0" smtClean="0"/>
              <a:t>THE CENTER OF FLOSSIE WAS HIDDEN BY HIGH CLOUDS MOST OF THE NIGHT BEFORE VIIRS NIGHTTIME VISUAL SATELLITE IMAGERY REVEALED AN EXPOSED LOW LEVEL CIRCULATION CENTER FARTHER NORTH THAN EXPECTED. WE RE-BESTED THE 0600 UTC POSITION BASED ON THE VISIBLE DATA.</a:t>
            </a:r>
          </a:p>
          <a:p>
            <a:endParaRPr lang="en-US" sz="1000" dirty="0"/>
          </a:p>
          <a:p>
            <a:r>
              <a:rPr lang="en-US" sz="1600" dirty="0" smtClean="0">
                <a:hlinkClick r:id="rId5"/>
              </a:rPr>
              <a:t>http://www.prh.noaa.gov/cphc/tcpages/archive/2013/TCDCP1.EP062013.019.1307291511</a:t>
            </a:r>
            <a:endParaRPr lang="en-US" sz="1600"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29</a:t>
            </a:fld>
            <a:endParaRPr lang="en-US" dirty="0"/>
          </a:p>
        </p:txBody>
      </p:sp>
    </p:spTree>
    <p:extLst>
      <p:ext uri="{BB962C8B-B14F-4D97-AF65-F5344CB8AC3E}">
        <p14:creationId xmlns:p14="http://schemas.microsoft.com/office/powerpoint/2010/main" val="322416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smtClean="0"/>
              <a:t>NESDIS/StAR (D. Hillger, D. Molenar, D. Lindsey, T. Schmit – GOES liaison)</a:t>
            </a:r>
          </a:p>
          <a:p>
            <a:r>
              <a:rPr lang="en-US" dirty="0" smtClean="0"/>
              <a:t>CIRA/CSU </a:t>
            </a:r>
            <a:r>
              <a:rPr lang="en-US" dirty="0"/>
              <a:t>(C. </a:t>
            </a:r>
            <a:r>
              <a:rPr lang="en-US" dirty="0" smtClean="0"/>
              <a:t>Seaman, S. Miller, S. Kidder, S. Finley, R. Brummer)</a:t>
            </a:r>
          </a:p>
          <a:p>
            <a:r>
              <a:rPr lang="en-US" dirty="0" smtClean="0"/>
              <a:t>CIMSS/SSEC (T. Jasmin, T. Rink, W. Straka)</a:t>
            </a:r>
          </a:p>
          <a:p>
            <a:r>
              <a:rPr lang="en-US" dirty="0" smtClean="0"/>
              <a:t>Aerospace (T. Kopp, J. Feeley)</a:t>
            </a:r>
          </a:p>
          <a:p>
            <a:r>
              <a:rPr lang="en-US" dirty="0" smtClean="0"/>
              <a:t>Stellar Solutions (R. Williams)</a:t>
            </a:r>
          </a:p>
          <a:p>
            <a:r>
              <a:rPr lang="en-US" dirty="0" smtClean="0"/>
              <a:t>NOAA/NGDC (C. Elvidge)</a:t>
            </a:r>
          </a:p>
          <a:p>
            <a:r>
              <a:rPr lang="en-US" dirty="0" smtClean="0"/>
              <a:t>NRL (J. Hawkins, K. Richardson, J. Solbrig)</a:t>
            </a:r>
          </a:p>
          <a:p>
            <a:r>
              <a:rPr lang="en-US" dirty="0" smtClean="0"/>
              <a:t>AFWA (J. Cetola)</a:t>
            </a:r>
          </a:p>
          <a:p>
            <a:r>
              <a:rPr lang="en-US" dirty="0" smtClean="0"/>
              <a:t>Northrop Grumman (K. Hutchison, R. Mahoney, C. Liang)</a:t>
            </a:r>
          </a:p>
          <a:p>
            <a:r>
              <a:rPr lang="en-US" dirty="0" smtClean="0"/>
              <a:t>NASA (W. Thomas, P. Meade)</a:t>
            </a:r>
          </a:p>
          <a:p>
            <a:r>
              <a:rPr lang="en-US" dirty="0" smtClean="0"/>
              <a:t>NOAA/OSPO (A. Irving)</a:t>
            </a:r>
          </a:p>
          <a:p>
            <a:r>
              <a:rPr lang="en-US" dirty="0" smtClean="0"/>
              <a:t>NASA/SPoRT (G. Jedlovec, M. Smith)</a:t>
            </a:r>
          </a:p>
          <a:p>
            <a:endParaRPr lang="en-US" dirty="0" smtClean="0"/>
          </a:p>
        </p:txBody>
      </p:sp>
      <p:sp>
        <p:nvSpPr>
          <p:cNvPr id="4" name="Title 1"/>
          <p:cNvSpPr>
            <a:spLocks noGrp="1"/>
          </p:cNvSpPr>
          <p:nvPr>
            <p:ph type="title"/>
          </p:nvPr>
        </p:nvSpPr>
        <p:spPr/>
        <p:txBody>
          <a:bodyPr/>
          <a:lstStyle/>
          <a:p>
            <a:r>
              <a:rPr lang="en-US" dirty="0" smtClean="0"/>
              <a:t>EDR Imagery Cal/Val Team</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81000" y="269557"/>
            <a:ext cx="8307937" cy="492443"/>
          </a:xfrm>
          <a:prstGeom prst="rect">
            <a:avLst/>
          </a:prstGeom>
          <a:solidFill>
            <a:schemeClr val="tx2">
              <a:lumMod val="40000"/>
              <a:lumOff val="60000"/>
            </a:schemeClr>
          </a:solidFill>
        </p:spPr>
        <p:txBody>
          <a:bodyPr wrap="square" rtlCol="0">
            <a:spAutoFit/>
          </a:bodyPr>
          <a:lstStyle/>
          <a:p>
            <a:pPr algn="ctr"/>
            <a:r>
              <a:rPr lang="en-US" sz="2600" b="1" dirty="0" smtClean="0"/>
              <a:t>3</a:t>
            </a:r>
            <a:r>
              <a:rPr lang="en-US" sz="2600" b="1" baseline="30000" dirty="0" smtClean="0"/>
              <a:t>rd</a:t>
            </a:r>
            <a:r>
              <a:rPr lang="en-US" sz="2600" b="1" dirty="0" smtClean="0"/>
              <a:t> Example:  Super Typhoon Haiyan (Yolanda), 7 Nov 2013</a:t>
            </a:r>
            <a:endParaRPr lang="en-US" sz="2600" b="1" dirty="0"/>
          </a:p>
        </p:txBody>
      </p:sp>
      <p:sp>
        <p:nvSpPr>
          <p:cNvPr id="9" name="TextBox 8"/>
          <p:cNvSpPr txBox="1"/>
          <p:nvPr/>
        </p:nvSpPr>
        <p:spPr>
          <a:xfrm flipH="1">
            <a:off x="304800" y="838200"/>
            <a:ext cx="8565735"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Super Typhoon Haiyan (Yolanda) approached the Philippines on 7 Nov 2013, and VIIRS passed over at 1616 UTC, about 3 hours prior to landfall.</a:t>
            </a:r>
          </a:p>
          <a:p>
            <a:pPr marL="285750" indent="-285750">
              <a:buFont typeface="Arial" panose="020B0604020202020204" pitchFamily="34" charset="0"/>
              <a:buChar char="•"/>
            </a:pPr>
            <a:r>
              <a:rPr lang="en-US" sz="1600" dirty="0" smtClean="0"/>
              <a:t>The data required to generate the image below was obtained around 00 UTC on 8 Nov, a few hours after the storm had already made landfall.</a:t>
            </a:r>
          </a:p>
          <a:p>
            <a:pPr marL="285750" indent="-285750">
              <a:buFont typeface="Arial" panose="020B0604020202020204" pitchFamily="34" charset="0"/>
              <a:buChar char="•"/>
            </a:pPr>
            <a:r>
              <a:rPr lang="en-US" sz="1600" dirty="0" smtClean="0"/>
              <a:t>Had the Joint Typhoon Warning Center and other forecasters had access to this imagery in near real time, it may have provided for a better intensity analysis.</a:t>
            </a:r>
            <a:endParaRPr lang="en-US" sz="1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438400"/>
            <a:ext cx="5562600" cy="4242661"/>
          </a:xfrm>
          <a:prstGeom prst="rect">
            <a:avLst/>
          </a:prstGeom>
        </p:spPr>
      </p:pic>
      <p:sp>
        <p:nvSpPr>
          <p:cNvPr id="10" name="TextBox 9"/>
          <p:cNvSpPr txBox="1"/>
          <p:nvPr/>
        </p:nvSpPr>
        <p:spPr>
          <a:xfrm>
            <a:off x="6432135" y="3429000"/>
            <a:ext cx="2438400" cy="1200329"/>
          </a:xfrm>
          <a:prstGeom prst="rect">
            <a:avLst/>
          </a:prstGeom>
          <a:noFill/>
        </p:spPr>
        <p:txBody>
          <a:bodyPr wrap="square" rtlCol="0">
            <a:spAutoFit/>
          </a:bodyPr>
          <a:lstStyle/>
          <a:p>
            <a:pPr algn="ctr"/>
            <a:r>
              <a:rPr lang="en-US" b="1" dirty="0" smtClean="0"/>
              <a:t>VIIRS I-band 5 IR image of Super Typhoon Haiyan (Yolanda) from 7 Nov 2013 at 1616 UTC</a:t>
            </a:r>
            <a:endParaRPr lang="en-US" b="1"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30</a:t>
            </a:fld>
            <a:endParaRPr lang="en-US" dirty="0"/>
          </a:p>
        </p:txBody>
      </p:sp>
    </p:spTree>
    <p:extLst>
      <p:ext uri="{BB962C8B-B14F-4D97-AF65-F5344CB8AC3E}">
        <p14:creationId xmlns:p14="http://schemas.microsoft.com/office/powerpoint/2010/main" val="3721301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269557"/>
            <a:ext cx="8307937" cy="492443"/>
          </a:xfrm>
          <a:prstGeom prst="rect">
            <a:avLst/>
          </a:prstGeom>
          <a:solidFill>
            <a:schemeClr val="tx2">
              <a:lumMod val="40000"/>
              <a:lumOff val="60000"/>
            </a:schemeClr>
          </a:solidFill>
        </p:spPr>
        <p:txBody>
          <a:bodyPr wrap="square" rtlCol="0">
            <a:spAutoFit/>
          </a:bodyPr>
          <a:lstStyle/>
          <a:p>
            <a:pPr algn="ctr" defTabSz="914400"/>
            <a:r>
              <a:rPr lang="en-US" sz="2600" b="1" dirty="0">
                <a:solidFill>
                  <a:prstClr val="black"/>
                </a:solidFill>
              </a:rPr>
              <a:t>4</a:t>
            </a:r>
            <a:r>
              <a:rPr lang="en-US" sz="2600" b="1" baseline="30000" dirty="0" smtClean="0">
                <a:solidFill>
                  <a:prstClr val="black"/>
                </a:solidFill>
              </a:rPr>
              <a:t>th</a:t>
            </a:r>
            <a:r>
              <a:rPr lang="en-US" sz="2600" b="1" dirty="0" smtClean="0">
                <a:solidFill>
                  <a:prstClr val="black"/>
                </a:solidFill>
              </a:rPr>
              <a:t> Example:  Fire Detection, 11 June 2013</a:t>
            </a:r>
            <a:endParaRPr lang="en-US" sz="2600" b="1" dirty="0">
              <a:solidFill>
                <a:prstClr val="black"/>
              </a:solidFill>
            </a:endParaRPr>
          </a:p>
        </p:txBody>
      </p:sp>
      <p:sp>
        <p:nvSpPr>
          <p:cNvPr id="9" name="TextBox 8"/>
          <p:cNvSpPr txBox="1"/>
          <p:nvPr/>
        </p:nvSpPr>
        <p:spPr>
          <a:xfrm flipH="1">
            <a:off x="304800" y="762000"/>
            <a:ext cx="8565735" cy="2062103"/>
          </a:xfrm>
          <a:prstGeom prst="rect">
            <a:avLst/>
          </a:prstGeom>
          <a:noFill/>
        </p:spPr>
        <p:txBody>
          <a:bodyPr wrap="square" rtlCol="0">
            <a:spAutoFit/>
          </a:bodyPr>
          <a:lstStyle/>
          <a:p>
            <a:pPr marL="285750" indent="-285750" defTabSz="914400">
              <a:buFont typeface="Arial" panose="020B0604020202020204" pitchFamily="34" charset="0"/>
              <a:buChar char="•"/>
            </a:pPr>
            <a:r>
              <a:rPr lang="en-US" sz="1600" dirty="0" smtClean="0">
                <a:solidFill>
                  <a:srgbClr val="FF0000"/>
                </a:solidFill>
              </a:rPr>
              <a:t>12 wildfires were observed in VIIRS imagery </a:t>
            </a:r>
            <a:r>
              <a:rPr lang="en-US" sz="1600" dirty="0" smtClean="0">
                <a:solidFill>
                  <a:prstClr val="black"/>
                </a:solidFill>
              </a:rPr>
              <a:t>over the southwestern US at 20:36 UTC. </a:t>
            </a:r>
            <a:r>
              <a:rPr lang="en-US" sz="1600" dirty="0" smtClean="0">
                <a:solidFill>
                  <a:srgbClr val="FF0000"/>
                </a:solidFill>
              </a:rPr>
              <a:t>In GOES imagery from 20:30 UTC, only 7 of those fires could be discerned</a:t>
            </a:r>
            <a:r>
              <a:rPr lang="en-US" sz="1600" dirty="0" smtClean="0">
                <a:solidFill>
                  <a:prstClr val="black"/>
                </a:solidFill>
              </a:rPr>
              <a:t>. (</a:t>
            </a:r>
            <a:r>
              <a:rPr lang="en-US" sz="1600" i="1" dirty="0" smtClean="0">
                <a:solidFill>
                  <a:prstClr val="black"/>
                </a:solidFill>
              </a:rPr>
              <a:t>details on next slide</a:t>
            </a:r>
            <a:r>
              <a:rPr lang="en-US" sz="1600" dirty="0" smtClean="0">
                <a:solidFill>
                  <a:prstClr val="black"/>
                </a:solidFill>
              </a:rPr>
              <a:t>)</a:t>
            </a:r>
          </a:p>
          <a:p>
            <a:pPr marL="285750" indent="-285750" defTabSz="914400">
              <a:buFont typeface="Arial" panose="020B0604020202020204" pitchFamily="34" charset="0"/>
              <a:buChar char="•"/>
            </a:pPr>
            <a:r>
              <a:rPr lang="en-US" sz="1600" dirty="0" smtClean="0">
                <a:solidFill>
                  <a:prstClr val="black"/>
                </a:solidFill>
              </a:rPr>
              <a:t>VIIRS has multiple channels sensitive to wildfire detection. The image below is an example of the “Fire Temperature” RGB composite currently in development at CIRA. GOES currently has only one channel useful in detecting fires.</a:t>
            </a:r>
          </a:p>
          <a:p>
            <a:pPr marL="285750" indent="-285750" defTabSz="914400">
              <a:buFont typeface="Arial" panose="020B0604020202020204" pitchFamily="34" charset="0"/>
              <a:buChar char="•"/>
            </a:pPr>
            <a:r>
              <a:rPr lang="en-US" sz="1600" dirty="0" smtClean="0">
                <a:solidFill>
                  <a:prstClr val="black"/>
                </a:solidFill>
              </a:rPr>
              <a:t>Operational fire monitoring activities  (like the US Forest Service and NWS) would benefit from value-added VIIRS products. In order to demonstrate  the utility of these products, developers at CIRA need access to near-real time VIIRS data.</a:t>
            </a:r>
            <a:endParaRPr lang="en-US" sz="1600" dirty="0">
              <a:solidFill>
                <a:prstClr val="black"/>
              </a:solidFill>
            </a:endParaRPr>
          </a:p>
        </p:txBody>
      </p:sp>
      <p:sp>
        <p:nvSpPr>
          <p:cNvPr id="10" name="TextBox 9"/>
          <p:cNvSpPr txBox="1"/>
          <p:nvPr/>
        </p:nvSpPr>
        <p:spPr>
          <a:xfrm>
            <a:off x="0" y="3048000"/>
            <a:ext cx="4572000" cy="584775"/>
          </a:xfrm>
          <a:prstGeom prst="rect">
            <a:avLst/>
          </a:prstGeom>
          <a:noFill/>
        </p:spPr>
        <p:txBody>
          <a:bodyPr wrap="square" rtlCol="0">
            <a:spAutoFit/>
          </a:bodyPr>
          <a:lstStyle/>
          <a:p>
            <a:pPr algn="ctr" defTabSz="914400"/>
            <a:r>
              <a:rPr lang="en-US" sz="1600" b="1" dirty="0" smtClean="0">
                <a:solidFill>
                  <a:prstClr val="black"/>
                </a:solidFill>
              </a:rPr>
              <a:t>VIIRS Fire Temperature RGB composite image from 20:36 UTC 11 June 2013</a:t>
            </a:r>
            <a:endParaRPr lang="en-US" sz="1600" b="1" dirty="0">
              <a:solidFill>
                <a:prstClr val="black"/>
              </a:solidFill>
            </a:endParaRPr>
          </a:p>
        </p:txBody>
      </p:sp>
      <p:pic>
        <p:nvPicPr>
          <p:cNvPr id="6" name="Picture 5" descr="VIIRS_fire_temperature_20130611_2036543_2041093_ann.png"/>
          <p:cNvPicPr>
            <a:picLocks noChangeAspect="1"/>
          </p:cNvPicPr>
          <p:nvPr/>
        </p:nvPicPr>
        <p:blipFill>
          <a:blip r:embed="rId3" cstate="print"/>
          <a:stretch>
            <a:fillRect/>
          </a:stretch>
        </p:blipFill>
        <p:spPr>
          <a:xfrm>
            <a:off x="0" y="3566160"/>
            <a:ext cx="4572000" cy="3291840"/>
          </a:xfrm>
          <a:prstGeom prst="rect">
            <a:avLst/>
          </a:prstGeom>
        </p:spPr>
      </p:pic>
      <p:pic>
        <p:nvPicPr>
          <p:cNvPr id="8" name="Picture 7" descr="11JUN13_SWIR_58_ann.GIF"/>
          <p:cNvPicPr>
            <a:picLocks noChangeAspect="1"/>
          </p:cNvPicPr>
          <p:nvPr/>
        </p:nvPicPr>
        <p:blipFill>
          <a:blip r:embed="rId4" cstate="print"/>
          <a:stretch>
            <a:fillRect/>
          </a:stretch>
        </p:blipFill>
        <p:spPr>
          <a:xfrm>
            <a:off x="4572000" y="3581400"/>
            <a:ext cx="4572000" cy="3227294"/>
          </a:xfrm>
          <a:prstGeom prst="rect">
            <a:avLst/>
          </a:prstGeom>
        </p:spPr>
      </p:pic>
      <p:sp>
        <p:nvSpPr>
          <p:cNvPr id="11" name="TextBox 10"/>
          <p:cNvSpPr txBox="1"/>
          <p:nvPr/>
        </p:nvSpPr>
        <p:spPr>
          <a:xfrm>
            <a:off x="4572000" y="3048000"/>
            <a:ext cx="4572000" cy="584775"/>
          </a:xfrm>
          <a:prstGeom prst="rect">
            <a:avLst/>
          </a:prstGeom>
          <a:noFill/>
        </p:spPr>
        <p:txBody>
          <a:bodyPr wrap="square" rtlCol="0">
            <a:spAutoFit/>
          </a:bodyPr>
          <a:lstStyle/>
          <a:p>
            <a:pPr algn="ctr" defTabSz="914400"/>
            <a:r>
              <a:rPr lang="en-US" sz="1600" b="1" dirty="0" smtClean="0">
                <a:solidFill>
                  <a:prstClr val="black"/>
                </a:solidFill>
              </a:rPr>
              <a:t>GOES Channel 3 image from 20:30 UTC 11 June 2013</a:t>
            </a:r>
            <a:endParaRPr lang="en-US" sz="1600" b="1" dirty="0">
              <a:solidFill>
                <a:prstClr val="black"/>
              </a:solidFill>
            </a:endParaRPr>
          </a:p>
        </p:txBody>
      </p:sp>
    </p:spTree>
    <p:extLst>
      <p:ext uri="{BB962C8B-B14F-4D97-AF65-F5344CB8AC3E}">
        <p14:creationId xmlns:p14="http://schemas.microsoft.com/office/powerpoint/2010/main" val="2880934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9557"/>
            <a:ext cx="8307937" cy="492443"/>
          </a:xfrm>
          <a:prstGeom prst="rect">
            <a:avLst/>
          </a:prstGeom>
          <a:solidFill>
            <a:schemeClr val="tx2">
              <a:lumMod val="40000"/>
              <a:lumOff val="60000"/>
            </a:schemeClr>
          </a:solidFill>
        </p:spPr>
        <p:txBody>
          <a:bodyPr wrap="square" rtlCol="0">
            <a:spAutoFit/>
          </a:bodyPr>
          <a:lstStyle/>
          <a:p>
            <a:pPr algn="ctr" defTabSz="914400"/>
            <a:r>
              <a:rPr lang="en-US" sz="2600" b="1" dirty="0">
                <a:solidFill>
                  <a:prstClr val="black"/>
                </a:solidFill>
              </a:rPr>
              <a:t>4</a:t>
            </a:r>
            <a:r>
              <a:rPr lang="en-US" sz="2600" b="1" baseline="30000" dirty="0" smtClean="0">
                <a:solidFill>
                  <a:prstClr val="black"/>
                </a:solidFill>
              </a:rPr>
              <a:t>th</a:t>
            </a:r>
            <a:r>
              <a:rPr lang="en-US" sz="2600" b="1" dirty="0" smtClean="0">
                <a:solidFill>
                  <a:prstClr val="black"/>
                </a:solidFill>
              </a:rPr>
              <a:t> Example, part II:  Fire Detection, 11 June 2013</a:t>
            </a:r>
            <a:endParaRPr lang="en-US" sz="2600" b="1" dirty="0">
              <a:solidFill>
                <a:prstClr val="black"/>
              </a:solidFill>
            </a:endParaRPr>
          </a:p>
        </p:txBody>
      </p:sp>
      <p:pic>
        <p:nvPicPr>
          <p:cNvPr id="1026" name="Picture 2"/>
          <p:cNvPicPr>
            <a:picLocks noChangeAspect="1" noChangeArrowheads="1"/>
          </p:cNvPicPr>
          <p:nvPr/>
        </p:nvPicPr>
        <p:blipFill>
          <a:blip r:embed="rId2" cstate="print"/>
          <a:srcRect/>
          <a:stretch>
            <a:fillRect/>
          </a:stretch>
        </p:blipFill>
        <p:spPr bwMode="auto">
          <a:xfrm>
            <a:off x="2667000" y="1219200"/>
            <a:ext cx="1905000" cy="18954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2" y="1219202"/>
            <a:ext cx="2225993" cy="191357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r="14118"/>
          <a:stretch>
            <a:fillRect/>
          </a:stretch>
        </p:blipFill>
        <p:spPr bwMode="auto">
          <a:xfrm>
            <a:off x="228600" y="3200400"/>
            <a:ext cx="5840694" cy="17430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304800" y="4972050"/>
            <a:ext cx="5695950" cy="1885950"/>
          </a:xfrm>
          <a:prstGeom prst="rect">
            <a:avLst/>
          </a:prstGeom>
          <a:noFill/>
          <a:ln w="9525">
            <a:noFill/>
            <a:miter lim="800000"/>
            <a:headEnd/>
            <a:tailEnd/>
          </a:ln>
          <a:effectLst/>
        </p:spPr>
      </p:pic>
      <p:sp>
        <p:nvSpPr>
          <p:cNvPr id="7" name="TextBox 6"/>
          <p:cNvSpPr txBox="1"/>
          <p:nvPr/>
        </p:nvSpPr>
        <p:spPr>
          <a:xfrm>
            <a:off x="1676400" y="1143000"/>
            <a:ext cx="1143000" cy="461665"/>
          </a:xfrm>
          <a:prstGeom prst="rect">
            <a:avLst/>
          </a:prstGeom>
          <a:noFill/>
        </p:spPr>
        <p:txBody>
          <a:bodyPr wrap="square" rtlCol="0">
            <a:spAutoFit/>
          </a:bodyPr>
          <a:lstStyle/>
          <a:p>
            <a:pPr algn="ctr" defTabSz="914400"/>
            <a:r>
              <a:rPr lang="en-US" sz="2400" b="1" dirty="0" smtClean="0">
                <a:solidFill>
                  <a:prstClr val="white"/>
                </a:solidFill>
              </a:rPr>
              <a:t>VIIRS</a:t>
            </a:r>
            <a:endParaRPr lang="en-US" sz="2400" b="1" dirty="0">
              <a:solidFill>
                <a:prstClr val="white"/>
              </a:solidFill>
            </a:endParaRPr>
          </a:p>
        </p:txBody>
      </p:sp>
      <p:sp>
        <p:nvSpPr>
          <p:cNvPr id="8" name="TextBox 7"/>
          <p:cNvSpPr txBox="1"/>
          <p:nvPr/>
        </p:nvSpPr>
        <p:spPr>
          <a:xfrm>
            <a:off x="4724400" y="1589782"/>
            <a:ext cx="4343400" cy="1077218"/>
          </a:xfrm>
          <a:prstGeom prst="rect">
            <a:avLst/>
          </a:prstGeom>
          <a:noFill/>
        </p:spPr>
        <p:txBody>
          <a:bodyPr wrap="square" rtlCol="0">
            <a:spAutoFit/>
          </a:bodyPr>
          <a:lstStyle/>
          <a:p>
            <a:pPr defTabSz="914400"/>
            <a:r>
              <a:rPr lang="en-US" sz="1600" b="1" dirty="0" smtClean="0">
                <a:solidFill>
                  <a:prstClr val="black"/>
                </a:solidFill>
              </a:rPr>
              <a:t>These images are zoomed in on several fires that were detected by both VIIRS and GOES identified on the previous slide. Bars in the lower right corner of each image identify the scale.</a:t>
            </a:r>
          </a:p>
        </p:txBody>
      </p:sp>
      <p:sp>
        <p:nvSpPr>
          <p:cNvPr id="9" name="TextBox 8"/>
          <p:cNvSpPr txBox="1"/>
          <p:nvPr/>
        </p:nvSpPr>
        <p:spPr>
          <a:xfrm>
            <a:off x="2209800" y="3276600"/>
            <a:ext cx="1143000" cy="461665"/>
          </a:xfrm>
          <a:prstGeom prst="rect">
            <a:avLst/>
          </a:prstGeom>
          <a:noFill/>
        </p:spPr>
        <p:txBody>
          <a:bodyPr wrap="square" rtlCol="0">
            <a:spAutoFit/>
          </a:bodyPr>
          <a:lstStyle/>
          <a:p>
            <a:pPr algn="ctr" defTabSz="914400"/>
            <a:r>
              <a:rPr lang="en-US" sz="2400" b="1" dirty="0" smtClean="0">
                <a:solidFill>
                  <a:prstClr val="white"/>
                </a:solidFill>
              </a:rPr>
              <a:t>VIIRS</a:t>
            </a:r>
            <a:endParaRPr lang="en-US" sz="2400" b="1" dirty="0">
              <a:solidFill>
                <a:prstClr val="white"/>
              </a:solidFill>
            </a:endParaRPr>
          </a:p>
        </p:txBody>
      </p:sp>
      <p:sp>
        <p:nvSpPr>
          <p:cNvPr id="10" name="TextBox 9"/>
          <p:cNvSpPr txBox="1"/>
          <p:nvPr/>
        </p:nvSpPr>
        <p:spPr>
          <a:xfrm>
            <a:off x="2209800" y="5029200"/>
            <a:ext cx="1143000" cy="461665"/>
          </a:xfrm>
          <a:prstGeom prst="rect">
            <a:avLst/>
          </a:prstGeom>
          <a:noFill/>
        </p:spPr>
        <p:txBody>
          <a:bodyPr wrap="square" rtlCol="0">
            <a:spAutoFit/>
          </a:bodyPr>
          <a:lstStyle/>
          <a:p>
            <a:pPr algn="ctr" defTabSz="914400"/>
            <a:r>
              <a:rPr lang="en-US" sz="2400" b="1" dirty="0" smtClean="0">
                <a:solidFill>
                  <a:prstClr val="black"/>
                </a:solidFill>
              </a:rPr>
              <a:t>GOES</a:t>
            </a:r>
            <a:endParaRPr lang="en-US" sz="2400" b="1" dirty="0">
              <a:solidFill>
                <a:prstClr val="black"/>
              </a:solidFill>
            </a:endParaRPr>
          </a:p>
        </p:txBody>
      </p:sp>
      <p:sp>
        <p:nvSpPr>
          <p:cNvPr id="11" name="TextBox 10"/>
          <p:cNvSpPr txBox="1"/>
          <p:nvPr/>
        </p:nvSpPr>
        <p:spPr>
          <a:xfrm>
            <a:off x="3581400" y="1143000"/>
            <a:ext cx="1143000" cy="461665"/>
          </a:xfrm>
          <a:prstGeom prst="rect">
            <a:avLst/>
          </a:prstGeom>
          <a:noFill/>
        </p:spPr>
        <p:txBody>
          <a:bodyPr wrap="square" rtlCol="0">
            <a:spAutoFit/>
          </a:bodyPr>
          <a:lstStyle/>
          <a:p>
            <a:pPr algn="ctr" defTabSz="914400"/>
            <a:r>
              <a:rPr lang="en-US" sz="2400" b="1" dirty="0" smtClean="0">
                <a:solidFill>
                  <a:prstClr val="black"/>
                </a:solidFill>
              </a:rPr>
              <a:t>GOES</a:t>
            </a:r>
            <a:endParaRPr lang="en-US" sz="2400" b="1" dirty="0">
              <a:solidFill>
                <a:prstClr val="black"/>
              </a:solidFill>
            </a:endParaRPr>
          </a:p>
        </p:txBody>
      </p:sp>
      <p:sp>
        <p:nvSpPr>
          <p:cNvPr id="12" name="TextBox 11"/>
          <p:cNvSpPr txBox="1"/>
          <p:nvPr/>
        </p:nvSpPr>
        <p:spPr>
          <a:xfrm>
            <a:off x="6096000" y="5029200"/>
            <a:ext cx="2971800" cy="1323439"/>
          </a:xfrm>
          <a:prstGeom prst="rect">
            <a:avLst/>
          </a:prstGeom>
          <a:noFill/>
        </p:spPr>
        <p:txBody>
          <a:bodyPr wrap="square" rtlCol="0">
            <a:spAutoFit/>
          </a:bodyPr>
          <a:lstStyle/>
          <a:p>
            <a:pPr defTabSz="914400"/>
            <a:r>
              <a:rPr lang="en-US" sz="1600" b="1" dirty="0" smtClean="0">
                <a:solidFill>
                  <a:prstClr val="black"/>
                </a:solidFill>
              </a:rPr>
              <a:t>The RGB composite is sensitive to changes in the temperature of fires and more accurately identifies active fire lines.</a:t>
            </a:r>
          </a:p>
          <a:p>
            <a:pPr defTabSz="914400"/>
            <a:endParaRPr lang="en-US" sz="1600" b="1" dirty="0" smtClean="0">
              <a:solidFill>
                <a:prstClr val="black"/>
              </a:solidFill>
            </a:endParaRPr>
          </a:p>
        </p:txBody>
      </p:sp>
      <p:cxnSp>
        <p:nvCxnSpPr>
          <p:cNvPr id="14" name="Straight Connector 13"/>
          <p:cNvCxnSpPr/>
          <p:nvPr/>
        </p:nvCxnSpPr>
        <p:spPr>
          <a:xfrm>
            <a:off x="2209800" y="30480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33600" y="2819400"/>
            <a:ext cx="609600" cy="246221"/>
          </a:xfrm>
          <a:prstGeom prst="rect">
            <a:avLst/>
          </a:prstGeom>
          <a:noFill/>
        </p:spPr>
        <p:txBody>
          <a:bodyPr wrap="square" rtlCol="0">
            <a:spAutoFit/>
          </a:bodyPr>
          <a:lstStyle/>
          <a:p>
            <a:pPr defTabSz="914400"/>
            <a:r>
              <a:rPr lang="en-US" sz="1000" dirty="0" smtClean="0">
                <a:solidFill>
                  <a:prstClr val="white"/>
                </a:solidFill>
              </a:rPr>
              <a:t>4 km</a:t>
            </a:r>
            <a:endParaRPr lang="en-US" sz="1000" dirty="0">
              <a:solidFill>
                <a:prstClr val="white"/>
              </a:solidFill>
            </a:endParaRPr>
          </a:p>
        </p:txBody>
      </p:sp>
      <p:cxnSp>
        <p:nvCxnSpPr>
          <p:cNvPr id="16" name="Straight Connector 15"/>
          <p:cNvCxnSpPr/>
          <p:nvPr/>
        </p:nvCxnSpPr>
        <p:spPr>
          <a:xfrm>
            <a:off x="5715000" y="4859179"/>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38800" y="4630579"/>
            <a:ext cx="609600" cy="246221"/>
          </a:xfrm>
          <a:prstGeom prst="rect">
            <a:avLst/>
          </a:prstGeom>
          <a:noFill/>
        </p:spPr>
        <p:txBody>
          <a:bodyPr wrap="square" rtlCol="0">
            <a:spAutoFit/>
          </a:bodyPr>
          <a:lstStyle/>
          <a:p>
            <a:pPr defTabSz="914400"/>
            <a:r>
              <a:rPr lang="en-US" sz="1000" dirty="0" smtClean="0">
                <a:solidFill>
                  <a:prstClr val="white"/>
                </a:solidFill>
              </a:rPr>
              <a:t>4 km</a:t>
            </a:r>
            <a:endParaRPr lang="en-US" sz="1000" dirty="0">
              <a:solidFill>
                <a:prstClr val="white"/>
              </a:solidFill>
            </a:endParaRPr>
          </a:p>
        </p:txBody>
      </p:sp>
      <p:cxnSp>
        <p:nvCxnSpPr>
          <p:cNvPr id="18" name="Straight Connector 17"/>
          <p:cNvCxnSpPr/>
          <p:nvPr/>
        </p:nvCxnSpPr>
        <p:spPr>
          <a:xfrm>
            <a:off x="4267200" y="3048000"/>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91000" y="2819400"/>
            <a:ext cx="533400" cy="246221"/>
          </a:xfrm>
          <a:prstGeom prst="rect">
            <a:avLst/>
          </a:prstGeom>
          <a:noFill/>
        </p:spPr>
        <p:txBody>
          <a:bodyPr wrap="square" rtlCol="0">
            <a:spAutoFit/>
          </a:bodyPr>
          <a:lstStyle/>
          <a:p>
            <a:pPr defTabSz="914400"/>
            <a:r>
              <a:rPr lang="en-US" sz="1000" dirty="0" smtClean="0">
                <a:solidFill>
                  <a:prstClr val="black"/>
                </a:solidFill>
              </a:rPr>
              <a:t>10 km</a:t>
            </a:r>
            <a:endParaRPr lang="en-US" sz="1000" dirty="0">
              <a:solidFill>
                <a:prstClr val="black"/>
              </a:solidFill>
            </a:endParaRPr>
          </a:p>
        </p:txBody>
      </p:sp>
      <p:cxnSp>
        <p:nvCxnSpPr>
          <p:cNvPr id="20" name="Straight Connector 19"/>
          <p:cNvCxnSpPr/>
          <p:nvPr/>
        </p:nvCxnSpPr>
        <p:spPr>
          <a:xfrm>
            <a:off x="5638800" y="6781800"/>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62600" y="6553200"/>
            <a:ext cx="533400" cy="246221"/>
          </a:xfrm>
          <a:prstGeom prst="rect">
            <a:avLst/>
          </a:prstGeom>
          <a:noFill/>
        </p:spPr>
        <p:txBody>
          <a:bodyPr wrap="square" rtlCol="0">
            <a:spAutoFit/>
          </a:bodyPr>
          <a:lstStyle/>
          <a:p>
            <a:pPr defTabSz="914400"/>
            <a:r>
              <a:rPr lang="en-US" sz="1000" dirty="0" smtClean="0">
                <a:solidFill>
                  <a:prstClr val="black"/>
                </a:solidFill>
              </a:rPr>
              <a:t>10 km</a:t>
            </a:r>
            <a:endParaRPr lang="en-US" sz="1000" dirty="0">
              <a:solidFill>
                <a:prstClr val="black"/>
              </a:solidFill>
            </a:endParaRPr>
          </a:p>
        </p:txBody>
      </p:sp>
      <p:sp>
        <p:nvSpPr>
          <p:cNvPr id="22" name="TextBox 21"/>
          <p:cNvSpPr txBox="1"/>
          <p:nvPr/>
        </p:nvSpPr>
        <p:spPr>
          <a:xfrm>
            <a:off x="6172200" y="3137118"/>
            <a:ext cx="2743200" cy="1815882"/>
          </a:xfrm>
          <a:prstGeom prst="rect">
            <a:avLst/>
          </a:prstGeom>
          <a:noFill/>
        </p:spPr>
        <p:txBody>
          <a:bodyPr wrap="square" rtlCol="0">
            <a:spAutoFit/>
          </a:bodyPr>
          <a:lstStyle/>
          <a:p>
            <a:pPr defTabSz="914400"/>
            <a:r>
              <a:rPr lang="en-US" sz="1600" b="1" dirty="0" smtClean="0">
                <a:solidFill>
                  <a:prstClr val="black"/>
                </a:solidFill>
              </a:rPr>
              <a:t>The resolution of VIIRS combines with the additional spectral information provided in the RGB composite to offer more information than GOES provides. </a:t>
            </a:r>
          </a:p>
          <a:p>
            <a:pPr defTabSz="914400"/>
            <a:endParaRPr lang="en-US" sz="1600" dirty="0">
              <a:solidFill>
                <a:prstClr val="black"/>
              </a:solidFill>
            </a:endParaRPr>
          </a:p>
        </p:txBody>
      </p:sp>
    </p:spTree>
    <p:extLst>
      <p:ext uri="{BB962C8B-B14F-4D97-AF65-F5344CB8AC3E}">
        <p14:creationId xmlns:p14="http://schemas.microsoft.com/office/powerpoint/2010/main" val="1599299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269557"/>
            <a:ext cx="8307937" cy="492443"/>
          </a:xfrm>
          <a:prstGeom prst="rect">
            <a:avLst/>
          </a:prstGeom>
          <a:solidFill>
            <a:schemeClr val="tx2">
              <a:lumMod val="40000"/>
              <a:lumOff val="60000"/>
            </a:schemeClr>
          </a:solidFill>
        </p:spPr>
        <p:txBody>
          <a:bodyPr wrap="square" rtlCol="0">
            <a:spAutoFit/>
          </a:bodyPr>
          <a:lstStyle/>
          <a:p>
            <a:pPr algn="ctr" defTabSz="914400"/>
            <a:r>
              <a:rPr lang="en-US" sz="2600" b="1" dirty="0" smtClean="0">
                <a:solidFill>
                  <a:prstClr val="black"/>
                </a:solidFill>
              </a:rPr>
              <a:t>5</a:t>
            </a:r>
            <a:r>
              <a:rPr lang="en-US" sz="2600" b="1" baseline="30000" dirty="0" smtClean="0">
                <a:solidFill>
                  <a:prstClr val="black"/>
                </a:solidFill>
              </a:rPr>
              <a:t>th</a:t>
            </a:r>
            <a:r>
              <a:rPr lang="en-US" sz="2600" b="1" dirty="0" smtClean="0">
                <a:solidFill>
                  <a:prstClr val="black"/>
                </a:solidFill>
              </a:rPr>
              <a:t> Example:  Severe Weather in Argentina – 5 Dec 2013</a:t>
            </a:r>
            <a:endParaRPr lang="en-US" sz="2600" b="1" dirty="0">
              <a:solidFill>
                <a:prstClr val="black"/>
              </a:solidFill>
            </a:endParaRPr>
          </a:p>
        </p:txBody>
      </p:sp>
      <p:sp>
        <p:nvSpPr>
          <p:cNvPr id="9" name="TextBox 8"/>
          <p:cNvSpPr txBox="1"/>
          <p:nvPr/>
        </p:nvSpPr>
        <p:spPr>
          <a:xfrm flipH="1">
            <a:off x="304799" y="914400"/>
            <a:ext cx="8610600" cy="2062103"/>
          </a:xfrm>
          <a:prstGeom prst="rect">
            <a:avLst/>
          </a:prstGeom>
          <a:noFill/>
        </p:spPr>
        <p:txBody>
          <a:bodyPr wrap="square" rtlCol="0">
            <a:spAutoFit/>
          </a:bodyPr>
          <a:lstStyle/>
          <a:p>
            <a:pPr marL="285750" indent="-285750" defTabSz="914400">
              <a:buFont typeface="Arial" panose="020B0604020202020204" pitchFamily="34" charset="0"/>
              <a:buChar char="•"/>
            </a:pPr>
            <a:r>
              <a:rPr lang="en-US" sz="1600" dirty="0" smtClean="0">
                <a:solidFill>
                  <a:prstClr val="black"/>
                </a:solidFill>
              </a:rPr>
              <a:t>VIIRS provides a significant improvement in resolution for infrared bands (375 m) compared to GOES (4 km at subpoint)</a:t>
            </a:r>
          </a:p>
          <a:p>
            <a:pPr marL="285750" indent="-285750" defTabSz="914400">
              <a:buFont typeface="Arial" panose="020B0604020202020204" pitchFamily="34" charset="0"/>
              <a:buChar char="•"/>
            </a:pPr>
            <a:r>
              <a:rPr lang="en-US" sz="1600" dirty="0" smtClean="0">
                <a:solidFill>
                  <a:prstClr val="black"/>
                </a:solidFill>
              </a:rPr>
              <a:t>This results is a clearer picture of storm-top features, such as overshooting tops and enhanced –V’s</a:t>
            </a:r>
          </a:p>
          <a:p>
            <a:pPr marL="285750" indent="-285750" defTabSz="914400">
              <a:buFont typeface="Arial" panose="020B0604020202020204" pitchFamily="34" charset="0"/>
              <a:buChar char="•"/>
            </a:pPr>
            <a:r>
              <a:rPr lang="en-US" sz="1600" dirty="0" smtClean="0">
                <a:solidFill>
                  <a:prstClr val="black"/>
                </a:solidFill>
              </a:rPr>
              <a:t>The example below from northern Argentina shows a comparison of a thunderstorm from VIIRS vs. GOES.  The minimum brightness temperature from VIIRS </a:t>
            </a:r>
            <a:r>
              <a:rPr lang="en-US" sz="1600" dirty="0">
                <a:solidFill>
                  <a:prstClr val="black"/>
                </a:solidFill>
              </a:rPr>
              <a:t>was </a:t>
            </a:r>
            <a:r>
              <a:rPr lang="en-US" sz="1600" dirty="0" smtClean="0">
                <a:solidFill>
                  <a:prstClr val="black"/>
                </a:solidFill>
              </a:rPr>
              <a:t>-99°C, and from GOES -82°C</a:t>
            </a:r>
          </a:p>
          <a:p>
            <a:pPr marL="285750" indent="-285750" defTabSz="914400">
              <a:buFont typeface="Arial" panose="020B0604020202020204" pitchFamily="34" charset="0"/>
              <a:buChar char="•"/>
            </a:pPr>
            <a:r>
              <a:rPr lang="en-US" sz="1600" dirty="0" smtClean="0">
                <a:solidFill>
                  <a:prstClr val="black"/>
                </a:solidFill>
              </a:rPr>
              <a:t>When GOES-13 is in rapid scan, South America only gets 1 scan every 3 hours, so polar imagery is very useful for filling in time gaps and radar gaps (spatially)</a:t>
            </a:r>
          </a:p>
          <a:p>
            <a:pPr marL="285750" indent="-285750" defTabSz="914400">
              <a:buFont typeface="Arial" panose="020B0604020202020204" pitchFamily="34" charset="0"/>
              <a:buChar char="•"/>
            </a:pPr>
            <a:r>
              <a:rPr lang="en-US" sz="1600" dirty="0" smtClean="0">
                <a:solidFill>
                  <a:prstClr val="black"/>
                </a:solidFill>
              </a:rPr>
              <a:t>With real-time VIIRS data, imagery can be provided to forecasters in South America</a:t>
            </a:r>
          </a:p>
        </p:txBody>
      </p:sp>
      <p:sp>
        <p:nvSpPr>
          <p:cNvPr id="10" name="TextBox 9"/>
          <p:cNvSpPr txBox="1"/>
          <p:nvPr/>
        </p:nvSpPr>
        <p:spPr>
          <a:xfrm>
            <a:off x="-14028" y="3213650"/>
            <a:ext cx="4572000" cy="338554"/>
          </a:xfrm>
          <a:prstGeom prst="rect">
            <a:avLst/>
          </a:prstGeom>
          <a:noFill/>
        </p:spPr>
        <p:txBody>
          <a:bodyPr wrap="square" rtlCol="0">
            <a:spAutoFit/>
          </a:bodyPr>
          <a:lstStyle/>
          <a:p>
            <a:pPr algn="ctr" defTabSz="914400"/>
            <a:r>
              <a:rPr lang="en-US" sz="1600" b="1" dirty="0" smtClean="0">
                <a:solidFill>
                  <a:prstClr val="black"/>
                </a:solidFill>
              </a:rPr>
              <a:t>VIIRS 375-m I-Band 5 - 1640 UTC</a:t>
            </a:r>
            <a:endParaRPr lang="en-US" sz="1600" b="1" dirty="0">
              <a:solidFill>
                <a:prstClr val="black"/>
              </a:solidFill>
            </a:endParaRPr>
          </a:p>
        </p:txBody>
      </p:sp>
      <p:sp>
        <p:nvSpPr>
          <p:cNvPr id="11" name="TextBox 10"/>
          <p:cNvSpPr txBox="1"/>
          <p:nvPr/>
        </p:nvSpPr>
        <p:spPr>
          <a:xfrm>
            <a:off x="4578100" y="3237405"/>
            <a:ext cx="4572000" cy="338554"/>
          </a:xfrm>
          <a:prstGeom prst="rect">
            <a:avLst/>
          </a:prstGeom>
          <a:noFill/>
        </p:spPr>
        <p:txBody>
          <a:bodyPr wrap="square" rtlCol="0">
            <a:spAutoFit/>
          </a:bodyPr>
          <a:lstStyle/>
          <a:p>
            <a:pPr algn="ctr" defTabSz="914400"/>
            <a:r>
              <a:rPr lang="en-US" sz="1600" b="1" dirty="0" smtClean="0">
                <a:solidFill>
                  <a:prstClr val="black"/>
                </a:solidFill>
              </a:rPr>
              <a:t>GOES 4-km Band 4 – 1639 UTC</a:t>
            </a:r>
            <a:endParaRPr lang="en-US" sz="1600" b="1"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930" y="3632774"/>
            <a:ext cx="4569069" cy="32252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32903"/>
            <a:ext cx="4574930" cy="3225098"/>
          </a:xfrm>
          <a:prstGeom prst="rect">
            <a:avLst/>
          </a:prstGeom>
        </p:spPr>
      </p:pic>
    </p:spTree>
    <p:extLst>
      <p:ext uri="{BB962C8B-B14F-4D97-AF65-F5344CB8AC3E}">
        <p14:creationId xmlns:p14="http://schemas.microsoft.com/office/powerpoint/2010/main" val="4225110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077200" cy="1143000"/>
          </a:xfrm>
        </p:spPr>
        <p:txBody>
          <a:bodyPr>
            <a:noAutofit/>
          </a:bodyPr>
          <a:lstStyle/>
          <a:p>
            <a:r>
              <a:rPr lang="en-US" sz="2400" b="1" dirty="0" smtClean="0"/>
              <a:t>Additional Examples:  Selected “Operational Relevance” </a:t>
            </a:r>
            <a:r>
              <a:rPr lang="en-US" sz="2400" b="1" u="sng" dirty="0" smtClean="0"/>
              <a:t>Value-Added Applications</a:t>
            </a:r>
            <a:r>
              <a:rPr lang="en-US" sz="2400" b="1" dirty="0" smtClean="0"/>
              <a:t> of </a:t>
            </a:r>
            <a:r>
              <a:rPr lang="en-US" sz="2400" b="1" dirty="0"/>
              <a:t>Multi-Spectral </a:t>
            </a:r>
            <a:r>
              <a:rPr lang="en-US" sz="2400" b="1" dirty="0" smtClean="0"/>
              <a:t>VIIRS </a:t>
            </a:r>
            <a:r>
              <a:rPr lang="en-US" sz="2400" b="1" dirty="0"/>
              <a:t>Imagery </a:t>
            </a:r>
            <a:r>
              <a:rPr lang="en-US" sz="2400" b="1" dirty="0" smtClean="0"/>
              <a:t/>
            </a:r>
            <a:br>
              <a:rPr lang="en-US" sz="2400" b="1" dirty="0" smtClean="0"/>
            </a:br>
            <a:r>
              <a:rPr lang="en-US" sz="2000" b="1" dirty="0" smtClean="0"/>
              <a:t>(The following slides address each point, courtesy S</a:t>
            </a:r>
            <a:r>
              <a:rPr lang="en-US" sz="2000" b="1" dirty="0"/>
              <a:t>. Miller, CIRA)</a:t>
            </a:r>
          </a:p>
        </p:txBody>
      </p:sp>
      <p:sp>
        <p:nvSpPr>
          <p:cNvPr id="3" name="Content Placeholder 2"/>
          <p:cNvSpPr>
            <a:spLocks noGrp="1"/>
          </p:cNvSpPr>
          <p:nvPr>
            <p:ph idx="1"/>
          </p:nvPr>
        </p:nvSpPr>
        <p:spPr>
          <a:xfrm>
            <a:off x="457200" y="1524000"/>
            <a:ext cx="8229600" cy="4419600"/>
          </a:xfrm>
        </p:spPr>
        <p:txBody>
          <a:bodyPr>
            <a:normAutofit fontScale="85000" lnSpcReduction="10000"/>
          </a:bodyPr>
          <a:lstStyle/>
          <a:p>
            <a:r>
              <a:rPr lang="en-US" sz="1800" b="1" dirty="0" smtClean="0"/>
              <a:t>Snow fields:  </a:t>
            </a:r>
            <a:r>
              <a:rPr lang="en-US" sz="1800" dirty="0" smtClean="0"/>
              <a:t>Alter </a:t>
            </a:r>
            <a:r>
              <a:rPr lang="en-US" sz="1800" dirty="0"/>
              <a:t>the radiative cooling and moisture flux of the surface and can become focal points for nocturnal fog formation under clear sky conditions, which presents a significant transportation </a:t>
            </a:r>
            <a:r>
              <a:rPr lang="en-US" sz="1800" dirty="0" smtClean="0"/>
              <a:t>hazard.</a:t>
            </a:r>
          </a:p>
          <a:p>
            <a:r>
              <a:rPr lang="en-US" sz="1800" b="1" dirty="0" smtClean="0"/>
              <a:t>Blowing dust</a:t>
            </a:r>
            <a:r>
              <a:rPr lang="en-US" sz="1800" dirty="0" smtClean="0"/>
              <a:t>: Users can issue/revise </a:t>
            </a:r>
            <a:r>
              <a:rPr lang="en-US" sz="1800" dirty="0"/>
              <a:t>visibility hazard warnings based on knowledge of incoming significant </a:t>
            </a:r>
            <a:r>
              <a:rPr lang="en-US" sz="1800" dirty="0" smtClean="0"/>
              <a:t> blowing dust</a:t>
            </a:r>
            <a:r>
              <a:rPr lang="en-US" sz="1800" dirty="0"/>
              <a:t>.   These storms have been responsible for significant (fatality) multi-car accidents in recent </a:t>
            </a:r>
            <a:r>
              <a:rPr lang="en-US" sz="1800" dirty="0" smtClean="0"/>
              <a:t>years.</a:t>
            </a:r>
          </a:p>
          <a:p>
            <a:r>
              <a:rPr lang="en-US" sz="1800" b="1" dirty="0"/>
              <a:t>D</a:t>
            </a:r>
            <a:r>
              <a:rPr lang="en-US" sz="1800" b="1" dirty="0" smtClean="0"/>
              <a:t>ust storms:  </a:t>
            </a:r>
            <a:r>
              <a:rPr lang="en-US" sz="1800" dirty="0" smtClean="0"/>
              <a:t>Occur </a:t>
            </a:r>
            <a:r>
              <a:rPr lang="en-US" sz="1800" dirty="0"/>
              <a:t>worldwide and can change dramatically over timescales &lt; 1 </a:t>
            </a:r>
            <a:r>
              <a:rPr lang="en-US" sz="1800" dirty="0" smtClean="0"/>
              <a:t>h.  </a:t>
            </a:r>
            <a:r>
              <a:rPr lang="en-US" sz="1800" dirty="0"/>
              <a:t>Timely information is critical for making use of dust information in decision aids.</a:t>
            </a:r>
          </a:p>
          <a:p>
            <a:r>
              <a:rPr lang="en-US" sz="1800" b="1" dirty="0" smtClean="0"/>
              <a:t>Sea ice</a:t>
            </a:r>
            <a:r>
              <a:rPr lang="en-US" sz="1800" dirty="0" smtClean="0"/>
              <a:t>: All </a:t>
            </a:r>
            <a:r>
              <a:rPr lang="en-US" sz="1800" dirty="0"/>
              <a:t>maritime commerce &amp; transportation related activities, including crab fishing industry.  Cloud cover is ubiquitous in the high latitude winter, and these clouds obscure views of the surface.</a:t>
            </a:r>
          </a:p>
          <a:p>
            <a:r>
              <a:rPr lang="en-US" sz="1800" b="1" dirty="0" smtClean="0"/>
              <a:t>Tropical Cyclone tracking</a:t>
            </a:r>
            <a:r>
              <a:rPr lang="en-US" sz="1800" dirty="0" smtClean="0"/>
              <a:t>:  Avoiding </a:t>
            </a:r>
            <a:r>
              <a:rPr lang="en-US" sz="1800" dirty="0"/>
              <a:t>the ‘sunrise surprise’ of a misplaced low-level center of circulation.  In the case of Flossie, an adjustment was made based on the DNB </a:t>
            </a:r>
            <a:r>
              <a:rPr lang="en-US" sz="1800" dirty="0" smtClean="0"/>
              <a:t>information.</a:t>
            </a:r>
          </a:p>
          <a:p>
            <a:r>
              <a:rPr lang="en-US" sz="1800" b="1" dirty="0" smtClean="0"/>
              <a:t>Nocturnal fire lines and biomass smoke</a:t>
            </a:r>
            <a:r>
              <a:rPr lang="en-US" sz="1800" dirty="0" smtClean="0"/>
              <a:t>:  Ability </a:t>
            </a:r>
            <a:r>
              <a:rPr lang="en-US" sz="1800" dirty="0"/>
              <a:t>to observe active fires at night and the low-level wind direction via smoke plumes (realizing that large fires influence the local environmental flow) can help firefighters get an upper-hand on a blaze during the nighttime hours when it would generally be easier to fight due to lower temperatures, higher humidity, and lighter winds</a:t>
            </a:r>
            <a:r>
              <a:rPr lang="en-US" sz="1800" dirty="0" smtClean="0"/>
              <a:t>.</a:t>
            </a:r>
          </a:p>
          <a:p>
            <a:r>
              <a:rPr lang="en-US" sz="1800" b="1" dirty="0" smtClean="0"/>
              <a:t>Power outages</a:t>
            </a:r>
            <a:r>
              <a:rPr lang="en-US" sz="1800" dirty="0" smtClean="0"/>
              <a:t>:  Assist </a:t>
            </a:r>
            <a:r>
              <a:rPr lang="en-US" sz="1800" dirty="0"/>
              <a:t>emergency managers identify broad scale impacts of a disaster.   Depending on timing of the event, this information may provide a more complete picture of impacts than what can be put together from various surface-based reports</a:t>
            </a:r>
            <a:r>
              <a:rPr lang="en-US" sz="1800" dirty="0" smtClean="0"/>
              <a:t>.</a:t>
            </a:r>
            <a:endParaRPr lang="en-US" sz="1800" dirty="0"/>
          </a:p>
        </p:txBody>
      </p:sp>
      <p:sp>
        <p:nvSpPr>
          <p:cNvPr id="4" name="TextBox 3"/>
          <p:cNvSpPr txBox="1"/>
          <p:nvPr/>
        </p:nvSpPr>
        <p:spPr>
          <a:xfrm>
            <a:off x="769189" y="5943600"/>
            <a:ext cx="7543800" cy="646331"/>
          </a:xfrm>
          <a:prstGeom prst="rect">
            <a:avLst/>
          </a:prstGeom>
          <a:noFill/>
        </p:spPr>
        <p:txBody>
          <a:bodyPr wrap="square" rtlCol="0">
            <a:spAutoFit/>
          </a:bodyPr>
          <a:lstStyle/>
          <a:p>
            <a:pPr algn="ctr" defTabSz="914400"/>
            <a:r>
              <a:rPr lang="en-US" b="1" dirty="0" smtClean="0"/>
              <a:t>The following examples are the types of VIIRS image products that are of potential use to NWS and other users.</a:t>
            </a:r>
            <a:endParaRPr lang="en-US" b="1" dirty="0"/>
          </a:p>
        </p:txBody>
      </p:sp>
    </p:spTree>
    <p:extLst>
      <p:ext uri="{BB962C8B-B14F-4D97-AF65-F5344CB8AC3E}">
        <p14:creationId xmlns:p14="http://schemas.microsoft.com/office/powerpoint/2010/main" val="3938803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30" y="31845"/>
            <a:ext cx="8229600" cy="1143000"/>
          </a:xfrm>
        </p:spPr>
        <p:txBody>
          <a:bodyPr>
            <a:normAutofit/>
          </a:bodyPr>
          <a:lstStyle/>
          <a:p>
            <a:r>
              <a:rPr lang="en-US" dirty="0" smtClean="0"/>
              <a:t>Snow/Cloud Discrimination</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2130"/>
          <a:stretch/>
        </p:blipFill>
        <p:spPr>
          <a:xfrm>
            <a:off x="4573530" y="1411406"/>
            <a:ext cx="4494270" cy="407499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2130"/>
          <a:stretch/>
        </p:blipFill>
        <p:spPr>
          <a:xfrm>
            <a:off x="51963" y="1411406"/>
            <a:ext cx="4494271" cy="4074994"/>
          </a:xfrm>
          <a:prstGeom prst="rect">
            <a:avLst/>
          </a:prstGeom>
        </p:spPr>
      </p:pic>
      <p:sp>
        <p:nvSpPr>
          <p:cNvPr id="6" name="TextBox 5"/>
          <p:cNvSpPr txBox="1"/>
          <p:nvPr/>
        </p:nvSpPr>
        <p:spPr>
          <a:xfrm>
            <a:off x="51963" y="1054290"/>
            <a:ext cx="2933816" cy="369332"/>
          </a:xfrm>
          <a:prstGeom prst="rect">
            <a:avLst/>
          </a:prstGeom>
          <a:noFill/>
        </p:spPr>
        <p:txBody>
          <a:bodyPr wrap="none" rtlCol="0">
            <a:spAutoFit/>
          </a:bodyPr>
          <a:lstStyle/>
          <a:p>
            <a:pPr defTabSz="914400"/>
            <a:r>
              <a:rPr lang="en-US" dirty="0" smtClean="0">
                <a:solidFill>
                  <a:prstClr val="black"/>
                </a:solidFill>
              </a:rPr>
              <a:t>26 November 2013 1944 UTC</a:t>
            </a:r>
            <a:endParaRPr lang="en-US" dirty="0">
              <a:solidFill>
                <a:prstClr val="black"/>
              </a:solidFill>
            </a:endParaRPr>
          </a:p>
        </p:txBody>
      </p:sp>
      <p:sp>
        <p:nvSpPr>
          <p:cNvPr id="7" name="TextBox 6"/>
          <p:cNvSpPr txBox="1"/>
          <p:nvPr/>
        </p:nvSpPr>
        <p:spPr>
          <a:xfrm>
            <a:off x="7620000" y="2667000"/>
            <a:ext cx="726417" cy="646331"/>
          </a:xfrm>
          <a:prstGeom prst="rect">
            <a:avLst/>
          </a:prstGeom>
          <a:noFill/>
        </p:spPr>
        <p:txBody>
          <a:bodyPr wrap="none" rtlCol="0">
            <a:spAutoFit/>
          </a:bodyPr>
          <a:lstStyle/>
          <a:p>
            <a:pPr defTabSz="914400"/>
            <a:r>
              <a:rPr lang="en-US" b="1" dirty="0" smtClean="0">
                <a:solidFill>
                  <a:prstClr val="white"/>
                </a:solidFill>
              </a:rPr>
              <a:t>Snow</a:t>
            </a:r>
          </a:p>
          <a:p>
            <a:pPr defTabSz="914400"/>
            <a:r>
              <a:rPr lang="en-US" b="1" dirty="0" smtClean="0">
                <a:solidFill>
                  <a:prstClr val="white"/>
                </a:solidFill>
              </a:rPr>
              <a:t>Cover</a:t>
            </a:r>
            <a:endParaRPr lang="en-US" b="1" dirty="0">
              <a:solidFill>
                <a:prstClr val="white"/>
              </a:solidFill>
            </a:endParaRPr>
          </a:p>
        </p:txBody>
      </p:sp>
      <p:cxnSp>
        <p:nvCxnSpPr>
          <p:cNvPr id="9" name="Straight Connector 8"/>
          <p:cNvCxnSpPr/>
          <p:nvPr/>
        </p:nvCxnSpPr>
        <p:spPr>
          <a:xfrm flipH="1" flipV="1">
            <a:off x="7620000" y="2133600"/>
            <a:ext cx="363208" cy="533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086600" y="3064491"/>
            <a:ext cx="533400" cy="1359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620000" y="3399145"/>
            <a:ext cx="515608" cy="3346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2727" y="5718242"/>
            <a:ext cx="8387097" cy="923330"/>
          </a:xfrm>
          <a:prstGeom prst="rect">
            <a:avLst/>
          </a:prstGeom>
          <a:noFill/>
        </p:spPr>
        <p:txBody>
          <a:bodyPr wrap="square" rtlCol="0">
            <a:spAutoFit/>
          </a:bodyPr>
          <a:lstStyle/>
          <a:p>
            <a:pPr defTabSz="914400"/>
            <a:r>
              <a:rPr lang="en-US" dirty="0" smtClean="0">
                <a:solidFill>
                  <a:prstClr val="black"/>
                </a:solidFill>
              </a:rPr>
              <a:t>Despite the lack of a 6.7 </a:t>
            </a:r>
            <a:r>
              <a:rPr lang="el-GR" dirty="0" smtClean="0">
                <a:solidFill>
                  <a:prstClr val="black"/>
                </a:solidFill>
              </a:rPr>
              <a:t>μ</a:t>
            </a:r>
            <a:r>
              <a:rPr lang="en-US" dirty="0" smtClean="0">
                <a:solidFill>
                  <a:prstClr val="black"/>
                </a:solidFill>
              </a:rPr>
              <a:t>m water vapor band, the cloud/snow enhancement of Miller et al (JAM-C; 2005) has been adapted to work with VIIRS bands and shows comparable performance to MODIS versions of the algorithm.</a:t>
            </a:r>
            <a:endParaRPr lang="en-US" dirty="0">
              <a:solidFill>
                <a:prstClr val="black"/>
              </a:solidFill>
            </a:endParaRPr>
          </a:p>
        </p:txBody>
      </p:sp>
    </p:spTree>
    <p:extLst>
      <p:ext uri="{BB962C8B-B14F-4D97-AF65-F5344CB8AC3E}">
        <p14:creationId xmlns:p14="http://schemas.microsoft.com/office/powerpoint/2010/main" val="1776315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30" y="31845"/>
            <a:ext cx="8229600" cy="1143000"/>
          </a:xfrm>
        </p:spPr>
        <p:txBody>
          <a:bodyPr>
            <a:normAutofit fontScale="90000"/>
          </a:bodyPr>
          <a:lstStyle/>
          <a:p>
            <a:r>
              <a:rPr lang="en-US" dirty="0" smtClean="0"/>
              <a:t>Snow/Cloud Discrimination (Regional)</a:t>
            </a:r>
            <a:endParaRPr lang="en-US" dirty="0"/>
          </a:p>
        </p:txBody>
      </p:sp>
      <p:sp>
        <p:nvSpPr>
          <p:cNvPr id="6" name="TextBox 5"/>
          <p:cNvSpPr txBox="1"/>
          <p:nvPr/>
        </p:nvSpPr>
        <p:spPr>
          <a:xfrm>
            <a:off x="51963" y="914400"/>
            <a:ext cx="2816797" cy="369332"/>
          </a:xfrm>
          <a:prstGeom prst="rect">
            <a:avLst/>
          </a:prstGeom>
          <a:noFill/>
        </p:spPr>
        <p:txBody>
          <a:bodyPr wrap="none" rtlCol="0">
            <a:spAutoFit/>
          </a:bodyPr>
          <a:lstStyle/>
          <a:p>
            <a:pPr defTabSz="914400"/>
            <a:r>
              <a:rPr lang="en-US" dirty="0" smtClean="0">
                <a:solidFill>
                  <a:prstClr val="black"/>
                </a:solidFill>
              </a:rPr>
              <a:t>6 November 2013 1919 UTC</a:t>
            </a:r>
            <a:endParaRPr lang="en-US" dirty="0">
              <a:solidFill>
                <a:prstClr val="black"/>
              </a:solidFill>
            </a:endParaRPr>
          </a:p>
        </p:txBody>
      </p:sp>
      <p:sp>
        <p:nvSpPr>
          <p:cNvPr id="7" name="TextBox 6"/>
          <p:cNvSpPr txBox="1"/>
          <p:nvPr/>
        </p:nvSpPr>
        <p:spPr>
          <a:xfrm>
            <a:off x="7620000" y="2667000"/>
            <a:ext cx="726417" cy="646331"/>
          </a:xfrm>
          <a:prstGeom prst="rect">
            <a:avLst/>
          </a:prstGeom>
          <a:noFill/>
        </p:spPr>
        <p:txBody>
          <a:bodyPr wrap="none" rtlCol="0">
            <a:spAutoFit/>
          </a:bodyPr>
          <a:lstStyle/>
          <a:p>
            <a:pPr defTabSz="914400"/>
            <a:r>
              <a:rPr lang="en-US" b="1" dirty="0" smtClean="0">
                <a:solidFill>
                  <a:prstClr val="white"/>
                </a:solidFill>
              </a:rPr>
              <a:t>Snow</a:t>
            </a:r>
          </a:p>
          <a:p>
            <a:pPr defTabSz="914400"/>
            <a:r>
              <a:rPr lang="en-US" b="1" dirty="0" smtClean="0">
                <a:solidFill>
                  <a:prstClr val="white"/>
                </a:solidFill>
              </a:rPr>
              <a:t>Cover</a:t>
            </a:r>
            <a:endParaRPr lang="en-US" b="1" dirty="0">
              <a:solidFill>
                <a:prstClr val="white"/>
              </a:solidFill>
            </a:endParaRPr>
          </a:p>
        </p:txBody>
      </p:sp>
      <p:cxnSp>
        <p:nvCxnSpPr>
          <p:cNvPr id="9" name="Straight Connector 8"/>
          <p:cNvCxnSpPr/>
          <p:nvPr/>
        </p:nvCxnSpPr>
        <p:spPr>
          <a:xfrm flipH="1" flipV="1">
            <a:off x="7620000" y="2133600"/>
            <a:ext cx="363208" cy="533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086600" y="3064491"/>
            <a:ext cx="533400" cy="1359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620000" y="3399145"/>
            <a:ext cx="515608" cy="3346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2727" y="5718242"/>
            <a:ext cx="8387097" cy="923330"/>
          </a:xfrm>
          <a:prstGeom prst="rect">
            <a:avLst/>
          </a:prstGeom>
          <a:noFill/>
        </p:spPr>
        <p:txBody>
          <a:bodyPr wrap="square" rtlCol="0">
            <a:spAutoFit/>
          </a:bodyPr>
          <a:lstStyle/>
          <a:p>
            <a:pPr defTabSz="914400"/>
            <a:r>
              <a:rPr lang="en-US" dirty="0" smtClean="0">
                <a:solidFill>
                  <a:prstClr val="black"/>
                </a:solidFill>
              </a:rPr>
              <a:t>Translation of the MODIS cloud/snow enhancement of Miller et al (JAM-C; 2005) has to VIIRS bands has enabled visually intuitive identification of snow fields present within complex cloudy scenes.</a:t>
            </a:r>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222" y="1273622"/>
            <a:ext cx="4441378" cy="44413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07" y="1261280"/>
            <a:ext cx="4441378" cy="4441378"/>
          </a:xfrm>
          <a:prstGeom prst="rect">
            <a:avLst/>
          </a:prstGeom>
        </p:spPr>
      </p:pic>
      <p:sp>
        <p:nvSpPr>
          <p:cNvPr id="13" name="TextBox 12"/>
          <p:cNvSpPr txBox="1"/>
          <p:nvPr/>
        </p:nvSpPr>
        <p:spPr>
          <a:xfrm>
            <a:off x="7325272" y="3568262"/>
            <a:ext cx="726417" cy="646331"/>
          </a:xfrm>
          <a:prstGeom prst="rect">
            <a:avLst/>
          </a:prstGeom>
          <a:noFill/>
        </p:spPr>
        <p:txBody>
          <a:bodyPr wrap="none" rtlCol="0">
            <a:spAutoFit/>
          </a:bodyPr>
          <a:lstStyle/>
          <a:p>
            <a:pPr defTabSz="914400"/>
            <a:r>
              <a:rPr lang="en-US" b="1" dirty="0" smtClean="0">
                <a:solidFill>
                  <a:prstClr val="white"/>
                </a:solidFill>
              </a:rPr>
              <a:t>Snow</a:t>
            </a:r>
          </a:p>
          <a:p>
            <a:pPr defTabSz="914400"/>
            <a:r>
              <a:rPr lang="en-US" b="1" dirty="0" smtClean="0">
                <a:solidFill>
                  <a:prstClr val="white"/>
                </a:solidFill>
              </a:rPr>
              <a:t>Cover</a:t>
            </a:r>
            <a:endParaRPr lang="en-US" b="1" dirty="0">
              <a:solidFill>
                <a:prstClr val="white"/>
              </a:solidFill>
            </a:endParaRPr>
          </a:p>
        </p:txBody>
      </p:sp>
      <p:cxnSp>
        <p:nvCxnSpPr>
          <p:cNvPr id="15" name="Straight Connector 14"/>
          <p:cNvCxnSpPr/>
          <p:nvPr/>
        </p:nvCxnSpPr>
        <p:spPr>
          <a:xfrm flipV="1">
            <a:off x="7688480" y="2723465"/>
            <a:ext cx="265524" cy="84300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6629400" y="2667000"/>
            <a:ext cx="723900" cy="90126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795732" y="3891427"/>
            <a:ext cx="529540" cy="3231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77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1" y="0"/>
            <a:ext cx="9181531" cy="1143000"/>
          </a:xfrm>
        </p:spPr>
        <p:txBody>
          <a:bodyPr>
            <a:normAutofit/>
          </a:bodyPr>
          <a:lstStyle/>
          <a:p>
            <a:r>
              <a:rPr lang="en-US" dirty="0" smtClean="0"/>
              <a:t>Multi-Spectral Dust Storm Detection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627" y="1380362"/>
            <a:ext cx="457200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48" y="1380362"/>
            <a:ext cx="4572000" cy="4572000"/>
          </a:xfrm>
          <a:prstGeom prst="rect">
            <a:avLst/>
          </a:prstGeom>
        </p:spPr>
      </p:pic>
      <p:sp>
        <p:nvSpPr>
          <p:cNvPr id="6" name="TextBox 5"/>
          <p:cNvSpPr txBox="1"/>
          <p:nvPr/>
        </p:nvSpPr>
        <p:spPr>
          <a:xfrm>
            <a:off x="-37531" y="998941"/>
            <a:ext cx="2708818" cy="369332"/>
          </a:xfrm>
          <a:prstGeom prst="rect">
            <a:avLst/>
          </a:prstGeom>
          <a:noFill/>
        </p:spPr>
        <p:txBody>
          <a:bodyPr wrap="none" rtlCol="0">
            <a:spAutoFit/>
          </a:bodyPr>
          <a:lstStyle/>
          <a:p>
            <a:pPr defTabSz="914400"/>
            <a:r>
              <a:rPr lang="en-US" dirty="0" smtClean="0">
                <a:solidFill>
                  <a:prstClr val="black"/>
                </a:solidFill>
              </a:rPr>
              <a:t>18 October 2012 1914 UTC</a:t>
            </a:r>
            <a:endParaRPr lang="en-US" dirty="0">
              <a:solidFill>
                <a:prstClr val="black"/>
              </a:solidFill>
            </a:endParaRPr>
          </a:p>
        </p:txBody>
      </p:sp>
      <p:sp>
        <p:nvSpPr>
          <p:cNvPr id="7" name="TextBox 6"/>
          <p:cNvSpPr txBox="1"/>
          <p:nvPr/>
        </p:nvSpPr>
        <p:spPr>
          <a:xfrm>
            <a:off x="2442699" y="4841628"/>
            <a:ext cx="457176" cy="369332"/>
          </a:xfrm>
          <a:prstGeom prst="rect">
            <a:avLst/>
          </a:prstGeom>
          <a:noFill/>
        </p:spPr>
        <p:txBody>
          <a:bodyPr wrap="none" rtlCol="0">
            <a:spAutoFit/>
          </a:bodyPr>
          <a:lstStyle/>
          <a:p>
            <a:pPr defTabSz="914400"/>
            <a:r>
              <a:rPr lang="en-US" dirty="0" smtClean="0">
                <a:solidFill>
                  <a:srgbClr val="FFFF00"/>
                </a:solidFill>
                <a:effectLst>
                  <a:outerShdw blurRad="38100" dist="38100" dir="2700000" algn="tl">
                    <a:srgbClr val="000000">
                      <a:alpha val="43137"/>
                    </a:srgbClr>
                  </a:outerShdw>
                </a:effectLst>
              </a:rPr>
              <a:t>OK</a:t>
            </a:r>
            <a:endParaRPr lang="en-US"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533400" y="5177683"/>
            <a:ext cx="417102" cy="369332"/>
          </a:xfrm>
          <a:prstGeom prst="rect">
            <a:avLst/>
          </a:prstGeom>
          <a:noFill/>
        </p:spPr>
        <p:txBody>
          <a:bodyPr wrap="none" rtlCol="0">
            <a:spAutoFit/>
          </a:bodyPr>
          <a:lstStyle/>
          <a:p>
            <a:pPr defTabSz="914400"/>
            <a:r>
              <a:rPr lang="en-US" dirty="0" smtClean="0">
                <a:solidFill>
                  <a:srgbClr val="FFFF00"/>
                </a:solidFill>
                <a:effectLst>
                  <a:outerShdw blurRad="38100" dist="38100" dir="2700000" algn="tl">
                    <a:srgbClr val="000000">
                      <a:alpha val="43137"/>
                    </a:srgbClr>
                  </a:outerShdw>
                </a:effectLst>
              </a:rPr>
              <a:t>TX</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76224" y="2675762"/>
            <a:ext cx="458331" cy="369332"/>
          </a:xfrm>
          <a:prstGeom prst="rect">
            <a:avLst/>
          </a:prstGeom>
          <a:noFill/>
        </p:spPr>
        <p:txBody>
          <a:bodyPr wrap="none" rtlCol="0">
            <a:spAutoFit/>
          </a:bodyPr>
          <a:lstStyle/>
          <a:p>
            <a:pPr defTabSz="914400"/>
            <a:r>
              <a:rPr lang="en-US" dirty="0" smtClean="0">
                <a:solidFill>
                  <a:srgbClr val="FFFF00"/>
                </a:solidFill>
                <a:effectLst>
                  <a:outerShdw blurRad="38100" dist="38100" dir="2700000" algn="tl">
                    <a:srgbClr val="000000">
                      <a:alpha val="43137"/>
                    </a:srgbClr>
                  </a:outerShdw>
                </a:effectLst>
              </a:rPr>
              <a:t>CO</a:t>
            </a:r>
            <a:endParaRPr 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2255031" y="2675762"/>
            <a:ext cx="408638" cy="369332"/>
          </a:xfrm>
          <a:prstGeom prst="rect">
            <a:avLst/>
          </a:prstGeom>
          <a:noFill/>
        </p:spPr>
        <p:txBody>
          <a:bodyPr wrap="none" rtlCol="0">
            <a:spAutoFit/>
          </a:bodyPr>
          <a:lstStyle/>
          <a:p>
            <a:pPr defTabSz="914400"/>
            <a:r>
              <a:rPr lang="en-US" dirty="0" smtClean="0">
                <a:solidFill>
                  <a:prstClr val="black"/>
                </a:solidFill>
                <a:effectLst>
                  <a:outerShdw blurRad="38100" dist="38100" dir="2700000" algn="tl">
                    <a:srgbClr val="000000">
                      <a:alpha val="43137"/>
                    </a:srgbClr>
                  </a:outerShdw>
                </a:effectLst>
              </a:rPr>
              <a:t>KS</a:t>
            </a:r>
            <a:endParaRPr lang="en-US" dirty="0">
              <a:solidFill>
                <a:prstClr val="black"/>
              </a:solidFill>
              <a:effectLst>
                <a:outerShdw blurRad="38100" dist="38100" dir="2700000" algn="tl">
                  <a:srgbClr val="000000">
                    <a:alpha val="43137"/>
                  </a:srgbClr>
                </a:outerShdw>
              </a:effectLst>
            </a:endParaRPr>
          </a:p>
        </p:txBody>
      </p:sp>
      <p:sp>
        <p:nvSpPr>
          <p:cNvPr id="11" name="TextBox 10"/>
          <p:cNvSpPr txBox="1"/>
          <p:nvPr/>
        </p:nvSpPr>
        <p:spPr>
          <a:xfrm>
            <a:off x="375903" y="5983069"/>
            <a:ext cx="8271047" cy="646331"/>
          </a:xfrm>
          <a:prstGeom prst="rect">
            <a:avLst/>
          </a:prstGeom>
          <a:noFill/>
        </p:spPr>
        <p:txBody>
          <a:bodyPr wrap="none" rtlCol="0">
            <a:spAutoFit/>
          </a:bodyPr>
          <a:lstStyle/>
          <a:p>
            <a:pPr defTabSz="914400"/>
            <a:r>
              <a:rPr lang="en-US" dirty="0" smtClean="0">
                <a:solidFill>
                  <a:prstClr val="black"/>
                </a:solidFill>
              </a:rPr>
              <a:t>VIIRS provides a the required spectral suite of bands required to reproduce the MODIS</a:t>
            </a:r>
          </a:p>
          <a:p>
            <a:pPr defTabSz="914400"/>
            <a:r>
              <a:rPr lang="en-US" dirty="0" smtClean="0">
                <a:solidFill>
                  <a:prstClr val="black"/>
                </a:solidFill>
              </a:rPr>
              <a:t>‘blue light absorption’ mineral dust enhancement algorithm of Miller(GRL; 2003).</a:t>
            </a:r>
            <a:endParaRPr lang="en-US" dirty="0">
              <a:solidFill>
                <a:prstClr val="black"/>
              </a:solidFill>
            </a:endParaRPr>
          </a:p>
        </p:txBody>
      </p:sp>
      <p:sp>
        <p:nvSpPr>
          <p:cNvPr id="12" name="TextBox 11"/>
          <p:cNvSpPr txBox="1"/>
          <p:nvPr/>
        </p:nvSpPr>
        <p:spPr>
          <a:xfrm>
            <a:off x="5257800" y="3563034"/>
            <a:ext cx="764312" cy="646331"/>
          </a:xfrm>
          <a:prstGeom prst="rect">
            <a:avLst/>
          </a:prstGeom>
          <a:noFill/>
        </p:spPr>
        <p:txBody>
          <a:bodyPr wrap="none" rtlCol="0">
            <a:spAutoFit/>
          </a:bodyPr>
          <a:lstStyle/>
          <a:p>
            <a:pPr defTabSz="914400"/>
            <a:r>
              <a:rPr lang="en-US" b="1" dirty="0" smtClean="0">
                <a:solidFill>
                  <a:srgbClr val="FD5F45"/>
                </a:solidFill>
              </a:rPr>
              <a:t>Dust </a:t>
            </a:r>
          </a:p>
          <a:p>
            <a:pPr defTabSz="914400"/>
            <a:r>
              <a:rPr lang="en-US" b="1" dirty="0" smtClean="0">
                <a:solidFill>
                  <a:srgbClr val="FD5F45"/>
                </a:solidFill>
              </a:rPr>
              <a:t>Storm</a:t>
            </a:r>
            <a:endParaRPr lang="en-US" b="1" dirty="0">
              <a:solidFill>
                <a:srgbClr val="FD5F45"/>
              </a:solidFill>
            </a:endParaRPr>
          </a:p>
        </p:txBody>
      </p:sp>
    </p:spTree>
    <p:extLst>
      <p:ext uri="{BB962C8B-B14F-4D97-AF65-F5344CB8AC3E}">
        <p14:creationId xmlns:p14="http://schemas.microsoft.com/office/powerpoint/2010/main" val="180027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1" y="0"/>
            <a:ext cx="9181531" cy="1143000"/>
          </a:xfrm>
        </p:spPr>
        <p:txBody>
          <a:bodyPr>
            <a:normAutofit/>
          </a:bodyPr>
          <a:lstStyle/>
          <a:p>
            <a:r>
              <a:rPr lang="en-US" dirty="0" smtClean="0"/>
              <a:t>Multi-Spectral Dust Storm Detection</a:t>
            </a:r>
            <a:endParaRPr lang="en-US" dirty="0"/>
          </a:p>
        </p:txBody>
      </p:sp>
      <p:sp>
        <p:nvSpPr>
          <p:cNvPr id="6" name="TextBox 5"/>
          <p:cNvSpPr txBox="1"/>
          <p:nvPr/>
        </p:nvSpPr>
        <p:spPr>
          <a:xfrm>
            <a:off x="172621" y="1078469"/>
            <a:ext cx="2591800" cy="369332"/>
          </a:xfrm>
          <a:prstGeom prst="rect">
            <a:avLst/>
          </a:prstGeom>
          <a:noFill/>
        </p:spPr>
        <p:txBody>
          <a:bodyPr wrap="none" rtlCol="0">
            <a:spAutoFit/>
          </a:bodyPr>
          <a:lstStyle/>
          <a:p>
            <a:pPr defTabSz="914400"/>
            <a:r>
              <a:rPr lang="en-US" dirty="0" smtClean="0">
                <a:solidFill>
                  <a:prstClr val="black"/>
                </a:solidFill>
              </a:rPr>
              <a:t>2 October 2013 0957 UTC</a:t>
            </a:r>
            <a:endParaRPr lang="en-US" dirty="0">
              <a:solidFill>
                <a:prstClr val="black"/>
              </a:solidFill>
            </a:endParaRPr>
          </a:p>
        </p:txBody>
      </p:sp>
      <p:sp>
        <p:nvSpPr>
          <p:cNvPr id="11" name="TextBox 10"/>
          <p:cNvSpPr txBox="1"/>
          <p:nvPr/>
        </p:nvSpPr>
        <p:spPr>
          <a:xfrm>
            <a:off x="375903" y="5983069"/>
            <a:ext cx="8271047" cy="646331"/>
          </a:xfrm>
          <a:prstGeom prst="rect">
            <a:avLst/>
          </a:prstGeom>
          <a:noFill/>
        </p:spPr>
        <p:txBody>
          <a:bodyPr wrap="none" rtlCol="0">
            <a:spAutoFit/>
          </a:bodyPr>
          <a:lstStyle/>
          <a:p>
            <a:pPr defTabSz="914400"/>
            <a:r>
              <a:rPr lang="en-US" dirty="0" smtClean="0">
                <a:solidFill>
                  <a:prstClr val="black"/>
                </a:solidFill>
              </a:rPr>
              <a:t>VIIRS provides a the required spectral suite of bands required to reproduce the MODIS</a:t>
            </a:r>
          </a:p>
          <a:p>
            <a:pPr defTabSz="914400"/>
            <a:r>
              <a:rPr lang="en-US" dirty="0" smtClean="0">
                <a:solidFill>
                  <a:prstClr val="black"/>
                </a:solidFill>
              </a:rPr>
              <a:t>‘blue light absorption’ mineral dust enhancement algorithm of Miller(GRL; 2003).</a:t>
            </a:r>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773" y="1447801"/>
            <a:ext cx="4474027" cy="447402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77" y="1447800"/>
            <a:ext cx="4474027" cy="4474027"/>
          </a:xfrm>
          <a:prstGeom prst="rect">
            <a:avLst/>
          </a:prstGeom>
        </p:spPr>
      </p:pic>
      <p:sp>
        <p:nvSpPr>
          <p:cNvPr id="13" name="TextBox 12"/>
          <p:cNvSpPr txBox="1"/>
          <p:nvPr/>
        </p:nvSpPr>
        <p:spPr>
          <a:xfrm>
            <a:off x="5228252" y="3684814"/>
            <a:ext cx="764312" cy="646331"/>
          </a:xfrm>
          <a:prstGeom prst="rect">
            <a:avLst/>
          </a:prstGeom>
          <a:noFill/>
        </p:spPr>
        <p:txBody>
          <a:bodyPr wrap="none" rtlCol="0">
            <a:spAutoFit/>
          </a:bodyPr>
          <a:lstStyle/>
          <a:p>
            <a:pPr defTabSz="914400"/>
            <a:r>
              <a:rPr lang="en-US" b="1" dirty="0" smtClean="0">
                <a:solidFill>
                  <a:srgbClr val="F1918F"/>
                </a:solidFill>
              </a:rPr>
              <a:t>Dust </a:t>
            </a:r>
          </a:p>
          <a:p>
            <a:pPr defTabSz="914400"/>
            <a:r>
              <a:rPr lang="en-US" b="1" dirty="0" smtClean="0">
                <a:solidFill>
                  <a:srgbClr val="F1918F"/>
                </a:solidFill>
              </a:rPr>
              <a:t>Storm</a:t>
            </a:r>
            <a:endParaRPr lang="en-US" b="1" dirty="0">
              <a:solidFill>
                <a:srgbClr val="F1918F"/>
              </a:solidFill>
            </a:endParaRPr>
          </a:p>
        </p:txBody>
      </p:sp>
    </p:spTree>
    <p:extLst>
      <p:ext uri="{BB962C8B-B14F-4D97-AF65-F5344CB8AC3E}">
        <p14:creationId xmlns:p14="http://schemas.microsoft.com/office/powerpoint/2010/main" val="255922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Sea Ice </a:t>
            </a:r>
            <a:endParaRPr lang="en-US" dirty="0"/>
          </a:p>
        </p:txBody>
      </p:sp>
      <p:pic>
        <p:nvPicPr>
          <p:cNvPr id="2050" name="Picture 2" descr="C:\Users\SteveM\PUBLICATIONS\PUBLICATIONS_WORKING\SUBMITTED\2013_SciAmer_DNB_Miller\FIGURES\SeaIceArctic_Exam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4" y="1384110"/>
            <a:ext cx="8953407" cy="4498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990600"/>
            <a:ext cx="2933816" cy="369332"/>
          </a:xfrm>
          <a:prstGeom prst="rect">
            <a:avLst/>
          </a:prstGeom>
          <a:noFill/>
        </p:spPr>
        <p:txBody>
          <a:bodyPr wrap="none" rtlCol="0">
            <a:spAutoFit/>
          </a:bodyPr>
          <a:lstStyle/>
          <a:p>
            <a:pPr defTabSz="914400"/>
            <a:r>
              <a:rPr lang="en-US" dirty="0" smtClean="0">
                <a:solidFill>
                  <a:prstClr val="black"/>
                </a:solidFill>
              </a:rPr>
              <a:t>28 November 2012 1505 UTC</a:t>
            </a:r>
            <a:endParaRPr lang="en-US" dirty="0">
              <a:solidFill>
                <a:prstClr val="black"/>
              </a:solidFill>
            </a:endParaRPr>
          </a:p>
        </p:txBody>
      </p:sp>
      <p:sp>
        <p:nvSpPr>
          <p:cNvPr id="6" name="TextBox 5"/>
          <p:cNvSpPr txBox="1"/>
          <p:nvPr/>
        </p:nvSpPr>
        <p:spPr>
          <a:xfrm>
            <a:off x="226954" y="5858470"/>
            <a:ext cx="8840846" cy="923330"/>
          </a:xfrm>
          <a:prstGeom prst="rect">
            <a:avLst/>
          </a:prstGeom>
          <a:noFill/>
        </p:spPr>
        <p:txBody>
          <a:bodyPr wrap="square" rtlCol="0">
            <a:spAutoFit/>
          </a:bodyPr>
          <a:lstStyle/>
          <a:p>
            <a:pPr defTabSz="914400"/>
            <a:r>
              <a:rPr lang="en-US" dirty="0" smtClean="0">
                <a:solidFill>
                  <a:prstClr val="black"/>
                </a:solidFill>
              </a:rPr>
              <a:t>Similar to the Flossie example, using moonlight to probe clouds that are optically thin at visible wavelengths but opaque at conventional thermal infrared wavelengths helps to reveal the details of sea ice, particularly during periods of extended darkness in Winter months.</a:t>
            </a:r>
            <a:endParaRPr lang="en-US" dirty="0">
              <a:solidFill>
                <a:prstClr val="black"/>
              </a:solidFill>
            </a:endParaRPr>
          </a:p>
        </p:txBody>
      </p:sp>
      <p:sp>
        <p:nvSpPr>
          <p:cNvPr id="4" name="TextBox 3"/>
          <p:cNvSpPr txBox="1"/>
          <p:nvPr/>
        </p:nvSpPr>
        <p:spPr>
          <a:xfrm>
            <a:off x="381000" y="1567934"/>
            <a:ext cx="6283580" cy="369332"/>
          </a:xfrm>
          <a:prstGeom prst="rect">
            <a:avLst/>
          </a:prstGeom>
          <a:noFill/>
        </p:spPr>
        <p:txBody>
          <a:bodyPr wrap="none" rtlCol="0">
            <a:spAutoFit/>
          </a:bodyPr>
          <a:lstStyle/>
          <a:p>
            <a:pPr defTabSz="914400"/>
            <a:r>
              <a:rPr lang="en-US" b="1" i="1" dirty="0" smtClean="0">
                <a:solidFill>
                  <a:prstClr val="white"/>
                </a:solidFill>
                <a:effectLst>
                  <a:outerShdw blurRad="38100" dist="38100" dir="2700000" algn="tl">
                    <a:srgbClr val="000000">
                      <a:alpha val="43137"/>
                    </a:srgbClr>
                  </a:outerShdw>
                </a:effectLst>
              </a:rPr>
              <a:t>Infrared Only                                                           Day/Night Band</a:t>
            </a:r>
            <a:endParaRPr lang="en-US" b="1" i="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002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A product at </a:t>
            </a:r>
            <a:r>
              <a:rPr lang="en-US" b="1" dirty="0" smtClean="0"/>
              <a:t>Validation 1</a:t>
            </a:r>
            <a:r>
              <a:rPr lang="en-US" dirty="0" smtClean="0"/>
              <a:t> stage will, using a </a:t>
            </a:r>
            <a:r>
              <a:rPr lang="en-US" u="sng" dirty="0" smtClean="0"/>
              <a:t>limited</a:t>
            </a:r>
            <a:r>
              <a:rPr lang="en-US" dirty="0" smtClean="0"/>
              <a:t> set of samples, be shown to meet all threshold requirements</a:t>
            </a:r>
          </a:p>
          <a:p>
            <a:pPr lvl="1"/>
            <a:r>
              <a:rPr lang="en-US" dirty="0" smtClean="0"/>
              <a:t>Evaluation factors include impacts from: SDRs, all quality flags, and inputs from other users</a:t>
            </a:r>
          </a:p>
          <a:p>
            <a:r>
              <a:rPr lang="en-US" b="1" dirty="0" smtClean="0"/>
              <a:t>Documentation</a:t>
            </a:r>
            <a:r>
              <a:rPr lang="en-US" dirty="0" smtClean="0"/>
              <a:t>, to include appropriate versions of all Look-Up Tables (LUTs), must be up-to-date</a:t>
            </a:r>
          </a:p>
          <a:p>
            <a:pPr lvl="1"/>
            <a:r>
              <a:rPr lang="en-US" dirty="0" smtClean="0"/>
              <a:t>This is true for Imagery, details to follow</a:t>
            </a:r>
          </a:p>
          <a:p>
            <a:r>
              <a:rPr lang="en-US" dirty="0" smtClean="0"/>
              <a:t>All </a:t>
            </a:r>
            <a:r>
              <a:rPr lang="en-US" b="1" dirty="0" smtClean="0"/>
              <a:t>DRs</a:t>
            </a:r>
            <a:r>
              <a:rPr lang="en-US" dirty="0" smtClean="0"/>
              <a:t> should be accounted for</a:t>
            </a:r>
          </a:p>
          <a:p>
            <a:pPr lvl="1"/>
            <a:r>
              <a:rPr lang="en-US" dirty="0" smtClean="0"/>
              <a:t>All </a:t>
            </a:r>
            <a:r>
              <a:rPr lang="en-US" u="sng" dirty="0" smtClean="0"/>
              <a:t>open DRs</a:t>
            </a:r>
            <a:r>
              <a:rPr lang="en-US" dirty="0" smtClean="0"/>
              <a:t> deal with </a:t>
            </a:r>
            <a:r>
              <a:rPr lang="en-US" u="sng" dirty="0" smtClean="0"/>
              <a:t>documentation</a:t>
            </a:r>
            <a:r>
              <a:rPr lang="en-US" dirty="0" smtClean="0"/>
              <a:t> or potential future </a:t>
            </a:r>
            <a:r>
              <a:rPr lang="en-US" u="sng" dirty="0" smtClean="0"/>
              <a:t>enhancements</a:t>
            </a:r>
          </a:p>
          <a:p>
            <a:pPr lvl="1"/>
            <a:r>
              <a:rPr lang="en-US" dirty="0" smtClean="0"/>
              <a:t>There are </a:t>
            </a:r>
            <a:r>
              <a:rPr lang="en-US" u="sng" dirty="0" smtClean="0"/>
              <a:t>no science-related open DRs</a:t>
            </a:r>
          </a:p>
          <a:p>
            <a:r>
              <a:rPr lang="en-US" dirty="0" smtClean="0"/>
              <a:t>Imagery meets </a:t>
            </a:r>
            <a:r>
              <a:rPr lang="en-US" u="sng" dirty="0" smtClean="0"/>
              <a:t>all</a:t>
            </a:r>
            <a:r>
              <a:rPr lang="en-US" dirty="0" smtClean="0"/>
              <a:t> of these conditions, as we will show</a:t>
            </a:r>
          </a:p>
        </p:txBody>
      </p:sp>
      <p:sp>
        <p:nvSpPr>
          <p:cNvPr id="4" name="Title 1"/>
          <p:cNvSpPr>
            <a:spLocks noGrp="1"/>
          </p:cNvSpPr>
          <p:nvPr>
            <p:ph type="title"/>
          </p:nvPr>
        </p:nvSpPr>
        <p:spPr/>
        <p:txBody>
          <a:bodyPr/>
          <a:lstStyle/>
          <a:p>
            <a:r>
              <a:rPr lang="en-US" b="1" dirty="0" smtClean="0"/>
              <a:t>Validation 1</a:t>
            </a:r>
            <a:r>
              <a:rPr lang="en-US" dirty="0" smtClean="0"/>
              <a:t> Stage</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Nocturnal Tropical Cyclone Tracking</a:t>
            </a:r>
            <a:endParaRPr lang="en-US" dirty="0"/>
          </a:p>
        </p:txBody>
      </p:sp>
      <p:pic>
        <p:nvPicPr>
          <p:cNvPr id="1026" name="Picture 2" descr="C:\Users\SteveM\PUBLICATIONS\PUBLICATIONS_WORKING\SUBMITTED\2013_SciAmer_DNB_Miller\FIGURES\20130729.1100.NPP.VIIRS.FLOSS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52" y="1395357"/>
            <a:ext cx="8840846" cy="4430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852" y="5858470"/>
            <a:ext cx="8840846" cy="923330"/>
          </a:xfrm>
          <a:prstGeom prst="rect">
            <a:avLst/>
          </a:prstGeom>
          <a:noFill/>
        </p:spPr>
        <p:txBody>
          <a:bodyPr wrap="square" rtlCol="0">
            <a:spAutoFit/>
          </a:bodyPr>
          <a:lstStyle/>
          <a:p>
            <a:pPr defTabSz="914400"/>
            <a:r>
              <a:rPr lang="en-US" dirty="0" smtClean="0">
                <a:solidFill>
                  <a:prstClr val="black"/>
                </a:solidFill>
              </a:rPr>
              <a:t>Moonlight provides a means to peering through cirrus, which are optically thin at visible light wavelengths.  This enabled the VIIRS Day/Night band to detect low cloud structures that revealed the true center of low-level circulation associated with Hurricane Flossie.</a:t>
            </a:r>
            <a:endParaRPr lang="en-US" dirty="0">
              <a:solidFill>
                <a:prstClr val="black"/>
              </a:solidFill>
            </a:endParaRPr>
          </a:p>
        </p:txBody>
      </p:sp>
      <p:sp>
        <p:nvSpPr>
          <p:cNvPr id="6" name="TextBox 5"/>
          <p:cNvSpPr txBox="1"/>
          <p:nvPr/>
        </p:nvSpPr>
        <p:spPr>
          <a:xfrm>
            <a:off x="152401" y="1026025"/>
            <a:ext cx="2414507" cy="369332"/>
          </a:xfrm>
          <a:prstGeom prst="rect">
            <a:avLst/>
          </a:prstGeom>
          <a:noFill/>
        </p:spPr>
        <p:txBody>
          <a:bodyPr wrap="none" rtlCol="0">
            <a:spAutoFit/>
          </a:bodyPr>
          <a:lstStyle/>
          <a:p>
            <a:pPr defTabSz="914400"/>
            <a:r>
              <a:rPr lang="en-US" dirty="0" smtClean="0">
                <a:solidFill>
                  <a:prstClr val="black"/>
                </a:solidFill>
              </a:rPr>
              <a:t>29 July 2013 11100 UTC</a:t>
            </a:r>
            <a:endParaRPr lang="en-US" dirty="0">
              <a:solidFill>
                <a:prstClr val="black"/>
              </a:solidFill>
            </a:endParaRPr>
          </a:p>
        </p:txBody>
      </p:sp>
    </p:spTree>
    <p:extLst>
      <p:ext uri="{BB962C8B-B14F-4D97-AF65-F5344CB8AC3E}">
        <p14:creationId xmlns:p14="http://schemas.microsoft.com/office/powerpoint/2010/main" val="727604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 y="0"/>
            <a:ext cx="9167882" cy="1143000"/>
          </a:xfrm>
        </p:spPr>
        <p:txBody>
          <a:bodyPr>
            <a:normAutofit/>
          </a:bodyPr>
          <a:lstStyle/>
          <a:p>
            <a:r>
              <a:rPr lang="en-US" dirty="0" smtClean="0"/>
              <a:t>Nocturnal Fire Lines &amp; Biomass Smoke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 y="1437520"/>
            <a:ext cx="4582279" cy="45822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073" y="1437519"/>
            <a:ext cx="4582279" cy="4582279"/>
          </a:xfrm>
          <a:prstGeom prst="rect">
            <a:avLst/>
          </a:prstGeom>
        </p:spPr>
      </p:pic>
      <p:sp>
        <p:nvSpPr>
          <p:cNvPr id="8" name="TextBox 7"/>
          <p:cNvSpPr txBox="1"/>
          <p:nvPr/>
        </p:nvSpPr>
        <p:spPr>
          <a:xfrm>
            <a:off x="-37531" y="1066379"/>
            <a:ext cx="7373878" cy="369332"/>
          </a:xfrm>
          <a:prstGeom prst="rect">
            <a:avLst/>
          </a:prstGeom>
          <a:noFill/>
        </p:spPr>
        <p:txBody>
          <a:bodyPr wrap="none" rtlCol="0">
            <a:spAutoFit/>
          </a:bodyPr>
          <a:lstStyle/>
          <a:p>
            <a:pPr defTabSz="914400"/>
            <a:r>
              <a:rPr lang="en-US" dirty="0" smtClean="0">
                <a:solidFill>
                  <a:prstClr val="black"/>
                </a:solidFill>
              </a:rPr>
              <a:t>22 August 2013 2124 UTC                                          23 August 2013 0943 UTC</a:t>
            </a:r>
            <a:endParaRPr lang="en-US" dirty="0">
              <a:solidFill>
                <a:prstClr val="black"/>
              </a:solidFill>
            </a:endParaRPr>
          </a:p>
        </p:txBody>
      </p:sp>
      <p:sp>
        <p:nvSpPr>
          <p:cNvPr id="9" name="TextBox 8"/>
          <p:cNvSpPr txBox="1"/>
          <p:nvPr/>
        </p:nvSpPr>
        <p:spPr>
          <a:xfrm>
            <a:off x="375903" y="6050507"/>
            <a:ext cx="8387097" cy="646331"/>
          </a:xfrm>
          <a:prstGeom prst="rect">
            <a:avLst/>
          </a:prstGeom>
          <a:noFill/>
        </p:spPr>
        <p:txBody>
          <a:bodyPr wrap="square" rtlCol="0">
            <a:spAutoFit/>
          </a:bodyPr>
          <a:lstStyle/>
          <a:p>
            <a:pPr defTabSz="914400"/>
            <a:r>
              <a:rPr lang="en-US" dirty="0" smtClean="0">
                <a:solidFill>
                  <a:prstClr val="black"/>
                </a:solidFill>
              </a:rPr>
              <a:t>The VIIRS Day/Night Band provides a unique ability to detect visible light from active flames as well as smoke plumes via lunar reflectance (invisible to thermal IR bands).</a:t>
            </a:r>
            <a:endParaRPr lang="en-US" dirty="0">
              <a:solidFill>
                <a:prstClr val="black"/>
              </a:solidFill>
            </a:endParaRPr>
          </a:p>
        </p:txBody>
      </p:sp>
      <p:sp>
        <p:nvSpPr>
          <p:cNvPr id="10" name="TextBox 9"/>
          <p:cNvSpPr txBox="1"/>
          <p:nvPr/>
        </p:nvSpPr>
        <p:spPr>
          <a:xfrm>
            <a:off x="1814621" y="3942771"/>
            <a:ext cx="966931" cy="369332"/>
          </a:xfrm>
          <a:prstGeom prst="rect">
            <a:avLst/>
          </a:prstGeom>
          <a:noFill/>
        </p:spPr>
        <p:txBody>
          <a:bodyPr wrap="none" rtlCol="0">
            <a:spAutoFit/>
          </a:bodyPr>
          <a:lstStyle/>
          <a:p>
            <a:pPr defTabSz="914400"/>
            <a:r>
              <a:rPr lang="en-US" b="1" i="1" dirty="0" smtClean="0">
                <a:solidFill>
                  <a:srgbClr val="FFFF00"/>
                </a:solidFill>
                <a:effectLst>
                  <a:outerShdw blurRad="38100" dist="38100" dir="2700000" algn="tl">
                    <a:srgbClr val="000000">
                      <a:alpha val="43137"/>
                    </a:srgbClr>
                  </a:outerShdw>
                </a:effectLst>
              </a:rPr>
              <a:t>Rim Fire</a:t>
            </a:r>
            <a:endParaRPr lang="en-US" b="1" i="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785773" y="4800600"/>
            <a:ext cx="1330814" cy="646331"/>
          </a:xfrm>
          <a:prstGeom prst="rect">
            <a:avLst/>
          </a:prstGeom>
          <a:noFill/>
        </p:spPr>
        <p:txBody>
          <a:bodyPr wrap="none" rtlCol="0">
            <a:spAutoFit/>
          </a:bodyPr>
          <a:lstStyle/>
          <a:p>
            <a:pPr defTabSz="914400"/>
            <a:r>
              <a:rPr lang="en-US" b="1" i="1" dirty="0" smtClean="0">
                <a:solidFill>
                  <a:srgbClr val="FFFF00"/>
                </a:solidFill>
                <a:effectLst>
                  <a:outerShdw blurRad="38100" dist="38100" dir="2700000" algn="tl">
                    <a:srgbClr val="000000">
                      <a:alpha val="43137"/>
                    </a:srgbClr>
                  </a:outerShdw>
                </a:effectLst>
              </a:rPr>
              <a:t>San Joaquin</a:t>
            </a:r>
          </a:p>
          <a:p>
            <a:pPr defTabSz="914400"/>
            <a:r>
              <a:rPr lang="en-US" b="1" i="1" dirty="0" smtClean="0">
                <a:solidFill>
                  <a:srgbClr val="FFFF00"/>
                </a:solidFill>
                <a:effectLst>
                  <a:outerShdw blurRad="38100" dist="38100" dir="2700000" algn="tl">
                    <a:srgbClr val="000000">
                      <a:alpha val="43137"/>
                    </a:srgbClr>
                  </a:outerShdw>
                </a:effectLst>
              </a:rPr>
              <a:t>Valley, CA</a:t>
            </a:r>
          </a:p>
        </p:txBody>
      </p:sp>
    </p:spTree>
    <p:extLst>
      <p:ext uri="{BB962C8B-B14F-4D97-AF65-F5344CB8AC3E}">
        <p14:creationId xmlns:p14="http://schemas.microsoft.com/office/powerpoint/2010/main" val="4038181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 y="76200"/>
            <a:ext cx="9167882" cy="838200"/>
          </a:xfrm>
        </p:spPr>
        <p:txBody>
          <a:bodyPr>
            <a:normAutofit/>
          </a:bodyPr>
          <a:lstStyle/>
          <a:p>
            <a:r>
              <a:rPr lang="en-US" dirty="0" smtClean="0"/>
              <a:t>Power Outages</a:t>
            </a:r>
            <a:endParaRPr lang="en-US" dirty="0"/>
          </a:p>
        </p:txBody>
      </p:sp>
      <p:sp>
        <p:nvSpPr>
          <p:cNvPr id="9" name="TextBox 8"/>
          <p:cNvSpPr txBox="1"/>
          <p:nvPr/>
        </p:nvSpPr>
        <p:spPr>
          <a:xfrm>
            <a:off x="1133838" y="5858470"/>
            <a:ext cx="6920975" cy="923330"/>
          </a:xfrm>
          <a:prstGeom prst="rect">
            <a:avLst/>
          </a:prstGeom>
          <a:noFill/>
        </p:spPr>
        <p:txBody>
          <a:bodyPr wrap="square" rtlCol="0">
            <a:spAutoFit/>
          </a:bodyPr>
          <a:lstStyle/>
          <a:p>
            <a:pPr defTabSz="914400"/>
            <a:r>
              <a:rPr lang="en-US" dirty="0" smtClean="0">
                <a:solidFill>
                  <a:prstClr val="black"/>
                </a:solidFill>
              </a:rPr>
              <a:t>Comparing baseline stable light imagery with current imagery from the Day/Night Band offers a way to identify power outages, as  shown in this example  in the aftermath of Hurricane Sandy.</a:t>
            </a:r>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045" y="1213270"/>
            <a:ext cx="5642355" cy="4616808"/>
          </a:xfrm>
          <a:prstGeom prst="rect">
            <a:avLst/>
          </a:prstGeom>
        </p:spPr>
      </p:pic>
      <p:sp>
        <p:nvSpPr>
          <p:cNvPr id="12" name="TextBox 11"/>
          <p:cNvSpPr txBox="1"/>
          <p:nvPr/>
        </p:nvSpPr>
        <p:spPr>
          <a:xfrm>
            <a:off x="1657739" y="887190"/>
            <a:ext cx="2816797" cy="369332"/>
          </a:xfrm>
          <a:prstGeom prst="rect">
            <a:avLst/>
          </a:prstGeom>
          <a:noFill/>
        </p:spPr>
        <p:txBody>
          <a:bodyPr wrap="none" rtlCol="0">
            <a:spAutoFit/>
          </a:bodyPr>
          <a:lstStyle/>
          <a:p>
            <a:pPr defTabSz="914400"/>
            <a:r>
              <a:rPr lang="en-US" dirty="0" smtClean="0">
                <a:solidFill>
                  <a:prstClr val="black"/>
                </a:solidFill>
              </a:rPr>
              <a:t>1 November 2012 0653 UTC</a:t>
            </a:r>
            <a:endParaRPr lang="en-US" dirty="0">
              <a:solidFill>
                <a:prstClr val="black"/>
              </a:solidFill>
            </a:endParaRPr>
          </a:p>
        </p:txBody>
      </p:sp>
    </p:spTree>
    <p:extLst>
      <p:ext uri="{BB962C8B-B14F-4D97-AF65-F5344CB8AC3E}">
        <p14:creationId xmlns:p14="http://schemas.microsoft.com/office/powerpoint/2010/main" val="74457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Open DRs </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With one exception, the </a:t>
            </a:r>
            <a:r>
              <a:rPr lang="en-US" b="1" dirty="0" smtClean="0"/>
              <a:t>current list of open DRs </a:t>
            </a:r>
            <a:r>
              <a:rPr lang="en-US" dirty="0" smtClean="0"/>
              <a:t>deals with documentation and Product Profile (PP) items</a:t>
            </a:r>
          </a:p>
          <a:p>
            <a:pPr lvl="1"/>
            <a:r>
              <a:rPr lang="en-US" b="1" dirty="0" smtClean="0"/>
              <a:t>DR 7426</a:t>
            </a:r>
            <a:r>
              <a:rPr lang="en-US" dirty="0" smtClean="0"/>
              <a:t>: NCC PP does not reflect updated </a:t>
            </a:r>
            <a:r>
              <a:rPr lang="en-US" u="sng" dirty="0" smtClean="0"/>
              <a:t>pseudo-albedo limits</a:t>
            </a:r>
            <a:r>
              <a:rPr lang="en-US" dirty="0" smtClean="0"/>
              <a:t> in the CDFCB - X</a:t>
            </a:r>
          </a:p>
          <a:p>
            <a:pPr lvl="2"/>
            <a:r>
              <a:rPr lang="en-US" dirty="0" smtClean="0"/>
              <a:t>Being worked by Raytheon</a:t>
            </a:r>
          </a:p>
          <a:p>
            <a:pPr lvl="1"/>
            <a:r>
              <a:rPr lang="en-US" b="1" dirty="0" smtClean="0"/>
              <a:t>DR 7447</a:t>
            </a:r>
            <a:r>
              <a:rPr lang="en-US" dirty="0" smtClean="0"/>
              <a:t>:  Remove </a:t>
            </a:r>
            <a:r>
              <a:rPr lang="en-US" u="sng" dirty="0" smtClean="0"/>
              <a:t>I-band DQTT</a:t>
            </a:r>
            <a:r>
              <a:rPr lang="en-US" dirty="0" smtClean="0"/>
              <a:t> tables</a:t>
            </a:r>
          </a:p>
          <a:p>
            <a:pPr lvl="2"/>
            <a:r>
              <a:rPr lang="en-US" dirty="0" smtClean="0"/>
              <a:t>For the short term, the values within the DQTT will be set such that the function is essentially turned off</a:t>
            </a:r>
          </a:p>
          <a:p>
            <a:pPr lvl="1"/>
            <a:r>
              <a:rPr lang="en-US" b="1" dirty="0" smtClean="0"/>
              <a:t>DR 7453</a:t>
            </a:r>
            <a:r>
              <a:rPr lang="en-US" dirty="0" smtClean="0"/>
              <a:t>:  NCC </a:t>
            </a:r>
            <a:r>
              <a:rPr lang="en-US" u="sng" dirty="0" smtClean="0"/>
              <a:t>OAD</a:t>
            </a:r>
            <a:r>
              <a:rPr lang="en-US" dirty="0" smtClean="0"/>
              <a:t> update</a:t>
            </a:r>
          </a:p>
          <a:p>
            <a:pPr lvl="1"/>
            <a:r>
              <a:rPr lang="en-US" b="1" dirty="0" smtClean="0"/>
              <a:t>DR 7459</a:t>
            </a:r>
            <a:r>
              <a:rPr lang="en-US" dirty="0" smtClean="0"/>
              <a:t>:  Imagery </a:t>
            </a:r>
            <a:r>
              <a:rPr lang="en-US" u="sng" dirty="0" smtClean="0"/>
              <a:t>ATBD</a:t>
            </a:r>
            <a:r>
              <a:rPr lang="en-US" dirty="0" smtClean="0"/>
              <a:t> update</a:t>
            </a:r>
          </a:p>
          <a:p>
            <a:pPr lvl="1"/>
            <a:r>
              <a:rPr lang="en-US" b="1" dirty="0" smtClean="0"/>
              <a:t>DR 7489</a:t>
            </a:r>
            <a:r>
              <a:rPr lang="en-US" dirty="0" smtClean="0"/>
              <a:t>:  Establish </a:t>
            </a:r>
            <a:r>
              <a:rPr lang="en-US" u="sng" dirty="0" smtClean="0"/>
              <a:t>NCC DQTT</a:t>
            </a:r>
            <a:r>
              <a:rPr lang="en-US" dirty="0" smtClean="0"/>
              <a:t> values</a:t>
            </a:r>
          </a:p>
          <a:p>
            <a:pPr lvl="2"/>
            <a:r>
              <a:rPr lang="en-US" dirty="0" smtClean="0"/>
              <a:t>In coordination with Raytheon</a:t>
            </a:r>
          </a:p>
          <a:p>
            <a:pPr lvl="1"/>
            <a:r>
              <a:rPr lang="en-US" b="1" dirty="0" smtClean="0"/>
              <a:t>DR 7490</a:t>
            </a:r>
            <a:r>
              <a:rPr lang="en-US" dirty="0" smtClean="0"/>
              <a:t>:  Update </a:t>
            </a:r>
            <a:r>
              <a:rPr lang="en-US" u="sng" dirty="0" smtClean="0"/>
              <a:t>Product Profile</a:t>
            </a:r>
            <a:r>
              <a:rPr lang="en-US" dirty="0" smtClean="0"/>
              <a:t> for M-band Imagery EDR </a:t>
            </a:r>
          </a:p>
          <a:p>
            <a:pPr lvl="1"/>
            <a:r>
              <a:rPr lang="en-US" b="1" dirty="0" smtClean="0"/>
              <a:t>DR 4653/7257</a:t>
            </a:r>
            <a:r>
              <a:rPr lang="en-US" dirty="0" smtClean="0"/>
              <a:t>:  Expand system to create 16 M-bands instead of the artificial limit of 6 M-bands as Imagery </a:t>
            </a:r>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249010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Version Control - Documents </a:t>
            </a:r>
            <a:endParaRPr lang="en-US" dirty="0"/>
          </a:p>
        </p:txBody>
      </p:sp>
      <p:sp>
        <p:nvSpPr>
          <p:cNvPr id="8" name="Content Placeholder 7"/>
          <p:cNvSpPr>
            <a:spLocks noGrp="1"/>
          </p:cNvSpPr>
          <p:nvPr>
            <p:ph idx="1"/>
          </p:nvPr>
        </p:nvSpPr>
        <p:spPr>
          <a:xfrm>
            <a:off x="457201" y="1371600"/>
            <a:ext cx="7362201" cy="4754563"/>
          </a:xfrm>
        </p:spPr>
        <p:txBody>
          <a:bodyPr>
            <a:normAutofit fontScale="77500" lnSpcReduction="20000"/>
          </a:bodyPr>
          <a:lstStyle/>
          <a:p>
            <a:r>
              <a:rPr lang="en-US" dirty="0" smtClean="0"/>
              <a:t>All key </a:t>
            </a:r>
            <a:r>
              <a:rPr lang="en-US" u="sng" dirty="0" smtClean="0"/>
              <a:t>document</a:t>
            </a:r>
            <a:r>
              <a:rPr lang="en-US" dirty="0" smtClean="0"/>
              <a:t>s are up-to-date</a:t>
            </a:r>
          </a:p>
          <a:p>
            <a:r>
              <a:rPr lang="en-US" u="sng" dirty="0" smtClean="0"/>
              <a:t>ATBD</a:t>
            </a:r>
            <a:r>
              <a:rPr lang="en-US" dirty="0"/>
              <a:t> </a:t>
            </a:r>
            <a:r>
              <a:rPr lang="en-US" dirty="0" smtClean="0"/>
              <a:t>and </a:t>
            </a:r>
            <a:r>
              <a:rPr lang="en-US" u="sng" dirty="0" smtClean="0"/>
              <a:t>OAD</a:t>
            </a:r>
            <a:r>
              <a:rPr lang="en-US" dirty="0" smtClean="0"/>
              <a:t> both match the operational Imagery product </a:t>
            </a:r>
          </a:p>
          <a:p>
            <a:pPr lvl="1"/>
            <a:r>
              <a:rPr lang="en-US" dirty="0" smtClean="0"/>
              <a:t>ATBD is version B and in coordination</a:t>
            </a:r>
          </a:p>
          <a:p>
            <a:pPr lvl="1"/>
            <a:r>
              <a:rPr lang="en-US" dirty="0"/>
              <a:t>T</a:t>
            </a:r>
            <a:r>
              <a:rPr lang="en-US" dirty="0" smtClean="0"/>
              <a:t>he GTM OAD is version B and is complete</a:t>
            </a:r>
          </a:p>
          <a:p>
            <a:pPr lvl="1"/>
            <a:r>
              <a:rPr lang="en-US" dirty="0" smtClean="0"/>
              <a:t>The NCC OAD is version C and is in coordination</a:t>
            </a:r>
          </a:p>
          <a:p>
            <a:r>
              <a:rPr lang="en-US" dirty="0" smtClean="0"/>
              <a:t>The format of the Imagery EDR (CDFCB-X) has not changed since before launch</a:t>
            </a:r>
          </a:p>
          <a:p>
            <a:r>
              <a:rPr lang="en-US" dirty="0" smtClean="0"/>
              <a:t>The format of the output is stable and not expected to change for Block 2.0</a:t>
            </a:r>
          </a:p>
          <a:p>
            <a:r>
              <a:rPr lang="en-US" dirty="0" smtClean="0"/>
              <a:t>A </a:t>
            </a:r>
            <a:r>
              <a:rPr lang="en-US" b="1" i="1" dirty="0" smtClean="0"/>
              <a:t>EDR Imagery User’s Guide </a:t>
            </a:r>
            <a:r>
              <a:rPr lang="en-US" dirty="0" smtClean="0"/>
              <a:t>has been created for Imagery</a:t>
            </a:r>
          </a:p>
          <a:p>
            <a:pPr lvl="1"/>
            <a:r>
              <a:rPr lang="en-US" sz="1900" dirty="0" smtClean="0"/>
              <a:t>To be produced as a </a:t>
            </a:r>
            <a:r>
              <a:rPr lang="en-US" sz="1900" i="1" dirty="0" smtClean="0"/>
              <a:t>NOAA Technical Report</a:t>
            </a:r>
          </a:p>
          <a:p>
            <a:r>
              <a:rPr lang="en-US" dirty="0" smtClean="0"/>
              <a:t>A major </a:t>
            </a:r>
            <a:r>
              <a:rPr lang="en-US" b="1" i="1" dirty="0" smtClean="0"/>
              <a:t>BAMS</a:t>
            </a:r>
            <a:r>
              <a:rPr lang="en-US" b="1" dirty="0" smtClean="0"/>
              <a:t> article </a:t>
            </a:r>
            <a:r>
              <a:rPr lang="en-US" dirty="0" smtClean="0"/>
              <a:t>has been published.</a:t>
            </a:r>
          </a:p>
          <a:p>
            <a:pPr lvl="1"/>
            <a:r>
              <a:rPr lang="en-US" sz="1500" dirty="0"/>
              <a:t>Hillger, D., T. Kopp, T. Lee, D. Lindsey, C. Seaman, S. Miller, J. Solbrig, S. Kidder, S. Bachmeier, T. Jasmin, and T. Rink, 2013: First-Light Imagery from Suomi NPP VIIRS. </a:t>
            </a:r>
            <a:r>
              <a:rPr lang="en-US" sz="1500" i="1" dirty="0"/>
              <a:t>Bull. Amer. Meteor. Soc</a:t>
            </a:r>
            <a:r>
              <a:rPr lang="en-US" sz="1500" dirty="0"/>
              <a:t>., 94(7), 1019-1029, plus cover images. doi:10.1175/BAMS-D-12-00097.1</a:t>
            </a:r>
          </a:p>
          <a:p>
            <a:pPr marL="0" indent="0">
              <a:buNone/>
            </a:pPr>
            <a:endParaRPr lang="en-US" dirty="0" smtClean="0"/>
          </a:p>
        </p:txBody>
      </p:sp>
      <p:sp>
        <p:nvSpPr>
          <p:cNvPr id="2" name="Slide Number Placeholder 1"/>
          <p:cNvSpPr>
            <a:spLocks noGrp="1"/>
          </p:cNvSpPr>
          <p:nvPr>
            <p:ph type="sldNum" sz="quarter" idx="12"/>
          </p:nvPr>
        </p:nvSpPr>
        <p:spPr/>
        <p:txBody>
          <a:bodyPr/>
          <a:lstStyle/>
          <a:p>
            <a:fld id="{96E36F11-A39A-294D-A59D-6180D50ED29D}" type="slidenum">
              <a:rPr lang="en-US" smtClean="0"/>
              <a:pPr/>
              <a:t>44</a:t>
            </a:fld>
            <a:endParaRPr lang="en-US" dirty="0"/>
          </a:p>
        </p:txBody>
      </p:sp>
      <p:pic>
        <p:nvPicPr>
          <p:cNvPr id="1026" name="Picture 2" descr="C:\JPSS-NPP\BAMS\july2013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9582" y="4240661"/>
            <a:ext cx="1161480" cy="15473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JPSS-NPP\EDR_USERS_GUIDE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407" y="2505075"/>
            <a:ext cx="1265959" cy="163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6384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Version Control - Code </a:t>
            </a:r>
            <a:endParaRPr lang="en-US" dirty="0"/>
          </a:p>
        </p:txBody>
      </p:sp>
      <p:sp>
        <p:nvSpPr>
          <p:cNvPr id="8" name="Content Placeholder 7"/>
          <p:cNvSpPr>
            <a:spLocks noGrp="1"/>
          </p:cNvSpPr>
          <p:nvPr>
            <p:ph idx="1"/>
          </p:nvPr>
        </p:nvSpPr>
        <p:spPr>
          <a:xfrm>
            <a:off x="457201" y="1371600"/>
            <a:ext cx="7362201" cy="4754563"/>
          </a:xfrm>
        </p:spPr>
        <p:txBody>
          <a:bodyPr>
            <a:normAutofit fontScale="77500" lnSpcReduction="20000"/>
          </a:bodyPr>
          <a:lstStyle/>
          <a:p>
            <a:r>
              <a:rPr lang="en-US" dirty="0" smtClean="0"/>
              <a:t>The </a:t>
            </a:r>
            <a:r>
              <a:rPr lang="en-US" b="1" dirty="0" smtClean="0"/>
              <a:t>non-NCC Imagery EDR </a:t>
            </a:r>
            <a:r>
              <a:rPr lang="en-US" dirty="0" smtClean="0"/>
              <a:t>has not had any algorithm changes or LUT updates since provisional</a:t>
            </a:r>
          </a:p>
          <a:p>
            <a:pPr lvl="1"/>
            <a:r>
              <a:rPr lang="en-US" dirty="0" smtClean="0"/>
              <a:t>Algorithm has been stable since Build 6.3</a:t>
            </a:r>
            <a:endParaRPr lang="en-US" dirty="0"/>
          </a:p>
          <a:p>
            <a:r>
              <a:rPr lang="en-US" b="1" dirty="0" smtClean="0"/>
              <a:t>NCC Imagery </a:t>
            </a:r>
            <a:r>
              <a:rPr lang="en-US" dirty="0" smtClean="0"/>
              <a:t>was updated in </a:t>
            </a:r>
            <a:r>
              <a:rPr lang="en-US" u="sng" dirty="0" smtClean="0"/>
              <a:t>Build 7.1</a:t>
            </a:r>
            <a:r>
              <a:rPr lang="en-US" dirty="0" smtClean="0"/>
              <a:t>, both the code and the associated LUTs, to account for fill values under very low illumination conditions</a:t>
            </a:r>
          </a:p>
          <a:p>
            <a:pPr lvl="1"/>
            <a:r>
              <a:rPr lang="en-US" dirty="0" smtClean="0"/>
              <a:t>This was the last direct change to any Imagery EDR</a:t>
            </a:r>
            <a:endParaRPr lang="en-US" i="1" dirty="0" smtClean="0"/>
          </a:p>
          <a:p>
            <a:r>
              <a:rPr lang="en-US" dirty="0" smtClean="0"/>
              <a:t>A </a:t>
            </a:r>
            <a:r>
              <a:rPr lang="en-US" b="1" dirty="0" smtClean="0"/>
              <a:t>stray light correction </a:t>
            </a:r>
            <a:r>
              <a:rPr lang="en-US" dirty="0" smtClean="0"/>
              <a:t>to the DNB SDR was part of </a:t>
            </a:r>
            <a:r>
              <a:rPr lang="en-US" u="sng" dirty="0" smtClean="0"/>
              <a:t>Build 7.2</a:t>
            </a:r>
            <a:r>
              <a:rPr lang="en-US" dirty="0" smtClean="0"/>
              <a:t> (20 August 2013)</a:t>
            </a:r>
          </a:p>
          <a:p>
            <a:pPr lvl="1"/>
            <a:r>
              <a:rPr lang="en-US" dirty="0" smtClean="0"/>
              <a:t>This update to the SDR had direct benefits to NCC Imagery </a:t>
            </a:r>
          </a:p>
          <a:p>
            <a:pPr lvl="1"/>
            <a:r>
              <a:rPr lang="en-US" dirty="0" smtClean="0"/>
              <a:t>The NCC Imagery EDR was declared provisional after this stray light correction was implemented</a:t>
            </a:r>
          </a:p>
          <a:p>
            <a:r>
              <a:rPr lang="en-US" dirty="0" smtClean="0"/>
              <a:t>In reality, </a:t>
            </a:r>
            <a:r>
              <a:rPr lang="en-US" b="1" dirty="0" smtClean="0"/>
              <a:t>all Imagery EDRs met Validation 1 stage criteria with </a:t>
            </a:r>
            <a:r>
              <a:rPr lang="en-US" b="1" u="sng" dirty="0" smtClean="0"/>
              <a:t>Build 7.2</a:t>
            </a:r>
          </a:p>
          <a:p>
            <a:r>
              <a:rPr lang="en-US" dirty="0" smtClean="0"/>
              <a:t>Formally, the associated LUTs are at version 3 (CCR-13-806)</a:t>
            </a:r>
          </a:p>
        </p:txBody>
      </p:sp>
      <p:sp>
        <p:nvSpPr>
          <p:cNvPr id="2" name="Slide Number Placeholder 1"/>
          <p:cNvSpPr>
            <a:spLocks noGrp="1"/>
          </p:cNvSpPr>
          <p:nvPr>
            <p:ph type="sldNum" sz="quarter" idx="12"/>
          </p:nvPr>
        </p:nvSpPr>
        <p:spPr/>
        <p:txBody>
          <a:bodyPr/>
          <a:lstStyle/>
          <a:p>
            <a:fld id="{96E36F11-A39A-294D-A59D-6180D50ED29D}" type="slidenum">
              <a:rPr lang="en-US" smtClean="0"/>
              <a:pPr/>
              <a:t>45</a:t>
            </a:fld>
            <a:endParaRPr lang="en-US" dirty="0"/>
          </a:p>
        </p:txBody>
      </p:sp>
    </p:spTree>
    <p:extLst>
      <p:ext uri="{BB962C8B-B14F-4D97-AF65-F5344CB8AC3E}">
        <p14:creationId xmlns:p14="http://schemas.microsoft.com/office/powerpoint/2010/main" val="13803995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Users and Product Status </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Only two items were noted at the </a:t>
            </a:r>
            <a:r>
              <a:rPr lang="en-US" b="1" dirty="0" smtClean="0"/>
              <a:t>Provisional </a:t>
            </a:r>
            <a:r>
              <a:rPr lang="en-US" dirty="0" smtClean="0"/>
              <a:t>stage</a:t>
            </a:r>
            <a:r>
              <a:rPr lang="en-US" b="1" dirty="0" smtClean="0"/>
              <a:t> </a:t>
            </a:r>
            <a:r>
              <a:rPr lang="en-US" dirty="0" smtClean="0"/>
              <a:t>in the CLASS ReadMe document for Imagery</a:t>
            </a:r>
          </a:p>
          <a:p>
            <a:pPr lvl="1"/>
            <a:r>
              <a:rPr lang="en-US" b="1" dirty="0" smtClean="0"/>
              <a:t>Striping</a:t>
            </a:r>
            <a:r>
              <a:rPr lang="en-US" dirty="0" smtClean="0"/>
              <a:t> is a rare occurrence in the Imagery product</a:t>
            </a:r>
          </a:p>
          <a:p>
            <a:pPr lvl="2"/>
            <a:r>
              <a:rPr lang="en-US" dirty="0" smtClean="0"/>
              <a:t>In </a:t>
            </a:r>
            <a:r>
              <a:rPr lang="en-US" b="1" dirty="0" smtClean="0"/>
              <a:t>non-NCC</a:t>
            </a:r>
            <a:r>
              <a:rPr lang="en-US" dirty="0" smtClean="0"/>
              <a:t> Imagery it is all but non-existent, and only can be seen when </a:t>
            </a:r>
            <a:r>
              <a:rPr lang="en-US" u="sng" dirty="0" smtClean="0"/>
              <a:t>very high enhancement</a:t>
            </a:r>
            <a:r>
              <a:rPr lang="en-US" dirty="0" smtClean="0"/>
              <a:t> curves are employed</a:t>
            </a:r>
          </a:p>
          <a:p>
            <a:pPr lvl="2"/>
            <a:r>
              <a:rPr lang="en-US" dirty="0" smtClean="0"/>
              <a:t>In </a:t>
            </a:r>
            <a:r>
              <a:rPr lang="en-US" b="1" dirty="0" smtClean="0"/>
              <a:t>NCC</a:t>
            </a:r>
            <a:r>
              <a:rPr lang="en-US" dirty="0" smtClean="0"/>
              <a:t> Imagery striping can be found in </a:t>
            </a:r>
            <a:r>
              <a:rPr lang="en-US" u="sng" dirty="0" smtClean="0"/>
              <a:t>nighttime granules as the amount of lunar illumination decrease</a:t>
            </a:r>
            <a:r>
              <a:rPr lang="en-US" dirty="0" smtClean="0"/>
              <a:t>s</a:t>
            </a:r>
          </a:p>
          <a:p>
            <a:pPr lvl="3"/>
            <a:r>
              <a:rPr lang="en-US" dirty="0" smtClean="0"/>
              <a:t>This is consistent with expectations as the signal-to-noise ratio decreases and detector-to-detector variations become more evident</a:t>
            </a:r>
          </a:p>
          <a:p>
            <a:pPr lvl="1"/>
            <a:r>
              <a:rPr lang="en-US" b="1" dirty="0" smtClean="0"/>
              <a:t>Latency</a:t>
            </a:r>
            <a:r>
              <a:rPr lang="en-US" dirty="0" smtClean="0"/>
              <a:t> of the data to operational users remains an extreme concern</a:t>
            </a:r>
          </a:p>
          <a:p>
            <a:pPr lvl="2"/>
            <a:r>
              <a:rPr lang="en-US" dirty="0" smtClean="0"/>
              <a:t>Though the IDPS itself produces the Imagery product as required, the infrastructure at </a:t>
            </a:r>
            <a:r>
              <a:rPr lang="en-US" dirty="0"/>
              <a:t>neither NESDIS </a:t>
            </a:r>
            <a:r>
              <a:rPr lang="en-US" dirty="0" smtClean="0"/>
              <a:t>(</a:t>
            </a:r>
            <a:r>
              <a:rPr lang="en-US" b="1" u="sng" dirty="0" smtClean="0"/>
              <a:t>NDE</a:t>
            </a:r>
            <a:r>
              <a:rPr lang="en-US" dirty="0" smtClean="0"/>
              <a:t>) nor AFWA can support sending Imagery to most real-time users</a:t>
            </a:r>
          </a:p>
          <a:p>
            <a:pPr lvl="2"/>
            <a:r>
              <a:rPr lang="en-US" dirty="0" smtClean="0"/>
              <a:t>The only users who can access Imagery within practical time frames today are the Alaskan Proving Ground, the Navy (via AFWA), and field terminal (</a:t>
            </a:r>
            <a:r>
              <a:rPr lang="en-US" b="1" u="sng" dirty="0" smtClean="0"/>
              <a:t>direct broadcast</a:t>
            </a:r>
            <a:r>
              <a:rPr lang="en-US" dirty="0" smtClean="0"/>
              <a:t>) users </a:t>
            </a:r>
          </a:p>
        </p:txBody>
      </p:sp>
      <p:sp>
        <p:nvSpPr>
          <p:cNvPr id="2" name="Slide Number Placeholder 1"/>
          <p:cNvSpPr>
            <a:spLocks noGrp="1"/>
          </p:cNvSpPr>
          <p:nvPr>
            <p:ph type="sldNum" sz="quarter" idx="12"/>
          </p:nvPr>
        </p:nvSpPr>
        <p:spPr/>
        <p:txBody>
          <a:bodyPr/>
          <a:lstStyle/>
          <a:p>
            <a:fld id="{96E36F11-A39A-294D-A59D-6180D50ED29D}"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 </a:t>
            </a:r>
            <a:endParaRPr lang="en-US" dirty="0"/>
          </a:p>
        </p:txBody>
      </p:sp>
      <p:sp>
        <p:nvSpPr>
          <p:cNvPr id="8" name="Content Placeholder 7"/>
          <p:cNvSpPr>
            <a:spLocks noGrp="1"/>
          </p:cNvSpPr>
          <p:nvPr>
            <p:ph idx="1"/>
          </p:nvPr>
        </p:nvSpPr>
        <p:spPr/>
        <p:txBody>
          <a:bodyPr>
            <a:normAutofit fontScale="70000" lnSpcReduction="20000"/>
          </a:bodyPr>
          <a:lstStyle/>
          <a:p>
            <a:r>
              <a:rPr lang="en-US" dirty="0" smtClean="0"/>
              <a:t>Imagery has now achieved </a:t>
            </a:r>
            <a:r>
              <a:rPr lang="en-US" b="1" dirty="0" smtClean="0"/>
              <a:t>Validation 1 stage</a:t>
            </a:r>
            <a:endParaRPr lang="en-US" b="1" dirty="0"/>
          </a:p>
          <a:p>
            <a:pPr lvl="1"/>
            <a:r>
              <a:rPr lang="en-US" dirty="0" smtClean="0"/>
              <a:t>All </a:t>
            </a:r>
            <a:r>
              <a:rPr lang="en-US" b="1" dirty="0" smtClean="0"/>
              <a:t>requirements</a:t>
            </a:r>
            <a:r>
              <a:rPr lang="en-US" dirty="0" smtClean="0"/>
              <a:t> have been met or exceeded</a:t>
            </a:r>
          </a:p>
          <a:p>
            <a:pPr lvl="1"/>
            <a:r>
              <a:rPr lang="en-US" dirty="0" smtClean="0"/>
              <a:t>All </a:t>
            </a:r>
            <a:r>
              <a:rPr lang="en-US" b="1" dirty="0" smtClean="0"/>
              <a:t>documentation</a:t>
            </a:r>
            <a:r>
              <a:rPr lang="en-US" dirty="0" smtClean="0"/>
              <a:t> is up-to-date</a:t>
            </a:r>
          </a:p>
          <a:p>
            <a:pPr lvl="1"/>
            <a:r>
              <a:rPr lang="en-US" dirty="0" smtClean="0"/>
              <a:t>All Imagery EDR quality-related </a:t>
            </a:r>
            <a:r>
              <a:rPr lang="en-US" b="1" dirty="0" smtClean="0"/>
              <a:t>DRs</a:t>
            </a:r>
            <a:r>
              <a:rPr lang="en-US" dirty="0" smtClean="0"/>
              <a:t> are closed </a:t>
            </a:r>
          </a:p>
          <a:p>
            <a:pPr lvl="2"/>
            <a:r>
              <a:rPr lang="en-US" dirty="0" smtClean="0"/>
              <a:t>Note </a:t>
            </a:r>
            <a:r>
              <a:rPr lang="en-US" b="1" dirty="0" smtClean="0"/>
              <a:t>stray light </a:t>
            </a:r>
            <a:r>
              <a:rPr lang="en-US" dirty="0" smtClean="0"/>
              <a:t>is a DNB DR and not an Imagery DR</a:t>
            </a:r>
            <a:endParaRPr lang="en-US" dirty="0" smtClean="0">
              <a:solidFill>
                <a:srgbClr val="FF0000"/>
              </a:solidFill>
            </a:endParaRPr>
          </a:p>
          <a:p>
            <a:r>
              <a:rPr lang="en-US" dirty="0" smtClean="0"/>
              <a:t>The Imagery Team remains deeply concerned with the disconnects between the requirements themselves, the capabilities of today’s IDPS, and the feedback we are receiving from those we interact with on a monthly basis</a:t>
            </a:r>
            <a:endParaRPr lang="en-US" u="sng" dirty="0" smtClean="0"/>
          </a:p>
          <a:p>
            <a:pPr lvl="1"/>
            <a:r>
              <a:rPr lang="en-US" dirty="0" smtClean="0"/>
              <a:t>Non-NCC Imagery </a:t>
            </a:r>
            <a:r>
              <a:rPr lang="en-US" dirty="0"/>
              <a:t>has </a:t>
            </a:r>
            <a:r>
              <a:rPr lang="en-US" b="1" dirty="0"/>
              <a:t>no </a:t>
            </a:r>
            <a:r>
              <a:rPr lang="en-US" b="1" dirty="0" smtClean="0"/>
              <a:t>“quality” </a:t>
            </a:r>
            <a:r>
              <a:rPr lang="en-US" b="1" dirty="0"/>
              <a:t>requirements</a:t>
            </a:r>
          </a:p>
          <a:p>
            <a:pPr lvl="1"/>
            <a:r>
              <a:rPr lang="en-US" dirty="0" smtClean="0"/>
              <a:t>NCC Imagery has </a:t>
            </a:r>
            <a:r>
              <a:rPr lang="en-US" b="1" dirty="0" smtClean="0"/>
              <a:t>no requirements</a:t>
            </a:r>
          </a:p>
          <a:p>
            <a:pPr lvl="1"/>
            <a:r>
              <a:rPr lang="en-US" dirty="0" smtClean="0"/>
              <a:t>Key products (such as </a:t>
            </a:r>
            <a:r>
              <a:rPr lang="en-US" b="1" dirty="0" smtClean="0"/>
              <a:t>true-color imagery</a:t>
            </a:r>
            <a:r>
              <a:rPr lang="en-US" dirty="0" smtClean="0"/>
              <a:t>) are not available from the operational system</a:t>
            </a:r>
          </a:p>
          <a:p>
            <a:pPr lvl="1"/>
            <a:r>
              <a:rPr lang="en-US" dirty="0" smtClean="0"/>
              <a:t>The </a:t>
            </a:r>
            <a:r>
              <a:rPr lang="en-US" b="1" dirty="0" smtClean="0"/>
              <a:t>number of KPP (</a:t>
            </a:r>
            <a:r>
              <a:rPr lang="en-US" b="1" dirty="0"/>
              <a:t>priority </a:t>
            </a:r>
            <a:r>
              <a:rPr lang="en-US" b="1" dirty="0" smtClean="0"/>
              <a:t>1) bands </a:t>
            </a:r>
            <a:r>
              <a:rPr lang="en-US" dirty="0" smtClean="0"/>
              <a:t>(6), the number of bands created as Imagery from the operational system (12), and the total number of bands (22), do not match</a:t>
            </a:r>
          </a:p>
          <a:p>
            <a:r>
              <a:rPr lang="en-US" b="1" dirty="0" smtClean="0"/>
              <a:t>Validation 2</a:t>
            </a:r>
            <a:r>
              <a:rPr lang="en-US" dirty="0" smtClean="0"/>
              <a:t> stage will increase interactions with real-time operational users to the maximum extent possible</a:t>
            </a:r>
          </a:p>
        </p:txBody>
      </p:sp>
      <p:sp>
        <p:nvSpPr>
          <p:cNvPr id="2" name="Slide Number Placeholder 1"/>
          <p:cNvSpPr>
            <a:spLocks noGrp="1"/>
          </p:cNvSpPr>
          <p:nvPr>
            <p:ph type="sldNum" sz="quarter" idx="12"/>
          </p:nvPr>
        </p:nvSpPr>
        <p:spPr/>
        <p:txBody>
          <a:bodyPr/>
          <a:lstStyle/>
          <a:p>
            <a:fld id="{96E36F11-A39A-294D-A59D-6180D50ED29D}"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3419368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VIIRS Imagery outreach at RAMMB/CIRA</a:t>
            </a:r>
            <a:endParaRPr lang="en-US" sz="3200" b="1" dirty="0"/>
          </a:p>
        </p:txBody>
      </p:sp>
      <p:sp>
        <p:nvSpPr>
          <p:cNvPr id="3" name="Content Placeholder 2"/>
          <p:cNvSpPr>
            <a:spLocks noGrp="1"/>
          </p:cNvSpPr>
          <p:nvPr>
            <p:ph idx="1"/>
          </p:nvPr>
        </p:nvSpPr>
        <p:spPr>
          <a:xfrm>
            <a:off x="606751" y="1756162"/>
            <a:ext cx="5819685" cy="3687510"/>
          </a:xfrm>
        </p:spPr>
        <p:txBody>
          <a:bodyPr>
            <a:normAutofit lnSpcReduction="10000"/>
          </a:bodyPr>
          <a:lstStyle/>
          <a:p>
            <a:r>
              <a:rPr lang="en-US" sz="2400" dirty="0" smtClean="0"/>
              <a:t>VIIRS Imagery and image products outreach:</a:t>
            </a:r>
          </a:p>
          <a:p>
            <a:pPr lvl="1"/>
            <a:r>
              <a:rPr lang="en-US" sz="2000" b="1" dirty="0"/>
              <a:t>VIIRS Imagery and Visualization Team </a:t>
            </a:r>
            <a:r>
              <a:rPr lang="en-US" sz="2000" b="1" dirty="0" smtClean="0"/>
              <a:t>Blog </a:t>
            </a:r>
            <a:r>
              <a:rPr lang="en-US" sz="2000" dirty="0" smtClean="0"/>
              <a:t>(</a:t>
            </a:r>
            <a:r>
              <a:rPr lang="en-US" sz="2000" dirty="0" smtClean="0">
                <a:hlinkClick r:id="rId2"/>
              </a:rPr>
              <a:t>http</a:t>
            </a:r>
            <a:r>
              <a:rPr lang="en-US" sz="2000" dirty="0">
                <a:hlinkClick r:id="rId2"/>
              </a:rPr>
              <a:t>://rammb.cira.colostate.edu/projects/npp/blog</a:t>
            </a:r>
            <a:r>
              <a:rPr lang="en-US" sz="2000" dirty="0" smtClean="0">
                <a:hlinkClick r:id="rId2"/>
              </a:rPr>
              <a:t>/</a:t>
            </a:r>
            <a:r>
              <a:rPr lang="en-US" sz="2000" dirty="0" smtClean="0"/>
              <a:t>)</a:t>
            </a:r>
          </a:p>
          <a:p>
            <a:pPr lvl="1"/>
            <a:r>
              <a:rPr lang="en-US" sz="2000" b="1" dirty="0" smtClean="0"/>
              <a:t>Seeing the Light: VIIRS in </a:t>
            </a:r>
            <a:r>
              <a:rPr lang="en-US" sz="2000" b="1" dirty="0"/>
              <a:t>the Arctic </a:t>
            </a:r>
            <a:r>
              <a:rPr lang="en-US" sz="2000" dirty="0"/>
              <a:t>(</a:t>
            </a:r>
            <a:r>
              <a:rPr lang="en-US" sz="2000" dirty="0">
                <a:hlinkClick r:id="rId3"/>
              </a:rPr>
              <a:t>http://rammb.cira.colostate.edu/projects/alaska/blog</a:t>
            </a:r>
            <a:r>
              <a:rPr lang="en-US" sz="2000" dirty="0" smtClean="0">
                <a:hlinkClick r:id="rId3"/>
              </a:rPr>
              <a:t>/</a:t>
            </a:r>
            <a:r>
              <a:rPr lang="en-US" sz="2000" dirty="0" smtClean="0"/>
              <a:t>)</a:t>
            </a:r>
          </a:p>
          <a:p>
            <a:pPr lvl="1"/>
            <a:r>
              <a:rPr lang="en-US" sz="2000" b="1" dirty="0" smtClean="0"/>
              <a:t>Suomi NPP VIIRS Online (including direct-broadcast imagery)  </a:t>
            </a:r>
            <a:r>
              <a:rPr lang="en-US" sz="2000" dirty="0"/>
              <a:t>(</a:t>
            </a:r>
            <a:r>
              <a:rPr lang="en-US" sz="2000" dirty="0">
                <a:hlinkClick r:id="rId4"/>
              </a:rPr>
              <a:t>http://</a:t>
            </a:r>
            <a:r>
              <a:rPr lang="en-US" sz="2000" dirty="0" smtClean="0">
                <a:hlinkClick r:id="rId4"/>
              </a:rPr>
              <a:t>rammb.cira.colostate.edu/ramsdis/online/npp_viirs.asp</a:t>
            </a:r>
            <a:r>
              <a:rPr lang="en-US" sz="2000" dirty="0" smtClean="0"/>
              <a:t>)</a:t>
            </a:r>
          </a:p>
          <a:p>
            <a:pPr lvl="1"/>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48</a:t>
            </a:fld>
            <a:endParaRPr lang="en-US" dirty="0"/>
          </a:p>
        </p:txBody>
      </p:sp>
      <p:pic>
        <p:nvPicPr>
          <p:cNvPr id="1026" name="Picture 2" descr="C:\JPSS-NPP\NPP_VIIRS_Bl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236" y="1128046"/>
            <a:ext cx="2443307" cy="18458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C:\JPSS-NPP\VIIRS_in_the_Arctu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887" y="3037165"/>
            <a:ext cx="2315931" cy="182025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C:\JPSS-NPP\VIIRS_Onli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880" y="4903476"/>
            <a:ext cx="2095924" cy="18179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43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User (NRL) Presentation</a:t>
            </a:r>
            <a:endParaRPr lang="en-US" b="1" dirty="0"/>
          </a:p>
        </p:txBody>
      </p:sp>
      <p:sp>
        <p:nvSpPr>
          <p:cNvPr id="3" name="Content Placeholder 2"/>
          <p:cNvSpPr>
            <a:spLocks noGrp="1"/>
          </p:cNvSpPr>
          <p:nvPr>
            <p:ph idx="1"/>
          </p:nvPr>
        </p:nvSpPr>
        <p:spPr/>
        <p:txBody>
          <a:bodyPr/>
          <a:lstStyle/>
          <a:p>
            <a:r>
              <a:rPr lang="en-US" dirty="0" smtClean="0"/>
              <a:t>NRL-Monterey use of VIIRS in their NexSat websites:</a:t>
            </a:r>
          </a:p>
          <a:p>
            <a:r>
              <a:rPr lang="en-US" dirty="0"/>
              <a:t>NexSat</a:t>
            </a:r>
            <a:r>
              <a:rPr lang="en-US" dirty="0" smtClean="0"/>
              <a:t>: </a:t>
            </a:r>
            <a:r>
              <a:rPr lang="en-US" u="sng" dirty="0" smtClean="0">
                <a:hlinkClick r:id="rId2"/>
              </a:rPr>
              <a:t>http</a:t>
            </a:r>
            <a:r>
              <a:rPr lang="en-US" u="sng" dirty="0">
                <a:hlinkClick r:id="rId2"/>
              </a:rPr>
              <a:t>://</a:t>
            </a:r>
            <a:r>
              <a:rPr lang="en-US" u="sng" dirty="0" smtClean="0">
                <a:hlinkClick r:id="rId2"/>
              </a:rPr>
              <a:t>www.nrlmry.navy.mil/NEXSAT.html</a:t>
            </a:r>
            <a:r>
              <a:rPr lang="en-US" dirty="0"/>
              <a:t> </a:t>
            </a:r>
          </a:p>
          <a:p>
            <a:r>
              <a:rPr lang="en-US" dirty="0"/>
              <a:t>VIIRS Cal/Val</a:t>
            </a:r>
            <a:r>
              <a:rPr lang="en-US" dirty="0" smtClean="0"/>
              <a:t>: </a:t>
            </a:r>
            <a:r>
              <a:rPr lang="en-US" u="sng" dirty="0" smtClean="0">
                <a:hlinkClick r:id="rId3"/>
              </a:rPr>
              <a:t>http</a:t>
            </a:r>
            <a:r>
              <a:rPr lang="en-US" u="sng" dirty="0">
                <a:hlinkClick r:id="rId3"/>
              </a:rPr>
              <a:t>://</a:t>
            </a:r>
            <a:r>
              <a:rPr lang="en-US" u="sng" dirty="0" smtClean="0">
                <a:hlinkClick r:id="rId3"/>
              </a:rPr>
              <a:t>www.nrlmry.navy.mil/VIIRS.html</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49</a:t>
            </a:fld>
            <a:endParaRPr lang="en-US" dirty="0"/>
          </a:p>
        </p:txBody>
      </p:sp>
      <p:pic>
        <p:nvPicPr>
          <p:cNvPr id="1026" name="Picture 2" descr="C:\JPSS-NPP\NexSat_VII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873" y="3196127"/>
            <a:ext cx="3396722" cy="3332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JPSS-NPP\NexSat_web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731" y="3211108"/>
            <a:ext cx="3360968" cy="331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7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The Imagery requirements are detailed in the </a:t>
            </a:r>
            <a:r>
              <a:rPr lang="en-US" b="1" dirty="0" smtClean="0"/>
              <a:t>JPSS Level 1 Requirements Document</a:t>
            </a:r>
            <a:r>
              <a:rPr lang="en-US" dirty="0" smtClean="0"/>
              <a:t>, section 5.0, and the </a:t>
            </a:r>
            <a:r>
              <a:rPr lang="en-US" b="1" dirty="0" smtClean="0"/>
              <a:t>Supplemental</a:t>
            </a:r>
            <a:r>
              <a:rPr lang="en-US" dirty="0" smtClean="0"/>
              <a:t>, section 5.3.5</a:t>
            </a:r>
          </a:p>
          <a:p>
            <a:r>
              <a:rPr lang="en-US" dirty="0" smtClean="0"/>
              <a:t>There are </a:t>
            </a:r>
            <a:r>
              <a:rPr lang="en-US" b="1" i="1" dirty="0" smtClean="0"/>
              <a:t>Key Performance Parameters </a:t>
            </a:r>
            <a:r>
              <a:rPr lang="en-US" dirty="0" smtClean="0"/>
              <a:t>tied to the Imagery EDR</a:t>
            </a:r>
          </a:p>
          <a:p>
            <a:pPr lvl="1"/>
            <a:r>
              <a:rPr lang="en-US" b="1" dirty="0" smtClean="0"/>
              <a:t>Six bands </a:t>
            </a:r>
            <a:r>
              <a:rPr lang="en-US" dirty="0" smtClean="0"/>
              <a:t>(</a:t>
            </a:r>
            <a:r>
              <a:rPr lang="en-US" u="sng" dirty="0" smtClean="0"/>
              <a:t>I1, I4, I5, M14, M15, M16</a:t>
            </a:r>
            <a:r>
              <a:rPr lang="en-US" dirty="0" smtClean="0"/>
              <a:t>) are required as Imagery “for latitudes greater than 60 North in the Alaskan region”</a:t>
            </a:r>
          </a:p>
          <a:p>
            <a:pPr lvl="2"/>
            <a:r>
              <a:rPr lang="en-US" dirty="0" smtClean="0"/>
              <a:t>There is </a:t>
            </a:r>
            <a:r>
              <a:rPr lang="en-US" b="1" dirty="0" smtClean="0"/>
              <a:t>no</a:t>
            </a:r>
            <a:r>
              <a:rPr lang="en-US" dirty="0" smtClean="0"/>
              <a:t> explicitly written requirement that the Imagery is a global product</a:t>
            </a:r>
          </a:p>
          <a:p>
            <a:pPr lvl="1"/>
            <a:r>
              <a:rPr lang="en-US" dirty="0" smtClean="0"/>
              <a:t>The </a:t>
            </a:r>
            <a:r>
              <a:rPr lang="en-US" b="1" dirty="0" smtClean="0"/>
              <a:t>latency</a:t>
            </a:r>
            <a:r>
              <a:rPr lang="en-US" dirty="0" smtClean="0"/>
              <a:t> must be </a:t>
            </a:r>
            <a:r>
              <a:rPr lang="en-US" u="sng" dirty="0" smtClean="0"/>
              <a:t>96 minutes</a:t>
            </a:r>
            <a:r>
              <a:rPr lang="en-US" dirty="0" smtClean="0"/>
              <a:t> or better</a:t>
            </a:r>
          </a:p>
          <a:p>
            <a:pPr lvl="2"/>
            <a:r>
              <a:rPr lang="en-US" dirty="0" smtClean="0"/>
              <a:t>The Imagery Validation Team is not responsible for proving data latency</a:t>
            </a:r>
          </a:p>
        </p:txBody>
      </p:sp>
      <p:sp>
        <p:nvSpPr>
          <p:cNvPr id="4" name="Title 1"/>
          <p:cNvSpPr>
            <a:spLocks noGrp="1"/>
          </p:cNvSpPr>
          <p:nvPr>
            <p:ph type="title"/>
          </p:nvPr>
        </p:nvSpPr>
        <p:spPr/>
        <p:txBody>
          <a:bodyPr/>
          <a:lstStyle/>
          <a:p>
            <a:r>
              <a:rPr lang="en-US" dirty="0" smtClean="0"/>
              <a:t>Imagery Requirements – Part 1</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5</a:t>
            </a:fld>
            <a:endParaRPr lang="en-US" dirty="0"/>
          </a:p>
        </p:txBody>
      </p:sp>
    </p:spTree>
    <p:extLst>
      <p:ext uri="{BB962C8B-B14F-4D97-AF65-F5344CB8AC3E}">
        <p14:creationId xmlns:p14="http://schemas.microsoft.com/office/powerpoint/2010/main" val="335213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934325" cy="4754563"/>
          </a:xfrm>
        </p:spPr>
        <p:txBody>
          <a:bodyPr>
            <a:normAutofit fontScale="85000" lnSpcReduction="20000"/>
          </a:bodyPr>
          <a:lstStyle/>
          <a:p>
            <a:r>
              <a:rPr lang="en-US" dirty="0" smtClean="0"/>
              <a:t>Imagery is to be “delivered” under all weather conditions</a:t>
            </a:r>
          </a:p>
          <a:p>
            <a:pPr lvl="1"/>
            <a:r>
              <a:rPr lang="en-US" dirty="0" smtClean="0"/>
              <a:t>No indication if this is tied to only Alaska or global</a:t>
            </a:r>
          </a:p>
          <a:p>
            <a:r>
              <a:rPr lang="en-US" dirty="0" smtClean="0"/>
              <a:t>Imagery contains </a:t>
            </a:r>
            <a:r>
              <a:rPr lang="en-US" b="1" dirty="0" smtClean="0"/>
              <a:t>three horizontal spatial resolution requirements </a:t>
            </a:r>
            <a:r>
              <a:rPr lang="en-US" dirty="0" smtClean="0"/>
              <a:t>for I-bands, and three for M-bands</a:t>
            </a:r>
          </a:p>
          <a:p>
            <a:pPr lvl="1"/>
            <a:r>
              <a:rPr lang="en-US" b="1" dirty="0" smtClean="0"/>
              <a:t>Nadir</a:t>
            </a:r>
            <a:r>
              <a:rPr lang="en-US" dirty="0" smtClean="0"/>
              <a:t> is </a:t>
            </a:r>
            <a:r>
              <a:rPr lang="en-US" u="sng" dirty="0" smtClean="0"/>
              <a:t>0.4 km</a:t>
            </a:r>
            <a:r>
              <a:rPr lang="en-US" dirty="0" smtClean="0"/>
              <a:t> (I-band) and </a:t>
            </a:r>
            <a:r>
              <a:rPr lang="en-US" u="sng" dirty="0" smtClean="0"/>
              <a:t>0.8 km</a:t>
            </a:r>
            <a:r>
              <a:rPr lang="en-US" dirty="0" smtClean="0"/>
              <a:t> (M-band)</a:t>
            </a:r>
          </a:p>
          <a:p>
            <a:pPr lvl="1"/>
            <a:r>
              <a:rPr lang="en-US" b="1" dirty="0" smtClean="0"/>
              <a:t>Edge of Swath (EOS)</a:t>
            </a:r>
            <a:r>
              <a:rPr lang="en-US" dirty="0" smtClean="0"/>
              <a:t> is </a:t>
            </a:r>
            <a:r>
              <a:rPr lang="en-US" u="sng" dirty="0" smtClean="0"/>
              <a:t>0.8 km</a:t>
            </a:r>
            <a:r>
              <a:rPr lang="en-US" dirty="0" smtClean="0"/>
              <a:t> (I-band) and </a:t>
            </a:r>
            <a:r>
              <a:rPr lang="en-US" u="sng" dirty="0" smtClean="0"/>
              <a:t>1.6 km</a:t>
            </a:r>
            <a:r>
              <a:rPr lang="en-US" dirty="0" smtClean="0"/>
              <a:t> (M-band)</a:t>
            </a:r>
          </a:p>
          <a:p>
            <a:pPr lvl="1"/>
            <a:r>
              <a:rPr lang="en-US" b="1" dirty="0" smtClean="0"/>
              <a:t>Nighttime </a:t>
            </a:r>
            <a:r>
              <a:rPr lang="en-US" b="1" dirty="0" smtClean="0"/>
              <a:t>visible </a:t>
            </a:r>
            <a:r>
              <a:rPr lang="en-US" dirty="0" smtClean="0"/>
              <a:t>(DNB is not specifically mentioned, but assumed) is </a:t>
            </a:r>
            <a:r>
              <a:rPr lang="en-US" u="sng" dirty="0" smtClean="0"/>
              <a:t>2.6 km</a:t>
            </a:r>
            <a:r>
              <a:rPr lang="en-US" dirty="0" smtClean="0"/>
              <a:t>, nadir only</a:t>
            </a:r>
          </a:p>
          <a:p>
            <a:r>
              <a:rPr lang="en-US" dirty="0" smtClean="0"/>
              <a:t>These requirements are met through the appropriate application of the </a:t>
            </a:r>
            <a:r>
              <a:rPr lang="en-US" b="1" dirty="0"/>
              <a:t>Ground Track Mercator </a:t>
            </a:r>
            <a:r>
              <a:rPr lang="en-US" b="1" dirty="0" smtClean="0"/>
              <a:t>(GTM) </a:t>
            </a:r>
            <a:r>
              <a:rPr lang="en-US" dirty="0" smtClean="0"/>
              <a:t>layout</a:t>
            </a:r>
          </a:p>
          <a:p>
            <a:r>
              <a:rPr lang="en-US" dirty="0" smtClean="0"/>
              <a:t>Mapping requirements are not tied to the resolution of the bands, and are 1 km (nadir), 3 km (EOS)</a:t>
            </a:r>
          </a:p>
          <a:p>
            <a:pPr lvl="1"/>
            <a:r>
              <a:rPr lang="en-US" dirty="0" smtClean="0"/>
              <a:t>We have deferred resolution issues to the </a:t>
            </a:r>
            <a:r>
              <a:rPr lang="en-US" b="1" dirty="0" smtClean="0"/>
              <a:t>VIIRS SDR Team</a:t>
            </a:r>
            <a:r>
              <a:rPr lang="en-US" dirty="0" smtClean="0"/>
              <a:t>, which has already shown this to be easily met</a:t>
            </a:r>
          </a:p>
        </p:txBody>
      </p:sp>
      <p:sp>
        <p:nvSpPr>
          <p:cNvPr id="4" name="Title 1"/>
          <p:cNvSpPr>
            <a:spLocks noGrp="1"/>
          </p:cNvSpPr>
          <p:nvPr>
            <p:ph type="title"/>
          </p:nvPr>
        </p:nvSpPr>
        <p:spPr/>
        <p:txBody>
          <a:bodyPr/>
          <a:lstStyle/>
          <a:p>
            <a:r>
              <a:rPr lang="en-US" dirty="0" smtClean="0"/>
              <a:t>Imagery Requirements – Part 2</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6</a:t>
            </a:fld>
            <a:endParaRPr lang="en-US" dirty="0"/>
          </a:p>
        </p:txBody>
      </p:sp>
    </p:spTree>
    <p:extLst>
      <p:ext uri="{BB962C8B-B14F-4D97-AF65-F5344CB8AC3E}">
        <p14:creationId xmlns:p14="http://schemas.microsoft.com/office/powerpoint/2010/main" val="165565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The Imagery requirements represent a minimalist mentality which presents dilemmas for the Imagery Validation Team</a:t>
            </a:r>
          </a:p>
          <a:p>
            <a:r>
              <a:rPr lang="en-US" dirty="0" smtClean="0"/>
              <a:t>There are </a:t>
            </a:r>
            <a:r>
              <a:rPr lang="en-US" b="1" dirty="0" smtClean="0">
                <a:solidFill>
                  <a:srgbClr val="FF0000"/>
                </a:solidFill>
              </a:rPr>
              <a:t>no</a:t>
            </a:r>
            <a:r>
              <a:rPr lang="en-US" dirty="0" smtClean="0"/>
              <a:t> requirements that relate to “quality” of any kind</a:t>
            </a:r>
          </a:p>
          <a:p>
            <a:pPr lvl="1"/>
            <a:r>
              <a:rPr lang="en-US" dirty="0" smtClean="0"/>
              <a:t>By </a:t>
            </a:r>
            <a:r>
              <a:rPr lang="en-US" b="1" dirty="0" smtClean="0"/>
              <a:t>quality</a:t>
            </a:r>
            <a:r>
              <a:rPr lang="en-US" dirty="0" smtClean="0"/>
              <a:t> we mean features the imagery would be expected to identify and resolve</a:t>
            </a:r>
          </a:p>
          <a:p>
            <a:r>
              <a:rPr lang="en-US" dirty="0" smtClean="0"/>
              <a:t>There are no specific requirements tied to the creation or use of </a:t>
            </a:r>
            <a:r>
              <a:rPr lang="en-US" b="1" dirty="0" smtClean="0"/>
              <a:t>NCC Imagery</a:t>
            </a:r>
          </a:p>
          <a:p>
            <a:r>
              <a:rPr lang="en-US" dirty="0" smtClean="0"/>
              <a:t>The </a:t>
            </a:r>
            <a:r>
              <a:rPr lang="en-US" b="1" dirty="0" smtClean="0"/>
              <a:t>current requirements </a:t>
            </a:r>
            <a:r>
              <a:rPr lang="en-US" dirty="0" smtClean="0"/>
              <a:t>are a mix of heritage from the NPOESS era, what the operational system actually produces, and how the operational community actually applies imagery </a:t>
            </a:r>
          </a:p>
          <a:p>
            <a:r>
              <a:rPr lang="en-US" dirty="0" smtClean="0"/>
              <a:t>The “requirements” therefore state that properly mapped imagery over </a:t>
            </a:r>
            <a:r>
              <a:rPr lang="en-US" u="sng" dirty="0" smtClean="0"/>
              <a:t>Alaska</a:t>
            </a:r>
            <a:r>
              <a:rPr lang="en-US" dirty="0" smtClean="0"/>
              <a:t> from </a:t>
            </a:r>
            <a:r>
              <a:rPr lang="en-US" u="sng" dirty="0" smtClean="0"/>
              <a:t>six specific bands</a:t>
            </a:r>
            <a:r>
              <a:rPr lang="en-US" dirty="0" smtClean="0"/>
              <a:t> is all that is needed to pass the JPSS Imagery EDR requirements.</a:t>
            </a:r>
          </a:p>
          <a:p>
            <a:pPr lvl="1"/>
            <a:r>
              <a:rPr lang="en-US" b="1" dirty="0" smtClean="0"/>
              <a:t>However we all acknowledge the use of Imagery goes far beyond that limited case</a:t>
            </a:r>
          </a:p>
        </p:txBody>
      </p:sp>
      <p:sp>
        <p:nvSpPr>
          <p:cNvPr id="4" name="Title 1"/>
          <p:cNvSpPr>
            <a:spLocks noGrp="1"/>
          </p:cNvSpPr>
          <p:nvPr>
            <p:ph type="title"/>
          </p:nvPr>
        </p:nvSpPr>
        <p:spPr/>
        <p:txBody>
          <a:bodyPr/>
          <a:lstStyle/>
          <a:p>
            <a:r>
              <a:rPr lang="en-US" dirty="0" smtClean="0"/>
              <a:t>Imagery Requirements – Part 3</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7</a:t>
            </a:fld>
            <a:endParaRPr lang="en-US" dirty="0"/>
          </a:p>
        </p:txBody>
      </p:sp>
    </p:spTree>
    <p:extLst>
      <p:ext uri="{BB962C8B-B14F-4D97-AF65-F5344CB8AC3E}">
        <p14:creationId xmlns:p14="http://schemas.microsoft.com/office/powerpoint/2010/main" val="659976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The Imagery Team has therefore taken a </a:t>
            </a:r>
            <a:r>
              <a:rPr lang="en-US" u="sng" dirty="0" smtClean="0"/>
              <a:t>common sense approach</a:t>
            </a:r>
            <a:r>
              <a:rPr lang="en-US" dirty="0" smtClean="0"/>
              <a:t> to the validation of the Imagery EDR</a:t>
            </a:r>
          </a:p>
          <a:p>
            <a:r>
              <a:rPr lang="en-US" dirty="0" smtClean="0"/>
              <a:t>The Imagery is validated </a:t>
            </a:r>
            <a:r>
              <a:rPr lang="en-US" b="1" dirty="0" smtClean="0"/>
              <a:t>globally</a:t>
            </a:r>
          </a:p>
          <a:p>
            <a:r>
              <a:rPr lang="en-US" dirty="0" smtClean="0"/>
              <a:t>The Imagery is validated with </a:t>
            </a:r>
            <a:r>
              <a:rPr lang="en-US" b="1" dirty="0" smtClean="0"/>
              <a:t>all bands </a:t>
            </a:r>
            <a:r>
              <a:rPr lang="en-US" dirty="0" smtClean="0"/>
              <a:t>produced operationally by the IDPS</a:t>
            </a:r>
          </a:p>
          <a:p>
            <a:pPr lvl="1"/>
            <a:r>
              <a:rPr lang="en-US" dirty="0" smtClean="0"/>
              <a:t>We will also show </a:t>
            </a:r>
            <a:r>
              <a:rPr lang="en-US" b="1" u="sng" dirty="0" smtClean="0"/>
              <a:t>any</a:t>
            </a:r>
            <a:r>
              <a:rPr lang="en-US" b="1" dirty="0" smtClean="0"/>
              <a:t> M-band Imagery </a:t>
            </a:r>
            <a:r>
              <a:rPr lang="en-US" dirty="0" smtClean="0"/>
              <a:t>may be produced using output produced on GRAVITE, as requested by the program</a:t>
            </a:r>
          </a:p>
          <a:p>
            <a:r>
              <a:rPr lang="en-US" b="1" dirty="0" smtClean="0"/>
              <a:t>Examples</a:t>
            </a:r>
            <a:r>
              <a:rPr lang="en-US" dirty="0" smtClean="0"/>
              <a:t> will be shown covering many potential applications, as an operational user would exploit them</a:t>
            </a:r>
          </a:p>
          <a:p>
            <a:r>
              <a:rPr lang="en-US" dirty="0" smtClean="0"/>
              <a:t>Imagery is a </a:t>
            </a:r>
            <a:r>
              <a:rPr lang="en-US" b="1" dirty="0" smtClean="0"/>
              <a:t>fundamentally successful </a:t>
            </a:r>
            <a:r>
              <a:rPr lang="en-US" dirty="0" smtClean="0"/>
              <a:t>product, that has not been fully exploited due to external forcing functions</a:t>
            </a:r>
          </a:p>
          <a:p>
            <a:pPr lvl="1"/>
            <a:r>
              <a:rPr lang="en-US" dirty="0" smtClean="0"/>
              <a:t>Such as data latency (noted at the end of this briefing)</a:t>
            </a:r>
          </a:p>
        </p:txBody>
      </p:sp>
      <p:sp>
        <p:nvSpPr>
          <p:cNvPr id="4" name="Title 1"/>
          <p:cNvSpPr>
            <a:spLocks noGrp="1"/>
          </p:cNvSpPr>
          <p:nvPr>
            <p:ph type="title"/>
          </p:nvPr>
        </p:nvSpPr>
        <p:spPr/>
        <p:txBody>
          <a:bodyPr/>
          <a:lstStyle/>
          <a:p>
            <a:r>
              <a:rPr lang="en-US" dirty="0" smtClean="0"/>
              <a:t>Imagery Requirements – Part 4</a:t>
            </a:r>
            <a:endParaRPr lang="en-US"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8</a:t>
            </a:fld>
            <a:endParaRPr lang="en-US" dirty="0"/>
          </a:p>
        </p:txBody>
      </p:sp>
    </p:spTree>
    <p:extLst>
      <p:ext uri="{BB962C8B-B14F-4D97-AF65-F5344CB8AC3E}">
        <p14:creationId xmlns:p14="http://schemas.microsoft.com/office/powerpoint/2010/main" val="249512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b="1" dirty="0" smtClean="0"/>
              <a:t>The most common question we get on the Imagery Team is “Why only 6 M-bands?”</a:t>
            </a:r>
          </a:p>
          <a:p>
            <a:r>
              <a:rPr lang="en-US" dirty="0" smtClean="0"/>
              <a:t>The initial Imagery EDR requirements on </a:t>
            </a:r>
            <a:r>
              <a:rPr lang="en-US" b="1" dirty="0" smtClean="0"/>
              <a:t>NPOESS</a:t>
            </a:r>
            <a:r>
              <a:rPr lang="en-US" dirty="0" smtClean="0"/>
              <a:t> did not require M-band Imagery, only </a:t>
            </a:r>
            <a:r>
              <a:rPr lang="en-US" u="sng" dirty="0" smtClean="0"/>
              <a:t>I-band and NCC</a:t>
            </a:r>
          </a:p>
          <a:p>
            <a:r>
              <a:rPr lang="en-US" dirty="0" smtClean="0"/>
              <a:t>The program realized circa 2005 that requirements to identify 17 cloud types and sea ice edge might not be met from the 6 Imagery products required (</a:t>
            </a:r>
            <a:r>
              <a:rPr lang="en-US" u="sng" dirty="0"/>
              <a:t>I-band and NCC</a:t>
            </a:r>
            <a:r>
              <a:rPr lang="en-US" dirty="0" smtClean="0"/>
              <a:t>)</a:t>
            </a:r>
          </a:p>
          <a:p>
            <a:pPr lvl="1"/>
            <a:r>
              <a:rPr lang="en-US" dirty="0" smtClean="0"/>
              <a:t>Aside: these requirements did not propagate to JPSS</a:t>
            </a:r>
          </a:p>
          <a:p>
            <a:r>
              <a:rPr lang="en-US" dirty="0" smtClean="0"/>
              <a:t>After months of debate, key participants acknowledged additional Imagery products were needed to attain these requirements</a:t>
            </a:r>
          </a:p>
          <a:p>
            <a:pPr lvl="1"/>
            <a:r>
              <a:rPr lang="en-US" dirty="0" smtClean="0"/>
              <a:t>However there was deep concern that the additional products would compromise the latency requirements</a:t>
            </a:r>
          </a:p>
          <a:p>
            <a:r>
              <a:rPr lang="en-US" dirty="0" smtClean="0"/>
              <a:t>In 2006 a </a:t>
            </a:r>
            <a:r>
              <a:rPr lang="en-US" b="1" dirty="0" smtClean="0"/>
              <a:t>compromise solution of </a:t>
            </a:r>
            <a:r>
              <a:rPr lang="en-US" b="1" u="sng" dirty="0" smtClean="0"/>
              <a:t>6 M-bands</a:t>
            </a:r>
            <a:r>
              <a:rPr lang="en-US" b="1" dirty="0" smtClean="0"/>
              <a:t> developed</a:t>
            </a:r>
          </a:p>
          <a:p>
            <a:pPr lvl="1"/>
            <a:r>
              <a:rPr lang="en-US" dirty="0" smtClean="0"/>
              <a:t>This solution has held to this day</a:t>
            </a:r>
          </a:p>
          <a:p>
            <a:pPr lvl="1"/>
            <a:r>
              <a:rPr lang="en-US" dirty="0" smtClean="0"/>
              <a:t>It has never been reflected in any subsequent requirement documents from either NPOESS or JPSS</a:t>
            </a:r>
          </a:p>
          <a:p>
            <a:pPr lvl="1"/>
            <a:r>
              <a:rPr lang="en-US" dirty="0" smtClean="0"/>
              <a:t>M-band Imagery is </a:t>
            </a:r>
            <a:r>
              <a:rPr lang="en-US" u="sng" dirty="0" smtClean="0"/>
              <a:t>not</a:t>
            </a:r>
            <a:r>
              <a:rPr lang="en-US" dirty="0" smtClean="0"/>
              <a:t> archived (all others are)</a:t>
            </a:r>
          </a:p>
        </p:txBody>
      </p:sp>
      <p:sp>
        <p:nvSpPr>
          <p:cNvPr id="4" name="Title 1"/>
          <p:cNvSpPr>
            <a:spLocks noGrp="1"/>
          </p:cNvSpPr>
          <p:nvPr>
            <p:ph type="title"/>
          </p:nvPr>
        </p:nvSpPr>
        <p:spPr/>
        <p:txBody>
          <a:bodyPr>
            <a:normAutofit/>
          </a:bodyPr>
          <a:lstStyle/>
          <a:p>
            <a:r>
              <a:rPr lang="en-US" dirty="0" smtClean="0"/>
              <a:t>The Strange Case of </a:t>
            </a:r>
            <a:r>
              <a:rPr lang="en-US" b="1" dirty="0" smtClean="0"/>
              <a:t>M-band Imagery</a:t>
            </a:r>
            <a:endParaRPr lang="en-US" b="1" dirty="0"/>
          </a:p>
        </p:txBody>
      </p:sp>
      <p:sp>
        <p:nvSpPr>
          <p:cNvPr id="2" name="Slide Number Placeholder 1"/>
          <p:cNvSpPr>
            <a:spLocks noGrp="1"/>
          </p:cNvSpPr>
          <p:nvPr>
            <p:ph type="sldNum" sz="quarter" idx="12"/>
          </p:nvPr>
        </p:nvSpPr>
        <p:spPr/>
        <p:txBody>
          <a:bodyPr/>
          <a:lstStyle/>
          <a:p>
            <a:fld id="{96E36F11-A39A-294D-A59D-6180D50ED29D}" type="slidenum">
              <a:rPr lang="en-US" smtClean="0"/>
              <a:pPr/>
              <a:t>9</a:t>
            </a:fld>
            <a:endParaRPr lang="en-US" dirty="0"/>
          </a:p>
        </p:txBody>
      </p:sp>
    </p:spTree>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1797</TotalTime>
  <Words>5453</Words>
  <Application>Microsoft Office PowerPoint</Application>
  <PresentationFormat>On-screen Show (4:3)</PresentationFormat>
  <Paragraphs>514</Paragraphs>
  <Slides>49</Slides>
  <Notes>14</Notes>
  <HiddenSlides>0</HiddenSlides>
  <MMClips>0</MMClips>
  <ScaleCrop>false</ScaleCrop>
  <HeadingPairs>
    <vt:vector size="4" baseType="variant">
      <vt:variant>
        <vt:lpstr>Theme</vt:lpstr>
      </vt:variant>
      <vt:variant>
        <vt:i4>5</vt:i4>
      </vt:variant>
      <vt:variant>
        <vt:lpstr>Slide Titles</vt:lpstr>
      </vt:variant>
      <vt:variant>
        <vt:i4>49</vt:i4>
      </vt:variant>
    </vt:vector>
  </HeadingPairs>
  <TitlesOfParts>
    <vt:vector size="54" baseType="lpstr">
      <vt:lpstr>NPP_FOR</vt:lpstr>
      <vt:lpstr>1_Office Theme</vt:lpstr>
      <vt:lpstr>2_Office Theme</vt:lpstr>
      <vt:lpstr>Office Theme</vt:lpstr>
      <vt:lpstr>1_NPP_FOR</vt:lpstr>
      <vt:lpstr>VIIRS Imagery  Validation 1 Stage</vt:lpstr>
      <vt:lpstr>Imagery Basics</vt:lpstr>
      <vt:lpstr>EDR Imagery Cal/Val Team</vt:lpstr>
      <vt:lpstr>Validation 1 Stage</vt:lpstr>
      <vt:lpstr>Imagery Requirements – Part 1</vt:lpstr>
      <vt:lpstr>Imagery Requirements – Part 2</vt:lpstr>
      <vt:lpstr>Imagery Requirements – Part 3</vt:lpstr>
      <vt:lpstr>Imagery Requirements – Part 4</vt:lpstr>
      <vt:lpstr>The Strange Case of M-band Imagery</vt:lpstr>
      <vt:lpstr>VIIRS Bands Created as EDR Imagery</vt:lpstr>
      <vt:lpstr>M-band Imagery Products</vt:lpstr>
      <vt:lpstr>PowerPoint Presentation</vt:lpstr>
      <vt:lpstr>PowerPoint Presentation</vt:lpstr>
      <vt:lpstr>PowerPoint Presentation</vt:lpstr>
      <vt:lpstr>Pre-launch Work on Imagery</vt:lpstr>
      <vt:lpstr>Post-Launch Work (Beta), non-NCC</vt:lpstr>
      <vt:lpstr>VIIRS Visible Imagery Example</vt:lpstr>
      <vt:lpstr>Status at Provisional (non-NCC)</vt:lpstr>
      <vt:lpstr>NCC Imagery Since Launch – Part 1</vt:lpstr>
      <vt:lpstr>NCC Imagery Since Launch – Part 2</vt:lpstr>
      <vt:lpstr>NCC Imagery Advantages</vt:lpstr>
      <vt:lpstr>Cross-terminator DNB SDR (top) versus NCC Imagery EDR (bottom)</vt:lpstr>
      <vt:lpstr>NCC Imagery at night with no lunar illumination</vt:lpstr>
      <vt:lpstr>Major Imagery Issues resolved</vt:lpstr>
      <vt:lpstr>Imagery I-band EDR from 25 January 2012 with an all-fill triangular area in the upper right</vt:lpstr>
      <vt:lpstr>Stray light in NCC Imagery before (top) versus NCC after removal (bottom)</vt:lpstr>
      <vt:lpstr>Benefits of M-band Imagery</vt:lpstr>
      <vt:lpstr>PowerPoint Presentation</vt:lpstr>
      <vt:lpstr>PowerPoint Presentation</vt:lpstr>
      <vt:lpstr>PowerPoint Presentation</vt:lpstr>
      <vt:lpstr>PowerPoint Presentation</vt:lpstr>
      <vt:lpstr>PowerPoint Presentation</vt:lpstr>
      <vt:lpstr>PowerPoint Presentation</vt:lpstr>
      <vt:lpstr>Additional Examples:  Selected “Operational Relevance” Value-Added Applications of Multi-Spectral VIIRS Imagery  (The following slides address each point, courtesy S. Miller, CIRA)</vt:lpstr>
      <vt:lpstr>Snow/Cloud Discrimination</vt:lpstr>
      <vt:lpstr>Snow/Cloud Discrimination (Regional)</vt:lpstr>
      <vt:lpstr>Multi-Spectral Dust Storm Detection</vt:lpstr>
      <vt:lpstr>Multi-Spectral Dust Storm Detection</vt:lpstr>
      <vt:lpstr>Sea Ice </vt:lpstr>
      <vt:lpstr>Nocturnal Tropical Cyclone Tracking</vt:lpstr>
      <vt:lpstr>Nocturnal Fire Lines &amp; Biomass Smoke</vt:lpstr>
      <vt:lpstr>Power Outages</vt:lpstr>
      <vt:lpstr>Open DRs </vt:lpstr>
      <vt:lpstr>Version Control - Documents </vt:lpstr>
      <vt:lpstr>Version Control - Code </vt:lpstr>
      <vt:lpstr>Users and Product Status </vt:lpstr>
      <vt:lpstr>Conclusion </vt:lpstr>
      <vt:lpstr>VIIRS Imagery outreach at RAMMB/CIRA</vt:lpstr>
      <vt:lpstr>User (NRL) Presentation</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Richard Ullman</dc:creator>
  <cp:lastModifiedBy>Don Hillger</cp:lastModifiedBy>
  <cp:revision>240</cp:revision>
  <dcterms:created xsi:type="dcterms:W3CDTF">2011-07-07T16:52:26Z</dcterms:created>
  <dcterms:modified xsi:type="dcterms:W3CDTF">2013-12-27T21:47:01Z</dcterms:modified>
</cp:coreProperties>
</file>