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1"/>
  </p:notesMasterIdLst>
  <p:handoutMasterIdLst>
    <p:handoutMasterId r:id="rId12"/>
  </p:handoutMasterIdLst>
  <p:sldIdLst>
    <p:sldId id="524" r:id="rId2"/>
    <p:sldId id="515" r:id="rId3"/>
    <p:sldId id="516" r:id="rId4"/>
    <p:sldId id="523" r:id="rId5"/>
    <p:sldId id="517" r:id="rId6"/>
    <p:sldId id="518" r:id="rId7"/>
    <p:sldId id="519" r:id="rId8"/>
    <p:sldId id="520" r:id="rId9"/>
    <p:sldId id="521" r:id="rId10"/>
  </p:sldIdLst>
  <p:sldSz cx="9144000" cy="6858000" type="screen4x3"/>
  <p:notesSz cx="69469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DIN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00682F"/>
    <a:srgbClr val="2315DB"/>
    <a:srgbClr val="FFFFFF"/>
    <a:srgbClr val="E9EDF4"/>
    <a:srgbClr val="D0D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77" autoAdjust="0"/>
    <p:restoredTop sz="88599" autoAdjust="0"/>
  </p:normalViewPr>
  <p:slideViewPr>
    <p:cSldViewPr snapToGrid="0" showGuides="1">
      <p:cViewPr varScale="1">
        <p:scale>
          <a:sx n="97" d="100"/>
          <a:sy n="97" d="100"/>
        </p:scale>
        <p:origin x="-1236" y="-84"/>
      </p:cViewPr>
      <p:guideLst>
        <p:guide orient="horz" pos="970"/>
        <p:guide pos="5218"/>
      </p:guideLst>
    </p:cSldViewPr>
  </p:slideViewPr>
  <p:outlineViewPr>
    <p:cViewPr>
      <p:scale>
        <a:sx n="33" d="100"/>
        <a:sy n="33" d="100"/>
      </p:scale>
      <p:origin x="0" y="1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320" y="0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/>
          <a:lstStyle>
            <a:lvl1pPr algn="r">
              <a:defRPr sz="1200"/>
            </a:lvl1pPr>
          </a:lstStyle>
          <a:p>
            <a:fld id="{E6BE962C-A69F-4E2A-B52A-B5E0AB9803B8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775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320" y="8757775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 anchor="b"/>
          <a:lstStyle>
            <a:lvl1pPr algn="r">
              <a:defRPr sz="1200"/>
            </a:lvl1pPr>
          </a:lstStyle>
          <a:p>
            <a:fld id="{C3E56A17-EFBB-4F9F-A0CA-1392AD3D0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1182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/>
          <a:lstStyle>
            <a:lvl1pPr algn="r">
              <a:defRPr sz="1200"/>
            </a:lvl1pPr>
          </a:lstStyle>
          <a:p>
            <a:fld id="{816FB0CF-5528-C744-A119-58E52B5EA66C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3" tIns="46187" rIns="92373" bIns="461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73" tIns="46187" rIns="92373" bIns="46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 anchor="b"/>
          <a:lstStyle>
            <a:lvl1pPr algn="r">
              <a:defRPr sz="1200"/>
            </a:lvl1pPr>
          </a:lstStyle>
          <a:p>
            <a:fld id="{370B2DB1-9050-F54C-8252-2890C3B05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336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B2DB1-9050-F54C-8252-2890C3B058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Plan on a 10-15 min presentation. Slide counts per topic  area are provided as guidance.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0C48DB4-CB77-492B-8502-1E7662BEEC7F}" type="datetime1">
              <a:rPr lang="en-US"/>
              <a:pPr/>
              <a:t>9/19/2014</a:t>
            </a:fld>
            <a:endParaRPr lang="en-US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B01412-6318-4E2B-B933-3D4BFC5A7DB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1038"/>
            <a:ext cx="4591050" cy="3444875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1038"/>
            <a:ext cx="4591050" cy="3444875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r>
              <a:rPr lang="en-US" dirty="0" smtClean="0"/>
              <a:t>Cal/Val maturity </a:t>
            </a:r>
            <a:r>
              <a:rPr lang="en-US" dirty="0" smtClean="0"/>
              <a:t>status: </a:t>
            </a:r>
            <a:r>
              <a:rPr lang="en-US" dirty="0" smtClean="0"/>
              <a:t>Move the Up-Down</a:t>
            </a:r>
            <a:r>
              <a:rPr lang="en-US" baseline="0" dirty="0" smtClean="0"/>
              <a:t> Arrow to proper position to i</a:t>
            </a:r>
            <a:r>
              <a:rPr lang="en-US" dirty="0" smtClean="0"/>
              <a:t>ndicate </a:t>
            </a:r>
            <a:r>
              <a:rPr lang="en-US" dirty="0" smtClean="0"/>
              <a:t>the </a:t>
            </a:r>
            <a:r>
              <a:rPr lang="en-US" dirty="0" smtClean="0"/>
              <a:t>current status of </a:t>
            </a:r>
            <a:r>
              <a:rPr lang="en-US" baseline="0" dirty="0" smtClean="0"/>
              <a:t>your products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endParaRPr lang="en-US" dirty="0" smtClean="0"/>
          </a:p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endParaRPr lang="en-US" dirty="0" smtClean="0"/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EC711BC-C633-4C3E-9CDD-F1D4EA2C8718}" type="datetime1">
              <a:rPr lang="en-US"/>
              <a:pPr/>
              <a:t>9/19/2014</a:t>
            </a:fld>
            <a:endParaRPr lang="en-US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046F7B-63F3-4E1D-B05A-F52BD5B6E548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12713" lvl="1">
              <a:spcBef>
                <a:spcPct val="20000"/>
              </a:spcBef>
              <a:buClr>
                <a:schemeClr val="accent2"/>
              </a:buClr>
            </a:pPr>
            <a:endParaRPr lang="en-US" dirty="0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67A97B7-5E96-4CDF-A9A6-E05A231A33DC}" type="datetime1">
              <a:rPr lang="en-US"/>
              <a:pPr/>
              <a:t>9/19/2014</a:t>
            </a:fld>
            <a:endParaRPr lang="en-US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B76D14-0B9C-4D99-BED5-47054C40EEA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B2DB1-9050-F54C-8252-2890C3B058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E078-8DBE-44B4-B0F7-8369745C9B02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291" y="5762170"/>
            <a:ext cx="1031425" cy="1012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PSS Logo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418" y="5776687"/>
            <a:ext cx="1134012" cy="105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3A4-043B-4656-B7DF-A3CAED7F4CE8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B4C0F-378C-4829-93DB-C7BF784B8700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9428-9CDB-42B5-9926-F84AC94ED693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707A-D3FD-43CB-86CC-5480991F4401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8092-5A14-4233-8941-C7F7DA0AAB18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0864-4E34-4271-8E96-D0C5563C69CB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8F8D-C206-423C-AC53-94FC049C1DC1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BF22-25D0-49DE-BCDC-661E2558E573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41E1-1C1F-448C-9313-2A32670A006D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963E8-4D98-4734-A202-2DA2D7D45CAD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E30AC-F3E7-42DF-A2E8-F605A386225B}" type="datetime1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887413"/>
          </a:xfrm>
          <a:prstGeom prst="rect">
            <a:avLst/>
          </a:prstGeom>
          <a:gradFill rotWithShape="0">
            <a:gsLst>
              <a:gs pos="0">
                <a:srgbClr val="5487BD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108" charset="-128"/>
            </a:endParaRPr>
          </a:p>
        </p:txBody>
      </p:sp>
      <p:pic>
        <p:nvPicPr>
          <p:cNvPr id="11" name="Picture 8" descr="Macintosh HD:Users:gtiona:Documents:GI_info:GI - NPP:Instruments:CERES:CERES LaRC F2F 012808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810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0" y="88582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+mj-lt"/>
              <a:ea typeface="+mn-ea"/>
              <a:cs typeface="ＭＳ Ｐゴシック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3186" y="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9215" y="0"/>
            <a:ext cx="7240385" cy="822960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685800" y="13874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Long Term Monitoring</a:t>
            </a: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146479" y="2954710"/>
            <a:ext cx="6851042" cy="1325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i="1" dirty="0" smtClean="0">
                <a:solidFill>
                  <a:schemeClr val="tx1">
                    <a:tint val="75000"/>
                  </a:schemeClr>
                </a:solidFill>
                <a:latin typeface="Arial Black" pitchFamily="34" charset="0"/>
              </a:rPr>
              <a:t>JPSS Algorithm Team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56013" y="4032115"/>
            <a:ext cx="6431974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 defTabSz="914400">
              <a:spcBef>
                <a:spcPct val="20000"/>
              </a:spcBef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Presented by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B85210-DF45-4EFA-84E5-8D38A8D3075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028" y="1325040"/>
            <a:ext cx="8144136" cy="495518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/>
              <a:t>Products  (1 slide)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Algorithm Cal/Val Timeline (1 slide)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Monitoring Methods/Strategies  (1-2 slides)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Monitoring Tools (4-5 slides)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Resources (1 slide)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Further Enhancements and Schedules (1-2 slides)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Summary (1 slide)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Products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Provide a list of products and their specifications (spatial and temporal resolution, coverage).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768514-B28B-48C5-B4EE-9C18D64BE9F6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Algorithm Cal/Val Timeline 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37104" y="1230924"/>
            <a:ext cx="8229600" cy="331093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Four </a:t>
            </a:r>
            <a:r>
              <a:rPr lang="en-US" sz="2400" b="1" dirty="0" smtClean="0"/>
              <a:t>Phases </a:t>
            </a:r>
            <a:r>
              <a:rPr lang="en-US" sz="2400" b="1" dirty="0" smtClean="0"/>
              <a:t>of Cal/Val:</a:t>
            </a:r>
          </a:p>
          <a:p>
            <a:pPr marL="803275" lvl="1" indent="-461963">
              <a:buFont typeface="+mj-lt"/>
              <a:buAutoNum type="arabicPeriod"/>
            </a:pPr>
            <a:r>
              <a:rPr lang="en-US" sz="2000" b="1" dirty="0" smtClean="0"/>
              <a:t>Pre-Launch</a:t>
            </a:r>
            <a:r>
              <a:rPr lang="en-US" sz="2000" dirty="0" smtClean="0"/>
              <a:t>; all time prior to launch – Algorithm verification, sensor testing, and validation preparation</a:t>
            </a:r>
          </a:p>
          <a:p>
            <a:pPr marL="803275" lvl="1" indent="-461963">
              <a:buFont typeface="+mj-lt"/>
              <a:buAutoNum type="arabicPeriod"/>
            </a:pPr>
            <a:r>
              <a:rPr lang="en-US" sz="2000" b="1" dirty="0" smtClean="0"/>
              <a:t>Early Orbit Check-out (EOC) </a:t>
            </a:r>
            <a:r>
              <a:rPr lang="en-US" sz="2000" dirty="0" smtClean="0"/>
              <a:t>– System Calibration &amp; Characterization</a:t>
            </a:r>
          </a:p>
          <a:p>
            <a:pPr marL="803275" lvl="1" indent="-461963">
              <a:buFont typeface="+mj-lt"/>
              <a:buAutoNum type="arabicPeriod"/>
            </a:pPr>
            <a:r>
              <a:rPr lang="en-US" sz="2000" b="1" dirty="0" smtClean="0"/>
              <a:t>Intensive Cal/Val (ICV) </a:t>
            </a:r>
            <a:r>
              <a:rPr lang="en-US" sz="2000" dirty="0" smtClean="0"/>
              <a:t>– Algorithm Calibration &amp; Validation</a:t>
            </a:r>
          </a:p>
          <a:p>
            <a:pPr marL="803275" lvl="1" indent="-461963">
              <a:buFont typeface="+mj-lt"/>
              <a:buAutoNum type="arabicPeriod"/>
            </a:pPr>
            <a:r>
              <a:rPr lang="en-US" sz="2000" b="1" dirty="0" smtClean="0"/>
              <a:t>Long-Term Monitoring (LTM)</a:t>
            </a:r>
            <a:r>
              <a:rPr lang="en-US" sz="2000" dirty="0" smtClean="0"/>
              <a:t>;</a:t>
            </a:r>
            <a:r>
              <a:rPr lang="en-US" sz="2000" b="1" dirty="0" smtClean="0"/>
              <a:t> </a:t>
            </a:r>
            <a:r>
              <a:rPr lang="en-US" sz="2000" dirty="0" smtClean="0"/>
              <a:t>through life of sensors after ICV (Validated) – Sensor Stability &amp; Data Product Quality monitoring</a:t>
            </a:r>
          </a:p>
          <a:p>
            <a:pPr marL="803275" lvl="1" indent="-461963">
              <a:buNone/>
            </a:pPr>
            <a:endParaRPr lang="en-US" sz="12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b="1" dirty="0" smtClean="0"/>
              <a:t>Algorithm Cal/Val Timeline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768514-B28B-48C5-B4EE-9C18D64BE9F6}" type="slidenum">
              <a:rPr lang="en-US"/>
              <a:pPr/>
              <a:t>4</a:t>
            </a:fld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813915" y="4480560"/>
            <a:ext cx="7335298" cy="1484900"/>
            <a:chOff x="813915" y="4389120"/>
            <a:chExt cx="7335298" cy="1484900"/>
          </a:xfrm>
        </p:grpSpPr>
        <p:sp>
          <p:nvSpPr>
            <p:cNvPr id="5" name="Right Arrow 4"/>
            <p:cNvSpPr/>
            <p:nvPr/>
          </p:nvSpPr>
          <p:spPr>
            <a:xfrm>
              <a:off x="894304" y="4389120"/>
              <a:ext cx="7254909" cy="1145512"/>
            </a:xfrm>
            <a:prstGeom prst="rightArrow">
              <a:avLst/>
            </a:prstGeom>
            <a:gradFill flip="none" rotWithShape="1">
              <a:gsLst>
                <a:gs pos="12000">
                  <a:srgbClr val="7030A0"/>
                </a:gs>
                <a:gs pos="14000">
                  <a:srgbClr val="FF0000"/>
                </a:gs>
                <a:gs pos="15000">
                  <a:srgbClr val="FFFF00"/>
                </a:gs>
                <a:gs pos="30000">
                  <a:srgbClr val="00B0F0"/>
                </a:gs>
                <a:gs pos="45000">
                  <a:srgbClr val="0070C0"/>
                </a:gs>
                <a:gs pos="77000">
                  <a:srgbClr val="00B050"/>
                </a:gs>
                <a:gs pos="98000">
                  <a:srgbClr val="00682F"/>
                </a:gs>
              </a:gsLst>
              <a:lin ang="0" scaled="0"/>
              <a:tileRect/>
            </a:gra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03520" y="4806126"/>
              <a:ext cx="8239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LTM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3915" y="4806126"/>
              <a:ext cx="1105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Pre_Launch</a:t>
              </a:r>
              <a:endParaRPr lang="en-US" sz="1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20240" y="4806126"/>
              <a:ext cx="673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EOC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97480" y="4806126"/>
              <a:ext cx="15574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ICV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 flipV="1">
              <a:off x="1691640" y="4680521"/>
              <a:ext cx="369332" cy="54260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sz="1200" dirty="0" smtClean="0"/>
                <a:t>Launch</a:t>
              </a:r>
              <a:endParaRPr lang="en-US" sz="1200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926080" y="5230368"/>
              <a:ext cx="9832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069080" y="5230368"/>
              <a:ext cx="9832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394960" y="5230368"/>
              <a:ext cx="9832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606040" y="5504688"/>
              <a:ext cx="668594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Beta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65576" y="5504688"/>
              <a:ext cx="1224116" cy="36933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Provisional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64608" y="5504688"/>
              <a:ext cx="1097280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Validated</a:t>
              </a:r>
              <a:endParaRPr lang="en-US" dirty="0"/>
            </a:p>
          </p:txBody>
        </p:sp>
      </p:grpSp>
      <p:sp>
        <p:nvSpPr>
          <p:cNvPr id="28" name="Up-Down Arrow 27"/>
          <p:cNvSpPr/>
          <p:nvPr/>
        </p:nvSpPr>
        <p:spPr>
          <a:xfrm>
            <a:off x="6066505" y="4522837"/>
            <a:ext cx="127819" cy="1052052"/>
          </a:xfrm>
          <a:prstGeom prst="upDownArrow">
            <a:avLst/>
          </a:prstGeom>
          <a:solidFill>
            <a:srgbClr val="FF66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19075"/>
            <a:ext cx="7848600" cy="685800"/>
          </a:xfrm>
        </p:spPr>
        <p:txBody>
          <a:bodyPr/>
          <a:lstStyle/>
          <a:p>
            <a:r>
              <a:rPr lang="en-US" sz="3200" dirty="0" smtClean="0"/>
              <a:t>Monitoring Methods/Strategies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38071" y="1400070"/>
            <a:ext cx="8144189" cy="4026040"/>
          </a:xfrm>
        </p:spPr>
        <p:txBody>
          <a:bodyPr>
            <a:normAutofit/>
          </a:bodyPr>
          <a:lstStyle/>
          <a:p>
            <a:r>
              <a:rPr lang="en-US" dirty="0" smtClean="0"/>
              <a:t>Highlight/summarize monitoring methods/strategy of your products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smtClean="0"/>
              <a:t>Identify monitoring tools that are needed and being developed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4A5DC0-B9DF-4F15-A1A6-1B7D30A8CEA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60325"/>
            <a:ext cx="7848600" cy="6858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200" dirty="0" smtClean="0"/>
              <a:t>Monitoring Tools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5257800"/>
          </a:xfrm>
        </p:spPr>
        <p:txBody>
          <a:bodyPr/>
          <a:lstStyle/>
          <a:p>
            <a:r>
              <a:rPr lang="en-US" dirty="0" smtClean="0"/>
              <a:t>Describe and illustrate the monitoring tools that your team have or are developing</a:t>
            </a:r>
          </a:p>
          <a:p>
            <a:r>
              <a:rPr lang="en-US" dirty="0" smtClean="0"/>
              <a:t> Address the following:</a:t>
            </a:r>
          </a:p>
          <a:p>
            <a:pPr lvl="1"/>
            <a:r>
              <a:rPr lang="en-US" dirty="0" smtClean="0"/>
              <a:t>Capabilities (in their final state)</a:t>
            </a:r>
          </a:p>
          <a:p>
            <a:pPr lvl="1"/>
            <a:r>
              <a:rPr lang="en-US" dirty="0" smtClean="0"/>
              <a:t>Web-based/offline applications</a:t>
            </a:r>
          </a:p>
          <a:p>
            <a:pPr lvl="1"/>
            <a:r>
              <a:rPr lang="en-US" dirty="0" smtClean="0"/>
              <a:t>Data Source, where/how these are obtained</a:t>
            </a:r>
          </a:p>
          <a:p>
            <a:pPr lvl="1"/>
            <a:r>
              <a:rPr lang="en-US" dirty="0" smtClean="0"/>
              <a:t>Visualization software tools used for monitoring</a:t>
            </a:r>
          </a:p>
          <a:p>
            <a:pPr lvl="1"/>
            <a:r>
              <a:rPr lang="en-US" dirty="0" smtClean="0"/>
              <a:t>Product performance measures</a:t>
            </a:r>
          </a:p>
          <a:p>
            <a:pPr lvl="1"/>
            <a:r>
              <a:rPr lang="en-US" dirty="0" smtClean="0"/>
              <a:t>NRT monitoring capabilities</a:t>
            </a: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2F90CC-46AA-46F1-A18D-313CC8280A0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computer resource are you using?</a:t>
            </a:r>
          </a:p>
          <a:p>
            <a:r>
              <a:rPr lang="en-US" dirty="0" smtClean="0"/>
              <a:t>Dependencies on data </a:t>
            </a:r>
            <a:r>
              <a:rPr lang="en-US" dirty="0" smtClean="0"/>
              <a:t>input</a:t>
            </a:r>
            <a:endParaRPr lang="en-US" dirty="0" smtClean="0"/>
          </a:p>
          <a:p>
            <a:r>
              <a:rPr lang="en-US" dirty="0" smtClean="0"/>
              <a:t>Risk related to monitoring &amp; mitigation</a:t>
            </a:r>
          </a:p>
          <a:p>
            <a:r>
              <a:rPr lang="en-US" dirty="0" smtClean="0"/>
              <a:t>External contributors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02A86B-A445-4E9E-80C2-C402D7FEF071}" type="slidenum">
              <a:rPr lang="en-US"/>
              <a:pPr/>
              <a:t>7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60325"/>
            <a:ext cx="7848600" cy="6858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200" dirty="0" smtClean="0"/>
              <a:t>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Planned further improvements/enhancements</a:t>
            </a:r>
          </a:p>
          <a:p>
            <a:r>
              <a:rPr lang="en-US" dirty="0" smtClean="0"/>
              <a:t>Planned LTM activities / milestones</a:t>
            </a:r>
          </a:p>
          <a:p>
            <a:endParaRPr lang="en-US" dirty="0" smtClean="0"/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0BFD3-FBD8-49F2-92BC-8F6223CF95FF}" type="slidenum">
              <a:rPr lang="en-US"/>
              <a:pPr/>
              <a:t>8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554508" y="0"/>
            <a:ext cx="7848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Further Enhancements and Schedules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E3FAEB-1543-4F2A-AE89-0DF4A522D2BA}" type="slidenum">
              <a:rPr lang="en-US"/>
              <a:pPr/>
              <a:t>9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PP_F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NPP_FOR.potx</Template>
  <TotalTime>14472</TotalTime>
  <Words>297</Words>
  <Application>Microsoft Office PowerPoint</Application>
  <PresentationFormat>On-screen Show (4:3)</PresentationFormat>
  <Paragraphs>75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NPP_FOR</vt:lpstr>
      <vt:lpstr>Slide 1</vt:lpstr>
      <vt:lpstr>OUTLINE</vt:lpstr>
      <vt:lpstr>Products</vt:lpstr>
      <vt:lpstr>Algorithm Cal/Val Timeline </vt:lpstr>
      <vt:lpstr>Monitoring Methods/Strategies</vt:lpstr>
      <vt:lpstr> Monitoring Tools</vt:lpstr>
      <vt:lpstr>  Resources</vt:lpstr>
      <vt:lpstr>Further Enhancements and Schedules </vt:lpstr>
      <vt:lpstr>Summary</vt:lpstr>
    </vt:vector>
  </TitlesOfParts>
  <Company>Lockheed Martin IS&amp;GS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the Suomi NPP VIIRS Aerosol EDRs and IPs for Provisional Maturity Level</dc:title>
  <dc:creator>Istvan Laszlo</dc:creator>
  <cp:lastModifiedBy>xliu</cp:lastModifiedBy>
  <cp:revision>1587</cp:revision>
  <dcterms:created xsi:type="dcterms:W3CDTF">2011-10-05T18:31:57Z</dcterms:created>
  <dcterms:modified xsi:type="dcterms:W3CDTF">2014-09-19T20:15:26Z</dcterms:modified>
</cp:coreProperties>
</file>