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 id="2147483697" r:id="rId2"/>
  </p:sldMasterIdLst>
  <p:notesMasterIdLst>
    <p:notesMasterId r:id="rId23"/>
  </p:notesMasterIdLst>
  <p:sldIdLst>
    <p:sldId id="328" r:id="rId3"/>
    <p:sldId id="314" r:id="rId4"/>
    <p:sldId id="307" r:id="rId5"/>
    <p:sldId id="308" r:id="rId6"/>
    <p:sldId id="325" r:id="rId7"/>
    <p:sldId id="310" r:id="rId8"/>
    <p:sldId id="311" r:id="rId9"/>
    <p:sldId id="312" r:id="rId10"/>
    <p:sldId id="327" r:id="rId11"/>
    <p:sldId id="315" r:id="rId12"/>
    <p:sldId id="316" r:id="rId13"/>
    <p:sldId id="317" r:id="rId14"/>
    <p:sldId id="318" r:id="rId15"/>
    <p:sldId id="320" r:id="rId16"/>
    <p:sldId id="321" r:id="rId17"/>
    <p:sldId id="326" r:id="rId18"/>
    <p:sldId id="322" r:id="rId19"/>
    <p:sldId id="329" r:id="rId20"/>
    <p:sldId id="323" r:id="rId21"/>
    <p:sldId id="324" r:id="rId22"/>
  </p:sldIdLst>
  <p:sldSz cx="9144000" cy="6858000" type="screen4x3"/>
  <p:notesSz cx="6894513" cy="9180513"/>
  <p:embeddedFontLst>
    <p:embeddedFont>
      <p:font typeface="Questrial" panose="020B060402020202020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76" autoAdjust="0"/>
    <p:restoredTop sz="89500" autoAdjust="0"/>
  </p:normalViewPr>
  <p:slideViewPr>
    <p:cSldViewPr>
      <p:cViewPr varScale="1">
        <p:scale>
          <a:sx n="97" d="100"/>
          <a:sy n="97" d="100"/>
        </p:scale>
        <p:origin x="36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6"/>
          </a:xfrm>
          <a:prstGeom prst="rect">
            <a:avLst/>
          </a:prstGeom>
        </p:spPr>
        <p:txBody>
          <a:bodyPr vert="horz" lIns="91851" tIns="45926" rIns="91851" bIns="45926" rtlCol="0"/>
          <a:lstStyle>
            <a:lvl1pPr algn="l">
              <a:defRPr sz="1200"/>
            </a:lvl1pPr>
          </a:lstStyle>
          <a:p>
            <a:endParaRPr lang="en-US"/>
          </a:p>
        </p:txBody>
      </p:sp>
      <p:sp>
        <p:nvSpPr>
          <p:cNvPr id="3" name="Date Placeholder 2"/>
          <p:cNvSpPr>
            <a:spLocks noGrp="1"/>
          </p:cNvSpPr>
          <p:nvPr>
            <p:ph type="dt" idx="1"/>
          </p:nvPr>
        </p:nvSpPr>
        <p:spPr>
          <a:xfrm>
            <a:off x="3905295" y="0"/>
            <a:ext cx="2987622" cy="459026"/>
          </a:xfrm>
          <a:prstGeom prst="rect">
            <a:avLst/>
          </a:prstGeom>
        </p:spPr>
        <p:txBody>
          <a:bodyPr vert="horz" lIns="91851" tIns="45926" rIns="91851" bIns="45926" rtlCol="0"/>
          <a:lstStyle>
            <a:lvl1pPr algn="r">
              <a:defRPr sz="1200"/>
            </a:lvl1pPr>
          </a:lstStyle>
          <a:p>
            <a:fld id="{72B6586B-7F00-4A07-9179-BDE2E7749057}" type="datetimeFigureOut">
              <a:rPr lang="en-US" smtClean="0"/>
              <a:pPr/>
              <a:t>6/18/2018</a:t>
            </a:fld>
            <a:endParaRPr lang="en-US"/>
          </a:p>
        </p:txBody>
      </p:sp>
      <p:sp>
        <p:nvSpPr>
          <p:cNvPr id="4" name="Slide Image Placeholder 3"/>
          <p:cNvSpPr>
            <a:spLocks noGrp="1" noRot="1" noChangeAspect="1"/>
          </p:cNvSpPr>
          <p:nvPr>
            <p:ph type="sldImg" idx="2"/>
          </p:nvPr>
        </p:nvSpPr>
        <p:spPr>
          <a:xfrm>
            <a:off x="1152525" y="688975"/>
            <a:ext cx="4589463" cy="3441700"/>
          </a:xfrm>
          <a:prstGeom prst="rect">
            <a:avLst/>
          </a:prstGeom>
          <a:noFill/>
          <a:ln w="12700">
            <a:solidFill>
              <a:prstClr val="black"/>
            </a:solidFill>
          </a:ln>
        </p:spPr>
        <p:txBody>
          <a:bodyPr vert="horz" lIns="91851" tIns="45926" rIns="91851" bIns="45926" rtlCol="0" anchor="ctr"/>
          <a:lstStyle/>
          <a:p>
            <a:endParaRPr lang="en-US"/>
          </a:p>
        </p:txBody>
      </p:sp>
      <p:sp>
        <p:nvSpPr>
          <p:cNvPr id="5" name="Notes Placeholder 4"/>
          <p:cNvSpPr>
            <a:spLocks noGrp="1"/>
          </p:cNvSpPr>
          <p:nvPr>
            <p:ph type="body" sz="quarter" idx="3"/>
          </p:nvPr>
        </p:nvSpPr>
        <p:spPr>
          <a:xfrm>
            <a:off x="689452" y="4360744"/>
            <a:ext cx="5515610" cy="4131231"/>
          </a:xfrm>
          <a:prstGeom prst="rect">
            <a:avLst/>
          </a:prstGeom>
        </p:spPr>
        <p:txBody>
          <a:bodyPr vert="horz" lIns="91851" tIns="45926" rIns="91851" bIns="45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19894"/>
            <a:ext cx="2987622" cy="459026"/>
          </a:xfrm>
          <a:prstGeom prst="rect">
            <a:avLst/>
          </a:prstGeom>
        </p:spPr>
        <p:txBody>
          <a:bodyPr vert="horz" lIns="91851" tIns="45926" rIns="91851" bIns="45926" rtlCol="0" anchor="b"/>
          <a:lstStyle>
            <a:lvl1pPr algn="l">
              <a:defRPr sz="1200"/>
            </a:lvl1pPr>
          </a:lstStyle>
          <a:p>
            <a:endParaRPr lang="en-US"/>
          </a:p>
        </p:txBody>
      </p:sp>
      <p:sp>
        <p:nvSpPr>
          <p:cNvPr id="7" name="Slide Number Placeholder 6"/>
          <p:cNvSpPr>
            <a:spLocks noGrp="1"/>
          </p:cNvSpPr>
          <p:nvPr>
            <p:ph type="sldNum" sz="quarter" idx="5"/>
          </p:nvPr>
        </p:nvSpPr>
        <p:spPr>
          <a:xfrm>
            <a:off x="3905295" y="8719894"/>
            <a:ext cx="2987622" cy="459026"/>
          </a:xfrm>
          <a:prstGeom prst="rect">
            <a:avLst/>
          </a:prstGeom>
        </p:spPr>
        <p:txBody>
          <a:bodyPr vert="horz" lIns="91851" tIns="45926" rIns="91851" bIns="45926" rtlCol="0" anchor="b"/>
          <a:lstStyle>
            <a:lvl1pPr algn="r">
              <a:defRPr sz="1200"/>
            </a:lvl1pPr>
          </a:lstStyle>
          <a:p>
            <a:fld id="{0D06836A-E74D-4296-99F3-8D1D9C87C1EF}" type="slidenum">
              <a:rPr lang="en-US" smtClean="0"/>
              <a:pPr/>
              <a:t>‹#›</a:t>
            </a:fld>
            <a:endParaRPr lang="en-US"/>
          </a:p>
        </p:txBody>
      </p:sp>
    </p:spTree>
    <p:extLst>
      <p:ext uri="{BB962C8B-B14F-4D97-AF65-F5344CB8AC3E}">
        <p14:creationId xmlns:p14="http://schemas.microsoft.com/office/powerpoint/2010/main" val="1284942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6836A-E74D-4296-99F3-8D1D9C87C1EF}" type="slidenum">
              <a:rPr lang="en-US" smtClean="0"/>
              <a:pPr/>
              <a:t>2</a:t>
            </a:fld>
            <a:endParaRPr lang="en-US"/>
          </a:p>
        </p:txBody>
      </p:sp>
    </p:spTree>
    <p:extLst>
      <p:ext uri="{BB962C8B-B14F-4D97-AF65-F5344CB8AC3E}">
        <p14:creationId xmlns:p14="http://schemas.microsoft.com/office/powerpoint/2010/main" val="158855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20</a:t>
            </a:fld>
            <a:endParaRPr lang="en-US"/>
          </a:p>
        </p:txBody>
      </p:sp>
    </p:spTree>
    <p:extLst>
      <p:ext uri="{BB962C8B-B14F-4D97-AF65-F5344CB8AC3E}">
        <p14:creationId xmlns:p14="http://schemas.microsoft.com/office/powerpoint/2010/main" val="396964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0D0463D2-9524-48AF-8E0A-947731257C38}" type="slidenum">
              <a:rPr lang="en-US">
                <a:solidFill>
                  <a:srgbClr val="000000"/>
                </a:solidFill>
              </a:rPr>
              <a:pPr/>
              <a:t>3</a:t>
            </a:fld>
            <a:endParaRPr lang="en-US">
              <a:solidFill>
                <a:srgbClr val="000000"/>
              </a:solidFill>
            </a:endParaRPr>
          </a:p>
        </p:txBody>
      </p:sp>
      <p:sp>
        <p:nvSpPr>
          <p:cNvPr id="398339" name="Rectangle 2"/>
          <p:cNvSpPr>
            <a:spLocks noGrp="1" noRot="1" noChangeAspect="1" noChangeArrowheads="1" noTextEdit="1"/>
          </p:cNvSpPr>
          <p:nvPr>
            <p:ph type="sldImg"/>
          </p:nvPr>
        </p:nvSpPr>
        <p:spPr>
          <a:xfrm>
            <a:off x="1154113" y="696913"/>
            <a:ext cx="4587875" cy="3441700"/>
          </a:xfrm>
          <a:ln/>
        </p:spPr>
      </p:sp>
      <p:sp>
        <p:nvSpPr>
          <p:cNvPr id="3983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900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0FF04335-740C-4293-9804-323C46D8317A}" type="slidenum">
              <a:rPr lang="en-US">
                <a:solidFill>
                  <a:srgbClr val="000000"/>
                </a:solidFill>
              </a:rPr>
              <a:pPr/>
              <a:t>4</a:t>
            </a:fld>
            <a:endParaRPr lang="en-US">
              <a:solidFill>
                <a:srgbClr val="000000"/>
              </a:solidFill>
            </a:endParaRPr>
          </a:p>
        </p:txBody>
      </p:sp>
      <p:sp>
        <p:nvSpPr>
          <p:cNvPr id="399363" name="Rectangle 2"/>
          <p:cNvSpPr>
            <a:spLocks noGrp="1" noRot="1" noChangeAspect="1" noChangeArrowheads="1" noTextEdit="1"/>
          </p:cNvSpPr>
          <p:nvPr>
            <p:ph type="sldImg"/>
          </p:nvPr>
        </p:nvSpPr>
        <p:spPr>
          <a:xfrm>
            <a:off x="1154113" y="696913"/>
            <a:ext cx="4587875" cy="3441700"/>
          </a:xfrm>
          <a:ln/>
        </p:spPr>
      </p:sp>
      <p:sp>
        <p:nvSpPr>
          <p:cNvPr id="3993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6634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8</a:t>
            </a:fld>
            <a:endParaRPr lang="en-US"/>
          </a:p>
        </p:txBody>
      </p:sp>
    </p:spTree>
    <p:extLst>
      <p:ext uri="{BB962C8B-B14F-4D97-AF65-F5344CB8AC3E}">
        <p14:creationId xmlns:p14="http://schemas.microsoft.com/office/powerpoint/2010/main" val="140779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9</a:t>
            </a:fld>
            <a:endParaRPr lang="en-US"/>
          </a:p>
        </p:txBody>
      </p:sp>
    </p:spTree>
    <p:extLst>
      <p:ext uri="{BB962C8B-B14F-4D97-AF65-F5344CB8AC3E}">
        <p14:creationId xmlns:p14="http://schemas.microsoft.com/office/powerpoint/2010/main" val="194012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14</a:t>
            </a:fld>
            <a:endParaRPr lang="en-US"/>
          </a:p>
        </p:txBody>
      </p:sp>
    </p:spTree>
    <p:extLst>
      <p:ext uri="{BB962C8B-B14F-4D97-AF65-F5344CB8AC3E}">
        <p14:creationId xmlns:p14="http://schemas.microsoft.com/office/powerpoint/2010/main" val="429018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15</a:t>
            </a:fld>
            <a:endParaRPr lang="en-US"/>
          </a:p>
        </p:txBody>
      </p:sp>
    </p:spTree>
    <p:extLst>
      <p:ext uri="{BB962C8B-B14F-4D97-AF65-F5344CB8AC3E}">
        <p14:creationId xmlns:p14="http://schemas.microsoft.com/office/powerpoint/2010/main" val="373202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16</a:t>
            </a:fld>
            <a:endParaRPr lang="en-US"/>
          </a:p>
        </p:txBody>
      </p:sp>
    </p:spTree>
    <p:extLst>
      <p:ext uri="{BB962C8B-B14F-4D97-AF65-F5344CB8AC3E}">
        <p14:creationId xmlns:p14="http://schemas.microsoft.com/office/powerpoint/2010/main" val="305071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70B2DB1-9050-F54C-8252-2890C3B05854}" type="slidenum">
              <a:rPr lang="en-US" smtClean="0"/>
              <a:pPr/>
              <a:t>17</a:t>
            </a:fld>
            <a:endParaRPr lang="en-US"/>
          </a:p>
        </p:txBody>
      </p:sp>
    </p:spTree>
    <p:extLst>
      <p:ext uri="{BB962C8B-B14F-4D97-AF65-F5344CB8AC3E}">
        <p14:creationId xmlns:p14="http://schemas.microsoft.com/office/powerpoint/2010/main" val="318335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Rectangle 10"/>
          <p:cNvSpPr/>
          <p:nvPr/>
        </p:nvSpPr>
        <p:spPr>
          <a:xfrm>
            <a:off x="4082" y="1898850"/>
            <a:ext cx="86868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82" y="1953714"/>
            <a:ext cx="8686800" cy="45719"/>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2747282" y="1956254"/>
            <a:ext cx="5943600" cy="1091746"/>
          </a:xfrm>
          <a:prstGeom prst="rect">
            <a:avLst/>
          </a:prstGeom>
        </p:spPr>
        <p:txBody>
          <a:bodyPr anchor="t">
            <a:noAutofit/>
          </a:bodyPr>
          <a:lstStyle>
            <a:lvl1pPr algn="r">
              <a:defRPr sz="3200" b="0" cap="all">
                <a:solidFill>
                  <a:srgbClr val="0594C9"/>
                </a:solidFill>
                <a:latin typeface="+mj-lt"/>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2747282" y="1587954"/>
            <a:ext cx="5943600" cy="368300"/>
          </a:xfrm>
          <a:prstGeom prst="rect">
            <a:avLst/>
          </a:prstGeom>
        </p:spPr>
        <p:txBody>
          <a:bodyPr anchor="b"/>
          <a:lstStyle>
            <a:lvl1pPr marL="0" indent="0" algn="r">
              <a:buNone/>
              <a:defRPr sz="2000" b="1">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Date Placeholder 3"/>
          <p:cNvSpPr>
            <a:spLocks noGrp="1"/>
          </p:cNvSpPr>
          <p:nvPr>
            <p:ph type="dt" sz="half" idx="2"/>
          </p:nvPr>
        </p:nvSpPr>
        <p:spPr>
          <a:xfrm>
            <a:off x="7624082" y="1357122"/>
            <a:ext cx="1066800" cy="230832"/>
          </a:xfrm>
          <a:prstGeom prst="rect">
            <a:avLst/>
          </a:prstGeom>
        </p:spPr>
        <p:txBody>
          <a:bodyPr/>
          <a:lstStyle>
            <a:lvl1pPr algn="r">
              <a:defRPr sz="900" b="0" kern="1400" spc="50" baseline="0">
                <a:solidFill>
                  <a:schemeClr val="tx1"/>
                </a:solidFill>
                <a:latin typeface="+mj-lt"/>
              </a:defRPr>
            </a:lvl1pPr>
          </a:lstStyle>
          <a:p>
            <a:fld id="{91553657-B2F3-4744-80D5-EA92FFAA43F2}" type="datetimeFigureOut">
              <a:rPr lang="en-US" smtClean="0"/>
              <a:pPr/>
              <a:t>6/18/2018</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71600"/>
            <a:ext cx="1752600" cy="1752600"/>
          </a:xfrm>
          <a:prstGeom prst="rect">
            <a:avLst/>
          </a:prstGeom>
        </p:spPr>
      </p:pic>
    </p:spTree>
    <p:extLst>
      <p:ext uri="{BB962C8B-B14F-4D97-AF65-F5344CB8AC3E}">
        <p14:creationId xmlns:p14="http://schemas.microsoft.com/office/powerpoint/2010/main" val="1873977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Rectangle 6"/>
          <p:cNvSpPr/>
          <p:nvPr/>
        </p:nvSpPr>
        <p:spPr>
          <a:xfrm>
            <a:off x="0" y="381001"/>
            <a:ext cx="86868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40080"/>
            <a:ext cx="8686800" cy="45719"/>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74320"/>
            <a:ext cx="781050" cy="781050"/>
          </a:xfrm>
          <a:prstGeom prst="rect">
            <a:avLst/>
          </a:prstGeom>
        </p:spPr>
      </p:pic>
    </p:spTree>
    <p:extLst>
      <p:ext uri="{BB962C8B-B14F-4D97-AF65-F5344CB8AC3E}">
        <p14:creationId xmlns:p14="http://schemas.microsoft.com/office/powerpoint/2010/main" val="25025693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p:cNvSpPr/>
          <p:nvPr/>
        </p:nvSpPr>
        <p:spPr>
          <a:xfrm>
            <a:off x="0" y="381001"/>
            <a:ext cx="86868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5700" y="2438400"/>
            <a:ext cx="1752600" cy="1752600"/>
          </a:xfrm>
          <a:prstGeom prst="rect">
            <a:avLst/>
          </a:prstGeom>
        </p:spPr>
      </p:pic>
      <p:sp>
        <p:nvSpPr>
          <p:cNvPr id="6" name="Text Placeholder 3"/>
          <p:cNvSpPr>
            <a:spLocks noGrp="1"/>
          </p:cNvSpPr>
          <p:nvPr>
            <p:ph type="body" sz="half" idx="2"/>
          </p:nvPr>
        </p:nvSpPr>
        <p:spPr>
          <a:xfrm>
            <a:off x="1828800" y="4605338"/>
            <a:ext cx="5486400" cy="1795462"/>
          </a:xfrm>
          <a:prstGeom prst="rect">
            <a:avLst/>
          </a:prstGeom>
        </p:spPr>
        <p:txBody>
          <a:bodyPr/>
          <a:lstStyle>
            <a:lvl1pPr marL="0" indent="0" algn="ctr">
              <a:buNone/>
              <a:defRPr sz="12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0"/>
          </p:nvPr>
        </p:nvSpPr>
        <p:spPr>
          <a:xfrm>
            <a:off x="1828800" y="1219200"/>
            <a:ext cx="5486400" cy="804862"/>
          </a:xfrm>
          <a:prstGeom prst="rect">
            <a:avLst/>
          </a:prstGeom>
        </p:spPr>
        <p:txBody>
          <a:bodyPr anchor="b" anchorCtr="0"/>
          <a:lstStyle>
            <a:lvl1pPr marL="0" indent="0" algn="ctr">
              <a:buNone/>
              <a:defRPr sz="2400" b="1">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13896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890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39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014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178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70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80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92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4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0"/>
            <a:ext cx="8686800"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85800"/>
            <a:ext cx="8686800" cy="18288"/>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295400" y="228600"/>
            <a:ext cx="7391400" cy="493078"/>
          </a:xfrm>
          <a:prstGeom prst="rect">
            <a:avLst/>
          </a:prstGeom>
        </p:spPr>
        <p:txBody>
          <a:bodyPr lIns="0" tIns="0" rIns="0" bIns="0" anchor="t" anchorCtr="0">
            <a:noAutofit/>
          </a:bodyPr>
          <a:lstStyle>
            <a:lvl1pPr algn="l">
              <a:defRPr sz="2400" b="1">
                <a:latin typeface="+mj-lt"/>
              </a:defRPr>
            </a:lvl1pPr>
          </a:lstStyle>
          <a:p>
            <a:r>
              <a:rPr lang="en-US"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24" y="182880"/>
            <a:ext cx="826770" cy="466725"/>
          </a:xfrm>
          <a:prstGeom prst="rect">
            <a:avLst/>
          </a:prstGeom>
        </p:spPr>
      </p:pic>
    </p:spTree>
    <p:extLst>
      <p:ext uri="{BB962C8B-B14F-4D97-AF65-F5344CB8AC3E}">
        <p14:creationId xmlns:p14="http://schemas.microsoft.com/office/powerpoint/2010/main" val="28852212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912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947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81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p:cNvSpPr/>
          <p:nvPr/>
        </p:nvSpPr>
        <p:spPr>
          <a:xfrm>
            <a:off x="0" y="0"/>
            <a:ext cx="8686800"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85800"/>
            <a:ext cx="8686800" cy="18288"/>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295400" y="228600"/>
            <a:ext cx="7391400" cy="493078"/>
          </a:xfrm>
          <a:prstGeom prst="rect">
            <a:avLst/>
          </a:prstGeom>
        </p:spPr>
        <p:txBody>
          <a:bodyPr lIns="0" tIns="0" rIns="0" bIns="0" anchor="t" anchorCtr="0">
            <a:noAutofit/>
          </a:bodyPr>
          <a:lstStyle>
            <a:lvl1pPr algn="l">
              <a:defRPr sz="2400" b="1">
                <a:latin typeface="+mj-lt"/>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24" y="182880"/>
            <a:ext cx="826770" cy="466725"/>
          </a:xfrm>
          <a:prstGeom prst="rect">
            <a:avLst/>
          </a:prstGeom>
        </p:spPr>
      </p:pic>
    </p:spTree>
    <p:extLst>
      <p:ext uri="{BB962C8B-B14F-4D97-AF65-F5344CB8AC3E}">
        <p14:creationId xmlns:p14="http://schemas.microsoft.com/office/powerpoint/2010/main" val="3605889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0" y="0"/>
            <a:ext cx="8686800"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85800"/>
            <a:ext cx="8686800" cy="18288"/>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295400" y="228600"/>
            <a:ext cx="7391400" cy="493078"/>
          </a:xfrm>
          <a:prstGeom prst="rect">
            <a:avLst/>
          </a:prstGeom>
        </p:spPr>
        <p:txBody>
          <a:bodyPr lIns="0" tIns="0" rIns="0" bIns="0" anchor="t" anchorCtr="0">
            <a:noAutofit/>
          </a:bodyPr>
          <a:lstStyle>
            <a:lvl1pPr algn="l">
              <a:defRPr sz="2400" b="1">
                <a:latin typeface="+mj-lt"/>
              </a:defRPr>
            </a:lvl1pPr>
          </a:lstStyle>
          <a:p>
            <a:r>
              <a:rPr lang="en-US"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24" y="182880"/>
            <a:ext cx="826770" cy="466725"/>
          </a:xfrm>
          <a:prstGeom prst="rect">
            <a:avLst/>
          </a:prstGeom>
        </p:spPr>
      </p:pic>
    </p:spTree>
    <p:extLst>
      <p:ext uri="{BB962C8B-B14F-4D97-AF65-F5344CB8AC3E}">
        <p14:creationId xmlns:p14="http://schemas.microsoft.com/office/powerpoint/2010/main" val="2020930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1295400" y="228600"/>
            <a:ext cx="7391400" cy="493078"/>
          </a:xfrm>
          <a:prstGeom prst="rect">
            <a:avLst/>
          </a:prstGeom>
        </p:spPr>
        <p:txBody>
          <a:bodyPr lIns="0" tIns="0" rIns="0" bIns="0" anchor="t" anchorCtr="0">
            <a:noAutofit/>
          </a:bodyPr>
          <a:lstStyle>
            <a:lvl1pPr algn="l">
              <a:defRPr sz="2400" b="1">
                <a:latin typeface="+mj-lt"/>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24" y="182880"/>
            <a:ext cx="826770" cy="466725"/>
          </a:xfrm>
          <a:prstGeom prst="rect">
            <a:avLst/>
          </a:prstGeom>
        </p:spPr>
      </p:pic>
    </p:spTree>
    <p:extLst>
      <p:ext uri="{BB962C8B-B14F-4D97-AF65-F5344CB8AC3E}">
        <p14:creationId xmlns:p14="http://schemas.microsoft.com/office/powerpoint/2010/main" val="15584430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8"/>
          <p:cNvSpPr/>
          <p:nvPr/>
        </p:nvSpPr>
        <p:spPr>
          <a:xfrm>
            <a:off x="0" y="381001"/>
            <a:ext cx="86868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457200" y="1600200"/>
            <a:ext cx="8229600" cy="4525963"/>
          </a:xfrm>
          <a:prstGeom prst="rect">
            <a:avLst/>
          </a:prstGeom>
        </p:spPr>
        <p:txBody>
          <a:bodyPr lIns="0" tIns="0" rIns="0" bIns="0"/>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685800"/>
            <a:ext cx="8686800" cy="18288"/>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295400" y="228600"/>
            <a:ext cx="7391400" cy="493078"/>
          </a:xfrm>
          <a:prstGeom prst="rect">
            <a:avLst/>
          </a:prstGeom>
        </p:spPr>
        <p:txBody>
          <a:bodyPr lIns="0" tIns="0" rIns="0" bIns="0" anchor="t" anchorCtr="0">
            <a:noAutofit/>
          </a:bodyPr>
          <a:lstStyle>
            <a:lvl1pPr algn="l">
              <a:defRPr sz="2400" b="1">
                <a:latin typeface="+mj-lt"/>
              </a:defRPr>
            </a:lvl1pPr>
          </a:lstStyle>
          <a:p>
            <a:r>
              <a:rPr lang="en-US" smtClean="0"/>
              <a:t>Click to edit Master 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74320"/>
            <a:ext cx="781050" cy="781050"/>
          </a:xfrm>
          <a:prstGeom prst="rect">
            <a:avLst/>
          </a:prstGeom>
        </p:spPr>
      </p:pic>
    </p:spTree>
    <p:extLst>
      <p:ext uri="{BB962C8B-B14F-4D97-AF65-F5344CB8AC3E}">
        <p14:creationId xmlns:p14="http://schemas.microsoft.com/office/powerpoint/2010/main" val="39866604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79" y="76200"/>
            <a:ext cx="781050" cy="781050"/>
          </a:xfrm>
          <a:prstGeom prst="rect">
            <a:avLst/>
          </a:prstGeom>
        </p:spPr>
      </p:pic>
    </p:spTree>
    <p:extLst>
      <p:ext uri="{BB962C8B-B14F-4D97-AF65-F5344CB8AC3E}">
        <p14:creationId xmlns:p14="http://schemas.microsoft.com/office/powerpoint/2010/main" val="27530401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19200"/>
            <a:ext cx="5486400" cy="4114800"/>
          </a:xfrm>
          <a:prstGeom prst="rect">
            <a:avLst/>
          </a:prstGeom>
        </p:spPr>
        <p:txBody>
          <a:bodyPr/>
          <a:lstStyle>
            <a:lvl1pPr marL="0" indent="0">
              <a:buNone/>
              <a:defRPr sz="3200">
                <a:latin typeface="Questrial"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486400"/>
            <a:ext cx="5486400" cy="804862"/>
          </a:xfrm>
          <a:prstGeom prst="rect">
            <a:avLst/>
          </a:prstGeom>
        </p:spPr>
        <p:txBody>
          <a:bodyPr/>
          <a:lstStyle>
            <a:lvl1pPr marL="0" indent="0">
              <a:buNone/>
              <a:defRPr sz="16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0" y="381001"/>
            <a:ext cx="8686800" cy="251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0080"/>
            <a:ext cx="8686800" cy="45719"/>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74320"/>
            <a:ext cx="781050" cy="781050"/>
          </a:xfrm>
          <a:prstGeom prst="rect">
            <a:avLst/>
          </a:prstGeom>
        </p:spPr>
      </p:pic>
      <p:sp>
        <p:nvSpPr>
          <p:cNvPr id="12" name="Title 1"/>
          <p:cNvSpPr>
            <a:spLocks noGrp="1"/>
          </p:cNvSpPr>
          <p:nvPr>
            <p:ph type="title"/>
          </p:nvPr>
        </p:nvSpPr>
        <p:spPr>
          <a:xfrm>
            <a:off x="1295400" y="320040"/>
            <a:ext cx="7391400" cy="401637"/>
          </a:xfrm>
          <a:prstGeom prst="rect">
            <a:avLst/>
          </a:prstGeom>
        </p:spPr>
        <p:txBody>
          <a:bodyPr lIns="0" tIns="0" rIns="0" bIns="0" anchor="t" anchorCtr="0">
            <a:noAutofit/>
          </a:bodyPr>
          <a:lstStyle>
            <a:lvl1pPr algn="l">
              <a:defRPr sz="2400" b="1">
                <a:latin typeface="+mj-lt"/>
              </a:defRPr>
            </a:lvl1pPr>
          </a:lstStyle>
          <a:p>
            <a:r>
              <a:rPr lang="en-US" smtClean="0"/>
              <a:t>Click to edit Master title style</a:t>
            </a:r>
            <a:endParaRPr lang="en-US"/>
          </a:p>
        </p:txBody>
      </p:sp>
    </p:spTree>
    <p:extLst>
      <p:ext uri="{BB962C8B-B14F-4D97-AF65-F5344CB8AC3E}">
        <p14:creationId xmlns:p14="http://schemas.microsoft.com/office/powerpoint/2010/main" val="1036563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4314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627168"/>
            <a:ext cx="8686800" cy="230832"/>
          </a:xfrm>
          <a:prstGeom prst="rect">
            <a:avLst/>
          </a:prstGeom>
          <a:solidFill>
            <a:srgbClr val="0594C9"/>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86799" y="6627168"/>
            <a:ext cx="457201" cy="230832"/>
          </a:xfrm>
          <a:prstGeom prst="rect">
            <a:avLst/>
          </a:prstGeom>
          <a:noFill/>
        </p:spPr>
        <p:txBody>
          <a:bodyPr wrap="none" lIns="0" tIns="0" rIns="0" bIns="0" rtlCol="0" anchor="ctr" anchorCtr="0">
            <a:noAutofit/>
          </a:bodyPr>
          <a:lstStyle/>
          <a:p>
            <a:pPr algn="ctr"/>
            <a:fld id="{4DB7EEFB-DC97-42DD-BFAE-B03C0AA10059}" type="slidenum">
              <a:rPr lang="en-US" sz="1000" b="0" smtClean="0">
                <a:solidFill>
                  <a:srgbClr val="0594C9"/>
                </a:solidFill>
                <a:latin typeface="+mj-lt"/>
                <a:cs typeface="Times New Roman" panose="02020603050405020304" pitchFamily="18" charset="0"/>
              </a:rPr>
              <a:pPr algn="ctr"/>
              <a:t>‹#›</a:t>
            </a:fld>
            <a:endParaRPr lang="en-US" sz="1000" b="0" dirty="0">
              <a:solidFill>
                <a:srgbClr val="0594C9"/>
              </a:solidFill>
              <a:latin typeface="+mj-lt"/>
              <a:cs typeface="Times New Roman" panose="02020603050405020304" pitchFamily="18" charset="0"/>
            </a:endParaRPr>
          </a:p>
        </p:txBody>
      </p:sp>
      <p:sp>
        <p:nvSpPr>
          <p:cNvPr id="2" name="TextBox 1"/>
          <p:cNvSpPr txBox="1"/>
          <p:nvPr/>
        </p:nvSpPr>
        <p:spPr>
          <a:xfrm>
            <a:off x="-1" y="6627168"/>
            <a:ext cx="8686799" cy="230832"/>
          </a:xfrm>
          <a:prstGeom prst="rect">
            <a:avLst/>
          </a:prstGeom>
          <a:noFill/>
        </p:spPr>
        <p:txBody>
          <a:bodyPr wrap="none" lIns="0" tIns="0" rIns="0" bIns="0" rtlCol="0" anchor="ctr" anchorCtr="0">
            <a:noAutofit/>
          </a:bodyPr>
          <a:lstStyle/>
          <a:p>
            <a:pPr algn="ctr"/>
            <a:r>
              <a:rPr lang="en-US" sz="900" b="1" dirty="0" smtClean="0">
                <a:solidFill>
                  <a:schemeClr val="bg1"/>
                </a:solidFill>
              </a:rPr>
              <a:t>NOAA-20 Provisional </a:t>
            </a:r>
            <a:r>
              <a:rPr lang="en-US" sz="900" b="1" baseline="0" dirty="0" smtClean="0">
                <a:solidFill>
                  <a:schemeClr val="bg1"/>
                </a:solidFill>
              </a:rPr>
              <a:t>Calibration/Validation Maturity Review</a:t>
            </a:r>
            <a:endParaRPr lang="en-US" sz="900" dirty="0">
              <a:solidFill>
                <a:schemeClr val="bg1"/>
              </a:solidFill>
            </a:endParaRPr>
          </a:p>
        </p:txBody>
      </p:sp>
    </p:spTree>
    <p:extLst>
      <p:ext uri="{BB962C8B-B14F-4D97-AF65-F5344CB8AC3E}">
        <p14:creationId xmlns:p14="http://schemas.microsoft.com/office/powerpoint/2010/main" val="3451701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69CDA-322E-4787-B355-01B975D1CCD4}" type="datetimeFigureOut">
              <a:rPr lang="en-US" smtClean="0">
                <a:solidFill>
                  <a:prstClr val="black">
                    <a:tint val="75000"/>
                  </a:prstClr>
                </a:solidFill>
              </a:rPr>
              <a:pPr/>
              <a:t>6/18/2018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51F0E-F022-4BCF-A638-C93AA6C548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900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600200" y="182880"/>
            <a:ext cx="5943600" cy="986883"/>
          </a:xfrm>
          <a:prstGeom prst="rect">
            <a:avLst/>
          </a:prstGeom>
        </p:spPr>
        <p:txBody>
          <a:bodyPr vert="horz" lIns="91440" tIns="45720" rIns="91440" bIns="45720" rtlCol="0" anchor="ctr" anchorCtr="1">
            <a:normAutofit/>
          </a:bodyPr>
          <a:lstStyle/>
          <a:p>
            <a:pPr algn="ctr">
              <a:spcBef>
                <a:spcPct val="0"/>
              </a:spcBef>
              <a:defRPr/>
            </a:pPr>
            <a:r>
              <a:rPr lang="en-US" sz="2800" b="1" i="1" dirty="0" smtClean="0">
                <a:solidFill>
                  <a:srgbClr val="FFFF66"/>
                </a:solidFill>
              </a:rPr>
              <a:t>Provisional Maturity </a:t>
            </a:r>
            <a:r>
              <a:rPr lang="en-US" sz="2800" b="1" i="1" dirty="0">
                <a:solidFill>
                  <a:srgbClr val="FFFF66"/>
                </a:solidFill>
              </a:rPr>
              <a:t>Science Review</a:t>
            </a:r>
          </a:p>
          <a:p>
            <a:pPr algn="ctr">
              <a:spcBef>
                <a:spcPct val="0"/>
              </a:spcBef>
              <a:defRPr/>
            </a:pPr>
            <a:r>
              <a:rPr lang="en-US" sz="2800" b="1" i="1" dirty="0">
                <a:solidFill>
                  <a:srgbClr val="FFFF66"/>
                </a:solidFill>
              </a:rPr>
              <a:t>For {NOAA-20 Algorithm} </a:t>
            </a:r>
          </a:p>
        </p:txBody>
      </p:sp>
      <p:sp>
        <p:nvSpPr>
          <p:cNvPr id="3" name="Subtitle 2"/>
          <p:cNvSpPr txBox="1">
            <a:spLocks/>
          </p:cNvSpPr>
          <p:nvPr/>
        </p:nvSpPr>
        <p:spPr>
          <a:xfrm>
            <a:off x="0" y="5852160"/>
            <a:ext cx="3124200" cy="914400"/>
          </a:xfrm>
          <a:prstGeom prst="rect">
            <a:avLst/>
          </a:prstGeom>
        </p:spPr>
        <p:txBody>
          <a:bodyPr vert="horz" lIns="91440" tIns="45720" rIns="91440" bIns="45720" rtlCol="0">
            <a:normAutofit/>
          </a:bodyPr>
          <a:lstStyle/>
          <a:p>
            <a:pPr marL="342900" indent="-342900" algn="ctr" defTabSz="914400"/>
            <a:r>
              <a:rPr lang="en-US" sz="2400" i="1" dirty="0" smtClean="0">
                <a:solidFill>
                  <a:srgbClr val="FFFF66"/>
                </a:solidFill>
              </a:rPr>
              <a:t>Presented by {Name}</a:t>
            </a:r>
          </a:p>
          <a:p>
            <a:pPr marL="342900" marR="0" lvl="0" indent="-342900" algn="ctr" defTabSz="914400" rtl="0" eaLnBrk="1" fontAlgn="auto" latinLnBrk="0" hangingPunct="1">
              <a:lnSpc>
                <a:spcPct val="100000"/>
              </a:lnSpc>
              <a:spcAft>
                <a:spcPts val="0"/>
              </a:spcAft>
              <a:buClrTx/>
              <a:buSzTx/>
              <a:tabLst/>
              <a:defRPr/>
            </a:pPr>
            <a:r>
              <a:rPr kumimoji="0" lang="en-US" sz="2400" b="0" i="1" u="none" strike="noStrike" kern="1200" cap="none" spc="0" normalizeH="0" baseline="0" noProof="0" dirty="0" smtClean="0">
                <a:ln>
                  <a:noFill/>
                </a:ln>
                <a:solidFill>
                  <a:srgbClr val="FFFF66"/>
                </a:solidFill>
                <a:effectLst/>
                <a:uLnTx/>
                <a:uFillTx/>
              </a:rPr>
              <a:t>Date: {YYYY/MM/DD}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126480"/>
            <a:ext cx="964700" cy="544534"/>
          </a:xfrm>
          <a:prstGeom prst="rect">
            <a:avLst/>
          </a:prstGeom>
        </p:spPr>
      </p:pic>
    </p:spTree>
    <p:extLst>
      <p:ext uri="{BB962C8B-B14F-4D97-AF65-F5344CB8AC3E}">
        <p14:creationId xmlns:p14="http://schemas.microsoft.com/office/powerpoint/2010/main" val="39215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696200" cy="493078"/>
          </a:xfrm>
        </p:spPr>
        <p:txBody>
          <a:bodyPr>
            <a:noAutofit/>
          </a:bodyPr>
          <a:lstStyle/>
          <a:p>
            <a:r>
              <a:rPr lang="en-US" sz="1600" dirty="0" smtClean="0"/>
              <a:t>Evaluation of algorithm performance to specification requirements (3-5 slides)</a:t>
            </a:r>
            <a:endParaRPr lang="en-US" sz="1600" dirty="0"/>
          </a:p>
        </p:txBody>
      </p:sp>
      <p:sp>
        <p:nvSpPr>
          <p:cNvPr id="3" name="Content Placeholder 2"/>
          <p:cNvSpPr>
            <a:spLocks noGrp="1"/>
          </p:cNvSpPr>
          <p:nvPr>
            <p:ph idx="1"/>
          </p:nvPr>
        </p:nvSpPr>
        <p:spPr>
          <a:xfrm>
            <a:off x="609600" y="1143000"/>
            <a:ext cx="8153400" cy="5031466"/>
          </a:xfrm>
        </p:spPr>
        <p:txBody>
          <a:bodyPr>
            <a:normAutofit/>
          </a:bodyPr>
          <a:lstStyle/>
          <a:p>
            <a:r>
              <a:rPr lang="en-US" sz="2400" dirty="0" smtClean="0"/>
              <a:t>Findings/Issues from Beta Review</a:t>
            </a:r>
          </a:p>
          <a:p>
            <a:r>
              <a:rPr lang="en-US" sz="2400" dirty="0" smtClean="0"/>
              <a:t>Improvements since Beta Review</a:t>
            </a:r>
          </a:p>
          <a:p>
            <a:pPr lvl="1"/>
            <a:r>
              <a:rPr lang="en-US" sz="2400" dirty="0" smtClean="0"/>
              <a:t>Algorithm Improvements  </a:t>
            </a:r>
          </a:p>
          <a:p>
            <a:pPr lvl="1"/>
            <a:r>
              <a:rPr lang="en-US" sz="2400" dirty="0" smtClean="0"/>
              <a:t>LUT / PCT updates</a:t>
            </a:r>
            <a:endParaRPr lang="en-US" sz="4000" dirty="0" smtClean="0"/>
          </a:p>
          <a:p>
            <a:pPr>
              <a:spcBef>
                <a:spcPts val="1200"/>
              </a:spcBef>
            </a:pPr>
            <a:r>
              <a:rPr lang="en-US" sz="2400" dirty="0" smtClean="0"/>
              <a:t>Algorithm performance evaluation</a:t>
            </a:r>
          </a:p>
          <a:p>
            <a:pPr lvl="1"/>
            <a:r>
              <a:rPr lang="en-US" sz="2400" dirty="0" smtClean="0"/>
              <a:t>Validation data sets (type, periods, coverage)</a:t>
            </a:r>
          </a:p>
          <a:p>
            <a:pPr lvl="1"/>
            <a:r>
              <a:rPr lang="en-US" sz="2400" dirty="0" smtClean="0"/>
              <a:t>Validation strategies / methods</a:t>
            </a:r>
          </a:p>
          <a:p>
            <a:pPr lvl="1"/>
            <a:r>
              <a:rPr lang="en-US" sz="2400" dirty="0" smtClean="0"/>
              <a:t>Validation results</a:t>
            </a:r>
          </a:p>
          <a:p>
            <a:pPr lvl="1"/>
            <a:r>
              <a:rPr lang="en-US" sz="2400" dirty="0"/>
              <a:t>Long term monitoring readiness</a:t>
            </a:r>
          </a:p>
          <a:p>
            <a:endParaRPr lang="en-US" sz="2600" dirty="0" smtClean="0"/>
          </a:p>
        </p:txBody>
      </p:sp>
    </p:spTree>
    <p:extLst>
      <p:ext uri="{BB962C8B-B14F-4D97-AF65-F5344CB8AC3E}">
        <p14:creationId xmlns:p14="http://schemas.microsoft.com/office/powerpoint/2010/main" val="3757484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228600"/>
            <a:ext cx="7315200" cy="533400"/>
          </a:xfrm>
        </p:spPr>
        <p:txBody>
          <a:bodyPr>
            <a:normAutofit/>
          </a:bodyPr>
          <a:lstStyle/>
          <a:p>
            <a:r>
              <a:rPr lang="en-US" sz="1800" dirty="0" smtClean="0"/>
              <a:t>Evaluation of the effect of required algorithm inputs (2-5 slides)</a:t>
            </a:r>
            <a:endParaRPr lang="en-US" sz="1800" dirty="0"/>
          </a:p>
        </p:txBody>
      </p:sp>
      <p:sp>
        <p:nvSpPr>
          <p:cNvPr id="3" name="Content Placeholder 2"/>
          <p:cNvSpPr>
            <a:spLocks noGrp="1"/>
          </p:cNvSpPr>
          <p:nvPr>
            <p:ph idx="1"/>
          </p:nvPr>
        </p:nvSpPr>
        <p:spPr>
          <a:xfrm>
            <a:off x="556456" y="1316434"/>
            <a:ext cx="8031089" cy="4559265"/>
          </a:xfrm>
        </p:spPr>
        <p:txBody>
          <a:bodyPr>
            <a:normAutofit/>
          </a:bodyPr>
          <a:lstStyle/>
          <a:p>
            <a:r>
              <a:rPr lang="en-US" sz="2400" dirty="0" smtClean="0"/>
              <a:t>Required Algorithm Inputs</a:t>
            </a:r>
          </a:p>
          <a:p>
            <a:pPr lvl="1"/>
            <a:r>
              <a:rPr lang="en-US" sz="2400" dirty="0" smtClean="0"/>
              <a:t>Primary Sensor Data</a:t>
            </a:r>
          </a:p>
          <a:p>
            <a:pPr lvl="1"/>
            <a:r>
              <a:rPr lang="en-US" sz="2400" dirty="0" smtClean="0"/>
              <a:t>Ancillary Data</a:t>
            </a:r>
          </a:p>
          <a:p>
            <a:pPr lvl="1"/>
            <a:r>
              <a:rPr lang="en-US" sz="2400" dirty="0" smtClean="0"/>
              <a:t>Upstream algorithms</a:t>
            </a:r>
          </a:p>
          <a:p>
            <a:pPr lvl="1"/>
            <a:r>
              <a:rPr lang="en-US" sz="2400" dirty="0" smtClean="0"/>
              <a:t>LUTs / PCTs</a:t>
            </a:r>
          </a:p>
          <a:p>
            <a:pPr>
              <a:spcBef>
                <a:spcPts val="1200"/>
              </a:spcBef>
            </a:pPr>
            <a:r>
              <a:rPr lang="en-US" sz="2400" dirty="0" smtClean="0"/>
              <a:t>Evaluation of the effect of required algorithm inputs</a:t>
            </a:r>
          </a:p>
          <a:p>
            <a:pPr lvl="1"/>
            <a:r>
              <a:rPr lang="en-US" sz="2400" dirty="0" smtClean="0"/>
              <a:t>Study / test cases</a:t>
            </a:r>
          </a:p>
          <a:p>
            <a:pPr lvl="1"/>
            <a:r>
              <a:rPr lang="en-US" sz="2400" dirty="0" smtClean="0"/>
              <a:t>Results</a:t>
            </a:r>
          </a:p>
        </p:txBody>
      </p:sp>
    </p:spTree>
    <p:extLst>
      <p:ext uri="{BB962C8B-B14F-4D97-AF65-F5344CB8AC3E}">
        <p14:creationId xmlns:p14="http://schemas.microsoft.com/office/powerpoint/2010/main" val="1227568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flag analysis/validation (2-5 slides)</a:t>
            </a:r>
            <a:endParaRPr lang="en-US" dirty="0"/>
          </a:p>
        </p:txBody>
      </p:sp>
      <p:sp>
        <p:nvSpPr>
          <p:cNvPr id="3" name="Content Placeholder 2"/>
          <p:cNvSpPr>
            <a:spLocks noGrp="1"/>
          </p:cNvSpPr>
          <p:nvPr>
            <p:ph idx="1"/>
          </p:nvPr>
        </p:nvSpPr>
        <p:spPr>
          <a:xfrm>
            <a:off x="609600" y="1143000"/>
            <a:ext cx="7853881" cy="4360089"/>
          </a:xfrm>
        </p:spPr>
        <p:txBody>
          <a:bodyPr>
            <a:normAutofit/>
          </a:bodyPr>
          <a:lstStyle/>
          <a:p>
            <a:r>
              <a:rPr lang="en-US" sz="2400" dirty="0" smtClean="0"/>
              <a:t>Defined Quality Flags</a:t>
            </a:r>
          </a:p>
          <a:p>
            <a:pPr lvl="1"/>
            <a:r>
              <a:rPr lang="en-US" sz="2400" dirty="0" smtClean="0"/>
              <a:t>Variable</a:t>
            </a:r>
          </a:p>
          <a:p>
            <a:pPr lvl="1"/>
            <a:r>
              <a:rPr lang="en-US" sz="2400" dirty="0" smtClean="0"/>
              <a:t>Description</a:t>
            </a:r>
          </a:p>
          <a:p>
            <a:pPr lvl="1"/>
            <a:r>
              <a:rPr lang="en-US" sz="2400" dirty="0" smtClean="0"/>
              <a:t>Value</a:t>
            </a:r>
          </a:p>
          <a:p>
            <a:pPr>
              <a:spcBef>
                <a:spcPts val="1200"/>
              </a:spcBef>
            </a:pPr>
            <a:r>
              <a:rPr lang="en-US" sz="2400" dirty="0" smtClean="0"/>
              <a:t>Quality flag analysis/validation</a:t>
            </a:r>
          </a:p>
          <a:p>
            <a:pPr lvl="1"/>
            <a:r>
              <a:rPr lang="en-US" sz="2400" dirty="0" smtClean="0"/>
              <a:t>Test / example / ground truth data sets</a:t>
            </a:r>
          </a:p>
          <a:p>
            <a:pPr lvl="1"/>
            <a:r>
              <a:rPr lang="en-US" sz="2400" dirty="0" smtClean="0"/>
              <a:t>Analysis / validation results</a:t>
            </a:r>
          </a:p>
          <a:p>
            <a:pPr lvl="1"/>
            <a:r>
              <a:rPr lang="en-US" sz="2400" dirty="0" smtClean="0"/>
              <a:t>Analysis / validation plan</a:t>
            </a:r>
          </a:p>
        </p:txBody>
      </p:sp>
    </p:spTree>
    <p:extLst>
      <p:ext uri="{BB962C8B-B14F-4D97-AF65-F5344CB8AC3E}">
        <p14:creationId xmlns:p14="http://schemas.microsoft.com/office/powerpoint/2010/main" val="3952845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Error Budget (1 slide)</a:t>
            </a:r>
            <a:endParaRPr lang="en-US" dirty="0"/>
          </a:p>
        </p:txBody>
      </p:sp>
      <p:sp>
        <p:nvSpPr>
          <p:cNvPr id="3" name="Content Placeholder 2"/>
          <p:cNvSpPr>
            <a:spLocks noGrp="1"/>
          </p:cNvSpPr>
          <p:nvPr>
            <p:ph idx="1"/>
          </p:nvPr>
        </p:nvSpPr>
        <p:spPr>
          <a:xfrm>
            <a:off x="685800" y="914400"/>
            <a:ext cx="7848600" cy="1371600"/>
          </a:xfrm>
        </p:spPr>
        <p:txBody>
          <a:bodyPr>
            <a:normAutofit/>
          </a:bodyPr>
          <a:lstStyle/>
          <a:p>
            <a:pPr marL="0" indent="0">
              <a:spcBef>
                <a:spcPts val="300"/>
              </a:spcBef>
              <a:spcAft>
                <a:spcPts val="600"/>
              </a:spcAft>
              <a:buNone/>
            </a:pPr>
            <a:r>
              <a:rPr lang="en-US" sz="1800" dirty="0" smtClean="0"/>
              <a:t>Compare analysis/validation results against requirements, present as a table. Error budget limitations should be explained. Describe prospects for overcoming error budget limitations with future improvements of the algorithm, test data, and error analysis methodology.</a:t>
            </a:r>
          </a:p>
        </p:txBody>
      </p:sp>
      <p:graphicFrame>
        <p:nvGraphicFramePr>
          <p:cNvPr id="6" name="Table 5"/>
          <p:cNvGraphicFramePr>
            <a:graphicFrameLocks noGrp="1"/>
          </p:cNvGraphicFramePr>
          <p:nvPr>
            <p:extLst>
              <p:ext uri="{D42A27DB-BD31-4B8C-83A1-F6EECF244321}">
                <p14:modId xmlns:p14="http://schemas.microsoft.com/office/powerpoint/2010/main" val="1593409379"/>
              </p:ext>
            </p:extLst>
          </p:nvPr>
        </p:nvGraphicFramePr>
        <p:xfrm>
          <a:off x="266701" y="2438400"/>
          <a:ext cx="8610598" cy="1981224"/>
        </p:xfrm>
        <a:graphic>
          <a:graphicData uri="http://schemas.openxmlformats.org/drawingml/2006/table">
            <a:tbl>
              <a:tblPr firstRow="1" bandRow="1">
                <a:tableStyleId>{5C22544A-7EE6-4342-B048-85BDC9FD1C3A}</a:tableStyleId>
              </a:tblPr>
              <a:tblGrid>
                <a:gridCol w="1142999"/>
                <a:gridCol w="1184189"/>
                <a:gridCol w="1585102"/>
                <a:gridCol w="1646985"/>
                <a:gridCol w="1577437"/>
                <a:gridCol w="1473886"/>
              </a:tblGrid>
              <a:tr h="358214">
                <a:tc>
                  <a:txBody>
                    <a:bodyPr/>
                    <a:lstStyle/>
                    <a:p>
                      <a:pPr algn="ctr"/>
                      <a:r>
                        <a:rPr lang="en-US" sz="1800" dirty="0" smtClean="0">
                          <a:latin typeface="Times New Roman" pitchFamily="18" charset="0"/>
                          <a:cs typeface="Times New Roman" pitchFamily="18" charset="0"/>
                        </a:rPr>
                        <a:t>Attribute Analyzed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 L1RD Threshold</a:t>
                      </a:r>
                      <a:endParaRPr lang="en-US" sz="1800" dirty="0">
                        <a:latin typeface="Times New Roman" pitchFamily="18" charset="0"/>
                        <a:cs typeface="Times New Roman" pitchFamily="18" charset="0"/>
                      </a:endParaRPr>
                    </a:p>
                  </a:txBody>
                  <a:tcPr/>
                </a:tc>
                <a:tc>
                  <a:txBody>
                    <a:bodyPr/>
                    <a:lstStyle/>
                    <a:p>
                      <a:pPr algn="ctr"/>
                      <a:r>
                        <a:rPr lang="en-US" sz="1800" dirty="0" smtClean="0">
                          <a:solidFill>
                            <a:srgbClr val="FF0000"/>
                          </a:solidFill>
                          <a:latin typeface="Times New Roman" pitchFamily="18" charset="0"/>
                          <a:cs typeface="Times New Roman" pitchFamily="18" charset="0"/>
                        </a:rPr>
                        <a:t>Pre-Launch Performance</a:t>
                      </a:r>
                      <a:endParaRPr lang="en-US" sz="1800" dirty="0">
                        <a:solidFill>
                          <a:srgbClr val="FF0000"/>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On-orbit Performance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Meet Requirement?</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Additional Comments</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Tree>
    <p:extLst>
      <p:ext uri="{BB962C8B-B14F-4D97-AF65-F5344CB8AC3E}">
        <p14:creationId xmlns:p14="http://schemas.microsoft.com/office/powerpoint/2010/main" val="1200469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 Feedback</a:t>
            </a:r>
            <a:endParaRPr lang="en-US" dirty="0"/>
          </a:p>
        </p:txBody>
      </p:sp>
      <p:graphicFrame>
        <p:nvGraphicFramePr>
          <p:cNvPr id="4" name="Table 3"/>
          <p:cNvGraphicFramePr>
            <a:graphicFrameLocks noGrp="1"/>
          </p:cNvGraphicFramePr>
          <p:nvPr>
            <p:extLst/>
          </p:nvPr>
        </p:nvGraphicFramePr>
        <p:xfrm>
          <a:off x="495300" y="1295400"/>
          <a:ext cx="8153400" cy="2499390"/>
        </p:xfrm>
        <a:graphic>
          <a:graphicData uri="http://schemas.openxmlformats.org/drawingml/2006/table">
            <a:tbl>
              <a:tblPr firstRow="1" bandRow="1">
                <a:tableStyleId>{5C22544A-7EE6-4342-B048-85BDC9FD1C3A}</a:tableStyleId>
              </a:tblPr>
              <a:tblGrid>
                <a:gridCol w="951541"/>
                <a:gridCol w="1563251"/>
                <a:gridCol w="2084322"/>
                <a:gridCol w="3554286"/>
              </a:tblGrid>
              <a:tr h="358214">
                <a:tc>
                  <a:txBody>
                    <a:bodyPr/>
                    <a:lstStyle/>
                    <a:p>
                      <a:pPr algn="ctr"/>
                      <a:r>
                        <a:rPr lang="en-US" sz="1800" dirty="0" smtClean="0">
                          <a:latin typeface="Times New Roman" pitchFamily="18" charset="0"/>
                          <a:cs typeface="Times New Roman" pitchFamily="18" charset="0"/>
                        </a:rPr>
                        <a:t>Name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Organization</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Application</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User Feedback</a:t>
                      </a:r>
                    </a:p>
                    <a:p>
                      <a:pPr algn="ctr"/>
                      <a:r>
                        <a:rPr lang="en-US" sz="18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User readiness dates for ingest of data and bringing data to operations</a:t>
                      </a:r>
                      <a:endParaRPr lang="en-US" sz="12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Tree>
    <p:extLst>
      <p:ext uri="{BB962C8B-B14F-4D97-AF65-F5344CB8AC3E}">
        <p14:creationId xmlns:p14="http://schemas.microsoft.com/office/powerpoint/2010/main" val="4203529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Downstream Product Feedback</a:t>
            </a:r>
            <a:endParaRPr lang="en-US" dirty="0"/>
          </a:p>
        </p:txBody>
      </p:sp>
      <p:graphicFrame>
        <p:nvGraphicFramePr>
          <p:cNvPr id="4" name="Table 3"/>
          <p:cNvGraphicFramePr>
            <a:graphicFrameLocks noGrp="1"/>
          </p:cNvGraphicFramePr>
          <p:nvPr>
            <p:extLst/>
          </p:nvPr>
        </p:nvGraphicFramePr>
        <p:xfrm>
          <a:off x="552450" y="1295400"/>
          <a:ext cx="8039100" cy="2499390"/>
        </p:xfrm>
        <a:graphic>
          <a:graphicData uri="http://schemas.openxmlformats.org/drawingml/2006/table">
            <a:tbl>
              <a:tblPr firstRow="1" bandRow="1">
                <a:tableStyleId>{5C22544A-7EE6-4342-B048-85BDC9FD1C3A}</a:tableStyleId>
              </a:tblPr>
              <a:tblGrid>
                <a:gridCol w="1744985"/>
                <a:gridCol w="2326631"/>
                <a:gridCol w="3967484"/>
              </a:tblGrid>
              <a:tr h="358214">
                <a:tc>
                  <a:txBody>
                    <a:bodyPr/>
                    <a:lstStyle/>
                    <a:p>
                      <a:pPr algn="ctr"/>
                      <a:r>
                        <a:rPr lang="en-US" sz="1800" dirty="0" smtClean="0">
                          <a:latin typeface="Times New Roman" pitchFamily="18" charset="0"/>
                          <a:cs typeface="Times New Roman" pitchFamily="18" charset="0"/>
                        </a:rPr>
                        <a:t>Algorithm</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Product</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Downstream Product Feedback</a:t>
                      </a:r>
                    </a:p>
                    <a:p>
                      <a:pPr algn="ctr"/>
                      <a:r>
                        <a:rPr lang="en-US" sz="1800" dirty="0" smtClean="0">
                          <a:latin typeface="Times New Roman" pitchFamily="18" charset="0"/>
                          <a:cs typeface="Times New Roman" pitchFamily="18" charset="0"/>
                        </a:rPr>
                        <a:t>-</a:t>
                      </a:r>
                      <a:r>
                        <a:rPr lang="en-US" sz="18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Reports from downstream product teams on the dependencies and impacts</a:t>
                      </a:r>
                      <a:endParaRPr lang="en-US" sz="12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Tree>
    <p:extLst>
      <p:ext uri="{BB962C8B-B14F-4D97-AF65-F5344CB8AC3E}">
        <p14:creationId xmlns:p14="http://schemas.microsoft.com/office/powerpoint/2010/main" val="285725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8" y="990601"/>
            <a:ext cx="8229600" cy="609600"/>
          </a:xfrm>
        </p:spPr>
        <p:txBody>
          <a:bodyPr/>
          <a:lstStyle/>
          <a:p>
            <a:r>
              <a:rPr lang="en-US" dirty="0" smtClean="0"/>
              <a:t>Provide updates for the status of the risks/actions identified during the previous maturity review(s); add new ones as needed</a:t>
            </a:r>
            <a:endParaRPr lang="en-US" dirty="0"/>
          </a:p>
        </p:txBody>
      </p:sp>
      <p:sp>
        <p:nvSpPr>
          <p:cNvPr id="2" name="Title 1"/>
          <p:cNvSpPr>
            <a:spLocks noGrp="1"/>
          </p:cNvSpPr>
          <p:nvPr>
            <p:ph type="title"/>
          </p:nvPr>
        </p:nvSpPr>
        <p:spPr/>
        <p:txBody>
          <a:bodyPr>
            <a:normAutofit/>
          </a:bodyPr>
          <a:lstStyle/>
          <a:p>
            <a:r>
              <a:rPr lang="en-US" dirty="0" smtClean="0"/>
              <a:t>Risks, Actions, and Mitigations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85877426"/>
              </p:ext>
            </p:extLst>
          </p:nvPr>
        </p:nvGraphicFramePr>
        <p:xfrm>
          <a:off x="228598" y="1828800"/>
          <a:ext cx="8458202" cy="2786700"/>
        </p:xfrm>
        <a:graphic>
          <a:graphicData uri="http://schemas.openxmlformats.org/drawingml/2006/table">
            <a:tbl>
              <a:tblPr firstRow="1" bandRow="1">
                <a:tableStyleId>{5C22544A-7EE6-4342-B048-85BDC9FD1C3A}</a:tableStyleId>
              </a:tblPr>
              <a:tblGrid>
                <a:gridCol w="1143002"/>
                <a:gridCol w="3200400"/>
                <a:gridCol w="990600"/>
                <a:gridCol w="3124200"/>
              </a:tblGrid>
              <a:tr h="152400">
                <a:tc>
                  <a:txBody>
                    <a:bodyPr/>
                    <a:lstStyle/>
                    <a:p>
                      <a:pPr algn="ctr"/>
                      <a:r>
                        <a:rPr lang="en-US" sz="1800" dirty="0" smtClean="0">
                          <a:latin typeface="Times New Roman" pitchFamily="18" charset="0"/>
                          <a:cs typeface="Times New Roman" pitchFamily="18" charset="0"/>
                        </a:rPr>
                        <a:t>Identified Risk</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Description</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Impact</a:t>
                      </a:r>
                      <a:endParaRPr lang="en-US" sz="1800" dirty="0">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18" charset="0"/>
                          <a:cs typeface="Times New Roman" pitchFamily="18" charset="0"/>
                        </a:rPr>
                        <a:t>Action/Mitigation and Schedule</a:t>
                      </a:r>
                    </a:p>
                  </a:txBody>
                  <a:tcPr/>
                </a:tc>
              </a:tr>
              <a:tr h="429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429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429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429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429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Tree>
    <p:extLst>
      <p:ext uri="{BB962C8B-B14F-4D97-AF65-F5344CB8AC3E}">
        <p14:creationId xmlns:p14="http://schemas.microsoft.com/office/powerpoint/2010/main" val="595289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Documentations (Check List, 1 slide)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95054172"/>
              </p:ext>
            </p:extLst>
          </p:nvPr>
        </p:nvGraphicFramePr>
        <p:xfrm>
          <a:off x="405685" y="1219200"/>
          <a:ext cx="8332630" cy="4409111"/>
        </p:xfrm>
        <a:graphic>
          <a:graphicData uri="http://schemas.openxmlformats.org/drawingml/2006/table">
            <a:tbl>
              <a:tblPr/>
              <a:tblGrid>
                <a:gridCol w="6452314"/>
                <a:gridCol w="1880316"/>
              </a:tblGrid>
              <a:tr h="540911">
                <a:tc>
                  <a:txBody>
                    <a:bodyPr/>
                    <a:lstStyle/>
                    <a:p>
                      <a:pPr algn="ctr" fontAlgn="ctr"/>
                      <a:r>
                        <a:rPr lang="en-US" sz="2400" b="1" i="0" u="none" strike="noStrike" dirty="0">
                          <a:solidFill>
                            <a:srgbClr val="000000"/>
                          </a:solidFill>
                          <a:latin typeface="Calibri"/>
                        </a:rPr>
                        <a:t>   Science Maturity Check List</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400" b="1" i="0" u="none" strike="noStrike" dirty="0" smtClean="0">
                          <a:solidFill>
                            <a:srgbClr val="000000"/>
                          </a:solidFill>
                          <a:latin typeface="Calibri"/>
                        </a:rPr>
                        <a:t>Yes</a:t>
                      </a:r>
                      <a:r>
                        <a:rPr lang="en-US" sz="2400" b="1" i="0" u="none" strike="noStrike" baseline="0" dirty="0" smtClean="0">
                          <a:solidFill>
                            <a:srgbClr val="000000"/>
                          </a:solidFill>
                          <a:latin typeface="Calibri"/>
                        </a:rPr>
                        <a:t> ?</a:t>
                      </a:r>
                      <a:endParaRPr lang="en-US" sz="2400" b="1" i="0" u="none" strike="noStrike" dirty="0">
                        <a:solidFill>
                          <a:srgbClr val="000000"/>
                        </a:solidFill>
                        <a:latin typeface="Calibri"/>
                      </a:endParaRP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29210">
                <a:tc>
                  <a:txBody>
                    <a:bodyPr/>
                    <a:lstStyle/>
                    <a:p>
                      <a:pPr marL="57150" marR="0" lvl="1" indent="0" algn="l" defTabSz="914400" rtl="0" eaLnBrk="1" fontAlgn="ctr"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ReadMe for Data</a:t>
                      </a:r>
                      <a:r>
                        <a:rPr lang="en-US" sz="2000" kern="1200" baseline="0" dirty="0" smtClean="0">
                          <a:solidFill>
                            <a:schemeClr val="tx1"/>
                          </a:solidFill>
                          <a:latin typeface="+mn-lt"/>
                          <a:ea typeface="+mn-ea"/>
                          <a:cs typeface="+mn-cs"/>
                        </a:rPr>
                        <a:t> Product </a:t>
                      </a:r>
                      <a:r>
                        <a:rPr lang="en-US" sz="2000" kern="1200" dirty="0" smtClean="0">
                          <a:solidFill>
                            <a:schemeClr val="tx1"/>
                          </a:solidFill>
                          <a:latin typeface="+mn-lt"/>
                          <a:ea typeface="+mn-ea"/>
                          <a:cs typeface="+mn-cs"/>
                        </a:rPr>
                        <a:t>Users</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dirty="0">
                        <a:solidFill>
                          <a:srgbClr val="000000"/>
                        </a:solidFill>
                        <a:latin typeface="Calibri"/>
                      </a:endParaRP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210">
                <a:tc>
                  <a:txBody>
                    <a:bodyPr/>
                    <a:lstStyle/>
                    <a:p>
                      <a:pPr marL="57150" lvl="1" indent="0" algn="l" defTabSz="914400" rtl="0" eaLnBrk="1" fontAlgn="ctr" latinLnBrk="0" hangingPunct="1"/>
                      <a:r>
                        <a:rPr lang="en-US" sz="2000" kern="1200" dirty="0" smtClean="0">
                          <a:solidFill>
                            <a:schemeClr val="tx1"/>
                          </a:solidFill>
                          <a:latin typeface="+mn-lt"/>
                          <a:ea typeface="+mn-ea"/>
                          <a:cs typeface="+mn-cs"/>
                        </a:rPr>
                        <a:t>Algorithm Theoretical Basis Document (ATBD)</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dirty="0">
                        <a:solidFill>
                          <a:srgbClr val="000000"/>
                        </a:solidFill>
                        <a:latin typeface="Calibri"/>
                      </a:endParaRP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142">
                <a:tc>
                  <a:txBody>
                    <a:bodyPr/>
                    <a:lstStyle/>
                    <a:p>
                      <a:pPr marL="57150" lvl="1" indent="0" algn="l" defTabSz="914400" rtl="0" eaLnBrk="1" fontAlgn="ctr" latinLnBrk="0" hangingPunct="1"/>
                      <a:r>
                        <a:rPr lang="en-US" sz="2000" kern="1200" dirty="0" smtClean="0">
                          <a:solidFill>
                            <a:schemeClr val="tx1"/>
                          </a:solidFill>
                          <a:latin typeface="+mn-lt"/>
                          <a:ea typeface="+mn-ea"/>
                          <a:cs typeface="+mn-cs"/>
                        </a:rPr>
                        <a:t>Algorithm Calibration/Validation Plan</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dirty="0">
                        <a:solidFill>
                          <a:srgbClr val="000000"/>
                        </a:solidFill>
                        <a:latin typeface="Calibri"/>
                      </a:endParaRP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913">
                <a:tc>
                  <a:txBody>
                    <a:bodyPr/>
                    <a:lstStyle/>
                    <a:p>
                      <a:pPr marL="57150" marR="0" lvl="1" indent="0" algn="l" defTabSz="914400" rtl="0" eaLnBrk="1" fontAlgn="ctr"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(External/Internal) Users Manual</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dirty="0">
                        <a:solidFill>
                          <a:srgbClr val="000000"/>
                        </a:solidFill>
                        <a:latin typeface="Calibri"/>
                      </a:endParaRP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129">
                <a:tc>
                  <a:txBody>
                    <a:bodyPr/>
                    <a:lstStyle/>
                    <a:p>
                      <a:pPr marL="57150" lvl="1" indent="0"/>
                      <a:r>
                        <a:rPr lang="en-US" sz="2000" dirty="0" smtClean="0"/>
                        <a:t>System Maintenance Manual (for ESPC products)</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dirty="0">
                        <a:solidFill>
                          <a:srgbClr val="000000"/>
                        </a:solidFill>
                        <a:latin typeface="Calibri"/>
                      </a:endParaRP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1849">
                <a:tc>
                  <a:txBody>
                    <a:bodyPr/>
                    <a:lstStyle/>
                    <a:p>
                      <a:pPr marL="57150" marR="0" lvl="1" indent="0" algn="l" defTabSz="914400" rtl="0" eaLnBrk="1" fontAlgn="ctr"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Peer Reviewed Publications</a:t>
                      </a:r>
                    </a:p>
                    <a:p>
                      <a:pPr marL="57150" marR="0" lvl="1" indent="0" algn="l" defTabSz="914400" rtl="0" eaLnBrk="1" fontAlgn="ctr"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(Demonstrates algorithm is independently reviewed)</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800" b="0" i="0" u="none" strike="noStrike" dirty="0">
                        <a:solidFill>
                          <a:srgbClr val="000000"/>
                        </a:solidFill>
                        <a:latin typeface="Calibri"/>
                      </a:endParaRP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8747">
                <a:tc>
                  <a:txBody>
                    <a:bodyPr/>
                    <a:lstStyle/>
                    <a:p>
                      <a:pPr marL="57150" marR="0" lvl="1" indent="0" algn="l" defTabSz="914400" rtl="0" eaLnBrk="1" fontAlgn="ctr"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Regular  Validation Reports  (at least annually)</a:t>
                      </a:r>
                    </a:p>
                    <a:p>
                      <a:pPr marL="57150" marR="0" lvl="1" indent="0" algn="l" defTabSz="914400" rtl="0" eaLnBrk="1" fontAlgn="ctr"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(Demonstrates long-term performance of the algorithm)</a:t>
                      </a: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ctr"/>
                      <a:endParaRPr lang="en-US" sz="1800" b="0" i="0" u="none" strike="noStrike" dirty="0">
                        <a:solidFill>
                          <a:srgbClr val="000000"/>
                        </a:solidFill>
                        <a:latin typeface="Calibri"/>
                      </a:endParaRPr>
                    </a:p>
                  </a:txBody>
                  <a:tcPr marL="7304" marR="7304" marT="7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234214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448" y="228600"/>
            <a:ext cx="5829300" cy="493078"/>
          </a:xfrm>
        </p:spPr>
        <p:txBody>
          <a:bodyPr/>
          <a:lstStyle/>
          <a:p>
            <a:r>
              <a:rPr lang="en-US" dirty="0"/>
              <a:t>Check List - Provisional Maturity</a:t>
            </a:r>
            <a:endParaRPr lang="en-US" dirty="0"/>
          </a:p>
        </p:txBody>
      </p:sp>
      <p:graphicFrame>
        <p:nvGraphicFramePr>
          <p:cNvPr id="2" name="Table 1"/>
          <p:cNvGraphicFramePr>
            <a:graphicFrameLocks noGrp="1"/>
          </p:cNvGraphicFramePr>
          <p:nvPr>
            <p:extLst/>
          </p:nvPr>
        </p:nvGraphicFramePr>
        <p:xfrm>
          <a:off x="228600" y="838200"/>
          <a:ext cx="8534400" cy="5669289"/>
        </p:xfrm>
        <a:graphic>
          <a:graphicData uri="http://schemas.openxmlformats.org/drawingml/2006/table">
            <a:tbl>
              <a:tblPr firstRow="1" bandRow="1">
                <a:tableStyleId>{5C22544A-7EE6-4342-B048-85BDC9FD1C3A}</a:tableStyleId>
              </a:tblPr>
              <a:tblGrid>
                <a:gridCol w="4800600"/>
                <a:gridCol w="3733800"/>
              </a:tblGrid>
              <a:tr h="472564">
                <a:tc>
                  <a:txBody>
                    <a:bodyPr/>
                    <a:lstStyle/>
                    <a:p>
                      <a:pPr algn="ctr"/>
                      <a:r>
                        <a:rPr lang="en-US" dirty="0" smtClean="0"/>
                        <a:t>Provisional Maturity End State</a:t>
                      </a:r>
                      <a:endParaRPr lang="en-US" dirty="0"/>
                    </a:p>
                  </a:txBody>
                  <a:tcPr anchor="ctr"/>
                </a:tc>
                <a:tc>
                  <a:txBody>
                    <a:bodyPr/>
                    <a:lstStyle/>
                    <a:p>
                      <a:pPr marL="0" algn="ctr" defTabSz="914400" rtl="0" eaLnBrk="1" latinLnBrk="0" hangingPunct="1"/>
                      <a:r>
                        <a:rPr lang="en-US" sz="1800" b="1" kern="1200" dirty="0" smtClean="0">
                          <a:solidFill>
                            <a:schemeClr val="lt1"/>
                          </a:solidFill>
                          <a:latin typeface="+mn-lt"/>
                          <a:ea typeface="+mn-ea"/>
                          <a:cs typeface="+mn-cs"/>
                        </a:rPr>
                        <a:t>Assessment</a:t>
                      </a:r>
                      <a:endParaRPr lang="en-US" sz="1800" b="1" kern="1200" dirty="0">
                        <a:solidFill>
                          <a:schemeClr val="lt1"/>
                        </a:solidFill>
                        <a:latin typeface="+mn-lt"/>
                        <a:ea typeface="+mn-ea"/>
                        <a:cs typeface="+mn-cs"/>
                      </a:endParaRPr>
                    </a:p>
                  </a:txBody>
                  <a:tcPr anchor="ctr"/>
                </a:tc>
              </a:tr>
              <a:tr h="1577237">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dirty="0">
                          <a:solidFill>
                            <a:schemeClr val="dk1"/>
                          </a:solidFill>
                          <a:latin typeface="+mn-lt"/>
                          <a:ea typeface="Calibri"/>
                          <a:cs typeface="Calibri"/>
                          <a:sym typeface="Calibri"/>
                        </a:rPr>
                        <a:t>Product performance has been demonstrated through analysis of a </a:t>
                      </a:r>
                      <a:r>
                        <a:rPr lang="en-US" sz="1600" b="0" i="0" u="none" strike="noStrike" cap="none" dirty="0" smtClean="0">
                          <a:solidFill>
                            <a:schemeClr val="dk1"/>
                          </a:solidFill>
                          <a:latin typeface="+mn-lt"/>
                          <a:ea typeface="Calibri"/>
                          <a:cs typeface="Calibri"/>
                          <a:sym typeface="Calibri"/>
                        </a:rPr>
                        <a:t>large,</a:t>
                      </a:r>
                      <a:r>
                        <a:rPr lang="en-US" sz="1600" b="0" i="0" u="none" strike="noStrike" cap="none" baseline="0" dirty="0" smtClean="0">
                          <a:solidFill>
                            <a:schemeClr val="dk1"/>
                          </a:solidFill>
                          <a:latin typeface="+mn-lt"/>
                          <a:ea typeface="Calibri"/>
                          <a:cs typeface="Calibri"/>
                          <a:sym typeface="Calibri"/>
                        </a:rPr>
                        <a:t> but still limited (i.e., not necessarily globally or seasonally representative) </a:t>
                      </a:r>
                      <a:r>
                        <a:rPr lang="en-US" sz="1600" b="0" i="0" u="none" strike="noStrike" cap="none" dirty="0" smtClean="0">
                          <a:solidFill>
                            <a:schemeClr val="dk1"/>
                          </a:solidFill>
                          <a:latin typeface="+mn-lt"/>
                          <a:ea typeface="Calibri"/>
                          <a:cs typeface="Calibri"/>
                          <a:sym typeface="Calibri"/>
                        </a:rPr>
                        <a:t>number </a:t>
                      </a:r>
                      <a:r>
                        <a:rPr lang="en-US" sz="1600" b="0" i="0" u="none" strike="noStrike" cap="none" dirty="0">
                          <a:solidFill>
                            <a:schemeClr val="dk1"/>
                          </a:solidFill>
                          <a:latin typeface="+mn-lt"/>
                          <a:ea typeface="Calibri"/>
                          <a:cs typeface="Calibri"/>
                          <a:sym typeface="Calibri"/>
                        </a:rPr>
                        <a:t>of independent measurements obtained from select locations, periods, and associated ground truth or field campaign efforts.</a:t>
                      </a:r>
                      <a:endParaRPr sz="1600" dirty="0">
                        <a:latin typeface="+mn-lt"/>
                      </a:endParaRPr>
                    </a:p>
                  </a:txBody>
                  <a:tcPr marL="91450" marR="91450" marT="45725" marB="45725" anchor="ctr"/>
                </a:tc>
                <a:tc>
                  <a:txBody>
                    <a:bodyPr/>
                    <a:lstStyle/>
                    <a:p>
                      <a:endParaRPr lang="en-US" sz="1600" dirty="0"/>
                    </a:p>
                  </a:txBody>
                  <a:tcPr/>
                </a:tc>
              </a:tr>
              <a:tr h="1074398">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dirty="0">
                          <a:solidFill>
                            <a:schemeClr val="dk1"/>
                          </a:solidFill>
                          <a:latin typeface="+mn-lt"/>
                          <a:ea typeface="Calibri"/>
                          <a:cs typeface="Calibri"/>
                          <a:sym typeface="Calibri"/>
                        </a:rPr>
                        <a:t>Product analysis is sufficient to communicate product performance to users relative to expectations (Performance Baseline).</a:t>
                      </a:r>
                      <a:endParaRPr sz="1600" u="none" strike="noStrike" cap="none" dirty="0">
                        <a:solidFill>
                          <a:schemeClr val="dk1"/>
                        </a:solidFill>
                        <a:latin typeface="+mn-lt"/>
                      </a:endParaRPr>
                    </a:p>
                  </a:txBody>
                  <a:tcPr marL="91450" marR="91450" marT="45725" marB="45725" anchor="ctr"/>
                </a:tc>
                <a:tc>
                  <a:txBody>
                    <a:bodyPr/>
                    <a:lstStyle/>
                    <a:p>
                      <a:endParaRPr lang="en-US" sz="1600" dirty="0"/>
                    </a:p>
                  </a:txBody>
                  <a:tcPr/>
                </a:tc>
              </a:tr>
              <a:tr h="1219200">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dirty="0">
                          <a:solidFill>
                            <a:schemeClr val="dk1"/>
                          </a:solidFill>
                          <a:latin typeface="+mn-lt"/>
                          <a:ea typeface="Calibri"/>
                          <a:cs typeface="Calibri"/>
                          <a:sym typeface="Calibri"/>
                        </a:rPr>
                        <a:t>Documentation of product performance exists that includes recommended remediation strategies for all anomalies and weaknesses. Any algorithm changes associated with severe anomalies have been documented, implemented, tested, and shared with the user community.</a:t>
                      </a:r>
                      <a:endParaRPr sz="1600" dirty="0">
                        <a:latin typeface="+mn-lt"/>
                      </a:endParaRPr>
                    </a:p>
                  </a:txBody>
                  <a:tcPr marL="91450" marR="91450" marT="45725" marB="45725" anchor="ctr"/>
                </a:tc>
                <a:tc>
                  <a:txBody>
                    <a:bodyPr/>
                    <a:lstStyle/>
                    <a:p>
                      <a:endParaRPr lang="en-US" sz="1600" dirty="0"/>
                    </a:p>
                  </a:txBody>
                  <a:tcPr/>
                </a:tc>
              </a:tr>
              <a:tr h="990600">
                <a:tc>
                  <a:txBody>
                    <a:bodyPr/>
                    <a:lstStyle/>
                    <a:p>
                      <a:r>
                        <a:rPr lang="en-US" sz="1600" dirty="0" smtClean="0">
                          <a:latin typeface="+mn-lt"/>
                        </a:rPr>
                        <a:t>Product is ready for operational use and for use in comprehensive </a:t>
                      </a:r>
                      <a:r>
                        <a:rPr lang="en-US" sz="1600" dirty="0" err="1" smtClean="0">
                          <a:latin typeface="+mn-lt"/>
                        </a:rPr>
                        <a:t>cal</a:t>
                      </a:r>
                      <a:r>
                        <a:rPr lang="en-US" sz="1600" dirty="0" smtClean="0">
                          <a:latin typeface="+mn-lt"/>
                        </a:rPr>
                        <a:t>/</a:t>
                      </a:r>
                      <a:r>
                        <a:rPr lang="en-US" sz="1600" dirty="0" err="1" smtClean="0">
                          <a:latin typeface="+mn-lt"/>
                        </a:rPr>
                        <a:t>val</a:t>
                      </a:r>
                      <a:r>
                        <a:rPr lang="en-US" sz="1600" dirty="0" smtClean="0">
                          <a:latin typeface="+mn-lt"/>
                        </a:rPr>
                        <a:t> activities and product optimization.</a:t>
                      </a:r>
                    </a:p>
                  </a:txBody>
                  <a:tcPr anchor="ctr"/>
                </a:tc>
                <a:tc>
                  <a:txBody>
                    <a:bodyPr/>
                    <a:lstStyle/>
                    <a:p>
                      <a:endParaRPr lang="en-US" sz="1600" dirty="0"/>
                    </a:p>
                  </a:txBody>
                  <a:tcPr/>
                </a:tc>
              </a:tr>
            </a:tbl>
          </a:graphicData>
        </a:graphic>
      </p:graphicFrame>
    </p:spTree>
    <p:extLst>
      <p:ext uri="{BB962C8B-B14F-4D97-AF65-F5344CB8AC3E}">
        <p14:creationId xmlns:p14="http://schemas.microsoft.com/office/powerpoint/2010/main" val="170411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 (1 slide)</a:t>
            </a:r>
            <a:endParaRPr lang="en-US" dirty="0"/>
          </a:p>
        </p:txBody>
      </p:sp>
      <p:sp>
        <p:nvSpPr>
          <p:cNvPr id="3" name="Content Placeholder 2"/>
          <p:cNvSpPr>
            <a:spLocks noGrp="1"/>
          </p:cNvSpPr>
          <p:nvPr>
            <p:ph idx="1"/>
          </p:nvPr>
        </p:nvSpPr>
        <p:spPr>
          <a:xfrm>
            <a:off x="529628" y="1479396"/>
            <a:ext cx="7627545" cy="3183139"/>
          </a:xfrm>
        </p:spPr>
        <p:txBody>
          <a:bodyPr>
            <a:normAutofit/>
          </a:bodyPr>
          <a:lstStyle/>
          <a:p>
            <a:r>
              <a:rPr lang="en-US" sz="2400" dirty="0" smtClean="0"/>
              <a:t>Cal/Val results summary:</a:t>
            </a:r>
          </a:p>
          <a:p>
            <a:pPr lvl="1"/>
            <a:r>
              <a:rPr lang="en-US" sz="2400" dirty="0" smtClean="0"/>
              <a:t>Team recommends algorithm provisional maturity </a:t>
            </a:r>
          </a:p>
          <a:p>
            <a:pPr lvl="2"/>
            <a:r>
              <a:rPr lang="en-US" sz="2400" dirty="0" smtClean="0">
                <a:solidFill>
                  <a:srgbClr val="FF0000"/>
                </a:solidFill>
              </a:rPr>
              <a:t>Address pre-launch concerns/waivers</a:t>
            </a:r>
          </a:p>
          <a:p>
            <a:pPr lvl="2"/>
            <a:r>
              <a:rPr lang="en-US" sz="2400" dirty="0" smtClean="0"/>
              <a:t>Caveats</a:t>
            </a:r>
          </a:p>
        </p:txBody>
      </p:sp>
    </p:spTree>
    <p:extLst>
      <p:ext uri="{BB962C8B-B14F-4D97-AF65-F5344CB8AC3E}">
        <p14:creationId xmlns:p14="http://schemas.microsoft.com/office/powerpoint/2010/main" val="2837549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JPSS Data Products Maturity Definition</a:t>
            </a:r>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870569219"/>
              </p:ext>
            </p:extLst>
          </p:nvPr>
        </p:nvGraphicFramePr>
        <p:xfrm>
          <a:off x="228600" y="1005840"/>
          <a:ext cx="8667754" cy="5111431"/>
        </p:xfrm>
        <a:graphic>
          <a:graphicData uri="http://schemas.openxmlformats.org/drawingml/2006/table">
            <a:tbl>
              <a:tblPr firstRow="1" bandRow="1"/>
              <a:tblGrid>
                <a:gridCol w="8667754"/>
              </a:tblGrid>
              <a:tr h="271541">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400" dirty="0">
                        <a:solidFill>
                          <a:schemeClr val="bg1"/>
                        </a:solidFill>
                      </a:endParaRPr>
                    </a:p>
                  </a:txBody>
                  <a:tcPr marL="82568" marR="82568">
                    <a:lnL w="12700" cmpd="sng">
                      <a:solidFill>
                        <a:srgbClr val="333399"/>
                      </a:solidFill>
                    </a:lnL>
                    <a:lnR w="12700" cap="flat" cmpd="sng" algn="ctr">
                      <a:solidFill>
                        <a:srgbClr val="333399"/>
                      </a:solidFill>
                      <a:prstDash val="solid"/>
                      <a:round/>
                      <a:headEnd type="none" w="med" len="med"/>
                      <a:tailEnd type="none" w="med" len="med"/>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solidFill>
                  </a:tcPr>
                </a:tc>
              </a:tr>
              <a:tr h="131064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buAutoNum type="arabicPeriod"/>
                      </a:pPr>
                      <a:r>
                        <a:rPr lang="en-US" sz="1600" b="1" i="0" u="sng" dirty="0" smtClean="0"/>
                        <a:t>Beta</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Product is minimally validated, and may still contain significant identified and unidentified errors.</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Information/data from validation efforts can be used to make initial qualitative or very limited quantitative assessments regarding product fitness-for-purpose.</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Documentation of product performance and identified product performance anomalies, including recommended remediation strategies, exists.</a:t>
                      </a:r>
                    </a:p>
                  </a:txBody>
                  <a:tcPr marL="82568" marR="82568">
                    <a:lnL w="12700" cmpd="sng">
                      <a:solidFill>
                        <a:srgbClr val="333399"/>
                      </a:solidFill>
                    </a:lnL>
                    <a:lnR w="12700" cap="flat" cmpd="sng" algn="ctr">
                      <a:solidFill>
                        <a:srgbClr val="333399"/>
                      </a:solidFill>
                      <a:prstDash val="solid"/>
                      <a:round/>
                      <a:headEnd type="none" w="med" len="med"/>
                      <a:tailEnd type="none" w="med" len="med"/>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333399">
                        <a:tint val="20000"/>
                      </a:srgbClr>
                    </a:solidFill>
                  </a:tcPr>
                </a:tc>
              </a:tr>
              <a:tr h="1587690">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buFont typeface="+mj-lt"/>
                        <a:buAutoNum type="arabicPeriod" startAt="2"/>
                      </a:pPr>
                      <a:r>
                        <a:rPr lang="en-US" sz="1600" b="1" u="sng" dirty="0" smtClean="0">
                          <a:solidFill>
                            <a:schemeClr val="tx1"/>
                          </a:solidFill>
                        </a:rPr>
                        <a:t>Provisional</a:t>
                      </a:r>
                      <a:endParaRPr lang="en-US" sz="1600" u="sng" dirty="0" smtClean="0">
                        <a:solidFill>
                          <a:schemeClr val="tx1"/>
                        </a:solidFill>
                      </a:endParaRP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Product performance has been demonstrated through analysis of a large, but still limited (i.e., not necessarily globally or seasonally representative) number of independent measurements obtained from selected locations, time periods, or field campaign efforts.</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Product analyses are sufficient for qualitative, and limited quantitative, determination of product fitness-for-purpose.</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Documentation of product performance, testing involving product fixes, identified product performance anomalies, including recommended remediation strategies, exists.</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Product is recommended for potential operational use (user decision) and in scientific publications after consulting product status documents.</a:t>
                      </a:r>
                    </a:p>
                  </a:txBody>
                  <a:tcPr marL="82568" marR="82568">
                    <a:lnL w="12700" cmpd="sng">
                      <a:solidFill>
                        <a:srgbClr val="333399"/>
                      </a:solidFill>
                    </a:lnL>
                    <a:lnR w="12700" cap="flat" cmpd="sng" algn="ctr">
                      <a:solidFill>
                        <a:srgbClr val="333399"/>
                      </a:solidFill>
                      <a:prstDash val="solid"/>
                      <a:round/>
                      <a:headEnd type="none" w="med" len="med"/>
                      <a:tailEnd type="none" w="med" len="med"/>
                    </a:lnR>
                    <a:lnT w="12700" cmpd="sng">
                      <a:solidFill>
                        <a:srgbClr val="333399"/>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97671">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buFont typeface="+mj-lt"/>
                        <a:buAutoNum type="arabicPeriod" startAt="3"/>
                      </a:pPr>
                      <a:r>
                        <a:rPr lang="en-US" sz="1600" b="1" u="sng" dirty="0" smtClean="0">
                          <a:solidFill>
                            <a:schemeClr val="tx1"/>
                          </a:solidFill>
                        </a:rPr>
                        <a:t>Validated</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Product performance has been demonstrated over a large and wide range of representative conditions (i.e., global, seasonal).</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Comprehensive documentation of product performance exists that includes all known product anomalies and their recommended remediation strategies for a full range of retrieval conditions and severity level.</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Product analyses are sufficient for full qualitative and quantitative determination of product fitness-for-purpose.</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Product is ready for operational use based on documented validation findings and user feedback.</a:t>
                      </a:r>
                    </a:p>
                    <a:p>
                      <a:pPr marL="460375" marR="0" lvl="2" indent="-22860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sz="1200" kern="1200" dirty="0" smtClean="0">
                          <a:solidFill>
                            <a:schemeClr val="tx1"/>
                          </a:solidFill>
                          <a:latin typeface="Arial"/>
                          <a:ea typeface="+mn-ea"/>
                          <a:cs typeface="+mn-cs"/>
                        </a:rPr>
                        <a:t>Product validation, quality assurance, and algorithm stewardship continue through the lifetime of the instrument. </a:t>
                      </a:r>
                    </a:p>
                  </a:txBody>
                  <a:tcPr marL="82568" marR="825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r>
            </a:tbl>
          </a:graphicData>
        </a:graphic>
      </p:graphicFrame>
    </p:spTree>
    <p:extLst>
      <p:ext uri="{BB962C8B-B14F-4D97-AF65-F5344CB8AC3E}">
        <p14:creationId xmlns:p14="http://schemas.microsoft.com/office/powerpoint/2010/main" val="206335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 Forward (1-2 slides)</a:t>
            </a:r>
          </a:p>
        </p:txBody>
      </p:sp>
      <p:sp>
        <p:nvSpPr>
          <p:cNvPr id="3" name="Content Placeholder 2"/>
          <p:cNvSpPr>
            <a:spLocks noGrp="1"/>
          </p:cNvSpPr>
          <p:nvPr>
            <p:ph idx="1"/>
          </p:nvPr>
        </p:nvSpPr>
        <p:spPr>
          <a:xfrm>
            <a:off x="762755" y="1352648"/>
            <a:ext cx="7600384" cy="3346101"/>
          </a:xfrm>
        </p:spPr>
        <p:txBody>
          <a:bodyPr>
            <a:normAutofit/>
          </a:bodyPr>
          <a:lstStyle/>
          <a:p>
            <a:r>
              <a:rPr lang="en-US" sz="2400" dirty="0"/>
              <a:t>Lessons learned for N20 Cal Val</a:t>
            </a:r>
          </a:p>
          <a:p>
            <a:r>
              <a:rPr lang="en-US" sz="2400" dirty="0"/>
              <a:t>Planned improvements</a:t>
            </a:r>
          </a:p>
          <a:p>
            <a:r>
              <a:rPr lang="en-US" sz="2400" dirty="0" smtClean="0"/>
              <a:t>Future Cal/Val activities / milestones</a:t>
            </a:r>
          </a:p>
        </p:txBody>
      </p:sp>
    </p:spTree>
    <p:extLst>
      <p:ext uri="{BB962C8B-B14F-4D97-AF65-F5344CB8AC3E}">
        <p14:creationId xmlns:p14="http://schemas.microsoft.com/office/powerpoint/2010/main" val="2379810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3859" name="Rectangle 3"/>
          <p:cNvSpPr>
            <a:spLocks noGrp="1" noChangeArrowheads="1"/>
          </p:cNvSpPr>
          <p:nvPr>
            <p:ph idx="1"/>
          </p:nvPr>
        </p:nvSpPr>
        <p:spPr>
          <a:xfrm>
            <a:off x="609600" y="914400"/>
            <a:ext cx="7848600" cy="5257800"/>
          </a:xfrm>
        </p:spPr>
        <p:txBody>
          <a:bodyPr>
            <a:normAutofit/>
          </a:bodyPr>
          <a:lstStyle/>
          <a:p>
            <a:pPr marL="342900" lvl="1" indent="-342900">
              <a:buFont typeface="Arial" panose="020B0604020202020204" pitchFamily="34" charset="0"/>
              <a:buChar char="•"/>
              <a:defRPr/>
            </a:pPr>
            <a:r>
              <a:rPr lang="en-US" sz="2400" dirty="0" smtClean="0">
                <a:solidFill>
                  <a:schemeClr val="dk1"/>
                </a:solidFill>
                <a:ea typeface="Arial"/>
                <a:cs typeface="Arial"/>
              </a:rPr>
              <a:t>Product </a:t>
            </a:r>
            <a:r>
              <a:rPr lang="en-US" sz="2400" dirty="0">
                <a:solidFill>
                  <a:schemeClr val="dk1"/>
                </a:solidFill>
                <a:ea typeface="Arial"/>
                <a:cs typeface="Arial"/>
              </a:rPr>
              <a:t>Requirements</a:t>
            </a:r>
          </a:p>
          <a:p>
            <a:pPr marL="342900" lvl="1" indent="-342900">
              <a:buFont typeface="Arial" panose="020B0604020202020204" pitchFamily="34" charset="0"/>
              <a:buChar char="•"/>
              <a:defRPr/>
            </a:pPr>
            <a:r>
              <a:rPr lang="en-US" sz="2400" dirty="0">
                <a:solidFill>
                  <a:schemeClr val="dk1"/>
                </a:solidFill>
                <a:ea typeface="Arial"/>
                <a:cs typeface="Arial"/>
              </a:rPr>
              <a:t>Pre-launch Performance Matrix/Waivers</a:t>
            </a:r>
          </a:p>
          <a:p>
            <a:pPr marL="342900" lvl="1" indent="-342900">
              <a:buClr>
                <a:schemeClr val="dk1"/>
              </a:buClr>
              <a:buSzPts val="2400"/>
              <a:buFont typeface="Arial" panose="020B0604020202020204" pitchFamily="34" charset="0"/>
              <a:buChar char="•"/>
              <a:defRPr/>
            </a:pPr>
            <a:r>
              <a:rPr lang="en-US" sz="2400" dirty="0" smtClean="0">
                <a:solidFill>
                  <a:schemeClr val="dk1"/>
                </a:solidFill>
                <a:ea typeface="Arial"/>
                <a:cs typeface="Arial"/>
                <a:sym typeface="Arial"/>
              </a:rPr>
              <a:t>Provisional </a:t>
            </a:r>
            <a:r>
              <a:rPr lang="en-US" sz="2400" dirty="0">
                <a:solidFill>
                  <a:schemeClr val="dk1"/>
                </a:solidFill>
                <a:ea typeface="Arial"/>
                <a:cs typeface="Arial"/>
                <a:sym typeface="Arial"/>
              </a:rPr>
              <a:t>Maturity Performance Validation</a:t>
            </a:r>
          </a:p>
          <a:p>
            <a:pPr marL="800100" lvl="1" indent="-342900">
              <a:lnSpc>
                <a:spcPct val="90000"/>
              </a:lnSpc>
              <a:spcBef>
                <a:spcPts val="408"/>
              </a:spcBef>
              <a:buClr>
                <a:schemeClr val="dk1"/>
              </a:buClr>
              <a:buSzPts val="2040"/>
              <a:buFont typeface="Arial"/>
              <a:buChar char="–"/>
              <a:defRPr/>
            </a:pPr>
            <a:r>
              <a:rPr lang="en-US" sz="2200" dirty="0">
                <a:solidFill>
                  <a:schemeClr val="dk1"/>
                </a:solidFill>
                <a:ea typeface="Arial"/>
                <a:cs typeface="Arial"/>
                <a:sym typeface="Arial"/>
              </a:rPr>
              <a:t>On-orbit instrument performance assessment</a:t>
            </a:r>
          </a:p>
          <a:p>
            <a:pPr lvl="2" indent="-342900">
              <a:spcBef>
                <a:spcPts val="480"/>
              </a:spcBef>
              <a:buClr>
                <a:schemeClr val="dk1"/>
              </a:buClr>
              <a:buSzPct val="90000"/>
              <a:buFont typeface="Wingdings" panose="05000000000000000000" pitchFamily="2" charset="2"/>
              <a:buChar char="§"/>
              <a:defRPr/>
            </a:pPr>
            <a:r>
              <a:rPr lang="en-US" sz="2000" dirty="0">
                <a:solidFill>
                  <a:schemeClr val="dk1"/>
                </a:solidFill>
                <a:ea typeface="Arial"/>
                <a:cs typeface="Arial"/>
                <a:sym typeface="Arial"/>
              </a:rPr>
              <a:t>Identify all </a:t>
            </a:r>
            <a:r>
              <a:rPr lang="en-US" sz="2000" dirty="0" smtClean="0">
                <a:solidFill>
                  <a:schemeClr val="dk1"/>
                </a:solidFill>
                <a:ea typeface="Arial"/>
                <a:cs typeface="Arial"/>
                <a:sym typeface="Arial"/>
              </a:rPr>
              <a:t>of the instrument </a:t>
            </a:r>
            <a:r>
              <a:rPr lang="en-US" sz="2000" dirty="0" smtClean="0">
                <a:ea typeface="Arial"/>
                <a:cs typeface="Arial"/>
                <a:sym typeface="Arial"/>
              </a:rPr>
              <a:t>and product </a:t>
            </a:r>
            <a:r>
              <a:rPr lang="en-US" sz="2000" dirty="0">
                <a:solidFill>
                  <a:schemeClr val="dk1"/>
                </a:solidFill>
                <a:ea typeface="Arial"/>
                <a:cs typeface="Arial"/>
                <a:sym typeface="Arial"/>
              </a:rPr>
              <a:t>characteristics you have verified/validated as individual </a:t>
            </a:r>
            <a:r>
              <a:rPr lang="en-US" sz="2000" dirty="0" smtClean="0">
                <a:solidFill>
                  <a:schemeClr val="dk1"/>
                </a:solidFill>
                <a:ea typeface="Arial"/>
                <a:cs typeface="Arial"/>
                <a:sym typeface="Arial"/>
              </a:rPr>
              <a:t>bullets</a:t>
            </a:r>
          </a:p>
          <a:p>
            <a:pPr lvl="2" indent="-342900">
              <a:spcBef>
                <a:spcPts val="480"/>
              </a:spcBef>
              <a:buClr>
                <a:schemeClr val="dk1"/>
              </a:buClr>
              <a:buSzPct val="90000"/>
              <a:buFont typeface="Wingdings" panose="05000000000000000000" pitchFamily="2" charset="2"/>
              <a:buChar char="§"/>
              <a:defRPr/>
            </a:pPr>
            <a:r>
              <a:rPr lang="en-US" sz="2000" dirty="0" smtClean="0">
                <a:ea typeface="Arial"/>
                <a:cs typeface="Arial"/>
                <a:sym typeface="Arial"/>
              </a:rPr>
              <a:t>Identify pre-launch concerns/waivers, mitigation and evaluation attempts with on-orbit data</a:t>
            </a:r>
            <a:endParaRPr lang="en-US" sz="2000" dirty="0">
              <a:ea typeface="Arial"/>
              <a:cs typeface="Arial"/>
              <a:sym typeface="Arial"/>
            </a:endParaRPr>
          </a:p>
          <a:p>
            <a:pPr marL="342900" lvl="1" indent="-342900">
              <a:buClr>
                <a:schemeClr val="dk1"/>
              </a:buClr>
              <a:buSzPts val="2400"/>
              <a:buFont typeface="Arial" panose="020B0604020202020204" pitchFamily="34" charset="0"/>
              <a:buChar char="•"/>
              <a:defRPr/>
            </a:pPr>
            <a:r>
              <a:rPr lang="en-US" sz="2400" dirty="0">
                <a:solidFill>
                  <a:schemeClr val="dk1"/>
                </a:solidFill>
                <a:ea typeface="Arial"/>
                <a:cs typeface="Arial"/>
                <a:sym typeface="Arial"/>
              </a:rPr>
              <a:t>Users/EDRs feedback</a:t>
            </a:r>
            <a:endParaRPr lang="en-US" sz="2400" dirty="0">
              <a:solidFill>
                <a:schemeClr val="dk1"/>
              </a:solidFill>
              <a:ea typeface="Arial"/>
              <a:cs typeface="Arial"/>
            </a:endParaRPr>
          </a:p>
          <a:p>
            <a:pPr marL="342900" lvl="1" indent="-342900">
              <a:buFont typeface="Arial" panose="020B0604020202020204" pitchFamily="34" charset="0"/>
              <a:buChar char="•"/>
              <a:defRPr/>
            </a:pPr>
            <a:r>
              <a:rPr lang="en-US" sz="2400" dirty="0">
                <a:solidFill>
                  <a:schemeClr val="dk1"/>
                </a:solidFill>
                <a:ea typeface="Arial"/>
                <a:cs typeface="Arial"/>
              </a:rPr>
              <a:t>Risks, Actions, Mitigations </a:t>
            </a:r>
          </a:p>
          <a:p>
            <a:pPr marL="800100" lvl="1" indent="-342900">
              <a:spcBef>
                <a:spcPts val="408"/>
              </a:spcBef>
              <a:buClr>
                <a:schemeClr val="dk1"/>
              </a:buClr>
              <a:buSzPts val="2040"/>
              <a:buFont typeface="Arial"/>
              <a:buChar char="–"/>
              <a:defRPr/>
            </a:pPr>
            <a:r>
              <a:rPr lang="en-US" sz="2200" dirty="0">
                <a:solidFill>
                  <a:schemeClr val="dk1"/>
                </a:solidFill>
                <a:ea typeface="Arial"/>
                <a:cs typeface="Arial"/>
              </a:rPr>
              <a:t>Potential issues, concerns</a:t>
            </a:r>
          </a:p>
          <a:p>
            <a:pPr marL="342900" lvl="1" indent="-342900">
              <a:buClr>
                <a:schemeClr val="dk1"/>
              </a:buClr>
              <a:buSzPts val="2400"/>
              <a:buFont typeface="Arial" panose="020B0604020202020204" pitchFamily="34" charset="0"/>
              <a:buChar char="•"/>
              <a:defRPr/>
            </a:pPr>
            <a:r>
              <a:rPr lang="en-US" sz="2400" dirty="0">
                <a:solidFill>
                  <a:schemeClr val="dk1"/>
                </a:solidFill>
                <a:ea typeface="Arial"/>
                <a:cs typeface="Arial"/>
                <a:sym typeface="Arial"/>
              </a:rPr>
              <a:t>Path </a:t>
            </a:r>
            <a:r>
              <a:rPr lang="en-US" sz="2400" dirty="0" smtClean="0">
                <a:solidFill>
                  <a:schemeClr val="dk1"/>
                </a:solidFill>
                <a:ea typeface="Arial"/>
                <a:cs typeface="Arial"/>
                <a:sym typeface="Arial"/>
              </a:rPr>
              <a:t>forward to Validated Maturity</a:t>
            </a:r>
            <a:endParaRPr lang="en-US" sz="2400" dirty="0">
              <a:solidFill>
                <a:schemeClr val="dk1"/>
              </a:solidFill>
              <a:ea typeface="Arial"/>
              <a:cs typeface="Arial"/>
            </a:endParaRPr>
          </a:p>
          <a:p>
            <a:pPr marL="342900" lvl="1" indent="-342900">
              <a:buFont typeface="Arial" panose="020B0604020202020204" pitchFamily="34" charset="0"/>
              <a:buChar char="•"/>
              <a:defRPr/>
            </a:pPr>
            <a:r>
              <a:rPr lang="en-US" sz="2400" dirty="0">
                <a:solidFill>
                  <a:schemeClr val="dk1"/>
                </a:solidFill>
                <a:ea typeface="Arial"/>
                <a:cs typeface="Arial"/>
              </a:rPr>
              <a:t>Summary</a:t>
            </a:r>
          </a:p>
          <a:p>
            <a:pPr lvl="1">
              <a:defRPr/>
            </a:pPr>
            <a:endParaRPr lang="en-US" sz="2400" dirty="0" smtClean="0"/>
          </a:p>
        </p:txBody>
      </p:sp>
      <p:sp>
        <p:nvSpPr>
          <p:cNvPr id="7033858" name="Rectangle 2"/>
          <p:cNvSpPr>
            <a:spLocks noGrp="1" noChangeArrowheads="1"/>
          </p:cNvSpPr>
          <p:nvPr>
            <p:ph type="title"/>
          </p:nvPr>
        </p:nvSpPr>
        <p:spPr>
          <a:xfrm>
            <a:off x="1295400" y="228600"/>
            <a:ext cx="7391400" cy="493078"/>
          </a:xfrm>
        </p:spPr>
        <p:txBody>
          <a:bodyPr>
            <a:normAutofit/>
          </a:bodyPr>
          <a:lstStyle/>
          <a:p>
            <a:pPr>
              <a:defRPr/>
            </a:pPr>
            <a:r>
              <a:rPr lang="en-US" dirty="0" smtClean="0">
                <a:effectLst>
                  <a:outerShdw blurRad="38100" dist="38100" dir="2700000" algn="tl">
                    <a:srgbClr val="000000">
                      <a:alpha val="43137"/>
                    </a:srgbClr>
                  </a:outerShdw>
                </a:effectLst>
              </a:rPr>
              <a:t>Provisional Maturity Review - Entry Criteria</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28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5907" name="Rectangle 3"/>
          <p:cNvSpPr>
            <a:spLocks noGrp="1" noChangeArrowheads="1"/>
          </p:cNvSpPr>
          <p:nvPr>
            <p:ph idx="1"/>
          </p:nvPr>
        </p:nvSpPr>
        <p:spPr>
          <a:xfrm>
            <a:off x="609600" y="990600"/>
            <a:ext cx="8229600" cy="5105400"/>
          </a:xfrm>
        </p:spPr>
        <p:txBody>
          <a:bodyPr>
            <a:normAutofit fontScale="85000" lnSpcReduction="20000"/>
          </a:bodyPr>
          <a:lstStyle/>
          <a:p>
            <a:pPr marL="342900" lvl="1" indent="-342900">
              <a:buFont typeface="Arial" panose="020B0604020202020204" pitchFamily="34" charset="0"/>
              <a:buChar char="•"/>
              <a:defRPr/>
            </a:pPr>
            <a:r>
              <a:rPr lang="en-US" sz="2600" dirty="0" smtClean="0">
                <a:solidFill>
                  <a:schemeClr val="dk1"/>
                </a:solidFill>
                <a:ea typeface="Arial"/>
                <a:cs typeface="Arial"/>
                <a:sym typeface="Arial"/>
              </a:rPr>
              <a:t>Provisional </a:t>
            </a:r>
            <a:r>
              <a:rPr lang="en-US" sz="2600" dirty="0">
                <a:solidFill>
                  <a:schemeClr val="dk1"/>
                </a:solidFill>
                <a:ea typeface="Arial"/>
                <a:cs typeface="Arial"/>
                <a:sym typeface="Arial"/>
              </a:rPr>
              <a:t>Maturity Performance is well characterized and meets/exceeds the requirements:</a:t>
            </a:r>
          </a:p>
          <a:p>
            <a:pPr marL="800100" lvl="1" indent="-342900">
              <a:lnSpc>
                <a:spcPct val="110000"/>
              </a:lnSpc>
              <a:spcBef>
                <a:spcPts val="408"/>
              </a:spcBef>
              <a:buClr>
                <a:schemeClr val="dk1"/>
              </a:buClr>
              <a:buSzPts val="2040"/>
              <a:buFont typeface="Arial"/>
              <a:buChar char="–"/>
              <a:defRPr/>
            </a:pPr>
            <a:r>
              <a:rPr lang="en-US" sz="2400" dirty="0">
                <a:solidFill>
                  <a:schemeClr val="dk1"/>
                </a:solidFill>
                <a:ea typeface="Arial"/>
                <a:cs typeface="Arial"/>
                <a:sym typeface="Arial"/>
              </a:rPr>
              <a:t>On-orbit instrument performance assessment</a:t>
            </a:r>
          </a:p>
          <a:p>
            <a:pPr lvl="2" indent="-342900">
              <a:spcBef>
                <a:spcPts val="480"/>
              </a:spcBef>
              <a:buClr>
                <a:schemeClr val="dk1"/>
              </a:buClr>
              <a:buSzPct val="90000"/>
              <a:buFont typeface="Wingdings" panose="05000000000000000000" pitchFamily="2" charset="2"/>
              <a:buChar char="§"/>
              <a:defRPr/>
            </a:pPr>
            <a:r>
              <a:rPr lang="en-US" sz="2400" dirty="0">
                <a:solidFill>
                  <a:schemeClr val="dk1"/>
                </a:solidFill>
                <a:ea typeface="Arial"/>
                <a:cs typeface="Arial"/>
                <a:sym typeface="Arial"/>
              </a:rPr>
              <a:t>Provide summary for each identified instrument and product characteristic you have validated/verified as part of the entry criteria </a:t>
            </a:r>
          </a:p>
          <a:p>
            <a:pPr lvl="2" indent="-342900">
              <a:spcBef>
                <a:spcPts val="480"/>
              </a:spcBef>
              <a:buClr>
                <a:schemeClr val="dk1"/>
              </a:buClr>
              <a:buSzPct val="90000"/>
              <a:buFont typeface="Wingdings" panose="05000000000000000000" pitchFamily="2" charset="2"/>
              <a:buChar char="§"/>
              <a:defRPr/>
            </a:pPr>
            <a:r>
              <a:rPr lang="en-US" sz="2400" dirty="0">
                <a:solidFill>
                  <a:schemeClr val="dk1"/>
                </a:solidFill>
                <a:ea typeface="Arial"/>
                <a:cs typeface="Arial"/>
                <a:sym typeface="Arial"/>
              </a:rPr>
              <a:t>Provide summary of pre-launch concerns/waivers mitigations/evaluation and address whether any of them are still  a concern that raises any risk.</a:t>
            </a:r>
          </a:p>
          <a:p>
            <a:pPr marL="342900" lvl="1" indent="-342900">
              <a:buClr>
                <a:schemeClr val="dk1"/>
              </a:buClr>
              <a:buSzPts val="2400"/>
              <a:buFont typeface="Arial" panose="020B0604020202020204" pitchFamily="34" charset="0"/>
              <a:buChar char="•"/>
              <a:defRPr/>
            </a:pPr>
            <a:r>
              <a:rPr lang="en-US" sz="2600" dirty="0">
                <a:solidFill>
                  <a:schemeClr val="dk1"/>
                </a:solidFill>
                <a:ea typeface="Arial"/>
                <a:cs typeface="Arial"/>
                <a:sym typeface="Arial"/>
              </a:rPr>
              <a:t>Updated </a:t>
            </a:r>
            <a:r>
              <a:rPr lang="en-US" sz="2600" dirty="0" smtClean="0">
                <a:solidFill>
                  <a:schemeClr val="dk1"/>
                </a:solidFill>
                <a:ea typeface="Arial"/>
                <a:cs typeface="Arial"/>
                <a:sym typeface="Arial"/>
              </a:rPr>
              <a:t>Provisional Maturity </a:t>
            </a:r>
            <a:r>
              <a:rPr lang="en-US" sz="2600" dirty="0">
                <a:solidFill>
                  <a:schemeClr val="dk1"/>
                </a:solidFill>
                <a:ea typeface="Arial"/>
                <a:cs typeface="Arial"/>
                <a:sym typeface="Arial"/>
              </a:rPr>
              <a:t>Slide Package addressing review committee’s comments for:</a:t>
            </a:r>
            <a:endParaRPr lang="en-US" sz="2600" dirty="0">
              <a:solidFill>
                <a:schemeClr val="dk1"/>
              </a:solidFill>
              <a:ea typeface="Arial"/>
              <a:cs typeface="Arial"/>
            </a:endParaRPr>
          </a:p>
          <a:p>
            <a:pPr marL="800100" lvl="1" indent="-342900">
              <a:lnSpc>
                <a:spcPct val="110000"/>
              </a:lnSpc>
              <a:spcBef>
                <a:spcPts val="408"/>
              </a:spcBef>
              <a:buClr>
                <a:schemeClr val="dk1"/>
              </a:buClr>
              <a:buSzPts val="2040"/>
              <a:buFont typeface="Arial"/>
              <a:buChar char="–"/>
              <a:defRPr/>
            </a:pPr>
            <a:r>
              <a:rPr lang="en-US" sz="2400" dirty="0">
                <a:solidFill>
                  <a:schemeClr val="dk1"/>
                </a:solidFill>
                <a:ea typeface="Arial"/>
                <a:cs typeface="Arial"/>
                <a:sym typeface="Arial"/>
              </a:rPr>
              <a:t>Cal/Val Plan and Schedules</a:t>
            </a:r>
            <a:endParaRPr lang="en-US" sz="2400" dirty="0">
              <a:solidFill>
                <a:schemeClr val="dk1"/>
              </a:solidFill>
              <a:ea typeface="Arial"/>
              <a:cs typeface="Arial"/>
            </a:endParaRPr>
          </a:p>
          <a:p>
            <a:pPr marL="800100" lvl="1" indent="-342900">
              <a:lnSpc>
                <a:spcPct val="110000"/>
              </a:lnSpc>
              <a:spcBef>
                <a:spcPts val="408"/>
              </a:spcBef>
              <a:buClr>
                <a:schemeClr val="dk1"/>
              </a:buClr>
              <a:buSzPts val="2040"/>
              <a:buFont typeface="Arial"/>
              <a:buChar char="–"/>
              <a:defRPr/>
            </a:pPr>
            <a:r>
              <a:rPr lang="en-US" sz="2400" dirty="0">
                <a:solidFill>
                  <a:schemeClr val="dk1"/>
                </a:solidFill>
                <a:ea typeface="Arial"/>
                <a:cs typeface="Arial"/>
                <a:sym typeface="Arial"/>
              </a:rPr>
              <a:t>Product Requirements</a:t>
            </a:r>
            <a:endParaRPr lang="en-US" sz="2400" dirty="0">
              <a:solidFill>
                <a:schemeClr val="dk1"/>
              </a:solidFill>
              <a:ea typeface="Arial"/>
              <a:cs typeface="Arial"/>
            </a:endParaRPr>
          </a:p>
          <a:p>
            <a:pPr marL="800100" lvl="1" indent="-342900">
              <a:lnSpc>
                <a:spcPct val="110000"/>
              </a:lnSpc>
              <a:spcBef>
                <a:spcPts val="408"/>
              </a:spcBef>
              <a:buClr>
                <a:schemeClr val="dk1"/>
              </a:buClr>
              <a:buSzPts val="2040"/>
              <a:buFont typeface="Arial"/>
              <a:buChar char="–"/>
              <a:defRPr/>
            </a:pPr>
            <a:r>
              <a:rPr lang="en-US" sz="2400" dirty="0" smtClean="0">
                <a:solidFill>
                  <a:schemeClr val="dk1"/>
                </a:solidFill>
                <a:ea typeface="Arial"/>
                <a:cs typeface="Arial"/>
                <a:sym typeface="Arial"/>
              </a:rPr>
              <a:t>Provisional </a:t>
            </a:r>
            <a:r>
              <a:rPr lang="en-US" sz="2400" dirty="0">
                <a:solidFill>
                  <a:schemeClr val="dk1"/>
                </a:solidFill>
                <a:ea typeface="Arial"/>
                <a:cs typeface="Arial"/>
                <a:sym typeface="Arial"/>
              </a:rPr>
              <a:t>Maturity Performance</a:t>
            </a:r>
          </a:p>
          <a:p>
            <a:pPr marL="800100" lvl="1" indent="-342900">
              <a:lnSpc>
                <a:spcPct val="110000"/>
              </a:lnSpc>
              <a:spcBef>
                <a:spcPts val="408"/>
              </a:spcBef>
              <a:buClr>
                <a:schemeClr val="dk1"/>
              </a:buClr>
              <a:buSzPts val="2040"/>
              <a:buFont typeface="Arial"/>
              <a:buChar char="–"/>
              <a:defRPr/>
            </a:pPr>
            <a:r>
              <a:rPr lang="en-US" sz="2400" dirty="0">
                <a:solidFill>
                  <a:schemeClr val="dk1"/>
                </a:solidFill>
                <a:ea typeface="Arial"/>
                <a:cs typeface="Arial"/>
                <a:sym typeface="Arial"/>
              </a:rPr>
              <a:t>Risks, Actions, Mitigations </a:t>
            </a:r>
            <a:endParaRPr lang="en-US" sz="2400" dirty="0">
              <a:solidFill>
                <a:schemeClr val="dk1"/>
              </a:solidFill>
              <a:ea typeface="Arial"/>
              <a:cs typeface="Arial"/>
            </a:endParaRPr>
          </a:p>
          <a:p>
            <a:pPr marL="800100" lvl="1" indent="-342900">
              <a:lnSpc>
                <a:spcPct val="110000"/>
              </a:lnSpc>
              <a:spcBef>
                <a:spcPts val="408"/>
              </a:spcBef>
              <a:buClr>
                <a:schemeClr val="dk1"/>
              </a:buClr>
              <a:buSzPts val="2040"/>
              <a:buFont typeface="Arial"/>
              <a:buChar char="–"/>
              <a:defRPr/>
            </a:pPr>
            <a:r>
              <a:rPr lang="en-US" sz="2400" dirty="0">
                <a:solidFill>
                  <a:schemeClr val="dk1"/>
                </a:solidFill>
                <a:ea typeface="Arial"/>
                <a:cs typeface="Arial"/>
                <a:sym typeface="Arial"/>
              </a:rPr>
              <a:t>Path </a:t>
            </a:r>
            <a:r>
              <a:rPr lang="en-US" sz="2400" dirty="0" smtClean="0">
                <a:solidFill>
                  <a:schemeClr val="dk1"/>
                </a:solidFill>
                <a:ea typeface="Arial"/>
                <a:cs typeface="Arial"/>
                <a:sym typeface="Arial"/>
              </a:rPr>
              <a:t>forward to Validated Maturity</a:t>
            </a:r>
            <a:endParaRPr lang="en-US" sz="2400" dirty="0">
              <a:solidFill>
                <a:schemeClr val="dk1"/>
              </a:solidFill>
              <a:ea typeface="Arial"/>
              <a:cs typeface="Arial"/>
            </a:endParaRPr>
          </a:p>
        </p:txBody>
      </p:sp>
      <p:sp>
        <p:nvSpPr>
          <p:cNvPr id="7035906" name="Rectangle 2"/>
          <p:cNvSpPr>
            <a:spLocks noGrp="1" noChangeArrowheads="1"/>
          </p:cNvSpPr>
          <p:nvPr>
            <p:ph type="title"/>
          </p:nvPr>
        </p:nvSpPr>
        <p:spPr/>
        <p:txBody>
          <a:bodyPr/>
          <a:lstStyle/>
          <a:p>
            <a:pPr>
              <a:defRPr/>
            </a:pPr>
            <a:r>
              <a:rPr lang="en-US" dirty="0" smtClean="0">
                <a:effectLst>
                  <a:outerShdw blurRad="38100" dist="38100" dir="2700000" algn="tl">
                    <a:srgbClr val="000000">
                      <a:alpha val="43137"/>
                    </a:srgbClr>
                  </a:outerShdw>
                </a:effectLst>
              </a:rPr>
              <a:t>Provisional Maturity Review - Exit </a:t>
            </a:r>
            <a:r>
              <a:rPr lang="en-US" dirty="0">
                <a:effectLst>
                  <a:outerShdw blurRad="38100" dist="38100" dir="2700000" algn="tl">
                    <a:srgbClr val="000000">
                      <a:alpha val="43137"/>
                    </a:srgbClr>
                  </a:outerShdw>
                </a:effectLst>
              </a:rPr>
              <a:t>Criteria</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4340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0" y="1956254"/>
            <a:ext cx="6629400" cy="1091746"/>
          </a:xfrm>
        </p:spPr>
        <p:txBody>
          <a:bodyPr/>
          <a:lstStyle/>
          <a:p>
            <a:r>
              <a:rPr lang="en-US" dirty="0" smtClean="0"/>
              <a:t>PROVISIONAL Maturity Review Material</a:t>
            </a:r>
            <a:endParaRPr lang="en-US" dirty="0"/>
          </a:p>
        </p:txBody>
      </p:sp>
    </p:spTree>
    <p:extLst>
      <p:ext uri="{BB962C8B-B14F-4D97-AF65-F5344CB8AC3E}">
        <p14:creationId xmlns:p14="http://schemas.microsoft.com/office/powerpoint/2010/main" val="1146942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r>
              <a:rPr lang="en-US" sz="2600" dirty="0" smtClean="0"/>
              <a:t>Algorithm Cal/Val Team Members</a:t>
            </a:r>
          </a:p>
          <a:p>
            <a:r>
              <a:rPr lang="en-US" sz="2600" dirty="0" smtClean="0"/>
              <a:t>Product Overview/Requirements</a:t>
            </a:r>
          </a:p>
          <a:p>
            <a:r>
              <a:rPr lang="en-US" sz="2600" dirty="0" smtClean="0"/>
              <a:t>Evaluation of algorithm performance to specification requirements</a:t>
            </a:r>
          </a:p>
          <a:p>
            <a:pPr lvl="1"/>
            <a:r>
              <a:rPr lang="en-US" sz="2200" dirty="0"/>
              <a:t>Algorithm version, processing environment</a:t>
            </a:r>
          </a:p>
          <a:p>
            <a:pPr lvl="1"/>
            <a:r>
              <a:rPr lang="en-US" sz="2200" dirty="0" smtClean="0"/>
              <a:t>Evaluation of the effect of required algorithm inputs</a:t>
            </a:r>
          </a:p>
          <a:p>
            <a:pPr lvl="1"/>
            <a:r>
              <a:rPr lang="en-US" sz="2200" dirty="0" smtClean="0"/>
              <a:t>Quality flag analysis/validation</a:t>
            </a:r>
          </a:p>
          <a:p>
            <a:pPr lvl="1"/>
            <a:r>
              <a:rPr lang="en-US" sz="2200" dirty="0" smtClean="0"/>
              <a:t>Error Budget</a:t>
            </a:r>
          </a:p>
          <a:p>
            <a:r>
              <a:rPr lang="en-US" sz="2600" dirty="0" smtClean="0"/>
              <a:t>User </a:t>
            </a:r>
            <a:r>
              <a:rPr lang="en-US" sz="2600" dirty="0"/>
              <a:t>Feedback</a:t>
            </a:r>
          </a:p>
          <a:p>
            <a:r>
              <a:rPr lang="en-US" sz="2600" dirty="0"/>
              <a:t>Downstream Product </a:t>
            </a:r>
            <a:r>
              <a:rPr lang="en-US" sz="2600" dirty="0" smtClean="0"/>
              <a:t>Feedback</a:t>
            </a:r>
          </a:p>
          <a:p>
            <a:r>
              <a:rPr lang="en-US" sz="2600" dirty="0" smtClean="0"/>
              <a:t>Risks, Actions, and Mitigations</a:t>
            </a:r>
            <a:endParaRPr lang="en-US" sz="2600" dirty="0"/>
          </a:p>
          <a:p>
            <a:r>
              <a:rPr lang="en-US" sz="2600" dirty="0" smtClean="0"/>
              <a:t>Documentation </a:t>
            </a:r>
            <a:r>
              <a:rPr lang="en-US" sz="2600" dirty="0"/>
              <a:t>(Science Maturity Check List)</a:t>
            </a:r>
          </a:p>
          <a:p>
            <a:r>
              <a:rPr lang="en-US" sz="2600" dirty="0"/>
              <a:t>Conclusion</a:t>
            </a:r>
          </a:p>
          <a:p>
            <a:r>
              <a:rPr lang="en-US" sz="2600" dirty="0"/>
              <a:t>Path Forward</a:t>
            </a:r>
          </a:p>
        </p:txBody>
      </p:sp>
    </p:spTree>
    <p:extLst>
      <p:ext uri="{BB962C8B-B14F-4D97-AF65-F5344CB8AC3E}">
        <p14:creationId xmlns:p14="http://schemas.microsoft.com/office/powerpoint/2010/main" val="220126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09600" y="1752600"/>
          <a:ext cx="7835154" cy="2042190"/>
        </p:xfrm>
        <a:graphic>
          <a:graphicData uri="http://schemas.openxmlformats.org/drawingml/2006/table">
            <a:tbl>
              <a:tblPr firstRow="1" bandRow="1">
                <a:tableStyleId>{5C22544A-7EE6-4342-B048-85BDC9FD1C3A}</a:tableStyleId>
              </a:tblPr>
              <a:tblGrid>
                <a:gridCol w="1856348"/>
                <a:gridCol w="1837584"/>
                <a:gridCol w="4141222"/>
              </a:tblGrid>
              <a:tr h="358214">
                <a:tc>
                  <a:txBody>
                    <a:bodyPr/>
                    <a:lstStyle/>
                    <a:p>
                      <a:pPr algn="ctr"/>
                      <a:r>
                        <a:rPr lang="en-US" sz="1800" dirty="0" smtClean="0">
                          <a:latin typeface="Times New Roman" pitchFamily="18" charset="0"/>
                          <a:cs typeface="Times New Roman" pitchFamily="18" charset="0"/>
                        </a:rPr>
                        <a:t>Name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Organization</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Major Task</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
        <p:nvSpPr>
          <p:cNvPr id="2" name="Title 1"/>
          <p:cNvSpPr>
            <a:spLocks noGrp="1"/>
          </p:cNvSpPr>
          <p:nvPr>
            <p:ph type="title"/>
          </p:nvPr>
        </p:nvSpPr>
        <p:spPr/>
        <p:txBody>
          <a:bodyPr>
            <a:normAutofit/>
          </a:bodyPr>
          <a:lstStyle/>
          <a:p>
            <a:r>
              <a:rPr lang="en-US" dirty="0" smtClean="0"/>
              <a:t>{NOAA-20 Algorithm} Cal/Val Team (1 slide)</a:t>
            </a:r>
            <a:endParaRPr lang="en-US" dirty="0"/>
          </a:p>
        </p:txBody>
      </p:sp>
      <p:sp>
        <p:nvSpPr>
          <p:cNvPr id="9" name="Content Placeholder 2"/>
          <p:cNvSpPr>
            <a:spLocks noGrp="1"/>
          </p:cNvSpPr>
          <p:nvPr>
            <p:ph idx="1"/>
          </p:nvPr>
        </p:nvSpPr>
        <p:spPr>
          <a:xfrm>
            <a:off x="533400" y="1066800"/>
            <a:ext cx="8229600" cy="593936"/>
          </a:xfrm>
        </p:spPr>
        <p:txBody>
          <a:bodyPr>
            <a:normAutofit/>
          </a:bodyPr>
          <a:lstStyle/>
          <a:p>
            <a:pPr>
              <a:buNone/>
            </a:pPr>
            <a:r>
              <a:rPr lang="en-US" sz="2400" dirty="0" smtClean="0"/>
              <a:t>Algorithm Cal/Val Team Members</a:t>
            </a:r>
          </a:p>
        </p:txBody>
      </p:sp>
    </p:spTree>
    <p:extLst>
      <p:ext uri="{BB962C8B-B14F-4D97-AF65-F5344CB8AC3E}">
        <p14:creationId xmlns:p14="http://schemas.microsoft.com/office/powerpoint/2010/main" val="3392068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Overview/Requirements (2 slides)</a:t>
            </a:r>
            <a:endParaRPr lang="en-US" dirty="0"/>
          </a:p>
        </p:txBody>
      </p:sp>
      <p:sp>
        <p:nvSpPr>
          <p:cNvPr id="3" name="Content Placeholder 2"/>
          <p:cNvSpPr>
            <a:spLocks noGrp="1"/>
          </p:cNvSpPr>
          <p:nvPr>
            <p:ph idx="1"/>
          </p:nvPr>
        </p:nvSpPr>
        <p:spPr>
          <a:xfrm>
            <a:off x="384362" y="856609"/>
            <a:ext cx="8283388" cy="1048391"/>
          </a:xfrm>
        </p:spPr>
        <p:txBody>
          <a:bodyPr>
            <a:normAutofit fontScale="85000" lnSpcReduction="10000"/>
          </a:bodyPr>
          <a:lstStyle/>
          <a:p>
            <a:r>
              <a:rPr lang="en-US" sz="2400" dirty="0" smtClean="0"/>
              <a:t>Product Overview</a:t>
            </a:r>
          </a:p>
          <a:p>
            <a:r>
              <a:rPr lang="en-US" sz="2400" dirty="0" smtClean="0"/>
              <a:t>Product performance requirements from JPSS L1RD supplement (threshold) versus observed/validated/JERD Vol. II</a:t>
            </a:r>
          </a:p>
        </p:txBody>
      </p:sp>
      <p:graphicFrame>
        <p:nvGraphicFramePr>
          <p:cNvPr id="5" name="Table 4"/>
          <p:cNvGraphicFramePr>
            <a:graphicFrameLocks noGrp="1"/>
          </p:cNvGraphicFramePr>
          <p:nvPr>
            <p:extLst/>
          </p:nvPr>
        </p:nvGraphicFramePr>
        <p:xfrm>
          <a:off x="654423" y="1905000"/>
          <a:ext cx="7835154" cy="4053906"/>
        </p:xfrm>
        <a:graphic>
          <a:graphicData uri="http://schemas.openxmlformats.org/drawingml/2006/table">
            <a:tbl>
              <a:tblPr firstRow="1" bandRow="1">
                <a:tableStyleId>{5C22544A-7EE6-4342-B048-85BDC9FD1C3A}</a:tableStyleId>
              </a:tblPr>
              <a:tblGrid>
                <a:gridCol w="2949389"/>
                <a:gridCol w="2420470"/>
                <a:gridCol w="2465295"/>
              </a:tblGrid>
              <a:tr h="358214">
                <a:tc>
                  <a:txBody>
                    <a:bodyPr/>
                    <a:lstStyle/>
                    <a:p>
                      <a:pPr algn="ctr"/>
                      <a:r>
                        <a:rPr lang="en-US" sz="1800" dirty="0" smtClean="0">
                          <a:latin typeface="Times New Roman" pitchFamily="18" charset="0"/>
                          <a:cs typeface="Times New Roman" pitchFamily="18" charset="0"/>
                        </a:rPr>
                        <a:t>Attribute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Threshold</a:t>
                      </a:r>
                      <a:endParaRPr lang="en-US" sz="1800" dirty="0">
                        <a:latin typeface="Times New Roman" pitchFamily="18" charset="0"/>
                        <a:cs typeface="Times New Roman" pitchFamily="18" charset="0"/>
                      </a:endParaRPr>
                    </a:p>
                  </a:txBody>
                  <a:tcPr/>
                </a:tc>
                <a:tc>
                  <a:txBody>
                    <a:bodyPr/>
                    <a:lstStyle/>
                    <a:p>
                      <a:pPr marL="0" algn="ctr" defTabSz="914400" rtl="0" eaLnBrk="1" latinLnBrk="0" hangingPunct="1"/>
                      <a:r>
                        <a:rPr lang="en-US" sz="1800" b="1" kern="1200" dirty="0" smtClean="0">
                          <a:solidFill>
                            <a:schemeClr val="lt1"/>
                          </a:solidFill>
                          <a:latin typeface="Times New Roman" pitchFamily="18" charset="0"/>
                          <a:ea typeface="+mn-ea"/>
                          <a:cs typeface="Times New Roman" pitchFamily="18" charset="0"/>
                        </a:rPr>
                        <a:t>Observed/validated</a:t>
                      </a:r>
                      <a:endParaRPr lang="en-US" sz="1800" b="1" kern="1200" dirty="0">
                        <a:solidFill>
                          <a:schemeClr val="lt1"/>
                        </a:solidFill>
                        <a:latin typeface="Times New Roman" pitchFamily="18" charset="0"/>
                        <a:ea typeface="+mn-ea"/>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Geographic coverage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Coverage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Horizontal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Mapping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Range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Accuracy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Precision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Tree>
    <p:extLst>
      <p:ext uri="{BB962C8B-B14F-4D97-AF65-F5344CB8AC3E}">
        <p14:creationId xmlns:p14="http://schemas.microsoft.com/office/powerpoint/2010/main" val="838127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228600"/>
            <a:ext cx="7391400" cy="533400"/>
          </a:xfrm>
        </p:spPr>
        <p:txBody>
          <a:bodyPr>
            <a:normAutofit/>
          </a:bodyPr>
          <a:lstStyle/>
          <a:p>
            <a:r>
              <a:rPr lang="en-US" dirty="0" smtClean="0"/>
              <a:t>Processing Environment and Algorithms (1 slide)</a:t>
            </a:r>
            <a:endParaRPr lang="en-US" dirty="0"/>
          </a:p>
        </p:txBody>
      </p:sp>
      <p:sp>
        <p:nvSpPr>
          <p:cNvPr id="3" name="Content Placeholder 2"/>
          <p:cNvSpPr>
            <a:spLocks noGrp="1"/>
          </p:cNvSpPr>
          <p:nvPr>
            <p:ph idx="1"/>
          </p:nvPr>
        </p:nvSpPr>
        <p:spPr>
          <a:xfrm>
            <a:off x="599792" y="1425074"/>
            <a:ext cx="7944416" cy="3762561"/>
          </a:xfrm>
        </p:spPr>
        <p:txBody>
          <a:bodyPr>
            <a:normAutofit/>
          </a:bodyPr>
          <a:lstStyle/>
          <a:p>
            <a:r>
              <a:rPr lang="en-US" sz="2400" dirty="0"/>
              <a:t>Description of </a:t>
            </a:r>
            <a:r>
              <a:rPr lang="en-US" sz="2400" dirty="0" smtClean="0"/>
              <a:t>processing environment and algorithms used </a:t>
            </a:r>
            <a:r>
              <a:rPr lang="en-US" sz="2400" dirty="0"/>
              <a:t>to achieve </a:t>
            </a:r>
            <a:r>
              <a:rPr lang="en-US" sz="2400" dirty="0" smtClean="0"/>
              <a:t>Provisional maturity stage:</a:t>
            </a:r>
          </a:p>
          <a:p>
            <a:pPr lvl="1"/>
            <a:r>
              <a:rPr lang="en-US" sz="2400" dirty="0" smtClean="0"/>
              <a:t>Algorithm version</a:t>
            </a:r>
          </a:p>
          <a:p>
            <a:pPr lvl="1"/>
            <a:r>
              <a:rPr lang="en-US" sz="2400" dirty="0" smtClean="0"/>
              <a:t>Version of LUTs used</a:t>
            </a:r>
          </a:p>
          <a:p>
            <a:pPr lvl="1"/>
            <a:r>
              <a:rPr lang="en-US" sz="2400" dirty="0" smtClean="0"/>
              <a:t>Version of PCTs used</a:t>
            </a:r>
          </a:p>
          <a:p>
            <a:pPr lvl="1"/>
            <a:r>
              <a:rPr lang="en-US" sz="2400" dirty="0" smtClean="0"/>
              <a:t>Effective date</a:t>
            </a:r>
            <a:endParaRPr lang="en-US" sz="2400" dirty="0"/>
          </a:p>
        </p:txBody>
      </p:sp>
    </p:spTree>
    <p:extLst>
      <p:ext uri="{BB962C8B-B14F-4D97-AF65-F5344CB8AC3E}">
        <p14:creationId xmlns:p14="http://schemas.microsoft.com/office/powerpoint/2010/main" val="3641098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JPSS_Powerpoint_Custom_Template_v1-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JPSS_Powerpoint_Custom_Template_v1-ARIAL</Template>
  <TotalTime>3334</TotalTime>
  <Words>1071</Words>
  <Application>Microsoft Office PowerPoint</Application>
  <PresentationFormat>On-screen Show (4:3)</PresentationFormat>
  <Paragraphs>175</Paragraphs>
  <Slides>20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Courier New</vt:lpstr>
      <vt:lpstr>Questrial</vt:lpstr>
      <vt:lpstr>Calibri</vt:lpstr>
      <vt:lpstr>Times New Roman</vt:lpstr>
      <vt:lpstr>Calibri Light</vt:lpstr>
      <vt:lpstr>Arial</vt:lpstr>
      <vt:lpstr>Wingdings</vt:lpstr>
      <vt:lpstr>JPSS_Powerpoint_Custom_Template_v1-ARIAL</vt:lpstr>
      <vt:lpstr>Office Theme</vt:lpstr>
      <vt:lpstr>PowerPoint Presentation</vt:lpstr>
      <vt:lpstr>JPSS Data Products Maturity Definition</vt:lpstr>
      <vt:lpstr>Provisional Maturity Review - Entry Criteria</vt:lpstr>
      <vt:lpstr>Provisional Maturity Review - Exit Criteria</vt:lpstr>
      <vt:lpstr>PROVISIONAL Maturity Review Material</vt:lpstr>
      <vt:lpstr>Outline</vt:lpstr>
      <vt:lpstr>{NOAA-20 Algorithm} Cal/Val Team (1 slide)</vt:lpstr>
      <vt:lpstr>Product Overview/Requirements (2 slides)</vt:lpstr>
      <vt:lpstr>Processing Environment and Algorithms (1 slide)</vt:lpstr>
      <vt:lpstr>Evaluation of algorithm performance to specification requirements (3-5 slides)</vt:lpstr>
      <vt:lpstr>Evaluation of the effect of required algorithm inputs (2-5 slides)</vt:lpstr>
      <vt:lpstr>Quality flag analysis/validation (2-5 slides)</vt:lpstr>
      <vt:lpstr>Error Budget (1 slide)</vt:lpstr>
      <vt:lpstr>User Feedback</vt:lpstr>
      <vt:lpstr>Downstream Product Feedback</vt:lpstr>
      <vt:lpstr>Risks, Actions, and Mitigations</vt:lpstr>
      <vt:lpstr>Documentations (Check List, 1 slide)</vt:lpstr>
      <vt:lpstr>Check List - Provisional Maturity</vt:lpstr>
      <vt:lpstr>Conclusion (1 slide)</vt:lpstr>
      <vt:lpstr>Path Forward (1-2 slides)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JPSS</dc:creator>
  <cp:lastModifiedBy>Xingpin Liu</cp:lastModifiedBy>
  <cp:revision>283</cp:revision>
  <cp:lastPrinted>2018-01-24T16:28:16Z</cp:lastPrinted>
  <dcterms:created xsi:type="dcterms:W3CDTF">2016-03-18T13:48:59Z</dcterms:created>
  <dcterms:modified xsi:type="dcterms:W3CDTF">2018-06-18T21:17:29Z</dcterms:modified>
</cp:coreProperties>
</file>