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12"/>
  </p:notesMasterIdLst>
  <p:handoutMasterIdLst>
    <p:handoutMasterId r:id="rId13"/>
  </p:handoutMasterIdLst>
  <p:sldIdLst>
    <p:sldId id="500" r:id="rId2"/>
    <p:sldId id="501" r:id="rId3"/>
    <p:sldId id="355" r:id="rId4"/>
    <p:sldId id="502" r:id="rId5"/>
    <p:sldId id="514" r:id="rId6"/>
    <p:sldId id="503" r:id="rId7"/>
    <p:sldId id="507" r:id="rId8"/>
    <p:sldId id="505" r:id="rId9"/>
    <p:sldId id="506" r:id="rId10"/>
    <p:sldId id="513" r:id="rId11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DIN" initials="O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FF00"/>
    <a:srgbClr val="FFFFFF"/>
    <a:srgbClr val="E9EDF4"/>
    <a:srgbClr val="D0D8E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77" autoAdjust="0"/>
    <p:restoredTop sz="86845" autoAdjust="0"/>
  </p:normalViewPr>
  <p:slideViewPr>
    <p:cSldViewPr snapToGrid="0" showGuides="1">
      <p:cViewPr varScale="1">
        <p:scale>
          <a:sx n="90" d="100"/>
          <a:sy n="90" d="100"/>
        </p:scale>
        <p:origin x="-1392" y="-108"/>
      </p:cViewPr>
      <p:guideLst>
        <p:guide orient="horz" pos="970"/>
        <p:guide pos="5218"/>
      </p:guideLst>
    </p:cSldViewPr>
  </p:slideViewPr>
  <p:outlineViewPr>
    <p:cViewPr>
      <p:scale>
        <a:sx n="33" d="100"/>
        <a:sy n="33" d="100"/>
      </p:scale>
      <p:origin x="0" y="137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523" cy="464662"/>
          </a:xfrm>
          <a:prstGeom prst="rect">
            <a:avLst/>
          </a:prstGeom>
        </p:spPr>
        <p:txBody>
          <a:bodyPr vert="horz" lIns="91323" tIns="45661" rIns="91323" bIns="4566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292" y="0"/>
            <a:ext cx="3037523" cy="464662"/>
          </a:xfrm>
          <a:prstGeom prst="rect">
            <a:avLst/>
          </a:prstGeom>
        </p:spPr>
        <p:txBody>
          <a:bodyPr vert="horz" lIns="91323" tIns="45661" rIns="91323" bIns="45661" rtlCol="0"/>
          <a:lstStyle>
            <a:lvl1pPr algn="r">
              <a:defRPr sz="1200"/>
            </a:lvl1pPr>
          </a:lstStyle>
          <a:p>
            <a:fld id="{E6BE962C-A69F-4E2A-B52A-B5E0AB9803B8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154"/>
            <a:ext cx="3037523" cy="464662"/>
          </a:xfrm>
          <a:prstGeom prst="rect">
            <a:avLst/>
          </a:prstGeom>
        </p:spPr>
        <p:txBody>
          <a:bodyPr vert="horz" lIns="91323" tIns="45661" rIns="91323" bIns="4566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292" y="8830154"/>
            <a:ext cx="3037523" cy="464662"/>
          </a:xfrm>
          <a:prstGeom prst="rect">
            <a:avLst/>
          </a:prstGeom>
        </p:spPr>
        <p:txBody>
          <a:bodyPr vert="horz" lIns="91323" tIns="45661" rIns="91323" bIns="45661" rtlCol="0" anchor="b"/>
          <a:lstStyle>
            <a:lvl1pPr algn="r">
              <a:defRPr sz="1200"/>
            </a:lvl1pPr>
          </a:lstStyle>
          <a:p>
            <a:fld id="{C3E56A17-EFBB-4F9F-A0CA-1392AD3D00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111823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1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7" y="0"/>
            <a:ext cx="3037841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/>
            </a:lvl1pPr>
          </a:lstStyle>
          <a:p>
            <a:fld id="{816FB0CF-5528-C744-A119-58E52B5EA66C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4" rIns="93167" bIns="4658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7" tIns="46584" rIns="93167" bIns="4658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1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7" y="8829967"/>
            <a:ext cx="3037841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/>
            </a:lvl1pPr>
          </a:lstStyle>
          <a:p>
            <a:fld id="{370B2DB1-9050-F54C-8252-2890C3B05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23363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the requirement slides for the products</a:t>
            </a:r>
            <a:r>
              <a:rPr lang="en-US" baseline="0" dirty="0" smtClean="0"/>
              <a:t> that have been used in the maturity reviews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0B2DB1-9050-F54C-8252-2890C3B0585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0B2DB1-9050-F54C-8252-2890C3B0585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L+40 days is first light   L+55 days is intensive cal/</a:t>
            </a:r>
            <a:r>
              <a:rPr lang="en-US" dirty="0" err="1" smtClean="0"/>
              <a:t>val</a:t>
            </a:r>
            <a:r>
              <a:rPr lang="en-US" dirty="0" smtClean="0"/>
              <a:t>,  L+3 months use checkout flight for short aircraft campaign, L+6 to 9 months is aircraft campaign</a:t>
            </a:r>
          </a:p>
          <a:p>
            <a:r>
              <a:rPr lang="en-US" dirty="0" smtClean="0"/>
              <a:t>SDR is beta within 3 months</a:t>
            </a:r>
          </a:p>
          <a:p>
            <a:r>
              <a:rPr lang="en-US" dirty="0" smtClean="0"/>
              <a:t>SDR is provisional at 180 days (6 months)</a:t>
            </a:r>
          </a:p>
          <a:p>
            <a:r>
              <a:rPr lang="en-US" dirty="0" smtClean="0"/>
              <a:t>SDR is validated at 240 days – 365 days (8-12 months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JPSS-1: Launch planning date of Dec 2016 and launch commitment date no later than Q2 FY2017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JPSS-2: Launch planning date of Jul 2021 and launch commitment data Q1 FY2022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JPSS-3: LD Jul FY2026 (J3C LRD May FY2023; J3 LRD Jan 2024)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JPSS-4: LD Jul 2031 (J4 LRD April 2026)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EOC      90 days</a:t>
            </a:r>
          </a:p>
          <a:p>
            <a:r>
              <a:rPr lang="en-US" dirty="0" smtClean="0"/>
              <a:t>ICV       L + 18 months</a:t>
            </a:r>
          </a:p>
          <a:p>
            <a:r>
              <a:rPr lang="en-US" dirty="0" smtClean="0"/>
              <a:t>LTM      </a:t>
            </a:r>
            <a:r>
              <a:rPr lang="en-US" baseline="0" dirty="0" smtClean="0"/>
              <a:t> L + 18 months</a:t>
            </a:r>
            <a:r>
              <a:rPr lang="en-US" dirty="0" smtClean="0"/>
              <a:t> to EOM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 Please give breakouts</a:t>
            </a:r>
            <a:r>
              <a:rPr lang="en-US" baseline="0" dirty="0" smtClean="0"/>
              <a:t> </a:t>
            </a:r>
            <a:r>
              <a:rPr lang="en-US" baseline="0" dirty="0" smtClean="0"/>
              <a:t>for travels, hw/</a:t>
            </a:r>
            <a:r>
              <a:rPr lang="en-US" baseline="0" dirty="0" err="1" smtClean="0"/>
              <a:t>sw</a:t>
            </a:r>
            <a:r>
              <a:rPr lang="en-US" baseline="0" dirty="0" smtClean="0"/>
              <a:t>/equip, and Misc. cost in </a:t>
            </a:r>
            <a:r>
              <a:rPr lang="en-US" baseline="0" dirty="0" smtClean="0"/>
              <a:t>here: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0B2DB1-9050-F54C-8252-2890C3B0585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29968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subtitle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E078-8DBE-44B4-B0F7-8369745C9B02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2291" y="5762170"/>
            <a:ext cx="1031425" cy="1012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JPSS Logo5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37418" y="5776687"/>
            <a:ext cx="1134012" cy="1059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8B3A4-043B-4656-B7DF-A3CAED7F4CE8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B4C0F-378C-4829-93DB-C7BF784B8700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E9428-9CDB-42B5-9926-F84AC94ED693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7707A-D3FD-43CB-86CC-5480991F4401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71600"/>
            <a:ext cx="403860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371600"/>
            <a:ext cx="403860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98092-5A14-4233-8941-C7F7DA0AAB18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subtitle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subtitle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D0864-4E34-4271-8E96-D0C5563C69CB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D8F8D-C206-423C-AC53-94FC049C1DC1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2BF22-25D0-49DE-BCDC-661E2558E573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41E1-1C1F-448C-9313-2A32670A006D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963E8-4D98-4734-A202-2DA2D7D45CAD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E30AC-F3E7-42DF-A2E8-F605A386225B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36F11-A39A-294D-A59D-6180D50ED2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0" y="-7938"/>
            <a:ext cx="9144000" cy="887413"/>
          </a:xfrm>
          <a:prstGeom prst="rect">
            <a:avLst/>
          </a:prstGeom>
          <a:gradFill rotWithShape="0">
            <a:gsLst>
              <a:gs pos="0">
                <a:srgbClr val="5487BD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pitchFamily="-108" charset="-128"/>
            </a:endParaRPr>
          </a:p>
        </p:txBody>
      </p:sp>
      <p:pic>
        <p:nvPicPr>
          <p:cNvPr id="11" name="Picture 8" descr="Macintosh HD:Users:gtiona:Documents:GI_info:GI - NPP:Instruments:CERES:CERES LaRC F2F 012808: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81075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Line 6"/>
          <p:cNvSpPr>
            <a:spLocks noChangeShapeType="1"/>
          </p:cNvSpPr>
          <p:nvPr/>
        </p:nvSpPr>
        <p:spPr bwMode="auto">
          <a:xfrm>
            <a:off x="0" y="885825"/>
            <a:ext cx="91440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+mj-lt"/>
              <a:ea typeface="+mn-ea"/>
              <a:cs typeface="ＭＳ Ｐゴシック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253186" y="0"/>
            <a:ext cx="8763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9215" y="0"/>
            <a:ext cx="7240385" cy="822960"/>
          </a:xfrm>
          <a:prstGeom prst="rect">
            <a:avLst/>
          </a:prstGeom>
        </p:spPr>
        <p:txBody>
          <a:bodyPr vert="horz" lIns="91440" tIns="45720" rIns="91440" bIns="45720" rtlCol="0" anchor="ctr" anchorCtr="1">
            <a:normAutofit/>
          </a:bodyPr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Program Management Review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{JPSS Algorithm} 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485900" y="3886200"/>
            <a:ext cx="6431974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ctr" defTabSz="914400">
              <a:spcBef>
                <a:spcPct val="20000"/>
              </a:spcBef>
            </a:pP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Presented by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Summary (1 to 2 slides)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060" y="1406968"/>
            <a:ext cx="7853881" cy="43600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2483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5899"/>
            <a:ext cx="8229600" cy="5305529"/>
          </a:xfrm>
        </p:spPr>
        <p:txBody>
          <a:bodyPr>
            <a:normAutofit/>
          </a:bodyPr>
          <a:lstStyle/>
          <a:p>
            <a:r>
              <a:rPr lang="en-US" sz="2600" dirty="0" smtClean="0"/>
              <a:t>Algorithm Cal/Val Team Members</a:t>
            </a:r>
          </a:p>
          <a:p>
            <a:r>
              <a:rPr lang="en-US" sz="2600" dirty="0" smtClean="0"/>
              <a:t>Product Requirements</a:t>
            </a:r>
          </a:p>
          <a:p>
            <a:r>
              <a:rPr lang="en-US" sz="2600" dirty="0" smtClean="0"/>
              <a:t>FY16 Milestones/Deliverables</a:t>
            </a:r>
          </a:p>
          <a:p>
            <a:r>
              <a:rPr lang="en-US" sz="2600" dirty="0" smtClean="0"/>
              <a:t>Next 5-years </a:t>
            </a:r>
            <a:r>
              <a:rPr lang="en-US" sz="2600" dirty="0" smtClean="0"/>
              <a:t>Work Plan</a:t>
            </a:r>
            <a:endParaRPr lang="en-US" sz="2600" dirty="0" smtClean="0"/>
          </a:p>
          <a:p>
            <a:r>
              <a:rPr lang="en-US" sz="2400" dirty="0" smtClean="0"/>
              <a:t>Next 5-years Budget</a:t>
            </a:r>
            <a:endParaRPr lang="en-US" sz="2600" dirty="0" smtClean="0"/>
          </a:p>
          <a:p>
            <a:r>
              <a:rPr lang="en-US" sz="2600" dirty="0" smtClean="0"/>
              <a:t>External Grants Accomplishment/Performance 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7309687"/>
              </p:ext>
            </p:extLst>
          </p:nvPr>
        </p:nvGraphicFramePr>
        <p:xfrm>
          <a:off x="654423" y="2060561"/>
          <a:ext cx="7835154" cy="3383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6348"/>
                <a:gridCol w="1837584"/>
                <a:gridCol w="4141222"/>
              </a:tblGrid>
              <a:tr h="35821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Name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Organization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Major Task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3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</a:tr>
              <a:tr h="323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</a:tr>
              <a:tr h="323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</a:tr>
              <a:tr h="323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</a:tr>
              <a:tr h="323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</a:tr>
              <a:tr h="323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</a:tr>
              <a:tr h="323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</a:tr>
              <a:tr h="323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</a:tr>
              <a:tr h="323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774" y="0"/>
            <a:ext cx="7620629" cy="8229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{JPSS Algorithm} Cal/Val Team (1 to 2 slide)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94447" y="1288652"/>
            <a:ext cx="8229600" cy="5939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dirty="0" smtClean="0"/>
              <a:t>Algorithm Cal/Val Team Members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(1 to 2  slide)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5900"/>
            <a:ext cx="8229600" cy="63876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600" dirty="0" smtClean="0"/>
              <a:t>Product Requirements from JPSS L1RD (this is an example only)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54423" y="2060561"/>
          <a:ext cx="7835154" cy="4053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9389"/>
                <a:gridCol w="2420470"/>
                <a:gridCol w="2465295"/>
              </a:tblGrid>
              <a:tr h="35821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Attribute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Threshold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Objective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3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Geographic coverage</a:t>
                      </a: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</a:tr>
              <a:tr h="323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Vertical Coverage </a:t>
                      </a: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</a:tr>
              <a:tr h="323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Vertical Cell Size</a:t>
                      </a: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</a:tr>
              <a:tr h="323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Horizontal Cell Size</a:t>
                      </a: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</a:tr>
              <a:tr h="323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Mapping Uncertainty</a:t>
                      </a: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</a:tr>
              <a:tr h="323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Measurement Range</a:t>
                      </a: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</a:tr>
              <a:tr h="323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Measurement Accuracy</a:t>
                      </a: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</a:tr>
              <a:tr h="323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Measurement Precision</a:t>
                      </a: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</a:tr>
              <a:tr h="323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Measurement Uncertainty</a:t>
                      </a: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</a:tr>
              <a:tr h="323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</a:tr>
              <a:tr h="3235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655" y="0"/>
            <a:ext cx="7518946" cy="8229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FY14-15 Top 5 Accomplishments </a:t>
            </a:r>
            <a:br>
              <a:rPr lang="en-US" dirty="0" smtClean="0"/>
            </a:br>
            <a:r>
              <a:rPr lang="en-US" dirty="0" smtClean="0"/>
              <a:t>(1 to 2 slides)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2322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655" y="0"/>
            <a:ext cx="7518946" cy="8229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FY16 Milestones/Deliverables </a:t>
            </a:r>
            <a:r>
              <a:rPr lang="en-US" dirty="0" smtClean="0"/>
              <a:t>(1 </a:t>
            </a:r>
            <a:r>
              <a:rPr lang="en-US" dirty="0" smtClean="0"/>
              <a:t>to 3 slides)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95945" y="1121229"/>
          <a:ext cx="8773885" cy="5236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4777"/>
                <a:gridCol w="1754777"/>
                <a:gridCol w="1754777"/>
                <a:gridCol w="1754777"/>
                <a:gridCol w="1754777"/>
              </a:tblGrid>
              <a:tr h="93846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Task 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Task/Description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Start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Finish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Deliverable</a:t>
                      </a:r>
                      <a:endParaRPr lang="en-US" sz="1600" dirty="0"/>
                    </a:p>
                  </a:txBody>
                  <a:tcPr/>
                </a:tc>
              </a:tr>
              <a:tr h="93846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Development (D)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93846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Integration &amp; Testing</a:t>
                      </a:r>
                      <a:r>
                        <a:rPr lang="en-US" sz="1600" baseline="0" dirty="0" smtClean="0"/>
                        <a:t> (I)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93846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Calibration</a:t>
                      </a:r>
                      <a:r>
                        <a:rPr lang="en-US" sz="1600" baseline="0" dirty="0" smtClean="0"/>
                        <a:t> &amp; Validation (C 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54371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Maintenance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93846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LTM &amp;</a:t>
                      </a:r>
                      <a:r>
                        <a:rPr lang="en-US" sz="1600" baseline="0" dirty="0" smtClean="0"/>
                        <a:t> Anomaly Resolution (L)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 smtClean="0"/>
              <a:t>Path Forward (FY-17 thru </a:t>
            </a:r>
            <a:r>
              <a:rPr lang="en-US" sz="2800" dirty="0" smtClean="0"/>
              <a:t>FY-20)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High Priority Tasks/Milestones</a:t>
            </a:r>
            <a:endParaRPr lang="en-US" sz="2000" b="1" dirty="0" smtClean="0"/>
          </a:p>
        </p:txBody>
      </p:sp>
      <p:graphicFrame>
        <p:nvGraphicFramePr>
          <p:cNvPr id="16445" name="Group 61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="" xmlns:p14="http://schemas.microsoft.com/office/powerpoint/2010/main" val="1271018137"/>
              </p:ext>
            </p:extLst>
          </p:nvPr>
        </p:nvGraphicFramePr>
        <p:xfrm>
          <a:off x="228600" y="1254175"/>
          <a:ext cx="8534401" cy="4974593"/>
        </p:xfrm>
        <a:graphic>
          <a:graphicData uri="http://schemas.openxmlformats.org/drawingml/2006/table">
            <a:tbl>
              <a:tblPr/>
              <a:tblGrid>
                <a:gridCol w="653902"/>
                <a:gridCol w="2653125"/>
                <a:gridCol w="2773359"/>
                <a:gridCol w="2454015"/>
              </a:tblGrid>
              <a:tr h="4881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S-NPP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JPSS-1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JPSS-2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266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FY17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13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FY18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105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FY19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9762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FY20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888655B-935B-4E0A-B04E-818EF94F4389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0527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432" y="0"/>
            <a:ext cx="6391746" cy="8229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FY16 – </a:t>
            </a:r>
            <a:r>
              <a:rPr lang="en-US" dirty="0" smtClean="0"/>
              <a:t>FY20 </a:t>
            </a:r>
            <a:r>
              <a:rPr lang="en-US" dirty="0" smtClean="0"/>
              <a:t>Budget </a:t>
            </a:r>
            <a:r>
              <a:rPr lang="en-US" dirty="0" smtClean="0"/>
              <a:t>(1-3 </a:t>
            </a:r>
            <a:r>
              <a:rPr lang="en-US" dirty="0" smtClean="0"/>
              <a:t>slides)</a:t>
            </a:r>
            <a:br>
              <a:rPr lang="en-US" dirty="0" smtClean="0"/>
            </a:br>
            <a:r>
              <a:rPr lang="en-US" sz="2000" b="1" i="1" dirty="0" smtClean="0"/>
              <a:t>(No Overhead Included)</a:t>
            </a:r>
            <a:endParaRPr lang="en-US" sz="2000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55582616"/>
              </p:ext>
            </p:extLst>
          </p:nvPr>
        </p:nvGraphicFramePr>
        <p:xfrm>
          <a:off x="212653" y="1009092"/>
          <a:ext cx="8665527" cy="4283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3490"/>
                <a:gridCol w="750557"/>
                <a:gridCol w="650059"/>
                <a:gridCol w="851055"/>
                <a:gridCol w="750557"/>
                <a:gridCol w="750557"/>
                <a:gridCol w="750557"/>
                <a:gridCol w="784674"/>
                <a:gridCol w="750557"/>
                <a:gridCol w="784674"/>
                <a:gridCol w="818790"/>
              </a:tblGrid>
              <a:tr h="26952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PI</a:t>
                      </a:r>
                      <a:endParaRPr lang="en-US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Org</a:t>
                      </a:r>
                      <a:endParaRPr lang="en-US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G/C/M</a:t>
                      </a:r>
                      <a:endParaRPr lang="en-US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Task Category</a:t>
                      </a:r>
                      <a:endParaRPr lang="en-US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 smtClean="0">
                          <a:solidFill>
                            <a:srgbClr val="00FF00"/>
                          </a:solidFill>
                          <a:latin typeface="+mn-lt"/>
                          <a:ea typeface="+mn-ea"/>
                          <a:cs typeface="+mn-cs"/>
                        </a:rPr>
                        <a:t>FY15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FY16 Need date</a:t>
                      </a:r>
                      <a:endParaRPr lang="en-US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FY16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FY17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FY18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FY19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FY20</a:t>
                      </a:r>
                    </a:p>
                  </a:txBody>
                  <a:tcPr anchor="ctr"/>
                </a:tc>
              </a:tr>
              <a:tr h="364351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 </a:t>
                      </a:r>
                      <a:endParaRPr 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</a:tr>
              <a:tr h="36435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</a:tr>
              <a:tr h="364351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 </a:t>
                      </a:r>
                      <a:endParaRPr 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</a:tr>
              <a:tr h="36435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</a:tr>
              <a:tr h="364351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 </a:t>
                      </a:r>
                      <a:endParaRPr 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</a:tr>
              <a:tr h="36435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</a:tr>
              <a:tr h="364351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FTEs</a:t>
                      </a:r>
                      <a:endParaRPr 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anchor="ctr"/>
                </a:tc>
              </a:tr>
              <a:tr h="364351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Travel</a:t>
                      </a:r>
                      <a:endParaRPr 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</a:tr>
              <a:tr h="364351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HW/Equip</a:t>
                      </a:r>
                      <a:endParaRPr 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</a:tr>
              <a:tr h="364351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Misc</a:t>
                      </a:r>
                      <a:endParaRPr 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3282" y="5486402"/>
            <a:ext cx="86442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1600" b="1" dirty="0" smtClean="0"/>
              <a:t>Travel, Hardware, Software, Equipment, Misc</a:t>
            </a:r>
            <a:r>
              <a:rPr lang="en-US" sz="1600" dirty="0" smtClean="0"/>
              <a:t>: Please </a:t>
            </a:r>
            <a:r>
              <a:rPr lang="en-US" sz="1600" dirty="0" smtClean="0"/>
              <a:t>give more details in the note </a:t>
            </a:r>
            <a:r>
              <a:rPr lang="en-US" sz="1600" dirty="0" smtClean="0"/>
              <a:t>area</a:t>
            </a:r>
          </a:p>
          <a:p>
            <a:pPr>
              <a:buFont typeface="Arial" charset="0"/>
              <a:buChar char="•"/>
            </a:pPr>
            <a:r>
              <a:rPr lang="en-US" sz="1600" b="1" dirty="0" smtClean="0"/>
              <a:t>G/C/M: </a:t>
            </a:r>
            <a:r>
              <a:rPr lang="en-US" sz="1600" dirty="0" smtClean="0"/>
              <a:t>Grants/Contract/MOU</a:t>
            </a:r>
          </a:p>
          <a:p>
            <a:pPr>
              <a:buFont typeface="Arial" charset="0"/>
              <a:buChar char="•"/>
            </a:pPr>
            <a:r>
              <a:rPr lang="en-US" sz="1600" b="1" dirty="0" smtClean="0"/>
              <a:t>Task Category</a:t>
            </a:r>
            <a:r>
              <a:rPr lang="en-US" sz="1600" dirty="0" smtClean="0"/>
              <a:t>: D: Development; I: Integration/Testing (most likely included in AIT); C: Cal/Val; M: Maintenance; L: Long Term Monitoring and Anomaly Resolution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External Grants Accomplishment/Performance Review </a:t>
            </a:r>
            <a:r>
              <a:rPr lang="en-US" sz="2400" dirty="0" smtClean="0"/>
              <a:t>(1-3 </a:t>
            </a:r>
            <a:r>
              <a:rPr lang="en-US" sz="2400" dirty="0" smtClean="0"/>
              <a:t>slides)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060" y="1406968"/>
            <a:ext cx="7853881" cy="4360089"/>
          </a:xfrm>
        </p:spPr>
        <p:txBody>
          <a:bodyPr>
            <a:normAutofit/>
          </a:bodyPr>
          <a:lstStyle/>
          <a:p>
            <a:r>
              <a:rPr lang="en-US" dirty="0" smtClean="0"/>
              <a:t>Delivery on schedule?</a:t>
            </a:r>
          </a:p>
          <a:p>
            <a:r>
              <a:rPr lang="en-US" dirty="0" smtClean="0"/>
              <a:t>Cost/Spending as planned?</a:t>
            </a:r>
          </a:p>
          <a:p>
            <a:r>
              <a:rPr lang="en-US" dirty="0" smtClean="0"/>
              <a:t>Supporting team activities?</a:t>
            </a:r>
          </a:p>
          <a:p>
            <a:r>
              <a:rPr lang="en-US" dirty="0" smtClean="0"/>
              <a:t>Attending team meetings?</a:t>
            </a:r>
          </a:p>
          <a:p>
            <a:r>
              <a:rPr lang="en-US" dirty="0" smtClean="0"/>
              <a:t>Major Contributions: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6F11-A39A-294D-A59D-6180D50ED29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PP_FO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NPP_FOR.potx</Template>
  <TotalTime>11547</TotalTime>
  <Words>446</Words>
  <Application>Microsoft Office PowerPoint</Application>
  <PresentationFormat>On-screen Show (4:3)</PresentationFormat>
  <Paragraphs>114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NPP_FOR</vt:lpstr>
      <vt:lpstr>Slide 1</vt:lpstr>
      <vt:lpstr>Outline</vt:lpstr>
      <vt:lpstr>{JPSS Algorithm} Cal/Val Team (1 to 2 slide)</vt:lpstr>
      <vt:lpstr>Requirements (1 to 2  slide)</vt:lpstr>
      <vt:lpstr> FY14-15 Top 5 Accomplishments  (1 to 2 slides)</vt:lpstr>
      <vt:lpstr>FY16 Milestones/Deliverables (1 to 3 slides)</vt:lpstr>
      <vt:lpstr>Path Forward (FY-17 thru FY-20) High Priority Tasks/Milestones</vt:lpstr>
      <vt:lpstr>FY16 – FY20 Budget (1-3 slides) (No Overhead Included)</vt:lpstr>
      <vt:lpstr>External Grants Accomplishment/Performance Review (1-3 slides)</vt:lpstr>
      <vt:lpstr>Summary (1 to 2 slides)</vt:lpstr>
    </vt:vector>
  </TitlesOfParts>
  <Company>Lockheed Martin IS&amp;GS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of the Suomi NPP VIIRS Aerosol EDRs and IPs for Provisional Maturity Level</dc:title>
  <dc:creator>Istvan Laszlo</dc:creator>
  <cp:lastModifiedBy>lzhou</cp:lastModifiedBy>
  <cp:revision>1511</cp:revision>
  <dcterms:created xsi:type="dcterms:W3CDTF">2011-10-05T18:31:57Z</dcterms:created>
  <dcterms:modified xsi:type="dcterms:W3CDTF">2015-04-23T13:17:22Z</dcterms:modified>
</cp:coreProperties>
</file>