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9" r:id="rId1"/>
    <p:sldMasterId id="2147483966" r:id="rId2"/>
  </p:sldMasterIdLst>
  <p:notesMasterIdLst>
    <p:notesMasterId r:id="rId10"/>
  </p:notesMasterIdLst>
  <p:handoutMasterIdLst>
    <p:handoutMasterId r:id="rId11"/>
  </p:handoutMasterIdLst>
  <p:sldIdLst>
    <p:sldId id="401" r:id="rId3"/>
    <p:sldId id="402" r:id="rId4"/>
    <p:sldId id="403" r:id="rId5"/>
    <p:sldId id="404" r:id="rId6"/>
    <p:sldId id="405" r:id="rId7"/>
    <p:sldId id="406" r:id="rId8"/>
    <p:sldId id="40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5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9215" autoAdjust="0"/>
  </p:normalViewPr>
  <p:slideViewPr>
    <p:cSldViewPr snapToGrid="0">
      <p:cViewPr varScale="1">
        <p:scale>
          <a:sx n="103" d="100"/>
          <a:sy n="103" d="100"/>
        </p:scale>
        <p:origin x="-2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3096" y="-96"/>
      </p:cViewPr>
      <p:guideLst>
        <p:guide orient="horz" pos="2929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160" cy="464181"/>
          </a:xfrm>
          <a:prstGeom prst="rect">
            <a:avLst/>
          </a:prstGeom>
        </p:spPr>
        <p:txBody>
          <a:bodyPr vert="horz" lIns="92269" tIns="46137" rIns="92269" bIns="461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36" y="1"/>
            <a:ext cx="3038160" cy="464181"/>
          </a:xfrm>
          <a:prstGeom prst="rect">
            <a:avLst/>
          </a:prstGeom>
        </p:spPr>
        <p:txBody>
          <a:bodyPr vert="horz" lIns="92269" tIns="46137" rIns="92269" bIns="46137" rtlCol="0"/>
          <a:lstStyle>
            <a:lvl1pPr algn="r">
              <a:defRPr sz="1200"/>
            </a:lvl1pPr>
          </a:lstStyle>
          <a:p>
            <a:fld id="{F0C3C512-FC09-4E9C-B0C0-195BD6A524BB}" type="datetimeFigureOut">
              <a:rPr lang="en-US" smtClean="0"/>
              <a:pPr/>
              <a:t>8/12/2015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30621"/>
            <a:ext cx="3038160" cy="464181"/>
          </a:xfrm>
          <a:prstGeom prst="rect">
            <a:avLst/>
          </a:prstGeom>
        </p:spPr>
        <p:txBody>
          <a:bodyPr vert="horz" lIns="92269" tIns="46137" rIns="92269" bIns="461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36" y="8830621"/>
            <a:ext cx="3038160" cy="464181"/>
          </a:xfrm>
          <a:prstGeom prst="rect">
            <a:avLst/>
          </a:prstGeom>
        </p:spPr>
        <p:txBody>
          <a:bodyPr vert="horz" lIns="92269" tIns="46137" rIns="92269" bIns="46137" rtlCol="0" anchor="b"/>
          <a:lstStyle>
            <a:lvl1pPr algn="r">
              <a:defRPr sz="1200"/>
            </a:lvl1pPr>
          </a:lstStyle>
          <a:p>
            <a:fld id="{4901E976-88FA-418B-980A-256F0C620B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6812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47" tIns="46573" rIns="93147" bIns="4657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700088"/>
            <a:ext cx="4645025" cy="3484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7" tIns="46573" rIns="93147" bIns="4657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3147" tIns="46573" rIns="93147" bIns="465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47" tIns="46573" rIns="93147" bIns="4657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6" y="8829967"/>
            <a:ext cx="3037840" cy="464820"/>
          </a:xfrm>
          <a:prstGeom prst="rect">
            <a:avLst/>
          </a:prstGeom>
        </p:spPr>
        <p:txBody>
          <a:bodyPr vert="horz" lIns="93147" tIns="46573" rIns="93147" bIns="46573" rtlCol="0" anchor="b"/>
          <a:lstStyle>
            <a:lvl1pPr algn="r">
              <a:defRPr sz="1200"/>
            </a:lvl1pPr>
          </a:lstStyle>
          <a:p>
            <a:fld id="{CBDEEF37-4C6B-4085-A195-D67E5C34F0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1731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EEF37-4C6B-4085-A195-D67E5C34F02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EEF37-4C6B-4085-A195-D67E5C34F028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EEF37-4C6B-4085-A195-D67E5C34F02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EEF37-4C6B-4085-A195-D67E5C34F02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EEF37-4C6B-4085-A195-D67E5C34F02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EEF37-4C6B-4085-A195-D67E5C34F02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133600"/>
            <a:ext cx="8229600" cy="857250"/>
          </a:xfrm>
        </p:spPr>
        <p:txBody>
          <a:bodyPr anchor="t">
            <a:normAutofit/>
          </a:bodyPr>
          <a:lstStyle>
            <a:lvl1pPr algn="l">
              <a:defRPr sz="2800" baseline="0"/>
            </a:lvl1pPr>
          </a:lstStyle>
          <a:p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52800"/>
            <a:ext cx="8229600" cy="2133600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Presenter Name                                                          Presenter Title – Code or Organization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2057400"/>
            <a:ext cx="822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Placeholder 1"/>
          <p:cNvSpPr txBox="1">
            <a:spLocks/>
          </p:cNvSpPr>
          <p:nvPr userDrawn="1"/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1F497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531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Ø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Ø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b"/>
          <a:lstStyle>
            <a:lvl1pPr>
              <a:defRPr sz="1100"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491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Placeholder 1"/>
          <p:cNvSpPr txBox="1">
            <a:spLocks/>
          </p:cNvSpPr>
          <p:nvPr userDrawn="1"/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to edit Master title style</a:t>
            </a:r>
            <a:endParaRPr lang="en-US" sz="2800" dirty="0">
              <a:solidFill>
                <a:srgbClr val="1F497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9873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100"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Acronym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8487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048000"/>
            <a:ext cx="8229600" cy="857250"/>
          </a:xfrm>
        </p:spPr>
        <p:txBody>
          <a:bodyPr anchor="ctr">
            <a:normAutofit/>
          </a:bodyPr>
          <a:lstStyle>
            <a:lvl1pPr algn="ctr">
              <a:defRPr sz="3200" baseline="0"/>
            </a:lvl1pPr>
          </a:lstStyle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 Design Review - JPSS Ground Project </a:t>
            </a:r>
            <a:endParaRPr lang="en-US" sz="2800" dirty="0">
              <a:solidFill>
                <a:srgbClr val="1F497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611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100"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143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Ø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Ø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defRPr lang="en-US" sz="20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b"/>
          <a:lstStyle>
            <a:lvl1pPr>
              <a:defRPr sz="1100"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491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Placeholder 1"/>
          <p:cNvSpPr txBox="1">
            <a:spLocks/>
          </p:cNvSpPr>
          <p:nvPr userDrawn="1"/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to edit Master title style</a:t>
            </a:r>
            <a:endParaRPr lang="en-US" sz="2800" dirty="0">
              <a:solidFill>
                <a:srgbClr val="1F497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987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100"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Acronym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8487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048000"/>
            <a:ext cx="8229600" cy="857250"/>
          </a:xfrm>
        </p:spPr>
        <p:txBody>
          <a:bodyPr anchor="ctr">
            <a:normAutofit/>
          </a:bodyPr>
          <a:lstStyle>
            <a:lvl1pPr algn="ctr">
              <a:defRPr sz="3200" baseline="0"/>
            </a:lvl1pPr>
          </a:lstStyle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 Design Review - JPSS Ground Project </a:t>
            </a:r>
            <a:endParaRPr lang="en-US" sz="2800" dirty="0">
              <a:solidFill>
                <a:srgbClr val="1F497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611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638" y="274638"/>
            <a:ext cx="7414724" cy="496433"/>
          </a:xfrm>
          <a:prstGeom prst="rect">
            <a:avLst/>
          </a:prstGeom>
        </p:spPr>
        <p:txBody>
          <a:bodyPr anchor="t"/>
          <a:lstStyle>
            <a:lvl1pPr>
              <a:lnSpc>
                <a:spcPct val="85000"/>
              </a:lnSpc>
              <a:defRPr sz="2400" b="1">
                <a:latin typeface="Helvetica"/>
                <a:cs typeface="Helvetic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85" y="1119481"/>
            <a:ext cx="8599716" cy="5428075"/>
          </a:xfrm>
        </p:spPr>
        <p:txBody>
          <a:bodyPr/>
          <a:lstStyle>
            <a:lvl1pPr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rgbClr val="0000FF"/>
              </a:buClr>
              <a:buSzPct val="125000"/>
              <a:buFont typeface="Lucida Grande"/>
              <a:buChar char="●"/>
              <a:defRPr sz="2000" b="1">
                <a:latin typeface="Helvetica"/>
                <a:cs typeface="Helvetica"/>
              </a:defRPr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defRPr sz="1800">
                <a:latin typeface="Helvetica"/>
                <a:cs typeface="Helvetica"/>
              </a:defRPr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defRPr sz="1600">
                <a:latin typeface="Helvetica"/>
                <a:cs typeface="Helvetica"/>
              </a:defRPr>
            </a:lvl3pPr>
            <a:lvl4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defRPr sz="1600">
                <a:latin typeface="Helvetica"/>
                <a:cs typeface="Helvetica"/>
              </a:defRPr>
            </a:lvl4pPr>
            <a:lvl5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614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133600"/>
            <a:ext cx="8229600" cy="857250"/>
          </a:xfrm>
        </p:spPr>
        <p:txBody>
          <a:bodyPr anchor="t">
            <a:normAutofit/>
          </a:bodyPr>
          <a:lstStyle>
            <a:lvl1pPr algn="l">
              <a:defRPr sz="2800" baseline="0"/>
            </a:lvl1pPr>
          </a:lstStyle>
          <a:p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52800"/>
            <a:ext cx="8229600" cy="2133600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Presenter Name                                                          Presenter Title – Code or Organization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2057400"/>
            <a:ext cx="822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Placeholder 1"/>
          <p:cNvSpPr txBox="1">
            <a:spLocks/>
          </p:cNvSpPr>
          <p:nvPr userDrawn="1"/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1F497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531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 sz="1100"/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143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 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2"/>
          <p:cNvSpPr>
            <a:spLocks noChangeArrowheads="1"/>
          </p:cNvSpPr>
          <p:nvPr userDrawn="1"/>
        </p:nvSpPr>
        <p:spPr bwMode="auto">
          <a:xfrm>
            <a:off x="-9144" y="-13855"/>
            <a:ext cx="9162288" cy="1066800"/>
          </a:xfrm>
          <a:prstGeom prst="rect">
            <a:avLst/>
          </a:prstGeom>
          <a:gradFill flip="none" rotWithShape="1">
            <a:gsLst>
              <a:gs pos="47000">
                <a:srgbClr val="2661AA"/>
              </a:gs>
              <a:gs pos="0">
                <a:srgbClr val="FFFFFF"/>
              </a:gs>
            </a:gsLst>
            <a:lin ang="1782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ＭＳ Ｐゴシック" pitchFamily="-108" charset="-128"/>
              <a:cs typeface="Times New Roman" panose="02020603050405020304" pitchFamily="18" charset="0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0" y="1052945"/>
            <a:ext cx="9144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2734" y="218712"/>
            <a:ext cx="661255" cy="65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" rotWithShape="0">
              <a:prstClr val="black">
                <a:alpha val="43000"/>
              </a:prstClr>
            </a:outerShdw>
          </a:effectLst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4" descr="JPSS Logo5.png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320" y="219456"/>
            <a:ext cx="713477" cy="66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5928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73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lang="en-US" sz="24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ts val="6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ts val="600"/>
        </a:spcBef>
        <a:buFont typeface="Wingdings" panose="05000000000000000000" pitchFamily="2" charset="2"/>
        <a:buChar char="Ø"/>
        <a:defRPr lang="en-US" sz="20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ts val="600"/>
        </a:spcBef>
        <a:buFont typeface="Arial" panose="020B0604020202020204" pitchFamily="34" charset="0"/>
        <a:buChar char="»"/>
        <a:defRPr lang="en-US" sz="2000" kern="1200" dirty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|   Page   </a:t>
            </a:r>
            <a:fld id="{387C982D-2350-455C-B016-E72D817622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2"/>
          <p:cNvSpPr>
            <a:spLocks noChangeArrowheads="1"/>
          </p:cNvSpPr>
          <p:nvPr userDrawn="1"/>
        </p:nvSpPr>
        <p:spPr bwMode="auto">
          <a:xfrm>
            <a:off x="-9144" y="-13855"/>
            <a:ext cx="9162288" cy="1066800"/>
          </a:xfrm>
          <a:prstGeom prst="rect">
            <a:avLst/>
          </a:prstGeom>
          <a:gradFill flip="none" rotWithShape="1">
            <a:gsLst>
              <a:gs pos="47000">
                <a:srgbClr val="2661AA"/>
              </a:gs>
              <a:gs pos="0">
                <a:srgbClr val="FFFFFF"/>
              </a:gs>
            </a:gsLst>
            <a:lin ang="1782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ＭＳ Ｐゴシック" pitchFamily="-108" charset="-128"/>
              <a:cs typeface="Times New Roman" panose="02020603050405020304" pitchFamily="18" charset="0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0" y="1052945"/>
            <a:ext cx="9144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7649" y="210399"/>
            <a:ext cx="661255" cy="65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" rotWithShape="0">
              <a:prstClr val="black">
                <a:alpha val="43000"/>
              </a:prstClr>
            </a:outerShdw>
          </a:effec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3889" y="215018"/>
            <a:ext cx="794612" cy="65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52500" y="125240"/>
            <a:ext cx="72390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928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lang="en-US" sz="24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ts val="6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ts val="600"/>
        </a:spcBef>
        <a:buFont typeface="Wingdings" panose="05000000000000000000" pitchFamily="2" charset="2"/>
        <a:buChar char="Ø"/>
        <a:defRPr lang="en-US" sz="2000" kern="1200" dirty="0" smtClean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ts val="600"/>
        </a:spcBef>
        <a:buFont typeface="Arial" panose="020B0604020202020204" pitchFamily="34" charset="0"/>
        <a:buChar char="»"/>
        <a:defRPr lang="en-US" sz="2000" kern="1200" dirty="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88413" y="2017713"/>
            <a:ext cx="7414724" cy="42783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b="1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>SDR/EDR Overview Template</a:t>
            </a:r>
            <a:r>
              <a:rPr lang="en-US" sz="3600" b="1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b="1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3600" dirty="0" smtClean="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 dirty="0" smtClean="0">
                <a:solidFill>
                  <a:srgbClr val="000000"/>
                </a:solidFill>
                <a:latin typeface="Arial" charset="0"/>
              </a:rPr>
            </a:br>
            <a:r>
              <a:rPr lang="en-US" sz="28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dirty="0" smtClean="0">
                <a:latin typeface="Calibri" pitchFamily="34" charset="0"/>
                <a:ea typeface="ＭＳ Ｐゴシック" charset="0"/>
                <a:cs typeface="ＭＳ Ｐゴシック" charset="0"/>
              </a:rPr>
            </a:br>
            <a:r>
              <a:rPr lang="en-US" sz="2800" b="0" i="1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Name of the Product: (SDR/EDR) Product </a:t>
            </a:r>
            <a:br>
              <a:rPr lang="en-US" sz="2800" b="0" i="1" dirty="0" smtClean="0">
                <a:latin typeface="Calibri" pitchFamily="34" charset="0"/>
                <a:ea typeface="ＭＳ Ｐゴシック" charset="0"/>
                <a:cs typeface="ＭＳ Ｐゴシック" charset="0"/>
              </a:rPr>
            </a:br>
            <a:r>
              <a:rPr lang="en-US" sz="2800" b="0" i="1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Contributors: (SDR/EDR) Team</a:t>
            </a:r>
            <a:br>
              <a:rPr lang="en-US" sz="2800" b="0" i="1" dirty="0" smtClean="0">
                <a:latin typeface="Calibri" pitchFamily="34" charset="0"/>
                <a:ea typeface="ＭＳ Ｐゴシック" charset="0"/>
                <a:cs typeface="ＭＳ Ｐゴシック" charset="0"/>
              </a:rPr>
            </a:br>
            <a:r>
              <a:rPr lang="en-US" sz="2800" b="0" i="1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Date: August xx, 2015</a:t>
            </a:r>
          </a:p>
        </p:txBody>
      </p:sp>
      <p:sp>
        <p:nvSpPr>
          <p:cNvPr id="14342" name="AutoShape 2" descr="data:image/jpeg;base64,/9j/4AAQSkZJRgABAQAAAQABAAD/2wCEAAkGBhQSERQUEhQVFBUUFxYVGBcUFRQZGBcVFhYXGBQVFRUXGyYeHB4kGRcUHy8gJCcpLCwsGCAxNTAqNSYrLCkBCQoKDgwOGg8PGiwkHyQtLyksLywwLykpMSwtLy0sLDQqKi8sLywsLCwsLCwsLC4sMCwtLC4sLDQtKSwvLiwsLP/AABEIAMoA+gMBIgACEQEDEQH/xAAcAAEAAQUBAQAAAAAAAAAAAAAABwEDBQYIBAL/xABLEAACAQIDBQUEBQcJBgcAAAABAgMAEQQSIQUGMUFRBxMiYXEUMoGRQlJiocEII3KCkrHRFTNTc5Oy0+HwJDVDdKKzGDQ2VGPC8f/EABsBAAEFAQEAAAAAAAAAAAAAAAABAwQFBgIH/8QANxEAAQMCBAMFBwMEAwEAAAAAAQACAwQRBSExQRJRYRNxgZHBIjKhsdHh8BQjQgYzUnJistIV/9oADAMBAAIRAxEAPwCcaUpQhKUpQhKUpQhKUpQhKV5dpbTiw8bSzSLGi8WcgD08z5DU1FO9nb4i5kwEec6jvpQQvqkfE+rW4cDUmCllnNoxf5LkuA1UvPIFBJIAAuSeAA4knlWpbZ7V9nYbQ4hZW+rADIeNjcr4R8SK5429vli8aScRO7i9wl7Rjj7sa2XgbXtesKxq8hwQayu8vqmjLyU4bQ/KIiB/MYV314yyKmnWyhqwWI/KExhJyQYZRfQMJmNuVyHX91RWapVizDKVv8b991zxuUmnt/x9we7woAvp3ctj6/nr6eRHHnX2v5QeO5w4X4JN/jVG2FlQZs6F7qwWzZcrn3WOhuB9XS/WrFd/oKY5cARxFTLgfyin0E2EU9THKR8lZT/erZNldvOAksJRNBe+rJnW1uN47ny92udqrTL8JpnaAjuP1ujtHLrzZG9OFxX/AJfERSmwOVXGYXF9UPiHPQisrXGCyEG4JBHAg6j0Nbxuz2x47C5VZ/aIx9GYktbosvvD43t0qsnwR4zidfocvz4LsS810vStL3R7WMHjyqZu4mNvzcpAuekb8G9ND5VulUckT4ncLxYp0EHRKUpTaVKUpQhKUpQhKUpQhKV5W2gvfCEavlzkC3hW9gW9ToPQ9K9VCUtI1SlKUJEpSlCEpSlCErRd/e1eDZ94ktNif6MHwpcaGVhw5HKNTflxrWO07tiyZ8LgG8XuyTg+6b2ZIeRPIvy5a6iEHe5udSeNX1BhRk/cm02HPvTTn7BZfeXe3E46QviJS2t1QaInkicB68epNYe9UpatO1jWDhaLBMr6vVCaWpaukipVzDxZmVbhczBbsbKLm12PICvUuymaLvEs4UFnC3JiUMFDSaWAYsLamvDXHFxXsUK7i4MkjpmVsrFcyG6tY2zKeYPEGrkmzpFiWYoRG7MivyLLYso8xcV8zYbKiNmQ5wTZWBZbEizgaqel+VWixtblQLm1ihVhUEgEga8TfT5Vm969hw4aRFhxCYgNFG5KBhZmUE8dLHiNb2OoFYIUY3oLTxA3y5IVKUpXaEDVJu4nbRPhcsWLzTwAWDaGWMcrMSM48mN+h0AqMqqBTE9PHO3hkF/zZKCRouxNkbZhxUSy4eRZI24MvUcQRxBHQ617a5R3P32xGzpc8DXVrd5G3uSAdejcbMNRfppXSm6e9kO0MOJoD5Oh96N+asP3HgRWRrqB9MbjNvP6qQ1/Es1SlKrV2lKUoQla/vdvdHgo9bNKw8CX/wCpuij7+A8re92+sWCUjR5iLrHrpf6TkcB955dRH26Gyn2ljjLiCXVDnkJ5n/hxjoPLoCOdck7BXlBhwcw1VTlG3Pq7oOnX8Egbi4KQQGeclpsSRKxNrhbWjXTgAuoHLMa2WgpXSqZ5TNIXnK/w5Dw0SlKUJlKUpQhKiHti7Te7DYLCOe8Ok8in3FI1iU/WPMjgNOJNtp7Ud/Bs7DWjIOImBWMXF0FtZSOi8upt51zNPMWYsxLMxJJJuSTqSSeJJq9wqh7Q9tIMhp1KakdbIL4LVSqUrUplVtW57D7NZZYRiMTLFg8OeEk5sX6FEuCR01F68vZ1sSPEYsNP/MYdGxE1+GSMXyn1NhXh3t3rlx+IaWQkLe0cf0Y0+iqjhw4nnUWR73v7OM25nXwHVC2B91Nle6Nr+Lr7JJkv6g1Yl7NJXBbBT4fGqOUMgEn9k9j8K0u9fUcpBBBII4EaEehFHZSj3X+YHoAjJZMxthveEsWJjkBCsgChV1uQ2ubOF0sRasbNKWYsdSSSeHEm50HnW1YLf92QQ4+NcdDwHem0yecU48Q9DcV9Y3ctJ42n2ZIcRGozPCwAxMI+0g99ftLQJeA/ui3Xbz28fNFlqF6vviFMaqEAYFiXu12BtZSCbWFjwF9dassK+akoX1el6oK9WOmjYp3cfd2RVYZy2ZwPFJrwufo8BS3zSLy3peqUoSqt6revmlF0L6DVnd0t7ptn4hZoT5OhJyyJfVW/A8jWBoK5exr2lrhcFGi6/wB294Ysbh0nha6uNRzRvpI/RgdPvGhFZOuZOy7f07OxNnP+zzELKLXy2uFlHmL624jrYV0fj9sQwxd7JIqx6Wa9734Zbcb+VYmupDTSW2On50UqO8hAaLleytF307RlgzQ4Yh5eDPxWPrbkzeXAc+lavvb2lyYgNHh7xRHQn6bjobe6PIG55nlWmwQl2CqCzMQoAFySdAAKrS/ktphn9P2/eq+/h/8AX08+S92Fw02LnCreSWVjqTrfmzHkANT6VOW7ewlwmHSFbEjVmtbM595j+70ArE7i7nDBxZ5ADO48Z45ByRfuueZ8gK2qla2yrcaxQVTuxi9xvxP05JSlK7WeSlKUISrWKxSxozuQqopZieAVRck/CrtRV2871d1hkwaEZ8RZn1FxEjaDr4nA+CsKfp4TPKIxukJsLqIN9t6X2hjJJ20UnLGv1YlJyL621PmTWBoTS9bxjAxoa3QKIc1SlKV0lW77nHJsva8nPu8PF8JJGzfcK0kVvO4y59m7Xj59xFL/AGUjE/vrRqjw/wByTvH/AFCUr3TzGYNJJImdRGgXLYsoGUZQq5fCFF76m/PWsm+1sL/J6wjD2xAlLGXvG93KBwt8MvDS/OtevS9OGMG3TPkkVK9OztoyQSLJC7RupurKbEf66V5qU4QCLFC39JMPtjRsmF2gRowssGKbow+hIevA1pW0dmyQSPFMjJIhsysNQf8AXPga8wat92XtuLacSYTHsExCjLhsY3H7MOIPFlJ0DcqiEGnzGbeW47unTbZKtCtVKyG2tiS4WZ4Z0KOh1B4WPBlPMHka8FqlghwuEipSlKEJSlXEhJNgCSegvSEhoucglALjYar4FfccRJsBcnkKy2D3eY6uco6Dj/lWawuEVBZRb959TVJVY1FFlF7R+H3WmoP6aqagh03sN6+95bePksTgd3+Bk0+yPxNbDJiGZUVmYrGoRASSFVRYKo5CwFWmYDUm1fDTgDMfCvG56Vl6ipmqTeQ3+XgFuaTD6ShbaMC+5Ovidh5BXFW5AGt9LDr0tUxdnu44wyCedfz7DQHXulPIfaI4nlw63t9ne5MUUUeJkyySyKsiHisast1y9WsdT8B1O9U01ltVlMaxrtwYID7O5593T59yUpSnFlUpSlCEpSlCErlTtI277XtHESg3QN3aagjJH4QRYkWJBP61dIb67XOFwGJmBsyRNlNwCHIyoRfnmINckGtFgkNy6U931TMh2SqVUilq0iaVKVUiqUIW8dkU49uMDnwYuGbDt+st1+9a07G4QxSPGwsyMyH1UkH7xV7ZG0Ww88Uy+9E6yD9Ug2+NbV2tbMVMb7RHrDjEXEIeucDOPnr+tUT3Kjo4fEfY/BLstIpSq2qWkSqVW1LUIVKqDVKrakQt92JtWPacK4HGMFnQZcJiW5Hlh5m5qdADyrTNp7Mkw8rxSqUeMlWU8iP3jnfmKsRRknQEnoOP3VI+H2e21sMqS+HHYdbRuxF8TAOMb9XUcDzqukmjpHZkcJ23B5gcjupEVNLMCWNJA1Ow7zoPFRqBV/DYJnPhUn93zrY4NgonvAsR9br+jXuVbW/Cqupx4DKFvifotZR/0q91nVD7DkMz56fNYTC7uc5G+C/xNZiDCqgsoA9PxPGrhrx4va0cehNz0XU/5VQyT1FY6xJceQ+i1MVJQ4aziADep18z8h5L2ivJiNoqpyr43P0V/E8BWNXETYjRfAnMj+PM+Qq/JNHhlyqLufn+seQ8qcFGWu4Dm/8AxHqdvzRR34r2jDIz2Ix/N2/+jd+8+RV93yDPM2vJRwHko5nzNYHaO0mlOuijgv4nqas4rFtIbsbn7h6CvPWnoMMbB+5Jm74Du+qxOJ4w6pvFFcM35u6uPouj+w7b3f7NETHx4ZzHx1yHxRnhw1Zf1DUiVz32BbY7vHvCTpiIzbj78XiGn6PefKuhKosSi7KocBvn5/dVDDcJSlKr12lKUoQlKUoQo47eNo93swR6XmmjWxOuVA0hI+KKP1q50qbfyipxlwaX1zTNbytGAfvNQka2WEN4aYHmSfT0UeT3ltG4GycHisQIMW00ZkIWJ4mULnOgRwyHjpY9ePGpbH5P2A/pcV+3F/hVDO4f+8sF/wAxD/fFdaLUDFZ5YZBwOIuErGg6rnztP7J02fCk+GaR475ZO8KkqT7jXVRoeHDjatB2GuH75Bi+87kmzGIgOv2hdSDbpaut9qbNTEQyQyjMkilGHkenQ1yjvXu6+BxUuHk4oTlb66HVHHqPvvUjDKw1DDHIfaG+9vske22ilTbnZRsrC4RsVJNijGFDLleK75/cC/muJuK1iNhtHYskag97s1zJGCQzHCvfMtwBfL1t9EVvvad/6eT9HC//AFqHNx95fYsYkrC8ZvHKvHNC+ji3yPwrmkEksJkLiXNdlfp9cwh1gVgKlTs57PtnbTgJL4lJosolUPHl8V8rITHwNjpysa0vffdz2PFtGviicCWFhqGhk1Qg87DT4VMXYzgFwey5MTKCves8pJGvdxjKunwc/GnsQqg2nD43WJtZLHGXG1uir/4f8B/SYn9uL/DqM+1HcFdmzxCEu0UqEqXILZ1NnXwgDmpGnM10tFKGAI1BAI9CLg1q/aVsXv8ABswF3hPeL1sPfH7Nz8KoocTnjdxOPF0KlQU7JZWxuPCCbX5LmnD7DkbllHVtPu41k8Pu8g94lvTQVlrVamxSp7zAep/CmJsVqpzYG3Qfl16HBgFBSjjkHF1ccvLTzWV3b3WkxL93AgAHvNayqOrH8ONSdsjssghyu8shkUhsysIwpHMW1++st2e7OSPAQlLEyqJWYfSL6j5AgVje1Hd3GYvDouCkylGJeO4XvARpZjpproeN6ixx8TgHHM7n1Wcr8Ze+QxQnhjGXsjMj78sle2n2f4PFO8gYq7akxutr9StiNa0rtJ3ch2bgI2jBkkaYKzsbEjI5tYaAacBUe7K2hitk41XmjlQ6rIj5l7yJtHUNz01DA6G1bFvxtjFTRLhGb2iBmTE4bEnRjCQ6hZCNGYXynnddeNWxw1sTmulcCzUn52VbDida5wige48hr8PwLQsRtWSTQmwPJdB/E1ldl7DVks8b96WGXK2hX6pjC3uT51RIIsMMzav9/wCqOXrW3dj0TYraYkbSPDo0gA4Zz4EueZ1Y/CnXzOdG79I3gjGrtCe5WMkcdK7tcQd2kuzL3A/2Pp81tO7HZKXjzYovCCPCkeUMB1YkEA+VqxXaD2PQYXBSYjDNMzxkOwkdWBjvZyLKNRcH0BqXtm7XjmaZYzcwSd046OFDfKzfca9OLwqyI8bi6upVh1DCx+6q2nnfTPBHS/VVFbWS1ruKQ9wGg7guMyKpWU3j2M2ExM0DcYnZdea/Qb4rY/GsXW7a4OaHDdVK2Ls+2h3O0sG+bLaZFJ+y5yP81Yj411gK41wOI7uRH+oyt+ywP4V2RE91B6gH51mcbbZ7HdCPzzT0e6+6UpVAnUpSlCEpSlCFBv5RP8/g/wCrl/vLUP1NH5RWG1wb/wBcn/bP4moXra4WR+lZ4/MqM/3lndw/95YL/mIf74qd9+98P5Px+AZye5lEsco5BS0eWS3VTr6E1BG4f+88F/zEP98VJn5QcRZ8EFBJtNoB5x1ErmxvqmNk0sb+RXcbXOyaLnopnVwQCDcHUEdDUc9tO5ntWE9oiW82GBJtxeHi6/D3h6HrV3sd3ieXC+zzkd7ALLrctD9G/mvu+lqkFlBFjw4VnY5DTy8TDex81JlhfGeCRpB5FRt2jQF9gRqvErhefkp41C+H3dHF2v5L/E1Pfa3OsWzGNtA8QsLdbAVAE+8Z+ioH6Rv9wqXAa2RpbT5NJvfTPv8AorrDRhccXaVebr5DM5dw9VsS5pO6juz5AIowTcqpOirflc1KnaHikwey44AQubJFqR7qDM/H0HzqKey5JMXtSBWbwxkzMBoLRi4H7WUVPG8mwsFiFVsasbrESAZHyhS9rgnMACfDxqLLSOgk4Jjmc8sz6JytxiGWSM07LNYb2NgCdtOSxfZbvIuKwYUMGeA923pxjP7OnwrcJYwwIIuDoR1B4itZ3ewWzMK59kbDo0mVSEmUlrE5RYseZNbQDTUjQ11m3t1yKopZe1kdJYC5vYaLlbfnCS4TGz4csQqNdLaXjbxRnT7JA9Qa1nNU0/lA7u3EOMUcPzMnobtET8c4+IqFAK2OG9m6BrmNAO9uajzzyyu/ccT3m66B7Gd/YpcMmDlcLNCMqBjbvI+K5epA0I46VJ0kwUEsQANSToAOpJ4VyFFsaZWTwshZVkVjcDI2qOCPutW143eydcOsM+JklVeCsdT68yB9q9Z/EYIhNaE3cf4jNWlBh0tQ3tJDwRjVx9OakXfffyGZThoIkxGY5S0iBlv/APGpGp868MO4eKbZToVVXivLhkI8YvrIhA4BrXA+tXs7HsbgZw3dowxSAM/egEhSbXiI0Avp111qUCKrnMkidwyDTY6KTNXQRN7OiFv+Z9493IfllxpK5JOa9+d+N/Op07D8CuG2diMW+gdma9v+HAp4fEvUcdpGyoxiRicMD3GLLOot7squUmj/AGxe3RhU8bM2Vh8NsyHC4po1j7pY3EjhVZmXNILkjiSxtetHiMzTTsa0WDjoOQ1Hms+CXOJJUV9j++B/lOZZDpji76/0oLOvzBZflU9itHwuwdiROskfsauhDKwmW4YG4Pv9a3PD4lXUMjB1OoZSCD6EaGqevkZLJxsaRlbP85JxgsLKEO3/AHdyzQ4tRpIO6f8ATTVCfVbj9WoitXV3aDu77bs+eEC75c8f9YniX58PjXKbitDhE/aQcB1bl4bJqQWK+a7MwX82n6K/uFcawxFmCjUsQAPMmwrszDpZFHRQPkKhY5/Dx9F1FurlKUrOJ5KUpQhKUrwbY27DhUzzuEHIcWY9FUaniOFC6Yxz3BrRcnko+/KA2dnwEUoUkxTi510SRGU3/XEY/wD2oGwuAeQ+FbjrwHzqfd8sRi9oYSbLhu6wqIZT3+kkvdeMWX6PAfLjrUE4jbDsLCyDkF0++r/Dp6h0XZwtGR1Ogv03Uw0tPCeKqfn/AItzPidB8St87MdyA2KjxEsqIsDq+rKLspuFAJueVzW8druG73DrPA8cjQBiyd4tyhsWdQDqRlGnS9c+FqXqW7CXSkOmk4j3ZfPJRzXmOYSUzQy2Q3PiTqfwLYdhb6z4bExzofcNyoFg6n3kJ8x+FdN7O3lw80SSpKmWRQwu6g2I4EE6HkfSuQa+r09PhMMgAZ7NuSjS1UsruOVxceq6h7QNnx4/AywJiIlc5XUmRbFkOYKddAeF65lxmEaKRo3FmQlWFwbEcdRofWrF/SqA1Io6Q0rS3iuD0smHO4s1PPY3usuCjfETyxLLOqhUzpdI75vEb+8TbTkAKw209teybVxUWNZJsDtBrsVYFVU2VHFj4WSwB8gDyFRPisZnyeFFyIE8CBc2W/ia3FjfU86sXpoUBdI6SR1+LLTTlY9EcWVlv8nZjPFtJIEkVY7iaPEkqFEQa6ve4uwNhYcTbka6DTa8IGs0X9on8agnc3a8W0sL/JWMYBxrg5m1KOOERJ5cgOYNuQrScXu3NFPJBImV42ytfgOhBtqCNR61AqoRMbVD+EsHLUc9d+WxT8Eb5HBkTbk7BdMb1R4XGYSaCSeJVkUjNnQ5WHiVgL62IvXN67uBHYSOrKpIBQmzAG2a54A8etfYSLDC58T+gv8ADoKxON2o0nE2HQcP86iUcVRICyncRGf5EW8lfGnpcP8Aaqvbk2YNB/sfT5qXt0NzsO2HjxWLnSPDv4Y1LhA1iVAZ2ItqOA+YrN4nsQ2fPd45Zhm5pKjj5sp/fUCYjaUjoiO7MsYKopJyoCSSFHAak18QY6RPcd0/RYr+41Oiwl8PtRyWPcqqsxGardeTQaAZAdwXUG6+5GD2SrtGbMwAeWZxfKNbX0Ci+thWodovbJCkTwYF+8lYFGlX3IwdCUP0m5C2g61B8+Pkf33d/wBJmb95qwTT0WEjtO0mcXFQS/KwUrdkey1xkLRYggRQYiPFREst86fzqZSb5CoUk8KzfbtH3+HhkhmieOFmLoroWu9gsgsdQOFvOon3O2x7LjcPKfdWQB/ON/DIPiparW82y/ZsXPDyjldQeqhjlP7NjThpSasScWmYFvA+nmkv7Nlj4ISzBVFyxAA8ybAa6ca6X7O4FwOAignxMLOMzWEkdkzG/dg31trr5muaPZmyZ8pyXy5rHLmtfLm4Xtravj5U/WUn6pobxWA6XSNNs12B/LuH/p4f7RP41z12pbnph53xGHkjkgmctZHQmN2uSpUH3TrY/CtE+VUJpikw39M/ia/vFvulc/iWW3SwXe47Cx/XniX4Zxf7q66Fc3diOyO+2ojkXWBHlOlxmtkS/Q3fMP0a6SqqxqTimDeQ+acjGSUpSqNOpSlKEJWHwm6sCTNOQ0srG4eVs5QclS/ugcufnWYpQnGSvYCGm18iqMoIIIuDxB5iuRt7tieyY2eDW0cjBb/UOsZ4D6JWuuqhX8oHdnWHGoOQgksBx1aJj/1LfyUVcYRP2c3AdHfPZR5BcXUL1SqmqVrkwlKrShCXqlKqBQhKqFr3vs9G7sQM0jFAZAyZRG9zdQbnMLWN9OPCsgkEWGALHM/+uA5DzquqcQZFZjBxPOgHryVnRYa+pBkceGMauOnhzKs7N2QQRI5KW8Q1sdNQSeWvxrft2d3v5WixLxYq2JQiwcE3vwZmOtjYgEXsRrUZ4/abS8dByUcPj1r17r7yS4HELPCfEvEH3XQ+8jeR+7jUB+HT1A7Wd3tbDYd6my4nFTNMNALDd594/QfmSs7a2RPhpmixCMkgOobn9oHgwPUaVja6WtgN4MHrYOo6gTQP+I+5hXOe0sH3UskeZX7t2TMvutlJFx5G1WFFVdsCxzeFzdRt4Khdre97ry0pSp65VaVSruGkCspZQ4BBKkkBgDqpI1F+GlBKFc2fh1eRFdxErMAZGBIQHixC66eVbF2hENPBMDf2jC4eRiLgF1XumYA9TH99YLCGJp173NHCXu3d+JlQngmY62041n98FHsmzCP/AG0g9VGJly387VHf/dafD5n0QsFgcjJIsszRhVLxoFZleXQBSAbLcX8XlV/dlcP7VF7Vn7nOubJbhccb/R621tWKr0YJELHvHKDKxuFzEsASi2uNC1hfle9Oubkczny9Eiv7cEPfyez5+6zNkz2va+nDl0rH17JcUhhVBEodWZjLmbMykAKhXgALHUda+dl7OeeaOGMXeVlRR5sbC/lzPkDSt9lue3PpuhTj+T/u/wB3hZcU3vTvkX+rj4njzcsNfqDrUr14Ng7IXC4aKBPdiRUB4XsNWtfmbn4176wlTN20rpOZ+GyltFhZKUpUdKlKUoQlKUoQlY/eDYyYvDS4eT3ZVKnS9jxVh5hgGHmKyFKVpLTcIXHW2dlSYaeSGUWeN2VvUcx5EWIPQirWGxKqrhkVyy5VJLXQ5gc62NibAjW41qcu23cHvo/boFvJEv54C3iiW57zzK8/s/o1ApFbmkqW1MQdvv3qK5tjZerZcDvMgiXO+a6qQCCV8ViDoRpwNfOPxZlkeRgoLsWIRQqgnWyqNAPKvODXrxGMDxxII0Ux5gXW+aTMbjPrbTgLVJOR4kisYfDl3VQQCxCgswUC5tdmOgHma92E2OzMb2CqSCwIINjY5CNCNOPCruD2UFGebQclPP1/hVrH7XL+FfCnTgT6/wAKqJKqWpeY6XTd2w7leRUUVK0TVu+bWfyPfyHxXqxO00iXJCBfmeV/xNYeSUkkkkk9a+VaxBIvrw6+VX9o4lZJXdI1iVjcRqSQo6AtrU2lo46f3RcnVx1UKtxCWrIDsmjRoyaPBec0U1SgFTlXq7HMV1UkctCRp00q0TQ1SkQq0q/NKhRAqEOM2dsxOe5GWy28NhcedfEUoF7qGv1vcehFJfJKrdquYaHO6rcLmIGZjZRc2ux5AVfSOJr+Jo+l1zD5rY/dXrg2LG3HF4dR9r2i/wCyISa4LwELHnDHvMi2c5soyahjewy9bnh61snaBZJocMDc4PDxQPbh3urzW9Hcj4GvvA7VwuA/OYcticUPclkQpDCeTpGxLO45FrAdK1aacuxZiSzEkkm5JJuST1vTTbveHWyHPc/nzQruDwyvnu+UhboMrEyPcAIMvA2JNzppVhltWU3X2wuFxUUzRpIEdSVdb6Ai5XXiOINNrbc715yIoYxMwayJbLZiRkJJK3vrbjanbuD7Wy5pFihUw9gm6OaR8dIuiXjhv9cj8449FOUfpN00jjdDdeTH4qOCPTNqz2JCIPec/uHUkCurNk7Ljw0McEQyxxKFUeQ5k8yeJPMmqjF6vgZ2TdTr3fdOxtubr10pSson0pSlCEpSlCEpSlCEpSlCFRlvoa527W+zU4KQ4mAf7NK3AW/Mu1zkt9Q65Ty4HlfoqsdvBLAuHk9qymEqQ4YXDA/RtzJ5Aa3qZR1bqaTiGm4SdmZCGgZ7LkCOMkgAXJrMxYdMOA0lmkPBRy/11rO7V3dfDQvioMPL7OzlUkkscik+HMRy4DNaxOl60qeUsbsbk9avwX4icjwxfF30Csx2WGC5s6bzaz6u+AV7GY1pGux9ByFfOCxXduGyo9gRlkXMuoIuR5XuPMCvPX3ElyBcC/M8B62q3ZEyNnA0WCppZXyuL3m5OpKpar2KEfh7vP7q5s+X+c+nlt9HpfWsvvTu2mFMWTERT95Ekh7skkFhc8uHTn5VgaGODwHNTapV3DTZGVrBspBswupsb2Ycx5VbpThCF94iXMzNYDMSbKLKLm9lHIDpXxSlGSFSq1SlIhVpelUoQq3pV8undqArd5mJZiwylbDKAttCDm1vrcVYoBQqivRgcA80ixxKXdyFVVFyWPACmA2fJNIsUSM7ucqqouSfL+PKujuzTs0TZ0Ykls+KcWZhqIweMcf4tz9KhVtaymZzJ0CVreJe3s53CTZuHANmnkAMr+dv5tD9VfvOvkNupSsXJI6Rxe45lSQLJSlKbSpSlKEJSlKEJSlKEJSlKELxbY2xHhYmlmbKo+bHkqjmTWq4LYk20ZFxGNGSAeKLDX46e9JoOPGx1N7aDQ5/aG7aT4mOaY51iXwRn3RIWJaQ9dAgA8qzFIp7J208f7XvnU8hyb15nwHM25MMrIUZQUIylSAVKkWKkcLW0tUJdoXYkykz7OUsn0sPcll84ifeH2SbjlfgJxpUumqpKZ3Ew942KrnNDtVxfJEVJBBBBsQRqCOII5V8g11Nvj2aYTaN2kXu5rWE0dg2nDOODjQDXW3AioU3s7Hsbg7sie0wi/jiBLAWvd4veHPUXGnHhWopsThmyPsnkfQpksIWitITx5afDpVKqy2qgq0C4SlDQUqEpSqUiEpSlIhVqlVrI7E3exGLkEeHieVjp4RoP0mNlX1JFclwaLk5IWOrYt0dxcTtGTLAngBs8r3EaepHE+QufTjUmbndgqraTaLZjxEMTHLfpJJxPotvUjjLuBwMcMaxxIsaILKqgAAeQFUtXi7GXbDmee33TjY76rXdx+z3D7Njsn5yZvfmYDMfsqPor5DjzvW00pWZkkdI4uebkp4CyUpSuEqUpShCUpShCUpShCUpShCUpShCUpShCUpShCUpShC17eHcHBY3WeBC/wDSL4H/AG1sT8b1H+2PyeYzc4XEsnRZkDC9+GdMpAt9lqmGlS4a2eHJjjbzC5LQVzdtHsP2lHfIkcwv/wAOQAkdbPlrX8T2ebRjJDYLEafUiZx8DGCDXWNLVYMxqYe8AfguOzC4+n3cxSEh8POpHENDID8itXMPunjJBePCYlwOawSsPmFrrs0FPf8A3H29weaOzXKuC7MtpS+7g5h/WKI/+4RW1bK7Aca5/PSQwrccCZGtzsq2HzYV0FSo8mMzu90AfFL2YUcbD7CsDDYzZ8S1h75ypfmQiWPHkSfjUgYPAxwoEijSNBwWNVVR6KoAq/SqyWeSY3kcSuwANEpSlMpUpSlCEpSlCEpSlCEpSlCEpSlC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343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Outline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85" y="1165859"/>
            <a:ext cx="8599716" cy="5381697"/>
          </a:xfrm>
        </p:spPr>
        <p:txBody>
          <a:bodyPr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4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SNPP/JPSS-1 Instrument Overview (1 slide, optional for EDRs)</a:t>
            </a: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4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Algorithm Cal/Val Team Members (1 slide)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4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S-NPP Product Overview (2 slides)</a:t>
            </a: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4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JPSS-1 Readiness (5 slides)</a:t>
            </a: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4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Summary and Path Forward (2 slides)</a:t>
            </a: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sz="2400" b="0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32563"/>
            <a:ext cx="2133600" cy="325437"/>
          </a:xfrm>
        </p:spPr>
        <p:txBody>
          <a:bodyPr/>
          <a:lstStyle/>
          <a:p>
            <a:fld id="{5ECD29A4-D30C-DA4D-92A6-7AF41291CBD8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en-US" sz="3600" dirty="0" smtClean="0">
                <a:solidFill>
                  <a:schemeClr val="bg1"/>
                </a:solidFill>
              </a:rPr>
              <a:t>Instrument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Instrument specifications (e.g. orbital swath/coverage, channels, radiometric specifications, spatial resolution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32563"/>
            <a:ext cx="2133600" cy="325437"/>
          </a:xfrm>
        </p:spPr>
        <p:txBody>
          <a:bodyPr/>
          <a:lstStyle/>
          <a:p>
            <a:fld id="{5ECD29A4-D30C-DA4D-92A6-7AF41291CBD8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en-US" sz="3200" dirty="0" smtClean="0">
                <a:solidFill>
                  <a:schemeClr val="bg1"/>
                </a:solidFill>
              </a:rPr>
              <a:t>Algorithm Cal/Val Team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32563"/>
            <a:ext cx="2133600" cy="325437"/>
          </a:xfrm>
        </p:spPr>
        <p:txBody>
          <a:bodyPr/>
          <a:lstStyle/>
          <a:p>
            <a:fld id="{5ECD29A4-D30C-DA4D-92A6-7AF41291CBD8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2012" y="1396998"/>
          <a:ext cx="8475260" cy="287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322"/>
                <a:gridCol w="1815153"/>
                <a:gridCol w="1842447"/>
                <a:gridCol w="3125338"/>
              </a:tblGrid>
              <a:tr h="958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Organization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Team Members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Roles</a:t>
                      </a:r>
                      <a:r>
                        <a:rPr lang="en-US" baseline="0" dirty="0" smtClean="0"/>
                        <a:t> and Responsibilities</a:t>
                      </a:r>
                      <a:endParaRPr lang="en-US" dirty="0"/>
                    </a:p>
                  </a:txBody>
                  <a:tcPr anchor="ctr"/>
                </a:tc>
              </a:tr>
              <a:tr h="9582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582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en-US" sz="3200" dirty="0" smtClean="0">
                <a:solidFill>
                  <a:schemeClr val="bg1"/>
                </a:solidFill>
              </a:rPr>
              <a:t>S-NPP Product Overview</a:t>
            </a:r>
            <a:br>
              <a:rPr lang="en-US" sz="3200" dirty="0" smtClean="0">
                <a:solidFill>
                  <a:schemeClr val="bg1"/>
                </a:solidFill>
              </a:rPr>
            </a:br>
            <a:endParaRPr lang="en-US" sz="3200" dirty="0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List of Product(s) and L1RD Requirements Table(s)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</a:pPr>
            <a:r>
              <a:rPr lang="en-US" sz="26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Products being generated from IDPS or ESPC/NDE?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S-NPP Cal/Val Status </a:t>
            </a:r>
            <a:endParaRPr lang="en-US" sz="2800" dirty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</a:pPr>
            <a:r>
              <a:rPr lang="en-US" sz="26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Accomplishments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</a:pPr>
            <a:r>
              <a:rPr lang="en-US" sz="26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Any Products Deficiencies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LTM: Monitoring Tools/W</a:t>
            </a:r>
            <a:r>
              <a:rPr lang="en-US" sz="26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ebsite links for the data product(s)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endParaRPr lang="en-US" sz="2600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endParaRPr lang="en-US" sz="2800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32563"/>
            <a:ext cx="2133600" cy="325437"/>
          </a:xfrm>
        </p:spPr>
        <p:txBody>
          <a:bodyPr/>
          <a:lstStyle/>
          <a:p>
            <a:fld id="{5ECD29A4-D30C-DA4D-92A6-7AF41291CBD8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dirty="0" smtClean="0">
                <a:solidFill>
                  <a:schemeClr val="bg1"/>
                </a:solidFill>
              </a:rPr>
              <a:t>JPSS-1  Readiness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428" y="1119481"/>
            <a:ext cx="8815451" cy="5570530"/>
          </a:xfrm>
        </p:spPr>
        <p:txBody>
          <a:bodyPr/>
          <a:lstStyle/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J1 Algorithm Summary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Major changes to the product algorithm(s)/Improvements: Diagram/flowchart where major algorithm changes are highlighted for J1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J1 Cal/Val Overview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Timelines for Beta, Provisional and Validated Maturity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Pre-Launch Calibration/Validation Plans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Post-Launch Calibration/Validation Plans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Major Accomplishments and Highlights Moving Towards J1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Issues/Mitigation</a:t>
            </a:r>
          </a:p>
          <a:p>
            <a:pPr marL="3429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Stake Holder Interactions, Users and Impact Assessment Plans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List of Users/Stake Holders, include: </a:t>
            </a:r>
          </a:p>
          <a:p>
            <a:pPr marL="1200150" lvl="3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>
                <a:latin typeface="Calibri" pitchFamily="34" charset="0"/>
                <a:ea typeface="ＭＳ Ｐゴシック" charset="0"/>
                <a:cs typeface="ＭＳ Ｐゴシック" charset="0"/>
              </a:rPr>
              <a:t>H</a:t>
            </a: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ow the products are being used by the users</a:t>
            </a:r>
            <a:endParaRPr lang="en-US" dirty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marL="1200150" lvl="3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Font typeface="Courier New" pitchFamily="49" charset="0"/>
              <a:buChar char="o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User Impact Assessment</a:t>
            </a:r>
          </a:p>
          <a:p>
            <a:pPr marL="742950" lvl="2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25000"/>
              <a:buNone/>
            </a:pPr>
            <a:endParaRPr lang="en-US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b="0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en-US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32563"/>
            <a:ext cx="2133600" cy="325437"/>
          </a:xfrm>
        </p:spPr>
        <p:txBody>
          <a:bodyPr/>
          <a:lstStyle/>
          <a:p>
            <a:fld id="{5ECD29A4-D30C-DA4D-92A6-7AF41291CBD8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dirty="0" smtClean="0">
                <a:solidFill>
                  <a:schemeClr val="bg1"/>
                </a:solidFill>
              </a:rPr>
              <a:t>Summary &amp; Path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85" y="1165859"/>
            <a:ext cx="8599716" cy="5381697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2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Summary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sz="2200" b="0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Path Forward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FY16 Milestones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r>
              <a:rPr lang="en-US" dirty="0" smtClean="0">
                <a:latin typeface="Calibri" pitchFamily="34" charset="0"/>
                <a:ea typeface="ＭＳ Ｐゴシック" charset="0"/>
                <a:cs typeface="ＭＳ Ｐゴシック" charset="0"/>
              </a:rPr>
              <a:t>J2 and Beyond: Future Improvements</a:t>
            </a:r>
          </a:p>
          <a:p>
            <a:pPr lvl="1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Lucida Grande"/>
              <a:buChar char="•"/>
            </a:pPr>
            <a:endParaRPr lang="en-US" b="0" dirty="0" smtClean="0"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532563"/>
            <a:ext cx="2133600" cy="325437"/>
          </a:xfrm>
        </p:spPr>
        <p:txBody>
          <a:bodyPr/>
          <a:lstStyle/>
          <a:p>
            <a:fld id="{5ECD29A4-D30C-DA4D-92A6-7AF41291CBD8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PSS Ground Project CD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PSS Ground Project CD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7689</TotalTime>
  <Words>209</Words>
  <Application>Microsoft Office PowerPoint</Application>
  <PresentationFormat>On-screen Show (4:3)</PresentationFormat>
  <Paragraphs>54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JPSS Ground Project CDR</vt:lpstr>
      <vt:lpstr>1_JPSS Ground Project CDR</vt:lpstr>
      <vt:lpstr> SDR/EDR Overview Template   Name of the Product: (SDR/EDR) Product  Contributors: (SDR/EDR) Team Date: August xx, 2015</vt:lpstr>
      <vt:lpstr>Outline</vt:lpstr>
      <vt:lpstr>Instrument Overview</vt:lpstr>
      <vt:lpstr>Algorithm Cal/Val Team Members</vt:lpstr>
      <vt:lpstr>S-NPP Product Overview </vt:lpstr>
      <vt:lpstr>JPSS-1  Readiness</vt:lpstr>
      <vt:lpstr>Summary &amp; Path Forward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vmikles</dc:creator>
  <cp:lastModifiedBy>xingpin.liu</cp:lastModifiedBy>
  <cp:revision>708</cp:revision>
  <dcterms:created xsi:type="dcterms:W3CDTF">2014-05-09T17:10:35Z</dcterms:created>
  <dcterms:modified xsi:type="dcterms:W3CDTF">2015-08-12T19:41:43Z</dcterms:modified>
</cp:coreProperties>
</file>