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51"/>
  </p:notesMasterIdLst>
  <p:handoutMasterIdLst>
    <p:handoutMasterId r:id="rId52"/>
  </p:handoutMasterIdLst>
  <p:sldIdLst>
    <p:sldId id="500" r:id="rId2"/>
    <p:sldId id="501" r:id="rId3"/>
    <p:sldId id="355" r:id="rId4"/>
    <p:sldId id="502" r:id="rId5"/>
    <p:sldId id="533" r:id="rId6"/>
    <p:sldId id="553" r:id="rId7"/>
    <p:sldId id="532" r:id="rId8"/>
    <p:sldId id="534" r:id="rId9"/>
    <p:sldId id="535" r:id="rId10"/>
    <p:sldId id="536" r:id="rId11"/>
    <p:sldId id="537" r:id="rId12"/>
    <p:sldId id="503" r:id="rId13"/>
    <p:sldId id="504" r:id="rId14"/>
    <p:sldId id="554" r:id="rId15"/>
    <p:sldId id="514" r:id="rId16"/>
    <p:sldId id="515" r:id="rId17"/>
    <p:sldId id="517" r:id="rId18"/>
    <p:sldId id="516" r:id="rId19"/>
    <p:sldId id="518" r:id="rId20"/>
    <p:sldId id="520" r:id="rId21"/>
    <p:sldId id="505" r:id="rId22"/>
    <p:sldId id="526" r:id="rId23"/>
    <p:sldId id="521" r:id="rId24"/>
    <p:sldId id="522" r:id="rId25"/>
    <p:sldId id="552" r:id="rId26"/>
    <p:sldId id="506" r:id="rId27"/>
    <p:sldId id="545" r:id="rId28"/>
    <p:sldId id="546" r:id="rId29"/>
    <p:sldId id="547" r:id="rId30"/>
    <p:sldId id="548" r:id="rId31"/>
    <p:sldId id="540" r:id="rId32"/>
    <p:sldId id="541" r:id="rId33"/>
    <p:sldId id="556" r:id="rId34"/>
    <p:sldId id="557" r:id="rId35"/>
    <p:sldId id="530" r:id="rId36"/>
    <p:sldId id="507" r:id="rId37"/>
    <p:sldId id="512" r:id="rId38"/>
    <p:sldId id="513" r:id="rId39"/>
    <p:sldId id="531" r:id="rId40"/>
    <p:sldId id="508" r:id="rId41"/>
    <p:sldId id="510" r:id="rId42"/>
    <p:sldId id="524" r:id="rId43"/>
    <p:sldId id="511" r:id="rId44"/>
    <p:sldId id="539" r:id="rId45"/>
    <p:sldId id="555" r:id="rId46"/>
    <p:sldId id="525" r:id="rId47"/>
    <p:sldId id="529" r:id="rId48"/>
    <p:sldId id="528" r:id="rId49"/>
    <p:sldId id="538" r:id="rId50"/>
  </p:sldIdLst>
  <p:sldSz cx="9144000" cy="6858000" type="screen4x3"/>
  <p:notesSz cx="69469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70">
          <p15:clr>
            <a:srgbClr val="A4A3A4"/>
          </p15:clr>
        </p15:guide>
        <p15:guide id="2" pos="521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DIN" initials="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E9EDF4"/>
    <a:srgbClr val="D0D8E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77" autoAdjust="0"/>
    <p:restoredTop sz="96359" autoAdjust="0"/>
  </p:normalViewPr>
  <p:slideViewPr>
    <p:cSldViewPr snapToGrid="0" showGuides="1">
      <p:cViewPr varScale="1">
        <p:scale>
          <a:sx n="120" d="100"/>
          <a:sy n="120" d="100"/>
        </p:scale>
        <p:origin x="-90" y="-174"/>
      </p:cViewPr>
      <p:guideLst>
        <p:guide orient="horz" pos="970"/>
        <p:guide pos="5218"/>
      </p:guideLst>
    </p:cSldViewPr>
  </p:slideViewPr>
  <p:outlineViewPr>
    <p:cViewPr>
      <p:scale>
        <a:sx n="33" d="100"/>
        <a:sy n="33" d="100"/>
      </p:scale>
      <p:origin x="0" y="13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009" cy="460853"/>
          </a:xfrm>
          <a:prstGeom prst="rect">
            <a:avLst/>
          </a:prstGeom>
        </p:spPr>
        <p:txBody>
          <a:bodyPr vert="horz" lIns="90544" tIns="45272" rIns="90544" bIns="4527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320" y="0"/>
            <a:ext cx="3010009" cy="460853"/>
          </a:xfrm>
          <a:prstGeom prst="rect">
            <a:avLst/>
          </a:prstGeom>
        </p:spPr>
        <p:txBody>
          <a:bodyPr vert="horz" lIns="90544" tIns="45272" rIns="90544" bIns="45272" rtlCol="0"/>
          <a:lstStyle>
            <a:lvl1pPr algn="r">
              <a:defRPr sz="1200"/>
            </a:lvl1pPr>
          </a:lstStyle>
          <a:p>
            <a:fld id="{E6BE962C-A69F-4E2A-B52A-B5E0AB9803B8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775"/>
            <a:ext cx="3010009" cy="460853"/>
          </a:xfrm>
          <a:prstGeom prst="rect">
            <a:avLst/>
          </a:prstGeom>
        </p:spPr>
        <p:txBody>
          <a:bodyPr vert="horz" lIns="90544" tIns="45272" rIns="90544" bIns="4527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320" y="8757775"/>
            <a:ext cx="3010009" cy="460853"/>
          </a:xfrm>
          <a:prstGeom prst="rect">
            <a:avLst/>
          </a:prstGeom>
        </p:spPr>
        <p:txBody>
          <a:bodyPr vert="horz" lIns="90544" tIns="45272" rIns="90544" bIns="45272" rtlCol="0" anchor="b"/>
          <a:lstStyle>
            <a:lvl1pPr algn="r">
              <a:defRPr sz="1200"/>
            </a:lvl1pPr>
          </a:lstStyle>
          <a:p>
            <a:fld id="{C3E56A17-EFBB-4F9F-A0CA-1392AD3D00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1182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4" cy="461010"/>
          </a:xfrm>
          <a:prstGeom prst="rect">
            <a:avLst/>
          </a:prstGeom>
        </p:spPr>
        <p:txBody>
          <a:bodyPr vert="horz" lIns="92373" tIns="46187" rIns="92373" bIns="461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4" cy="461010"/>
          </a:xfrm>
          <a:prstGeom prst="rect">
            <a:avLst/>
          </a:prstGeom>
        </p:spPr>
        <p:txBody>
          <a:bodyPr vert="horz" lIns="92373" tIns="46187" rIns="92373" bIns="46187" rtlCol="0"/>
          <a:lstStyle>
            <a:lvl1pPr algn="r">
              <a:defRPr sz="1200"/>
            </a:lvl1pPr>
          </a:lstStyle>
          <a:p>
            <a:fld id="{816FB0CF-5528-C744-A119-58E52B5EA66C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3" tIns="46187" rIns="92373" bIns="461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73" tIns="46187" rIns="92373" bIns="4618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4" cy="461010"/>
          </a:xfrm>
          <a:prstGeom prst="rect">
            <a:avLst/>
          </a:prstGeom>
        </p:spPr>
        <p:txBody>
          <a:bodyPr vert="horz" lIns="92373" tIns="46187" rIns="92373" bIns="461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4" cy="461010"/>
          </a:xfrm>
          <a:prstGeom prst="rect">
            <a:avLst/>
          </a:prstGeom>
        </p:spPr>
        <p:txBody>
          <a:bodyPr vert="horz" lIns="92373" tIns="46187" rIns="92373" bIns="46187" rtlCol="0" anchor="b"/>
          <a:lstStyle>
            <a:lvl1pPr algn="r">
              <a:defRPr sz="1200"/>
            </a:lvl1pPr>
          </a:lstStyle>
          <a:p>
            <a:fld id="{370B2DB1-9050-F54C-8252-2890C3B058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3363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7711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8783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5000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2303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0996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E078-8DBE-44B4-B0F7-8369745C9B02}" type="datetime1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291" y="5762170"/>
            <a:ext cx="1031425" cy="101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JPSS Logo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418" y="5776687"/>
            <a:ext cx="1134012" cy="105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B3A4-043B-4656-B7DF-A3CAED7F4CE8}" type="datetime1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4C0F-378C-4829-93DB-C7BF784B8700}" type="datetime1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9428-9CDB-42B5-9926-F84AC94ED693}" type="datetime1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 userDrawn="1">
            <p:ph type="sldNum" sz="quarter" idx="12"/>
          </p:nvPr>
        </p:nvSpPr>
        <p:spPr>
          <a:xfrm>
            <a:off x="7006407" y="6483566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707A-D3FD-43CB-86CC-5480991F4401}" type="datetime1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7006407" y="64835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36F11-A39A-294D-A59D-6180D50ED2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71600"/>
            <a:ext cx="40386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371600"/>
            <a:ext cx="40386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98092-5A14-4233-8941-C7F7DA0AAB18}" type="datetime1">
              <a:rPr lang="en-US" smtClean="0"/>
              <a:pPr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7006407" y="64835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36F11-A39A-294D-A59D-6180D50ED2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0864-4E34-4271-8E96-D0C5563C69CB}" type="datetime1">
              <a:rPr lang="en-US" smtClean="0"/>
              <a:pPr/>
              <a:t>12/10/2014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lide Number Placeholder 3"/>
          <p:cNvSpPr txBox="1">
            <a:spLocks/>
          </p:cNvSpPr>
          <p:nvPr userDrawn="1"/>
        </p:nvSpPr>
        <p:spPr>
          <a:xfrm>
            <a:off x="7006407" y="64835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36F11-A39A-294D-A59D-6180D50ED2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8F8D-C206-423C-AC53-94FC049C1DC1}" type="datetime1">
              <a:rPr lang="en-US" smtClean="0"/>
              <a:pPr/>
              <a:t>12/10/2014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BF22-25D0-49DE-BCDC-661E2558E573}" type="datetime1">
              <a:rPr lang="en-US" smtClean="0"/>
              <a:pPr/>
              <a:t>12/10/2014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C41E1-1C1F-448C-9313-2A32670A006D}" type="datetime1">
              <a:rPr lang="en-US" smtClean="0"/>
              <a:pPr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199"/>
            <a:ext cx="5486400" cy="3508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63E8-4D98-4734-A202-2DA2D7D45CAD}" type="datetime1">
              <a:rPr lang="en-US" smtClean="0"/>
              <a:pPr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E30AC-F3E7-42DF-A2E8-F605A386225B}" type="datetime1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0" y="-7938"/>
            <a:ext cx="9144000" cy="887413"/>
          </a:xfrm>
          <a:prstGeom prst="rect">
            <a:avLst/>
          </a:prstGeom>
          <a:gradFill rotWithShape="0">
            <a:gsLst>
              <a:gs pos="0">
                <a:srgbClr val="5487BD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pitchFamily="-108" charset="-128"/>
            </a:endParaRPr>
          </a:p>
        </p:txBody>
      </p:sp>
      <p:pic>
        <p:nvPicPr>
          <p:cNvPr id="11" name="Picture 8" descr="Macintosh HD:Users:gtiona:Documents:GI_info:GI - NPP:Instruments:CERES:CERES LaRC F2F 012808: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8107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+mj-lt"/>
              <a:ea typeface="+mn-ea"/>
              <a:cs typeface="ＭＳ Ｐゴシック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53186" y="0"/>
            <a:ext cx="8763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9215" y="0"/>
            <a:ext cx="7240385" cy="82296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Slide Number Placeholder 3"/>
          <p:cNvSpPr txBox="1">
            <a:spLocks/>
          </p:cNvSpPr>
          <p:nvPr userDrawn="1"/>
        </p:nvSpPr>
        <p:spPr>
          <a:xfrm>
            <a:off x="7006407" y="64835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36F11-A39A-294D-A59D-6180D50ED2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Chart2.xls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Excel_Chart4.xls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Validated Stage 1 Science Maturity Readiness Review for Surface Type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EDR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485900" y="3886200"/>
            <a:ext cx="6431974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 defTabSz="914400">
              <a:spcBef>
                <a:spcPct val="20000"/>
              </a:spcBef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Presented by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Xiwu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Zhan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December 11, 2014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42127" y="6170208"/>
            <a:ext cx="993913" cy="691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6324600"/>
            <a:ext cx="5397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3246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6338" y="6477000"/>
            <a:ext cx="652462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78069" y="25400"/>
            <a:ext cx="8108731" cy="7747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Previous Validation: 500 Validation Site Blocks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3619" y="5980111"/>
            <a:ext cx="8183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BU has completed 290 of the 500 sample blocks (5km x 5km) (red points).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L:\Disk_01\NewWork\Presentations\InternalTalks\20141201_VIIRSLand4Ivan\QST_ValSit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66" y="1385889"/>
            <a:ext cx="8875681" cy="44505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9337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00" y="936296"/>
            <a:ext cx="9144000" cy="4861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1" y="2336801"/>
            <a:ext cx="2855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70%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ccuracy Threshold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4700" y="5921867"/>
            <a:ext cx="77688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BU’s previous validation suggested that overall </a:t>
            </a:r>
            <a:r>
              <a:rPr lang="en-US" sz="2400" dirty="0"/>
              <a:t>accuracies are similar between the MODIS seed and the new VIIRS </a:t>
            </a:r>
            <a:r>
              <a:rPr lang="en-US" sz="2400" dirty="0" smtClean="0"/>
              <a:t>ST-IP.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8069" y="25400"/>
            <a:ext cx="8108731" cy="7747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Previous Validation: Result</a:t>
            </a:r>
          </a:p>
        </p:txBody>
      </p:sp>
    </p:spTree>
    <p:extLst>
      <p:ext uri="{BB962C8B-B14F-4D97-AF65-F5344CB8AC3E}">
        <p14:creationId xmlns:p14="http://schemas.microsoft.com/office/powerpoint/2010/main" xmlns="" val="402786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Product Maturity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543" y="1401735"/>
            <a:ext cx="7850675" cy="44448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Validated Stage 1:</a:t>
            </a:r>
          </a:p>
          <a:p>
            <a:pPr marL="1146175" lvl="1" indent="0">
              <a:buSzPct val="80000"/>
              <a:buNone/>
            </a:pPr>
            <a:r>
              <a:rPr lang="en-US" sz="2000" dirty="0" smtClean="0"/>
              <a:t>Using a limited set of samples, the algorithm output is shown to meet the threshold performance attributes identified in the JPSS Level 1 Requirements Supplement with the exception of the S-NPP Performance Exclusions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algorithm performance to specification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871" y="1225900"/>
            <a:ext cx="7808259" cy="5031466"/>
          </a:xfrm>
        </p:spPr>
        <p:txBody>
          <a:bodyPr>
            <a:normAutofit/>
          </a:bodyPr>
          <a:lstStyle/>
          <a:p>
            <a:r>
              <a:rPr lang="en-US" dirty="0" smtClean="0"/>
              <a:t>Findings/Issues from Provisional Review</a:t>
            </a:r>
          </a:p>
          <a:p>
            <a:pPr lvl="1"/>
            <a:r>
              <a:rPr lang="en-US" dirty="0" smtClean="0"/>
              <a:t>Confusions among croplands, cropland/natural vegetation mosaics, and other similar vegetative type, such as grasslands, savannas, and open </a:t>
            </a:r>
            <a:r>
              <a:rPr lang="en-US" dirty="0" err="1" smtClean="0"/>
              <a:t>shrublands</a:t>
            </a:r>
            <a:r>
              <a:rPr lang="en-US" dirty="0" smtClean="0"/>
              <a:t> </a:t>
            </a:r>
          </a:p>
          <a:p>
            <a:endParaRPr lang="en-US" sz="2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 descr="lege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4375" y="2961540"/>
            <a:ext cx="2798064" cy="3621024"/>
          </a:xfrm>
          <a:prstGeom prst="rect">
            <a:avLst/>
          </a:prstGeom>
        </p:spPr>
      </p:pic>
      <p:pic>
        <p:nvPicPr>
          <p:cNvPr id="9" name="Picture 8" descr="vii_sind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7235" y="2961603"/>
            <a:ext cx="4675676" cy="3896397"/>
          </a:xfrm>
          <a:prstGeom prst="rect">
            <a:avLst/>
          </a:prstGeom>
        </p:spPr>
      </p:pic>
      <p:pic>
        <p:nvPicPr>
          <p:cNvPr id="10" name="Picture 9" descr="mod_sindi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06447" y="2961603"/>
            <a:ext cx="4677235" cy="389639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521426" y="2961603"/>
            <a:ext cx="2018935" cy="156078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33654" y="2961603"/>
            <a:ext cx="2018935" cy="156078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570788" y="2961603"/>
            <a:ext cx="0" cy="391015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3815" y="6168116"/>
            <a:ext cx="112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MODIS LC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20150" y="6188351"/>
            <a:ext cx="112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VIIRS ST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algorithm performance to specification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871" y="1225900"/>
            <a:ext cx="7808259" cy="5031466"/>
          </a:xfrm>
        </p:spPr>
        <p:txBody>
          <a:bodyPr>
            <a:normAutofit/>
          </a:bodyPr>
          <a:lstStyle/>
          <a:p>
            <a:r>
              <a:rPr lang="en-US" dirty="0" smtClean="0"/>
              <a:t>Findings/Issues from Provisional Review</a:t>
            </a:r>
          </a:p>
          <a:p>
            <a:pPr lvl="1"/>
            <a:r>
              <a:rPr lang="en-US" dirty="0" smtClean="0"/>
              <a:t>Confusions among croplands, cropland/natural vegetation mosaics, and other similar vegetative type, such as grasslands, savannas, and open </a:t>
            </a:r>
            <a:r>
              <a:rPr lang="en-US" dirty="0" err="1" smtClean="0"/>
              <a:t>shrublands</a:t>
            </a:r>
            <a:r>
              <a:rPr lang="en-US" dirty="0" smtClean="0"/>
              <a:t> </a:t>
            </a:r>
          </a:p>
          <a:p>
            <a:endParaRPr lang="en-US" sz="2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 descr="lege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4375" y="2961540"/>
            <a:ext cx="2798064" cy="3621024"/>
          </a:xfrm>
          <a:prstGeom prst="rect">
            <a:avLst/>
          </a:prstGeom>
        </p:spPr>
      </p:pic>
      <p:pic>
        <p:nvPicPr>
          <p:cNvPr id="9" name="Picture 8" descr="vii_sindi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7235" y="2961603"/>
            <a:ext cx="4675676" cy="3896397"/>
          </a:xfrm>
          <a:prstGeom prst="rect">
            <a:avLst/>
          </a:prstGeom>
        </p:spPr>
      </p:pic>
      <p:pic>
        <p:nvPicPr>
          <p:cNvPr id="10" name="Picture 9" descr="mod_sindi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06447" y="2961603"/>
            <a:ext cx="4677235" cy="389639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521426" y="2961603"/>
            <a:ext cx="2018935" cy="156078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33654" y="2961603"/>
            <a:ext cx="2018935" cy="156078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570788" y="2961603"/>
            <a:ext cx="0" cy="391015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3815" y="6168116"/>
            <a:ext cx="112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MODIS LC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20150" y="6188351"/>
            <a:ext cx="112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VIIRS ST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2198" y="4833453"/>
            <a:ext cx="2007569" cy="20245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25160" y="3741633"/>
            <a:ext cx="45719" cy="4571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158398" y="3741633"/>
            <a:ext cx="461559" cy="109182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6" idx="3"/>
          </p:cNvCxnSpPr>
          <p:nvPr/>
        </p:nvCxnSpPr>
        <p:spPr>
          <a:xfrm>
            <a:off x="1170879" y="3764493"/>
            <a:ext cx="2399909" cy="107947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686898" y="6582564"/>
            <a:ext cx="20950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Not pure cropland, but mosaic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38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algorithm performance to specification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871" y="1225900"/>
            <a:ext cx="7808259" cy="5031466"/>
          </a:xfrm>
        </p:spPr>
        <p:txBody>
          <a:bodyPr>
            <a:normAutofit/>
          </a:bodyPr>
          <a:lstStyle/>
          <a:p>
            <a:r>
              <a:rPr lang="en-US" dirty="0" smtClean="0"/>
              <a:t>Improvements since Provisional</a:t>
            </a:r>
          </a:p>
          <a:p>
            <a:pPr lvl="1"/>
            <a:r>
              <a:rPr lang="en-US" sz="2200" dirty="0" smtClean="0"/>
              <a:t>Algorithm Improvements: post-classification modeling for croplands. An four land cover (GLC2000, GLC, MODIS LC, UMD LC) agreement </a:t>
            </a:r>
            <a:r>
              <a:rPr lang="en-US" sz="2200" dirty="0" smtClean="0"/>
              <a:t>data set  </a:t>
            </a:r>
            <a:r>
              <a:rPr lang="en-US" sz="2200" dirty="0" smtClean="0"/>
              <a:t>is used as reference to improve croplands class.</a:t>
            </a:r>
          </a:p>
          <a:p>
            <a:endParaRPr lang="en-US" sz="2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8806" y="3238083"/>
            <a:ext cx="265366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8850" y="3227213"/>
            <a:ext cx="2653631" cy="2666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3763" y="3238083"/>
            <a:ext cx="2653665" cy="266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5519" y="6045815"/>
            <a:ext cx="2291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Initial </a:t>
            </a:r>
            <a:r>
              <a:rPr lang="en-US" dirty="0" smtClean="0">
                <a:solidFill>
                  <a:prstClr val="black"/>
                </a:solidFill>
              </a:rPr>
              <a:t>QST IP (April’14)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232204" y="5932884"/>
            <a:ext cx="2624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Improved QSTIP (</a:t>
            </a:r>
            <a:r>
              <a:rPr lang="en-US" dirty="0">
                <a:solidFill>
                  <a:prstClr val="black"/>
                </a:solidFill>
              </a:rPr>
              <a:t>post-classification </a:t>
            </a:r>
            <a:r>
              <a:rPr lang="en-US" dirty="0" smtClean="0">
                <a:solidFill>
                  <a:prstClr val="black"/>
                </a:solidFill>
              </a:rPr>
              <a:t>modeling)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12807" y="5981283"/>
            <a:ext cx="2034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MODIS-based Seed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4357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algorithm performance to specification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871" y="1225900"/>
            <a:ext cx="7808259" cy="5031466"/>
          </a:xfrm>
        </p:spPr>
        <p:txBody>
          <a:bodyPr>
            <a:normAutofit/>
          </a:bodyPr>
          <a:lstStyle/>
          <a:p>
            <a:r>
              <a:rPr lang="en-US" dirty="0" smtClean="0"/>
              <a:t>Cal/Val Activities for evaluating algorithm performance: Validation strategy / method</a:t>
            </a:r>
          </a:p>
          <a:p>
            <a:pPr lvl="1"/>
            <a:r>
              <a:rPr lang="en-US" dirty="0" smtClean="0"/>
              <a:t>Additional validation after Provisional</a:t>
            </a:r>
          </a:p>
          <a:p>
            <a:pPr lvl="2"/>
            <a:r>
              <a:rPr lang="en-US" sz="1800" dirty="0"/>
              <a:t>Confusion matrices and total accuracy are used to assess the classification performances.</a:t>
            </a:r>
          </a:p>
          <a:p>
            <a:pPr lvl="2"/>
            <a:r>
              <a:rPr lang="en-US" sz="1800" dirty="0" smtClean="0"/>
              <a:t>Reference data derived through visual interpretation of high resolution satellite images.</a:t>
            </a:r>
          </a:p>
          <a:p>
            <a:pPr lvl="3"/>
            <a:r>
              <a:rPr lang="en-US" sz="1600" dirty="0"/>
              <a:t>Google Map</a:t>
            </a:r>
          </a:p>
          <a:p>
            <a:pPr lvl="3"/>
            <a:r>
              <a:rPr lang="en-US" sz="1600" dirty="0"/>
              <a:t>Google Earth</a:t>
            </a:r>
          </a:p>
          <a:p>
            <a:pPr lvl="3"/>
            <a:r>
              <a:rPr lang="en-US" sz="1600" dirty="0"/>
              <a:t>Other existing surface type products for references</a:t>
            </a:r>
          </a:p>
          <a:p>
            <a:pPr lvl="2"/>
            <a:r>
              <a:rPr lang="en-US" sz="1800" dirty="0" smtClean="0"/>
              <a:t>Developed an integrated </a:t>
            </a:r>
            <a:r>
              <a:rPr lang="en-US" sz="1800" dirty="0"/>
              <a:t>GUI tool </a:t>
            </a:r>
            <a:r>
              <a:rPr lang="en-US" sz="1800" dirty="0" smtClean="0"/>
              <a:t>to improve visual interpretation efficiency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26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algorithm performance to specification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871" y="1225900"/>
            <a:ext cx="7808259" cy="5031466"/>
          </a:xfrm>
        </p:spPr>
        <p:txBody>
          <a:bodyPr>
            <a:normAutofit/>
          </a:bodyPr>
          <a:lstStyle/>
          <a:p>
            <a:r>
              <a:rPr lang="en-US" dirty="0" smtClean="0"/>
              <a:t>Cal/Val Activities for evaluating algorithm performance: Test / ground truth data sets</a:t>
            </a:r>
          </a:p>
          <a:p>
            <a:pPr lvl="1"/>
            <a:r>
              <a:rPr lang="en-US" sz="2200" dirty="0" smtClean="0"/>
              <a:t>5000 validation pixels were selected globally using stratified random sampling </a:t>
            </a:r>
            <a:r>
              <a:rPr lang="en-US" sz="2200" dirty="0"/>
              <a:t>strategy (</a:t>
            </a:r>
            <a:r>
              <a:rPr lang="en-US" sz="2200" dirty="0" err="1"/>
              <a:t>Olofsson</a:t>
            </a:r>
            <a:r>
              <a:rPr lang="en-US" sz="2200" dirty="0"/>
              <a:t> et al., 2012 in IJRS</a:t>
            </a:r>
            <a:r>
              <a:rPr lang="en-US" sz="2200" dirty="0" smtClean="0"/>
              <a:t>), the same method with previous validations conducted by BU.</a:t>
            </a:r>
          </a:p>
          <a:p>
            <a:pPr lvl="1"/>
            <a:endParaRPr lang="en-US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6955" y="4375244"/>
            <a:ext cx="4880743" cy="2440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258" y="4936251"/>
            <a:ext cx="3121438" cy="18793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9439" y="3238645"/>
            <a:ext cx="3121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/>
              <a:t>Stratified random sampling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More emphasis on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Important classes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Classes affected by human activities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Rare classes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65105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algorithm performance to specification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871" y="1225900"/>
            <a:ext cx="7808259" cy="5031466"/>
          </a:xfrm>
        </p:spPr>
        <p:txBody>
          <a:bodyPr>
            <a:normAutofit/>
          </a:bodyPr>
          <a:lstStyle/>
          <a:p>
            <a:r>
              <a:rPr lang="en-US" dirty="0" smtClean="0"/>
              <a:t>Cal/Val Activities for evaluating algorithm performance: Test / ground truth data sets</a:t>
            </a:r>
          </a:p>
          <a:p>
            <a:pPr lvl="1"/>
            <a:r>
              <a:rPr lang="en-US" sz="2200" dirty="0" smtClean="0"/>
              <a:t>Integrated validation GUI tool developed.</a:t>
            </a:r>
          </a:p>
          <a:p>
            <a:pPr marL="457200" lvl="1" indent="0">
              <a:buNone/>
            </a:pPr>
            <a:endParaRPr lang="en-US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338" y="2567136"/>
            <a:ext cx="5865028" cy="2837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2516" y="4295717"/>
            <a:ext cx="3682095" cy="24257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337" y="5419697"/>
            <a:ext cx="471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Automatically load in Google map high resolution image for each reference point (1km)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47227" y="3092259"/>
            <a:ext cx="2822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Ground photo from Google Earth can be used to improve interpretation confidence.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713539" y="3508442"/>
            <a:ext cx="1798064" cy="517992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736592" y="4041802"/>
            <a:ext cx="2996773" cy="445674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6651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algorithm performance to specification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871" y="1225900"/>
            <a:ext cx="7808259" cy="5031466"/>
          </a:xfrm>
        </p:spPr>
        <p:txBody>
          <a:bodyPr>
            <a:normAutofit/>
          </a:bodyPr>
          <a:lstStyle/>
          <a:p>
            <a:r>
              <a:rPr lang="en-US" dirty="0" smtClean="0"/>
              <a:t>Cal/Val Activities for evaluating algorithm performance: Validation results</a:t>
            </a:r>
          </a:p>
          <a:p>
            <a:pPr lvl="1"/>
            <a:r>
              <a:rPr lang="en-US" sz="2200" dirty="0"/>
              <a:t>Overall accuracy: </a:t>
            </a:r>
            <a:r>
              <a:rPr lang="en-US" sz="2200" dirty="0" smtClean="0"/>
              <a:t>73.92% (required 70%)</a:t>
            </a:r>
          </a:p>
          <a:p>
            <a:pPr lvl="1"/>
            <a:r>
              <a:rPr lang="en-US" sz="2200" dirty="0" smtClean="0"/>
              <a:t>Confusion Matrix (in percent):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0836448"/>
              </p:ext>
            </p:extLst>
          </p:nvPr>
        </p:nvGraphicFramePr>
        <p:xfrm>
          <a:off x="457202" y="3072610"/>
          <a:ext cx="8229598" cy="25717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4094"/>
                <a:gridCol w="484094"/>
                <a:gridCol w="484094"/>
                <a:gridCol w="484094"/>
                <a:gridCol w="484094"/>
                <a:gridCol w="484094"/>
                <a:gridCol w="484094"/>
                <a:gridCol w="484094"/>
                <a:gridCol w="484094"/>
                <a:gridCol w="484094"/>
                <a:gridCol w="484094"/>
                <a:gridCol w="484094"/>
                <a:gridCol w="484094"/>
                <a:gridCol w="484094"/>
                <a:gridCol w="484094"/>
                <a:gridCol w="484094"/>
                <a:gridCol w="484094"/>
              </a:tblGrid>
              <a:tr h="15127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ENL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EBL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DNL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DBL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Mix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C. Shurb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O. Shurb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Woody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Sav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Grass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Wet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Crop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Urban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Crop mos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Snow/Ice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Barren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</a:tr>
              <a:tr h="15127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ENL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85.98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3.85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1.43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10.74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3.4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0.18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2.38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</a:tr>
              <a:tr h="15127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EBL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94.09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3.7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4.29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0.73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</a:tr>
              <a:tr h="15127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DNL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2.44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71.15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2.59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1.61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0.28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</a:tr>
              <a:tr h="15127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DBL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0.96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55.24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2.59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2.52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0.36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0.73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</a:tr>
              <a:tr h="15127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Mix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4.88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0.61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17.31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22.38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66.3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6.44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1.68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0.36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1.95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</a:tr>
              <a:tr h="15127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C. Shrub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0.61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1.43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0.37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62.16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1.81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0.36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0.84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0.97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</a:tr>
              <a:tr h="15127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O. Shurb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0.48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1.48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15.32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80.89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0.89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0.84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9.79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9.52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1.73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2.19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8.42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</a:tr>
              <a:tr h="15127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Woody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3.05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4.81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9.05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6.3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5.41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1.21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64.04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15.69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1.42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2.38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1.33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2.04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7.3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</a:tr>
              <a:tr h="15127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Sav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0.61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0.48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0.74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1.41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4.83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47.9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1.42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0.66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3.41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</a:tr>
              <a:tr h="15127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Grass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0.61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1.11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9.91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10.06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2.33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5.88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72.06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6.12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2.04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3.41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5.26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</a:tr>
              <a:tr h="15127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Wet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0.61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0.48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1.48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0.36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0.36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80.95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</a:tr>
              <a:tr h="15127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Crop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0.61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0.96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0.74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0.89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5.32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9.07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4.76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83.38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8.16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15.57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</a:tr>
              <a:tr h="15127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Urban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0.36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0.28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0.18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1.33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81.63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0.97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0.35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</a:tr>
              <a:tr h="15127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Crop mos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0.96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3.33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1.85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1.81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8.05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13.73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4.27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4.65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3.06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62.77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0.35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</a:tr>
              <a:tr h="15127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Snow/Ice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</a:tr>
              <a:tr h="15127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Barren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0.53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85.61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4" marR="7564" marT="7564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4396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5899"/>
            <a:ext cx="8229600" cy="5305529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Algorithm Cal/Val Team </a:t>
            </a:r>
            <a:r>
              <a:rPr lang="en-US" sz="2600" dirty="0" smtClean="0"/>
              <a:t>Members</a:t>
            </a:r>
          </a:p>
          <a:p>
            <a:r>
              <a:rPr lang="en-US" sz="2600" dirty="0" smtClean="0"/>
              <a:t>Product overview and requirements</a:t>
            </a:r>
          </a:p>
          <a:p>
            <a:r>
              <a:rPr lang="en-US" sz="2600" dirty="0" smtClean="0"/>
              <a:t>Previous validation results revisit</a:t>
            </a:r>
          </a:p>
          <a:p>
            <a:r>
              <a:rPr lang="en-US" sz="2600" dirty="0" smtClean="0"/>
              <a:t>Evaluation of algorithm performance to specification requirements</a:t>
            </a:r>
          </a:p>
          <a:p>
            <a:pPr lvl="1"/>
            <a:r>
              <a:rPr lang="en-US" sz="2200" dirty="0" smtClean="0"/>
              <a:t>Evaluation of the effect of required algorithm inputs</a:t>
            </a:r>
          </a:p>
          <a:p>
            <a:pPr lvl="1"/>
            <a:r>
              <a:rPr lang="en-US" sz="2200" dirty="0" smtClean="0"/>
              <a:t>Quality flag analysis/validation</a:t>
            </a:r>
          </a:p>
          <a:p>
            <a:pPr lvl="1"/>
            <a:r>
              <a:rPr lang="en-US" sz="2200" dirty="0" smtClean="0"/>
              <a:t>Error Budget</a:t>
            </a:r>
          </a:p>
          <a:p>
            <a:r>
              <a:rPr lang="en-US" sz="2600" dirty="0" smtClean="0"/>
              <a:t>Documentation</a:t>
            </a:r>
          </a:p>
          <a:p>
            <a:r>
              <a:rPr lang="en-US" sz="2600" dirty="0" smtClean="0"/>
              <a:t>Identification of Processing Environment</a:t>
            </a:r>
          </a:p>
          <a:p>
            <a:r>
              <a:rPr lang="en-US" sz="2600" dirty="0" smtClean="0"/>
              <a:t>Users &amp; User Feedback</a:t>
            </a:r>
          </a:p>
          <a:p>
            <a:r>
              <a:rPr lang="en-US" sz="2600" dirty="0" smtClean="0"/>
              <a:t>Path Forward</a:t>
            </a:r>
          </a:p>
          <a:p>
            <a:r>
              <a:rPr lang="en-US" sz="2600" dirty="0" smtClean="0"/>
              <a:t>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algorithm performance to specification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871" y="1225900"/>
            <a:ext cx="7808259" cy="5031466"/>
          </a:xfrm>
        </p:spPr>
        <p:txBody>
          <a:bodyPr>
            <a:normAutofit/>
          </a:bodyPr>
          <a:lstStyle/>
          <a:p>
            <a:r>
              <a:rPr lang="en-US" dirty="0" smtClean="0"/>
              <a:t>Cal/Val Activities for evaluating algorithm performance: Validation results</a:t>
            </a:r>
          </a:p>
          <a:p>
            <a:pPr lvl="1"/>
            <a:r>
              <a:rPr lang="en-US" dirty="0" smtClean="0"/>
              <a:t>Producer’s accuracy and user’s accuracy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525" y="3130322"/>
            <a:ext cx="4572000" cy="2752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2475" y="3130322"/>
            <a:ext cx="45815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311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432" y="0"/>
            <a:ext cx="6391746" cy="8229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Evaluation of the effect of required algorithm inputs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56" y="1316434"/>
            <a:ext cx="8031089" cy="4559265"/>
          </a:xfrm>
        </p:spPr>
        <p:txBody>
          <a:bodyPr>
            <a:normAutofit/>
          </a:bodyPr>
          <a:lstStyle/>
          <a:p>
            <a:r>
              <a:rPr lang="en-US" dirty="0" smtClean="0"/>
              <a:t>Required Algorithm Inputs for QST-IP</a:t>
            </a:r>
          </a:p>
          <a:p>
            <a:pPr lvl="1"/>
            <a:r>
              <a:rPr lang="en-US" dirty="0" smtClean="0"/>
              <a:t>Primary Sensor Data</a:t>
            </a:r>
          </a:p>
          <a:p>
            <a:pPr lvl="2"/>
            <a:r>
              <a:rPr lang="en-US" dirty="0" smtClean="0"/>
              <a:t>TOA reflectance or surface reflectance data</a:t>
            </a:r>
          </a:p>
          <a:p>
            <a:pPr lvl="1"/>
            <a:r>
              <a:rPr lang="en-US" dirty="0" smtClean="0"/>
              <a:t>Ancillary Data</a:t>
            </a:r>
          </a:p>
          <a:p>
            <a:pPr lvl="2"/>
            <a:r>
              <a:rPr lang="en-US" dirty="0" smtClean="0"/>
              <a:t>Training samples from BU and agreement dataset (both from non VIIRS sources)</a:t>
            </a:r>
          </a:p>
          <a:p>
            <a:pPr lvl="1"/>
            <a:r>
              <a:rPr lang="en-US" dirty="0" smtClean="0"/>
              <a:t>Upstream algorithms</a:t>
            </a:r>
          </a:p>
          <a:p>
            <a:pPr lvl="2"/>
            <a:r>
              <a:rPr lang="en-US" dirty="0" smtClean="0"/>
              <a:t>Snow Cover EDR, Active Fire, Cloud Mask, TOC NDVI</a:t>
            </a:r>
          </a:p>
          <a:p>
            <a:pPr lvl="1"/>
            <a:r>
              <a:rPr lang="en-US" dirty="0" smtClean="0"/>
              <a:t>LUTs / PCTs</a:t>
            </a:r>
          </a:p>
          <a:p>
            <a:pPr lvl="2"/>
            <a:r>
              <a:rPr lang="en-US" dirty="0" smtClean="0"/>
              <a:t>EDR </a:t>
            </a:r>
            <a:r>
              <a:rPr lang="en-US" dirty="0"/>
              <a:t>processing </a:t>
            </a:r>
            <a:r>
              <a:rPr lang="en-US" dirty="0" smtClean="0"/>
              <a:t>coefficients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432" y="0"/>
            <a:ext cx="6391746" cy="8229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Evaluation of the effect of required algorithm inputs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56" y="1316434"/>
            <a:ext cx="8031089" cy="4559265"/>
          </a:xfrm>
        </p:spPr>
        <p:txBody>
          <a:bodyPr>
            <a:normAutofit/>
          </a:bodyPr>
          <a:lstStyle/>
          <a:p>
            <a:r>
              <a:rPr lang="en-US" dirty="0" smtClean="0"/>
              <a:t>Evaluation of the effect of required algorithm inputs  </a:t>
            </a:r>
          </a:p>
          <a:p>
            <a:pPr lvl="1"/>
            <a:r>
              <a:rPr lang="en-US" dirty="0" smtClean="0"/>
              <a:t>Individual VIIRS acquisitions very noisy</a:t>
            </a:r>
          </a:p>
          <a:p>
            <a:pPr lvl="2"/>
            <a:r>
              <a:rPr lang="en-US" dirty="0" smtClean="0"/>
              <a:t>Cloud/cloud shadow</a:t>
            </a:r>
          </a:p>
          <a:p>
            <a:pPr lvl="1"/>
            <a:r>
              <a:rPr lang="en-US" dirty="0" smtClean="0"/>
              <a:t>Multi-stage compositing to remove/reduce cloud/shadow contamination</a:t>
            </a:r>
          </a:p>
          <a:p>
            <a:pPr lvl="2"/>
            <a:r>
              <a:rPr lang="en-US" dirty="0" smtClean="0"/>
              <a:t>Cloud/shadow greatly reduced in 32-day and annual composites</a:t>
            </a:r>
          </a:p>
          <a:p>
            <a:pPr lvl="2"/>
            <a:r>
              <a:rPr lang="en-US" dirty="0" smtClean="0"/>
              <a:t>Classification by pattern classifiers has high tolerance on residual bad data in the annual metrics</a:t>
            </a:r>
          </a:p>
          <a:p>
            <a:pPr lvl="1"/>
            <a:r>
              <a:rPr lang="en-US" dirty="0" smtClean="0"/>
              <a:t>Other upstream EDR inputs look normal based on examinations of the quality flags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342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432" y="0"/>
            <a:ext cx="6391746" cy="8229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Evaluation of the effect of required algorithm inputs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56" y="1316434"/>
            <a:ext cx="8031089" cy="4559265"/>
          </a:xfrm>
        </p:spPr>
        <p:txBody>
          <a:bodyPr>
            <a:normAutofit/>
          </a:bodyPr>
          <a:lstStyle/>
          <a:p>
            <a:r>
              <a:rPr lang="en-US" dirty="0" smtClean="0"/>
              <a:t>Evaluation of the effect of required algorithm inputs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6647" y="1882898"/>
            <a:ext cx="2609850" cy="4486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6496" y="1897840"/>
            <a:ext cx="501115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Only </a:t>
            </a:r>
            <a:r>
              <a:rPr lang="en-US" sz="2000" dirty="0" smtClean="0"/>
              <a:t>is QST-IP </a:t>
            </a:r>
            <a:r>
              <a:rPr lang="en-US" sz="2000" dirty="0" smtClean="0"/>
              <a:t>generation required reflectance data </a:t>
            </a:r>
            <a:r>
              <a:rPr lang="en-US" sz="2000" dirty="0" smtClean="0"/>
              <a:t>evaluated</a:t>
            </a:r>
            <a:r>
              <a:rPr lang="en-US" sz="2000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 series of gridding, compositing and metrics calculation were performed in processing required reflectance input data, quality of individual reflectance has minimum impact on final annual metrics.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procedure is designed to filter out all kinds of noises, such as cloud and anomaly data, therefore, the algorithm has relatively high tolerance to negative effects of input </a:t>
            </a:r>
            <a:r>
              <a:rPr lang="en-US" sz="2000" dirty="0" smtClean="0"/>
              <a:t>data errors as long as their spectral resolutions are satisfactory.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49404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432" y="0"/>
            <a:ext cx="6391746" cy="8229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Evaluation of the effect of required algorithm inputs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56" y="1316434"/>
            <a:ext cx="8031089" cy="4559265"/>
          </a:xfrm>
        </p:spPr>
        <p:txBody>
          <a:bodyPr>
            <a:normAutofit/>
          </a:bodyPr>
          <a:lstStyle/>
          <a:p>
            <a:r>
              <a:rPr lang="en-US" dirty="0" smtClean="0"/>
              <a:t>Evaluation of the effect of required algorithm inputs</a:t>
            </a:r>
          </a:p>
          <a:p>
            <a:pPr lvl="1"/>
            <a:r>
              <a:rPr lang="en-US" dirty="0" smtClean="0"/>
              <a:t>Study / test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305" y="1818340"/>
            <a:ext cx="4572000" cy="2280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3187"/>
            <a:ext cx="4572000" cy="22805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305" y="4483485"/>
            <a:ext cx="4572000" cy="22805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54305" y="1868145"/>
            <a:ext cx="1628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Daily (2012/200)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9317" y="3358200"/>
            <a:ext cx="1763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8day (2012/193-200)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4304" y="4446953"/>
            <a:ext cx="1890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32day (2012/193-2224)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455" y="2497873"/>
            <a:ext cx="3636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Cloud reduction through composting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9459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66667"/>
            <a:ext cx="5201175" cy="26005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6348" y="4257413"/>
            <a:ext cx="5197652" cy="26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the effect of required algorithm inputs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980" y="991892"/>
            <a:ext cx="8632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Noises reduced further in annual metrics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0" y="1497335"/>
            <a:ext cx="1956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2012 Median NDVI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8082" y="6211669"/>
            <a:ext cx="3698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alibri" pitchFamily="34" charset="0"/>
              </a:rPr>
              <a:t>Median of the Three Warmest 32-day Composites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8399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Quality flag analysis/validation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060" y="1406968"/>
            <a:ext cx="7853881" cy="4360089"/>
          </a:xfrm>
        </p:spPr>
        <p:txBody>
          <a:bodyPr>
            <a:normAutofit/>
          </a:bodyPr>
          <a:lstStyle/>
          <a:p>
            <a:r>
              <a:rPr lang="en-US" dirty="0" smtClean="0"/>
              <a:t>Defined Quality Flags (ST EDR)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045" y="2024062"/>
            <a:ext cx="7958554" cy="357187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894114" y="2472613"/>
            <a:ext cx="447869" cy="18661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897218" y="2923605"/>
            <a:ext cx="447869" cy="18661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342207" y="871241"/>
            <a:ext cx="8534400" cy="68067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 smtClean="0"/>
              <a:t>Comparison of Fire ARP and Fire QC flag in ST EDR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610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latin typeface="+mj-lt"/>
              </a:rPr>
              <a:t>ST EDR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+mj-lt"/>
              </a:rPr>
              <a:t>Swath, 750 m @ nadir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+mj-lt"/>
              </a:rPr>
              <a:t>Fire pixels has value of 1 in QC flag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+mj-lt"/>
              </a:rPr>
              <a:t>From LPEATE’s IDPS copy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latin typeface="+mj-lt"/>
              </a:rPr>
              <a:t>Fire ARP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+mj-lt"/>
              </a:rPr>
              <a:t>Vector format showing location of fire pixels, no imagery product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+mj-lt"/>
              </a:rPr>
              <a:t>From LPEATE’s IDPS copy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latin typeface="+mj-lt"/>
              </a:rPr>
              <a:t>Data preparation for comparison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+mj-lt"/>
              </a:rPr>
              <a:t>Convert Fire ARP vector file to imagery product (used in the following comparison)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+mj-lt"/>
              </a:rPr>
              <a:t>Compare Fire ARP with fire flag in ST EDR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>
              <a:latin typeface="+mj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9215" y="0"/>
            <a:ext cx="7240385" cy="82296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Quality flag analysis/validation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2552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946975"/>
            <a:ext cx="8458200" cy="743712"/>
          </a:xfrm>
        </p:spPr>
        <p:txBody>
          <a:bodyPr/>
          <a:lstStyle/>
          <a:p>
            <a:pPr algn="ctr" eaLnBrk="1" hangingPunct="1"/>
            <a:r>
              <a:rPr lang="en-US" sz="2800" dirty="0" smtClean="0"/>
              <a:t>Granule Fire Pixel Counts Identical in ST EDR and Fire EDR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838200" y="1843087"/>
            <a:ext cx="350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latin typeface="+mj-lt"/>
              </a:rPr>
              <a:t>All Granules Acquired on 12/31/2012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4953000" y="1843087"/>
            <a:ext cx="350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+mj-lt"/>
              </a:rPr>
              <a:t>All Granules Acquired on 02/05/2013</a:t>
            </a:r>
          </a:p>
        </p:txBody>
      </p:sp>
      <p:graphicFrame>
        <p:nvGraphicFramePr>
          <p:cNvPr id="43019" name="Object 11"/>
          <p:cNvGraphicFramePr>
            <a:graphicFrameLocks noChangeAspect="1"/>
          </p:cNvGraphicFramePr>
          <p:nvPr>
            <p:extLst/>
          </p:nvPr>
        </p:nvGraphicFramePr>
        <p:xfrm>
          <a:off x="609600" y="2192337"/>
          <a:ext cx="3940175" cy="3536950"/>
        </p:xfrm>
        <a:graphic>
          <a:graphicData uri="http://schemas.openxmlformats.org/presentationml/2006/ole">
            <p:oleObj spid="_x0000_s2082" name="Chart" r:id="rId3" imgW="4924616" imgH="4419600" progId="Excel.Chart.8">
              <p:embed/>
            </p:oleObj>
          </a:graphicData>
        </a:graphic>
      </p:graphicFrame>
      <p:graphicFrame>
        <p:nvGraphicFramePr>
          <p:cNvPr id="43020" name="Object 12"/>
          <p:cNvGraphicFramePr>
            <a:graphicFrameLocks noChangeAspect="1"/>
          </p:cNvGraphicFramePr>
          <p:nvPr>
            <p:extLst/>
          </p:nvPr>
        </p:nvGraphicFramePr>
        <p:xfrm>
          <a:off x="4822825" y="2192337"/>
          <a:ext cx="3940175" cy="3536950"/>
        </p:xfrm>
        <a:graphic>
          <a:graphicData uri="http://schemas.openxmlformats.org/presentationml/2006/ole">
            <p:oleObj spid="_x0000_s2083" name="Chart" r:id="rId4" imgW="4924616" imgH="4419600" progId="Excel.Chart.8">
              <p:embed/>
            </p:oleObj>
          </a:graphicData>
        </a:graphic>
      </p:graphicFrame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2209800" y="5881687"/>
            <a:ext cx="487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+mj-lt"/>
              </a:rPr>
              <a:t>Each point represent one VIIRS granule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89215" y="0"/>
            <a:ext cx="7240385" cy="82296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Quality flag analysis/validation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1435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 txBox="1">
            <a:spLocks noChangeArrowheads="1"/>
          </p:cNvSpPr>
          <p:nvPr/>
        </p:nvSpPr>
        <p:spPr bwMode="auto">
          <a:xfrm>
            <a:off x="457200" y="86868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2"/>
                </a:solidFill>
                <a:latin typeface="+mj-lt"/>
              </a:rPr>
              <a:t>Zoom-in 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Comparison of Fire </a:t>
            </a:r>
            <a:r>
              <a:rPr lang="en-US" sz="3200" dirty="0" smtClean="0">
                <a:solidFill>
                  <a:schemeClr val="tx2"/>
                </a:solidFill>
                <a:latin typeface="+mj-lt"/>
              </a:rPr>
              <a:t>Flags</a:t>
            </a:r>
            <a:endParaRPr lang="en-US" sz="3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1205" name="TextBox 4"/>
          <p:cNvSpPr txBox="1">
            <a:spLocks noChangeArrowheads="1"/>
          </p:cNvSpPr>
          <p:nvPr/>
        </p:nvSpPr>
        <p:spPr bwMode="auto">
          <a:xfrm>
            <a:off x="228600" y="2438400"/>
            <a:ext cx="2057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>
                <a:latin typeface="+mj-lt"/>
              </a:rPr>
              <a:t>Algeria</a:t>
            </a:r>
          </a:p>
          <a:p>
            <a:pPr algn="r"/>
            <a:r>
              <a:rPr lang="en-US">
                <a:latin typeface="+mj-lt"/>
              </a:rPr>
              <a:t>Acquired @ 23:55 on 02/05/2013</a:t>
            </a: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2362200" y="15240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latin typeface="+mj-lt"/>
              </a:rPr>
              <a:t>Fire </a:t>
            </a:r>
            <a:r>
              <a:rPr lang="en-US" dirty="0" smtClean="0">
                <a:latin typeface="+mj-lt"/>
              </a:rPr>
              <a:t>ARP</a:t>
            </a:r>
            <a:endParaRPr lang="en-US" dirty="0">
              <a:latin typeface="+mj-lt"/>
            </a:endParaRP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5022850" y="1524000"/>
            <a:ext cx="2292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+mj-lt"/>
              </a:rPr>
              <a:t>Fire Flag in ST EDR</a:t>
            </a:r>
          </a:p>
        </p:txBody>
      </p:sp>
      <p:grpSp>
        <p:nvGrpSpPr>
          <p:cNvPr id="51221" name="Group 21"/>
          <p:cNvGrpSpPr>
            <a:grpSpLocks/>
          </p:cNvGrpSpPr>
          <p:nvPr/>
        </p:nvGrpSpPr>
        <p:grpSpPr bwMode="auto">
          <a:xfrm>
            <a:off x="7315200" y="3048000"/>
            <a:ext cx="1447800" cy="1295400"/>
            <a:chOff x="4608" y="1920"/>
            <a:chExt cx="912" cy="816"/>
          </a:xfrm>
        </p:grpSpPr>
        <p:sp>
          <p:nvSpPr>
            <p:cNvPr id="51211" name="Text Box 11"/>
            <p:cNvSpPr txBox="1">
              <a:spLocks noChangeArrowheads="1"/>
            </p:cNvSpPr>
            <p:nvPr/>
          </p:nvSpPr>
          <p:spPr bwMode="auto">
            <a:xfrm>
              <a:off x="4608" y="1920"/>
              <a:ext cx="6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Legend</a:t>
              </a:r>
            </a:p>
          </p:txBody>
        </p:sp>
        <p:sp>
          <p:nvSpPr>
            <p:cNvPr id="51212" name="Rectangle 12"/>
            <p:cNvSpPr>
              <a:spLocks noChangeArrowheads="1"/>
            </p:cNvSpPr>
            <p:nvPr/>
          </p:nvSpPr>
          <p:spPr bwMode="auto">
            <a:xfrm>
              <a:off x="4656" y="2256"/>
              <a:ext cx="240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3" name="Rectangle 13"/>
            <p:cNvSpPr>
              <a:spLocks noChangeArrowheads="1"/>
            </p:cNvSpPr>
            <p:nvPr/>
          </p:nvSpPr>
          <p:spPr bwMode="auto">
            <a:xfrm>
              <a:off x="4656" y="2544"/>
              <a:ext cx="240" cy="1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4" name="Text Box 14"/>
            <p:cNvSpPr txBox="1">
              <a:spLocks noChangeArrowheads="1"/>
            </p:cNvSpPr>
            <p:nvPr/>
          </p:nvSpPr>
          <p:spPr bwMode="auto">
            <a:xfrm>
              <a:off x="4944" y="2256"/>
              <a:ext cx="5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Fire</a:t>
              </a:r>
            </a:p>
          </p:txBody>
        </p:sp>
        <p:sp>
          <p:nvSpPr>
            <p:cNvPr id="51215" name="Text Box 15"/>
            <p:cNvSpPr txBox="1">
              <a:spLocks noChangeArrowheads="1"/>
            </p:cNvSpPr>
            <p:nvPr/>
          </p:nvSpPr>
          <p:spPr bwMode="auto">
            <a:xfrm>
              <a:off x="4944" y="2505"/>
              <a:ext cx="5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Non-fire</a:t>
              </a:r>
            </a:p>
          </p:txBody>
        </p:sp>
      </p:grpSp>
      <p:sp>
        <p:nvSpPr>
          <p:cNvPr id="51216" name="TextBox 4"/>
          <p:cNvSpPr txBox="1">
            <a:spLocks noChangeArrowheads="1"/>
          </p:cNvSpPr>
          <p:nvPr/>
        </p:nvSpPr>
        <p:spPr bwMode="auto">
          <a:xfrm>
            <a:off x="152400" y="4418013"/>
            <a:ext cx="21336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>
                <a:latin typeface="+mj-lt"/>
              </a:rPr>
              <a:t>El Salvador</a:t>
            </a:r>
          </a:p>
          <a:p>
            <a:pPr algn="r"/>
            <a:r>
              <a:rPr lang="en-US">
                <a:latin typeface="+mj-lt"/>
              </a:rPr>
              <a:t>Acquired @ 18:05 on 02/05/2013</a:t>
            </a:r>
          </a:p>
        </p:txBody>
      </p:sp>
      <p:pic>
        <p:nvPicPr>
          <p:cNvPr id="512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05000"/>
            <a:ext cx="2346325" cy="1927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905000"/>
            <a:ext cx="2346325" cy="1927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1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4900" y="4038600"/>
            <a:ext cx="2349500" cy="1728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2349500" cy="1728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89215" y="0"/>
            <a:ext cx="7240385" cy="82296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Quality flag analysis/validation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1881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27871271"/>
              </p:ext>
            </p:extLst>
          </p:nvPr>
        </p:nvGraphicFramePr>
        <p:xfrm>
          <a:off x="654423" y="2060561"/>
          <a:ext cx="7835154" cy="2621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6348"/>
                <a:gridCol w="1837584"/>
                <a:gridCol w="4141222"/>
              </a:tblGrid>
              <a:tr h="3582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Name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Organization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Major Task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Xiwu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Zhan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NOAA/STAR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Surface Type EDR team lead, User outreach</a:t>
                      </a:r>
                    </a:p>
                  </a:txBody>
                  <a:tcPr marT="45723" marB="45723" horzOverflow="overflow"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Chengquan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Huang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UMD/Geography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Algorithm development lead</a:t>
                      </a:r>
                    </a:p>
                  </a:txBody>
                  <a:tcPr marT="45723" marB="45723" horzOverflow="overflow"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Rui Zhang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UMD/Geography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Algorithm development, user readiness</a:t>
                      </a:r>
                    </a:p>
                  </a:txBody>
                  <a:tcPr marT="45723" marB="45723" horzOverflow="overflow"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Mark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Friedl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BU/Geography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Validation lead</a:t>
                      </a:r>
                    </a:p>
                  </a:txBody>
                  <a:tcPr marT="45723" marB="45723" horzOverflow="overflow"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Damien Sulla-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Menashe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BU/Geography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Ground truth data development and product validation</a:t>
                      </a:r>
                    </a:p>
                  </a:txBody>
                  <a:tcPr marT="45723" marB="45723" horzOverflow="overflow"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Marina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Tsidulko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STAR/AIT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Product delivery</a:t>
                      </a:r>
                    </a:p>
                  </a:txBody>
                  <a:tcPr marT="45723" marB="45723" horzOverflow="overflow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Surface Type EDR Cal/Val Team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Box 4"/>
          <p:cNvSpPr txBox="1">
            <a:spLocks noChangeArrowheads="1"/>
          </p:cNvSpPr>
          <p:nvPr/>
        </p:nvSpPr>
        <p:spPr bwMode="auto">
          <a:xfrm>
            <a:off x="228600" y="2438400"/>
            <a:ext cx="2057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>
                <a:latin typeface="+mj-lt"/>
              </a:rPr>
              <a:t>Nigeria</a:t>
            </a:r>
          </a:p>
          <a:p>
            <a:pPr algn="r"/>
            <a:r>
              <a:rPr lang="en-US">
                <a:latin typeface="+mj-lt"/>
              </a:rPr>
              <a:t>Acquired @ 12:35 on 12/31/2012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2362200" y="15240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latin typeface="+mj-lt"/>
              </a:rPr>
              <a:t>Fire </a:t>
            </a:r>
            <a:r>
              <a:rPr lang="en-US" dirty="0" smtClean="0">
                <a:latin typeface="+mj-lt"/>
              </a:rPr>
              <a:t>ARP</a:t>
            </a:r>
            <a:endParaRPr lang="en-US" dirty="0">
              <a:latin typeface="+mj-lt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5022850" y="1524000"/>
            <a:ext cx="2292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+mj-lt"/>
              </a:rPr>
              <a:t>Fire Flag in ST EDR</a:t>
            </a:r>
          </a:p>
        </p:txBody>
      </p:sp>
      <p:grpSp>
        <p:nvGrpSpPr>
          <p:cNvPr id="52230" name="Group 6"/>
          <p:cNvGrpSpPr>
            <a:grpSpLocks/>
          </p:cNvGrpSpPr>
          <p:nvPr/>
        </p:nvGrpSpPr>
        <p:grpSpPr bwMode="auto">
          <a:xfrm>
            <a:off x="7391400" y="3048000"/>
            <a:ext cx="1447800" cy="1295400"/>
            <a:chOff x="4608" y="1920"/>
            <a:chExt cx="912" cy="816"/>
          </a:xfrm>
        </p:grpSpPr>
        <p:sp>
          <p:nvSpPr>
            <p:cNvPr id="52231" name="Text Box 7"/>
            <p:cNvSpPr txBox="1">
              <a:spLocks noChangeArrowheads="1"/>
            </p:cNvSpPr>
            <p:nvPr/>
          </p:nvSpPr>
          <p:spPr bwMode="auto">
            <a:xfrm>
              <a:off x="4608" y="1920"/>
              <a:ext cx="6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Legend</a:t>
              </a:r>
            </a:p>
          </p:txBody>
        </p:sp>
        <p:sp>
          <p:nvSpPr>
            <p:cNvPr id="52232" name="Rectangle 8"/>
            <p:cNvSpPr>
              <a:spLocks noChangeArrowheads="1"/>
            </p:cNvSpPr>
            <p:nvPr/>
          </p:nvSpPr>
          <p:spPr bwMode="auto">
            <a:xfrm>
              <a:off x="4656" y="2256"/>
              <a:ext cx="240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3" name="Rectangle 9"/>
            <p:cNvSpPr>
              <a:spLocks noChangeArrowheads="1"/>
            </p:cNvSpPr>
            <p:nvPr/>
          </p:nvSpPr>
          <p:spPr bwMode="auto">
            <a:xfrm>
              <a:off x="4656" y="2544"/>
              <a:ext cx="240" cy="1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4" name="Text Box 10"/>
            <p:cNvSpPr txBox="1">
              <a:spLocks noChangeArrowheads="1"/>
            </p:cNvSpPr>
            <p:nvPr/>
          </p:nvSpPr>
          <p:spPr bwMode="auto">
            <a:xfrm>
              <a:off x="4944" y="2256"/>
              <a:ext cx="5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Fire</a:t>
              </a:r>
            </a:p>
          </p:txBody>
        </p:sp>
        <p:sp>
          <p:nvSpPr>
            <p:cNvPr id="52235" name="Text Box 11"/>
            <p:cNvSpPr txBox="1">
              <a:spLocks noChangeArrowheads="1"/>
            </p:cNvSpPr>
            <p:nvPr/>
          </p:nvSpPr>
          <p:spPr bwMode="auto">
            <a:xfrm>
              <a:off x="4944" y="2505"/>
              <a:ext cx="5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Non-fire</a:t>
              </a:r>
            </a:p>
          </p:txBody>
        </p:sp>
      </p:grpSp>
      <p:pic>
        <p:nvPicPr>
          <p:cNvPr id="522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35175"/>
            <a:ext cx="2443163" cy="1749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35175"/>
            <a:ext cx="2438400" cy="1749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4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06850"/>
            <a:ext cx="2438400" cy="2089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4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006850"/>
            <a:ext cx="2438400" cy="2089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2245" name="TextBox 4"/>
          <p:cNvSpPr txBox="1">
            <a:spLocks noChangeArrowheads="1"/>
          </p:cNvSpPr>
          <p:nvPr/>
        </p:nvSpPr>
        <p:spPr bwMode="auto">
          <a:xfrm>
            <a:off x="228600" y="4570413"/>
            <a:ext cx="20574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>
                <a:latin typeface="+mj-lt"/>
              </a:rPr>
              <a:t>Scandinavia</a:t>
            </a:r>
          </a:p>
          <a:p>
            <a:pPr algn="r"/>
            <a:r>
              <a:rPr lang="en-US">
                <a:latin typeface="+mj-lt"/>
              </a:rPr>
              <a:t>Acquired @ 11:20 on 02/05/2013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457200" y="880269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2"/>
                </a:solidFill>
                <a:latin typeface="+mj-lt"/>
              </a:rPr>
              <a:t>Zoom-in </a:t>
            </a:r>
            <a:r>
              <a:rPr lang="en-US" sz="3200" dirty="0">
                <a:solidFill>
                  <a:schemeClr val="tx2"/>
                </a:solidFill>
                <a:latin typeface="+mj-lt"/>
              </a:rPr>
              <a:t>Comparison of Fire </a:t>
            </a:r>
            <a:r>
              <a:rPr lang="en-US" sz="3200" dirty="0" smtClean="0">
                <a:solidFill>
                  <a:schemeClr val="tx2"/>
                </a:solidFill>
                <a:latin typeface="+mj-lt"/>
              </a:rPr>
              <a:t>Flags</a:t>
            </a:r>
            <a:endParaRPr lang="en-US" sz="3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89215" y="0"/>
            <a:ext cx="7240385" cy="82296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Quality flag analysis/validation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1147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" y="914400"/>
            <a:ext cx="8915400" cy="5913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dirty="0" smtClean="0"/>
              <a:t>Comparison of Snow EDR and Snow QC flag in ST EDR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76400"/>
            <a:ext cx="8229600" cy="4724400"/>
          </a:xfrm>
        </p:spPr>
        <p:txBody>
          <a:bodyPr>
            <a:noAutofit/>
          </a:bodyPr>
          <a:lstStyle/>
          <a:p>
            <a:pPr eaLnBrk="1" hangingPunct="1">
              <a:spcBef>
                <a:spcPct val="25000"/>
              </a:spcBef>
            </a:pPr>
            <a:r>
              <a:rPr lang="en-US" sz="2000" dirty="0" smtClean="0">
                <a:latin typeface="+mj-lt"/>
              </a:rPr>
              <a:t>ST EDR</a:t>
            </a:r>
          </a:p>
          <a:p>
            <a:pPr lvl="1" eaLnBrk="1" hangingPunct="1">
              <a:spcBef>
                <a:spcPct val="25000"/>
              </a:spcBef>
            </a:pPr>
            <a:r>
              <a:rPr lang="en-US" sz="2000" dirty="0" smtClean="0">
                <a:latin typeface="+mj-lt"/>
              </a:rPr>
              <a:t>Swath, 750 m @ nadir</a:t>
            </a:r>
          </a:p>
          <a:p>
            <a:pPr lvl="1" eaLnBrk="1" hangingPunct="1">
              <a:spcBef>
                <a:spcPct val="25000"/>
              </a:spcBef>
            </a:pPr>
            <a:r>
              <a:rPr lang="en-US" sz="2000" dirty="0" smtClean="0">
                <a:latin typeface="+mj-lt"/>
              </a:rPr>
              <a:t>Snow pixels has value of 1 in QC flag</a:t>
            </a:r>
          </a:p>
          <a:p>
            <a:pPr lvl="1" eaLnBrk="1" hangingPunct="1">
              <a:spcBef>
                <a:spcPct val="25000"/>
              </a:spcBef>
            </a:pPr>
            <a:r>
              <a:rPr lang="en-US" sz="2000" dirty="0" smtClean="0">
                <a:latin typeface="+mj-lt"/>
              </a:rPr>
              <a:t>From LPEATE’s IDPS copy</a:t>
            </a:r>
          </a:p>
          <a:p>
            <a:pPr eaLnBrk="1" hangingPunct="1">
              <a:spcBef>
                <a:spcPct val="25000"/>
              </a:spcBef>
            </a:pPr>
            <a:r>
              <a:rPr lang="en-US" sz="2000" dirty="0" smtClean="0">
                <a:latin typeface="+mj-lt"/>
              </a:rPr>
              <a:t>Snow EDR</a:t>
            </a:r>
          </a:p>
          <a:p>
            <a:pPr lvl="1" eaLnBrk="1" hangingPunct="1">
              <a:spcBef>
                <a:spcPct val="25000"/>
              </a:spcBef>
            </a:pPr>
            <a:r>
              <a:rPr lang="en-US" sz="2000" dirty="0" smtClean="0">
                <a:latin typeface="+mj-lt"/>
              </a:rPr>
              <a:t>Swath, 375 m @ nadir</a:t>
            </a:r>
          </a:p>
          <a:p>
            <a:pPr lvl="1" eaLnBrk="1" hangingPunct="1">
              <a:spcBef>
                <a:spcPct val="25000"/>
              </a:spcBef>
            </a:pPr>
            <a:r>
              <a:rPr lang="en-US" sz="2000" dirty="0" smtClean="0">
                <a:latin typeface="+mj-lt"/>
              </a:rPr>
              <a:t>From LPEATE’s IDPS copy</a:t>
            </a:r>
          </a:p>
          <a:p>
            <a:pPr eaLnBrk="1" hangingPunct="1">
              <a:spcBef>
                <a:spcPct val="25000"/>
              </a:spcBef>
            </a:pPr>
            <a:r>
              <a:rPr lang="en-US" sz="2000" dirty="0" smtClean="0">
                <a:latin typeface="+mj-lt"/>
              </a:rPr>
              <a:t>Data processing for comparison</a:t>
            </a:r>
          </a:p>
          <a:p>
            <a:pPr lvl="1" eaLnBrk="1" hangingPunct="1">
              <a:spcBef>
                <a:spcPct val="25000"/>
              </a:spcBef>
            </a:pPr>
            <a:r>
              <a:rPr lang="en-US" sz="2000" dirty="0" smtClean="0">
                <a:latin typeface="+mj-lt"/>
              </a:rPr>
              <a:t>Every 2 x 2 snow EDR pixels aggregated to match ST EDR pixels</a:t>
            </a:r>
          </a:p>
          <a:p>
            <a:pPr lvl="1" eaLnBrk="1" hangingPunct="1">
              <a:spcBef>
                <a:spcPct val="25000"/>
              </a:spcBef>
            </a:pPr>
            <a:r>
              <a:rPr lang="en-US" sz="2000" dirty="0" smtClean="0">
                <a:latin typeface="+mj-lt"/>
              </a:rPr>
              <a:t>If &gt; 2 pixels in the 2x2 snow EDR window are snow, flag snow in the ST EDR</a:t>
            </a:r>
          </a:p>
          <a:p>
            <a:pPr lvl="1" eaLnBrk="1" hangingPunct="1">
              <a:spcBef>
                <a:spcPct val="25000"/>
              </a:spcBef>
            </a:pPr>
            <a:r>
              <a:rPr lang="en-US" sz="2000" dirty="0" smtClean="0">
                <a:latin typeface="+mj-lt"/>
              </a:rPr>
              <a:t>To avoid impact of resampling, comparison made in swath space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9215" y="0"/>
            <a:ext cx="7240385" cy="82296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Quality flag analysis/validation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2497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943610"/>
            <a:ext cx="8686800" cy="75971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000" dirty="0" smtClean="0"/>
              <a:t>Granule-Level Snow Pixel Counts Near Identical in ST EDR and Snow EDR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914400" y="1885890"/>
            <a:ext cx="3505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latin typeface="+mj-lt"/>
              </a:rPr>
              <a:t>All Granules Acquired on 12/31/2012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4953000" y="1885890"/>
            <a:ext cx="3505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latin typeface="+mj-lt"/>
              </a:rPr>
              <a:t>All Granules Acquired on 02/05/2013</a:t>
            </a:r>
          </a:p>
        </p:txBody>
      </p:sp>
      <p:graphicFrame>
        <p:nvGraphicFramePr>
          <p:cNvPr id="44042" name="Object 10"/>
          <p:cNvGraphicFramePr>
            <a:graphicFrameLocks noChangeAspect="1"/>
          </p:cNvGraphicFramePr>
          <p:nvPr>
            <p:extLst/>
          </p:nvPr>
        </p:nvGraphicFramePr>
        <p:xfrm>
          <a:off x="679450" y="2266890"/>
          <a:ext cx="3940175" cy="3536950"/>
        </p:xfrm>
        <a:graphic>
          <a:graphicData uri="http://schemas.openxmlformats.org/presentationml/2006/ole">
            <p:oleObj spid="_x0000_s1058" name="Chart" r:id="rId3" imgW="4924616" imgH="4419600" progId="Excel.Chart.8">
              <p:embed/>
            </p:oleObj>
          </a:graphicData>
        </a:graphic>
      </p:graphicFrame>
      <p:graphicFrame>
        <p:nvGraphicFramePr>
          <p:cNvPr id="44043" name="Object 11"/>
          <p:cNvGraphicFramePr>
            <a:graphicFrameLocks noChangeAspect="1"/>
          </p:cNvGraphicFramePr>
          <p:nvPr>
            <p:extLst/>
          </p:nvPr>
        </p:nvGraphicFramePr>
        <p:xfrm>
          <a:off x="4724400" y="2266890"/>
          <a:ext cx="3940175" cy="3536950"/>
        </p:xfrm>
        <a:graphic>
          <a:graphicData uri="http://schemas.openxmlformats.org/presentationml/2006/ole">
            <p:oleObj spid="_x0000_s1059" name="Chart" r:id="rId4" imgW="4924616" imgH="4419600" progId="Excel.Chart.8">
              <p:embed/>
            </p:oleObj>
          </a:graphicData>
        </a:graphic>
      </p:graphicFrame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2209800" y="5924490"/>
            <a:ext cx="487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+mj-lt"/>
              </a:rPr>
              <a:t>Each point represent one VIIRS granule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89215" y="0"/>
            <a:ext cx="7240385" cy="82296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Quality flag analysis/validation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777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 txBox="1">
            <a:spLocks noChangeArrowheads="1"/>
          </p:cNvSpPr>
          <p:nvPr/>
        </p:nvSpPr>
        <p:spPr bwMode="auto">
          <a:xfrm>
            <a:off x="152400" y="989646"/>
            <a:ext cx="8534400" cy="53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Detailed Comparison of Snow Flags in ST EDR and VIIRS Snow EDR</a:t>
            </a:r>
          </a:p>
        </p:txBody>
      </p:sp>
      <p:pic>
        <p:nvPicPr>
          <p:cNvPr id="512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05000"/>
            <a:ext cx="2286000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05000"/>
            <a:ext cx="2286000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228600" y="2590800"/>
            <a:ext cx="2057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>
                <a:latin typeface="+mj-lt"/>
              </a:rPr>
              <a:t>North Antarctica</a:t>
            </a:r>
          </a:p>
          <a:p>
            <a:pPr algn="r"/>
            <a:r>
              <a:rPr lang="en-US">
                <a:latin typeface="+mj-lt"/>
              </a:rPr>
              <a:t>Acquired @ 08:50 on 12/31/2012</a:t>
            </a:r>
          </a:p>
        </p:txBody>
      </p:sp>
      <p:pic>
        <p:nvPicPr>
          <p:cNvPr id="513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343400"/>
            <a:ext cx="2286000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43400"/>
            <a:ext cx="2286000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2362200" y="15240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latin typeface="+mj-lt"/>
              </a:rPr>
              <a:t>Snow in Snow EDR</a:t>
            </a: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5022850" y="1524000"/>
            <a:ext cx="206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+mj-lt"/>
              </a:rPr>
              <a:t>Snow in ST EDR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7315200" y="3581400"/>
            <a:ext cx="1447800" cy="1295400"/>
            <a:chOff x="4560" y="1680"/>
            <a:chExt cx="912" cy="816"/>
          </a:xfrm>
        </p:grpSpPr>
        <p:sp>
          <p:nvSpPr>
            <p:cNvPr id="5136" name="Text Box 16"/>
            <p:cNvSpPr txBox="1">
              <a:spLocks noChangeArrowheads="1"/>
            </p:cNvSpPr>
            <p:nvPr/>
          </p:nvSpPr>
          <p:spPr bwMode="auto">
            <a:xfrm>
              <a:off x="4560" y="1680"/>
              <a:ext cx="6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Legend</a:t>
              </a:r>
            </a:p>
          </p:txBody>
        </p:sp>
        <p:sp>
          <p:nvSpPr>
            <p:cNvPr id="5137" name="Rectangle 17"/>
            <p:cNvSpPr>
              <a:spLocks noChangeArrowheads="1"/>
            </p:cNvSpPr>
            <p:nvPr/>
          </p:nvSpPr>
          <p:spPr bwMode="auto">
            <a:xfrm>
              <a:off x="4608" y="2016"/>
              <a:ext cx="240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8" name="Rectangle 18"/>
            <p:cNvSpPr>
              <a:spLocks noChangeArrowheads="1"/>
            </p:cNvSpPr>
            <p:nvPr/>
          </p:nvSpPr>
          <p:spPr bwMode="auto">
            <a:xfrm>
              <a:off x="4608" y="2304"/>
              <a:ext cx="240" cy="192"/>
            </a:xfrm>
            <a:prstGeom prst="rect">
              <a:avLst/>
            </a:prstGeom>
            <a:solidFill>
              <a:srgbClr val="C574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9" name="Text Box 19"/>
            <p:cNvSpPr txBox="1">
              <a:spLocks noChangeArrowheads="1"/>
            </p:cNvSpPr>
            <p:nvPr/>
          </p:nvSpPr>
          <p:spPr bwMode="auto">
            <a:xfrm>
              <a:off x="4896" y="2016"/>
              <a:ext cx="5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Snow</a:t>
              </a:r>
            </a:p>
          </p:txBody>
        </p:sp>
        <p:sp>
          <p:nvSpPr>
            <p:cNvPr id="5140" name="Text Box 20"/>
            <p:cNvSpPr txBox="1">
              <a:spLocks noChangeArrowheads="1"/>
            </p:cNvSpPr>
            <p:nvPr/>
          </p:nvSpPr>
          <p:spPr bwMode="auto">
            <a:xfrm>
              <a:off x="4896" y="2265"/>
              <a:ext cx="5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Non-snow</a:t>
              </a:r>
            </a:p>
          </p:txBody>
        </p:sp>
      </p:grpSp>
      <p:sp>
        <p:nvSpPr>
          <p:cNvPr id="5142" name="TextBox 4"/>
          <p:cNvSpPr txBox="1">
            <a:spLocks noChangeArrowheads="1"/>
          </p:cNvSpPr>
          <p:nvPr/>
        </p:nvSpPr>
        <p:spPr bwMode="auto">
          <a:xfrm>
            <a:off x="152400" y="5105400"/>
            <a:ext cx="2133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dirty="0">
                <a:latin typeface="+mj-lt"/>
              </a:rPr>
              <a:t>Eastern Siberia</a:t>
            </a:r>
          </a:p>
          <a:p>
            <a:pPr algn="r"/>
            <a:r>
              <a:rPr lang="en-US" dirty="0">
                <a:latin typeface="+mj-lt"/>
              </a:rPr>
              <a:t>Acquired @ 21:15 on 12/31/2012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89215" y="0"/>
            <a:ext cx="7240385" cy="82296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Quality flag analysis/validation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3553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 txBox="1">
            <a:spLocks noChangeArrowheads="1"/>
          </p:cNvSpPr>
          <p:nvPr/>
        </p:nvSpPr>
        <p:spPr bwMode="auto">
          <a:xfrm>
            <a:off x="457200" y="989646"/>
            <a:ext cx="8229600" cy="68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dirty="0">
                <a:solidFill>
                  <a:schemeClr val="tx2"/>
                </a:solidFill>
                <a:latin typeface="+mj-lt"/>
              </a:rPr>
              <a:t>More Comparison of Snow Flags in ST EDR and VIIRS Snow EDR</a:t>
            </a:r>
          </a:p>
        </p:txBody>
      </p:sp>
      <p:sp>
        <p:nvSpPr>
          <p:cNvPr id="50181" name="TextBox 4"/>
          <p:cNvSpPr txBox="1">
            <a:spLocks noChangeArrowheads="1"/>
          </p:cNvSpPr>
          <p:nvPr/>
        </p:nvSpPr>
        <p:spPr bwMode="auto">
          <a:xfrm>
            <a:off x="152400" y="2590800"/>
            <a:ext cx="2133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>
                <a:latin typeface="+mj-lt"/>
              </a:rPr>
              <a:t>North of Baikal Russia</a:t>
            </a:r>
          </a:p>
          <a:p>
            <a:pPr algn="r"/>
            <a:r>
              <a:rPr lang="en-US">
                <a:latin typeface="+mj-lt"/>
              </a:rPr>
              <a:t>Acquired @ 04:45 on 02/05/2013</a:t>
            </a: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2362200" y="15240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latin typeface="+mj-lt"/>
              </a:rPr>
              <a:t>Snow in Snow EDR</a:t>
            </a: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5022850" y="1524000"/>
            <a:ext cx="206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+mj-lt"/>
              </a:rPr>
              <a:t>Snow in ST EDR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315200" y="3581400"/>
            <a:ext cx="1447800" cy="1295400"/>
            <a:chOff x="4560" y="1680"/>
            <a:chExt cx="912" cy="816"/>
          </a:xfrm>
        </p:grpSpPr>
        <p:sp>
          <p:nvSpPr>
            <p:cNvPr id="50187" name="Text Box 11"/>
            <p:cNvSpPr txBox="1">
              <a:spLocks noChangeArrowheads="1"/>
            </p:cNvSpPr>
            <p:nvPr/>
          </p:nvSpPr>
          <p:spPr bwMode="auto">
            <a:xfrm>
              <a:off x="4560" y="1680"/>
              <a:ext cx="6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Legend</a:t>
              </a:r>
            </a:p>
          </p:txBody>
        </p:sp>
        <p:sp>
          <p:nvSpPr>
            <p:cNvPr id="50188" name="Rectangle 12"/>
            <p:cNvSpPr>
              <a:spLocks noChangeArrowheads="1"/>
            </p:cNvSpPr>
            <p:nvPr/>
          </p:nvSpPr>
          <p:spPr bwMode="auto">
            <a:xfrm>
              <a:off x="4608" y="2016"/>
              <a:ext cx="240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9" name="Rectangle 13"/>
            <p:cNvSpPr>
              <a:spLocks noChangeArrowheads="1"/>
            </p:cNvSpPr>
            <p:nvPr/>
          </p:nvSpPr>
          <p:spPr bwMode="auto">
            <a:xfrm>
              <a:off x="4608" y="2304"/>
              <a:ext cx="240" cy="192"/>
            </a:xfrm>
            <a:prstGeom prst="rect">
              <a:avLst/>
            </a:prstGeom>
            <a:solidFill>
              <a:srgbClr val="C574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0" name="Text Box 14"/>
            <p:cNvSpPr txBox="1">
              <a:spLocks noChangeArrowheads="1"/>
            </p:cNvSpPr>
            <p:nvPr/>
          </p:nvSpPr>
          <p:spPr bwMode="auto">
            <a:xfrm>
              <a:off x="4896" y="2016"/>
              <a:ext cx="5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Snow</a:t>
              </a:r>
            </a:p>
          </p:txBody>
        </p:sp>
        <p:sp>
          <p:nvSpPr>
            <p:cNvPr id="50191" name="Text Box 15"/>
            <p:cNvSpPr txBox="1">
              <a:spLocks noChangeArrowheads="1"/>
            </p:cNvSpPr>
            <p:nvPr/>
          </p:nvSpPr>
          <p:spPr bwMode="auto">
            <a:xfrm>
              <a:off x="4896" y="2265"/>
              <a:ext cx="5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Non-snow</a:t>
              </a:r>
            </a:p>
          </p:txBody>
        </p:sp>
      </p:grpSp>
      <p:sp>
        <p:nvSpPr>
          <p:cNvPr id="50192" name="TextBox 4"/>
          <p:cNvSpPr txBox="1">
            <a:spLocks noChangeArrowheads="1"/>
          </p:cNvSpPr>
          <p:nvPr/>
        </p:nvSpPr>
        <p:spPr bwMode="auto">
          <a:xfrm>
            <a:off x="152400" y="5105400"/>
            <a:ext cx="2133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>
                <a:latin typeface="+mj-lt"/>
              </a:rPr>
              <a:t>North Spain</a:t>
            </a:r>
          </a:p>
          <a:p>
            <a:pPr algn="r"/>
            <a:r>
              <a:rPr lang="en-US">
                <a:latin typeface="+mj-lt"/>
              </a:rPr>
              <a:t>Acquired @ 13:10 on 02/05/2013</a:t>
            </a:r>
          </a:p>
        </p:txBody>
      </p:sp>
      <p:pic>
        <p:nvPicPr>
          <p:cNvPr id="501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2286000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19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92300"/>
            <a:ext cx="2286000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19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343400"/>
            <a:ext cx="2286000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19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25938"/>
            <a:ext cx="2286000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89215" y="0"/>
            <a:ext cx="7240385" cy="82296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Quality flag analysis/validation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3593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Quality flag analysis/validation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0" y="1011687"/>
            <a:ext cx="7853881" cy="4360089"/>
          </a:xfrm>
        </p:spPr>
        <p:txBody>
          <a:bodyPr>
            <a:normAutofit/>
          </a:bodyPr>
          <a:lstStyle/>
          <a:p>
            <a:r>
              <a:rPr lang="en-US" dirty="0" smtClean="0"/>
              <a:t>Quality flag analysis/validation: </a:t>
            </a:r>
          </a:p>
          <a:p>
            <a:pPr lvl="1"/>
            <a:r>
              <a:rPr lang="en-US" dirty="0" smtClean="0"/>
              <a:t>CCR-1264 approved in Oct 2013</a:t>
            </a:r>
          </a:p>
          <a:p>
            <a:pPr lvl="2"/>
            <a:r>
              <a:rPr lang="en-US" dirty="0" smtClean="0"/>
              <a:t>Use IVSIC when Snow EDR not available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538" y="3163923"/>
            <a:ext cx="4283804" cy="12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193" y="5168807"/>
            <a:ext cx="4237149" cy="124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93308" y="2561452"/>
            <a:ext cx="37527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Baseline Surface Type output:</a:t>
            </a:r>
          </a:p>
          <a:p>
            <a:r>
              <a:rPr lang="en-US" sz="1200" dirty="0"/>
              <a:t>QF1, bit1: Snow (yellow) updated with </a:t>
            </a:r>
            <a:r>
              <a:rPr lang="en-US" sz="1200" dirty="0" err="1"/>
              <a:t>SnowFraction</a:t>
            </a:r>
            <a:r>
              <a:rPr lang="en-US" sz="1200" dirty="0"/>
              <a:t> </a:t>
            </a:r>
            <a:r>
              <a:rPr lang="en-US" sz="1200" dirty="0" smtClean="0"/>
              <a:t>EDR</a:t>
            </a:r>
            <a:endParaRPr lang="en-US" sz="1200" dirty="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22883" y="4813896"/>
            <a:ext cx="16226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GIP Snow (IVSIC) (blue)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92" y="3191732"/>
            <a:ext cx="3932943" cy="120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92" y="5166818"/>
            <a:ext cx="3932943" cy="120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915287" y="2587102"/>
            <a:ext cx="39224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/>
              <a:t>Proposed Surface Type output:</a:t>
            </a:r>
          </a:p>
          <a:p>
            <a:r>
              <a:rPr lang="en-US" sz="1200" dirty="0"/>
              <a:t>QF1, bit1: Snow (yellow) updated with GIP Snow (IVSIC)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897775" y="4533966"/>
            <a:ext cx="40969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/>
              <a:t>Proposed Surface Type output:</a:t>
            </a:r>
          </a:p>
          <a:p>
            <a:r>
              <a:rPr lang="en-US" sz="1200" dirty="0"/>
              <a:t>QF2, bit4: Snow source: 0 (white) - </a:t>
            </a:r>
            <a:r>
              <a:rPr lang="en-US" sz="1200" dirty="0" err="1"/>
              <a:t>SnowFraction</a:t>
            </a:r>
            <a:r>
              <a:rPr lang="en-US" sz="1200" dirty="0"/>
              <a:t> EDR; 1(blue) - GIP Snow (IVSIC)</a:t>
            </a:r>
          </a:p>
        </p:txBody>
      </p:sp>
    </p:spTree>
    <p:extLst>
      <p:ext uri="{BB962C8B-B14F-4D97-AF65-F5344CB8AC3E}">
        <p14:creationId xmlns:p14="http://schemas.microsoft.com/office/powerpoint/2010/main" xmlns="" val="160173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Error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957" y="1352649"/>
            <a:ext cx="7776926" cy="1707422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dirty="0" smtClean="0"/>
              <a:t>Compare analysis/validation results against requirements, present as a table. Error budget limitations should be explained. Describe prospects for overcoming error budget limitations with future improvement of the algorithm, test data, and error analysis methodology.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36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19703643"/>
              </p:ext>
            </p:extLst>
          </p:nvPr>
        </p:nvGraphicFramePr>
        <p:xfrm>
          <a:off x="627262" y="3418581"/>
          <a:ext cx="7835154" cy="2133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8943"/>
                <a:gridCol w="1692998"/>
                <a:gridCol w="2218099"/>
                <a:gridCol w="2315114"/>
              </a:tblGrid>
              <a:tr h="3582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Attribute Analyzed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L1RD Threshold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Analysis/Validation Result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Error Summary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Surface type classification accuracy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70%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73.92%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meets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 L1RD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threshold spec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792" y="1425074"/>
            <a:ext cx="7944416" cy="3762561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The following documents will be updated and provided to the EDR Review Board before AERB approval:</a:t>
            </a:r>
          </a:p>
          <a:p>
            <a:pPr lvl="1"/>
            <a:r>
              <a:rPr lang="en-US" sz="2200" dirty="0" smtClean="0"/>
              <a:t>ATBD </a:t>
            </a:r>
            <a:r>
              <a:rPr lang="en-US" sz="2200" dirty="0" smtClean="0"/>
              <a:t>latest update Jan 29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, 2014</a:t>
            </a:r>
            <a:endParaRPr lang="en-US" sz="2200" dirty="0" smtClean="0"/>
          </a:p>
          <a:p>
            <a:pPr lvl="1"/>
            <a:r>
              <a:rPr lang="en-US" sz="2200" dirty="0" smtClean="0"/>
              <a:t>OAD last update Apr 30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, 2014</a:t>
            </a:r>
            <a:endParaRPr lang="en-US" sz="2200" dirty="0" smtClean="0"/>
          </a:p>
          <a:p>
            <a:pPr lvl="1"/>
            <a:r>
              <a:rPr lang="en-US" sz="2200" dirty="0" smtClean="0"/>
              <a:t>README file for </a:t>
            </a:r>
            <a:r>
              <a:rPr lang="en-US" sz="2200" dirty="0" smtClean="0"/>
              <a:t>CLASS provided in Nov, 2014</a:t>
            </a:r>
            <a:endParaRPr lang="en-US" sz="2200" dirty="0" smtClean="0"/>
          </a:p>
          <a:p>
            <a:pPr lvl="1"/>
            <a:r>
              <a:rPr lang="en-US" sz="2200" dirty="0" smtClean="0"/>
              <a:t>Product User’s Guide (Recommended</a:t>
            </a:r>
            <a:r>
              <a:rPr lang="en-US" sz="2200" dirty="0" smtClean="0"/>
              <a:t>): document standard to be provided</a:t>
            </a:r>
            <a:endParaRPr lang="en-US" sz="2200" dirty="0" smtClean="0"/>
          </a:p>
          <a:p>
            <a:endParaRPr lang="en-US" sz="2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Identification of Processing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792" y="1425074"/>
            <a:ext cx="7944416" cy="4572955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IDPS or NDE build (version) number and effective date</a:t>
            </a:r>
          </a:p>
          <a:p>
            <a:pPr lvl="1"/>
            <a:r>
              <a:rPr lang="en-US" sz="2200" dirty="0" smtClean="0"/>
              <a:t>Mx8.5, Nov. 14, 2014</a:t>
            </a:r>
          </a:p>
          <a:p>
            <a:r>
              <a:rPr lang="en-US" sz="2600" dirty="0" smtClean="0"/>
              <a:t>Algorithm version</a:t>
            </a:r>
          </a:p>
          <a:p>
            <a:pPr lvl="1"/>
            <a:r>
              <a:rPr lang="en-US" sz="2200" dirty="0" smtClean="0"/>
              <a:t>1.O.000.004</a:t>
            </a:r>
          </a:p>
          <a:p>
            <a:r>
              <a:rPr lang="en-US" sz="2600" dirty="0" smtClean="0"/>
              <a:t>Version of LUTs used</a:t>
            </a:r>
          </a:p>
          <a:p>
            <a:pPr lvl="1"/>
            <a:r>
              <a:rPr lang="en-US" sz="2200" dirty="0" smtClean="0"/>
              <a:t>NA</a:t>
            </a:r>
          </a:p>
          <a:p>
            <a:r>
              <a:rPr lang="en-US" sz="2600" dirty="0" smtClean="0"/>
              <a:t>Version of PCTs used</a:t>
            </a:r>
          </a:p>
          <a:p>
            <a:pPr lvl="1"/>
            <a:r>
              <a:rPr lang="en-US" sz="2200" dirty="0" smtClean="0"/>
              <a:t>NA</a:t>
            </a:r>
          </a:p>
          <a:p>
            <a:r>
              <a:rPr lang="en-US" sz="2600" dirty="0" smtClean="0"/>
              <a:t>Description of environment used to achieve validated stage 1</a:t>
            </a:r>
          </a:p>
          <a:p>
            <a:pPr lvl="1"/>
            <a:r>
              <a:rPr lang="en-US" sz="2200" dirty="0" smtClean="0"/>
              <a:t>Mx8.5</a:t>
            </a:r>
          </a:p>
          <a:p>
            <a:endParaRPr lang="en-US" sz="2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Identification of Processing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792" y="1425074"/>
            <a:ext cx="7944416" cy="4572955"/>
          </a:xfrm>
        </p:spPr>
        <p:txBody>
          <a:bodyPr>
            <a:normAutofit/>
          </a:bodyPr>
          <a:lstStyle/>
          <a:p>
            <a:r>
              <a:rPr lang="en-US" sz="2600" dirty="0" smtClean="0"/>
              <a:t>VIIRS surface type EDR is produced in IDPS </a:t>
            </a:r>
          </a:p>
          <a:p>
            <a:r>
              <a:rPr lang="en-US" sz="2600" dirty="0" smtClean="0"/>
              <a:t>VIIRS QST IP:</a:t>
            </a:r>
          </a:p>
          <a:p>
            <a:pPr lvl="1"/>
            <a:r>
              <a:rPr lang="en-US" sz="2200" dirty="0" smtClean="0"/>
              <a:t>It is an ancillary data layer (tiles) for VIIRS surface type EDR</a:t>
            </a:r>
          </a:p>
          <a:p>
            <a:pPr lvl="1"/>
            <a:r>
              <a:rPr lang="en-US" sz="2200" dirty="0" smtClean="0"/>
              <a:t>Its production requires at least one whole year VIIRS gridded composited data of VI, BT and surface reflectance</a:t>
            </a:r>
          </a:p>
          <a:p>
            <a:pPr lvl="1"/>
            <a:r>
              <a:rPr lang="en-US" sz="2200" dirty="0" smtClean="0"/>
              <a:t>MODIS experience proved that it could not be reliably and practically generated every three months</a:t>
            </a:r>
          </a:p>
          <a:p>
            <a:pPr lvl="1"/>
            <a:r>
              <a:rPr lang="en-US" sz="2200" dirty="0" smtClean="0"/>
              <a:t>It will be generated once a year at science computing facility (STAR/University of Maryland) and delivered to IDPS by Algorithm Integration Team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368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34" charset="0"/>
              </a:rPr>
              <a:t>Overview of VIIRS Surface Type EDR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392" y="1225900"/>
            <a:ext cx="7960407" cy="4858706"/>
          </a:xfrm>
        </p:spPr>
        <p:txBody>
          <a:bodyPr>
            <a:noAutofit/>
          </a:bodyPr>
          <a:lstStyle/>
          <a:p>
            <a:pPr marL="273050" lvl="0" indent="-27305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95000"/>
              <a:buFont typeface="Wingdings 2" pitchFamily="18" charset="2"/>
              <a:buChar char=""/>
              <a:defRPr/>
            </a:pPr>
            <a:r>
              <a:rPr lang="en-US" sz="2000" dirty="0"/>
              <a:t>Describes surface condition at time of each VIIRS overpass</a:t>
            </a:r>
          </a:p>
          <a:p>
            <a:pPr marL="273050" lvl="0" indent="-27305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95000"/>
              <a:buFont typeface="Wingdings 2" pitchFamily="18" charset="2"/>
              <a:buChar char=""/>
              <a:defRPr/>
            </a:pPr>
            <a:r>
              <a:rPr lang="en-US" sz="2000" dirty="0"/>
              <a:t>Produced for every VIIRS swath/granule</a:t>
            </a:r>
          </a:p>
          <a:p>
            <a:pPr marL="627063" lvl="1" indent="-287338">
              <a:lnSpc>
                <a:spcPct val="90000"/>
              </a:lnSpc>
              <a:defRPr/>
            </a:pPr>
            <a:r>
              <a:rPr lang="en-US" sz="2000" dirty="0"/>
              <a:t>Same geometry as any VIIRS 750m granule</a:t>
            </a:r>
          </a:p>
          <a:p>
            <a:pPr marL="273050" lvl="0" indent="-27305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95000"/>
              <a:buFont typeface="Wingdings 2" pitchFamily="18" charset="2"/>
              <a:buChar char=""/>
              <a:defRPr/>
            </a:pPr>
            <a:r>
              <a:rPr lang="en-US" sz="2000" dirty="0"/>
              <a:t>Two major components</a:t>
            </a:r>
          </a:p>
          <a:p>
            <a:pPr marL="627063" lvl="1" indent="-287338">
              <a:lnSpc>
                <a:spcPct val="90000"/>
              </a:lnSpc>
              <a:defRPr/>
            </a:pPr>
            <a:r>
              <a:rPr lang="en-US" sz="2000" dirty="0"/>
              <a:t>Gridded </a:t>
            </a:r>
            <a:r>
              <a:rPr lang="en-US" sz="2000" dirty="0" smtClean="0"/>
              <a:t>Quarterly Surface </a:t>
            </a:r>
            <a:r>
              <a:rPr lang="en-US" sz="2000" dirty="0"/>
              <a:t>Type </a:t>
            </a:r>
            <a:r>
              <a:rPr lang="en-US" sz="2000" dirty="0" smtClean="0"/>
              <a:t>(QST</a:t>
            </a:r>
            <a:r>
              <a:rPr lang="en-US" sz="2000" dirty="0"/>
              <a:t>) IP </a:t>
            </a:r>
          </a:p>
          <a:p>
            <a:pPr marL="847725" lvl="1" indent="-246063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70000"/>
              <a:buFont typeface="Wingdings 2" pitchFamily="18" charset="2"/>
              <a:buChar char=""/>
            </a:pPr>
            <a:r>
              <a:rPr lang="en-US" sz="2000" dirty="0"/>
              <a:t>Remapped to the swath/granule space for each VIIRS acquisition</a:t>
            </a:r>
          </a:p>
          <a:p>
            <a:pPr marL="847725" lvl="1" indent="-246063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70000"/>
              <a:buFont typeface="Wingdings 2" pitchFamily="18" charset="2"/>
              <a:buChar char=""/>
            </a:pPr>
            <a:r>
              <a:rPr lang="en-US" sz="2000" dirty="0"/>
              <a:t>Requires at least one full year of VIIRS </a:t>
            </a:r>
            <a:r>
              <a:rPr lang="en-US" sz="2000" dirty="0" smtClean="0"/>
              <a:t>composited data</a:t>
            </a:r>
            <a:endParaRPr lang="en-US" sz="2000" dirty="0"/>
          </a:p>
          <a:p>
            <a:pPr marL="627063" lvl="1" indent="-287338">
              <a:lnSpc>
                <a:spcPct val="90000"/>
              </a:lnSpc>
              <a:defRPr/>
            </a:pPr>
            <a:r>
              <a:rPr lang="en-US" sz="2000" dirty="0"/>
              <a:t>Includes flags to indicate snow and fire based on</a:t>
            </a:r>
          </a:p>
          <a:p>
            <a:pPr marL="852488" lvl="2" indent="-246063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70000"/>
              <a:buFont typeface="Wingdings 2" pitchFamily="18" charset="2"/>
              <a:buChar char=""/>
              <a:defRPr/>
            </a:pPr>
            <a:r>
              <a:rPr lang="en-US" dirty="0"/>
              <a:t>Active fire Application Related Product (</a:t>
            </a:r>
            <a:r>
              <a:rPr lang="en-US" dirty="0" smtClean="0"/>
              <a:t>ARP/EDR)</a:t>
            </a:r>
            <a:endParaRPr lang="en-US" dirty="0"/>
          </a:p>
          <a:p>
            <a:pPr marL="852488" lvl="2" indent="-246063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70000"/>
              <a:buFont typeface="Wingdings 2" pitchFamily="18" charset="2"/>
              <a:buChar char=""/>
              <a:defRPr/>
            </a:pPr>
            <a:r>
              <a:rPr lang="en-US" dirty="0"/>
              <a:t>Snow EDR</a:t>
            </a:r>
          </a:p>
          <a:p>
            <a:pPr marL="273050" lvl="0" indent="-27305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95000"/>
              <a:buFont typeface="Wingdings 2" pitchFamily="18" charset="2"/>
              <a:buChar char=""/>
              <a:defRPr/>
            </a:pPr>
            <a:r>
              <a:rPr lang="en-US" sz="2000" dirty="0"/>
              <a:t>Vegetation Fraction is included, but </a:t>
            </a:r>
            <a:r>
              <a:rPr lang="en-US" sz="2000" dirty="0" smtClean="0"/>
              <a:t>is </a:t>
            </a:r>
            <a:r>
              <a:rPr lang="en-US" sz="2000" dirty="0"/>
              <a:t>replaced with NDE GVF (By Marco Vargas)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Users &amp; User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139" y="1201140"/>
            <a:ext cx="7944416" cy="511724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User list</a:t>
            </a:r>
          </a:p>
          <a:p>
            <a:pPr lvl="1"/>
            <a:r>
              <a:rPr lang="en-US" sz="2000" dirty="0"/>
              <a:t>Modeling </a:t>
            </a:r>
            <a:r>
              <a:rPr lang="en-US" sz="2000" dirty="0" smtClean="0"/>
              <a:t>studies</a:t>
            </a:r>
            <a:endParaRPr lang="en-US" sz="2000" dirty="0"/>
          </a:p>
          <a:p>
            <a:pPr marL="914717" lvl="2" indent="-246888">
              <a:lnSpc>
                <a:spcPct val="80000"/>
              </a:lnSpc>
              <a:buFont typeface="Wingdings 2"/>
              <a:buChar char=""/>
              <a:defRPr/>
            </a:pPr>
            <a:r>
              <a:rPr lang="en-US" sz="1600" dirty="0" smtClean="0"/>
              <a:t>Land </a:t>
            </a:r>
            <a:r>
              <a:rPr lang="en-US" sz="1600" dirty="0"/>
              <a:t>surface parameterization for GCMs</a:t>
            </a:r>
          </a:p>
          <a:p>
            <a:pPr marL="914717" lvl="2" indent="-246888">
              <a:lnSpc>
                <a:spcPct val="80000"/>
              </a:lnSpc>
              <a:buFont typeface="Wingdings 2"/>
              <a:buChar char=""/>
              <a:defRPr/>
            </a:pPr>
            <a:r>
              <a:rPr lang="en-US" sz="1600" dirty="0"/>
              <a:t>Biogeochemical cycles</a:t>
            </a:r>
          </a:p>
          <a:p>
            <a:pPr marL="914717" lvl="2" indent="-246888">
              <a:lnSpc>
                <a:spcPct val="80000"/>
              </a:lnSpc>
              <a:buFont typeface="Wingdings 2"/>
              <a:buChar char=""/>
              <a:defRPr/>
            </a:pPr>
            <a:r>
              <a:rPr lang="en-US" sz="1600" dirty="0"/>
              <a:t>Hydrological processes</a:t>
            </a:r>
          </a:p>
          <a:p>
            <a:pPr lvl="1"/>
            <a:r>
              <a:rPr lang="en-US" sz="2000" dirty="0"/>
              <a:t>Carbon and ecosystem </a:t>
            </a:r>
            <a:r>
              <a:rPr lang="en-US" sz="2000" dirty="0" smtClean="0"/>
              <a:t>studies</a:t>
            </a:r>
            <a:endParaRPr lang="en-US" sz="2000" dirty="0"/>
          </a:p>
          <a:p>
            <a:pPr marL="914717" lvl="2" indent="-246888">
              <a:lnSpc>
                <a:spcPct val="80000"/>
              </a:lnSpc>
              <a:buFont typeface="Wingdings 2"/>
              <a:buChar char=""/>
              <a:defRPr/>
            </a:pPr>
            <a:r>
              <a:rPr lang="en-US" sz="1600" dirty="0" smtClean="0"/>
              <a:t>Carbon </a:t>
            </a:r>
            <a:r>
              <a:rPr lang="en-US" sz="1600" dirty="0"/>
              <a:t>stock, fluxes</a:t>
            </a:r>
          </a:p>
          <a:p>
            <a:pPr marL="914717" lvl="2" indent="-246888">
              <a:lnSpc>
                <a:spcPct val="80000"/>
              </a:lnSpc>
              <a:buFont typeface="Wingdings 2"/>
              <a:buChar char=""/>
              <a:defRPr/>
            </a:pPr>
            <a:r>
              <a:rPr lang="en-US" sz="1600" dirty="0"/>
              <a:t>Biodiversity</a:t>
            </a:r>
          </a:p>
          <a:p>
            <a:r>
              <a:rPr lang="en-US" sz="2600" dirty="0" smtClean="0"/>
              <a:t>Feedback from users</a:t>
            </a:r>
            <a:r>
              <a:rPr lang="en-US" sz="3200" dirty="0"/>
              <a:t> </a:t>
            </a:r>
            <a:r>
              <a:rPr lang="en-US" sz="3000" dirty="0"/>
              <a:t>(</a:t>
            </a:r>
            <a:r>
              <a:rPr lang="en-US" sz="2200" i="1" dirty="0"/>
              <a:t>Primary user: NCEP land team led by M. </a:t>
            </a:r>
            <a:r>
              <a:rPr lang="en-US" sz="2200" i="1" dirty="0" err="1"/>
              <a:t>Ek</a:t>
            </a:r>
            <a:r>
              <a:rPr lang="en-US" sz="3000" dirty="0"/>
              <a:t>)</a:t>
            </a:r>
            <a:endParaRPr lang="en-US" sz="2200" dirty="0" smtClean="0"/>
          </a:p>
          <a:p>
            <a:r>
              <a:rPr lang="en-US" sz="2600" dirty="0" smtClean="0"/>
              <a:t>Downstream product list</a:t>
            </a:r>
          </a:p>
          <a:p>
            <a:pPr lvl="1"/>
            <a:r>
              <a:rPr lang="en-US" sz="2200" dirty="0" smtClean="0"/>
              <a:t>Land surface temperature (direct)</a:t>
            </a:r>
          </a:p>
          <a:p>
            <a:pPr lvl="1"/>
            <a:r>
              <a:rPr lang="en-US" sz="2200" dirty="0" smtClean="0"/>
              <a:t>Cloud mask, aerosol products, other products require global land/water location information (indirect)</a:t>
            </a:r>
          </a:p>
          <a:p>
            <a:r>
              <a:rPr lang="en-US" sz="2600" dirty="0" smtClean="0"/>
              <a:t>Reports from downstream product teams on the dependencies and impacts</a:t>
            </a:r>
          </a:p>
          <a:p>
            <a:pPr lvl="1"/>
            <a:r>
              <a:rPr lang="en-US" sz="2200" dirty="0" smtClean="0"/>
              <a:t>No significant impacts reported from LST and VCM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Path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755" y="1352648"/>
            <a:ext cx="7600384" cy="5003702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Planned further improvements of QST IP</a:t>
            </a:r>
          </a:p>
          <a:p>
            <a:pPr lvl="1"/>
            <a:r>
              <a:rPr lang="en-US" dirty="0" smtClean="0"/>
              <a:t>Better compositing algorithm</a:t>
            </a:r>
          </a:p>
          <a:p>
            <a:pPr lvl="1"/>
            <a:r>
              <a:rPr lang="en-US" dirty="0" smtClean="0"/>
              <a:t>Use multiple year data</a:t>
            </a:r>
          </a:p>
          <a:p>
            <a:pPr lvl="1"/>
            <a:r>
              <a:rPr lang="en-US" dirty="0" smtClean="0"/>
              <a:t>More training data with better representative</a:t>
            </a:r>
          </a:p>
          <a:p>
            <a:pPr lvl="1"/>
            <a:r>
              <a:rPr lang="en-US" dirty="0" smtClean="0"/>
              <a:t>SVM classification will replace C5.0 decision tree classification</a:t>
            </a:r>
          </a:p>
          <a:p>
            <a:pPr lvl="1"/>
            <a:r>
              <a:rPr lang="en-US" dirty="0" smtClean="0"/>
              <a:t>Post-classification improvements</a:t>
            </a:r>
          </a:p>
          <a:p>
            <a:pPr lvl="1"/>
            <a:r>
              <a:rPr lang="en-US" dirty="0" smtClean="0"/>
              <a:t>Name may be revised to “Global Surface Type”</a:t>
            </a:r>
          </a:p>
          <a:p>
            <a:r>
              <a:rPr lang="en-US" dirty="0" smtClean="0"/>
              <a:t>Potential improvement for ST EDR:</a:t>
            </a:r>
          </a:p>
          <a:p>
            <a:pPr lvl="1"/>
            <a:r>
              <a:rPr lang="en-US" dirty="0" smtClean="0"/>
              <a:t>To include flags for standing water, burned area in addition to active fire and snow</a:t>
            </a:r>
          </a:p>
          <a:p>
            <a:pPr lvl="1"/>
            <a:r>
              <a:rPr lang="en-US" dirty="0" smtClean="0"/>
              <a:t>To be used as an surface type change product as well as down stream product input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Path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755" y="1352648"/>
            <a:ext cx="7600384" cy="468892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Planned Cal/Val activities / milestones</a:t>
            </a:r>
          </a:p>
          <a:p>
            <a:pPr lvl="1"/>
            <a:r>
              <a:rPr lang="en-US" dirty="0" smtClean="0"/>
              <a:t>Validate SVM generated surface type EDR</a:t>
            </a:r>
          </a:p>
          <a:p>
            <a:pPr lvl="1"/>
            <a:r>
              <a:rPr lang="en-US" dirty="0" smtClean="0"/>
              <a:t>Improve validation tool for next phase validation and long term monitoring</a:t>
            </a:r>
          </a:p>
          <a:p>
            <a:pPr lvl="1"/>
            <a:r>
              <a:rPr lang="en-US" dirty="0" smtClean="0"/>
              <a:t>Develop quality flag monitoring tools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319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628" y="1479396"/>
            <a:ext cx="7627545" cy="4496861"/>
          </a:xfrm>
        </p:spPr>
        <p:txBody>
          <a:bodyPr>
            <a:normAutofit/>
          </a:bodyPr>
          <a:lstStyle/>
          <a:p>
            <a:r>
              <a:rPr lang="en-US" dirty="0" smtClean="0"/>
              <a:t>Surface Type EDR/QST IP Validation:</a:t>
            </a:r>
          </a:p>
          <a:p>
            <a:pPr lvl="1"/>
            <a:r>
              <a:rPr lang="en-US" dirty="0" smtClean="0"/>
              <a:t>Overall accuracy from the new validation effort suggested that the classification accuracy on surface type intermediate product meets the required 70% correct rate.</a:t>
            </a:r>
          </a:p>
          <a:p>
            <a:pPr lvl="1"/>
            <a:r>
              <a:rPr lang="en-US" dirty="0" smtClean="0"/>
              <a:t>Quality flags verified, no errors found.</a:t>
            </a:r>
          </a:p>
          <a:p>
            <a:pPr lvl="1"/>
            <a:r>
              <a:rPr lang="en-US" dirty="0" smtClean="0"/>
              <a:t>Team recommends algorithm validated stage 1 maturity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089" y="3275045"/>
            <a:ext cx="7240385" cy="822960"/>
          </a:xfrm>
        </p:spPr>
        <p:txBody>
          <a:bodyPr>
            <a:normAutofit/>
          </a:bodyPr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275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472" y="3275045"/>
            <a:ext cx="7240385" cy="822960"/>
          </a:xfrm>
        </p:spPr>
        <p:txBody>
          <a:bodyPr>
            <a:normAutofit/>
          </a:bodyPr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275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Quality flag analysis/validation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060" y="1406968"/>
            <a:ext cx="7853881" cy="4360089"/>
          </a:xfrm>
        </p:spPr>
        <p:txBody>
          <a:bodyPr>
            <a:normAutofit/>
          </a:bodyPr>
          <a:lstStyle/>
          <a:p>
            <a:r>
              <a:rPr lang="en-US" dirty="0" smtClean="0"/>
              <a:t>Quality flag analysis/validation: example</a:t>
            </a:r>
          </a:p>
          <a:p>
            <a:pPr lvl="1"/>
            <a:r>
              <a:rPr lang="en-US" dirty="0" smtClean="0"/>
              <a:t>Vegetation, validation successful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060" y="2315008"/>
            <a:ext cx="3657600" cy="3675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5597" y="2310494"/>
            <a:ext cx="3630327" cy="36484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629" y="6117771"/>
            <a:ext cx="310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Nov. 18, 2014, M7, M5, M3 Composite over </a:t>
            </a:r>
            <a:r>
              <a:rPr lang="en-US" sz="1400" dirty="0"/>
              <a:t>Texas/Louisiana area, USA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27172" y="6117771"/>
            <a:ext cx="310242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Extracted vegetation quality flag from </a:t>
            </a:r>
            <a:r>
              <a:rPr lang="en-US" sz="1100" dirty="0"/>
              <a:t>VSTYO_npp_d20141118_t2000204_e2001446_b15854_c20141119022854205831_noaa_ops.h5</a:t>
            </a:r>
          </a:p>
          <a:p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419122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Quality flag analysis/validation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060" y="1406968"/>
            <a:ext cx="7853881" cy="4360089"/>
          </a:xfrm>
        </p:spPr>
        <p:txBody>
          <a:bodyPr>
            <a:normAutofit/>
          </a:bodyPr>
          <a:lstStyle/>
          <a:p>
            <a:r>
              <a:rPr lang="en-US" dirty="0" smtClean="0"/>
              <a:t>Quality flag analysis/validation: example</a:t>
            </a:r>
          </a:p>
          <a:p>
            <a:pPr lvl="1"/>
            <a:r>
              <a:rPr lang="en-US" dirty="0" smtClean="0"/>
              <a:t>Cloud cover, validation successful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060" y="2310493"/>
            <a:ext cx="3657600" cy="3684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1961" y="2310494"/>
            <a:ext cx="3657600" cy="36484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629" y="6117771"/>
            <a:ext cx="310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Nov. 18, 2014, M3, M5, M7 Composite over </a:t>
            </a:r>
            <a:r>
              <a:rPr lang="en-US" sz="1400" dirty="0"/>
              <a:t>Texas/Louisiana area, USA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27172" y="6117771"/>
            <a:ext cx="310242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Extracted cloud cover quality flag from </a:t>
            </a:r>
            <a:r>
              <a:rPr lang="en-US" sz="1100" dirty="0"/>
              <a:t>VSTYO_npp_d20141118_t2000204_e2001446_b15854_c20141119022854205831_noaa_ops.h5</a:t>
            </a:r>
          </a:p>
          <a:p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78762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Quality flag analysis/validation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060" y="1406968"/>
            <a:ext cx="7853881" cy="4360089"/>
          </a:xfrm>
        </p:spPr>
        <p:txBody>
          <a:bodyPr>
            <a:normAutofit/>
          </a:bodyPr>
          <a:lstStyle/>
          <a:p>
            <a:r>
              <a:rPr lang="en-US" dirty="0" smtClean="0"/>
              <a:t>Quality flag analysis/validation</a:t>
            </a:r>
          </a:p>
          <a:p>
            <a:pPr lvl="1"/>
            <a:r>
              <a:rPr lang="en-US" dirty="0" smtClean="0"/>
              <a:t>Analysis/validation results</a:t>
            </a:r>
          </a:p>
          <a:p>
            <a:pPr lvl="2"/>
            <a:r>
              <a:rPr lang="en-US" dirty="0" smtClean="0"/>
              <a:t>Comparisons and analyses suggested all quality flags in documents have been implemented successfully in the ST-EDR, and no errors were found.</a:t>
            </a:r>
          </a:p>
          <a:p>
            <a:pPr lvl="1"/>
            <a:r>
              <a:rPr lang="en-US" dirty="0" smtClean="0"/>
              <a:t>Analysis/validation plan for next validated stages</a:t>
            </a:r>
          </a:p>
          <a:p>
            <a:pPr lvl="2"/>
            <a:r>
              <a:rPr lang="en-US" dirty="0"/>
              <a:t>Q</a:t>
            </a:r>
            <a:r>
              <a:rPr lang="en-US" dirty="0" smtClean="0"/>
              <a:t>uality flag monitoring tools will be developed to automatically check the flags. </a:t>
            </a:r>
          </a:p>
          <a:p>
            <a:pPr lvl="2"/>
            <a:r>
              <a:rPr lang="en-US" dirty="0" smtClean="0"/>
              <a:t>Input data quality will be evaluated.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943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Identification of Processing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792" y="1425074"/>
            <a:ext cx="7944416" cy="4572955"/>
          </a:xfrm>
        </p:spPr>
        <p:txBody>
          <a:bodyPr>
            <a:normAutofit/>
          </a:bodyPr>
          <a:lstStyle/>
          <a:p>
            <a:r>
              <a:rPr lang="en-US" sz="2400" dirty="0"/>
              <a:t>Mx8.5 ST data </a:t>
            </a:r>
            <a:r>
              <a:rPr lang="en-US" sz="2400" dirty="0" smtClean="0"/>
              <a:t>verification</a:t>
            </a:r>
          </a:p>
          <a:p>
            <a:pPr lvl="1"/>
            <a:r>
              <a:rPr lang="en-US" sz="2200" dirty="0" smtClean="0"/>
              <a:t>Compare the operational produced ST EDR data with science team delivered ST IP data, should be identical</a:t>
            </a:r>
          </a:p>
          <a:p>
            <a:pPr lvl="1"/>
            <a:endParaRPr lang="en-US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792" y="2599462"/>
            <a:ext cx="3657600" cy="3666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6608" y="2585625"/>
            <a:ext cx="3657600" cy="36667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083" y="5833130"/>
            <a:ext cx="3641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 data from Mx8.5 ST-EDR. </a:t>
            </a:r>
          </a:p>
          <a:p>
            <a:pPr algn="ctr"/>
            <a:r>
              <a:rPr lang="en-US" sz="1400" dirty="0" smtClean="0"/>
              <a:t>Nov. 16, 2014 North America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302233" y="5939480"/>
            <a:ext cx="2826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Delivered VIIRS ST-IP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1397" y="6345339"/>
            <a:ext cx="9021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Comparisons suggest the delivered VIIRS based ST-IP has been implemented in Mx8.5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64329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34" charset="0"/>
              </a:rPr>
              <a:t>VIIRS </a:t>
            </a:r>
            <a:r>
              <a:rPr lang="en-US" dirty="0" smtClean="0">
                <a:latin typeface="Calibri" pitchFamily="34" charset="0"/>
              </a:rPr>
              <a:t>ST </a:t>
            </a:r>
            <a:r>
              <a:rPr lang="en-US" dirty="0">
                <a:latin typeface="Calibri" pitchFamily="34" charset="0"/>
              </a:rPr>
              <a:t>IP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392" y="1225900"/>
            <a:ext cx="7960407" cy="4858706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 sz="2400" dirty="0">
                <a:latin typeface="Calibri" panose="020F0502020204030204" pitchFamily="34" charset="0"/>
              </a:rPr>
              <a:t>Global surface type </a:t>
            </a:r>
            <a:r>
              <a:rPr lang="en-US" sz="2400" dirty="0" smtClean="0">
                <a:latin typeface="Calibri" panose="020F0502020204030204" pitchFamily="34" charset="0"/>
              </a:rPr>
              <a:t>/ </a:t>
            </a:r>
            <a:r>
              <a:rPr lang="en-US" sz="2400" dirty="0">
                <a:latin typeface="Calibri" panose="020F0502020204030204" pitchFamily="34" charset="0"/>
              </a:rPr>
              <a:t>l</a:t>
            </a:r>
            <a:r>
              <a:rPr lang="en-US" sz="2400" dirty="0" smtClean="0">
                <a:latin typeface="Calibri" panose="020F0502020204030204" pitchFamily="34" charset="0"/>
              </a:rPr>
              <a:t>and </a:t>
            </a:r>
            <a:r>
              <a:rPr lang="en-US" sz="2400" dirty="0">
                <a:latin typeface="Calibri" panose="020F0502020204030204" pitchFamily="34" charset="0"/>
              </a:rPr>
              <a:t>w</a:t>
            </a:r>
            <a:r>
              <a:rPr lang="en-US" sz="2400" dirty="0" smtClean="0">
                <a:latin typeface="Calibri" panose="020F0502020204030204" pitchFamily="34" charset="0"/>
              </a:rPr>
              <a:t>ater </a:t>
            </a:r>
            <a:r>
              <a:rPr lang="en-US" sz="2400" dirty="0">
                <a:latin typeface="Calibri" panose="020F0502020204030204" pitchFamily="34" charset="0"/>
              </a:rPr>
              <a:t>m</a:t>
            </a:r>
            <a:r>
              <a:rPr lang="en-US" sz="2400" dirty="0" smtClean="0">
                <a:latin typeface="Calibri" panose="020F0502020204030204" pitchFamily="34" charset="0"/>
              </a:rPr>
              <a:t>ask product</a:t>
            </a:r>
            <a:endParaRPr lang="en-US" sz="2400" dirty="0">
              <a:latin typeface="Calibri" panose="020F0502020204030204" pitchFamily="34" charset="0"/>
            </a:endParaRPr>
          </a:p>
          <a:p>
            <a:pPr marL="914400" lvl="1" indent="-287338">
              <a:lnSpc>
                <a:spcPct val="90000"/>
              </a:lnSpc>
              <a:defRPr/>
            </a:pPr>
            <a:r>
              <a:rPr lang="en-US" sz="1800" dirty="0">
                <a:latin typeface="Calibri" panose="020F0502020204030204" pitchFamily="34" charset="0"/>
              </a:rPr>
              <a:t>Gridded, </a:t>
            </a:r>
            <a:r>
              <a:rPr lang="en-US" sz="1800" dirty="0" smtClean="0">
                <a:latin typeface="Calibri" panose="020F0502020204030204" pitchFamily="34" charset="0"/>
              </a:rPr>
              <a:t>1km, 17 </a:t>
            </a:r>
            <a:r>
              <a:rPr lang="en-US" sz="1800" dirty="0">
                <a:latin typeface="Calibri" panose="020F0502020204030204" pitchFamily="34" charset="0"/>
              </a:rPr>
              <a:t>IGBP surface type </a:t>
            </a:r>
            <a:r>
              <a:rPr lang="en-US" sz="1800" dirty="0" smtClean="0">
                <a:latin typeface="Calibri" panose="020F0502020204030204" pitchFamily="34" charset="0"/>
              </a:rPr>
              <a:t>classes. Required </a:t>
            </a:r>
            <a:r>
              <a:rPr lang="en-US" sz="1800" dirty="0">
                <a:latin typeface="Calibri" panose="020F0502020204030204" pitchFamily="34" charset="0"/>
              </a:rPr>
              <a:t>typing accuracy ~70%</a:t>
            </a:r>
          </a:p>
          <a:p>
            <a:pPr marL="914400" lvl="1" indent="-287338">
              <a:lnSpc>
                <a:spcPct val="90000"/>
              </a:lnSpc>
              <a:buSzPct val="95000"/>
              <a:defRPr/>
            </a:pPr>
            <a:r>
              <a:rPr lang="en-US" sz="1800" dirty="0">
                <a:latin typeface="Calibri" panose="020F0502020204030204" pitchFamily="34" charset="0"/>
              </a:rPr>
              <a:t>Generated </a:t>
            </a:r>
            <a:r>
              <a:rPr lang="en-US" sz="1800" dirty="0" smtClean="0">
                <a:latin typeface="Calibri" panose="020F0502020204030204" pitchFamily="34" charset="0"/>
              </a:rPr>
              <a:t>annually to </a:t>
            </a:r>
            <a:r>
              <a:rPr lang="en-US" sz="1800" dirty="0">
                <a:latin typeface="Calibri" panose="020F0502020204030204" pitchFamily="34" charset="0"/>
              </a:rPr>
              <a:t>reflect recent changes</a:t>
            </a:r>
          </a:p>
          <a:p>
            <a:pPr lvl="2" indent="-287338">
              <a:lnSpc>
                <a:spcPct val="90000"/>
              </a:lnSpc>
              <a:buSzPct val="95000"/>
              <a:defRPr/>
            </a:pPr>
            <a:r>
              <a:rPr lang="en-US" sz="1800" dirty="0">
                <a:latin typeface="Calibri" panose="020F0502020204030204" pitchFamily="34" charset="0"/>
              </a:rPr>
              <a:t>Based on gridded surface reflectance products </a:t>
            </a:r>
          </a:p>
          <a:p>
            <a:pPr lvl="2" indent="-287338">
              <a:lnSpc>
                <a:spcPct val="90000"/>
              </a:lnSpc>
              <a:buSzPct val="95000"/>
              <a:defRPr/>
            </a:pPr>
            <a:r>
              <a:rPr lang="en-US" sz="1800" dirty="0">
                <a:latin typeface="Calibri" panose="020F0502020204030204" pitchFamily="34" charset="0"/>
              </a:rPr>
              <a:t>Use decision tree (C5.0) </a:t>
            </a:r>
            <a:r>
              <a:rPr lang="en-US" sz="1800" dirty="0" smtClean="0">
                <a:latin typeface="Calibri" panose="020F0502020204030204" pitchFamily="34" charset="0"/>
              </a:rPr>
              <a:t>classifier, requires </a:t>
            </a:r>
            <a:r>
              <a:rPr lang="en-US" sz="1800" dirty="0">
                <a:latin typeface="Calibri" panose="020F0502020204030204" pitchFamily="34" charset="0"/>
              </a:rPr>
              <a:t>training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50" y="3279448"/>
            <a:ext cx="4389120" cy="2194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9407" y="3279448"/>
            <a:ext cx="4389120" cy="2194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399" y="5715274"/>
            <a:ext cx="302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 VIIRS Surface Type IP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33426" y="5708591"/>
            <a:ext cx="432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 Surface Type IP with land water mask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5258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34" charset="0"/>
              </a:rPr>
              <a:t>VIIRS </a:t>
            </a:r>
            <a:r>
              <a:rPr lang="en-US" dirty="0" smtClean="0">
                <a:latin typeface="Calibri" pitchFamily="34" charset="0"/>
              </a:rPr>
              <a:t>QST </a:t>
            </a:r>
            <a:r>
              <a:rPr lang="en-US" dirty="0">
                <a:latin typeface="Calibri" pitchFamily="34" charset="0"/>
              </a:rPr>
              <a:t>IP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392" y="1225900"/>
            <a:ext cx="7960407" cy="4858706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 sz="2400" dirty="0">
                <a:latin typeface="Calibri" panose="020F0502020204030204" pitchFamily="34" charset="0"/>
              </a:rPr>
              <a:t>Global surface type </a:t>
            </a:r>
            <a:r>
              <a:rPr lang="en-US" sz="2400" dirty="0" smtClean="0">
                <a:latin typeface="Calibri" panose="020F0502020204030204" pitchFamily="34" charset="0"/>
              </a:rPr>
              <a:t>/ </a:t>
            </a:r>
            <a:r>
              <a:rPr lang="en-US" sz="2400" dirty="0">
                <a:latin typeface="Calibri" panose="020F0502020204030204" pitchFamily="34" charset="0"/>
              </a:rPr>
              <a:t>l</a:t>
            </a:r>
            <a:r>
              <a:rPr lang="en-US" sz="2400" dirty="0" smtClean="0">
                <a:latin typeface="Calibri" panose="020F0502020204030204" pitchFamily="34" charset="0"/>
              </a:rPr>
              <a:t>and </a:t>
            </a:r>
            <a:r>
              <a:rPr lang="en-US" sz="2400" dirty="0">
                <a:latin typeface="Calibri" panose="020F0502020204030204" pitchFamily="34" charset="0"/>
              </a:rPr>
              <a:t>w</a:t>
            </a:r>
            <a:r>
              <a:rPr lang="en-US" sz="2400" dirty="0" smtClean="0">
                <a:latin typeface="Calibri" panose="020F0502020204030204" pitchFamily="34" charset="0"/>
              </a:rPr>
              <a:t>ater </a:t>
            </a:r>
            <a:r>
              <a:rPr lang="en-US" sz="2400" dirty="0">
                <a:latin typeface="Calibri" panose="020F0502020204030204" pitchFamily="34" charset="0"/>
              </a:rPr>
              <a:t>m</a:t>
            </a:r>
            <a:r>
              <a:rPr lang="en-US" sz="2400" dirty="0" smtClean="0">
                <a:latin typeface="Calibri" panose="020F0502020204030204" pitchFamily="34" charset="0"/>
              </a:rPr>
              <a:t>ask product</a:t>
            </a:r>
            <a:endParaRPr lang="en-US" sz="2400" dirty="0">
              <a:latin typeface="Calibri" panose="020F0502020204030204" pitchFamily="34" charset="0"/>
            </a:endParaRPr>
          </a:p>
          <a:p>
            <a:pPr marL="914400" lvl="1" indent="-287338">
              <a:lnSpc>
                <a:spcPct val="90000"/>
              </a:lnSpc>
              <a:defRPr/>
            </a:pPr>
            <a:r>
              <a:rPr lang="en-US" sz="1800" dirty="0">
                <a:latin typeface="Calibri" panose="020F0502020204030204" pitchFamily="34" charset="0"/>
              </a:rPr>
              <a:t>Gridded, </a:t>
            </a:r>
            <a:r>
              <a:rPr lang="en-US" sz="1800" dirty="0" smtClean="0">
                <a:latin typeface="Calibri" panose="020F0502020204030204" pitchFamily="34" charset="0"/>
              </a:rPr>
              <a:t>1km, 17 </a:t>
            </a:r>
            <a:r>
              <a:rPr lang="en-US" sz="1800" dirty="0">
                <a:latin typeface="Calibri" panose="020F0502020204030204" pitchFamily="34" charset="0"/>
              </a:rPr>
              <a:t>IGBP surface type </a:t>
            </a:r>
            <a:r>
              <a:rPr lang="en-US" sz="1800" dirty="0" smtClean="0">
                <a:latin typeface="Calibri" panose="020F0502020204030204" pitchFamily="34" charset="0"/>
              </a:rPr>
              <a:t>classes. Required </a:t>
            </a:r>
            <a:r>
              <a:rPr lang="en-US" sz="1800" dirty="0">
                <a:latin typeface="Calibri" panose="020F0502020204030204" pitchFamily="34" charset="0"/>
              </a:rPr>
              <a:t>typing accuracy ~70%</a:t>
            </a:r>
          </a:p>
          <a:p>
            <a:pPr marL="914400" lvl="1" indent="-287338">
              <a:lnSpc>
                <a:spcPct val="90000"/>
              </a:lnSpc>
              <a:buSzPct val="95000"/>
              <a:defRPr/>
            </a:pPr>
            <a:r>
              <a:rPr lang="en-US" sz="1800" dirty="0">
                <a:latin typeface="Calibri" panose="020F0502020204030204" pitchFamily="34" charset="0"/>
              </a:rPr>
              <a:t>Generated </a:t>
            </a:r>
            <a:r>
              <a:rPr lang="en-US" sz="1800" dirty="0" smtClean="0">
                <a:latin typeface="Calibri" panose="020F0502020204030204" pitchFamily="34" charset="0"/>
              </a:rPr>
              <a:t>annually to </a:t>
            </a:r>
            <a:r>
              <a:rPr lang="en-US" sz="1800" dirty="0">
                <a:latin typeface="Calibri" panose="020F0502020204030204" pitchFamily="34" charset="0"/>
              </a:rPr>
              <a:t>reflect recent changes</a:t>
            </a:r>
          </a:p>
          <a:p>
            <a:pPr lvl="2" indent="-287338">
              <a:lnSpc>
                <a:spcPct val="90000"/>
              </a:lnSpc>
              <a:buSzPct val="95000"/>
              <a:defRPr/>
            </a:pPr>
            <a:r>
              <a:rPr lang="en-US" sz="1800" dirty="0">
                <a:latin typeface="Calibri" panose="020F0502020204030204" pitchFamily="34" charset="0"/>
              </a:rPr>
              <a:t>Based on gridded surface reflectance products </a:t>
            </a:r>
          </a:p>
          <a:p>
            <a:pPr lvl="2" indent="-287338">
              <a:lnSpc>
                <a:spcPct val="90000"/>
              </a:lnSpc>
              <a:buSzPct val="95000"/>
              <a:defRPr/>
            </a:pPr>
            <a:r>
              <a:rPr lang="en-US" sz="1800" dirty="0">
                <a:latin typeface="Calibri" panose="020F0502020204030204" pitchFamily="34" charset="0"/>
              </a:rPr>
              <a:t>Use decision tree (C5.0) </a:t>
            </a:r>
            <a:r>
              <a:rPr lang="en-US" sz="1800" dirty="0" smtClean="0">
                <a:latin typeface="Calibri" panose="020F0502020204030204" pitchFamily="34" charset="0"/>
              </a:rPr>
              <a:t>classifier, requires </a:t>
            </a:r>
            <a:r>
              <a:rPr lang="en-US" sz="1800" dirty="0">
                <a:latin typeface="Calibri" panose="020F0502020204030204" pitchFamily="34" charset="0"/>
              </a:rPr>
              <a:t>training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50" y="3279448"/>
            <a:ext cx="4389120" cy="2194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9407" y="3279448"/>
            <a:ext cx="4389120" cy="2194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6824" y="5715274"/>
            <a:ext cx="3716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Global VIIRS </a:t>
            </a:r>
            <a:r>
              <a:rPr lang="en-US" dirty="0" smtClean="0"/>
              <a:t>Quarterly Surface </a:t>
            </a:r>
            <a:r>
              <a:rPr lang="en-US" dirty="0" smtClean="0"/>
              <a:t>Type IP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41377" y="5708591"/>
            <a:ext cx="432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VIIRS QST IP </a:t>
            </a:r>
            <a:r>
              <a:rPr lang="en-US" dirty="0" smtClean="0"/>
              <a:t>with land water mask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50" y="4198597"/>
            <a:ext cx="1269050" cy="12754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9407" y="4198597"/>
            <a:ext cx="1285001" cy="127541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371600" y="4198597"/>
            <a:ext cx="1328057" cy="18834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71600" y="4386942"/>
            <a:ext cx="1328057" cy="108706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94408" y="4209483"/>
            <a:ext cx="1328057" cy="17745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894408" y="4397829"/>
            <a:ext cx="1328057" cy="108706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2143" y="5181600"/>
            <a:ext cx="8926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Water body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4711329" y="5215740"/>
            <a:ext cx="976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Inland water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xmlns="" val="66744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5900"/>
            <a:ext cx="8229600" cy="6387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600" dirty="0" smtClean="0"/>
              <a:t>ST EDR/QST IP </a:t>
            </a:r>
            <a:r>
              <a:rPr lang="en-US" sz="2600" dirty="0" smtClean="0"/>
              <a:t>Requirements from JPSS L1RD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53557558"/>
              </p:ext>
            </p:extLst>
          </p:nvPr>
        </p:nvGraphicFramePr>
        <p:xfrm>
          <a:off x="654423" y="2060561"/>
          <a:ext cx="7835154" cy="4053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9389"/>
                <a:gridCol w="2420470"/>
                <a:gridCol w="2465295"/>
              </a:tblGrid>
              <a:tr h="3582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Attribute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Threshold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Objective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Geographic coverage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Global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Global</a:t>
                      </a:r>
                    </a:p>
                  </a:txBody>
                  <a:tcPr marT="45723" marB="45723" horzOverflow="overflow"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Vertical Coverage 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Vertical Cell Size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N/A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N/A</a:t>
                      </a:r>
                    </a:p>
                  </a:txBody>
                  <a:tcPr marT="45723" marB="45723" horzOverflow="overflow"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Horizontal Cell Size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km at nadir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km at edge of scan</a:t>
                      </a:r>
                    </a:p>
                  </a:txBody>
                  <a:tcPr marT="45723" marB="45723" horzOverflow="overflow"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Mapping Uncertainty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km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km</a:t>
                      </a:r>
                    </a:p>
                  </a:txBody>
                  <a:tcPr marT="45723" marB="45723" horzOverflow="overflow"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Measurement Range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IGBP classes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IGBP classes</a:t>
                      </a:r>
                    </a:p>
                  </a:txBody>
                  <a:tcPr marT="45723" marB="45723" horzOverflow="overflow"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Measurement Accuracy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70% correct for 17 types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70% correct for 17 types</a:t>
                      </a:r>
                    </a:p>
                  </a:txBody>
                  <a:tcPr marT="45723" marB="45723" horzOverflow="overflow"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Measurement Precision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3" marB="45723" horzOverflow="overflow"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Measurement Uncertainty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  <a:tr h="323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0489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34" charset="0"/>
              </a:rPr>
              <a:t>Current Status of Surface Type EDR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902" y="1225900"/>
            <a:ext cx="8350897" cy="4858706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 dirty="0">
                <a:latin typeface="Calibri" panose="020F0502020204030204" pitchFamily="34" charset="0"/>
              </a:rPr>
              <a:t>Provisional maturity science review done in Jan 2014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>
                <a:latin typeface="Calibri" panose="020F0502020204030204" pitchFamily="34" charset="0"/>
              </a:rPr>
              <a:t>1</a:t>
            </a:r>
            <a:r>
              <a:rPr lang="en-US" baseline="30000" dirty="0">
                <a:latin typeface="Calibri" panose="020F0502020204030204" pitchFamily="34" charset="0"/>
              </a:rPr>
              <a:t>st</a:t>
            </a:r>
            <a:r>
              <a:rPr lang="en-US" dirty="0">
                <a:latin typeface="Calibri" panose="020F0502020204030204" pitchFamily="34" charset="0"/>
              </a:rPr>
              <a:t> VIIRS QST IP (gridded) based on pure VIIRS 2012 data was </a:t>
            </a:r>
            <a:r>
              <a:rPr lang="en-US" dirty="0" smtClean="0">
                <a:latin typeface="Calibri" panose="020F0502020204030204" pitchFamily="34" charset="0"/>
              </a:rPr>
              <a:t>generated and reviewed in Jan 2014;</a:t>
            </a:r>
            <a:endParaRPr lang="en-US" dirty="0">
              <a:latin typeface="Calibri" panose="020F0502020204030204" pitchFamily="34" charset="0"/>
            </a:endParaRPr>
          </a:p>
          <a:p>
            <a:pPr lvl="1">
              <a:lnSpc>
                <a:spcPct val="90000"/>
              </a:lnSpc>
              <a:defRPr/>
            </a:pPr>
            <a:r>
              <a:rPr lang="en-US" dirty="0">
                <a:latin typeface="Calibri" panose="020F0502020204030204" pitchFamily="34" charset="0"/>
              </a:rPr>
              <a:t>Preliminary quality check indicates reasonable </a:t>
            </a:r>
            <a:r>
              <a:rPr lang="en-US" dirty="0" smtClean="0">
                <a:latin typeface="Calibri" panose="020F0502020204030204" pitchFamily="34" charset="0"/>
              </a:rPr>
              <a:t>quality in Apr 2014</a:t>
            </a:r>
            <a:endParaRPr lang="en-US" dirty="0">
              <a:latin typeface="Calibri" panose="020F0502020204030204" pitchFamily="34" charset="0"/>
            </a:endParaRPr>
          </a:p>
          <a:p>
            <a:pPr lvl="1">
              <a:lnSpc>
                <a:spcPct val="90000"/>
              </a:lnSpc>
              <a:defRPr/>
            </a:pPr>
            <a:endParaRPr lang="en-US" dirty="0">
              <a:latin typeface="Calibri" panose="020F0502020204030204" pitchFamily="34" charset="0"/>
            </a:endParaRPr>
          </a:p>
          <a:p>
            <a:pPr lvl="0">
              <a:lnSpc>
                <a:spcPct val="90000"/>
              </a:lnSpc>
              <a:defRPr/>
            </a:pPr>
            <a:r>
              <a:rPr lang="en-US" dirty="0">
                <a:latin typeface="Calibri" panose="020F0502020204030204" pitchFamily="34" charset="0"/>
              </a:rPr>
              <a:t>Provisional maturity AERB review done in Oct 2014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>
                <a:latin typeface="Calibri" panose="020F0502020204030204" pitchFamily="34" charset="0"/>
              </a:rPr>
              <a:t>CCR-1653 approved: VIIRS ST EDR Veg Fraction fixes in May 2014;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>
                <a:latin typeface="Calibri" panose="020F0502020204030204" pitchFamily="34" charset="0"/>
              </a:rPr>
              <a:t>CCR-1700 </a:t>
            </a:r>
            <a:r>
              <a:rPr lang="en-US" dirty="0">
                <a:latin typeface="Calibri" panose="020F0502020204030204" pitchFamily="34" charset="0"/>
              </a:rPr>
              <a:t>approved: </a:t>
            </a:r>
            <a:r>
              <a:rPr lang="en-US" dirty="0" smtClean="0">
                <a:latin typeface="Calibri" panose="020F0502020204030204" pitchFamily="34" charset="0"/>
              </a:rPr>
              <a:t>Improved VIIRS </a:t>
            </a:r>
            <a:r>
              <a:rPr lang="en-US" dirty="0">
                <a:latin typeface="Calibri" panose="020F0502020204030204" pitchFamily="34" charset="0"/>
              </a:rPr>
              <a:t>QST IP </a:t>
            </a:r>
            <a:r>
              <a:rPr lang="en-US" dirty="0" smtClean="0">
                <a:latin typeface="Calibri" panose="020F0502020204030204" pitchFamily="34" charset="0"/>
              </a:rPr>
              <a:t>implemented in IDPS in Oct 2014;</a:t>
            </a:r>
            <a:endParaRPr lang="en-US" dirty="0">
              <a:latin typeface="Calibri" panose="020F0502020204030204" pitchFamily="34" charset="0"/>
            </a:endParaRPr>
          </a:p>
          <a:p>
            <a:pPr lvl="1">
              <a:lnSpc>
                <a:spcPct val="90000"/>
              </a:lnSpc>
              <a:defRPr/>
            </a:pPr>
            <a:r>
              <a:rPr lang="en-US" dirty="0">
                <a:latin typeface="Calibri" panose="020F0502020204030204" pitchFamily="34" charset="0"/>
              </a:rPr>
              <a:t>CCR-1700 verified: VIIRS ST </a:t>
            </a:r>
            <a:r>
              <a:rPr lang="en-US" dirty="0" smtClean="0">
                <a:latin typeface="Calibri" panose="020F0502020204030204" pitchFamily="34" charset="0"/>
              </a:rPr>
              <a:t>EDR from Mx8.5 offline verified </a:t>
            </a:r>
            <a:r>
              <a:rPr lang="en-US" dirty="0">
                <a:latin typeface="Calibri" panose="020F0502020204030204" pitchFamily="34" charset="0"/>
              </a:rPr>
              <a:t>consistent with QST </a:t>
            </a:r>
            <a:r>
              <a:rPr lang="en-US" dirty="0" smtClean="0">
                <a:latin typeface="Calibri" panose="020F0502020204030204" pitchFamily="34" charset="0"/>
              </a:rPr>
              <a:t>IP delivered from science team in Nov 2014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9562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 descr="lege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65" y="1500375"/>
            <a:ext cx="3592593" cy="4649238"/>
          </a:xfrm>
          <a:prstGeom prst="rect">
            <a:avLst/>
          </a:prstGeom>
        </p:spPr>
      </p:pic>
      <p:pic>
        <p:nvPicPr>
          <p:cNvPr id="5" name="Picture 4" descr="mod_ful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27" y="907244"/>
            <a:ext cx="5962591" cy="2981296"/>
          </a:xfrm>
          <a:prstGeom prst="rect">
            <a:avLst/>
          </a:prstGeom>
        </p:spPr>
      </p:pic>
      <p:pic>
        <p:nvPicPr>
          <p:cNvPr id="6" name="Picture 5" descr="vii_ful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27" y="3861610"/>
            <a:ext cx="5962591" cy="2981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4317" y="3511664"/>
            <a:ext cx="1089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MODIS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58871" y="6476564"/>
            <a:ext cx="1065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VIIRS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4364" y="1043361"/>
            <a:ext cx="1431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IGBP Legend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68754"/>
            <a:ext cx="8229600" cy="74295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Calibri" pitchFamily="34" charset="0"/>
              </a:rPr>
              <a:t>Previous </a:t>
            </a:r>
            <a:r>
              <a:rPr lang="en-US" dirty="0">
                <a:latin typeface="Calibri" pitchFamily="34" charset="0"/>
              </a:rPr>
              <a:t>V</a:t>
            </a:r>
            <a:r>
              <a:rPr lang="en-US" dirty="0" smtClean="0">
                <a:latin typeface="Calibri" pitchFamily="34" charset="0"/>
              </a:rPr>
              <a:t>alidation: VIIRS QST vs MODIS LC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02268" y="6177436"/>
            <a:ext cx="21193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new VIIRS </a:t>
            </a:r>
            <a:r>
              <a:rPr lang="en-US" sz="1400" dirty="0" smtClean="0"/>
              <a:t>ST </a:t>
            </a:r>
            <a:r>
              <a:rPr lang="en-US" sz="1400" dirty="0"/>
              <a:t>map compares favorably to the MODIS </a:t>
            </a:r>
            <a:r>
              <a:rPr lang="en-US" sz="1400" dirty="0" smtClean="0"/>
              <a:t>C5 (IDPS seed).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14624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PP_F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NPP_FOR.potx</Template>
  <TotalTime>12690</TotalTime>
  <Words>2800</Words>
  <Application>Microsoft Office PowerPoint</Application>
  <PresentationFormat>On-screen Show (4:3)</PresentationFormat>
  <Paragraphs>724</Paragraphs>
  <Slides>49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NPP_FOR</vt:lpstr>
      <vt:lpstr>Chart</vt:lpstr>
      <vt:lpstr>Slide 1</vt:lpstr>
      <vt:lpstr>Outline</vt:lpstr>
      <vt:lpstr>Surface Type EDR Cal/Val Team</vt:lpstr>
      <vt:lpstr>Overview of VIIRS Surface Type EDR</vt:lpstr>
      <vt:lpstr>VIIRS ST IP Overview</vt:lpstr>
      <vt:lpstr>VIIRS QST IP Overview</vt:lpstr>
      <vt:lpstr>Requirements</vt:lpstr>
      <vt:lpstr>Current Status of Surface Type EDR</vt:lpstr>
      <vt:lpstr>Previous Validation: VIIRS QST vs MODIS LC</vt:lpstr>
      <vt:lpstr>Previous Validation: 500 Validation Site Blocks</vt:lpstr>
      <vt:lpstr>Previous Validation: Result</vt:lpstr>
      <vt:lpstr>Data Product Maturity Definition</vt:lpstr>
      <vt:lpstr>Evaluation of algorithm performance to specification requirements</vt:lpstr>
      <vt:lpstr>Evaluation of algorithm performance to specification requirements</vt:lpstr>
      <vt:lpstr>Evaluation of algorithm performance to specification requirements</vt:lpstr>
      <vt:lpstr>Evaluation of algorithm performance to specification requirements</vt:lpstr>
      <vt:lpstr>Evaluation of algorithm performance to specification requirements</vt:lpstr>
      <vt:lpstr>Evaluation of algorithm performance to specification requirements</vt:lpstr>
      <vt:lpstr>Evaluation of algorithm performance to specification requirements</vt:lpstr>
      <vt:lpstr>Evaluation of algorithm performance to specification requirements</vt:lpstr>
      <vt:lpstr>Evaluation of the effect of required algorithm inputs</vt:lpstr>
      <vt:lpstr>Evaluation of the effect of required algorithm inputs</vt:lpstr>
      <vt:lpstr>Evaluation of the effect of required algorithm inputs</vt:lpstr>
      <vt:lpstr>Evaluation of the effect of required algorithm inputs</vt:lpstr>
      <vt:lpstr>Evaluation of the effect of required algorithm inputs</vt:lpstr>
      <vt:lpstr>Quality flag analysis/validation</vt:lpstr>
      <vt:lpstr>Comparison of Fire ARP and Fire QC flag in ST EDR</vt:lpstr>
      <vt:lpstr>Granule Fire Pixel Counts Identical in ST EDR and Fire EDR</vt:lpstr>
      <vt:lpstr>Slide 29</vt:lpstr>
      <vt:lpstr>Slide 30</vt:lpstr>
      <vt:lpstr>Comparison of Snow EDR and Snow QC flag in ST EDR</vt:lpstr>
      <vt:lpstr>Granule-Level Snow Pixel Counts Near Identical in ST EDR and Snow EDR</vt:lpstr>
      <vt:lpstr>Slide 33</vt:lpstr>
      <vt:lpstr>Slide 34</vt:lpstr>
      <vt:lpstr>Quality flag analysis/validation</vt:lpstr>
      <vt:lpstr>Error Budget</vt:lpstr>
      <vt:lpstr>Documentation</vt:lpstr>
      <vt:lpstr>Identification of Processing Environment</vt:lpstr>
      <vt:lpstr>Identification of Processing Environment</vt:lpstr>
      <vt:lpstr>Users &amp; User Feedback</vt:lpstr>
      <vt:lpstr>Path Forward</vt:lpstr>
      <vt:lpstr>Path Forward</vt:lpstr>
      <vt:lpstr>Summary</vt:lpstr>
      <vt:lpstr>Thanks!</vt:lpstr>
      <vt:lpstr>Backup slides</vt:lpstr>
      <vt:lpstr>Quality flag analysis/validation</vt:lpstr>
      <vt:lpstr>Quality flag analysis/validation</vt:lpstr>
      <vt:lpstr>Quality flag analysis/validation</vt:lpstr>
      <vt:lpstr>Identification of Processing Environment</vt:lpstr>
    </vt:vector>
  </TitlesOfParts>
  <Company>Lockheed Martin IS&amp;GS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 of the Suomi NPP VIIRS Aerosol EDRs and IPs for Provisional Maturity Level</dc:title>
  <dc:creator>Istvan Laszlo</dc:creator>
  <cp:lastModifiedBy>xzhan</cp:lastModifiedBy>
  <cp:revision>1563</cp:revision>
  <dcterms:created xsi:type="dcterms:W3CDTF">2011-10-05T18:31:57Z</dcterms:created>
  <dcterms:modified xsi:type="dcterms:W3CDTF">2014-12-10T21:01:44Z</dcterms:modified>
</cp:coreProperties>
</file>