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53"/>
  </p:notesMasterIdLst>
  <p:handoutMasterIdLst>
    <p:handoutMasterId r:id="rId54"/>
  </p:handoutMasterIdLst>
  <p:sldIdLst>
    <p:sldId id="500" r:id="rId2"/>
    <p:sldId id="501" r:id="rId3"/>
    <p:sldId id="519" r:id="rId4"/>
    <p:sldId id="502" r:id="rId5"/>
    <p:sldId id="541" r:id="rId6"/>
    <p:sldId id="542" r:id="rId7"/>
    <p:sldId id="545" r:id="rId8"/>
    <p:sldId id="529" r:id="rId9"/>
    <p:sldId id="584" r:id="rId10"/>
    <p:sldId id="503" r:id="rId11"/>
    <p:sldId id="520" r:id="rId12"/>
    <p:sldId id="516" r:id="rId13"/>
    <p:sldId id="517" r:id="rId14"/>
    <p:sldId id="537" r:id="rId15"/>
    <p:sldId id="538" r:id="rId16"/>
    <p:sldId id="539" r:id="rId17"/>
    <p:sldId id="566" r:id="rId18"/>
    <p:sldId id="567" r:id="rId19"/>
    <p:sldId id="568" r:id="rId20"/>
    <p:sldId id="569" r:id="rId21"/>
    <p:sldId id="570" r:id="rId22"/>
    <p:sldId id="571" r:id="rId23"/>
    <p:sldId id="572" r:id="rId24"/>
    <p:sldId id="573" r:id="rId25"/>
    <p:sldId id="574" r:id="rId26"/>
    <p:sldId id="581" r:id="rId27"/>
    <p:sldId id="505" r:id="rId28"/>
    <p:sldId id="557" r:id="rId29"/>
    <p:sldId id="565" r:id="rId30"/>
    <p:sldId id="543" r:id="rId31"/>
    <p:sldId id="544" r:id="rId32"/>
    <p:sldId id="512" r:id="rId33"/>
    <p:sldId id="513" r:id="rId34"/>
    <p:sldId id="508" r:id="rId35"/>
    <p:sldId id="530" r:id="rId36"/>
    <p:sldId id="553" r:id="rId37"/>
    <p:sldId id="554" r:id="rId38"/>
    <p:sldId id="555" r:id="rId39"/>
    <p:sldId id="556" r:id="rId40"/>
    <p:sldId id="546" r:id="rId41"/>
    <p:sldId id="511" r:id="rId42"/>
    <p:sldId id="510" r:id="rId43"/>
    <p:sldId id="536" r:id="rId44"/>
    <p:sldId id="585" r:id="rId45"/>
    <p:sldId id="586" r:id="rId46"/>
    <p:sldId id="587" r:id="rId47"/>
    <p:sldId id="588" r:id="rId48"/>
    <p:sldId id="591" r:id="rId49"/>
    <p:sldId id="592" r:id="rId50"/>
    <p:sldId id="582" r:id="rId51"/>
    <p:sldId id="583" r:id="rId5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 id="1" name="Nicholas R. Nalli" initials="NRN"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00FF"/>
    <a:srgbClr val="FFFFFF"/>
    <a:srgbClr val="E9EDF4"/>
    <a:srgbClr val="D0D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7" autoAdjust="0"/>
    <p:restoredTop sz="87871" autoAdjust="0"/>
  </p:normalViewPr>
  <p:slideViewPr>
    <p:cSldViewPr snapToGrid="0" showGuides="1">
      <p:cViewPr varScale="1">
        <p:scale>
          <a:sx n="81" d="100"/>
          <a:sy n="81" d="100"/>
        </p:scale>
        <p:origin x="-1086" y="-90"/>
      </p:cViewPr>
      <p:guideLst>
        <p:guide orient="horz" pos="970"/>
        <p:guide pos="5218"/>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41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23" tIns="45661" rIns="91323" bIns="45661" rtlCol="0"/>
          <a:lstStyle>
            <a:lvl1pPr algn="r">
              <a:defRPr sz="1200"/>
            </a:lvl1pPr>
          </a:lstStyle>
          <a:p>
            <a:fld id="{E6BE962C-A69F-4E2A-B52A-B5E0AB9803B8}" type="datetimeFigureOut">
              <a:rPr lang="en-US" smtClean="0"/>
              <a:pPr/>
              <a:t>9/2/2014</a:t>
            </a:fld>
            <a:endParaRPr lang="en-US"/>
          </a:p>
        </p:txBody>
      </p:sp>
      <p:sp>
        <p:nvSpPr>
          <p:cNvPr id="4" name="Footer Placeholder 3"/>
          <p:cNvSpPr>
            <a:spLocks noGrp="1"/>
          </p:cNvSpPr>
          <p:nvPr>
            <p:ph type="ftr" sz="quarter" idx="2"/>
          </p:nvPr>
        </p:nvSpPr>
        <p:spPr>
          <a:xfrm>
            <a:off x="0" y="8830154"/>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4"/>
            <a:ext cx="3037523" cy="464662"/>
          </a:xfrm>
          <a:prstGeom prst="rect">
            <a:avLst/>
          </a:prstGeom>
        </p:spPr>
        <p:txBody>
          <a:bodyPr vert="horz" lIns="91323" tIns="45661" rIns="91323" bIns="45661"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 xmlns:p14="http://schemas.microsoft.com/office/powerpoint/2010/main"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7" y="0"/>
            <a:ext cx="3037841" cy="464820"/>
          </a:xfrm>
          <a:prstGeom prst="rect">
            <a:avLst/>
          </a:prstGeom>
        </p:spPr>
        <p:txBody>
          <a:bodyPr vert="horz" lIns="93167" tIns="46584" rIns="93167" bIns="46584" rtlCol="0"/>
          <a:lstStyle>
            <a:lvl1pPr algn="r">
              <a:defRPr sz="1200"/>
            </a:lvl1pPr>
          </a:lstStyle>
          <a:p>
            <a:fld id="{816FB0CF-5528-C744-A119-58E52B5EA66C}" type="datetimeFigureOut">
              <a:rPr lang="en-US" smtClean="0"/>
              <a:pPr/>
              <a:t>9/2/2014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1"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1" cy="464820"/>
          </a:xfrm>
          <a:prstGeom prst="rect">
            <a:avLst/>
          </a:prstGeom>
        </p:spPr>
        <p:txBody>
          <a:bodyPr vert="horz" lIns="93167" tIns="46584" rIns="93167" bIns="46584"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 xmlns:p14="http://schemas.microsoft.com/office/powerpoint/2010/main"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Collocation from PMRF</a:t>
            </a:r>
          </a:p>
          <a:p>
            <a:endParaRPr lang="en-US" dirty="0" smtClean="0"/>
          </a:p>
          <a:p>
            <a:r>
              <a:rPr lang="en-US" dirty="0" smtClean="0"/>
              <a:t>IR+MW pass qc … may be cloudy, in any case sensor cannot delineate sharp dry layer. The dryness spike in </a:t>
            </a:r>
            <a:r>
              <a:rPr lang="en-US" dirty="0" err="1" smtClean="0"/>
              <a:t>raob</a:t>
            </a:r>
            <a:r>
              <a:rPr lang="en-US" dirty="0" smtClean="0"/>
              <a:t> (red) between 750-800 </a:t>
            </a:r>
            <a:r>
              <a:rPr lang="en-US" dirty="0" err="1" smtClean="0"/>
              <a:t>hpa</a:t>
            </a:r>
            <a:r>
              <a:rPr lang="en-US" dirty="0" smtClean="0"/>
              <a:t> is caused by the air subsidence at the top of marine boundary layer. </a:t>
            </a:r>
            <a:endParaRPr lang="en-US" dirty="0"/>
          </a:p>
        </p:txBody>
      </p:sp>
      <p:sp>
        <p:nvSpPr>
          <p:cNvPr id="4" name="Slide Number Placeholder 3"/>
          <p:cNvSpPr>
            <a:spLocks noGrp="1"/>
          </p:cNvSpPr>
          <p:nvPr>
            <p:ph type="sldNum" sz="quarter" idx="10"/>
          </p:nvPr>
        </p:nvSpPr>
        <p:spPr/>
        <p:txBody>
          <a:bodyPr/>
          <a:lstStyle/>
          <a:p>
            <a:fld id="{0B6D6B45-89E1-4C74-A28D-80445A2A42D7}" type="slidenum">
              <a:rPr lang="en-US" smtClean="0"/>
              <a:pPr/>
              <a:t>9</a:t>
            </a:fld>
            <a:endParaRPr lang="en-US"/>
          </a:p>
        </p:txBody>
      </p:sp>
    </p:spTree>
    <p:extLst>
      <p:ext uri="{BB962C8B-B14F-4D97-AF65-F5344CB8AC3E}">
        <p14:creationId xmlns="" xmlns:p14="http://schemas.microsoft.com/office/powerpoint/2010/main" val="34057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 = ECMWF</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576062-38C3-47A2-B873-FE35E72A181D}"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576062-38C3-47A2-B873-FE35E72A181D}"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576062-38C3-47A2-B873-FE35E72A181D}"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576062-38C3-47A2-B873-FE35E72A181D}"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576062-38C3-47A2-B873-FE35E72A181D}"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de-DE" sz="1200" dirty="0" smtClean="0"/>
              <a:t>We have all is needed to do it, and we have already done it.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de-DE"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de-DE" sz="1200" dirty="0" smtClean="0"/>
              <a:t>The extended regions of heightened CO peak values on the high resolution map (top) are indicative of anthropogenic emissions, biomass burning and atmospheric transport patterns. These key features of the source and sink climatology of carbon monoxide are predominantly missed in the low resolution retrieval map ( left bottom).</a:t>
            </a:r>
          </a:p>
          <a:p>
            <a:endParaRPr lang="en-US" dirty="0"/>
          </a:p>
        </p:txBody>
      </p:sp>
      <p:sp>
        <p:nvSpPr>
          <p:cNvPr id="4" name="Slide Number Placeholder 3"/>
          <p:cNvSpPr>
            <a:spLocks noGrp="1"/>
          </p:cNvSpPr>
          <p:nvPr>
            <p:ph type="sldNum" sz="quarter" idx="10"/>
          </p:nvPr>
        </p:nvSpPr>
        <p:spPr/>
        <p:txBody>
          <a:bodyPr/>
          <a:lstStyle/>
          <a:p>
            <a:fld id="{93576062-38C3-47A2-B873-FE35E72A181D}"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7EAFE078-8DBE-44B4-B0F7-8369745C9B02}"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28B3A4-043B-4656-B7DF-A3CAED7F4CE8}"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CB4C0F-378C-4829-93DB-C7BF784B8700}"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2E9428-9CDB-42B5-9926-F84AC94ED693}"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3C7707A-D3FD-43CB-86CC-5480991F4401}"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5D98092-5A14-4233-8941-C7F7DA0AAB18}"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AAD0864-4E34-4271-8E96-D0C5563C69CB}" type="datetime1">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40BD8F8D-C206-423C-AC53-94FC049C1DC1}" type="datetime1">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2BF22-25D0-49DE-BCDC-661E2558E573}" type="datetime1">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873C41E1-1C1F-448C-9313-2A32670A006D}"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B20963E8-4D98-4734-A202-2DA2D7D45CAD}"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E30AC-F3E7-42DF-A2E8-F605A386225B}" type="datetime1">
              <a:rPr lang="en-US" smtClean="0"/>
              <a:pPr/>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989215" y="0"/>
            <a:ext cx="724038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spo.noaa.gov/Products/atmosphere/soundings/nucaps/index.html" TargetMode="External"/><Relationship Id="rId2" Type="http://schemas.openxmlformats.org/officeDocument/2006/relationships/hyperlink" Target="http://gis.ncdc.noaa.gov/geoportal/catalog/search/resource/details.page?id=gov.noaa.ncdc:C0086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1</a:t>
            </a:fld>
            <a:endParaRPr lang="en-US"/>
          </a:p>
        </p:txBody>
      </p:sp>
      <p:sp>
        <p:nvSpPr>
          <p:cNvPr id="5" name="Title 1"/>
          <p:cNvSpPr txBox="1">
            <a:spLocks/>
          </p:cNvSpPr>
          <p:nvPr/>
        </p:nvSpPr>
        <p:spPr>
          <a:xfrm>
            <a:off x="685800" y="2130425"/>
            <a:ext cx="7772400" cy="1470025"/>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Validated Stage 1 Science Maturity Review for Soundings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1485900" y="3886200"/>
            <a:ext cx="6431974" cy="1752600"/>
          </a:xfrm>
          <a:prstGeom prst="rect">
            <a:avLst/>
          </a:prstGeom>
        </p:spPr>
        <p:txBody>
          <a:bodyPr vert="horz" lIns="91440" tIns="45720" rIns="91440" bIns="45720" rtlCol="0">
            <a:normAutofit/>
          </a:bodyPr>
          <a:lstStyle/>
          <a:p>
            <a:pPr marL="342900" indent="-342900" algn="ctr" defTabSz="914400">
              <a:spcBef>
                <a:spcPct val="20000"/>
              </a:spcBef>
            </a:pPr>
            <a:r>
              <a:rPr lang="en-US" sz="2800" dirty="0" smtClean="0">
                <a:solidFill>
                  <a:schemeClr val="bg1">
                    <a:lumMod val="50000"/>
                  </a:schemeClr>
                </a:solidFill>
              </a:rPr>
              <a:t>Presented by</a:t>
            </a:r>
          </a:p>
          <a:p>
            <a:pPr marL="342900" indent="-342900" algn="ctr" defTabSz="914400">
              <a:spcBef>
                <a:spcPct val="20000"/>
              </a:spcBef>
            </a:pPr>
            <a:r>
              <a:rPr lang="en-US" sz="2800" dirty="0" smtClean="0">
                <a:solidFill>
                  <a:schemeClr val="bg1">
                    <a:lumMod val="50000"/>
                  </a:schemeClr>
                </a:solidFill>
              </a:rPr>
              <a:t>Quanhua (Mark) Liu</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dirty="0" smtClean="0">
                <a:solidFill>
                  <a:schemeClr val="bg1">
                    <a:lumMod val="50000"/>
                  </a:schemeClr>
                </a:solidFill>
              </a:rPr>
              <a:t>September 3, 2014</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Data Product Maturity Definition</a:t>
            </a:r>
            <a:endParaRPr lang="en-US" sz="3200" dirty="0"/>
          </a:p>
        </p:txBody>
      </p:sp>
      <p:sp>
        <p:nvSpPr>
          <p:cNvPr id="3" name="Content Placeholder 2"/>
          <p:cNvSpPr>
            <a:spLocks noGrp="1"/>
          </p:cNvSpPr>
          <p:nvPr>
            <p:ph idx="1"/>
          </p:nvPr>
        </p:nvSpPr>
        <p:spPr>
          <a:xfrm>
            <a:off x="637543" y="909384"/>
            <a:ext cx="7850675" cy="1798648"/>
          </a:xfrm>
        </p:spPr>
        <p:txBody>
          <a:bodyPr>
            <a:normAutofit/>
          </a:bodyPr>
          <a:lstStyle/>
          <a:p>
            <a:pPr>
              <a:buNone/>
            </a:pPr>
            <a:r>
              <a:rPr lang="en-US" b="1" dirty="0" smtClean="0"/>
              <a:t>Validated Stage 1:</a:t>
            </a:r>
          </a:p>
          <a:p>
            <a:pPr marL="1146175" lvl="1" indent="0">
              <a:buSzPct val="80000"/>
              <a:buNone/>
            </a:pPr>
            <a:r>
              <a:rPr lang="en-US" sz="2000" i="1" dirty="0" smtClean="0"/>
              <a:t>Using a limited set of samples, the algorithm output is shown to meet the threshold performance attributes identified in the JPSS Level 1 Requirements Supplement with the exception of the S-NPP Performance Exclusions.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10</a:t>
            </a:fld>
            <a:endParaRPr lang="en-US"/>
          </a:p>
        </p:txBody>
      </p:sp>
      <p:sp>
        <p:nvSpPr>
          <p:cNvPr id="5" name="TextBox 4"/>
          <p:cNvSpPr txBox="1"/>
          <p:nvPr/>
        </p:nvSpPr>
        <p:spPr>
          <a:xfrm>
            <a:off x="694590" y="2795964"/>
            <a:ext cx="5096716" cy="3724096"/>
          </a:xfrm>
          <a:prstGeom prst="rect">
            <a:avLst/>
          </a:prstGeom>
          <a:noFill/>
        </p:spPr>
        <p:txBody>
          <a:bodyPr wrap="none" rtlCol="0">
            <a:spAutoFit/>
          </a:bodyPr>
          <a:lstStyle/>
          <a:p>
            <a:r>
              <a:rPr lang="en-US" sz="2800" b="1" dirty="0" smtClean="0"/>
              <a:t>Validation Data Set</a:t>
            </a:r>
          </a:p>
          <a:p>
            <a:r>
              <a:rPr lang="en-US" i="1" dirty="0" smtClean="0"/>
              <a:t>Qualitative Analysis</a:t>
            </a:r>
          </a:p>
          <a:p>
            <a:r>
              <a:rPr lang="en-US" dirty="0" smtClean="0"/>
              <a:t>     Product global distribution</a:t>
            </a:r>
          </a:p>
          <a:p>
            <a:r>
              <a:rPr lang="en-US" sz="1000" dirty="0" smtClean="0"/>
              <a:t> </a:t>
            </a:r>
          </a:p>
          <a:p>
            <a:r>
              <a:rPr lang="en-US" i="1" dirty="0" smtClean="0"/>
              <a:t>Quantitative Analysis</a:t>
            </a:r>
            <a:endParaRPr lang="en-US" dirty="0" smtClean="0"/>
          </a:p>
          <a:p>
            <a:r>
              <a:rPr lang="en-US" dirty="0" smtClean="0"/>
              <a:t>a. Aerosols and Ocean Science Expeditions (AEROSE)</a:t>
            </a:r>
          </a:p>
          <a:p>
            <a:r>
              <a:rPr lang="en-US" dirty="0" smtClean="0"/>
              <a:t>b. ECMWF Global Analysis</a:t>
            </a:r>
          </a:p>
          <a:p>
            <a:r>
              <a:rPr lang="en-US" dirty="0" smtClean="0"/>
              <a:t>c. Dedicated radiosondes</a:t>
            </a:r>
          </a:p>
          <a:p>
            <a:r>
              <a:rPr lang="en-US" dirty="0" smtClean="0"/>
              <a:t>	ARM-SGP : Mid-latitude land</a:t>
            </a:r>
          </a:p>
          <a:p>
            <a:r>
              <a:rPr lang="en-US" dirty="0" smtClean="0"/>
              <a:t>	ARM-TWP: Tropical western pacific</a:t>
            </a:r>
          </a:p>
          <a:p>
            <a:r>
              <a:rPr lang="en-US" dirty="0" smtClean="0"/>
              <a:t>	ARM-NSA: Polar area</a:t>
            </a:r>
            <a:endParaRPr lang="en-US" sz="1000" dirty="0" smtClean="0"/>
          </a:p>
          <a:p>
            <a:endParaRPr lang="en-US" dirty="0" smtClean="0"/>
          </a:p>
          <a:p>
            <a:r>
              <a:rPr lang="en-US" dirty="0" smtClean="0"/>
              <a:t>NUCAPS Products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638" y="207880"/>
            <a:ext cx="7414724" cy="496433"/>
          </a:xfrm>
        </p:spPr>
        <p:txBody>
          <a:bodyPr>
            <a:noAutofit/>
          </a:bodyPr>
          <a:lstStyle/>
          <a:p>
            <a:r>
              <a:rPr lang="en-US" altLang="en-US" sz="3200" dirty="0" smtClean="0">
                <a:cs typeface="Times New Roman" pitchFamily="18" charset="0"/>
              </a:rPr>
              <a:t>NUCAPS </a:t>
            </a:r>
            <a:r>
              <a:rPr lang="en-US" altLang="en-US" sz="3200" dirty="0" err="1" smtClean="0">
                <a:cs typeface="Times New Roman" pitchFamily="18" charset="0"/>
              </a:rPr>
              <a:t>vs</a:t>
            </a:r>
            <a:r>
              <a:rPr lang="en-US" altLang="en-US" sz="3200" dirty="0" smtClean="0">
                <a:cs typeface="Times New Roman" pitchFamily="18" charset="0"/>
              </a:rPr>
              <a:t> ECMWF, T and H</a:t>
            </a:r>
            <a:r>
              <a:rPr lang="en-US" altLang="en-US" sz="3200" baseline="-25000" dirty="0" smtClean="0">
                <a:cs typeface="Times New Roman" pitchFamily="18" charset="0"/>
              </a:rPr>
              <a:t>2</a:t>
            </a:r>
            <a:r>
              <a:rPr lang="en-US" altLang="en-US" sz="3200" dirty="0" smtClean="0">
                <a:cs typeface="Times New Roman" pitchFamily="18" charset="0"/>
              </a:rPr>
              <a:t>O</a:t>
            </a:r>
            <a:endParaRPr lang="en-US" altLang="en-US" sz="3200" dirty="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2" descr="C:\Users\Tony.Reale\Desktop\1.png"/>
          <p:cNvPicPr>
            <a:picLocks noChangeAspect="1" noChangeArrowheads="1"/>
          </p:cNvPicPr>
          <p:nvPr/>
        </p:nvPicPr>
        <p:blipFill>
          <a:blip r:embed="rId2" cstate="print"/>
          <a:srcRect/>
          <a:stretch>
            <a:fillRect/>
          </a:stretch>
        </p:blipFill>
        <p:spPr bwMode="auto">
          <a:xfrm>
            <a:off x="685800" y="1524000"/>
            <a:ext cx="7924800" cy="4876800"/>
          </a:xfrm>
          <a:prstGeom prst="rect">
            <a:avLst/>
          </a:prstGeom>
          <a:noFill/>
          <a:ln w="9525">
            <a:noFill/>
            <a:miter lim="800000"/>
            <a:headEnd/>
            <a:tailEnd/>
          </a:ln>
        </p:spPr>
      </p:pic>
      <p:sp>
        <p:nvSpPr>
          <p:cNvPr id="7" name="TextBox 1"/>
          <p:cNvSpPr txBox="1">
            <a:spLocks noChangeArrowheads="1"/>
          </p:cNvSpPr>
          <p:nvPr/>
        </p:nvSpPr>
        <p:spPr bwMode="auto">
          <a:xfrm>
            <a:off x="1908175" y="6413500"/>
            <a:ext cx="5740400" cy="368300"/>
          </a:xfrm>
          <a:prstGeom prst="rect">
            <a:avLst/>
          </a:prstGeom>
          <a:noFill/>
          <a:ln w="9525">
            <a:noFill/>
            <a:miter lim="800000"/>
            <a:headEnd/>
            <a:tailEnd/>
          </a:ln>
        </p:spPr>
        <p:txBody>
          <a:bodyPr wrap="none">
            <a:spAutoFit/>
          </a:bodyPr>
          <a:lstStyle/>
          <a:p>
            <a:r>
              <a:rPr lang="en-US" dirty="0"/>
              <a:t>Black indicate where IR+MW and MW-only failed qc …</a:t>
            </a:r>
          </a:p>
        </p:txBody>
      </p:sp>
    </p:spTree>
    <p:extLst>
      <p:ext uri="{BB962C8B-B14F-4D97-AF65-F5344CB8AC3E}">
        <p14:creationId xmlns:p14="http://schemas.microsoft.com/office/powerpoint/2010/main" xmlns="" val="23267125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7E0BD0-89C8-408A-9634-2313D5667D29}" type="slidenum">
              <a:rPr lang="en-US" smtClean="0"/>
              <a:pPr/>
              <a:t>12</a:t>
            </a:fld>
            <a:endParaRPr lang="en-US"/>
          </a:p>
        </p:txBody>
      </p:sp>
      <p:sp>
        <p:nvSpPr>
          <p:cNvPr id="6" name="TextBox 5"/>
          <p:cNvSpPr txBox="1"/>
          <p:nvPr/>
        </p:nvSpPr>
        <p:spPr>
          <a:xfrm>
            <a:off x="929390" y="97440"/>
            <a:ext cx="7192780" cy="584775"/>
          </a:xfrm>
          <a:prstGeom prst="rect">
            <a:avLst/>
          </a:prstGeom>
          <a:noFill/>
        </p:spPr>
        <p:txBody>
          <a:bodyPr wrap="square" rtlCol="0">
            <a:spAutoFit/>
          </a:bodyPr>
          <a:lstStyle/>
          <a:p>
            <a:pPr algn="ctr"/>
            <a:r>
              <a:rPr lang="en-US" sz="3200" dirty="0" smtClean="0">
                <a:latin typeface="+mj-lt"/>
              </a:rPr>
              <a:t>Dedicated and GRUAN Reference RAOB</a:t>
            </a:r>
            <a:endParaRPr lang="en-US" sz="3200" dirty="0">
              <a:latin typeface="+mj-lt"/>
            </a:endParaRPr>
          </a:p>
        </p:txBody>
      </p:sp>
      <p:pic>
        <p:nvPicPr>
          <p:cNvPr id="22" name="Picture 2" descr="C:\Users\nnalli\Documents\Documents\Cal-Val\cal-val_team_coordination\EDR Cal-Val Campaign Coordination\npp_year1_icv_dedicated_raob_sites.png"/>
          <p:cNvPicPr>
            <a:picLocks noChangeAspect="1" noChangeArrowheads="1"/>
          </p:cNvPicPr>
          <p:nvPr/>
        </p:nvPicPr>
        <p:blipFill>
          <a:blip r:embed="rId2" cstate="print"/>
          <a:srcRect l="8751" t="15001" r="5000" b="21668"/>
          <a:stretch>
            <a:fillRect/>
          </a:stretch>
        </p:blipFill>
        <p:spPr bwMode="auto">
          <a:xfrm>
            <a:off x="0" y="1600200"/>
            <a:ext cx="3984981" cy="2194560"/>
          </a:xfrm>
          <a:prstGeom prst="rect">
            <a:avLst/>
          </a:prstGeom>
          <a:noFill/>
        </p:spPr>
      </p:pic>
      <p:pic>
        <p:nvPicPr>
          <p:cNvPr id="23" name="Picture 4" descr="C:\Users\nnalli\Documents\Documents\Cal-Val\cal-val_team_coordination\EDR Cal-Val Campaign Coordination\gruan_raob_sites.png"/>
          <p:cNvPicPr>
            <a:picLocks noChangeAspect="1" noChangeArrowheads="1"/>
          </p:cNvPicPr>
          <p:nvPr/>
        </p:nvPicPr>
        <p:blipFill>
          <a:blip r:embed="rId3" cstate="print"/>
          <a:srcRect l="8751" t="15001" r="5000" b="21668"/>
          <a:stretch>
            <a:fillRect/>
          </a:stretch>
        </p:blipFill>
        <p:spPr bwMode="auto">
          <a:xfrm>
            <a:off x="4023359" y="1828800"/>
            <a:ext cx="4981296" cy="2743200"/>
          </a:xfrm>
          <a:prstGeom prst="rect">
            <a:avLst/>
          </a:prstGeom>
          <a:noFill/>
        </p:spPr>
      </p:pic>
      <p:pic>
        <p:nvPicPr>
          <p:cNvPr id="24" name="Picture 5" descr="C:\Users\nnalli\Documents\Documents\Cal-Val\cal-val_team_coordination\EDR Cal-Val Campaign Coordination\npp_year2_icv_dedicated_raob_sites.png"/>
          <p:cNvPicPr>
            <a:picLocks noChangeAspect="1" noChangeArrowheads="1"/>
          </p:cNvPicPr>
          <p:nvPr/>
        </p:nvPicPr>
        <p:blipFill>
          <a:blip r:embed="rId4" cstate="print"/>
          <a:srcRect l="8751" t="15001" r="5000" b="21668"/>
          <a:stretch>
            <a:fillRect/>
          </a:stretch>
        </p:blipFill>
        <p:spPr bwMode="auto">
          <a:xfrm>
            <a:off x="0" y="3733800"/>
            <a:ext cx="3984987" cy="2194560"/>
          </a:xfrm>
          <a:prstGeom prst="rect">
            <a:avLst/>
          </a:prstGeom>
          <a:noFill/>
        </p:spPr>
      </p:pic>
      <p:sp>
        <p:nvSpPr>
          <p:cNvPr id="25" name="TextBox 24"/>
          <p:cNvSpPr txBox="1"/>
          <p:nvPr/>
        </p:nvSpPr>
        <p:spPr>
          <a:xfrm>
            <a:off x="289560" y="1295400"/>
            <a:ext cx="3429000" cy="381000"/>
          </a:xfrm>
          <a:prstGeom prst="rect">
            <a:avLst/>
          </a:prstGeom>
          <a:noFill/>
        </p:spPr>
        <p:txBody>
          <a:bodyPr wrap="square" rtlCol="0">
            <a:spAutoFit/>
          </a:bodyPr>
          <a:lstStyle/>
          <a:p>
            <a:pPr algn="ctr"/>
            <a:r>
              <a:rPr lang="en-US" b="1" dirty="0" smtClean="0"/>
              <a:t>JPSS S-NPP Dedicated</a:t>
            </a:r>
            <a:endParaRPr lang="en-US" b="1" dirty="0"/>
          </a:p>
        </p:txBody>
      </p:sp>
      <p:sp>
        <p:nvSpPr>
          <p:cNvPr id="26" name="TextBox 25"/>
          <p:cNvSpPr txBox="1"/>
          <p:nvPr/>
        </p:nvSpPr>
        <p:spPr>
          <a:xfrm>
            <a:off x="4191000" y="1295400"/>
            <a:ext cx="4724400" cy="369332"/>
          </a:xfrm>
          <a:prstGeom prst="rect">
            <a:avLst/>
          </a:prstGeom>
          <a:noFill/>
        </p:spPr>
        <p:txBody>
          <a:bodyPr wrap="square" rtlCol="0">
            <a:spAutoFit/>
          </a:bodyPr>
          <a:lstStyle/>
          <a:p>
            <a:pPr algn="ctr"/>
            <a:r>
              <a:rPr lang="en-US" b="1" dirty="0" smtClean="0"/>
              <a:t>GRUAN Reference Sites (NPROVS+ Collocation)</a:t>
            </a:r>
            <a:endParaRPr lang="en-US" b="1" dirty="0"/>
          </a:p>
        </p:txBody>
      </p:sp>
      <p:graphicFrame>
        <p:nvGraphicFramePr>
          <p:cNvPr id="32" name="Table 31"/>
          <p:cNvGraphicFramePr>
            <a:graphicFrameLocks noGrp="1"/>
          </p:cNvGraphicFramePr>
          <p:nvPr/>
        </p:nvGraphicFramePr>
        <p:xfrm>
          <a:off x="1447800" y="5840730"/>
          <a:ext cx="1308520" cy="941070"/>
        </p:xfrm>
        <a:graphic>
          <a:graphicData uri="http://schemas.openxmlformats.org/drawingml/2006/table">
            <a:tbl>
              <a:tblPr/>
              <a:tblGrid>
                <a:gridCol w="477838"/>
                <a:gridCol w="407988"/>
                <a:gridCol w="422694"/>
              </a:tblGrid>
              <a:tr h="152400">
                <a:tc>
                  <a:txBody>
                    <a:bodyPr/>
                    <a:lstStyle/>
                    <a:p>
                      <a:pPr algn="ctr" fontAlgn="b"/>
                      <a:r>
                        <a:rPr lang="en-US" sz="800" b="1" i="0" u="none" strike="noStrike" dirty="0">
                          <a:solidFill>
                            <a:srgbClr val="000000"/>
                          </a:solidFill>
                          <a:latin typeface="Calibri"/>
                        </a:rPr>
                        <a:t>RAOB </a:t>
                      </a:r>
                      <a:r>
                        <a:rPr lang="en-US" sz="800" b="1" i="0" u="none" strike="noStrike" dirty="0" smtClean="0">
                          <a:solidFill>
                            <a:srgbClr val="000000"/>
                          </a:solidFill>
                          <a:latin typeface="Calibri"/>
                        </a:rPr>
                        <a:t>Site</a:t>
                      </a:r>
                      <a:endParaRPr lang="en-US" sz="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Lat (deg)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dirty="0">
                          <a:solidFill>
                            <a:srgbClr val="000000"/>
                          </a:solidFill>
                          <a:latin typeface="Calibri"/>
                        </a:rPr>
                        <a:t>Lon (deg)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124957">
                <a:tc>
                  <a:txBody>
                    <a:bodyPr/>
                    <a:lstStyle/>
                    <a:p>
                      <a:pPr algn="ctr" fontAlgn="b"/>
                      <a:r>
                        <a:rPr lang="en-US" sz="800" b="1" i="0" u="none" strike="noStrike">
                          <a:solidFill>
                            <a:srgbClr val="000000"/>
                          </a:solidFill>
                          <a:latin typeface="Calibri"/>
                        </a:rPr>
                        <a:t>ARM-SGP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124957">
                <a:tc>
                  <a:txBody>
                    <a:bodyPr/>
                    <a:lstStyle/>
                    <a:p>
                      <a:pPr algn="ctr" fontAlgn="b"/>
                      <a:r>
                        <a:rPr lang="en-US" sz="800" b="1" i="0" u="none" strike="noStrike">
                          <a:solidFill>
                            <a:srgbClr val="000000"/>
                          </a:solidFill>
                          <a:latin typeface="Calibri"/>
                        </a:rPr>
                        <a:t>ARM-NSA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dirty="0">
                          <a:solidFill>
                            <a:srgbClr val="000000"/>
                          </a:solidFill>
                          <a:latin typeface="Calibri"/>
                        </a:rPr>
                        <a:t>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dirty="0">
                          <a:solidFill>
                            <a:srgbClr val="000000"/>
                          </a:solidFill>
                          <a:latin typeface="Calibri"/>
                        </a:rPr>
                        <a:t>-156.6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124957">
                <a:tc>
                  <a:txBody>
                    <a:bodyPr/>
                    <a:lstStyle/>
                    <a:p>
                      <a:pPr algn="ctr" fontAlgn="b"/>
                      <a:r>
                        <a:rPr lang="en-US" sz="800" b="1" i="0" u="none" strike="noStrike">
                          <a:solidFill>
                            <a:srgbClr val="000000"/>
                          </a:solidFill>
                          <a:latin typeface="Calibri"/>
                        </a:rPr>
                        <a:t>ARM-TWP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147.43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124957">
                <a:tc>
                  <a:txBody>
                    <a:bodyPr/>
                    <a:lstStyle/>
                    <a:p>
                      <a:pPr algn="ctr" fontAlgn="b"/>
                      <a:r>
                        <a:rPr lang="en-US" sz="800" b="1" i="0" u="none" strike="noStrike">
                          <a:solidFill>
                            <a:srgbClr val="000000"/>
                          </a:solidFill>
                          <a:latin typeface="Calibri"/>
                        </a:rPr>
                        <a:t>PMRF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22.05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-159.78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124957">
                <a:tc>
                  <a:txBody>
                    <a:bodyPr/>
                    <a:lstStyle/>
                    <a:p>
                      <a:pPr algn="ctr" fontAlgn="b"/>
                      <a:r>
                        <a:rPr lang="en-US" sz="800" b="1" i="0" u="none" strike="noStrike">
                          <a:solidFill>
                            <a:srgbClr val="000000"/>
                          </a:solidFill>
                          <a:latin typeface="Calibri"/>
                        </a:rPr>
                        <a:t>BCCS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39.05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800" b="1" i="0" u="none" strike="noStrike">
                          <a:solidFill>
                            <a:srgbClr val="000000"/>
                          </a:solidFill>
                          <a:latin typeface="Calibri"/>
                        </a:rPr>
                        <a:t>-76.88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124957">
                <a:tc>
                  <a:txBody>
                    <a:bodyPr/>
                    <a:lstStyle/>
                    <a:p>
                      <a:pPr algn="ctr" fontAlgn="b"/>
                      <a:r>
                        <a:rPr lang="en-US" sz="800" b="1" i="0" u="none" strike="noStrike">
                          <a:solidFill>
                            <a:srgbClr val="000000"/>
                          </a:solidFill>
                          <a:latin typeface="Calibri"/>
                        </a:rPr>
                        <a:t>AEROSE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gridSpan="2">
                  <a:txBody>
                    <a:bodyPr/>
                    <a:lstStyle/>
                    <a:p>
                      <a:pPr algn="ctr" fontAlgn="b"/>
                      <a:r>
                        <a:rPr lang="en-US" sz="800" b="1" i="0" u="none" strike="noStrike" dirty="0">
                          <a:solidFill>
                            <a:srgbClr val="000000"/>
                          </a:solidFill>
                          <a:latin typeface="Calibri"/>
                        </a:rPr>
                        <a:t>Tropical Ocean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hMerge="1">
                  <a:txBody>
                    <a:bodyPr/>
                    <a:lstStyle/>
                    <a:p>
                      <a:endParaRPr lang="en-US"/>
                    </a:p>
                  </a:txBody>
                  <a:tcPr/>
                </a:tc>
              </a:tr>
            </a:tbl>
          </a:graphicData>
        </a:graphic>
      </p:graphicFrame>
      <p:graphicFrame>
        <p:nvGraphicFramePr>
          <p:cNvPr id="34" name="Table 33"/>
          <p:cNvGraphicFramePr>
            <a:graphicFrameLocks noGrp="1"/>
          </p:cNvGraphicFramePr>
          <p:nvPr/>
        </p:nvGraphicFramePr>
        <p:xfrm>
          <a:off x="4038600" y="4572000"/>
          <a:ext cx="4953001" cy="394335"/>
        </p:xfrm>
        <a:graphic>
          <a:graphicData uri="http://schemas.openxmlformats.org/drawingml/2006/table">
            <a:tbl>
              <a:tblPr/>
              <a:tblGrid>
                <a:gridCol w="503428"/>
                <a:gridCol w="369705"/>
                <a:gridCol w="369705"/>
                <a:gridCol w="275313"/>
                <a:gridCol w="430012"/>
                <a:gridCol w="369705"/>
                <a:gridCol w="369705"/>
                <a:gridCol w="335618"/>
                <a:gridCol w="430012"/>
                <a:gridCol w="388060"/>
                <a:gridCol w="335618"/>
                <a:gridCol w="388060"/>
                <a:gridCol w="388060"/>
              </a:tblGrid>
              <a:tr h="127000">
                <a:tc>
                  <a:txBody>
                    <a:bodyPr/>
                    <a:lstStyle/>
                    <a:p>
                      <a:pPr algn="ctr" fontAlgn="b"/>
                      <a:r>
                        <a:rPr lang="en-US" sz="800" b="1" i="0" u="none" strike="noStrike">
                          <a:solidFill>
                            <a:srgbClr val="000000"/>
                          </a:solidFill>
                          <a:latin typeface="Calibri"/>
                        </a:rPr>
                        <a:t>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BEL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BOU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CAB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DAR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ERK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GAN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HIH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LAU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LIN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NAU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US" sz="800" b="1" i="0" u="none" strike="noStrike">
                          <a:solidFill>
                            <a:srgbClr val="000000"/>
                          </a:solidFill>
                          <a:latin typeface="Calibri"/>
                        </a:rPr>
                        <a:t>Lat (deg)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39.05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39.95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-12.475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39.05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79.98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19.72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-45.04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52.22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US" sz="800" b="1" i="0" u="none" strike="noStrike">
                          <a:solidFill>
                            <a:srgbClr val="000000"/>
                          </a:solidFill>
                          <a:latin typeface="Calibri"/>
                        </a:rPr>
                        <a:t>Lon(deg)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-76.88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-105.2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5.18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130.83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-28.03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-85.93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73.15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-155.05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169.68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14.12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147.43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latin typeface="Calibri"/>
                        </a:rPr>
                        <a:t>166.92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5" name="Table 34"/>
          <p:cNvGraphicFramePr>
            <a:graphicFrameLocks noGrp="1"/>
          </p:cNvGraphicFramePr>
          <p:nvPr/>
        </p:nvGraphicFramePr>
        <p:xfrm>
          <a:off x="4038600" y="5105401"/>
          <a:ext cx="4952999" cy="394335"/>
        </p:xfrm>
        <a:graphic>
          <a:graphicData uri="http://schemas.openxmlformats.org/drawingml/2006/table">
            <a:tbl>
              <a:tblPr/>
              <a:tblGrid>
                <a:gridCol w="503427"/>
                <a:gridCol w="369705"/>
                <a:gridCol w="369705"/>
                <a:gridCol w="275312"/>
                <a:gridCol w="430011"/>
                <a:gridCol w="369705"/>
                <a:gridCol w="369705"/>
                <a:gridCol w="335619"/>
                <a:gridCol w="430011"/>
                <a:gridCol w="388060"/>
                <a:gridCol w="335619"/>
                <a:gridCol w="388060"/>
                <a:gridCol w="388060"/>
              </a:tblGrid>
              <a:tr h="127000">
                <a:tc>
                  <a:txBody>
                    <a:bodyPr/>
                    <a:lstStyle/>
                    <a:p>
                      <a:pPr algn="ctr" fontAlgn="b"/>
                      <a:r>
                        <a:rPr lang="en-US" sz="800" b="1" i="0" u="none" strike="noStrike">
                          <a:solidFill>
                            <a:srgbClr val="000000"/>
                          </a:solidFill>
                          <a:latin typeface="Calibri"/>
                        </a:rPr>
                        <a:t>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NSA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NYA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Calibri"/>
                        </a:rPr>
                        <a:t>OUA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PAY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POT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REU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SRC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SGP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SOD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TMF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XIL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US" sz="800" b="1" i="0" u="none" strike="noStrike">
                          <a:solidFill>
                            <a:srgbClr val="000000"/>
                          </a:solidFill>
                          <a:latin typeface="Calibri"/>
                        </a:rPr>
                        <a:t>Lat (deg)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71.32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78.92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46.81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-21.08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36.61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67.37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36.06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34.39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43.95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00">
                <a:tc>
                  <a:txBody>
                    <a:bodyPr/>
                    <a:lstStyle/>
                    <a:p>
                      <a:pPr algn="ctr" fontAlgn="b"/>
                      <a:r>
                        <a:rPr lang="en-US" sz="800" b="1" i="0" u="none" strike="noStrike">
                          <a:solidFill>
                            <a:srgbClr val="000000"/>
                          </a:solidFill>
                          <a:latin typeface="Calibri"/>
                        </a:rPr>
                        <a:t>Lon(deg)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55.38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-97.49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26.63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000000"/>
                          </a:solidFill>
                          <a:latin typeface="Calibri"/>
                        </a:rPr>
                        <a:t>116.12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2013 AEROSE State Parameters</a:t>
            </a:r>
            <a:br>
              <a:rPr lang="en-US" sz="3200" dirty="0" smtClean="0"/>
            </a:br>
            <a:r>
              <a:rPr lang="en-US" sz="3200" i="1" dirty="0" smtClean="0"/>
              <a:t>P</a:t>
            </a:r>
            <a:r>
              <a:rPr lang="en-US" sz="3200" dirty="0" smtClean="0"/>
              <a:t>(</a:t>
            </a:r>
            <a:r>
              <a:rPr lang="en-US" sz="3200" i="1" dirty="0" smtClean="0"/>
              <a:t>z</a:t>
            </a:r>
            <a:r>
              <a:rPr lang="en-US" sz="3200" dirty="0" smtClean="0"/>
              <a:t>), </a:t>
            </a:r>
            <a:r>
              <a:rPr lang="en-US" sz="3200" i="1" dirty="0" smtClean="0"/>
              <a:t>T</a:t>
            </a:r>
            <a:r>
              <a:rPr lang="en-US" sz="3200" dirty="0" smtClean="0"/>
              <a:t>(</a:t>
            </a:r>
            <a:r>
              <a:rPr lang="en-US" sz="3200" i="1" dirty="0" smtClean="0"/>
              <a:t>p</a:t>
            </a:r>
            <a:r>
              <a:rPr lang="en-US" sz="3200" dirty="0" smtClean="0"/>
              <a:t>), </a:t>
            </a:r>
            <a:r>
              <a:rPr lang="en-US" sz="3200" i="1" dirty="0" smtClean="0"/>
              <a:t>U</a:t>
            </a:r>
            <a:r>
              <a:rPr lang="en-US" sz="3200" dirty="0" smtClean="0"/>
              <a:t>(</a:t>
            </a:r>
            <a:r>
              <a:rPr lang="en-US" sz="3200" i="1" dirty="0" smtClean="0"/>
              <a:t>p</a:t>
            </a:r>
            <a:r>
              <a:rPr lang="en-US" sz="3200" dirty="0" smtClean="0"/>
              <a:t>), O</a:t>
            </a:r>
            <a:r>
              <a:rPr lang="en-US" sz="3200" baseline="-25000" dirty="0" smtClean="0"/>
              <a:t>3</a:t>
            </a:r>
            <a:r>
              <a:rPr lang="en-US" sz="3200" dirty="0" smtClean="0"/>
              <a:t>(p), </a:t>
            </a:r>
            <a:r>
              <a:rPr lang="en-US" sz="3200" i="1" dirty="0" smtClean="0"/>
              <a:t>T</a:t>
            </a:r>
            <a:r>
              <a:rPr lang="en-US" sz="3200" i="1" baseline="-25000" dirty="0" smtClean="0"/>
              <a:t>s </a:t>
            </a:r>
            <a:r>
              <a:rPr lang="en-US" sz="3200" dirty="0" smtClean="0"/>
              <a:t>, </a:t>
            </a:r>
            <a:r>
              <a:rPr lang="en-US" sz="3200" i="1" dirty="0" smtClean="0"/>
              <a:t>u</a:t>
            </a:r>
            <a:r>
              <a:rPr lang="en-US" sz="3200" i="1" baseline="-25000" dirty="0" smtClean="0"/>
              <a:t>s</a:t>
            </a:r>
            <a:r>
              <a:rPr lang="en-US" sz="3200" baseline="-25000" dirty="0" smtClean="0"/>
              <a:t> </a:t>
            </a:r>
            <a:r>
              <a:rPr lang="en-US" sz="3200" dirty="0" smtClean="0"/>
              <a:t>, </a:t>
            </a:r>
            <a:r>
              <a:rPr lang="en-US" sz="3200" i="1" dirty="0" err="1" smtClean="0"/>
              <a:t>v</a:t>
            </a:r>
            <a:r>
              <a:rPr lang="en-US" sz="3200" i="1" baseline="-25000" dirty="0" err="1" smtClean="0"/>
              <a:t>s</a:t>
            </a:r>
            <a:r>
              <a:rPr lang="en-US" sz="3200" baseline="-25000" dirty="0" smtClean="0"/>
              <a:t> </a:t>
            </a:r>
            <a:r>
              <a:rPr lang="en-US" sz="3200" dirty="0" smtClean="0"/>
              <a:t>, AOD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13</a:t>
            </a:fld>
            <a:endParaRPr lang="en-US"/>
          </a:p>
        </p:txBody>
      </p:sp>
      <p:pic>
        <p:nvPicPr>
          <p:cNvPr id="5" name="Picture 4" descr="aerose2013b_state_sfc_params.png"/>
          <p:cNvPicPr>
            <a:picLocks noChangeAspect="1"/>
          </p:cNvPicPr>
          <p:nvPr/>
        </p:nvPicPr>
        <p:blipFill>
          <a:blip r:embed="rId2"/>
          <a:stretch>
            <a:fillRect/>
          </a:stretch>
        </p:blipFill>
        <p:spPr>
          <a:xfrm>
            <a:off x="861950" y="984954"/>
            <a:ext cx="7314596" cy="548594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NDE-OPS IR + MW</a:t>
            </a:r>
            <a:endParaRPr lang="en-US" dirty="0"/>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14</a:t>
            </a:fld>
            <a:endParaRPr lang="en-US" dirty="0"/>
          </a:p>
        </p:txBody>
      </p:sp>
      <p:sp>
        <p:nvSpPr>
          <p:cNvPr id="14" name="TextBox 13"/>
          <p:cNvSpPr txBox="1"/>
          <p:nvPr/>
        </p:nvSpPr>
        <p:spPr>
          <a:xfrm>
            <a:off x="4800600" y="1371600"/>
            <a:ext cx="1524000" cy="369332"/>
          </a:xfrm>
          <a:prstGeom prst="rect">
            <a:avLst/>
          </a:prstGeom>
          <a:noFill/>
        </p:spPr>
        <p:txBody>
          <a:bodyPr wrap="square" rtlCol="0">
            <a:spAutoFit/>
          </a:bodyPr>
          <a:lstStyle/>
          <a:p>
            <a:pPr algn="ctr"/>
            <a:r>
              <a:rPr lang="en-US" b="1" dirty="0" smtClean="0"/>
              <a:t>Temperature</a:t>
            </a:r>
            <a:endParaRPr lang="en-US" b="1" dirty="0"/>
          </a:p>
        </p:txBody>
      </p:sp>
      <p:sp>
        <p:nvSpPr>
          <p:cNvPr id="15" name="TextBox 14"/>
          <p:cNvSpPr txBox="1"/>
          <p:nvPr/>
        </p:nvSpPr>
        <p:spPr>
          <a:xfrm>
            <a:off x="7315200" y="1371600"/>
            <a:ext cx="1524000" cy="369332"/>
          </a:xfrm>
          <a:prstGeom prst="rect">
            <a:avLst/>
          </a:prstGeom>
          <a:noFill/>
        </p:spPr>
        <p:txBody>
          <a:bodyPr wrap="square" rtlCol="0">
            <a:spAutoFit/>
          </a:bodyPr>
          <a:lstStyle/>
          <a:p>
            <a:pPr algn="ctr"/>
            <a:r>
              <a:rPr lang="en-US" b="1" dirty="0" smtClean="0"/>
              <a:t>Moisture</a:t>
            </a:r>
            <a:endParaRPr lang="en-US" b="1" dirty="0"/>
          </a:p>
        </p:txBody>
      </p:sp>
      <p:pic>
        <p:nvPicPr>
          <p:cNvPr id="18" name="Content Placeholder 17" descr="valar_site_nde-ops-matchups_20140827-0847.png"/>
          <p:cNvPicPr>
            <a:picLocks noGrp="1" noChangeAspect="1"/>
          </p:cNvPicPr>
          <p:nvPr>
            <p:ph sz="half" idx="1"/>
          </p:nvPr>
        </p:nvPicPr>
        <p:blipFill>
          <a:blip r:embed="rId3" cstate="print"/>
          <a:srcRect l="8743" r="7494"/>
          <a:stretch>
            <a:fillRect/>
          </a:stretch>
        </p:blipFill>
        <p:spPr>
          <a:xfrm>
            <a:off x="23344" y="908528"/>
            <a:ext cx="4088133" cy="3657600"/>
          </a:xfrm>
        </p:spPr>
      </p:pic>
      <p:pic>
        <p:nvPicPr>
          <p:cNvPr id="17" name="Content Placeholder 16" descr="valar_simstat-nde-ops-ret-mod_rms-bias-std_20140827-0847.png"/>
          <p:cNvPicPr>
            <a:picLocks noGrp="1" noChangeAspect="1"/>
          </p:cNvPicPr>
          <p:nvPr>
            <p:ph sz="half" idx="2"/>
          </p:nvPr>
        </p:nvPicPr>
        <p:blipFill>
          <a:blip r:embed="rId4" cstate="print"/>
          <a:srcRect l="11242" t="1667" r="12491" b="3334"/>
          <a:stretch>
            <a:fillRect/>
          </a:stretch>
        </p:blipFill>
        <p:spPr>
          <a:xfrm>
            <a:off x="4114800" y="1737360"/>
            <a:ext cx="4897737" cy="4572000"/>
          </a:xfrm>
        </p:spPr>
      </p:pic>
      <p:pic>
        <p:nvPicPr>
          <p:cNvPr id="10" name="Picture 9" descr="tropic_h2o_mr.png"/>
          <p:cNvPicPr>
            <a:picLocks noChangeAspect="1"/>
          </p:cNvPicPr>
          <p:nvPr/>
        </p:nvPicPr>
        <p:blipFill>
          <a:blip r:embed="rId5"/>
          <a:stretch>
            <a:fillRect/>
          </a:stretch>
        </p:blipFill>
        <p:spPr>
          <a:xfrm>
            <a:off x="124012" y="4202364"/>
            <a:ext cx="4101689" cy="2563556"/>
          </a:xfrm>
          <a:prstGeom prst="rect">
            <a:avLst/>
          </a:prstGeom>
        </p:spPr>
      </p:pic>
      <p:sp>
        <p:nvSpPr>
          <p:cNvPr id="11" name="TextBox 10"/>
          <p:cNvSpPr txBox="1"/>
          <p:nvPr/>
        </p:nvSpPr>
        <p:spPr>
          <a:xfrm>
            <a:off x="252919" y="3988340"/>
            <a:ext cx="3770135" cy="369332"/>
          </a:xfrm>
          <a:prstGeom prst="rect">
            <a:avLst/>
          </a:prstGeom>
          <a:noFill/>
        </p:spPr>
        <p:txBody>
          <a:bodyPr wrap="none" rtlCol="0">
            <a:spAutoFit/>
          </a:bodyPr>
          <a:lstStyle/>
          <a:p>
            <a:r>
              <a:rPr lang="en-US" b="1" dirty="0" smtClean="0"/>
              <a:t>Standard tropical water vapor  profile</a:t>
            </a:r>
            <a:endParaRPr lang="en-US" b="1" dirty="0"/>
          </a:p>
        </p:txBody>
      </p:sp>
      <p:sp>
        <p:nvSpPr>
          <p:cNvPr id="12" name="TextBox 11"/>
          <p:cNvSpPr txBox="1"/>
          <p:nvPr/>
        </p:nvSpPr>
        <p:spPr>
          <a:xfrm>
            <a:off x="3162934" y="1049313"/>
            <a:ext cx="1533305" cy="369332"/>
          </a:xfrm>
          <a:prstGeom prst="rect">
            <a:avLst/>
          </a:prstGeom>
          <a:noFill/>
        </p:spPr>
        <p:txBody>
          <a:bodyPr wrap="none" rtlCol="0">
            <a:spAutoFit/>
          </a:bodyPr>
          <a:lstStyle/>
          <a:p>
            <a:r>
              <a:rPr lang="en-US" dirty="0" smtClean="0"/>
              <a:t>MOD=ECMWF</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Offline IR + MW</a:t>
            </a:r>
            <a:endParaRPr lang="en-US" dirty="0"/>
          </a:p>
        </p:txBody>
      </p:sp>
      <p:sp>
        <p:nvSpPr>
          <p:cNvPr id="5" name="Date Placeholder 4"/>
          <p:cNvSpPr>
            <a:spLocks noGrp="1"/>
          </p:cNvSpPr>
          <p:nvPr>
            <p:ph type="dt" sz="half" idx="10"/>
          </p:nvPr>
        </p:nvSpPr>
        <p:spPr/>
        <p:txBody>
          <a:bodyPr/>
          <a:lstStyle/>
          <a:p>
            <a:pPr>
              <a:defRPr/>
            </a:pPr>
            <a:r>
              <a:rPr lang="en-US" dirty="0" smtClean="0"/>
              <a:t>27August 2014</a:t>
            </a:r>
            <a:endParaRPr lang="en-US" dirty="0"/>
          </a:p>
        </p:txBody>
      </p:sp>
      <p:sp>
        <p:nvSpPr>
          <p:cNvPr id="6" name="Footer Placeholder 5"/>
          <p:cNvSpPr>
            <a:spLocks noGrp="1"/>
          </p:cNvSpPr>
          <p:nvPr>
            <p:ph type="ftr" sz="quarter" idx="11"/>
          </p:nvPr>
        </p:nvSpPr>
        <p:spPr/>
        <p:txBody>
          <a:bodyPr/>
          <a:lstStyle/>
          <a:p>
            <a:pPr>
              <a:defRPr/>
            </a:pPr>
            <a:r>
              <a:rPr lang="da-DK" smtClean="0"/>
              <a:t>Nalli et al. - STAR VALAR</a:t>
            </a:r>
            <a:endParaRPr lang="en-US"/>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15</a:t>
            </a:fld>
            <a:endParaRPr lang="en-US" dirty="0"/>
          </a:p>
        </p:txBody>
      </p:sp>
      <p:sp>
        <p:nvSpPr>
          <p:cNvPr id="14" name="TextBox 13"/>
          <p:cNvSpPr txBox="1"/>
          <p:nvPr/>
        </p:nvSpPr>
        <p:spPr>
          <a:xfrm>
            <a:off x="4800600" y="1371600"/>
            <a:ext cx="1524000" cy="369332"/>
          </a:xfrm>
          <a:prstGeom prst="rect">
            <a:avLst/>
          </a:prstGeom>
          <a:noFill/>
        </p:spPr>
        <p:txBody>
          <a:bodyPr wrap="square" rtlCol="0">
            <a:spAutoFit/>
          </a:bodyPr>
          <a:lstStyle/>
          <a:p>
            <a:pPr algn="ctr"/>
            <a:r>
              <a:rPr lang="en-US" b="1" dirty="0" smtClean="0"/>
              <a:t>Temperature</a:t>
            </a:r>
            <a:endParaRPr lang="en-US" b="1" dirty="0"/>
          </a:p>
        </p:txBody>
      </p:sp>
      <p:sp>
        <p:nvSpPr>
          <p:cNvPr id="15" name="TextBox 14"/>
          <p:cNvSpPr txBox="1"/>
          <p:nvPr/>
        </p:nvSpPr>
        <p:spPr>
          <a:xfrm>
            <a:off x="7315200" y="1371600"/>
            <a:ext cx="1524000" cy="369332"/>
          </a:xfrm>
          <a:prstGeom prst="rect">
            <a:avLst/>
          </a:prstGeom>
          <a:noFill/>
        </p:spPr>
        <p:txBody>
          <a:bodyPr wrap="square" rtlCol="0">
            <a:spAutoFit/>
          </a:bodyPr>
          <a:lstStyle/>
          <a:p>
            <a:pPr algn="ctr"/>
            <a:r>
              <a:rPr lang="en-US" b="1" dirty="0" smtClean="0"/>
              <a:t>Moisture</a:t>
            </a:r>
            <a:endParaRPr lang="en-US" b="1" dirty="0"/>
          </a:p>
        </p:txBody>
      </p:sp>
      <p:pic>
        <p:nvPicPr>
          <p:cNvPr id="13" name="Content Placeholder 12" descr="valar_simstat-offline-ret-mod_rms-bias-std_20140827-0849.png"/>
          <p:cNvPicPr>
            <a:picLocks noGrp="1" noChangeAspect="1"/>
          </p:cNvPicPr>
          <p:nvPr>
            <p:ph sz="half" idx="2"/>
          </p:nvPr>
        </p:nvPicPr>
        <p:blipFill>
          <a:blip r:embed="rId2" cstate="print"/>
          <a:srcRect l="11242" t="1667" r="12491" b="3334"/>
          <a:stretch>
            <a:fillRect/>
          </a:stretch>
        </p:blipFill>
        <p:spPr>
          <a:xfrm>
            <a:off x="4114801" y="1737360"/>
            <a:ext cx="4897813"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Offline MW-Only (MIT)</a:t>
            </a:r>
            <a:endParaRPr lang="en-US" dirty="0"/>
          </a:p>
        </p:txBody>
      </p:sp>
      <p:sp>
        <p:nvSpPr>
          <p:cNvPr id="5" name="Date Placeholder 4"/>
          <p:cNvSpPr>
            <a:spLocks noGrp="1"/>
          </p:cNvSpPr>
          <p:nvPr>
            <p:ph type="dt" sz="half" idx="10"/>
          </p:nvPr>
        </p:nvSpPr>
        <p:spPr/>
        <p:txBody>
          <a:bodyPr/>
          <a:lstStyle/>
          <a:p>
            <a:pPr>
              <a:defRPr/>
            </a:pPr>
            <a:r>
              <a:rPr lang="en-US" dirty="0" smtClean="0"/>
              <a:t>27 August 2014</a:t>
            </a:r>
            <a:endParaRPr lang="en-US" dirty="0"/>
          </a:p>
        </p:txBody>
      </p:sp>
      <p:sp>
        <p:nvSpPr>
          <p:cNvPr id="6" name="Footer Placeholder 5"/>
          <p:cNvSpPr>
            <a:spLocks noGrp="1"/>
          </p:cNvSpPr>
          <p:nvPr>
            <p:ph type="ftr" sz="quarter" idx="11"/>
          </p:nvPr>
        </p:nvSpPr>
        <p:spPr/>
        <p:txBody>
          <a:bodyPr/>
          <a:lstStyle/>
          <a:p>
            <a:pPr>
              <a:defRPr/>
            </a:pPr>
            <a:r>
              <a:rPr lang="da-DK" smtClean="0"/>
              <a:t>Nalli et al. - STAR VALAR</a:t>
            </a:r>
            <a:endParaRPr lang="en-US"/>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16</a:t>
            </a:fld>
            <a:endParaRPr lang="en-US" dirty="0"/>
          </a:p>
        </p:txBody>
      </p:sp>
      <p:sp>
        <p:nvSpPr>
          <p:cNvPr id="14" name="TextBox 13"/>
          <p:cNvSpPr txBox="1"/>
          <p:nvPr/>
        </p:nvSpPr>
        <p:spPr>
          <a:xfrm>
            <a:off x="4800600" y="1371600"/>
            <a:ext cx="1524000" cy="369332"/>
          </a:xfrm>
          <a:prstGeom prst="rect">
            <a:avLst/>
          </a:prstGeom>
          <a:noFill/>
        </p:spPr>
        <p:txBody>
          <a:bodyPr wrap="square" rtlCol="0">
            <a:spAutoFit/>
          </a:bodyPr>
          <a:lstStyle/>
          <a:p>
            <a:pPr algn="ctr"/>
            <a:r>
              <a:rPr lang="en-US" b="1" dirty="0" smtClean="0"/>
              <a:t>Temperature</a:t>
            </a:r>
            <a:endParaRPr lang="en-US" b="1" dirty="0"/>
          </a:p>
        </p:txBody>
      </p:sp>
      <p:sp>
        <p:nvSpPr>
          <p:cNvPr id="15" name="TextBox 14"/>
          <p:cNvSpPr txBox="1"/>
          <p:nvPr/>
        </p:nvSpPr>
        <p:spPr>
          <a:xfrm>
            <a:off x="7315200" y="1371600"/>
            <a:ext cx="1524000" cy="369332"/>
          </a:xfrm>
          <a:prstGeom prst="rect">
            <a:avLst/>
          </a:prstGeom>
          <a:noFill/>
        </p:spPr>
        <p:txBody>
          <a:bodyPr wrap="square" rtlCol="0">
            <a:spAutoFit/>
          </a:bodyPr>
          <a:lstStyle/>
          <a:p>
            <a:pPr algn="ctr"/>
            <a:r>
              <a:rPr lang="en-US" b="1" dirty="0" smtClean="0"/>
              <a:t>Moisture</a:t>
            </a:r>
            <a:endParaRPr lang="en-US" b="1" dirty="0"/>
          </a:p>
        </p:txBody>
      </p:sp>
      <p:pic>
        <p:nvPicPr>
          <p:cNvPr id="16" name="Content Placeholder 15" descr="valar_simstat-offline-mit-mod_rms-bias-std_20140827-0850.png"/>
          <p:cNvPicPr>
            <a:picLocks noGrp="1" noChangeAspect="1"/>
          </p:cNvPicPr>
          <p:nvPr>
            <p:ph sz="half" idx="2"/>
          </p:nvPr>
        </p:nvPicPr>
        <p:blipFill>
          <a:blip r:embed="rId3"/>
          <a:srcRect l="11242" t="1667" r="12491" b="3334"/>
          <a:stretch>
            <a:fillRect/>
          </a:stretch>
        </p:blipFill>
        <p:spPr>
          <a:xfrm>
            <a:off x="4114791" y="1737360"/>
            <a:ext cx="4897741" cy="4572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nucaps_jpss_rms.jpg"/>
          <p:cNvPicPr>
            <a:picLocks noGrp="1" noChangeAspect="1"/>
          </p:cNvPicPr>
          <p:nvPr>
            <p:ph idx="1"/>
          </p:nvPr>
        </p:nvPicPr>
        <p:blipFill>
          <a:blip r:embed="rId3" cstate="print"/>
          <a:stretch>
            <a:fillRect/>
          </a:stretch>
        </p:blipFill>
        <p:spPr>
          <a:xfrm>
            <a:off x="838200" y="762000"/>
            <a:ext cx="7513320" cy="5366657"/>
          </a:xfrm>
          <a:solidFill>
            <a:srgbClr val="F8F8F8"/>
          </a:solidFill>
        </p:spPr>
      </p:pic>
      <p:sp>
        <p:nvSpPr>
          <p:cNvPr id="2" name="Title 1"/>
          <p:cNvSpPr>
            <a:spLocks noGrp="1"/>
          </p:cNvSpPr>
          <p:nvPr>
            <p:ph type="title"/>
          </p:nvPr>
        </p:nvSpPr>
        <p:spPr>
          <a:xfrm>
            <a:off x="838196" y="-238993"/>
            <a:ext cx="7543800" cy="1143000"/>
          </a:xfrm>
        </p:spPr>
        <p:txBody>
          <a:bodyPr>
            <a:normAutofit fontScale="90000"/>
          </a:bodyPr>
          <a:lstStyle/>
          <a:p>
            <a:r>
              <a:rPr lang="en-US" sz="2400" b="1" dirty="0" smtClean="0">
                <a:solidFill>
                  <a:srgbClr val="FF0000"/>
                </a:solidFill>
              </a:rPr>
              <a:t>NUCAPS MW+IR </a:t>
            </a:r>
            <a:r>
              <a:rPr lang="en-US" sz="2400" b="1" dirty="0" smtClean="0">
                <a:solidFill>
                  <a:srgbClr val="0000FF"/>
                </a:solidFill>
              </a:rPr>
              <a:t>&amp; MW Only</a:t>
            </a:r>
            <a:r>
              <a:rPr lang="en-US" sz="2400" b="1" dirty="0" smtClean="0">
                <a:solidFill>
                  <a:srgbClr val="29FF29"/>
                </a:solidFill>
              </a:rPr>
              <a:t/>
            </a:r>
            <a:br>
              <a:rPr lang="en-US" sz="2400" b="1" dirty="0" smtClean="0">
                <a:solidFill>
                  <a:srgbClr val="29FF29"/>
                </a:solidFill>
              </a:rPr>
            </a:br>
            <a:r>
              <a:rPr lang="en-US" sz="2400" b="1" dirty="0" smtClean="0"/>
              <a:t>Global (</a:t>
            </a:r>
            <a:r>
              <a:rPr lang="en-US" sz="2400" b="1" dirty="0" err="1" smtClean="0"/>
              <a:t>land+ocean</a:t>
            </a:r>
            <a:r>
              <a:rPr lang="en-US" sz="2400" b="1" dirty="0" smtClean="0"/>
              <a:t>) </a:t>
            </a:r>
            <a:r>
              <a:rPr lang="en-US" sz="2400" b="1" dirty="0" err="1" smtClean="0"/>
              <a:t>vs</a:t>
            </a:r>
            <a:r>
              <a:rPr lang="en-US" sz="2400" b="1" dirty="0" smtClean="0"/>
              <a:t> ECMWF Analysis (focus day 2012-05-15)</a:t>
            </a:r>
            <a:endParaRPr lang="en-US" sz="2400" dirty="0"/>
          </a:p>
        </p:txBody>
      </p:sp>
      <p:cxnSp>
        <p:nvCxnSpPr>
          <p:cNvPr id="7" name="Elbow Connector 6"/>
          <p:cNvCxnSpPr/>
          <p:nvPr/>
        </p:nvCxnSpPr>
        <p:spPr bwMode="auto">
          <a:xfrm rot="16200000" flipV="1">
            <a:off x="533401" y="3276600"/>
            <a:ext cx="4495801" cy="76201"/>
          </a:xfrm>
          <a:prstGeom prst="bentConnector3">
            <a:avLst>
              <a:gd name="adj1" fmla="val 53973"/>
            </a:avLst>
          </a:prstGeom>
          <a:solidFill>
            <a:schemeClr val="accent1"/>
          </a:solidFill>
          <a:ln w="28575" cap="flat" cmpd="sng" algn="ctr">
            <a:solidFill>
              <a:srgbClr val="FF0000"/>
            </a:solidFill>
            <a:prstDash val="dash"/>
            <a:round/>
            <a:headEnd type="none" w="sm" len="sm"/>
            <a:tailEnd type="none" w="sm" len="sm"/>
          </a:ln>
          <a:effectLst/>
        </p:spPr>
      </p:cxnSp>
      <p:cxnSp>
        <p:nvCxnSpPr>
          <p:cNvPr id="28" name="Elbow Connector 27"/>
          <p:cNvCxnSpPr/>
          <p:nvPr/>
        </p:nvCxnSpPr>
        <p:spPr bwMode="auto">
          <a:xfrm rot="5400000" flipH="1" flipV="1">
            <a:off x="5372100" y="2933700"/>
            <a:ext cx="4114800" cy="1295400"/>
          </a:xfrm>
          <a:prstGeom prst="bentConnector3">
            <a:avLst>
              <a:gd name="adj1" fmla="val 28616"/>
            </a:avLst>
          </a:prstGeom>
          <a:solidFill>
            <a:schemeClr val="accent1"/>
          </a:solidFill>
          <a:ln w="28575" cap="flat" cmpd="sng" algn="ctr">
            <a:solidFill>
              <a:srgbClr val="0000FF"/>
            </a:solidFill>
            <a:prstDash val="dash"/>
            <a:round/>
            <a:headEnd type="none" w="sm" len="sm"/>
            <a:tailEnd type="none" w="sm" len="sm"/>
          </a:ln>
          <a:effectLst/>
        </p:spPr>
      </p:cxnSp>
      <p:cxnSp>
        <p:nvCxnSpPr>
          <p:cNvPr id="8" name="Elbow Connector 7"/>
          <p:cNvCxnSpPr/>
          <p:nvPr/>
        </p:nvCxnSpPr>
        <p:spPr bwMode="auto">
          <a:xfrm rot="5400000" flipH="1" flipV="1">
            <a:off x="5219700" y="3086100"/>
            <a:ext cx="4114800" cy="990600"/>
          </a:xfrm>
          <a:prstGeom prst="bentConnector3">
            <a:avLst>
              <a:gd name="adj1" fmla="val 28903"/>
            </a:avLst>
          </a:prstGeom>
          <a:solidFill>
            <a:schemeClr val="accent1"/>
          </a:solidFill>
          <a:ln w="28575" cap="flat" cmpd="sng" algn="ctr">
            <a:solidFill>
              <a:srgbClr val="C00000"/>
            </a:solidFill>
            <a:prstDash val="dash"/>
            <a:round/>
            <a:headEnd type="none" w="sm" len="sm"/>
            <a:tailEnd type="none" w="sm" len="sm"/>
          </a:ln>
          <a:effectLst/>
        </p:spPr>
      </p:cxnSp>
      <p:cxnSp>
        <p:nvCxnSpPr>
          <p:cNvPr id="38" name="Elbow Connector 37"/>
          <p:cNvCxnSpPr/>
          <p:nvPr/>
        </p:nvCxnSpPr>
        <p:spPr bwMode="auto">
          <a:xfrm rot="16200000" flipV="1">
            <a:off x="876303" y="3086102"/>
            <a:ext cx="4343398" cy="609597"/>
          </a:xfrm>
          <a:prstGeom prst="bentConnector3">
            <a:avLst>
              <a:gd name="adj1" fmla="val 17627"/>
            </a:avLst>
          </a:prstGeom>
          <a:solidFill>
            <a:schemeClr val="accent1"/>
          </a:solidFill>
          <a:ln w="28575" cap="flat" cmpd="sng" algn="ctr">
            <a:solidFill>
              <a:srgbClr val="0000FF"/>
            </a:solidFill>
            <a:prstDash val="dash"/>
            <a:round/>
            <a:headEnd type="none" w="sm" len="sm"/>
            <a:tailEnd type="none" w="sm" len="sm"/>
          </a:ln>
          <a:effectLst/>
        </p:spPr>
      </p:cxnSp>
      <p:sp>
        <p:nvSpPr>
          <p:cNvPr id="12" name="4-Point Star 11"/>
          <p:cNvSpPr/>
          <p:nvPr/>
        </p:nvSpPr>
        <p:spPr bwMode="auto">
          <a:xfrm>
            <a:off x="2470245" y="4267200"/>
            <a:ext cx="196755" cy="209266"/>
          </a:xfrm>
          <a:prstGeom prst="star4">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4-Point Star 17"/>
          <p:cNvSpPr/>
          <p:nvPr/>
        </p:nvSpPr>
        <p:spPr bwMode="auto">
          <a:xfrm>
            <a:off x="2279175" y="2209800"/>
            <a:ext cx="300251" cy="219502"/>
          </a:xfrm>
          <a:prstGeom prst="star4">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4-Point Star 18"/>
          <p:cNvSpPr/>
          <p:nvPr/>
        </p:nvSpPr>
        <p:spPr bwMode="auto">
          <a:xfrm>
            <a:off x="2797791" y="2893325"/>
            <a:ext cx="286603" cy="259308"/>
          </a:xfrm>
          <a:prstGeom prst="star4">
            <a:avLst/>
          </a:prstGeom>
          <a:solidFill>
            <a:srgbClr val="0000FF"/>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4-Point Star 21"/>
          <p:cNvSpPr/>
          <p:nvPr/>
        </p:nvSpPr>
        <p:spPr bwMode="auto">
          <a:xfrm>
            <a:off x="3228824" y="4995080"/>
            <a:ext cx="428767" cy="338919"/>
          </a:xfrm>
          <a:prstGeom prst="star4">
            <a:avLst/>
          </a:prstGeom>
          <a:solidFill>
            <a:srgbClr val="0000FF"/>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Rounded Rectangle 24"/>
          <p:cNvSpPr/>
          <p:nvPr/>
        </p:nvSpPr>
        <p:spPr bwMode="auto">
          <a:xfrm>
            <a:off x="1514906" y="6016387"/>
            <a:ext cx="3107141" cy="800669"/>
          </a:xfrm>
          <a:prstGeom prst="round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Times New Roman" pitchFamily="18" charset="0"/>
              </a:rPr>
              <a:t>30</a:t>
            </a:r>
            <a:r>
              <a:rPr kumimoji="0" lang="en-US" sz="1200" b="1" i="0" u="none" strike="noStrike" cap="none" normalizeH="0" baseline="0" dirty="0" smtClean="0">
                <a:ln>
                  <a:noFill/>
                </a:ln>
                <a:solidFill>
                  <a:schemeClr val="tx1"/>
                </a:solidFill>
                <a:effectLst/>
                <a:latin typeface="Times New Roman" pitchFamily="18" charset="0"/>
              </a:rPr>
              <a:t> – 300mb                        300-SURF</a:t>
            </a:r>
          </a:p>
          <a:p>
            <a:pPr algn="ctr"/>
            <a:r>
              <a:rPr lang="en-US" sz="1200" b="1" dirty="0" smtClean="0">
                <a:solidFill>
                  <a:srgbClr val="FF0000"/>
                </a:solidFill>
              </a:rPr>
              <a:t>1.042K (Req:1.5K)            1.34K (Req:1.6K)</a:t>
            </a:r>
          </a:p>
          <a:p>
            <a:pPr algn="ctr"/>
            <a:r>
              <a:rPr lang="en-US" sz="1200" b="1" dirty="0" smtClean="0"/>
              <a:t>TOA – 700mb                       700-SURF</a:t>
            </a:r>
            <a:endParaRPr lang="en-US" sz="1200" b="1" dirty="0" smtClean="0">
              <a:solidFill>
                <a:srgbClr val="FF0000"/>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Times New Roman" pitchFamily="18" charset="0"/>
              </a:rPr>
              <a:t>1.88K (Req:1.5K)              2.68K (Req:2.5K)</a:t>
            </a:r>
          </a:p>
        </p:txBody>
      </p:sp>
      <p:sp>
        <p:nvSpPr>
          <p:cNvPr id="27" name="Rounded Rectangle 26"/>
          <p:cNvSpPr/>
          <p:nvPr/>
        </p:nvSpPr>
        <p:spPr bwMode="auto">
          <a:xfrm>
            <a:off x="5227094" y="6039134"/>
            <a:ext cx="3275462" cy="777922"/>
          </a:xfrm>
          <a:prstGeom prst="roundRect">
            <a:avLst/>
          </a:prstGeom>
          <a:solidFill>
            <a:srgbClr val="F8F8F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100</a:t>
            </a:r>
            <a:r>
              <a:rPr kumimoji="0" lang="en-US" sz="1200" b="1" i="0" u="none" strike="noStrike" cap="none" normalizeH="0" baseline="0" dirty="0" smtClean="0">
                <a:ln>
                  <a:noFill/>
                </a:ln>
                <a:solidFill>
                  <a:schemeClr val="tx1"/>
                </a:solidFill>
                <a:effectLst/>
                <a:latin typeface="Times New Roman" pitchFamily="18" charset="0"/>
              </a:rPr>
              <a:t> – 600mb           </a:t>
            </a:r>
            <a:r>
              <a:rPr lang="en-US" sz="1200" b="1" dirty="0" smtClean="0"/>
              <a:t>6</a:t>
            </a:r>
            <a:r>
              <a:rPr kumimoji="0" lang="en-US" sz="1200" b="1" i="0" u="none" strike="noStrike" cap="none" normalizeH="0" baseline="0" dirty="0" smtClean="0">
                <a:ln>
                  <a:noFill/>
                </a:ln>
                <a:solidFill>
                  <a:schemeClr val="tx1"/>
                </a:solidFill>
                <a:effectLst/>
                <a:latin typeface="Times New Roman" pitchFamily="18" charset="0"/>
              </a:rPr>
              <a:t>00-SURF</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rgbClr val="FF0000"/>
                </a:solidFill>
              </a:rPr>
              <a:t>23.3% (Req:35%)            19.8% (Req:20%)</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Times New Roman" pitchFamily="18" charset="0"/>
              </a:rPr>
              <a:t>32.2% (Req:40%)            23.6% (Req:20%)</a:t>
            </a:r>
          </a:p>
        </p:txBody>
      </p:sp>
      <p:sp>
        <p:nvSpPr>
          <p:cNvPr id="31" name="4-Point Star 30"/>
          <p:cNvSpPr/>
          <p:nvPr/>
        </p:nvSpPr>
        <p:spPr bwMode="auto">
          <a:xfrm>
            <a:off x="6858000" y="2286000"/>
            <a:ext cx="152400" cy="152400"/>
          </a:xfrm>
          <a:prstGeom prst="star4">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4-Point Star 31"/>
          <p:cNvSpPr/>
          <p:nvPr/>
        </p:nvSpPr>
        <p:spPr bwMode="auto">
          <a:xfrm>
            <a:off x="6629400" y="4876800"/>
            <a:ext cx="152400" cy="152400"/>
          </a:xfrm>
          <a:prstGeom prst="star4">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4-Point Star 32"/>
          <p:cNvSpPr/>
          <p:nvPr/>
        </p:nvSpPr>
        <p:spPr bwMode="auto">
          <a:xfrm>
            <a:off x="6735167" y="4790363"/>
            <a:ext cx="416257" cy="313899"/>
          </a:xfrm>
          <a:prstGeom prst="star4">
            <a:avLst/>
          </a:prstGeom>
          <a:solidFill>
            <a:srgbClr val="0000FF"/>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4-Point Star 33"/>
          <p:cNvSpPr/>
          <p:nvPr/>
        </p:nvSpPr>
        <p:spPr bwMode="auto">
          <a:xfrm>
            <a:off x="7369789" y="2893325"/>
            <a:ext cx="327545" cy="313899"/>
          </a:xfrm>
          <a:prstGeom prst="star4">
            <a:avLst/>
          </a:prstGeom>
          <a:solidFill>
            <a:srgbClr val="0000FF"/>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259771" y="6141027"/>
            <a:ext cx="1283749" cy="584775"/>
          </a:xfrm>
          <a:prstGeom prst="rect">
            <a:avLst/>
          </a:prstGeom>
          <a:noFill/>
        </p:spPr>
        <p:txBody>
          <a:bodyPr wrap="none" rtlCol="0">
            <a:spAutoFit/>
          </a:bodyPr>
          <a:lstStyle/>
          <a:p>
            <a:r>
              <a:rPr lang="en-US" dirty="0" smtClean="0"/>
              <a:t>JPSS L1RD:</a:t>
            </a:r>
          </a:p>
          <a:p>
            <a:r>
              <a:rPr lang="en-US" sz="1400" dirty="0" smtClean="0"/>
              <a:t>(see next slide)</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8" y="10391"/>
            <a:ext cx="7811885" cy="822960"/>
          </a:xfrm>
        </p:spPr>
        <p:txBody>
          <a:bodyPr>
            <a:normAutofit fontScale="90000"/>
          </a:bodyPr>
          <a:lstStyle/>
          <a:p>
            <a:r>
              <a:rPr lang="en-US" b="1" dirty="0" smtClean="0"/>
              <a:t>Summary on </a:t>
            </a:r>
            <a:r>
              <a:rPr lang="en-US" b="1" u="sng" dirty="0" smtClean="0"/>
              <a:t>GLOBAL</a:t>
            </a:r>
            <a:r>
              <a:rPr lang="en-US" b="1" dirty="0" smtClean="0"/>
              <a:t> validation </a:t>
            </a:r>
            <a:r>
              <a:rPr lang="en-US" b="1" dirty="0" err="1" smtClean="0"/>
              <a:t>vs</a:t>
            </a:r>
            <a:r>
              <a:rPr lang="en-US" b="1" dirty="0" smtClean="0"/>
              <a:t> ECMWF</a:t>
            </a:r>
            <a:br>
              <a:rPr lang="en-US" b="1" dirty="0" smtClean="0"/>
            </a:br>
            <a:r>
              <a:rPr lang="en-US" b="1" dirty="0" smtClean="0">
                <a:solidFill>
                  <a:srgbClr val="00FF00"/>
                </a:solidFill>
              </a:rPr>
              <a:t>green = passed</a:t>
            </a:r>
            <a:r>
              <a:rPr lang="en-US" b="1" dirty="0" smtClean="0"/>
              <a:t>   </a:t>
            </a:r>
            <a:r>
              <a:rPr lang="en-US" b="1" dirty="0" smtClean="0">
                <a:solidFill>
                  <a:srgbClr val="FFFF00"/>
                </a:solidFill>
              </a:rPr>
              <a:t>yellow = close   </a:t>
            </a:r>
            <a:r>
              <a:rPr lang="en-US" b="1" dirty="0" smtClean="0">
                <a:solidFill>
                  <a:srgbClr val="FF0000"/>
                </a:solidFill>
              </a:rPr>
              <a:t>red = failed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18</a:t>
            </a:fld>
            <a:endParaRPr lang="en-US"/>
          </a:p>
        </p:txBody>
      </p:sp>
      <p:graphicFrame>
        <p:nvGraphicFramePr>
          <p:cNvPr id="5" name="Table 4"/>
          <p:cNvGraphicFramePr>
            <a:graphicFrameLocks noGrp="1"/>
          </p:cNvGraphicFramePr>
          <p:nvPr/>
        </p:nvGraphicFramePr>
        <p:xfrm>
          <a:off x="120914" y="2744682"/>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MW-ONLY</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MW-ONLY TEMPERATURE</a:t>
                      </a:r>
                      <a:endParaRPr lang="en-US" sz="1100" b="1" dirty="0">
                        <a:solidFill>
                          <a:schemeClr val="tx1"/>
                        </a:solidFill>
                      </a:endParaRPr>
                    </a:p>
                  </a:txBody>
                  <a:tcPr/>
                </a:tc>
                <a:tc>
                  <a:txBody>
                    <a:bodyPr/>
                    <a:lstStyle/>
                    <a:p>
                      <a:pPr algn="ctr"/>
                      <a:r>
                        <a:rPr lang="en-US" sz="1400" b="1" dirty="0" smtClean="0"/>
                        <a:t>RESULTS</a:t>
                      </a:r>
                      <a:endParaRPr lang="en-US" sz="1400" b="1" dirty="0"/>
                    </a:p>
                  </a:txBody>
                  <a:tcPr/>
                </a:tc>
                <a:tc>
                  <a:txBody>
                    <a:bodyPr/>
                    <a:lstStyle/>
                    <a:p>
                      <a:pPr algn="ctr"/>
                      <a:r>
                        <a:rPr lang="en-US" sz="1400" b="1" dirty="0" smtClean="0"/>
                        <a:t>JPSS L1RD</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MW-ONLY</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r>
              <a:tr h="370840">
                <a:tc>
                  <a:txBody>
                    <a:bodyPr/>
                    <a:lstStyle/>
                    <a:p>
                      <a:r>
                        <a:rPr lang="en-US" sz="1400" b="1" dirty="0" smtClean="0">
                          <a:solidFill>
                            <a:schemeClr val="tx1"/>
                          </a:solidFill>
                        </a:rPr>
                        <a:t>30 – 700mb</a:t>
                      </a:r>
                      <a:endParaRPr lang="en-US" sz="1400" b="1" dirty="0">
                        <a:solidFill>
                          <a:schemeClr val="tx1"/>
                        </a:solidFill>
                      </a:endParaRPr>
                    </a:p>
                  </a:txBody>
                  <a:tcPr/>
                </a:tc>
                <a:tc>
                  <a:txBody>
                    <a:bodyPr/>
                    <a:lstStyle/>
                    <a:p>
                      <a:pPr algn="ctr"/>
                      <a:r>
                        <a:rPr lang="en-US" sz="1600" b="1" dirty="0" smtClean="0">
                          <a:solidFill>
                            <a:srgbClr val="FFFF00"/>
                          </a:solidFill>
                        </a:rPr>
                        <a:t>1.88K</a:t>
                      </a:r>
                      <a:endParaRPr lang="en-US" sz="1600" b="1" dirty="0">
                        <a:solidFill>
                          <a:srgbClr val="FFFF00"/>
                        </a:solidFill>
                      </a:endParaRPr>
                    </a:p>
                  </a:txBody>
                  <a:tcPr/>
                </a:tc>
                <a:tc>
                  <a:txBody>
                    <a:bodyPr/>
                    <a:lstStyle/>
                    <a:p>
                      <a:pPr algn="ctr"/>
                      <a:r>
                        <a:rPr lang="en-US" sz="1400" b="1" dirty="0" smtClean="0"/>
                        <a:t>1.5K</a:t>
                      </a:r>
                      <a:endParaRPr lang="en-US" sz="1400" b="1" dirty="0"/>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32.2%</a:t>
                      </a:r>
                      <a:endParaRPr lang="en-US" sz="1600" b="1" dirty="0">
                        <a:solidFill>
                          <a:srgbClr val="00FF00"/>
                        </a:solidFill>
                      </a:endParaRPr>
                    </a:p>
                  </a:txBody>
                  <a:tcPr/>
                </a:tc>
                <a:tc>
                  <a:txBody>
                    <a:bodyPr/>
                    <a:lstStyle/>
                    <a:p>
                      <a:pPr algn="ctr"/>
                      <a:r>
                        <a:rPr lang="en-US" sz="1400" b="1" dirty="0" smtClean="0"/>
                        <a:t>40%</a:t>
                      </a:r>
                      <a:endParaRPr lang="en-US" sz="1400" b="1" dirty="0"/>
                    </a:p>
                  </a:txBody>
                  <a:tcPr/>
                </a:tc>
              </a:tr>
              <a:tr h="370840">
                <a:tc>
                  <a:txBody>
                    <a:bodyPr/>
                    <a:lstStyle/>
                    <a:p>
                      <a:r>
                        <a:rPr lang="en-US" sz="1400" b="1" dirty="0" smtClean="0">
                          <a:solidFill>
                            <a:schemeClr val="tx1"/>
                          </a:solidFill>
                        </a:rPr>
                        <a:t>700mb - SURF</a:t>
                      </a:r>
                      <a:endParaRPr lang="en-US" sz="1400" b="1" dirty="0">
                        <a:solidFill>
                          <a:schemeClr val="tx1"/>
                        </a:solidFill>
                      </a:endParaRPr>
                    </a:p>
                  </a:txBody>
                  <a:tcPr/>
                </a:tc>
                <a:tc>
                  <a:txBody>
                    <a:bodyPr/>
                    <a:lstStyle/>
                    <a:p>
                      <a:pPr algn="ctr"/>
                      <a:r>
                        <a:rPr lang="en-US" sz="1600" b="1" dirty="0" smtClean="0">
                          <a:solidFill>
                            <a:srgbClr val="FFFF00"/>
                          </a:solidFill>
                        </a:rPr>
                        <a:t>2.68K</a:t>
                      </a:r>
                      <a:endParaRPr lang="en-US" sz="1600" b="1" dirty="0">
                        <a:solidFill>
                          <a:srgbClr val="FFFF00"/>
                        </a:solidFill>
                      </a:endParaRPr>
                    </a:p>
                  </a:txBody>
                  <a:tcPr/>
                </a:tc>
                <a:tc>
                  <a:txBody>
                    <a:bodyPr/>
                    <a:lstStyle/>
                    <a:p>
                      <a:pPr algn="ctr"/>
                      <a:r>
                        <a:rPr lang="en-US" sz="1400" b="1" dirty="0" smtClean="0"/>
                        <a:t>2.5K</a:t>
                      </a:r>
                      <a:endParaRPr lang="en-US" sz="1400" b="1" dirty="0"/>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FFFF00"/>
                          </a:solidFill>
                        </a:rPr>
                        <a:t>23.6%</a:t>
                      </a:r>
                      <a:endParaRPr lang="en-US" sz="1600" b="1" dirty="0">
                        <a:solidFill>
                          <a:srgbClr val="FFFF00"/>
                        </a:solidFill>
                      </a:endParaRPr>
                    </a:p>
                  </a:txBody>
                  <a:tcPr/>
                </a:tc>
                <a:tc>
                  <a:txBody>
                    <a:bodyPr/>
                    <a:lstStyle/>
                    <a:p>
                      <a:pPr algn="ctr"/>
                      <a:r>
                        <a:rPr lang="en-US" sz="1400" b="1" dirty="0" smtClean="0"/>
                        <a:t>20%</a:t>
                      </a:r>
                      <a:endParaRPr lang="en-US" sz="1400" b="1" dirty="0"/>
                    </a:p>
                  </a:txBody>
                  <a:tcPr/>
                </a:tc>
              </a:tr>
            </a:tbl>
          </a:graphicData>
        </a:graphic>
      </p:graphicFrame>
      <p:graphicFrame>
        <p:nvGraphicFramePr>
          <p:cNvPr id="6" name="Table 5"/>
          <p:cNvGraphicFramePr>
            <a:graphicFrameLocks noGrp="1"/>
          </p:cNvGraphicFramePr>
          <p:nvPr/>
        </p:nvGraphicFramePr>
        <p:xfrm>
          <a:off x="102121" y="1019600"/>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MW+IR</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MW+IR TEMPERATURE</a:t>
                      </a:r>
                      <a:endParaRPr lang="en-US" sz="1100" b="1" dirty="0">
                        <a:solidFill>
                          <a:schemeClr val="tx1"/>
                        </a:solidFill>
                      </a:endParaRPr>
                    </a:p>
                  </a:txBody>
                  <a:tcPr/>
                </a:tc>
                <a:tc>
                  <a:txBody>
                    <a:bodyPr/>
                    <a:lstStyle/>
                    <a:p>
                      <a:pPr algn="ctr"/>
                      <a:r>
                        <a:rPr lang="en-US" sz="1400" b="1" dirty="0" smtClean="0"/>
                        <a:t>RESULTS</a:t>
                      </a:r>
                      <a:endParaRPr lang="en-US" sz="1400" b="1" dirty="0"/>
                    </a:p>
                  </a:txBody>
                  <a:tcPr/>
                </a:tc>
                <a:tc>
                  <a:txBody>
                    <a:bodyPr/>
                    <a:lstStyle/>
                    <a:p>
                      <a:pPr algn="ctr"/>
                      <a:r>
                        <a:rPr lang="en-US" sz="1400" b="1" dirty="0" smtClean="0"/>
                        <a:t>JPSS L1RD</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MW+IR</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r>
              <a:tr h="370840">
                <a:tc>
                  <a:txBody>
                    <a:bodyPr/>
                    <a:lstStyle/>
                    <a:p>
                      <a:r>
                        <a:rPr lang="en-US" sz="1400" b="1" dirty="0" smtClean="0">
                          <a:solidFill>
                            <a:schemeClr val="tx1"/>
                          </a:solidFill>
                        </a:rPr>
                        <a:t>30 – 300mb</a:t>
                      </a:r>
                      <a:endParaRPr lang="en-US" sz="1400" b="1" dirty="0">
                        <a:solidFill>
                          <a:schemeClr val="tx1"/>
                        </a:solidFill>
                      </a:endParaRPr>
                    </a:p>
                  </a:txBody>
                  <a:tcPr/>
                </a:tc>
                <a:tc>
                  <a:txBody>
                    <a:bodyPr/>
                    <a:lstStyle/>
                    <a:p>
                      <a:pPr algn="ctr"/>
                      <a:r>
                        <a:rPr lang="en-US" sz="1600" b="1" dirty="0" smtClean="0">
                          <a:solidFill>
                            <a:srgbClr val="00FF00"/>
                          </a:solidFill>
                        </a:rPr>
                        <a:t>1.04K</a:t>
                      </a:r>
                      <a:endParaRPr lang="en-US" sz="1600" b="1" dirty="0">
                        <a:solidFill>
                          <a:srgbClr val="00FF00"/>
                        </a:solidFill>
                      </a:endParaRPr>
                    </a:p>
                  </a:txBody>
                  <a:tcPr/>
                </a:tc>
                <a:tc>
                  <a:txBody>
                    <a:bodyPr/>
                    <a:lstStyle/>
                    <a:p>
                      <a:pPr algn="ctr"/>
                      <a:r>
                        <a:rPr lang="en-US" sz="1400" b="1" dirty="0" smtClean="0"/>
                        <a:t>1.5K</a:t>
                      </a:r>
                      <a:endParaRPr lang="en-US" sz="1400" b="1" dirty="0"/>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23.3%</a:t>
                      </a:r>
                      <a:endParaRPr lang="en-US" sz="1600" b="1" dirty="0">
                        <a:solidFill>
                          <a:srgbClr val="00FF00"/>
                        </a:solidFill>
                      </a:endParaRPr>
                    </a:p>
                  </a:txBody>
                  <a:tcPr/>
                </a:tc>
                <a:tc>
                  <a:txBody>
                    <a:bodyPr/>
                    <a:lstStyle/>
                    <a:p>
                      <a:pPr algn="ctr"/>
                      <a:r>
                        <a:rPr lang="en-US" sz="1400" b="1" dirty="0" smtClean="0"/>
                        <a:t>35%</a:t>
                      </a:r>
                      <a:endParaRPr lang="en-US" sz="1400" b="1" dirty="0"/>
                    </a:p>
                  </a:txBody>
                  <a:tcPr/>
                </a:tc>
              </a:tr>
              <a:tr h="370840">
                <a:tc>
                  <a:txBody>
                    <a:bodyPr/>
                    <a:lstStyle/>
                    <a:p>
                      <a:r>
                        <a:rPr lang="en-US" sz="1400" b="1" dirty="0" smtClean="0">
                          <a:solidFill>
                            <a:schemeClr val="tx1"/>
                          </a:solidFill>
                        </a:rPr>
                        <a:t>300mb - SURF</a:t>
                      </a:r>
                      <a:endParaRPr lang="en-US" sz="1400" b="1" dirty="0">
                        <a:solidFill>
                          <a:schemeClr val="tx1"/>
                        </a:solidFill>
                      </a:endParaRPr>
                    </a:p>
                  </a:txBody>
                  <a:tcPr/>
                </a:tc>
                <a:tc>
                  <a:txBody>
                    <a:bodyPr/>
                    <a:lstStyle/>
                    <a:p>
                      <a:pPr algn="ctr"/>
                      <a:r>
                        <a:rPr lang="en-US" sz="1600" b="1" dirty="0" smtClean="0">
                          <a:solidFill>
                            <a:srgbClr val="00FF00"/>
                          </a:solidFill>
                        </a:rPr>
                        <a:t>1.34K</a:t>
                      </a:r>
                      <a:endParaRPr lang="en-US" sz="1600" b="1" dirty="0">
                        <a:solidFill>
                          <a:srgbClr val="00FF00"/>
                        </a:solidFill>
                      </a:endParaRPr>
                    </a:p>
                  </a:txBody>
                  <a:tcPr/>
                </a:tc>
                <a:tc>
                  <a:txBody>
                    <a:bodyPr/>
                    <a:lstStyle/>
                    <a:p>
                      <a:pPr algn="ctr"/>
                      <a:r>
                        <a:rPr lang="en-US" sz="1400" b="1" dirty="0" smtClean="0"/>
                        <a:t>1.6K</a:t>
                      </a:r>
                      <a:endParaRPr lang="en-US" sz="1400" b="1" dirty="0"/>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00FF00"/>
                          </a:solidFill>
                        </a:rPr>
                        <a:t>19.8%</a:t>
                      </a:r>
                      <a:endParaRPr lang="en-US" sz="1600" b="1" dirty="0">
                        <a:solidFill>
                          <a:srgbClr val="00FF00"/>
                        </a:solidFill>
                      </a:endParaRPr>
                    </a:p>
                  </a:txBody>
                  <a:tcPr/>
                </a:tc>
                <a:tc>
                  <a:txBody>
                    <a:bodyPr/>
                    <a:lstStyle/>
                    <a:p>
                      <a:pPr algn="ctr"/>
                      <a:r>
                        <a:rPr lang="en-US" sz="1400" b="1" dirty="0" smtClean="0"/>
                        <a:t>20%</a:t>
                      </a:r>
                      <a:endParaRPr lang="en-US" sz="1400" b="1" dirty="0"/>
                    </a:p>
                  </a:txBody>
                  <a:tcPr/>
                </a:tc>
              </a:tr>
            </a:tbl>
          </a:graphicData>
        </a:graphic>
      </p:graphicFrame>
      <p:sp>
        <p:nvSpPr>
          <p:cNvPr id="9" name="TextBox 8"/>
          <p:cNvSpPr txBox="1"/>
          <p:nvPr/>
        </p:nvSpPr>
        <p:spPr>
          <a:xfrm>
            <a:off x="186699" y="4385477"/>
            <a:ext cx="8307169" cy="2062103"/>
          </a:xfrm>
          <a:prstGeom prst="rect">
            <a:avLst/>
          </a:prstGeom>
          <a:noFill/>
        </p:spPr>
        <p:txBody>
          <a:bodyPr wrap="square" rtlCol="0">
            <a:spAutoFit/>
          </a:bodyPr>
          <a:lstStyle/>
          <a:p>
            <a:pPr>
              <a:buFont typeface="Arial" pitchFamily="34" charset="0"/>
              <a:buChar char="•"/>
            </a:pPr>
            <a:r>
              <a:rPr lang="en-US" dirty="0" smtClean="0"/>
              <a:t> </a:t>
            </a:r>
            <a:r>
              <a:rPr lang="en-US" sz="1400" b="1" dirty="0" smtClean="0"/>
              <a:t>NUCAPS MW+IR fully meets requirements globally </a:t>
            </a:r>
          </a:p>
          <a:p>
            <a:pPr>
              <a:buFont typeface="Arial" pitchFamily="34" charset="0"/>
              <a:buChar char="•"/>
            </a:pPr>
            <a:r>
              <a:rPr lang="en-US" sz="1400" b="1" dirty="0" smtClean="0"/>
              <a:t>  NUCAPS MW-Only is close to fully meets spec.</a:t>
            </a:r>
          </a:p>
          <a:p>
            <a:pPr lvl="1">
              <a:buFont typeface="Arial" pitchFamily="34" charset="0"/>
              <a:buChar char="•"/>
            </a:pPr>
            <a:r>
              <a:rPr lang="en-US" sz="1200" b="1" dirty="0" smtClean="0"/>
              <a:t>Possible </a:t>
            </a:r>
            <a:r>
              <a:rPr lang="en-US" sz="1200" b="1" dirty="0" err="1" smtClean="0"/>
              <a:t>isues</a:t>
            </a:r>
            <a:r>
              <a:rPr lang="en-US" sz="1200" b="1" dirty="0" smtClean="0"/>
              <a:t> are</a:t>
            </a:r>
            <a:r>
              <a:rPr lang="en-US" sz="1200" dirty="0" smtClean="0"/>
              <a:t>:</a:t>
            </a:r>
          </a:p>
          <a:p>
            <a:pPr lvl="2">
              <a:buFont typeface="Arial" pitchFamily="34" charset="0"/>
              <a:buChar char="•"/>
            </a:pPr>
            <a:r>
              <a:rPr lang="en-US" sz="1200" dirty="0" smtClean="0"/>
              <a:t>Residual temporal and spatial mismatch between retrievals and model: ECMWF mismatch is +/- 1.5 hour and +/- 0.25 deg and we use both forecast and analysis depending on UT time.</a:t>
            </a:r>
          </a:p>
          <a:p>
            <a:pPr lvl="2">
              <a:buFont typeface="Arial" pitchFamily="34" charset="0"/>
              <a:buChar char="•"/>
            </a:pPr>
            <a:r>
              <a:rPr lang="en-US" sz="1200" dirty="0" smtClean="0"/>
              <a:t>Uncertainty in the model</a:t>
            </a:r>
          </a:p>
          <a:p>
            <a:pPr lvl="2">
              <a:buFont typeface="Arial" pitchFamily="34" charset="0"/>
              <a:buChar char="•"/>
            </a:pPr>
            <a:r>
              <a:rPr lang="en-US" sz="1200" dirty="0" smtClean="0"/>
              <a:t>Uncertainty in the retrievals</a:t>
            </a:r>
          </a:p>
          <a:p>
            <a:pPr lvl="1">
              <a:buFont typeface="Arial" pitchFamily="34" charset="0"/>
              <a:buChar char="•"/>
            </a:pPr>
            <a:r>
              <a:rPr lang="en-US" sz="1200" b="1" dirty="0" smtClean="0"/>
              <a:t>Ongoing NUCAPS improvement activity:</a:t>
            </a:r>
          </a:p>
          <a:p>
            <a:pPr lvl="2">
              <a:buFont typeface="Arial" pitchFamily="34" charset="0"/>
              <a:buChar char="•"/>
            </a:pPr>
            <a:r>
              <a:rPr lang="en-US" sz="1200" dirty="0" smtClean="0"/>
              <a:t>Improve NUCAPS look up tables (RTA tuning and first guess)</a:t>
            </a:r>
          </a:p>
          <a:p>
            <a:pPr lvl="2">
              <a:buFont typeface="Arial" pitchFamily="34" charset="0"/>
              <a:buChar char="•"/>
            </a:pPr>
            <a:r>
              <a:rPr lang="en-US" sz="1200" dirty="0" smtClean="0"/>
              <a:t>Improve validation methodology by using dedicated RAOBs: </a:t>
            </a:r>
            <a:r>
              <a:rPr lang="en-US" sz="1200" b="1" dirty="0" smtClean="0"/>
              <a:t>see ahead</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Content Placeholder 36" descr="rms_ocean_mw_plus_ir.jpg"/>
          <p:cNvPicPr>
            <a:picLocks noGrp="1" noChangeAspect="1"/>
          </p:cNvPicPr>
          <p:nvPr>
            <p:ph idx="1"/>
          </p:nvPr>
        </p:nvPicPr>
        <p:blipFill>
          <a:blip r:embed="rId3"/>
          <a:stretch>
            <a:fillRect/>
          </a:stretch>
        </p:blipFill>
        <p:spPr>
          <a:xfrm>
            <a:off x="1585609" y="694394"/>
            <a:ext cx="6400800" cy="4572000"/>
          </a:xfrm>
        </p:spPr>
      </p:pic>
      <p:sp>
        <p:nvSpPr>
          <p:cNvPr id="2" name="Title 1"/>
          <p:cNvSpPr>
            <a:spLocks noGrp="1"/>
          </p:cNvSpPr>
          <p:nvPr>
            <p:ph type="title"/>
          </p:nvPr>
        </p:nvSpPr>
        <p:spPr>
          <a:xfrm>
            <a:off x="838196" y="-277905"/>
            <a:ext cx="7543800" cy="1143000"/>
          </a:xfrm>
        </p:spPr>
        <p:txBody>
          <a:bodyPr>
            <a:normAutofit fontScale="90000"/>
          </a:bodyPr>
          <a:lstStyle/>
          <a:p>
            <a:r>
              <a:rPr lang="en-US" sz="2400" b="1" dirty="0" smtClean="0">
                <a:solidFill>
                  <a:srgbClr val="FFFF00"/>
                </a:solidFill>
              </a:rPr>
              <a:t> </a:t>
            </a:r>
            <a:r>
              <a:rPr lang="en-US" sz="2400" b="1" i="1" u="sng" dirty="0" smtClean="0">
                <a:effectLst>
                  <a:outerShdw blurRad="38100" dist="38100" dir="2700000" algn="tl">
                    <a:srgbClr val="000000">
                      <a:alpha val="43137"/>
                    </a:srgbClr>
                  </a:outerShdw>
                </a:effectLst>
              </a:rPr>
              <a:t>GLOBAL OCEAN  VALIDATION</a:t>
            </a:r>
            <a:r>
              <a:rPr lang="en-US" sz="2400" b="1" dirty="0" smtClean="0">
                <a:solidFill>
                  <a:srgbClr val="29FF29"/>
                </a:solidFill>
              </a:rPr>
              <a:t/>
            </a:r>
            <a:br>
              <a:rPr lang="en-US" sz="2400" b="1" dirty="0" smtClean="0">
                <a:solidFill>
                  <a:srgbClr val="29FF29"/>
                </a:solidFill>
              </a:rPr>
            </a:br>
            <a:r>
              <a:rPr lang="en-US" sz="2400" b="1" dirty="0" smtClean="0">
                <a:solidFill>
                  <a:srgbClr val="FF0000"/>
                </a:solidFill>
              </a:rPr>
              <a:t> NUCAPS MW+IR</a:t>
            </a:r>
            <a:r>
              <a:rPr lang="en-US" sz="2400" b="1" dirty="0" smtClean="0"/>
              <a:t>  </a:t>
            </a:r>
            <a:r>
              <a:rPr lang="en-US" sz="2400" b="1" dirty="0" err="1" smtClean="0"/>
              <a:t>vs</a:t>
            </a:r>
            <a:r>
              <a:rPr lang="en-US" sz="2400" b="1" dirty="0" smtClean="0"/>
              <a:t> ECMWF Analysis (focus day 2012-05-15)</a:t>
            </a:r>
            <a:endParaRPr lang="en-US" sz="2400" dirty="0"/>
          </a:p>
        </p:txBody>
      </p:sp>
      <p:cxnSp>
        <p:nvCxnSpPr>
          <p:cNvPr id="7" name="Elbow Connector 6"/>
          <p:cNvCxnSpPr/>
          <p:nvPr/>
        </p:nvCxnSpPr>
        <p:spPr bwMode="auto">
          <a:xfrm rot="16200000" flipV="1">
            <a:off x="1361873" y="2869660"/>
            <a:ext cx="3725694" cy="48637"/>
          </a:xfrm>
          <a:prstGeom prst="bentConnector3">
            <a:avLst>
              <a:gd name="adj1" fmla="val 54961"/>
            </a:avLst>
          </a:prstGeom>
          <a:solidFill>
            <a:schemeClr val="accent1"/>
          </a:solidFill>
          <a:ln w="28575" cap="flat" cmpd="sng" algn="ctr">
            <a:solidFill>
              <a:srgbClr val="FF0000"/>
            </a:solidFill>
            <a:prstDash val="dash"/>
            <a:round/>
            <a:headEnd type="none" w="sm" len="sm"/>
            <a:tailEnd type="none" w="sm" len="sm"/>
          </a:ln>
          <a:effectLst/>
        </p:spPr>
      </p:cxnSp>
      <p:cxnSp>
        <p:nvCxnSpPr>
          <p:cNvPr id="8" name="Elbow Connector 7"/>
          <p:cNvCxnSpPr/>
          <p:nvPr/>
        </p:nvCxnSpPr>
        <p:spPr bwMode="auto">
          <a:xfrm rot="5400000" flipH="1" flipV="1">
            <a:off x="4875990" y="2363011"/>
            <a:ext cx="4053191" cy="708498"/>
          </a:xfrm>
          <a:prstGeom prst="bentConnector3">
            <a:avLst>
              <a:gd name="adj1" fmla="val 22640"/>
            </a:avLst>
          </a:prstGeom>
          <a:solidFill>
            <a:schemeClr val="accent1"/>
          </a:solidFill>
          <a:ln w="28575" cap="flat" cmpd="sng" algn="ctr">
            <a:solidFill>
              <a:srgbClr val="FF0000"/>
            </a:solidFill>
            <a:prstDash val="dash"/>
            <a:round/>
            <a:headEnd type="none" w="sm" len="sm"/>
            <a:tailEnd type="none" w="sm" len="sm"/>
          </a:ln>
          <a:effectLst/>
        </p:spPr>
      </p:cxnSp>
      <p:graphicFrame>
        <p:nvGraphicFramePr>
          <p:cNvPr id="40" name="Table 39"/>
          <p:cNvGraphicFramePr>
            <a:graphicFrameLocks noGrp="1"/>
          </p:cNvGraphicFramePr>
          <p:nvPr/>
        </p:nvGraphicFramePr>
        <p:xfrm>
          <a:off x="841406" y="5195220"/>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OCEAN</a:t>
                      </a:r>
                      <a:r>
                        <a:rPr lang="en-US" sz="1600" b="1" dirty="0" smtClean="0"/>
                        <a:t> </a:t>
                      </a:r>
                      <a:r>
                        <a:rPr lang="en-US" sz="1600" b="1" dirty="0" smtClean="0">
                          <a:solidFill>
                            <a:srgbClr val="FF0000"/>
                          </a:solidFill>
                        </a:rPr>
                        <a:t>MW+IR</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MW+IR TEMPERATURE</a:t>
                      </a:r>
                      <a:endParaRPr lang="en-US" sz="1100" b="1" dirty="0">
                        <a:solidFill>
                          <a:schemeClr val="tx1"/>
                        </a:solidFill>
                      </a:endParaRPr>
                    </a:p>
                  </a:txBody>
                  <a:tcPr/>
                </a:tc>
                <a:tc>
                  <a:txBody>
                    <a:bodyPr/>
                    <a:lstStyle/>
                    <a:p>
                      <a:pPr algn="ctr"/>
                      <a:r>
                        <a:rPr lang="en-US" sz="1400" b="1" dirty="0" smtClean="0"/>
                        <a:t>RESULTS</a:t>
                      </a:r>
                      <a:endParaRPr lang="en-US" sz="1400" b="1" dirty="0"/>
                    </a:p>
                  </a:txBody>
                  <a:tcPr/>
                </a:tc>
                <a:tc>
                  <a:txBody>
                    <a:bodyPr/>
                    <a:lstStyle/>
                    <a:p>
                      <a:pPr algn="ctr"/>
                      <a:r>
                        <a:rPr lang="en-US" sz="1400" b="1" dirty="0" smtClean="0"/>
                        <a:t>JPSS L1RD</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MW+IR</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r>
              <a:tr h="370840">
                <a:tc>
                  <a:txBody>
                    <a:bodyPr/>
                    <a:lstStyle/>
                    <a:p>
                      <a:r>
                        <a:rPr lang="en-US" sz="1400" b="1" dirty="0" smtClean="0">
                          <a:solidFill>
                            <a:schemeClr val="tx1"/>
                          </a:solidFill>
                        </a:rPr>
                        <a:t>30 – 300mb</a:t>
                      </a:r>
                      <a:endParaRPr lang="en-US" sz="1400" b="1" dirty="0">
                        <a:solidFill>
                          <a:schemeClr val="tx1"/>
                        </a:solidFill>
                      </a:endParaRPr>
                    </a:p>
                  </a:txBody>
                  <a:tcPr/>
                </a:tc>
                <a:tc>
                  <a:txBody>
                    <a:bodyPr/>
                    <a:lstStyle/>
                    <a:p>
                      <a:pPr algn="ctr"/>
                      <a:r>
                        <a:rPr lang="en-US" sz="1600" b="1" dirty="0" smtClean="0">
                          <a:solidFill>
                            <a:srgbClr val="00FF00"/>
                          </a:solidFill>
                        </a:rPr>
                        <a:t>1.02K</a:t>
                      </a:r>
                      <a:endParaRPr lang="en-US" sz="1600" b="1" dirty="0">
                        <a:solidFill>
                          <a:srgbClr val="00FF00"/>
                        </a:solidFill>
                      </a:endParaRPr>
                    </a:p>
                  </a:txBody>
                  <a:tcPr/>
                </a:tc>
                <a:tc>
                  <a:txBody>
                    <a:bodyPr/>
                    <a:lstStyle/>
                    <a:p>
                      <a:pPr algn="ctr"/>
                      <a:r>
                        <a:rPr lang="en-US" sz="1400" b="1" dirty="0" smtClean="0"/>
                        <a:t>1.5K</a:t>
                      </a:r>
                      <a:endParaRPr lang="en-US" sz="1400" b="1" dirty="0"/>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23.3%</a:t>
                      </a:r>
                      <a:endParaRPr lang="en-US" sz="1600" b="1" dirty="0">
                        <a:solidFill>
                          <a:srgbClr val="00FF00"/>
                        </a:solidFill>
                      </a:endParaRPr>
                    </a:p>
                  </a:txBody>
                  <a:tcPr/>
                </a:tc>
                <a:tc>
                  <a:txBody>
                    <a:bodyPr/>
                    <a:lstStyle/>
                    <a:p>
                      <a:pPr algn="ctr"/>
                      <a:r>
                        <a:rPr lang="en-US" sz="1400" b="1" dirty="0" smtClean="0"/>
                        <a:t>35%</a:t>
                      </a:r>
                      <a:endParaRPr lang="en-US" sz="1400" b="1" dirty="0"/>
                    </a:p>
                  </a:txBody>
                  <a:tcPr/>
                </a:tc>
              </a:tr>
              <a:tr h="370840">
                <a:tc>
                  <a:txBody>
                    <a:bodyPr/>
                    <a:lstStyle/>
                    <a:p>
                      <a:r>
                        <a:rPr lang="en-US" sz="1400" b="1" dirty="0" smtClean="0">
                          <a:solidFill>
                            <a:schemeClr val="tx1"/>
                          </a:solidFill>
                        </a:rPr>
                        <a:t>300mb - SURF</a:t>
                      </a:r>
                      <a:endParaRPr lang="en-US" sz="1400" b="1" dirty="0">
                        <a:solidFill>
                          <a:schemeClr val="tx1"/>
                        </a:solidFill>
                      </a:endParaRPr>
                    </a:p>
                  </a:txBody>
                  <a:tcPr/>
                </a:tc>
                <a:tc>
                  <a:txBody>
                    <a:bodyPr/>
                    <a:lstStyle/>
                    <a:p>
                      <a:pPr algn="ctr"/>
                      <a:r>
                        <a:rPr lang="en-US" sz="1600" b="1" dirty="0" smtClean="0">
                          <a:solidFill>
                            <a:srgbClr val="00FF00"/>
                          </a:solidFill>
                        </a:rPr>
                        <a:t>1.20K</a:t>
                      </a:r>
                      <a:endParaRPr lang="en-US" sz="1600" b="1" dirty="0">
                        <a:solidFill>
                          <a:srgbClr val="00FF00"/>
                        </a:solidFill>
                      </a:endParaRPr>
                    </a:p>
                  </a:txBody>
                  <a:tcPr/>
                </a:tc>
                <a:tc>
                  <a:txBody>
                    <a:bodyPr/>
                    <a:lstStyle/>
                    <a:p>
                      <a:pPr algn="ctr"/>
                      <a:r>
                        <a:rPr lang="en-US" sz="1400" b="1" dirty="0" smtClean="0"/>
                        <a:t>1.6K</a:t>
                      </a:r>
                      <a:endParaRPr lang="en-US" sz="1400" b="1" dirty="0"/>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00FF00"/>
                          </a:solidFill>
                        </a:rPr>
                        <a:t>19.3%</a:t>
                      </a:r>
                      <a:endParaRPr lang="en-US" sz="1600" b="1" dirty="0">
                        <a:solidFill>
                          <a:srgbClr val="00FF00"/>
                        </a:solidFill>
                      </a:endParaRPr>
                    </a:p>
                  </a:txBody>
                  <a:tcPr/>
                </a:tc>
                <a:tc>
                  <a:txBody>
                    <a:bodyPr/>
                    <a:lstStyle/>
                    <a:p>
                      <a:pPr algn="ctr"/>
                      <a:r>
                        <a:rPr lang="en-US" sz="1400" b="1" dirty="0" smtClean="0"/>
                        <a:t>20%</a:t>
                      </a:r>
                      <a:endParaRPr lang="en-US" sz="1400" b="1"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25899"/>
            <a:ext cx="8229600" cy="5305529"/>
          </a:xfrm>
        </p:spPr>
        <p:txBody>
          <a:bodyPr>
            <a:normAutofit lnSpcReduction="10000"/>
          </a:bodyPr>
          <a:lstStyle/>
          <a:p>
            <a:r>
              <a:rPr lang="en-US" sz="2600" dirty="0" smtClean="0"/>
              <a:t>Algorithm Cal/Val Team Members</a:t>
            </a:r>
          </a:p>
          <a:p>
            <a:r>
              <a:rPr lang="en-US" sz="2600" dirty="0" smtClean="0"/>
              <a:t>Product Requirements</a:t>
            </a:r>
          </a:p>
          <a:p>
            <a:r>
              <a:rPr lang="en-US" sz="2600" dirty="0" smtClean="0"/>
              <a:t>Evaluation of algorithm performance to specification requirements</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Documentation</a:t>
            </a:r>
          </a:p>
          <a:p>
            <a:r>
              <a:rPr lang="en-US" sz="2400" dirty="0" smtClean="0"/>
              <a:t>Identification of Processing Environment</a:t>
            </a:r>
            <a:endParaRPr lang="en-US" sz="2600" dirty="0" smtClean="0"/>
          </a:p>
          <a:p>
            <a:r>
              <a:rPr lang="en-US" sz="2600" dirty="0" smtClean="0"/>
              <a:t>Users &amp; User Feedback</a:t>
            </a:r>
          </a:p>
          <a:p>
            <a:r>
              <a:rPr lang="en-US" sz="2600" dirty="0" smtClean="0"/>
              <a:t>Conclusion</a:t>
            </a:r>
          </a:p>
          <a:p>
            <a:r>
              <a:rPr lang="en-US" sz="2600" dirty="0" smtClean="0"/>
              <a:t>Path Forward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29" descr="rms_ocean_mw_only.jpg"/>
          <p:cNvPicPr>
            <a:picLocks noGrp="1" noChangeAspect="1"/>
          </p:cNvPicPr>
          <p:nvPr>
            <p:ph idx="1"/>
          </p:nvPr>
        </p:nvPicPr>
        <p:blipFill>
          <a:blip r:embed="rId3"/>
          <a:stretch>
            <a:fillRect/>
          </a:stretch>
        </p:blipFill>
        <p:spPr>
          <a:xfrm>
            <a:off x="1371600" y="723553"/>
            <a:ext cx="6400800" cy="4572000"/>
          </a:xfrm>
        </p:spPr>
      </p:pic>
      <p:sp>
        <p:nvSpPr>
          <p:cNvPr id="2" name="Title 1"/>
          <p:cNvSpPr>
            <a:spLocks noGrp="1"/>
          </p:cNvSpPr>
          <p:nvPr>
            <p:ph type="title"/>
          </p:nvPr>
        </p:nvSpPr>
        <p:spPr>
          <a:xfrm>
            <a:off x="838196" y="-238993"/>
            <a:ext cx="7543800" cy="1143000"/>
          </a:xfrm>
        </p:spPr>
        <p:txBody>
          <a:bodyPr>
            <a:normAutofit fontScale="90000"/>
          </a:bodyPr>
          <a:lstStyle/>
          <a:p>
            <a:r>
              <a:rPr lang="en-US" sz="2400" b="1" i="1" u="sng" dirty="0" smtClean="0">
                <a:effectLst>
                  <a:outerShdw blurRad="38100" dist="38100" dir="2700000" algn="tl">
                    <a:srgbClr val="000000">
                      <a:alpha val="43137"/>
                    </a:srgbClr>
                  </a:outerShdw>
                </a:effectLst>
              </a:rPr>
              <a:t>GLOBAL OCEAN  VALIDATION</a:t>
            </a:r>
            <a:r>
              <a:rPr lang="en-US" sz="2400" b="1" dirty="0" smtClean="0">
                <a:solidFill>
                  <a:srgbClr val="29FF29"/>
                </a:solidFill>
              </a:rPr>
              <a:t/>
            </a:r>
            <a:br>
              <a:rPr lang="en-US" sz="2400" b="1" dirty="0" smtClean="0">
                <a:solidFill>
                  <a:srgbClr val="29FF29"/>
                </a:solidFill>
              </a:rPr>
            </a:br>
            <a:r>
              <a:rPr lang="en-US" sz="2400" b="1" dirty="0" smtClean="0">
                <a:solidFill>
                  <a:srgbClr val="FF0000"/>
                </a:solidFill>
              </a:rPr>
              <a:t> </a:t>
            </a:r>
            <a:r>
              <a:rPr lang="en-US" sz="2400" b="1" dirty="0" smtClean="0">
                <a:solidFill>
                  <a:srgbClr val="0000FF"/>
                </a:solidFill>
              </a:rPr>
              <a:t>NUCAPS MW Only  </a:t>
            </a:r>
            <a:r>
              <a:rPr lang="en-US" sz="2400" b="1" dirty="0" err="1" smtClean="0"/>
              <a:t>vs</a:t>
            </a:r>
            <a:r>
              <a:rPr lang="en-US" sz="2400" b="1" dirty="0" smtClean="0"/>
              <a:t> ECMWF Analysis (focus day 2012-05-15)</a:t>
            </a:r>
            <a:endParaRPr lang="en-US" sz="2400" dirty="0"/>
          </a:p>
        </p:txBody>
      </p:sp>
      <p:cxnSp>
        <p:nvCxnSpPr>
          <p:cNvPr id="28" name="Elbow Connector 27"/>
          <p:cNvCxnSpPr/>
          <p:nvPr/>
        </p:nvCxnSpPr>
        <p:spPr bwMode="auto">
          <a:xfrm rot="5400000" flipH="1" flipV="1">
            <a:off x="4919765" y="2397058"/>
            <a:ext cx="3809999" cy="980872"/>
          </a:xfrm>
          <a:prstGeom prst="bentConnector3">
            <a:avLst>
              <a:gd name="adj1" fmla="val 23957"/>
            </a:avLst>
          </a:prstGeom>
          <a:solidFill>
            <a:schemeClr val="accent1"/>
          </a:solidFill>
          <a:ln w="28575" cap="flat" cmpd="sng" algn="ctr">
            <a:solidFill>
              <a:srgbClr val="0000FF"/>
            </a:solidFill>
            <a:prstDash val="dash"/>
            <a:round/>
            <a:headEnd type="none" w="sm" len="sm"/>
            <a:tailEnd type="none" w="sm" len="sm"/>
          </a:ln>
          <a:effectLst/>
        </p:spPr>
      </p:cxnSp>
      <p:cxnSp>
        <p:nvCxnSpPr>
          <p:cNvPr id="38" name="Elbow Connector 37"/>
          <p:cNvCxnSpPr/>
          <p:nvPr/>
        </p:nvCxnSpPr>
        <p:spPr bwMode="auto">
          <a:xfrm rot="16200000" flipV="1">
            <a:off x="1342418" y="2587557"/>
            <a:ext cx="3803515" cy="554477"/>
          </a:xfrm>
          <a:prstGeom prst="bentConnector3">
            <a:avLst>
              <a:gd name="adj1" fmla="val 17008"/>
            </a:avLst>
          </a:prstGeom>
          <a:solidFill>
            <a:schemeClr val="accent1"/>
          </a:solidFill>
          <a:ln w="28575" cap="flat" cmpd="sng" algn="ctr">
            <a:solidFill>
              <a:srgbClr val="0000FF"/>
            </a:solidFill>
            <a:prstDash val="dash"/>
            <a:round/>
            <a:headEnd type="none" w="sm" len="sm"/>
            <a:tailEnd type="none" w="sm" len="sm"/>
          </a:ln>
          <a:effectLst/>
        </p:spPr>
      </p:cxnSp>
      <p:graphicFrame>
        <p:nvGraphicFramePr>
          <p:cNvPr id="35" name="Table 34"/>
          <p:cNvGraphicFramePr>
            <a:graphicFrameLocks noGrp="1"/>
          </p:cNvGraphicFramePr>
          <p:nvPr/>
        </p:nvGraphicFramePr>
        <p:xfrm>
          <a:off x="607315" y="5224400"/>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OCEAN</a:t>
                      </a:r>
                      <a:r>
                        <a:rPr lang="en-US" sz="1600" b="1" dirty="0" smtClean="0"/>
                        <a:t> </a:t>
                      </a:r>
                      <a:r>
                        <a:rPr lang="en-US" sz="1600" b="1" dirty="0" smtClean="0">
                          <a:solidFill>
                            <a:srgbClr val="FF0000"/>
                          </a:solidFill>
                        </a:rPr>
                        <a:t>MW-ONLY</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MW-ONLY TEMPERATURE</a:t>
                      </a:r>
                      <a:endParaRPr lang="en-US" sz="1100" b="1" dirty="0">
                        <a:solidFill>
                          <a:schemeClr val="tx1"/>
                        </a:solidFill>
                      </a:endParaRPr>
                    </a:p>
                  </a:txBody>
                  <a:tcPr/>
                </a:tc>
                <a:tc>
                  <a:txBody>
                    <a:bodyPr/>
                    <a:lstStyle/>
                    <a:p>
                      <a:pPr algn="ctr"/>
                      <a:r>
                        <a:rPr lang="en-US" sz="1400" b="1" dirty="0" smtClean="0"/>
                        <a:t>RESULTS</a:t>
                      </a:r>
                      <a:endParaRPr lang="en-US" sz="1400" b="1" dirty="0"/>
                    </a:p>
                  </a:txBody>
                  <a:tcPr/>
                </a:tc>
                <a:tc>
                  <a:txBody>
                    <a:bodyPr/>
                    <a:lstStyle/>
                    <a:p>
                      <a:pPr algn="ctr"/>
                      <a:r>
                        <a:rPr lang="en-US" sz="1400" b="1" dirty="0" smtClean="0"/>
                        <a:t>JPSS L1RD</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MW-ONLY</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r>
              <a:tr h="370840">
                <a:tc>
                  <a:txBody>
                    <a:bodyPr/>
                    <a:lstStyle/>
                    <a:p>
                      <a:r>
                        <a:rPr lang="en-US" sz="1400" b="1" dirty="0" smtClean="0">
                          <a:solidFill>
                            <a:schemeClr val="tx1"/>
                          </a:solidFill>
                        </a:rPr>
                        <a:t>30 – 700mb</a:t>
                      </a:r>
                      <a:endParaRPr lang="en-US" sz="1400" b="1" dirty="0">
                        <a:solidFill>
                          <a:schemeClr val="tx1"/>
                        </a:solidFill>
                      </a:endParaRPr>
                    </a:p>
                  </a:txBody>
                  <a:tcPr/>
                </a:tc>
                <a:tc>
                  <a:txBody>
                    <a:bodyPr/>
                    <a:lstStyle/>
                    <a:p>
                      <a:pPr algn="ctr"/>
                      <a:r>
                        <a:rPr lang="en-US" sz="1600" b="1" dirty="0" smtClean="0">
                          <a:solidFill>
                            <a:srgbClr val="FFC000"/>
                          </a:solidFill>
                        </a:rPr>
                        <a:t>1.55K</a:t>
                      </a:r>
                      <a:endParaRPr lang="en-US" sz="1600" b="1" dirty="0">
                        <a:solidFill>
                          <a:srgbClr val="FFC000"/>
                        </a:solidFill>
                      </a:endParaRPr>
                    </a:p>
                  </a:txBody>
                  <a:tcPr/>
                </a:tc>
                <a:tc>
                  <a:txBody>
                    <a:bodyPr/>
                    <a:lstStyle/>
                    <a:p>
                      <a:pPr algn="ctr"/>
                      <a:r>
                        <a:rPr lang="en-US" sz="1400" b="1" dirty="0" smtClean="0"/>
                        <a:t>1.5K</a:t>
                      </a:r>
                      <a:endParaRPr lang="en-US" sz="1400" b="1" dirty="0"/>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32.4%</a:t>
                      </a:r>
                      <a:endParaRPr lang="en-US" sz="1600" b="1" dirty="0">
                        <a:solidFill>
                          <a:srgbClr val="00FF00"/>
                        </a:solidFill>
                      </a:endParaRPr>
                    </a:p>
                  </a:txBody>
                  <a:tcPr/>
                </a:tc>
                <a:tc>
                  <a:txBody>
                    <a:bodyPr/>
                    <a:lstStyle/>
                    <a:p>
                      <a:pPr algn="ctr"/>
                      <a:r>
                        <a:rPr lang="en-US" sz="1400" b="1" dirty="0" smtClean="0"/>
                        <a:t>40%</a:t>
                      </a:r>
                      <a:endParaRPr lang="en-US" sz="1400" b="1" dirty="0"/>
                    </a:p>
                  </a:txBody>
                  <a:tcPr/>
                </a:tc>
              </a:tr>
              <a:tr h="370840">
                <a:tc>
                  <a:txBody>
                    <a:bodyPr/>
                    <a:lstStyle/>
                    <a:p>
                      <a:r>
                        <a:rPr lang="en-US" sz="1400" b="1" dirty="0" smtClean="0">
                          <a:solidFill>
                            <a:schemeClr val="tx1"/>
                          </a:solidFill>
                        </a:rPr>
                        <a:t>700mb - SURF</a:t>
                      </a:r>
                      <a:endParaRPr lang="en-US" sz="1400" b="1" dirty="0">
                        <a:solidFill>
                          <a:schemeClr val="tx1"/>
                        </a:solidFill>
                      </a:endParaRPr>
                    </a:p>
                  </a:txBody>
                  <a:tcPr/>
                </a:tc>
                <a:tc>
                  <a:txBody>
                    <a:bodyPr/>
                    <a:lstStyle/>
                    <a:p>
                      <a:pPr algn="ctr"/>
                      <a:r>
                        <a:rPr lang="en-US" sz="1600" b="1" dirty="0" smtClean="0">
                          <a:solidFill>
                            <a:srgbClr val="00FF00"/>
                          </a:solidFill>
                        </a:rPr>
                        <a:t>2.33K</a:t>
                      </a:r>
                      <a:endParaRPr lang="en-US" sz="1600" b="1" dirty="0">
                        <a:solidFill>
                          <a:srgbClr val="00FF00"/>
                        </a:solidFill>
                      </a:endParaRPr>
                    </a:p>
                  </a:txBody>
                  <a:tcPr/>
                </a:tc>
                <a:tc>
                  <a:txBody>
                    <a:bodyPr/>
                    <a:lstStyle/>
                    <a:p>
                      <a:pPr algn="ctr"/>
                      <a:r>
                        <a:rPr lang="en-US" sz="1400" b="1" dirty="0" smtClean="0"/>
                        <a:t>2.5K</a:t>
                      </a:r>
                      <a:endParaRPr lang="en-US" sz="1400" b="1" dirty="0"/>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FFC000"/>
                          </a:solidFill>
                        </a:rPr>
                        <a:t>20.7%</a:t>
                      </a:r>
                      <a:endParaRPr lang="en-US" sz="1600" b="1" dirty="0">
                        <a:solidFill>
                          <a:srgbClr val="FFC000"/>
                        </a:solidFill>
                      </a:endParaRPr>
                    </a:p>
                  </a:txBody>
                  <a:tcPr/>
                </a:tc>
                <a:tc>
                  <a:txBody>
                    <a:bodyPr/>
                    <a:lstStyle/>
                    <a:p>
                      <a:pPr algn="ctr"/>
                      <a:r>
                        <a:rPr lang="en-US" sz="1400" b="1" dirty="0" smtClean="0"/>
                        <a:t>20%</a:t>
                      </a:r>
                      <a:endParaRPr lang="en-US" sz="1400" b="1"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8" y="10391"/>
            <a:ext cx="7811885" cy="822960"/>
          </a:xfrm>
        </p:spPr>
        <p:txBody>
          <a:bodyPr>
            <a:normAutofit fontScale="90000"/>
          </a:bodyPr>
          <a:lstStyle/>
          <a:p>
            <a:r>
              <a:rPr lang="en-US" b="1" dirty="0" smtClean="0"/>
              <a:t>Summary on </a:t>
            </a:r>
            <a:r>
              <a:rPr lang="en-US" b="1" u="sng" dirty="0" smtClean="0"/>
              <a:t>OCEAN</a:t>
            </a:r>
            <a:r>
              <a:rPr lang="en-US" b="1" dirty="0" smtClean="0"/>
              <a:t> validation </a:t>
            </a:r>
            <a:r>
              <a:rPr lang="en-US" b="1" dirty="0" err="1" smtClean="0"/>
              <a:t>vs</a:t>
            </a:r>
            <a:r>
              <a:rPr lang="en-US" b="1" dirty="0" smtClean="0"/>
              <a:t> ECMWF</a:t>
            </a:r>
            <a:br>
              <a:rPr lang="en-US" b="1" dirty="0" smtClean="0"/>
            </a:br>
            <a:r>
              <a:rPr lang="en-US" b="1" dirty="0" smtClean="0">
                <a:solidFill>
                  <a:srgbClr val="00FF00"/>
                </a:solidFill>
              </a:rPr>
              <a:t>green = passed</a:t>
            </a:r>
            <a:r>
              <a:rPr lang="en-US" b="1" dirty="0" smtClean="0"/>
              <a:t>   </a:t>
            </a:r>
            <a:r>
              <a:rPr lang="en-US" b="1" dirty="0" smtClean="0">
                <a:solidFill>
                  <a:srgbClr val="FFFF00"/>
                </a:solidFill>
              </a:rPr>
              <a:t>yellow = close   </a:t>
            </a:r>
            <a:r>
              <a:rPr lang="en-US" b="1" dirty="0" smtClean="0">
                <a:solidFill>
                  <a:srgbClr val="FF0000"/>
                </a:solidFill>
              </a:rPr>
              <a:t>red = failed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21</a:t>
            </a:fld>
            <a:endParaRPr lang="en-US"/>
          </a:p>
        </p:txBody>
      </p:sp>
      <p:graphicFrame>
        <p:nvGraphicFramePr>
          <p:cNvPr id="11" name="Table 10"/>
          <p:cNvGraphicFramePr>
            <a:graphicFrameLocks noGrp="1"/>
          </p:cNvGraphicFramePr>
          <p:nvPr/>
        </p:nvGraphicFramePr>
        <p:xfrm>
          <a:off x="160470" y="1012326"/>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OCEAN</a:t>
                      </a:r>
                      <a:r>
                        <a:rPr lang="en-US" sz="1600" b="1" dirty="0" smtClean="0"/>
                        <a:t> </a:t>
                      </a:r>
                      <a:r>
                        <a:rPr lang="en-US" sz="1600" b="1" dirty="0" smtClean="0">
                          <a:solidFill>
                            <a:srgbClr val="FF0000"/>
                          </a:solidFill>
                        </a:rPr>
                        <a:t>MW+IR</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MW+IR TEMPERATURE</a:t>
                      </a:r>
                      <a:endParaRPr lang="en-US" sz="1100" b="1" dirty="0">
                        <a:solidFill>
                          <a:schemeClr val="tx1"/>
                        </a:solidFill>
                      </a:endParaRPr>
                    </a:p>
                  </a:txBody>
                  <a:tcPr/>
                </a:tc>
                <a:tc>
                  <a:txBody>
                    <a:bodyPr/>
                    <a:lstStyle/>
                    <a:p>
                      <a:pPr algn="ctr"/>
                      <a:r>
                        <a:rPr lang="en-US" sz="1400" b="1" dirty="0" smtClean="0"/>
                        <a:t>RESULTS</a:t>
                      </a:r>
                      <a:endParaRPr lang="en-US" sz="1400" b="1" dirty="0"/>
                    </a:p>
                  </a:txBody>
                  <a:tcPr/>
                </a:tc>
                <a:tc>
                  <a:txBody>
                    <a:bodyPr/>
                    <a:lstStyle/>
                    <a:p>
                      <a:pPr algn="ctr"/>
                      <a:r>
                        <a:rPr lang="en-US" sz="1400" b="1" dirty="0" smtClean="0"/>
                        <a:t>JPSS L1RD</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MW+IR</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r>
              <a:tr h="370840">
                <a:tc>
                  <a:txBody>
                    <a:bodyPr/>
                    <a:lstStyle/>
                    <a:p>
                      <a:r>
                        <a:rPr lang="en-US" sz="1400" b="1" dirty="0" smtClean="0">
                          <a:solidFill>
                            <a:schemeClr val="tx1"/>
                          </a:solidFill>
                        </a:rPr>
                        <a:t>30 – 300mb</a:t>
                      </a:r>
                      <a:endParaRPr lang="en-US" sz="1400" b="1" dirty="0">
                        <a:solidFill>
                          <a:schemeClr val="tx1"/>
                        </a:solidFill>
                      </a:endParaRPr>
                    </a:p>
                  </a:txBody>
                  <a:tcPr/>
                </a:tc>
                <a:tc>
                  <a:txBody>
                    <a:bodyPr/>
                    <a:lstStyle/>
                    <a:p>
                      <a:pPr algn="ctr"/>
                      <a:r>
                        <a:rPr lang="en-US" sz="1600" b="1" dirty="0" smtClean="0">
                          <a:solidFill>
                            <a:srgbClr val="00FF00"/>
                          </a:solidFill>
                        </a:rPr>
                        <a:t>1.02K</a:t>
                      </a:r>
                      <a:endParaRPr lang="en-US" sz="1600" b="1" dirty="0">
                        <a:solidFill>
                          <a:srgbClr val="00FF00"/>
                        </a:solidFill>
                      </a:endParaRPr>
                    </a:p>
                  </a:txBody>
                  <a:tcPr/>
                </a:tc>
                <a:tc>
                  <a:txBody>
                    <a:bodyPr/>
                    <a:lstStyle/>
                    <a:p>
                      <a:pPr algn="ctr"/>
                      <a:r>
                        <a:rPr lang="en-US" sz="1400" b="1" dirty="0" smtClean="0"/>
                        <a:t>1.5K</a:t>
                      </a:r>
                      <a:endParaRPr lang="en-US" sz="1400" b="1" dirty="0"/>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23.3%</a:t>
                      </a:r>
                      <a:endParaRPr lang="en-US" sz="1600" b="1" dirty="0">
                        <a:solidFill>
                          <a:srgbClr val="00FF00"/>
                        </a:solidFill>
                      </a:endParaRPr>
                    </a:p>
                  </a:txBody>
                  <a:tcPr/>
                </a:tc>
                <a:tc>
                  <a:txBody>
                    <a:bodyPr/>
                    <a:lstStyle/>
                    <a:p>
                      <a:pPr algn="ctr"/>
                      <a:r>
                        <a:rPr lang="en-US" sz="1400" b="1" dirty="0" smtClean="0"/>
                        <a:t>35%</a:t>
                      </a:r>
                      <a:endParaRPr lang="en-US" sz="1400" b="1" dirty="0"/>
                    </a:p>
                  </a:txBody>
                  <a:tcPr/>
                </a:tc>
              </a:tr>
              <a:tr h="370840">
                <a:tc>
                  <a:txBody>
                    <a:bodyPr/>
                    <a:lstStyle/>
                    <a:p>
                      <a:r>
                        <a:rPr lang="en-US" sz="1400" b="1" dirty="0" smtClean="0">
                          <a:solidFill>
                            <a:schemeClr val="tx1"/>
                          </a:solidFill>
                        </a:rPr>
                        <a:t>300mb - SURF</a:t>
                      </a:r>
                      <a:endParaRPr lang="en-US" sz="1400" b="1" dirty="0">
                        <a:solidFill>
                          <a:schemeClr val="tx1"/>
                        </a:solidFill>
                      </a:endParaRPr>
                    </a:p>
                  </a:txBody>
                  <a:tcPr/>
                </a:tc>
                <a:tc>
                  <a:txBody>
                    <a:bodyPr/>
                    <a:lstStyle/>
                    <a:p>
                      <a:pPr algn="ctr"/>
                      <a:r>
                        <a:rPr lang="en-US" sz="1600" b="1" dirty="0" smtClean="0">
                          <a:solidFill>
                            <a:srgbClr val="00FF00"/>
                          </a:solidFill>
                        </a:rPr>
                        <a:t>1.20K</a:t>
                      </a:r>
                      <a:endParaRPr lang="en-US" sz="1600" b="1" dirty="0">
                        <a:solidFill>
                          <a:srgbClr val="00FF00"/>
                        </a:solidFill>
                      </a:endParaRPr>
                    </a:p>
                  </a:txBody>
                  <a:tcPr/>
                </a:tc>
                <a:tc>
                  <a:txBody>
                    <a:bodyPr/>
                    <a:lstStyle/>
                    <a:p>
                      <a:pPr algn="ctr"/>
                      <a:r>
                        <a:rPr lang="en-US" sz="1400" b="1" dirty="0" smtClean="0"/>
                        <a:t>1.6K</a:t>
                      </a:r>
                      <a:endParaRPr lang="en-US" sz="1400" b="1" dirty="0"/>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00FF00"/>
                          </a:solidFill>
                        </a:rPr>
                        <a:t>19.3%</a:t>
                      </a:r>
                      <a:endParaRPr lang="en-US" sz="1600" b="1" dirty="0">
                        <a:solidFill>
                          <a:srgbClr val="00FF00"/>
                        </a:solidFill>
                      </a:endParaRPr>
                    </a:p>
                  </a:txBody>
                  <a:tcPr/>
                </a:tc>
                <a:tc>
                  <a:txBody>
                    <a:bodyPr/>
                    <a:lstStyle/>
                    <a:p>
                      <a:pPr algn="ctr"/>
                      <a:r>
                        <a:rPr lang="en-US" sz="1400" b="1" dirty="0" smtClean="0"/>
                        <a:t>20%</a:t>
                      </a:r>
                      <a:endParaRPr lang="en-US" sz="1400" b="1" dirty="0"/>
                    </a:p>
                  </a:txBody>
                  <a:tcPr/>
                </a:tc>
              </a:tr>
            </a:tbl>
          </a:graphicData>
        </a:graphic>
      </p:graphicFrame>
      <p:graphicFrame>
        <p:nvGraphicFramePr>
          <p:cNvPr id="12" name="Table 11"/>
          <p:cNvGraphicFramePr>
            <a:graphicFrameLocks noGrp="1"/>
          </p:cNvGraphicFramePr>
          <p:nvPr/>
        </p:nvGraphicFramePr>
        <p:xfrm>
          <a:off x="159842" y="2763302"/>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OCEAN</a:t>
                      </a:r>
                      <a:r>
                        <a:rPr lang="en-US" sz="1600" b="1" dirty="0" smtClean="0"/>
                        <a:t> </a:t>
                      </a:r>
                      <a:r>
                        <a:rPr lang="en-US" sz="1600" b="1" dirty="0" smtClean="0">
                          <a:solidFill>
                            <a:srgbClr val="FF0000"/>
                          </a:solidFill>
                        </a:rPr>
                        <a:t>MW-ONLY</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MW-ONLY TEMPERATURE</a:t>
                      </a:r>
                      <a:endParaRPr lang="en-US" sz="1100" b="1" dirty="0">
                        <a:solidFill>
                          <a:schemeClr val="tx1"/>
                        </a:solidFill>
                      </a:endParaRPr>
                    </a:p>
                  </a:txBody>
                  <a:tcPr/>
                </a:tc>
                <a:tc>
                  <a:txBody>
                    <a:bodyPr/>
                    <a:lstStyle/>
                    <a:p>
                      <a:pPr algn="ctr"/>
                      <a:r>
                        <a:rPr lang="en-US" sz="1400" b="1" dirty="0" smtClean="0"/>
                        <a:t>RESULTS</a:t>
                      </a:r>
                      <a:endParaRPr lang="en-US" sz="1400" b="1" dirty="0"/>
                    </a:p>
                  </a:txBody>
                  <a:tcPr/>
                </a:tc>
                <a:tc>
                  <a:txBody>
                    <a:bodyPr/>
                    <a:lstStyle/>
                    <a:p>
                      <a:pPr algn="ctr"/>
                      <a:r>
                        <a:rPr lang="en-US" sz="1400" b="1" dirty="0" smtClean="0"/>
                        <a:t>JPSS L1RD</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MW-ONLY</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p>
                  </a:txBody>
                  <a:tcPr/>
                </a:tc>
              </a:tr>
              <a:tr h="370840">
                <a:tc>
                  <a:txBody>
                    <a:bodyPr/>
                    <a:lstStyle/>
                    <a:p>
                      <a:r>
                        <a:rPr lang="en-US" sz="1400" b="1" dirty="0" smtClean="0">
                          <a:solidFill>
                            <a:schemeClr val="tx1"/>
                          </a:solidFill>
                        </a:rPr>
                        <a:t>30 – 700mb</a:t>
                      </a:r>
                      <a:endParaRPr lang="en-US" sz="1400" b="1" dirty="0">
                        <a:solidFill>
                          <a:schemeClr val="tx1"/>
                        </a:solidFill>
                      </a:endParaRPr>
                    </a:p>
                  </a:txBody>
                  <a:tcPr/>
                </a:tc>
                <a:tc>
                  <a:txBody>
                    <a:bodyPr/>
                    <a:lstStyle/>
                    <a:p>
                      <a:pPr algn="ctr"/>
                      <a:r>
                        <a:rPr lang="en-US" sz="1600" b="1" dirty="0" smtClean="0">
                          <a:solidFill>
                            <a:srgbClr val="FFFF00"/>
                          </a:solidFill>
                        </a:rPr>
                        <a:t>1.55K</a:t>
                      </a:r>
                      <a:endParaRPr lang="en-US" sz="1600" b="1" dirty="0">
                        <a:solidFill>
                          <a:srgbClr val="FFFF00"/>
                        </a:solidFill>
                      </a:endParaRPr>
                    </a:p>
                  </a:txBody>
                  <a:tcPr/>
                </a:tc>
                <a:tc>
                  <a:txBody>
                    <a:bodyPr/>
                    <a:lstStyle/>
                    <a:p>
                      <a:pPr algn="ctr"/>
                      <a:r>
                        <a:rPr lang="en-US" sz="1400" b="1" dirty="0" smtClean="0"/>
                        <a:t>1.5K</a:t>
                      </a:r>
                      <a:endParaRPr lang="en-US" sz="1400" b="1" dirty="0"/>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32.4%</a:t>
                      </a:r>
                      <a:endParaRPr lang="en-US" sz="1600" b="1" dirty="0">
                        <a:solidFill>
                          <a:srgbClr val="00FF00"/>
                        </a:solidFill>
                      </a:endParaRPr>
                    </a:p>
                  </a:txBody>
                  <a:tcPr/>
                </a:tc>
                <a:tc>
                  <a:txBody>
                    <a:bodyPr/>
                    <a:lstStyle/>
                    <a:p>
                      <a:pPr algn="ctr"/>
                      <a:r>
                        <a:rPr lang="en-US" sz="1400" b="1" dirty="0" smtClean="0"/>
                        <a:t>40%</a:t>
                      </a:r>
                      <a:endParaRPr lang="en-US" sz="1400" b="1" dirty="0"/>
                    </a:p>
                  </a:txBody>
                  <a:tcPr/>
                </a:tc>
              </a:tr>
              <a:tr h="370840">
                <a:tc>
                  <a:txBody>
                    <a:bodyPr/>
                    <a:lstStyle/>
                    <a:p>
                      <a:r>
                        <a:rPr lang="en-US" sz="1400" b="1" dirty="0" smtClean="0">
                          <a:solidFill>
                            <a:schemeClr val="tx1"/>
                          </a:solidFill>
                        </a:rPr>
                        <a:t>700mb - SURF</a:t>
                      </a:r>
                      <a:endParaRPr lang="en-US" sz="1400" b="1" dirty="0">
                        <a:solidFill>
                          <a:schemeClr val="tx1"/>
                        </a:solidFill>
                      </a:endParaRPr>
                    </a:p>
                  </a:txBody>
                  <a:tcPr/>
                </a:tc>
                <a:tc>
                  <a:txBody>
                    <a:bodyPr/>
                    <a:lstStyle/>
                    <a:p>
                      <a:pPr algn="ctr"/>
                      <a:r>
                        <a:rPr lang="en-US" sz="1600" b="1" dirty="0" smtClean="0">
                          <a:solidFill>
                            <a:srgbClr val="00FF00"/>
                          </a:solidFill>
                        </a:rPr>
                        <a:t>2.33K</a:t>
                      </a:r>
                      <a:endParaRPr lang="en-US" sz="1600" b="1" dirty="0">
                        <a:solidFill>
                          <a:srgbClr val="00FF00"/>
                        </a:solidFill>
                      </a:endParaRPr>
                    </a:p>
                  </a:txBody>
                  <a:tcPr/>
                </a:tc>
                <a:tc>
                  <a:txBody>
                    <a:bodyPr/>
                    <a:lstStyle/>
                    <a:p>
                      <a:pPr algn="ctr"/>
                      <a:r>
                        <a:rPr lang="en-US" sz="1400" b="1" dirty="0" smtClean="0"/>
                        <a:t>2.5K</a:t>
                      </a:r>
                      <a:endParaRPr lang="en-US" sz="1400" b="1" dirty="0"/>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FFFF00"/>
                          </a:solidFill>
                        </a:rPr>
                        <a:t>20.7%</a:t>
                      </a:r>
                      <a:endParaRPr lang="en-US" sz="1600" b="1" dirty="0">
                        <a:solidFill>
                          <a:srgbClr val="FFFF00"/>
                        </a:solidFill>
                      </a:endParaRPr>
                    </a:p>
                  </a:txBody>
                  <a:tcPr/>
                </a:tc>
                <a:tc>
                  <a:txBody>
                    <a:bodyPr/>
                    <a:lstStyle/>
                    <a:p>
                      <a:pPr algn="ctr"/>
                      <a:r>
                        <a:rPr lang="en-US" sz="1400" b="1" dirty="0" smtClean="0"/>
                        <a:t>20%</a:t>
                      </a:r>
                      <a:endParaRPr lang="en-US" sz="1400" b="1" dirty="0"/>
                    </a:p>
                  </a:txBody>
                  <a:tcPr/>
                </a:tc>
              </a:tr>
            </a:tbl>
          </a:graphicData>
        </a:graphic>
      </p:graphicFrame>
      <p:sp>
        <p:nvSpPr>
          <p:cNvPr id="13" name="TextBox 12"/>
          <p:cNvSpPr txBox="1"/>
          <p:nvPr/>
        </p:nvSpPr>
        <p:spPr>
          <a:xfrm>
            <a:off x="186699" y="4385477"/>
            <a:ext cx="8307169" cy="2031325"/>
          </a:xfrm>
          <a:prstGeom prst="rect">
            <a:avLst/>
          </a:prstGeom>
          <a:noFill/>
        </p:spPr>
        <p:txBody>
          <a:bodyPr wrap="square" rtlCol="0">
            <a:spAutoFit/>
          </a:bodyPr>
          <a:lstStyle/>
          <a:p>
            <a:pPr>
              <a:buFont typeface="Arial" pitchFamily="34" charset="0"/>
              <a:buChar char="•"/>
            </a:pPr>
            <a:r>
              <a:rPr lang="en-US" sz="1200" dirty="0" smtClean="0"/>
              <a:t> </a:t>
            </a:r>
            <a:r>
              <a:rPr lang="en-US" sz="1400" b="1" dirty="0" smtClean="0"/>
              <a:t>NUCAPS MW+IR fully meets requirements over ocean</a:t>
            </a:r>
          </a:p>
          <a:p>
            <a:pPr>
              <a:buFont typeface="Arial" pitchFamily="34" charset="0"/>
              <a:buChar char="•"/>
            </a:pPr>
            <a:r>
              <a:rPr lang="en-US" sz="1400" b="1" dirty="0" smtClean="0"/>
              <a:t>  NUCAPS MW-Only is close to fully meet spec.</a:t>
            </a:r>
          </a:p>
          <a:p>
            <a:pPr lvl="1">
              <a:buFont typeface="Arial" pitchFamily="34" charset="0"/>
              <a:buChar char="•"/>
            </a:pPr>
            <a:r>
              <a:rPr lang="en-US" sz="1400" b="1" dirty="0" smtClean="0"/>
              <a:t>Possible issues are:</a:t>
            </a:r>
          </a:p>
          <a:p>
            <a:pPr lvl="2">
              <a:buFont typeface="Arial" pitchFamily="34" charset="0"/>
              <a:buChar char="•"/>
            </a:pPr>
            <a:r>
              <a:rPr lang="en-US" sz="1200" dirty="0" smtClean="0"/>
              <a:t>Residual temporal and spatial mismatch between retrievals and model: ECMWF mismatch is +/- 1.5 hour and +/- 0.25 deg and we use both forecast and analysis depending on UT time.</a:t>
            </a:r>
          </a:p>
          <a:p>
            <a:pPr lvl="2">
              <a:buFont typeface="Arial" pitchFamily="34" charset="0"/>
              <a:buChar char="•"/>
            </a:pPr>
            <a:r>
              <a:rPr lang="en-US" sz="1200" dirty="0" smtClean="0"/>
              <a:t>Uncertainty in the ECMWF model</a:t>
            </a:r>
          </a:p>
          <a:p>
            <a:pPr lvl="2">
              <a:buFont typeface="Arial" pitchFamily="34" charset="0"/>
              <a:buChar char="•"/>
            </a:pPr>
            <a:r>
              <a:rPr lang="en-US" sz="1200" dirty="0" smtClean="0"/>
              <a:t>Uncertainty in the retrievals</a:t>
            </a:r>
          </a:p>
          <a:p>
            <a:pPr lvl="1">
              <a:buFont typeface="Arial" pitchFamily="34" charset="0"/>
              <a:buChar char="•"/>
            </a:pPr>
            <a:r>
              <a:rPr lang="en-US" sz="1200" b="1" dirty="0" smtClean="0"/>
              <a:t>Ongoing NUCAPS improvement activity:</a:t>
            </a:r>
          </a:p>
          <a:p>
            <a:pPr lvl="2">
              <a:buFont typeface="Arial" pitchFamily="34" charset="0"/>
              <a:buChar char="•"/>
            </a:pPr>
            <a:r>
              <a:rPr lang="en-US" sz="1200" dirty="0" smtClean="0"/>
              <a:t>Improve NUCAPS look up tables (RTA tuning and first guess)</a:t>
            </a:r>
          </a:p>
          <a:p>
            <a:pPr lvl="2">
              <a:buFont typeface="Arial" pitchFamily="34" charset="0"/>
              <a:buChar char="•"/>
            </a:pPr>
            <a:r>
              <a:rPr lang="en-US" sz="1200" dirty="0" smtClean="0"/>
              <a:t>Improve validation methodology by using dedicated RAOBs: </a:t>
            </a:r>
            <a:r>
              <a:rPr lang="en-US" sz="1200" b="1" dirty="0" smtClean="0"/>
              <a:t>see ahead</a:t>
            </a:r>
            <a:endParaRPr lang="en-US" sz="1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NUCAPS validation </a:t>
            </a:r>
            <a:r>
              <a:rPr lang="en-US" dirty="0" err="1" smtClean="0"/>
              <a:t>vs</a:t>
            </a:r>
            <a:r>
              <a:rPr lang="en-US" dirty="0" smtClean="0"/>
              <a:t> ARM </a:t>
            </a:r>
            <a:endParaRPr lang="en-US" dirty="0"/>
          </a:p>
        </p:txBody>
      </p:sp>
      <p:sp>
        <p:nvSpPr>
          <p:cNvPr id="3" name="Content Placeholder 2"/>
          <p:cNvSpPr>
            <a:spLocks noGrp="1"/>
          </p:cNvSpPr>
          <p:nvPr>
            <p:ph idx="1"/>
          </p:nvPr>
        </p:nvSpPr>
        <p:spPr/>
        <p:txBody>
          <a:bodyPr>
            <a:normAutofit/>
          </a:bodyPr>
          <a:lstStyle/>
          <a:p>
            <a:r>
              <a:rPr lang="en-US" sz="2000" dirty="0" smtClean="0"/>
              <a:t>JPSS funded dedicated (time and location) </a:t>
            </a:r>
            <a:r>
              <a:rPr lang="en-US" sz="2000" dirty="0" err="1" smtClean="0"/>
              <a:t>wrt</a:t>
            </a:r>
            <a:r>
              <a:rPr lang="en-US" sz="2000" dirty="0" smtClean="0"/>
              <a:t> NPP</a:t>
            </a:r>
          </a:p>
          <a:p>
            <a:r>
              <a:rPr lang="en-US" sz="2000" b="1" dirty="0" smtClean="0"/>
              <a:t>Global</a:t>
            </a:r>
            <a:r>
              <a:rPr lang="en-US" sz="2000" dirty="0" smtClean="0"/>
              <a:t> ensemble, ~ 3 month field campaign (2012):</a:t>
            </a:r>
          </a:p>
          <a:p>
            <a:pPr lvl="1"/>
            <a:r>
              <a:rPr lang="en-US" sz="2000" dirty="0" smtClean="0"/>
              <a:t>Tropical Western Pacific (TWP)</a:t>
            </a:r>
          </a:p>
          <a:p>
            <a:pPr lvl="1"/>
            <a:r>
              <a:rPr lang="en-US" sz="2000" dirty="0" smtClean="0"/>
              <a:t>Southern Great Plans (SGP)</a:t>
            </a:r>
          </a:p>
          <a:p>
            <a:pPr lvl="1"/>
            <a:r>
              <a:rPr lang="en-US" sz="2000" dirty="0" smtClean="0"/>
              <a:t>North Slope of Alaska (NSA)</a:t>
            </a:r>
            <a:endParaRPr lang="en-US" sz="20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dirty="0"/>
          </a:p>
        </p:txBody>
      </p:sp>
      <p:pic>
        <p:nvPicPr>
          <p:cNvPr id="5" name="Picture 2" descr="C:\Users\nnalli\Documents\Documents\Cal-Val\cal-val_team_coordination\EDR Cal-Val Campaign Coordination\npp_year1_icv_dedicated_raob_sites.png"/>
          <p:cNvPicPr>
            <a:picLocks noChangeAspect="1" noChangeArrowheads="1"/>
          </p:cNvPicPr>
          <p:nvPr/>
        </p:nvPicPr>
        <p:blipFill>
          <a:blip r:embed="rId2" cstate="print"/>
          <a:srcRect l="8751" t="15001" r="5000" b="21668"/>
          <a:stretch>
            <a:fillRect/>
          </a:stretch>
        </p:blipFill>
        <p:spPr bwMode="auto">
          <a:xfrm>
            <a:off x="1995053" y="3438999"/>
            <a:ext cx="4966854" cy="2735285"/>
          </a:xfrm>
          <a:prstGeom prst="rect">
            <a:avLst/>
          </a:prstGeom>
          <a:noFill/>
        </p:spPr>
      </p:pic>
      <p:graphicFrame>
        <p:nvGraphicFramePr>
          <p:cNvPr id="7" name="Table 6"/>
          <p:cNvGraphicFramePr>
            <a:graphicFrameLocks noGrp="1"/>
          </p:cNvGraphicFramePr>
          <p:nvPr/>
        </p:nvGraphicFramePr>
        <p:xfrm>
          <a:off x="6050972" y="2047009"/>
          <a:ext cx="2708563" cy="1413163"/>
        </p:xfrm>
        <a:graphic>
          <a:graphicData uri="http://schemas.openxmlformats.org/drawingml/2006/table">
            <a:tbl>
              <a:tblPr/>
              <a:tblGrid>
                <a:gridCol w="989098"/>
                <a:gridCol w="844512"/>
                <a:gridCol w="874953"/>
              </a:tblGrid>
              <a:tr h="393913">
                <a:tc>
                  <a:txBody>
                    <a:bodyPr/>
                    <a:lstStyle/>
                    <a:p>
                      <a:pPr algn="ctr" fontAlgn="b"/>
                      <a:r>
                        <a:rPr lang="en-US" sz="1400" b="1" i="0" u="none" strike="noStrike" dirty="0">
                          <a:solidFill>
                            <a:srgbClr val="000000"/>
                          </a:solidFill>
                          <a:latin typeface="Calibri"/>
                        </a:rPr>
                        <a:t>RAOB </a:t>
                      </a:r>
                      <a:r>
                        <a:rPr lang="en-US" sz="1400" b="1" i="0" u="none" strike="noStrike" dirty="0" smtClean="0">
                          <a:solidFill>
                            <a:srgbClr val="000000"/>
                          </a:solidFill>
                          <a:latin typeface="Calibri"/>
                        </a:rPr>
                        <a:t>Site</a:t>
                      </a:r>
                      <a:endParaRPr lang="en-US"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1400" b="1" i="0" u="none" strike="noStrike" dirty="0">
                          <a:solidFill>
                            <a:srgbClr val="000000"/>
                          </a:solidFill>
                          <a:latin typeface="Calibri"/>
                        </a:rPr>
                        <a:t>Lat (deg)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1400" b="1" i="0" u="none" strike="noStrike" dirty="0">
                          <a:solidFill>
                            <a:srgbClr val="000000"/>
                          </a:solidFill>
                          <a:latin typeface="Calibri"/>
                        </a:rPr>
                        <a:t>Lon (deg)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339750">
                <a:tc>
                  <a:txBody>
                    <a:bodyPr/>
                    <a:lstStyle/>
                    <a:p>
                      <a:pPr algn="ctr" fontAlgn="b"/>
                      <a:r>
                        <a:rPr lang="en-US" sz="1400" b="1" i="0" u="none" strike="noStrike" dirty="0">
                          <a:solidFill>
                            <a:srgbClr val="000000"/>
                          </a:solidFill>
                          <a:latin typeface="Calibri"/>
                        </a:rPr>
                        <a:t>ARM-SGP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1400" b="1" i="0" u="none" strike="noStrike">
                          <a:solidFill>
                            <a:srgbClr val="000000"/>
                          </a:solidFill>
                          <a:latin typeface="Calibri"/>
                        </a:rPr>
                        <a:t>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1400" b="1" i="0" u="none" strike="noStrike" dirty="0">
                          <a:solidFill>
                            <a:srgbClr val="000000"/>
                          </a:solidFill>
                          <a:latin typeface="Calibri"/>
                        </a:rPr>
                        <a:t>-97.5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339750">
                <a:tc>
                  <a:txBody>
                    <a:bodyPr/>
                    <a:lstStyle/>
                    <a:p>
                      <a:pPr algn="ctr" fontAlgn="b"/>
                      <a:r>
                        <a:rPr lang="en-US" sz="1400" b="1" i="0" u="none" strike="noStrike" dirty="0">
                          <a:solidFill>
                            <a:srgbClr val="000000"/>
                          </a:solidFill>
                          <a:latin typeface="Calibri"/>
                        </a:rPr>
                        <a:t>ARM-NSA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1400" b="1" i="0" u="none" strike="noStrike" dirty="0">
                          <a:solidFill>
                            <a:srgbClr val="000000"/>
                          </a:solidFill>
                          <a:latin typeface="Calibri"/>
                        </a:rPr>
                        <a:t>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1400" b="1" i="0" u="none" strike="noStrike" dirty="0">
                          <a:solidFill>
                            <a:srgbClr val="000000"/>
                          </a:solidFill>
                          <a:latin typeface="Calibri"/>
                        </a:rPr>
                        <a:t>-156.6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r h="339750">
                <a:tc>
                  <a:txBody>
                    <a:bodyPr/>
                    <a:lstStyle/>
                    <a:p>
                      <a:pPr algn="ctr" fontAlgn="b"/>
                      <a:r>
                        <a:rPr lang="en-US" sz="1400" b="1" i="0" u="none" strike="noStrike" dirty="0">
                          <a:solidFill>
                            <a:srgbClr val="000000"/>
                          </a:solidFill>
                          <a:latin typeface="Calibri"/>
                        </a:rPr>
                        <a:t>ARM-TWP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1400" b="1" i="0" u="none" strike="noStrike" dirty="0">
                          <a:solidFill>
                            <a:srgbClr val="000000"/>
                          </a:solidFill>
                          <a:latin typeface="Calibri"/>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c>
                  <a:txBody>
                    <a:bodyPr/>
                    <a:lstStyle/>
                    <a:p>
                      <a:pPr algn="ctr" fontAlgn="b"/>
                      <a:r>
                        <a:rPr lang="en-US" sz="1400" b="1" i="0" u="none" strike="noStrike" dirty="0">
                          <a:solidFill>
                            <a:srgbClr val="000000"/>
                          </a:solidFill>
                          <a:latin typeface="Calibri"/>
                        </a:rPr>
                        <a:t>147.43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9000"/>
                      </a:schemeClr>
                    </a:solidFill>
                  </a:tcPr>
                </a:tc>
              </a:tr>
            </a:tbl>
          </a:graphicData>
        </a:graphic>
      </p:graphicFrame>
      <p:sp>
        <p:nvSpPr>
          <p:cNvPr id="8" name="Oval 7"/>
          <p:cNvSpPr/>
          <p:nvPr/>
        </p:nvSpPr>
        <p:spPr>
          <a:xfrm>
            <a:off x="3574469" y="4748643"/>
            <a:ext cx="748146" cy="4364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33452" y="4121725"/>
            <a:ext cx="748146" cy="4364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06533" y="3702625"/>
            <a:ext cx="748146" cy="4364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rms_mw_plus_ir_arm_year1_withprints.jpg"/>
          <p:cNvPicPr>
            <a:picLocks noGrp="1" noChangeAspect="1"/>
          </p:cNvPicPr>
          <p:nvPr>
            <p:ph idx="1"/>
          </p:nvPr>
        </p:nvPicPr>
        <p:blipFill>
          <a:blip r:embed="rId3"/>
          <a:stretch>
            <a:fillRect/>
          </a:stretch>
        </p:blipFill>
        <p:spPr>
          <a:xfrm>
            <a:off x="1610588" y="631608"/>
            <a:ext cx="6400800" cy="4572000"/>
          </a:xfrm>
        </p:spPr>
      </p:pic>
      <p:sp>
        <p:nvSpPr>
          <p:cNvPr id="2" name="Title 1"/>
          <p:cNvSpPr>
            <a:spLocks noGrp="1"/>
          </p:cNvSpPr>
          <p:nvPr>
            <p:ph type="title"/>
          </p:nvPr>
        </p:nvSpPr>
        <p:spPr>
          <a:xfrm>
            <a:off x="799272" y="-83128"/>
            <a:ext cx="7543800" cy="1143000"/>
          </a:xfrm>
        </p:spPr>
        <p:txBody>
          <a:bodyPr>
            <a:normAutofit fontScale="90000"/>
          </a:bodyPr>
          <a:lstStyle/>
          <a:p>
            <a:r>
              <a:rPr lang="en-US" sz="2400" b="1" dirty="0" smtClean="0">
                <a:solidFill>
                  <a:srgbClr val="FF0000"/>
                </a:solidFill>
              </a:rPr>
              <a:t>NUCAPS MW+IR</a:t>
            </a:r>
            <a:r>
              <a:rPr lang="en-US" sz="2400" b="1" dirty="0" smtClean="0">
                <a:solidFill>
                  <a:srgbClr val="29FF29"/>
                </a:solidFill>
              </a:rPr>
              <a:t/>
            </a:r>
            <a:br>
              <a:rPr lang="en-US" sz="2400" b="1" dirty="0" smtClean="0">
                <a:solidFill>
                  <a:srgbClr val="29FF29"/>
                </a:solidFill>
              </a:rPr>
            </a:br>
            <a:r>
              <a:rPr lang="en-US" sz="2400" b="1" dirty="0" smtClean="0"/>
              <a:t> RMS Statistics </a:t>
            </a:r>
            <a:r>
              <a:rPr lang="en-US" sz="2400" b="1" dirty="0" err="1" smtClean="0"/>
              <a:t>vs</a:t>
            </a:r>
            <a:r>
              <a:rPr lang="en-US" sz="2400" b="1" dirty="0" smtClean="0"/>
              <a:t> ARM TWP, SGP, NSA Dedicated RAOBs</a:t>
            </a:r>
            <a:r>
              <a:rPr lang="en-US" sz="2400" dirty="0" smtClean="0"/>
              <a:t/>
            </a:r>
            <a:br>
              <a:rPr lang="en-US" sz="2400" dirty="0" smtClean="0"/>
            </a:br>
            <a:endParaRPr lang="en-US" sz="2400" dirty="0"/>
          </a:p>
        </p:txBody>
      </p:sp>
      <p:cxnSp>
        <p:nvCxnSpPr>
          <p:cNvPr id="28" name="Elbow Connector 27"/>
          <p:cNvCxnSpPr/>
          <p:nvPr/>
        </p:nvCxnSpPr>
        <p:spPr bwMode="auto">
          <a:xfrm rot="5400000" flipH="1" flipV="1">
            <a:off x="4675911" y="2573484"/>
            <a:ext cx="3810000" cy="533396"/>
          </a:xfrm>
          <a:prstGeom prst="bentConnector3">
            <a:avLst>
              <a:gd name="adj1" fmla="val 24909"/>
            </a:avLst>
          </a:prstGeom>
          <a:solidFill>
            <a:schemeClr val="accent1"/>
          </a:solidFill>
          <a:ln w="28575" cap="flat" cmpd="sng" algn="ctr">
            <a:solidFill>
              <a:srgbClr val="FF0000"/>
            </a:solidFill>
            <a:prstDash val="dash"/>
            <a:round/>
            <a:headEnd type="none" w="sm" len="sm"/>
            <a:tailEnd type="none" w="sm" len="sm"/>
          </a:ln>
          <a:effectLst/>
        </p:spPr>
      </p:cxnSp>
      <p:cxnSp>
        <p:nvCxnSpPr>
          <p:cNvPr id="38" name="Elbow Connector 37"/>
          <p:cNvCxnSpPr/>
          <p:nvPr/>
        </p:nvCxnSpPr>
        <p:spPr bwMode="auto">
          <a:xfrm rot="16200000" flipV="1">
            <a:off x="1316182" y="2798616"/>
            <a:ext cx="3816927" cy="48496"/>
          </a:xfrm>
          <a:prstGeom prst="bentConnector3">
            <a:avLst>
              <a:gd name="adj1" fmla="val 50000"/>
            </a:avLst>
          </a:prstGeom>
          <a:solidFill>
            <a:schemeClr val="accent1"/>
          </a:solidFill>
          <a:ln w="28575" cap="flat" cmpd="sng" algn="ctr">
            <a:solidFill>
              <a:srgbClr val="FF0000"/>
            </a:solidFill>
            <a:prstDash val="dash"/>
            <a:round/>
            <a:headEnd type="none" w="sm" len="sm"/>
            <a:tailEnd type="none" w="sm" len="sm"/>
          </a:ln>
          <a:effectLst/>
        </p:spPr>
      </p:cxnSp>
      <p:sp>
        <p:nvSpPr>
          <p:cNvPr id="19" name="4-Point Star 18"/>
          <p:cNvSpPr/>
          <p:nvPr/>
        </p:nvSpPr>
        <p:spPr bwMode="auto">
          <a:xfrm>
            <a:off x="2828960" y="2556164"/>
            <a:ext cx="340262" cy="305521"/>
          </a:xfrm>
          <a:prstGeom prst="star4">
            <a:avLst/>
          </a:prstGeom>
          <a:solidFill>
            <a:srgbClr val="FF0000"/>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4-Point Star 21"/>
          <p:cNvSpPr/>
          <p:nvPr/>
        </p:nvSpPr>
        <p:spPr bwMode="auto">
          <a:xfrm>
            <a:off x="2989831" y="4218709"/>
            <a:ext cx="345648" cy="284018"/>
          </a:xfrm>
          <a:prstGeom prst="star4">
            <a:avLst/>
          </a:prstGeom>
          <a:solidFill>
            <a:srgbClr val="FF0000"/>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4-Point Star 40"/>
          <p:cNvSpPr/>
          <p:nvPr/>
        </p:nvSpPr>
        <p:spPr bwMode="auto">
          <a:xfrm>
            <a:off x="6441539" y="2407228"/>
            <a:ext cx="340262" cy="305521"/>
          </a:xfrm>
          <a:prstGeom prst="star4">
            <a:avLst/>
          </a:prstGeom>
          <a:solidFill>
            <a:srgbClr val="FF0000"/>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4-Point Star 44"/>
          <p:cNvSpPr/>
          <p:nvPr/>
        </p:nvSpPr>
        <p:spPr bwMode="auto">
          <a:xfrm>
            <a:off x="6199081" y="4191015"/>
            <a:ext cx="340262" cy="305521"/>
          </a:xfrm>
          <a:prstGeom prst="star4">
            <a:avLst/>
          </a:prstGeom>
          <a:solidFill>
            <a:srgbClr val="FF0000"/>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4" name="Table 13"/>
          <p:cNvGraphicFramePr>
            <a:graphicFrameLocks noGrp="1"/>
          </p:cNvGraphicFramePr>
          <p:nvPr/>
        </p:nvGraphicFramePr>
        <p:xfrm>
          <a:off x="800100" y="5205152"/>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MW+IR</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MW+IR TEMPERATURE</a:t>
                      </a:r>
                      <a:endParaRPr lang="en-US" sz="1100" b="1" dirty="0">
                        <a:solidFill>
                          <a:schemeClr val="tx1"/>
                        </a:solidFill>
                      </a:endParaRPr>
                    </a:p>
                  </a:txBody>
                  <a:tcPr/>
                </a:tc>
                <a:tc>
                  <a:txBody>
                    <a:bodyPr/>
                    <a:lstStyle/>
                    <a:p>
                      <a:pPr algn="ctr"/>
                      <a:r>
                        <a:rPr lang="en-US" sz="1400" b="1" dirty="0" smtClean="0">
                          <a:solidFill>
                            <a:schemeClr val="tx1"/>
                          </a:solidFill>
                        </a:rPr>
                        <a:t>RESULTS</a:t>
                      </a:r>
                      <a:endParaRPr lang="en-US" sz="1400" b="1" dirty="0">
                        <a:solidFill>
                          <a:schemeClr val="tx1"/>
                        </a:solidFill>
                      </a:endParaRPr>
                    </a:p>
                  </a:txBody>
                  <a:tcPr/>
                </a:tc>
                <a:tc>
                  <a:txBody>
                    <a:bodyPr/>
                    <a:lstStyle/>
                    <a:p>
                      <a:pPr algn="ctr"/>
                      <a:r>
                        <a:rPr lang="en-US" sz="1400" b="1" dirty="0" smtClean="0">
                          <a:solidFill>
                            <a:schemeClr val="tx1"/>
                          </a:solidFill>
                        </a:rPr>
                        <a:t>JPSS L1RD</a:t>
                      </a:r>
                      <a:endParaRPr lang="en-US" sz="14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MW+IR</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tc>
              </a:tr>
              <a:tr h="370840">
                <a:tc>
                  <a:txBody>
                    <a:bodyPr/>
                    <a:lstStyle/>
                    <a:p>
                      <a:r>
                        <a:rPr lang="en-US" sz="1400" b="1" dirty="0" smtClean="0">
                          <a:solidFill>
                            <a:schemeClr val="tx1"/>
                          </a:solidFill>
                        </a:rPr>
                        <a:t>30 – 300mb</a:t>
                      </a:r>
                      <a:endParaRPr lang="en-US" sz="1400" b="1" dirty="0">
                        <a:solidFill>
                          <a:schemeClr val="tx1"/>
                        </a:solidFill>
                      </a:endParaRPr>
                    </a:p>
                  </a:txBody>
                  <a:tcPr/>
                </a:tc>
                <a:tc>
                  <a:txBody>
                    <a:bodyPr/>
                    <a:lstStyle/>
                    <a:p>
                      <a:pPr algn="ctr"/>
                      <a:r>
                        <a:rPr lang="en-US" sz="1600" b="1" dirty="0" smtClean="0">
                          <a:solidFill>
                            <a:srgbClr val="00FF00"/>
                          </a:solidFill>
                        </a:rPr>
                        <a:t>1.35K</a:t>
                      </a:r>
                      <a:endParaRPr lang="en-US" sz="1600" b="1" dirty="0">
                        <a:solidFill>
                          <a:srgbClr val="00FF00"/>
                        </a:solidFill>
                      </a:endParaRPr>
                    </a:p>
                  </a:txBody>
                  <a:tcPr/>
                </a:tc>
                <a:tc>
                  <a:txBody>
                    <a:bodyPr/>
                    <a:lstStyle/>
                    <a:p>
                      <a:pPr algn="ctr"/>
                      <a:r>
                        <a:rPr lang="en-US" sz="1400" b="1" dirty="0" smtClean="0">
                          <a:solidFill>
                            <a:schemeClr val="tx1"/>
                          </a:solidFill>
                        </a:rPr>
                        <a:t>1.5K</a:t>
                      </a:r>
                      <a:endParaRPr lang="en-US" sz="1400" b="1" dirty="0">
                        <a:solidFill>
                          <a:schemeClr val="tx1"/>
                        </a:solidFill>
                      </a:endParaRPr>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28.2%</a:t>
                      </a:r>
                      <a:endParaRPr lang="en-US" sz="1600" b="1" dirty="0">
                        <a:solidFill>
                          <a:srgbClr val="00FF00"/>
                        </a:solidFill>
                      </a:endParaRPr>
                    </a:p>
                  </a:txBody>
                  <a:tcPr/>
                </a:tc>
                <a:tc>
                  <a:txBody>
                    <a:bodyPr/>
                    <a:lstStyle/>
                    <a:p>
                      <a:pPr algn="ctr"/>
                      <a:r>
                        <a:rPr lang="en-US" sz="1400" b="1" dirty="0" smtClean="0">
                          <a:solidFill>
                            <a:schemeClr val="tx1"/>
                          </a:solidFill>
                        </a:rPr>
                        <a:t>35%</a:t>
                      </a:r>
                      <a:endParaRPr lang="en-US" sz="1400" b="1" dirty="0">
                        <a:solidFill>
                          <a:schemeClr val="tx1"/>
                        </a:solidFill>
                      </a:endParaRPr>
                    </a:p>
                  </a:txBody>
                  <a:tcPr/>
                </a:tc>
              </a:tr>
              <a:tr h="370840">
                <a:tc>
                  <a:txBody>
                    <a:bodyPr/>
                    <a:lstStyle/>
                    <a:p>
                      <a:r>
                        <a:rPr lang="en-US" sz="1400" b="1" dirty="0" smtClean="0">
                          <a:solidFill>
                            <a:schemeClr val="tx1"/>
                          </a:solidFill>
                        </a:rPr>
                        <a:t>300mb - SURF</a:t>
                      </a:r>
                      <a:endParaRPr lang="en-US" sz="1400" b="1" dirty="0">
                        <a:solidFill>
                          <a:schemeClr val="tx1"/>
                        </a:solidFill>
                      </a:endParaRPr>
                    </a:p>
                  </a:txBody>
                  <a:tcPr/>
                </a:tc>
                <a:tc>
                  <a:txBody>
                    <a:bodyPr/>
                    <a:lstStyle/>
                    <a:p>
                      <a:pPr algn="ctr"/>
                      <a:r>
                        <a:rPr lang="en-US" sz="1600" b="1" dirty="0" smtClean="0">
                          <a:solidFill>
                            <a:srgbClr val="00FF00"/>
                          </a:solidFill>
                        </a:rPr>
                        <a:t>1.25K</a:t>
                      </a:r>
                      <a:endParaRPr lang="en-US" sz="1600" b="1" dirty="0">
                        <a:solidFill>
                          <a:srgbClr val="00FF00"/>
                        </a:solidFill>
                      </a:endParaRPr>
                    </a:p>
                  </a:txBody>
                  <a:tcPr/>
                </a:tc>
                <a:tc>
                  <a:txBody>
                    <a:bodyPr/>
                    <a:lstStyle/>
                    <a:p>
                      <a:pPr algn="ctr"/>
                      <a:r>
                        <a:rPr lang="en-US" sz="1400" b="1" dirty="0" smtClean="0">
                          <a:solidFill>
                            <a:schemeClr val="tx1"/>
                          </a:solidFill>
                        </a:rPr>
                        <a:t>1.6K</a:t>
                      </a:r>
                      <a:endParaRPr lang="en-US" sz="1400" b="1" dirty="0">
                        <a:solidFill>
                          <a:schemeClr val="tx1"/>
                        </a:solidFill>
                      </a:endParaRPr>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FFFF00"/>
                          </a:solidFill>
                        </a:rPr>
                        <a:t>21.8%</a:t>
                      </a:r>
                      <a:endParaRPr lang="en-US" sz="1600" b="1" dirty="0">
                        <a:solidFill>
                          <a:srgbClr val="FFFF00"/>
                        </a:solidFill>
                      </a:endParaRPr>
                    </a:p>
                  </a:txBody>
                  <a:tcPr/>
                </a:tc>
                <a:tc>
                  <a:txBody>
                    <a:bodyPr/>
                    <a:lstStyle/>
                    <a:p>
                      <a:pPr algn="ctr"/>
                      <a:r>
                        <a:rPr lang="en-US" sz="1400" b="1" dirty="0" smtClean="0">
                          <a:solidFill>
                            <a:schemeClr val="tx1"/>
                          </a:solidFill>
                        </a:rPr>
                        <a:t>20%</a:t>
                      </a:r>
                      <a:endParaRPr lang="en-US" sz="1400" b="1" dirty="0">
                        <a:solidFill>
                          <a:schemeClr val="tx1"/>
                        </a:solidFill>
                      </a:endParaRPr>
                    </a:p>
                  </a:txBody>
                  <a:tcPr/>
                </a:tc>
              </a:tr>
            </a:tbl>
          </a:graphicData>
        </a:graphic>
      </p:graphicFrame>
      <p:sp>
        <p:nvSpPr>
          <p:cNvPr id="11" name="Rectangle 10"/>
          <p:cNvSpPr/>
          <p:nvPr/>
        </p:nvSpPr>
        <p:spPr>
          <a:xfrm>
            <a:off x="1891144" y="1091044"/>
            <a:ext cx="488373" cy="61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Content Placeholder 42" descr="rms_mw_only_arm_year1_withprints.jpg"/>
          <p:cNvPicPr>
            <a:picLocks noGrp="1" noChangeAspect="1"/>
          </p:cNvPicPr>
          <p:nvPr>
            <p:ph idx="1"/>
          </p:nvPr>
        </p:nvPicPr>
        <p:blipFill>
          <a:blip r:embed="rId3"/>
          <a:stretch>
            <a:fillRect/>
          </a:stretch>
        </p:blipFill>
        <p:spPr>
          <a:xfrm>
            <a:off x="1496292" y="725120"/>
            <a:ext cx="6400800" cy="4572000"/>
          </a:xfrm>
        </p:spPr>
      </p:pic>
      <p:sp>
        <p:nvSpPr>
          <p:cNvPr id="2" name="Title 1"/>
          <p:cNvSpPr>
            <a:spLocks noGrp="1"/>
          </p:cNvSpPr>
          <p:nvPr>
            <p:ph type="title"/>
          </p:nvPr>
        </p:nvSpPr>
        <p:spPr>
          <a:xfrm>
            <a:off x="964648" y="-83128"/>
            <a:ext cx="7543800" cy="1143000"/>
          </a:xfrm>
        </p:spPr>
        <p:txBody>
          <a:bodyPr>
            <a:normAutofit fontScale="90000"/>
          </a:bodyPr>
          <a:lstStyle/>
          <a:p>
            <a:r>
              <a:rPr lang="en-US" sz="2400" b="1" dirty="0" smtClean="0">
                <a:solidFill>
                  <a:srgbClr val="0000FF"/>
                </a:solidFill>
              </a:rPr>
              <a:t>NUCAPS MW Only</a:t>
            </a:r>
            <a:r>
              <a:rPr lang="en-US" sz="2400" b="1" dirty="0" smtClean="0">
                <a:solidFill>
                  <a:srgbClr val="29FF29"/>
                </a:solidFill>
              </a:rPr>
              <a:t/>
            </a:r>
            <a:br>
              <a:rPr lang="en-US" sz="2400" b="1" dirty="0" smtClean="0">
                <a:solidFill>
                  <a:srgbClr val="29FF29"/>
                </a:solidFill>
              </a:rPr>
            </a:br>
            <a:r>
              <a:rPr lang="en-US" sz="2400" b="1" dirty="0" smtClean="0"/>
              <a:t> RMS Statistics </a:t>
            </a:r>
            <a:r>
              <a:rPr lang="en-US" sz="2400" b="1" dirty="0" err="1" smtClean="0"/>
              <a:t>vs</a:t>
            </a:r>
            <a:r>
              <a:rPr lang="en-US" sz="2400" b="1" dirty="0" smtClean="0"/>
              <a:t> ARM TWP, SGP, NSA Dedicated RAOBs</a:t>
            </a:r>
            <a:r>
              <a:rPr lang="en-US" sz="2400" dirty="0" smtClean="0"/>
              <a:t/>
            </a:r>
            <a:br>
              <a:rPr lang="en-US" sz="2400" dirty="0" smtClean="0"/>
            </a:br>
            <a:endParaRPr lang="en-US" sz="2400" dirty="0"/>
          </a:p>
        </p:txBody>
      </p:sp>
      <p:cxnSp>
        <p:nvCxnSpPr>
          <p:cNvPr id="28" name="Elbow Connector 27"/>
          <p:cNvCxnSpPr/>
          <p:nvPr/>
        </p:nvCxnSpPr>
        <p:spPr bwMode="auto">
          <a:xfrm rot="5400000" flipH="1" flipV="1">
            <a:off x="4535634" y="2672195"/>
            <a:ext cx="3810001" cy="626920"/>
          </a:xfrm>
          <a:prstGeom prst="bentConnector3">
            <a:avLst>
              <a:gd name="adj1" fmla="val 24909"/>
            </a:avLst>
          </a:prstGeom>
          <a:solidFill>
            <a:schemeClr val="accent1"/>
          </a:solidFill>
          <a:ln w="28575" cap="flat" cmpd="sng" algn="ctr">
            <a:solidFill>
              <a:srgbClr val="0000FF"/>
            </a:solidFill>
            <a:prstDash val="dash"/>
            <a:round/>
            <a:headEnd type="none" w="sm" len="sm"/>
            <a:tailEnd type="none" w="sm" len="sm"/>
          </a:ln>
          <a:effectLst/>
        </p:spPr>
      </p:cxnSp>
      <p:cxnSp>
        <p:nvCxnSpPr>
          <p:cNvPr id="38" name="Elbow Connector 37"/>
          <p:cNvCxnSpPr/>
          <p:nvPr/>
        </p:nvCxnSpPr>
        <p:spPr bwMode="auto">
          <a:xfrm rot="16200000" flipV="1">
            <a:off x="1264229" y="2746663"/>
            <a:ext cx="3816927" cy="422565"/>
          </a:xfrm>
          <a:prstGeom prst="bentConnector3">
            <a:avLst>
              <a:gd name="adj1" fmla="val 17060"/>
            </a:avLst>
          </a:prstGeom>
          <a:solidFill>
            <a:schemeClr val="accent1"/>
          </a:solidFill>
          <a:ln w="28575" cap="flat" cmpd="sng" algn="ctr">
            <a:solidFill>
              <a:srgbClr val="0000FF"/>
            </a:solidFill>
            <a:prstDash val="dash"/>
            <a:round/>
            <a:headEnd type="none" w="sm" len="sm"/>
            <a:tailEnd type="none" w="sm" len="sm"/>
          </a:ln>
          <a:effectLst/>
        </p:spPr>
      </p:cxnSp>
      <p:sp>
        <p:nvSpPr>
          <p:cNvPr id="19" name="4-Point Star 18"/>
          <p:cNvSpPr/>
          <p:nvPr/>
        </p:nvSpPr>
        <p:spPr bwMode="auto">
          <a:xfrm>
            <a:off x="2849746" y="2566555"/>
            <a:ext cx="340262" cy="305521"/>
          </a:xfrm>
          <a:prstGeom prst="star4">
            <a:avLst/>
          </a:prstGeom>
          <a:solidFill>
            <a:srgbClr val="0000FF"/>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4-Point Star 21"/>
          <p:cNvSpPr/>
          <p:nvPr/>
        </p:nvSpPr>
        <p:spPr bwMode="auto">
          <a:xfrm>
            <a:off x="3093743" y="4384964"/>
            <a:ext cx="345648" cy="284018"/>
          </a:xfrm>
          <a:prstGeom prst="star4">
            <a:avLst/>
          </a:prstGeom>
          <a:solidFill>
            <a:srgbClr val="0000FF"/>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4-Point Star 40"/>
          <p:cNvSpPr/>
          <p:nvPr/>
        </p:nvSpPr>
        <p:spPr bwMode="auto">
          <a:xfrm>
            <a:off x="6337629" y="2407228"/>
            <a:ext cx="340262" cy="305521"/>
          </a:xfrm>
          <a:prstGeom prst="star4">
            <a:avLst/>
          </a:prstGeom>
          <a:solidFill>
            <a:srgbClr val="0000FF"/>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4-Point Star 44"/>
          <p:cNvSpPr/>
          <p:nvPr/>
        </p:nvSpPr>
        <p:spPr bwMode="auto">
          <a:xfrm>
            <a:off x="6302991" y="4263752"/>
            <a:ext cx="340262" cy="305521"/>
          </a:xfrm>
          <a:prstGeom prst="star4">
            <a:avLst/>
          </a:prstGeom>
          <a:solidFill>
            <a:srgbClr val="0000FF"/>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4" name="Table 13"/>
          <p:cNvGraphicFramePr>
            <a:graphicFrameLocks noGrp="1"/>
          </p:cNvGraphicFramePr>
          <p:nvPr/>
        </p:nvGraphicFramePr>
        <p:xfrm>
          <a:off x="800100" y="5205152"/>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MW-ONLY</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MW-ONLY TEMPERATURE</a:t>
                      </a:r>
                      <a:endParaRPr lang="en-US" sz="1100" b="1" dirty="0">
                        <a:solidFill>
                          <a:schemeClr val="tx1"/>
                        </a:solidFill>
                      </a:endParaRPr>
                    </a:p>
                  </a:txBody>
                  <a:tcPr/>
                </a:tc>
                <a:tc>
                  <a:txBody>
                    <a:bodyPr/>
                    <a:lstStyle/>
                    <a:p>
                      <a:pPr algn="ctr"/>
                      <a:r>
                        <a:rPr lang="en-US" sz="1400" b="1" dirty="0" smtClean="0">
                          <a:solidFill>
                            <a:schemeClr val="tx1"/>
                          </a:solidFill>
                        </a:rPr>
                        <a:t>RESULTS</a:t>
                      </a:r>
                      <a:endParaRPr lang="en-US" sz="1400" b="1" dirty="0">
                        <a:solidFill>
                          <a:schemeClr val="tx1"/>
                        </a:solidFill>
                      </a:endParaRPr>
                    </a:p>
                  </a:txBody>
                  <a:tcPr/>
                </a:tc>
                <a:tc>
                  <a:txBody>
                    <a:bodyPr/>
                    <a:lstStyle/>
                    <a:p>
                      <a:pPr algn="ctr"/>
                      <a:r>
                        <a:rPr lang="en-US" sz="1400" b="1" dirty="0" smtClean="0">
                          <a:solidFill>
                            <a:schemeClr val="tx1"/>
                          </a:solidFill>
                        </a:rPr>
                        <a:t>JPSS L1RD</a:t>
                      </a:r>
                      <a:endParaRPr lang="en-US" sz="14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MW-ONLY</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tc>
              </a:tr>
              <a:tr h="370840">
                <a:tc>
                  <a:txBody>
                    <a:bodyPr/>
                    <a:lstStyle/>
                    <a:p>
                      <a:r>
                        <a:rPr lang="en-US" sz="1400" b="1" dirty="0" smtClean="0">
                          <a:solidFill>
                            <a:schemeClr val="tx1"/>
                          </a:solidFill>
                        </a:rPr>
                        <a:t>30 – 700mb</a:t>
                      </a:r>
                      <a:endParaRPr lang="en-US" sz="1400" b="1" dirty="0">
                        <a:solidFill>
                          <a:schemeClr val="tx1"/>
                        </a:solidFill>
                      </a:endParaRPr>
                    </a:p>
                  </a:txBody>
                  <a:tcPr/>
                </a:tc>
                <a:tc>
                  <a:txBody>
                    <a:bodyPr/>
                    <a:lstStyle/>
                    <a:p>
                      <a:pPr algn="ctr"/>
                      <a:r>
                        <a:rPr lang="en-US" sz="1600" b="1" dirty="0" smtClean="0">
                          <a:solidFill>
                            <a:srgbClr val="FFC000"/>
                          </a:solidFill>
                        </a:rPr>
                        <a:t>1.59K</a:t>
                      </a:r>
                      <a:endParaRPr lang="en-US" sz="1600" b="1" dirty="0">
                        <a:solidFill>
                          <a:srgbClr val="FFC000"/>
                        </a:solidFill>
                      </a:endParaRPr>
                    </a:p>
                  </a:txBody>
                  <a:tcPr/>
                </a:tc>
                <a:tc>
                  <a:txBody>
                    <a:bodyPr/>
                    <a:lstStyle/>
                    <a:p>
                      <a:pPr algn="ctr"/>
                      <a:r>
                        <a:rPr lang="en-US" sz="1400" b="1" dirty="0" smtClean="0">
                          <a:solidFill>
                            <a:schemeClr val="tx1"/>
                          </a:solidFill>
                        </a:rPr>
                        <a:t>1.5K</a:t>
                      </a:r>
                      <a:endParaRPr lang="en-US" sz="1400" b="1" dirty="0">
                        <a:solidFill>
                          <a:schemeClr val="tx1"/>
                        </a:solidFill>
                      </a:endParaRPr>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34.8%</a:t>
                      </a:r>
                      <a:endParaRPr lang="en-US" sz="1600" b="1" dirty="0">
                        <a:solidFill>
                          <a:srgbClr val="00FF00"/>
                        </a:solidFill>
                      </a:endParaRPr>
                    </a:p>
                  </a:txBody>
                  <a:tcPr/>
                </a:tc>
                <a:tc>
                  <a:txBody>
                    <a:bodyPr/>
                    <a:lstStyle/>
                    <a:p>
                      <a:pPr algn="ctr"/>
                      <a:r>
                        <a:rPr lang="en-US" sz="1400" b="1" dirty="0" smtClean="0">
                          <a:solidFill>
                            <a:schemeClr val="tx1"/>
                          </a:solidFill>
                        </a:rPr>
                        <a:t>40%</a:t>
                      </a:r>
                      <a:endParaRPr lang="en-US" sz="1400" b="1" dirty="0">
                        <a:solidFill>
                          <a:schemeClr val="tx1"/>
                        </a:solidFill>
                      </a:endParaRPr>
                    </a:p>
                  </a:txBody>
                  <a:tcPr/>
                </a:tc>
              </a:tr>
              <a:tr h="370840">
                <a:tc>
                  <a:txBody>
                    <a:bodyPr/>
                    <a:lstStyle/>
                    <a:p>
                      <a:r>
                        <a:rPr lang="en-US" sz="1400" b="1" dirty="0" smtClean="0">
                          <a:solidFill>
                            <a:schemeClr val="tx1"/>
                          </a:solidFill>
                        </a:rPr>
                        <a:t>700mb - SURF</a:t>
                      </a:r>
                      <a:endParaRPr lang="en-US" sz="1400" b="1" dirty="0">
                        <a:solidFill>
                          <a:schemeClr val="tx1"/>
                        </a:solidFill>
                      </a:endParaRPr>
                    </a:p>
                  </a:txBody>
                  <a:tcPr/>
                </a:tc>
                <a:tc>
                  <a:txBody>
                    <a:bodyPr/>
                    <a:lstStyle/>
                    <a:p>
                      <a:pPr algn="ctr"/>
                      <a:r>
                        <a:rPr lang="en-US" sz="1600" b="1" dirty="0" smtClean="0">
                          <a:solidFill>
                            <a:srgbClr val="00FF00"/>
                          </a:solidFill>
                        </a:rPr>
                        <a:t>2.25K</a:t>
                      </a:r>
                      <a:endParaRPr lang="en-US" sz="1600" b="1" dirty="0">
                        <a:solidFill>
                          <a:srgbClr val="00FF00"/>
                        </a:solidFill>
                      </a:endParaRPr>
                    </a:p>
                  </a:txBody>
                  <a:tcPr/>
                </a:tc>
                <a:tc>
                  <a:txBody>
                    <a:bodyPr/>
                    <a:lstStyle/>
                    <a:p>
                      <a:pPr algn="ctr"/>
                      <a:r>
                        <a:rPr lang="en-US" sz="1400" b="1" dirty="0" smtClean="0">
                          <a:solidFill>
                            <a:schemeClr val="tx1"/>
                          </a:solidFill>
                        </a:rPr>
                        <a:t>2.5K</a:t>
                      </a:r>
                      <a:endParaRPr lang="en-US" sz="1400" b="1" dirty="0">
                        <a:solidFill>
                          <a:schemeClr val="tx1"/>
                        </a:solidFill>
                      </a:endParaRPr>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FF0000"/>
                          </a:solidFill>
                        </a:rPr>
                        <a:t>31.1%</a:t>
                      </a:r>
                      <a:endParaRPr lang="en-US" sz="1600" b="1" dirty="0">
                        <a:solidFill>
                          <a:srgbClr val="FF0000"/>
                        </a:solidFill>
                      </a:endParaRPr>
                    </a:p>
                  </a:txBody>
                  <a:tcPr/>
                </a:tc>
                <a:tc>
                  <a:txBody>
                    <a:bodyPr/>
                    <a:lstStyle/>
                    <a:p>
                      <a:pPr algn="ctr"/>
                      <a:r>
                        <a:rPr lang="en-US" sz="1400" b="1" dirty="0" smtClean="0">
                          <a:solidFill>
                            <a:schemeClr val="tx1"/>
                          </a:solidFill>
                        </a:rPr>
                        <a:t>20%</a:t>
                      </a:r>
                      <a:endParaRPr lang="en-US" sz="1400" b="1" dirty="0">
                        <a:solidFill>
                          <a:schemeClr val="tx1"/>
                        </a:solidFill>
                      </a:endParaRPr>
                    </a:p>
                  </a:txBody>
                  <a:tcPr/>
                </a:tc>
              </a:tr>
            </a:tbl>
          </a:graphicData>
        </a:graphic>
      </p:graphicFrame>
      <p:sp>
        <p:nvSpPr>
          <p:cNvPr id="11" name="Rectangle 10"/>
          <p:cNvSpPr/>
          <p:nvPr/>
        </p:nvSpPr>
        <p:spPr>
          <a:xfrm>
            <a:off x="1776843" y="1205345"/>
            <a:ext cx="488373" cy="61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22960"/>
          </a:xfrm>
        </p:spPr>
        <p:txBody>
          <a:bodyPr>
            <a:noAutofit/>
          </a:bodyPr>
          <a:lstStyle/>
          <a:p>
            <a:r>
              <a:rPr lang="en-US" sz="2400" b="1" dirty="0" smtClean="0"/>
              <a:t>Summary on </a:t>
            </a:r>
            <a:r>
              <a:rPr lang="en-US" sz="2400" b="1" u="sng" dirty="0" smtClean="0"/>
              <a:t>global </a:t>
            </a:r>
            <a:r>
              <a:rPr lang="en-US" sz="2400" b="1" dirty="0" smtClean="0"/>
              <a:t>validation </a:t>
            </a:r>
            <a:r>
              <a:rPr lang="en-US" sz="2400" b="1" dirty="0" err="1" smtClean="0"/>
              <a:t>vs</a:t>
            </a:r>
            <a:r>
              <a:rPr lang="en-US" sz="2400" b="1" dirty="0" smtClean="0"/>
              <a:t> ARM dedicated RAOBs</a:t>
            </a:r>
            <a:br>
              <a:rPr lang="en-US" sz="2400" b="1" dirty="0" smtClean="0"/>
            </a:br>
            <a:r>
              <a:rPr lang="en-US" sz="2400" b="1" dirty="0" smtClean="0">
                <a:solidFill>
                  <a:srgbClr val="00FF00"/>
                </a:solidFill>
              </a:rPr>
              <a:t>green = passed</a:t>
            </a:r>
            <a:r>
              <a:rPr lang="en-US" sz="2400" b="1" dirty="0" smtClean="0"/>
              <a:t>   </a:t>
            </a:r>
            <a:r>
              <a:rPr lang="en-US" sz="2400" b="1" dirty="0" smtClean="0">
                <a:solidFill>
                  <a:srgbClr val="FFFF00"/>
                </a:solidFill>
              </a:rPr>
              <a:t>yellow = close   </a:t>
            </a:r>
            <a:r>
              <a:rPr lang="en-US" sz="2400" b="1" dirty="0" smtClean="0">
                <a:solidFill>
                  <a:srgbClr val="FF0000"/>
                </a:solidFill>
              </a:rPr>
              <a:t>red = failed</a:t>
            </a:r>
            <a:endParaRPr lang="en-US" sz="2400"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25</a:t>
            </a:fld>
            <a:endParaRPr lang="en-US"/>
          </a:p>
        </p:txBody>
      </p:sp>
      <p:graphicFrame>
        <p:nvGraphicFramePr>
          <p:cNvPr id="5" name="Table 4"/>
          <p:cNvGraphicFramePr>
            <a:graphicFrameLocks noGrp="1"/>
          </p:cNvGraphicFramePr>
          <p:nvPr/>
        </p:nvGraphicFramePr>
        <p:xfrm>
          <a:off x="441946" y="2843859"/>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MW-ONLY</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MW-ONLY TEMPERATURE</a:t>
                      </a:r>
                      <a:endParaRPr lang="en-US" sz="1100" b="1" dirty="0">
                        <a:solidFill>
                          <a:schemeClr val="tx1"/>
                        </a:solidFill>
                      </a:endParaRPr>
                    </a:p>
                  </a:txBody>
                  <a:tcPr/>
                </a:tc>
                <a:tc>
                  <a:txBody>
                    <a:bodyPr/>
                    <a:lstStyle/>
                    <a:p>
                      <a:pPr algn="ctr"/>
                      <a:r>
                        <a:rPr lang="en-US" sz="1400" b="1" dirty="0" smtClean="0">
                          <a:solidFill>
                            <a:schemeClr val="tx1"/>
                          </a:solidFill>
                        </a:rPr>
                        <a:t>RESULTS</a:t>
                      </a:r>
                      <a:endParaRPr lang="en-US" sz="1400" b="1" dirty="0">
                        <a:solidFill>
                          <a:schemeClr val="tx1"/>
                        </a:solidFill>
                      </a:endParaRPr>
                    </a:p>
                  </a:txBody>
                  <a:tcPr/>
                </a:tc>
                <a:tc>
                  <a:txBody>
                    <a:bodyPr/>
                    <a:lstStyle/>
                    <a:p>
                      <a:pPr algn="ctr"/>
                      <a:r>
                        <a:rPr lang="en-US" sz="1400" b="1" dirty="0" smtClean="0">
                          <a:solidFill>
                            <a:schemeClr val="tx1"/>
                          </a:solidFill>
                        </a:rPr>
                        <a:t>JPSS L1RD</a:t>
                      </a:r>
                      <a:endParaRPr lang="en-US" sz="14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MW-ONLY</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tc>
              </a:tr>
              <a:tr h="370840">
                <a:tc>
                  <a:txBody>
                    <a:bodyPr/>
                    <a:lstStyle/>
                    <a:p>
                      <a:r>
                        <a:rPr lang="en-US" sz="1400" b="1" dirty="0" smtClean="0">
                          <a:solidFill>
                            <a:schemeClr val="tx1"/>
                          </a:solidFill>
                        </a:rPr>
                        <a:t>30 – 700mb</a:t>
                      </a:r>
                      <a:endParaRPr lang="en-US" sz="1400" b="1" dirty="0">
                        <a:solidFill>
                          <a:schemeClr val="tx1"/>
                        </a:solidFill>
                      </a:endParaRPr>
                    </a:p>
                  </a:txBody>
                  <a:tcPr/>
                </a:tc>
                <a:tc>
                  <a:txBody>
                    <a:bodyPr/>
                    <a:lstStyle/>
                    <a:p>
                      <a:pPr algn="ctr"/>
                      <a:r>
                        <a:rPr lang="en-US" sz="1600" b="1" dirty="0" smtClean="0">
                          <a:solidFill>
                            <a:schemeClr val="tx1"/>
                          </a:solidFill>
                        </a:rPr>
                        <a:t>1.59K</a:t>
                      </a:r>
                      <a:endParaRPr lang="en-US" sz="1600" b="1" dirty="0">
                        <a:solidFill>
                          <a:schemeClr val="tx1"/>
                        </a:solidFill>
                      </a:endParaRPr>
                    </a:p>
                  </a:txBody>
                  <a:tcPr/>
                </a:tc>
                <a:tc>
                  <a:txBody>
                    <a:bodyPr/>
                    <a:lstStyle/>
                    <a:p>
                      <a:pPr algn="ctr"/>
                      <a:r>
                        <a:rPr lang="en-US" sz="1400" b="1" dirty="0" smtClean="0">
                          <a:solidFill>
                            <a:schemeClr val="tx1"/>
                          </a:solidFill>
                        </a:rPr>
                        <a:t>1.5K</a:t>
                      </a:r>
                      <a:endParaRPr lang="en-US" sz="1400" b="1" dirty="0">
                        <a:solidFill>
                          <a:schemeClr val="tx1"/>
                        </a:solidFill>
                      </a:endParaRPr>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34.8%</a:t>
                      </a:r>
                      <a:endParaRPr lang="en-US" sz="1600" b="1" dirty="0">
                        <a:solidFill>
                          <a:srgbClr val="00FF00"/>
                        </a:solidFill>
                      </a:endParaRPr>
                    </a:p>
                  </a:txBody>
                  <a:tcPr/>
                </a:tc>
                <a:tc>
                  <a:txBody>
                    <a:bodyPr/>
                    <a:lstStyle/>
                    <a:p>
                      <a:pPr algn="ctr"/>
                      <a:r>
                        <a:rPr lang="en-US" sz="1400" b="1" dirty="0" smtClean="0">
                          <a:solidFill>
                            <a:schemeClr val="tx1"/>
                          </a:solidFill>
                        </a:rPr>
                        <a:t>40%</a:t>
                      </a:r>
                      <a:endParaRPr lang="en-US" sz="1400" b="1" dirty="0">
                        <a:solidFill>
                          <a:schemeClr val="tx1"/>
                        </a:solidFill>
                      </a:endParaRPr>
                    </a:p>
                  </a:txBody>
                  <a:tcPr/>
                </a:tc>
              </a:tr>
              <a:tr h="370840">
                <a:tc>
                  <a:txBody>
                    <a:bodyPr/>
                    <a:lstStyle/>
                    <a:p>
                      <a:r>
                        <a:rPr lang="en-US" sz="1400" b="1" dirty="0" smtClean="0">
                          <a:solidFill>
                            <a:schemeClr val="tx1"/>
                          </a:solidFill>
                        </a:rPr>
                        <a:t>700mb - SURF</a:t>
                      </a:r>
                      <a:endParaRPr lang="en-US" sz="1400" b="1" dirty="0">
                        <a:solidFill>
                          <a:schemeClr val="tx1"/>
                        </a:solidFill>
                      </a:endParaRPr>
                    </a:p>
                  </a:txBody>
                  <a:tcPr/>
                </a:tc>
                <a:tc>
                  <a:txBody>
                    <a:bodyPr/>
                    <a:lstStyle/>
                    <a:p>
                      <a:pPr algn="ctr"/>
                      <a:r>
                        <a:rPr lang="en-US" sz="1600" b="1" dirty="0" smtClean="0">
                          <a:solidFill>
                            <a:srgbClr val="00FF00"/>
                          </a:solidFill>
                        </a:rPr>
                        <a:t>2.25K</a:t>
                      </a:r>
                      <a:endParaRPr lang="en-US" sz="1600" b="1" dirty="0">
                        <a:solidFill>
                          <a:srgbClr val="00FF00"/>
                        </a:solidFill>
                      </a:endParaRPr>
                    </a:p>
                  </a:txBody>
                  <a:tcPr/>
                </a:tc>
                <a:tc>
                  <a:txBody>
                    <a:bodyPr/>
                    <a:lstStyle/>
                    <a:p>
                      <a:pPr algn="ctr"/>
                      <a:r>
                        <a:rPr lang="en-US" sz="1400" b="1" dirty="0" smtClean="0">
                          <a:solidFill>
                            <a:schemeClr val="tx1"/>
                          </a:solidFill>
                        </a:rPr>
                        <a:t>2.5K</a:t>
                      </a:r>
                      <a:endParaRPr lang="en-US" sz="1400" b="1" dirty="0">
                        <a:solidFill>
                          <a:schemeClr val="tx1"/>
                        </a:solidFill>
                      </a:endParaRPr>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FF0000"/>
                          </a:solidFill>
                        </a:rPr>
                        <a:t>31.1%</a:t>
                      </a:r>
                      <a:endParaRPr lang="en-US" sz="1600" b="1" dirty="0">
                        <a:solidFill>
                          <a:srgbClr val="FF0000"/>
                        </a:solidFill>
                      </a:endParaRPr>
                    </a:p>
                  </a:txBody>
                  <a:tcPr/>
                </a:tc>
                <a:tc>
                  <a:txBody>
                    <a:bodyPr/>
                    <a:lstStyle/>
                    <a:p>
                      <a:pPr algn="ctr"/>
                      <a:r>
                        <a:rPr lang="en-US" sz="1400" b="1" dirty="0" smtClean="0">
                          <a:solidFill>
                            <a:schemeClr val="tx1"/>
                          </a:solidFill>
                        </a:rPr>
                        <a:t>20%</a:t>
                      </a:r>
                      <a:endParaRPr lang="en-US" sz="1400" b="1" dirty="0">
                        <a:solidFill>
                          <a:schemeClr val="tx1"/>
                        </a:solidFill>
                      </a:endParaRPr>
                    </a:p>
                  </a:txBody>
                  <a:tcPr/>
                </a:tc>
              </a:tr>
            </a:tbl>
          </a:graphicData>
        </a:graphic>
      </p:graphicFrame>
      <p:graphicFrame>
        <p:nvGraphicFramePr>
          <p:cNvPr id="6" name="Table 5"/>
          <p:cNvGraphicFramePr>
            <a:graphicFrameLocks noGrp="1"/>
          </p:cNvGraphicFramePr>
          <p:nvPr/>
        </p:nvGraphicFramePr>
        <p:xfrm>
          <a:off x="383579" y="1115652"/>
          <a:ext cx="8042565" cy="1584960"/>
        </p:xfrm>
        <a:graphic>
          <a:graphicData uri="http://schemas.openxmlformats.org/drawingml/2006/table">
            <a:tbl>
              <a:tblPr firstRow="1" bandRow="1">
                <a:tableStyleId>{5C22544A-7EE6-4342-B048-85BDC9FD1C3A}</a:tableStyleId>
              </a:tblPr>
              <a:tblGrid>
                <a:gridCol w="1340428"/>
                <a:gridCol w="1340427"/>
                <a:gridCol w="1340428"/>
                <a:gridCol w="1340427"/>
                <a:gridCol w="1340428"/>
                <a:gridCol w="1340427"/>
              </a:tblGrid>
              <a:tr h="370840">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SUMMARY</a:t>
                      </a:r>
                      <a:r>
                        <a:rPr lang="en-US" sz="1600" b="1" baseline="0" dirty="0" smtClean="0"/>
                        <a:t> ON</a:t>
                      </a:r>
                      <a:r>
                        <a:rPr lang="en-US" sz="1600" b="1" dirty="0" smtClean="0"/>
                        <a:t>  </a:t>
                      </a:r>
                      <a:r>
                        <a:rPr lang="en-US" sz="1600" b="1" dirty="0" smtClean="0">
                          <a:solidFill>
                            <a:srgbClr val="FF0000"/>
                          </a:solidFill>
                        </a:rPr>
                        <a:t>MW+IR</a:t>
                      </a:r>
                      <a:r>
                        <a:rPr lang="en-US" sz="1600" b="1" dirty="0" smtClean="0"/>
                        <a:t> RESULTS </a:t>
                      </a:r>
                      <a:r>
                        <a:rPr lang="en-US" sz="1600" b="1" dirty="0" err="1" smtClean="0"/>
                        <a:t>vs</a:t>
                      </a:r>
                      <a:r>
                        <a:rPr lang="en-US" sz="1600" b="1" dirty="0" smtClean="0"/>
                        <a:t> JPSS L1RD REQUIREMENTS</a:t>
                      </a:r>
                      <a:r>
                        <a:rPr lang="en-US" sz="1600" b="1" baseline="0" dirty="0" smtClean="0"/>
                        <a:t> </a:t>
                      </a:r>
                      <a:endParaRPr lang="en-US" sz="1600" b="1"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100" b="1" dirty="0" smtClean="0">
                          <a:solidFill>
                            <a:schemeClr val="tx1"/>
                          </a:solidFill>
                        </a:rPr>
                        <a:t>MW+IR TEMPERATURE</a:t>
                      </a:r>
                      <a:endParaRPr lang="en-US" sz="1100" b="1" dirty="0">
                        <a:solidFill>
                          <a:schemeClr val="tx1"/>
                        </a:solidFill>
                      </a:endParaRPr>
                    </a:p>
                  </a:txBody>
                  <a:tcPr/>
                </a:tc>
                <a:tc>
                  <a:txBody>
                    <a:bodyPr/>
                    <a:lstStyle/>
                    <a:p>
                      <a:pPr algn="ctr"/>
                      <a:r>
                        <a:rPr lang="en-US" sz="1400" b="1" dirty="0" smtClean="0">
                          <a:solidFill>
                            <a:schemeClr val="tx1"/>
                          </a:solidFill>
                        </a:rPr>
                        <a:t>RESULTS</a:t>
                      </a:r>
                      <a:endParaRPr lang="en-US" sz="1400" b="1" dirty="0">
                        <a:solidFill>
                          <a:schemeClr val="tx1"/>
                        </a:solidFill>
                      </a:endParaRPr>
                    </a:p>
                  </a:txBody>
                  <a:tcPr/>
                </a:tc>
                <a:tc>
                  <a:txBody>
                    <a:bodyPr/>
                    <a:lstStyle/>
                    <a:p>
                      <a:pPr algn="ctr"/>
                      <a:r>
                        <a:rPr lang="en-US" sz="1400" b="1" dirty="0" smtClean="0">
                          <a:solidFill>
                            <a:schemeClr val="tx1"/>
                          </a:solidFill>
                        </a:rPr>
                        <a:t>JPSS L1RD</a:t>
                      </a:r>
                      <a:endParaRPr lang="en-US" sz="14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MW+IR</a:t>
                      </a:r>
                      <a:r>
                        <a:rPr lang="en-US" sz="1100" b="1" baseline="0" dirty="0" smtClean="0">
                          <a:solidFill>
                            <a:schemeClr val="tx1"/>
                          </a:solidFill>
                        </a:rPr>
                        <a:t> WATER VAPOR</a:t>
                      </a: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RESULTS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JPSS L1RD</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endParaRPr>
                    </a:p>
                  </a:txBody>
                  <a:tcPr/>
                </a:tc>
              </a:tr>
              <a:tr h="370840">
                <a:tc>
                  <a:txBody>
                    <a:bodyPr/>
                    <a:lstStyle/>
                    <a:p>
                      <a:r>
                        <a:rPr lang="en-US" sz="1400" b="1" dirty="0" smtClean="0">
                          <a:solidFill>
                            <a:schemeClr val="tx1"/>
                          </a:solidFill>
                        </a:rPr>
                        <a:t>30 – 300mb</a:t>
                      </a:r>
                      <a:endParaRPr lang="en-US" sz="1400" b="1" dirty="0">
                        <a:solidFill>
                          <a:schemeClr val="tx1"/>
                        </a:solidFill>
                      </a:endParaRPr>
                    </a:p>
                  </a:txBody>
                  <a:tcPr/>
                </a:tc>
                <a:tc>
                  <a:txBody>
                    <a:bodyPr/>
                    <a:lstStyle/>
                    <a:p>
                      <a:pPr algn="ctr"/>
                      <a:r>
                        <a:rPr lang="en-US" sz="1600" b="1" dirty="0" smtClean="0">
                          <a:solidFill>
                            <a:srgbClr val="00FF00"/>
                          </a:solidFill>
                        </a:rPr>
                        <a:t>1.35K</a:t>
                      </a:r>
                      <a:endParaRPr lang="en-US" sz="1600" b="1" dirty="0">
                        <a:solidFill>
                          <a:srgbClr val="00FF00"/>
                        </a:solidFill>
                      </a:endParaRPr>
                    </a:p>
                  </a:txBody>
                  <a:tcPr/>
                </a:tc>
                <a:tc>
                  <a:txBody>
                    <a:bodyPr/>
                    <a:lstStyle/>
                    <a:p>
                      <a:pPr algn="ctr"/>
                      <a:r>
                        <a:rPr lang="en-US" sz="1400" b="1" dirty="0" smtClean="0">
                          <a:solidFill>
                            <a:schemeClr val="tx1"/>
                          </a:solidFill>
                        </a:rPr>
                        <a:t>1.5K</a:t>
                      </a:r>
                      <a:endParaRPr lang="en-US" sz="1400" b="1" dirty="0">
                        <a:solidFill>
                          <a:schemeClr val="tx1"/>
                        </a:solidFill>
                      </a:endParaRPr>
                    </a:p>
                  </a:txBody>
                  <a:tcPr/>
                </a:tc>
                <a:tc>
                  <a:txBody>
                    <a:bodyPr/>
                    <a:lstStyle/>
                    <a:p>
                      <a:r>
                        <a:rPr lang="en-US" sz="1400" b="1" dirty="0" smtClean="0">
                          <a:solidFill>
                            <a:schemeClr val="tx1"/>
                          </a:solidFill>
                        </a:rPr>
                        <a:t>100 - 600mb</a:t>
                      </a:r>
                      <a:endParaRPr lang="en-US" sz="1400" b="1" dirty="0">
                        <a:solidFill>
                          <a:schemeClr val="tx1"/>
                        </a:solidFill>
                      </a:endParaRPr>
                    </a:p>
                  </a:txBody>
                  <a:tcPr/>
                </a:tc>
                <a:tc>
                  <a:txBody>
                    <a:bodyPr/>
                    <a:lstStyle/>
                    <a:p>
                      <a:pPr algn="ctr"/>
                      <a:r>
                        <a:rPr lang="en-US" sz="1600" b="1" dirty="0" smtClean="0">
                          <a:solidFill>
                            <a:srgbClr val="00FF00"/>
                          </a:solidFill>
                        </a:rPr>
                        <a:t>28.2%</a:t>
                      </a:r>
                      <a:endParaRPr lang="en-US" sz="1600" b="1" dirty="0">
                        <a:solidFill>
                          <a:srgbClr val="00FF00"/>
                        </a:solidFill>
                      </a:endParaRPr>
                    </a:p>
                  </a:txBody>
                  <a:tcPr/>
                </a:tc>
                <a:tc>
                  <a:txBody>
                    <a:bodyPr/>
                    <a:lstStyle/>
                    <a:p>
                      <a:pPr algn="ctr"/>
                      <a:r>
                        <a:rPr lang="en-US" sz="1400" b="1" dirty="0" smtClean="0">
                          <a:solidFill>
                            <a:schemeClr val="tx1"/>
                          </a:solidFill>
                        </a:rPr>
                        <a:t>35%</a:t>
                      </a:r>
                      <a:endParaRPr lang="en-US" sz="1400" b="1" dirty="0">
                        <a:solidFill>
                          <a:schemeClr val="tx1"/>
                        </a:solidFill>
                      </a:endParaRPr>
                    </a:p>
                  </a:txBody>
                  <a:tcPr/>
                </a:tc>
              </a:tr>
              <a:tr h="370840">
                <a:tc>
                  <a:txBody>
                    <a:bodyPr/>
                    <a:lstStyle/>
                    <a:p>
                      <a:r>
                        <a:rPr lang="en-US" sz="1400" b="1" dirty="0" smtClean="0">
                          <a:solidFill>
                            <a:schemeClr val="tx1"/>
                          </a:solidFill>
                        </a:rPr>
                        <a:t>300mb - SURF</a:t>
                      </a:r>
                      <a:endParaRPr lang="en-US" sz="1400" b="1" dirty="0">
                        <a:solidFill>
                          <a:schemeClr val="tx1"/>
                        </a:solidFill>
                      </a:endParaRPr>
                    </a:p>
                  </a:txBody>
                  <a:tcPr/>
                </a:tc>
                <a:tc>
                  <a:txBody>
                    <a:bodyPr/>
                    <a:lstStyle/>
                    <a:p>
                      <a:pPr algn="ctr"/>
                      <a:r>
                        <a:rPr lang="en-US" sz="1600" b="1" dirty="0" smtClean="0">
                          <a:solidFill>
                            <a:srgbClr val="00FF00"/>
                          </a:solidFill>
                        </a:rPr>
                        <a:t>1.25K</a:t>
                      </a:r>
                      <a:endParaRPr lang="en-US" sz="1600" b="1" dirty="0">
                        <a:solidFill>
                          <a:srgbClr val="00FF00"/>
                        </a:solidFill>
                      </a:endParaRPr>
                    </a:p>
                  </a:txBody>
                  <a:tcPr/>
                </a:tc>
                <a:tc>
                  <a:txBody>
                    <a:bodyPr/>
                    <a:lstStyle/>
                    <a:p>
                      <a:pPr algn="ctr"/>
                      <a:r>
                        <a:rPr lang="en-US" sz="1400" b="1" dirty="0" smtClean="0">
                          <a:solidFill>
                            <a:schemeClr val="tx1"/>
                          </a:solidFill>
                        </a:rPr>
                        <a:t>1.6K</a:t>
                      </a:r>
                      <a:endParaRPr lang="en-US" sz="1400" b="1" dirty="0">
                        <a:solidFill>
                          <a:schemeClr val="tx1"/>
                        </a:solidFill>
                      </a:endParaRPr>
                    </a:p>
                  </a:txBody>
                  <a:tcPr/>
                </a:tc>
                <a:tc>
                  <a:txBody>
                    <a:bodyPr/>
                    <a:lstStyle/>
                    <a:p>
                      <a:r>
                        <a:rPr lang="en-US" sz="1400" b="1" dirty="0" smtClean="0">
                          <a:solidFill>
                            <a:schemeClr val="tx1"/>
                          </a:solidFill>
                        </a:rPr>
                        <a:t>600mb  -SURF</a:t>
                      </a:r>
                      <a:endParaRPr lang="en-US" sz="1400" b="1" dirty="0">
                        <a:solidFill>
                          <a:schemeClr val="tx1"/>
                        </a:solidFill>
                      </a:endParaRPr>
                    </a:p>
                  </a:txBody>
                  <a:tcPr/>
                </a:tc>
                <a:tc>
                  <a:txBody>
                    <a:bodyPr/>
                    <a:lstStyle/>
                    <a:p>
                      <a:pPr algn="ctr"/>
                      <a:r>
                        <a:rPr lang="en-US" sz="1600" b="1" dirty="0" smtClean="0">
                          <a:solidFill>
                            <a:srgbClr val="FFFF00"/>
                          </a:solidFill>
                        </a:rPr>
                        <a:t>21.8%</a:t>
                      </a:r>
                      <a:endParaRPr lang="en-US" sz="1600" b="1" dirty="0">
                        <a:solidFill>
                          <a:srgbClr val="FFFF00"/>
                        </a:solidFill>
                      </a:endParaRPr>
                    </a:p>
                  </a:txBody>
                  <a:tcPr/>
                </a:tc>
                <a:tc>
                  <a:txBody>
                    <a:bodyPr/>
                    <a:lstStyle/>
                    <a:p>
                      <a:pPr algn="ctr"/>
                      <a:r>
                        <a:rPr lang="en-US" sz="1400" b="1" dirty="0" smtClean="0">
                          <a:solidFill>
                            <a:schemeClr val="tx1"/>
                          </a:solidFill>
                        </a:rPr>
                        <a:t>20%</a:t>
                      </a:r>
                      <a:endParaRPr lang="en-US" sz="1400" b="1" dirty="0">
                        <a:solidFill>
                          <a:schemeClr val="tx1"/>
                        </a:solidFill>
                      </a:endParaRPr>
                    </a:p>
                  </a:txBody>
                  <a:tcPr/>
                </a:tc>
              </a:tr>
            </a:tbl>
          </a:graphicData>
        </a:graphic>
      </p:graphicFrame>
      <p:sp>
        <p:nvSpPr>
          <p:cNvPr id="7" name="TextBox 6"/>
          <p:cNvSpPr txBox="1"/>
          <p:nvPr/>
        </p:nvSpPr>
        <p:spPr>
          <a:xfrm>
            <a:off x="188245" y="4586000"/>
            <a:ext cx="8307169" cy="2308324"/>
          </a:xfrm>
          <a:prstGeom prst="rect">
            <a:avLst/>
          </a:prstGeom>
          <a:noFill/>
        </p:spPr>
        <p:txBody>
          <a:bodyPr wrap="square" rtlCol="0">
            <a:spAutoFit/>
          </a:bodyPr>
          <a:lstStyle/>
          <a:p>
            <a:pPr>
              <a:buFont typeface="Arial" pitchFamily="34" charset="0"/>
              <a:buChar char="•"/>
            </a:pPr>
            <a:r>
              <a:rPr lang="en-US" dirty="0" smtClean="0"/>
              <a:t> </a:t>
            </a:r>
            <a:r>
              <a:rPr lang="en-US" sz="1400" b="1" dirty="0" smtClean="0"/>
              <a:t>The NUCAPS system meets requirements globally </a:t>
            </a:r>
            <a:r>
              <a:rPr lang="en-US" sz="1400" dirty="0" smtClean="0"/>
              <a:t>except for water vapor MW-only (31.1% </a:t>
            </a:r>
            <a:r>
              <a:rPr lang="en-US" sz="1400" dirty="0" err="1" smtClean="0"/>
              <a:t>vs</a:t>
            </a:r>
            <a:r>
              <a:rPr lang="en-US" sz="1400" dirty="0" smtClean="0"/>
              <a:t> 20%) in the layer 600mb – surface  and the water vapor MW+IR  (21.8% </a:t>
            </a:r>
            <a:r>
              <a:rPr lang="en-US" sz="1400" dirty="0" err="1" smtClean="0"/>
              <a:t>vs</a:t>
            </a:r>
            <a:r>
              <a:rPr lang="en-US" sz="1400" dirty="0" smtClean="0"/>
              <a:t> 20%) in the layer 600mb - surface .</a:t>
            </a:r>
          </a:p>
          <a:p>
            <a:pPr>
              <a:buFont typeface="Arial" pitchFamily="34" charset="0"/>
              <a:buChar char="•"/>
            </a:pPr>
            <a:r>
              <a:rPr lang="en-US" sz="1400" b="1" dirty="0" smtClean="0"/>
              <a:t>Possible issues are:</a:t>
            </a:r>
          </a:p>
          <a:p>
            <a:pPr lvl="1">
              <a:buFont typeface="Arial" pitchFamily="34" charset="0"/>
              <a:buChar char="•"/>
            </a:pPr>
            <a:r>
              <a:rPr lang="en-US" sz="1400" dirty="0" smtClean="0"/>
              <a:t>Residual temporal and spatial mismatch (75km) between retrievals and RAOBs considerably affects water vapor statistics (up to 10% due to 50km mismatch, especially in the UTH due to RAOB drift)</a:t>
            </a:r>
          </a:p>
          <a:p>
            <a:pPr lvl="1">
              <a:buFont typeface="Arial" pitchFamily="34" charset="0"/>
              <a:buChar char="•"/>
            </a:pPr>
            <a:r>
              <a:rPr lang="en-US" sz="1400" dirty="0" smtClean="0"/>
              <a:t>Uncertainty in the RAOBs (</a:t>
            </a:r>
            <a:r>
              <a:rPr lang="en-US" sz="1400" dirty="0" err="1" smtClean="0"/>
              <a:t>supersaturation</a:t>
            </a:r>
            <a:r>
              <a:rPr lang="en-US" sz="1400" dirty="0" smtClean="0"/>
              <a:t>, calibration uncertainty)</a:t>
            </a:r>
          </a:p>
          <a:p>
            <a:pPr lvl="1">
              <a:buFont typeface="Arial" pitchFamily="34" charset="0"/>
              <a:buChar char="•"/>
            </a:pPr>
            <a:r>
              <a:rPr lang="en-US" sz="1400" dirty="0" smtClean="0"/>
              <a:t>Uncertainty in the retrievals: we are aware that there is a need for updating the look up tables and a possible bug in the MW-only retrieval module but just did not have enough time to fix it (ongoing NUCAPS improvement activity)</a:t>
            </a:r>
          </a:p>
          <a:p>
            <a:pPr lvl="1">
              <a:buFont typeface="Arial" pitchFamily="34" charset="0"/>
              <a:buChar char="•"/>
            </a:pP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VALIDATION SUMMARY</a:t>
            </a:r>
            <a:endParaRPr lang="en-US" sz="3200" dirty="0"/>
          </a:p>
        </p:txBody>
      </p:sp>
      <p:sp>
        <p:nvSpPr>
          <p:cNvPr id="3" name="Content Placeholder 2"/>
          <p:cNvSpPr>
            <a:spLocks noGrp="1"/>
          </p:cNvSpPr>
          <p:nvPr>
            <p:ph idx="1"/>
          </p:nvPr>
        </p:nvSpPr>
        <p:spPr/>
        <p:txBody>
          <a:bodyPr>
            <a:normAutofit fontScale="92500" lnSpcReduction="20000"/>
          </a:bodyPr>
          <a:lstStyle/>
          <a:p>
            <a:r>
              <a:rPr lang="en-US" sz="2000" b="1" dirty="0" smtClean="0"/>
              <a:t>NUCAPS MW+IR</a:t>
            </a:r>
          </a:p>
          <a:p>
            <a:pPr lvl="1"/>
            <a:r>
              <a:rPr lang="en-US" sz="1600" b="1" dirty="0" smtClean="0"/>
              <a:t>meets requirements globally </a:t>
            </a:r>
            <a:r>
              <a:rPr lang="en-US" sz="1600" b="1" dirty="0" err="1" smtClean="0"/>
              <a:t>vs</a:t>
            </a:r>
            <a:r>
              <a:rPr lang="en-US" sz="1600" b="1" dirty="0" smtClean="0"/>
              <a:t> ECMWF</a:t>
            </a:r>
          </a:p>
          <a:p>
            <a:pPr lvl="1"/>
            <a:r>
              <a:rPr lang="en-US" sz="1600" b="1" dirty="0" smtClean="0"/>
              <a:t>meets requirements over ocean </a:t>
            </a:r>
            <a:r>
              <a:rPr lang="en-US" sz="1600" b="1" dirty="0" err="1" smtClean="0"/>
              <a:t>vs</a:t>
            </a:r>
            <a:r>
              <a:rPr lang="en-US" sz="1600" b="1" dirty="0" smtClean="0"/>
              <a:t> ECMWF</a:t>
            </a:r>
          </a:p>
          <a:p>
            <a:pPr lvl="1"/>
            <a:r>
              <a:rPr lang="en-US" sz="1600" b="1" dirty="0" smtClean="0"/>
              <a:t>Close to meet requirements globally and over selected areas </a:t>
            </a:r>
            <a:r>
              <a:rPr lang="en-US" sz="1600" b="1" dirty="0" err="1" smtClean="0"/>
              <a:t>vs</a:t>
            </a:r>
            <a:r>
              <a:rPr lang="en-US" sz="1600" b="1" dirty="0" smtClean="0"/>
              <a:t> Dedicated RAOBs</a:t>
            </a:r>
          </a:p>
          <a:p>
            <a:pPr lvl="1"/>
            <a:endParaRPr lang="en-US" sz="1600" b="1" dirty="0" smtClean="0"/>
          </a:p>
          <a:p>
            <a:pPr lvl="1"/>
            <a:endParaRPr lang="en-US" sz="1600" b="1" dirty="0" smtClean="0"/>
          </a:p>
          <a:p>
            <a:r>
              <a:rPr lang="en-US" sz="2000" b="1" dirty="0" smtClean="0"/>
              <a:t>NUCAPS MW – Only</a:t>
            </a:r>
          </a:p>
          <a:p>
            <a:pPr lvl="1"/>
            <a:r>
              <a:rPr lang="en-US" sz="1600" b="1" dirty="0" smtClean="0"/>
              <a:t>NUCAPS MW Only close to meet requirements globally </a:t>
            </a:r>
            <a:r>
              <a:rPr lang="en-US" sz="1600" b="1" dirty="0" err="1" smtClean="0"/>
              <a:t>vs</a:t>
            </a:r>
            <a:r>
              <a:rPr lang="en-US" sz="1600" b="1" dirty="0" smtClean="0"/>
              <a:t> ECMWF</a:t>
            </a:r>
          </a:p>
          <a:p>
            <a:pPr lvl="1"/>
            <a:r>
              <a:rPr lang="en-US" sz="1600" b="1" dirty="0" smtClean="0"/>
              <a:t>NUCAPS MW only close to meet requirements over ocean </a:t>
            </a:r>
            <a:r>
              <a:rPr lang="en-US" sz="1600" b="1" dirty="0" err="1" smtClean="0"/>
              <a:t>vs</a:t>
            </a:r>
            <a:r>
              <a:rPr lang="en-US" sz="1600" b="1" dirty="0" smtClean="0"/>
              <a:t> ECMWF</a:t>
            </a:r>
          </a:p>
          <a:p>
            <a:pPr lvl="1"/>
            <a:r>
              <a:rPr lang="en-US" sz="1600" b="1" dirty="0" smtClean="0"/>
              <a:t>meets requirements over tropical western pacific dedicated RAOBs</a:t>
            </a:r>
          </a:p>
          <a:p>
            <a:endParaRPr lang="en-US" sz="2000" b="1" dirty="0" smtClean="0"/>
          </a:p>
          <a:p>
            <a:r>
              <a:rPr lang="en-US" sz="2000" b="1" dirty="0" smtClean="0"/>
              <a:t>Present issues in the validation truth:</a:t>
            </a:r>
          </a:p>
          <a:p>
            <a:pPr lvl="1"/>
            <a:r>
              <a:rPr lang="en-US" sz="1300" dirty="0" smtClean="0"/>
              <a:t>Residual temporal and spatial mismatch between retrievals and model: ECMWF mismatch is +/- 1.5 hour and +/- 0.25 deg and we use both forecast and analysis depending on UT time.</a:t>
            </a:r>
          </a:p>
          <a:p>
            <a:pPr lvl="1"/>
            <a:r>
              <a:rPr lang="en-US" sz="1300" dirty="0" smtClean="0"/>
              <a:t>Uncertainty in the ECMWF model</a:t>
            </a:r>
          </a:p>
          <a:p>
            <a:pPr lvl="1">
              <a:buFont typeface="Arial" pitchFamily="34" charset="0"/>
              <a:buChar char="•"/>
            </a:pPr>
            <a:r>
              <a:rPr lang="en-US" sz="1300" dirty="0" smtClean="0"/>
              <a:t>Residual temporal and spatial mismatch (75km) between retrievals and RAOBs considerably affects water vapor statistics (up to 10% due to 50km mismatch, especially in the UTH due to RAOB drift)</a:t>
            </a:r>
          </a:p>
          <a:p>
            <a:pPr lvl="1">
              <a:buFont typeface="Arial" pitchFamily="34" charset="0"/>
              <a:buChar char="•"/>
            </a:pPr>
            <a:r>
              <a:rPr lang="en-US" sz="1300" dirty="0" smtClean="0"/>
              <a:t>Uncertainty in the RAOBs (</a:t>
            </a:r>
            <a:r>
              <a:rPr lang="en-US" sz="1300" dirty="0" err="1" smtClean="0"/>
              <a:t>supersaturation</a:t>
            </a:r>
            <a:r>
              <a:rPr lang="en-US" sz="1300" dirty="0" smtClean="0"/>
              <a:t>, calibration uncertainty)</a:t>
            </a:r>
          </a:p>
          <a:p>
            <a:r>
              <a:rPr lang="en-US" sz="1600" b="1" dirty="0" smtClean="0"/>
              <a:t>Ongoing activity:</a:t>
            </a:r>
          </a:p>
          <a:p>
            <a:pPr lvl="1"/>
            <a:r>
              <a:rPr lang="en-US" sz="1300" dirty="0" smtClean="0"/>
              <a:t>We are aware that there is a need for updating the look up tables for both the MW-Only and MW+IR retrieval:</a:t>
            </a:r>
          </a:p>
          <a:p>
            <a:pPr lvl="2"/>
            <a:r>
              <a:rPr lang="en-US" sz="1300" dirty="0" smtClean="0"/>
              <a:t>A priori, First guess, radiance bias correction</a:t>
            </a:r>
          </a:p>
          <a:p>
            <a:pPr lvl="1"/>
            <a:endParaRPr lang="en-US" sz="16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432" y="0"/>
            <a:ext cx="6391746" cy="822960"/>
          </a:xfrm>
        </p:spPr>
        <p:txBody>
          <a:bodyPr>
            <a:normAutofit fontScale="90000"/>
          </a:bodyPr>
          <a:lstStyle/>
          <a:p>
            <a:r>
              <a:rPr lang="en-US" dirty="0" smtClean="0"/>
              <a:t>Evaluation of the effect of required algorithm inputs (1)</a:t>
            </a:r>
            <a:endParaRPr lang="en-US" dirty="0"/>
          </a:p>
        </p:txBody>
      </p:sp>
      <p:sp>
        <p:nvSpPr>
          <p:cNvPr id="3" name="Content Placeholder 2"/>
          <p:cNvSpPr>
            <a:spLocks noGrp="1"/>
          </p:cNvSpPr>
          <p:nvPr>
            <p:ph idx="1"/>
          </p:nvPr>
        </p:nvSpPr>
        <p:spPr>
          <a:xfrm>
            <a:off x="556456" y="1316434"/>
            <a:ext cx="8031089" cy="4559265"/>
          </a:xfrm>
        </p:spPr>
        <p:txBody>
          <a:bodyPr>
            <a:normAutofit lnSpcReduction="10000"/>
          </a:bodyPr>
          <a:lstStyle/>
          <a:p>
            <a:r>
              <a:rPr lang="en-US" dirty="0" smtClean="0"/>
              <a:t>Required Algorithm Inputs</a:t>
            </a:r>
          </a:p>
          <a:p>
            <a:pPr lvl="1"/>
            <a:r>
              <a:rPr lang="en-US" dirty="0" smtClean="0"/>
              <a:t>Primary Sensor Data: </a:t>
            </a:r>
            <a:r>
              <a:rPr lang="en-US" dirty="0" err="1" smtClean="0"/>
              <a:t>CrIS</a:t>
            </a:r>
            <a:r>
              <a:rPr lang="en-US" dirty="0" smtClean="0"/>
              <a:t>, ATMS</a:t>
            </a:r>
          </a:p>
          <a:p>
            <a:pPr lvl="1"/>
            <a:r>
              <a:rPr lang="en-US" dirty="0" smtClean="0"/>
              <a:t>Ancillary Data: GFS surface pressure</a:t>
            </a:r>
          </a:p>
          <a:p>
            <a:pPr lvl="1"/>
            <a:r>
              <a:rPr lang="en-US" dirty="0" smtClean="0"/>
              <a:t>Upstream algorithms: UV O</a:t>
            </a:r>
            <a:r>
              <a:rPr lang="en-US" baseline="-25000" dirty="0" smtClean="0"/>
              <a:t>3</a:t>
            </a:r>
          </a:p>
          <a:p>
            <a:pPr lvl="1"/>
            <a:r>
              <a:rPr lang="en-US" dirty="0" smtClean="0"/>
              <a:t>LUTs: </a:t>
            </a:r>
          </a:p>
          <a:p>
            <a:pPr lvl="1">
              <a:buNone/>
            </a:pPr>
            <a:r>
              <a:rPr lang="en-US" dirty="0" smtClean="0"/>
              <a:t>ATMS bias correction</a:t>
            </a:r>
          </a:p>
          <a:p>
            <a:pPr lvl="1">
              <a:buNone/>
            </a:pPr>
            <a:r>
              <a:rPr lang="en-US" dirty="0" err="1" smtClean="0"/>
              <a:t>CrIS</a:t>
            </a:r>
            <a:r>
              <a:rPr lang="en-US" dirty="0" smtClean="0"/>
              <a:t> bias correction</a:t>
            </a:r>
          </a:p>
          <a:p>
            <a:pPr lvl="1">
              <a:buNone/>
            </a:pPr>
            <a:r>
              <a:rPr lang="en-US" dirty="0" smtClean="0"/>
              <a:t>Regression Coefficients for the first guess</a:t>
            </a:r>
          </a:p>
          <a:p>
            <a:pPr lvl="1">
              <a:buNone/>
            </a:pPr>
            <a:r>
              <a:rPr lang="en-US" dirty="0" smtClean="0"/>
              <a:t> tuning parameters</a:t>
            </a:r>
          </a:p>
          <a:p>
            <a:pPr lvl="1">
              <a:buNone/>
            </a:pPr>
            <a:r>
              <a:rPr lang="en-US" dirty="0" smtClean="0"/>
              <a:t>CRTM cloud and aerosol optical properties, surface emissivity, transmittance coefficients</a:t>
            </a:r>
          </a:p>
          <a:p>
            <a:pPr lvl="1"/>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432" y="0"/>
            <a:ext cx="6391746" cy="822960"/>
          </a:xfrm>
        </p:spPr>
        <p:txBody>
          <a:bodyPr>
            <a:normAutofit fontScale="90000"/>
          </a:bodyPr>
          <a:lstStyle/>
          <a:p>
            <a:r>
              <a:rPr lang="en-US" dirty="0" smtClean="0"/>
              <a:t>Evaluation of the effect of required algorithm inputs (2)</a:t>
            </a:r>
            <a:endParaRPr lang="en-US" dirty="0"/>
          </a:p>
        </p:txBody>
      </p:sp>
      <p:sp>
        <p:nvSpPr>
          <p:cNvPr id="3" name="Content Placeholder 2"/>
          <p:cNvSpPr>
            <a:spLocks noGrp="1"/>
          </p:cNvSpPr>
          <p:nvPr>
            <p:ph idx="1"/>
          </p:nvPr>
        </p:nvSpPr>
        <p:spPr>
          <a:xfrm>
            <a:off x="556456" y="1316434"/>
            <a:ext cx="8031089" cy="5035728"/>
          </a:xfrm>
        </p:spPr>
        <p:txBody>
          <a:bodyPr>
            <a:normAutofit fontScale="92500" lnSpcReduction="10000"/>
          </a:bodyPr>
          <a:lstStyle/>
          <a:p>
            <a:r>
              <a:rPr lang="en-US" dirty="0" smtClean="0"/>
              <a:t>Evaluation of the effect of required algorithm inputs</a:t>
            </a:r>
          </a:p>
          <a:p>
            <a:pPr lvl="1"/>
            <a:r>
              <a:rPr lang="en-US" dirty="0" smtClean="0"/>
              <a:t>Study / test cases</a:t>
            </a:r>
          </a:p>
          <a:p>
            <a:pPr marL="914400" lvl="1" indent="-457200">
              <a:buFont typeface="+mj-lt"/>
              <a:buAutoNum type="arabicPeriod"/>
            </a:pPr>
            <a:r>
              <a:rPr lang="en-US" dirty="0" err="1" smtClean="0"/>
              <a:t>CrIS</a:t>
            </a:r>
            <a:r>
              <a:rPr lang="en-US" dirty="0" smtClean="0"/>
              <a:t>/ATMS, IASI/AMSU/MHS</a:t>
            </a:r>
          </a:p>
          <a:p>
            <a:pPr marL="914400" lvl="1" indent="-457200">
              <a:buFont typeface="+mj-lt"/>
              <a:buAutoNum type="arabicPeriod"/>
            </a:pPr>
            <a:r>
              <a:rPr lang="en-US" dirty="0" smtClean="0"/>
              <a:t>ECMWF global analysis and 6h forecast</a:t>
            </a:r>
          </a:p>
          <a:p>
            <a:pPr marL="914400" lvl="1" indent="-457200">
              <a:buFont typeface="+mj-lt"/>
              <a:buAutoNum type="arabicPeriod"/>
            </a:pPr>
            <a:r>
              <a:rPr lang="en-US" dirty="0" smtClean="0"/>
              <a:t>Conventional </a:t>
            </a:r>
            <a:r>
              <a:rPr lang="en-US" dirty="0" err="1" smtClean="0"/>
              <a:t>radiosondes</a:t>
            </a:r>
            <a:endParaRPr lang="en-US" dirty="0" smtClean="0"/>
          </a:p>
          <a:p>
            <a:pPr marL="914400" lvl="1" indent="-457200">
              <a:buFont typeface="+mj-lt"/>
              <a:buAutoNum type="arabicPeriod"/>
            </a:pPr>
            <a:r>
              <a:rPr lang="en-US" dirty="0" smtClean="0"/>
              <a:t>Trace gases from various sources</a:t>
            </a:r>
          </a:p>
          <a:p>
            <a:pPr marL="914400" lvl="1" indent="-457200">
              <a:buFont typeface="+mj-lt"/>
              <a:buAutoNum type="arabicPeriod"/>
            </a:pPr>
            <a:r>
              <a:rPr lang="en-US" dirty="0" smtClean="0"/>
              <a:t>GFS surface pressure</a:t>
            </a:r>
          </a:p>
          <a:p>
            <a:pPr lvl="1"/>
            <a:r>
              <a:rPr lang="en-US" dirty="0" smtClean="0"/>
              <a:t>Results</a:t>
            </a:r>
          </a:p>
          <a:p>
            <a:pPr marL="914400" lvl="1" indent="-457200">
              <a:buFont typeface="+mj-lt"/>
              <a:buAutoNum type="arabicPeriod"/>
            </a:pPr>
            <a:r>
              <a:rPr lang="en-US" dirty="0" err="1" smtClean="0"/>
              <a:t>CrIS</a:t>
            </a:r>
            <a:r>
              <a:rPr lang="en-US" dirty="0" smtClean="0"/>
              <a:t>/ATMS</a:t>
            </a:r>
          </a:p>
          <a:p>
            <a:pPr marL="914400" lvl="1" indent="-457200">
              <a:buFont typeface="+mj-lt"/>
              <a:buAutoNum type="arabicPeriod"/>
            </a:pPr>
            <a:r>
              <a:rPr lang="en-US" dirty="0" smtClean="0"/>
              <a:t>GFS global analysis</a:t>
            </a:r>
          </a:p>
          <a:p>
            <a:pPr marL="914400" lvl="1" indent="-457200">
              <a:buFont typeface="+mj-lt"/>
              <a:buAutoNum type="arabicPeriod"/>
            </a:pPr>
            <a:r>
              <a:rPr lang="en-US" dirty="0" smtClean="0"/>
              <a:t>Dedicated </a:t>
            </a:r>
            <a:r>
              <a:rPr lang="en-US" dirty="0" err="1" smtClean="0"/>
              <a:t>radiosondes</a:t>
            </a:r>
            <a:endParaRPr lang="en-US" dirty="0" smtClean="0"/>
          </a:p>
          <a:p>
            <a:pPr marL="914400" lvl="1" indent="-457200">
              <a:buFont typeface="+mj-lt"/>
              <a:buAutoNum type="arabicPeriod"/>
            </a:pPr>
            <a:r>
              <a:rPr lang="en-US" dirty="0" smtClean="0"/>
              <a:t>Aerosols and Ocean Science Expeditions (AEROSE)</a:t>
            </a:r>
          </a:p>
          <a:p>
            <a:pPr marL="914400" lvl="1" indent="-457200">
              <a:buFont typeface="+mj-lt"/>
              <a:buAutoNum type="arabicPeriod"/>
            </a:pPr>
            <a:r>
              <a:rPr lang="en-US" dirty="0" smtClean="0"/>
              <a:t>ECMWF global analysis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869" y="228602"/>
            <a:ext cx="7240385" cy="822960"/>
          </a:xfrm>
        </p:spPr>
        <p:txBody>
          <a:bodyPr>
            <a:normAutofit fontScale="90000"/>
          </a:bodyPr>
          <a:lstStyle/>
          <a:p>
            <a:pPr lvl="0"/>
            <a:r>
              <a:rPr lang="en-US" dirty="0" smtClean="0"/>
              <a:t>NUCAPS </a:t>
            </a:r>
            <a:r>
              <a:rPr lang="en-US" dirty="0" err="1" smtClean="0"/>
              <a:t>vs</a:t>
            </a:r>
            <a:r>
              <a:rPr lang="en-US" dirty="0" smtClean="0"/>
              <a:t> AIRS v59 acceptance yield</a:t>
            </a:r>
            <a:br>
              <a:rPr lang="en-US" dirty="0" smtClean="0"/>
            </a:br>
            <a:r>
              <a:rPr lang="en-US" dirty="0" smtClean="0"/>
              <a:t>(</a:t>
            </a:r>
            <a:r>
              <a:rPr lang="en-US" b="1" dirty="0" smtClean="0">
                <a:solidFill>
                  <a:srgbClr val="0000FF"/>
                </a:solidFill>
              </a:rPr>
              <a:t>blue = accepted</a:t>
            </a:r>
            <a:r>
              <a:rPr lang="en-US" dirty="0" smtClean="0"/>
              <a:t>   </a:t>
            </a:r>
            <a:r>
              <a:rPr lang="en-US" b="1" dirty="0" smtClean="0">
                <a:solidFill>
                  <a:srgbClr val="FF0000"/>
                </a:solidFill>
              </a:rPr>
              <a:t>red = rejected</a:t>
            </a:r>
            <a:r>
              <a:rPr lang="en-US" dirty="0" smtClean="0"/>
              <a:t>)</a:t>
            </a:r>
            <a:br>
              <a:rPr lang="en-US" dirty="0" smtClean="0"/>
            </a:b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29</a:t>
            </a:fld>
            <a:endParaRPr lang="en-US" dirty="0"/>
          </a:p>
        </p:txBody>
      </p:sp>
      <p:pic>
        <p:nvPicPr>
          <p:cNvPr id="7" name="Content Placeholder 5" descr="airsv59_yield_20120515.gif"/>
          <p:cNvPicPr>
            <a:picLocks noGrp="1" noChangeAspect="1"/>
          </p:cNvPicPr>
          <p:nvPr>
            <p:ph idx="1"/>
          </p:nvPr>
        </p:nvPicPr>
        <p:blipFill>
          <a:blip r:embed="rId2" cstate="print"/>
          <a:srcRect l="4211" r="21447"/>
          <a:stretch>
            <a:fillRect/>
          </a:stretch>
        </p:blipFill>
        <p:spPr>
          <a:xfrm>
            <a:off x="4538096" y="1465119"/>
            <a:ext cx="4387698" cy="3688772"/>
          </a:xfrm>
        </p:spPr>
      </p:pic>
      <p:pic>
        <p:nvPicPr>
          <p:cNvPr id="6" name="Picture 5" descr="nucaps_yield_20120515.gif"/>
          <p:cNvPicPr>
            <a:picLocks noChangeAspect="1"/>
          </p:cNvPicPr>
          <p:nvPr/>
        </p:nvPicPr>
        <p:blipFill>
          <a:blip r:embed="rId3" cstate="print"/>
          <a:srcRect l="2573" r="20716"/>
          <a:stretch>
            <a:fillRect/>
          </a:stretch>
        </p:blipFill>
        <p:spPr>
          <a:xfrm>
            <a:off x="231531" y="1465118"/>
            <a:ext cx="4527502" cy="3688773"/>
          </a:xfrm>
          <a:prstGeom prst="rect">
            <a:avLst/>
          </a:prstGeom>
        </p:spPr>
      </p:pic>
      <p:sp>
        <p:nvSpPr>
          <p:cNvPr id="8" name="Title 4"/>
          <p:cNvSpPr txBox="1">
            <a:spLocks/>
          </p:cNvSpPr>
          <p:nvPr/>
        </p:nvSpPr>
        <p:spPr>
          <a:xfrm>
            <a:off x="1295400" y="789716"/>
            <a:ext cx="7543800" cy="1143000"/>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381000" y="5257800"/>
            <a:ext cx="7411709" cy="1015663"/>
          </a:xfrm>
          <a:prstGeom prst="rect">
            <a:avLst/>
          </a:prstGeom>
          <a:noFill/>
        </p:spPr>
        <p:txBody>
          <a:bodyPr wrap="none" rtlCol="0">
            <a:spAutoFit/>
          </a:bodyPr>
          <a:lstStyle/>
          <a:p>
            <a:pPr>
              <a:buFont typeface="Arial" pitchFamily="34" charset="0"/>
              <a:buChar char="•"/>
            </a:pPr>
            <a:r>
              <a:rPr lang="en-US" sz="2000" b="1" dirty="0" smtClean="0">
                <a:latin typeface="+mn-lt"/>
              </a:rPr>
              <a:t> NUCAPS global acceptance yield is ~60% (focus day 2012/05/15)</a:t>
            </a:r>
          </a:p>
          <a:p>
            <a:pPr>
              <a:buFont typeface="Arial" pitchFamily="34" charset="0"/>
              <a:buChar char="•"/>
            </a:pPr>
            <a:r>
              <a:rPr lang="en-US" sz="2000" b="1" dirty="0" smtClean="0">
                <a:latin typeface="+mn-lt"/>
              </a:rPr>
              <a:t> AIRS v59 global acceptance yield is ~75% (focus day 2012/05/15)</a:t>
            </a:r>
          </a:p>
          <a:p>
            <a:pPr>
              <a:buFont typeface="Arial" pitchFamily="34" charset="0"/>
              <a:buChar char="•"/>
            </a:pPr>
            <a:r>
              <a:rPr lang="en-US" sz="2000" b="1" dirty="0" smtClean="0"/>
              <a:t>Ongoing activity: QA optimization reflecting instrument properties</a:t>
            </a:r>
            <a:endParaRPr lang="en-US" sz="2000" b="1" dirty="0">
              <a:latin typeface="+mn-lt"/>
            </a:endParaRPr>
          </a:p>
        </p:txBody>
      </p:sp>
      <p:sp>
        <p:nvSpPr>
          <p:cNvPr id="9" name="TextBox 8"/>
          <p:cNvSpPr txBox="1"/>
          <p:nvPr/>
        </p:nvSpPr>
        <p:spPr>
          <a:xfrm>
            <a:off x="1952541" y="1513607"/>
            <a:ext cx="5633465" cy="369332"/>
          </a:xfrm>
          <a:prstGeom prst="rect">
            <a:avLst/>
          </a:prstGeom>
          <a:noFill/>
        </p:spPr>
        <p:txBody>
          <a:bodyPr wrap="none" rtlCol="0">
            <a:spAutoFit/>
          </a:bodyPr>
          <a:lstStyle/>
          <a:p>
            <a:r>
              <a:rPr lang="en-US" sz="1800" dirty="0" smtClean="0">
                <a:latin typeface="+mn-lt"/>
              </a:rPr>
              <a:t>      </a:t>
            </a:r>
            <a:r>
              <a:rPr lang="en-US" sz="1800" b="1" dirty="0" smtClean="0">
                <a:latin typeface="+mn-lt"/>
              </a:rPr>
              <a:t>NUCAPS                                                                 AIRS v59 </a:t>
            </a:r>
            <a:endParaRPr lang="en-US" sz="1800" b="1"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54423" y="1014313"/>
          <a:ext cx="7835154" cy="4815888"/>
        </p:xfrm>
        <a:graphic>
          <a:graphicData uri="http://schemas.openxmlformats.org/drawingml/2006/table">
            <a:tbl>
              <a:tblPr firstRow="1" bandRow="1">
                <a:tableStyleId>{5C22544A-7EE6-4342-B048-85BDC9FD1C3A}</a:tableStyleId>
              </a:tblPr>
              <a:tblGrid>
                <a:gridCol w="1856348"/>
                <a:gridCol w="1837584"/>
                <a:gridCol w="4141222"/>
              </a:tblGrid>
              <a:tr h="358214">
                <a:tc>
                  <a:txBody>
                    <a:bodyPr/>
                    <a:lstStyle/>
                    <a:p>
                      <a:pPr algn="ctr"/>
                      <a:r>
                        <a:rPr lang="en-US" sz="1800" dirty="0" smtClean="0">
                          <a:latin typeface="Times New Roman" pitchFamily="18" charset="0"/>
                          <a:cs typeface="Times New Roman" pitchFamily="18" charset="0"/>
                        </a:rPr>
                        <a:t>Name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Organization</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Major Task</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M. Liu, 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Reale</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W.Wolf</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NOAA/STAR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Management leads</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Gambacorta</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IMSG@STAR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NUCAPS algorithm lead, X.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Xiong</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C. Tan, F. </a:t>
                      </a:r>
                      <a:r>
                        <a:rPr lang="en-US" sz="1600" kern="1200" dirty="0" smtClean="0">
                          <a:solidFill>
                            <a:schemeClr val="dk1"/>
                          </a:solidFill>
                          <a:latin typeface="Times New Roman" pitchFamily="18" charset="0"/>
                          <a:ea typeface="+mn-ea"/>
                          <a:cs typeface="Times New Roman" pitchFamily="18" charset="0"/>
                        </a:rPr>
                        <a:t>Iturbide-Sanchez, K. </a:t>
                      </a:r>
                      <a:r>
                        <a:rPr lang="en-US" sz="1600" kern="1200" dirty="0" err="1" smtClean="0">
                          <a:solidFill>
                            <a:schemeClr val="dk1"/>
                          </a:solidFill>
                          <a:latin typeface="Times New Roman" pitchFamily="18" charset="0"/>
                          <a:ea typeface="+mn-ea"/>
                          <a:cs typeface="Times New Roman" pitchFamily="18" charset="0"/>
                        </a:rPr>
                        <a:t>Zhang:</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NUCAPS</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algorithm team member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AVTP, AVMP, O</a:t>
                      </a:r>
                      <a:r>
                        <a:rPr kumimoji="0" lang="en-US" sz="1600" b="0" i="0" u="none" strike="noStrike" cap="none" normalizeH="0" baseline="-25000" dirty="0" smtClean="0">
                          <a:ln>
                            <a:noFill/>
                          </a:ln>
                          <a:solidFill>
                            <a:srgbClr val="000000"/>
                          </a:solidFill>
                          <a:effectLst/>
                          <a:latin typeface="Times New Roman" pitchFamily="18" charset="0"/>
                          <a:cs typeface="Times New Roman" pitchFamily="18" charset="0"/>
                        </a:rPr>
                        <a:t>3</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OLR, trace gases</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Nalli</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IMSG@STAR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NUCAPS product validation lead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C. Barnet</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STC</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1200" dirty="0" smtClean="0">
                          <a:solidFill>
                            <a:schemeClr val="dk1"/>
                          </a:solidFill>
                          <a:latin typeface="+mn-lt"/>
                          <a:ea typeface="+mn-ea"/>
                          <a:cs typeface="+mn-cs"/>
                        </a:rPr>
                        <a:t>NOAA </a:t>
                      </a:r>
                      <a:r>
                        <a:rPr lang="en-US" sz="1600" kern="1200" dirty="0" err="1" smtClean="0">
                          <a:solidFill>
                            <a:schemeClr val="dk1"/>
                          </a:solidFill>
                          <a:latin typeface="+mn-lt"/>
                          <a:ea typeface="+mn-ea"/>
                          <a:cs typeface="+mn-cs"/>
                        </a:rPr>
                        <a:t>CrIS</a:t>
                      </a:r>
                      <a:r>
                        <a:rPr lang="en-US" sz="1600" kern="1200" dirty="0" smtClean="0">
                          <a:solidFill>
                            <a:schemeClr val="dk1"/>
                          </a:solidFill>
                          <a:latin typeface="+mn-lt"/>
                          <a:ea typeface="+mn-ea"/>
                          <a:cs typeface="+mn-cs"/>
                        </a:rPr>
                        <a:t>/ATMS EDRs in complex weather regimes</a:t>
                      </a:r>
                      <a:endParaRPr lang="en-US" sz="1600" dirty="0" smtClean="0"/>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B. Sun, M.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Pettey</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lang="en-US" sz="1600" kern="1200" dirty="0" smtClean="0">
                          <a:solidFill>
                            <a:schemeClr val="dk1"/>
                          </a:solidFill>
                          <a:latin typeface="Times New Roman" pitchFamily="18" charset="0"/>
                          <a:ea typeface="+mn-ea"/>
                          <a:cs typeface="Times New Roman" pitchFamily="18" charset="0"/>
                        </a:rPr>
                        <a:t>Frank Tilley, Charlie Brown</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IMSG@STAR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NPROVS/NPROVS+</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X. Liu</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NASA/</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LaRC</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NUCAPS independent assessment</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P. J. Mather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DOE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latin typeface="+mn-lt"/>
                          <a:ea typeface="+mn-ea"/>
                          <a:cs typeface="+mn-cs"/>
                        </a:rPr>
                        <a:t>support validation of EDRs</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D. Tobin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UW</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latin typeface="+mn-lt"/>
                          <a:ea typeface="+mn-ea"/>
                          <a:cs typeface="+mn-cs"/>
                        </a:rPr>
                        <a:t>ARM-RAOBS</a:t>
                      </a:r>
                      <a:r>
                        <a:rPr lang="en-US" sz="1800" kern="1200" baseline="0" dirty="0" smtClean="0">
                          <a:solidFill>
                            <a:schemeClr val="dk1"/>
                          </a:solidFill>
                          <a:latin typeface="+mn-lt"/>
                          <a:ea typeface="+mn-ea"/>
                          <a:cs typeface="+mn-cs"/>
                        </a:rPr>
                        <a:t> at NWP, SGP, NSA</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
        <p:nvSpPr>
          <p:cNvPr id="2" name="Title 1"/>
          <p:cNvSpPr>
            <a:spLocks noGrp="1"/>
          </p:cNvSpPr>
          <p:nvPr>
            <p:ph type="title"/>
          </p:nvPr>
        </p:nvSpPr>
        <p:spPr/>
        <p:txBody>
          <a:bodyPr>
            <a:normAutofit/>
          </a:bodyPr>
          <a:lstStyle/>
          <a:p>
            <a:r>
              <a:rPr lang="en-US" sz="3200" dirty="0" smtClean="0"/>
              <a:t>Sounding EDR Cal/Val Team</a:t>
            </a:r>
            <a:endParaRPr lang="en-US" sz="3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a:t>
            </a:fld>
            <a:endParaRPr lang="en-US"/>
          </a:p>
        </p:txBody>
      </p:sp>
      <p:sp>
        <p:nvSpPr>
          <p:cNvPr id="6" name="TextBox 5"/>
          <p:cNvSpPr txBox="1"/>
          <p:nvPr/>
        </p:nvSpPr>
        <p:spPr>
          <a:xfrm>
            <a:off x="648898" y="6010916"/>
            <a:ext cx="7592591" cy="646331"/>
          </a:xfrm>
          <a:prstGeom prst="rect">
            <a:avLst/>
          </a:prstGeom>
          <a:noFill/>
        </p:spPr>
        <p:txBody>
          <a:bodyPr wrap="none" rtlCol="0">
            <a:spAutoFit/>
          </a:bodyPr>
          <a:lstStyle/>
          <a:p>
            <a:r>
              <a:rPr lang="en-US" dirty="0" smtClean="0"/>
              <a:t>Special thanks to T. King, M. Wilson, and Y. Zhou. NUCAPS codes are now under </a:t>
            </a:r>
          </a:p>
          <a:p>
            <a:r>
              <a:rPr lang="en-US" dirty="0" smtClean="0"/>
              <a:t>version control in </a:t>
            </a:r>
            <a:r>
              <a:rPr lang="en-US" dirty="0" err="1" smtClean="0"/>
              <a:t>ClearCase</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Error Budget for Temperature Profile</a:t>
            </a:r>
            <a:endParaRPr lang="en-US" sz="3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30</a:t>
            </a:fld>
            <a:endParaRPr lang="en-US"/>
          </a:p>
        </p:txBody>
      </p:sp>
      <p:graphicFrame>
        <p:nvGraphicFramePr>
          <p:cNvPr id="5" name="Table 4"/>
          <p:cNvGraphicFramePr>
            <a:graphicFrameLocks noGrp="1"/>
          </p:cNvGraphicFramePr>
          <p:nvPr/>
        </p:nvGraphicFramePr>
        <p:xfrm>
          <a:off x="522543" y="935185"/>
          <a:ext cx="7835155" cy="5760681"/>
        </p:xfrm>
        <a:graphic>
          <a:graphicData uri="http://schemas.openxmlformats.org/drawingml/2006/table">
            <a:tbl>
              <a:tblPr firstRow="1" bandRow="1">
                <a:tableStyleId>{5C22544A-7EE6-4342-B048-85BDC9FD1C3A}</a:tableStyleId>
              </a:tblPr>
              <a:tblGrid>
                <a:gridCol w="1580644"/>
                <a:gridCol w="1479361"/>
                <a:gridCol w="1666460"/>
                <a:gridCol w="3108690"/>
              </a:tblGrid>
              <a:tr h="358214">
                <a:tc>
                  <a:txBody>
                    <a:bodyPr/>
                    <a:lstStyle/>
                    <a:p>
                      <a:pPr algn="ctr"/>
                      <a:r>
                        <a:rPr lang="en-US" sz="1800" dirty="0" smtClean="0">
                          <a:latin typeface="Times New Roman" pitchFamily="18" charset="0"/>
                          <a:cs typeface="Times New Roman" pitchFamily="18" charset="0"/>
                        </a:rPr>
                        <a:t>Attribute</a:t>
                      </a:r>
                    </a:p>
                    <a:p>
                      <a:pPr algn="ctr"/>
                      <a:r>
                        <a:rPr lang="en-US" sz="1800" dirty="0" smtClean="0">
                          <a:latin typeface="Times New Roman" pitchFamily="18" charset="0"/>
                          <a:cs typeface="Times New Roman" pitchFamily="18" charset="0"/>
                        </a:rPr>
                        <a:t>Analyzed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L1RD </a:t>
                      </a:r>
                    </a:p>
                    <a:p>
                      <a:pPr algn="ctr"/>
                      <a:r>
                        <a:rPr lang="en-US" sz="1800" dirty="0" smtClean="0">
                          <a:latin typeface="Times New Roman" pitchFamily="18" charset="0"/>
                          <a:cs typeface="Times New Roman" pitchFamily="18" charset="0"/>
                        </a:rPr>
                        <a:t>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Analysis/Validation Result</a:t>
                      </a:r>
                      <a:endParaRPr lang="en-US" sz="1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Times New Roman" pitchFamily="18" charset="0"/>
                        </a:rPr>
                        <a:t>Error Summary</a:t>
                      </a:r>
                    </a:p>
                    <a:p>
                      <a:pPr algn="ct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Geographic coverage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90% every 18 hours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&gt; 90%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Coverage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Surface to 0.5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Surface to 0.016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0.2 ~50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0.2 ~ 30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Horizontal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50 km at nadir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50 km at nadir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Mapping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5 km</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5 km</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Range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Propose 150 ~ 400 K</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200 ~ 310 K</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Cloud &lt; 50%: Surface to 300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1.6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1.34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300 to 30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1.5 K per 3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1.04 K per 3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 to 1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1.5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1.04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1 to 0.5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3.5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1.04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Cloud &gt;= 50%: Surface to 700mb</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2.5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2.68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NUCAPS MW only has tougher requirement than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MiRS</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MiRS</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3 K (sea clear), 5.5 K (land)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700 to 300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1.5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1.88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MiRS</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2 K (sea clear), 2.5 K (land)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300 to 30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1.5 K per 3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1.88 K per 3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MiRS</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2 K</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 to 1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1.5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1.88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1 to 0.5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3.5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1.88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
        <p:nvSpPr>
          <p:cNvPr id="7" name="TextBox 6"/>
          <p:cNvSpPr txBox="1"/>
          <p:nvPr/>
        </p:nvSpPr>
        <p:spPr>
          <a:xfrm>
            <a:off x="61549" y="4000499"/>
            <a:ext cx="505267" cy="738664"/>
          </a:xfrm>
          <a:prstGeom prst="rect">
            <a:avLst/>
          </a:prstGeom>
          <a:noFill/>
        </p:spPr>
        <p:txBody>
          <a:bodyPr wrap="none" rtlCol="0">
            <a:spAutoFit/>
          </a:bodyPr>
          <a:lstStyle/>
          <a:p>
            <a:r>
              <a:rPr lang="en-US" sz="1400" b="1" dirty="0" smtClean="0">
                <a:solidFill>
                  <a:srgbClr val="92D050"/>
                </a:solidFill>
              </a:rPr>
              <a:t>IR</a:t>
            </a:r>
          </a:p>
          <a:p>
            <a:r>
              <a:rPr lang="en-US" sz="1400" b="1" dirty="0" smtClean="0">
                <a:solidFill>
                  <a:srgbClr val="92D050"/>
                </a:solidFill>
              </a:rPr>
              <a:t>+</a:t>
            </a:r>
          </a:p>
          <a:p>
            <a:r>
              <a:rPr lang="en-US" sz="1400" b="1" dirty="0" smtClean="0">
                <a:solidFill>
                  <a:srgbClr val="92D050"/>
                </a:solidFill>
              </a:rPr>
              <a:t>MW</a:t>
            </a:r>
            <a:endParaRPr lang="en-US" sz="1400" b="1" dirty="0">
              <a:solidFill>
                <a:srgbClr val="92D050"/>
              </a:solidFill>
            </a:endParaRPr>
          </a:p>
        </p:txBody>
      </p:sp>
      <p:sp>
        <p:nvSpPr>
          <p:cNvPr id="8" name="TextBox 7"/>
          <p:cNvSpPr txBox="1"/>
          <p:nvPr/>
        </p:nvSpPr>
        <p:spPr>
          <a:xfrm>
            <a:off x="55693" y="5498075"/>
            <a:ext cx="506870" cy="523220"/>
          </a:xfrm>
          <a:prstGeom prst="rect">
            <a:avLst/>
          </a:prstGeom>
          <a:noFill/>
        </p:spPr>
        <p:txBody>
          <a:bodyPr wrap="none" rtlCol="0">
            <a:spAutoFit/>
          </a:bodyPr>
          <a:lstStyle/>
          <a:p>
            <a:r>
              <a:rPr lang="en-US" sz="1400" b="1" dirty="0" smtClean="0">
                <a:solidFill>
                  <a:srgbClr val="92D050"/>
                </a:solidFill>
              </a:rPr>
              <a:t>MW</a:t>
            </a:r>
          </a:p>
          <a:p>
            <a:r>
              <a:rPr lang="en-US" sz="1400" b="1" dirty="0" smtClean="0">
                <a:solidFill>
                  <a:srgbClr val="92D050"/>
                </a:solidFill>
              </a:rPr>
              <a:t>only</a:t>
            </a:r>
            <a:endParaRPr lang="en-US" sz="1400" b="1" dirty="0">
              <a:solidFill>
                <a:srgbClr val="92D050"/>
              </a:solidFill>
            </a:endParaRPr>
          </a:p>
        </p:txBody>
      </p:sp>
      <p:sp>
        <p:nvSpPr>
          <p:cNvPr id="9" name="TextBox 8"/>
          <p:cNvSpPr txBox="1"/>
          <p:nvPr/>
        </p:nvSpPr>
        <p:spPr>
          <a:xfrm>
            <a:off x="8375515" y="5009742"/>
            <a:ext cx="751681" cy="830997"/>
          </a:xfrm>
          <a:prstGeom prst="rect">
            <a:avLst/>
          </a:prstGeom>
          <a:noFill/>
        </p:spPr>
        <p:txBody>
          <a:bodyPr wrap="none" rtlCol="0">
            <a:spAutoFit/>
          </a:bodyPr>
          <a:lstStyle/>
          <a:p>
            <a:r>
              <a:rPr lang="en-US" sz="1200" dirty="0" err="1" smtClean="0"/>
              <a:t>MiRS</a:t>
            </a:r>
            <a:endParaRPr lang="en-US" sz="1200" dirty="0" smtClean="0"/>
          </a:p>
          <a:p>
            <a:r>
              <a:rPr lang="en-US" sz="1200" dirty="0" smtClean="0"/>
              <a:t>Precision</a:t>
            </a:r>
          </a:p>
          <a:p>
            <a:r>
              <a:rPr lang="en-US" sz="1200" dirty="0" smtClean="0"/>
              <a:t>L1RD</a:t>
            </a:r>
          </a:p>
          <a:p>
            <a:r>
              <a:rPr lang="en-US" sz="1200" dirty="0" smtClean="0"/>
              <a:t>p44</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Error Budget for Moisture Profile</a:t>
            </a:r>
            <a:endParaRPr lang="en-US" sz="3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31</a:t>
            </a:fld>
            <a:endParaRPr lang="en-US"/>
          </a:p>
        </p:txBody>
      </p:sp>
      <p:graphicFrame>
        <p:nvGraphicFramePr>
          <p:cNvPr id="5" name="Table 4"/>
          <p:cNvGraphicFramePr>
            <a:graphicFrameLocks noGrp="1"/>
          </p:cNvGraphicFramePr>
          <p:nvPr/>
        </p:nvGraphicFramePr>
        <p:xfrm>
          <a:off x="522543" y="935185"/>
          <a:ext cx="7835155" cy="5183961"/>
        </p:xfrm>
        <a:graphic>
          <a:graphicData uri="http://schemas.openxmlformats.org/drawingml/2006/table">
            <a:tbl>
              <a:tblPr firstRow="1" bandRow="1">
                <a:tableStyleId>{5C22544A-7EE6-4342-B048-85BDC9FD1C3A}</a:tableStyleId>
              </a:tblPr>
              <a:tblGrid>
                <a:gridCol w="1580644"/>
                <a:gridCol w="1479361"/>
                <a:gridCol w="1666460"/>
                <a:gridCol w="3108690"/>
              </a:tblGrid>
              <a:tr h="358214">
                <a:tc>
                  <a:txBody>
                    <a:bodyPr/>
                    <a:lstStyle/>
                    <a:p>
                      <a:pPr algn="ctr"/>
                      <a:r>
                        <a:rPr lang="en-US" sz="1800" dirty="0" smtClean="0">
                          <a:latin typeface="Times New Roman" pitchFamily="18" charset="0"/>
                          <a:cs typeface="Times New Roman" pitchFamily="18" charset="0"/>
                        </a:rPr>
                        <a:t>Attribute</a:t>
                      </a:r>
                    </a:p>
                    <a:p>
                      <a:pPr algn="ctr"/>
                      <a:r>
                        <a:rPr lang="en-US" sz="1800" dirty="0" smtClean="0">
                          <a:latin typeface="Times New Roman" pitchFamily="18" charset="0"/>
                          <a:cs typeface="Times New Roman" pitchFamily="18" charset="0"/>
                        </a:rPr>
                        <a:t>Analyzed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L1RD </a:t>
                      </a:r>
                    </a:p>
                    <a:p>
                      <a:pPr algn="ctr"/>
                      <a:r>
                        <a:rPr lang="en-US" sz="1800" dirty="0" smtClean="0">
                          <a:latin typeface="Times New Roman" pitchFamily="18" charset="0"/>
                          <a:cs typeface="Times New Roman" pitchFamily="18" charset="0"/>
                        </a:rPr>
                        <a:t>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Analysis/Validation Result</a:t>
                      </a:r>
                      <a:endParaRPr lang="en-US" sz="1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Times New Roman" pitchFamily="18" charset="0"/>
                        </a:rPr>
                        <a:t>Error Summary</a:t>
                      </a:r>
                    </a:p>
                    <a:p>
                      <a:pPr algn="ct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Geographic coverage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90% every 18 hours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&gt; 90%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Coverage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Surface to 0.5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Surface to 0.016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0.2 ~50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0.2 ~ 30 </a:t>
                      </a: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Horizontal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50 km at nadir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50 km at nadir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Mapping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5 km</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5 km</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Cloud &lt; 50%: Surface to 600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Greater of 20% or 0.2 g/kg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19.8%</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600 to 300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Greater of 35% or 0.1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23.3%</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300 to 100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Greater of 35% or 0.1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23.3%</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Cloud &gt;= 50%: Surface to 600mb</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Greater of 20% or 0.2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23.6%</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MiRS</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36% (sea clear), 53% (land)*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600 to 400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Greater of 40% or 0.1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32.2%</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MiRS</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63% (sea ocean), 61% (land)*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400 to 100 </a:t>
                      </a:r>
                      <a:r>
                        <a:rPr kumimoji="0" lang="en-US" sz="12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2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Greater of 40% or 0.1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32.2%</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rgbClr val="000000"/>
                          </a:solidFill>
                          <a:effectLst/>
                          <a:latin typeface="Times New Roman" pitchFamily="18" charset="0"/>
                          <a:cs typeface="Times New Roman" pitchFamily="18" charset="0"/>
                        </a:rPr>
                        <a:t>MiRS</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67% (see clear), 67% (land)*</a:t>
                      </a:r>
                    </a:p>
                  </a:txBody>
                  <a:tcPr marT="45723" marB="45723" horzOverflow="overflow"/>
                </a:tc>
              </a:tr>
            </a:tbl>
          </a:graphicData>
        </a:graphic>
      </p:graphicFrame>
      <p:sp>
        <p:nvSpPr>
          <p:cNvPr id="7" name="TextBox 6"/>
          <p:cNvSpPr txBox="1"/>
          <p:nvPr/>
        </p:nvSpPr>
        <p:spPr>
          <a:xfrm>
            <a:off x="61549" y="4000499"/>
            <a:ext cx="505267" cy="738664"/>
          </a:xfrm>
          <a:prstGeom prst="rect">
            <a:avLst/>
          </a:prstGeom>
          <a:noFill/>
        </p:spPr>
        <p:txBody>
          <a:bodyPr wrap="none" rtlCol="0">
            <a:spAutoFit/>
          </a:bodyPr>
          <a:lstStyle/>
          <a:p>
            <a:r>
              <a:rPr lang="en-US" sz="1400" b="1" dirty="0" smtClean="0">
                <a:solidFill>
                  <a:srgbClr val="92D050"/>
                </a:solidFill>
              </a:rPr>
              <a:t>IR</a:t>
            </a:r>
          </a:p>
          <a:p>
            <a:r>
              <a:rPr lang="en-US" sz="1400" b="1" dirty="0" smtClean="0">
                <a:solidFill>
                  <a:srgbClr val="92D050"/>
                </a:solidFill>
              </a:rPr>
              <a:t>+</a:t>
            </a:r>
          </a:p>
          <a:p>
            <a:r>
              <a:rPr lang="en-US" sz="1400" b="1" dirty="0" smtClean="0">
                <a:solidFill>
                  <a:srgbClr val="92D050"/>
                </a:solidFill>
              </a:rPr>
              <a:t>MW</a:t>
            </a:r>
            <a:endParaRPr lang="en-US" sz="1400" b="1" dirty="0">
              <a:solidFill>
                <a:srgbClr val="92D050"/>
              </a:solidFill>
            </a:endParaRPr>
          </a:p>
        </p:txBody>
      </p:sp>
      <p:sp>
        <p:nvSpPr>
          <p:cNvPr id="8" name="TextBox 7"/>
          <p:cNvSpPr txBox="1"/>
          <p:nvPr/>
        </p:nvSpPr>
        <p:spPr>
          <a:xfrm>
            <a:off x="55693" y="5498075"/>
            <a:ext cx="506870" cy="523220"/>
          </a:xfrm>
          <a:prstGeom prst="rect">
            <a:avLst/>
          </a:prstGeom>
          <a:noFill/>
        </p:spPr>
        <p:txBody>
          <a:bodyPr wrap="none" rtlCol="0">
            <a:spAutoFit/>
          </a:bodyPr>
          <a:lstStyle/>
          <a:p>
            <a:r>
              <a:rPr lang="en-US" sz="1400" b="1" dirty="0" smtClean="0">
                <a:solidFill>
                  <a:srgbClr val="92D050"/>
                </a:solidFill>
              </a:rPr>
              <a:t>MW</a:t>
            </a:r>
          </a:p>
          <a:p>
            <a:r>
              <a:rPr lang="en-US" sz="1400" b="1" dirty="0" smtClean="0">
                <a:solidFill>
                  <a:srgbClr val="92D050"/>
                </a:solidFill>
              </a:rPr>
              <a:t>only</a:t>
            </a:r>
            <a:endParaRPr lang="en-US" sz="1400" b="1" dirty="0">
              <a:solidFill>
                <a:srgbClr val="92D050"/>
              </a:solidFill>
            </a:endParaRPr>
          </a:p>
        </p:txBody>
      </p:sp>
      <p:sp>
        <p:nvSpPr>
          <p:cNvPr id="9" name="TextBox 8"/>
          <p:cNvSpPr txBox="1"/>
          <p:nvPr/>
        </p:nvSpPr>
        <p:spPr>
          <a:xfrm>
            <a:off x="564208" y="6293793"/>
            <a:ext cx="7582204" cy="369332"/>
          </a:xfrm>
          <a:prstGeom prst="rect">
            <a:avLst/>
          </a:prstGeom>
          <a:noFill/>
        </p:spPr>
        <p:txBody>
          <a:bodyPr wrap="none" rtlCol="0">
            <a:spAutoFit/>
          </a:bodyPr>
          <a:lstStyle/>
          <a:p>
            <a:r>
              <a:rPr lang="en-US" dirty="0" smtClean="0"/>
              <a:t>* </a:t>
            </a:r>
            <a:r>
              <a:rPr lang="en-US" dirty="0" err="1" smtClean="0"/>
              <a:t>MiRS</a:t>
            </a:r>
            <a:r>
              <a:rPr lang="en-US" dirty="0" smtClean="0"/>
              <a:t> uncertainty is calculated from its precision and accuracy (see L1RD p42).</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Documentation</a:t>
            </a:r>
            <a:endParaRPr lang="en-US" sz="3200" dirty="0"/>
          </a:p>
        </p:txBody>
      </p:sp>
      <p:sp>
        <p:nvSpPr>
          <p:cNvPr id="3" name="Content Placeholder 2"/>
          <p:cNvSpPr>
            <a:spLocks noGrp="1"/>
          </p:cNvSpPr>
          <p:nvPr>
            <p:ph idx="1"/>
          </p:nvPr>
        </p:nvSpPr>
        <p:spPr>
          <a:xfrm>
            <a:off x="599792" y="1425074"/>
            <a:ext cx="7944416" cy="4713079"/>
          </a:xfrm>
        </p:spPr>
        <p:txBody>
          <a:bodyPr>
            <a:normAutofit fontScale="92500" lnSpcReduction="20000"/>
          </a:bodyPr>
          <a:lstStyle/>
          <a:p>
            <a:r>
              <a:rPr lang="en-US" sz="2600" dirty="0" smtClean="0"/>
              <a:t>The following documents will be updated and provided to the EDR Review Board before AERB approval:</a:t>
            </a:r>
          </a:p>
          <a:p>
            <a:pPr lvl="1"/>
            <a:r>
              <a:rPr lang="en-US" sz="2200" dirty="0" smtClean="0"/>
              <a:t>Current or updated ATBD</a:t>
            </a:r>
          </a:p>
          <a:p>
            <a:pPr lvl="1">
              <a:buNone/>
            </a:pPr>
            <a:r>
              <a:rPr lang="en-US" sz="2200" dirty="0" smtClean="0"/>
              <a:t>YES</a:t>
            </a:r>
          </a:p>
          <a:p>
            <a:pPr lvl="1"/>
            <a:r>
              <a:rPr lang="en-US" sz="2200" dirty="0" smtClean="0"/>
              <a:t>Current or updated OAD</a:t>
            </a:r>
          </a:p>
          <a:p>
            <a:pPr lvl="1">
              <a:buNone/>
            </a:pPr>
            <a:r>
              <a:rPr lang="en-US" sz="2200" dirty="0" smtClean="0"/>
              <a:t>No, different documentation requirements specifically for SPSRB to support OSPO</a:t>
            </a:r>
          </a:p>
          <a:p>
            <a:pPr lvl="1"/>
            <a:r>
              <a:rPr lang="en-US" sz="2200" dirty="0" smtClean="0"/>
              <a:t>README file for CLASS</a:t>
            </a:r>
          </a:p>
          <a:p>
            <a:pPr lvl="1">
              <a:buNone/>
            </a:pPr>
            <a:r>
              <a:rPr lang="en-US" sz="2200" dirty="0" smtClean="0">
                <a:hlinkClick r:id="rId2"/>
              </a:rPr>
              <a:t>http://gis.ncdc.noaa.gov/geoportal/catalog/search/resource/details.page?id=gov.noaa.ncdc:C00868</a:t>
            </a:r>
            <a:endParaRPr lang="en-US" sz="2200" dirty="0" smtClean="0"/>
          </a:p>
          <a:p>
            <a:pPr lvl="1">
              <a:buNone/>
            </a:pPr>
            <a:r>
              <a:rPr lang="en-US" sz="2200" dirty="0" smtClean="0">
                <a:hlinkClick r:id="rId3"/>
              </a:rPr>
              <a:t>http://www.ospo.noaa.gov/Products/atmosphere/soundings/nucaps/index.html</a:t>
            </a:r>
            <a:endParaRPr lang="en-US" sz="2200" dirty="0" smtClean="0"/>
          </a:p>
          <a:p>
            <a:pPr lvl="1">
              <a:buNone/>
            </a:pPr>
            <a:endParaRPr lang="en-US" sz="2200" dirty="0" smtClean="0"/>
          </a:p>
          <a:p>
            <a:pPr lvl="1"/>
            <a:r>
              <a:rPr lang="en-US" sz="2200" dirty="0" smtClean="0"/>
              <a:t>Product User’s Guide (Recommended)</a:t>
            </a:r>
          </a:p>
          <a:p>
            <a:pPr lvl="1">
              <a:buNone/>
            </a:pPr>
            <a:r>
              <a:rPr lang="en-US" sz="2200" dirty="0" smtClean="0"/>
              <a:t>NUCAPS External User Manual (Jan. 2013)</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Identification of Processing Environment </a:t>
            </a:r>
            <a:endParaRPr lang="en-US" dirty="0"/>
          </a:p>
        </p:txBody>
      </p:sp>
      <p:sp>
        <p:nvSpPr>
          <p:cNvPr id="3" name="Content Placeholder 2"/>
          <p:cNvSpPr>
            <a:spLocks noGrp="1"/>
          </p:cNvSpPr>
          <p:nvPr>
            <p:ph idx="1"/>
          </p:nvPr>
        </p:nvSpPr>
        <p:spPr>
          <a:xfrm>
            <a:off x="599792" y="1425074"/>
            <a:ext cx="7944416" cy="3762561"/>
          </a:xfrm>
        </p:spPr>
        <p:txBody>
          <a:bodyPr>
            <a:normAutofit fontScale="77500" lnSpcReduction="20000"/>
          </a:bodyPr>
          <a:lstStyle/>
          <a:p>
            <a:r>
              <a:rPr lang="en-US" sz="2600" dirty="0" smtClean="0"/>
              <a:t>IDPS or NDE build (version) number and effective date</a:t>
            </a:r>
          </a:p>
          <a:p>
            <a:pPr>
              <a:buNone/>
            </a:pPr>
            <a:r>
              <a:rPr lang="en-US" sz="2600" dirty="0" smtClean="0"/>
              <a:t>		NDE, version 1. NOAA CLASS publicly released since April 8, 2014.</a:t>
            </a:r>
          </a:p>
          <a:p>
            <a:r>
              <a:rPr lang="en-US" sz="2600" dirty="0" smtClean="0"/>
              <a:t>Algorithm version</a:t>
            </a:r>
          </a:p>
          <a:p>
            <a:pPr>
              <a:buNone/>
            </a:pPr>
            <a:r>
              <a:rPr lang="en-US" sz="2600" dirty="0" smtClean="0"/>
              <a:t>		NUCAPS Version 1</a:t>
            </a:r>
          </a:p>
          <a:p>
            <a:r>
              <a:rPr lang="en-US" sz="2600" dirty="0" smtClean="0"/>
              <a:t>Version of LUTs used</a:t>
            </a:r>
          </a:p>
          <a:p>
            <a:pPr>
              <a:buNone/>
            </a:pPr>
            <a:r>
              <a:rPr lang="en-US" sz="2600" dirty="0" smtClean="0"/>
              <a:t>		NUCAPS LUT version 1</a:t>
            </a:r>
          </a:p>
          <a:p>
            <a:r>
              <a:rPr lang="en-US" sz="2600" dirty="0" smtClean="0"/>
              <a:t>Version of PCTs used</a:t>
            </a:r>
          </a:p>
          <a:p>
            <a:pPr>
              <a:buNone/>
            </a:pPr>
            <a:r>
              <a:rPr lang="en-US" sz="2600" dirty="0" smtClean="0"/>
              <a:t>		NA	</a:t>
            </a:r>
          </a:p>
          <a:p>
            <a:r>
              <a:rPr lang="en-US" sz="2600" dirty="0" smtClean="0"/>
              <a:t>Description of environment used to achieve validated stage 1</a:t>
            </a:r>
          </a:p>
          <a:p>
            <a:pPr>
              <a:buNone/>
            </a:pPr>
            <a:r>
              <a:rPr lang="en-US" sz="2600" dirty="0" smtClean="0"/>
              <a:t>		IBM at NOAA/OSPO</a:t>
            </a:r>
          </a:p>
          <a:p>
            <a:pPr>
              <a:buNone/>
            </a:pPr>
            <a:r>
              <a:rPr lang="en-US" sz="2600" dirty="0" smtClean="0"/>
              <a:t>		Linux at NOAA/STAR</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Users &amp; User Feedback</a:t>
            </a:r>
            <a:endParaRPr lang="en-US" sz="3200" dirty="0"/>
          </a:p>
        </p:txBody>
      </p:sp>
      <p:sp>
        <p:nvSpPr>
          <p:cNvPr id="3" name="Content Placeholder 2"/>
          <p:cNvSpPr>
            <a:spLocks noGrp="1"/>
          </p:cNvSpPr>
          <p:nvPr>
            <p:ph idx="1"/>
          </p:nvPr>
        </p:nvSpPr>
        <p:spPr>
          <a:xfrm>
            <a:off x="599792" y="906346"/>
            <a:ext cx="7944416" cy="5509444"/>
          </a:xfrm>
        </p:spPr>
        <p:txBody>
          <a:bodyPr>
            <a:normAutofit fontScale="55000" lnSpcReduction="20000"/>
          </a:bodyPr>
          <a:lstStyle/>
          <a:p>
            <a:r>
              <a:rPr lang="en-US" sz="3200" b="1" dirty="0" smtClean="0"/>
              <a:t>User list</a:t>
            </a:r>
          </a:p>
          <a:p>
            <a:pPr>
              <a:buFont typeface="Wingdings" pitchFamily="2" charset="2"/>
              <a:buChar char="Ø"/>
            </a:pPr>
            <a:r>
              <a:rPr lang="en-US" altLang="en-US" sz="2900" dirty="0" smtClean="0"/>
              <a:t>NOAA CLASS</a:t>
            </a:r>
          </a:p>
          <a:p>
            <a:pPr>
              <a:buFont typeface="Wingdings" pitchFamily="2" charset="2"/>
              <a:buChar char="Ø"/>
            </a:pPr>
            <a:r>
              <a:rPr lang="en-US" altLang="en-US" sz="2900" dirty="0" smtClean="0"/>
              <a:t>AWIPS-II</a:t>
            </a:r>
          </a:p>
          <a:p>
            <a:pPr>
              <a:buFont typeface="Wingdings" pitchFamily="2" charset="2"/>
              <a:buChar char="Ø"/>
            </a:pPr>
            <a:r>
              <a:rPr lang="en-US" altLang="en-US" sz="2900" dirty="0" smtClean="0"/>
              <a:t>FNMOC – Fleet Numerical Meteorology and Oceanography Center</a:t>
            </a:r>
          </a:p>
          <a:p>
            <a:pPr>
              <a:buFont typeface="Wingdings" pitchFamily="2" charset="2"/>
              <a:buChar char="Ø"/>
            </a:pPr>
            <a:r>
              <a:rPr lang="en-US" altLang="en-US" sz="2900" dirty="0" err="1" smtClean="0"/>
              <a:t>Nowcasting</a:t>
            </a:r>
            <a:endParaRPr lang="en-US" altLang="en-US" sz="2900" dirty="0" smtClean="0"/>
          </a:p>
          <a:p>
            <a:pPr>
              <a:buFont typeface="Wingdings" pitchFamily="2" charset="2"/>
              <a:buChar char="Ø"/>
            </a:pPr>
            <a:r>
              <a:rPr lang="en-US" altLang="en-US" sz="2900" dirty="0" smtClean="0"/>
              <a:t>Direct broadcast</a:t>
            </a:r>
          </a:p>
          <a:p>
            <a:pPr>
              <a:buFont typeface="Wingdings" pitchFamily="2" charset="2"/>
              <a:buChar char="Ø"/>
            </a:pPr>
            <a:r>
              <a:rPr lang="en-US" altLang="en-US" sz="2900" dirty="0" smtClean="0"/>
              <a:t>Support SDR data monitoring, retrieval products and SDR have the same time, the same location, and the same footprint.</a:t>
            </a:r>
          </a:p>
          <a:p>
            <a:pPr>
              <a:buFont typeface="Wingdings" pitchFamily="2" charset="2"/>
              <a:buChar char="Ø"/>
            </a:pPr>
            <a:r>
              <a:rPr lang="en-US" altLang="en-US" sz="2900" dirty="0" smtClean="0"/>
              <a:t>Timely temperature and moisture profiles for the warning of severe weather (Mark </a:t>
            </a:r>
            <a:r>
              <a:rPr lang="en-US" altLang="en-US" sz="2900" dirty="0" err="1" smtClean="0"/>
              <a:t>DeMaria</a:t>
            </a:r>
            <a:r>
              <a:rPr lang="en-US" altLang="en-US" sz="2900" dirty="0" smtClean="0"/>
              <a:t>) , e.g. atmospheric stability condition for tropical storm. For tornado warning, retrieval products of higher spatial resolution (~ 10 km) is needed.</a:t>
            </a:r>
          </a:p>
          <a:p>
            <a:pPr marL="342900" lvl="1" indent="-342900">
              <a:buFont typeface="Wingdings" pitchFamily="2" charset="2"/>
              <a:buChar char="Ø"/>
            </a:pPr>
            <a:r>
              <a:rPr lang="en-US" sz="2900" dirty="0" smtClean="0"/>
              <a:t>Basic and applied geophysical science research/investigation</a:t>
            </a:r>
          </a:p>
          <a:p>
            <a:pPr marL="742950" lvl="2" indent="-342900">
              <a:buFont typeface="Wingdings" pitchFamily="2" charset="2"/>
              <a:buChar char="Ø"/>
            </a:pPr>
            <a:r>
              <a:rPr lang="en-US" altLang="en-US" sz="2900" dirty="0" smtClean="0"/>
              <a:t>E.g., over 590 AIRS peer reviewed publications have appeared in the literature since launch of Aqua </a:t>
            </a:r>
            <a:r>
              <a:rPr lang="en-US" sz="2900" dirty="0" smtClean="0"/>
              <a:t>(</a:t>
            </a:r>
            <a:r>
              <a:rPr lang="en-US" sz="2900" i="1" dirty="0" err="1" smtClean="0"/>
              <a:t>Pagano</a:t>
            </a:r>
            <a:r>
              <a:rPr lang="en-US" sz="2900" i="1" dirty="0" smtClean="0"/>
              <a:t> et al., </a:t>
            </a:r>
            <a:r>
              <a:rPr lang="en-US" sz="2900" dirty="0" smtClean="0"/>
              <a:t>2013)</a:t>
            </a:r>
            <a:endParaRPr lang="en-US" altLang="en-US" sz="2900" dirty="0" smtClean="0"/>
          </a:p>
          <a:p>
            <a:pPr>
              <a:buNone/>
            </a:pPr>
            <a:endParaRPr lang="en-US" sz="2600" dirty="0" smtClean="0"/>
          </a:p>
          <a:p>
            <a:r>
              <a:rPr lang="en-US" sz="3200" b="1" dirty="0" smtClean="0"/>
              <a:t>Feedback from users</a:t>
            </a:r>
          </a:p>
          <a:p>
            <a:pPr>
              <a:buFont typeface="Wingdings" pitchFamily="2" charset="2"/>
              <a:buChar char="Ø"/>
            </a:pPr>
            <a:r>
              <a:rPr lang="en-US" sz="2900" dirty="0" smtClean="0"/>
              <a:t>Two meetings with forecasters, color-coded flags to be done for AWIPS II</a:t>
            </a:r>
          </a:p>
          <a:p>
            <a:pPr>
              <a:buNone/>
            </a:pPr>
            <a:endParaRPr lang="en-US" sz="2400" dirty="0" smtClean="0"/>
          </a:p>
          <a:p>
            <a:r>
              <a:rPr lang="en-US" sz="3300" b="1" dirty="0" smtClean="0"/>
              <a:t>Downstream product list</a:t>
            </a:r>
          </a:p>
          <a:p>
            <a:pPr>
              <a:buNone/>
            </a:pPr>
            <a:r>
              <a:rPr lang="en-US" sz="2600" dirty="0" smtClean="0"/>
              <a:t>	</a:t>
            </a:r>
            <a:r>
              <a:rPr lang="en-US" sz="2900" dirty="0" smtClean="0"/>
              <a:t>No</a:t>
            </a:r>
          </a:p>
          <a:p>
            <a:pPr>
              <a:buNone/>
            </a:pPr>
            <a:endParaRPr lang="en-US" sz="2600" dirty="0" smtClean="0"/>
          </a:p>
          <a:p>
            <a:r>
              <a:rPr lang="en-US" sz="3200" b="1" dirty="0" smtClean="0"/>
              <a:t>Reports from downstream product teams on the dependencies and impacts</a:t>
            </a:r>
          </a:p>
          <a:p>
            <a:pPr>
              <a:buNone/>
            </a:pPr>
            <a:r>
              <a:rPr lang="en-US" sz="3200" b="1" dirty="0" smtClean="0"/>
              <a:t>	</a:t>
            </a:r>
            <a:r>
              <a:rPr lang="en-US" sz="2900" dirty="0" smtClean="0"/>
              <a:t>No</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Support </a:t>
            </a:r>
            <a:r>
              <a:rPr lang="en-US" sz="3200" dirty="0" err="1" smtClean="0"/>
              <a:t>CrIS</a:t>
            </a:r>
            <a:r>
              <a:rPr lang="en-US" sz="3200" dirty="0" smtClean="0"/>
              <a:t> SDR</a:t>
            </a:r>
            <a:endParaRPr lang="en-US" sz="3200" dirty="0"/>
          </a:p>
        </p:txBody>
      </p:sp>
      <p:sp>
        <p:nvSpPr>
          <p:cNvPr id="3" name="Content Placeholder 2"/>
          <p:cNvSpPr>
            <a:spLocks noGrp="1"/>
          </p:cNvSpPr>
          <p:nvPr>
            <p:ph idx="1"/>
          </p:nvPr>
        </p:nvSpPr>
        <p:spPr>
          <a:xfrm>
            <a:off x="599792" y="1381328"/>
            <a:ext cx="7944416" cy="4773287"/>
          </a:xfrm>
        </p:spPr>
        <p:txBody>
          <a:bodyPr>
            <a:normAutofit fontScale="92500" lnSpcReduction="10000"/>
          </a:bodyPr>
          <a:lstStyle/>
          <a:p>
            <a:r>
              <a:rPr lang="en-US" dirty="0" smtClean="0"/>
              <a:t>Full Spectral Requirement</a:t>
            </a:r>
          </a:p>
          <a:p>
            <a:pPr>
              <a:buFont typeface="Wingdings" pitchFamily="2" charset="2"/>
              <a:buChar char="Ø"/>
            </a:pPr>
            <a:r>
              <a:rPr lang="en-US" altLang="en-US" sz="2400" dirty="0" err="1" smtClean="0"/>
              <a:t>CrIS</a:t>
            </a:r>
            <a:r>
              <a:rPr lang="en-US" altLang="en-US" sz="2400" dirty="0" smtClean="0"/>
              <a:t> full spectral data are required for trace gas retrievals.</a:t>
            </a:r>
          </a:p>
          <a:p>
            <a:pPr>
              <a:buNone/>
            </a:pPr>
            <a:endParaRPr lang="en-US" sz="2600" dirty="0" smtClean="0"/>
          </a:p>
          <a:p>
            <a:r>
              <a:rPr lang="en-US" dirty="0" smtClean="0"/>
              <a:t>ILS</a:t>
            </a:r>
          </a:p>
          <a:p>
            <a:pPr>
              <a:buFont typeface="Wingdings" pitchFamily="2" charset="2"/>
              <a:buChar char="Ø"/>
            </a:pPr>
            <a:r>
              <a:rPr lang="en-US" sz="2400" dirty="0" err="1" smtClean="0"/>
              <a:t>Inhomogeneity</a:t>
            </a:r>
            <a:r>
              <a:rPr lang="en-US" sz="2400" dirty="0" smtClean="0"/>
              <a:t> effect on </a:t>
            </a:r>
            <a:r>
              <a:rPr lang="en-US" sz="2400" dirty="0" err="1" smtClean="0"/>
              <a:t>CrIS</a:t>
            </a:r>
            <a:r>
              <a:rPr lang="en-US" sz="2400" dirty="0" smtClean="0"/>
              <a:t> spectral shift is &lt; 3 </a:t>
            </a:r>
            <a:r>
              <a:rPr lang="en-US" sz="2400" dirty="0" err="1" smtClean="0"/>
              <a:t>ppm</a:t>
            </a:r>
            <a:r>
              <a:rPr lang="en-US" sz="2400" dirty="0" smtClean="0"/>
              <a:t>, smaller than noise.</a:t>
            </a:r>
          </a:p>
          <a:p>
            <a:pPr>
              <a:buNone/>
            </a:pPr>
            <a:endParaRPr lang="en-US" sz="2400" dirty="0" smtClean="0"/>
          </a:p>
          <a:p>
            <a:r>
              <a:rPr lang="en-US" dirty="0" smtClean="0"/>
              <a:t>Discard one FOV for direct full-spectral </a:t>
            </a:r>
            <a:r>
              <a:rPr lang="en-US" dirty="0" err="1" smtClean="0"/>
              <a:t>CrIS</a:t>
            </a:r>
            <a:r>
              <a:rPr lang="en-US" dirty="0" smtClean="0"/>
              <a:t> broadcast</a:t>
            </a:r>
          </a:p>
          <a:p>
            <a:pPr>
              <a:buFont typeface="Wingdings" pitchFamily="2" charset="2"/>
              <a:buChar char="Ø"/>
            </a:pPr>
            <a:r>
              <a:rPr lang="en-US" sz="2400" dirty="0" smtClean="0"/>
              <a:t>The corner FOV 7 should provide a slight better contrast, but the large noise of FOV 7 degrades  the use. Our recommendation is to discard FOV 7 instead of FOV 4 for NPP </a:t>
            </a:r>
            <a:r>
              <a:rPr lang="en-US" sz="2400" dirty="0" err="1" smtClean="0"/>
              <a:t>CrIS</a:t>
            </a:r>
            <a:r>
              <a:rPr lang="en-US" sz="2400" dirty="0" smtClean="0"/>
              <a:t> full spectral data direct broadcast.</a:t>
            </a:r>
          </a:p>
          <a:p>
            <a:pPr>
              <a:buNone/>
            </a:pPr>
            <a:endParaRPr lang="en-US" sz="3200" dirty="0" smtClean="0"/>
          </a:p>
          <a:p>
            <a:pPr>
              <a:buNone/>
            </a:pPr>
            <a:endParaRPr lang="en-US" sz="2600" dirty="0" smtClean="0"/>
          </a:p>
          <a:p>
            <a:pPr>
              <a:buNone/>
            </a:pPr>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7" y="0"/>
            <a:ext cx="7983682" cy="862448"/>
          </a:xfrm>
        </p:spPr>
        <p:txBody>
          <a:bodyPr>
            <a:normAutofit/>
          </a:bodyPr>
          <a:lstStyle/>
          <a:p>
            <a:r>
              <a:rPr lang="en-US" sz="3200" dirty="0" smtClean="0"/>
              <a:t>Sensitivity Analysis to 1% CO perturbation</a:t>
            </a:r>
            <a:endParaRPr lang="en-US" sz="3200" dirty="0"/>
          </a:p>
        </p:txBody>
      </p:sp>
      <p:pic>
        <p:nvPicPr>
          <p:cNvPr id="230402" name="Picture 2" descr="C:\Users\antoniag\Documents\work\projects\NUCAPS\High Resolution Experiment\mannuscript_IEEE\IEEEtran\HR_Sens_Study.jpg"/>
          <p:cNvPicPr>
            <a:picLocks noChangeAspect="1" noChangeArrowheads="1"/>
          </p:cNvPicPr>
          <p:nvPr/>
        </p:nvPicPr>
        <p:blipFill>
          <a:blip r:embed="rId2" cstate="print">
            <a:lum bright="-30000" contrast="40000"/>
          </a:blip>
          <a:srcRect/>
          <a:stretch>
            <a:fillRect/>
          </a:stretch>
        </p:blipFill>
        <p:spPr bwMode="auto">
          <a:xfrm>
            <a:off x="1676400" y="1219200"/>
            <a:ext cx="5742709" cy="4101935"/>
          </a:xfrm>
          <a:prstGeom prst="rect">
            <a:avLst/>
          </a:prstGeom>
          <a:noFill/>
        </p:spPr>
      </p:pic>
      <p:sp>
        <p:nvSpPr>
          <p:cNvPr id="6" name="Inhaltsplatzhalter 2"/>
          <p:cNvSpPr txBox="1">
            <a:spLocks/>
          </p:cNvSpPr>
          <p:nvPr/>
        </p:nvSpPr>
        <p:spPr bwMode="auto">
          <a:xfrm>
            <a:off x="0" y="5600701"/>
            <a:ext cx="89154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AFD00"/>
              </a:buClr>
              <a:buSzPct val="100000"/>
              <a:buFont typeface="Symbol" pitchFamily="18" charset="2"/>
              <a:buChar char="·"/>
              <a:tabLst/>
              <a:defRPr/>
            </a:pPr>
            <a:endParaRPr kumimoji="0" lang="en-US" altLang="de-DE" sz="1600" b="0" i="0" u="none" strike="noStrike" kern="0" cap="none" spc="0" normalizeH="0" baseline="0" noProof="0" dirty="0" smtClean="0">
              <a:ln>
                <a:noFill/>
              </a:ln>
              <a:effectLst/>
              <a:uLnTx/>
              <a:uFillTx/>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rgbClr val="FAFD00"/>
              </a:buClr>
              <a:buSzPct val="100000"/>
              <a:buFont typeface="Symbol" pitchFamily="18" charset="2"/>
              <a:buChar char="·"/>
              <a:tabLst/>
              <a:defRPr/>
            </a:pPr>
            <a:r>
              <a:rPr lang="en-US" altLang="de-DE" sz="1400" kern="0" dirty="0" smtClean="0">
                <a:latin typeface="Times New Roman" pitchFamily="18" charset="0"/>
                <a:cs typeface="Times New Roman" pitchFamily="18" charset="0"/>
              </a:rPr>
              <a:t>Only when switched to high spectral </a:t>
            </a:r>
            <a:r>
              <a:rPr kumimoji="0" lang="en-US" altLang="de-DE" sz="1400" b="0" i="0" u="none" strike="noStrike" kern="0" cap="none" spc="0" normalizeH="0" baseline="0" noProof="0" dirty="0" smtClean="0">
                <a:ln>
                  <a:noFill/>
                </a:ln>
                <a:effectLst/>
                <a:uLnTx/>
                <a:uFillTx/>
                <a:latin typeface="Times New Roman" pitchFamily="18" charset="0"/>
                <a:cs typeface="Times New Roman" pitchFamily="18" charset="0"/>
              </a:rPr>
              <a:t>resolution, </a:t>
            </a:r>
            <a:r>
              <a:rPr kumimoji="0" lang="en-US" altLang="de-DE" sz="1400" b="0" i="0" u="none" strike="noStrike" kern="0" cap="none" spc="0" normalizeH="0" baseline="0" noProof="0" dirty="0" err="1" smtClean="0">
                <a:ln>
                  <a:noFill/>
                </a:ln>
                <a:effectLst/>
                <a:uLnTx/>
                <a:uFillTx/>
                <a:latin typeface="Times New Roman" pitchFamily="18" charset="0"/>
                <a:cs typeface="Times New Roman" pitchFamily="18" charset="0"/>
              </a:rPr>
              <a:t>CrIS</a:t>
            </a:r>
            <a:r>
              <a:rPr kumimoji="0" lang="en-US" altLang="de-DE" sz="1400" b="0" i="0" u="none" strike="noStrike" kern="0" cap="none" spc="0" normalizeH="0" baseline="0" noProof="0" dirty="0" smtClean="0">
                <a:ln>
                  <a:noFill/>
                </a:ln>
                <a:effectLst/>
                <a:uLnTx/>
                <a:uFillTx/>
                <a:latin typeface="Times New Roman" pitchFamily="18" charset="0"/>
                <a:cs typeface="Times New Roman" pitchFamily="18" charset="0"/>
              </a:rPr>
              <a:t> spectrum (red curve, bottom part)  shows the distinctive signature of CO</a:t>
            </a:r>
            <a:r>
              <a:rPr kumimoji="0" lang="en-US" altLang="de-DE" sz="1400" b="0" i="0" u="none" strike="noStrike" kern="0" cap="none" spc="0" normalizeH="0" noProof="0" dirty="0" smtClean="0">
                <a:ln>
                  <a:noFill/>
                </a:ln>
                <a:effectLst/>
                <a:uLnTx/>
                <a:uFillTx/>
                <a:latin typeface="Times New Roman" pitchFamily="18" charset="0"/>
                <a:cs typeface="Times New Roman" pitchFamily="18" charset="0"/>
              </a:rPr>
              <a:t> </a:t>
            </a:r>
            <a:r>
              <a:rPr kumimoji="0" lang="en-US" altLang="de-DE" sz="1400" b="0" i="0" u="none" strike="noStrike" kern="0" cap="none" spc="0" normalizeH="0" baseline="0" noProof="0" dirty="0" smtClean="0">
                <a:ln>
                  <a:noFill/>
                </a:ln>
                <a:effectLst/>
                <a:uLnTx/>
                <a:uFillTx/>
                <a:latin typeface="Times New Roman" pitchFamily="18" charset="0"/>
                <a:cs typeface="Times New Roman" pitchFamily="18" charset="0"/>
              </a:rPr>
              <a:t>absorption (red and black curve,</a:t>
            </a:r>
            <a:r>
              <a:rPr kumimoji="0" lang="en-US" altLang="de-DE" sz="1400" b="0" i="0" u="none" strike="noStrike" kern="0" cap="none" spc="0" normalizeH="0" noProof="0" dirty="0" smtClean="0">
                <a:ln>
                  <a:noFill/>
                </a:ln>
                <a:effectLst/>
                <a:uLnTx/>
                <a:uFillTx/>
                <a:latin typeface="Times New Roman" pitchFamily="18" charset="0"/>
                <a:cs typeface="Times New Roman" pitchFamily="18" charset="0"/>
              </a:rPr>
              <a:t> top figure)</a:t>
            </a:r>
            <a:r>
              <a:rPr kumimoji="0" lang="en-US" altLang="de-DE" sz="1400" b="0" i="0" u="none" strike="noStrike" kern="0" cap="none" spc="0" normalizeH="0" baseline="0" noProof="0" dirty="0" smtClean="0">
                <a:ln>
                  <a:noFill/>
                </a:ln>
                <a:effectLst/>
                <a:uLnTx/>
                <a:uFillTx/>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20000"/>
              </a:spcBef>
              <a:spcAft>
                <a:spcPct val="0"/>
              </a:spcAft>
              <a:buClr>
                <a:srgbClr val="FAFD00"/>
              </a:buClr>
              <a:buSzPct val="100000"/>
              <a:buFont typeface="Symbol" pitchFamily="18" charset="2"/>
              <a:buChar char="·"/>
              <a:tabLst/>
              <a:defRPr/>
            </a:pPr>
            <a:r>
              <a:rPr lang="en-US" altLang="de-DE" sz="1400" kern="0" dirty="0" smtClean="0">
                <a:latin typeface="Times New Roman" pitchFamily="18" charset="0"/>
                <a:cs typeface="Times New Roman" pitchFamily="18" charset="0"/>
              </a:rPr>
              <a:t>B</a:t>
            </a:r>
            <a:r>
              <a:rPr kumimoji="0" lang="en-US" altLang="de-DE" sz="1400" b="0" i="0" u="none" strike="noStrike" kern="0" cap="none" spc="0" normalizeH="0" baseline="0" noProof="0" dirty="0" err="1" smtClean="0">
                <a:ln>
                  <a:noFill/>
                </a:ln>
                <a:effectLst/>
                <a:uLnTx/>
                <a:uFillTx/>
                <a:latin typeface="Times New Roman" pitchFamily="18" charset="0"/>
                <a:cs typeface="Times New Roman" pitchFamily="18" charset="0"/>
              </a:rPr>
              <a:t>lue</a:t>
            </a:r>
            <a:r>
              <a:rPr kumimoji="0" lang="en-US" altLang="de-DE" sz="1400" b="0" i="0" u="none" strike="noStrike" kern="0" cap="none" spc="0" normalizeH="0" baseline="0" noProof="0" dirty="0" smtClean="0">
                <a:ln>
                  <a:noFill/>
                </a:ln>
                <a:effectLst/>
                <a:uLnTx/>
                <a:uFillTx/>
                <a:latin typeface="Times New Roman" pitchFamily="18" charset="0"/>
                <a:cs typeface="Times New Roman" pitchFamily="18" charset="0"/>
              </a:rPr>
              <a:t> cross symbols: CO high resolution channel selection. </a:t>
            </a:r>
          </a:p>
        </p:txBody>
      </p:sp>
      <p:sp>
        <p:nvSpPr>
          <p:cNvPr id="7" name="TextBox 6"/>
          <p:cNvSpPr txBox="1"/>
          <p:nvPr/>
        </p:nvSpPr>
        <p:spPr>
          <a:xfrm>
            <a:off x="1371600" y="685800"/>
            <a:ext cx="7010400" cy="461665"/>
          </a:xfrm>
          <a:prstGeom prst="rect">
            <a:avLst/>
          </a:prstGeom>
          <a:solidFill>
            <a:srgbClr val="F8F8F8"/>
          </a:solidFill>
        </p:spPr>
        <p:txBody>
          <a:bodyPr wrap="square" rtlCol="0">
            <a:spAutoFit/>
          </a:bodyPr>
          <a:lstStyle/>
          <a:p>
            <a:pPr algn="ctr"/>
            <a:r>
              <a:rPr lang="en-US" b="1" dirty="0" smtClean="0">
                <a:solidFill>
                  <a:srgbClr val="00B050"/>
                </a:solidFill>
              </a:rPr>
              <a:t>2.5cm^-1   </a:t>
            </a:r>
            <a:r>
              <a:rPr lang="en-US" b="1" dirty="0" smtClean="0">
                <a:solidFill>
                  <a:srgbClr val="FF0000"/>
                </a:solidFill>
              </a:rPr>
              <a:t>0.625 cm^-1   </a:t>
            </a:r>
            <a:r>
              <a:rPr lang="en-US" b="1" dirty="0" smtClean="0"/>
              <a:t>0.25cm ^-1 </a:t>
            </a:r>
            <a:endParaRPr lang="en-US" b="1" dirty="0">
              <a:solidFill>
                <a:srgbClr val="00B050"/>
              </a:solidFill>
            </a:endParaRPr>
          </a:p>
        </p:txBody>
      </p:sp>
      <p:sp>
        <p:nvSpPr>
          <p:cNvPr id="8" name="Rectangle 7"/>
          <p:cNvSpPr/>
          <p:nvPr/>
        </p:nvSpPr>
        <p:spPr>
          <a:xfrm>
            <a:off x="1714501" y="5421566"/>
            <a:ext cx="6702136" cy="461665"/>
          </a:xfrm>
          <a:prstGeom prst="rect">
            <a:avLst/>
          </a:prstGeom>
        </p:spPr>
        <p:txBody>
          <a:bodyPr wrap="square">
            <a:spAutoFit/>
          </a:bodyPr>
          <a:lstStyle/>
          <a:p>
            <a:r>
              <a:rPr lang="en-US" altLang="de-DE" sz="1200" b="1" dirty="0" smtClean="0"/>
              <a:t>Ref:</a:t>
            </a:r>
            <a:r>
              <a:rPr lang="en-US" altLang="de-DE" sz="1200" b="1" i="1" dirty="0" smtClean="0"/>
              <a:t> </a:t>
            </a:r>
            <a:r>
              <a:rPr lang="en-US" altLang="de-DE" sz="1200" b="1" i="1" dirty="0" err="1" smtClean="0"/>
              <a:t>Gambacorta</a:t>
            </a:r>
            <a:r>
              <a:rPr lang="en-US" altLang="de-DE" sz="1200" b="1" i="1" dirty="0" smtClean="0"/>
              <a:t> et al., IEEE </a:t>
            </a:r>
            <a:r>
              <a:rPr lang="en-US" altLang="de-DE" sz="1200" b="1" i="1" dirty="0" err="1" smtClean="0"/>
              <a:t>Geoph</a:t>
            </a:r>
            <a:r>
              <a:rPr lang="en-US" altLang="de-DE" sz="1200" b="1" i="1" dirty="0" smtClean="0"/>
              <a:t>. And Rem. Sen. Letters, 2014.  </a:t>
            </a:r>
          </a:p>
          <a:p>
            <a:r>
              <a:rPr lang="en-US" altLang="de-DE" sz="1200" b="1" i="1"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50715" y="-89940"/>
            <a:ext cx="8610600" cy="782780"/>
          </a:xfrm>
        </p:spPr>
        <p:txBody>
          <a:bodyPr>
            <a:normAutofit fontScale="90000"/>
          </a:bodyPr>
          <a:lstStyle/>
          <a:p>
            <a:r>
              <a:rPr lang="en-US" altLang="de-DE" sz="2800" dirty="0" smtClean="0"/>
              <a:t/>
            </a:r>
            <a:br>
              <a:rPr lang="en-US" altLang="de-DE" sz="2800" dirty="0" smtClean="0"/>
            </a:br>
            <a:r>
              <a:rPr lang="en-US" altLang="de-DE" dirty="0" smtClean="0"/>
              <a:t>CO high resolution (top) </a:t>
            </a:r>
            <a:r>
              <a:rPr lang="en-US" altLang="de-DE" dirty="0" err="1" smtClean="0"/>
              <a:t>vs</a:t>
            </a:r>
            <a:r>
              <a:rPr lang="en-US" altLang="de-DE" dirty="0" smtClean="0"/>
              <a:t> operational </a:t>
            </a:r>
            <a:br>
              <a:rPr lang="en-US" altLang="de-DE" dirty="0" smtClean="0"/>
            </a:br>
            <a:r>
              <a:rPr lang="en-US" altLang="de-DE" dirty="0" smtClean="0"/>
              <a:t>low resolution results (bottom)</a:t>
            </a:r>
          </a:p>
        </p:txBody>
      </p:sp>
      <p:sp>
        <p:nvSpPr>
          <p:cNvPr id="16387" name="Content Placeholder 2"/>
          <p:cNvSpPr>
            <a:spLocks noGrp="1"/>
          </p:cNvSpPr>
          <p:nvPr>
            <p:ph idx="1"/>
          </p:nvPr>
        </p:nvSpPr>
        <p:spPr>
          <a:xfrm>
            <a:off x="95250" y="5531429"/>
            <a:ext cx="9048750" cy="1371600"/>
          </a:xfrm>
        </p:spPr>
        <p:txBody>
          <a:bodyPr/>
          <a:lstStyle/>
          <a:p>
            <a:r>
              <a:rPr lang="en-US" sz="1400" dirty="0" smtClean="0">
                <a:latin typeface="Times New Roman" pitchFamily="18" charset="0"/>
                <a:cs typeface="Times New Roman" pitchFamily="18" charset="0"/>
              </a:rPr>
              <a:t>The higher information content enables a larger departure from the a priori, hence the increased spatial variability observed in the high spectral resolution map  (top left) compared to the low resolution (bottom left).</a:t>
            </a:r>
          </a:p>
          <a:p>
            <a:r>
              <a:rPr lang="en-US" sz="1400" dirty="0" smtClean="0">
                <a:latin typeface="Times New Roman" pitchFamily="18" charset="0"/>
                <a:cs typeface="Times New Roman" pitchFamily="18" charset="0"/>
              </a:rPr>
              <a:t>A demonstration experiment in support for the need of high spectral resolution </a:t>
            </a:r>
            <a:r>
              <a:rPr lang="en-US" sz="1400" dirty="0" err="1" smtClean="0">
                <a:latin typeface="Times New Roman" pitchFamily="18" charset="0"/>
                <a:cs typeface="Times New Roman" pitchFamily="18" charset="0"/>
              </a:rPr>
              <a:t>CrIS</a:t>
            </a:r>
            <a:r>
              <a:rPr lang="en-US" sz="1400" dirty="0" smtClean="0">
                <a:latin typeface="Times New Roman" pitchFamily="18" charset="0"/>
                <a:cs typeface="Times New Roman" pitchFamily="18" charset="0"/>
              </a:rPr>
              <a:t> measurements. </a:t>
            </a:r>
          </a:p>
          <a:p>
            <a:r>
              <a:rPr lang="en-US" sz="1400" dirty="0" smtClean="0">
                <a:latin typeface="Times New Roman" pitchFamily="18" charset="0"/>
                <a:cs typeface="Times New Roman" pitchFamily="18" charset="0"/>
              </a:rPr>
              <a:t>NUCAPS modular architecture has proven that there is no risk of disruption to the operational processing upon switching to high spectral sampling. </a:t>
            </a:r>
          </a:p>
          <a:p>
            <a:endParaRPr lang="en-US" altLang="de-DE" sz="1400" dirty="0" smtClean="0">
              <a:latin typeface="Times New Roman" pitchFamily="18" charset="0"/>
              <a:cs typeface="Times New Roman" pitchFamily="18" charset="0"/>
            </a:endParaRPr>
          </a:p>
        </p:txBody>
      </p:sp>
      <p:pic>
        <p:nvPicPr>
          <p:cNvPr id="16388" name="Picture 4" descr="E:\eumetsat_2013\EUMETSAT_2013_FILES\High Resolution Experiment\figures\JPEG FIGURES\NUCAPS_CO_QCflg_OFF_20130312_HR_LR.jpg"/>
          <p:cNvPicPr>
            <a:picLocks noChangeAspect="1" noChangeArrowheads="1"/>
          </p:cNvPicPr>
          <p:nvPr/>
        </p:nvPicPr>
        <p:blipFill>
          <a:blip r:embed="rId3" cstate="print">
            <a:lum bright="-20000" contrast="10000"/>
          </a:blip>
          <a:srcRect t="8118"/>
          <a:stretch>
            <a:fillRect/>
          </a:stretch>
        </p:blipFill>
        <p:spPr bwMode="auto">
          <a:xfrm>
            <a:off x="533400" y="1295400"/>
            <a:ext cx="4953000" cy="3921125"/>
          </a:xfrm>
          <a:prstGeom prst="rect">
            <a:avLst/>
          </a:prstGeom>
          <a:noFill/>
          <a:ln w="9525">
            <a:noFill/>
            <a:miter lim="800000"/>
            <a:headEnd/>
            <a:tailEnd/>
          </a:ln>
        </p:spPr>
      </p:pic>
      <p:pic>
        <p:nvPicPr>
          <p:cNvPr id="9" name="Picture 2" descr="E:\eumetsat_2013\EUMETSAT_2013_FILES\High Resolution Experiment\figures\JPEG FIGURES\CO_DOF_CrIS_AIRS_IASI.jpg"/>
          <p:cNvPicPr>
            <a:picLocks noChangeAspect="1" noChangeArrowheads="1"/>
          </p:cNvPicPr>
          <p:nvPr/>
        </p:nvPicPr>
        <p:blipFill>
          <a:blip r:embed="rId4" cstate="print">
            <a:lum bright="-20000" contrast="10000"/>
          </a:blip>
          <a:srcRect t="3723" r="48148" b="51602"/>
          <a:stretch>
            <a:fillRect/>
          </a:stretch>
        </p:blipFill>
        <p:spPr bwMode="auto">
          <a:xfrm>
            <a:off x="5562600" y="1295400"/>
            <a:ext cx="3048000" cy="1981200"/>
          </a:xfrm>
          <a:prstGeom prst="rect">
            <a:avLst/>
          </a:prstGeom>
          <a:noFill/>
          <a:ln w="9525">
            <a:noFill/>
            <a:miter lim="800000"/>
            <a:headEnd/>
            <a:tailEnd/>
          </a:ln>
        </p:spPr>
      </p:pic>
      <p:pic>
        <p:nvPicPr>
          <p:cNvPr id="10" name="Picture 2" descr="E:\eumetsat_2013\EUMETSAT_2013_FILES\High Resolution Experiment\figures\JPEG FIGURES\CO_DOF_CrIS_AIRS_IASI.jpg"/>
          <p:cNvPicPr>
            <a:picLocks noChangeAspect="1" noChangeArrowheads="1"/>
          </p:cNvPicPr>
          <p:nvPr/>
        </p:nvPicPr>
        <p:blipFill>
          <a:blip r:embed="rId4" cstate="print">
            <a:lum bright="-20000" contrast="10000"/>
          </a:blip>
          <a:srcRect l="50617" t="6914" r="-2532" b="49874"/>
          <a:stretch>
            <a:fillRect/>
          </a:stretch>
        </p:blipFill>
        <p:spPr bwMode="auto">
          <a:xfrm>
            <a:off x="5562600" y="3276600"/>
            <a:ext cx="3124200" cy="1905000"/>
          </a:xfrm>
          <a:prstGeom prst="rect">
            <a:avLst/>
          </a:prstGeom>
          <a:noFill/>
          <a:ln w="9525">
            <a:noFill/>
            <a:miter lim="800000"/>
            <a:headEnd/>
            <a:tailEnd/>
          </a:ln>
        </p:spPr>
      </p:pic>
      <p:pic>
        <p:nvPicPr>
          <p:cNvPr id="11" name="Picture 2" descr="E:\eumetsat_2013\EUMETSAT_2013_FILES\High Resolution Experiment\figures\JPEG FIGURES\CO_DOF_CrIS_AIRS_IASI.jpg"/>
          <p:cNvPicPr>
            <a:picLocks noChangeAspect="1" noChangeArrowheads="1"/>
          </p:cNvPicPr>
          <p:nvPr/>
        </p:nvPicPr>
        <p:blipFill>
          <a:blip r:embed="rId4" cstate="print">
            <a:lum bright="-20000" contrast="10000"/>
          </a:blip>
          <a:srcRect t="91358"/>
          <a:stretch>
            <a:fillRect/>
          </a:stretch>
        </p:blipFill>
        <p:spPr bwMode="auto">
          <a:xfrm rot="16200000">
            <a:off x="6858000" y="3048000"/>
            <a:ext cx="3886200" cy="381000"/>
          </a:xfrm>
          <a:prstGeom prst="rect">
            <a:avLst/>
          </a:prstGeom>
          <a:noFill/>
          <a:ln w="9525">
            <a:noFill/>
            <a:miter lim="800000"/>
            <a:headEnd/>
            <a:tailEnd/>
          </a:ln>
        </p:spPr>
      </p:pic>
      <p:sp>
        <p:nvSpPr>
          <p:cNvPr id="12" name="Rectangle 11"/>
          <p:cNvSpPr/>
          <p:nvPr/>
        </p:nvSpPr>
        <p:spPr>
          <a:xfrm>
            <a:off x="1331496" y="914400"/>
            <a:ext cx="3413883" cy="400110"/>
          </a:xfrm>
          <a:prstGeom prst="rect">
            <a:avLst/>
          </a:prstGeom>
        </p:spPr>
        <p:txBody>
          <a:bodyPr wrap="none">
            <a:spAutoFit/>
          </a:bodyPr>
          <a:lstStyle/>
          <a:p>
            <a:r>
              <a:rPr lang="en-US" altLang="de-DE" sz="2000" dirty="0" smtClean="0"/>
              <a:t>NUCAPS CO retrieval (~450mb)</a:t>
            </a:r>
            <a:endParaRPr lang="en-US" sz="2000" dirty="0"/>
          </a:p>
        </p:txBody>
      </p:sp>
      <p:sp>
        <p:nvSpPr>
          <p:cNvPr id="13" name="TextBox 12"/>
          <p:cNvSpPr txBox="1"/>
          <p:nvPr/>
        </p:nvSpPr>
        <p:spPr>
          <a:xfrm>
            <a:off x="6618032" y="914400"/>
            <a:ext cx="911981" cy="369332"/>
          </a:xfrm>
          <a:prstGeom prst="rect">
            <a:avLst/>
          </a:prstGeom>
          <a:noFill/>
        </p:spPr>
        <p:txBody>
          <a:bodyPr wrap="none" rtlCol="0">
            <a:spAutoFit/>
          </a:bodyPr>
          <a:lstStyle/>
          <a:p>
            <a:r>
              <a:rPr lang="en-US" dirty="0" smtClean="0"/>
              <a:t>CO DOF</a:t>
            </a:r>
            <a:endParaRPr lang="en-US" dirty="0"/>
          </a:p>
        </p:txBody>
      </p:sp>
      <p:sp>
        <p:nvSpPr>
          <p:cNvPr id="14" name="Rectangle 13"/>
          <p:cNvSpPr/>
          <p:nvPr/>
        </p:nvSpPr>
        <p:spPr>
          <a:xfrm>
            <a:off x="519547" y="5255311"/>
            <a:ext cx="6702136" cy="276999"/>
          </a:xfrm>
          <a:prstGeom prst="rect">
            <a:avLst/>
          </a:prstGeom>
        </p:spPr>
        <p:txBody>
          <a:bodyPr wrap="square">
            <a:spAutoFit/>
          </a:bodyPr>
          <a:lstStyle/>
          <a:p>
            <a:r>
              <a:rPr lang="en-US" altLang="de-DE" sz="1200" b="1" dirty="0" smtClean="0"/>
              <a:t>Ref:</a:t>
            </a:r>
            <a:r>
              <a:rPr lang="en-US" altLang="de-DE" sz="1200" b="1" i="1" dirty="0" smtClean="0"/>
              <a:t> </a:t>
            </a:r>
            <a:r>
              <a:rPr lang="en-US" altLang="de-DE" sz="1200" b="1" i="1" dirty="0" err="1" smtClean="0"/>
              <a:t>Gambacorta</a:t>
            </a:r>
            <a:r>
              <a:rPr lang="en-US" altLang="de-DE" sz="1200" b="1" i="1" dirty="0" smtClean="0"/>
              <a:t> et al., IEEE </a:t>
            </a:r>
            <a:r>
              <a:rPr lang="en-US" altLang="de-DE" sz="1200" b="1" i="1" dirty="0" err="1" smtClean="0"/>
              <a:t>Geoph</a:t>
            </a:r>
            <a:r>
              <a:rPr lang="en-US" altLang="de-DE" sz="1200" b="1" i="1" dirty="0" smtClean="0"/>
              <a:t>. And Rem. Sen. Letters, 2014.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543800" cy="1143000"/>
          </a:xfrm>
        </p:spPr>
        <p:txBody>
          <a:bodyPr/>
          <a:lstStyle/>
          <a:p>
            <a:r>
              <a:rPr lang="en-US" dirty="0" smtClean="0"/>
              <a:t>IASI vs </a:t>
            </a:r>
            <a:r>
              <a:rPr lang="en-US" dirty="0" err="1" smtClean="0"/>
              <a:t>CrIS</a:t>
            </a:r>
            <a:r>
              <a:rPr lang="en-US" dirty="0" smtClean="0"/>
              <a:t> FOV geometry</a:t>
            </a:r>
            <a:r>
              <a:rPr lang="en-US" sz="2800" dirty="0" smtClean="0"/>
              <a:t/>
            </a:r>
            <a:br>
              <a:rPr lang="en-US" sz="2800" dirty="0" smtClean="0"/>
            </a:br>
            <a:endParaRPr lang="en-US" sz="2800" dirty="0"/>
          </a:p>
        </p:txBody>
      </p:sp>
      <p:sp>
        <p:nvSpPr>
          <p:cNvPr id="3" name="Slide Number Placeholder 2"/>
          <p:cNvSpPr>
            <a:spLocks noGrp="1"/>
          </p:cNvSpPr>
          <p:nvPr>
            <p:ph type="sldNum" sz="quarter" idx="12"/>
          </p:nvPr>
        </p:nvSpPr>
        <p:spPr/>
        <p:txBody>
          <a:bodyPr/>
          <a:lstStyle/>
          <a:p>
            <a:pPr>
              <a:defRPr/>
            </a:pPr>
            <a:fld id="{04F51193-E56E-458F-903A-DDAC8EB49910}" type="slidenum">
              <a:rPr lang="en-US" smtClean="0">
                <a:solidFill>
                  <a:schemeClr val="tx1"/>
                </a:solidFill>
              </a:rPr>
              <a:pPr>
                <a:defRPr/>
              </a:pPr>
              <a:t>38</a:t>
            </a:fld>
            <a:endParaRPr lang="en-US"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4987889" y="1323106"/>
            <a:ext cx="3013111" cy="2832892"/>
          </a:xfrm>
          <a:prstGeom prst="rect">
            <a:avLst/>
          </a:prstGeom>
          <a:noFill/>
          <a:ln w="9525">
            <a:noFill/>
            <a:miter lim="800000"/>
            <a:headEnd/>
            <a:tailEnd/>
          </a:ln>
        </p:spPr>
      </p:pic>
      <p:sp>
        <p:nvSpPr>
          <p:cNvPr id="5" name="Rectangle 37"/>
          <p:cNvSpPr>
            <a:spLocks noChangeArrowheads="1"/>
          </p:cNvSpPr>
          <p:nvPr/>
        </p:nvSpPr>
        <p:spPr bwMode="auto">
          <a:xfrm>
            <a:off x="5042765" y="4178091"/>
            <a:ext cx="264496"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-1.5</a:t>
            </a:r>
            <a:endParaRPr lang="en-US" b="1" dirty="0"/>
          </a:p>
        </p:txBody>
      </p:sp>
      <p:sp>
        <p:nvSpPr>
          <p:cNvPr id="6" name="Rectangle 40"/>
          <p:cNvSpPr>
            <a:spLocks noChangeArrowheads="1"/>
          </p:cNvSpPr>
          <p:nvPr/>
        </p:nvSpPr>
        <p:spPr bwMode="auto">
          <a:xfrm>
            <a:off x="5534618" y="4178091"/>
            <a:ext cx="136256"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-1</a:t>
            </a:r>
            <a:endParaRPr lang="en-US" b="1"/>
          </a:p>
        </p:txBody>
      </p:sp>
      <p:sp>
        <p:nvSpPr>
          <p:cNvPr id="7" name="Rectangle 43"/>
          <p:cNvSpPr>
            <a:spLocks noChangeArrowheads="1"/>
          </p:cNvSpPr>
          <p:nvPr/>
        </p:nvSpPr>
        <p:spPr bwMode="auto">
          <a:xfrm>
            <a:off x="5950255" y="4178091"/>
            <a:ext cx="264496"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-0.5</a:t>
            </a:r>
            <a:endParaRPr lang="en-US" b="1" dirty="0"/>
          </a:p>
        </p:txBody>
      </p:sp>
      <p:sp>
        <p:nvSpPr>
          <p:cNvPr id="8" name="Rectangle 46"/>
          <p:cNvSpPr>
            <a:spLocks noChangeArrowheads="1"/>
          </p:cNvSpPr>
          <p:nvPr/>
        </p:nvSpPr>
        <p:spPr bwMode="auto">
          <a:xfrm>
            <a:off x="6469547" y="4178091"/>
            <a:ext cx="84960"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0</a:t>
            </a:r>
            <a:endParaRPr lang="en-US" b="1"/>
          </a:p>
        </p:txBody>
      </p:sp>
      <p:sp>
        <p:nvSpPr>
          <p:cNvPr id="9" name="Rectangle 49"/>
          <p:cNvSpPr>
            <a:spLocks noChangeArrowheads="1"/>
          </p:cNvSpPr>
          <p:nvPr/>
        </p:nvSpPr>
        <p:spPr bwMode="auto">
          <a:xfrm>
            <a:off x="6878069" y="4178091"/>
            <a:ext cx="213200"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0.5</a:t>
            </a:r>
            <a:endParaRPr lang="en-US" b="1"/>
          </a:p>
        </p:txBody>
      </p:sp>
      <p:sp>
        <p:nvSpPr>
          <p:cNvPr id="10" name="Rectangle 52"/>
          <p:cNvSpPr>
            <a:spLocks noChangeArrowheads="1"/>
          </p:cNvSpPr>
          <p:nvPr/>
        </p:nvSpPr>
        <p:spPr bwMode="auto">
          <a:xfrm>
            <a:off x="7377037" y="4178091"/>
            <a:ext cx="84960"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1</a:t>
            </a:r>
            <a:endParaRPr lang="en-US" b="1"/>
          </a:p>
        </p:txBody>
      </p:sp>
      <p:sp>
        <p:nvSpPr>
          <p:cNvPr id="11" name="Rectangle 55"/>
          <p:cNvSpPr>
            <a:spLocks noChangeArrowheads="1"/>
          </p:cNvSpPr>
          <p:nvPr/>
        </p:nvSpPr>
        <p:spPr bwMode="auto">
          <a:xfrm>
            <a:off x="7785560" y="4178091"/>
            <a:ext cx="213200"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1.5</a:t>
            </a:r>
            <a:endParaRPr lang="en-US" b="1"/>
          </a:p>
        </p:txBody>
      </p:sp>
      <p:sp>
        <p:nvSpPr>
          <p:cNvPr id="12" name="Rectangle 61"/>
          <p:cNvSpPr>
            <a:spLocks noChangeArrowheads="1"/>
          </p:cNvSpPr>
          <p:nvPr/>
        </p:nvSpPr>
        <p:spPr bwMode="auto">
          <a:xfrm>
            <a:off x="4883218" y="1823205"/>
            <a:ext cx="136256"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a:t>
            </a:r>
            <a:endParaRPr lang="en-US" b="1" dirty="0"/>
          </a:p>
        </p:txBody>
      </p:sp>
      <p:sp>
        <p:nvSpPr>
          <p:cNvPr id="13" name="Rectangle 67"/>
          <p:cNvSpPr>
            <a:spLocks noChangeArrowheads="1"/>
          </p:cNvSpPr>
          <p:nvPr/>
        </p:nvSpPr>
        <p:spPr bwMode="auto">
          <a:xfrm>
            <a:off x="4911672" y="2681809"/>
            <a:ext cx="8496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0</a:t>
            </a:r>
            <a:endParaRPr lang="en-US" b="1" dirty="0"/>
          </a:p>
        </p:txBody>
      </p:sp>
      <p:sp>
        <p:nvSpPr>
          <p:cNvPr id="14" name="Rectangle 70"/>
          <p:cNvSpPr>
            <a:spLocks noChangeArrowheads="1"/>
          </p:cNvSpPr>
          <p:nvPr/>
        </p:nvSpPr>
        <p:spPr bwMode="auto">
          <a:xfrm>
            <a:off x="4835455" y="3104585"/>
            <a:ext cx="21320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0.5</a:t>
            </a:r>
            <a:endParaRPr lang="en-US" b="1" dirty="0"/>
          </a:p>
        </p:txBody>
      </p:sp>
      <p:sp>
        <p:nvSpPr>
          <p:cNvPr id="15" name="Rectangle 73"/>
          <p:cNvSpPr>
            <a:spLocks noChangeArrowheads="1"/>
          </p:cNvSpPr>
          <p:nvPr/>
        </p:nvSpPr>
        <p:spPr bwMode="auto">
          <a:xfrm>
            <a:off x="4911672" y="3533384"/>
            <a:ext cx="8496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a:t>
            </a:r>
            <a:endParaRPr lang="en-US" b="1" dirty="0"/>
          </a:p>
        </p:txBody>
      </p:sp>
      <p:sp>
        <p:nvSpPr>
          <p:cNvPr id="16" name="Rectangle 76"/>
          <p:cNvSpPr>
            <a:spLocks noChangeArrowheads="1"/>
          </p:cNvSpPr>
          <p:nvPr/>
        </p:nvSpPr>
        <p:spPr bwMode="auto">
          <a:xfrm>
            <a:off x="4835455" y="3956159"/>
            <a:ext cx="21320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1.5</a:t>
            </a:r>
            <a:endParaRPr lang="en-US" b="1" dirty="0"/>
          </a:p>
        </p:txBody>
      </p:sp>
      <p:sp>
        <p:nvSpPr>
          <p:cNvPr id="17" name="Oval 80"/>
          <p:cNvSpPr>
            <a:spLocks noChangeArrowheads="1"/>
          </p:cNvSpPr>
          <p:nvPr/>
        </p:nvSpPr>
        <p:spPr bwMode="auto">
          <a:xfrm>
            <a:off x="6040873" y="2293490"/>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26" name="TextBox 25"/>
          <p:cNvSpPr txBox="1"/>
          <p:nvPr/>
        </p:nvSpPr>
        <p:spPr>
          <a:xfrm>
            <a:off x="6244961" y="2510089"/>
            <a:ext cx="487789" cy="246221"/>
          </a:xfrm>
          <a:prstGeom prst="rect">
            <a:avLst/>
          </a:prstGeom>
          <a:noFill/>
        </p:spPr>
        <p:txBody>
          <a:bodyPr wrap="square" rtlCol="0">
            <a:spAutoFit/>
          </a:bodyPr>
          <a:lstStyle/>
          <a:p>
            <a:pPr algn="ctr"/>
            <a:endParaRPr lang="en-US" sz="1000" b="1" dirty="0"/>
          </a:p>
        </p:txBody>
      </p:sp>
      <p:sp>
        <p:nvSpPr>
          <p:cNvPr id="27" name="TextBox 26"/>
          <p:cNvSpPr txBox="1"/>
          <p:nvPr/>
        </p:nvSpPr>
        <p:spPr>
          <a:xfrm>
            <a:off x="7220538" y="3425933"/>
            <a:ext cx="487789" cy="246221"/>
          </a:xfrm>
          <a:prstGeom prst="rect">
            <a:avLst/>
          </a:prstGeom>
          <a:noFill/>
        </p:spPr>
        <p:txBody>
          <a:bodyPr wrap="square" rtlCol="0">
            <a:spAutoFit/>
          </a:bodyPr>
          <a:lstStyle/>
          <a:p>
            <a:pPr algn="ctr"/>
            <a:endParaRPr lang="en-US" sz="1000" b="1" dirty="0"/>
          </a:p>
        </p:txBody>
      </p:sp>
      <p:sp>
        <p:nvSpPr>
          <p:cNvPr id="28" name="TextBox 27"/>
          <p:cNvSpPr txBox="1"/>
          <p:nvPr/>
        </p:nvSpPr>
        <p:spPr>
          <a:xfrm>
            <a:off x="7269317" y="2496118"/>
            <a:ext cx="439009" cy="246221"/>
          </a:xfrm>
          <a:prstGeom prst="rect">
            <a:avLst/>
          </a:prstGeom>
          <a:noFill/>
        </p:spPr>
        <p:txBody>
          <a:bodyPr wrap="square" rtlCol="0">
            <a:spAutoFit/>
          </a:bodyPr>
          <a:lstStyle/>
          <a:p>
            <a:pPr algn="ctr"/>
            <a:endParaRPr lang="en-US" sz="1000" b="1" dirty="0"/>
          </a:p>
        </p:txBody>
      </p:sp>
      <p:sp>
        <p:nvSpPr>
          <p:cNvPr id="37" name="TextBox 36"/>
          <p:cNvSpPr txBox="1"/>
          <p:nvPr/>
        </p:nvSpPr>
        <p:spPr>
          <a:xfrm>
            <a:off x="7255034" y="2448571"/>
            <a:ext cx="470646" cy="307777"/>
          </a:xfrm>
          <a:prstGeom prst="rect">
            <a:avLst/>
          </a:prstGeom>
          <a:noFill/>
        </p:spPr>
        <p:txBody>
          <a:bodyPr wrap="none" rtlCol="0">
            <a:spAutoFit/>
          </a:bodyPr>
          <a:lstStyle/>
          <a:p>
            <a:r>
              <a:rPr lang="en-US" sz="1400" dirty="0" smtClean="0">
                <a:solidFill>
                  <a:schemeClr val="bg1"/>
                </a:solidFill>
              </a:rPr>
              <a:t>1.1°</a:t>
            </a:r>
            <a:endParaRPr lang="en-US" sz="1400" dirty="0">
              <a:solidFill>
                <a:schemeClr val="bg1"/>
              </a:solidFill>
            </a:endParaRPr>
          </a:p>
        </p:txBody>
      </p:sp>
      <p:sp>
        <p:nvSpPr>
          <p:cNvPr id="38" name="TextBox 37"/>
          <p:cNvSpPr txBox="1"/>
          <p:nvPr/>
        </p:nvSpPr>
        <p:spPr>
          <a:xfrm>
            <a:off x="7296503" y="3688416"/>
            <a:ext cx="564578" cy="307777"/>
          </a:xfrm>
          <a:prstGeom prst="rect">
            <a:avLst/>
          </a:prstGeom>
          <a:noFill/>
        </p:spPr>
        <p:txBody>
          <a:bodyPr wrap="none" rtlCol="0">
            <a:spAutoFit/>
          </a:bodyPr>
          <a:lstStyle/>
          <a:p>
            <a:r>
              <a:rPr lang="en-US" sz="1400" dirty="0" smtClean="0">
                <a:solidFill>
                  <a:schemeClr val="bg1"/>
                </a:solidFill>
              </a:rPr>
              <a:t>1.56°</a:t>
            </a:r>
            <a:endParaRPr lang="en-US" sz="1400" dirty="0">
              <a:solidFill>
                <a:schemeClr val="bg1"/>
              </a:solidFill>
            </a:endParaRPr>
          </a:p>
        </p:txBody>
      </p:sp>
      <p:pic>
        <p:nvPicPr>
          <p:cNvPr id="39" name="Picture 5"/>
          <p:cNvPicPr>
            <a:picLocks noChangeAspect="1" noChangeArrowheads="1"/>
          </p:cNvPicPr>
          <p:nvPr/>
        </p:nvPicPr>
        <p:blipFill>
          <a:blip r:embed="rId2" cstate="print"/>
          <a:srcRect/>
          <a:stretch>
            <a:fillRect/>
          </a:stretch>
        </p:blipFill>
        <p:spPr bwMode="auto">
          <a:xfrm>
            <a:off x="1219200" y="1323106"/>
            <a:ext cx="3013111" cy="2832892"/>
          </a:xfrm>
          <a:prstGeom prst="rect">
            <a:avLst/>
          </a:prstGeom>
          <a:noFill/>
          <a:ln w="9525">
            <a:noFill/>
            <a:miter lim="800000"/>
            <a:headEnd/>
            <a:tailEnd/>
          </a:ln>
        </p:spPr>
      </p:pic>
      <p:sp>
        <p:nvSpPr>
          <p:cNvPr id="42" name="Oval 80"/>
          <p:cNvSpPr>
            <a:spLocks noChangeArrowheads="1"/>
          </p:cNvSpPr>
          <p:nvPr/>
        </p:nvSpPr>
        <p:spPr bwMode="auto">
          <a:xfrm>
            <a:off x="2934032" y="2954731"/>
            <a:ext cx="763186" cy="794334"/>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cxnSp>
        <p:nvCxnSpPr>
          <p:cNvPr id="55" name="Straight Arrow Connector 54"/>
          <p:cNvCxnSpPr>
            <a:stCxn id="26" idx="2"/>
            <a:endCxn id="37" idx="2"/>
          </p:cNvCxnSpPr>
          <p:nvPr/>
        </p:nvCxnSpPr>
        <p:spPr bwMode="auto">
          <a:xfrm>
            <a:off x="6488856" y="2756310"/>
            <a:ext cx="1001501" cy="38"/>
          </a:xfrm>
          <a:prstGeom prst="straightConnector1">
            <a:avLst/>
          </a:prstGeom>
          <a:solidFill>
            <a:schemeClr val="accent1"/>
          </a:solidFill>
          <a:ln w="6350" cap="flat" cmpd="sng" algn="ctr">
            <a:solidFill>
              <a:srgbClr val="F8F8F8"/>
            </a:solidFill>
            <a:prstDash val="solid"/>
            <a:round/>
            <a:headEnd type="arrow"/>
            <a:tailEnd type="arrow"/>
          </a:ln>
          <a:effectLst/>
        </p:spPr>
      </p:cxnSp>
      <p:cxnSp>
        <p:nvCxnSpPr>
          <p:cNvPr id="57" name="Straight Arrow Connector 56"/>
          <p:cNvCxnSpPr/>
          <p:nvPr/>
        </p:nvCxnSpPr>
        <p:spPr bwMode="auto">
          <a:xfrm>
            <a:off x="6484975" y="2718033"/>
            <a:ext cx="1015089" cy="1031033"/>
          </a:xfrm>
          <a:prstGeom prst="straightConnector1">
            <a:avLst/>
          </a:prstGeom>
          <a:solidFill>
            <a:schemeClr val="accent1"/>
          </a:solidFill>
          <a:ln w="6350" cap="flat" cmpd="sng" algn="ctr">
            <a:solidFill>
              <a:srgbClr val="F8F8F8"/>
            </a:solidFill>
            <a:prstDash val="solid"/>
            <a:round/>
            <a:headEnd type="arrow"/>
            <a:tailEnd type="arrow"/>
          </a:ln>
          <a:effectLst/>
        </p:spPr>
      </p:cxnSp>
      <p:cxnSp>
        <p:nvCxnSpPr>
          <p:cNvPr id="60" name="Straight Arrow Connector 59"/>
          <p:cNvCxnSpPr/>
          <p:nvPr/>
        </p:nvCxnSpPr>
        <p:spPr bwMode="auto">
          <a:xfrm>
            <a:off x="2741834" y="2718033"/>
            <a:ext cx="570988" cy="667139"/>
          </a:xfrm>
          <a:prstGeom prst="straightConnector1">
            <a:avLst/>
          </a:prstGeom>
          <a:solidFill>
            <a:schemeClr val="accent1"/>
          </a:solidFill>
          <a:ln w="6350" cap="flat" cmpd="sng" algn="ctr">
            <a:solidFill>
              <a:srgbClr val="F8F8F8"/>
            </a:solidFill>
            <a:prstDash val="solid"/>
            <a:round/>
            <a:headEnd type="arrow"/>
            <a:tailEnd type="arrow"/>
          </a:ln>
          <a:effectLst/>
        </p:spPr>
      </p:cxnSp>
      <p:sp>
        <p:nvSpPr>
          <p:cNvPr id="62" name="TextBox 61"/>
          <p:cNvSpPr txBox="1"/>
          <p:nvPr/>
        </p:nvSpPr>
        <p:spPr>
          <a:xfrm>
            <a:off x="3122492" y="3358306"/>
            <a:ext cx="564578" cy="307777"/>
          </a:xfrm>
          <a:prstGeom prst="rect">
            <a:avLst/>
          </a:prstGeom>
          <a:noFill/>
        </p:spPr>
        <p:txBody>
          <a:bodyPr wrap="none" rtlCol="0">
            <a:spAutoFit/>
          </a:bodyPr>
          <a:lstStyle/>
          <a:p>
            <a:r>
              <a:rPr lang="en-US" sz="1400" dirty="0" smtClean="0">
                <a:solidFill>
                  <a:schemeClr val="bg1"/>
                </a:solidFill>
              </a:rPr>
              <a:t>0.87°</a:t>
            </a:r>
            <a:endParaRPr lang="en-US" sz="1400" dirty="0">
              <a:solidFill>
                <a:schemeClr val="bg1"/>
              </a:solidFill>
            </a:endParaRPr>
          </a:p>
        </p:txBody>
      </p:sp>
      <p:sp>
        <p:nvSpPr>
          <p:cNvPr id="66" name="Oval 80"/>
          <p:cNvSpPr>
            <a:spLocks noChangeArrowheads="1"/>
          </p:cNvSpPr>
          <p:nvPr/>
        </p:nvSpPr>
        <p:spPr bwMode="auto">
          <a:xfrm>
            <a:off x="2934032" y="1868947"/>
            <a:ext cx="763186" cy="794334"/>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67" name="Oval 80"/>
          <p:cNvSpPr>
            <a:spLocks noChangeArrowheads="1"/>
          </p:cNvSpPr>
          <p:nvPr/>
        </p:nvSpPr>
        <p:spPr bwMode="auto">
          <a:xfrm>
            <a:off x="1790188" y="1868947"/>
            <a:ext cx="763186" cy="794334"/>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68" name="Oval 80"/>
          <p:cNvSpPr>
            <a:spLocks noChangeArrowheads="1"/>
          </p:cNvSpPr>
          <p:nvPr/>
        </p:nvSpPr>
        <p:spPr bwMode="auto">
          <a:xfrm>
            <a:off x="1790188" y="2954731"/>
            <a:ext cx="763186" cy="794334"/>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73" name="Oval 80"/>
          <p:cNvSpPr>
            <a:spLocks noChangeArrowheads="1"/>
          </p:cNvSpPr>
          <p:nvPr/>
        </p:nvSpPr>
        <p:spPr bwMode="auto">
          <a:xfrm>
            <a:off x="6040873" y="1383755"/>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74" name="Oval 80"/>
          <p:cNvSpPr>
            <a:spLocks noChangeArrowheads="1"/>
          </p:cNvSpPr>
          <p:nvPr/>
        </p:nvSpPr>
        <p:spPr bwMode="auto">
          <a:xfrm>
            <a:off x="6992519" y="1383755"/>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75" name="Oval 80"/>
          <p:cNvSpPr>
            <a:spLocks noChangeArrowheads="1"/>
          </p:cNvSpPr>
          <p:nvPr/>
        </p:nvSpPr>
        <p:spPr bwMode="auto">
          <a:xfrm>
            <a:off x="6992519" y="2293490"/>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76" name="Oval 80"/>
          <p:cNvSpPr>
            <a:spLocks noChangeArrowheads="1"/>
          </p:cNvSpPr>
          <p:nvPr/>
        </p:nvSpPr>
        <p:spPr bwMode="auto">
          <a:xfrm>
            <a:off x="6992519" y="3203224"/>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77" name="Oval 80"/>
          <p:cNvSpPr>
            <a:spLocks noChangeArrowheads="1"/>
          </p:cNvSpPr>
          <p:nvPr/>
        </p:nvSpPr>
        <p:spPr bwMode="auto">
          <a:xfrm>
            <a:off x="6040873" y="3203224"/>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78" name="Oval 80"/>
          <p:cNvSpPr>
            <a:spLocks noChangeArrowheads="1"/>
          </p:cNvSpPr>
          <p:nvPr/>
        </p:nvSpPr>
        <p:spPr bwMode="auto">
          <a:xfrm>
            <a:off x="5089227" y="3203224"/>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79" name="Oval 80"/>
          <p:cNvSpPr>
            <a:spLocks noChangeArrowheads="1"/>
          </p:cNvSpPr>
          <p:nvPr/>
        </p:nvSpPr>
        <p:spPr bwMode="auto">
          <a:xfrm>
            <a:off x="5089227" y="2293490"/>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sp>
        <p:nvSpPr>
          <p:cNvPr id="80" name="Oval 80"/>
          <p:cNvSpPr>
            <a:spLocks noChangeArrowheads="1"/>
          </p:cNvSpPr>
          <p:nvPr/>
        </p:nvSpPr>
        <p:spPr bwMode="auto">
          <a:xfrm>
            <a:off x="5089227" y="1383755"/>
            <a:ext cx="888203" cy="849086"/>
          </a:xfrm>
          <a:prstGeom prst="ellipse">
            <a:avLst/>
          </a:prstGeom>
          <a:noFill/>
          <a:ln w="12700">
            <a:solidFill>
              <a:srgbClr val="F8F8F8"/>
            </a:solidFill>
            <a:round/>
            <a:headEnd type="none" w="sm" len="sm"/>
            <a:tailEnd type="none" w="sm" len="sm"/>
          </a:ln>
          <a:effectLst/>
        </p:spPr>
        <p:txBody>
          <a:bodyPr wrap="none" anchor="ctr"/>
          <a:lstStyle/>
          <a:p>
            <a:endParaRPr lang="en-US" dirty="0"/>
          </a:p>
        </p:txBody>
      </p:sp>
      <p:cxnSp>
        <p:nvCxnSpPr>
          <p:cNvPr id="81" name="Straight Arrow Connector 80"/>
          <p:cNvCxnSpPr>
            <a:stCxn id="74" idx="2"/>
          </p:cNvCxnSpPr>
          <p:nvPr/>
        </p:nvCxnSpPr>
        <p:spPr bwMode="auto">
          <a:xfrm>
            <a:off x="6992519" y="1808298"/>
            <a:ext cx="888203" cy="0"/>
          </a:xfrm>
          <a:prstGeom prst="straightConnector1">
            <a:avLst/>
          </a:prstGeom>
          <a:solidFill>
            <a:schemeClr val="accent1"/>
          </a:solidFill>
          <a:ln w="6350" cap="flat" cmpd="sng" algn="ctr">
            <a:solidFill>
              <a:srgbClr val="F8F8F8"/>
            </a:solidFill>
            <a:prstDash val="solid"/>
            <a:round/>
            <a:headEnd type="arrow"/>
            <a:tailEnd type="arrow"/>
          </a:ln>
          <a:effectLst/>
        </p:spPr>
      </p:cxnSp>
      <p:cxnSp>
        <p:nvCxnSpPr>
          <p:cNvPr id="83" name="Straight Arrow Connector 82"/>
          <p:cNvCxnSpPr>
            <a:stCxn id="66" idx="2"/>
            <a:endCxn id="66" idx="6"/>
          </p:cNvCxnSpPr>
          <p:nvPr/>
        </p:nvCxnSpPr>
        <p:spPr bwMode="auto">
          <a:xfrm>
            <a:off x="2934032" y="2266114"/>
            <a:ext cx="763186" cy="0"/>
          </a:xfrm>
          <a:prstGeom prst="straightConnector1">
            <a:avLst/>
          </a:prstGeom>
          <a:solidFill>
            <a:schemeClr val="accent1"/>
          </a:solidFill>
          <a:ln w="6350" cap="flat" cmpd="sng" algn="ctr">
            <a:solidFill>
              <a:srgbClr val="F8F8F8"/>
            </a:solidFill>
            <a:prstDash val="solid"/>
            <a:round/>
            <a:headEnd type="arrow"/>
            <a:tailEnd type="arrow"/>
          </a:ln>
          <a:effectLst/>
        </p:spPr>
      </p:cxnSp>
      <p:sp>
        <p:nvSpPr>
          <p:cNvPr id="88" name="TextBox 87"/>
          <p:cNvSpPr txBox="1"/>
          <p:nvPr/>
        </p:nvSpPr>
        <p:spPr>
          <a:xfrm>
            <a:off x="3122492" y="2008906"/>
            <a:ext cx="564578" cy="307777"/>
          </a:xfrm>
          <a:prstGeom prst="rect">
            <a:avLst/>
          </a:prstGeom>
          <a:noFill/>
        </p:spPr>
        <p:txBody>
          <a:bodyPr wrap="none" rtlCol="0">
            <a:spAutoFit/>
          </a:bodyPr>
          <a:lstStyle/>
          <a:p>
            <a:r>
              <a:rPr lang="en-US" sz="1400" dirty="0" smtClean="0">
                <a:solidFill>
                  <a:schemeClr val="bg1"/>
                </a:solidFill>
              </a:rPr>
              <a:t>0.83°</a:t>
            </a:r>
            <a:endParaRPr lang="en-US" sz="1400" dirty="0">
              <a:solidFill>
                <a:schemeClr val="bg1"/>
              </a:solidFill>
            </a:endParaRPr>
          </a:p>
        </p:txBody>
      </p:sp>
      <p:sp>
        <p:nvSpPr>
          <p:cNvPr id="89" name="TextBox 88"/>
          <p:cNvSpPr txBox="1"/>
          <p:nvPr/>
        </p:nvSpPr>
        <p:spPr>
          <a:xfrm>
            <a:off x="7233060" y="1565702"/>
            <a:ext cx="470646" cy="307777"/>
          </a:xfrm>
          <a:prstGeom prst="rect">
            <a:avLst/>
          </a:prstGeom>
          <a:noFill/>
        </p:spPr>
        <p:txBody>
          <a:bodyPr wrap="none" rtlCol="0">
            <a:spAutoFit/>
          </a:bodyPr>
          <a:lstStyle/>
          <a:p>
            <a:r>
              <a:rPr lang="en-US" sz="1400" dirty="0" smtClean="0">
                <a:solidFill>
                  <a:schemeClr val="bg1"/>
                </a:solidFill>
              </a:rPr>
              <a:t>0.9°</a:t>
            </a:r>
            <a:endParaRPr lang="en-US" sz="1400" dirty="0">
              <a:solidFill>
                <a:schemeClr val="bg1"/>
              </a:solidFill>
            </a:endParaRPr>
          </a:p>
        </p:txBody>
      </p:sp>
      <p:sp>
        <p:nvSpPr>
          <p:cNvPr id="91" name="TextBox 90"/>
          <p:cNvSpPr txBox="1"/>
          <p:nvPr/>
        </p:nvSpPr>
        <p:spPr>
          <a:xfrm>
            <a:off x="152400" y="1246906"/>
            <a:ext cx="1143000" cy="369332"/>
          </a:xfrm>
          <a:prstGeom prst="rect">
            <a:avLst/>
          </a:prstGeom>
          <a:noFill/>
        </p:spPr>
        <p:txBody>
          <a:bodyPr wrap="square" rtlCol="0">
            <a:spAutoFit/>
          </a:bodyPr>
          <a:lstStyle/>
          <a:p>
            <a:r>
              <a:rPr lang="en-US" dirty="0" smtClean="0"/>
              <a:t>IASI</a:t>
            </a:r>
            <a:endParaRPr lang="en-US" dirty="0"/>
          </a:p>
        </p:txBody>
      </p:sp>
      <p:sp>
        <p:nvSpPr>
          <p:cNvPr id="92" name="TextBox 91"/>
          <p:cNvSpPr txBox="1"/>
          <p:nvPr/>
        </p:nvSpPr>
        <p:spPr>
          <a:xfrm>
            <a:off x="8001000" y="1264225"/>
            <a:ext cx="1143000" cy="369332"/>
          </a:xfrm>
          <a:prstGeom prst="rect">
            <a:avLst/>
          </a:prstGeom>
          <a:noFill/>
        </p:spPr>
        <p:txBody>
          <a:bodyPr wrap="square" rtlCol="0">
            <a:spAutoFit/>
          </a:bodyPr>
          <a:lstStyle/>
          <a:p>
            <a:r>
              <a:rPr lang="en-US" dirty="0" err="1" smtClean="0"/>
              <a:t>CrIS</a:t>
            </a:r>
            <a:endParaRPr lang="en-US" dirty="0"/>
          </a:p>
        </p:txBody>
      </p:sp>
      <p:sp>
        <p:nvSpPr>
          <p:cNvPr id="93" name="TextBox 92"/>
          <p:cNvSpPr txBox="1"/>
          <p:nvPr/>
        </p:nvSpPr>
        <p:spPr>
          <a:xfrm>
            <a:off x="152401" y="4953000"/>
            <a:ext cx="8610600" cy="2246769"/>
          </a:xfrm>
          <a:prstGeom prst="rect">
            <a:avLst/>
          </a:prstGeom>
          <a:noFill/>
        </p:spPr>
        <p:txBody>
          <a:bodyPr wrap="square" rtlCol="0">
            <a:spAutoFit/>
          </a:bodyPr>
          <a:lstStyle/>
          <a:p>
            <a:pPr>
              <a:buFont typeface="Arial" pitchFamily="34" charset="0"/>
              <a:buChar char="•"/>
            </a:pPr>
            <a:r>
              <a:rPr lang="en-US" sz="2000" dirty="0" smtClean="0"/>
              <a:t>Applying IASI’s </a:t>
            </a:r>
            <a:r>
              <a:rPr lang="el-GR" sz="2000" dirty="0" smtClean="0"/>
              <a:t>δα</a:t>
            </a:r>
            <a:r>
              <a:rPr lang="en-US" sz="2000" dirty="0" smtClean="0"/>
              <a:t> results to </a:t>
            </a:r>
            <a:r>
              <a:rPr lang="en-US" sz="2000" dirty="0" err="1" smtClean="0"/>
              <a:t>CrIS</a:t>
            </a:r>
            <a:r>
              <a:rPr lang="en-US" sz="2000" dirty="0" smtClean="0"/>
              <a:t> (assuming surface </a:t>
            </a:r>
            <a:r>
              <a:rPr lang="en-US" sz="2000" dirty="0" err="1" smtClean="0"/>
              <a:t>inhomogeneity</a:t>
            </a:r>
            <a:r>
              <a:rPr lang="en-US" sz="2000" dirty="0" smtClean="0"/>
              <a:t> and interference ringing are close enough between the two instruments):</a:t>
            </a:r>
          </a:p>
          <a:p>
            <a:pPr>
              <a:buFont typeface="Arial" pitchFamily="34" charset="0"/>
              <a:buChar char="•"/>
            </a:pPr>
            <a:endParaRPr lang="en-US" sz="2000" dirty="0" smtClean="0"/>
          </a:p>
          <a:p>
            <a:pPr lvl="1">
              <a:buFont typeface="Arial" pitchFamily="34" charset="0"/>
              <a:buChar char="•"/>
            </a:pPr>
            <a:r>
              <a:rPr lang="en-US" sz="2000" dirty="0" err="1" smtClean="0"/>
              <a:t>CrIS</a:t>
            </a:r>
            <a:r>
              <a:rPr lang="en-US" sz="2000" dirty="0" smtClean="0"/>
              <a:t> Side Cube (</a:t>
            </a:r>
            <a:r>
              <a:rPr lang="el-GR" sz="2000" dirty="0" smtClean="0"/>
              <a:t>α</a:t>
            </a:r>
            <a:r>
              <a:rPr lang="en-US" sz="2000" dirty="0" smtClean="0"/>
              <a:t>=1.1°=0.019rad): </a:t>
            </a:r>
            <a:r>
              <a:rPr lang="el-GR" sz="2000" dirty="0" smtClean="0"/>
              <a:t>δν</a:t>
            </a:r>
            <a:r>
              <a:rPr lang="en-US" sz="2000" dirty="0" smtClean="0"/>
              <a:t>/</a:t>
            </a:r>
            <a:r>
              <a:rPr lang="el-GR" sz="2000" dirty="0" smtClean="0"/>
              <a:t>ν</a:t>
            </a:r>
            <a:r>
              <a:rPr lang="en-US" sz="2000" dirty="0" smtClean="0"/>
              <a:t> ~ </a:t>
            </a:r>
            <a:r>
              <a:rPr lang="el-GR" sz="2000" dirty="0" smtClean="0"/>
              <a:t>αδα</a:t>
            </a:r>
            <a:r>
              <a:rPr lang="en-US" sz="2000" dirty="0" smtClean="0"/>
              <a:t> = </a:t>
            </a:r>
            <a:r>
              <a:rPr lang="en-US" sz="2000" b="1" dirty="0" smtClean="0"/>
              <a:t>1.91e-6</a:t>
            </a:r>
          </a:p>
          <a:p>
            <a:pPr lvl="1">
              <a:buFont typeface="Arial" pitchFamily="34" charset="0"/>
              <a:buChar char="•"/>
            </a:pPr>
            <a:r>
              <a:rPr lang="en-US" sz="2000" dirty="0" err="1" smtClean="0"/>
              <a:t>CrIS</a:t>
            </a:r>
            <a:r>
              <a:rPr lang="en-US" sz="2000" dirty="0" smtClean="0"/>
              <a:t> Corner Cube (</a:t>
            </a:r>
            <a:r>
              <a:rPr lang="el-GR" sz="2000" dirty="0" smtClean="0"/>
              <a:t>α</a:t>
            </a:r>
            <a:r>
              <a:rPr lang="en-US" sz="2000" dirty="0" smtClean="0"/>
              <a:t>=1.56°=0.027rad): </a:t>
            </a:r>
            <a:r>
              <a:rPr lang="el-GR" sz="2000" dirty="0" smtClean="0"/>
              <a:t>δν</a:t>
            </a:r>
            <a:r>
              <a:rPr lang="en-US" sz="2000" dirty="0" smtClean="0"/>
              <a:t>/</a:t>
            </a:r>
            <a:r>
              <a:rPr lang="el-GR" sz="2000" dirty="0" smtClean="0"/>
              <a:t>ν</a:t>
            </a:r>
            <a:r>
              <a:rPr lang="en-US" sz="2000" dirty="0" smtClean="0"/>
              <a:t> ~ </a:t>
            </a:r>
            <a:r>
              <a:rPr lang="el-GR" sz="2000" dirty="0" smtClean="0"/>
              <a:t>αδα</a:t>
            </a:r>
            <a:r>
              <a:rPr lang="en-US" sz="2000" dirty="0" smtClean="0"/>
              <a:t> = </a:t>
            </a:r>
            <a:r>
              <a:rPr lang="en-US" sz="2000" b="1" dirty="0" smtClean="0"/>
              <a:t>2.72e-6</a:t>
            </a:r>
          </a:p>
          <a:p>
            <a:pPr>
              <a:buFont typeface="Arial" pitchFamily="34" charset="0"/>
              <a:buChar char="•"/>
            </a:pPr>
            <a:endParaRPr lang="en-US" sz="2000" dirty="0" smtClean="0">
              <a:solidFill>
                <a:srgbClr val="F8F8F8"/>
              </a:solidFill>
            </a:endParaRPr>
          </a:p>
          <a:p>
            <a:pPr>
              <a:buFont typeface="Arial" pitchFamily="34" charset="0"/>
              <a:buChar char="•"/>
            </a:pPr>
            <a:endParaRPr lang="en-US" sz="2000" dirty="0">
              <a:solidFill>
                <a:srgbClr val="F8F8F8"/>
              </a:solidFill>
            </a:endParaRPr>
          </a:p>
        </p:txBody>
      </p:sp>
      <p:sp>
        <p:nvSpPr>
          <p:cNvPr id="18" name="TextBox 17"/>
          <p:cNvSpPr txBox="1"/>
          <p:nvPr/>
        </p:nvSpPr>
        <p:spPr>
          <a:xfrm>
            <a:off x="4677078" y="2237506"/>
            <a:ext cx="428322" cy="276999"/>
          </a:xfrm>
          <a:prstGeom prst="rect">
            <a:avLst/>
          </a:prstGeom>
          <a:noFill/>
        </p:spPr>
        <p:txBody>
          <a:bodyPr wrap="none" rtlCol="0">
            <a:spAutoFit/>
          </a:bodyPr>
          <a:lstStyle/>
          <a:p>
            <a:r>
              <a:rPr lang="en-US" sz="1200" b="1" dirty="0" smtClean="0"/>
              <a:t>-0.5</a:t>
            </a:r>
            <a:endParaRPr lang="en-US" sz="1200" b="1" dirty="0"/>
          </a:p>
        </p:txBody>
      </p:sp>
      <p:sp>
        <p:nvSpPr>
          <p:cNvPr id="49" name="TextBox 48"/>
          <p:cNvSpPr txBox="1"/>
          <p:nvPr/>
        </p:nvSpPr>
        <p:spPr>
          <a:xfrm>
            <a:off x="4648200" y="1399306"/>
            <a:ext cx="428322" cy="276999"/>
          </a:xfrm>
          <a:prstGeom prst="rect">
            <a:avLst/>
          </a:prstGeom>
          <a:noFill/>
        </p:spPr>
        <p:txBody>
          <a:bodyPr wrap="none" rtlCol="0">
            <a:spAutoFit/>
          </a:bodyPr>
          <a:lstStyle/>
          <a:p>
            <a:r>
              <a:rPr lang="en-US" sz="1200" b="1" dirty="0" smtClean="0"/>
              <a:t>-1.5</a:t>
            </a:r>
            <a:endParaRPr lang="en-US" sz="1200" b="1" dirty="0"/>
          </a:p>
        </p:txBody>
      </p:sp>
      <p:sp>
        <p:nvSpPr>
          <p:cNvPr id="50" name="Rectangle 37"/>
          <p:cNvSpPr>
            <a:spLocks noChangeArrowheads="1"/>
          </p:cNvSpPr>
          <p:nvPr/>
        </p:nvSpPr>
        <p:spPr bwMode="auto">
          <a:xfrm>
            <a:off x="1232765" y="4178091"/>
            <a:ext cx="264496"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-1.5</a:t>
            </a:r>
            <a:endParaRPr lang="en-US" b="1" dirty="0"/>
          </a:p>
        </p:txBody>
      </p:sp>
      <p:sp>
        <p:nvSpPr>
          <p:cNvPr id="51" name="Rectangle 40"/>
          <p:cNvSpPr>
            <a:spLocks noChangeArrowheads="1"/>
          </p:cNvSpPr>
          <p:nvPr/>
        </p:nvSpPr>
        <p:spPr bwMode="auto">
          <a:xfrm>
            <a:off x="1724618" y="4178091"/>
            <a:ext cx="136256"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-1</a:t>
            </a:r>
            <a:endParaRPr lang="en-US" b="1"/>
          </a:p>
        </p:txBody>
      </p:sp>
      <p:sp>
        <p:nvSpPr>
          <p:cNvPr id="52" name="Rectangle 43"/>
          <p:cNvSpPr>
            <a:spLocks noChangeArrowheads="1"/>
          </p:cNvSpPr>
          <p:nvPr/>
        </p:nvSpPr>
        <p:spPr bwMode="auto">
          <a:xfrm>
            <a:off x="2140255" y="4178091"/>
            <a:ext cx="264496"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-0.5</a:t>
            </a:r>
            <a:endParaRPr lang="en-US" b="1" dirty="0"/>
          </a:p>
        </p:txBody>
      </p:sp>
      <p:sp>
        <p:nvSpPr>
          <p:cNvPr id="53" name="Rectangle 46"/>
          <p:cNvSpPr>
            <a:spLocks noChangeArrowheads="1"/>
          </p:cNvSpPr>
          <p:nvPr/>
        </p:nvSpPr>
        <p:spPr bwMode="auto">
          <a:xfrm>
            <a:off x="2659547" y="4178091"/>
            <a:ext cx="84960"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0</a:t>
            </a:r>
            <a:endParaRPr lang="en-US" b="1"/>
          </a:p>
        </p:txBody>
      </p:sp>
      <p:sp>
        <p:nvSpPr>
          <p:cNvPr id="54" name="Rectangle 49"/>
          <p:cNvSpPr>
            <a:spLocks noChangeArrowheads="1"/>
          </p:cNvSpPr>
          <p:nvPr/>
        </p:nvSpPr>
        <p:spPr bwMode="auto">
          <a:xfrm>
            <a:off x="3068069" y="4178091"/>
            <a:ext cx="213200"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0.5</a:t>
            </a:r>
            <a:endParaRPr lang="en-US" b="1"/>
          </a:p>
        </p:txBody>
      </p:sp>
      <p:sp>
        <p:nvSpPr>
          <p:cNvPr id="56" name="Rectangle 52"/>
          <p:cNvSpPr>
            <a:spLocks noChangeArrowheads="1"/>
          </p:cNvSpPr>
          <p:nvPr/>
        </p:nvSpPr>
        <p:spPr bwMode="auto">
          <a:xfrm>
            <a:off x="3645999" y="4178091"/>
            <a:ext cx="8496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a:t>
            </a:r>
            <a:endParaRPr lang="en-US" b="1" dirty="0"/>
          </a:p>
        </p:txBody>
      </p:sp>
      <p:sp>
        <p:nvSpPr>
          <p:cNvPr id="58" name="Rectangle 55"/>
          <p:cNvSpPr>
            <a:spLocks noChangeArrowheads="1"/>
          </p:cNvSpPr>
          <p:nvPr/>
        </p:nvSpPr>
        <p:spPr bwMode="auto">
          <a:xfrm>
            <a:off x="3975560" y="4178091"/>
            <a:ext cx="213200" cy="184666"/>
          </a:xfrm>
          <a:prstGeom prst="rect">
            <a:avLst/>
          </a:prstGeom>
          <a:noFill/>
          <a:ln w="9525">
            <a:noFill/>
            <a:miter lim="800000"/>
            <a:headEnd/>
            <a:tailEnd/>
          </a:ln>
        </p:spPr>
        <p:txBody>
          <a:bodyPr wrap="none" lIns="0" tIns="0" rIns="0" bIns="0">
            <a:spAutoFit/>
          </a:bodyPr>
          <a:lstStyle/>
          <a:p>
            <a:pPr algn="l"/>
            <a:r>
              <a:rPr lang="en-US" sz="1200" b="1">
                <a:latin typeface="Helvetica" pitchFamily="34" charset="0"/>
              </a:rPr>
              <a:t>1.5</a:t>
            </a:r>
            <a:endParaRPr lang="en-US" b="1"/>
          </a:p>
        </p:txBody>
      </p:sp>
      <p:sp>
        <p:nvSpPr>
          <p:cNvPr id="59" name="Rectangle 61"/>
          <p:cNvSpPr>
            <a:spLocks noChangeArrowheads="1"/>
          </p:cNvSpPr>
          <p:nvPr/>
        </p:nvSpPr>
        <p:spPr bwMode="auto">
          <a:xfrm>
            <a:off x="1073218" y="1823205"/>
            <a:ext cx="136256"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a:t>
            </a:r>
            <a:endParaRPr lang="en-US" b="1" dirty="0"/>
          </a:p>
        </p:txBody>
      </p:sp>
      <p:sp>
        <p:nvSpPr>
          <p:cNvPr id="61" name="Rectangle 67"/>
          <p:cNvSpPr>
            <a:spLocks noChangeArrowheads="1"/>
          </p:cNvSpPr>
          <p:nvPr/>
        </p:nvSpPr>
        <p:spPr bwMode="auto">
          <a:xfrm>
            <a:off x="1101672" y="2681809"/>
            <a:ext cx="8496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0</a:t>
            </a:r>
            <a:endParaRPr lang="en-US" b="1" dirty="0"/>
          </a:p>
        </p:txBody>
      </p:sp>
      <p:sp>
        <p:nvSpPr>
          <p:cNvPr id="63" name="Rectangle 70"/>
          <p:cNvSpPr>
            <a:spLocks noChangeArrowheads="1"/>
          </p:cNvSpPr>
          <p:nvPr/>
        </p:nvSpPr>
        <p:spPr bwMode="auto">
          <a:xfrm>
            <a:off x="1025455" y="3104585"/>
            <a:ext cx="21320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0.5</a:t>
            </a:r>
            <a:endParaRPr lang="en-US" b="1" dirty="0"/>
          </a:p>
        </p:txBody>
      </p:sp>
      <p:sp>
        <p:nvSpPr>
          <p:cNvPr id="64" name="Rectangle 73"/>
          <p:cNvSpPr>
            <a:spLocks noChangeArrowheads="1"/>
          </p:cNvSpPr>
          <p:nvPr/>
        </p:nvSpPr>
        <p:spPr bwMode="auto">
          <a:xfrm>
            <a:off x="1101672" y="3533384"/>
            <a:ext cx="8496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a:t>
            </a:r>
            <a:endParaRPr lang="en-US" b="1" dirty="0"/>
          </a:p>
        </p:txBody>
      </p:sp>
      <p:sp>
        <p:nvSpPr>
          <p:cNvPr id="65" name="Rectangle 76"/>
          <p:cNvSpPr>
            <a:spLocks noChangeArrowheads="1"/>
          </p:cNvSpPr>
          <p:nvPr/>
        </p:nvSpPr>
        <p:spPr bwMode="auto">
          <a:xfrm>
            <a:off x="1025455" y="3956159"/>
            <a:ext cx="213200" cy="184666"/>
          </a:xfrm>
          <a:prstGeom prst="rect">
            <a:avLst/>
          </a:prstGeom>
          <a:noFill/>
          <a:ln w="9525">
            <a:noFill/>
            <a:miter lim="800000"/>
            <a:headEnd/>
            <a:tailEnd/>
          </a:ln>
        </p:spPr>
        <p:txBody>
          <a:bodyPr wrap="none" lIns="0" tIns="0" rIns="0" bIns="0">
            <a:spAutoFit/>
          </a:bodyPr>
          <a:lstStyle/>
          <a:p>
            <a:pPr algn="l"/>
            <a:r>
              <a:rPr lang="en-US" sz="1200" b="1" dirty="0">
                <a:latin typeface="Helvetica" pitchFamily="34" charset="0"/>
              </a:rPr>
              <a:t>1.5</a:t>
            </a:r>
            <a:endParaRPr lang="en-US" b="1" dirty="0"/>
          </a:p>
        </p:txBody>
      </p:sp>
      <p:sp>
        <p:nvSpPr>
          <p:cNvPr id="69" name="TextBox 68"/>
          <p:cNvSpPr txBox="1"/>
          <p:nvPr/>
        </p:nvSpPr>
        <p:spPr>
          <a:xfrm>
            <a:off x="867078" y="2237506"/>
            <a:ext cx="428322" cy="276999"/>
          </a:xfrm>
          <a:prstGeom prst="rect">
            <a:avLst/>
          </a:prstGeom>
          <a:noFill/>
        </p:spPr>
        <p:txBody>
          <a:bodyPr wrap="none" rtlCol="0">
            <a:spAutoFit/>
          </a:bodyPr>
          <a:lstStyle/>
          <a:p>
            <a:r>
              <a:rPr lang="en-US" sz="1200" b="1" dirty="0" smtClean="0"/>
              <a:t>-0.5</a:t>
            </a:r>
            <a:endParaRPr lang="en-US" sz="1200" b="1" dirty="0"/>
          </a:p>
        </p:txBody>
      </p:sp>
      <p:sp>
        <p:nvSpPr>
          <p:cNvPr id="70" name="TextBox 69"/>
          <p:cNvSpPr txBox="1"/>
          <p:nvPr/>
        </p:nvSpPr>
        <p:spPr>
          <a:xfrm>
            <a:off x="838200" y="1399306"/>
            <a:ext cx="428322" cy="276999"/>
          </a:xfrm>
          <a:prstGeom prst="rect">
            <a:avLst/>
          </a:prstGeom>
          <a:noFill/>
        </p:spPr>
        <p:txBody>
          <a:bodyPr wrap="none" rtlCol="0">
            <a:spAutoFit/>
          </a:bodyPr>
          <a:lstStyle/>
          <a:p>
            <a:r>
              <a:rPr lang="en-US" sz="1200" b="1" dirty="0" smtClean="0"/>
              <a:t>-1.5</a:t>
            </a:r>
            <a:endParaRPr lang="en-US" sz="1200" b="1" dirty="0"/>
          </a:p>
        </p:txBody>
      </p:sp>
      <p:sp>
        <p:nvSpPr>
          <p:cNvPr id="71" name="TextBox 70"/>
          <p:cNvSpPr txBox="1"/>
          <p:nvPr/>
        </p:nvSpPr>
        <p:spPr>
          <a:xfrm>
            <a:off x="7239000" y="5939135"/>
            <a:ext cx="904415" cy="369332"/>
          </a:xfrm>
          <a:prstGeom prst="rect">
            <a:avLst/>
          </a:prstGeom>
          <a:noFill/>
        </p:spPr>
        <p:txBody>
          <a:bodyPr wrap="none" rtlCol="0">
            <a:spAutoFit/>
          </a:bodyPr>
          <a:lstStyle/>
          <a:p>
            <a:r>
              <a:rPr lang="en-US" b="1" dirty="0" smtClean="0"/>
              <a:t>&lt; 3ppm</a:t>
            </a:r>
            <a:endParaRPr lang="en-US" b="1" dirty="0"/>
          </a:p>
        </p:txBody>
      </p:sp>
      <p:sp>
        <p:nvSpPr>
          <p:cNvPr id="72" name="Right Brace 71"/>
          <p:cNvSpPr/>
          <p:nvPr/>
        </p:nvSpPr>
        <p:spPr bwMode="auto">
          <a:xfrm>
            <a:off x="7151426" y="5715000"/>
            <a:ext cx="87573" cy="914400"/>
          </a:xfrm>
          <a:prstGeom prst="rightBrace">
            <a:avLst/>
          </a:prstGeom>
          <a:solidFill>
            <a:schemeClr val="tx1"/>
          </a:solidFill>
          <a:ln w="19050" cap="flat" cmpd="sng" algn="ctr">
            <a:solidFill>
              <a:srgbClr val="F8F8F8"/>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sp>
        <p:nvSpPr>
          <p:cNvPr id="82" name="Rectangle 81"/>
          <p:cNvSpPr/>
          <p:nvPr/>
        </p:nvSpPr>
        <p:spPr>
          <a:xfrm>
            <a:off x="1104777" y="4397724"/>
            <a:ext cx="3762633" cy="307777"/>
          </a:xfrm>
          <a:prstGeom prst="rect">
            <a:avLst/>
          </a:prstGeom>
        </p:spPr>
        <p:txBody>
          <a:bodyPr wrap="none">
            <a:spAutoFit/>
          </a:bodyPr>
          <a:lstStyle/>
          <a:p>
            <a:r>
              <a:rPr lang="en-US" altLang="de-DE" sz="1400" b="1" i="1" dirty="0" err="1" smtClean="0"/>
              <a:t>Gambacorta</a:t>
            </a:r>
            <a:r>
              <a:rPr lang="en-US" altLang="de-DE" sz="1400" b="1" i="1" dirty="0" smtClean="0"/>
              <a:t> et al., Proc. ATOVS Meeting, 2014.  </a:t>
            </a:r>
          </a:p>
        </p:txBody>
      </p:sp>
    </p:spTree>
    <p:extLst>
      <p:ext uri="{BB962C8B-B14F-4D97-AF65-F5344CB8AC3E}">
        <p14:creationId xmlns:p14="http://schemas.microsoft.com/office/powerpoint/2010/main" xmlns="" val="69088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IS_Rad_Shift_corner_cube.gif"/>
          <p:cNvPicPr>
            <a:picLocks noGrp="1" noChangeAspect="1"/>
          </p:cNvPicPr>
          <p:nvPr>
            <p:ph idx="1"/>
          </p:nvPr>
        </p:nvPicPr>
        <p:blipFill>
          <a:blip r:embed="rId2" cstate="print"/>
          <a:stretch>
            <a:fillRect/>
          </a:stretch>
        </p:blipFill>
        <p:spPr>
          <a:xfrm>
            <a:off x="944880" y="1395841"/>
            <a:ext cx="7437120" cy="4648200"/>
          </a:xfrm>
        </p:spPr>
      </p:pic>
      <p:sp>
        <p:nvSpPr>
          <p:cNvPr id="5" name="Title 1"/>
          <p:cNvSpPr>
            <a:spLocks noGrp="1"/>
          </p:cNvSpPr>
          <p:nvPr>
            <p:ph type="title"/>
          </p:nvPr>
        </p:nvSpPr>
        <p:spPr>
          <a:xfrm>
            <a:off x="758533" y="-58885"/>
            <a:ext cx="7848600" cy="1143000"/>
          </a:xfrm>
        </p:spPr>
        <p:txBody>
          <a:bodyPr>
            <a:normAutofit/>
          </a:bodyPr>
          <a:lstStyle/>
          <a:p>
            <a:r>
              <a:rPr lang="en-US" sz="3200" dirty="0" smtClean="0"/>
              <a:t>Radiance error induced by ILS shift </a:t>
            </a:r>
            <a:br>
              <a:rPr lang="en-US" sz="3200" dirty="0" smtClean="0"/>
            </a:br>
            <a:r>
              <a:rPr lang="en-US" sz="3200" dirty="0" smtClean="0"/>
              <a:t>- corner cube -</a:t>
            </a:r>
            <a:endParaRPr lang="en-US" sz="3200" dirty="0"/>
          </a:p>
        </p:txBody>
      </p:sp>
      <p:sp>
        <p:nvSpPr>
          <p:cNvPr id="6" name="TextBox 5"/>
          <p:cNvSpPr txBox="1"/>
          <p:nvPr/>
        </p:nvSpPr>
        <p:spPr>
          <a:xfrm>
            <a:off x="8318133" y="1019586"/>
            <a:ext cx="825867" cy="369332"/>
          </a:xfrm>
          <a:prstGeom prst="rect">
            <a:avLst/>
          </a:prstGeom>
          <a:noFill/>
        </p:spPr>
        <p:txBody>
          <a:bodyPr wrap="none" rtlCol="0">
            <a:spAutoFit/>
          </a:bodyPr>
          <a:lstStyle/>
          <a:p>
            <a:r>
              <a:rPr lang="en-US" sz="1800" dirty="0" smtClean="0">
                <a:solidFill>
                  <a:srgbClr val="FF0000"/>
                </a:solidFill>
              </a:rPr>
              <a:t>NEDN</a:t>
            </a:r>
            <a:endParaRPr lang="en-US" sz="1800" dirty="0">
              <a:solidFill>
                <a:srgbClr val="FF0000"/>
              </a:solidFill>
            </a:endParaRPr>
          </a:p>
        </p:txBody>
      </p:sp>
      <p:cxnSp>
        <p:nvCxnSpPr>
          <p:cNvPr id="7" name="Straight Arrow Connector 6"/>
          <p:cNvCxnSpPr/>
          <p:nvPr/>
        </p:nvCxnSpPr>
        <p:spPr bwMode="auto">
          <a:xfrm flipH="1">
            <a:off x="7772400" y="1395841"/>
            <a:ext cx="914400" cy="4572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8" name="Rectangle 7"/>
          <p:cNvSpPr/>
          <p:nvPr/>
        </p:nvSpPr>
        <p:spPr>
          <a:xfrm>
            <a:off x="928130" y="5883637"/>
            <a:ext cx="3762633" cy="307777"/>
          </a:xfrm>
          <a:prstGeom prst="rect">
            <a:avLst/>
          </a:prstGeom>
        </p:spPr>
        <p:txBody>
          <a:bodyPr wrap="none">
            <a:spAutoFit/>
          </a:bodyPr>
          <a:lstStyle/>
          <a:p>
            <a:r>
              <a:rPr lang="en-US" altLang="de-DE" sz="1400" b="1" i="1" dirty="0" err="1" smtClean="0"/>
              <a:t>Gambacorta</a:t>
            </a:r>
            <a:r>
              <a:rPr lang="en-US" altLang="de-DE" sz="1400" b="1" i="1" dirty="0" smtClean="0"/>
              <a:t> et al., Proc. ATOVS Meeting, 2014.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Temperature Profile Requirements</a:t>
            </a:r>
            <a:endParaRPr lang="en-US" sz="3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a:t>
            </a:fld>
            <a:endParaRPr lang="en-US"/>
          </a:p>
        </p:txBody>
      </p:sp>
      <p:graphicFrame>
        <p:nvGraphicFramePr>
          <p:cNvPr id="5" name="Table 4"/>
          <p:cNvGraphicFramePr>
            <a:graphicFrameLocks noGrp="1"/>
          </p:cNvGraphicFramePr>
          <p:nvPr/>
        </p:nvGraphicFramePr>
        <p:xfrm>
          <a:off x="590639" y="935185"/>
          <a:ext cx="7835154" cy="5730336"/>
        </p:xfrm>
        <a:graphic>
          <a:graphicData uri="http://schemas.openxmlformats.org/drawingml/2006/table">
            <a:tbl>
              <a:tblPr firstRow="1" bandRow="1">
                <a:tableStyleId>{5C22544A-7EE6-4342-B048-85BDC9FD1C3A}</a:tableStyleId>
              </a:tblPr>
              <a:tblGrid>
                <a:gridCol w="2949389"/>
                <a:gridCol w="2420470"/>
                <a:gridCol w="2465295"/>
              </a:tblGrid>
              <a:tr h="358214">
                <a:tc>
                  <a:txBody>
                    <a:bodyPr/>
                    <a:lstStyle/>
                    <a:p>
                      <a:pPr algn="ctr"/>
                      <a:r>
                        <a:rPr lang="en-US" sz="1800" dirty="0" smtClean="0">
                          <a:latin typeface="Times New Roman" pitchFamily="18" charset="0"/>
                          <a:cs typeface="Times New Roman" pitchFamily="18" charset="0"/>
                        </a:rPr>
                        <a:t>Attribute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Objective</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Geographic coverage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90% every 18 hours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&gt; 90%</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Coverage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Surface to 0.5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Surface to 0.5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0.2 ~50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0.1 ~ 10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Horizontal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50 km at nadir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 km at nadir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Mapping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5 km</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km</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Range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Propose 150 ~ 400 K</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Propose 100 ~ 500 K</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Cloud &lt; 50%: Surface to 300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1.6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km layer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300 to 30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1.5 K per 3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3 km layer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 to 1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1.5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5 km layer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1 to 0.5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3.5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5 km layer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Cloud &gt;= 50%: Surface to 700mb</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2.5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km layer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700 to 300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1.5 K per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km layer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300 to 30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1.5 K per 3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3 km layer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 to 1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1.5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5 km layer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1 to 0.5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3.5 K per 5 km layer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 per 5 km layer</a:t>
                      </a:r>
                    </a:p>
                  </a:txBody>
                  <a:tcPr marT="45723" marB="45723" horzOverflow="overflow"/>
                </a:tc>
              </a:tr>
            </a:tbl>
          </a:graphicData>
        </a:graphic>
      </p:graphicFrame>
      <p:sp>
        <p:nvSpPr>
          <p:cNvPr id="7" name="TextBox 6"/>
          <p:cNvSpPr txBox="1"/>
          <p:nvPr/>
        </p:nvSpPr>
        <p:spPr>
          <a:xfrm>
            <a:off x="61549" y="4000499"/>
            <a:ext cx="505267" cy="738664"/>
          </a:xfrm>
          <a:prstGeom prst="rect">
            <a:avLst/>
          </a:prstGeom>
          <a:noFill/>
        </p:spPr>
        <p:txBody>
          <a:bodyPr wrap="none" rtlCol="0">
            <a:spAutoFit/>
          </a:bodyPr>
          <a:lstStyle/>
          <a:p>
            <a:r>
              <a:rPr lang="en-US" sz="1400" b="1" dirty="0" smtClean="0">
                <a:solidFill>
                  <a:srgbClr val="92D050"/>
                </a:solidFill>
              </a:rPr>
              <a:t>IR</a:t>
            </a:r>
          </a:p>
          <a:p>
            <a:r>
              <a:rPr lang="en-US" sz="1400" b="1" dirty="0" smtClean="0">
                <a:solidFill>
                  <a:srgbClr val="92D050"/>
                </a:solidFill>
              </a:rPr>
              <a:t>+</a:t>
            </a:r>
          </a:p>
          <a:p>
            <a:r>
              <a:rPr lang="en-US" sz="1400" b="1" dirty="0" smtClean="0">
                <a:solidFill>
                  <a:srgbClr val="92D050"/>
                </a:solidFill>
              </a:rPr>
              <a:t>MW</a:t>
            </a:r>
            <a:endParaRPr lang="en-US" sz="1400" b="1" dirty="0">
              <a:solidFill>
                <a:srgbClr val="92D050"/>
              </a:solidFill>
            </a:endParaRPr>
          </a:p>
        </p:txBody>
      </p:sp>
      <p:sp>
        <p:nvSpPr>
          <p:cNvPr id="8" name="TextBox 7"/>
          <p:cNvSpPr txBox="1"/>
          <p:nvPr/>
        </p:nvSpPr>
        <p:spPr>
          <a:xfrm>
            <a:off x="55693" y="5498075"/>
            <a:ext cx="506870" cy="523220"/>
          </a:xfrm>
          <a:prstGeom prst="rect">
            <a:avLst/>
          </a:prstGeom>
          <a:noFill/>
        </p:spPr>
        <p:txBody>
          <a:bodyPr wrap="none" rtlCol="0">
            <a:spAutoFit/>
          </a:bodyPr>
          <a:lstStyle/>
          <a:p>
            <a:r>
              <a:rPr lang="en-US" sz="1400" b="1" dirty="0" smtClean="0">
                <a:solidFill>
                  <a:srgbClr val="92D050"/>
                </a:solidFill>
              </a:rPr>
              <a:t>MW</a:t>
            </a:r>
          </a:p>
          <a:p>
            <a:r>
              <a:rPr lang="en-US" sz="1400" b="1" dirty="0" smtClean="0">
                <a:solidFill>
                  <a:srgbClr val="92D050"/>
                </a:solidFill>
              </a:rPr>
              <a:t>only</a:t>
            </a:r>
            <a:endParaRPr lang="en-US" sz="1400" b="1" dirty="0">
              <a:solidFill>
                <a:srgbClr val="92D050"/>
              </a:solidFill>
            </a:endParaRPr>
          </a:p>
        </p:txBody>
      </p:sp>
      <p:sp>
        <p:nvSpPr>
          <p:cNvPr id="9" name="TextBox 8"/>
          <p:cNvSpPr txBox="1"/>
          <p:nvPr/>
        </p:nvSpPr>
        <p:spPr>
          <a:xfrm>
            <a:off x="0" y="1663430"/>
            <a:ext cx="559769" cy="523220"/>
          </a:xfrm>
          <a:prstGeom prst="rect">
            <a:avLst/>
          </a:prstGeom>
          <a:noFill/>
        </p:spPr>
        <p:txBody>
          <a:bodyPr wrap="none" rtlCol="0">
            <a:spAutoFit/>
          </a:bodyPr>
          <a:lstStyle/>
          <a:p>
            <a:r>
              <a:rPr lang="en-US" sz="1400" dirty="0" smtClean="0"/>
              <a:t>L1RD</a:t>
            </a:r>
          </a:p>
          <a:p>
            <a:r>
              <a:rPr lang="en-US" sz="1400" dirty="0" smtClean="0"/>
              <a:t>p43</a:t>
            </a: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4608" y="120169"/>
            <a:ext cx="7848600" cy="662354"/>
          </a:xfrm>
        </p:spPr>
        <p:txBody>
          <a:bodyPr>
            <a:normAutofit/>
          </a:bodyPr>
          <a:lstStyle/>
          <a:p>
            <a:r>
              <a:rPr lang="en-US" sz="3200" dirty="0" smtClean="0"/>
              <a:t>Discard FOV 7 in </a:t>
            </a:r>
            <a:r>
              <a:rPr lang="en-US" sz="3200" dirty="0" err="1" smtClean="0"/>
              <a:t>CrIS</a:t>
            </a:r>
            <a:r>
              <a:rPr lang="en-US" sz="3200" dirty="0" smtClean="0"/>
              <a:t> full spectral data </a:t>
            </a:r>
            <a:endParaRPr lang="en-US" sz="3200" dirty="0"/>
          </a:p>
        </p:txBody>
      </p:sp>
      <p:sp>
        <p:nvSpPr>
          <p:cNvPr id="10" name="TextBox 9"/>
          <p:cNvSpPr txBox="1"/>
          <p:nvPr/>
        </p:nvSpPr>
        <p:spPr>
          <a:xfrm>
            <a:off x="7684486" y="2171706"/>
            <a:ext cx="921342" cy="307777"/>
          </a:xfrm>
          <a:prstGeom prst="rect">
            <a:avLst/>
          </a:prstGeom>
          <a:noFill/>
        </p:spPr>
        <p:txBody>
          <a:bodyPr wrap="none" rtlCol="0">
            <a:spAutoFit/>
          </a:bodyPr>
          <a:lstStyle/>
          <a:p>
            <a:r>
              <a:rPr lang="en-US" sz="1400" dirty="0" err="1" smtClean="0"/>
              <a:t>Tref</a:t>
            </a:r>
            <a:r>
              <a:rPr lang="en-US" sz="1400" dirty="0" smtClean="0"/>
              <a:t>=250K</a:t>
            </a:r>
            <a:endParaRPr lang="en-US" sz="1400" dirty="0"/>
          </a:p>
        </p:txBody>
      </p:sp>
      <p:pic>
        <p:nvPicPr>
          <p:cNvPr id="1028" name="Picture 4"/>
          <p:cNvPicPr>
            <a:picLocks noChangeAspect="1" noChangeArrowheads="1"/>
          </p:cNvPicPr>
          <p:nvPr/>
        </p:nvPicPr>
        <p:blipFill>
          <a:blip r:embed="rId2"/>
          <a:srcRect/>
          <a:stretch>
            <a:fillRect/>
          </a:stretch>
        </p:blipFill>
        <p:spPr bwMode="auto">
          <a:xfrm>
            <a:off x="5622905" y="4185129"/>
            <a:ext cx="2719817" cy="2066194"/>
          </a:xfrm>
          <a:prstGeom prst="rect">
            <a:avLst/>
          </a:prstGeom>
          <a:noFill/>
          <a:ln w="9525">
            <a:noFill/>
            <a:miter lim="800000"/>
            <a:headEnd/>
            <a:tailEnd/>
          </a:ln>
        </p:spPr>
      </p:pic>
      <p:pic>
        <p:nvPicPr>
          <p:cNvPr id="1030" name="Picture 6"/>
          <p:cNvPicPr>
            <a:picLocks noChangeAspect="1" noChangeArrowheads="1"/>
          </p:cNvPicPr>
          <p:nvPr/>
        </p:nvPicPr>
        <p:blipFill>
          <a:blip r:embed="rId3"/>
          <a:srcRect/>
          <a:stretch>
            <a:fillRect/>
          </a:stretch>
        </p:blipFill>
        <p:spPr bwMode="auto">
          <a:xfrm>
            <a:off x="667856" y="3798245"/>
            <a:ext cx="4747873" cy="2516798"/>
          </a:xfrm>
          <a:prstGeom prst="rect">
            <a:avLst/>
          </a:prstGeom>
          <a:noFill/>
          <a:ln w="9525">
            <a:noFill/>
            <a:miter lim="800000"/>
            <a:headEnd/>
            <a:tailEnd/>
          </a:ln>
        </p:spPr>
      </p:pic>
      <p:pic>
        <p:nvPicPr>
          <p:cNvPr id="1031" name="Picture 7"/>
          <p:cNvPicPr>
            <a:picLocks noChangeAspect="1" noChangeArrowheads="1"/>
          </p:cNvPicPr>
          <p:nvPr/>
        </p:nvPicPr>
        <p:blipFill>
          <a:blip r:embed="rId4"/>
          <a:srcRect/>
          <a:stretch>
            <a:fillRect/>
          </a:stretch>
        </p:blipFill>
        <p:spPr bwMode="auto">
          <a:xfrm>
            <a:off x="638924" y="1072336"/>
            <a:ext cx="6934200" cy="2409825"/>
          </a:xfrm>
          <a:prstGeom prst="rect">
            <a:avLst/>
          </a:prstGeom>
          <a:noFill/>
          <a:ln w="9525">
            <a:noFill/>
            <a:miter lim="800000"/>
            <a:headEnd/>
            <a:tailEnd/>
          </a:ln>
        </p:spPr>
      </p:pic>
      <p:sp>
        <p:nvSpPr>
          <p:cNvPr id="16" name="TextBox 15"/>
          <p:cNvSpPr txBox="1"/>
          <p:nvPr/>
        </p:nvSpPr>
        <p:spPr>
          <a:xfrm>
            <a:off x="7836886" y="3792370"/>
            <a:ext cx="921342" cy="307777"/>
          </a:xfrm>
          <a:prstGeom prst="rect">
            <a:avLst/>
          </a:prstGeom>
          <a:noFill/>
        </p:spPr>
        <p:txBody>
          <a:bodyPr wrap="none" rtlCol="0">
            <a:spAutoFit/>
          </a:bodyPr>
          <a:lstStyle/>
          <a:p>
            <a:r>
              <a:rPr lang="en-US" sz="1400" dirty="0" err="1" smtClean="0"/>
              <a:t>Tref</a:t>
            </a:r>
            <a:r>
              <a:rPr lang="en-US" sz="1400" dirty="0" smtClean="0"/>
              <a:t>=220K</a:t>
            </a:r>
            <a:endParaRPr lang="en-US" sz="1400" dirty="0"/>
          </a:p>
        </p:txBody>
      </p:sp>
      <p:sp>
        <p:nvSpPr>
          <p:cNvPr id="17" name="TextBox 16"/>
          <p:cNvSpPr txBox="1"/>
          <p:nvPr/>
        </p:nvSpPr>
        <p:spPr>
          <a:xfrm>
            <a:off x="474779" y="6427181"/>
            <a:ext cx="4552465" cy="369332"/>
          </a:xfrm>
          <a:prstGeom prst="rect">
            <a:avLst/>
          </a:prstGeom>
          <a:noFill/>
        </p:spPr>
        <p:txBody>
          <a:bodyPr wrap="none" rtlCol="0">
            <a:spAutoFit/>
          </a:bodyPr>
          <a:lstStyle/>
          <a:p>
            <a:r>
              <a:rPr lang="en-US" dirty="0" err="1" smtClean="0"/>
              <a:t>NeDT</a:t>
            </a:r>
            <a:r>
              <a:rPr lang="en-US" dirty="0" smtClean="0"/>
              <a:t> depends strongly on scene temperature.</a:t>
            </a:r>
            <a:endParaRPr lang="en-US" dirty="0"/>
          </a:p>
        </p:txBody>
      </p:sp>
      <p:sp>
        <p:nvSpPr>
          <p:cNvPr id="18" name="TextBox 17"/>
          <p:cNvSpPr txBox="1"/>
          <p:nvPr/>
        </p:nvSpPr>
        <p:spPr>
          <a:xfrm>
            <a:off x="5380894" y="6392013"/>
            <a:ext cx="3435812" cy="369332"/>
          </a:xfrm>
          <a:prstGeom prst="rect">
            <a:avLst/>
          </a:prstGeom>
          <a:noFill/>
        </p:spPr>
        <p:txBody>
          <a:bodyPr wrap="none" rtlCol="0">
            <a:spAutoFit/>
          </a:bodyPr>
          <a:lstStyle/>
          <a:p>
            <a:r>
              <a:rPr lang="en-US" dirty="0" smtClean="0"/>
              <a:t>Courtesy of X. Jin, Y. Chen, L. Wang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Conclusion</a:t>
            </a:r>
            <a:endParaRPr lang="en-US" sz="3200" dirty="0"/>
          </a:p>
        </p:txBody>
      </p:sp>
      <p:sp>
        <p:nvSpPr>
          <p:cNvPr id="3" name="Content Placeholder 2"/>
          <p:cNvSpPr>
            <a:spLocks noGrp="1"/>
          </p:cNvSpPr>
          <p:nvPr>
            <p:ph idx="1"/>
          </p:nvPr>
        </p:nvSpPr>
        <p:spPr>
          <a:xfrm>
            <a:off x="529628" y="916708"/>
            <a:ext cx="7627545" cy="4903800"/>
          </a:xfrm>
        </p:spPr>
        <p:txBody>
          <a:bodyPr>
            <a:normAutofit fontScale="77500" lnSpcReduction="20000"/>
          </a:bodyPr>
          <a:lstStyle/>
          <a:p>
            <a:r>
              <a:rPr lang="en-US" b="1" dirty="0" smtClean="0"/>
              <a:t>NUCAPS Validation Results Summary</a:t>
            </a:r>
          </a:p>
          <a:p>
            <a:pPr lvl="1"/>
            <a:r>
              <a:rPr lang="en-US" dirty="0" smtClean="0"/>
              <a:t>NUCAPS IR+MW AVTP and AVMP EDRs are demonstrated to meet the </a:t>
            </a:r>
            <a:r>
              <a:rPr lang="en-US" smtClean="0"/>
              <a:t>threshold requirements </a:t>
            </a:r>
            <a:r>
              <a:rPr lang="en-US" dirty="0" smtClean="0"/>
              <a:t>(on the coarse </a:t>
            </a:r>
            <a:r>
              <a:rPr lang="en-US" dirty="0" err="1" smtClean="0"/>
              <a:t>coarse</a:t>
            </a:r>
            <a:r>
              <a:rPr lang="en-US" dirty="0" smtClean="0"/>
              <a:t>-layers) as follows:</a:t>
            </a:r>
          </a:p>
          <a:p>
            <a:pPr lvl="2"/>
            <a:r>
              <a:rPr lang="en-US" dirty="0" smtClean="0"/>
              <a:t>Ocean and land versus global ECWMF model</a:t>
            </a:r>
          </a:p>
          <a:p>
            <a:pPr lvl="2"/>
            <a:r>
              <a:rPr lang="en-US" dirty="0" smtClean="0"/>
              <a:t>Tropical marine regions (ship and island) versus high-quality dedicated RAOBs (e.g., AEROSE, TWP and PMRF)</a:t>
            </a:r>
          </a:p>
          <a:p>
            <a:pPr lvl="1"/>
            <a:r>
              <a:rPr lang="en-US" dirty="0" smtClean="0"/>
              <a:t>NUCAPS MW-only (MIT algorithm) EDRs are demonstrated to be close to meeting the threshold requirements for the same data samples.</a:t>
            </a:r>
          </a:p>
          <a:p>
            <a:pPr lvl="1"/>
            <a:r>
              <a:rPr lang="en-US" dirty="0" smtClean="0"/>
              <a:t>NUCAPS AVTP and AVMP EDRs are publicly available on the NOAA CLASS.  NUCAPS products are available from AWIPS II and forecasters have started to use the product.</a:t>
            </a:r>
          </a:p>
          <a:p>
            <a:pPr lvl="1"/>
            <a:r>
              <a:rPr lang="en-US" dirty="0" smtClean="0"/>
              <a:t> The Sounding Team therefore recommends that the NUCAPS AVTP and AVMP achieve the maturity of the Stage 1 validation.</a:t>
            </a:r>
          </a:p>
          <a:p>
            <a:r>
              <a:rPr lang="en-US" dirty="0" smtClean="0"/>
              <a:t>Caveats:</a:t>
            </a:r>
          </a:p>
          <a:p>
            <a:pPr lvl="1"/>
            <a:r>
              <a:rPr lang="en-US" dirty="0" smtClean="0"/>
              <a:t>Color-code quality flag needed for forecasters.</a:t>
            </a:r>
          </a:p>
          <a:p>
            <a:pPr lvl="1"/>
            <a:r>
              <a:rPr lang="en-US" dirty="0" smtClean="0"/>
              <a:t>MW retrieval algorithm needs to be further investigated.</a:t>
            </a:r>
          </a:p>
          <a:p>
            <a:pPr lvl="1"/>
            <a:r>
              <a:rPr lang="en-US" dirty="0" smtClean="0"/>
              <a:t>Updates IR and MW surface emissivity tables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Path Forward (1)</a:t>
            </a:r>
          </a:p>
        </p:txBody>
      </p:sp>
      <p:sp>
        <p:nvSpPr>
          <p:cNvPr id="3" name="Content Placeholder 2"/>
          <p:cNvSpPr>
            <a:spLocks noGrp="1"/>
          </p:cNvSpPr>
          <p:nvPr>
            <p:ph idx="1"/>
          </p:nvPr>
        </p:nvSpPr>
        <p:spPr>
          <a:xfrm>
            <a:off x="762755" y="957008"/>
            <a:ext cx="7600384" cy="4019726"/>
          </a:xfrm>
        </p:spPr>
        <p:txBody>
          <a:bodyPr>
            <a:normAutofit lnSpcReduction="10000"/>
          </a:bodyPr>
          <a:lstStyle/>
          <a:p>
            <a:r>
              <a:rPr lang="en-US" sz="3200" dirty="0" smtClean="0"/>
              <a:t>Planned further improvements</a:t>
            </a:r>
          </a:p>
          <a:p>
            <a:pPr marL="514350" indent="-514350">
              <a:buFont typeface="+mj-lt"/>
              <a:buAutoNum type="arabicParenR"/>
            </a:pPr>
            <a:r>
              <a:rPr lang="en-US" dirty="0" smtClean="0"/>
              <a:t>Make quality flag simple</a:t>
            </a:r>
          </a:p>
          <a:p>
            <a:pPr marL="514350" indent="-514350">
              <a:buFont typeface="+mj-lt"/>
              <a:buAutoNum type="arabicParenR"/>
            </a:pPr>
            <a:r>
              <a:rPr lang="en-US" dirty="0" smtClean="0"/>
              <a:t>Improve MW only performance</a:t>
            </a:r>
          </a:p>
          <a:p>
            <a:pPr marL="514350" indent="-514350">
              <a:buFont typeface="+mj-lt"/>
              <a:buAutoNum type="arabicParenR"/>
            </a:pPr>
            <a:r>
              <a:rPr lang="en-US" dirty="0" smtClean="0"/>
              <a:t>Update IR+MW surface emissivity tables</a:t>
            </a:r>
          </a:p>
          <a:p>
            <a:pPr marL="514350" indent="-514350">
              <a:buFont typeface="+mj-lt"/>
              <a:buAutoNum type="arabicParenR"/>
            </a:pPr>
            <a:r>
              <a:rPr lang="en-US" dirty="0" smtClean="0"/>
              <a:t>Standardize retrieval code </a:t>
            </a:r>
          </a:p>
          <a:p>
            <a:pPr marL="514350" indent="-514350">
              <a:buFont typeface="+mj-lt"/>
              <a:buAutoNum type="arabicParenR"/>
            </a:pPr>
            <a:r>
              <a:rPr lang="en-US" dirty="0" smtClean="0"/>
              <a:t>Improve trace gas retrieval algorithm </a:t>
            </a:r>
          </a:p>
          <a:p>
            <a:pPr marL="514350" indent="-514350">
              <a:buFont typeface="+mj-lt"/>
              <a:buAutoNum type="arabicParenR"/>
            </a:pPr>
            <a:r>
              <a:rPr lang="en-US" dirty="0" smtClean="0"/>
              <a:t>Investigate the impact by using radiance and NEDN directly</a:t>
            </a:r>
          </a:p>
          <a:p>
            <a:pPr>
              <a:buNone/>
            </a:pPr>
            <a:endParaRPr lang="en-US" sz="32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Path Forward (2)</a:t>
            </a:r>
          </a:p>
        </p:txBody>
      </p:sp>
      <p:sp>
        <p:nvSpPr>
          <p:cNvPr id="3" name="Content Placeholder 2"/>
          <p:cNvSpPr>
            <a:spLocks noGrp="1"/>
          </p:cNvSpPr>
          <p:nvPr>
            <p:ph idx="1"/>
          </p:nvPr>
        </p:nvSpPr>
        <p:spPr>
          <a:xfrm>
            <a:off x="762755" y="957008"/>
            <a:ext cx="7600384" cy="5575677"/>
          </a:xfrm>
        </p:spPr>
        <p:txBody>
          <a:bodyPr>
            <a:normAutofit fontScale="62500" lnSpcReduction="20000"/>
          </a:bodyPr>
          <a:lstStyle/>
          <a:p>
            <a:r>
              <a:rPr lang="en-US" sz="4500" dirty="0" smtClean="0"/>
              <a:t>Planned Cal/Val activities / milestones</a:t>
            </a:r>
          </a:p>
          <a:p>
            <a:pPr lvl="0"/>
            <a:endParaRPr lang="en-US" sz="3200" dirty="0" smtClean="0"/>
          </a:p>
          <a:p>
            <a:pPr lvl="0">
              <a:buFont typeface="Wingdings" pitchFamily="2" charset="2"/>
              <a:buChar char="Ø"/>
            </a:pPr>
            <a:r>
              <a:rPr lang="en-US" sz="3200" dirty="0" smtClean="0"/>
              <a:t>NUCAPS Phase 3 Algorithm Readiness Review – Sep 2014</a:t>
            </a:r>
          </a:p>
          <a:p>
            <a:pPr lvl="0">
              <a:buFont typeface="Wingdings" pitchFamily="2" charset="2"/>
              <a:buChar char="Ø"/>
            </a:pPr>
            <a:r>
              <a:rPr lang="en-US" sz="3200" dirty="0" smtClean="0"/>
              <a:t>NUCAPS Phase 3 DAP Delivery – Sep 2014</a:t>
            </a:r>
          </a:p>
          <a:p>
            <a:pPr lvl="0">
              <a:buFont typeface="Wingdings" pitchFamily="2" charset="2"/>
              <a:buChar char="Ø"/>
            </a:pPr>
            <a:r>
              <a:rPr lang="en-US" sz="3200" dirty="0" smtClean="0"/>
              <a:t>Improvement of MW only Retrieval – Nov. 2014</a:t>
            </a:r>
          </a:p>
          <a:p>
            <a:pPr lvl="0">
              <a:buFont typeface="Wingdings" pitchFamily="2" charset="2"/>
              <a:buChar char="Ø"/>
            </a:pPr>
            <a:r>
              <a:rPr lang="en-US" sz="3200" dirty="0" smtClean="0"/>
              <a:t>MW+IR QC Flag –- Nov. 2014</a:t>
            </a:r>
          </a:p>
          <a:p>
            <a:pPr lvl="0">
              <a:buFont typeface="Wingdings" pitchFamily="2" charset="2"/>
              <a:buChar char="Ø"/>
            </a:pPr>
            <a:r>
              <a:rPr lang="en-US" sz="3200" dirty="0" err="1" smtClean="0"/>
              <a:t>CrIS</a:t>
            </a:r>
            <a:r>
              <a:rPr lang="en-US" sz="3200" dirty="0" smtClean="0"/>
              <a:t> OLR Algorithm Tuning, Validation, and Verification – Nov. 2014</a:t>
            </a:r>
          </a:p>
          <a:p>
            <a:pPr lvl="0">
              <a:buFont typeface="Wingdings" pitchFamily="2" charset="2"/>
              <a:buChar char="Ø"/>
            </a:pPr>
            <a:r>
              <a:rPr lang="en-US" sz="3200" dirty="0" smtClean="0"/>
              <a:t>SPSRB Phase 3 briefing – Nov. 2014</a:t>
            </a:r>
          </a:p>
          <a:p>
            <a:pPr lvl="0">
              <a:buFont typeface="Wingdings" pitchFamily="2" charset="2"/>
              <a:buChar char="Ø"/>
            </a:pPr>
            <a:r>
              <a:rPr lang="en-US" sz="3200" dirty="0" smtClean="0"/>
              <a:t>NUCAPS Phase 3 Operations Commence – Nov. 2014</a:t>
            </a:r>
          </a:p>
          <a:p>
            <a:pPr lvl="0">
              <a:buFont typeface="Wingdings" pitchFamily="2" charset="2"/>
              <a:buChar char="Ø"/>
            </a:pPr>
            <a:r>
              <a:rPr lang="en-US" sz="3200" dirty="0" smtClean="0"/>
              <a:t>Unified </a:t>
            </a:r>
            <a:r>
              <a:rPr lang="en-US" sz="3200" dirty="0" err="1" smtClean="0"/>
              <a:t>Hyperspectral</a:t>
            </a:r>
            <a:r>
              <a:rPr lang="en-US" sz="3200" dirty="0" smtClean="0"/>
              <a:t> Sensors’ Sounding System – Dec. 2014</a:t>
            </a:r>
          </a:p>
          <a:p>
            <a:pPr lvl="0">
              <a:buFont typeface="Wingdings" pitchFamily="2" charset="2"/>
              <a:buChar char="Ø"/>
            </a:pPr>
            <a:r>
              <a:rPr lang="en-US" sz="3200" dirty="0" err="1" smtClean="0"/>
              <a:t>CrIS</a:t>
            </a:r>
            <a:r>
              <a:rPr lang="en-US" sz="3200" dirty="0" smtClean="0"/>
              <a:t> full spectral channel selection for NWP and NUCAPS – Mar. 2015</a:t>
            </a:r>
          </a:p>
          <a:p>
            <a:pPr lvl="0">
              <a:buFont typeface="Wingdings" pitchFamily="2" charset="2"/>
              <a:buChar char="Ø"/>
            </a:pPr>
            <a:r>
              <a:rPr lang="en-US" sz="3200" dirty="0" err="1" smtClean="0"/>
              <a:t>CrIS</a:t>
            </a:r>
            <a:r>
              <a:rPr lang="en-US" sz="3200" dirty="0" smtClean="0"/>
              <a:t> Full Spectral Data in Sounding System – Sep. 2015</a:t>
            </a:r>
          </a:p>
          <a:p>
            <a:pPr lvl="0">
              <a:buFont typeface="Wingdings" pitchFamily="2" charset="2"/>
              <a:buChar char="Ø"/>
            </a:pPr>
            <a:r>
              <a:rPr lang="en-US" sz="3200" dirty="0" smtClean="0"/>
              <a:t>Trace Gas (CO, CO</a:t>
            </a:r>
            <a:r>
              <a:rPr lang="en-US" sz="3200" baseline="-25000" dirty="0" smtClean="0"/>
              <a:t>2</a:t>
            </a:r>
            <a:r>
              <a:rPr lang="en-US" sz="3200" dirty="0" smtClean="0"/>
              <a:t>, and CH</a:t>
            </a:r>
            <a:r>
              <a:rPr lang="en-US" sz="3200" baseline="-25000" dirty="0" smtClean="0"/>
              <a:t>4</a:t>
            </a:r>
            <a:r>
              <a:rPr lang="en-US" sz="3200" dirty="0" smtClean="0"/>
              <a:t>) Algorithm Tuning, Validation, and Verification –June 2016</a:t>
            </a:r>
          </a:p>
          <a:p>
            <a:pPr lvl="0">
              <a:buFont typeface="Wingdings" pitchFamily="2" charset="2"/>
              <a:buChar char="Ø"/>
            </a:pPr>
            <a:r>
              <a:rPr lang="en-US" sz="3200" dirty="0" smtClean="0"/>
              <a:t>AIRS, IASI, </a:t>
            </a:r>
            <a:r>
              <a:rPr lang="en-US" sz="3200" dirty="0" err="1" smtClean="0"/>
              <a:t>CrIS</a:t>
            </a:r>
            <a:r>
              <a:rPr lang="en-US" sz="3200" dirty="0" smtClean="0"/>
              <a:t> Full Data Record Reprocessing for Science Application – Dec. 2016. </a:t>
            </a:r>
          </a:p>
          <a:p>
            <a:pPr>
              <a:buNone/>
            </a:pPr>
            <a:endParaRPr lang="en-US" sz="32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BACK UP SLIDES</a:t>
            </a:r>
            <a:endParaRPr lang="en-US" sz="3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Dedicated Soundings</a:t>
            </a:r>
          </a:p>
        </p:txBody>
      </p:sp>
      <p:sp>
        <p:nvSpPr>
          <p:cNvPr id="3" name="Content Placeholder 2"/>
          <p:cNvSpPr>
            <a:spLocks noGrp="1"/>
          </p:cNvSpPr>
          <p:nvPr>
            <p:ph idx="1"/>
          </p:nvPr>
        </p:nvSpPr>
        <p:spPr>
          <a:xfrm>
            <a:off x="762755" y="957008"/>
            <a:ext cx="7600384" cy="5575677"/>
          </a:xfrm>
        </p:spPr>
        <p:txBody>
          <a:bodyPr>
            <a:normAutofit lnSpcReduction="10000"/>
          </a:bodyPr>
          <a:lstStyle/>
          <a:p>
            <a:r>
              <a:rPr lang="en-US" sz="3000" dirty="0" smtClean="0"/>
              <a:t>Soundings for specific weather events</a:t>
            </a:r>
          </a:p>
          <a:p>
            <a:pPr>
              <a:buNone/>
            </a:pPr>
            <a:r>
              <a:rPr lang="en-US" dirty="0" smtClean="0"/>
              <a:t>	-	High spatial resolution (single FOV ~ 12 km at nadir): </a:t>
            </a:r>
          </a:p>
          <a:p>
            <a:pPr lvl="1">
              <a:buFont typeface="Wingdings" pitchFamily="2" charset="2"/>
              <a:buChar char="§"/>
            </a:pPr>
            <a:r>
              <a:rPr lang="en-US" dirty="0" smtClean="0"/>
              <a:t>needed for monitoring atmospheric stability;</a:t>
            </a:r>
          </a:p>
          <a:p>
            <a:pPr lvl="1">
              <a:buFont typeface="Wingdings" pitchFamily="2" charset="2"/>
              <a:buChar char="§"/>
            </a:pPr>
            <a:r>
              <a:rPr lang="en-US" dirty="0" smtClean="0"/>
              <a:t>needed for hurricane studies;</a:t>
            </a:r>
          </a:p>
          <a:p>
            <a:pPr lvl="1">
              <a:buFont typeface="Wingdings" pitchFamily="2" charset="2"/>
              <a:buChar char="§"/>
            </a:pPr>
            <a:r>
              <a:rPr lang="en-US" dirty="0" smtClean="0"/>
              <a:t>high accuracy needed under cloudy conditions;</a:t>
            </a:r>
          </a:p>
          <a:p>
            <a:pPr>
              <a:buNone/>
            </a:pPr>
            <a:r>
              <a:rPr lang="en-US" dirty="0" smtClean="0"/>
              <a:t>	-	Integration of satellite product information:</a:t>
            </a:r>
          </a:p>
          <a:p>
            <a:pPr lvl="1">
              <a:buFont typeface="Wingdings" pitchFamily="2" charset="2"/>
              <a:buChar char="§"/>
            </a:pPr>
            <a:r>
              <a:rPr lang="en-US" dirty="0" smtClean="0"/>
              <a:t>Cloud EDRs</a:t>
            </a:r>
          </a:p>
          <a:p>
            <a:pPr lvl="1">
              <a:buFont typeface="Wingdings" pitchFamily="2" charset="2"/>
              <a:buChar char="§"/>
            </a:pPr>
            <a:r>
              <a:rPr lang="en-US" dirty="0" smtClean="0"/>
              <a:t>UV total </a:t>
            </a:r>
            <a:r>
              <a:rPr lang="en-US" smtClean="0"/>
              <a:t>ozone and stratospheric </a:t>
            </a:r>
            <a:r>
              <a:rPr lang="en-US" dirty="0" smtClean="0"/>
              <a:t>ozone profile</a:t>
            </a:r>
          </a:p>
          <a:p>
            <a:pPr lvl="1">
              <a:buFont typeface="Wingdings" pitchFamily="2" charset="2"/>
              <a:buChar char="§"/>
            </a:pPr>
            <a:r>
              <a:rPr lang="en-US" dirty="0" smtClean="0"/>
              <a:t>Surface temperatures</a:t>
            </a:r>
          </a:p>
          <a:p>
            <a:pPr lvl="1">
              <a:buFont typeface="Wingdings" pitchFamily="2" charset="2"/>
              <a:buChar char="§"/>
            </a:pPr>
            <a:r>
              <a:rPr lang="en-US" dirty="0" smtClean="0"/>
              <a:t>Aerosol EDRs</a:t>
            </a:r>
          </a:p>
          <a:p>
            <a:pPr>
              <a:buNone/>
            </a:pPr>
            <a:r>
              <a:rPr lang="en-US" dirty="0" smtClean="0"/>
              <a:t>	-	Precise </a:t>
            </a:r>
            <a:r>
              <a:rPr lang="en-US" dirty="0" err="1" smtClean="0"/>
              <a:t>radiative</a:t>
            </a:r>
            <a:r>
              <a:rPr lang="en-US" dirty="0" smtClean="0"/>
              <a:t> transfer calculations for the given small area</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NUCAPS-AWIPS meeting</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46</a:t>
            </a:fld>
            <a:endParaRPr lang="en-US" dirty="0"/>
          </a:p>
        </p:txBody>
      </p:sp>
      <p:pic>
        <p:nvPicPr>
          <p:cNvPr id="5" name="Picture 4"/>
          <p:cNvPicPr/>
          <p:nvPr/>
        </p:nvPicPr>
        <p:blipFill>
          <a:blip r:embed="rId2" cstate="print"/>
          <a:srcRect/>
          <a:stretch>
            <a:fillRect/>
          </a:stretch>
        </p:blipFill>
        <p:spPr bwMode="auto">
          <a:xfrm>
            <a:off x="1334125" y="974360"/>
            <a:ext cx="6205927" cy="569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NUCAPS Products (1)</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47</a:t>
            </a:fld>
            <a:endParaRPr lang="en-US" dirty="0"/>
          </a:p>
        </p:txBody>
      </p:sp>
      <p:sp>
        <p:nvSpPr>
          <p:cNvPr id="6" name="TextBox 5"/>
          <p:cNvSpPr txBox="1"/>
          <p:nvPr/>
        </p:nvSpPr>
        <p:spPr>
          <a:xfrm>
            <a:off x="584616" y="989354"/>
            <a:ext cx="4482766" cy="5509200"/>
          </a:xfrm>
          <a:prstGeom prst="rect">
            <a:avLst/>
          </a:prstGeom>
          <a:noFill/>
        </p:spPr>
        <p:txBody>
          <a:bodyPr wrap="none" rtlCol="0">
            <a:spAutoFit/>
          </a:bodyPr>
          <a:lstStyle/>
          <a:p>
            <a:r>
              <a:rPr lang="en-US" sz="1600" dirty="0" smtClean="0"/>
              <a:t>Mean CO2</a:t>
            </a:r>
          </a:p>
          <a:p>
            <a:r>
              <a:rPr lang="en-US" sz="1600" dirty="0" smtClean="0"/>
              <a:t>Surface Pressure</a:t>
            </a:r>
          </a:p>
          <a:p>
            <a:r>
              <a:rPr lang="en-US" sz="1600" dirty="0" smtClean="0"/>
              <a:t>Skin Temperature</a:t>
            </a:r>
          </a:p>
          <a:p>
            <a:r>
              <a:rPr lang="en-US" sz="1600" dirty="0" smtClean="0"/>
              <a:t>MIT Skin Temperature	</a:t>
            </a:r>
          </a:p>
          <a:p>
            <a:r>
              <a:rPr lang="en-US" sz="1600" dirty="0" smtClean="0"/>
              <a:t>First Guess Skin Temperature</a:t>
            </a:r>
          </a:p>
          <a:p>
            <a:r>
              <a:rPr lang="en-US" sz="1600" dirty="0" smtClean="0"/>
              <a:t>Microwave Surface Class</a:t>
            </a:r>
          </a:p>
          <a:p>
            <a:r>
              <a:rPr lang="en-US" sz="1600" dirty="0" smtClean="0"/>
              <a:t>Microwave Surface Emissivity</a:t>
            </a:r>
          </a:p>
          <a:p>
            <a:r>
              <a:rPr lang="en-US" sz="1600" dirty="0" smtClean="0"/>
              <a:t>Number of Cloud Layers</a:t>
            </a:r>
          </a:p>
          <a:p>
            <a:r>
              <a:rPr lang="en-US" sz="1600" dirty="0" smtClean="0"/>
              <a:t>Retrieval Quality Flag</a:t>
            </a:r>
          </a:p>
          <a:p>
            <a:r>
              <a:rPr lang="en-US" sz="1600" dirty="0" smtClean="0"/>
              <a:t>Cloud Top Pressure</a:t>
            </a:r>
          </a:p>
          <a:p>
            <a:r>
              <a:rPr lang="en-US" sz="1600" dirty="0" smtClean="0"/>
              <a:t>Cloud Top Fraction</a:t>
            </a:r>
          </a:p>
          <a:p>
            <a:r>
              <a:rPr lang="en-US" sz="1600" dirty="0" smtClean="0"/>
              <a:t>Pressure (at 100 levels)</a:t>
            </a:r>
          </a:p>
          <a:p>
            <a:r>
              <a:rPr lang="en-US" sz="1600" dirty="0" smtClean="0"/>
              <a:t>Effective Pressure (at 100 levels)</a:t>
            </a:r>
          </a:p>
          <a:p>
            <a:r>
              <a:rPr lang="en-US" sz="1600" dirty="0" smtClean="0"/>
              <a:t>Temperature (at 100 levels)</a:t>
            </a:r>
          </a:p>
          <a:p>
            <a:r>
              <a:rPr lang="en-US" sz="1600" dirty="0" smtClean="0"/>
              <a:t>MIT Temperature (at 100 levels)</a:t>
            </a:r>
          </a:p>
          <a:p>
            <a:r>
              <a:rPr lang="en-US" sz="1600" dirty="0" smtClean="0"/>
              <a:t>First Guess Temperature (at 100 levels)</a:t>
            </a:r>
          </a:p>
          <a:p>
            <a:r>
              <a:rPr lang="en-US" sz="1600" dirty="0" smtClean="0"/>
              <a:t>H2O layer column density (at 100 levels) </a:t>
            </a:r>
          </a:p>
          <a:p>
            <a:r>
              <a:rPr lang="en-US" sz="1600" dirty="0" smtClean="0"/>
              <a:t>H2O mixing ratio (at 100 levels)</a:t>
            </a:r>
          </a:p>
          <a:p>
            <a:r>
              <a:rPr lang="en-US" sz="1600" dirty="0" smtClean="0"/>
              <a:t>First Guess H2O layer column density (at 100 levels)</a:t>
            </a:r>
          </a:p>
          <a:p>
            <a:r>
              <a:rPr lang="en-US" sz="1600" dirty="0" smtClean="0"/>
              <a:t>First Guess H2O mixing ratio (at 100 levels)</a:t>
            </a:r>
          </a:p>
          <a:p>
            <a:r>
              <a:rPr lang="en-US" sz="1600" dirty="0" smtClean="0"/>
              <a:t>MIT H2O layer column density (at 100 levels)</a:t>
            </a:r>
          </a:p>
          <a:p>
            <a:r>
              <a:rPr lang="en-US" sz="1600" dirty="0" smtClean="0"/>
              <a:t>MIT H2O mixing ratio (at 100 levels)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NUCAPS Products (2)</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48</a:t>
            </a:fld>
            <a:endParaRPr lang="en-US" dirty="0"/>
          </a:p>
        </p:txBody>
      </p:sp>
      <p:sp>
        <p:nvSpPr>
          <p:cNvPr id="6" name="TextBox 5"/>
          <p:cNvSpPr txBox="1"/>
          <p:nvPr/>
        </p:nvSpPr>
        <p:spPr>
          <a:xfrm>
            <a:off x="584616" y="1139254"/>
            <a:ext cx="4354525" cy="5262979"/>
          </a:xfrm>
          <a:prstGeom prst="rect">
            <a:avLst/>
          </a:prstGeom>
          <a:noFill/>
        </p:spPr>
        <p:txBody>
          <a:bodyPr wrap="none" rtlCol="0">
            <a:spAutoFit/>
          </a:bodyPr>
          <a:lstStyle/>
          <a:p>
            <a:r>
              <a:rPr lang="en-US" sz="1600" dirty="0" smtClean="0"/>
              <a:t>O3 layer column density (at 100 levels)</a:t>
            </a:r>
          </a:p>
          <a:p>
            <a:r>
              <a:rPr lang="en-US" sz="1600" dirty="0" smtClean="0"/>
              <a:t>O3 mixing ratio (at 100 levels)</a:t>
            </a:r>
          </a:p>
          <a:p>
            <a:r>
              <a:rPr lang="en-US" sz="1600" dirty="0" smtClean="0"/>
              <a:t>First Guess O3 layer column density (at 100 levels)</a:t>
            </a:r>
          </a:p>
          <a:p>
            <a:r>
              <a:rPr lang="en-US" sz="1600" dirty="0" smtClean="0"/>
              <a:t>First Guess O3 mixing ratio (at 100 levels)</a:t>
            </a:r>
          </a:p>
          <a:p>
            <a:r>
              <a:rPr lang="en-US" sz="1600" dirty="0" smtClean="0"/>
              <a:t>Liquid H2O layer column density (at 100 levels)</a:t>
            </a:r>
          </a:p>
          <a:p>
            <a:r>
              <a:rPr lang="en-US" sz="1600" dirty="0" smtClean="0"/>
              <a:t>Liquid H2O mixing ratio (at 100 levels)</a:t>
            </a:r>
          </a:p>
          <a:p>
            <a:r>
              <a:rPr lang="en-US" sz="1600" dirty="0" smtClean="0"/>
              <a:t>Ice/liquid flag (at 100 levels)</a:t>
            </a:r>
          </a:p>
          <a:p>
            <a:r>
              <a:rPr lang="en-US" sz="1600" dirty="0" smtClean="0"/>
              <a:t>CH4 layer column density (at 100 levels)</a:t>
            </a:r>
          </a:p>
          <a:p>
            <a:r>
              <a:rPr lang="en-US" sz="1600" dirty="0" smtClean="0"/>
              <a:t>CH4 mixing ratio (at 100 levels)</a:t>
            </a:r>
          </a:p>
          <a:p>
            <a:r>
              <a:rPr lang="en-US" sz="1600" dirty="0" smtClean="0"/>
              <a:t>CO2 mixing ratio (at 100 levels)</a:t>
            </a:r>
          </a:p>
          <a:p>
            <a:r>
              <a:rPr lang="en-US" sz="1600" dirty="0" smtClean="0"/>
              <a:t>HNO3 layer column density (at 100 levels)</a:t>
            </a:r>
          </a:p>
          <a:p>
            <a:r>
              <a:rPr lang="en-US" sz="1600" dirty="0" smtClean="0"/>
              <a:t>HNO3 mixing ratio (at 100 levels)</a:t>
            </a:r>
          </a:p>
          <a:p>
            <a:r>
              <a:rPr lang="en-US" sz="1600" dirty="0" smtClean="0"/>
              <a:t>N2O layer column density (at 100 levels)</a:t>
            </a:r>
          </a:p>
          <a:p>
            <a:r>
              <a:rPr lang="en-US" sz="1600" dirty="0" smtClean="0"/>
              <a:t>N2O mixing ratio (at 100 levels)</a:t>
            </a:r>
          </a:p>
          <a:p>
            <a:r>
              <a:rPr lang="en-US" sz="1600" dirty="0" smtClean="0"/>
              <a:t>SO2 layer column density (at 100 levels)</a:t>
            </a:r>
          </a:p>
          <a:p>
            <a:r>
              <a:rPr lang="en-US" sz="1600" dirty="0" smtClean="0"/>
              <a:t>SO2 mixing ratio (at 100 levels)</a:t>
            </a:r>
          </a:p>
          <a:p>
            <a:r>
              <a:rPr lang="en-US" sz="1600" dirty="0" smtClean="0"/>
              <a:t>Microwave emissivity</a:t>
            </a:r>
          </a:p>
          <a:p>
            <a:r>
              <a:rPr lang="en-US" sz="1600" dirty="0" smtClean="0"/>
              <a:t>MIT microwave emissivity</a:t>
            </a:r>
          </a:p>
          <a:p>
            <a:r>
              <a:rPr lang="en-US" sz="1600" dirty="0" smtClean="0"/>
              <a:t>Infrared emissivity</a:t>
            </a:r>
          </a:p>
          <a:p>
            <a:r>
              <a:rPr lang="en-US" sz="1600" dirty="0" smtClean="0"/>
              <a:t>MIT infrared emissivity</a:t>
            </a:r>
          </a:p>
          <a:p>
            <a:r>
              <a:rPr lang="en-US" sz="1600" dirty="0" smtClean="0"/>
              <a:t>Infrared surface emissivity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NUCAPS Products (3)</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49</a:t>
            </a:fld>
            <a:endParaRPr lang="en-US" dirty="0"/>
          </a:p>
        </p:txBody>
      </p:sp>
      <p:sp>
        <p:nvSpPr>
          <p:cNvPr id="6" name="TextBox 5"/>
          <p:cNvSpPr txBox="1"/>
          <p:nvPr/>
        </p:nvSpPr>
        <p:spPr>
          <a:xfrm>
            <a:off x="584616" y="1169234"/>
            <a:ext cx="3313343" cy="1754326"/>
          </a:xfrm>
          <a:prstGeom prst="rect">
            <a:avLst/>
          </a:prstGeom>
          <a:noFill/>
        </p:spPr>
        <p:txBody>
          <a:bodyPr wrap="none" rtlCol="0">
            <a:spAutoFit/>
          </a:bodyPr>
          <a:lstStyle/>
          <a:p>
            <a:r>
              <a:rPr lang="en-US" sz="1600" dirty="0" smtClean="0"/>
              <a:t>First Guess infrared surface emissivity</a:t>
            </a:r>
          </a:p>
          <a:p>
            <a:r>
              <a:rPr lang="en-US" sz="1600" dirty="0" smtClean="0"/>
              <a:t>Infrared surface reflectance</a:t>
            </a:r>
          </a:p>
          <a:p>
            <a:r>
              <a:rPr lang="en-US" sz="1600" dirty="0" smtClean="0"/>
              <a:t>Atmospheric Stability</a:t>
            </a:r>
          </a:p>
          <a:p>
            <a:r>
              <a:rPr lang="en-US" sz="1600" dirty="0" smtClean="0"/>
              <a:t>Cloud infrared emissivity</a:t>
            </a:r>
          </a:p>
          <a:p>
            <a:r>
              <a:rPr lang="en-US" sz="1600" dirty="0" smtClean="0"/>
              <a:t>Cloud reflectivity</a:t>
            </a:r>
          </a:p>
          <a:p>
            <a:r>
              <a:rPr lang="en-US" sz="1600" dirty="0" smtClean="0"/>
              <a:t>Stability </a:t>
            </a:r>
          </a:p>
          <a:p>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Moisture Profile Requirements</a:t>
            </a:r>
            <a:endParaRPr lang="en-US" sz="3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5</a:t>
            </a:fld>
            <a:endParaRPr lang="en-US"/>
          </a:p>
        </p:txBody>
      </p:sp>
      <p:graphicFrame>
        <p:nvGraphicFramePr>
          <p:cNvPr id="5" name="Table 4"/>
          <p:cNvGraphicFramePr>
            <a:graphicFrameLocks noGrp="1"/>
          </p:cNvGraphicFramePr>
          <p:nvPr/>
        </p:nvGraphicFramePr>
        <p:xfrm>
          <a:off x="619255" y="1286865"/>
          <a:ext cx="7835154" cy="4724478"/>
        </p:xfrm>
        <a:graphic>
          <a:graphicData uri="http://schemas.openxmlformats.org/drawingml/2006/table">
            <a:tbl>
              <a:tblPr firstRow="1" bandRow="1">
                <a:tableStyleId>{5C22544A-7EE6-4342-B048-85BDC9FD1C3A}</a:tableStyleId>
              </a:tblPr>
              <a:tblGrid>
                <a:gridCol w="2949389"/>
                <a:gridCol w="2420470"/>
                <a:gridCol w="2465295"/>
              </a:tblGrid>
              <a:tr h="358214">
                <a:tc>
                  <a:txBody>
                    <a:bodyPr/>
                    <a:lstStyle/>
                    <a:p>
                      <a:pPr algn="ctr"/>
                      <a:r>
                        <a:rPr lang="en-US" sz="1800" dirty="0" smtClean="0">
                          <a:latin typeface="Times New Roman" pitchFamily="18" charset="0"/>
                          <a:cs typeface="Times New Roman" pitchFamily="18" charset="0"/>
                        </a:rPr>
                        <a:t>Attribute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Objective</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Geographic coverage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90% every 18 hours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3 hrs</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Coverage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Surface to 0.5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Surface to 0.5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20 ~50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5 ~ 10 </a:t>
                      </a:r>
                      <a:r>
                        <a:rPr kumimoji="0" lang="en-US" sz="1600" b="0" i="0" u="none" strike="noStrike" cap="none" normalizeH="0" baseline="0" dirty="0" err="1" smtClean="0">
                          <a:ln>
                            <a:noFill/>
                          </a:ln>
                          <a:solidFill>
                            <a:srgbClr val="000000"/>
                          </a:solidFill>
                          <a:effectLst/>
                          <a:latin typeface="Times New Roman" pitchFamily="18" charset="0"/>
                          <a:cs typeface="Times New Roman" pitchFamily="18" charset="0"/>
                        </a:rPr>
                        <a:t>mb</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Horizontal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50 km at nadir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 km at nadir</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Mapping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5 km</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0.5 km</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Range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Propose 0.001 ~ 100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Propose 0.001 ~ 100 g/kg</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Uncertainty</a:t>
                      </a:r>
                    </a:p>
                  </a:txBody>
                  <a:tcPr marT="45723" marB="45723" horzOverflow="overflow"/>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Expressed as a percent of average ratio in 2 km layers</a:t>
                      </a:r>
                    </a:p>
                  </a:txBody>
                  <a:tcPr marT="45723" marB="45723"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Cloud &lt; 50%: Surface to 600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Greater of 20% or 0.2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600 to 300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Greater of 35% or 0.1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300 to 100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Greater of 35% or 0.1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Cloud &gt;= 50%: Surface to 600mb</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Greater of 20% or 0.2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600 to 300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Greater of 40% or 0.1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300 to 100 </a:t>
                      </a:r>
                      <a:r>
                        <a:rPr kumimoji="0" lang="en-US" sz="1600" b="0" i="0" u="none" strike="noStrike" kern="1200" cap="none" normalizeH="0" baseline="0" dirty="0" err="1" smtClean="0">
                          <a:ln>
                            <a:noFill/>
                          </a:ln>
                          <a:solidFill>
                            <a:srgbClr val="000000"/>
                          </a:solidFill>
                          <a:effectLst/>
                          <a:latin typeface="Times New Roman" pitchFamily="18" charset="0"/>
                          <a:ea typeface="+mn-ea"/>
                          <a:cs typeface="Times New Roman" pitchFamily="18" charset="0"/>
                        </a:rPr>
                        <a:t>mb</a:t>
                      </a: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Greater of 40% or 0.1 g/kg</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T="45723" marB="45723" horzOverflow="overflow"/>
                </a:tc>
              </a:tr>
            </a:tbl>
          </a:graphicData>
        </a:graphic>
      </p:graphicFrame>
      <p:sp>
        <p:nvSpPr>
          <p:cNvPr id="7" name="TextBox 6"/>
          <p:cNvSpPr txBox="1"/>
          <p:nvPr/>
        </p:nvSpPr>
        <p:spPr>
          <a:xfrm>
            <a:off x="61549" y="4026875"/>
            <a:ext cx="505267" cy="738664"/>
          </a:xfrm>
          <a:prstGeom prst="rect">
            <a:avLst/>
          </a:prstGeom>
          <a:noFill/>
        </p:spPr>
        <p:txBody>
          <a:bodyPr wrap="none" rtlCol="0">
            <a:spAutoFit/>
          </a:bodyPr>
          <a:lstStyle/>
          <a:p>
            <a:r>
              <a:rPr lang="en-US" sz="1400" b="1" dirty="0" smtClean="0">
                <a:solidFill>
                  <a:srgbClr val="92D050"/>
                </a:solidFill>
              </a:rPr>
              <a:t>IR</a:t>
            </a:r>
          </a:p>
          <a:p>
            <a:r>
              <a:rPr lang="en-US" sz="1400" b="1" dirty="0" smtClean="0">
                <a:solidFill>
                  <a:srgbClr val="92D050"/>
                </a:solidFill>
              </a:rPr>
              <a:t>+</a:t>
            </a:r>
          </a:p>
          <a:p>
            <a:r>
              <a:rPr lang="en-US" sz="1400" b="1" dirty="0" smtClean="0">
                <a:solidFill>
                  <a:srgbClr val="92D050"/>
                </a:solidFill>
              </a:rPr>
              <a:t>MW</a:t>
            </a:r>
            <a:endParaRPr lang="en-US" sz="1400" b="1" dirty="0">
              <a:solidFill>
                <a:srgbClr val="92D050"/>
              </a:solidFill>
            </a:endParaRPr>
          </a:p>
        </p:txBody>
      </p:sp>
      <p:sp>
        <p:nvSpPr>
          <p:cNvPr id="8" name="TextBox 7"/>
          <p:cNvSpPr txBox="1"/>
          <p:nvPr/>
        </p:nvSpPr>
        <p:spPr>
          <a:xfrm>
            <a:off x="55693" y="5418947"/>
            <a:ext cx="506870" cy="523220"/>
          </a:xfrm>
          <a:prstGeom prst="rect">
            <a:avLst/>
          </a:prstGeom>
          <a:noFill/>
        </p:spPr>
        <p:txBody>
          <a:bodyPr wrap="none" rtlCol="0">
            <a:spAutoFit/>
          </a:bodyPr>
          <a:lstStyle/>
          <a:p>
            <a:r>
              <a:rPr lang="en-US" sz="1400" b="1" dirty="0" smtClean="0">
                <a:solidFill>
                  <a:srgbClr val="92D050"/>
                </a:solidFill>
              </a:rPr>
              <a:t>MW</a:t>
            </a:r>
          </a:p>
          <a:p>
            <a:r>
              <a:rPr lang="en-US" sz="1400" b="1" dirty="0" smtClean="0">
                <a:solidFill>
                  <a:srgbClr val="92D050"/>
                </a:solidFill>
              </a:rPr>
              <a:t>only</a:t>
            </a:r>
            <a:endParaRPr lang="en-US" sz="1400" b="1" dirty="0">
              <a:solidFill>
                <a:srgbClr val="92D050"/>
              </a:solidFill>
            </a:endParaRPr>
          </a:p>
        </p:txBody>
      </p:sp>
      <p:sp>
        <p:nvSpPr>
          <p:cNvPr id="9" name="TextBox 8"/>
          <p:cNvSpPr txBox="1"/>
          <p:nvPr/>
        </p:nvSpPr>
        <p:spPr>
          <a:xfrm>
            <a:off x="0" y="1663430"/>
            <a:ext cx="559769" cy="523220"/>
          </a:xfrm>
          <a:prstGeom prst="rect">
            <a:avLst/>
          </a:prstGeom>
          <a:noFill/>
        </p:spPr>
        <p:txBody>
          <a:bodyPr wrap="none" rtlCol="0">
            <a:spAutoFit/>
          </a:bodyPr>
          <a:lstStyle/>
          <a:p>
            <a:r>
              <a:rPr lang="en-US" sz="1400" dirty="0" smtClean="0"/>
              <a:t>L1RD</a:t>
            </a:r>
          </a:p>
          <a:p>
            <a:r>
              <a:rPr lang="en-US" sz="1400" dirty="0" smtClean="0"/>
              <a:t>p41</a:t>
            </a: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7264"/>
            <a:ext cx="7543800" cy="1143000"/>
          </a:xfrm>
        </p:spPr>
        <p:txBody>
          <a:bodyPr/>
          <a:lstStyle/>
          <a:p>
            <a:r>
              <a:rPr lang="en-US" sz="3200" dirty="0" smtClean="0">
                <a:solidFill>
                  <a:srgbClr val="FF0000"/>
                </a:solidFill>
              </a:rPr>
              <a:t>05/15 </a:t>
            </a:r>
            <a:r>
              <a:rPr lang="en-US" sz="3200" dirty="0" err="1" smtClean="0"/>
              <a:t>vs</a:t>
            </a:r>
            <a:r>
              <a:rPr lang="en-US" sz="3200" dirty="0" smtClean="0"/>
              <a:t> </a:t>
            </a:r>
            <a:r>
              <a:rPr lang="en-US" sz="3200" dirty="0" smtClean="0">
                <a:solidFill>
                  <a:srgbClr val="00B050"/>
                </a:solidFill>
              </a:rPr>
              <a:t>07/13</a:t>
            </a:r>
            <a:r>
              <a:rPr lang="en-US" sz="3200" dirty="0" smtClean="0"/>
              <a:t> focus day RMS statistics</a:t>
            </a:r>
            <a:endParaRPr lang="en-US" sz="3200" dirty="0"/>
          </a:p>
        </p:txBody>
      </p:sp>
      <p:pic>
        <p:nvPicPr>
          <p:cNvPr id="5" name="Content Placeholder 4" descr="FD_comp_rms.jpg"/>
          <p:cNvPicPr>
            <a:picLocks noGrp="1" noChangeAspect="1"/>
          </p:cNvPicPr>
          <p:nvPr>
            <p:ph idx="1"/>
          </p:nvPr>
        </p:nvPicPr>
        <p:blipFill>
          <a:blip r:embed="rId2" cstate="print"/>
          <a:stretch>
            <a:fillRect/>
          </a:stretch>
        </p:blipFill>
        <p:spPr>
          <a:xfrm>
            <a:off x="1420068" y="914400"/>
            <a:ext cx="6507480" cy="4648200"/>
          </a:xfrm>
        </p:spPr>
      </p:pic>
      <p:sp>
        <p:nvSpPr>
          <p:cNvPr id="4" name="Slide Number Placeholder 3"/>
          <p:cNvSpPr>
            <a:spLocks noGrp="1"/>
          </p:cNvSpPr>
          <p:nvPr>
            <p:ph type="sldNum" sz="quarter" idx="12"/>
          </p:nvPr>
        </p:nvSpPr>
        <p:spPr/>
        <p:txBody>
          <a:bodyPr/>
          <a:lstStyle/>
          <a:p>
            <a:pPr>
              <a:defRPr/>
            </a:pPr>
            <a:fld id="{2409DF67-3740-41DD-86E1-A90FB6791806}" type="slidenum">
              <a:rPr lang="en-US" smtClean="0"/>
              <a:pPr>
                <a:defRPr/>
              </a:pPr>
              <a:t>50</a:t>
            </a:fld>
            <a:endParaRPr lang="en-US"/>
          </a:p>
        </p:txBody>
      </p:sp>
      <p:sp>
        <p:nvSpPr>
          <p:cNvPr id="6" name="TextBox 5"/>
          <p:cNvSpPr txBox="1"/>
          <p:nvPr/>
        </p:nvSpPr>
        <p:spPr>
          <a:xfrm>
            <a:off x="304800" y="5638800"/>
            <a:ext cx="8153399" cy="1015663"/>
          </a:xfrm>
          <a:prstGeom prst="rect">
            <a:avLst/>
          </a:prstGeom>
          <a:noFill/>
        </p:spPr>
        <p:txBody>
          <a:bodyPr wrap="square" rtlCol="0">
            <a:spAutoFit/>
          </a:bodyPr>
          <a:lstStyle/>
          <a:p>
            <a:r>
              <a:rPr lang="en-US" sz="2000" dirty="0" smtClean="0"/>
              <a:t>Significance: NUCAPS performance is stable and robust over multiple focus days, including those not used for tuning and regression training :05/15 focus day (red curves) was used for training, 07/13 (green curves) was not.</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28" y="-110240"/>
            <a:ext cx="7543800" cy="1143000"/>
          </a:xfrm>
        </p:spPr>
        <p:txBody>
          <a:bodyPr/>
          <a:lstStyle/>
          <a:p>
            <a:r>
              <a:rPr lang="en-US" sz="3200" dirty="0" smtClean="0">
                <a:solidFill>
                  <a:srgbClr val="FF0000"/>
                </a:solidFill>
              </a:rPr>
              <a:t>05/15</a:t>
            </a:r>
            <a:r>
              <a:rPr lang="en-US" sz="3200" dirty="0" smtClean="0"/>
              <a:t> </a:t>
            </a:r>
            <a:r>
              <a:rPr lang="en-US" sz="3200" dirty="0" err="1" smtClean="0"/>
              <a:t>vs</a:t>
            </a:r>
            <a:r>
              <a:rPr lang="en-US" sz="3200" dirty="0" smtClean="0"/>
              <a:t> </a:t>
            </a:r>
            <a:r>
              <a:rPr lang="en-US" sz="3200" dirty="0" smtClean="0">
                <a:solidFill>
                  <a:srgbClr val="00B050"/>
                </a:solidFill>
              </a:rPr>
              <a:t>07/13</a:t>
            </a:r>
            <a:r>
              <a:rPr lang="en-US" sz="3200" dirty="0" smtClean="0"/>
              <a:t> focus day BIAS statistics</a:t>
            </a:r>
            <a:endParaRPr lang="en-US" sz="3200" dirty="0"/>
          </a:p>
        </p:txBody>
      </p:sp>
      <p:sp>
        <p:nvSpPr>
          <p:cNvPr id="4" name="Slide Number Placeholder 3"/>
          <p:cNvSpPr>
            <a:spLocks noGrp="1"/>
          </p:cNvSpPr>
          <p:nvPr>
            <p:ph type="sldNum" sz="quarter" idx="12"/>
          </p:nvPr>
        </p:nvSpPr>
        <p:spPr/>
        <p:txBody>
          <a:bodyPr/>
          <a:lstStyle/>
          <a:p>
            <a:pPr>
              <a:defRPr/>
            </a:pPr>
            <a:fld id="{2409DF67-3740-41DD-86E1-A90FB6791806}" type="slidenum">
              <a:rPr lang="en-US" smtClean="0"/>
              <a:pPr>
                <a:defRPr/>
              </a:pPr>
              <a:t>51</a:t>
            </a:fld>
            <a:endParaRPr lang="en-US"/>
          </a:p>
        </p:txBody>
      </p:sp>
      <p:pic>
        <p:nvPicPr>
          <p:cNvPr id="7" name="Content Placeholder 6" descr="FD_comp_bias.jpg"/>
          <p:cNvPicPr>
            <a:picLocks noGrp="1" noChangeAspect="1"/>
          </p:cNvPicPr>
          <p:nvPr>
            <p:ph idx="1"/>
          </p:nvPr>
        </p:nvPicPr>
        <p:blipFill>
          <a:blip r:embed="rId2" cstate="print"/>
          <a:stretch>
            <a:fillRect/>
          </a:stretch>
        </p:blipFill>
        <p:spPr>
          <a:xfrm>
            <a:off x="1437900" y="1018160"/>
            <a:ext cx="6423660" cy="4588329"/>
          </a:xfrm>
        </p:spPr>
      </p:pic>
      <p:sp>
        <p:nvSpPr>
          <p:cNvPr id="6" name="TextBox 5"/>
          <p:cNvSpPr txBox="1"/>
          <p:nvPr/>
        </p:nvSpPr>
        <p:spPr>
          <a:xfrm>
            <a:off x="304800" y="5791200"/>
            <a:ext cx="8153399" cy="1015663"/>
          </a:xfrm>
          <a:prstGeom prst="rect">
            <a:avLst/>
          </a:prstGeom>
          <a:noFill/>
        </p:spPr>
        <p:txBody>
          <a:bodyPr wrap="square" rtlCol="0">
            <a:spAutoFit/>
          </a:bodyPr>
          <a:lstStyle/>
          <a:p>
            <a:r>
              <a:rPr lang="en-US" sz="2000" dirty="0" smtClean="0"/>
              <a:t>Significance: NUCAPS performance is stable and robust over multiple focus days, including those not used for tuning and regression training :05/15 focus day was used for training, 07/13 was not.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cstate="print"/>
          <a:srcRect/>
          <a:stretch>
            <a:fillRect/>
          </a:stretch>
        </p:blipFill>
        <p:spPr bwMode="auto">
          <a:xfrm>
            <a:off x="1295400" y="933840"/>
            <a:ext cx="7350125" cy="5143500"/>
          </a:xfrm>
          <a:prstGeom prst="rect">
            <a:avLst/>
          </a:prstGeom>
          <a:noFill/>
          <a:ln w="9525">
            <a:noFill/>
            <a:miter lim="800000"/>
            <a:headEnd/>
            <a:tailEnd/>
          </a:ln>
        </p:spPr>
      </p:pic>
      <p:sp>
        <p:nvSpPr>
          <p:cNvPr id="5" name="Title 1"/>
          <p:cNvSpPr>
            <a:spLocks noGrp="1"/>
          </p:cNvSpPr>
          <p:nvPr>
            <p:ph type="title"/>
          </p:nvPr>
        </p:nvSpPr>
        <p:spPr>
          <a:xfrm>
            <a:off x="830710" y="-76200"/>
            <a:ext cx="7543800" cy="1143000"/>
          </a:xfrm>
        </p:spPr>
        <p:txBody>
          <a:bodyPr/>
          <a:lstStyle/>
          <a:p>
            <a:r>
              <a:rPr lang="en-US" altLang="de-DE" sz="3200" dirty="0" smtClean="0"/>
              <a:t>NOAA Unique </a:t>
            </a:r>
            <a:r>
              <a:rPr lang="en-US" altLang="de-DE" sz="3200" dirty="0" err="1" smtClean="0"/>
              <a:t>CrIS</a:t>
            </a:r>
            <a:r>
              <a:rPr lang="en-US" altLang="de-DE" sz="3200" dirty="0" smtClean="0"/>
              <a:t>/ATMS Processing System (NUCAPS) Retrieval System</a:t>
            </a:r>
            <a:endParaRPr lang="en-US" sz="3200" dirty="0"/>
          </a:p>
        </p:txBody>
      </p:sp>
      <p:sp>
        <p:nvSpPr>
          <p:cNvPr id="4" name="TextBox 3"/>
          <p:cNvSpPr txBox="1"/>
          <p:nvPr/>
        </p:nvSpPr>
        <p:spPr>
          <a:xfrm>
            <a:off x="768485" y="6245157"/>
            <a:ext cx="5665782" cy="307777"/>
          </a:xfrm>
          <a:prstGeom prst="rect">
            <a:avLst/>
          </a:prstGeom>
          <a:noFill/>
        </p:spPr>
        <p:txBody>
          <a:bodyPr wrap="none" rtlCol="0">
            <a:spAutoFit/>
          </a:bodyPr>
          <a:lstStyle/>
          <a:p>
            <a:r>
              <a:rPr lang="en-US" sz="1400" dirty="0" smtClean="0"/>
              <a:t>Antonia </a:t>
            </a:r>
            <a:r>
              <a:rPr lang="en-US" sz="1400" dirty="0" err="1" smtClean="0"/>
              <a:t>Gambacorta</a:t>
            </a:r>
            <a:r>
              <a:rPr lang="en-US" sz="1400" dirty="0" smtClean="0"/>
              <a:t> and Chris Barnet, 2012: 10.1109/TGRS.2012.2220369.</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5952" y="146544"/>
            <a:ext cx="7848600" cy="688731"/>
          </a:xfrm>
        </p:spPr>
        <p:txBody>
          <a:bodyPr>
            <a:normAutofit/>
          </a:bodyPr>
          <a:lstStyle/>
          <a:p>
            <a:r>
              <a:rPr lang="en-US" sz="3200" dirty="0" smtClean="0"/>
              <a:t>Cloud Coverage, May 12, 2014</a:t>
            </a:r>
            <a:endParaRPr lang="en-US" sz="3200" dirty="0"/>
          </a:p>
        </p:txBody>
      </p:sp>
      <p:pic>
        <p:nvPicPr>
          <p:cNvPr id="2050" name="Picture 2"/>
          <p:cNvPicPr>
            <a:picLocks noChangeAspect="1" noChangeArrowheads="1"/>
          </p:cNvPicPr>
          <p:nvPr/>
        </p:nvPicPr>
        <p:blipFill>
          <a:blip r:embed="rId2"/>
          <a:srcRect/>
          <a:stretch>
            <a:fillRect/>
          </a:stretch>
        </p:blipFill>
        <p:spPr bwMode="auto">
          <a:xfrm>
            <a:off x="773341" y="904875"/>
            <a:ext cx="8062912" cy="4742889"/>
          </a:xfrm>
          <a:prstGeom prst="rect">
            <a:avLst/>
          </a:prstGeom>
          <a:noFill/>
          <a:ln w="9525">
            <a:noFill/>
            <a:miter lim="800000"/>
            <a:headEnd/>
            <a:tailEnd/>
          </a:ln>
        </p:spPr>
      </p:pic>
      <p:graphicFrame>
        <p:nvGraphicFramePr>
          <p:cNvPr id="10" name="Table 9"/>
          <p:cNvGraphicFramePr>
            <a:graphicFrameLocks noGrp="1"/>
          </p:cNvGraphicFramePr>
          <p:nvPr/>
        </p:nvGraphicFramePr>
        <p:xfrm>
          <a:off x="108132" y="5662250"/>
          <a:ext cx="5887774" cy="623512"/>
        </p:xfrm>
        <a:graphic>
          <a:graphicData uri="http://schemas.openxmlformats.org/drawingml/2006/table">
            <a:tbl>
              <a:tblPr/>
              <a:tblGrid>
                <a:gridCol w="467228"/>
                <a:gridCol w="467228"/>
                <a:gridCol w="467228"/>
                <a:gridCol w="467228"/>
                <a:gridCol w="467228"/>
                <a:gridCol w="467228"/>
                <a:gridCol w="467228"/>
                <a:gridCol w="467228"/>
                <a:gridCol w="467228"/>
                <a:gridCol w="467228"/>
                <a:gridCol w="607747"/>
                <a:gridCol w="607747"/>
              </a:tblGrid>
              <a:tr h="311756">
                <a:tc>
                  <a:txBody>
                    <a:bodyPr/>
                    <a:lstStyle/>
                    <a:p>
                      <a:pPr marL="0" marR="0">
                        <a:lnSpc>
                          <a:spcPct val="115000"/>
                        </a:lnSpc>
                        <a:spcBef>
                          <a:spcPts val="0"/>
                        </a:spcBef>
                        <a:spcAft>
                          <a:spcPts val="0"/>
                        </a:spcAft>
                      </a:pPr>
                      <a:r>
                        <a:rPr lang="en-US" sz="1100" dirty="0">
                          <a:latin typeface="Calibri"/>
                          <a:ea typeface="Calibri"/>
                          <a:cs typeface="Times New Roman"/>
                        </a:rPr>
                        <a:t>Clear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1</a:t>
                      </a:r>
                      <a:r>
                        <a:rPr lang="en-US" sz="1100" dirty="0" smtClean="0">
                          <a:latin typeface="Calibri"/>
                          <a:ea typeface="Calibri"/>
                          <a:cs typeface="Times New Roman"/>
                        </a:rPr>
                        <a:t>-10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10-20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20-30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30-40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40-50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50-60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60-70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70-80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80-90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90-99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56">
                <a:tc>
                  <a:txBody>
                    <a:bodyPr/>
                    <a:lstStyle/>
                    <a:p>
                      <a:pPr marL="0" marR="0">
                        <a:lnSpc>
                          <a:spcPct val="115000"/>
                        </a:lnSpc>
                        <a:spcBef>
                          <a:spcPts val="0"/>
                        </a:spcBef>
                        <a:spcAft>
                          <a:spcPts val="0"/>
                        </a:spcAft>
                      </a:pPr>
                      <a:r>
                        <a:rPr lang="en-US" sz="1100">
                          <a:latin typeface="Calibri"/>
                          <a:ea typeface="Calibri"/>
                          <a:cs typeface="Times New Roman"/>
                        </a:rPr>
                        <a:t>8.61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13.92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6.16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5.67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4.52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3.94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3.68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3.80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4.32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8.66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18.28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18.44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6726129" y="5618298"/>
            <a:ext cx="2011128" cy="338554"/>
          </a:xfrm>
          <a:prstGeom prst="rect">
            <a:avLst/>
          </a:prstGeom>
          <a:noFill/>
        </p:spPr>
        <p:txBody>
          <a:bodyPr wrap="none" rtlCol="0">
            <a:spAutoFit/>
          </a:bodyPr>
          <a:lstStyle/>
          <a:p>
            <a:r>
              <a:rPr lang="en-US" sz="1600" dirty="0" smtClean="0"/>
              <a:t>Cloud coverage = 57%</a:t>
            </a:r>
          </a:p>
        </p:txBody>
      </p:sp>
      <p:sp>
        <p:nvSpPr>
          <p:cNvPr id="12" name="TextBox 11"/>
          <p:cNvSpPr txBox="1"/>
          <p:nvPr/>
        </p:nvSpPr>
        <p:spPr>
          <a:xfrm>
            <a:off x="6850916" y="5924135"/>
            <a:ext cx="1824217" cy="307777"/>
          </a:xfrm>
          <a:prstGeom prst="rect">
            <a:avLst/>
          </a:prstGeom>
          <a:noFill/>
        </p:spPr>
        <p:txBody>
          <a:bodyPr wrap="none" rtlCol="0">
            <a:spAutoFit/>
          </a:bodyPr>
          <a:lstStyle/>
          <a:p>
            <a:r>
              <a:rPr lang="en-US" sz="1400" dirty="0" smtClean="0"/>
              <a:t>Data from </a:t>
            </a:r>
            <a:r>
              <a:rPr lang="en-US" sz="1400" dirty="0" err="1" smtClean="0"/>
              <a:t>Haibing</a:t>
            </a:r>
            <a:r>
              <a:rPr lang="en-US" sz="1400" dirty="0" smtClean="0"/>
              <a:t> Sun</a:t>
            </a:r>
            <a:endParaRPr lang="en-US" sz="1400" dirty="0"/>
          </a:p>
        </p:txBody>
      </p:sp>
      <p:sp>
        <p:nvSpPr>
          <p:cNvPr id="13" name="TextBox 12"/>
          <p:cNvSpPr txBox="1"/>
          <p:nvPr/>
        </p:nvSpPr>
        <p:spPr>
          <a:xfrm>
            <a:off x="105508" y="2250831"/>
            <a:ext cx="641138" cy="923330"/>
          </a:xfrm>
          <a:prstGeom prst="rect">
            <a:avLst/>
          </a:prstGeom>
          <a:noFill/>
        </p:spPr>
        <p:txBody>
          <a:bodyPr wrap="none" rtlCol="0">
            <a:spAutoFit/>
          </a:bodyPr>
          <a:lstStyle/>
          <a:p>
            <a:r>
              <a:rPr lang="en-US" dirty="0" smtClean="0"/>
              <a:t>from</a:t>
            </a:r>
          </a:p>
          <a:p>
            <a:r>
              <a:rPr lang="en-US" dirty="0" smtClean="0"/>
              <a:t>STAR</a:t>
            </a:r>
          </a:p>
          <a:p>
            <a:r>
              <a:rPr lang="en-US" dirty="0" smtClean="0"/>
              <a:t>ICVS</a:t>
            </a:r>
            <a:endParaRPr lang="en-US" dirty="0"/>
          </a:p>
        </p:txBody>
      </p:sp>
      <p:sp>
        <p:nvSpPr>
          <p:cNvPr id="8" name="TextBox 7"/>
          <p:cNvSpPr txBox="1"/>
          <p:nvPr/>
        </p:nvSpPr>
        <p:spPr>
          <a:xfrm>
            <a:off x="321013" y="6468894"/>
            <a:ext cx="7359579" cy="369332"/>
          </a:xfrm>
          <a:prstGeom prst="rect">
            <a:avLst/>
          </a:prstGeom>
          <a:noFill/>
        </p:spPr>
        <p:txBody>
          <a:bodyPr wrap="none" rtlCol="0">
            <a:spAutoFit/>
          </a:bodyPr>
          <a:lstStyle/>
          <a:p>
            <a:r>
              <a:rPr lang="en-US" b="1" dirty="0" smtClean="0">
                <a:solidFill>
                  <a:srgbClr val="00B050"/>
                </a:solidFill>
              </a:rPr>
              <a:t>Using cloud-clearing radiance, IR retrieval data increases from 8.6% to 55%.</a:t>
            </a:r>
            <a:endParaRPr lang="en-US" b="1" dirty="0">
              <a:solidFill>
                <a:srgbClr val="00B050"/>
              </a:solidFill>
            </a:endParaRPr>
          </a:p>
        </p:txBody>
      </p:sp>
      <p:sp>
        <p:nvSpPr>
          <p:cNvPr id="9" name="TextBox 8"/>
          <p:cNvSpPr txBox="1"/>
          <p:nvPr/>
        </p:nvSpPr>
        <p:spPr>
          <a:xfrm>
            <a:off x="6896918" y="6206242"/>
            <a:ext cx="1394934" cy="338554"/>
          </a:xfrm>
          <a:prstGeom prst="rect">
            <a:avLst/>
          </a:prstGeom>
          <a:noFill/>
        </p:spPr>
        <p:txBody>
          <a:bodyPr wrap="none" rtlCol="0">
            <a:spAutoFit/>
          </a:bodyPr>
          <a:lstStyle/>
          <a:p>
            <a:r>
              <a:rPr lang="en-US" sz="1600" dirty="0" smtClean="0"/>
              <a:t>CCR (CF&lt; 80%)</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98" y="0"/>
            <a:ext cx="7929796" cy="822960"/>
          </a:xfrm>
        </p:spPr>
        <p:txBody>
          <a:bodyPr>
            <a:noAutofit/>
          </a:bodyPr>
          <a:lstStyle/>
          <a:p>
            <a:r>
              <a:rPr lang="en-US" dirty="0" smtClean="0"/>
              <a:t>Validation Methodology, NPROVS and VALAR</a:t>
            </a:r>
            <a:endParaRPr lang="en-US" dirty="0"/>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8</a:t>
            </a:fld>
            <a:endParaRPr lang="en-US" dirty="0"/>
          </a:p>
        </p:txBody>
      </p:sp>
      <p:sp>
        <p:nvSpPr>
          <p:cNvPr id="9" name="TextBox 8"/>
          <p:cNvSpPr txBox="1"/>
          <p:nvPr/>
        </p:nvSpPr>
        <p:spPr>
          <a:xfrm>
            <a:off x="386862" y="6414109"/>
            <a:ext cx="4937442" cy="307777"/>
          </a:xfrm>
          <a:prstGeom prst="rect">
            <a:avLst/>
          </a:prstGeom>
          <a:noFill/>
        </p:spPr>
        <p:txBody>
          <a:bodyPr wrap="none" rtlCol="0">
            <a:spAutoFit/>
          </a:bodyPr>
          <a:lstStyle/>
          <a:p>
            <a:r>
              <a:rPr lang="en-US" sz="1400" dirty="0" err="1" smtClean="0"/>
              <a:t>Nalli</a:t>
            </a:r>
            <a:r>
              <a:rPr lang="en-US" sz="1400" dirty="0" smtClean="0"/>
              <a:t> et al., 2013: JGR;       </a:t>
            </a:r>
            <a:r>
              <a:rPr lang="en-US" sz="1400" dirty="0" err="1" smtClean="0"/>
              <a:t>Divakarla</a:t>
            </a:r>
            <a:r>
              <a:rPr lang="en-US" sz="1400" dirty="0" smtClean="0"/>
              <a:t>, et al., 2014: JGR-Atmosphere.</a:t>
            </a:r>
            <a:endParaRPr lang="en-US" sz="1400" dirty="0"/>
          </a:p>
        </p:txBody>
      </p:sp>
      <p:sp>
        <p:nvSpPr>
          <p:cNvPr id="12" name="TextBox 11"/>
          <p:cNvSpPr txBox="1"/>
          <p:nvPr/>
        </p:nvSpPr>
        <p:spPr>
          <a:xfrm>
            <a:off x="252929" y="963023"/>
            <a:ext cx="4017517" cy="5416868"/>
          </a:xfrm>
          <a:prstGeom prst="rect">
            <a:avLst/>
          </a:prstGeom>
          <a:noFill/>
        </p:spPr>
        <p:txBody>
          <a:bodyPr wrap="square" rtlCol="0">
            <a:spAutoFit/>
          </a:bodyPr>
          <a:lstStyle/>
          <a:p>
            <a:pPr marL="514350" indent="-514350"/>
            <a:r>
              <a:rPr lang="en-US" sz="1400" b="1" dirty="0" smtClean="0">
                <a:solidFill>
                  <a:schemeClr val="bg2">
                    <a:lumMod val="10000"/>
                  </a:schemeClr>
                </a:solidFill>
              </a:rPr>
              <a:t>Numerical Model (e.g., ECMWF, NCEP/GFS) </a:t>
            </a:r>
          </a:p>
          <a:p>
            <a:pPr marL="514350" indent="-514350"/>
            <a:r>
              <a:rPr lang="en-US" sz="1400" b="1" dirty="0" smtClean="0">
                <a:solidFill>
                  <a:schemeClr val="bg2">
                    <a:lumMod val="10000"/>
                  </a:schemeClr>
                </a:solidFill>
              </a:rPr>
              <a:t>Global </a:t>
            </a:r>
            <a:r>
              <a:rPr lang="en-US" sz="1400" b="1" i="1" dirty="0" smtClean="0">
                <a:solidFill>
                  <a:schemeClr val="bg2">
                    <a:lumMod val="10000"/>
                  </a:schemeClr>
                </a:solidFill>
              </a:rPr>
              <a:t>Comparisons</a:t>
            </a:r>
          </a:p>
          <a:p>
            <a:pPr marL="514350" indent="-514350"/>
            <a:r>
              <a:rPr lang="en-US" sz="1200" dirty="0" smtClean="0">
                <a:solidFill>
                  <a:schemeClr val="bg2">
                    <a:lumMod val="10000"/>
                  </a:schemeClr>
                </a:solidFill>
              </a:rPr>
              <a:t>Large, global samples acquired from Focus Days</a:t>
            </a:r>
          </a:p>
          <a:p>
            <a:pPr marL="514350" indent="-514350"/>
            <a:r>
              <a:rPr lang="en-US" sz="1200" dirty="0" smtClean="0">
                <a:solidFill>
                  <a:schemeClr val="bg2">
                    <a:lumMod val="10000"/>
                  </a:schemeClr>
                </a:solidFill>
              </a:rPr>
              <a:t>Useful for early sanity checks, bias tuning and regression</a:t>
            </a:r>
          </a:p>
          <a:p>
            <a:pPr marL="514350" indent="-514350"/>
            <a:r>
              <a:rPr lang="en-US" sz="1200" dirty="0" smtClean="0">
                <a:solidFill>
                  <a:schemeClr val="bg2">
                    <a:lumMod val="10000"/>
                  </a:schemeClr>
                </a:solidFill>
              </a:rPr>
              <a:t>However, not independent truth data</a:t>
            </a:r>
          </a:p>
          <a:p>
            <a:pPr marL="514350" indent="-514350"/>
            <a:endParaRPr lang="en-US" sz="1200" dirty="0" smtClean="0">
              <a:solidFill>
                <a:schemeClr val="bg2">
                  <a:lumMod val="10000"/>
                </a:schemeClr>
              </a:solidFill>
            </a:endParaRPr>
          </a:p>
          <a:p>
            <a:pPr marL="514350" indent="-514350"/>
            <a:r>
              <a:rPr lang="en-US" sz="1400" b="1" dirty="0" smtClean="0">
                <a:solidFill>
                  <a:schemeClr val="bg2">
                    <a:lumMod val="10000"/>
                  </a:schemeClr>
                </a:solidFill>
              </a:rPr>
              <a:t>Satellite EDR (e.g., </a:t>
            </a:r>
            <a:r>
              <a:rPr lang="en-US" sz="1400" b="1" dirty="0" err="1" smtClean="0">
                <a:solidFill>
                  <a:schemeClr val="bg2">
                    <a:lumMod val="10000"/>
                  </a:schemeClr>
                </a:solidFill>
              </a:rPr>
              <a:t>CrIS</a:t>
            </a:r>
            <a:r>
              <a:rPr lang="en-US" sz="1400" b="1" dirty="0" smtClean="0">
                <a:solidFill>
                  <a:schemeClr val="bg2">
                    <a:lumMod val="10000"/>
                  </a:schemeClr>
                </a:solidFill>
              </a:rPr>
              <a:t>, AIRS, ATOVS, COSMIC) </a:t>
            </a:r>
          </a:p>
          <a:p>
            <a:pPr marL="514350" indent="-514350"/>
            <a:r>
              <a:rPr lang="en-US" sz="1400" b="1" i="1" dirty="0" err="1" smtClean="0">
                <a:solidFill>
                  <a:schemeClr val="bg2">
                    <a:lumMod val="10000"/>
                  </a:schemeClr>
                </a:solidFill>
              </a:rPr>
              <a:t>Intercomparisons</a:t>
            </a:r>
            <a:endParaRPr lang="en-US" sz="1400" b="1" i="1" dirty="0" smtClean="0">
              <a:solidFill>
                <a:schemeClr val="bg2">
                  <a:lumMod val="10000"/>
                </a:schemeClr>
              </a:solidFill>
            </a:endParaRPr>
          </a:p>
          <a:p>
            <a:pPr marL="514350" indent="-514350"/>
            <a:r>
              <a:rPr lang="en-US" sz="1200" dirty="0" smtClean="0">
                <a:solidFill>
                  <a:schemeClr val="bg2">
                    <a:lumMod val="10000"/>
                  </a:schemeClr>
                </a:solidFill>
              </a:rPr>
              <a:t>Global samples acquired from Focus Days (e.g., </a:t>
            </a:r>
            <a:r>
              <a:rPr lang="en-US" sz="1200" dirty="0" err="1" smtClean="0">
                <a:solidFill>
                  <a:schemeClr val="bg2">
                    <a:lumMod val="10000"/>
                  </a:schemeClr>
                </a:solidFill>
              </a:rPr>
              <a:t>CrIS</a:t>
            </a:r>
            <a:r>
              <a:rPr lang="en-US" sz="1200" dirty="0" smtClean="0">
                <a:solidFill>
                  <a:schemeClr val="bg2">
                    <a:lumMod val="10000"/>
                  </a:schemeClr>
                </a:solidFill>
              </a:rPr>
              <a:t>/ATMS)</a:t>
            </a:r>
          </a:p>
          <a:p>
            <a:pPr marL="514350" indent="-514350"/>
            <a:r>
              <a:rPr lang="en-US" sz="1200" dirty="0" smtClean="0">
                <a:solidFill>
                  <a:schemeClr val="bg2">
                    <a:lumMod val="10000"/>
                  </a:schemeClr>
                </a:solidFill>
              </a:rPr>
              <a:t>Consistency checks; merits of different retrieval algorithms</a:t>
            </a:r>
          </a:p>
          <a:p>
            <a:pPr marL="514350" indent="-514350"/>
            <a:r>
              <a:rPr lang="en-US" sz="1200" dirty="0" smtClean="0">
                <a:solidFill>
                  <a:schemeClr val="bg2">
                    <a:lumMod val="10000"/>
                  </a:schemeClr>
                </a:solidFill>
              </a:rPr>
              <a:t>However, IR sounders have similar error characteristics; </a:t>
            </a:r>
          </a:p>
          <a:p>
            <a:pPr marL="514350" indent="-514350"/>
            <a:r>
              <a:rPr lang="en-US" sz="1200" dirty="0" smtClean="0">
                <a:solidFill>
                  <a:schemeClr val="bg2">
                    <a:lumMod val="10000"/>
                  </a:schemeClr>
                </a:solidFill>
              </a:rPr>
              <a:t>must take rigorous account of averaging kernels of </a:t>
            </a:r>
          </a:p>
          <a:p>
            <a:pPr marL="514350" indent="-514350"/>
            <a:r>
              <a:rPr lang="en-US" sz="1200" dirty="0" smtClean="0">
                <a:solidFill>
                  <a:schemeClr val="bg2">
                    <a:lumMod val="10000"/>
                  </a:schemeClr>
                </a:solidFill>
              </a:rPr>
              <a:t>both systems (e.g., </a:t>
            </a:r>
            <a:r>
              <a:rPr lang="en-US" sz="1200" i="1" dirty="0" smtClean="0">
                <a:solidFill>
                  <a:schemeClr val="bg2">
                    <a:lumMod val="10000"/>
                  </a:schemeClr>
                </a:solidFill>
              </a:rPr>
              <a:t>Rodgers and Connor, </a:t>
            </a:r>
            <a:r>
              <a:rPr lang="en-US" sz="1200" dirty="0" smtClean="0">
                <a:solidFill>
                  <a:schemeClr val="bg2">
                    <a:lumMod val="10000"/>
                  </a:schemeClr>
                </a:solidFill>
              </a:rPr>
              <a:t>2003)</a:t>
            </a:r>
          </a:p>
          <a:p>
            <a:pPr marL="514350" indent="-514350"/>
            <a:endParaRPr lang="en-US" sz="1200" dirty="0" smtClean="0">
              <a:solidFill>
                <a:schemeClr val="bg2">
                  <a:lumMod val="10000"/>
                </a:schemeClr>
              </a:solidFill>
            </a:endParaRPr>
          </a:p>
          <a:p>
            <a:pPr marL="514350" indent="-514350"/>
            <a:r>
              <a:rPr lang="en-US" sz="1400" b="1" dirty="0" smtClean="0">
                <a:solidFill>
                  <a:schemeClr val="bg2">
                    <a:lumMod val="10000"/>
                  </a:schemeClr>
                </a:solidFill>
              </a:rPr>
              <a:t>Conventional RAOB Matchup </a:t>
            </a:r>
            <a:r>
              <a:rPr lang="en-US" sz="1400" b="1" i="1" dirty="0" smtClean="0">
                <a:solidFill>
                  <a:schemeClr val="bg2">
                    <a:lumMod val="10000"/>
                  </a:schemeClr>
                </a:solidFill>
              </a:rPr>
              <a:t>Assessments</a:t>
            </a:r>
          </a:p>
          <a:p>
            <a:pPr marL="514350" indent="-514350"/>
            <a:r>
              <a:rPr lang="en-US" sz="1200" dirty="0" smtClean="0">
                <a:solidFill>
                  <a:schemeClr val="bg2">
                    <a:lumMod val="10000"/>
                  </a:schemeClr>
                </a:solidFill>
              </a:rPr>
              <a:t>Conventional WMO/GTS operational </a:t>
            </a:r>
            <a:r>
              <a:rPr lang="en-US" sz="1200" dirty="0" err="1" smtClean="0">
                <a:solidFill>
                  <a:schemeClr val="bg2">
                    <a:lumMod val="10000"/>
                  </a:schemeClr>
                </a:solidFill>
              </a:rPr>
              <a:t>sondes</a:t>
            </a:r>
            <a:r>
              <a:rPr lang="en-US" sz="1200" dirty="0" smtClean="0">
                <a:solidFill>
                  <a:schemeClr val="bg2">
                    <a:lumMod val="10000"/>
                  </a:schemeClr>
                </a:solidFill>
              </a:rPr>
              <a:t> launched </a:t>
            </a:r>
          </a:p>
          <a:p>
            <a:pPr marL="514350" indent="-514350"/>
            <a:r>
              <a:rPr lang="en-US" sz="1200" dirty="0" smtClean="0">
                <a:solidFill>
                  <a:schemeClr val="bg2">
                    <a:lumMod val="10000"/>
                  </a:schemeClr>
                </a:solidFill>
              </a:rPr>
              <a:t>~2/day for NWP (e.g., NPROVS)</a:t>
            </a:r>
          </a:p>
          <a:p>
            <a:pPr marL="514350" indent="-514350"/>
            <a:r>
              <a:rPr lang="en-US" sz="1200" dirty="0" smtClean="0">
                <a:solidFill>
                  <a:schemeClr val="bg2">
                    <a:lumMod val="10000"/>
                  </a:schemeClr>
                </a:solidFill>
              </a:rPr>
              <a:t>Useful for representation of global zones and long-term </a:t>
            </a:r>
          </a:p>
          <a:p>
            <a:pPr marL="514350" indent="-514350"/>
            <a:r>
              <a:rPr lang="en-US" sz="1200" dirty="0" smtClean="0">
                <a:solidFill>
                  <a:schemeClr val="bg2">
                    <a:lumMod val="10000"/>
                  </a:schemeClr>
                </a:solidFill>
              </a:rPr>
              <a:t>monitoring</a:t>
            </a:r>
          </a:p>
          <a:p>
            <a:pPr marL="514350" indent="-514350"/>
            <a:r>
              <a:rPr lang="en-US" sz="1200" dirty="0" smtClean="0">
                <a:solidFill>
                  <a:schemeClr val="bg2">
                    <a:lumMod val="10000"/>
                  </a:schemeClr>
                </a:solidFill>
              </a:rPr>
              <a:t>Large statistical samples acquired after a couple </a:t>
            </a:r>
          </a:p>
          <a:p>
            <a:pPr marL="514350" indent="-514350"/>
            <a:r>
              <a:rPr lang="en-US" sz="1200" dirty="0" smtClean="0">
                <a:solidFill>
                  <a:schemeClr val="bg2">
                    <a:lumMod val="10000"/>
                  </a:schemeClr>
                </a:solidFill>
              </a:rPr>
              <a:t>months’ accumulation</a:t>
            </a:r>
          </a:p>
          <a:p>
            <a:pPr marL="514350" indent="-514350"/>
            <a:r>
              <a:rPr lang="en-US" sz="1200" dirty="0" smtClean="0">
                <a:solidFill>
                  <a:schemeClr val="bg2">
                    <a:lumMod val="10000"/>
                  </a:schemeClr>
                </a:solidFill>
              </a:rPr>
              <a:t>Limitations:</a:t>
            </a:r>
          </a:p>
          <a:p>
            <a:pPr marL="514350" indent="-514350">
              <a:buFont typeface="Arial" pitchFamily="34" charset="0"/>
              <a:buChar char="•"/>
            </a:pPr>
            <a:r>
              <a:rPr lang="en-US" sz="1200" dirty="0" smtClean="0">
                <a:solidFill>
                  <a:schemeClr val="bg2">
                    <a:lumMod val="10000"/>
                  </a:schemeClr>
                </a:solidFill>
              </a:rPr>
              <a:t>Skewed distribution toward NH-continental sites</a:t>
            </a:r>
          </a:p>
          <a:p>
            <a:pPr marL="514350" indent="-514350">
              <a:buFont typeface="Arial" pitchFamily="34" charset="0"/>
              <a:buChar char="•"/>
            </a:pPr>
            <a:r>
              <a:rPr lang="en-US" sz="1200" dirty="0" smtClean="0">
                <a:solidFill>
                  <a:schemeClr val="bg2">
                    <a:lumMod val="10000"/>
                  </a:schemeClr>
                </a:solidFill>
              </a:rPr>
              <a:t>Significant mismatch errors, potentially systematic at individual sites</a:t>
            </a:r>
          </a:p>
          <a:p>
            <a:pPr marL="514350" indent="-514350">
              <a:buFont typeface="Arial" pitchFamily="34" charset="0"/>
              <a:buChar char="•"/>
            </a:pPr>
            <a:r>
              <a:rPr lang="en-US" sz="1200" dirty="0" smtClean="0">
                <a:solidFill>
                  <a:schemeClr val="bg2">
                    <a:lumMod val="10000"/>
                  </a:schemeClr>
                </a:solidFill>
              </a:rPr>
              <a:t>Non-uniform, less-accurate and poorly characterized </a:t>
            </a:r>
          </a:p>
          <a:p>
            <a:pPr marL="514350" indent="-514350">
              <a:buFont typeface="Arial" pitchFamily="34" charset="0"/>
              <a:buChar char="•"/>
            </a:pPr>
            <a:r>
              <a:rPr lang="en-US" sz="1200" dirty="0" err="1" smtClean="0">
                <a:solidFill>
                  <a:schemeClr val="bg2">
                    <a:lumMod val="10000"/>
                  </a:schemeClr>
                </a:solidFill>
              </a:rPr>
              <a:t>radiosonde</a:t>
            </a:r>
            <a:r>
              <a:rPr lang="en-US" sz="1200" dirty="0" smtClean="0">
                <a:solidFill>
                  <a:schemeClr val="bg2">
                    <a:lumMod val="10000"/>
                  </a:schemeClr>
                </a:solidFill>
              </a:rPr>
              <a:t> types used in data sample</a:t>
            </a:r>
          </a:p>
        </p:txBody>
      </p:sp>
      <p:sp>
        <p:nvSpPr>
          <p:cNvPr id="14" name="TextBox 13"/>
          <p:cNvSpPr txBox="1"/>
          <p:nvPr/>
        </p:nvSpPr>
        <p:spPr>
          <a:xfrm>
            <a:off x="4831569" y="1008415"/>
            <a:ext cx="4017517" cy="4770537"/>
          </a:xfrm>
          <a:prstGeom prst="rect">
            <a:avLst/>
          </a:prstGeom>
          <a:noFill/>
        </p:spPr>
        <p:txBody>
          <a:bodyPr wrap="square" rtlCol="0">
            <a:spAutoFit/>
          </a:bodyPr>
          <a:lstStyle/>
          <a:p>
            <a:pPr marL="514350" indent="-514350"/>
            <a:r>
              <a:rPr lang="en-US" sz="1400" b="1" dirty="0" smtClean="0"/>
              <a:t>Dedicated/Reference RAOB Matchup </a:t>
            </a:r>
            <a:r>
              <a:rPr lang="en-US" sz="1400" b="1" i="1" dirty="0" smtClean="0"/>
              <a:t>Assessments</a:t>
            </a:r>
          </a:p>
          <a:p>
            <a:pPr marL="514350" indent="-514350"/>
            <a:r>
              <a:rPr lang="en-US" sz="1200" dirty="0" smtClean="0"/>
              <a:t>Dedicated for the purpose of satellite validation</a:t>
            </a:r>
          </a:p>
          <a:p>
            <a:pPr marL="514350" indent="-514350"/>
            <a:r>
              <a:rPr lang="en-US" sz="1200" dirty="0" smtClean="0"/>
              <a:t>Well-specified error characteristics and optimal accuracy</a:t>
            </a:r>
          </a:p>
          <a:p>
            <a:pPr marL="514350" indent="-514350"/>
            <a:r>
              <a:rPr lang="en-US" sz="1200" dirty="0" smtClean="0"/>
              <a:t>Minimal mismatch errors</a:t>
            </a:r>
          </a:p>
          <a:p>
            <a:pPr marL="514350" indent="-514350"/>
            <a:r>
              <a:rPr lang="en-US" sz="1200" dirty="0" smtClean="0"/>
              <a:t>Include atmospheric state “best estimates” or </a:t>
            </a:r>
          </a:p>
          <a:p>
            <a:pPr marL="514350" indent="-514350"/>
            <a:r>
              <a:rPr lang="en-US" sz="1200" dirty="0" smtClean="0"/>
              <a:t>“merged soundings”</a:t>
            </a:r>
          </a:p>
          <a:p>
            <a:pPr marL="514350" indent="-514350"/>
            <a:r>
              <a:rPr lang="en-US" sz="1200" dirty="0" smtClean="0"/>
              <a:t>Reference </a:t>
            </a:r>
            <a:r>
              <a:rPr lang="en-US" sz="1200" dirty="0" err="1" smtClean="0"/>
              <a:t>sondes</a:t>
            </a:r>
            <a:r>
              <a:rPr lang="en-US" sz="1200" dirty="0" smtClean="0"/>
              <a:t>: CFH, corrected RS92, </a:t>
            </a:r>
            <a:r>
              <a:rPr lang="en-US" sz="1200" dirty="0" err="1" smtClean="0"/>
              <a:t>Vaisala</a:t>
            </a:r>
            <a:r>
              <a:rPr lang="en-US" sz="1200" dirty="0" smtClean="0"/>
              <a:t> RR01 under</a:t>
            </a:r>
          </a:p>
          <a:p>
            <a:pPr marL="514350" indent="-514350"/>
            <a:r>
              <a:rPr lang="en-US" sz="1200" dirty="0" smtClean="0"/>
              <a:t>Development</a:t>
            </a:r>
          </a:p>
          <a:p>
            <a:pPr marL="514350" indent="-514350"/>
            <a:r>
              <a:rPr lang="en-US" sz="1200" dirty="0" smtClean="0"/>
              <a:t>Traceable measurement</a:t>
            </a:r>
          </a:p>
          <a:p>
            <a:pPr marL="514350" indent="-514350"/>
            <a:r>
              <a:rPr lang="en-US" sz="1200" dirty="0" smtClean="0"/>
              <a:t>Detailed performance specification and regional</a:t>
            </a:r>
          </a:p>
          <a:p>
            <a:pPr marL="514350" indent="-514350"/>
            <a:r>
              <a:rPr lang="en-US" sz="1200" dirty="0" smtClean="0"/>
              <a:t>Characterization</a:t>
            </a:r>
          </a:p>
          <a:p>
            <a:pPr marL="514350" indent="-514350"/>
            <a:r>
              <a:rPr lang="en-US" sz="1200" dirty="0" smtClean="0"/>
              <a:t>Limitation:  Small sample sizes and geographic coverage</a:t>
            </a:r>
          </a:p>
          <a:p>
            <a:pPr marL="514350" indent="-514350"/>
            <a:r>
              <a:rPr lang="en-US" sz="1200" dirty="0" smtClean="0"/>
              <a:t>E.g., ARM sites (e.g., </a:t>
            </a:r>
            <a:r>
              <a:rPr lang="en-US" sz="1200" i="1" dirty="0" smtClean="0"/>
              <a:t>Tobin et al., </a:t>
            </a:r>
            <a:r>
              <a:rPr lang="en-US" sz="1200" dirty="0" smtClean="0"/>
              <a:t>2006), GRUAN sites, NOAA</a:t>
            </a:r>
          </a:p>
          <a:p>
            <a:pPr marL="514350" indent="-514350"/>
            <a:r>
              <a:rPr lang="en-US" sz="1200" dirty="0" smtClean="0"/>
              <a:t>AEROSE</a:t>
            </a:r>
          </a:p>
          <a:p>
            <a:pPr marL="514350" indent="-514350"/>
            <a:endParaRPr lang="en-US" sz="1200" dirty="0" smtClean="0">
              <a:solidFill>
                <a:schemeClr val="bg2">
                  <a:lumMod val="10000"/>
                </a:schemeClr>
              </a:solidFill>
            </a:endParaRPr>
          </a:p>
          <a:p>
            <a:pPr marL="514350" indent="-514350"/>
            <a:r>
              <a:rPr lang="en-US" sz="1400" b="1" dirty="0" smtClean="0"/>
              <a:t>Intensive Field Campaign </a:t>
            </a:r>
            <a:r>
              <a:rPr lang="en-US" sz="1400" b="1" i="1" dirty="0" smtClean="0"/>
              <a:t>Dissections</a:t>
            </a:r>
          </a:p>
          <a:p>
            <a:pPr marL="514350" indent="-514350"/>
            <a:r>
              <a:rPr lang="en-US" sz="1200" dirty="0" smtClean="0"/>
              <a:t>Include dedicated RAOBs, especially those </a:t>
            </a:r>
            <a:r>
              <a:rPr lang="en-US" sz="1200" i="1" dirty="0" smtClean="0"/>
              <a:t>not</a:t>
            </a:r>
            <a:r>
              <a:rPr lang="en-US" sz="1200" dirty="0" smtClean="0"/>
              <a:t> assimilated </a:t>
            </a:r>
          </a:p>
          <a:p>
            <a:pPr marL="514350" indent="-514350"/>
            <a:r>
              <a:rPr lang="en-US" sz="1200" dirty="0" err="1" smtClean="0"/>
              <a:t>nto</a:t>
            </a:r>
            <a:r>
              <a:rPr lang="en-US" sz="1200" dirty="0" smtClean="0"/>
              <a:t> NWP models</a:t>
            </a:r>
          </a:p>
          <a:p>
            <a:pPr marL="514350" indent="-514350"/>
            <a:r>
              <a:rPr lang="en-US" sz="1200" dirty="0" smtClean="0"/>
              <a:t>Include ancillary datasets (e.g., </a:t>
            </a:r>
            <a:r>
              <a:rPr lang="en-US" sz="1200" dirty="0" err="1" smtClean="0"/>
              <a:t>ozonesondes</a:t>
            </a:r>
            <a:r>
              <a:rPr lang="en-US" sz="1200" dirty="0" smtClean="0"/>
              <a:t>, </a:t>
            </a:r>
            <a:r>
              <a:rPr lang="en-US" sz="1200" dirty="0" err="1" smtClean="0"/>
              <a:t>lidar</a:t>
            </a:r>
            <a:r>
              <a:rPr lang="en-US" sz="1200" dirty="0" smtClean="0"/>
              <a:t>, M-AERI,</a:t>
            </a:r>
          </a:p>
          <a:p>
            <a:pPr marL="514350" indent="-514350"/>
            <a:r>
              <a:rPr lang="en-US" sz="1200" dirty="0" smtClean="0"/>
              <a:t>MWR, </a:t>
            </a:r>
            <a:r>
              <a:rPr lang="en-US" sz="1200" dirty="0" err="1" smtClean="0"/>
              <a:t>sunphotometer</a:t>
            </a:r>
            <a:r>
              <a:rPr lang="en-US" sz="1200" dirty="0" smtClean="0"/>
              <a:t>, etc.)</a:t>
            </a:r>
          </a:p>
          <a:p>
            <a:pPr marL="514350" indent="-514350"/>
            <a:r>
              <a:rPr lang="en-US" sz="1200" dirty="0" smtClean="0"/>
              <a:t>Ideally include funded aircraft campaign using aircraft IR</a:t>
            </a:r>
          </a:p>
          <a:p>
            <a:pPr marL="514350" indent="-514350"/>
            <a:r>
              <a:rPr lang="en-US" sz="1200" dirty="0" smtClean="0"/>
              <a:t>sounder (e.g., NAST-I, S-HIS) </a:t>
            </a:r>
            <a:r>
              <a:rPr lang="en-US" sz="1200" dirty="0" err="1" smtClean="0"/>
              <a:t>underflights</a:t>
            </a:r>
            <a:r>
              <a:rPr lang="en-US" sz="1200" dirty="0" smtClean="0"/>
              <a:t> </a:t>
            </a:r>
          </a:p>
          <a:p>
            <a:pPr marL="514350" indent="-514350"/>
            <a:r>
              <a:rPr lang="en-US" sz="1200" dirty="0" smtClean="0"/>
              <a:t>Detailed performance specification; state specification; SDR</a:t>
            </a:r>
          </a:p>
          <a:p>
            <a:pPr marL="514350" indent="-514350"/>
            <a:r>
              <a:rPr lang="en-US" sz="1200" dirty="0" smtClean="0"/>
              <a:t>cal/</a:t>
            </a:r>
            <a:r>
              <a:rPr lang="en-US" sz="1200" dirty="0" err="1" smtClean="0"/>
              <a:t>val</a:t>
            </a:r>
            <a:r>
              <a:rPr lang="en-US" sz="1200" dirty="0" smtClean="0"/>
              <a:t>; EDR “dissections”</a:t>
            </a:r>
          </a:p>
          <a:p>
            <a:pPr marL="514350" indent="-514350"/>
            <a:r>
              <a:rPr lang="en-US" sz="1200" dirty="0" smtClean="0"/>
              <a:t>E.g., AEROSE, JAIVEX, WAVES, AWEX-G, EAQUATE, CalWater-2</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9</a:t>
            </a:fld>
            <a:endParaRPr lang="en-US">
              <a:solidFill>
                <a:srgbClr val="000000"/>
              </a:solidFill>
            </a:endParaRPr>
          </a:p>
        </p:txBody>
      </p:sp>
      <p:pic>
        <p:nvPicPr>
          <p:cNvPr id="20486" name="Picture 6" descr="C:\Users\Tony.Reale\Desktop\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1" y="762000"/>
            <a:ext cx="7848600" cy="5602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8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13286</TotalTime>
  <Words>4474</Words>
  <Application>Microsoft Office PowerPoint</Application>
  <PresentationFormat>On-screen Show (4:3)</PresentationFormat>
  <Paragraphs>1065</Paragraphs>
  <Slides>51</Slides>
  <Notes>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NPP_FOR</vt:lpstr>
      <vt:lpstr>Slide 1</vt:lpstr>
      <vt:lpstr>Outline</vt:lpstr>
      <vt:lpstr>Sounding EDR Cal/Val Team</vt:lpstr>
      <vt:lpstr>Temperature Profile Requirements</vt:lpstr>
      <vt:lpstr>Moisture Profile Requirements</vt:lpstr>
      <vt:lpstr>NOAA Unique CrIS/ATMS Processing System (NUCAPS) Retrieval System</vt:lpstr>
      <vt:lpstr>Cloud Coverage, May 12, 2014</vt:lpstr>
      <vt:lpstr>Validation Methodology, NPROVS and VALAR</vt:lpstr>
      <vt:lpstr>Slide 9</vt:lpstr>
      <vt:lpstr>Data Product Maturity Definition</vt:lpstr>
      <vt:lpstr>NUCAPS vs ECMWF, T and H2O</vt:lpstr>
      <vt:lpstr>Slide 12</vt:lpstr>
      <vt:lpstr>2013 AEROSE State Parameters P(z), T(p), U(p), O3(p), Ts , us , vs , AOD</vt:lpstr>
      <vt:lpstr>NDE-OPS IR + MW</vt:lpstr>
      <vt:lpstr>Offline IR + MW</vt:lpstr>
      <vt:lpstr>Offline MW-Only (MIT)</vt:lpstr>
      <vt:lpstr>NUCAPS MW+IR &amp; MW Only Global (land+ocean) vs ECMWF Analysis (focus day 2012-05-15)</vt:lpstr>
      <vt:lpstr>Summary on GLOBAL validation vs ECMWF green = passed   yellow = close   red = failed</vt:lpstr>
      <vt:lpstr> GLOBAL OCEAN  VALIDATION  NUCAPS MW+IR  vs ECMWF Analysis (focus day 2012-05-15)</vt:lpstr>
      <vt:lpstr>GLOBAL OCEAN  VALIDATION  NUCAPS MW Only  vs ECMWF Analysis (focus day 2012-05-15)</vt:lpstr>
      <vt:lpstr>Summary on OCEAN validation vs ECMWF green = passed   yellow = close   red = failed</vt:lpstr>
      <vt:lpstr>NUCAPS validation vs ARM </vt:lpstr>
      <vt:lpstr>NUCAPS MW+IR  RMS Statistics vs ARM TWP, SGP, NSA Dedicated RAOBs </vt:lpstr>
      <vt:lpstr>NUCAPS MW Only  RMS Statistics vs ARM TWP, SGP, NSA Dedicated RAOBs </vt:lpstr>
      <vt:lpstr>Summary on global validation vs ARM dedicated RAOBs green = passed   yellow = close   red = failed</vt:lpstr>
      <vt:lpstr>VALIDATION SUMMARY</vt:lpstr>
      <vt:lpstr>Evaluation of the effect of required algorithm inputs (1)</vt:lpstr>
      <vt:lpstr>Evaluation of the effect of required algorithm inputs (2)</vt:lpstr>
      <vt:lpstr>NUCAPS vs AIRS v59 acceptance yield (blue = accepted   red = rejected) </vt:lpstr>
      <vt:lpstr>Error Budget for Temperature Profile</vt:lpstr>
      <vt:lpstr>Error Budget for Moisture Profile</vt:lpstr>
      <vt:lpstr>Documentation</vt:lpstr>
      <vt:lpstr>Identification of Processing Environment </vt:lpstr>
      <vt:lpstr>Users &amp; User Feedback</vt:lpstr>
      <vt:lpstr>Support CrIS SDR</vt:lpstr>
      <vt:lpstr>Sensitivity Analysis to 1% CO perturbation</vt:lpstr>
      <vt:lpstr> CO high resolution (top) vs operational  low resolution results (bottom)</vt:lpstr>
      <vt:lpstr>IASI vs CrIS FOV geometry </vt:lpstr>
      <vt:lpstr>Radiance error induced by ILS shift  - corner cube -</vt:lpstr>
      <vt:lpstr>Discard FOV 7 in CrIS full spectral data </vt:lpstr>
      <vt:lpstr>Conclusion</vt:lpstr>
      <vt:lpstr>Path Forward (1)</vt:lpstr>
      <vt:lpstr>Path Forward (2)</vt:lpstr>
      <vt:lpstr>BACK UP SLIDES</vt:lpstr>
      <vt:lpstr>Dedicated Soundings</vt:lpstr>
      <vt:lpstr>NUCAPS-AWIPS meeting</vt:lpstr>
      <vt:lpstr>NUCAPS Products (1)</vt:lpstr>
      <vt:lpstr>NUCAPS Products (2)</vt:lpstr>
      <vt:lpstr>NUCAPS Products (3)</vt:lpstr>
      <vt:lpstr>05/15 vs 07/13 focus day RMS statistics</vt:lpstr>
      <vt:lpstr>05/15 vs 07/13 focus day BIAS statistics</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Suomi NPP VIIRS Aerosol EDRs and IPs for Provisional Maturity Level</dc:title>
  <dc:creator>Istvan Laszlo</dc:creator>
  <cp:lastModifiedBy>nwang</cp:lastModifiedBy>
  <cp:revision>1716</cp:revision>
  <dcterms:created xsi:type="dcterms:W3CDTF">2011-10-05T18:31:57Z</dcterms:created>
  <dcterms:modified xsi:type="dcterms:W3CDTF">2014-09-02T20:15:36Z</dcterms:modified>
</cp:coreProperties>
</file>